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3"/>
  </p:notesMasterIdLst>
  <p:sldIdLst>
    <p:sldId id="536" r:id="rId5"/>
    <p:sldId id="603" r:id="rId6"/>
    <p:sldId id="544" r:id="rId7"/>
    <p:sldId id="545" r:id="rId8"/>
    <p:sldId id="598" r:id="rId9"/>
    <p:sldId id="604" r:id="rId10"/>
    <p:sldId id="605" r:id="rId11"/>
    <p:sldId id="621" r:id="rId12"/>
    <p:sldId id="537" r:id="rId13"/>
    <p:sldId id="620" r:id="rId14"/>
    <p:sldId id="587" r:id="rId15"/>
    <p:sldId id="622" r:id="rId16"/>
    <p:sldId id="606" r:id="rId17"/>
    <p:sldId id="546" r:id="rId18"/>
    <p:sldId id="588" r:id="rId19"/>
    <p:sldId id="547" r:id="rId20"/>
    <p:sldId id="607" r:id="rId21"/>
    <p:sldId id="608" r:id="rId22"/>
    <p:sldId id="623" r:id="rId23"/>
    <p:sldId id="581" r:id="rId24"/>
    <p:sldId id="551" r:id="rId25"/>
    <p:sldId id="609" r:id="rId26"/>
    <p:sldId id="610" r:id="rId27"/>
    <p:sldId id="600" r:id="rId28"/>
    <p:sldId id="625" r:id="rId29"/>
    <p:sldId id="582" r:id="rId30"/>
    <p:sldId id="583" r:id="rId31"/>
    <p:sldId id="624" r:id="rId32"/>
    <p:sldId id="548" r:id="rId33"/>
    <p:sldId id="601" r:id="rId34"/>
    <p:sldId id="549" r:id="rId35"/>
    <p:sldId id="590" r:id="rId36"/>
    <p:sldId id="552" r:id="rId37"/>
    <p:sldId id="584" r:id="rId38"/>
    <p:sldId id="585" r:id="rId39"/>
    <p:sldId id="555" r:id="rId40"/>
    <p:sldId id="554" r:id="rId41"/>
    <p:sldId id="612" r:id="rId42"/>
    <p:sldId id="613" r:id="rId43"/>
    <p:sldId id="626" r:id="rId44"/>
    <p:sldId id="593" r:id="rId45"/>
    <p:sldId id="615" r:id="rId46"/>
    <p:sldId id="614" r:id="rId47"/>
    <p:sldId id="616" r:id="rId48"/>
    <p:sldId id="617" r:id="rId49"/>
    <p:sldId id="627" r:id="rId50"/>
    <p:sldId id="618" r:id="rId51"/>
    <p:sldId id="563" r:id="rId5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36"/>
            <p14:sldId id="603"/>
            <p14:sldId id="544"/>
            <p14:sldId id="545"/>
            <p14:sldId id="598"/>
            <p14:sldId id="604"/>
            <p14:sldId id="605"/>
            <p14:sldId id="621"/>
            <p14:sldId id="537"/>
            <p14:sldId id="620"/>
            <p14:sldId id="587"/>
            <p14:sldId id="622"/>
            <p14:sldId id="606"/>
            <p14:sldId id="546"/>
            <p14:sldId id="588"/>
            <p14:sldId id="547"/>
            <p14:sldId id="607"/>
            <p14:sldId id="608"/>
            <p14:sldId id="623"/>
            <p14:sldId id="581"/>
            <p14:sldId id="551"/>
            <p14:sldId id="609"/>
            <p14:sldId id="610"/>
            <p14:sldId id="600"/>
            <p14:sldId id="625"/>
            <p14:sldId id="582"/>
            <p14:sldId id="583"/>
            <p14:sldId id="624"/>
            <p14:sldId id="548"/>
            <p14:sldId id="601"/>
            <p14:sldId id="549"/>
            <p14:sldId id="590"/>
            <p14:sldId id="552"/>
            <p14:sldId id="584"/>
            <p14:sldId id="585"/>
            <p14:sldId id="555"/>
            <p14:sldId id="554"/>
            <p14:sldId id="612"/>
            <p14:sldId id="613"/>
            <p14:sldId id="626"/>
            <p14:sldId id="593"/>
            <p14:sldId id="615"/>
            <p14:sldId id="614"/>
            <p14:sldId id="616"/>
            <p14:sldId id="617"/>
            <p14:sldId id="627"/>
            <p14:sldId id="618"/>
            <p14:sldId id="563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000000"/>
    <a:srgbClr val="FFD200"/>
    <a:srgbClr val="203E5F"/>
    <a:srgbClr val="F58221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286" autoAdjust="0"/>
    <p:restoredTop sz="90164" autoAdjust="0"/>
  </p:normalViewPr>
  <p:slideViewPr>
    <p:cSldViewPr snapToGrid="0">
      <p:cViewPr varScale="1">
        <p:scale>
          <a:sx n="66" d="100"/>
          <a:sy n="66" d="100"/>
        </p:scale>
        <p:origin x="762" y="66"/>
      </p:cViewPr>
      <p:guideLst/>
    </p:cSldViewPr>
  </p:slideViewPr>
  <p:outlineViewPr>
    <p:cViewPr>
      <p:scale>
        <a:sx n="33" d="100"/>
        <a:sy n="33" d="100"/>
      </p:scale>
      <p:origin x="0" y="-301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75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microsoft.com/office/2015/10/relationships/revisionInfo" Target="revisionInfo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tableStyles" Target="tableStyles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10/26/2024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23884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7811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92937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633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64840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28917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6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hyperlink" Target="https://search.google.com/search-console/about" TargetMode="External"/><Relationship Id="rId7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/analytics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tera.com/ar/type/blog/data-cleansing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dev.mysql.com/downloads/mysql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hyperlink" Target="https://analytics.google.com/analytics/web/provision/#/provision" TargetMode="External"/><Relationship Id="rId7" Type="http://schemas.openxmlformats.org/officeDocument/2006/relationships/image" Target="../media/image2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emrush.com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10" Type="http://schemas.openxmlformats.org/officeDocument/2006/relationships/image" Target="../media/image54.png"/><Relationship Id="rId4" Type="http://schemas.openxmlformats.org/officeDocument/2006/relationships/image" Target="../media/image48.png"/><Relationship Id="rId9" Type="http://schemas.openxmlformats.org/officeDocument/2006/relationships/image" Target="../media/image5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194617" y="2345754"/>
            <a:ext cx="45383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rgbClr val="00AEEF"/>
                </a:solidFill>
                <a:latin typeface="+mj-lt"/>
                <a:cs typeface="Times New Roman"/>
              </a:rPr>
              <a:t>تقنيات تحليلات بيانات التسويق</a:t>
            </a:r>
            <a:endParaRPr lang="en-US" sz="3600" b="1" dirty="0">
              <a:solidFill>
                <a:srgbClr val="00AEEF"/>
              </a:solidFill>
              <a:latin typeface="+mj-lt"/>
              <a:cs typeface="Times New Roman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329269" y="5810995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المحاضرة الخامسة</a:t>
            </a:r>
            <a:endParaRPr lang="en-US" sz="2800" b="1" dirty="0">
              <a:solidFill>
                <a:schemeClr val="bg1"/>
              </a:solidFill>
              <a:latin typeface="Times New Roman"/>
              <a:cs typeface="Times New Roman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475065" y="4887664"/>
            <a:ext cx="12250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Alexandria" charset="0"/>
                <a:cs typeface="Alexandria" charset="0"/>
              </a:rPr>
              <a:t>MKT213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070C19C1-1189-2F4B-4A5F-BC7820FA69EF}"/>
              </a:ext>
            </a:extLst>
          </p:cNvPr>
          <p:cNvSpPr txBox="1"/>
          <p:nvPr/>
        </p:nvSpPr>
        <p:spPr>
          <a:xfrm>
            <a:off x="1166713" y="3866496"/>
            <a:ext cx="2679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400" b="1" i="0" dirty="0">
                <a:solidFill>
                  <a:srgbClr val="0F0F0F"/>
                </a:solidFill>
                <a:effectLst/>
                <a:latin typeface="Roboto" panose="02000000000000000000" pitchFamily="2" charset="0"/>
              </a:rPr>
              <a:t>إ</a:t>
            </a:r>
            <a:r>
              <a:rPr lang="ar-SA" sz="2400" dirty="0">
                <a:latin typeface="Alexandria" charset="0"/>
                <a:cs typeface="Alexandria" charset="0"/>
              </a:rPr>
              <a:t>عداد د. محسن مرشد</a:t>
            </a:r>
          </a:p>
        </p:txBody>
      </p:sp>
    </p:spTree>
    <p:extLst>
      <p:ext uri="{BB962C8B-B14F-4D97-AF65-F5344CB8AC3E}">
        <p14:creationId xmlns:p14="http://schemas.microsoft.com/office/powerpoint/2010/main" val="31848098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4150609" y="588702"/>
            <a:ext cx="10570274" cy="4501893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87699" y="1471369"/>
            <a:ext cx="770978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EG" sz="2800" b="1" u="sng" dirty="0">
                <a:latin typeface="+mj-lt"/>
                <a:cs typeface="Calibri" panose="020F0502020204030204" pitchFamily="34" charset="0"/>
              </a:rPr>
              <a:t>تناولنا في المحاضرة السابقة </a:t>
            </a:r>
            <a:r>
              <a:rPr lang="ar-EG" sz="2800" b="1" dirty="0">
                <a:latin typeface="+mj-lt"/>
                <a:cs typeface="Calibri" panose="020F0502020204030204" pitchFamily="34" charset="0"/>
              </a:rPr>
              <a:t>: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ar-EG" sz="2800" b="1" dirty="0">
              <a:latin typeface="+mj-lt"/>
              <a:cs typeface="Calibri" panose="020F0502020204030204" pitchFamily="34" charset="0"/>
            </a:endParaRP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EG" sz="2800" b="1" dirty="0">
                <a:latin typeface="+mj-lt"/>
                <a:cs typeface="Calibri" panose="020F0502020204030204" pitchFamily="34" charset="0"/>
              </a:rPr>
              <a:t>مؤشرات الأداء الرئيسية  </a:t>
            </a:r>
            <a:r>
              <a:rPr lang="en-MY" sz="2800" b="1" dirty="0" err="1">
                <a:latin typeface="+mj-lt"/>
                <a:cs typeface="Calibri" panose="020F0502020204030204" pitchFamily="34" charset="0"/>
              </a:rPr>
              <a:t>KPIs</a:t>
            </a:r>
            <a:endParaRPr lang="en-MY" sz="2800" b="1" dirty="0">
              <a:latin typeface="+mj-lt"/>
            </a:endParaRPr>
          </a:p>
          <a:p>
            <a:pPr marL="285750" lvl="0" indent="-285750" algn="r" rtl="1">
              <a:buFont typeface="Arial" panose="020B0604020202020204" pitchFamily="34" charset="0"/>
              <a:buChar char="•"/>
            </a:pPr>
            <a:r>
              <a:rPr lang="ar-SA" sz="2800" b="1" dirty="0">
                <a:latin typeface="+mj-lt"/>
              </a:rPr>
              <a:t>تكلفة اكتساب العملاء.</a:t>
            </a:r>
          </a:p>
          <a:p>
            <a:pPr marL="285750" lvl="0" indent="-285750" algn="r" rtl="1">
              <a:buFont typeface="Arial" panose="020B0604020202020204" pitchFamily="34" charset="0"/>
              <a:buChar char="•"/>
            </a:pPr>
            <a:r>
              <a:rPr lang="ar-SA" sz="2800" b="1" dirty="0">
                <a:latin typeface="+mj-lt"/>
              </a:rPr>
              <a:t>قيمة عمر العميل. 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2800" b="1" dirty="0">
                <a:latin typeface="+mj-lt"/>
              </a:rPr>
              <a:t>العائد على الاستثمار</a:t>
            </a:r>
            <a:r>
              <a:rPr lang="ar-EG" sz="2800" b="1" dirty="0">
                <a:latin typeface="+mj-lt"/>
                <a:cs typeface="Calibri" panose="020F0502020204030204" pitchFamily="34" charset="0"/>
              </a:rPr>
              <a:t>.</a:t>
            </a:r>
          </a:p>
          <a:p>
            <a:pPr marL="285750" lvl="0" indent="-285750" algn="r" rtl="1">
              <a:buFont typeface="Arial" panose="020B0604020202020204" pitchFamily="34" charset="0"/>
              <a:buChar char="•"/>
            </a:pPr>
            <a:r>
              <a:rPr lang="ar-SA" sz="2800" b="1" dirty="0">
                <a:latin typeface="+mj-lt"/>
              </a:rPr>
              <a:t>نسبة النقر إلى الظهور</a:t>
            </a:r>
            <a:r>
              <a:rPr lang="ar-SA" sz="2800" b="1" dirty="0">
                <a:latin typeface="+mj-lt"/>
                <a:cs typeface="Calibri" panose="020F0502020204030204" pitchFamily="34" charset="0"/>
              </a:rPr>
              <a:t>. </a:t>
            </a:r>
            <a:endParaRPr lang="ar-EG" sz="2800" b="1" dirty="0">
              <a:latin typeface="+mj-lt"/>
              <a:cs typeface="Calibri" panose="020F0502020204030204" pitchFamily="34" charset="0"/>
            </a:endParaRP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2800" b="1" dirty="0">
                <a:latin typeface="+mj-lt"/>
              </a:rPr>
              <a:t>العائد على الإنفاق الإعلاني</a:t>
            </a:r>
            <a:r>
              <a:rPr lang="ar-SA" sz="2800" b="1" dirty="0">
                <a:latin typeface="+mj-lt"/>
                <a:cs typeface="Calibri" panose="020F0502020204030204" pitchFamily="34" charset="0"/>
              </a:rPr>
              <a:t> </a:t>
            </a:r>
            <a:r>
              <a:rPr lang="ar-EG" sz="2800" b="1" dirty="0">
                <a:latin typeface="+mj-lt"/>
                <a:cs typeface="Calibri" panose="020F0502020204030204" pitchFamily="34" charset="0"/>
              </a:rPr>
              <a:t>.</a:t>
            </a:r>
            <a:endParaRPr lang="en-MY" sz="2800" b="1" dirty="0">
              <a:latin typeface="+mj-lt"/>
              <a:cs typeface="Calibri" panose="020F0502020204030204" pitchFamily="34" charset="0"/>
            </a:endParaRP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2800" b="1" dirty="0">
                <a:latin typeface="+mj-lt"/>
              </a:rPr>
              <a:t>معدل فتح البريد الإلكتروني </a:t>
            </a:r>
            <a:r>
              <a:rPr lang="ar-SA" sz="2800" b="1" dirty="0">
                <a:latin typeface="+mj-lt"/>
                <a:cs typeface="Calibri" panose="020F0502020204030204" pitchFamily="34" charset="0"/>
              </a:rPr>
              <a:t>. 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2800" b="1" dirty="0">
                <a:latin typeface="+mj-lt"/>
              </a:rPr>
              <a:t>رضا العملاء</a:t>
            </a:r>
            <a:r>
              <a:rPr lang="ar-SA" sz="2800" b="1" dirty="0">
                <a:latin typeface="+mj-lt"/>
                <a:cs typeface="Calibri" panose="020F0502020204030204" pitchFamily="34" charset="0"/>
              </a:rPr>
              <a:t>. 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2800" b="1" dirty="0">
                <a:latin typeface="+mj-lt"/>
                <a:cs typeface="Calibri" panose="020F0502020204030204" pitchFamily="34" charset="0"/>
              </a:rPr>
              <a:t>الخلاصة</a:t>
            </a:r>
            <a:r>
              <a:rPr lang="ar-SA" sz="2800" dirty="0">
                <a:latin typeface="+mj-lt"/>
              </a:rPr>
              <a:t>.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346E7584-33EB-3389-1E35-FF15146AC6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50823" y="2238703"/>
            <a:ext cx="2629068" cy="2435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393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4150609" y="588702"/>
            <a:ext cx="10570274" cy="4501893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2671712" y="1242056"/>
            <a:ext cx="770978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endParaRPr lang="en-US" sz="28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lvl="0" indent="-514350" algn="r" rtl="1">
              <a:buFont typeface="+mj-lt"/>
              <a:buAutoNum type="arabicPeriod"/>
            </a:pPr>
            <a:r>
              <a:rPr lang="ar-EG" sz="2800" b="1" dirty="0">
                <a:latin typeface="Calibri" panose="020F0502020204030204" pitchFamily="34" charset="0"/>
                <a:cs typeface="Calibri" panose="020F0502020204030204" pitchFamily="34" charset="0"/>
              </a:rPr>
              <a:t>تحليلات </a:t>
            </a:r>
            <a:r>
              <a:rPr lang="ar-SA" sz="2800" b="1" dirty="0">
                <a:latin typeface="Calibri" panose="020F0502020204030204" pitchFamily="34" charset="0"/>
                <a:cs typeface="Calibri" panose="020F0502020204030204" pitchFamily="34" charset="0"/>
              </a:rPr>
              <a:t>تحسين محركات البحث (</a:t>
            </a:r>
            <a:r>
              <a:rPr lang="en-MY" sz="2800" b="1" dirty="0">
                <a:latin typeface="Calibri" panose="020F0502020204030204" pitchFamily="34" charset="0"/>
                <a:cs typeface="Calibri" panose="020F0502020204030204" pitchFamily="34" charset="0"/>
              </a:rPr>
              <a:t>SEO</a:t>
            </a:r>
            <a:r>
              <a:rPr lang="ar-SA" sz="2800" b="1" dirty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  <a:endParaRPr lang="en-MY" sz="28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lvl="0" indent="-514350" algn="r" rtl="1">
              <a:buFont typeface="+mj-lt"/>
              <a:buAutoNum type="arabicPeriod"/>
            </a:pPr>
            <a:r>
              <a:rPr lang="ar-SA" sz="2800" b="1" dirty="0">
                <a:latin typeface="Calibri" panose="020F0502020204030204" pitchFamily="34" charset="0"/>
                <a:cs typeface="Calibri" panose="020F0502020204030204" pitchFamily="34" charset="0"/>
              </a:rPr>
              <a:t>استخراج البيانات. 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ar-SA" sz="2800" b="1" dirty="0">
                <a:latin typeface="Calibri" panose="020F0502020204030204" pitchFamily="34" charset="0"/>
                <a:cs typeface="Calibri" panose="020F0502020204030204" pitchFamily="34" charset="0"/>
              </a:rPr>
              <a:t>تحليلات الويب</a:t>
            </a:r>
            <a:r>
              <a:rPr lang="ar-EG" sz="2800" b="1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ar-SA" sz="2800" b="1" dirty="0">
                <a:latin typeface="Calibri" panose="020F0502020204030204" pitchFamily="34" charset="0"/>
                <a:cs typeface="Calibri" panose="020F0502020204030204" pitchFamily="34" charset="0"/>
              </a:rPr>
              <a:t>التحليلات التنبؤية. </a:t>
            </a:r>
            <a:endParaRPr lang="ar-EG" sz="28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lvl="0" indent="-514350" algn="r" rtl="1">
              <a:buFont typeface="+mj-lt"/>
              <a:buAutoNum type="arabicPeriod"/>
            </a:pPr>
            <a:r>
              <a:rPr lang="ar-SA" sz="2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تحلي</a:t>
            </a:r>
            <a:r>
              <a:rPr lang="ar-EG" sz="2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ل البيانات</a:t>
            </a:r>
            <a:r>
              <a:rPr lang="ar-SA" sz="2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الن</a:t>
            </a:r>
            <a:r>
              <a:rPr lang="ar-EG" sz="2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صية</a:t>
            </a:r>
            <a:r>
              <a:rPr lang="ar-SA" sz="2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2800" b="1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MY" sz="28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 algn="r" rtl="1">
              <a:buFont typeface="+mj-lt"/>
              <a:buAutoNum type="arabicPeriod"/>
            </a:pPr>
            <a:r>
              <a:rPr lang="ar-SA" sz="2800" b="1" dirty="0">
                <a:latin typeface="Calibri" panose="020F0502020204030204" pitchFamily="34" charset="0"/>
                <a:cs typeface="Calibri" panose="020F0502020204030204" pitchFamily="34" charset="0"/>
              </a:rPr>
              <a:t>الاستماع الاجتماعي.  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ar-SA" sz="2800" b="1" dirty="0">
                <a:latin typeface="Calibri" panose="020F0502020204030204" pitchFamily="34" charset="0"/>
                <a:cs typeface="Calibri" panose="020F0502020204030204" pitchFamily="34" charset="0"/>
              </a:rPr>
              <a:t>الخلاصة</a:t>
            </a:r>
            <a:r>
              <a:rPr lang="ar-SA" sz="2800" dirty="0">
                <a:latin typeface="Alexandria" charset="0"/>
              </a:rPr>
              <a:t>.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346E7584-33EB-3389-1E35-FF15146AC6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8631" y="2225546"/>
            <a:ext cx="2629068" cy="2435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3862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TextBox 41"/>
          <p:cNvSpPr txBox="1"/>
          <p:nvPr/>
        </p:nvSpPr>
        <p:spPr>
          <a:xfrm>
            <a:off x="5050917" y="1255061"/>
            <a:ext cx="9171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</a:t>
            </a:r>
            <a:r>
              <a:rPr lang="ar-EG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الخامسة</a:t>
            </a:r>
            <a:endParaRPr lang="ar-SA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FF0FD337-6BE3-014B-6916-AFAF1FABB81E}"/>
              </a:ext>
            </a:extLst>
          </p:cNvPr>
          <p:cNvSpPr/>
          <p:nvPr/>
        </p:nvSpPr>
        <p:spPr>
          <a:xfrm>
            <a:off x="1123060" y="4524019"/>
            <a:ext cx="4747323" cy="14711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lnSpc>
                <a:spcPct val="120000"/>
              </a:lnSpc>
            </a:pPr>
            <a:endParaRPr lang="ar-EG" sz="28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ctr" rtl="1"/>
            <a:r>
              <a:rPr lang="ar-EG" sz="2800" b="1" dirty="0">
                <a:latin typeface="Calibri" panose="020F0502020204030204" pitchFamily="34" charset="0"/>
                <a:cs typeface="Calibri" panose="020F0502020204030204" pitchFamily="34" charset="0"/>
              </a:rPr>
              <a:t>تحليلات </a:t>
            </a:r>
            <a:r>
              <a:rPr lang="ar-SA" sz="2800" b="1" dirty="0">
                <a:latin typeface="Calibri" panose="020F0502020204030204" pitchFamily="34" charset="0"/>
                <a:cs typeface="Calibri" panose="020F0502020204030204" pitchFamily="34" charset="0"/>
              </a:rPr>
              <a:t>تحسين محركات البحث (</a:t>
            </a:r>
            <a:r>
              <a:rPr lang="en-MY" sz="2800" b="1" dirty="0" err="1">
                <a:latin typeface="Calibri" panose="020F0502020204030204" pitchFamily="34" charset="0"/>
                <a:cs typeface="Calibri" panose="020F0502020204030204" pitchFamily="34" charset="0"/>
              </a:rPr>
              <a:t>SEO</a:t>
            </a:r>
            <a:r>
              <a:rPr lang="ar-SA" sz="2800" dirty="0"/>
              <a:t>)</a:t>
            </a:r>
            <a:endParaRPr lang="en-MY" sz="2800" dirty="0"/>
          </a:p>
        </p:txBody>
      </p:sp>
    </p:spTree>
    <p:extLst>
      <p:ext uri="{BB962C8B-B14F-4D97-AF65-F5344CB8AC3E}">
        <p14:creationId xmlns:p14="http://schemas.microsoft.com/office/powerpoint/2010/main" val="3772043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731210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7EF556D-5D9A-AEB5-2619-7876E3A936E4}"/>
              </a:ext>
            </a:extLst>
          </p:cNvPr>
          <p:cNvSpPr txBox="1"/>
          <p:nvPr/>
        </p:nvSpPr>
        <p:spPr>
          <a:xfrm>
            <a:off x="3725345" y="1595804"/>
            <a:ext cx="84666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/>
            <a:r>
              <a:rPr lang="ar-EG" sz="28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800" b="1" dirty="0">
                <a:latin typeface="Calibri" panose="020F0502020204030204" pitchFamily="34" charset="0"/>
                <a:cs typeface="Calibri" panose="020F0502020204030204" pitchFamily="34" charset="0"/>
              </a:rPr>
              <a:t>   .1</a:t>
            </a:r>
            <a:r>
              <a:rPr lang="ar-EG" sz="2800" b="1" dirty="0">
                <a:latin typeface="Calibri" panose="020F0502020204030204" pitchFamily="34" charset="0"/>
                <a:cs typeface="Calibri" panose="020F0502020204030204" pitchFamily="34" charset="0"/>
              </a:rPr>
              <a:t>تحليلات تحسين محركات البحث :</a:t>
            </a:r>
            <a:endParaRPr lang="en-US" sz="28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F1DEFC3-BEA6-CDDA-9BBC-16A061B61A73}"/>
              </a:ext>
            </a:extLst>
          </p:cNvPr>
          <p:cNvSpPr txBox="1"/>
          <p:nvPr/>
        </p:nvSpPr>
        <p:spPr>
          <a:xfrm>
            <a:off x="2727778" y="2115800"/>
            <a:ext cx="770511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/>
            <a:r>
              <a:rPr lang="ar-EG" sz="2400" dirty="0"/>
              <a:t>ت</a:t>
            </a:r>
            <a:r>
              <a:rPr lang="ar-EG" sz="2400" dirty="0" smtClean="0"/>
              <a:t>حسين </a:t>
            </a:r>
            <a:r>
              <a:rPr lang="ar-EG" sz="2400" dirty="0"/>
              <a:t>محركات البحث (</a:t>
            </a:r>
            <a:r>
              <a:rPr lang="en-MY" sz="2400" dirty="0" err="1"/>
              <a:t>SEO</a:t>
            </a:r>
            <a:r>
              <a:rPr lang="en-MY" sz="2400" dirty="0"/>
              <a:t>) </a:t>
            </a:r>
            <a:r>
              <a:rPr lang="ar-EG" sz="2400" b="1" dirty="0"/>
              <a:t>هو مجموعة من الاستراتيجيات والتقنيات </a:t>
            </a:r>
            <a:r>
              <a:rPr lang="ar-EG" sz="2400" dirty="0"/>
              <a:t>التي تهدف إلى </a:t>
            </a:r>
            <a:r>
              <a:rPr lang="ar-EG" sz="2400" u="sng" dirty="0"/>
              <a:t>زيادة ظهور موقع ويب </a:t>
            </a:r>
            <a:r>
              <a:rPr lang="ar-EG" sz="2400" dirty="0"/>
              <a:t>في نتائج </a:t>
            </a:r>
            <a:r>
              <a:rPr lang="ar-EG" sz="2400" b="1" dirty="0"/>
              <a:t>محركات البحث </a:t>
            </a:r>
            <a:r>
              <a:rPr lang="ar-EG" sz="2400" dirty="0"/>
              <a:t>مثل </a:t>
            </a:r>
            <a:r>
              <a:rPr lang="ar-EG" sz="2400" dirty="0" smtClean="0"/>
              <a:t>جوجل</a:t>
            </a:r>
            <a:r>
              <a:rPr lang="en-US" sz="2400" dirty="0" smtClean="0"/>
              <a:t>.</a:t>
            </a:r>
            <a:r>
              <a:rPr lang="ar-EG" sz="2400" dirty="0" smtClean="0"/>
              <a:t> </a:t>
            </a: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تحليلات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تحسين محركات البحث </a:t>
            </a:r>
            <a:r>
              <a:rPr lang="ar-EG" sz="2400" u="sng" dirty="0">
                <a:latin typeface="Calibri" panose="020F0502020204030204" pitchFamily="34" charset="0"/>
                <a:cs typeface="Calibri" panose="020F0502020204030204" pitchFamily="34" charset="0"/>
              </a:rPr>
              <a:t>هي عملية جمع وتفسير البيانات من أنشطة محرك البحث لتحسين رؤية موقع الويب وأدائه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lvl="0" algn="just" rtl="1"/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الهدف منها هو تحديد:</a:t>
            </a:r>
          </a:p>
          <a:p>
            <a:pPr marL="342900" lvl="0" indent="-342900" algn="just" rtl="1">
              <a:buFont typeface="Wingdings" panose="05000000000000000000" pitchFamily="2" charset="2"/>
              <a:buChar char="ü"/>
            </a:pP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فرص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جديدة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لترتيب الكلمات الرئيسية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ذات حجم البحث </a:t>
            </a: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المرتفعة.</a:t>
            </a:r>
          </a:p>
          <a:p>
            <a:pPr marL="342900" lvl="0" indent="-342900" algn="just" rtl="1">
              <a:buFont typeface="Wingdings" panose="05000000000000000000" pitchFamily="2" charset="2"/>
              <a:buChar char="ü"/>
            </a:pP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ما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إذا كانت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سرعة تحميل الصفحة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 تؤثر سلبًا على معدل الارتداد وتجربة </a:t>
            </a: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المستخدم.</a:t>
            </a:r>
          </a:p>
          <a:p>
            <a:pPr marL="342900" lvl="0" indent="-342900" algn="just" rtl="1">
              <a:buFont typeface="Wingdings" panose="05000000000000000000" pitchFamily="2" charset="2"/>
              <a:buChar char="ü"/>
            </a:pP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تحديد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مصادر الزيارات التي تدفع معظم التحويلات </a:t>
            </a:r>
            <a:r>
              <a:rPr lang="ar-EG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العضوية</a:t>
            </a: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MY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61235"/>
            <a:ext cx="2175393" cy="2605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1402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731210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7EF556D-5D9A-AEB5-2619-7876E3A936E4}"/>
              </a:ext>
            </a:extLst>
          </p:cNvPr>
          <p:cNvSpPr txBox="1"/>
          <p:nvPr/>
        </p:nvSpPr>
        <p:spPr>
          <a:xfrm>
            <a:off x="3687469" y="1551494"/>
            <a:ext cx="84666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/>
            <a:r>
              <a:rPr lang="ar-EG" sz="28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800" b="1" dirty="0">
                <a:latin typeface="Calibri" panose="020F0502020204030204" pitchFamily="34" charset="0"/>
                <a:cs typeface="Calibri" panose="020F0502020204030204" pitchFamily="34" charset="0"/>
              </a:rPr>
              <a:t>   </a:t>
            </a:r>
            <a:r>
              <a:rPr lang="en-MY" sz="2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1.1 </a:t>
            </a:r>
            <a:r>
              <a:rPr lang="ar-EG" sz="2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تحليلات </a:t>
            </a:r>
            <a:r>
              <a:rPr lang="ar-EG" sz="2800" b="1" dirty="0">
                <a:latin typeface="Calibri" panose="020F0502020204030204" pitchFamily="34" charset="0"/>
                <a:cs typeface="Calibri" panose="020F0502020204030204" pitchFamily="34" charset="0"/>
              </a:rPr>
              <a:t>تحسين محركات البحث :</a:t>
            </a:r>
            <a:endParaRPr lang="en-US" sz="28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F1DEFC3-BEA6-CDDA-9BBC-16A061B61A73}"/>
              </a:ext>
            </a:extLst>
          </p:cNvPr>
          <p:cNvSpPr txBox="1"/>
          <p:nvPr/>
        </p:nvSpPr>
        <p:spPr>
          <a:xfrm>
            <a:off x="4271963" y="2481178"/>
            <a:ext cx="60593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/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MY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535637"/>
              </p:ext>
            </p:extLst>
          </p:nvPr>
        </p:nvGraphicFramePr>
        <p:xfrm>
          <a:off x="1692787" y="1981551"/>
          <a:ext cx="8635628" cy="3383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3286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20276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ar-EG" sz="2400" dirty="0" smtClean="0"/>
                        <a:t>الوصف</a:t>
                      </a:r>
                      <a:endParaRPr lang="en-MY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2400" dirty="0" smtClean="0"/>
                        <a:t>النوع</a:t>
                      </a:r>
                      <a:endParaRPr lang="en-MY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ar-EG" sz="2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تحليل الكلمات والعبارات التي يستخدمها الزوار للعثور على موقع</a:t>
                      </a:r>
                      <a:endParaRPr lang="en-MY" sz="24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4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الكلمات المفتاحية</a:t>
                      </a:r>
                      <a:endParaRPr lang="en-MY" sz="2400" b="1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ar-EG" sz="2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تتبع </a:t>
                      </a:r>
                      <a:r>
                        <a:rPr lang="ar-EG" sz="24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عدد الزوار القادمين من محركات البحث </a:t>
                      </a:r>
                      <a:r>
                        <a:rPr lang="ar-EG" sz="2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وأي صفحات تحظى بأكبر عدد من الزيارات.</a:t>
                      </a:r>
                      <a:endParaRPr lang="en-MY" sz="24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4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حركة المرور</a:t>
                      </a:r>
                      <a:endParaRPr lang="en-MY" sz="2400" b="1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ar-EG" sz="24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نسبة </a:t>
                      </a:r>
                      <a:r>
                        <a:rPr lang="ar-EG" sz="24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الزوار الذين يغادرون الموقع </a:t>
                      </a:r>
                      <a:r>
                        <a:rPr lang="ar-EG" sz="2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بعد مشاهدة صفحة واحدة فقط، مما قد يدل على جودة المحتوى.</a:t>
                      </a:r>
                      <a:endParaRPr lang="en-MY" sz="24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4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معدل الارتداد</a:t>
                      </a:r>
                      <a:endParaRPr lang="en-MY" sz="2400" b="1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ar-EG" sz="24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تحليل كيفية ظهور موقعك في نتائج البحث </a:t>
                      </a:r>
                      <a:r>
                        <a:rPr lang="ar-EG" sz="2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بالنسبة لكلمات مفتاحية معينة</a:t>
                      </a:r>
                      <a:endParaRPr lang="en-MY" sz="24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4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تصنيفات </a:t>
                      </a:r>
                      <a:r>
                        <a:rPr lang="ar-EG" sz="24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البحت</a:t>
                      </a:r>
                      <a:endParaRPr lang="en-MY" sz="2400" b="1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24986" y="2577069"/>
            <a:ext cx="2176461" cy="2603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176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063578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7EF556D-5D9A-AEB5-2619-7876E3A936E4}"/>
              </a:ext>
            </a:extLst>
          </p:cNvPr>
          <p:cNvSpPr txBox="1"/>
          <p:nvPr/>
        </p:nvSpPr>
        <p:spPr>
          <a:xfrm>
            <a:off x="3524324" y="1673384"/>
            <a:ext cx="84666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/>
            <a:r>
              <a:rPr lang="en-US" sz="2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1.2</a:t>
            </a:r>
            <a:r>
              <a:rPr lang="ar-EG" sz="2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تحليلات </a:t>
            </a:r>
            <a:r>
              <a:rPr lang="ar-EG" sz="2800" b="1" dirty="0">
                <a:latin typeface="Calibri" panose="020F0502020204030204" pitchFamily="34" charset="0"/>
                <a:cs typeface="Calibri" panose="020F0502020204030204" pitchFamily="34" charset="0"/>
              </a:rPr>
              <a:t>تحسين محركات البحث :</a:t>
            </a:r>
            <a:endParaRPr lang="en-US" sz="28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F1DEFC3-BEA6-CDDA-9BBC-16A061B61A73}"/>
              </a:ext>
            </a:extLst>
          </p:cNvPr>
          <p:cNvSpPr txBox="1"/>
          <p:nvPr/>
        </p:nvSpPr>
        <p:spPr>
          <a:xfrm>
            <a:off x="4271963" y="2481178"/>
            <a:ext cx="60593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/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MY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14835"/>
              </p:ext>
            </p:extLst>
          </p:nvPr>
        </p:nvGraphicFramePr>
        <p:xfrm>
          <a:off x="1385888" y="2252578"/>
          <a:ext cx="8945405" cy="4028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6362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28177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ar-EG" sz="1800" dirty="0"/>
                        <a:t>مثال</a:t>
                      </a:r>
                      <a:r>
                        <a:rPr lang="ar-EG" sz="1800" baseline="0" dirty="0"/>
                        <a:t> عملي </a:t>
                      </a:r>
                      <a:endParaRPr lang="en-MY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1800" dirty="0"/>
                        <a:t>التحليل</a:t>
                      </a:r>
                      <a:endParaRPr lang="en-MY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 rtl="1"/>
                      <a:r>
                        <a:rPr lang="ar-EG" sz="18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إذا كنت تمتلك موقعًا لبيع الملابس، يمكنك استخدام أدوات مثل </a:t>
                      </a:r>
                      <a:r>
                        <a:rPr lang="en-MY" sz="18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Google Search Console </a:t>
                      </a:r>
                      <a:r>
                        <a:rPr lang="ar-EG" sz="18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لرؤية الكلمات المفتاحية التي تؤدي إلى ظهور موقعك في نتائج البحث، مثل "فستان صيفي" أو "سراويل </a:t>
                      </a:r>
                      <a:r>
                        <a:rPr lang="ar-EG" sz="1800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جينز.</a:t>
                      </a:r>
                      <a:endParaRPr lang="en-MY" sz="18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18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الكلمات المفتاحية</a:t>
                      </a:r>
                      <a:endParaRPr lang="en-MY" sz="1800" b="1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87447">
                <a:tc>
                  <a:txBody>
                    <a:bodyPr/>
                    <a:lstStyle/>
                    <a:p>
                      <a:pPr algn="r"/>
                      <a:r>
                        <a:rPr lang="ar-EG" sz="18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باستخدام </a:t>
                      </a:r>
                      <a:r>
                        <a:rPr lang="en-MY" sz="18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Google Analytics</a:t>
                      </a:r>
                      <a:r>
                        <a:rPr lang="en-MY" sz="18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، </a:t>
                      </a:r>
                      <a:r>
                        <a:rPr lang="ar-EG" sz="18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يمكنك معرفة عدد الزوار الذين وصلوا إلى موقعك من محركات البحث خلال شهر معين. إذا لاحظت </a:t>
                      </a:r>
                      <a:r>
                        <a:rPr lang="ar-EG" sz="18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زيادة في الحركة </a:t>
                      </a:r>
                      <a:r>
                        <a:rPr lang="ar-EG" sz="18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بعد نشر مقال جديد، فهذا يدل على أن المحتوى كان مفيدًا.</a:t>
                      </a:r>
                      <a:endParaRPr lang="en-MY" sz="18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18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حركة المرور</a:t>
                      </a:r>
                      <a:endParaRPr lang="en-MY" sz="1800" b="1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ar-EG" sz="1800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اذا </a:t>
                      </a:r>
                      <a:r>
                        <a:rPr lang="ar-EG" sz="18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كان لديك </a:t>
                      </a:r>
                      <a:r>
                        <a:rPr lang="ar-EG" sz="18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معدل ارتداد مرتفع لصفحة معينة</a:t>
                      </a:r>
                      <a:r>
                        <a:rPr lang="ar-EG" sz="18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، مثل صفحة المنتج، فقد تحتاج إلى تحسين محتوى الصفحة أو تحسين تجربة المستخدم، مثل إضافة صور أو معلومات أكثر </a:t>
                      </a:r>
                      <a:r>
                        <a:rPr lang="ar-EG" sz="1800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تفصيلًا.</a:t>
                      </a:r>
                      <a:endParaRPr lang="en-MY" sz="18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18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معدل الارتداد</a:t>
                      </a:r>
                      <a:endParaRPr lang="en-MY" sz="1800" b="1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 rtl="1"/>
                      <a:r>
                        <a:rPr lang="ar-EG" sz="1800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يمكن </a:t>
                      </a:r>
                      <a:r>
                        <a:rPr lang="ar-EG" sz="18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استخدام أدوات مثل </a:t>
                      </a:r>
                      <a:r>
                        <a:rPr lang="en-MY" sz="1800" b="1" kern="1200" dirty="0" err="1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SEMrush</a:t>
                      </a:r>
                      <a:r>
                        <a:rPr lang="en-MY" sz="18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ar-EG" sz="18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أو </a:t>
                      </a:r>
                      <a:r>
                        <a:rPr lang="en-MY" sz="1800" b="1" kern="1200" dirty="0" err="1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Ahrefs</a:t>
                      </a:r>
                      <a:r>
                        <a:rPr lang="en-MY" sz="18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ar-EG" sz="18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لمراقبة كيف تتغير تصنيفات موقعك على كلمات مفتاحية معينة. إذا لاحظت أن تصنيفك انخفض لكلمة معينة، قد تحتاج إلى </a:t>
                      </a:r>
                      <a:r>
                        <a:rPr lang="ar-EG" sz="18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مراجعة استراتيجية السيو الخاصة </a:t>
                      </a:r>
                      <a:r>
                        <a:rPr lang="ar-EG" sz="18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بك.</a:t>
                      </a:r>
                      <a:endParaRPr lang="en-MY" sz="18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18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تصنيفات </a:t>
                      </a:r>
                      <a:r>
                        <a:rPr lang="ar-EG" sz="18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البحث</a:t>
                      </a:r>
                      <a:endParaRPr lang="en-MY" sz="1800" b="1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22079" y="2455062"/>
            <a:ext cx="2176461" cy="2603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089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187956" y="122803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906417" y="1600776"/>
            <a:ext cx="9345750" cy="47563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7EF556D-5D9A-AEB5-2619-7876E3A936E4}"/>
              </a:ext>
            </a:extLst>
          </p:cNvPr>
          <p:cNvSpPr txBox="1"/>
          <p:nvPr/>
        </p:nvSpPr>
        <p:spPr>
          <a:xfrm>
            <a:off x="-304800" y="1600776"/>
            <a:ext cx="127260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MY" sz="2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 1.3</a:t>
            </a:r>
            <a:r>
              <a:rPr lang="en-US" sz="2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2800" b="1" dirty="0">
                <a:latin typeface="Calibri" panose="020F0502020204030204" pitchFamily="34" charset="0"/>
                <a:cs typeface="Calibri" panose="020F0502020204030204" pitchFamily="34" charset="0"/>
              </a:rPr>
              <a:t>تحليل الكلمات </a:t>
            </a:r>
            <a:r>
              <a:rPr lang="ar-EG" sz="2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المفتاحية باستخدام </a:t>
            </a:r>
            <a:r>
              <a:rPr lang="en-MY" sz="2800" b="1" dirty="0"/>
              <a:t>Google Search Console</a:t>
            </a:r>
            <a:endParaRPr lang="en-MY" sz="28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1D49B629-A710-F119-EA46-044B5624E5D2}"/>
              </a:ext>
            </a:extLst>
          </p:cNvPr>
          <p:cNvSpPr txBox="1"/>
          <p:nvPr/>
        </p:nvSpPr>
        <p:spPr>
          <a:xfrm>
            <a:off x="425562" y="1970159"/>
            <a:ext cx="9360475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JO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الخطوات ا</a:t>
            </a:r>
            <a:r>
              <a:rPr lang="ar-EG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لعملية:</a:t>
            </a:r>
          </a:p>
          <a:p>
            <a:pPr algn="r" rtl="1"/>
            <a:r>
              <a:rPr lang="ar-EG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1.تسجيل الدخول إلى </a:t>
            </a:r>
            <a:r>
              <a:rPr lang="en-MY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Google </a:t>
            </a:r>
            <a:r>
              <a:rPr lang="en-MY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Search </a:t>
            </a:r>
            <a:r>
              <a:rPr lang="en-MY" b="1" dirty="0" err="1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Consol</a:t>
            </a:r>
            <a:r>
              <a:rPr lang="ar-EG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: </a:t>
            </a:r>
            <a:r>
              <a:rPr lang="en-MY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https://</a:t>
            </a:r>
            <a:r>
              <a:rPr lang="en-MY" b="1" dirty="0" err="1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search.google.com</a:t>
            </a:r>
            <a:r>
              <a:rPr lang="en-MY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/search-console/about</a:t>
            </a:r>
            <a:endParaRPr lang="en-MY" b="1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 rtl="1"/>
            <a:endParaRPr lang="en-MY" b="1" dirty="0" smtClean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 rtl="1"/>
            <a:endParaRPr lang="ar-EG" b="1" dirty="0" smtClean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 rtl="1"/>
            <a:endParaRPr lang="ar-EG" b="1" dirty="0" smtClean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 rtl="1"/>
            <a:endParaRPr lang="ar-EG" b="1" dirty="0" smtClean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 rtl="1"/>
            <a:endParaRPr lang="en-MY" b="1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just" rtl="1"/>
            <a:r>
              <a:rPr lang="ar-EG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n-US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ar-EG" b="1" dirty="0"/>
              <a:t> </a:t>
            </a:r>
            <a:r>
              <a:rPr lang="ar-EG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التحقق من ملكيتك للنطاق/الدومين وإضافته إلى </a:t>
            </a:r>
            <a:r>
              <a:rPr lang="en-MY" b="1" dirty="0" err="1" smtClean="0"/>
              <a:t>GSC</a:t>
            </a:r>
            <a:r>
              <a:rPr lang="en-MY" b="1" dirty="0" smtClean="0"/>
              <a:t> </a:t>
            </a:r>
          </a:p>
          <a:p>
            <a:pPr marL="285750" lvl="0" indent="-285750" algn="just" rtl="1">
              <a:buFont typeface="Wingdings" panose="05000000000000000000" pitchFamily="2" charset="2"/>
              <a:buChar char="§"/>
            </a:pPr>
            <a:r>
              <a:rPr lang="ar-EG" dirty="0"/>
              <a:t> </a:t>
            </a:r>
            <a:r>
              <a:rPr lang="ar-EG" dirty="0" smtClean="0">
                <a:latin typeface="Calibri" panose="020F0502020204030204" pitchFamily="34" charset="0"/>
                <a:cs typeface="Calibri" panose="020F0502020204030204" pitchFamily="34" charset="0"/>
              </a:rPr>
              <a:t>سوف </a:t>
            </a:r>
            <a:r>
              <a:rPr lang="ar-EG" dirty="0">
                <a:latin typeface="Calibri" panose="020F0502020204030204" pitchFamily="34" charset="0"/>
                <a:cs typeface="Calibri" panose="020F0502020204030204" pitchFamily="34" charset="0"/>
              </a:rPr>
              <a:t>نضع رابط </a:t>
            </a:r>
            <a:r>
              <a:rPr lang="en-MY" dirty="0">
                <a:latin typeface="Calibri" panose="020F0502020204030204" pitchFamily="34" charset="0"/>
                <a:cs typeface="Calibri" panose="020F0502020204030204" pitchFamily="34" charset="0"/>
              </a:rPr>
              <a:t>URL </a:t>
            </a:r>
            <a:r>
              <a:rPr lang="ar-EG" dirty="0">
                <a:latin typeface="Calibri" panose="020F0502020204030204" pitchFamily="34" charset="0"/>
                <a:cs typeface="Calibri" panose="020F0502020204030204" pitchFamily="34" charset="0"/>
              </a:rPr>
              <a:t>للموقع الخاص بك في جهة اليمين من ثم إثبات ملكية الموقع ومتابعة الخطوات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just" rtl="1"/>
            <a:endParaRPr lang="ar-EG" b="1" dirty="0" smtClean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just" rtl="1"/>
            <a:endParaRPr lang="ar-EG" b="1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just" rtl="1"/>
            <a:endParaRPr lang="ar-EG" b="1" dirty="0" smtClean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just" rtl="1"/>
            <a:endParaRPr lang="ar-EG" b="1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just" rtl="1"/>
            <a:endParaRPr lang="en-US" b="1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just" rtl="1"/>
            <a:r>
              <a:rPr lang="en-US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r>
              <a:rPr lang="ar-EG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الذهاب إلى قسم "الأداء</a:t>
            </a:r>
            <a:r>
              <a:rPr lang="ar-EG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":</a:t>
            </a:r>
            <a:endParaRPr lang="ar-EG" b="1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 rtl="1">
              <a:buFont typeface="Wingdings" panose="05000000000000000000" pitchFamily="2" charset="2"/>
              <a:buChar char="§"/>
            </a:pPr>
            <a:r>
              <a:rPr lang="ar-EG" dirty="0">
                <a:latin typeface="Calibri" panose="020F0502020204030204" pitchFamily="34" charset="0"/>
                <a:cs typeface="Calibri" panose="020F0502020204030204" pitchFamily="34" charset="0"/>
              </a:rPr>
              <a:t>بعد تسجيل الدخول، انتقل إلى قسم "الأداء" في القائمة الجانبية.</a:t>
            </a:r>
          </a:p>
          <a:p>
            <a:pPr lvl="0" algn="just" rtl="1"/>
            <a:r>
              <a:rPr lang="ar-EG" sz="14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MY" sz="1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12970" y="3350213"/>
            <a:ext cx="1941698" cy="96995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6417" y="2590982"/>
            <a:ext cx="3918574" cy="117197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40564" y="2660046"/>
            <a:ext cx="4278538" cy="116015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43288" y="4535313"/>
            <a:ext cx="5773368" cy="115111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743401" y="5168977"/>
            <a:ext cx="4543129" cy="1816475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>
            <a:off x="4720647" y="3161979"/>
            <a:ext cx="1124262" cy="1499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97733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187956" y="122803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906417" y="1600776"/>
            <a:ext cx="9345750" cy="47563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7EF556D-5D9A-AEB5-2619-7876E3A936E4}"/>
              </a:ext>
            </a:extLst>
          </p:cNvPr>
          <p:cNvSpPr txBox="1"/>
          <p:nvPr/>
        </p:nvSpPr>
        <p:spPr>
          <a:xfrm>
            <a:off x="3917854" y="1600776"/>
            <a:ext cx="8466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MY" sz="2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 1.3.1</a:t>
            </a:r>
            <a:r>
              <a:rPr lang="ar-EG" sz="2800" b="1" dirty="0">
                <a:latin typeface="Calibri" panose="020F0502020204030204" pitchFamily="34" charset="0"/>
                <a:cs typeface="Calibri" panose="020F0502020204030204" pitchFamily="34" charset="0"/>
              </a:rPr>
              <a:t>تحليل الكلمات المفتاحية</a:t>
            </a:r>
            <a:endParaRPr lang="en-MY" sz="28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1D49B629-A710-F119-EA46-044B5624E5D2}"/>
              </a:ext>
            </a:extLst>
          </p:cNvPr>
          <p:cNvSpPr txBox="1"/>
          <p:nvPr/>
        </p:nvSpPr>
        <p:spPr>
          <a:xfrm>
            <a:off x="4551531" y="1916835"/>
            <a:ext cx="524739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 rtl="1">
              <a:buFont typeface="Wingdings" panose="05000000000000000000" pitchFamily="2" charset="2"/>
              <a:buChar char="§"/>
            </a:pPr>
            <a:r>
              <a:rPr lang="ar-EG" sz="14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ar-EG" sz="1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just" rtl="1"/>
            <a:r>
              <a:rPr lang="ar-EG" sz="1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r>
              <a:rPr lang="ar-EG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ar-EG" sz="20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تحليل البيانات:</a:t>
            </a:r>
          </a:p>
          <a:p>
            <a:pPr marL="342900" lvl="0" indent="-342900" algn="just" rtl="1">
              <a:buFont typeface="Wingdings" panose="05000000000000000000" pitchFamily="2" charset="2"/>
              <a:buChar char="§"/>
            </a:pPr>
            <a:r>
              <a:rPr lang="ar-EG" sz="2000" dirty="0">
                <a:latin typeface="Calibri" panose="020F0502020204030204" pitchFamily="34" charset="0"/>
                <a:cs typeface="Calibri" panose="020F0502020204030204" pitchFamily="34" charset="0"/>
              </a:rPr>
              <a:t>سترى مخططًا يوضح </a:t>
            </a:r>
            <a:r>
              <a:rPr lang="ar-EG" sz="2000" b="1" u="sng" dirty="0">
                <a:latin typeface="Calibri" panose="020F0502020204030204" pitchFamily="34" charset="0"/>
                <a:cs typeface="Calibri" panose="020F0502020204030204" pitchFamily="34" charset="0"/>
              </a:rPr>
              <a:t>عدد النقرات والانطباعات ومتوسط موضع موقعك في نتائج البحث</a:t>
            </a:r>
            <a:r>
              <a:rPr lang="ar-EG" sz="2000" dirty="0">
                <a:latin typeface="Calibri" panose="020F0502020204030204" pitchFamily="34" charset="0"/>
                <a:cs typeface="Calibri" panose="020F0502020204030204" pitchFamily="34" charset="0"/>
              </a:rPr>
              <a:t>. يمكنك تصفية البيانات حسب الكلمات المفتاحية.</a:t>
            </a:r>
          </a:p>
          <a:p>
            <a:pPr marL="342900" lvl="0" indent="-342900" algn="just" rtl="1">
              <a:buFont typeface="Wingdings" panose="05000000000000000000" pitchFamily="2" charset="2"/>
              <a:buChar char="§"/>
            </a:pPr>
            <a:r>
              <a:rPr lang="ar-EG" sz="2000" dirty="0">
                <a:latin typeface="Calibri" panose="020F0502020204030204" pitchFamily="34" charset="0"/>
                <a:cs typeface="Calibri" panose="020F0502020204030204" pitchFamily="34" charset="0"/>
              </a:rPr>
              <a:t>البحث عن الكلمات المفتاحية ذات الأداء </a:t>
            </a:r>
            <a:r>
              <a:rPr lang="ar-EG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الجيد</a:t>
            </a:r>
            <a:r>
              <a:rPr lang="en-MY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&gt;</a:t>
            </a:r>
            <a:endParaRPr lang="ar-EG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 rtl="1">
              <a:buFont typeface="Wingdings" panose="05000000000000000000" pitchFamily="2" charset="2"/>
              <a:buChar char="§"/>
            </a:pPr>
            <a:r>
              <a:rPr lang="ar-EG" sz="2000" dirty="0">
                <a:latin typeface="Calibri" panose="020F0502020204030204" pitchFamily="34" charset="0"/>
                <a:cs typeface="Calibri" panose="020F0502020204030204" pitchFamily="34" charset="0"/>
              </a:rPr>
              <a:t>ابحث عن الكلمات المفتاحية التي تحقق عددًا جيدًا من النقرات ولكنها ليست في أعلى ترتيب. </a:t>
            </a:r>
            <a:endParaRPr lang="en-MY" sz="2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 rtl="1">
              <a:buFont typeface="Wingdings" panose="05000000000000000000" pitchFamily="2" charset="2"/>
              <a:buChar char="§"/>
            </a:pPr>
            <a:endParaRPr lang="en-MY" sz="2000" b="1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 rtl="1">
              <a:buFont typeface="Wingdings" panose="05000000000000000000" pitchFamily="2" charset="2"/>
              <a:buChar char="§"/>
            </a:pPr>
            <a:endParaRPr lang="en-MY" sz="2000" b="1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 rtl="1">
              <a:buFont typeface="Wingdings" panose="05000000000000000000" pitchFamily="2" charset="2"/>
              <a:buChar char="§"/>
            </a:pPr>
            <a:r>
              <a:rPr lang="ar-EG" sz="20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تحسين </a:t>
            </a:r>
            <a:r>
              <a:rPr lang="ar-EG" sz="20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المحتوى:</a:t>
            </a:r>
          </a:p>
          <a:p>
            <a:pPr marL="342900" lvl="0" indent="-342900" algn="just" rtl="1">
              <a:buFont typeface="Wingdings" panose="05000000000000000000" pitchFamily="2" charset="2"/>
              <a:buChar char="§"/>
            </a:pPr>
            <a:r>
              <a:rPr lang="ar-EG" sz="2000" dirty="0">
                <a:latin typeface="Calibri" panose="020F0502020204030204" pitchFamily="34" charset="0"/>
                <a:cs typeface="Calibri" panose="020F0502020204030204" pitchFamily="34" charset="0"/>
              </a:rPr>
              <a:t>انظر إلى الصفحة التي ترتبط بهذه الكلمة. هل يمكن تحسين المحتوى؟ يمكنك إضافة المزيد من المعلومات، أو تحسين العنوان، أو إضافة صور أفضل</a:t>
            </a:r>
            <a:r>
              <a:rPr lang="ar-EG" sz="14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lvl="0" algn="just" rtl="1"/>
            <a:r>
              <a:rPr lang="ar-EG" sz="14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  <a:endParaRPr lang="en-MY" sz="1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12970" y="3350213"/>
            <a:ext cx="1941698" cy="96995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6417" y="1599704"/>
            <a:ext cx="3645114" cy="245779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8207" y="4243868"/>
            <a:ext cx="3593324" cy="2113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581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731210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295401" y="1421381"/>
            <a:ext cx="9345750" cy="50403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7EF556D-5D9A-AEB5-2619-7876E3A936E4}"/>
              </a:ext>
            </a:extLst>
          </p:cNvPr>
          <p:cNvSpPr txBox="1"/>
          <p:nvPr/>
        </p:nvSpPr>
        <p:spPr>
          <a:xfrm>
            <a:off x="1985963" y="1442343"/>
            <a:ext cx="81380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en-MY" sz="20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1.4 </a:t>
            </a:r>
            <a:r>
              <a:rPr lang="ar-EG" sz="20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2000" b="1" dirty="0"/>
              <a:t>تحليل حركة المرور باستخدام </a:t>
            </a:r>
            <a:r>
              <a:rPr lang="en-MY" sz="2000" b="1" dirty="0"/>
              <a:t>Google Analytics</a:t>
            </a:r>
            <a:r>
              <a:rPr lang="ar-EG" sz="2000" b="1" dirty="0"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en-US" sz="2000" dirty="0">
              <a:latin typeface="Microsoft Uighur" panose="02000000000000000000" pitchFamily="2" charset="-78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1D49B629-A710-F119-EA46-044B5624E5D2}"/>
              </a:ext>
            </a:extLst>
          </p:cNvPr>
          <p:cNvSpPr txBox="1"/>
          <p:nvPr/>
        </p:nvSpPr>
        <p:spPr>
          <a:xfrm>
            <a:off x="6094903" y="1845051"/>
            <a:ext cx="4300538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000" b="1" dirty="0">
                <a:latin typeface="Calibri" panose="020F0502020204030204" pitchFamily="34" charset="0"/>
                <a:cs typeface="Calibri" panose="020F0502020204030204" pitchFamily="34" charset="0"/>
              </a:rPr>
              <a:t>الخطوات العملية:</a:t>
            </a:r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2000" dirty="0">
                <a:latin typeface="Calibri" panose="020F0502020204030204" pitchFamily="34" charset="0"/>
                <a:cs typeface="Calibri" panose="020F0502020204030204" pitchFamily="34" charset="0"/>
              </a:rPr>
              <a:t>تسجيل الدخول </a:t>
            </a:r>
            <a:r>
              <a:rPr lang="en-MY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 :</a:t>
            </a:r>
            <a:r>
              <a:rPr lang="ar-EG" sz="2000" dirty="0" smtClean="0"/>
              <a:t>طريقتان </a:t>
            </a:r>
            <a:r>
              <a:rPr lang="ar-EG" sz="2000" dirty="0"/>
              <a:t>للوصول إلى "إحصاءات </a:t>
            </a:r>
            <a:r>
              <a:rPr lang="en-MY" sz="2000" dirty="0"/>
              <a:t>Google": </a:t>
            </a:r>
            <a:r>
              <a:rPr lang="ar-EG" sz="2000" dirty="0"/>
              <a:t>إما عبر حساب مستقل على العنوان </a:t>
            </a:r>
            <a:endParaRPr lang="en-MY" sz="2000" dirty="0" smtClean="0"/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en-MY" sz="2000" dirty="0" smtClean="0">
                <a:hlinkClick r:id="rId3"/>
              </a:rPr>
              <a:t>http</a:t>
            </a:r>
            <a:r>
              <a:rPr lang="en-MY" sz="2000" dirty="0">
                <a:hlinkClick r:id="rId3"/>
              </a:rPr>
              <a:t>://</a:t>
            </a:r>
            <a:r>
              <a:rPr lang="en-MY" sz="2000" dirty="0" err="1">
                <a:hlinkClick r:id="rId3"/>
              </a:rPr>
              <a:t>www.google.com</a:t>
            </a:r>
            <a:r>
              <a:rPr lang="en-MY" sz="2000" dirty="0">
                <a:hlinkClick r:id="rId3"/>
              </a:rPr>
              <a:t>/analytics</a:t>
            </a:r>
            <a:r>
              <a:rPr lang="en-MY" sz="2000" dirty="0"/>
              <a:t> </a:t>
            </a:r>
            <a:r>
              <a:rPr lang="ar-EG" sz="2000" dirty="0"/>
              <a:t>أو عبر حسابك المرتبط في "إعلانات </a:t>
            </a:r>
            <a:r>
              <a:rPr lang="en-MY" sz="2000" dirty="0"/>
              <a:t>Google" </a:t>
            </a:r>
            <a:r>
              <a:rPr lang="en-MY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en-MY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2000" b="1" dirty="0">
                <a:latin typeface="Calibri" panose="020F0502020204030204" pitchFamily="34" charset="0"/>
                <a:cs typeface="Calibri" panose="020F0502020204030204" pitchFamily="34" charset="0"/>
              </a:rPr>
              <a:t>افتح حسابك في </a:t>
            </a:r>
            <a:r>
              <a:rPr lang="en-MY" sz="2000" b="1" dirty="0">
                <a:latin typeface="Calibri" panose="020F0502020204030204" pitchFamily="34" charset="0"/>
                <a:cs typeface="Calibri" panose="020F0502020204030204" pitchFamily="34" charset="0"/>
              </a:rPr>
              <a:t>Google Analytics </a:t>
            </a:r>
            <a:r>
              <a:rPr lang="ar-EG" sz="2000" dirty="0">
                <a:latin typeface="Calibri" panose="020F0502020204030204" pitchFamily="34" charset="0"/>
                <a:cs typeface="Calibri" panose="020F0502020204030204" pitchFamily="34" charset="0"/>
              </a:rPr>
              <a:t>واذهب إلى لوحة التحكم</a:t>
            </a:r>
            <a:r>
              <a:rPr lang="ar-EG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MY" sz="2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2000" dirty="0"/>
              <a:t>اكتب اسم موقعك وحدّد المنطقة الزمنية وانقر على التالي</a:t>
            </a:r>
            <a:r>
              <a:rPr lang="ar-EG" sz="2000" dirty="0" smtClean="0"/>
              <a:t>.</a:t>
            </a:r>
            <a:endParaRPr lang="en-MY" sz="2000" dirty="0" smtClean="0"/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2000" b="1" dirty="0"/>
              <a:t>ادخل معلومات موقعك الإلكتروني</a:t>
            </a:r>
            <a:r>
              <a:rPr lang="ar-EG" sz="2000" dirty="0"/>
              <a:t>، بتحديد الفئة وحجم النشاط وسبب استخدام تحليلات </a:t>
            </a:r>
            <a:r>
              <a:rPr lang="ar-EG" sz="2000" dirty="0" smtClean="0"/>
              <a:t>جوجل</a:t>
            </a:r>
            <a:r>
              <a:rPr lang="en-MY" sz="2000" dirty="0" smtClean="0"/>
              <a:t>&gt;</a:t>
            </a:r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2000" dirty="0"/>
              <a:t>ثم وافق على اتفاقية بنود خدمة احصائيات جوجل، ولوائح  البيانات (</a:t>
            </a:r>
            <a:r>
              <a:rPr lang="en-MY" sz="2000" dirty="0" err="1"/>
              <a:t>GDPR</a:t>
            </a:r>
            <a:r>
              <a:rPr lang="en-MY" sz="2000" dirty="0" smtClean="0"/>
              <a:t>).</a:t>
            </a:r>
            <a:r>
              <a:rPr lang="ar-EG" sz="2000" dirty="0" smtClean="0"/>
              <a:t>).</a:t>
            </a:r>
            <a:endParaRPr lang="en-MY" sz="2000" dirty="0"/>
          </a:p>
          <a:p>
            <a:pPr algn="r"/>
            <a:endParaRPr lang="ar-EG" sz="1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731210" y="3281642"/>
            <a:ext cx="1750226" cy="13197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68789" y="1845051"/>
            <a:ext cx="4560535" cy="4528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645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731210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295401" y="1421381"/>
            <a:ext cx="9345750" cy="50403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7EF556D-5D9A-AEB5-2619-7876E3A936E4}"/>
              </a:ext>
            </a:extLst>
          </p:cNvPr>
          <p:cNvSpPr txBox="1"/>
          <p:nvPr/>
        </p:nvSpPr>
        <p:spPr>
          <a:xfrm>
            <a:off x="1985963" y="1442343"/>
            <a:ext cx="813801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en-MY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1.4 </a:t>
            </a:r>
            <a:r>
              <a:rPr lang="ar-EG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3200" b="1" dirty="0"/>
              <a:t>تحليل حركة المرور باستخدام </a:t>
            </a:r>
            <a:r>
              <a:rPr lang="en-MY" sz="3200" b="1" dirty="0"/>
              <a:t>Google Analytics</a:t>
            </a:r>
            <a:r>
              <a:rPr lang="ar-EG" sz="3200" b="1" dirty="0"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en-US" sz="3200" dirty="0">
              <a:latin typeface="Microsoft Uighur" panose="02000000000000000000" pitchFamily="2" charset="-78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1D49B629-A710-F119-EA46-044B5624E5D2}"/>
              </a:ext>
            </a:extLst>
          </p:cNvPr>
          <p:cNvSpPr txBox="1"/>
          <p:nvPr/>
        </p:nvSpPr>
        <p:spPr>
          <a:xfrm>
            <a:off x="3808512" y="2078411"/>
            <a:ext cx="672676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2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مراقبة </a:t>
            </a:r>
            <a:r>
              <a:rPr lang="ar-EG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حركة المرور:</a:t>
            </a:r>
          </a:p>
          <a:p>
            <a:pPr algn="r" rtl="1"/>
            <a:r>
              <a:rPr lang="ar-EG" sz="2200" dirty="0">
                <a:latin typeface="Calibri" panose="020F0502020204030204" pitchFamily="34" charset="0"/>
                <a:cs typeface="Calibri" panose="020F0502020204030204" pitchFamily="34" charset="0"/>
              </a:rPr>
              <a:t>انتقل إلى قسم "السلوك" ثم "المحتوى" واختر "جميع الصفحات". هنا سترى قائمة بجميع الصفحات الموجودة في موقعك.</a:t>
            </a:r>
          </a:p>
          <a:p>
            <a:pPr algn="r" rtl="1"/>
            <a:r>
              <a:rPr lang="ar-EG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تحليل البيانات:</a:t>
            </a:r>
          </a:p>
          <a:p>
            <a:pPr algn="r" rtl="1"/>
            <a:r>
              <a:rPr lang="ar-EG" sz="2200" dirty="0">
                <a:latin typeface="Calibri" panose="020F0502020204030204" pitchFamily="34" charset="0"/>
                <a:cs typeface="Calibri" panose="020F0502020204030204" pitchFamily="34" charset="0"/>
              </a:rPr>
              <a:t>قم بترتيب الصفحات حسب عدد الزيارات. لنفترض أنك لاحظت أن صفحة معينة مثل "أفضل 10 نصائح للموضة" حصلت على 500 زيارة خلال الشهر الماضي.</a:t>
            </a:r>
          </a:p>
          <a:p>
            <a:pPr algn="r" rtl="1"/>
            <a:r>
              <a:rPr lang="ar-EG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تقييم معدل الارتداد</a:t>
            </a:r>
            <a:r>
              <a:rPr lang="ar-EG" sz="2200" dirty="0"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</a:p>
          <a:p>
            <a:pPr algn="r" rtl="1"/>
            <a:r>
              <a:rPr lang="ar-EG" sz="2200" dirty="0">
                <a:latin typeface="Calibri" panose="020F0502020204030204" pitchFamily="34" charset="0"/>
                <a:cs typeface="Calibri" panose="020F0502020204030204" pitchFamily="34" charset="0"/>
              </a:rPr>
              <a:t>تحقق من معدل الارتداد لهذه الصفحة. إذا كان مرتفعًا، مثل 70% أو أكثر، فهذا يعني أن الكثير من الزوار يغادرون الصفحة دون التفاعل</a:t>
            </a:r>
            <a:r>
              <a:rPr lang="ar-EG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ar-EG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866125" y="3281642"/>
            <a:ext cx="1750226" cy="131979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0385" y="1893563"/>
            <a:ext cx="3373399" cy="4568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517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731210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295401" y="1421381"/>
            <a:ext cx="9345750" cy="50403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7EF556D-5D9A-AEB5-2619-7876E3A936E4}"/>
              </a:ext>
            </a:extLst>
          </p:cNvPr>
          <p:cNvSpPr txBox="1"/>
          <p:nvPr/>
        </p:nvSpPr>
        <p:spPr>
          <a:xfrm>
            <a:off x="2485572" y="1421381"/>
            <a:ext cx="813801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en-MY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1.4.1 </a:t>
            </a:r>
            <a:r>
              <a:rPr lang="ar-EG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3200" b="1" dirty="0"/>
              <a:t>تحليل حركة المرور باستخدام </a:t>
            </a:r>
            <a:r>
              <a:rPr lang="en-MY" sz="3200" b="1" dirty="0"/>
              <a:t>Google Analytics</a:t>
            </a:r>
            <a:r>
              <a:rPr lang="ar-EG" sz="3200" b="1" dirty="0"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en-US" sz="3200" dirty="0">
              <a:latin typeface="Microsoft Uighur" panose="02000000000000000000" pitchFamily="2" charset="-78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1D49B629-A710-F119-EA46-044B5624E5D2}"/>
              </a:ext>
            </a:extLst>
          </p:cNvPr>
          <p:cNvSpPr txBox="1"/>
          <p:nvPr/>
        </p:nvSpPr>
        <p:spPr>
          <a:xfrm>
            <a:off x="1719824" y="2030631"/>
            <a:ext cx="867029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24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مراقبة </a:t>
            </a:r>
            <a:r>
              <a:rPr lang="ar-EG" sz="2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النتائج</a:t>
            </a:r>
            <a:r>
              <a:rPr lang="ar-EG" sz="24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ar-EG" sz="2400" b="1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rtl="1"/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بعد إجراء التحسينات، راقب حركة المرور على الصفحة خلال الأسابيع القادمة. هل زادت الزيارات؟ هل انخفض معدل الارتداد</a:t>
            </a: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؟</a:t>
            </a:r>
            <a:endParaRPr lang="ar-EG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rtl="1"/>
            <a:r>
              <a:rPr lang="ar-EG" sz="2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النتيجة:</a:t>
            </a:r>
          </a:p>
          <a:p>
            <a:pPr algn="just" rtl="1"/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من خلال تحليل حركة المرور،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يمكنك تحديد الصفحات التي تحتاج إلى تحسين وزيادة تفاعل الزوار معها،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 مما يؤدي إلى تحسين تجربة المستخدم </a:t>
            </a: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وزيادة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الزيارات إلى موقعك</a:t>
            </a: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en-MY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ar-EG" sz="24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 rtl="1"/>
            <a:r>
              <a:rPr lang="ar-EG" sz="2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تحسين المحتوى:</a:t>
            </a:r>
          </a:p>
          <a:p>
            <a:pPr algn="r" rtl="1"/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إذا كان معدل الارتداد مرتفعًا، يمكنك تحسين المحتوى عن طريق:</a:t>
            </a:r>
          </a:p>
          <a:p>
            <a:pPr marL="342900" indent="-342900" algn="r" rtl="1">
              <a:buFont typeface="Wingdings" panose="05000000000000000000" pitchFamily="2" charset="2"/>
              <a:buChar char="§"/>
            </a:pP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إضافة المزيد من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المعلومات القيمة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342900" indent="-342900" algn="r" rtl="1">
              <a:buFont typeface="Wingdings" panose="05000000000000000000" pitchFamily="2" charset="2"/>
              <a:buChar char="§"/>
            </a:pP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تضمين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صور أو فيديوهات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لجذب انتباه الزوار.</a:t>
            </a:r>
          </a:p>
          <a:p>
            <a:pPr marL="342900" indent="-342900" algn="r" rtl="1">
              <a:buFont typeface="Wingdings" panose="05000000000000000000" pitchFamily="2" charset="2"/>
              <a:buChar char="§"/>
            </a:pP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إضافة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روابط داخلية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إلى صفحات أخرى على موقعك لزيادة التفاعل.</a:t>
            </a:r>
          </a:p>
          <a:p>
            <a:pPr algn="just" rtl="1"/>
            <a:endParaRPr lang="ar-EG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84582" y="2972125"/>
            <a:ext cx="1750226" cy="1319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5195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TextBox 41"/>
          <p:cNvSpPr txBox="1"/>
          <p:nvPr/>
        </p:nvSpPr>
        <p:spPr>
          <a:xfrm>
            <a:off x="5050917" y="1255061"/>
            <a:ext cx="9171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</a:t>
            </a:r>
            <a:r>
              <a:rPr lang="ar-EG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الخامسة</a:t>
            </a:r>
            <a:endParaRPr lang="ar-SA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FF0FD337-6BE3-014B-6916-AFAF1FABB81E}"/>
              </a:ext>
            </a:extLst>
          </p:cNvPr>
          <p:cNvSpPr/>
          <p:nvPr/>
        </p:nvSpPr>
        <p:spPr>
          <a:xfrm>
            <a:off x="1123060" y="4524019"/>
            <a:ext cx="4747323" cy="10402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lnSpc>
                <a:spcPct val="120000"/>
              </a:lnSpc>
            </a:pPr>
            <a:endParaRPr lang="ar-EG" sz="28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ctr" rtl="1"/>
            <a:r>
              <a:rPr lang="ar-EG" sz="2800" b="1" dirty="0">
                <a:latin typeface="Calibri" panose="020F0502020204030204" pitchFamily="34" charset="0"/>
                <a:cs typeface="Calibri" panose="020F0502020204030204" pitchFamily="34" charset="0"/>
              </a:rPr>
              <a:t>استخراج البيانات </a:t>
            </a:r>
            <a:endParaRPr lang="en-MY" sz="2800" dirty="0"/>
          </a:p>
        </p:txBody>
      </p:sp>
    </p:spTree>
    <p:extLst>
      <p:ext uri="{BB962C8B-B14F-4D97-AF65-F5344CB8AC3E}">
        <p14:creationId xmlns:p14="http://schemas.microsoft.com/office/powerpoint/2010/main" val="3327872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731210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7EF556D-5D9A-AEB5-2619-7876E3A936E4}"/>
              </a:ext>
            </a:extLst>
          </p:cNvPr>
          <p:cNvSpPr txBox="1"/>
          <p:nvPr/>
        </p:nvSpPr>
        <p:spPr>
          <a:xfrm>
            <a:off x="4962548" y="1595804"/>
            <a:ext cx="7497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/>
            <a:r>
              <a:rPr lang="ar-EG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2 </a:t>
            </a:r>
            <a:r>
              <a:rPr lang="en-MY" sz="3200" b="1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ar-EG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استخراج </a:t>
            </a:r>
            <a:r>
              <a:rPr lang="ar-EG" sz="3200" b="1" dirty="0">
                <a:latin typeface="Calibri" panose="020F0502020204030204" pitchFamily="34" charset="0"/>
                <a:cs typeface="Calibri" panose="020F0502020204030204" pitchFamily="34" charset="0"/>
              </a:rPr>
              <a:t>البيانات:</a:t>
            </a:r>
            <a:endParaRPr lang="en-US" sz="3200" dirty="0">
              <a:latin typeface="Microsoft Uighur" panose="02000000000000000000" pitchFamily="2" charset="-78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1D49B629-A710-F119-EA46-044B5624E5D2}"/>
              </a:ext>
            </a:extLst>
          </p:cNvPr>
          <p:cNvSpPr txBox="1"/>
          <p:nvPr/>
        </p:nvSpPr>
        <p:spPr>
          <a:xfrm>
            <a:off x="3248167" y="2171865"/>
            <a:ext cx="6882699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استخراج البيانات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يعني جمع وتحليل المعلومات من مصادر مختلفة (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عادة غير مهيكلة أو سيئة التنظيم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)  لتحويلها إلى شكل يمكن فهمه واستخدامه لمزيد من التحليل أو إعداد التقارير أو التخزين. </a:t>
            </a:r>
            <a:endParaRPr lang="en-US" sz="24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rtl="1"/>
            <a:r>
              <a:rPr lang="en-US" sz="2400" b="1" u="sng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ar-EG" sz="2400" b="1" u="sng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في </a:t>
            </a:r>
            <a:r>
              <a:rPr lang="ar-EG" sz="2400" b="1" u="sng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سياق تحليل البيانات، يشير هذا المصطلح إلى عملية جمع البيانات ذات الصلة من أنظمة أو أدوات مثل </a:t>
            </a:r>
            <a:r>
              <a:rPr lang="en-MY" sz="2400" dirty="0">
                <a:latin typeface="Calibri" panose="020F0502020204030204" pitchFamily="34" charset="0"/>
                <a:cs typeface="Calibri" panose="020F0502020204030204" pitchFamily="34" charset="0"/>
              </a:rPr>
              <a:t>Google Analytics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أو قواعد البيانات  ، وجداول البيانات، ومواقع الويب أو حتى مصادر خارجية.  قد تكون هذه المصادر منظمة (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منظمة في جداول أو سجلات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) أو غير منظمة (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بيانات نصية أو غير جدولية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).</a:t>
            </a:r>
          </a:p>
          <a:p>
            <a:pPr algn="r"/>
            <a:endParaRPr lang="ar-EG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841" y="3075448"/>
            <a:ext cx="2688610" cy="1748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9111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731210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7EF556D-5D9A-AEB5-2619-7876E3A936E4}"/>
              </a:ext>
            </a:extLst>
          </p:cNvPr>
          <p:cNvSpPr txBox="1"/>
          <p:nvPr/>
        </p:nvSpPr>
        <p:spPr>
          <a:xfrm>
            <a:off x="4395629" y="1595804"/>
            <a:ext cx="7497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/>
            <a:r>
              <a:rPr lang="en-MY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 2.1</a:t>
            </a:r>
            <a:r>
              <a:rPr lang="en-US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أهمية </a:t>
            </a:r>
            <a:r>
              <a:rPr lang="ar-EG" sz="3200" b="1" dirty="0">
                <a:latin typeface="Calibri" panose="020F0502020204030204" pitchFamily="34" charset="0"/>
                <a:cs typeface="Calibri" panose="020F0502020204030204" pitchFamily="34" charset="0"/>
              </a:rPr>
              <a:t>استخراج البيانات:</a:t>
            </a:r>
            <a:endParaRPr lang="en-US" sz="3200" dirty="0">
              <a:latin typeface="Microsoft Uighur" panose="02000000000000000000" pitchFamily="2" charset="-78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1D49B629-A710-F119-EA46-044B5624E5D2}"/>
              </a:ext>
            </a:extLst>
          </p:cNvPr>
          <p:cNvSpPr txBox="1"/>
          <p:nvPr/>
        </p:nvSpPr>
        <p:spPr>
          <a:xfrm>
            <a:off x="1191694" y="2047576"/>
            <a:ext cx="895243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إحدى </a:t>
            </a:r>
            <a:r>
              <a:rPr lang="ar-EG" sz="2400" u="sng" dirty="0">
                <a:latin typeface="Calibri" panose="020F0502020204030204" pitchFamily="34" charset="0"/>
                <a:cs typeface="Calibri" panose="020F0502020204030204" pitchFamily="34" charset="0"/>
              </a:rPr>
              <a:t>المشكلات المهمة التي يحلها استخراج البيانات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هي أنه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يحسن إمكانية الوصول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إلى البيانات.</a:t>
            </a:r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2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استخراج البيانات </a:t>
            </a: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يساعد على </a:t>
            </a:r>
            <a:r>
              <a:rPr lang="ar-EG" sz="2400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اكتشاف </a:t>
            </a:r>
            <a:r>
              <a:rPr lang="ar-EG" sz="2400" u="sng" dirty="0">
                <a:latin typeface="Calibri" panose="020F0502020204030204" pitchFamily="34" charset="0"/>
                <a:cs typeface="Calibri" panose="020F0502020204030204" pitchFamily="34" charset="0"/>
              </a:rPr>
              <a:t>الأنماط أو الاتجاهات أو الأفكار أو المعرفة القيمة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من مجموعة البيانات.</a:t>
            </a:r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2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بناءً على البيانات المستخرجة</a:t>
            </a:r>
            <a:r>
              <a:rPr lang="ar-EG" sz="240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،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يمكنك اتخاذ قرارات مدروسة لتحسين استراتيجية التسويق أو المحتوى.</a:t>
            </a:r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2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يمكن استخدام البيانات المستخرجة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لإنشاء تقارير توضح النتائج وتحليل الأداء.</a:t>
            </a:r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باختصار، استخراج البيانات هو خطوة أساسية لتحويل البيانات الخام إلى معلومات قابلة للاستخدام تساعد في اتخاذ القرارات وتحسين الأداء</a:t>
            </a:r>
            <a:r>
              <a:rPr lang="ar-EG" dirty="0"/>
              <a:t>.</a:t>
            </a:r>
            <a:endParaRPr lang="ar-EG" b="1" dirty="0"/>
          </a:p>
        </p:txBody>
      </p:sp>
    </p:spTree>
    <p:extLst>
      <p:ext uri="{BB962C8B-B14F-4D97-AF65-F5344CB8AC3E}">
        <p14:creationId xmlns:p14="http://schemas.microsoft.com/office/powerpoint/2010/main" val="3303283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792752" y="1153148"/>
            <a:ext cx="3453353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7EF556D-5D9A-AEB5-2619-7876E3A936E4}"/>
              </a:ext>
            </a:extLst>
          </p:cNvPr>
          <p:cNvSpPr txBox="1"/>
          <p:nvPr/>
        </p:nvSpPr>
        <p:spPr>
          <a:xfrm>
            <a:off x="2134224" y="1595804"/>
            <a:ext cx="84666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3200" b="1" dirty="0" smtClean="0"/>
              <a:t>2</a:t>
            </a:r>
            <a:r>
              <a:rPr lang="en-MY" sz="3200" b="1" dirty="0" smtClean="0"/>
              <a:t>2.</a:t>
            </a:r>
            <a:r>
              <a:rPr lang="ar-EG" sz="3200" b="1" dirty="0" smtClean="0">
                <a:latin typeface="+mj-lt"/>
              </a:rPr>
              <a:t> </a:t>
            </a:r>
            <a:r>
              <a:rPr lang="ar-EG" sz="3200" b="1" dirty="0"/>
              <a:t>استخراج البيانات </a:t>
            </a:r>
            <a:r>
              <a:rPr lang="ar-EG" sz="3200" b="1" dirty="0" smtClean="0"/>
              <a:t>مقابل </a:t>
            </a:r>
            <a:r>
              <a:rPr lang="ar-EG" sz="3200" b="1" dirty="0"/>
              <a:t>بيانات </a:t>
            </a:r>
            <a:r>
              <a:rPr lang="ar-EG" sz="3200" b="1" dirty="0" smtClean="0"/>
              <a:t>التعدين او التنقيب</a:t>
            </a:r>
            <a:endParaRPr lang="ar-EG" sz="3200" b="1" dirty="0"/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4455297"/>
              </p:ext>
            </p:extLst>
          </p:nvPr>
        </p:nvGraphicFramePr>
        <p:xfrm>
          <a:off x="1191694" y="2191280"/>
          <a:ext cx="9181031" cy="3418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7876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2941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0808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ar-EG" sz="1800" dirty="0"/>
                        <a:t>استخراج البيانات</a:t>
                      </a:r>
                      <a:endParaRPr lang="en-MY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1800" dirty="0"/>
                        <a:t>تنقيب البيانات</a:t>
                      </a:r>
                      <a:endParaRPr lang="en-MY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1800" dirty="0"/>
                        <a:t>المقارنة</a:t>
                      </a:r>
                      <a:endParaRPr lang="en-MY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ar-EG" sz="16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يهدف استخراج البيانات إلى جمع البيانات وتنقيتها وتحويلها إلى تنسيق متسق </a:t>
                      </a:r>
                      <a:r>
                        <a:rPr lang="ar-EG" sz="1600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ومنظم.</a:t>
                      </a:r>
                      <a:endParaRPr lang="en-MY" sz="16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16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ينصب التركيز في استخراج البيانات على استخلاص معلومات قابلة للتنفيذ من </a:t>
                      </a:r>
                      <a:r>
                        <a:rPr lang="ar-EG" sz="1600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البيانات.</a:t>
                      </a:r>
                      <a:endParaRPr lang="en-MY" sz="16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16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الهدف</a:t>
                      </a:r>
                      <a:endParaRPr lang="en-MY" sz="1600" b="1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ar-EG" sz="16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تشمل الأدوات والأساليب المستخدمة بشكل شائع لاستخراج البيانات تجريف الويب وتحليل المستندات واستخراج النص واستخراج البيانات المستندة إلى واجهة برمجة </a:t>
                      </a:r>
                      <a:r>
                        <a:rPr lang="ar-EG" sz="1600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التطبيقات.</a:t>
                      </a:r>
                      <a:endParaRPr lang="en-MY" sz="16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16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يستخدم تقنيات وخوارزميات مختلفة، بما في ذلك التجميع والتصنيف والانحدار واستخراج قواعد الارتباط والكشف عن </a:t>
                      </a:r>
                      <a:r>
                        <a:rPr lang="ar-EG" sz="1600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الشذوذ.</a:t>
                      </a:r>
                      <a:endParaRPr lang="en-MY" sz="16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16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التقنيات</a:t>
                      </a:r>
                      <a:endParaRPr lang="en-MY" sz="1600" b="1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ar-EG" sz="16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مخرجات استخراج البيانات عبارة عن مجموعة بيانات منظمة جاهزة للتحليل. قد تنطوي </a:t>
                      </a:r>
                      <a:r>
                        <a:rPr lang="ar-EG" sz="16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xmlns="" val="tx"/>
                              </a:ext>
                            </a:extLst>
                          </a:hlinkClick>
                        </a:rPr>
                        <a:t>تطهير البيانات</a:t>
                      </a:r>
                      <a:r>
                        <a:rPr lang="ar-EG" sz="16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 لإزالة التناقضات أو القيم المفقودة أو </a:t>
                      </a:r>
                      <a:r>
                        <a:rPr lang="ar-EG" sz="1600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الأخطاء.</a:t>
                      </a:r>
                      <a:endParaRPr lang="en-MY" sz="16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16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مخرجات استخراج البيانات عبارة </a:t>
                      </a:r>
                      <a:r>
                        <a:rPr lang="ar-EG" sz="16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عن رؤى أو أنماط قابلة للتنفيذ</a:t>
                      </a:r>
                      <a:r>
                        <a:rPr lang="ar-EG" sz="16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 يمكنك استخدامها لاتخاذ قرارات مستنيرة أو بناء نماذج </a:t>
                      </a:r>
                      <a:r>
                        <a:rPr lang="ar-EG" sz="1600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تنبؤية.</a:t>
                      </a:r>
                      <a:endParaRPr lang="en-MY" sz="16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16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الناتج</a:t>
                      </a:r>
                      <a:endParaRPr lang="en-MY" sz="1600" b="1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ar-EG" sz="16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عادةً ما يكون استخراج البيانات خطوة أولية في التحليل، ويتم </a:t>
                      </a:r>
                      <a:r>
                        <a:rPr lang="ar-EG" sz="16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إجراؤها قبل أي دراسة أو نمذجة </a:t>
                      </a:r>
                      <a:r>
                        <a:rPr lang="ar-EG" sz="16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متعمقة</a:t>
                      </a:r>
                      <a:r>
                        <a:rPr lang="ar-EG" sz="1600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.</a:t>
                      </a:r>
                      <a:endParaRPr lang="en-MY" sz="16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16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يتم إجراء التنقيب عن البيانات بعد استخراج البيانات وتنظيفها وتحويلها والتحقق من صحتها.</a:t>
                      </a:r>
                      <a:endParaRPr lang="en-MY" sz="16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16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الوقت</a:t>
                      </a:r>
                      <a:endParaRPr lang="en-MY" sz="1600" b="1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37444" y="2757498"/>
            <a:ext cx="1835531" cy="1743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833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0" y="1155869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34544" y="1595804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7EF556D-5D9A-AEB5-2619-7876E3A936E4}"/>
              </a:ext>
            </a:extLst>
          </p:cNvPr>
          <p:cNvSpPr txBox="1"/>
          <p:nvPr/>
        </p:nvSpPr>
        <p:spPr>
          <a:xfrm>
            <a:off x="1635711" y="1622962"/>
            <a:ext cx="1190313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3200" b="1" dirty="0" smtClean="0"/>
              <a:t>2.3</a:t>
            </a:r>
            <a:r>
              <a:rPr lang="ar-SA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مثالاً عمليًا على كيفية استخدام </a:t>
            </a:r>
            <a:r>
              <a:rPr lang="en-MY" sz="2400" b="1" dirty="0">
                <a:latin typeface="Calibri" panose="020F0502020204030204" pitchFamily="34" charset="0"/>
                <a:cs typeface="Calibri" panose="020F0502020204030204" pitchFamily="34" charset="0"/>
              </a:rPr>
              <a:t>MySQL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3200" dirty="0"/>
              <a:t>:</a:t>
            </a:r>
            <a:r>
              <a:rPr lang="ar-EG" sz="32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MY" sz="32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1D49B629-A710-F119-EA46-044B5624E5D2}"/>
              </a:ext>
            </a:extLst>
          </p:cNvPr>
          <p:cNvSpPr txBox="1"/>
          <p:nvPr/>
        </p:nvSpPr>
        <p:spPr>
          <a:xfrm>
            <a:off x="2060812" y="2206998"/>
            <a:ext cx="798142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/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كيفية استخراج البيانات:</a:t>
            </a:r>
          </a:p>
          <a:p>
            <a:pPr lvl="0" algn="r" rtl="1"/>
            <a:r>
              <a:rPr lang="ar-EG" sz="2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الاستعلامات: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استخدام استعلامات </a:t>
            </a:r>
            <a:r>
              <a:rPr lang="en-MY" sz="2400" dirty="0">
                <a:latin typeface="Calibri" panose="020F0502020204030204" pitchFamily="34" charset="0"/>
                <a:cs typeface="Calibri" panose="020F0502020204030204" pitchFamily="34" charset="0"/>
              </a:rPr>
              <a:t>SQL </a:t>
            </a:r>
            <a:r>
              <a:rPr lang="en-MY" sz="2400" dirty="0"/>
              <a:t>(Structured Query Language)</a:t>
            </a:r>
            <a:r>
              <a:rPr lang="ar-EG" sz="2400" dirty="0"/>
              <a:t>)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لجمع البيانات من قواعد البيانات :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استعلام </a:t>
            </a:r>
            <a:r>
              <a:rPr lang="en-MY" sz="2400" b="1" dirty="0">
                <a:latin typeface="Calibri" panose="020F0502020204030204" pitchFamily="34" charset="0"/>
                <a:cs typeface="Calibri" panose="020F0502020204030204" pitchFamily="34" charset="0"/>
              </a:rPr>
              <a:t>SELECT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استعلام </a:t>
            </a:r>
            <a:r>
              <a:rPr lang="en-MY" sz="2400" b="1" dirty="0">
                <a:latin typeface="Calibri" panose="020F0502020204030204" pitchFamily="34" charset="0"/>
                <a:cs typeface="Calibri" panose="020F0502020204030204" pitchFamily="34" charset="0"/>
              </a:rPr>
              <a:t>INSERT</a:t>
            </a:r>
            <a:r>
              <a:rPr lang="en-MY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استعلام </a:t>
            </a:r>
            <a:r>
              <a:rPr lang="en-MY" sz="2400" dirty="0">
                <a:latin typeface="Calibri" panose="020F0502020204030204" pitchFamily="34" charset="0"/>
                <a:cs typeface="Calibri" panose="020F0502020204030204" pitchFamily="34" charset="0"/>
              </a:rPr>
              <a:t>UPDATE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lvl="0" algn="just" rtl="1"/>
            <a:r>
              <a:rPr lang="ar-EG" sz="2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أدوات التحليل: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استخدام أدوات مثل </a:t>
            </a:r>
            <a:r>
              <a:rPr lang="en-MY" sz="2400" dirty="0">
                <a:latin typeface="Calibri" panose="020F0502020204030204" pitchFamily="34" charset="0"/>
                <a:cs typeface="Calibri" panose="020F0502020204030204" pitchFamily="34" charset="0"/>
              </a:rPr>
              <a:t>Google Analytics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أو </a:t>
            </a:r>
            <a:r>
              <a:rPr lang="en-MY" sz="2400" dirty="0">
                <a:latin typeface="Calibri" panose="020F0502020204030204" pitchFamily="34" charset="0"/>
                <a:cs typeface="Calibri" panose="020F0502020204030204" pitchFamily="34" charset="0"/>
              </a:rPr>
              <a:t>Power BI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لجمع البيانات وتحليلها.</a:t>
            </a:r>
          </a:p>
          <a:p>
            <a:pPr lvl="0" algn="just" rtl="1"/>
            <a:r>
              <a:rPr lang="ar-EG" sz="2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التصدير: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استخراج البيانات إلى تنسيقات مثل </a:t>
            </a:r>
            <a:r>
              <a:rPr lang="en-MY" sz="2400" dirty="0">
                <a:latin typeface="Calibri" panose="020F0502020204030204" pitchFamily="34" charset="0"/>
                <a:cs typeface="Calibri" panose="020F0502020204030204" pitchFamily="34" charset="0"/>
              </a:rPr>
              <a:t>CSV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أو </a:t>
            </a:r>
            <a:r>
              <a:rPr lang="en-MY" sz="2400" dirty="0">
                <a:latin typeface="Calibri" panose="020F0502020204030204" pitchFamily="34" charset="0"/>
                <a:cs typeface="Calibri" panose="020F0502020204030204" pitchFamily="34" charset="0"/>
              </a:rPr>
              <a:t>Excel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لتسهيل </a:t>
            </a: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تحليلها.</a:t>
            </a:r>
            <a:endParaRPr lang="en-MY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2760220"/>
            <a:ext cx="1848261" cy="1743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257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731210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34544" y="1595804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7EF556D-5D9A-AEB5-2619-7876E3A936E4}"/>
              </a:ext>
            </a:extLst>
          </p:cNvPr>
          <p:cNvSpPr txBox="1"/>
          <p:nvPr/>
        </p:nvSpPr>
        <p:spPr>
          <a:xfrm>
            <a:off x="2750136" y="1561416"/>
            <a:ext cx="1190313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3200" b="1" dirty="0" smtClean="0"/>
              <a:t>2.4</a:t>
            </a:r>
            <a:r>
              <a:rPr lang="ar-SA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ادوات استخراج البيانات</a:t>
            </a:r>
            <a:r>
              <a:rPr lang="ar-EG" sz="3200" dirty="0" smtClean="0"/>
              <a:t>:</a:t>
            </a:r>
            <a:r>
              <a:rPr lang="ar-EG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MY" sz="32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7543203"/>
              </p:ext>
            </p:extLst>
          </p:nvPr>
        </p:nvGraphicFramePr>
        <p:xfrm>
          <a:off x="1377246" y="2065816"/>
          <a:ext cx="9103047" cy="40423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2066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08238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15242">
                <a:tc>
                  <a:txBody>
                    <a:bodyPr/>
                    <a:lstStyle/>
                    <a:p>
                      <a:pPr algn="ctr"/>
                      <a:r>
                        <a:rPr lang="ar-EG" sz="1800" dirty="0"/>
                        <a:t>الوصف</a:t>
                      </a:r>
                      <a:endParaRPr lang="en-MY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1800" dirty="0"/>
                        <a:t>الاداة </a:t>
                      </a:r>
                      <a:endParaRPr lang="en-MY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08726">
                <a:tc>
                  <a:txBody>
                    <a:bodyPr/>
                    <a:lstStyle/>
                    <a:p>
                      <a:pPr algn="r" rtl="1"/>
                      <a:r>
                        <a:rPr lang="ar-EG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أداة رسمية من </a:t>
                      </a:r>
                      <a:r>
                        <a:rPr lang="en-MY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MySQL </a:t>
                      </a:r>
                      <a:r>
                        <a:rPr lang="ar-EG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لإدارة قواعد </a:t>
                      </a:r>
                      <a:r>
                        <a:rPr lang="ar-EG" sz="1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البيانات.</a:t>
                      </a:r>
                      <a:endParaRPr lang="en-MY" sz="14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MY" sz="1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MySQL Workbench</a:t>
                      </a:r>
                      <a:endParaRPr lang="ar-EG" sz="14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r"/>
                      <a:r>
                        <a:rPr lang="en-MY" sz="1400" b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https://</a:t>
                      </a:r>
                      <a:r>
                        <a:rPr lang="en-MY" sz="1400" b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www.mysql.com</a:t>
                      </a:r>
                      <a:r>
                        <a:rPr lang="en-MY" sz="1400" b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/products/workbench/</a:t>
                      </a:r>
                      <a:endParaRPr lang="en-MY" sz="1400" b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08726">
                <a:tc>
                  <a:txBody>
                    <a:bodyPr/>
                    <a:lstStyle/>
                    <a:p>
                      <a:pPr algn="r"/>
                      <a:r>
                        <a:rPr lang="ar-EG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أداة مجانية ومفتوحة المصدر تدعم عدة قواعد </a:t>
                      </a:r>
                      <a:r>
                        <a:rPr lang="ar-EG" sz="1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بيانات.</a:t>
                      </a:r>
                      <a:endParaRPr lang="en-MY" sz="14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MY" sz="14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Dbeaver</a:t>
                      </a:r>
                      <a:endParaRPr lang="ar-EG" sz="14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r"/>
                      <a:r>
                        <a:rPr lang="en-MY" sz="1400" b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https://</a:t>
                      </a:r>
                      <a:r>
                        <a:rPr lang="en-MY" sz="1400" b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dbeaver.io</a:t>
                      </a:r>
                      <a:r>
                        <a:rPr lang="en-MY" sz="1400" b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/download/</a:t>
                      </a:r>
                      <a:endParaRPr lang="en-MY" sz="1400" b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08726">
                <a:tc>
                  <a:txBody>
                    <a:bodyPr/>
                    <a:lstStyle/>
                    <a:p>
                      <a:pPr algn="r"/>
                      <a:r>
                        <a:rPr lang="ar-EG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أداة مفتوحة المصدر لتكامل </a:t>
                      </a:r>
                      <a:r>
                        <a:rPr lang="ar-EG" sz="1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البيانات.</a:t>
                      </a:r>
                      <a:endParaRPr lang="en-MY" sz="14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MY" sz="1400" b="1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Talend</a:t>
                      </a:r>
                      <a:r>
                        <a:rPr lang="en-MY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Open </a:t>
                      </a:r>
                      <a:r>
                        <a:rPr lang="en-MY" sz="1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Studio</a:t>
                      </a:r>
                      <a:endParaRPr lang="ar-EG" sz="14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r"/>
                      <a:r>
                        <a:rPr lang="en-MY" sz="1400" b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https://</a:t>
                      </a:r>
                      <a:r>
                        <a:rPr lang="en-MY" sz="1400" b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www.talend.com</a:t>
                      </a:r>
                      <a:r>
                        <a:rPr lang="en-MY" sz="1400" b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/products/</a:t>
                      </a:r>
                      <a:r>
                        <a:rPr lang="en-MY" sz="1400" b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talend</a:t>
                      </a:r>
                      <a:r>
                        <a:rPr lang="en-MY" sz="1400" b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-open-studio/</a:t>
                      </a:r>
                      <a:endParaRPr lang="en-MY" sz="1400" b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08726">
                <a:tc>
                  <a:txBody>
                    <a:bodyPr/>
                    <a:lstStyle/>
                    <a:p>
                      <a:pPr algn="r"/>
                      <a:r>
                        <a:rPr lang="ar-EG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برنامج تجاري قوي لإدارة قواعد </a:t>
                      </a:r>
                      <a:r>
                        <a:rPr lang="ar-EG" sz="1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البيانات.</a:t>
                      </a:r>
                      <a:endParaRPr lang="en-MY" sz="14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MY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Apache </a:t>
                      </a:r>
                      <a:r>
                        <a:rPr lang="en-MY" sz="14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NiFi</a:t>
                      </a:r>
                      <a:endParaRPr lang="ar-EG" sz="14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r"/>
                      <a:r>
                        <a:rPr lang="en-MY" sz="1400" b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https://</a:t>
                      </a:r>
                      <a:r>
                        <a:rPr lang="en-MY" sz="1400" b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nifi.apache.org</a:t>
                      </a:r>
                      <a:r>
                        <a:rPr lang="en-MY" sz="1400" b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/download/</a:t>
                      </a:r>
                      <a:endParaRPr lang="en-MY" sz="1400" b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08726">
                <a:tc>
                  <a:txBody>
                    <a:bodyPr/>
                    <a:lstStyle/>
                    <a:p>
                      <a:pPr algn="r"/>
                      <a:r>
                        <a:rPr lang="ar-EG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أداة مفتوحة المصدر لتحليل البيانات وتكاملها.</a:t>
                      </a:r>
                      <a:endParaRPr lang="en-MY" sz="14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MY" sz="14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Kettl</a:t>
                      </a:r>
                      <a:endParaRPr lang="ar-EG" sz="14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r"/>
                      <a:r>
                        <a:rPr lang="en-MY" sz="1400" b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https://</a:t>
                      </a:r>
                      <a:r>
                        <a:rPr lang="en-MY" sz="1400" b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nifi.apache.org</a:t>
                      </a:r>
                      <a:r>
                        <a:rPr lang="en-MY" sz="1400" b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/download/</a:t>
                      </a:r>
                      <a:endParaRPr lang="en-MY" sz="1400" b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508726">
                <a:tc>
                  <a:txBody>
                    <a:bodyPr/>
                    <a:lstStyle/>
                    <a:p>
                      <a:pPr algn="r" rtl="1"/>
                      <a:r>
                        <a:rPr lang="ar-EG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أداة إدارة قواعد بيانات </a:t>
                      </a:r>
                      <a:r>
                        <a:rPr lang="en-MY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MySQL </a:t>
                      </a:r>
                      <a:r>
                        <a:rPr lang="ar-EG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تعتمد على </a:t>
                      </a:r>
                      <a:r>
                        <a:rPr lang="en-MY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Windows.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MY" sz="14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SQLyog</a:t>
                      </a:r>
                      <a:endParaRPr lang="ar-EG" sz="14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r"/>
                      <a:r>
                        <a:rPr lang="en-MY" sz="1400" b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https://</a:t>
                      </a:r>
                      <a:r>
                        <a:rPr lang="en-MY" sz="1400" b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sqlyog.en.softonic.com</a:t>
                      </a:r>
                      <a:r>
                        <a:rPr lang="en-MY" sz="1400" b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endParaRPr lang="en-MY" sz="1400" b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508726">
                <a:tc>
                  <a:txBody>
                    <a:bodyPr/>
                    <a:lstStyle/>
                    <a:p>
                      <a:pPr algn="r"/>
                      <a:r>
                        <a:rPr lang="ar-EG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برنامج تجاري</a:t>
                      </a:r>
                      <a:endParaRPr lang="en-MY" sz="14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MY" sz="1400" b="1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Navicat</a:t>
                      </a:r>
                      <a:r>
                        <a:rPr lang="en-MY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for </a:t>
                      </a:r>
                      <a:r>
                        <a:rPr lang="en-MY" sz="1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MySQL</a:t>
                      </a:r>
                      <a:endParaRPr lang="ar-EG" sz="14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r"/>
                      <a:r>
                        <a:rPr lang="en-MY" sz="1400" b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https://</a:t>
                      </a:r>
                      <a:r>
                        <a:rPr lang="en-MY" sz="1400" b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www.navicat.com</a:t>
                      </a:r>
                      <a:r>
                        <a:rPr lang="en-MY" sz="1400" b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/en/download/</a:t>
                      </a:r>
                      <a:r>
                        <a:rPr lang="en-MY" sz="1400" b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navicat</a:t>
                      </a:r>
                      <a:r>
                        <a:rPr lang="en-MY" sz="1400" b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-for-</a:t>
                      </a:r>
                      <a:r>
                        <a:rPr lang="en-MY" sz="1400" b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mysql</a:t>
                      </a:r>
                      <a:endParaRPr lang="en-MY" sz="1400" b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60928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731210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34544" y="1595804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7EF556D-5D9A-AEB5-2619-7876E3A936E4}"/>
              </a:ext>
            </a:extLst>
          </p:cNvPr>
          <p:cNvSpPr txBox="1"/>
          <p:nvPr/>
        </p:nvSpPr>
        <p:spPr>
          <a:xfrm>
            <a:off x="1635711" y="1481180"/>
            <a:ext cx="1190313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3200" b="1" dirty="0" smtClean="0"/>
              <a:t>2.4</a:t>
            </a:r>
            <a:r>
              <a:rPr lang="ar-SA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مثالاً عمليًا على كيفية استخدام </a:t>
            </a:r>
            <a:r>
              <a:rPr lang="en-MY" sz="2400" b="1" dirty="0">
                <a:latin typeface="Calibri" panose="020F0502020204030204" pitchFamily="34" charset="0"/>
                <a:cs typeface="Calibri" panose="020F0502020204030204" pitchFamily="34" charset="0"/>
              </a:rPr>
              <a:t>MySQL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3200" dirty="0"/>
              <a:t>:</a:t>
            </a:r>
            <a:r>
              <a:rPr lang="ar-EG" sz="32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MY" sz="32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1D49B629-A710-F119-EA46-044B5624E5D2}"/>
              </a:ext>
            </a:extLst>
          </p:cNvPr>
          <p:cNvSpPr txBox="1"/>
          <p:nvPr/>
        </p:nvSpPr>
        <p:spPr>
          <a:xfrm>
            <a:off x="1186568" y="1968325"/>
            <a:ext cx="915513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قم بتنزيل </a:t>
            </a:r>
            <a:r>
              <a:rPr lang="en-MY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MySQL:</a:t>
            </a:r>
          </a:p>
          <a:p>
            <a:pPr algn="r" rtl="1"/>
            <a:r>
              <a:rPr lang="ar-EG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اذهب </a:t>
            </a:r>
            <a:r>
              <a:rPr lang="ar-EG" sz="2000" dirty="0">
                <a:latin typeface="Calibri" panose="020F0502020204030204" pitchFamily="34" charset="0"/>
                <a:cs typeface="Calibri" panose="020F0502020204030204" pitchFamily="34" charset="0"/>
              </a:rPr>
              <a:t>إلى </a:t>
            </a:r>
            <a:r>
              <a:rPr lang="ar-EG" sz="2000" dirty="0"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الموقع الرسمي لـ </a:t>
            </a:r>
            <a:r>
              <a:rPr lang="en-MY" sz="2000" dirty="0"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M</a:t>
            </a:r>
            <a:r>
              <a:rPr lang="en-MY" sz="2000" dirty="0">
                <a:hlinkClick r:id="rId3"/>
              </a:rPr>
              <a:t>ySQL</a:t>
            </a:r>
            <a:endParaRPr lang="ar-EG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just" rtl="1"/>
            <a:r>
              <a:rPr lang="en-MY" sz="2000" dirty="0">
                <a:latin typeface="Calibri" panose="020F0502020204030204" pitchFamily="34" charset="0"/>
                <a:cs typeface="Calibri" panose="020F0502020204030204" pitchFamily="34" charset="0"/>
              </a:rPr>
              <a:t>https</a:t>
            </a:r>
            <a:r>
              <a:rPr lang="en-MY" sz="2400" dirty="0">
                <a:latin typeface="Calibri" panose="020F0502020204030204" pitchFamily="34" charset="0"/>
                <a:cs typeface="Calibri" panose="020F0502020204030204" pitchFamily="34" charset="0"/>
              </a:rPr>
              <a:t>://</a:t>
            </a:r>
            <a:r>
              <a:rPr lang="en-MY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dev.mysql.com</a:t>
            </a:r>
            <a:r>
              <a:rPr lang="en-MY" sz="2400" dirty="0">
                <a:latin typeface="Calibri" panose="020F0502020204030204" pitchFamily="34" charset="0"/>
                <a:cs typeface="Calibri" panose="020F0502020204030204" pitchFamily="34" charset="0"/>
              </a:rPr>
              <a:t>/downloads/</a:t>
            </a:r>
            <a:r>
              <a:rPr lang="en-MY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mysql</a:t>
            </a:r>
            <a:r>
              <a:rPr lang="en-MY" sz="2400" dirty="0">
                <a:latin typeface="Calibri" panose="020F0502020204030204" pitchFamily="34" charset="0"/>
                <a:cs typeface="Calibri" panose="020F0502020204030204" pitchFamily="34" charset="0"/>
              </a:rPr>
              <a:t>/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1D49B629-A710-F119-EA46-044B5624E5D2}"/>
              </a:ext>
            </a:extLst>
          </p:cNvPr>
          <p:cNvSpPr txBox="1"/>
          <p:nvPr/>
        </p:nvSpPr>
        <p:spPr>
          <a:xfrm>
            <a:off x="973394" y="2936778"/>
            <a:ext cx="936830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 1</a:t>
            </a:r>
            <a:r>
              <a:rPr lang="ar-EG" dirty="0" smtClean="0">
                <a:latin typeface="Calibri" panose="020F0502020204030204" pitchFamily="34" charset="0"/>
                <a:cs typeface="Calibri" panose="020F0502020204030204" pitchFamily="34" charset="0"/>
              </a:rPr>
              <a:t>. الاتصال بقاعدة البيانات</a:t>
            </a:r>
          </a:p>
          <a:p>
            <a:pPr algn="r" rtl="1"/>
            <a:r>
              <a:rPr lang="ar-EG" dirty="0" smtClean="0">
                <a:latin typeface="Calibri" panose="020F0502020204030204" pitchFamily="34" charset="0"/>
                <a:cs typeface="Calibri" panose="020F0502020204030204" pitchFamily="34" charset="0"/>
              </a:rPr>
              <a:t>2. إنشاء قاعدة بيانات جديدة</a:t>
            </a:r>
          </a:p>
          <a:p>
            <a:pPr algn="r" rtl="1"/>
            <a:r>
              <a:rPr lang="ar-EG" dirty="0" smtClean="0">
                <a:latin typeface="Calibri" panose="020F0502020204030204" pitchFamily="34" charset="0"/>
                <a:cs typeface="Calibri" panose="020F0502020204030204" pitchFamily="34" charset="0"/>
              </a:rPr>
              <a:t>3. إنشاء جدول</a:t>
            </a:r>
          </a:p>
          <a:p>
            <a:pPr algn="r" rtl="1"/>
            <a:r>
              <a:rPr lang="ar-EG" dirty="0" smtClean="0">
                <a:latin typeface="Calibri" panose="020F0502020204030204" pitchFamily="34" charset="0"/>
                <a:cs typeface="Calibri" panose="020F0502020204030204" pitchFamily="34" charset="0"/>
              </a:rPr>
              <a:t>4. إدخال البيانات</a:t>
            </a:r>
          </a:p>
          <a:p>
            <a:pPr algn="r" rtl="1"/>
            <a:r>
              <a:rPr lang="ar-EG" dirty="0" smtClean="0">
                <a:latin typeface="Calibri" panose="020F0502020204030204" pitchFamily="34" charset="0"/>
                <a:cs typeface="Calibri" panose="020F0502020204030204" pitchFamily="34" charset="0"/>
              </a:rPr>
              <a:t>5. استعلام البيانات</a:t>
            </a:r>
          </a:p>
          <a:p>
            <a:pPr algn="r" rtl="1"/>
            <a:r>
              <a:rPr lang="ar-EG" dirty="0" smtClean="0">
                <a:latin typeface="Calibri" panose="020F0502020204030204" pitchFamily="34" charset="0"/>
                <a:cs typeface="Calibri" panose="020F0502020204030204" pitchFamily="34" charset="0"/>
              </a:rPr>
              <a:t>6. تحديث البيانات</a:t>
            </a:r>
          </a:p>
          <a:p>
            <a:pPr algn="r" rtl="1"/>
            <a:r>
              <a:rPr lang="ar-EG" dirty="0" smtClean="0">
                <a:latin typeface="Calibri" panose="020F0502020204030204" pitchFamily="34" charset="0"/>
                <a:cs typeface="Calibri" panose="020F0502020204030204" pitchFamily="34" charset="0"/>
              </a:rPr>
              <a:t>7. حذف البيانات</a:t>
            </a:r>
            <a:endParaRPr lang="ar-EG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 rtl="1"/>
            <a:r>
              <a:rPr lang="ar-EG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مرفق في هذا المقال خطوات الاستخدام :   </a:t>
            </a:r>
            <a:r>
              <a:rPr lang="en-MY" sz="2000" dirty="0">
                <a:latin typeface="Calibri" panose="020F0502020204030204" pitchFamily="34" charset="0"/>
                <a:cs typeface="Calibri" panose="020F0502020204030204" pitchFamily="34" charset="0"/>
              </a:rPr>
              <a:t>https://</a:t>
            </a:r>
            <a:r>
              <a:rPr lang="en-MY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learn.microsoft.com</a:t>
            </a:r>
            <a:r>
              <a:rPr lang="en-MY" sz="2000" dirty="0">
                <a:latin typeface="Calibri" panose="020F0502020204030204" pitchFamily="34" charset="0"/>
                <a:cs typeface="Calibri" panose="020F0502020204030204" pitchFamily="34" charset="0"/>
              </a:rPr>
              <a:t>/</a:t>
            </a:r>
            <a:r>
              <a:rPr lang="en-MY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ar-sa</a:t>
            </a:r>
            <a:r>
              <a:rPr lang="en-MY" sz="2000" dirty="0">
                <a:latin typeface="Calibri" panose="020F0502020204030204" pitchFamily="34" charset="0"/>
                <a:cs typeface="Calibri" panose="020F0502020204030204" pitchFamily="34" charset="0"/>
              </a:rPr>
              <a:t>/azure/</a:t>
            </a:r>
            <a:r>
              <a:rPr lang="en-MY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mariadb</a:t>
            </a:r>
            <a:r>
              <a:rPr lang="en-MY" sz="2000" dirty="0">
                <a:latin typeface="Calibri" panose="020F0502020204030204" pitchFamily="34" charset="0"/>
                <a:cs typeface="Calibri" panose="020F0502020204030204" pitchFamily="34" charset="0"/>
              </a:rPr>
              <a:t>/connect-workbench</a:t>
            </a:r>
            <a:endParaRPr lang="ar-EG" sz="2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rtl="1"/>
            <a:r>
              <a:rPr lang="ar-EG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ar-EG" sz="2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3001" y="1884233"/>
            <a:ext cx="3413322" cy="2774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2479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TextBox 41"/>
          <p:cNvSpPr txBox="1"/>
          <p:nvPr/>
        </p:nvSpPr>
        <p:spPr>
          <a:xfrm>
            <a:off x="5050917" y="1255061"/>
            <a:ext cx="9171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</a:t>
            </a:r>
            <a:r>
              <a:rPr lang="ar-EG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الخامسة</a:t>
            </a:r>
            <a:endParaRPr lang="ar-SA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FF0FD337-6BE3-014B-6916-AFAF1FABB81E}"/>
              </a:ext>
            </a:extLst>
          </p:cNvPr>
          <p:cNvSpPr/>
          <p:nvPr/>
        </p:nvSpPr>
        <p:spPr>
          <a:xfrm>
            <a:off x="901206" y="4192763"/>
            <a:ext cx="4747323" cy="2973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lnSpc>
                <a:spcPct val="120000"/>
              </a:lnSpc>
            </a:pPr>
            <a:endParaRPr lang="ar-EG" sz="28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ctr" rtl="1">
              <a:lnSpc>
                <a:spcPct val="120000"/>
              </a:lnSpc>
            </a:pPr>
            <a:r>
              <a:rPr lang="en-MY" sz="2800" b="1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lvl="0" algn="ctr" rtl="1">
              <a:lnSpc>
                <a:spcPct val="120000"/>
              </a:lnSpc>
            </a:pPr>
            <a:r>
              <a:rPr lang="ar-EG" sz="2800" b="1" dirty="0">
                <a:latin typeface="Calibri" panose="020F0502020204030204" pitchFamily="34" charset="0"/>
                <a:cs typeface="Calibri" panose="020F0502020204030204" pitchFamily="34" charset="0"/>
              </a:rPr>
              <a:t>تحليلات الويب</a:t>
            </a:r>
          </a:p>
          <a:p>
            <a:pPr lvl="0" algn="ctr" rtl="1">
              <a:lnSpc>
                <a:spcPct val="120000"/>
              </a:lnSpc>
            </a:pPr>
            <a:r>
              <a:rPr lang="en-MY" sz="2800" b="1" dirty="0">
                <a:latin typeface="Calibri" panose="020F0502020204030204" pitchFamily="34" charset="0"/>
                <a:cs typeface="Calibri" panose="020F0502020204030204" pitchFamily="34" charset="0"/>
              </a:rPr>
              <a:t>Google Analytics</a:t>
            </a:r>
          </a:p>
          <a:p>
            <a:pPr algn="ctr" rtl="1">
              <a:lnSpc>
                <a:spcPct val="120000"/>
              </a:lnSpc>
            </a:pPr>
            <a:r>
              <a:rPr lang="ar-EG" sz="28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US" sz="28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20000"/>
              </a:lnSpc>
            </a:pPr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3056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0" y="1155869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7EF556D-5D9A-AEB5-2619-7876E3A936E4}"/>
              </a:ext>
            </a:extLst>
          </p:cNvPr>
          <p:cNvSpPr txBox="1"/>
          <p:nvPr/>
        </p:nvSpPr>
        <p:spPr>
          <a:xfrm>
            <a:off x="3262483" y="1595804"/>
            <a:ext cx="8466655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/>
            <a:r>
              <a:rPr lang="ar-EG" sz="3200" b="1" dirty="0" smtClean="0"/>
              <a:t>3</a:t>
            </a:r>
            <a:r>
              <a:rPr lang="ar-EG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en-US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3200" b="1" dirty="0">
                <a:latin typeface="Calibri" panose="020F0502020204030204" pitchFamily="34" charset="0"/>
                <a:cs typeface="Calibri" panose="020F0502020204030204" pitchFamily="34" charset="0"/>
              </a:rPr>
              <a:t>تحليلات </a:t>
            </a:r>
            <a:r>
              <a:rPr lang="ar-EG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الويب  </a:t>
            </a:r>
            <a:r>
              <a:rPr lang="en-MY" sz="3200" b="1" dirty="0">
                <a:latin typeface="Calibri" panose="020F0502020204030204" pitchFamily="34" charset="0"/>
                <a:cs typeface="Calibri" panose="020F0502020204030204" pitchFamily="34" charset="0"/>
              </a:rPr>
              <a:t>Google Analytics</a:t>
            </a:r>
          </a:p>
          <a:p>
            <a:pPr algn="ctr" rtl="1"/>
            <a:endParaRPr lang="en-MY" sz="32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ctr" rtl="1"/>
            <a:r>
              <a:rPr lang="ar-EG" sz="32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US" sz="3200" b="1" dirty="0">
              <a:latin typeface="Microsoft Uighur" panose="02000000000000000000" pitchFamily="2" charset="-78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1D49B629-A710-F119-EA46-044B5624E5D2}"/>
              </a:ext>
            </a:extLst>
          </p:cNvPr>
          <p:cNvSpPr txBox="1"/>
          <p:nvPr/>
        </p:nvSpPr>
        <p:spPr>
          <a:xfrm>
            <a:off x="2314575" y="2205054"/>
            <a:ext cx="802430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/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تحليل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الويب </a:t>
            </a: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يشير إلى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 عملية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جمع بيانات موقع الويب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ثم معالجتها وإعداد التقارير عنها وتحليلها لإنشاء استراتيجية عبر الإنترنت لتحسين تجربة موقع الويب. </a:t>
            </a:r>
          </a:p>
          <a:p>
            <a:pPr lvl="0" algn="just" rtl="1"/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هذه العملية ايضا تتضمن </a:t>
            </a:r>
            <a:r>
              <a:rPr lang="ar-EG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جمع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وتحليل البيانات المتعلقة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بزوار وسلوك المستخدمين على موقع </a:t>
            </a: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الويب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lvl="0" algn="just" rtl="1"/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ا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لهدف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ar-EG" sz="2400" u="sng" dirty="0">
                <a:latin typeface="Calibri" panose="020F0502020204030204" pitchFamily="34" charset="0"/>
                <a:cs typeface="Calibri" panose="020F0502020204030204" pitchFamily="34" charset="0"/>
              </a:rPr>
              <a:t>يهدف تحليل موقع الويب إلى فهم كيفية استخدام الناس للموقع وقياس أداء الموقع وتحسينه بناءً على البيانات المستخلصة</a:t>
            </a:r>
            <a:r>
              <a:rPr lang="ar-EG" sz="2400" dirty="0"/>
              <a:t>.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 إن تحليلات الويب مفيدة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لفهم القنوات التي تجلب المستخدمين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إلى موقع الويب الخاص </a:t>
            </a: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بك.</a:t>
            </a:r>
            <a:endParaRPr lang="ar-EG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5641" y="2806724"/>
            <a:ext cx="1983415" cy="151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4566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470693" y="1155868"/>
            <a:ext cx="3721307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322323" y="1436354"/>
            <a:ext cx="9345750" cy="43913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7EF556D-5D9A-AEB5-2619-7876E3A936E4}"/>
              </a:ext>
            </a:extLst>
          </p:cNvPr>
          <p:cNvSpPr txBox="1"/>
          <p:nvPr/>
        </p:nvSpPr>
        <p:spPr>
          <a:xfrm>
            <a:off x="4344270" y="1486388"/>
            <a:ext cx="84666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MY" sz="3200" b="1" dirty="0" smtClean="0"/>
              <a:t>  3.1</a:t>
            </a:r>
            <a:r>
              <a:rPr lang="en-MY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أهمية</a:t>
            </a:r>
            <a:r>
              <a:rPr lang="en-US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3200" b="1" dirty="0">
                <a:latin typeface="Calibri" panose="020F0502020204030204" pitchFamily="34" charset="0"/>
                <a:cs typeface="Calibri" panose="020F0502020204030204" pitchFamily="34" charset="0"/>
              </a:rPr>
              <a:t>تحليلات الويب</a:t>
            </a:r>
            <a:endParaRPr lang="en-MY" sz="32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1D49B629-A710-F119-EA46-044B5624E5D2}"/>
              </a:ext>
            </a:extLst>
          </p:cNvPr>
          <p:cNvSpPr txBox="1"/>
          <p:nvPr/>
        </p:nvSpPr>
        <p:spPr>
          <a:xfrm>
            <a:off x="2485572" y="1583863"/>
            <a:ext cx="691560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/>
            <a:endParaRPr lang="ar-EG" sz="2400" dirty="0"/>
          </a:p>
          <a:p>
            <a:pPr lvl="0" algn="ctr" rtl="1"/>
            <a:r>
              <a:rPr lang="ar-EG" sz="2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تحليل الويب مهم لمساعدتك على:</a:t>
            </a:r>
            <a:endParaRPr lang="en-US" sz="2400" b="1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just" rtl="1"/>
            <a:endParaRPr lang="ar-EG" sz="2400" b="1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 rtl="1">
              <a:buFont typeface="Wingdings" panose="05000000000000000000" pitchFamily="2" charset="2"/>
              <a:buChar char="Ø"/>
            </a:pP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 تحسين كلمات البحث والكلمات </a:t>
            </a: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الرئيسية.</a:t>
            </a:r>
            <a:endParaRPr lang="ar-EG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 rtl="1">
              <a:buFont typeface="Wingdings" panose="05000000000000000000" pitchFamily="2" charset="2"/>
              <a:buChar char="Ø"/>
            </a:pP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 فهم زوار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موقع الويب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الخاص </a:t>
            </a: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بك. </a:t>
            </a:r>
            <a:endParaRPr lang="ar-EG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 rtl="1">
              <a:buFont typeface="Wingdings" panose="05000000000000000000" pitchFamily="2" charset="2"/>
              <a:buChar char="Ø"/>
            </a:pP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تحليل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تحويلات الموقع </a:t>
            </a:r>
            <a:r>
              <a:rPr lang="ar-EG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الإلكتروني</a:t>
            </a: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ar-EG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 rtl="1">
              <a:buFont typeface="Wingdings" panose="05000000000000000000" pitchFamily="2" charset="2"/>
              <a:buChar char="Ø"/>
            </a:pP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مراقبة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أداء </a:t>
            </a:r>
            <a:r>
              <a:rPr lang="ar-EG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المنافسين</a:t>
            </a: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ar-EG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 rtl="1">
              <a:buFont typeface="Wingdings" panose="05000000000000000000" pitchFamily="2" charset="2"/>
              <a:buChar char="Ø"/>
            </a:pP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تعزيز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ترتيب محرك البحث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الخاص </a:t>
            </a: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بك.</a:t>
            </a:r>
            <a:endParaRPr lang="ar-EG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 rtl="1">
              <a:buFont typeface="Wingdings" panose="05000000000000000000" pitchFamily="2" charset="2"/>
              <a:buChar char="Ø"/>
            </a:pP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تحسين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تجربة </a:t>
            </a:r>
            <a:r>
              <a:rPr lang="ar-EG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المستخدم</a:t>
            </a: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ar-EG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 rtl="1">
              <a:buFont typeface="Wingdings" panose="05000000000000000000" pitchFamily="2" charset="2"/>
              <a:buChar char="Ø"/>
            </a:pP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رصد تأثير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العمليات </a:t>
            </a:r>
            <a:r>
              <a:rPr lang="ar-EG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التسويقية</a:t>
            </a: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ar-EG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 rtl="1">
              <a:buFont typeface="Wingdings" panose="05000000000000000000" pitchFamily="2" charset="2"/>
              <a:buChar char="Ø"/>
            </a:pP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تعزيز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المبيعات عبر </a:t>
            </a:r>
            <a:r>
              <a:rPr lang="ar-EG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الإنترنت</a:t>
            </a: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ar-EG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just" rtl="1"/>
            <a:r>
              <a:rPr lang="ar-EG" sz="2400" dirty="0"/>
              <a:t>	</a:t>
            </a:r>
            <a:endParaRPr lang="en-MY" sz="2800" b="1" u="sng" dirty="0">
              <a:solidFill>
                <a:srgbClr val="C00000"/>
              </a:solidFill>
              <a:latin typeface="+mj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2444" y="2873005"/>
            <a:ext cx="1987468" cy="1518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159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731210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406433"/>
            <a:ext cx="9345750" cy="531099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7EF556D-5D9A-AEB5-2619-7876E3A936E4}"/>
              </a:ext>
            </a:extLst>
          </p:cNvPr>
          <p:cNvSpPr txBox="1"/>
          <p:nvPr/>
        </p:nvSpPr>
        <p:spPr>
          <a:xfrm>
            <a:off x="2485572" y="1393898"/>
            <a:ext cx="8466655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/>
            <a:r>
              <a:rPr lang="en-MY" sz="3200" b="1" dirty="0" smtClean="0"/>
              <a:t> 3.</a:t>
            </a:r>
            <a:r>
              <a:rPr lang="en-MY" sz="3200" b="1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ar-EG" sz="3200" b="1" dirty="0">
                <a:latin typeface="Calibri" panose="020F0502020204030204" pitchFamily="34" charset="0"/>
                <a:cs typeface="Calibri" panose="020F0502020204030204" pitchFamily="34" charset="0"/>
              </a:rPr>
              <a:t>أهمية</a:t>
            </a:r>
            <a:r>
              <a:rPr lang="en-US" sz="32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3200" b="1" dirty="0">
                <a:latin typeface="Calibri" panose="020F0502020204030204" pitchFamily="34" charset="0"/>
                <a:cs typeface="Calibri" panose="020F0502020204030204" pitchFamily="34" charset="0"/>
              </a:rPr>
              <a:t>تحليلات الويب (بعض القياسات </a:t>
            </a:r>
            <a:r>
              <a:rPr lang="ar-EG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الشائعة)</a:t>
            </a:r>
            <a:r>
              <a:rPr lang="ar-EG" sz="3200" dirty="0" smtClean="0"/>
              <a:t>:</a:t>
            </a:r>
            <a:endParaRPr lang="ar-EG" sz="3200" dirty="0"/>
          </a:p>
          <a:p>
            <a:pPr algn="ctr" rtl="1"/>
            <a:endParaRPr lang="en-MY" sz="32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1D49B629-A710-F119-EA46-044B5624E5D2}"/>
              </a:ext>
            </a:extLst>
          </p:cNvPr>
          <p:cNvSpPr txBox="1"/>
          <p:nvPr/>
        </p:nvSpPr>
        <p:spPr>
          <a:xfrm>
            <a:off x="-731210" y="2398515"/>
            <a:ext cx="77284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/>
            <a:endParaRPr lang="ar-EG" sz="2400" dirty="0"/>
          </a:p>
          <a:p>
            <a:pPr lvl="0" algn="just" rtl="1"/>
            <a:endParaRPr lang="ar-EG" sz="2400" dirty="0"/>
          </a:p>
          <a:p>
            <a:pPr lvl="0" algn="just" rtl="1"/>
            <a:endParaRPr lang="ar-EG" sz="2400" dirty="0"/>
          </a:p>
          <a:p>
            <a:pPr lvl="0" algn="just" rtl="1"/>
            <a:r>
              <a:rPr lang="ar-EG" sz="2400" dirty="0"/>
              <a:t>	</a:t>
            </a:r>
            <a:endParaRPr lang="en-MY" sz="2800" b="1" u="sng" dirty="0">
              <a:solidFill>
                <a:srgbClr val="C00000"/>
              </a:solidFill>
              <a:latin typeface="+mj-lt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6645696"/>
              </p:ext>
            </p:extLst>
          </p:nvPr>
        </p:nvGraphicFramePr>
        <p:xfrm>
          <a:off x="1333001" y="1929504"/>
          <a:ext cx="9129496" cy="46427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0831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2118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87781">
                <a:tc>
                  <a:txBody>
                    <a:bodyPr/>
                    <a:lstStyle/>
                    <a:p>
                      <a:pPr algn="ctr"/>
                      <a:r>
                        <a:rPr lang="ar-EG" sz="1500" dirty="0"/>
                        <a:t>القياس</a:t>
                      </a:r>
                      <a:endParaRPr lang="en-MY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1500" dirty="0"/>
                        <a:t>المؤشر</a:t>
                      </a:r>
                      <a:endParaRPr lang="en-MY" sz="1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34660">
                <a:tc>
                  <a:txBody>
                    <a:bodyPr/>
                    <a:lstStyle/>
                    <a:p>
                      <a:pPr algn="r"/>
                      <a:r>
                        <a:rPr lang="ar-EG" sz="15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عدد المرات </a:t>
                      </a:r>
                      <a:r>
                        <a:rPr lang="ar-EG" sz="15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التي تم فيها زيارة </a:t>
                      </a:r>
                      <a:r>
                        <a:rPr lang="ar-EG" sz="1500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الموقع.</a:t>
                      </a:r>
                      <a:endParaRPr lang="en-MY" sz="15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sz="15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عدد الزيارات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051789">
                <a:tc>
                  <a:txBody>
                    <a:bodyPr/>
                    <a:lstStyle/>
                    <a:p>
                      <a:pPr algn="r" rtl="1"/>
                      <a:r>
                        <a:rPr lang="ar-EG" sz="15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عدد الأشخاص الفريدين </a:t>
                      </a:r>
                      <a:r>
                        <a:rPr lang="ar-EG" sz="15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الذين زاروا الموقع خلال فترة زمنية محددة، يتم تحديد الزائر الفريد بناءً على معلومات مثل عنوان </a:t>
                      </a:r>
                      <a:r>
                        <a:rPr lang="en-MY" sz="15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IP </a:t>
                      </a:r>
                      <a:r>
                        <a:rPr lang="ar-EG" sz="15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أو معرّف مستخدم (</a:t>
                      </a:r>
                      <a:r>
                        <a:rPr lang="en-MY" sz="1500" kern="1200" dirty="0" err="1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UserID</a:t>
                      </a:r>
                      <a:r>
                        <a:rPr lang="en-MY" sz="15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)</a:t>
                      </a:r>
                      <a:endParaRPr lang="ar-EG" sz="15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  <a:p>
                      <a:pPr algn="r" rtl="1"/>
                      <a:r>
                        <a:rPr lang="ar-EG" sz="15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* عنوان </a:t>
                      </a:r>
                      <a:r>
                        <a:rPr lang="en-MY" sz="15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IP (Internet Protocol Address) </a:t>
                      </a:r>
                      <a:r>
                        <a:rPr lang="ar-EG" sz="15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هو رقم فريد يُستخدم لتحديد جهاز على شبكة الإنترنت أو شبكة </a:t>
                      </a:r>
                      <a:r>
                        <a:rPr lang="ar-EG" sz="1500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محلية.</a:t>
                      </a:r>
                      <a:endParaRPr lang="en-MY" sz="15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sz="15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عدد الزوار الفريدين (</a:t>
                      </a:r>
                      <a:r>
                        <a:rPr lang="en-MY" sz="15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Unique Visitors)</a:t>
                      </a:r>
                    </a:p>
                    <a:p>
                      <a:pPr algn="r"/>
                      <a:endParaRPr lang="en-MY" sz="15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73703">
                <a:tc>
                  <a:txBody>
                    <a:bodyPr/>
                    <a:lstStyle/>
                    <a:p>
                      <a:pPr algn="r"/>
                      <a:r>
                        <a:rPr lang="ar-EG" sz="15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عدد الصفحات </a:t>
                      </a:r>
                      <a:r>
                        <a:rPr lang="ar-EG" sz="15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التي تمت مشاهدتها على الموقع، حيث يتم تتبعها لقياس مدى استكشاف المستخدمين للمحتوى.</a:t>
                      </a:r>
                      <a:endParaRPr lang="en-MY" sz="15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sz="15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 عدد الصفحات المشاهدة (</a:t>
                      </a:r>
                      <a:r>
                        <a:rPr lang="en-MY" sz="1500" kern="1200" dirty="0" err="1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Pageviews</a:t>
                      </a:r>
                      <a:r>
                        <a:rPr lang="en-MY" sz="15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):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73703">
                <a:tc>
                  <a:txBody>
                    <a:bodyPr/>
                    <a:lstStyle/>
                    <a:p>
                      <a:pPr algn="r"/>
                      <a:r>
                        <a:rPr lang="ar-EG" sz="15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نسبة المستخدمين </a:t>
                      </a:r>
                      <a:r>
                        <a:rPr lang="ar-EG" sz="15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الذين قاموا بإجراء إجراء معين مثل الشراء أو التسجيل في الموقع، مقارنة بإجمالي عدد </a:t>
                      </a:r>
                      <a:r>
                        <a:rPr lang="ar-EG" sz="1500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الزيارات.</a:t>
                      </a:r>
                      <a:endParaRPr lang="en-MY" sz="15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sz="15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معدل التحويل (</a:t>
                      </a:r>
                      <a:r>
                        <a:rPr lang="en-MY" sz="15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Conversion Rate)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73703">
                <a:tc>
                  <a:txBody>
                    <a:bodyPr/>
                    <a:lstStyle/>
                    <a:p>
                      <a:pPr algn="r"/>
                      <a:r>
                        <a:rPr lang="ar-EG" sz="15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الكلمات الرئيسية </a:t>
                      </a:r>
                      <a:r>
                        <a:rPr lang="ar-EG" sz="15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التي استخدمها الزوار في محركات البحث للوصول إلى الموقع، يمكن استخدام هذه المعلومات لتحسين استراتيجيات الكلمات الرئيسية وتحسين الظهور في محركات البحث </a:t>
                      </a:r>
                      <a:r>
                        <a:rPr lang="ar-EG" sz="1500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لموقعك.</a:t>
                      </a:r>
                      <a:endParaRPr lang="en-MY" sz="15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sz="15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 الكلمات الرئيسية (</a:t>
                      </a:r>
                      <a:r>
                        <a:rPr lang="en-MY" sz="15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Keywords):</a:t>
                      </a:r>
                    </a:p>
                    <a:p>
                      <a:endParaRPr lang="en-MY" sz="15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573703">
                <a:tc>
                  <a:txBody>
                    <a:bodyPr/>
                    <a:lstStyle/>
                    <a:p>
                      <a:pPr algn="r" rtl="1"/>
                      <a:r>
                        <a:rPr lang="ar-EG" sz="15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يمكن </a:t>
                      </a:r>
                      <a:r>
                        <a:rPr lang="ar-EG" sz="15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استخدام تحليل الويب </a:t>
                      </a:r>
                      <a:r>
                        <a:rPr lang="ar-EG" sz="15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لقياس تأثير حملات التسويق الرقمي على زيارات الموقع ومعدلات </a:t>
                      </a:r>
                      <a:r>
                        <a:rPr lang="ar-EG" sz="1500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التحويل.</a:t>
                      </a:r>
                      <a:endParaRPr lang="en-MY" sz="15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sz="15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رصد تأثير العمليات التسويقية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573703">
                <a:tc>
                  <a:txBody>
                    <a:bodyPr/>
                    <a:lstStyle/>
                    <a:p>
                      <a:pPr algn="r" rtl="1"/>
                      <a:r>
                        <a:rPr lang="ar-EG" sz="15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يساعد تحليل الويب </a:t>
                      </a:r>
                      <a:r>
                        <a:rPr lang="ar-EG" sz="15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في فهم كيفية تفاعل المستخدمين مع المحتوى على الموقع والصفحات التي يزورونها بشكل أكثر </a:t>
                      </a:r>
                      <a:r>
                        <a:rPr lang="ar-EG" sz="1500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تفصيلاً.</a:t>
                      </a:r>
                      <a:endParaRPr lang="en-MY" sz="15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sz="15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فهم سلوك المستخدمين</a:t>
                      </a:r>
                    </a:p>
                    <a:p>
                      <a:endParaRPr lang="en-MY" sz="15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6595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731210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7EF556D-5D9A-AEB5-2619-7876E3A936E4}"/>
              </a:ext>
            </a:extLst>
          </p:cNvPr>
          <p:cNvSpPr txBox="1"/>
          <p:nvPr/>
        </p:nvSpPr>
        <p:spPr>
          <a:xfrm>
            <a:off x="1119158" y="1636709"/>
            <a:ext cx="94908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3200" b="1" dirty="0" smtClean="0"/>
              <a:t>3</a:t>
            </a:r>
            <a:r>
              <a:rPr lang="en-MY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3.</a:t>
            </a:r>
            <a:r>
              <a:rPr lang="ar-SA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3200" b="1" dirty="0">
                <a:latin typeface="Calibri" panose="020F0502020204030204" pitchFamily="34" charset="0"/>
                <a:cs typeface="Calibri" panose="020F0502020204030204" pitchFamily="34" charset="0"/>
              </a:rPr>
              <a:t>فهم زوار موقع الويب الخاص </a:t>
            </a:r>
            <a:r>
              <a:rPr lang="ar-SA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بك</a:t>
            </a:r>
            <a:r>
              <a:rPr lang="ar-EG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من خلال </a:t>
            </a:r>
            <a:r>
              <a:rPr 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G</a:t>
            </a:r>
            <a:r>
              <a:rPr lang="en-MY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oogle</a:t>
            </a:r>
            <a:r>
              <a:rPr lang="en-MY" sz="3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MY" sz="3200" dirty="0" smtClean="0">
                <a:latin typeface="Calibri" panose="020F0502020204030204" pitchFamily="34" charset="0"/>
                <a:cs typeface="Calibri" panose="020F0502020204030204" pitchFamily="34" charset="0"/>
              </a:rPr>
              <a:t>Analytics</a:t>
            </a:r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1D49B629-A710-F119-EA46-044B5624E5D2}"/>
              </a:ext>
            </a:extLst>
          </p:cNvPr>
          <p:cNvSpPr txBox="1"/>
          <p:nvPr/>
        </p:nvSpPr>
        <p:spPr>
          <a:xfrm>
            <a:off x="2698714" y="2379723"/>
            <a:ext cx="74133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r" rtl="1">
              <a:buFont typeface="Arial" panose="020B0604020202020204" pitchFamily="34" charset="0"/>
              <a:buChar char="•"/>
            </a:pPr>
            <a:r>
              <a:rPr lang="en-MY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G</a:t>
            </a:r>
            <a:r>
              <a:rPr lang="en-MY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oogle</a:t>
            </a:r>
            <a:r>
              <a:rPr lang="en-MY" sz="2400" dirty="0">
                <a:latin typeface="Calibri" panose="020F0502020204030204" pitchFamily="34" charset="0"/>
                <a:cs typeface="Calibri" panose="020F0502020204030204" pitchFamily="34" charset="0"/>
              </a:rPr>
              <a:t> Analytics </a:t>
            </a:r>
            <a:r>
              <a:rPr lang="ar-EG" sz="2400" b="1" u="sng" dirty="0">
                <a:latin typeface="Calibri" panose="020F0502020204030204" pitchFamily="34" charset="0"/>
                <a:cs typeface="Calibri" panose="020F0502020204030204" pitchFamily="34" charset="0"/>
              </a:rPr>
              <a:t>أداة مجانية </a:t>
            </a:r>
            <a:r>
              <a:rPr lang="ar-EG" sz="2400" b="1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توفر معلومات </a:t>
            </a:r>
            <a:r>
              <a:rPr lang="ar-EG" sz="2400" b="1" u="sng" dirty="0">
                <a:latin typeface="Calibri" panose="020F0502020204030204" pitchFamily="34" charset="0"/>
                <a:cs typeface="Calibri" panose="020F0502020204030204" pitchFamily="34" charset="0"/>
              </a:rPr>
              <a:t>تفصيلية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حول عدد الزوار، الصفحات التي يزورونها، متوسط مدة البقاء، ونسب الارتداد. التعرف على الدول التي يستخدم الزوار فيها موقعك. كذلك يساعدك تعقب البيانات في </a:t>
            </a:r>
            <a:r>
              <a:rPr lang="en-MY" sz="2400" dirty="0">
                <a:latin typeface="Calibri" panose="020F0502020204030204" pitchFamily="34" charset="0"/>
                <a:cs typeface="Calibri" panose="020F0502020204030204" pitchFamily="34" charset="0"/>
              </a:rPr>
              <a:t>Google Analytics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نوع الجهاز والمتصفح الذي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يستخدمه الزائر وتفضيلاتهم </a:t>
            </a:r>
            <a:r>
              <a:rPr lang="ar-EG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واهتماماتهم.</a:t>
            </a:r>
            <a:endParaRPr lang="ar-EG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r" rtl="1">
              <a:buFont typeface="Arial" panose="020B0604020202020204" pitchFamily="34" charset="0"/>
              <a:buChar char="•"/>
            </a:pPr>
            <a:r>
              <a:rPr lang="en-MY" sz="2400" b="1" dirty="0">
                <a:latin typeface="Calibri" panose="020F0502020204030204" pitchFamily="34" charset="0"/>
                <a:cs typeface="Calibri" panose="020F0502020204030204" pitchFamily="34" charset="0"/>
              </a:rPr>
              <a:t>Hotjar</a:t>
            </a:r>
            <a:r>
              <a:rPr lang="en-MY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يقدم خرائط حرارة وتسجيلات لجلسات الزوار، مما يساعدك على فهم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كيفية تفاعل المستخدمين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مع الموقع.</a:t>
            </a:r>
            <a:endParaRPr lang="en-MY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682359"/>
            <a:ext cx="2626178" cy="1763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354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063578" y="108780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2846250" y="1595802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r-EG" b="1" dirty="0"/>
              <a:t>النتائج: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ar-EG" b="1" dirty="0"/>
              <a:t>قيمة عمر العميل (</a:t>
            </a:r>
            <a:r>
              <a:rPr lang="en-MY" b="1" dirty="0"/>
              <a:t>CLV)</a:t>
            </a:r>
            <a:r>
              <a:rPr lang="en-MY" dirty="0"/>
              <a:t> </a:t>
            </a:r>
            <a:r>
              <a:rPr lang="ar-EG" dirty="0"/>
              <a:t>هي 1500 دولار.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7EF556D-5D9A-AEB5-2619-7876E3A936E4}"/>
              </a:ext>
            </a:extLst>
          </p:cNvPr>
          <p:cNvSpPr txBox="1"/>
          <p:nvPr/>
        </p:nvSpPr>
        <p:spPr>
          <a:xfrm>
            <a:off x="4823818" y="1531813"/>
            <a:ext cx="84666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/>
            <a:r>
              <a:rPr lang="en-MY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3.4</a:t>
            </a:r>
            <a:r>
              <a:rPr lang="ar-EG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مثال </a:t>
            </a:r>
            <a:r>
              <a:rPr lang="ar-EG" sz="3200" b="1" dirty="0">
                <a:latin typeface="Calibri" panose="020F0502020204030204" pitchFamily="34" charset="0"/>
                <a:cs typeface="Calibri" panose="020F0502020204030204" pitchFamily="34" charset="0"/>
              </a:rPr>
              <a:t>عملي </a:t>
            </a:r>
            <a:r>
              <a:rPr lang="ar-SA" sz="3200" b="1" dirty="0">
                <a:latin typeface="Calibri" panose="020F0502020204030204" pitchFamily="34" charset="0"/>
                <a:cs typeface="Calibri" panose="020F0502020204030204" pitchFamily="34" charset="0"/>
              </a:rPr>
              <a:t>زوار موقع الويب الخاص بك</a:t>
            </a:r>
            <a:r>
              <a:rPr lang="ar-EG" sz="3200" b="1" dirty="0">
                <a:latin typeface="Calibri" panose="020F0502020204030204" pitchFamily="34" charset="0"/>
                <a:cs typeface="Calibri" panose="020F0502020204030204" pitchFamily="34" charset="0"/>
              </a:rPr>
              <a:t> :</a:t>
            </a:r>
            <a:endParaRPr lang="en-US" sz="32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1D49B629-A710-F119-EA46-044B5624E5D2}"/>
              </a:ext>
            </a:extLst>
          </p:cNvPr>
          <p:cNvSpPr txBox="1"/>
          <p:nvPr/>
        </p:nvSpPr>
        <p:spPr>
          <a:xfrm>
            <a:off x="8163658" y="2093167"/>
            <a:ext cx="399498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1600" b="1" dirty="0"/>
              <a:t> ا</a:t>
            </a:r>
            <a:r>
              <a:rPr lang="ar-EG" sz="1600" b="1" dirty="0">
                <a:latin typeface="Calibri" panose="020F0502020204030204" pitchFamily="34" charset="0"/>
                <a:cs typeface="Calibri" panose="020F0502020204030204" pitchFamily="34" charset="0"/>
              </a:rPr>
              <a:t>لحالة: متجر إلكتروني</a:t>
            </a:r>
          </a:p>
          <a:p>
            <a:pPr marL="457200" indent="-457200" algn="r" rtl="1">
              <a:buAutoNum type="arabicPeriod"/>
            </a:pPr>
            <a:r>
              <a:rPr lang="ar-EG" sz="16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تسجيل </a:t>
            </a:r>
            <a:r>
              <a:rPr lang="en-MY" sz="1600" b="1" dirty="0">
                <a:latin typeface="Calibri" panose="020F0502020204030204" pitchFamily="34" charset="0"/>
                <a:cs typeface="Calibri" panose="020F0502020204030204" pitchFamily="34" charset="0"/>
              </a:rPr>
              <a:t>Google Analytics</a:t>
            </a:r>
            <a:endParaRPr lang="ar-EG" sz="16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 rtl="1"/>
            <a:r>
              <a:rPr lang="en-MY" sz="1600" b="1" dirty="0"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https://</a:t>
            </a:r>
            <a:r>
              <a:rPr lang="en-MY" sz="1600" b="1" dirty="0" err="1"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analytics.google.com</a:t>
            </a:r>
            <a:r>
              <a:rPr lang="en-MY" sz="1600" b="1" dirty="0"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/analytics/web/provision/#/provision</a:t>
            </a:r>
            <a:endParaRPr lang="en-MY" sz="16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 rtl="1"/>
            <a:r>
              <a:rPr lang="ar-EG" sz="1600" dirty="0">
                <a:latin typeface="Calibri" panose="020F0502020204030204" pitchFamily="34" charset="0"/>
                <a:cs typeface="Calibri" panose="020F0502020204030204" pitchFamily="34" charset="0"/>
              </a:rPr>
              <a:t>قم بتسجيل حساب في </a:t>
            </a:r>
            <a:r>
              <a:rPr lang="en-MY" sz="1600" dirty="0">
                <a:latin typeface="Calibri" panose="020F0502020204030204" pitchFamily="34" charset="0"/>
                <a:cs typeface="Calibri" panose="020F0502020204030204" pitchFamily="34" charset="0"/>
              </a:rPr>
              <a:t>Google Analytics </a:t>
            </a:r>
            <a:r>
              <a:rPr lang="ar-EG" sz="1600" dirty="0">
                <a:latin typeface="Calibri" panose="020F0502020204030204" pitchFamily="34" charset="0"/>
                <a:cs typeface="Calibri" panose="020F0502020204030204" pitchFamily="34" charset="0"/>
              </a:rPr>
              <a:t>وأضف كود التتبع إلى موقعك. هذا سيمكنك من جمع بيانات عن </a:t>
            </a:r>
            <a:r>
              <a:rPr lang="ar-EG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«الموقع".</a:t>
            </a:r>
            <a:endParaRPr lang="ar-EG" sz="1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80624" y="1871596"/>
            <a:ext cx="2017865" cy="163121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87322" y="2131190"/>
            <a:ext cx="2831803" cy="143277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11199" y="3659726"/>
            <a:ext cx="2843715" cy="181244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51058" y="3728282"/>
            <a:ext cx="3377711" cy="159798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28770" y="3909049"/>
            <a:ext cx="3246723" cy="1342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626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063578" y="108780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r-EG" b="1" dirty="0"/>
              <a:t>النتائج: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ar-EG" b="1" dirty="0"/>
              <a:t>قيمة عمر العميل (</a:t>
            </a:r>
            <a:r>
              <a:rPr lang="en-MY" b="1" dirty="0"/>
              <a:t>CLV)</a:t>
            </a:r>
            <a:r>
              <a:rPr lang="en-MY" dirty="0"/>
              <a:t> </a:t>
            </a:r>
            <a:r>
              <a:rPr lang="ar-EG" dirty="0"/>
              <a:t>هي 1500 دولار.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7EF556D-5D9A-AEB5-2619-7876E3A936E4}"/>
              </a:ext>
            </a:extLst>
          </p:cNvPr>
          <p:cNvSpPr txBox="1"/>
          <p:nvPr/>
        </p:nvSpPr>
        <p:spPr>
          <a:xfrm>
            <a:off x="2953519" y="1622962"/>
            <a:ext cx="84666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/>
            <a:r>
              <a:rPr lang="en-MY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3.4</a:t>
            </a:r>
            <a:r>
              <a:rPr lang="ar-EG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مثال </a:t>
            </a:r>
            <a:r>
              <a:rPr lang="ar-EG" sz="3200" b="1" dirty="0">
                <a:latin typeface="Calibri" panose="020F0502020204030204" pitchFamily="34" charset="0"/>
                <a:cs typeface="Calibri" panose="020F0502020204030204" pitchFamily="34" charset="0"/>
              </a:rPr>
              <a:t>عملي </a:t>
            </a:r>
            <a:r>
              <a:rPr lang="ar-SA" sz="3200" b="1" dirty="0">
                <a:latin typeface="Calibri" panose="020F0502020204030204" pitchFamily="34" charset="0"/>
                <a:cs typeface="Calibri" panose="020F0502020204030204" pitchFamily="34" charset="0"/>
              </a:rPr>
              <a:t>زوار موقع الويب الخاص بك</a:t>
            </a:r>
            <a:r>
              <a:rPr lang="ar-EG" sz="3200" b="1" dirty="0">
                <a:latin typeface="Calibri" panose="020F0502020204030204" pitchFamily="34" charset="0"/>
                <a:cs typeface="Calibri" panose="020F0502020204030204" pitchFamily="34" charset="0"/>
              </a:rPr>
              <a:t> :</a:t>
            </a:r>
            <a:endParaRPr lang="en-US" sz="32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1D49B629-A710-F119-EA46-044B5624E5D2}"/>
              </a:ext>
            </a:extLst>
          </p:cNvPr>
          <p:cNvSpPr txBox="1"/>
          <p:nvPr/>
        </p:nvSpPr>
        <p:spPr>
          <a:xfrm>
            <a:off x="4107542" y="2205054"/>
            <a:ext cx="595085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تحليل </a:t>
            </a:r>
            <a:r>
              <a:rPr lang="ar-EG" b="1" dirty="0">
                <a:latin typeface="Calibri" panose="020F0502020204030204" pitchFamily="34" charset="0"/>
                <a:cs typeface="Calibri" panose="020F0502020204030204" pitchFamily="34" charset="0"/>
              </a:rPr>
              <a:t>البيانات</a:t>
            </a:r>
          </a:p>
          <a:p>
            <a:pPr algn="r" rtl="1"/>
            <a:r>
              <a:rPr lang="ar-EG" dirty="0">
                <a:latin typeface="Calibri" panose="020F0502020204030204" pitchFamily="34" charset="0"/>
                <a:cs typeface="Calibri" panose="020F0502020204030204" pitchFamily="34" charset="0"/>
              </a:rPr>
              <a:t>بعد بضعة أسابيع من جمع البيانات، انتقل إلى لوحة التحكم في </a:t>
            </a:r>
            <a:r>
              <a:rPr lang="en-MY" dirty="0">
                <a:latin typeface="Calibri" panose="020F0502020204030204" pitchFamily="34" charset="0"/>
                <a:cs typeface="Calibri" panose="020F0502020204030204" pitchFamily="34" charset="0"/>
              </a:rPr>
              <a:t>Google Analytics</a:t>
            </a:r>
            <a:r>
              <a:rPr lang="en-MY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ar-EG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 rtl="1"/>
            <a:endParaRPr lang="en-MY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 rtl="1"/>
            <a:r>
              <a:rPr lang="ar-EG" dirty="0">
                <a:latin typeface="Calibri" panose="020F0502020204030204" pitchFamily="34" charset="0"/>
                <a:cs typeface="Calibri" panose="020F0502020204030204" pitchFamily="34" charset="0"/>
              </a:rPr>
              <a:t>الزوار: </a:t>
            </a:r>
            <a:r>
              <a:rPr lang="ar-EG" b="1" dirty="0">
                <a:latin typeface="Calibri" panose="020F0502020204030204" pitchFamily="34" charset="0"/>
                <a:cs typeface="Calibri" panose="020F0502020204030204" pitchFamily="34" charset="0"/>
              </a:rPr>
              <a:t>تحقق من عدد الزوار الجدد والعودة</a:t>
            </a:r>
            <a:r>
              <a:rPr lang="ar-EG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endParaRPr lang="ar-EG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 rtl="1"/>
            <a:endParaRPr lang="en-MY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 rtl="1"/>
            <a:r>
              <a:rPr lang="ar-EG" b="1" dirty="0">
                <a:latin typeface="Calibri" panose="020F0502020204030204" pitchFamily="34" charset="0"/>
                <a:cs typeface="Calibri" panose="020F0502020204030204" pitchFamily="34" charset="0"/>
              </a:rPr>
              <a:t>لنفترض أنك تجد أن لديك 500 زائر جديد و200 زائر عائد في الأسبوع</a:t>
            </a:r>
            <a:r>
              <a:rPr lang="ar-EG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r" rtl="1"/>
            <a:endParaRPr lang="en-MY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 rtl="1"/>
            <a:r>
              <a:rPr lang="ar-EG" b="1" dirty="0">
                <a:latin typeface="Calibri" panose="020F0502020204030204" pitchFamily="34" charset="0"/>
                <a:cs typeface="Calibri" panose="020F0502020204030204" pitchFamily="34" charset="0"/>
              </a:rPr>
              <a:t>الصفحات الأكثر زيارة: </a:t>
            </a:r>
            <a:r>
              <a:rPr lang="ar-EG" dirty="0">
                <a:latin typeface="Calibri" panose="020F0502020204030204" pitchFamily="34" charset="0"/>
                <a:cs typeface="Calibri" panose="020F0502020204030204" pitchFamily="34" charset="0"/>
              </a:rPr>
              <a:t>اكتشف أن صفحة المنتج "أ" هي الأكثر زيارة، بينما صفحة "ب" لديها معدل ارتداد عالي. هذا يشير إلى أن </a:t>
            </a:r>
            <a:r>
              <a:rPr lang="ar-EG" b="1" dirty="0">
                <a:latin typeface="Calibri" panose="020F0502020204030204" pitchFamily="34" charset="0"/>
                <a:cs typeface="Calibri" panose="020F0502020204030204" pitchFamily="34" charset="0"/>
              </a:rPr>
              <a:t>الزوار مهتمون بالمنتج "أ"، لكن قد يكون هناك مشكلة في صفحة "ب".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1695" y="1920945"/>
            <a:ext cx="2915847" cy="3286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2800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063578" y="115465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7EF556D-5D9A-AEB5-2619-7876E3A936E4}"/>
              </a:ext>
            </a:extLst>
          </p:cNvPr>
          <p:cNvSpPr txBox="1"/>
          <p:nvPr/>
        </p:nvSpPr>
        <p:spPr>
          <a:xfrm>
            <a:off x="1900056" y="1657730"/>
            <a:ext cx="84666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en-MY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3.5</a:t>
            </a:r>
            <a:r>
              <a:rPr lang="ar-EG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3200" b="1" dirty="0">
                <a:latin typeface="Calibri" panose="020F0502020204030204" pitchFamily="34" charset="0"/>
                <a:cs typeface="Calibri" panose="020F0502020204030204" pitchFamily="34" charset="0"/>
              </a:rPr>
              <a:t>استخدام تحليل خرائط الحرارة </a:t>
            </a:r>
            <a:r>
              <a:rPr lang="ar-EG" sz="3200" dirty="0" smtClean="0">
                <a:latin typeface="Calibri" panose="020F0502020204030204" pitchFamily="34" charset="0"/>
                <a:cs typeface="Calibri" panose="020F0502020204030204" pitchFamily="34" charset="0"/>
              </a:rPr>
              <a:t>-</a:t>
            </a:r>
            <a:r>
              <a:rPr lang="en-MY" sz="3200" b="1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Hotjar</a:t>
            </a:r>
            <a:r>
              <a:rPr lang="en-MY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en-US" sz="32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1D49B629-A710-F119-EA46-044B5624E5D2}"/>
              </a:ext>
            </a:extLst>
          </p:cNvPr>
          <p:cNvSpPr txBox="1"/>
          <p:nvPr/>
        </p:nvSpPr>
        <p:spPr>
          <a:xfrm>
            <a:off x="3038778" y="2187997"/>
            <a:ext cx="7413300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endParaRPr lang="ar-EG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 rtl="1">
              <a:buFont typeface="Wingdings" panose="05000000000000000000" pitchFamily="2" charset="2"/>
              <a:buChar char="ü"/>
            </a:pPr>
            <a:r>
              <a:rPr lang="ar-EG" sz="2000" b="1" dirty="0">
                <a:latin typeface="Calibri" panose="020F0502020204030204" pitchFamily="34" charset="0"/>
                <a:cs typeface="Calibri" panose="020F0502020204030204" pitchFamily="34" charset="0"/>
              </a:rPr>
              <a:t>خرائط الحرارة</a:t>
            </a:r>
            <a:r>
              <a:rPr lang="ar-EG" sz="2000" dirty="0">
                <a:latin typeface="Calibri" panose="020F0502020204030204" pitchFamily="34" charset="0"/>
                <a:cs typeface="Calibri" panose="020F0502020204030204" pitchFamily="34" charset="0"/>
              </a:rPr>
              <a:t>: تحليل خرائط الحرارة يظهر أن الزوار يضغطون </a:t>
            </a:r>
            <a:r>
              <a:rPr lang="ar-EG" sz="2000" b="1" dirty="0">
                <a:latin typeface="Calibri" panose="020F0502020204030204" pitchFamily="34" charset="0"/>
                <a:cs typeface="Calibri" panose="020F0502020204030204" pitchFamily="34" charset="0"/>
              </a:rPr>
              <a:t>كثيرًا على الصور </a:t>
            </a:r>
            <a:r>
              <a:rPr lang="ar-EG" sz="2000" u="sng" dirty="0">
                <a:latin typeface="Calibri" panose="020F0502020204030204" pitchFamily="34" charset="0"/>
                <a:cs typeface="Calibri" panose="020F0502020204030204" pitchFamily="34" charset="0"/>
              </a:rPr>
              <a:t>لكنهم لا يتفاعلون مع زر "شراء الآن". </a:t>
            </a:r>
            <a:r>
              <a:rPr lang="ar-EG" sz="2000" dirty="0">
                <a:latin typeface="Calibri" panose="020F0502020204030204" pitchFamily="34" charset="0"/>
                <a:cs typeface="Calibri" panose="020F0502020204030204" pitchFamily="34" charset="0"/>
              </a:rPr>
              <a:t>هذا يشير إلى أن زر الشراء قد يكون غير بارز</a:t>
            </a:r>
            <a:r>
              <a:rPr lang="ar-EG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endParaRPr lang="ar-EG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2000" b="1" dirty="0">
                <a:latin typeface="Calibri" panose="020F0502020204030204" pitchFamily="34" charset="0"/>
                <a:cs typeface="Calibri" panose="020F0502020204030204" pitchFamily="34" charset="0"/>
              </a:rPr>
              <a:t>تسجيلات الجلسات</a:t>
            </a:r>
            <a:r>
              <a:rPr lang="ar-EG" sz="2000" dirty="0">
                <a:latin typeface="Calibri" panose="020F0502020204030204" pitchFamily="34" charset="0"/>
                <a:cs typeface="Calibri" panose="020F0502020204030204" pitchFamily="34" charset="0"/>
              </a:rPr>
              <a:t>: يمكنك مشاهدة كيفية تنقل الزوار في الموقع</a:t>
            </a:r>
            <a:r>
              <a:rPr lang="ar-EG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endParaRPr lang="ar-EG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2000" dirty="0">
                <a:latin typeface="Calibri" panose="020F0502020204030204" pitchFamily="34" charset="0"/>
                <a:cs typeface="Calibri" panose="020F0502020204030204" pitchFamily="34" charset="0"/>
              </a:rPr>
              <a:t>ربما تلاحظ أنهم يتجاهلون قسم الشحن المجاني، مما يعني أنه يجب أن يكون أكثر وضوحًا</a:t>
            </a:r>
            <a:r>
              <a:rPr lang="ar-EG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ar-EG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just" rtl="1"/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endParaRPr lang="en-MY" sz="2800" b="1" u="sng" dirty="0">
              <a:solidFill>
                <a:srgbClr val="C00000"/>
              </a:solidFill>
              <a:latin typeface="+mj-lt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1834" y="3179653"/>
            <a:ext cx="1572070" cy="1085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8044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063578" y="1087807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2846250" y="1491319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7EF556D-5D9A-AEB5-2619-7876E3A936E4}"/>
              </a:ext>
            </a:extLst>
          </p:cNvPr>
          <p:cNvSpPr txBox="1"/>
          <p:nvPr/>
        </p:nvSpPr>
        <p:spPr>
          <a:xfrm>
            <a:off x="3404809" y="1612507"/>
            <a:ext cx="1068440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MY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3.</a:t>
            </a:r>
            <a:r>
              <a:rPr lang="en-MY" sz="2400" b="1" dirty="0"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 كيفية استخدام </a:t>
            </a:r>
            <a:r>
              <a:rPr lang="en-MY" sz="2400" b="1" dirty="0" err="1">
                <a:latin typeface="Calibri" panose="020F0502020204030204" pitchFamily="34" charset="0"/>
                <a:cs typeface="Calibri" panose="020F0502020204030204" pitchFamily="34" charset="0"/>
              </a:rPr>
              <a:t>Hotjar</a:t>
            </a:r>
            <a:r>
              <a:rPr lang="en-MY" sz="2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لإضافة ميزة الخرائط الحرارية لموقعك</a:t>
            </a:r>
          </a:p>
          <a:p>
            <a:pPr lvl="0" algn="ctr" rtl="1"/>
            <a:endParaRPr lang="en-US" sz="32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1D49B629-A710-F119-EA46-044B5624E5D2}"/>
              </a:ext>
            </a:extLst>
          </p:cNvPr>
          <p:cNvSpPr txBox="1"/>
          <p:nvPr/>
        </p:nvSpPr>
        <p:spPr>
          <a:xfrm>
            <a:off x="7870914" y="1794830"/>
            <a:ext cx="4366622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endParaRPr lang="ar-EG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قم بتثبيت </a:t>
            </a:r>
            <a:r>
              <a:rPr lang="en-MY" sz="20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Hotj</a:t>
            </a:r>
            <a:r>
              <a:rPr lang="en-MY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ar</a:t>
            </a:r>
            <a:r>
              <a:rPr lang="ar-EG" sz="2000" dirty="0">
                <a:latin typeface="Calibri" panose="020F0502020204030204" pitchFamily="34" charset="0"/>
                <a:cs typeface="Calibri" panose="020F0502020204030204" pitchFamily="34" charset="0"/>
              </a:rPr>
              <a:t>. ومن ثم ندخل بيانات الشركة .حال الانتهاء مما سبق سوف تتعرف منصة </a:t>
            </a:r>
            <a:r>
              <a:rPr lang="en-MY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Hotjar</a:t>
            </a:r>
            <a:r>
              <a:rPr lang="en-MY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2000" dirty="0">
                <a:latin typeface="Calibri" panose="020F0502020204030204" pitchFamily="34" charset="0"/>
                <a:cs typeface="Calibri" panose="020F0502020204030204" pitchFamily="34" charset="0"/>
              </a:rPr>
              <a:t>على </a:t>
            </a:r>
            <a:r>
              <a:rPr lang="ar-EG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موقعك.</a:t>
            </a:r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2000" dirty="0"/>
              <a:t>الخطوة الثانية: احصل على معرف </a:t>
            </a:r>
            <a:r>
              <a:rPr lang="en-MY" sz="2000" dirty="0" err="1"/>
              <a:t>Hotjar</a:t>
            </a:r>
            <a:r>
              <a:rPr lang="en-MY" sz="2000" dirty="0"/>
              <a:t> </a:t>
            </a:r>
            <a:r>
              <a:rPr lang="ar-EG" sz="2000" dirty="0"/>
              <a:t>الخاص بك وأضفه إلى ووردبريس</a:t>
            </a:r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endParaRPr lang="ar-EG" sz="2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2000" dirty="0"/>
              <a:t>الخطوة الثالثة: الوصول للخرائط الحرارية الخاصة بموقعك</a:t>
            </a:r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endParaRPr lang="ar-EG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 rtl="1"/>
            <a:endParaRPr lang="ar-EG" sz="2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just" rtl="1"/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endParaRPr lang="en-MY" sz="2800" b="1" u="sng" dirty="0">
              <a:solidFill>
                <a:srgbClr val="C00000"/>
              </a:solidFill>
              <a:latin typeface="+mj-lt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774" y="831832"/>
            <a:ext cx="3047050" cy="14696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9622" y="1893225"/>
            <a:ext cx="3210373" cy="16193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41339" y="2759114"/>
            <a:ext cx="2921150" cy="11813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01436" y="3586234"/>
            <a:ext cx="3748535" cy="12240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23438" y="4419875"/>
            <a:ext cx="4134427" cy="15242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6" name="TextBox 15"/>
          <p:cNvSpPr txBox="1"/>
          <p:nvPr/>
        </p:nvSpPr>
        <p:spPr>
          <a:xfrm>
            <a:off x="3171825" y="1271588"/>
            <a:ext cx="4149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3200" b="1" dirty="0" smtClean="0">
                <a:solidFill>
                  <a:srgbClr val="FF0000"/>
                </a:solidFill>
              </a:rPr>
              <a:t>1</a:t>
            </a:r>
            <a:endParaRPr lang="en-MY" sz="3200" b="1" dirty="0">
              <a:solidFill>
                <a:srgbClr val="FF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594996" y="2127006"/>
            <a:ext cx="4149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3200" b="1" dirty="0" smtClean="0">
                <a:solidFill>
                  <a:srgbClr val="FF0000"/>
                </a:solidFill>
              </a:rPr>
              <a:t>2</a:t>
            </a:r>
            <a:endParaRPr lang="en-MY" sz="3200" b="1" dirty="0">
              <a:solidFill>
                <a:srgbClr val="FF00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872170" y="2688623"/>
            <a:ext cx="203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3200" b="1" dirty="0" smtClean="0">
                <a:solidFill>
                  <a:srgbClr val="FF0000"/>
                </a:solidFill>
              </a:rPr>
              <a:t>3</a:t>
            </a:r>
            <a:endParaRPr lang="en-MY" sz="3200" b="1" dirty="0">
              <a:solidFill>
                <a:srgbClr val="FF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387496" y="3836681"/>
            <a:ext cx="4149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3200" b="1" dirty="0" smtClean="0">
                <a:solidFill>
                  <a:srgbClr val="FF0000"/>
                </a:solidFill>
              </a:rPr>
              <a:t>4</a:t>
            </a:r>
            <a:endParaRPr lang="en-MY" sz="3200" b="1" dirty="0">
              <a:solidFill>
                <a:srgbClr val="FF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745607" y="4796868"/>
            <a:ext cx="4149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3200" b="1" dirty="0" smtClean="0">
                <a:solidFill>
                  <a:srgbClr val="FF0000"/>
                </a:solidFill>
              </a:rPr>
              <a:t>5</a:t>
            </a:r>
            <a:endParaRPr lang="en-MY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2296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731210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69923" y="1375836"/>
            <a:ext cx="9345750" cy="45123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MY"/>
              <a:t>https://www.youtube.com/watch?v=i17IihNm0dA</a:t>
            </a:r>
            <a:endParaRPr lang="en-US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7EF556D-5D9A-AEB5-2619-7876E3A936E4}"/>
              </a:ext>
            </a:extLst>
          </p:cNvPr>
          <p:cNvSpPr txBox="1"/>
          <p:nvPr/>
        </p:nvSpPr>
        <p:spPr>
          <a:xfrm>
            <a:off x="1819809" y="1380203"/>
            <a:ext cx="84666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 rtl="1">
              <a:defRPr sz="3200" b="1"/>
            </a:lvl1pPr>
          </a:lstStyle>
          <a:p>
            <a:pPr algn="r"/>
            <a: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  <a:t>3.6</a:t>
            </a:r>
            <a:r>
              <a:rPr lang="ar-EG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dirty="0">
                <a:latin typeface="Calibri" panose="020F0502020204030204" pitchFamily="34" charset="0"/>
                <a:cs typeface="Calibri" panose="020F0502020204030204" pitchFamily="34" charset="0"/>
              </a:rPr>
              <a:t>تحليل المنافسين: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1D49B629-A710-F119-EA46-044B5624E5D2}"/>
              </a:ext>
            </a:extLst>
          </p:cNvPr>
          <p:cNvSpPr txBox="1"/>
          <p:nvPr/>
        </p:nvSpPr>
        <p:spPr>
          <a:xfrm>
            <a:off x="1151244" y="1413243"/>
            <a:ext cx="93457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r" rtl="1">
              <a:buFont typeface="Wingdings" panose="05000000000000000000" pitchFamily="2" charset="2"/>
              <a:buChar char="v"/>
            </a:pPr>
            <a:endParaRPr lang="en-MY" sz="24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r" rtl="1">
              <a:buFont typeface="Wingdings" panose="05000000000000000000" pitchFamily="2" charset="2"/>
              <a:buChar char="v"/>
            </a:pPr>
            <a:r>
              <a:rPr lang="ar-EG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هو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عملية البحث والتحليل لتحديد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منافسيك الحاليين والمرتقبين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وتقييم استراتيجياتهم لمعرفة نقاط القوة والضعف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لديهم مقارنة بمنتجك أو خدمتك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.  يمكن استخدام تحليل مواقع الويب لمراقبة أداء </a:t>
            </a:r>
            <a:r>
              <a:rPr lang="ar-EG" sz="2400" b="1" u="sng" dirty="0">
                <a:latin typeface="Calibri" panose="020F0502020204030204" pitchFamily="34" charset="0"/>
                <a:cs typeface="Calibri" panose="020F0502020204030204" pitchFamily="34" charset="0"/>
              </a:rPr>
              <a:t>مواقع المنافسين </a:t>
            </a:r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ومقارنتها بأداء موقعك</a:t>
            </a:r>
            <a:r>
              <a:rPr lang="ar-EG" sz="2400" dirty="0"/>
              <a:t>.</a:t>
            </a:r>
          </a:p>
          <a:p>
            <a:pPr marL="342900" indent="-342900" algn="r" rtl="1">
              <a:buFont typeface="Wingdings" panose="05000000000000000000" pitchFamily="2" charset="2"/>
              <a:buChar char="v"/>
            </a:pPr>
            <a:endParaRPr lang="ar-EG" sz="2400" dirty="0"/>
          </a:p>
          <a:p>
            <a:pPr algn="r" rtl="1"/>
            <a:r>
              <a:rPr lang="en-MY" sz="2400" dirty="0"/>
              <a:t> </a:t>
            </a:r>
            <a:endParaRPr lang="en-MY" sz="800" dirty="0">
              <a:solidFill>
                <a:srgbClr val="C00000"/>
              </a:solidFill>
              <a:latin typeface="+mj-lt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5328065"/>
              </p:ext>
            </p:extLst>
          </p:nvPr>
        </p:nvGraphicFramePr>
        <p:xfrm>
          <a:off x="1366066" y="2990090"/>
          <a:ext cx="8953464" cy="2931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7673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47673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ar-EG" dirty="0"/>
                        <a:t>الوصف</a:t>
                      </a:r>
                      <a:endParaRPr lang="en-MY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dirty="0"/>
                        <a:t>الادوات </a:t>
                      </a:r>
                      <a:endParaRPr lang="en-MY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ar-EG" sz="18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لتحليل الكلمات المفتاحية التي يستهدفها المنافسون</a:t>
                      </a:r>
                      <a:endParaRPr lang="en-MY" sz="18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MY" sz="1800" kern="1200" dirty="0" err="1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SEMrush</a:t>
                      </a:r>
                      <a:endParaRPr lang="ar-EG" sz="1800" kern="120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  <a:p>
                      <a:pPr algn="r"/>
                      <a:r>
                        <a:rPr lang="en-MY" sz="1800" kern="1200" dirty="0" smtClean="0">
                          <a:solidFill>
                            <a:srgbClr val="0070C0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https://</a:t>
                      </a:r>
                      <a:r>
                        <a:rPr lang="en-MY" sz="1800" kern="1200" dirty="0" err="1" smtClean="0">
                          <a:solidFill>
                            <a:srgbClr val="0070C0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www.semrush.com</a:t>
                      </a:r>
                      <a:r>
                        <a:rPr lang="en-MY" sz="1800" kern="1200" dirty="0" smtClean="0">
                          <a:solidFill>
                            <a:srgbClr val="0070C0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/</a:t>
                      </a:r>
                      <a:endParaRPr lang="en-MY" sz="1800" kern="1200" dirty="0">
                        <a:solidFill>
                          <a:srgbClr val="0070C0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ar-EG" sz="18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لتحليل حركة المرور وتفاصيل </a:t>
                      </a:r>
                      <a:r>
                        <a:rPr lang="ar-EG" sz="1800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الزوار.</a:t>
                      </a:r>
                      <a:endParaRPr lang="en-MY" sz="18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MY" sz="1800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Alexa</a:t>
                      </a:r>
                      <a:endParaRPr lang="ar-EG" sz="1800" kern="120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  <a:p>
                      <a:pPr algn="r"/>
                      <a:r>
                        <a:rPr lang="en-MY" sz="1800" kern="1200" dirty="0" smtClean="0">
                          <a:solidFill>
                            <a:srgbClr val="0070C0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https://</a:t>
                      </a:r>
                      <a:r>
                        <a:rPr lang="en-MY" sz="1800" kern="1200" dirty="0" err="1" smtClean="0">
                          <a:solidFill>
                            <a:srgbClr val="0070C0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www.alexa.com</a:t>
                      </a:r>
                      <a:r>
                        <a:rPr lang="en-MY" sz="1800" kern="1200" dirty="0" smtClean="0">
                          <a:solidFill>
                            <a:srgbClr val="0070C0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/</a:t>
                      </a:r>
                      <a:endParaRPr lang="en-MY" sz="1800" kern="1200" dirty="0">
                        <a:solidFill>
                          <a:srgbClr val="0070C0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ar-EG" sz="18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لمعرفة التقنية التي يستخدمها منافسيك في بناء مواقعهم من ناحية </a:t>
                      </a:r>
                      <a:r>
                        <a:rPr lang="ar-EG" sz="1800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برمجية.</a:t>
                      </a:r>
                      <a:endParaRPr lang="en-MY" sz="18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MY" sz="1800" kern="1200" dirty="0" err="1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BuiltWith</a:t>
                      </a:r>
                      <a:endParaRPr lang="ar-EG" sz="1800" kern="120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  <a:p>
                      <a:pPr algn="r"/>
                      <a:r>
                        <a:rPr lang="en-MY" sz="1800" kern="1200" dirty="0" smtClean="0">
                          <a:solidFill>
                            <a:srgbClr val="0070C0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https://</a:t>
                      </a:r>
                      <a:r>
                        <a:rPr lang="en-MY" sz="1800" kern="1200" dirty="0" err="1" smtClean="0">
                          <a:solidFill>
                            <a:srgbClr val="0070C0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builtwith.com</a:t>
                      </a:r>
                      <a:r>
                        <a:rPr lang="en-MY" sz="1800" kern="1200" dirty="0" smtClean="0">
                          <a:solidFill>
                            <a:srgbClr val="0070C0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/</a:t>
                      </a:r>
                      <a:endParaRPr lang="en-MY" sz="1800" kern="1200" dirty="0">
                        <a:solidFill>
                          <a:srgbClr val="0070C0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77071">
                <a:tc>
                  <a:txBody>
                    <a:bodyPr/>
                    <a:lstStyle/>
                    <a:p>
                      <a:pPr algn="r" rtl="1"/>
                      <a:r>
                        <a:rPr lang="ar-EG" sz="18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يرسل لك بريد إلكتروني كلما ظهرت نتائج جديدة حول العلامة التجارية في </a:t>
                      </a:r>
                      <a:r>
                        <a:rPr lang="en-MY" sz="1800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Google</a:t>
                      </a:r>
                      <a:r>
                        <a:rPr lang="ar-EG" sz="1800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.</a:t>
                      </a:r>
                      <a:endParaRPr lang="en-MY" sz="18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MY" sz="18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Google </a:t>
                      </a:r>
                      <a:r>
                        <a:rPr lang="en-MY" sz="1800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Alerts</a:t>
                      </a:r>
                      <a:endParaRPr lang="ar-EG" sz="1800" kern="120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  <a:p>
                      <a:pPr algn="r"/>
                      <a:r>
                        <a:rPr lang="en-MY" sz="1800" kern="1200" dirty="0" smtClean="0">
                          <a:solidFill>
                            <a:srgbClr val="0070C0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https://</a:t>
                      </a:r>
                      <a:r>
                        <a:rPr lang="en-MY" sz="1800" kern="1200" dirty="0" err="1" smtClean="0">
                          <a:solidFill>
                            <a:srgbClr val="0070C0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www.google.com</a:t>
                      </a:r>
                      <a:r>
                        <a:rPr lang="en-MY" sz="1800" kern="1200" dirty="0" smtClean="0">
                          <a:solidFill>
                            <a:srgbClr val="0070C0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/alerts</a:t>
                      </a:r>
                      <a:endParaRPr lang="en-MY" sz="1800" kern="1200" dirty="0">
                        <a:solidFill>
                          <a:srgbClr val="0070C0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11561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731210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/>
              <a:t>تشير نتائج الدراسة إلى أن استخدام البيانات الضخمة يؤثر بشكل كبير وإيجابي على استخدام تحليلات التسويق</a:t>
            </a:r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7EF556D-5D9A-AEB5-2619-7876E3A936E4}"/>
              </a:ext>
            </a:extLst>
          </p:cNvPr>
          <p:cNvSpPr txBox="1"/>
          <p:nvPr/>
        </p:nvSpPr>
        <p:spPr>
          <a:xfrm>
            <a:off x="2485572" y="1666445"/>
            <a:ext cx="84666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 rtl="1">
              <a:defRPr sz="3200" b="1"/>
            </a:lvl1pPr>
          </a:lstStyle>
          <a:p>
            <a:r>
              <a:rPr lang="en-MY" dirty="0" smtClean="0"/>
              <a:t>3</a:t>
            </a:r>
            <a:r>
              <a:rPr lang="en-US" dirty="0" smtClean="0"/>
              <a:t>.7</a:t>
            </a:r>
            <a:r>
              <a:rPr lang="ar-EG" dirty="0" smtClean="0"/>
              <a:t> </a:t>
            </a:r>
            <a:r>
              <a:rPr lang="ar-EG" dirty="0" smtClean="0">
                <a:latin typeface="Calibri" panose="020F0502020204030204" pitchFamily="34" charset="0"/>
                <a:cs typeface="Calibri" panose="020F0502020204030204" pitchFamily="34" charset="0"/>
              </a:rPr>
              <a:t>مثال </a:t>
            </a:r>
            <a:r>
              <a:rPr lang="ar-EG" dirty="0">
                <a:latin typeface="Calibri" panose="020F0502020204030204" pitchFamily="34" charset="0"/>
                <a:cs typeface="Calibri" panose="020F0502020204030204" pitchFamily="34" charset="0"/>
              </a:rPr>
              <a:t>عملي كيف تصل إلى منافسيك في السوق؟</a:t>
            </a:r>
          </a:p>
          <a:p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1D49B629-A710-F119-EA46-044B5624E5D2}"/>
              </a:ext>
            </a:extLst>
          </p:cNvPr>
          <p:cNvSpPr txBox="1"/>
          <p:nvPr/>
        </p:nvSpPr>
        <p:spPr>
          <a:xfrm>
            <a:off x="2238848" y="2232212"/>
            <a:ext cx="8155721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2800" b="1" dirty="0">
                <a:solidFill>
                  <a:srgbClr val="C00000"/>
                </a:solidFill>
                <a:latin typeface="+mj-lt"/>
                <a:cs typeface="Calibri" panose="020F0502020204030204" pitchFamily="34" charset="0"/>
              </a:rPr>
              <a:t>كيف تصل إلى منافسيك في السوق؟</a:t>
            </a:r>
          </a:p>
          <a:p>
            <a:pPr marL="457200" lvl="0" indent="-457200" algn="r" rtl="1">
              <a:buFont typeface="+mj-lt"/>
              <a:buAutoNum type="arabicPeriod"/>
            </a:pPr>
            <a:r>
              <a:rPr lang="ar-EG" dirty="0">
                <a:latin typeface="+mj-lt"/>
                <a:cs typeface="Calibri" panose="020F0502020204030204" pitchFamily="34" charset="0"/>
              </a:rPr>
              <a:t>استخدم موقع </a:t>
            </a:r>
            <a:r>
              <a:rPr lang="en-MY" dirty="0">
                <a:latin typeface="+mj-lt"/>
                <a:cs typeface="Calibri" panose="020F0502020204030204" pitchFamily="34" charset="0"/>
              </a:rPr>
              <a:t>google ads – </a:t>
            </a:r>
            <a:r>
              <a:rPr lang="en-MY" dirty="0" err="1">
                <a:latin typeface="+mj-lt"/>
                <a:cs typeface="Calibri" panose="020F0502020204030204" pitchFamily="34" charset="0"/>
              </a:rPr>
              <a:t>semrush</a:t>
            </a:r>
            <a:endParaRPr lang="ar-EG" dirty="0">
              <a:latin typeface="+mj-lt"/>
              <a:cs typeface="Calibri" panose="020F0502020204030204" pitchFamily="34" charset="0"/>
            </a:endParaRPr>
          </a:p>
          <a:p>
            <a:pPr marL="457200" lvl="0" indent="-457200" algn="r" rtl="1">
              <a:buFont typeface="+mj-lt"/>
              <a:buAutoNum type="arabicPeriod"/>
            </a:pPr>
            <a:r>
              <a:rPr lang="en-MY" dirty="0">
                <a:latin typeface="+mj-lt"/>
                <a:cs typeface="Calibri" panose="020F050202020403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https://www.semrush.com/</a:t>
            </a:r>
            <a:r>
              <a:rPr lang="ar-EG" dirty="0">
                <a:latin typeface="+mj-lt"/>
                <a:cs typeface="Calibri" panose="020F0502020204030204" pitchFamily="34" charset="0"/>
              </a:rPr>
              <a:t>  الرابط وأنشئ حسابًا. هناك خيارات مجانية ومدفوعة.</a:t>
            </a:r>
          </a:p>
          <a:p>
            <a:pPr marL="457200" lvl="0" indent="-457200" algn="r" rtl="1">
              <a:buFont typeface="+mj-lt"/>
              <a:buAutoNum type="arabicPeriod"/>
            </a:pPr>
            <a:r>
              <a:rPr lang="ar-EG" dirty="0">
                <a:latin typeface="+mj-lt"/>
                <a:cs typeface="Calibri" panose="020F0502020204030204" pitchFamily="34" charset="0"/>
              </a:rPr>
              <a:t> أدخال الدومين: أدخل عنوان موقعك في شريط البحث</a:t>
            </a:r>
          </a:p>
          <a:p>
            <a:pPr marL="457200" lvl="0" indent="-457200" algn="r" rtl="1">
              <a:buFont typeface="+mj-lt"/>
              <a:buAutoNum type="arabicPeriod"/>
            </a:pPr>
            <a:r>
              <a:rPr lang="ar-EG" dirty="0">
                <a:latin typeface="+mj-lt"/>
                <a:cs typeface="Calibri" panose="020F0502020204030204" pitchFamily="34" charset="0"/>
              </a:rPr>
              <a:t>إدخال دومين المنافس: أدخل عنوان موقع منافس</a:t>
            </a:r>
            <a:endParaRPr lang="en-MY" dirty="0">
              <a:latin typeface="+mj-lt"/>
              <a:cs typeface="Calibri" panose="020F0502020204030204" pitchFamily="34" charset="0"/>
            </a:endParaRPr>
          </a:p>
          <a:p>
            <a:pPr marL="457200" lvl="0" indent="-457200" algn="r" rtl="1">
              <a:buFont typeface="+mj-lt"/>
              <a:buAutoNum type="arabicPeriod"/>
            </a:pPr>
            <a:r>
              <a:rPr lang="ar-EG" dirty="0">
                <a:latin typeface="+mj-lt"/>
                <a:cs typeface="Calibri" panose="020F0502020204030204" pitchFamily="34" charset="0"/>
              </a:rPr>
              <a:t>قم بكتابة الكلمات المفتاحية التي تستهدفها (مثلا "ملابس نسائية-رجالية -اطفال" أو "أزياء رخيصة".</a:t>
            </a:r>
          </a:p>
          <a:p>
            <a:pPr marL="457200" lvl="0" indent="-457200" algn="r" rtl="1">
              <a:buFont typeface="+mj-lt"/>
              <a:buAutoNum type="arabicPeriod"/>
            </a:pPr>
            <a:r>
              <a:rPr lang="ar-EG" dirty="0">
                <a:latin typeface="+mj-lt"/>
                <a:cs typeface="Calibri" panose="020F0502020204030204" pitchFamily="34" charset="0"/>
              </a:rPr>
              <a:t>ستظهر لك قائمة بالكلمات المشابهة، قم بنسخها</a:t>
            </a:r>
          </a:p>
          <a:p>
            <a:pPr marL="457200" lvl="0" indent="-457200" algn="r" rtl="1">
              <a:buFont typeface="+mj-lt"/>
              <a:buAutoNum type="arabicPeriod"/>
            </a:pPr>
            <a:r>
              <a:rPr lang="ar-EG" dirty="0">
                <a:latin typeface="+mj-lt"/>
                <a:cs typeface="Calibri" panose="020F0502020204030204" pitchFamily="34" charset="0"/>
              </a:rPr>
              <a:t>ابدأ بالبحث عن تلك الكلمات في محركات البحث مثل جوجل </a:t>
            </a:r>
          </a:p>
          <a:p>
            <a:pPr marL="457200" lvl="0" indent="-457200" algn="r" rtl="1">
              <a:buFont typeface="+mj-lt"/>
              <a:buAutoNum type="arabicPeriod"/>
            </a:pPr>
            <a:r>
              <a:rPr lang="ar-EG" dirty="0">
                <a:latin typeface="+mj-lt"/>
                <a:cs typeface="Calibri" panose="020F0502020204030204" pitchFamily="34" charset="0"/>
              </a:rPr>
              <a:t>جهز قائمة بأول 10 نتائج منافسين ستظهر لك، غالبًا هؤلاء هم المنافسين المباشرين لك.</a:t>
            </a:r>
          </a:p>
          <a:p>
            <a:pPr marL="457200" lvl="0" indent="-457200" algn="r" rtl="1">
              <a:buFont typeface="+mj-lt"/>
              <a:buAutoNum type="arabicPeriod"/>
            </a:pPr>
            <a:r>
              <a:rPr lang="ar-EG" dirty="0">
                <a:latin typeface="+mj-lt"/>
                <a:cs typeface="Calibri" panose="020F0502020204030204" pitchFamily="34" charset="0"/>
              </a:rPr>
              <a:t>يمكنك إنشاء تقارير مخصصة تلخص جميع البيانات التي جمعتها لتحليل الأداء وتقديم اقتراحات للتحسين.</a:t>
            </a:r>
          </a:p>
          <a:p>
            <a:pPr lvl="0" algn="r" rtl="1"/>
            <a:endParaRPr lang="ar-EG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331024" y="2679128"/>
            <a:ext cx="2569872" cy="2292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26107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TextBox 41"/>
          <p:cNvSpPr txBox="1"/>
          <p:nvPr/>
        </p:nvSpPr>
        <p:spPr>
          <a:xfrm>
            <a:off x="5050917" y="1255061"/>
            <a:ext cx="9171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</a:t>
            </a:r>
            <a:r>
              <a:rPr lang="ar-EG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الخامسة</a:t>
            </a:r>
            <a:endParaRPr lang="ar-SA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FF0FD337-6BE3-014B-6916-AFAF1FABB81E}"/>
              </a:ext>
            </a:extLst>
          </p:cNvPr>
          <p:cNvSpPr/>
          <p:nvPr/>
        </p:nvSpPr>
        <p:spPr>
          <a:xfrm>
            <a:off x="1127760" y="4884389"/>
            <a:ext cx="4747323" cy="11264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>
              <a:lnSpc>
                <a:spcPct val="120000"/>
              </a:lnSpc>
            </a:pPr>
            <a:r>
              <a:rPr lang="ar-EG" sz="2800" b="1" dirty="0">
                <a:latin typeface="Calibri" panose="020F0502020204030204" pitchFamily="34" charset="0"/>
                <a:cs typeface="Calibri" panose="020F0502020204030204" pitchFamily="34" charset="0"/>
              </a:rPr>
              <a:t>  التحليلات التنبؤية</a:t>
            </a:r>
          </a:p>
          <a:p>
            <a:pPr algn="ctr" rtl="1">
              <a:lnSpc>
                <a:spcPct val="120000"/>
              </a:lnSpc>
            </a:pPr>
            <a:r>
              <a:rPr lang="ar-EG" sz="28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2122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731210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202580" y="1366588"/>
            <a:ext cx="9345750" cy="45981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/>
              <a:t>تشير نتائج الدراسة إلى أن استخدام البيانات الضخمة يؤثر بشكل كبير وإيجابي على استخدام تحليلات التسويق</a:t>
            </a:r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7EF556D-5D9A-AEB5-2619-7876E3A936E4}"/>
              </a:ext>
            </a:extLst>
          </p:cNvPr>
          <p:cNvSpPr txBox="1"/>
          <p:nvPr/>
        </p:nvSpPr>
        <p:spPr>
          <a:xfrm>
            <a:off x="1725815" y="1365180"/>
            <a:ext cx="84666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 rtl="1">
              <a:defRPr sz="3200" b="1"/>
            </a:lvl1pPr>
          </a:lstStyle>
          <a:p>
            <a:pPr algn="r"/>
            <a:r>
              <a:rPr lang="ar-EG" dirty="0" smtClean="0"/>
              <a:t> 4 . </a:t>
            </a:r>
            <a:r>
              <a:rPr lang="ar-EG" dirty="0" smtClean="0">
                <a:latin typeface="Calibri" panose="020F0502020204030204" pitchFamily="34" charset="0"/>
                <a:cs typeface="Calibri" panose="020F0502020204030204" pitchFamily="34" charset="0"/>
              </a:rPr>
              <a:t>التحليلات </a:t>
            </a:r>
            <a:r>
              <a:rPr lang="ar-EG" dirty="0">
                <a:latin typeface="Calibri" panose="020F0502020204030204" pitchFamily="34" charset="0"/>
                <a:cs typeface="Calibri" panose="020F0502020204030204" pitchFamily="34" charset="0"/>
              </a:rPr>
              <a:t>التنبؤية  :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1D49B629-A710-F119-EA46-044B5624E5D2}"/>
              </a:ext>
            </a:extLst>
          </p:cNvPr>
          <p:cNvSpPr txBox="1"/>
          <p:nvPr/>
        </p:nvSpPr>
        <p:spPr>
          <a:xfrm>
            <a:off x="1653948" y="1969684"/>
            <a:ext cx="861039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2400" dirty="0">
                <a:latin typeface="+mj-lt"/>
                <a:cs typeface="Calibri" panose="020F0502020204030204" pitchFamily="34" charset="0"/>
              </a:rPr>
              <a:t>تستخدم التحليلات التنبؤية البيانات التاريخية لتحديد الأنماط والتوجهات، مما يساعد في توقع النتائج المستقبلية.</a:t>
            </a:r>
          </a:p>
          <a:p>
            <a:pPr algn="r"/>
            <a:r>
              <a:rPr lang="ar-EG" sz="2400" b="1" dirty="0">
                <a:solidFill>
                  <a:srgbClr val="C00000"/>
                </a:solidFill>
                <a:latin typeface="+mj-lt"/>
                <a:cs typeface="Calibri" panose="020F0502020204030204" pitchFamily="34" charset="0"/>
              </a:rPr>
              <a:t>التحليلات التنبؤية </a:t>
            </a:r>
            <a:r>
              <a:rPr lang="ar-EG" sz="2400" dirty="0">
                <a:latin typeface="+mj-lt"/>
                <a:cs typeface="Calibri" panose="020F0502020204030204" pitchFamily="34" charset="0"/>
              </a:rPr>
              <a:t>هي دراسة البيانات السابقة والبيانات الحالية لوضع توقعات </a:t>
            </a:r>
            <a:r>
              <a:rPr lang="ar-EG" sz="2400" dirty="0" smtClean="0">
                <a:latin typeface="+mj-lt"/>
                <a:cs typeface="Calibri" panose="020F0502020204030204" pitchFamily="34" charset="0"/>
              </a:rPr>
              <a:t>مستقبلية.</a:t>
            </a:r>
            <a:endParaRPr lang="ar-EG" sz="2400" dirty="0">
              <a:latin typeface="+mj-lt"/>
              <a:cs typeface="Calibri" panose="020F0502020204030204" pitchFamily="34" charset="0"/>
            </a:endParaRPr>
          </a:p>
          <a:p>
            <a:pPr algn="r"/>
            <a:r>
              <a:rPr lang="ar-EG" sz="2400" dirty="0">
                <a:latin typeface="+mj-lt"/>
                <a:cs typeface="Calibri" panose="020F0502020204030204" pitchFamily="34" charset="0"/>
              </a:rPr>
              <a:t> يمكن تطبيقها في مجالات متعددة، مثل: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400" b="1" dirty="0">
                <a:solidFill>
                  <a:srgbClr val="C00000"/>
                </a:solidFill>
                <a:latin typeface="+mj-lt"/>
                <a:cs typeface="Calibri" panose="020F0502020204030204" pitchFamily="34" charset="0"/>
              </a:rPr>
              <a:t>التسويق: </a:t>
            </a:r>
            <a:r>
              <a:rPr lang="ar-EG" sz="2400" dirty="0">
                <a:latin typeface="+mj-lt"/>
                <a:cs typeface="Calibri" panose="020F0502020204030204" pitchFamily="34" charset="0"/>
              </a:rPr>
              <a:t>توقع سلوك العملاء واتجاهات الشراء والمبيعات .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400" b="1" dirty="0">
                <a:solidFill>
                  <a:srgbClr val="C00000"/>
                </a:solidFill>
                <a:latin typeface="+mj-lt"/>
                <a:cs typeface="Calibri" panose="020F0502020204030204" pitchFamily="34" charset="0"/>
              </a:rPr>
              <a:t>المالية: </a:t>
            </a:r>
            <a:r>
              <a:rPr lang="ar-EG" sz="2400" dirty="0">
                <a:latin typeface="+mj-lt"/>
                <a:cs typeface="Calibri" panose="020F0502020204030204" pitchFamily="34" charset="0"/>
              </a:rPr>
              <a:t>تقدير الإيرادات والنفقات المستقبلية.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400" b="1" dirty="0">
                <a:solidFill>
                  <a:srgbClr val="C00000"/>
                </a:solidFill>
                <a:latin typeface="+mj-lt"/>
                <a:cs typeface="Calibri" panose="020F0502020204030204" pitchFamily="34" charset="0"/>
              </a:rPr>
              <a:t>الصناعة: </a:t>
            </a:r>
            <a:r>
              <a:rPr lang="ar-EG" sz="2400" dirty="0">
                <a:latin typeface="+mj-lt"/>
                <a:cs typeface="Calibri" panose="020F0502020204030204" pitchFamily="34" charset="0"/>
              </a:rPr>
              <a:t>توقع أعطال المعدات أو احتياجات الصيانة.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400" dirty="0">
                <a:latin typeface="+mj-lt"/>
                <a:cs typeface="Calibri" panose="020F0502020204030204" pitchFamily="34" charset="0"/>
              </a:rPr>
              <a:t>الرعاية الصحية :مراقبة المرضى للكشف .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400" b="1" dirty="0">
                <a:solidFill>
                  <a:srgbClr val="C00000"/>
                </a:solidFill>
                <a:latin typeface="+mj-lt"/>
                <a:cs typeface="Calibri" panose="020F0502020204030204" pitchFamily="34" charset="0"/>
              </a:rPr>
              <a:t>التصنيع: </a:t>
            </a:r>
            <a:r>
              <a:rPr lang="ar-EG" sz="2400" dirty="0">
                <a:latin typeface="+mj-lt"/>
                <a:cs typeface="Calibri" panose="020F0502020204030204" pitchFamily="34" charset="0"/>
              </a:rPr>
              <a:t>مراقبة معدات خط الإنتاج من أجل تحسين معدّل النقل والكشف</a:t>
            </a:r>
            <a:r>
              <a:rPr lang="ar-EG" sz="2400" dirty="0"/>
              <a:t>.</a:t>
            </a:r>
            <a:endParaRPr lang="ar-EG" sz="2400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31210" y="2915111"/>
            <a:ext cx="2475191" cy="2542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662208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473233" y="1087807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7EF556D-5D9A-AEB5-2619-7876E3A936E4}"/>
              </a:ext>
            </a:extLst>
          </p:cNvPr>
          <p:cNvSpPr txBox="1"/>
          <p:nvPr/>
        </p:nvSpPr>
        <p:spPr>
          <a:xfrm>
            <a:off x="2801383" y="1595803"/>
            <a:ext cx="84666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/>
            <a:r>
              <a:rPr lang="en-MY" sz="3200" b="1" dirty="0" smtClean="0"/>
              <a:t> 4.1</a:t>
            </a:r>
            <a:r>
              <a:rPr lang="ar-EG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الخطوات </a:t>
            </a:r>
            <a:r>
              <a:rPr lang="ar-EG" sz="3200" b="1" dirty="0">
                <a:latin typeface="Calibri" panose="020F0502020204030204" pitchFamily="34" charset="0"/>
                <a:cs typeface="Calibri" panose="020F0502020204030204" pitchFamily="34" charset="0"/>
              </a:rPr>
              <a:t>الرئيسية لعملية تحليل التنبؤات:</a:t>
            </a:r>
            <a:endParaRPr lang="en-US" sz="32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1D49B629-A710-F119-EA46-044B5624E5D2}"/>
              </a:ext>
            </a:extLst>
          </p:cNvPr>
          <p:cNvSpPr txBox="1"/>
          <p:nvPr/>
        </p:nvSpPr>
        <p:spPr>
          <a:xfrm>
            <a:off x="3556000" y="2225133"/>
            <a:ext cx="679704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indent="-342900" algn="r" rtl="1">
              <a:buFont typeface="Arial" panose="020B0604020202020204" pitchFamily="34" charset="0"/>
              <a:buChar char="•"/>
            </a:pPr>
            <a:r>
              <a:rPr lang="ar-EG" sz="2400" b="1" dirty="0">
                <a:solidFill>
                  <a:srgbClr val="C00000"/>
                </a:solidFill>
                <a:latin typeface="+mj-lt"/>
                <a:cs typeface="Calibri" panose="020F0502020204030204" pitchFamily="34" charset="0"/>
              </a:rPr>
              <a:t>جمع البيانات: </a:t>
            </a:r>
            <a:r>
              <a:rPr lang="ar-EG" sz="2400" dirty="0">
                <a:latin typeface="+mj-lt"/>
                <a:cs typeface="Calibri" panose="020F0502020204030204" pitchFamily="34" charset="0"/>
              </a:rPr>
              <a:t>تبدأ العملية بجمع بيانات تاريخية دقيقة وموثوقة.</a:t>
            </a:r>
          </a:p>
          <a:p>
            <a:pPr lvl="0" indent="-342900" algn="r" rtl="1">
              <a:buFont typeface="Arial" panose="020B0604020202020204" pitchFamily="34" charset="0"/>
              <a:buChar char="•"/>
            </a:pPr>
            <a:r>
              <a:rPr lang="ar-EG" sz="2400" dirty="0">
                <a:latin typeface="+mj-lt"/>
                <a:cs typeface="Calibri" panose="020F0502020204030204" pitchFamily="34" charset="0"/>
              </a:rPr>
              <a:t>تنظيف البيانات: يتم تنظيف البيانات للتأكد من عدم وجود أخطاء أو بيانات مفقودة.</a:t>
            </a:r>
          </a:p>
          <a:p>
            <a:pPr lvl="0" indent="-342900" algn="r" rtl="1">
              <a:buFont typeface="Arial" panose="020B0604020202020204" pitchFamily="34" charset="0"/>
              <a:buChar char="•"/>
            </a:pPr>
            <a:r>
              <a:rPr lang="ar-EG" sz="2400" b="1" dirty="0">
                <a:solidFill>
                  <a:srgbClr val="C00000"/>
                </a:solidFill>
                <a:latin typeface="+mj-lt"/>
                <a:cs typeface="Calibri" panose="020F0502020204030204" pitchFamily="34" charset="0"/>
              </a:rPr>
              <a:t>اختيار النموذج: </a:t>
            </a:r>
            <a:r>
              <a:rPr lang="ar-EG" sz="2400" dirty="0">
                <a:latin typeface="+mj-lt"/>
                <a:cs typeface="Calibri" panose="020F0502020204030204" pitchFamily="34" charset="0"/>
              </a:rPr>
              <a:t>يتم استخدام تقنيات مثل الانحدار الخطي، الشبكات العصبية، أو أشجار القرار لبناء النموذج.</a:t>
            </a:r>
          </a:p>
          <a:p>
            <a:pPr lvl="0" indent="-342900" algn="r" rtl="1">
              <a:buFont typeface="Arial" panose="020B0604020202020204" pitchFamily="34" charset="0"/>
              <a:buChar char="•"/>
            </a:pPr>
            <a:r>
              <a:rPr lang="ar-EG" sz="2400" b="1" dirty="0">
                <a:solidFill>
                  <a:srgbClr val="C00000"/>
                </a:solidFill>
                <a:latin typeface="+mj-lt"/>
                <a:cs typeface="Calibri" panose="020F0502020204030204" pitchFamily="34" charset="0"/>
              </a:rPr>
              <a:t>التدريب: </a:t>
            </a:r>
            <a:r>
              <a:rPr lang="ar-EG" sz="2400" dirty="0">
                <a:latin typeface="+mj-lt"/>
                <a:cs typeface="Calibri" panose="020F0502020204030204" pitchFamily="34" charset="0"/>
              </a:rPr>
              <a:t>يتم تدريب النموذج باستخدام البيانات التاريخية.</a:t>
            </a:r>
          </a:p>
          <a:p>
            <a:pPr lvl="0" indent="-342900" algn="r" rtl="1">
              <a:buFont typeface="Arial" panose="020B0604020202020204" pitchFamily="34" charset="0"/>
              <a:buChar char="•"/>
            </a:pPr>
            <a:r>
              <a:rPr lang="ar-EG" sz="2400" b="1" dirty="0">
                <a:solidFill>
                  <a:srgbClr val="C00000"/>
                </a:solidFill>
                <a:latin typeface="+mj-lt"/>
                <a:cs typeface="Calibri" panose="020F0502020204030204" pitchFamily="34" charset="0"/>
              </a:rPr>
              <a:t>التنبؤ: </a:t>
            </a:r>
            <a:r>
              <a:rPr lang="ar-EG" sz="2400" dirty="0">
                <a:latin typeface="+mj-lt"/>
                <a:cs typeface="Calibri" panose="020F0502020204030204" pitchFamily="34" charset="0"/>
              </a:rPr>
              <a:t>بعد التدريب، يستخدم النموذج لتوقع النتائج المستقبل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606245"/>
            <a:ext cx="3178691" cy="4433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153858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0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7EF556D-5D9A-AEB5-2619-7876E3A936E4}"/>
              </a:ext>
            </a:extLst>
          </p:cNvPr>
          <p:cNvSpPr txBox="1"/>
          <p:nvPr/>
        </p:nvSpPr>
        <p:spPr>
          <a:xfrm>
            <a:off x="3875253" y="1595804"/>
            <a:ext cx="84666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/>
            <a:r>
              <a:rPr lang="en-MY" sz="3200" b="1" dirty="0" smtClean="0"/>
              <a:t> 4.2</a:t>
            </a:r>
            <a:r>
              <a:rPr lang="ar-EG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أدوات </a:t>
            </a:r>
            <a:r>
              <a:rPr lang="ar-EG" sz="3200" b="1" dirty="0">
                <a:latin typeface="Calibri" panose="020F0502020204030204" pitchFamily="34" charset="0"/>
                <a:cs typeface="Calibri" panose="020F0502020204030204" pitchFamily="34" charset="0"/>
              </a:rPr>
              <a:t>التحليلات التنبؤية:</a:t>
            </a:r>
            <a:endParaRPr lang="en-US" sz="32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54114"/>
              </p:ext>
            </p:extLst>
          </p:nvPr>
        </p:nvGraphicFramePr>
        <p:xfrm>
          <a:off x="1886856" y="2203071"/>
          <a:ext cx="8650587" cy="3291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497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61561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ar-EG" sz="2400" dirty="0"/>
                        <a:t>الوصف</a:t>
                      </a:r>
                      <a:endParaRPr lang="en-MY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400" dirty="0"/>
                        <a:t>الاداه</a:t>
                      </a:r>
                      <a:endParaRPr lang="en-MY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ar-EG" sz="2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لغات برمجة شائعة للتحليل البياني</a:t>
                      </a:r>
                      <a:endParaRPr lang="en-MY" sz="24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MY" sz="24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R </a:t>
                      </a:r>
                      <a:r>
                        <a:rPr lang="ar-EG" sz="24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و </a:t>
                      </a:r>
                      <a:r>
                        <a:rPr lang="en-MY" sz="24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Python</a:t>
                      </a:r>
                      <a:endParaRPr lang="ar-EG" sz="2400" b="1" kern="120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  <a:p>
                      <a:pPr algn="r"/>
                      <a:r>
                        <a:rPr lang="en-MY" sz="2400" b="1" kern="1200" dirty="0" smtClean="0">
                          <a:solidFill>
                            <a:srgbClr val="0070C0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https://</a:t>
                      </a:r>
                      <a:r>
                        <a:rPr lang="en-MY" sz="2400" b="1" kern="1200" dirty="0" err="1" smtClean="0">
                          <a:solidFill>
                            <a:srgbClr val="0070C0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www.python.org</a:t>
                      </a:r>
                      <a:r>
                        <a:rPr lang="en-MY" sz="2400" b="1" kern="1200" dirty="0" smtClean="0">
                          <a:solidFill>
                            <a:srgbClr val="0070C0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/</a:t>
                      </a:r>
                      <a:endParaRPr lang="en-MY" sz="2400" b="1" kern="1200" dirty="0">
                        <a:solidFill>
                          <a:srgbClr val="0070C0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53192">
                <a:tc>
                  <a:txBody>
                    <a:bodyPr/>
                    <a:lstStyle/>
                    <a:p>
                      <a:pPr algn="r"/>
                      <a:r>
                        <a:rPr lang="ar-EG" sz="2400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تقنية </a:t>
                      </a:r>
                      <a:r>
                        <a:rPr lang="ar-EG" sz="2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سحابية توفر أدوات تعلم الآلة</a:t>
                      </a:r>
                      <a:endParaRPr lang="en-MY" sz="24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MY" sz="24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Microsoft Azure Machine </a:t>
                      </a:r>
                      <a:r>
                        <a:rPr lang="en-MY" sz="24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Learning</a:t>
                      </a:r>
                      <a:endParaRPr lang="ar-EG" sz="2400" b="1" kern="120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  <a:p>
                      <a:pPr algn="r"/>
                      <a:r>
                        <a:rPr lang="en-MY" sz="2400" b="1" kern="1200" dirty="0" smtClean="0">
                          <a:solidFill>
                            <a:srgbClr val="0070C0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https://</a:t>
                      </a:r>
                      <a:r>
                        <a:rPr lang="en-MY" sz="2400" b="1" kern="1200" dirty="0" err="1" smtClean="0">
                          <a:solidFill>
                            <a:srgbClr val="0070C0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azure.microsoft.com</a:t>
                      </a:r>
                      <a:r>
                        <a:rPr lang="en-MY" sz="2400" b="1" kern="1200" dirty="0" smtClean="0">
                          <a:solidFill>
                            <a:srgbClr val="0070C0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/en-us/products/machine-learning</a:t>
                      </a:r>
                      <a:endParaRPr lang="en-MY" sz="2400" b="1" kern="1200" dirty="0">
                        <a:solidFill>
                          <a:srgbClr val="0070C0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sz="24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أدوات تساعد في تصور البيانات ونتائج </a:t>
                      </a:r>
                      <a:r>
                        <a:rPr lang="ar-EG" sz="2400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التنبؤ.</a:t>
                      </a:r>
                      <a:endParaRPr lang="ar-EG" sz="24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MY" sz="24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Tableau </a:t>
                      </a:r>
                      <a:r>
                        <a:rPr lang="ar-EG" sz="24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و </a:t>
                      </a:r>
                      <a:r>
                        <a:rPr lang="en-MY" sz="24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Power BI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2409371"/>
            <a:ext cx="1915887" cy="2226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0586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742605" y="151955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2846250" y="1687241"/>
            <a:ext cx="9345750" cy="442093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7EF556D-5D9A-AEB5-2619-7876E3A936E4}"/>
              </a:ext>
            </a:extLst>
          </p:cNvPr>
          <p:cNvSpPr txBox="1"/>
          <p:nvPr/>
        </p:nvSpPr>
        <p:spPr>
          <a:xfrm>
            <a:off x="3561278" y="1664788"/>
            <a:ext cx="84666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en-MY" sz="16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4.4 </a:t>
            </a:r>
            <a:r>
              <a:rPr lang="ar-EG" sz="16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مثال عملي للتنبؤ باستخدام استخدام </a:t>
            </a:r>
            <a:r>
              <a:rPr lang="en-MY" sz="16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Power BI </a:t>
            </a:r>
            <a:r>
              <a:rPr lang="ar-EG" sz="16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لإجراء تحليل </a:t>
            </a:r>
            <a:r>
              <a:rPr lang="en-US" sz="16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16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تنبؤي بناءً على بيانات مبيعات بسيطة :</a:t>
            </a:r>
            <a:endParaRPr lang="en-US" sz="1600" b="1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r" rtl="1"/>
            <a:r>
              <a:rPr lang="en-US" sz="16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https://</a:t>
            </a:r>
            <a:r>
              <a:rPr lang="en-US" sz="1600" b="1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www.microsoft.com</a:t>
            </a:r>
            <a:r>
              <a:rPr lang="en-US" sz="16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/en-us/power-platform/products/power-bi/desktop</a:t>
            </a:r>
            <a:endParaRPr lang="en-US" sz="1600" b="1" dirty="0" smtClean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 rtl="1"/>
            <a:endParaRPr lang="en-US" sz="3200" dirty="0">
              <a:latin typeface="Microsoft Uighur" panose="020000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1D49B629-A710-F119-EA46-044B5624E5D2}"/>
              </a:ext>
            </a:extLst>
          </p:cNvPr>
          <p:cNvSpPr txBox="1"/>
          <p:nvPr/>
        </p:nvSpPr>
        <p:spPr>
          <a:xfrm>
            <a:off x="6331950" y="2342323"/>
            <a:ext cx="559483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b="1" dirty="0"/>
              <a:t> </a:t>
            </a:r>
            <a:r>
              <a:rPr lang="ar-EG" sz="2000" dirty="0">
                <a:latin typeface="+mj-lt"/>
                <a:cs typeface="Calibri" panose="020F0502020204030204" pitchFamily="34" charset="0"/>
              </a:rPr>
              <a:t>الخطوة 1: </a:t>
            </a:r>
            <a:r>
              <a:rPr lang="ar-EG" sz="2000" dirty="0" smtClean="0">
                <a:latin typeface="+mj-lt"/>
                <a:cs typeface="Calibri" panose="020F0502020204030204" pitchFamily="34" charset="0"/>
              </a:rPr>
              <a:t>تثبت </a:t>
            </a:r>
            <a:r>
              <a:rPr lang="ar-EG" sz="2000" b="1" dirty="0" smtClean="0">
                <a:latin typeface="+mj-lt"/>
                <a:cs typeface="Calibri" panose="020F0502020204030204" pitchFamily="34" charset="0"/>
              </a:rPr>
              <a:t>استيراد </a:t>
            </a:r>
            <a:r>
              <a:rPr lang="ar-EG" sz="2000" b="1" dirty="0">
                <a:latin typeface="+mj-lt"/>
                <a:cs typeface="Calibri" panose="020F0502020204030204" pitchFamily="34" charset="0"/>
              </a:rPr>
              <a:t>البيانات</a:t>
            </a:r>
          </a:p>
          <a:p>
            <a:pPr algn="r"/>
            <a:r>
              <a:rPr lang="ar-EG" sz="2000" dirty="0">
                <a:latin typeface="+mj-lt"/>
                <a:cs typeface="Calibri" panose="020F0502020204030204" pitchFamily="34" charset="0"/>
              </a:rPr>
              <a:t>حدد الملف الذي يحتوي على بيانات المبيعات</a:t>
            </a:r>
          </a:p>
          <a:p>
            <a:pPr algn="r"/>
            <a:r>
              <a:rPr lang="ar-EG" sz="2000" dirty="0">
                <a:latin typeface="+mj-lt"/>
                <a:cs typeface="Calibri" panose="020F0502020204030204" pitchFamily="34" charset="0"/>
              </a:rPr>
              <a:t>الخطوة 2: تنظيف البيانات</a:t>
            </a:r>
          </a:p>
          <a:p>
            <a:pPr algn="r" rtl="1"/>
            <a:r>
              <a:rPr lang="ar-EG" sz="2000" dirty="0">
                <a:latin typeface="+mj-lt"/>
                <a:cs typeface="Calibri" panose="020F0502020204030204" pitchFamily="34" charset="0"/>
              </a:rPr>
              <a:t>استخدم "</a:t>
            </a:r>
            <a:r>
              <a:rPr lang="en-MY" sz="2000" dirty="0">
                <a:latin typeface="+mj-lt"/>
                <a:cs typeface="Calibri" panose="020F0502020204030204" pitchFamily="34" charset="0"/>
              </a:rPr>
              <a:t>Power Query" </a:t>
            </a:r>
            <a:r>
              <a:rPr lang="ar-EG" sz="2000" dirty="0">
                <a:latin typeface="+mj-lt"/>
                <a:cs typeface="Calibri" panose="020F0502020204030204" pitchFamily="34" charset="0"/>
              </a:rPr>
              <a:t>لتنظيف البيانات</a:t>
            </a:r>
          </a:p>
          <a:p>
            <a:pPr algn="r" rtl="1"/>
            <a:r>
              <a:rPr lang="ar-EG" sz="2000" dirty="0">
                <a:latin typeface="+mj-lt"/>
                <a:cs typeface="Calibri" panose="020F0502020204030204" pitchFamily="34" charset="0"/>
              </a:rPr>
              <a:t>الخطوة 3: إعداد نموذج البيانات</a:t>
            </a:r>
          </a:p>
          <a:p>
            <a:pPr algn="r" rtl="1"/>
            <a:r>
              <a:rPr lang="ar-EG" sz="2000" dirty="0">
                <a:latin typeface="+mj-lt"/>
                <a:cs typeface="Calibri" panose="020F0502020204030204" pitchFamily="34" charset="0"/>
              </a:rPr>
              <a:t>الخطوة 4: إنشاء المخططات</a:t>
            </a:r>
          </a:p>
          <a:p>
            <a:pPr algn="r" rtl="1"/>
            <a:r>
              <a:rPr lang="ar-EG" sz="2000" dirty="0">
                <a:latin typeface="+mj-lt"/>
                <a:cs typeface="Calibri" panose="020F0502020204030204" pitchFamily="34" charset="0"/>
              </a:rPr>
              <a:t>اسحب حقل "الشهر" إلى المحور الأفقي (</a:t>
            </a:r>
            <a:r>
              <a:rPr lang="en-MY" sz="2000" dirty="0">
                <a:latin typeface="+mj-lt"/>
                <a:cs typeface="Calibri" panose="020F0502020204030204" pitchFamily="34" charset="0"/>
              </a:rPr>
              <a:t>Axis) </a:t>
            </a:r>
            <a:r>
              <a:rPr lang="ar-EG" sz="2000" dirty="0">
                <a:latin typeface="+mj-lt"/>
                <a:cs typeface="Calibri" panose="020F0502020204030204" pitchFamily="34" charset="0"/>
              </a:rPr>
              <a:t>وحقل "المبيعات" إلى المحور العمودي</a:t>
            </a:r>
          </a:p>
          <a:p>
            <a:pPr algn="r" rtl="1"/>
            <a:r>
              <a:rPr lang="ar-EG" sz="2000" dirty="0">
                <a:latin typeface="+mj-lt"/>
                <a:cs typeface="Calibri" panose="020F0502020204030204" pitchFamily="34" charset="0"/>
              </a:rPr>
              <a:t>الخطوة 5: إجراء التنبؤات</a:t>
            </a:r>
          </a:p>
          <a:p>
            <a:pPr algn="r" rtl="1"/>
            <a:r>
              <a:rPr lang="ar-EG" sz="2000" dirty="0">
                <a:latin typeface="+mj-lt"/>
                <a:cs typeface="Calibri" panose="020F0502020204030204" pitchFamily="34" charset="0"/>
              </a:rPr>
              <a:t>الخطوة 6: تصور النتائج</a:t>
            </a:r>
          </a:p>
          <a:p>
            <a:pPr algn="r" rtl="1"/>
            <a:r>
              <a:rPr lang="ar-EG" sz="2000" dirty="0">
                <a:latin typeface="+mj-lt"/>
                <a:cs typeface="Calibri" panose="020F0502020204030204" pitchFamily="34" charset="0"/>
              </a:rPr>
              <a:t>الخطوة 7: تخصيص التقرير</a:t>
            </a:r>
          </a:p>
          <a:p>
            <a:pPr algn="r" rtl="1"/>
            <a:r>
              <a:rPr lang="ar-EG" sz="2000" dirty="0">
                <a:latin typeface="+mj-lt"/>
                <a:cs typeface="Calibri" panose="020F0502020204030204" pitchFamily="34" charset="0"/>
              </a:rPr>
              <a:t>الخطوة 8: نشر التقرير</a:t>
            </a:r>
          </a:p>
          <a:p>
            <a:pPr lvl="0" algn="just" rtl="1"/>
            <a:endParaRPr lang="ar-EG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830" y="1309459"/>
            <a:ext cx="4133031" cy="200875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44678" y="2417763"/>
            <a:ext cx="3702838" cy="160184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830" y="3325675"/>
            <a:ext cx="4309945" cy="214342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84153" y="4221883"/>
            <a:ext cx="2903890" cy="18766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77715" y="5387813"/>
            <a:ext cx="3264441" cy="167363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974705" y="2541309"/>
            <a:ext cx="357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400" b="1" dirty="0" smtClean="0">
                <a:solidFill>
                  <a:srgbClr val="FF0000"/>
                </a:solidFill>
              </a:rPr>
              <a:t>1</a:t>
            </a:r>
            <a:endParaRPr lang="en-MY" sz="2400" b="1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303257" y="5307335"/>
            <a:ext cx="938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400" b="1" dirty="0" smtClean="0">
                <a:solidFill>
                  <a:srgbClr val="FF0000"/>
                </a:solidFill>
              </a:rPr>
              <a:t>4 &amp;3</a:t>
            </a:r>
            <a:endParaRPr lang="en-MY" sz="2400" b="1" dirty="0">
              <a:solidFill>
                <a:srgbClr val="FF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184785" y="3995708"/>
            <a:ext cx="357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400" b="1" dirty="0" smtClean="0">
                <a:solidFill>
                  <a:srgbClr val="FF0000"/>
                </a:solidFill>
              </a:rPr>
              <a:t>2</a:t>
            </a:r>
            <a:endParaRPr lang="en-MY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6821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TextBox 41"/>
          <p:cNvSpPr txBox="1"/>
          <p:nvPr/>
        </p:nvSpPr>
        <p:spPr>
          <a:xfrm>
            <a:off x="5050917" y="1255061"/>
            <a:ext cx="9171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</a:t>
            </a:r>
            <a:r>
              <a:rPr lang="ar-EG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الخامسة</a:t>
            </a:r>
            <a:endParaRPr lang="ar-SA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FF0FD337-6BE3-014B-6916-AFAF1FABB81E}"/>
              </a:ext>
            </a:extLst>
          </p:cNvPr>
          <p:cNvSpPr/>
          <p:nvPr/>
        </p:nvSpPr>
        <p:spPr>
          <a:xfrm>
            <a:off x="901206" y="5128404"/>
            <a:ext cx="4747323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SA" sz="3200" b="1" dirty="0">
                <a:latin typeface="Calibri" panose="020F0502020204030204" pitchFamily="34" charset="0"/>
                <a:cs typeface="Calibri" panose="020F0502020204030204" pitchFamily="34" charset="0"/>
              </a:rPr>
              <a:t>تحليل البيانات </a:t>
            </a:r>
            <a:r>
              <a:rPr lang="ar-SA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النصية</a:t>
            </a:r>
            <a:endParaRPr lang="en-US" sz="3200" b="1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 rtl="1"/>
            <a:r>
              <a:rPr lang="en-MY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Text Analysis </a:t>
            </a:r>
            <a:endParaRPr lang="en-MY" sz="32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653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9159550" y="1035577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245789" y="1351964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7EF556D-5D9A-AEB5-2619-7876E3A936E4}"/>
              </a:ext>
            </a:extLst>
          </p:cNvPr>
          <p:cNvSpPr txBox="1"/>
          <p:nvPr/>
        </p:nvSpPr>
        <p:spPr>
          <a:xfrm>
            <a:off x="1333001" y="1613123"/>
            <a:ext cx="84666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3200" b="1" dirty="0" smtClean="0"/>
              <a:t>5</a:t>
            </a:r>
            <a:r>
              <a:rPr lang="ar-EG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ar-SA" sz="3200" dirty="0" smtClean="0"/>
              <a:t> </a:t>
            </a:r>
            <a:r>
              <a:rPr lang="ar-SA" sz="3200" b="1" dirty="0">
                <a:latin typeface="Calibri" panose="020F0502020204030204" pitchFamily="34" charset="0"/>
                <a:cs typeface="Calibri" panose="020F0502020204030204" pitchFamily="34" charset="0"/>
              </a:rPr>
              <a:t>تحليل البيانات </a:t>
            </a:r>
            <a:r>
              <a:rPr lang="ar-SA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النصية</a:t>
            </a:r>
            <a:r>
              <a:rPr lang="en-US" sz="32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Text Analysis </a:t>
            </a:r>
            <a:r>
              <a:rPr lang="ar-SA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MY" sz="32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1D49B629-A710-F119-EA46-044B5624E5D2}"/>
              </a:ext>
            </a:extLst>
          </p:cNvPr>
          <p:cNvSpPr txBox="1"/>
          <p:nvPr/>
        </p:nvSpPr>
        <p:spPr>
          <a:xfrm>
            <a:off x="4034966" y="2269605"/>
            <a:ext cx="655657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rtl="1">
              <a:buFont typeface="Wingdings" panose="05000000000000000000" pitchFamily="2" charset="2"/>
              <a:buChar char="q"/>
            </a:pPr>
            <a:r>
              <a:rPr lang="ar-EG" sz="2000" dirty="0">
                <a:latin typeface="+mj-lt"/>
                <a:cs typeface="Calibri" panose="020F0502020204030204" pitchFamily="34" charset="0"/>
              </a:rPr>
              <a:t>تُستخدم التقنيات لفهم وتحليل </a:t>
            </a:r>
            <a:r>
              <a:rPr lang="ar-EG" sz="2000" b="1" dirty="0">
                <a:latin typeface="+mj-lt"/>
                <a:cs typeface="Calibri" panose="020F0502020204030204" pitchFamily="34" charset="0"/>
              </a:rPr>
              <a:t>البيانات النصية المكتوبة</a:t>
            </a:r>
            <a:r>
              <a:rPr lang="ar-EG" sz="2000" dirty="0">
                <a:latin typeface="+mj-lt"/>
                <a:cs typeface="Calibri" panose="020F0502020204030204" pitchFamily="34" charset="0"/>
              </a:rPr>
              <a:t>، مثل </a:t>
            </a:r>
            <a:r>
              <a:rPr lang="ar-EG" sz="2000" u="sng" dirty="0">
                <a:latin typeface="+mj-lt"/>
                <a:cs typeface="Calibri" panose="020F0502020204030204" pitchFamily="34" charset="0"/>
              </a:rPr>
              <a:t>المدونات والتعليقات ووصف المنتجات</a:t>
            </a:r>
            <a:r>
              <a:rPr lang="ar-EG" sz="2000" dirty="0">
                <a:latin typeface="+mj-lt"/>
                <a:cs typeface="Calibri" panose="020F0502020204030204" pitchFamily="34" charset="0"/>
              </a:rPr>
              <a:t>. يمكن استخدام تقنيات مثل التحليل اللغوي والتصنيف النصي لاستخلاص المعلومات الهامة وتحليل ردود فعل العملاء بفعالية.</a:t>
            </a:r>
          </a:p>
          <a:p>
            <a:pPr marL="285750" indent="-285750" algn="just" rtl="1">
              <a:buFont typeface="Wingdings" panose="05000000000000000000" pitchFamily="2" charset="2"/>
              <a:buChar char="q"/>
            </a:pPr>
            <a:r>
              <a:rPr lang="ar-EG" sz="2000" dirty="0">
                <a:latin typeface="+mj-lt"/>
                <a:cs typeface="Calibri" panose="020F0502020204030204" pitchFamily="34" charset="0"/>
              </a:rPr>
              <a:t>تستخدم الشركات هذه التقنيات </a:t>
            </a:r>
            <a:r>
              <a:rPr lang="ar-EG" sz="2000" b="1" dirty="0">
                <a:latin typeface="+mj-lt"/>
                <a:cs typeface="Calibri" panose="020F0502020204030204" pitchFamily="34" charset="0"/>
              </a:rPr>
              <a:t>لتحسين المنتجات والخدمات بناءً على ملاحظات العملاء.</a:t>
            </a:r>
          </a:p>
          <a:p>
            <a:pPr marL="285750" indent="-285750" algn="just" rtl="1">
              <a:buFont typeface="Wingdings" panose="05000000000000000000" pitchFamily="2" charset="2"/>
              <a:buChar char="q"/>
            </a:pPr>
            <a:r>
              <a:rPr lang="ar-EG" sz="2000" dirty="0">
                <a:latin typeface="+mj-lt"/>
                <a:cs typeface="Calibri" panose="020F0502020204030204" pitchFamily="34" charset="0"/>
              </a:rPr>
              <a:t>ويمكن استخدام هذه التحليلات </a:t>
            </a:r>
            <a:r>
              <a:rPr lang="ar-EG" sz="2000" b="1" dirty="0">
                <a:latin typeface="+mj-lt"/>
                <a:cs typeface="Calibri" panose="020F0502020204030204" pitchFamily="34" charset="0"/>
              </a:rPr>
              <a:t>لتحليل معدلات الرضا لدى العملاء </a:t>
            </a:r>
            <a:r>
              <a:rPr lang="ar-EG" sz="2000" dirty="0">
                <a:latin typeface="+mj-lt"/>
                <a:cs typeface="Calibri" panose="020F0502020204030204" pitchFamily="34" charset="0"/>
              </a:rPr>
              <a:t>والتفاعلات مع العملاء وتحليل الردود على الاستطلاعات وتحديد المشاكل والتحسينات المحتملة.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4040" y="1613123"/>
            <a:ext cx="3962898" cy="5138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5573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98713" y="1155869"/>
            <a:ext cx="303245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245789" y="1351964"/>
            <a:ext cx="9345750" cy="42398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7EF556D-5D9A-AEB5-2619-7876E3A936E4}"/>
              </a:ext>
            </a:extLst>
          </p:cNvPr>
          <p:cNvSpPr txBox="1"/>
          <p:nvPr/>
        </p:nvSpPr>
        <p:spPr>
          <a:xfrm>
            <a:off x="1589234" y="1430441"/>
            <a:ext cx="84666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MY" sz="3200" b="1" dirty="0" smtClean="0"/>
              <a:t> 5.</a:t>
            </a:r>
            <a:r>
              <a:rPr lang="ar-EG" sz="3200" b="1" dirty="0" smtClean="0"/>
              <a:t>1</a:t>
            </a:r>
            <a:r>
              <a:rPr lang="ar-EG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تقنيات </a:t>
            </a:r>
            <a:r>
              <a:rPr lang="ar-SA" sz="3200" b="1" dirty="0">
                <a:latin typeface="Calibri" panose="020F0502020204030204" pitchFamily="34" charset="0"/>
                <a:cs typeface="Calibri" panose="020F0502020204030204" pitchFamily="34" charset="0"/>
              </a:rPr>
              <a:t>تحليل البيانات النصية </a:t>
            </a:r>
            <a:endParaRPr lang="en-MY" sz="32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1084351"/>
              </p:ext>
            </p:extLst>
          </p:nvPr>
        </p:nvGraphicFramePr>
        <p:xfrm>
          <a:off x="2032000" y="2039199"/>
          <a:ext cx="8128000" cy="3388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2606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80193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MY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MY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ar-EG" sz="18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يستخدم المدونون وأصحاب المحتوى تحليل النصوص لفهم موضوعات النقاش الأكثر شعبية من خلال تحليل التعليقات والمشاركات. يمكن استخدام هذه المعلومات لتوجيه المحتوى المستقبلي</a:t>
                      </a:r>
                      <a:endParaRPr lang="en-MY" sz="18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18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1. التحليل اللغوي</a:t>
                      </a:r>
                      <a:endParaRPr lang="en-MY" sz="1800" b="1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 rtl="1"/>
                      <a:r>
                        <a:rPr lang="ar-EG" sz="18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تقوم شركات مثل </a:t>
                      </a:r>
                      <a:r>
                        <a:rPr lang="en-MY" sz="1800" b="1" kern="1200" dirty="0" err="1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Zendesk</a:t>
                      </a:r>
                      <a:r>
                        <a:rPr lang="en-MY" sz="18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ar-EG" sz="18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بتطبيق تقنيات التصنيف النصي لفصل استفسارات العملاء إلى فئات مثل "الدعم الفني" أو "المبيعات"، مما يسهل توجيه الطلبات إلى الأقسام المناسبة</a:t>
                      </a:r>
                      <a:endParaRPr lang="en-MY" sz="18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18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2. التصنيف النصي</a:t>
                      </a:r>
                      <a:endParaRPr lang="en-MY" sz="1800" b="1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 rtl="1"/>
                      <a:r>
                        <a:rPr lang="ar-EG" sz="18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 تستخدم الشركات مثل </a:t>
                      </a:r>
                      <a:r>
                        <a:rPr lang="en-MY" sz="18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Amazon </a:t>
                      </a:r>
                      <a:r>
                        <a:rPr lang="ar-EG" sz="18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تحليل </a:t>
                      </a:r>
                      <a:r>
                        <a:rPr lang="ar-EG" sz="18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المشاعر لفحص تقييمات المنتجات. من خلال تحليل النصوص، يمكن تحديد ما إذا كانت التعليقات إيجابية أو سلبية، مما يساعد في تحسين جودة المنتجات</a:t>
                      </a:r>
                      <a:endParaRPr lang="en-MY" sz="18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18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3. تحليل المشاعر</a:t>
                      </a:r>
                      <a:endParaRPr lang="en-MY" sz="1800" b="1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8713" y="4751720"/>
            <a:ext cx="2243522" cy="1356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10502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9159550" y="1035577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245789" y="1351964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7EF556D-5D9A-AEB5-2619-7876E3A936E4}"/>
              </a:ext>
            </a:extLst>
          </p:cNvPr>
          <p:cNvSpPr txBox="1"/>
          <p:nvPr/>
        </p:nvSpPr>
        <p:spPr>
          <a:xfrm>
            <a:off x="1589234" y="1351964"/>
            <a:ext cx="84666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MY" sz="3200" b="1" dirty="0" smtClean="0"/>
              <a:t> 5.3</a:t>
            </a:r>
            <a:r>
              <a:rPr lang="ar-EG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مثال </a:t>
            </a:r>
            <a:r>
              <a:rPr lang="ar-EG" sz="3200" b="1" dirty="0">
                <a:latin typeface="Calibri" panose="020F0502020204030204" pitchFamily="34" charset="0"/>
                <a:cs typeface="Calibri" panose="020F0502020204030204" pitchFamily="34" charset="0"/>
              </a:rPr>
              <a:t>عملي ا</a:t>
            </a:r>
            <a:r>
              <a:rPr lang="ar-SA" sz="3200" b="1" dirty="0">
                <a:latin typeface="Calibri" panose="020F0502020204030204" pitchFamily="34" charset="0"/>
                <a:cs typeface="Calibri" panose="020F0502020204030204" pitchFamily="34" charset="0"/>
              </a:rPr>
              <a:t>تحليل البيانات النصية </a:t>
            </a:r>
            <a:r>
              <a:rPr lang="ar-EG" sz="3200" b="1" dirty="0">
                <a:latin typeface="Calibri" panose="020F0502020204030204" pitchFamily="34" charset="0"/>
                <a:cs typeface="Calibri" panose="020F0502020204030204" pitchFamily="34" charset="0"/>
              </a:rPr>
              <a:t>استخدام وظيفة </a:t>
            </a:r>
            <a:r>
              <a:rPr lang="en-MY" sz="3200" b="1" dirty="0">
                <a:latin typeface="Calibri" panose="020F0502020204030204" pitchFamily="34" charset="0"/>
                <a:cs typeface="Calibri" panose="020F0502020204030204" pitchFamily="34" charset="0"/>
              </a:rPr>
              <a:t>Text Analysis </a:t>
            </a:r>
            <a:r>
              <a:rPr lang="ar-EG" sz="3200" b="1" dirty="0">
                <a:latin typeface="Calibri" panose="020F0502020204030204" pitchFamily="34" charset="0"/>
                <a:cs typeface="Calibri" panose="020F0502020204030204" pitchFamily="34" charset="0"/>
              </a:rPr>
              <a:t> في </a:t>
            </a:r>
            <a:r>
              <a:rPr lang="en-MY" sz="3200" b="1" dirty="0">
                <a:latin typeface="Calibri" panose="020F0502020204030204" pitchFamily="34" charset="0"/>
                <a:cs typeface="Calibri" panose="020F0502020204030204" pitchFamily="34" charset="0"/>
              </a:rPr>
              <a:t>Tableau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1D49B629-A710-F119-EA46-044B5624E5D2}"/>
              </a:ext>
            </a:extLst>
          </p:cNvPr>
          <p:cNvSpPr txBox="1"/>
          <p:nvPr/>
        </p:nvSpPr>
        <p:spPr>
          <a:xfrm>
            <a:off x="2626177" y="2625277"/>
            <a:ext cx="742971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en-US" b="1" dirty="0"/>
              <a:t> </a:t>
            </a:r>
            <a:r>
              <a:rPr lang="ar-EG" dirty="0">
                <a:latin typeface="+mj-lt"/>
                <a:cs typeface="Calibri" panose="020F0502020204030204" pitchFamily="34" charset="0"/>
              </a:rPr>
              <a:t>تحليل تعليقات العملاء عن منتج.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EG" dirty="0">
                <a:latin typeface="+mj-lt"/>
                <a:cs typeface="Calibri" panose="020F0502020204030204" pitchFamily="34" charset="0"/>
              </a:rPr>
              <a:t>جمع البيانات</a:t>
            </a:r>
            <a:endParaRPr lang="en-US" dirty="0">
              <a:latin typeface="+mj-lt"/>
              <a:cs typeface="Calibri" panose="020F0502020204030204" pitchFamily="34" charset="0"/>
            </a:endParaRP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endParaRPr lang="ar-EG" dirty="0">
              <a:latin typeface="+mj-lt"/>
              <a:cs typeface="Calibri" panose="020F0502020204030204" pitchFamily="34" charset="0"/>
            </a:endParaRPr>
          </a:p>
          <a:p>
            <a:pPr algn="r" rtl="1"/>
            <a:r>
              <a:rPr lang="ar-EG" dirty="0">
                <a:latin typeface="+mj-lt"/>
                <a:cs typeface="Calibri" panose="020F0502020204030204" pitchFamily="34" charset="0"/>
              </a:rPr>
              <a:t>ملف </a:t>
            </a:r>
            <a:r>
              <a:rPr lang="en-MY" dirty="0">
                <a:latin typeface="+mj-lt"/>
                <a:cs typeface="Calibri" panose="020F0502020204030204" pitchFamily="34" charset="0"/>
              </a:rPr>
              <a:t>Excel </a:t>
            </a:r>
            <a:r>
              <a:rPr lang="ar-EG" dirty="0">
                <a:latin typeface="+mj-lt"/>
                <a:cs typeface="Calibri" panose="020F0502020204030204" pitchFamily="34" charset="0"/>
              </a:rPr>
              <a:t>يحتوي على تعليقات العملاء عن منتج معين</a:t>
            </a:r>
          </a:p>
          <a:p>
            <a:pPr algn="r" rtl="1"/>
            <a:r>
              <a:rPr lang="ar-EG" dirty="0">
                <a:latin typeface="+mj-lt"/>
                <a:cs typeface="Calibri" panose="020F0502020204030204" pitchFamily="34" charset="0"/>
              </a:rPr>
              <a:t>اختر "</a:t>
            </a:r>
            <a:r>
              <a:rPr lang="en-MY" dirty="0">
                <a:latin typeface="+mj-lt"/>
                <a:cs typeface="Calibri" panose="020F0502020204030204" pitchFamily="34" charset="0"/>
              </a:rPr>
              <a:t>Connect" </a:t>
            </a:r>
            <a:r>
              <a:rPr lang="ar-EG" dirty="0">
                <a:latin typeface="+mj-lt"/>
                <a:cs typeface="Calibri" panose="020F0502020204030204" pitchFamily="34" charset="0"/>
              </a:rPr>
              <a:t>واستورد ملف </a:t>
            </a:r>
            <a:r>
              <a:rPr lang="en-MY" dirty="0">
                <a:latin typeface="+mj-lt"/>
                <a:cs typeface="Calibri" panose="020F0502020204030204" pitchFamily="34" charset="0"/>
              </a:rPr>
              <a:t>Excel </a:t>
            </a:r>
            <a:r>
              <a:rPr lang="ar-EG" dirty="0">
                <a:latin typeface="+mj-lt"/>
                <a:cs typeface="Calibri" panose="020F0502020204030204" pitchFamily="34" charset="0"/>
              </a:rPr>
              <a:t>الذي يحتوي على التعليقات</a:t>
            </a:r>
          </a:p>
          <a:p>
            <a:pPr algn="r" rtl="1"/>
            <a:r>
              <a:rPr lang="ar-EG" dirty="0">
                <a:latin typeface="+mj-lt"/>
                <a:cs typeface="Calibri" panose="020F0502020204030204" pitchFamily="34" charset="0"/>
              </a:rPr>
              <a:t>3. إنشاء ورقة عمل جديدة</a:t>
            </a:r>
          </a:p>
          <a:p>
            <a:pPr algn="r" rtl="1"/>
            <a:r>
              <a:rPr lang="ar-EG" dirty="0">
                <a:latin typeface="+mj-lt"/>
                <a:cs typeface="Calibri" panose="020F0502020204030204" pitchFamily="34" charset="0"/>
              </a:rPr>
              <a:t>4. إنشاء "</a:t>
            </a:r>
            <a:r>
              <a:rPr lang="en-MY" dirty="0">
                <a:latin typeface="+mj-lt"/>
                <a:cs typeface="Calibri" panose="020F0502020204030204" pitchFamily="34" charset="0"/>
              </a:rPr>
              <a:t>Word Cloud"</a:t>
            </a:r>
            <a:endParaRPr lang="ar-EG" dirty="0">
              <a:latin typeface="+mj-lt"/>
              <a:cs typeface="Calibri" panose="020F0502020204030204" pitchFamily="34" charset="0"/>
            </a:endParaRPr>
          </a:p>
          <a:p>
            <a:pPr algn="r" rtl="1"/>
            <a:endParaRPr lang="ar-EG" dirty="0"/>
          </a:p>
          <a:p>
            <a:pPr algn="r" rtl="1"/>
            <a:r>
              <a:rPr lang="en-MY" sz="1600" dirty="0"/>
              <a:t>https://</a:t>
            </a:r>
            <a:r>
              <a:rPr lang="en-MY" sz="1600" dirty="0" err="1"/>
              <a:t>www.tableau.com</a:t>
            </a:r>
            <a:r>
              <a:rPr lang="en-MY" sz="1600" dirty="0"/>
              <a:t>/products/desktop/download</a:t>
            </a:r>
            <a:endParaRPr lang="ar-EG" sz="16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3468712"/>
              </p:ext>
            </p:extLst>
          </p:nvPr>
        </p:nvGraphicFramePr>
        <p:xfrm>
          <a:off x="1457325" y="2076978"/>
          <a:ext cx="3286125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8612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ar-EG" sz="1800" kern="1200" dirty="0">
                          <a:solidFill>
                            <a:schemeClr val="bg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التعليق</a:t>
                      </a:r>
                      <a:endParaRPr lang="en-MY" sz="1800" kern="1200" dirty="0">
                        <a:solidFill>
                          <a:schemeClr val="bg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ar-EG" sz="18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المنتج رائع!</a:t>
                      </a:r>
                      <a:endParaRPr lang="en-MY" sz="18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ar-EG" sz="18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لم يعجبني التصميم.</a:t>
                      </a:r>
                      <a:endParaRPr lang="en-MY" sz="18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ar-EG" sz="18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خدمة العملاء كانت ممتازة.</a:t>
                      </a:r>
                      <a:endParaRPr lang="en-MY" sz="18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ar-EG" sz="18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السعر مرتفع قليلاً.</a:t>
                      </a:r>
                      <a:endParaRPr lang="en-MY" sz="18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ar-EG" sz="18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أحببت الجودة.</a:t>
                      </a:r>
                      <a:endParaRPr lang="en-MY" sz="18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ar-EG" sz="18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خدمة مابعد البيع سيئة.</a:t>
                      </a:r>
                      <a:endParaRPr lang="en-MY" sz="18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83021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9159550" y="1035577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075351" y="1306822"/>
            <a:ext cx="12042183" cy="48320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7EF556D-5D9A-AEB5-2619-7876E3A936E4}"/>
              </a:ext>
            </a:extLst>
          </p:cNvPr>
          <p:cNvSpPr txBox="1"/>
          <p:nvPr/>
        </p:nvSpPr>
        <p:spPr>
          <a:xfrm>
            <a:off x="1609267" y="1380929"/>
            <a:ext cx="107066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MY" sz="2400" b="1" dirty="0" smtClean="0"/>
              <a:t> 5.3</a:t>
            </a:r>
            <a:r>
              <a:rPr lang="ar-EG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مثال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عملي ا</a:t>
            </a:r>
            <a:r>
              <a:rPr lang="ar-SA" sz="2400" b="1" dirty="0">
                <a:latin typeface="Calibri" panose="020F0502020204030204" pitchFamily="34" charset="0"/>
                <a:cs typeface="Calibri" panose="020F0502020204030204" pitchFamily="34" charset="0"/>
              </a:rPr>
              <a:t>تحليل البيانات النصية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استخدام وظيفة </a:t>
            </a:r>
            <a:r>
              <a:rPr lang="en-MY" sz="2400" b="1" dirty="0">
                <a:latin typeface="Calibri" panose="020F0502020204030204" pitchFamily="34" charset="0"/>
                <a:cs typeface="Calibri" panose="020F0502020204030204" pitchFamily="34" charset="0"/>
              </a:rPr>
              <a:t>Text Analysis </a:t>
            </a:r>
            <a:r>
              <a:rPr lang="ar-EG" sz="2400" b="1" dirty="0">
                <a:latin typeface="Calibri" panose="020F0502020204030204" pitchFamily="34" charset="0"/>
                <a:cs typeface="Calibri" panose="020F0502020204030204" pitchFamily="34" charset="0"/>
              </a:rPr>
              <a:t> في </a:t>
            </a:r>
            <a:r>
              <a:rPr lang="en-MY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Tableau</a:t>
            </a:r>
          </a:p>
          <a:p>
            <a:pPr algn="r" rtl="1"/>
            <a:endParaRPr lang="en-US" sz="32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350" y="890230"/>
            <a:ext cx="4792147" cy="331236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5841" y="2265627"/>
            <a:ext cx="2676899" cy="291440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27209" y="3097007"/>
            <a:ext cx="2229161" cy="246612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67666" y="2197441"/>
            <a:ext cx="2594566" cy="219768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44536" y="3186240"/>
            <a:ext cx="3005506" cy="219768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03590" y="2005464"/>
            <a:ext cx="1819529" cy="258163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985083" y="4550631"/>
            <a:ext cx="2397190" cy="253840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605037" y="2201472"/>
            <a:ext cx="2297915" cy="2507278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626178" y="1229450"/>
            <a:ext cx="357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400" b="1" dirty="0" smtClean="0">
                <a:solidFill>
                  <a:srgbClr val="FF0000"/>
                </a:solidFill>
              </a:rPr>
              <a:t>1</a:t>
            </a:r>
            <a:endParaRPr lang="en-MY" sz="2400" b="1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096514" y="2395761"/>
            <a:ext cx="357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2</a:t>
            </a:r>
            <a:endParaRPr lang="en-MY" sz="2400" b="1" dirty="0">
              <a:solidFill>
                <a:srgbClr val="FF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881437" y="3740928"/>
            <a:ext cx="357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3</a:t>
            </a:r>
            <a:endParaRPr lang="en-MY" sz="2400" b="1" dirty="0">
              <a:solidFill>
                <a:srgbClr val="FF00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9490060" y="4537341"/>
            <a:ext cx="357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7</a:t>
            </a:r>
            <a:endParaRPr lang="en-MY" sz="2400" b="1" dirty="0">
              <a:solidFill>
                <a:srgbClr val="FF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307477" y="3261166"/>
            <a:ext cx="357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5</a:t>
            </a:r>
            <a:endParaRPr lang="en-MY" sz="2400" b="1" dirty="0">
              <a:solidFill>
                <a:srgbClr val="FF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281626" y="2799501"/>
            <a:ext cx="357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6</a:t>
            </a:r>
            <a:endParaRPr lang="en-MY" sz="2400" b="1" dirty="0">
              <a:solidFill>
                <a:srgbClr val="FF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042089" y="2258433"/>
            <a:ext cx="357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4</a:t>
            </a:r>
            <a:endParaRPr lang="en-MY" sz="2400" b="1" dirty="0">
              <a:solidFill>
                <a:srgbClr val="FF000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0948480" y="1855317"/>
            <a:ext cx="357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8</a:t>
            </a:r>
            <a:endParaRPr lang="en-MY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0643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TextBox 41"/>
          <p:cNvSpPr txBox="1"/>
          <p:nvPr/>
        </p:nvSpPr>
        <p:spPr>
          <a:xfrm>
            <a:off x="5050917" y="1255061"/>
            <a:ext cx="9171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</a:t>
            </a:r>
            <a:r>
              <a:rPr lang="ar-EG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الخامسة</a:t>
            </a:r>
            <a:endParaRPr lang="ar-SA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FF0FD337-6BE3-014B-6916-AFAF1FABB81E}"/>
              </a:ext>
            </a:extLst>
          </p:cNvPr>
          <p:cNvSpPr/>
          <p:nvPr/>
        </p:nvSpPr>
        <p:spPr>
          <a:xfrm>
            <a:off x="1320565" y="4974573"/>
            <a:ext cx="4747323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rtl="1"/>
            <a:r>
              <a:rPr lang="ar-EG" sz="3200" b="1" dirty="0">
                <a:latin typeface="+mj-lt"/>
              </a:rPr>
              <a:t>الاستماع </a:t>
            </a:r>
            <a:r>
              <a:rPr lang="ar-EG" sz="3200" b="1" dirty="0" smtClean="0">
                <a:latin typeface="+mj-lt"/>
              </a:rPr>
              <a:t>الاجتماعي</a:t>
            </a:r>
            <a:endParaRPr lang="en-US" sz="3200" b="1" dirty="0" smtClean="0">
              <a:latin typeface="+mj-lt"/>
            </a:endParaRPr>
          </a:p>
          <a:p>
            <a:pPr lvl="0" rtl="1"/>
            <a:r>
              <a:rPr lang="en-MY" sz="3200" b="1" dirty="0">
                <a:latin typeface="+mj-lt"/>
              </a:rPr>
              <a:t>Social Listening</a:t>
            </a:r>
            <a:r>
              <a:rPr lang="ar-EG" sz="3200" b="1" dirty="0" smtClean="0">
                <a:latin typeface="+mj-lt"/>
              </a:rPr>
              <a:t> </a:t>
            </a:r>
            <a:endParaRPr lang="en-MY" sz="32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456665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373195" y="13191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245789" y="1351964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7EF556D-5D9A-AEB5-2619-7876E3A936E4}"/>
              </a:ext>
            </a:extLst>
          </p:cNvPr>
          <p:cNvSpPr txBox="1"/>
          <p:nvPr/>
        </p:nvSpPr>
        <p:spPr>
          <a:xfrm>
            <a:off x="1333000" y="1319145"/>
            <a:ext cx="84666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3200" b="1" dirty="0" smtClean="0"/>
              <a:t>6</a:t>
            </a:r>
            <a:r>
              <a:rPr lang="ar-EG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ar-SA" sz="3200" dirty="0" smtClean="0"/>
              <a:t> </a:t>
            </a:r>
            <a:r>
              <a:rPr lang="ar-EG" sz="3200" b="1" dirty="0">
                <a:latin typeface="Calibri" panose="020F0502020204030204" pitchFamily="34" charset="0"/>
                <a:cs typeface="Calibri" panose="020F0502020204030204" pitchFamily="34" charset="0"/>
              </a:rPr>
              <a:t>الاستماع </a:t>
            </a:r>
            <a:r>
              <a:rPr lang="ar-EG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الاجتماعي</a:t>
            </a:r>
            <a:r>
              <a:rPr lang="en-US" sz="3200" b="1" dirty="0">
                <a:latin typeface="Calibri" panose="020F0502020204030204" pitchFamily="34" charset="0"/>
                <a:cs typeface="Calibri" panose="020F0502020204030204" pitchFamily="34" charset="0"/>
              </a:rPr>
              <a:t> Social </a:t>
            </a:r>
            <a:r>
              <a:rPr lang="en-US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Listening </a:t>
            </a:r>
            <a:endParaRPr lang="en-MY" sz="32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1D49B629-A710-F119-EA46-044B5624E5D2}"/>
              </a:ext>
            </a:extLst>
          </p:cNvPr>
          <p:cNvSpPr txBox="1"/>
          <p:nvPr/>
        </p:nvSpPr>
        <p:spPr>
          <a:xfrm>
            <a:off x="3265716" y="1901027"/>
            <a:ext cx="7258902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SA" sz="2000" dirty="0">
                <a:latin typeface="+mj-lt"/>
                <a:cs typeface="Calibri" panose="020F0502020204030204" pitchFamily="34" charset="0"/>
              </a:rPr>
              <a:t>هو عملية </a:t>
            </a:r>
            <a:r>
              <a:rPr lang="ar-SA" sz="2000" b="1" u="sng" dirty="0">
                <a:latin typeface="+mj-lt"/>
                <a:cs typeface="Calibri" panose="020F0502020204030204" pitchFamily="34" charset="0"/>
              </a:rPr>
              <a:t>رصد المحادثات الرقمية </a:t>
            </a:r>
            <a:r>
              <a:rPr lang="ar-SA" sz="2000" dirty="0">
                <a:latin typeface="+mj-lt"/>
                <a:cs typeface="Calibri" panose="020F0502020204030204" pitchFamily="34" charset="0"/>
              </a:rPr>
              <a:t>على وسائل التواصل الاجتماعي ومواقع الويب، وهي تتجاوز مجرد فهم ما يقوله الناس عنك. تهدف هذه العملية أيضًا إلى </a:t>
            </a:r>
            <a:r>
              <a:rPr lang="ar-SA" sz="2000" u="sng" dirty="0">
                <a:latin typeface="+mj-lt"/>
                <a:cs typeface="Calibri" panose="020F0502020204030204" pitchFamily="34" charset="0"/>
              </a:rPr>
              <a:t>معرفة ما يقوله المستخدمون عن منافسيك</a:t>
            </a:r>
            <a:r>
              <a:rPr lang="ar-SA" sz="2000" dirty="0">
                <a:latin typeface="+mj-lt"/>
                <a:cs typeface="Calibri" panose="020F0502020204030204" pitchFamily="34" charset="0"/>
              </a:rPr>
              <a:t>. من خلال تحليل هذه المحادثات، يمكنك: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SA" sz="2000" b="1" dirty="0">
                <a:latin typeface="+mj-lt"/>
                <a:cs typeface="Calibri" panose="020F0502020204030204" pitchFamily="34" charset="0"/>
              </a:rPr>
              <a:t>تقييم الرأي العام</a:t>
            </a:r>
            <a:r>
              <a:rPr lang="ar-SA" sz="2000" dirty="0">
                <a:latin typeface="+mj-lt"/>
                <a:cs typeface="Calibri" panose="020F0502020204030204" pitchFamily="34" charset="0"/>
              </a:rPr>
              <a:t>: فهم كيف يُنظر إليك وإلى </a:t>
            </a:r>
            <a:r>
              <a:rPr lang="ar-SA" sz="2000" u="sng" dirty="0">
                <a:latin typeface="+mj-lt"/>
                <a:cs typeface="Calibri" panose="020F0502020204030204" pitchFamily="34" charset="0"/>
              </a:rPr>
              <a:t>منافسيك في السوق</a:t>
            </a:r>
            <a:r>
              <a:rPr lang="ar-SA" sz="2000" dirty="0">
                <a:latin typeface="+mj-lt"/>
                <a:cs typeface="Calibri" panose="020F0502020204030204" pitchFamily="34" charset="0"/>
              </a:rPr>
              <a:t>.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SA" sz="2000" b="1" dirty="0">
                <a:latin typeface="+mj-lt"/>
                <a:cs typeface="Calibri" panose="020F0502020204030204" pitchFamily="34" charset="0"/>
              </a:rPr>
              <a:t>اكتشاف الاتجاهات</a:t>
            </a:r>
            <a:r>
              <a:rPr lang="ar-SA" sz="2000" dirty="0">
                <a:latin typeface="+mj-lt"/>
                <a:cs typeface="Calibri" panose="020F0502020204030204" pitchFamily="34" charset="0"/>
              </a:rPr>
              <a:t>: معرفة المواضيع </a:t>
            </a:r>
            <a:r>
              <a:rPr lang="ar-SA" sz="2000" u="sng" dirty="0">
                <a:latin typeface="+mj-lt"/>
                <a:cs typeface="Calibri" panose="020F0502020204030204" pitchFamily="34" charset="0"/>
              </a:rPr>
              <a:t>الشائعة التي تهم جمهورك</a:t>
            </a:r>
            <a:r>
              <a:rPr lang="ar-SA" sz="2000" dirty="0">
                <a:latin typeface="+mj-lt"/>
                <a:cs typeface="Calibri" panose="020F0502020204030204" pitchFamily="34" charset="0"/>
              </a:rPr>
              <a:t>.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SA" sz="2000" b="1" dirty="0">
                <a:latin typeface="+mj-lt"/>
                <a:cs typeface="Calibri" panose="020F0502020204030204" pitchFamily="34" charset="0"/>
              </a:rPr>
              <a:t>تحسين الاستراتيجيات</a:t>
            </a:r>
            <a:r>
              <a:rPr lang="ar-SA" sz="2000" dirty="0">
                <a:latin typeface="+mj-lt"/>
                <a:cs typeface="Calibri" panose="020F0502020204030204" pitchFamily="34" charset="0"/>
              </a:rPr>
              <a:t>: تعديل استراتيجيات التسويق بناءً على </a:t>
            </a:r>
            <a:r>
              <a:rPr lang="ar-SA" sz="2000" u="sng" dirty="0">
                <a:latin typeface="+mj-lt"/>
                <a:cs typeface="Calibri" panose="020F0502020204030204" pitchFamily="34" charset="0"/>
              </a:rPr>
              <a:t>الملاحظات والتعليقات</a:t>
            </a:r>
            <a:r>
              <a:rPr lang="ar-SA" sz="2000" dirty="0">
                <a:latin typeface="+mj-lt"/>
                <a:cs typeface="Calibri" panose="020F0502020204030204" pitchFamily="34" charset="0"/>
              </a:rPr>
              <a:t>.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SA" sz="2000" b="1" dirty="0">
                <a:latin typeface="+mj-lt"/>
                <a:cs typeface="Calibri" panose="020F0502020204030204" pitchFamily="34" charset="0"/>
              </a:rPr>
              <a:t>تحليل المشاعر</a:t>
            </a:r>
            <a:r>
              <a:rPr lang="ar-SA" sz="2000" dirty="0">
                <a:latin typeface="+mj-lt"/>
                <a:cs typeface="Calibri" panose="020F0502020204030204" pitchFamily="34" charset="0"/>
              </a:rPr>
              <a:t>: قياس المشاعر المرتبطة </a:t>
            </a:r>
            <a:r>
              <a:rPr lang="ar-SA" sz="2000" u="sng" dirty="0">
                <a:latin typeface="+mj-lt"/>
                <a:cs typeface="Calibri" panose="020F0502020204030204" pitchFamily="34" charset="0"/>
              </a:rPr>
              <a:t>بعلامتك التجارية أو بمنافسين آخرين</a:t>
            </a:r>
            <a:r>
              <a:rPr lang="ar-SA" sz="2000" dirty="0">
                <a:latin typeface="+mj-lt"/>
                <a:cs typeface="Calibri" panose="020F0502020204030204" pitchFamily="34" charset="0"/>
              </a:rPr>
              <a:t>.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SA" sz="2000" b="1" dirty="0">
                <a:latin typeface="+mj-lt"/>
                <a:cs typeface="Calibri" panose="020F0502020204030204" pitchFamily="34" charset="0"/>
              </a:rPr>
              <a:t>تفاعل أفضل</a:t>
            </a:r>
            <a:r>
              <a:rPr lang="ar-SA" sz="2000" dirty="0">
                <a:latin typeface="+mj-lt"/>
                <a:cs typeface="Calibri" panose="020F0502020204030204" pitchFamily="34" charset="0"/>
              </a:rPr>
              <a:t>: تحسين التفاعل مع الجمهور من </a:t>
            </a:r>
            <a:r>
              <a:rPr lang="ar-SA" sz="2000" b="1" u="sng" dirty="0">
                <a:latin typeface="+mj-lt"/>
                <a:cs typeface="Calibri" panose="020F0502020204030204" pitchFamily="34" charset="0"/>
              </a:rPr>
              <a:t>خلال فهم احتياجاتهم وتوقعاتهم</a:t>
            </a:r>
            <a:r>
              <a:rPr lang="ar-EG" sz="2000" dirty="0">
                <a:latin typeface="+mj-lt"/>
                <a:cs typeface="Calibri" panose="020F0502020204030204" pitchFamily="34" charset="0"/>
              </a:rPr>
              <a:t>.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EG" sz="2000" b="1" dirty="0">
                <a:latin typeface="+mj-lt"/>
                <a:cs typeface="Calibri" panose="020F0502020204030204" pitchFamily="34" charset="0"/>
              </a:rPr>
              <a:t>من خلال الاستماع الاجتماعي</a:t>
            </a:r>
            <a:r>
              <a:rPr lang="ar-EG" sz="2000" dirty="0">
                <a:latin typeface="+mj-lt"/>
                <a:cs typeface="Calibri" panose="020F0502020204030204" pitchFamily="34" charset="0"/>
              </a:rPr>
              <a:t>، يمكنك </a:t>
            </a:r>
            <a:r>
              <a:rPr lang="ar-EG" sz="2000" b="1" dirty="0">
                <a:latin typeface="+mj-lt"/>
                <a:cs typeface="Calibri" panose="020F0502020204030204" pitchFamily="34" charset="0"/>
              </a:rPr>
              <a:t>تعزيز الوعي بالعلامة التجارية</a:t>
            </a:r>
            <a:r>
              <a:rPr lang="ar-EG" sz="2000" dirty="0">
                <a:latin typeface="+mj-lt"/>
                <a:cs typeface="Calibri" panose="020F0502020204030204" pitchFamily="34" charset="0"/>
              </a:rPr>
              <a:t>، وتحسين جودة المنتجات والخدمات، </a:t>
            </a:r>
            <a:r>
              <a:rPr lang="ar-EG" sz="2000" b="1" dirty="0">
                <a:latin typeface="+mj-lt"/>
                <a:cs typeface="Calibri" panose="020F0502020204030204" pitchFamily="34" charset="0"/>
              </a:rPr>
              <a:t>وتطوير استراتيجيات تسويقية أكثر فعالية</a:t>
            </a:r>
            <a:r>
              <a:rPr lang="ar-EG" dirty="0">
                <a:latin typeface="+mj-lt"/>
                <a:cs typeface="Calibri" panose="020F0502020204030204" pitchFamily="34" charset="0"/>
              </a:rPr>
              <a:t>.</a:t>
            </a:r>
          </a:p>
          <a:p>
            <a:pPr algn="r" rtl="1"/>
            <a:endParaRPr lang="ar-EG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15685" y="1396796"/>
            <a:ext cx="3581400" cy="3581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443561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9159550" y="1035577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245789" y="1351964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7EF556D-5D9A-AEB5-2619-7876E3A936E4}"/>
              </a:ext>
            </a:extLst>
          </p:cNvPr>
          <p:cNvSpPr txBox="1"/>
          <p:nvPr/>
        </p:nvSpPr>
        <p:spPr>
          <a:xfrm>
            <a:off x="1333001" y="1613123"/>
            <a:ext cx="84666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MY" sz="3200" b="1" dirty="0" smtClean="0"/>
              <a:t>6.1</a:t>
            </a:r>
            <a:r>
              <a:rPr lang="en-MY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3200" dirty="0" smtClean="0"/>
              <a:t> </a:t>
            </a:r>
            <a:r>
              <a:rPr lang="ar-EG" sz="3200" b="1" dirty="0">
                <a:latin typeface="Calibri" panose="020F0502020204030204" pitchFamily="34" charset="0"/>
                <a:cs typeface="Calibri" panose="020F0502020204030204" pitchFamily="34" charset="0"/>
              </a:rPr>
              <a:t>التقنيات المستخدمة في الاستماع الاجتماعي</a:t>
            </a:r>
            <a:endParaRPr lang="en-MY" sz="32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1D49B629-A710-F119-EA46-044B5624E5D2}"/>
              </a:ext>
            </a:extLst>
          </p:cNvPr>
          <p:cNvSpPr txBox="1"/>
          <p:nvPr/>
        </p:nvSpPr>
        <p:spPr>
          <a:xfrm>
            <a:off x="2157413" y="2393993"/>
            <a:ext cx="70720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Wingdings" panose="05000000000000000000" pitchFamily="2" charset="2"/>
              <a:buChar char="q"/>
            </a:pPr>
            <a:endParaRPr lang="ar-EG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1570014"/>
              </p:ext>
            </p:extLst>
          </p:nvPr>
        </p:nvGraphicFramePr>
        <p:xfrm>
          <a:off x="3193143" y="2197898"/>
          <a:ext cx="7092270" cy="2352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4613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54613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ar-EG" sz="1600" kern="1200" dirty="0">
                          <a:solidFill>
                            <a:schemeClr val="bg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الوصف</a:t>
                      </a:r>
                      <a:endParaRPr lang="en-MY" sz="1600" kern="1200" dirty="0">
                        <a:solidFill>
                          <a:schemeClr val="bg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1600" kern="1200" dirty="0">
                          <a:solidFill>
                            <a:schemeClr val="bg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التقنية </a:t>
                      </a:r>
                      <a:endParaRPr lang="en-MY" sz="1600" kern="1200" dirty="0">
                        <a:solidFill>
                          <a:schemeClr val="bg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ar-EG" sz="1600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تقنية </a:t>
                      </a:r>
                      <a:r>
                        <a:rPr lang="ar-EG" sz="16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لإدارة وسائل التواصل الاجتماعي تتيح لك تتبع المحادثات والاتجاهات المتعلقة بعلامتك التجارية ومنافسيك.</a:t>
                      </a:r>
                      <a:endParaRPr lang="en-MY" sz="16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MY" sz="1600" b="1" kern="1200" dirty="0" err="1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Hootsuite</a:t>
                      </a:r>
                      <a:endParaRPr lang="en-MY" sz="1600" b="1" kern="120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  <a:p>
                      <a:pPr algn="r"/>
                      <a:r>
                        <a:rPr lang="en-MY" sz="1600" b="1" kern="1200" dirty="0" smtClean="0">
                          <a:solidFill>
                            <a:srgbClr val="0070C0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https://</a:t>
                      </a:r>
                      <a:r>
                        <a:rPr lang="en-MY" sz="1600" b="1" kern="1200" dirty="0" err="1" smtClean="0">
                          <a:solidFill>
                            <a:srgbClr val="0070C0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hootsuite.com</a:t>
                      </a:r>
                      <a:r>
                        <a:rPr lang="en-MY" sz="1600" b="1" kern="1200" dirty="0" smtClean="0">
                          <a:solidFill>
                            <a:srgbClr val="0070C0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/login</a:t>
                      </a:r>
                      <a:endParaRPr lang="en-MY" sz="1600" b="1" kern="1200" dirty="0">
                        <a:solidFill>
                          <a:srgbClr val="0070C0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ar-EG" sz="16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أداة تحليل بيانات اجتماعية توفر رؤى معمقة حول المحادثات عبر الإنترنت والمشاعر المرتبطة بها.</a:t>
                      </a:r>
                      <a:endParaRPr lang="en-MY" sz="16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MY" sz="1600" b="1" kern="1200" dirty="0" err="1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Brandwatch</a:t>
                      </a:r>
                      <a:endParaRPr lang="en-MY" sz="1600" b="1" kern="120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  <a:p>
                      <a:pPr algn="r"/>
                      <a:r>
                        <a:rPr lang="en-MY" sz="1600" b="1" kern="1200" dirty="0" smtClean="0">
                          <a:solidFill>
                            <a:srgbClr val="0070C0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https://</a:t>
                      </a:r>
                      <a:r>
                        <a:rPr lang="en-MY" sz="1600" b="1" kern="1200" dirty="0" err="1" smtClean="0">
                          <a:solidFill>
                            <a:srgbClr val="0070C0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www.brandwatch.com</a:t>
                      </a:r>
                      <a:r>
                        <a:rPr lang="en-MY" sz="16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/</a:t>
                      </a:r>
                      <a:endParaRPr lang="en-MY" sz="1600" b="1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55742">
                <a:tc>
                  <a:txBody>
                    <a:bodyPr/>
                    <a:lstStyle/>
                    <a:p>
                      <a:pPr algn="r"/>
                      <a:r>
                        <a:rPr lang="ar-EG" sz="16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تقدم أدوات لرصد التفاعلات وتحليل المشاعر وتحديد الاتجاهات.</a:t>
                      </a:r>
                      <a:endParaRPr lang="en-MY" sz="16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MY" sz="16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Sprout </a:t>
                      </a:r>
                      <a:r>
                        <a:rPr lang="en-MY" sz="16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Social</a:t>
                      </a:r>
                    </a:p>
                    <a:p>
                      <a:pPr algn="r"/>
                      <a:r>
                        <a:rPr lang="en-MY" sz="1600" b="1" kern="1200" dirty="0" smtClean="0">
                          <a:solidFill>
                            <a:srgbClr val="0070C0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https://</a:t>
                      </a:r>
                      <a:r>
                        <a:rPr lang="en-MY" sz="1600" b="1" kern="1200" dirty="0" err="1" smtClean="0">
                          <a:solidFill>
                            <a:srgbClr val="0070C0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sproutsocial.com</a:t>
                      </a:r>
                      <a:r>
                        <a:rPr lang="en-MY" sz="16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/</a:t>
                      </a:r>
                      <a:endParaRPr lang="en-MY" sz="1600" b="1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26850" y="2197898"/>
            <a:ext cx="3584759" cy="3584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36392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9159550" y="1035577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245789" y="1351964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7EF556D-5D9A-AEB5-2619-7876E3A936E4}"/>
              </a:ext>
            </a:extLst>
          </p:cNvPr>
          <p:cNvSpPr txBox="1"/>
          <p:nvPr/>
        </p:nvSpPr>
        <p:spPr>
          <a:xfrm>
            <a:off x="1333001" y="1613123"/>
            <a:ext cx="84666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MY" sz="3200" b="1" dirty="0" smtClean="0"/>
              <a:t> 6.2</a:t>
            </a:r>
            <a:r>
              <a:rPr lang="ar-EG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التقنيات </a:t>
            </a:r>
            <a:r>
              <a:rPr lang="ar-EG" sz="3200" b="1" dirty="0">
                <a:latin typeface="Calibri" panose="020F0502020204030204" pitchFamily="34" charset="0"/>
                <a:cs typeface="Calibri" panose="020F0502020204030204" pitchFamily="34" charset="0"/>
              </a:rPr>
              <a:t>المستخدمة في الاستماع الاجتماعي</a:t>
            </a:r>
            <a:endParaRPr lang="en-MY" sz="32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1D49B629-A710-F119-EA46-044B5624E5D2}"/>
              </a:ext>
            </a:extLst>
          </p:cNvPr>
          <p:cNvSpPr txBox="1"/>
          <p:nvPr/>
        </p:nvSpPr>
        <p:spPr>
          <a:xfrm>
            <a:off x="2157413" y="2393993"/>
            <a:ext cx="70720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Wingdings" panose="05000000000000000000" pitchFamily="2" charset="2"/>
              <a:buChar char="q"/>
            </a:pPr>
            <a:endParaRPr lang="ar-EG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576" y="3114615"/>
            <a:ext cx="1898849" cy="1514475"/>
          </a:xfrm>
          <a:prstGeom prst="rect">
            <a:avLst/>
          </a:prstGeom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1116306"/>
              </p:ext>
            </p:extLst>
          </p:nvPr>
        </p:nvGraphicFramePr>
        <p:xfrm>
          <a:off x="2405743" y="2308063"/>
          <a:ext cx="7912327" cy="2352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1240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89992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ar-EG" sz="1600" kern="1200" dirty="0">
                          <a:solidFill>
                            <a:schemeClr val="bg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الوصف</a:t>
                      </a:r>
                      <a:endParaRPr lang="en-MY" sz="1600" kern="1200" dirty="0">
                        <a:solidFill>
                          <a:schemeClr val="bg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1600" kern="1200" dirty="0">
                          <a:solidFill>
                            <a:schemeClr val="bg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التقنية </a:t>
                      </a:r>
                      <a:endParaRPr lang="en-MY" sz="1600" kern="1200" dirty="0">
                        <a:solidFill>
                          <a:schemeClr val="bg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 rtl="1"/>
                      <a:r>
                        <a:rPr lang="ar-EG" sz="16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تستخدم تقنيات مثل </a:t>
                      </a:r>
                      <a:r>
                        <a:rPr lang="en-MY" sz="16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Google Trends </a:t>
                      </a:r>
                      <a:r>
                        <a:rPr lang="ar-EG" sz="16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أو </a:t>
                      </a:r>
                      <a:r>
                        <a:rPr lang="en-MY" sz="16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Twitter Trends </a:t>
                      </a:r>
                      <a:r>
                        <a:rPr lang="ar-EG" sz="16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لمراقبة الموضوعات الشائعة والاتجاهات المتعلقة بالصناعة أو المنافسة.</a:t>
                      </a:r>
                      <a:endParaRPr lang="en-MY" sz="16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16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تحليل الاتجاهات</a:t>
                      </a:r>
                      <a:endParaRPr lang="en-MY" sz="16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ar-EG" sz="16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جمع البيانات من العملاء عبر استطلاعات الرأي لفهم وجهات نظرهم بشكل أفضل.</a:t>
                      </a:r>
                      <a:endParaRPr lang="en-MY" sz="16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1600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استطلاعات </a:t>
                      </a:r>
                      <a:r>
                        <a:rPr lang="ar-EG" sz="16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الرأي والاستبيانات</a:t>
                      </a:r>
                      <a:endParaRPr lang="en-MY" sz="16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ar-EG" sz="16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تتبع الهاشتاجات المتعلقة بعلامتك التجارية أو المنافسين لفهم المحادثات الجارية وتحديد الأنماط.</a:t>
                      </a:r>
                      <a:endParaRPr lang="en-MY" sz="16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16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رصد الهاشتاجات</a:t>
                      </a:r>
                      <a:endParaRPr lang="en-MY" sz="1600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6544415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213050" y="96413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245788" y="1351963"/>
            <a:ext cx="9700421" cy="48637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7EF556D-5D9A-AEB5-2619-7876E3A936E4}"/>
              </a:ext>
            </a:extLst>
          </p:cNvPr>
          <p:cNvSpPr txBox="1"/>
          <p:nvPr/>
        </p:nvSpPr>
        <p:spPr>
          <a:xfrm>
            <a:off x="2305141" y="1390028"/>
            <a:ext cx="84666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MY" sz="3200" b="1" dirty="0" smtClean="0">
                <a:latin typeface="+mj-lt"/>
              </a:rPr>
              <a:t> 6.3</a:t>
            </a:r>
            <a:r>
              <a:rPr lang="ar-EG" sz="3200" b="1" dirty="0" smtClean="0">
                <a:latin typeface="+mj-lt"/>
                <a:cs typeface="Calibri" panose="020F0502020204030204" pitchFamily="34" charset="0"/>
              </a:rPr>
              <a:t>مثال </a:t>
            </a:r>
            <a:r>
              <a:rPr lang="ar-EG" sz="3200" b="1" dirty="0">
                <a:latin typeface="+mj-lt"/>
                <a:cs typeface="Calibri" panose="020F0502020204030204" pitchFamily="34" charset="0"/>
              </a:rPr>
              <a:t>عملي: شركة جديدة لمنتجات العناية بالبشرة </a:t>
            </a:r>
            <a:endParaRPr lang="en-MY" sz="3200" b="1" dirty="0">
              <a:latin typeface="+mj-lt"/>
              <a:cs typeface="Calibri" panose="020F050202020403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1D49B629-A710-F119-EA46-044B5624E5D2}"/>
              </a:ext>
            </a:extLst>
          </p:cNvPr>
          <p:cNvSpPr txBox="1"/>
          <p:nvPr/>
        </p:nvSpPr>
        <p:spPr>
          <a:xfrm>
            <a:off x="1668915" y="2046161"/>
            <a:ext cx="9102881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1000" dirty="0">
                <a:latin typeface="+mj-lt"/>
              </a:rPr>
              <a:t> </a:t>
            </a:r>
            <a:r>
              <a:rPr lang="ar-EG" sz="2400" b="1" dirty="0">
                <a:latin typeface="+mj-lt"/>
                <a:cs typeface="Calibri" panose="020F0502020204030204" pitchFamily="34" charset="0"/>
              </a:rPr>
              <a:t>1.الهدف</a:t>
            </a:r>
            <a:r>
              <a:rPr lang="ar-EG" sz="2400" dirty="0" smtClean="0">
                <a:latin typeface="+mj-lt"/>
                <a:cs typeface="Calibri" panose="020F0502020204030204" pitchFamily="34" charset="0"/>
              </a:rPr>
              <a:t> </a:t>
            </a:r>
            <a:r>
              <a:rPr lang="ar-EG" sz="2400" dirty="0">
                <a:latin typeface="+mj-lt"/>
                <a:cs typeface="Calibri" panose="020F0502020204030204" pitchFamily="34" charset="0"/>
              </a:rPr>
              <a:t>: </a:t>
            </a:r>
            <a:r>
              <a:rPr lang="ar-EG" sz="2400" b="1" dirty="0" smtClean="0">
                <a:latin typeface="+mj-lt"/>
                <a:cs typeface="Calibri" panose="020F0502020204030204" pitchFamily="34" charset="0"/>
              </a:rPr>
              <a:t>تهدف الشركة </a:t>
            </a:r>
            <a:r>
              <a:rPr lang="ar-EG" sz="2400" b="1" dirty="0" smtClean="0">
                <a:latin typeface="+mj-lt"/>
                <a:cs typeface="Calibri" panose="020F0502020204030204" pitchFamily="34" charset="0"/>
              </a:rPr>
              <a:t>الى </a:t>
            </a:r>
            <a:r>
              <a:rPr lang="ar-EG" sz="2400" dirty="0" smtClean="0">
                <a:latin typeface="+mj-lt"/>
                <a:cs typeface="Calibri" panose="020F0502020204030204" pitchFamily="34" charset="0"/>
              </a:rPr>
              <a:t>فهم </a:t>
            </a:r>
            <a:r>
              <a:rPr lang="ar-EG" sz="2400" dirty="0">
                <a:latin typeface="+mj-lt"/>
                <a:cs typeface="Calibri" panose="020F0502020204030204" pitchFamily="34" charset="0"/>
              </a:rPr>
              <a:t>كيف </a:t>
            </a:r>
            <a:r>
              <a:rPr lang="ar-EG" sz="2400" b="1" dirty="0">
                <a:latin typeface="+mj-lt"/>
                <a:cs typeface="Calibri" panose="020F0502020204030204" pitchFamily="34" charset="0"/>
              </a:rPr>
              <a:t>ينظر العملاء إلى منتجاتها </a:t>
            </a:r>
            <a:r>
              <a:rPr lang="ar-EG" sz="2400" dirty="0">
                <a:latin typeface="+mj-lt"/>
                <a:cs typeface="Calibri" panose="020F0502020204030204" pitchFamily="34" charset="0"/>
              </a:rPr>
              <a:t>ومنتجات منافسيها وكذلك </a:t>
            </a:r>
            <a:r>
              <a:rPr lang="ar-EG" sz="2400" b="1" dirty="0">
                <a:latin typeface="+mj-lt"/>
                <a:cs typeface="Calibri" panose="020F0502020204030204" pitchFamily="34" charset="0"/>
              </a:rPr>
              <a:t>معرفة الاتجاهات الشائعة في السوق</a:t>
            </a:r>
            <a:r>
              <a:rPr lang="ar-EG" sz="2400" dirty="0">
                <a:latin typeface="+mj-lt"/>
                <a:cs typeface="Calibri" panose="020F0502020204030204" pitchFamily="34" charset="0"/>
              </a:rPr>
              <a:t>.</a:t>
            </a:r>
            <a:r>
              <a:rPr lang="ar-SA" sz="2400" dirty="0">
                <a:latin typeface="+mj-lt"/>
                <a:cs typeface="Calibri" panose="020F0502020204030204" pitchFamily="34" charset="0"/>
              </a:rPr>
              <a:t>:</a:t>
            </a:r>
          </a:p>
          <a:p>
            <a:pPr algn="r" rtl="1"/>
            <a:r>
              <a:rPr lang="ar-EG" sz="2400" dirty="0">
                <a:latin typeface="+mj-lt"/>
                <a:cs typeface="Calibri" panose="020F0502020204030204" pitchFamily="34" charset="0"/>
              </a:rPr>
              <a:t>2. </a:t>
            </a:r>
            <a:r>
              <a:rPr lang="ar-EG" sz="2400" b="1" dirty="0">
                <a:latin typeface="+mj-lt"/>
                <a:cs typeface="Calibri" panose="020F0502020204030204" pitchFamily="34" charset="0"/>
              </a:rPr>
              <a:t>اختيار الأدوات</a:t>
            </a:r>
          </a:p>
          <a:p>
            <a:pPr algn="r" rtl="1"/>
            <a:r>
              <a:rPr lang="ar-EG" sz="2400" dirty="0">
                <a:latin typeface="+mj-lt"/>
                <a:cs typeface="Calibri" panose="020F0502020204030204" pitchFamily="34" charset="0"/>
              </a:rPr>
              <a:t>تقرر الشركة استخدام أدوات مثل </a:t>
            </a:r>
            <a:r>
              <a:rPr lang="en-US" sz="2400" dirty="0">
                <a:latin typeface="+mj-lt"/>
                <a:cs typeface="Calibri" panose="020F0502020204030204" pitchFamily="34" charset="0"/>
              </a:rPr>
              <a:t> (</a:t>
            </a:r>
            <a:r>
              <a:rPr lang="en-US" sz="2400" dirty="0">
                <a:solidFill>
                  <a:srgbClr val="0070C0"/>
                </a:solidFill>
                <a:latin typeface="+mj-lt"/>
                <a:cs typeface="Calibri" panose="020F0502020204030204" pitchFamily="34" charset="0"/>
              </a:rPr>
              <a:t>https://</a:t>
            </a:r>
            <a:r>
              <a:rPr lang="en-US" sz="2400" dirty="0" err="1">
                <a:solidFill>
                  <a:srgbClr val="0070C0"/>
                </a:solidFill>
                <a:latin typeface="+mj-lt"/>
                <a:cs typeface="Calibri" panose="020F0502020204030204" pitchFamily="34" charset="0"/>
              </a:rPr>
              <a:t>www.hootsuite.com</a:t>
            </a:r>
            <a:r>
              <a:rPr lang="en-US" sz="2400" dirty="0">
                <a:solidFill>
                  <a:srgbClr val="0070C0"/>
                </a:solidFill>
                <a:latin typeface="+mj-lt"/>
                <a:cs typeface="Calibri" panose="020F0502020204030204" pitchFamily="34" charset="0"/>
              </a:rPr>
              <a:t>/  </a:t>
            </a:r>
            <a:r>
              <a:rPr lang="en-US" sz="2400" dirty="0">
                <a:latin typeface="+mj-lt"/>
                <a:cs typeface="Calibri" panose="020F0502020204030204" pitchFamily="34" charset="0"/>
              </a:rPr>
              <a:t>)</a:t>
            </a:r>
            <a:r>
              <a:rPr lang="en-MY" sz="2400" b="1" dirty="0" err="1" smtClean="0">
                <a:latin typeface="+mj-lt"/>
                <a:cs typeface="Calibri" panose="020F0502020204030204" pitchFamily="34" charset="0"/>
              </a:rPr>
              <a:t>Hootsuite</a:t>
            </a:r>
            <a:r>
              <a:rPr lang="en-MY" sz="2400" b="1" dirty="0" smtClean="0">
                <a:latin typeface="+mj-lt"/>
                <a:cs typeface="Calibri" panose="020F0502020204030204" pitchFamily="34" charset="0"/>
              </a:rPr>
              <a:t> </a:t>
            </a:r>
            <a:r>
              <a:rPr lang="ar-EG" sz="2400" dirty="0">
                <a:latin typeface="+mj-lt"/>
                <a:cs typeface="Calibri" panose="020F0502020204030204" pitchFamily="34" charset="0"/>
              </a:rPr>
              <a:t>لرصد المحادثات على وسائل التواصل </a:t>
            </a:r>
            <a:r>
              <a:rPr lang="ar-EG" sz="2400" dirty="0" smtClean="0">
                <a:latin typeface="+mj-lt"/>
                <a:cs typeface="Calibri" panose="020F0502020204030204" pitchFamily="34" charset="0"/>
              </a:rPr>
              <a:t>الاجتماعي.</a:t>
            </a:r>
            <a:endParaRPr lang="ar-EG" sz="2400" dirty="0">
              <a:latin typeface="+mj-lt"/>
              <a:cs typeface="Calibri" panose="020F0502020204030204" pitchFamily="34" charset="0"/>
            </a:endParaRPr>
          </a:p>
          <a:p>
            <a:pPr algn="r" rtl="1"/>
            <a:r>
              <a:rPr lang="ar-SA" sz="2400" dirty="0">
                <a:latin typeface="+mj-lt"/>
                <a:cs typeface="Calibri" panose="020F0502020204030204" pitchFamily="34" charset="0"/>
              </a:rPr>
              <a:t>3. </a:t>
            </a:r>
            <a:r>
              <a:rPr lang="ar-SA" sz="2400" b="1" dirty="0">
                <a:latin typeface="+mj-lt"/>
                <a:cs typeface="Calibri" panose="020F0502020204030204" pitchFamily="34" charset="0"/>
              </a:rPr>
              <a:t>جمع البيانات</a:t>
            </a:r>
          </a:p>
          <a:p>
            <a:pPr algn="r" rtl="1"/>
            <a:r>
              <a:rPr lang="ar-SA" sz="2400" dirty="0">
                <a:latin typeface="+mj-lt"/>
                <a:cs typeface="Calibri" panose="020F0502020204030204" pitchFamily="34" charset="0"/>
              </a:rPr>
              <a:t>تستخدم </a:t>
            </a:r>
            <a:r>
              <a:rPr lang="en-MY" sz="2400" dirty="0">
                <a:latin typeface="+mj-lt"/>
                <a:cs typeface="Calibri" panose="020F0502020204030204" pitchFamily="34" charset="0"/>
              </a:rPr>
              <a:t>Hootsuite </a:t>
            </a:r>
            <a:r>
              <a:rPr lang="ar-SA" sz="2400" dirty="0">
                <a:latin typeface="+mj-lt"/>
                <a:cs typeface="Calibri" panose="020F0502020204030204" pitchFamily="34" charset="0"/>
              </a:rPr>
              <a:t>لمراقبة الهاشتاجات المتعلقة بمنتجاتها (#عناية_بالبشرة) ومنافسيها.</a:t>
            </a:r>
          </a:p>
          <a:p>
            <a:pPr algn="r" rtl="1"/>
            <a:r>
              <a:rPr lang="ar-SA" sz="2400" dirty="0">
                <a:latin typeface="+mj-lt"/>
                <a:cs typeface="Calibri" panose="020F0502020204030204" pitchFamily="34" charset="0"/>
              </a:rPr>
              <a:t>تقوم بجمع البيانات من التغريدات، المنشورات، والتعليقات على الفيسبوك.</a:t>
            </a:r>
          </a:p>
          <a:p>
            <a:pPr algn="r" rtl="1"/>
            <a:r>
              <a:rPr lang="ar-SA" sz="2400" dirty="0">
                <a:latin typeface="+mj-lt"/>
                <a:cs typeface="Calibri" panose="020F0502020204030204" pitchFamily="34" charset="0"/>
              </a:rPr>
              <a:t>4. </a:t>
            </a:r>
            <a:r>
              <a:rPr lang="ar-SA" sz="2400" b="1" dirty="0">
                <a:latin typeface="+mj-lt"/>
                <a:cs typeface="Calibri" panose="020F0502020204030204" pitchFamily="34" charset="0"/>
              </a:rPr>
              <a:t>تحليل المشاعر</a:t>
            </a:r>
          </a:p>
          <a:p>
            <a:pPr algn="r" rtl="1"/>
            <a:r>
              <a:rPr lang="ar-SA" sz="2400" dirty="0">
                <a:latin typeface="+mj-lt"/>
                <a:cs typeface="Calibri" panose="020F0502020204030204" pitchFamily="34" charset="0"/>
              </a:rPr>
              <a:t>باستخدام </a:t>
            </a:r>
            <a:r>
              <a:rPr lang="en-US" sz="2400" dirty="0">
                <a:latin typeface="+mj-lt"/>
                <a:cs typeface="Calibri" panose="020F0502020204030204" pitchFamily="34" charset="0"/>
              </a:rPr>
              <a:t> (</a:t>
            </a:r>
            <a:r>
              <a:rPr lang="en-US" sz="2400" dirty="0">
                <a:solidFill>
                  <a:srgbClr val="0070C0"/>
                </a:solidFill>
                <a:latin typeface="+mj-lt"/>
                <a:cs typeface="Calibri" panose="020F0502020204030204" pitchFamily="34" charset="0"/>
              </a:rPr>
              <a:t>https://</a:t>
            </a:r>
            <a:r>
              <a:rPr lang="en-US" sz="2400" dirty="0" err="1">
                <a:solidFill>
                  <a:srgbClr val="0070C0"/>
                </a:solidFill>
                <a:latin typeface="+mj-lt"/>
                <a:cs typeface="Calibri" panose="020F0502020204030204" pitchFamily="34" charset="0"/>
              </a:rPr>
              <a:t>www.brandwatch.com</a:t>
            </a:r>
            <a:r>
              <a:rPr lang="en-US" sz="2400" dirty="0">
                <a:solidFill>
                  <a:srgbClr val="0070C0"/>
                </a:solidFill>
                <a:latin typeface="+mj-lt"/>
                <a:cs typeface="Calibri" panose="020F0502020204030204" pitchFamily="34" charset="0"/>
              </a:rPr>
              <a:t>/)</a:t>
            </a:r>
            <a:r>
              <a:rPr lang="en-MY" sz="2400" dirty="0" err="1" smtClean="0">
                <a:latin typeface="+mj-lt"/>
                <a:cs typeface="Calibri" panose="020F0502020204030204" pitchFamily="34" charset="0"/>
              </a:rPr>
              <a:t>Brandwatch</a:t>
            </a:r>
            <a:r>
              <a:rPr lang="en-MY" sz="2400" dirty="0">
                <a:latin typeface="+mj-lt"/>
                <a:cs typeface="Calibri" panose="020F0502020204030204" pitchFamily="34" charset="0"/>
              </a:rPr>
              <a:t>، </a:t>
            </a:r>
            <a:r>
              <a:rPr lang="ar-SA" sz="2400" dirty="0">
                <a:latin typeface="+mj-lt"/>
                <a:cs typeface="Calibri" panose="020F0502020204030204" pitchFamily="34" charset="0"/>
              </a:rPr>
              <a:t>تقوم الشركة بتحليل التعليقات لتحديد ما إذا كانت المشاعر تجاه منتجاتها إيجابية أو سلبية</a:t>
            </a:r>
            <a:r>
              <a:rPr lang="ar-SA" sz="1400" dirty="0">
                <a:latin typeface="+mj-lt"/>
                <a:cs typeface="Calibri" panose="020F0502020204030204" pitchFamily="34" charset="0"/>
              </a:rPr>
              <a:t>.</a:t>
            </a:r>
          </a:p>
          <a:p>
            <a:pPr algn="r" rtl="1"/>
            <a:r>
              <a:rPr lang="ar-EG" sz="1400" dirty="0" smtClean="0">
                <a:latin typeface="+mj-lt"/>
                <a:cs typeface="Calibri" panose="020F0502020204030204" pitchFamily="34" charset="0"/>
              </a:rPr>
              <a:t>5</a:t>
            </a:r>
            <a:endParaRPr lang="ar-EG" sz="700" dirty="0">
              <a:latin typeface="+mj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970" y="2397849"/>
            <a:ext cx="2079171" cy="169663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8000" y="1582341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rtl="1"/>
            <a:r>
              <a:rPr lang="ar-EG" dirty="0">
                <a:cs typeface="Calibri" panose="020F0502020204030204" pitchFamily="34" charset="0"/>
              </a:rPr>
              <a:t>. </a:t>
            </a:r>
            <a:endParaRPr lang="ar-EG" sz="800" dirty="0"/>
          </a:p>
        </p:txBody>
      </p:sp>
    </p:spTree>
    <p:extLst>
      <p:ext uri="{BB962C8B-B14F-4D97-AF65-F5344CB8AC3E}">
        <p14:creationId xmlns:p14="http://schemas.microsoft.com/office/powerpoint/2010/main" val="248824681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9159550" y="1035577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245789" y="1351964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7EF556D-5D9A-AEB5-2619-7876E3A936E4}"/>
              </a:ext>
            </a:extLst>
          </p:cNvPr>
          <p:cNvSpPr txBox="1"/>
          <p:nvPr/>
        </p:nvSpPr>
        <p:spPr>
          <a:xfrm>
            <a:off x="1333000" y="1319145"/>
            <a:ext cx="84666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3200" b="1" dirty="0" smtClean="0"/>
              <a:t>3.1</a:t>
            </a:r>
            <a:r>
              <a:rPr lang="ar-EG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en-US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r>
              <a:rPr lang="ar-SA" sz="3200" dirty="0" smtClean="0"/>
              <a:t> </a:t>
            </a:r>
            <a:r>
              <a:rPr lang="ar-EG" sz="3200" b="1" dirty="0">
                <a:latin typeface="Calibri" panose="020F0502020204030204" pitchFamily="34" charset="0"/>
                <a:cs typeface="Calibri" panose="020F0502020204030204" pitchFamily="34" charset="0"/>
              </a:rPr>
              <a:t>الاستماع الاجتماعي</a:t>
            </a:r>
            <a:endParaRPr lang="en-MY" sz="32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1D49B629-A710-F119-EA46-044B5624E5D2}"/>
              </a:ext>
            </a:extLst>
          </p:cNvPr>
          <p:cNvSpPr txBox="1"/>
          <p:nvPr/>
        </p:nvSpPr>
        <p:spPr>
          <a:xfrm>
            <a:off x="2282425" y="1886693"/>
            <a:ext cx="804579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dirty="0" smtClean="0">
                <a:cs typeface="Calibri" panose="020F0502020204030204" pitchFamily="34" charset="0"/>
              </a:rPr>
              <a:t> .</a:t>
            </a:r>
            <a:r>
              <a:rPr lang="en-US" b="1" dirty="0" smtClean="0">
                <a:cs typeface="Calibri" panose="020F0502020204030204" pitchFamily="34" charset="0"/>
              </a:rPr>
              <a:t>5</a:t>
            </a:r>
            <a:r>
              <a:rPr lang="ar-EG" b="1" dirty="0" smtClean="0">
                <a:cs typeface="Calibri" panose="020F0502020204030204" pitchFamily="34" charset="0"/>
              </a:rPr>
              <a:t>تحديد </a:t>
            </a:r>
            <a:r>
              <a:rPr lang="ar-EG" b="1" dirty="0">
                <a:cs typeface="Calibri" panose="020F0502020204030204" pitchFamily="34" charset="0"/>
              </a:rPr>
              <a:t>الاتجاهات</a:t>
            </a:r>
          </a:p>
          <a:p>
            <a:pPr algn="r" rtl="1"/>
            <a:r>
              <a:rPr lang="ar-EG" dirty="0">
                <a:cs typeface="Calibri" panose="020F0502020204030204" pitchFamily="34" charset="0"/>
              </a:rPr>
              <a:t>تلاحظ الشركة أن هناك اهتمامًا متزايدًا بمنتجات العناية بالبشرة الطبيعية والعضوية. تستخدم </a:t>
            </a:r>
            <a:r>
              <a:rPr lang="en-MY" dirty="0">
                <a:cs typeface="Calibri" panose="020F0502020204030204" pitchFamily="34" charset="0"/>
              </a:rPr>
              <a:t>Google Trends </a:t>
            </a:r>
            <a:r>
              <a:rPr lang="ar-EG" dirty="0">
                <a:cs typeface="Calibri" panose="020F0502020204030204" pitchFamily="34" charset="0"/>
              </a:rPr>
              <a:t>لتأكيد أن هذه الاتجاهات تنمو في السوق.</a:t>
            </a:r>
          </a:p>
          <a:p>
            <a:pPr algn="r" rtl="1"/>
            <a:r>
              <a:rPr lang="ar-EG" dirty="0">
                <a:cs typeface="Calibri" panose="020F0502020204030204" pitchFamily="34" charset="0"/>
              </a:rPr>
              <a:t>6</a:t>
            </a:r>
            <a:r>
              <a:rPr lang="ar-EG" b="1" dirty="0">
                <a:cs typeface="Calibri" panose="020F0502020204030204" pitchFamily="34" charset="0"/>
              </a:rPr>
              <a:t>. مراقبة المنافسين</a:t>
            </a:r>
          </a:p>
          <a:p>
            <a:pPr algn="r" rtl="1"/>
            <a:r>
              <a:rPr lang="ar-EG" dirty="0">
                <a:cs typeface="Calibri" panose="020F0502020204030204" pitchFamily="34" charset="0"/>
              </a:rPr>
              <a:t>تراقب التعليقات المتعلقة بمنافسين آخرين وتكتشف أنهم يحققون نجاحًا في المنتجات الطبيعية، مما يعزز أهمية هذا الاتجاه.</a:t>
            </a:r>
          </a:p>
          <a:p>
            <a:pPr algn="r" rtl="1"/>
            <a:r>
              <a:rPr lang="ar-EG" dirty="0">
                <a:cs typeface="Calibri" panose="020F0502020204030204" pitchFamily="34" charset="0"/>
              </a:rPr>
              <a:t>7. </a:t>
            </a:r>
            <a:r>
              <a:rPr lang="ar-EG" b="1" dirty="0">
                <a:cs typeface="Calibri" panose="020F0502020204030204" pitchFamily="34" charset="0"/>
              </a:rPr>
              <a:t>التفاعل مع العملاء</a:t>
            </a:r>
          </a:p>
          <a:p>
            <a:pPr algn="r" rtl="1"/>
            <a:r>
              <a:rPr lang="ar-EG" dirty="0">
                <a:cs typeface="Calibri" panose="020F0502020204030204" pitchFamily="34" charset="0"/>
              </a:rPr>
              <a:t>بناءً على البيانات، تقرر الشركة تعديل استراتيجيتها لتطوير خط جديد من المنتجات الطبيعية. تبدأ في التفاعل مع العملاء عبر وسائل التواصل الاجتماعي، ترد على التعليقات، وتطلب آراءهم حول المنتجات الجديدة.</a:t>
            </a:r>
          </a:p>
          <a:p>
            <a:pPr algn="r" rtl="1"/>
            <a:r>
              <a:rPr lang="ar-EG" dirty="0">
                <a:cs typeface="Calibri" panose="020F0502020204030204" pitchFamily="34" charset="0"/>
              </a:rPr>
              <a:t>8. </a:t>
            </a:r>
            <a:r>
              <a:rPr lang="ar-EG" b="1" dirty="0">
                <a:cs typeface="Calibri" panose="020F0502020204030204" pitchFamily="34" charset="0"/>
              </a:rPr>
              <a:t>تقييم النتائج</a:t>
            </a:r>
          </a:p>
          <a:p>
            <a:pPr algn="r" rtl="1"/>
            <a:r>
              <a:rPr lang="ar-EG" dirty="0">
                <a:cs typeface="Calibri" panose="020F0502020204030204" pitchFamily="34" charset="0"/>
              </a:rPr>
              <a:t>بعد إطلاق الخط الجديد، تقوم الشركة بمراقبة التعليقات مرة أخرى لتقييم ردود الفعل</a:t>
            </a:r>
            <a:r>
              <a:rPr lang="ar-EG" sz="800" dirty="0" smtClean="0"/>
              <a:t>.</a:t>
            </a:r>
            <a:r>
              <a:rPr lang="en-US" sz="800" dirty="0"/>
              <a:t>.</a:t>
            </a:r>
            <a:endParaRPr lang="ar-EG" sz="800" dirty="0"/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EG" dirty="0" smtClean="0">
                <a:latin typeface="+mj-lt"/>
                <a:cs typeface="Calibri" panose="020F0502020204030204" pitchFamily="34" charset="0"/>
              </a:rPr>
              <a:t>.</a:t>
            </a:r>
            <a:endParaRPr lang="ar-EG" dirty="0">
              <a:latin typeface="+mj-lt"/>
              <a:cs typeface="Calibri" panose="020F0502020204030204" pitchFamily="34" charset="0"/>
            </a:endParaRPr>
          </a:p>
          <a:p>
            <a:pPr algn="r" rtl="1"/>
            <a:endParaRPr lang="ar-EG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656" y="3587349"/>
            <a:ext cx="2078916" cy="1700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16305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046496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7EF556D-5D9A-AEB5-2619-7876E3A936E4}"/>
              </a:ext>
            </a:extLst>
          </p:cNvPr>
          <p:cNvSpPr txBox="1"/>
          <p:nvPr/>
        </p:nvSpPr>
        <p:spPr>
          <a:xfrm>
            <a:off x="772712" y="1614135"/>
            <a:ext cx="9337995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3200" b="1" dirty="0" smtClean="0"/>
              <a:t>7</a:t>
            </a:r>
            <a:r>
              <a:rPr lang="ar-EG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ar-EG" sz="3200" b="1" dirty="0">
                <a:latin typeface="Calibri" panose="020F0502020204030204" pitchFamily="34" charset="0"/>
                <a:cs typeface="Calibri" panose="020F0502020204030204" pitchFamily="34" charset="0"/>
              </a:rPr>
              <a:t>الخلاصة</a:t>
            </a:r>
            <a:r>
              <a:rPr lang="ar-EG" sz="4000" b="1" dirty="0"/>
              <a:t>: </a:t>
            </a:r>
            <a:endParaRPr lang="en-US" sz="4000" b="1" dirty="0">
              <a:latin typeface="Microsoft Uighur" panose="02000000000000000000" pitchFamily="2" charset="-78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F9C65F96-7E46-51F3-3626-DE7ADC66DE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6142" y="2623457"/>
            <a:ext cx="2305140" cy="207279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4E17B397-19E8-153F-BE0A-C74B1ECAF1D5}"/>
              </a:ext>
            </a:extLst>
          </p:cNvPr>
          <p:cNvSpPr txBox="1"/>
          <p:nvPr/>
        </p:nvSpPr>
        <p:spPr>
          <a:xfrm>
            <a:off x="3130000" y="2322746"/>
            <a:ext cx="681044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/>
            <a:r>
              <a:rPr lang="ar-EG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3200" b="1" dirty="0">
                <a:latin typeface="Calibri" panose="020F0502020204030204" pitchFamily="34" charset="0"/>
                <a:cs typeface="Calibri" panose="020F0502020204030204" pitchFamily="34" charset="0"/>
              </a:rPr>
              <a:t>تُعتبر تقنيات تحليلات بيانات التسويق أدوات قوية تساعد الشركات في تحسين استراتيجياتها وفهم سلوك العملاء بشكل أفضل. من خلال الاعتماد على هذه </a:t>
            </a:r>
            <a:r>
              <a:rPr lang="ar-EG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التقنيات، </a:t>
            </a:r>
            <a:r>
              <a:rPr lang="ar-EG" sz="3200" b="1" dirty="0">
                <a:latin typeface="Calibri" panose="020F0502020204030204" pitchFamily="34" charset="0"/>
                <a:cs typeface="Calibri" panose="020F0502020204030204" pitchFamily="34" charset="0"/>
              </a:rPr>
              <a:t>يمكن للشركات اتخاذ قرارات مبنية على بيانات دقيقة، مما يعزز فرص نجاحها في السوق.  </a:t>
            </a:r>
            <a:endParaRPr lang="en-MY" sz="32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76110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TextBox 41"/>
          <p:cNvSpPr txBox="1"/>
          <p:nvPr/>
        </p:nvSpPr>
        <p:spPr>
          <a:xfrm>
            <a:off x="5050917" y="1255061"/>
            <a:ext cx="9171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</a:t>
            </a:r>
            <a:r>
              <a:rPr lang="ar-EG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الخامسة</a:t>
            </a:r>
            <a:endParaRPr lang="ar-SA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FF0FD337-6BE3-014B-6916-AFAF1FABB81E}"/>
              </a:ext>
            </a:extLst>
          </p:cNvPr>
          <p:cNvSpPr/>
          <p:nvPr/>
        </p:nvSpPr>
        <p:spPr>
          <a:xfrm>
            <a:off x="1127760" y="4884389"/>
            <a:ext cx="4747323" cy="12316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endParaRPr lang="ar-EG" sz="3200" dirty="0"/>
          </a:p>
          <a:p>
            <a:pPr algn="ctr">
              <a:lnSpc>
                <a:spcPct val="120000"/>
              </a:lnSpc>
            </a:pPr>
            <a:r>
              <a:rPr lang="ar-EG" sz="3200" b="1" dirty="0"/>
              <a:t>شكراً لحسن </a:t>
            </a:r>
            <a:r>
              <a:rPr lang="ar-EG" sz="3200" b="1" dirty="0" smtClean="0"/>
              <a:t>استماعكم</a:t>
            </a:r>
            <a:endParaRPr lang="en-US" sz="32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6713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Props1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purl.org/dc/elements/1.1/"/>
    <ds:schemaRef ds:uri="http://schemas.openxmlformats.org/package/2006/metadata/core-properties"/>
    <ds:schemaRef ds:uri="http://www.w3.org/XML/1998/namespace"/>
    <ds:schemaRef ds:uri="http://purl.org/dc/terms/"/>
    <ds:schemaRef ds:uri="http://purl.org/dc/dcmitype/"/>
    <ds:schemaRef ds:uri="aca13214-df29-4e3c-a050-857c0bf7bd8e"/>
    <ds:schemaRef ds:uri="688354b5-287c-4cda-825e-1d7935aea40e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5633</TotalTime>
  <Words>3134</Words>
  <Application>Microsoft Office PowerPoint</Application>
  <PresentationFormat>Widescreen</PresentationFormat>
  <Paragraphs>449</Paragraphs>
  <Slides>48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8" baseType="lpstr">
      <vt:lpstr>Alexandria</vt:lpstr>
      <vt:lpstr>Arial</vt:lpstr>
      <vt:lpstr>Calibri</vt:lpstr>
      <vt:lpstr>Calibri Light</vt:lpstr>
      <vt:lpstr>Microsoft Uighur</vt:lpstr>
      <vt:lpstr>Roboto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ok 2all</cp:lastModifiedBy>
  <cp:revision>327</cp:revision>
  <dcterms:created xsi:type="dcterms:W3CDTF">2023-04-29T09:08:00Z</dcterms:created>
  <dcterms:modified xsi:type="dcterms:W3CDTF">2024-10-26T23:47:23Z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