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7" r:id="rId20"/>
    <p:sldId id="278" r:id="rId21"/>
    <p:sldId id="279" r:id="rId22"/>
    <p:sldId id="280" r:id="rId23"/>
    <p:sldId id="283" r:id="rId24"/>
    <p:sldId id="284" r:id="rId25"/>
    <p:sldId id="28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10/2/2021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10/2/2021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7134578"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801862" cy="1384995"/>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Lecture 5</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Principles and aims of risk management</a:t>
            </a:r>
          </a:p>
          <a:p>
            <a:r>
              <a:rPr lang="en-US" sz="2800" dirty="0">
                <a:solidFill>
                  <a:srgbClr val="24A9E1"/>
                </a:solidFill>
                <a:latin typeface="Tajawal Medium" panose="00000600000000000000" pitchFamily="2" charset="-78"/>
                <a:cs typeface="Tajawal Medium" panose="00000600000000000000" pitchFamily="2" charset="-78"/>
              </a:rPr>
              <a:t>Prepared by Eng. Mosaab Hamed</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0844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MGM510</a:t>
            </a:r>
          </a:p>
          <a:p>
            <a:r>
              <a:rPr lang="en-US" sz="2800" dirty="0">
                <a:solidFill>
                  <a:schemeClr val="bg1"/>
                </a:solidFill>
                <a:latin typeface="Tajawal Medium" panose="00000600000000000000" pitchFamily="2" charset="-78"/>
                <a:cs typeface="Tajawal Medium" panose="00000600000000000000" pitchFamily="2" charset="-78"/>
              </a:rPr>
              <a:t>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4334"/>
    </mc:Choice>
    <mc:Fallback xmlns="">
      <p:transition spd="slow" advTm="243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main principle of risk management is that it delivers value to the organization. Risk management activities are designed to achieve the best possible outcome and reduce volatility or uncertainty of outcomes.</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successful risk management initiative (and framework) will be:</a:t>
            </a:r>
          </a:p>
          <a:p>
            <a:pPr lvl="1" algn="just">
              <a:tabLst>
                <a:tab pos="184150" algn="l"/>
              </a:tabLst>
            </a:pPr>
            <a:r>
              <a:rPr lang="en-US" sz="2500" dirty="0"/>
              <a:t>proportionate to the level of risk within the organization;</a:t>
            </a:r>
          </a:p>
          <a:p>
            <a:pPr lvl="1" algn="just">
              <a:tabLst>
                <a:tab pos="184150" algn="l"/>
              </a:tabLst>
            </a:pPr>
            <a:r>
              <a:rPr lang="en-US" sz="2500" dirty="0"/>
              <a:t>aligned with other business activities;</a:t>
            </a:r>
          </a:p>
          <a:p>
            <a:pPr lvl="1" algn="just">
              <a:tabLst>
                <a:tab pos="184150" algn="l"/>
              </a:tabLst>
            </a:pPr>
            <a:r>
              <a:rPr lang="en-US" sz="2500" dirty="0"/>
              <a:t>comprehensive, systematic and structured;</a:t>
            </a:r>
          </a:p>
          <a:p>
            <a:pPr lvl="1" algn="just">
              <a:tabLst>
                <a:tab pos="184150" algn="l"/>
              </a:tabLst>
            </a:pPr>
            <a:r>
              <a:rPr lang="en-US" sz="2500" dirty="0"/>
              <a:t>embedded within business procedures and protocols;</a:t>
            </a:r>
          </a:p>
          <a:p>
            <a:pPr lvl="1" algn="just">
              <a:tabLst>
                <a:tab pos="184150" algn="l"/>
              </a:tabLst>
            </a:pPr>
            <a:r>
              <a:rPr lang="en-US" sz="2500" dirty="0"/>
              <a:t>dynamic, iterative and responsive to change.</a:t>
            </a:r>
          </a:p>
        </p:txBody>
      </p:sp>
    </p:spTree>
    <p:extLst>
      <p:ext uri="{BB962C8B-B14F-4D97-AF65-F5344CB8AC3E}">
        <p14:creationId xmlns:p14="http://schemas.microsoft.com/office/powerpoint/2010/main" val="2870808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successful risk management initiative (and framework) will be:</a:t>
            </a:r>
          </a:p>
          <a:p>
            <a:pPr lvl="1" algn="just">
              <a:tabLst>
                <a:tab pos="184150" algn="l"/>
              </a:tabLst>
            </a:pPr>
            <a:r>
              <a:rPr lang="en-US" sz="2500" dirty="0"/>
              <a:t>proportionate to the level of risk within the organization;</a:t>
            </a:r>
          </a:p>
          <a:p>
            <a:pPr lvl="1" algn="just">
              <a:tabLst>
                <a:tab pos="184150" algn="l"/>
              </a:tabLst>
            </a:pPr>
            <a:r>
              <a:rPr lang="en-US" sz="2500" dirty="0"/>
              <a:t>aligned with other business activities;</a:t>
            </a:r>
          </a:p>
          <a:p>
            <a:pPr lvl="1" algn="just">
              <a:tabLst>
                <a:tab pos="184150" algn="l"/>
              </a:tabLst>
            </a:pPr>
            <a:r>
              <a:rPr lang="en-US" sz="2500" dirty="0"/>
              <a:t>comprehensive, systematic and structured;</a:t>
            </a:r>
          </a:p>
          <a:p>
            <a:pPr lvl="1" algn="just">
              <a:tabLst>
                <a:tab pos="184150" algn="l"/>
              </a:tabLst>
            </a:pPr>
            <a:r>
              <a:rPr lang="en-US" sz="2500" dirty="0"/>
              <a:t>embedded within business procedures and protocols;</a:t>
            </a:r>
          </a:p>
          <a:p>
            <a:pPr lvl="1" algn="just">
              <a:tabLst>
                <a:tab pos="184150" algn="l"/>
              </a:tabLst>
            </a:pPr>
            <a:r>
              <a:rPr lang="en-US" sz="2500" dirty="0"/>
              <a:t>dynamic, iterative and responsive to change.</a:t>
            </a:r>
          </a:p>
          <a:p>
            <a:pPr lvl="1" algn="just">
              <a:tabLst>
                <a:tab pos="184150" algn="l"/>
              </a:tabLst>
            </a:pPr>
            <a:endParaRPr lang="en-US" sz="2500" dirty="0"/>
          </a:p>
          <a:p>
            <a:pPr lvl="1" algn="just">
              <a:tabLst>
                <a:tab pos="184150" algn="l"/>
              </a:tabLst>
            </a:pPr>
            <a:r>
              <a:rPr lang="en-US" sz="2900" dirty="0"/>
              <a:t>This provides the acronym PACED and provides a very good </a:t>
            </a:r>
            <a:r>
              <a:rPr lang="en-US" sz="2900" dirty="0">
                <a:solidFill>
                  <a:srgbClr val="FF0000"/>
                </a:solidFill>
              </a:rPr>
              <a:t>set of principles that are the foundations of a successful approach to risk management within any organization.</a:t>
            </a:r>
          </a:p>
        </p:txBody>
      </p:sp>
    </p:spTree>
    <p:extLst>
      <p:ext uri="{BB962C8B-B14F-4D97-AF65-F5344CB8AC3E}">
        <p14:creationId xmlns:p14="http://schemas.microsoft.com/office/powerpoint/2010/main" val="3051432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solidFill>
                <a:srgbClr val="FF0000"/>
              </a:solidFill>
            </a:endParaRPr>
          </a:p>
        </p:txBody>
      </p:sp>
      <p:pic>
        <p:nvPicPr>
          <p:cNvPr id="8" name="Picture 7">
            <a:extLst>
              <a:ext uri="{FF2B5EF4-FFF2-40B4-BE49-F238E27FC236}">
                <a16:creationId xmlns:a16="http://schemas.microsoft.com/office/drawing/2014/main" id="{63006537-9E91-4659-8A6A-31BE21590D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631" y="1753636"/>
            <a:ext cx="8573696" cy="5001323"/>
          </a:xfrm>
          <a:prstGeom prst="rect">
            <a:avLst/>
          </a:prstGeom>
        </p:spPr>
      </p:pic>
    </p:spTree>
    <p:extLst>
      <p:ext uri="{BB962C8B-B14F-4D97-AF65-F5344CB8AC3E}">
        <p14:creationId xmlns:p14="http://schemas.microsoft.com/office/powerpoint/2010/main" val="17870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useful to separate the principles of risk management into two distinct lists: what should be the characteristics of risk management, as listed above; and what it should deliver, as listed below:</a:t>
            </a:r>
          </a:p>
          <a:p>
            <a:pPr lvl="1" algn="just">
              <a:tabLst>
                <a:tab pos="184150" algn="l"/>
              </a:tabLst>
            </a:pPr>
            <a:r>
              <a:rPr lang="en-US" sz="2500" dirty="0"/>
              <a:t>mandatory obligations placed on the organization;</a:t>
            </a:r>
          </a:p>
          <a:p>
            <a:pPr lvl="1" algn="just">
              <a:tabLst>
                <a:tab pos="184150" algn="l"/>
              </a:tabLst>
            </a:pPr>
            <a:r>
              <a:rPr lang="en-US" sz="2500" dirty="0"/>
              <a:t>assurance regarding the management of significant risks;</a:t>
            </a:r>
          </a:p>
          <a:p>
            <a:pPr lvl="1" algn="just">
              <a:tabLst>
                <a:tab pos="184150" algn="l"/>
              </a:tabLst>
            </a:pPr>
            <a:r>
              <a:rPr lang="en-US" sz="2500" dirty="0"/>
              <a:t>decisions that pay full regard to risk considerations;</a:t>
            </a:r>
          </a:p>
          <a:p>
            <a:pPr lvl="1" algn="just">
              <a:tabLst>
                <a:tab pos="184150" algn="l"/>
              </a:tabLst>
            </a:pPr>
            <a:r>
              <a:rPr lang="en-US" sz="2500" dirty="0"/>
              <a:t>effective and efficient core processes.</a:t>
            </a:r>
          </a:p>
        </p:txBody>
      </p:sp>
    </p:spTree>
    <p:extLst>
      <p:ext uri="{BB962C8B-B14F-4D97-AF65-F5344CB8AC3E}">
        <p14:creationId xmlns:p14="http://schemas.microsoft.com/office/powerpoint/2010/main" val="2727020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table below sets out the possible purpose or motivation for a risk management initiative as mandatory, assurance, decision making and effective and efficient core processes (MADE2). </a:t>
            </a:r>
            <a:r>
              <a:rPr lang="en-US" sz="2900" dirty="0">
                <a:solidFill>
                  <a:srgbClr val="FF0000"/>
                </a:solidFill>
              </a:rPr>
              <a:t>Core processes represent the activities of the organization and can be strategic, tactical, operational or compliance (STOC) in nature</a:t>
            </a:r>
            <a:r>
              <a:rPr lang="en-US" sz="2900" dirty="0"/>
              <a:t>.</a:t>
            </a:r>
            <a:endParaRPr lang="en-US" sz="2500" dirty="0"/>
          </a:p>
        </p:txBody>
      </p:sp>
    </p:spTree>
    <p:extLst>
      <p:ext uri="{BB962C8B-B14F-4D97-AF65-F5344CB8AC3E}">
        <p14:creationId xmlns:p14="http://schemas.microsoft.com/office/powerpoint/2010/main" val="3679562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C6C0502B-5DDA-4273-A538-5278016E80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8915" y="1955452"/>
            <a:ext cx="8630854" cy="4467849"/>
          </a:xfrm>
          <a:prstGeom prst="rect">
            <a:avLst/>
          </a:prstGeom>
        </p:spPr>
      </p:pic>
    </p:spTree>
    <p:extLst>
      <p:ext uri="{BB962C8B-B14F-4D97-AF65-F5344CB8AC3E}">
        <p14:creationId xmlns:p14="http://schemas.microsoft.com/office/powerpoint/2010/main" val="2073951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9" name="Picture 8">
            <a:extLst>
              <a:ext uri="{FF2B5EF4-FFF2-40B4-BE49-F238E27FC236}">
                <a16:creationId xmlns:a16="http://schemas.microsoft.com/office/drawing/2014/main" id="{0595AFAA-8245-4522-B5B8-8A4650465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0099" y="2487183"/>
            <a:ext cx="8611802" cy="2591162"/>
          </a:xfrm>
          <a:prstGeom prst="rect">
            <a:avLst/>
          </a:prstGeom>
        </p:spPr>
      </p:pic>
    </p:spTree>
    <p:extLst>
      <p:ext uri="{BB962C8B-B14F-4D97-AF65-F5344CB8AC3E}">
        <p14:creationId xmlns:p14="http://schemas.microsoft.com/office/powerpoint/2010/main" val="478781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objectives for risk management provide the acronym MADE2 and this confirms that outputs from risk management will lead to less disruption to normal efficient operations, a reduction of uncertainty in relation to tactics and improved decisions in relation to evaluation and selection of alternative strategies. In other words, a key part of risk management is improved organizational decision making.</a:t>
            </a:r>
            <a:endParaRPr lang="en-US" sz="2500" dirty="0"/>
          </a:p>
        </p:txBody>
      </p:sp>
    </p:spTree>
    <p:extLst>
      <p:ext uri="{BB962C8B-B14F-4D97-AF65-F5344CB8AC3E}">
        <p14:creationId xmlns:p14="http://schemas.microsoft.com/office/powerpoint/2010/main" val="338790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is a </a:t>
            </a:r>
            <a:r>
              <a:rPr lang="en-US" sz="2900" dirty="0">
                <a:solidFill>
                  <a:srgbClr val="FF0000"/>
                </a:solidFill>
              </a:rPr>
              <a:t>process</a:t>
            </a:r>
            <a:r>
              <a:rPr lang="en-US" sz="2900" dirty="0"/>
              <a:t> that can be divided into several </a:t>
            </a:r>
            <a:r>
              <a:rPr lang="en-US" sz="2900" dirty="0">
                <a:solidFill>
                  <a:srgbClr val="FF0000"/>
                </a:solidFill>
              </a:rPr>
              <a:t>stages</a:t>
            </a:r>
            <a:r>
              <a:rPr lang="en-US" sz="2900" dirty="0"/>
              <a:t>.</a:t>
            </a:r>
          </a:p>
          <a:p>
            <a:pPr algn="just">
              <a:tabLst>
                <a:tab pos="184150" algn="l"/>
              </a:tabLst>
            </a:pPr>
            <a:r>
              <a:rPr lang="en-US" sz="2500" dirty="0"/>
              <a:t>The process can be represented as the 8Rs and 4Ts of hazard risk management.</a:t>
            </a:r>
            <a:endParaRPr lang="en-US" sz="2900" dirty="0"/>
          </a:p>
          <a:p>
            <a:pPr algn="just">
              <a:tabLst>
                <a:tab pos="184150" algn="l"/>
              </a:tabLst>
            </a:pPr>
            <a:endParaRPr lang="en-US" sz="2500" dirty="0"/>
          </a:p>
        </p:txBody>
      </p:sp>
    </p:spTree>
    <p:extLst>
      <p:ext uri="{BB962C8B-B14F-4D97-AF65-F5344CB8AC3E}">
        <p14:creationId xmlns:p14="http://schemas.microsoft.com/office/powerpoint/2010/main" val="35442302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15" name="Picture 14">
            <a:extLst>
              <a:ext uri="{FF2B5EF4-FFF2-40B4-BE49-F238E27FC236}">
                <a16:creationId xmlns:a16="http://schemas.microsoft.com/office/drawing/2014/main" id="{2DBB325F-AFA5-4E10-B380-B109BC651C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269" y="1690687"/>
            <a:ext cx="9022862" cy="5064523"/>
          </a:xfrm>
          <a:prstGeom prst="rect">
            <a:avLst/>
          </a:prstGeom>
        </p:spPr>
      </p:pic>
    </p:spTree>
    <p:extLst>
      <p:ext uri="{BB962C8B-B14F-4D97-AF65-F5344CB8AC3E}">
        <p14:creationId xmlns:p14="http://schemas.microsoft.com/office/powerpoint/2010/main" val="1373931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04104D54-CD4E-4D05-9595-CAAAA4E7F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730" y="2010291"/>
            <a:ext cx="8878539" cy="3982006"/>
          </a:xfrm>
          <a:prstGeom prst="rect">
            <a:avLst/>
          </a:prstGeom>
        </p:spPr>
      </p:pic>
    </p:spTree>
    <p:extLst>
      <p:ext uri="{BB962C8B-B14F-4D97-AF65-F5344CB8AC3E}">
        <p14:creationId xmlns:p14="http://schemas.microsoft.com/office/powerpoint/2010/main" val="77097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5" name="Picture 4">
            <a:extLst>
              <a:ext uri="{FF2B5EF4-FFF2-40B4-BE49-F238E27FC236}">
                <a16:creationId xmlns:a16="http://schemas.microsoft.com/office/drawing/2014/main" id="{BB9C6041-A93F-4E2B-A901-570209A0A790}"/>
              </a:ext>
            </a:extLst>
          </p:cNvPr>
          <p:cNvPicPr>
            <a:picLocks noChangeAspect="1"/>
          </p:cNvPicPr>
          <p:nvPr/>
        </p:nvPicPr>
        <p:blipFill rotWithShape="1">
          <a:blip r:embed="rId3"/>
          <a:srcRect t="7149"/>
          <a:stretch/>
        </p:blipFill>
        <p:spPr>
          <a:xfrm>
            <a:off x="3127524" y="1338471"/>
            <a:ext cx="5936951" cy="5519530"/>
          </a:xfrm>
          <a:prstGeom prst="rect">
            <a:avLst/>
          </a:prstGeom>
        </p:spPr>
      </p:pic>
    </p:spTree>
    <p:extLst>
      <p:ext uri="{BB962C8B-B14F-4D97-AF65-F5344CB8AC3E}">
        <p14:creationId xmlns:p14="http://schemas.microsoft.com/office/powerpoint/2010/main" val="2980986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process is a set of activities, described as identifying, </a:t>
            </a:r>
            <a:r>
              <a:rPr lang="en-US" sz="2900" dirty="0" err="1"/>
              <a:t>analysing</a:t>
            </a:r>
            <a:r>
              <a:rPr lang="en-US" sz="2900" dirty="0"/>
              <a:t>, evaluating, treating, monitoring and reviewing risk.</a:t>
            </a:r>
          </a:p>
          <a:p>
            <a:pPr algn="just">
              <a:tabLst>
                <a:tab pos="184150" algn="l"/>
              </a:tabLst>
            </a:pPr>
            <a:r>
              <a:rPr lang="en-US" sz="2900" dirty="0"/>
              <a:t>There has been much discussion about whether a single risk management process and/or diagram can be used to describe the management of </a:t>
            </a:r>
            <a:r>
              <a:rPr lang="en-US" sz="2900" dirty="0">
                <a:solidFill>
                  <a:srgbClr val="FF0000"/>
                </a:solidFill>
              </a:rPr>
              <a:t>compliance risks, hazard risks, control risks and opportunity risks</a:t>
            </a:r>
            <a:r>
              <a:rPr lang="en-US" sz="2900" dirty="0"/>
              <a:t>.</a:t>
            </a:r>
          </a:p>
          <a:p>
            <a:pPr algn="just">
              <a:tabLst>
                <a:tab pos="184150" algn="l"/>
              </a:tabLst>
            </a:pPr>
            <a:r>
              <a:rPr lang="en-US" sz="2900" dirty="0"/>
              <a:t>The figure and Table above are used to illustrate the stages in the </a:t>
            </a:r>
            <a:r>
              <a:rPr lang="en-US" sz="2900" dirty="0">
                <a:solidFill>
                  <a:srgbClr val="FF0000"/>
                </a:solidFill>
              </a:rPr>
              <a:t>hazard risk</a:t>
            </a:r>
            <a:r>
              <a:rPr lang="en-US" sz="2900" dirty="0"/>
              <a:t> </a:t>
            </a:r>
            <a:r>
              <a:rPr lang="en-US" sz="2900" dirty="0">
                <a:solidFill>
                  <a:srgbClr val="FF0000"/>
                </a:solidFill>
              </a:rPr>
              <a:t>management process only</a:t>
            </a:r>
            <a:r>
              <a:rPr lang="en-US" sz="2900" dirty="0"/>
              <a:t>.</a:t>
            </a:r>
          </a:p>
        </p:txBody>
      </p:sp>
    </p:spTree>
    <p:extLst>
      <p:ext uri="{BB962C8B-B14F-4D97-AF65-F5344CB8AC3E}">
        <p14:creationId xmlns:p14="http://schemas.microsoft.com/office/powerpoint/2010/main" val="3009949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tools and techniques should be used to achieve the following:</a:t>
            </a:r>
          </a:p>
          <a:p>
            <a:pPr lvl="1" algn="just">
              <a:tabLst>
                <a:tab pos="184150" algn="l"/>
              </a:tabLst>
            </a:pPr>
            <a:r>
              <a:rPr lang="en-US" sz="2500" dirty="0"/>
              <a:t>compliance management provides risk governance;</a:t>
            </a:r>
          </a:p>
          <a:p>
            <a:pPr lvl="1" algn="just">
              <a:tabLst>
                <a:tab pos="184150" algn="l"/>
              </a:tabLst>
            </a:pPr>
            <a:r>
              <a:rPr lang="en-US" sz="2500" dirty="0"/>
              <a:t>hazard management makes outcomes less negative;</a:t>
            </a:r>
          </a:p>
          <a:p>
            <a:pPr lvl="1" algn="just">
              <a:tabLst>
                <a:tab pos="184150" algn="l"/>
              </a:tabLst>
            </a:pPr>
            <a:r>
              <a:rPr lang="en-US" sz="2500" dirty="0"/>
              <a:t>control management reduces the range of possible outcomes;</a:t>
            </a:r>
          </a:p>
          <a:p>
            <a:pPr lvl="1" algn="just">
              <a:tabLst>
                <a:tab pos="184150" algn="l"/>
              </a:tabLst>
            </a:pPr>
            <a:r>
              <a:rPr lang="en-US" sz="2500" dirty="0"/>
              <a:t>opportunity management makes outcomes more positive.</a:t>
            </a:r>
          </a:p>
        </p:txBody>
      </p:sp>
    </p:spTree>
    <p:extLst>
      <p:ext uri="{BB962C8B-B14F-4D97-AF65-F5344CB8AC3E}">
        <p14:creationId xmlns:p14="http://schemas.microsoft.com/office/powerpoint/2010/main" val="4008664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note that not all activities and functions undertaken by managers should be claimed by the risk manager as being undertaken in the name of risk management. Not all activities in the organization will be driven by risk management, even if all decisions, processes, procedures and activities have risks embedded within them</a:t>
            </a:r>
            <a:r>
              <a:rPr lang="en-US" sz="2500" dirty="0"/>
              <a:t>.</a:t>
            </a:r>
          </a:p>
        </p:txBody>
      </p:sp>
    </p:spTree>
    <p:extLst>
      <p:ext uri="{BB962C8B-B14F-4D97-AF65-F5344CB8AC3E}">
        <p14:creationId xmlns:p14="http://schemas.microsoft.com/office/powerpoint/2010/main" val="30180039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ctr">
              <a:buAutoNum type="arabicPeriod"/>
              <a:tabLst>
                <a:tab pos="184150" algn="l"/>
              </a:tabLst>
            </a:pPr>
            <a:r>
              <a:rPr lang="en-US" sz="2900" dirty="0"/>
              <a:t>Define the Scope of Work for a Project</a:t>
            </a:r>
          </a:p>
          <a:p>
            <a:pPr marL="0" indent="0" algn="ctr">
              <a:buNone/>
              <a:tabLst>
                <a:tab pos="184150" algn="l"/>
              </a:tabLst>
            </a:pPr>
            <a:endParaRPr lang="en-US" sz="2900" dirty="0"/>
          </a:p>
          <a:p>
            <a:pPr algn="just">
              <a:tabLst>
                <a:tab pos="184150" algn="l"/>
              </a:tabLst>
            </a:pPr>
            <a:r>
              <a:rPr lang="en-US" sz="2900" dirty="0"/>
              <a:t>A project’s scope of work (SOW) should include:</a:t>
            </a:r>
          </a:p>
          <a:p>
            <a:pPr lvl="1" algn="just">
              <a:tabLst>
                <a:tab pos="184150" algn="l"/>
              </a:tabLst>
            </a:pPr>
            <a:r>
              <a:rPr lang="en-US" sz="2500" dirty="0"/>
              <a:t>Client information</a:t>
            </a:r>
          </a:p>
          <a:p>
            <a:pPr lvl="1" algn="just">
              <a:tabLst>
                <a:tab pos="184150" algn="l"/>
              </a:tabLst>
            </a:pPr>
            <a:r>
              <a:rPr lang="en-US" sz="2500" dirty="0"/>
              <a:t>Contractor information</a:t>
            </a:r>
          </a:p>
          <a:p>
            <a:pPr lvl="1" algn="just">
              <a:tabLst>
                <a:tab pos="184150" algn="l"/>
              </a:tabLst>
            </a:pPr>
            <a:r>
              <a:rPr lang="en-US" sz="2500" dirty="0"/>
              <a:t>Deliverables</a:t>
            </a:r>
          </a:p>
          <a:p>
            <a:pPr lvl="1" algn="just">
              <a:tabLst>
                <a:tab pos="184150" algn="l"/>
              </a:tabLst>
            </a:pPr>
            <a:r>
              <a:rPr lang="en-US" sz="2500" dirty="0"/>
              <a:t>Milestones</a:t>
            </a:r>
            <a:endParaRPr lang="en-US" sz="2100" dirty="0"/>
          </a:p>
          <a:p>
            <a:pPr marL="457200" lvl="1" indent="0" algn="just">
              <a:buNone/>
              <a:tabLst>
                <a:tab pos="184150" algn="l"/>
              </a:tabLst>
            </a:pPr>
            <a:r>
              <a:rPr lang="en-US" sz="2500" dirty="0"/>
              <a:t>A new SOW should be written for each project. Every client and contract is going to be different</a:t>
            </a:r>
          </a:p>
        </p:txBody>
      </p:sp>
    </p:spTree>
    <p:extLst>
      <p:ext uri="{BB962C8B-B14F-4D97-AF65-F5344CB8AC3E}">
        <p14:creationId xmlns:p14="http://schemas.microsoft.com/office/powerpoint/2010/main" val="709301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2. Identify Risks as Early as Possible</a:t>
            </a:r>
          </a:p>
          <a:p>
            <a:pPr algn="just">
              <a:tabLst>
                <a:tab pos="184150" algn="l"/>
              </a:tabLst>
            </a:pPr>
            <a:r>
              <a:rPr lang="en-US" sz="2900" dirty="0"/>
              <a:t>Being able to see risk coming down the line requires keeping an open mind and thinking about the future of a project, not just its present state.</a:t>
            </a:r>
          </a:p>
          <a:p>
            <a:pPr algn="just">
              <a:tabLst>
                <a:tab pos="184150" algn="l"/>
              </a:tabLst>
            </a:pPr>
            <a:r>
              <a:rPr lang="en-US" sz="2900" dirty="0"/>
              <a:t>Project areas to assess for risk management include:</a:t>
            </a:r>
          </a:p>
          <a:p>
            <a:pPr lvl="1" algn="just">
              <a:tabLst>
                <a:tab pos="184150" algn="l"/>
              </a:tabLst>
            </a:pPr>
            <a:r>
              <a:rPr lang="en-US" sz="2500" dirty="0"/>
              <a:t>Budget</a:t>
            </a:r>
          </a:p>
          <a:p>
            <a:pPr lvl="1" algn="just">
              <a:tabLst>
                <a:tab pos="184150" algn="l"/>
              </a:tabLst>
            </a:pPr>
            <a:r>
              <a:rPr lang="en-US" sz="2500" dirty="0"/>
              <a:t>Client requirements</a:t>
            </a:r>
          </a:p>
          <a:p>
            <a:pPr lvl="1" algn="just">
              <a:tabLst>
                <a:tab pos="184150" algn="l"/>
              </a:tabLst>
            </a:pPr>
            <a:r>
              <a:rPr lang="en-US" sz="2500" dirty="0"/>
              <a:t>Contracts</a:t>
            </a:r>
          </a:p>
          <a:p>
            <a:pPr lvl="1" algn="just">
              <a:tabLst>
                <a:tab pos="184150" algn="l"/>
              </a:tabLst>
            </a:pPr>
            <a:r>
              <a:rPr lang="en-US" sz="2500" dirty="0"/>
              <a:t>Documentation</a:t>
            </a:r>
          </a:p>
          <a:p>
            <a:pPr lvl="1" algn="just">
              <a:tabLst>
                <a:tab pos="184150" algn="l"/>
              </a:tabLst>
            </a:pPr>
            <a:r>
              <a:rPr lang="en-US" sz="2500" dirty="0"/>
              <a:t>People (for example, if a core team member gets sick)</a:t>
            </a:r>
          </a:p>
          <a:p>
            <a:pPr lvl="1" algn="just">
              <a:tabLst>
                <a:tab pos="184150" algn="l"/>
              </a:tabLst>
            </a:pPr>
            <a:r>
              <a:rPr lang="en-US" sz="2500" dirty="0"/>
              <a:t>Schedule</a:t>
            </a:r>
          </a:p>
          <a:p>
            <a:pPr lvl="1" algn="just">
              <a:tabLst>
                <a:tab pos="184150" algn="l"/>
              </a:tabLst>
            </a:pPr>
            <a:r>
              <a:rPr lang="en-US" sz="2500" dirty="0"/>
              <a:t>Technology</a:t>
            </a:r>
          </a:p>
          <a:p>
            <a:pPr lvl="1" algn="just">
              <a:tabLst>
                <a:tab pos="184150" algn="l"/>
              </a:tabLst>
            </a:pPr>
            <a:r>
              <a:rPr lang="en-US" sz="2500" dirty="0"/>
              <a:t>Weather and natural disasters</a:t>
            </a:r>
            <a:endParaRPr lang="en-US" sz="2100" dirty="0"/>
          </a:p>
        </p:txBody>
      </p:sp>
    </p:spTree>
    <p:extLst>
      <p:ext uri="{BB962C8B-B14F-4D97-AF65-F5344CB8AC3E}">
        <p14:creationId xmlns:p14="http://schemas.microsoft.com/office/powerpoint/2010/main" val="2947989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3. Identify Opportunities, Too</a:t>
            </a:r>
          </a:p>
          <a:p>
            <a:pPr marL="0" indent="0">
              <a:buNone/>
              <a:tabLst>
                <a:tab pos="184150" algn="l"/>
              </a:tabLst>
            </a:pPr>
            <a:r>
              <a:rPr lang="en-US" sz="2900" dirty="0"/>
              <a:t>Preparing for opportunities is an important part of risk management.</a:t>
            </a:r>
          </a:p>
          <a:p>
            <a:pPr marL="0" indent="0">
              <a:buNone/>
              <a:tabLst>
                <a:tab pos="184150" algn="l"/>
              </a:tabLst>
            </a:pPr>
            <a:r>
              <a:rPr lang="en-US" sz="2900" dirty="0"/>
              <a:t>organizations who wish to exploit and enhance their opportunities must be intentional:</a:t>
            </a:r>
          </a:p>
          <a:p>
            <a:pPr>
              <a:tabLst>
                <a:tab pos="184150" algn="l"/>
              </a:tabLst>
            </a:pPr>
            <a:r>
              <a:rPr lang="en-US" sz="2900" dirty="0"/>
              <a:t>Objectives should be clearly defined. </a:t>
            </a:r>
          </a:p>
          <a:p>
            <a:pPr>
              <a:tabLst>
                <a:tab pos="184150" algn="l"/>
              </a:tabLst>
            </a:pPr>
            <a:r>
              <a:rPr lang="en-US" sz="2900" dirty="0"/>
              <a:t>Get the appropriate stakeholders together and brainstorm opportunities.</a:t>
            </a:r>
          </a:p>
          <a:p>
            <a:pPr>
              <a:tabLst>
                <a:tab pos="184150" algn="l"/>
              </a:tabLst>
            </a:pPr>
            <a:r>
              <a:rPr lang="en-US" sz="2900" dirty="0"/>
              <a:t>Capture and evaluate the opportunities. Which opportunities have the highest probability and impact scores?</a:t>
            </a:r>
          </a:p>
          <a:p>
            <a:pPr>
              <a:tabLst>
                <a:tab pos="184150" algn="l"/>
              </a:tabLst>
            </a:pPr>
            <a:r>
              <a:rPr lang="en-US" sz="2900" dirty="0"/>
              <a:t>Identify risk/opportunity owners who will develop and execute response plans for the most significant opportunities.</a:t>
            </a:r>
          </a:p>
          <a:p>
            <a:pPr>
              <a:tabLst>
                <a:tab pos="184150" algn="l"/>
              </a:tabLst>
            </a:pPr>
            <a:r>
              <a:rPr lang="en-US" sz="2900" dirty="0"/>
              <a:t>Develop and execute risk response plans.</a:t>
            </a:r>
          </a:p>
          <a:p>
            <a:pPr>
              <a:tabLst>
                <a:tab pos="184150" algn="l"/>
              </a:tabLst>
            </a:pPr>
            <a:r>
              <a:rPr lang="en-US" sz="2900" dirty="0"/>
              <a:t>Monitor the opportunities.</a:t>
            </a:r>
          </a:p>
          <a:p>
            <a:pPr marL="0" indent="0">
              <a:buNone/>
              <a:tabLst>
                <a:tab pos="184150" algn="l"/>
              </a:tabLst>
            </a:pPr>
            <a:endParaRPr lang="en-US" sz="2900" dirty="0"/>
          </a:p>
        </p:txBody>
      </p:sp>
    </p:spTree>
    <p:extLst>
      <p:ext uri="{BB962C8B-B14F-4D97-AF65-F5344CB8AC3E}">
        <p14:creationId xmlns:p14="http://schemas.microsoft.com/office/powerpoint/2010/main" val="3563812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4. Assign Importance to the Risk </a:t>
            </a:r>
          </a:p>
          <a:p>
            <a:pPr marL="0" indent="0">
              <a:buNone/>
              <a:tabLst>
                <a:tab pos="184150" algn="l"/>
              </a:tabLst>
            </a:pPr>
            <a:r>
              <a:rPr lang="en-US" sz="2900" dirty="0"/>
              <a:t>Rate each risk. Using a scale of 1 to 5 is easiest, with 1 being the least impactful and 5 being the most impactful. First, answer the question, “How likely it is that the risk will occur?” and rate it on that scale. Then, rate the impact of the following: time, cost and quality. If it’s a positive risk, you can also rate it in terms of its benefits, as in, “How beneficial will this risk be if it occurs?”</a:t>
            </a:r>
          </a:p>
        </p:txBody>
      </p:sp>
    </p:spTree>
    <p:extLst>
      <p:ext uri="{BB962C8B-B14F-4D97-AF65-F5344CB8AC3E}">
        <p14:creationId xmlns:p14="http://schemas.microsoft.com/office/powerpoint/2010/main" val="4240135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5. Figure Out How to Respond to the Risk </a:t>
            </a:r>
          </a:p>
          <a:p>
            <a:pPr marL="0" indent="0">
              <a:buNone/>
              <a:tabLst>
                <a:tab pos="184150" algn="l"/>
              </a:tabLst>
            </a:pPr>
            <a:r>
              <a:rPr lang="en-US" sz="2900" dirty="0"/>
              <a:t>Now that the root cause of the potential problem is defined, there are four basic ways to deal with it:</a:t>
            </a:r>
          </a:p>
          <a:p>
            <a:pPr>
              <a:tabLst>
                <a:tab pos="184150" algn="l"/>
              </a:tabLst>
            </a:pPr>
            <a:r>
              <a:rPr lang="en-US" sz="2900" dirty="0"/>
              <a:t>Avoidance: Prevent the risk from occurring so that it doesn’t affect the project.</a:t>
            </a:r>
          </a:p>
          <a:p>
            <a:pPr>
              <a:tabLst>
                <a:tab pos="184150" algn="l"/>
              </a:tabLst>
            </a:pPr>
            <a:r>
              <a:rPr lang="en-US" sz="2900" dirty="0"/>
              <a:t>Mitigation: Take action to limit how much damage the risk can cause.</a:t>
            </a:r>
          </a:p>
          <a:p>
            <a:pPr>
              <a:tabLst>
                <a:tab pos="184150" algn="l"/>
              </a:tabLst>
            </a:pPr>
            <a:r>
              <a:rPr lang="en-US" sz="2900" dirty="0"/>
              <a:t>Transference: Hire someone else to take on the risk. </a:t>
            </a:r>
          </a:p>
          <a:p>
            <a:pPr>
              <a:tabLst>
                <a:tab pos="184150" algn="l"/>
              </a:tabLst>
            </a:pPr>
            <a:r>
              <a:rPr lang="en-US" sz="2900" dirty="0"/>
              <a:t>Acceptance: This is what will be chosen if the other three options aren’t available or realistic.</a:t>
            </a:r>
          </a:p>
        </p:txBody>
      </p:sp>
    </p:spTree>
    <p:extLst>
      <p:ext uri="{BB962C8B-B14F-4D97-AF65-F5344CB8AC3E}">
        <p14:creationId xmlns:p14="http://schemas.microsoft.com/office/powerpoint/2010/main" val="2052458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6. Maintain a Risk Log </a:t>
            </a:r>
          </a:p>
          <a:p>
            <a:pPr marL="0" indent="0">
              <a:buNone/>
              <a:tabLst>
                <a:tab pos="184150" algn="l"/>
              </a:tabLst>
            </a:pPr>
            <a:r>
              <a:rPr lang="en-US" sz="2900" dirty="0"/>
              <a:t>Use a spreadsheet to keep track of the expected risks. In addition to the risk assessment scales mentioned above, here are some fields to include:</a:t>
            </a:r>
          </a:p>
          <a:p>
            <a:pPr lvl="1">
              <a:tabLst>
                <a:tab pos="184150" algn="l"/>
              </a:tabLst>
            </a:pPr>
            <a:r>
              <a:rPr lang="en-US" sz="2500" dirty="0"/>
              <a:t>The date of when you add the entry and any other dates that will matter.</a:t>
            </a:r>
          </a:p>
          <a:p>
            <a:pPr lvl="1">
              <a:tabLst>
                <a:tab pos="184150" algn="l"/>
              </a:tabLst>
            </a:pPr>
            <a:r>
              <a:rPr lang="en-US" sz="2500" dirty="0"/>
              <a:t>Description of the risk</a:t>
            </a:r>
          </a:p>
          <a:p>
            <a:pPr lvl="1">
              <a:tabLst>
                <a:tab pos="184150" algn="l"/>
              </a:tabLst>
            </a:pPr>
            <a:r>
              <a:rPr lang="en-US" sz="2500" dirty="0"/>
              <a:t>Likelihood of the risk happening</a:t>
            </a:r>
          </a:p>
          <a:p>
            <a:pPr lvl="1">
              <a:tabLst>
                <a:tab pos="184150" algn="l"/>
              </a:tabLst>
            </a:pPr>
            <a:r>
              <a:rPr lang="en-US" sz="2500" dirty="0"/>
              <a:t>The person responsible for managing the risk, determined by who is most suited to that particular risk</a:t>
            </a:r>
          </a:p>
          <a:p>
            <a:pPr lvl="1">
              <a:tabLst>
                <a:tab pos="184150" algn="l"/>
              </a:tabLst>
            </a:pPr>
            <a:r>
              <a:rPr lang="en-US" sz="2500" dirty="0"/>
              <a:t>Proper response(s) to the risk</a:t>
            </a:r>
          </a:p>
          <a:p>
            <a:pPr lvl="1">
              <a:tabLst>
                <a:tab pos="184150" algn="l"/>
              </a:tabLst>
            </a:pPr>
            <a:r>
              <a:rPr lang="en-US" sz="2500" dirty="0"/>
              <a:t>High and low cost estimates for different risk responses</a:t>
            </a:r>
          </a:p>
          <a:p>
            <a:pPr lvl="1">
              <a:tabLst>
                <a:tab pos="184150" algn="l"/>
              </a:tabLst>
            </a:pPr>
            <a:r>
              <a:rPr lang="en-US" sz="2500" dirty="0"/>
              <a:t>Current status</a:t>
            </a:r>
          </a:p>
        </p:txBody>
      </p:sp>
    </p:spTree>
    <p:extLst>
      <p:ext uri="{BB962C8B-B14F-4D97-AF65-F5344CB8AC3E}">
        <p14:creationId xmlns:p14="http://schemas.microsoft.com/office/powerpoint/2010/main" val="1073839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7. Regularly Review Project Risks </a:t>
            </a:r>
          </a:p>
          <a:p>
            <a:pPr marL="0" indent="0" algn="ctr">
              <a:buNone/>
              <a:tabLst>
                <a:tab pos="184150" algn="l"/>
              </a:tabLst>
            </a:pPr>
            <a:endParaRPr lang="en-US" sz="2900" dirty="0"/>
          </a:p>
          <a:p>
            <a:pPr marL="0" indent="0">
              <a:buNone/>
              <a:tabLst>
                <a:tab pos="184150" algn="l"/>
              </a:tabLst>
            </a:pPr>
            <a:r>
              <a:rPr lang="en-US" sz="2900" dirty="0"/>
              <a:t>Risk management isn’t a one-time exercise; it has to be monitored and updated throughout the lifespan of a project.</a:t>
            </a:r>
            <a:endParaRPr lang="en-US" sz="2500" dirty="0"/>
          </a:p>
        </p:txBody>
      </p:sp>
    </p:spTree>
    <p:extLst>
      <p:ext uri="{BB962C8B-B14F-4D97-AF65-F5344CB8AC3E}">
        <p14:creationId xmlns:p14="http://schemas.microsoft.com/office/powerpoint/2010/main" val="3933102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4452</TotalTime>
  <Words>1193</Words>
  <Application>Microsoft Office PowerPoint</Application>
  <PresentationFormat>Widescreen</PresentationFormat>
  <Paragraphs>109</Paragraphs>
  <Slides>24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Arial</vt:lpstr>
      <vt:lpstr>Calibri</vt:lpstr>
      <vt:lpstr>Calibri Light</vt:lpstr>
      <vt:lpstr>Tajawal Medium</vt:lpstr>
      <vt:lpstr>Office Theme</vt:lpstr>
      <vt:lpstr>Custom Design</vt:lpstr>
      <vt:lpstr>PowerPoint Presentation</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Risk management activities</vt:lpstr>
      <vt:lpstr>Risk management activities</vt:lpstr>
      <vt:lpstr>Risk management activities</vt:lpstr>
      <vt:lpstr>Risk management activities</vt:lpstr>
      <vt:lpstr>Risk management activities</vt:lpstr>
      <vt:lpstr>Risk management activities</vt:lpstr>
      <vt:lpstr>Risk management activities</vt:lpstr>
      <vt:lpstr>Principles of Project  Risk Management</vt:lpstr>
      <vt:lpstr>Principles of Project  Risk Management</vt:lpstr>
      <vt:lpstr>Principles of Project  Risk Management</vt:lpstr>
      <vt:lpstr>Principles of Project  Risk Management</vt:lpstr>
      <vt:lpstr>Principles of Project  Risk Management</vt:lpstr>
      <vt:lpstr>Principles of Project  Risk Management</vt:lpstr>
      <vt:lpstr>Principles of Project  Risk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Mosaab Hamed</cp:lastModifiedBy>
  <cp:revision>46</cp:revision>
  <dcterms:created xsi:type="dcterms:W3CDTF">2020-10-15T07:04:09Z</dcterms:created>
  <dcterms:modified xsi:type="dcterms:W3CDTF">2021-10-02T07:13:05Z</dcterms:modified>
</cp:coreProperties>
</file>