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6"/>
  </p:notesMasterIdLst>
  <p:sldIdLst>
    <p:sldId id="480" r:id="rId5"/>
    <p:sldId id="303" r:id="rId6"/>
    <p:sldId id="271" r:id="rId7"/>
    <p:sldId id="501" r:id="rId8"/>
    <p:sldId id="502" r:id="rId9"/>
    <p:sldId id="503" r:id="rId10"/>
    <p:sldId id="504" r:id="rId11"/>
    <p:sldId id="505" r:id="rId12"/>
    <p:sldId id="506" r:id="rId13"/>
    <p:sldId id="507" r:id="rId14"/>
    <p:sldId id="508" r:id="rId15"/>
    <p:sldId id="509" r:id="rId16"/>
    <p:sldId id="510" r:id="rId17"/>
    <p:sldId id="511" r:id="rId18"/>
    <p:sldId id="512" r:id="rId19"/>
    <p:sldId id="513" r:id="rId20"/>
    <p:sldId id="514" r:id="rId21"/>
    <p:sldId id="548" r:id="rId22"/>
    <p:sldId id="516" r:id="rId23"/>
    <p:sldId id="517" r:id="rId24"/>
    <p:sldId id="518" r:id="rId25"/>
    <p:sldId id="519" r:id="rId26"/>
    <p:sldId id="520" r:id="rId27"/>
    <p:sldId id="521" r:id="rId28"/>
    <p:sldId id="522" r:id="rId29"/>
    <p:sldId id="549" r:id="rId30"/>
    <p:sldId id="523" r:id="rId31"/>
    <p:sldId id="524" r:id="rId32"/>
    <p:sldId id="525" r:id="rId33"/>
    <p:sldId id="526" r:id="rId34"/>
    <p:sldId id="527" r:id="rId35"/>
    <p:sldId id="528" r:id="rId36"/>
    <p:sldId id="529" r:id="rId37"/>
    <p:sldId id="530" r:id="rId38"/>
    <p:sldId id="532" r:id="rId39"/>
    <p:sldId id="533" r:id="rId40"/>
    <p:sldId id="534" r:id="rId41"/>
    <p:sldId id="535" r:id="rId42"/>
    <p:sldId id="536" r:id="rId43"/>
    <p:sldId id="537" r:id="rId44"/>
    <p:sldId id="538" r:id="rId45"/>
    <p:sldId id="541" r:id="rId46"/>
    <p:sldId id="550" r:id="rId47"/>
    <p:sldId id="540" r:id="rId48"/>
    <p:sldId id="542" r:id="rId49"/>
    <p:sldId id="543" r:id="rId50"/>
    <p:sldId id="544" r:id="rId51"/>
    <p:sldId id="545" r:id="rId52"/>
    <p:sldId id="546" r:id="rId53"/>
    <p:sldId id="547" r:id="rId54"/>
    <p:sldId id="349" r:id="rId5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1"/>
            <p14:sldId id="502"/>
            <p14:sldId id="503"/>
            <p14:sldId id="504"/>
            <p14:sldId id="505"/>
            <p14:sldId id="506"/>
            <p14:sldId id="507"/>
            <p14:sldId id="508"/>
            <p14:sldId id="509"/>
            <p14:sldId id="510"/>
            <p14:sldId id="511"/>
            <p14:sldId id="512"/>
            <p14:sldId id="513"/>
            <p14:sldId id="514"/>
            <p14:sldId id="548"/>
            <p14:sldId id="516"/>
            <p14:sldId id="517"/>
            <p14:sldId id="518"/>
            <p14:sldId id="519"/>
            <p14:sldId id="520"/>
            <p14:sldId id="521"/>
            <p14:sldId id="522"/>
            <p14:sldId id="549"/>
            <p14:sldId id="523"/>
            <p14:sldId id="524"/>
            <p14:sldId id="525"/>
            <p14:sldId id="526"/>
            <p14:sldId id="527"/>
            <p14:sldId id="528"/>
            <p14:sldId id="529"/>
            <p14:sldId id="530"/>
            <p14:sldId id="532"/>
            <p14:sldId id="533"/>
            <p14:sldId id="534"/>
            <p14:sldId id="535"/>
            <p14:sldId id="536"/>
            <p14:sldId id="537"/>
            <p14:sldId id="538"/>
            <p14:sldId id="541"/>
            <p14:sldId id="550"/>
            <p14:sldId id="540"/>
            <p14:sldId id="542"/>
            <p14:sldId id="543"/>
            <p14:sldId id="544"/>
            <p14:sldId id="545"/>
            <p14:sldId id="546"/>
            <p14:sldId id="54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738" autoAdjust="0"/>
  </p:normalViewPr>
  <p:slideViewPr>
    <p:cSldViewPr snapToGrid="0">
      <p:cViewPr varScale="1">
        <p:scale>
          <a:sx n="84" d="100"/>
          <a:sy n="84" d="100"/>
        </p:scale>
        <p:origin x="438"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58688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50130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6/21/2024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dldebk/dlpm-quality.ht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faqpm/quality-04.htm" TargetMode="Externa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shop.techno-pm.com/products/monthly-status-update-template"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s://www.projectmanagement.ie/blog/statement-of-work/"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4.xml"/><Relationship Id="rId4" Type="http://schemas.openxmlformats.org/officeDocument/2006/relationships/hyperlink" Target="http://www.free-management-ebooks.com/faqpm/budget-08.htm"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33.png"/><Relationship Id="rId4" Type="http://schemas.openxmlformats.org/officeDocument/2006/relationships/image" Target="../media/image32.png"/></Relationships>
</file>

<file path=ppt/slides/_rels/slide3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1.xml.rels><?xml version="1.0" encoding="UTF-8" standalone="yes"?>
<Relationships xmlns="http://schemas.openxmlformats.org/package/2006/relationships"><Relationship Id="rId8" Type="http://schemas.openxmlformats.org/officeDocument/2006/relationships/image" Target="../media/image42.png"/><Relationship Id="rId3" Type="http://schemas.openxmlformats.org/officeDocument/2006/relationships/slideLayout" Target="../slideLayouts/slideLayout15.xml"/><Relationship Id="rId7" Type="http://schemas.openxmlformats.org/officeDocument/2006/relationships/image" Target="../media/image41.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41.svg"/><Relationship Id="rId5" Type="http://schemas.openxmlformats.org/officeDocument/2006/relationships/image" Target="../media/image40.png"/><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329269" y="3999975"/>
            <a:ext cx="5216525" cy="461665"/>
          </a:xfrm>
          <a:prstGeom prst="rect">
            <a:avLst/>
          </a:prstGeom>
          <a:noFill/>
        </p:spPr>
        <p:txBody>
          <a:bodyPr wrap="square" rtlCol="0">
            <a:spAutoFit/>
          </a:bodyPr>
          <a:lstStyle/>
          <a:p>
            <a:r>
              <a:rPr lang="en-US" sz="2400" b="1" dirty="0">
                <a:solidFill>
                  <a:srgbClr val="00B0F0"/>
                </a:solidFill>
                <a:latin typeface="Alexandria" charset="0"/>
              </a:rPr>
              <a:t>Prepared by Dr. Majid Saad</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YE" sz="2800" b="1" dirty="0">
                <a:solidFill>
                  <a:schemeClr val="bg1"/>
                </a:solidFill>
                <a:latin typeface="Alexandria" charset="0"/>
                <a:cs typeface="Alexandria" charset="0"/>
              </a:rPr>
              <a:t>3</a:t>
            </a:r>
            <a:r>
              <a:rPr lang="en-US" sz="2800" b="1" dirty="0">
                <a:solidFill>
                  <a:schemeClr val="bg1"/>
                </a:solidFill>
                <a:latin typeface="Alexandria" charset="0"/>
                <a:cs typeface="Alexandria" charset="0"/>
              </a:rPr>
              <a:t> </a:t>
            </a:r>
          </a:p>
        </p:txBody>
      </p:sp>
      <p:grpSp>
        <p:nvGrpSpPr>
          <p:cNvPr id="2" name="Group 1">
            <a:extLst>
              <a:ext uri="{FF2B5EF4-FFF2-40B4-BE49-F238E27FC236}">
                <a16:creationId xmlns:a16="http://schemas.microsoft.com/office/drawing/2014/main" xmlns="" id="{EC3F20EC-2941-365A-FF9E-583B148A379D}"/>
              </a:ext>
            </a:extLst>
          </p:cNvPr>
          <p:cNvGrpSpPr/>
          <p:nvPr/>
        </p:nvGrpSpPr>
        <p:grpSpPr>
          <a:xfrm>
            <a:off x="329269" y="1670467"/>
            <a:ext cx="5645081" cy="3745284"/>
            <a:chOff x="329269" y="1670467"/>
            <a:chExt cx="5645081" cy="3745284"/>
          </a:xfrm>
        </p:grpSpPr>
        <p:sp>
          <p:nvSpPr>
            <p:cNvPr id="31" name="TextBox 30"/>
            <p:cNvSpPr txBox="1"/>
            <p:nvPr/>
          </p:nvSpPr>
          <p:spPr>
            <a:xfrm>
              <a:off x="329269" y="167046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46" name="TextBox 45"/>
            <p:cNvSpPr txBox="1"/>
            <p:nvPr/>
          </p:nvSpPr>
          <p:spPr>
            <a:xfrm>
              <a:off x="463079" y="4769420"/>
              <a:ext cx="2127317" cy="646331"/>
            </a:xfrm>
            <a:prstGeom prst="rect">
              <a:avLst/>
            </a:prstGeom>
            <a:noFill/>
          </p:spPr>
          <p:txBody>
            <a:bodyPr wrap="square" rtlCol="0">
              <a:spAutoFit/>
            </a:bodyPr>
            <a:lstStyle/>
            <a:p>
              <a:r>
                <a:rPr lang="en-US" sz="3600" b="1" dirty="0">
                  <a:solidFill>
                    <a:srgbClr val="00B0F0"/>
                  </a:solidFill>
                  <a:latin typeface="Alexandria" charset="0"/>
                </a:rPr>
                <a:t>PMG 312</a:t>
              </a:r>
            </a:p>
          </p:txBody>
        </p:sp>
      </p:gr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7" name="Picture 6">
            <a:extLst>
              <a:ext uri="{FF2B5EF4-FFF2-40B4-BE49-F238E27FC236}">
                <a16:creationId xmlns:a16="http://schemas.microsoft.com/office/drawing/2014/main" xmlns="" id="{0B4BC3D3-343A-2353-542A-E85776016310}"/>
              </a:ext>
            </a:extLst>
          </p:cNvPr>
          <p:cNvPicPr>
            <a:picLocks noChangeAspect="1"/>
          </p:cNvPicPr>
          <p:nvPr/>
        </p:nvPicPr>
        <p:blipFill>
          <a:blip r:embed="rId4"/>
          <a:stretch>
            <a:fillRect/>
          </a:stretch>
        </p:blipFill>
        <p:spPr>
          <a:xfrm>
            <a:off x="5768033" y="1352550"/>
            <a:ext cx="6229350" cy="41529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0" name="Rectangle: Rounded Corners 9"/>
          <p:cNvSpPr/>
          <p:nvPr/>
        </p:nvSpPr>
        <p:spPr>
          <a:xfrm>
            <a:off x="5726176" y="459323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smtClean="0">
                <a:solidFill>
                  <a:srgbClr val="00B0F0"/>
                </a:solidFill>
                <a:latin typeface="Alexandria" charset="0"/>
              </a:rPr>
              <a:t>Dr</a:t>
            </a:r>
            <a:r>
              <a:rPr lang="en-US" sz="2800" b="1" dirty="0">
                <a:solidFill>
                  <a:srgbClr val="00B0F0"/>
                </a:solidFill>
                <a:latin typeface="Alexandria" charset="0"/>
              </a:rPr>
              <a:t>.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pSp>
        <p:nvGrpSpPr>
          <p:cNvPr id="7" name="Group 6">
            <a:extLst>
              <a:ext uri="{FF2B5EF4-FFF2-40B4-BE49-F238E27FC236}">
                <a16:creationId xmlns:a16="http://schemas.microsoft.com/office/drawing/2014/main" xmlns="" id="{8AE8819F-2675-8D3D-33A4-CE10ED28D800}"/>
              </a:ext>
            </a:extLst>
          </p:cNvPr>
          <p:cNvGrpSpPr/>
          <p:nvPr/>
        </p:nvGrpSpPr>
        <p:grpSpPr>
          <a:xfrm>
            <a:off x="5725615" y="2538999"/>
            <a:ext cx="5645081" cy="3229731"/>
            <a:chOff x="-352368" y="2144747"/>
            <a:chExt cx="5645081" cy="3229731"/>
          </a:xfrm>
        </p:grpSpPr>
        <p:sp>
          <p:nvSpPr>
            <p:cNvPr id="8" name="TextBox 7">
              <a:extLst>
                <a:ext uri="{FF2B5EF4-FFF2-40B4-BE49-F238E27FC236}">
                  <a16:creationId xmlns:a16="http://schemas.microsoft.com/office/drawing/2014/main" xmlns="" id="{444010BA-ED8C-683C-E1D9-5ED4F150AEC7}"/>
                </a:ext>
              </a:extLst>
            </p:cNvPr>
            <p:cNvSpPr txBox="1"/>
            <p:nvPr/>
          </p:nvSpPr>
          <p:spPr>
            <a:xfrm>
              <a:off x="-352368" y="2144747"/>
              <a:ext cx="5645081"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Management Technologies</a:t>
              </a:r>
            </a:p>
          </p:txBody>
        </p:sp>
        <p:sp>
          <p:nvSpPr>
            <p:cNvPr id="11" name="TextBox 10">
              <a:extLst>
                <a:ext uri="{FF2B5EF4-FFF2-40B4-BE49-F238E27FC236}">
                  <a16:creationId xmlns:a16="http://schemas.microsoft.com/office/drawing/2014/main" xmlns="" id="{B5C79B26-9F0A-4869-4FFE-F32C1BDBEB82}"/>
                </a:ext>
              </a:extLst>
            </p:cNvPr>
            <p:cNvSpPr txBox="1"/>
            <p:nvPr/>
          </p:nvSpPr>
          <p:spPr>
            <a:xfrm>
              <a:off x="454363" y="4728147"/>
              <a:ext cx="2127317" cy="646331"/>
            </a:xfrm>
            <a:prstGeom prst="rect">
              <a:avLst/>
            </a:prstGeom>
            <a:noFill/>
          </p:spPr>
          <p:txBody>
            <a:bodyPr wrap="square" rtlCol="0">
              <a:spAutoFit/>
            </a:bodyPr>
            <a:lstStyle/>
            <a:p>
              <a:r>
                <a:rPr lang="en-US" sz="3600" b="1" dirty="0" smtClean="0">
                  <a:solidFill>
                    <a:srgbClr val="00B0F0"/>
                  </a:solidFill>
                  <a:latin typeface="Alexandria" charset="0"/>
                </a:rPr>
                <a:t>PM</a:t>
              </a:r>
              <a:r>
                <a:rPr lang="en-US" sz="3600" b="1" dirty="0" smtClean="0">
                  <a:solidFill>
                    <a:srgbClr val="00B0F0"/>
                  </a:solidFill>
                  <a:latin typeface="Alexandria" charset="0"/>
                </a:rPr>
                <a:t>G 312</a:t>
              </a:r>
              <a:endParaRPr lang="en-US" sz="3600" b="1" dirty="0">
                <a:solidFill>
                  <a:srgbClr val="00B0F0"/>
                </a:solidFill>
                <a:latin typeface="Alexandria" charset="0"/>
              </a:endParaRPr>
            </a:p>
          </p:txBody>
        </p:sp>
      </p:gr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086225" y="916750"/>
            <a:ext cx="4019549"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4735386" y="1029381"/>
            <a:ext cx="1844929" cy="646331"/>
          </a:xfrm>
          <a:prstGeom prst="rect">
            <a:avLst/>
          </a:prstGeom>
          <a:noFill/>
        </p:spPr>
        <p:txBody>
          <a:bodyPr wrap="none" rtlCol="0">
            <a:spAutoFit/>
          </a:bodyPr>
          <a:lstStyle/>
          <a:p>
            <a:r>
              <a:rPr lang="en-US" sz="3600" b="1" dirty="0">
                <a:solidFill>
                  <a:schemeClr val="bg1"/>
                </a:solidFill>
                <a:latin typeface="Alexandria" charset="0"/>
              </a:rPr>
              <a:t>AGENDA</a:t>
            </a:r>
            <a:endParaRPr lang="en-US" sz="2800" b="1" dirty="0">
              <a:solidFill>
                <a:schemeClr val="bg1"/>
              </a:solidFill>
              <a:latin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xmlns="" id="{CB7F9C89-6AF9-ED2D-0E84-B92D8DA9F53B}"/>
              </a:ext>
            </a:extLst>
          </p:cNvPr>
          <p:cNvSpPr txBox="1"/>
          <p:nvPr/>
        </p:nvSpPr>
        <p:spPr>
          <a:xfrm>
            <a:off x="1333000" y="1991949"/>
            <a:ext cx="9658849" cy="3108543"/>
          </a:xfrm>
          <a:prstGeom prst="rect">
            <a:avLst/>
          </a:prstGeom>
          <a:noFill/>
        </p:spPr>
        <p:txBody>
          <a:bodyPr wrap="square">
            <a:spAutoFit/>
          </a:bodyPr>
          <a:lstStyle/>
          <a:p>
            <a:pPr marL="457200" marR="0" indent="-457200" algn="l" rtl="0" fontAlgn="b">
              <a:spcBef>
                <a:spcPts val="0"/>
              </a:spcBef>
              <a:spcAft>
                <a:spcPts val="0"/>
              </a:spcAft>
              <a:buClr>
                <a:srgbClr val="0A1F61"/>
              </a:buClr>
              <a:buSzPts val="2800"/>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Project ranking matrix</a:t>
            </a:r>
            <a:endParaRPr lang="en-MY" sz="2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The weighted project ranking matrix</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Quality management</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Sponsor and supplier agreements</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Microsoft Project 2010</a:t>
            </a:r>
            <a:endParaRPr lang="en-MY" sz="1800" b="0" i="0" u="none" strike="noStrike" dirty="0">
              <a:effectLst/>
              <a:latin typeface="Arial" panose="020B0604020202020204" pitchFamily="34" charset="0"/>
            </a:endParaRPr>
          </a:p>
          <a:p>
            <a:pPr marL="457200" marR="0" indent="-457200" algn="l" rtl="0" fontAlgn="b">
              <a:spcBef>
                <a:spcPts val="0"/>
              </a:spcBef>
              <a:spcAft>
                <a:spcPts val="0"/>
              </a:spcAft>
              <a:buFont typeface="Wingdings" panose="05000000000000000000" pitchFamily="2" charset="2"/>
              <a:buChar char="v"/>
            </a:pPr>
            <a:r>
              <a:rPr lang="en-US" sz="2800" b="0" i="0" u="none" strike="noStrike" dirty="0">
                <a:solidFill>
                  <a:srgbClr val="0A1F61"/>
                </a:solidFill>
                <a:effectLst/>
                <a:latin typeface="Calibri" panose="020F0502020204030204" pitchFamily="34" charset="0"/>
                <a:ea typeface="Calibri" panose="020F0502020204030204" pitchFamily="34" charset="0"/>
                <a:cs typeface="Calibri" panose="020F0502020204030204" pitchFamily="34" charset="0"/>
              </a:rPr>
              <a:t>Summary</a:t>
            </a:r>
            <a:endParaRPr lang="en-MY" sz="1800" b="0" i="0" u="none" strike="noStrike" dirty="0">
              <a:effectLst/>
              <a:latin typeface="Arial" panose="020B0604020202020204" pitchFamily="34" charset="0"/>
            </a:endParaRPr>
          </a:p>
          <a:p>
            <a:pPr marL="285750" marR="0" lvl="0" indent="-285750" defTabSz="91440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800" b="1" i="0" u="none" strike="noStrike" kern="0" cap="none" spc="0" normalizeH="0" baseline="0" noProof="0" dirty="0">
              <a:ln>
                <a:noFill/>
              </a:ln>
              <a:solidFill>
                <a:srgbClr val="002060"/>
              </a:solidFill>
              <a:effectLst/>
              <a:uLnTx/>
              <a:uFillTx/>
            </a:endParaRPr>
          </a:p>
        </p:txBody>
      </p:sp>
    </p:spTree>
  </p:cSld>
  <p:clrMapOvr>
    <a:masterClrMapping/>
  </p:clrMapOvr>
  <mc:AlternateContent xmlns:mc="http://schemas.openxmlformats.org/markup-compatibility/2006" xmlns:p14="http://schemas.microsoft.com/office/powerpoint/2010/main">
    <mc:Choice Requires="p14">
      <p:transition spd="slow" p14:dur="2000" advTm="22371"/>
    </mc:Choice>
    <mc:Fallback xmlns="">
      <p:transition spd="slow" advTm="2237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xmlns="" id="{0D3CA4A9-F73F-C66D-616C-78C581F9D115}"/>
              </a:ext>
            </a:extLst>
          </p:cNvPr>
          <p:cNvSpPr txBox="1"/>
          <p:nvPr/>
        </p:nvSpPr>
        <p:spPr>
          <a:xfrm>
            <a:off x="3102014" y="716338"/>
            <a:ext cx="5638354" cy="584775"/>
          </a:xfrm>
          <a:prstGeom prst="rect">
            <a:avLst/>
          </a:prstGeom>
        </p:spPr>
        <p:style>
          <a:lnRef idx="1">
            <a:schemeClr val="accent1"/>
          </a:lnRef>
          <a:fillRef idx="2">
            <a:schemeClr val="accent1"/>
          </a:fillRef>
          <a:effectRef idx="1">
            <a:schemeClr val="accent1"/>
          </a:effectRef>
          <a:fontRef idx="minor">
            <a:schemeClr val="dk1"/>
          </a:fontRef>
        </p:style>
        <p:txBody>
          <a:bodyPr wrap="square" rtlCol="0">
            <a:spAutoFit/>
          </a:bodyPr>
          <a:lstStyle/>
          <a:p>
            <a:r>
              <a:rPr lang="ar-YE" sz="3200" dirty="0">
                <a:solidFill>
                  <a:prstClr val="white"/>
                </a:solidFill>
                <a:latin typeface="Tajawal Medium" panose="00000600000000000000" pitchFamily="2" charset="-78"/>
                <a:cs typeface="Tajawal Medium" panose="00000600000000000000" pitchFamily="2" charset="-78"/>
              </a:rPr>
              <a:t>              </a:t>
            </a:r>
            <a:r>
              <a:rPr lang="en-US" sz="3200" dirty="0">
                <a:solidFill>
                  <a:prstClr val="white"/>
                </a:solidFill>
                <a:latin typeface="Tajawal Medium" panose="00000600000000000000" pitchFamily="2" charset="-78"/>
                <a:cs typeface="Tajawal Medium" panose="00000600000000000000" pitchFamily="2" charset="-78"/>
              </a:rPr>
              <a:t>Introduction </a:t>
            </a:r>
          </a:p>
        </p:txBody>
      </p:sp>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grpSp>
        <p:nvGrpSpPr>
          <p:cNvPr id="8" name="Google Shape;106;p2">
            <a:extLst>
              <a:ext uri="{FF2B5EF4-FFF2-40B4-BE49-F238E27FC236}">
                <a16:creationId xmlns:a16="http://schemas.microsoft.com/office/drawing/2014/main" xmlns="" id="{9F388B7C-E7BD-BB4F-D699-0FD448561F63}"/>
              </a:ext>
            </a:extLst>
          </p:cNvPr>
          <p:cNvGrpSpPr/>
          <p:nvPr/>
        </p:nvGrpSpPr>
        <p:grpSpPr>
          <a:xfrm>
            <a:off x="139295" y="1424199"/>
            <a:ext cx="12044022" cy="4425581"/>
            <a:chOff x="8681" y="0"/>
            <a:chExt cx="12044022" cy="4425581"/>
          </a:xfrm>
        </p:grpSpPr>
        <p:sp>
          <p:nvSpPr>
            <p:cNvPr id="9" name="Google Shape;107;p2">
              <a:extLst>
                <a:ext uri="{FF2B5EF4-FFF2-40B4-BE49-F238E27FC236}">
                  <a16:creationId xmlns:a16="http://schemas.microsoft.com/office/drawing/2014/main" xmlns="" id="{36418B96-C6C3-A65D-4571-517DE1BCD76C}"/>
                </a:ext>
              </a:extLst>
            </p:cNvPr>
            <p:cNvSpPr/>
            <p:nvPr/>
          </p:nvSpPr>
          <p:spPr>
            <a:xfrm>
              <a:off x="6150727" y="988388"/>
              <a:ext cx="91440" cy="468769"/>
            </a:xfrm>
            <a:custGeom>
              <a:avLst/>
              <a:gdLst/>
              <a:ahLst/>
              <a:cxnLst/>
              <a:rect l="l" t="t" r="r" b="b"/>
              <a:pathLst>
                <a:path w="120000" h="120000" extrusionOk="0">
                  <a:moveTo>
                    <a:pt x="60000" y="0"/>
                  </a:moveTo>
                  <a:lnTo>
                    <a:pt x="90029" y="120000"/>
                  </a:lnTo>
                </a:path>
              </a:pathLst>
            </a:custGeom>
            <a:noFill/>
            <a:ln w="12700" cap="flat" cmpd="sng">
              <a:solidFill>
                <a:srgbClr val="487AA8"/>
              </a:solidFill>
              <a:prstDash val="solid"/>
              <a:miter lim="800000"/>
              <a:headEnd type="none" w="sm" len="sm"/>
              <a:tailEnd type="none" w="sm" len="sm"/>
            </a:ln>
          </p:spPr>
        </p:sp>
        <p:sp>
          <p:nvSpPr>
            <p:cNvPr id="10" name="Google Shape;108;p2">
              <a:extLst>
                <a:ext uri="{FF2B5EF4-FFF2-40B4-BE49-F238E27FC236}">
                  <a16:creationId xmlns:a16="http://schemas.microsoft.com/office/drawing/2014/main" xmlns="" id="{E33EED61-EFB4-F2F2-86C1-6A7CCEBADB48}"/>
                </a:ext>
              </a:extLst>
            </p:cNvPr>
            <p:cNvSpPr/>
            <p:nvPr/>
          </p:nvSpPr>
          <p:spPr>
            <a:xfrm>
              <a:off x="6196447" y="988388"/>
              <a:ext cx="535290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2" name="Google Shape;109;p2">
              <a:extLst>
                <a:ext uri="{FF2B5EF4-FFF2-40B4-BE49-F238E27FC236}">
                  <a16:creationId xmlns:a16="http://schemas.microsoft.com/office/drawing/2014/main" xmlns="" id="{A18C7B6D-D621-330E-CDF9-FF58CD066281}"/>
                </a:ext>
              </a:extLst>
            </p:cNvPr>
            <p:cNvSpPr/>
            <p:nvPr/>
          </p:nvSpPr>
          <p:spPr>
            <a:xfrm>
              <a:off x="6196447" y="988388"/>
              <a:ext cx="413478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3" name="Google Shape;110;p2">
              <a:extLst>
                <a:ext uri="{FF2B5EF4-FFF2-40B4-BE49-F238E27FC236}">
                  <a16:creationId xmlns:a16="http://schemas.microsoft.com/office/drawing/2014/main" xmlns="" id="{3AE2D87B-00AC-178D-1CE4-5DD490DFA7D2}"/>
                </a:ext>
              </a:extLst>
            </p:cNvPr>
            <p:cNvSpPr/>
            <p:nvPr/>
          </p:nvSpPr>
          <p:spPr>
            <a:xfrm>
              <a:off x="6196447" y="988388"/>
              <a:ext cx="291666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4" name="Google Shape;111;p2">
              <a:extLst>
                <a:ext uri="{FF2B5EF4-FFF2-40B4-BE49-F238E27FC236}">
                  <a16:creationId xmlns:a16="http://schemas.microsoft.com/office/drawing/2014/main" xmlns="" id="{02D37297-A254-9AB0-5EB5-E8DD9BFB9C8C}"/>
                </a:ext>
              </a:extLst>
            </p:cNvPr>
            <p:cNvSpPr/>
            <p:nvPr/>
          </p:nvSpPr>
          <p:spPr>
            <a:xfrm>
              <a:off x="6196447" y="988388"/>
              <a:ext cx="1698542"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5" name="Google Shape;112;p2">
              <a:extLst>
                <a:ext uri="{FF2B5EF4-FFF2-40B4-BE49-F238E27FC236}">
                  <a16:creationId xmlns:a16="http://schemas.microsoft.com/office/drawing/2014/main" xmlns="" id="{2F07D2F3-56A0-A12A-5B52-360B9EA02386}"/>
                </a:ext>
              </a:extLst>
            </p:cNvPr>
            <p:cNvSpPr/>
            <p:nvPr/>
          </p:nvSpPr>
          <p:spPr>
            <a:xfrm>
              <a:off x="6196447" y="988388"/>
              <a:ext cx="509113" cy="2004806"/>
            </a:xfrm>
            <a:custGeom>
              <a:avLst/>
              <a:gdLst/>
              <a:ahLst/>
              <a:cxnLst/>
              <a:rect l="l" t="t" r="r" b="b"/>
              <a:pathLst>
                <a:path w="120000" h="120000" extrusionOk="0">
                  <a:moveTo>
                    <a:pt x="0" y="0"/>
                  </a:moveTo>
                  <a:lnTo>
                    <a:pt x="0" y="113673"/>
                  </a:lnTo>
                  <a:lnTo>
                    <a:pt x="120000" y="113673"/>
                  </a:lnTo>
                  <a:lnTo>
                    <a:pt x="120000" y="120000"/>
                  </a:lnTo>
                </a:path>
              </a:pathLst>
            </a:custGeom>
            <a:noFill/>
            <a:ln w="12700" cap="flat" cmpd="sng">
              <a:solidFill>
                <a:srgbClr val="487AA8"/>
              </a:solidFill>
              <a:prstDash val="solid"/>
              <a:miter lim="800000"/>
              <a:headEnd type="none" w="sm" len="sm"/>
              <a:tailEnd type="none" w="sm" len="sm"/>
            </a:ln>
          </p:spPr>
        </p:sp>
        <p:sp>
          <p:nvSpPr>
            <p:cNvPr id="16" name="Google Shape;113;p2">
              <a:extLst>
                <a:ext uri="{FF2B5EF4-FFF2-40B4-BE49-F238E27FC236}">
                  <a16:creationId xmlns:a16="http://schemas.microsoft.com/office/drawing/2014/main" xmlns="" id="{93713F43-B899-7FAB-005A-6C767E21F9F5}"/>
                </a:ext>
              </a:extLst>
            </p:cNvPr>
            <p:cNvSpPr/>
            <p:nvPr/>
          </p:nvSpPr>
          <p:spPr>
            <a:xfrm>
              <a:off x="5458750" y="988388"/>
              <a:ext cx="737697"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7" name="Google Shape;114;p2">
              <a:extLst>
                <a:ext uri="{FF2B5EF4-FFF2-40B4-BE49-F238E27FC236}">
                  <a16:creationId xmlns:a16="http://schemas.microsoft.com/office/drawing/2014/main" xmlns="" id="{067B3F56-93C5-B8A0-690D-1A04A63319A1}"/>
                </a:ext>
              </a:extLst>
            </p:cNvPr>
            <p:cNvSpPr/>
            <p:nvPr/>
          </p:nvSpPr>
          <p:spPr>
            <a:xfrm>
              <a:off x="3963397" y="988388"/>
              <a:ext cx="2233050"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8" name="Google Shape;115;p2">
              <a:extLst>
                <a:ext uri="{FF2B5EF4-FFF2-40B4-BE49-F238E27FC236}">
                  <a16:creationId xmlns:a16="http://schemas.microsoft.com/office/drawing/2014/main" xmlns="" id="{0530B0C6-67FD-6575-E1C8-1252A777EB25}"/>
                </a:ext>
              </a:extLst>
            </p:cNvPr>
            <p:cNvSpPr/>
            <p:nvPr/>
          </p:nvSpPr>
          <p:spPr>
            <a:xfrm>
              <a:off x="2262555" y="988388"/>
              <a:ext cx="3933892"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9" name="Google Shape;116;p2">
              <a:extLst>
                <a:ext uri="{FF2B5EF4-FFF2-40B4-BE49-F238E27FC236}">
                  <a16:creationId xmlns:a16="http://schemas.microsoft.com/office/drawing/2014/main" xmlns="" id="{1202F12E-EEA5-1980-9C43-2A82AE0DAE16}"/>
                </a:ext>
              </a:extLst>
            </p:cNvPr>
            <p:cNvSpPr/>
            <p:nvPr/>
          </p:nvSpPr>
          <p:spPr>
            <a:xfrm>
              <a:off x="675491" y="988388"/>
              <a:ext cx="5520956"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0" name="Google Shape;117;p2">
              <a:extLst>
                <a:ext uri="{FF2B5EF4-FFF2-40B4-BE49-F238E27FC236}">
                  <a16:creationId xmlns:a16="http://schemas.microsoft.com/office/drawing/2014/main" xmlns="" id="{5BF1739B-06DF-5642-C071-8F925759F4FF}"/>
                </a:ext>
              </a:extLst>
            </p:cNvPr>
            <p:cNvSpPr/>
            <p:nvPr/>
          </p:nvSpPr>
          <p:spPr>
            <a:xfrm>
              <a:off x="2220238" y="0"/>
              <a:ext cx="7952419" cy="98838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1" name="Google Shape;118;p2">
              <a:extLst>
                <a:ext uri="{FF2B5EF4-FFF2-40B4-BE49-F238E27FC236}">
                  <a16:creationId xmlns:a16="http://schemas.microsoft.com/office/drawing/2014/main" xmlns="" id="{2FC42606-7BA1-3371-DDC9-349591914096}"/>
                </a:ext>
              </a:extLst>
            </p:cNvPr>
            <p:cNvSpPr txBox="1"/>
            <p:nvPr/>
          </p:nvSpPr>
          <p:spPr>
            <a:xfrm>
              <a:off x="2220238" y="0"/>
              <a:ext cx="7952419" cy="988388"/>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2800"/>
                <a:buFont typeface="Calibri"/>
                <a:buNone/>
                <a:tabLst/>
                <a:defRPr/>
              </a:pPr>
              <a:r>
                <a:rPr kumimoji="0" lang="en-US" sz="2800" b="0" i="0" u="none" strike="noStrike" kern="0" cap="none" spc="0" normalizeH="0" baseline="0" noProof="0" dirty="0">
                  <a:ln>
                    <a:noFill/>
                  </a:ln>
                  <a:solidFill>
                    <a:srgbClr val="FFFFFF"/>
                  </a:solidFill>
                  <a:effectLst/>
                  <a:uLnTx/>
                  <a:uFillTx/>
                  <a:ea typeface="Calibri"/>
                  <a:cs typeface="Calibri"/>
                  <a:sym typeface="Calibri"/>
                </a:rPr>
                <a:t>Project management in a nutshell</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2" name="Google Shape;119;p2">
              <a:extLst>
                <a:ext uri="{FF2B5EF4-FFF2-40B4-BE49-F238E27FC236}">
                  <a16:creationId xmlns:a16="http://schemas.microsoft.com/office/drawing/2014/main" xmlns="" id="{395828A8-DED1-1416-598A-87FFD982918C}"/>
                </a:ext>
              </a:extLst>
            </p:cNvPr>
            <p:cNvSpPr/>
            <p:nvPr/>
          </p:nvSpPr>
          <p:spPr>
            <a:xfrm>
              <a:off x="8681" y="2968373"/>
              <a:ext cx="1333619" cy="529167"/>
            </a:xfrm>
            <a:prstGeom prst="rect">
              <a:avLst/>
            </a:prstGeom>
            <a:solidFill>
              <a:srgbClr val="70AD47"/>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120;p2">
              <a:extLst>
                <a:ext uri="{FF2B5EF4-FFF2-40B4-BE49-F238E27FC236}">
                  <a16:creationId xmlns:a16="http://schemas.microsoft.com/office/drawing/2014/main" xmlns="" id="{E2A403CF-28D5-0736-B2E8-A552AD2F906E}"/>
                </a:ext>
              </a:extLst>
            </p:cNvPr>
            <p:cNvSpPr txBox="1"/>
            <p:nvPr/>
          </p:nvSpPr>
          <p:spPr>
            <a:xfrm>
              <a:off x="8681" y="2968373"/>
              <a:ext cx="1333619" cy="52916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Methodology</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4" name="Google Shape;121;p2">
              <a:extLst>
                <a:ext uri="{FF2B5EF4-FFF2-40B4-BE49-F238E27FC236}">
                  <a16:creationId xmlns:a16="http://schemas.microsoft.com/office/drawing/2014/main" xmlns="" id="{31ED6325-A7B5-8398-B9EC-8BAC6ADDF788}"/>
                </a:ext>
              </a:extLst>
            </p:cNvPr>
            <p:cNvSpPr/>
            <p:nvPr/>
          </p:nvSpPr>
          <p:spPr>
            <a:xfrm>
              <a:off x="1553710" y="2968373"/>
              <a:ext cx="1417690" cy="1228871"/>
            </a:xfrm>
            <a:prstGeom prst="rect">
              <a:avLst/>
            </a:prstGeom>
            <a:solidFill>
              <a:srgbClr val="BF9000"/>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122;p2">
              <a:extLst>
                <a:ext uri="{FF2B5EF4-FFF2-40B4-BE49-F238E27FC236}">
                  <a16:creationId xmlns:a16="http://schemas.microsoft.com/office/drawing/2014/main" xmlns="" id="{695F6077-2E84-DE8E-5FF0-307B0A98417A}"/>
                </a:ext>
              </a:extLst>
            </p:cNvPr>
            <p:cNvSpPr txBox="1"/>
            <p:nvPr/>
          </p:nvSpPr>
          <p:spPr>
            <a:xfrm>
              <a:off x="1553710" y="2968373"/>
              <a:ext cx="1417690" cy="122887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requirements definition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123;p2">
              <a:extLst>
                <a:ext uri="{FF2B5EF4-FFF2-40B4-BE49-F238E27FC236}">
                  <a16:creationId xmlns:a16="http://schemas.microsoft.com/office/drawing/2014/main" xmlns="" id="{A3AB3752-0646-C0B7-0E69-6C86C65BAE2F}"/>
                </a:ext>
              </a:extLst>
            </p:cNvPr>
            <p:cNvSpPr/>
            <p:nvPr/>
          </p:nvSpPr>
          <p:spPr>
            <a:xfrm>
              <a:off x="3182809" y="2968373"/>
              <a:ext cx="1561176" cy="1457208"/>
            </a:xfrm>
            <a:prstGeom prst="rect">
              <a:avLst/>
            </a:prstGeom>
            <a:solidFill>
              <a:srgbClr val="BF9000"/>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124;p2">
              <a:extLst>
                <a:ext uri="{FF2B5EF4-FFF2-40B4-BE49-F238E27FC236}">
                  <a16:creationId xmlns:a16="http://schemas.microsoft.com/office/drawing/2014/main" xmlns="" id="{359EBDEC-FB3F-6B9F-233D-AD69C6A9F20B}"/>
                </a:ext>
              </a:extLst>
            </p:cNvPr>
            <p:cNvSpPr txBox="1"/>
            <p:nvPr/>
          </p:nvSpPr>
          <p:spPr>
            <a:xfrm>
              <a:off x="3182809" y="2968373"/>
              <a:ext cx="1561176" cy="145720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Understanding the project business case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125;p2">
              <a:extLst>
                <a:ext uri="{FF2B5EF4-FFF2-40B4-BE49-F238E27FC236}">
                  <a16:creationId xmlns:a16="http://schemas.microsoft.com/office/drawing/2014/main" xmlns="" id="{79EEC09F-916C-3349-2BED-71063FCB8C96}"/>
                </a:ext>
              </a:extLst>
            </p:cNvPr>
            <p:cNvSpPr/>
            <p:nvPr/>
          </p:nvSpPr>
          <p:spPr>
            <a:xfrm>
              <a:off x="4955395" y="2968373"/>
              <a:ext cx="1006710" cy="703705"/>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126;p2">
              <a:extLst>
                <a:ext uri="{FF2B5EF4-FFF2-40B4-BE49-F238E27FC236}">
                  <a16:creationId xmlns:a16="http://schemas.microsoft.com/office/drawing/2014/main" xmlns="" id="{48BBB40B-4386-A981-496E-E6580B762164}"/>
                </a:ext>
              </a:extLst>
            </p:cNvPr>
            <p:cNvSpPr txBox="1"/>
            <p:nvPr/>
          </p:nvSpPr>
          <p:spPr>
            <a:xfrm>
              <a:off x="4955395" y="2968373"/>
              <a:ext cx="1006710" cy="70370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ranking matrix</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127;p2">
              <a:extLst>
                <a:ext uri="{FF2B5EF4-FFF2-40B4-BE49-F238E27FC236}">
                  <a16:creationId xmlns:a16="http://schemas.microsoft.com/office/drawing/2014/main" xmlns="" id="{AFA2AF07-09C8-ED7A-677B-027312A4484D}"/>
                </a:ext>
              </a:extLst>
            </p:cNvPr>
            <p:cNvSpPr/>
            <p:nvPr/>
          </p:nvSpPr>
          <p:spPr>
            <a:xfrm>
              <a:off x="6202206" y="2993194"/>
              <a:ext cx="1006710" cy="1336151"/>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128;p2">
              <a:extLst>
                <a:ext uri="{FF2B5EF4-FFF2-40B4-BE49-F238E27FC236}">
                  <a16:creationId xmlns:a16="http://schemas.microsoft.com/office/drawing/2014/main" xmlns="" id="{724835E9-3C42-03A7-5173-1E6629C97FDA}"/>
                </a:ext>
              </a:extLst>
            </p:cNvPr>
            <p:cNvSpPr txBox="1"/>
            <p:nvPr/>
          </p:nvSpPr>
          <p:spPr>
            <a:xfrm>
              <a:off x="6202206" y="2993194"/>
              <a:ext cx="1006710" cy="133615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How to evaluate and prioritize IT project proposals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129;p2">
              <a:extLst>
                <a:ext uri="{FF2B5EF4-FFF2-40B4-BE49-F238E27FC236}">
                  <a16:creationId xmlns:a16="http://schemas.microsoft.com/office/drawing/2014/main" xmlns="" id="{06BC1629-3984-F348-A6CE-364E43077348}"/>
                </a:ext>
              </a:extLst>
            </p:cNvPr>
            <p:cNvSpPr/>
            <p:nvPr/>
          </p:nvSpPr>
          <p:spPr>
            <a:xfrm>
              <a:off x="7391634" y="2968373"/>
              <a:ext cx="1006710" cy="1284537"/>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130;p2">
              <a:extLst>
                <a:ext uri="{FF2B5EF4-FFF2-40B4-BE49-F238E27FC236}">
                  <a16:creationId xmlns:a16="http://schemas.microsoft.com/office/drawing/2014/main" xmlns="" id="{5C057915-2FB6-463B-CDFD-667AE08EFD5B}"/>
                </a:ext>
              </a:extLst>
            </p:cNvPr>
            <p:cNvSpPr txBox="1"/>
            <p:nvPr/>
          </p:nvSpPr>
          <p:spPr>
            <a:xfrm>
              <a:off x="7391634" y="2968373"/>
              <a:ext cx="1006710" cy="128453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Quality management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131;p2">
              <a:extLst>
                <a:ext uri="{FF2B5EF4-FFF2-40B4-BE49-F238E27FC236}">
                  <a16:creationId xmlns:a16="http://schemas.microsoft.com/office/drawing/2014/main" xmlns="" id="{E11B84E2-B79F-E4E8-D236-0225EBBF7997}"/>
                </a:ext>
              </a:extLst>
            </p:cNvPr>
            <p:cNvSpPr/>
            <p:nvPr/>
          </p:nvSpPr>
          <p:spPr>
            <a:xfrm>
              <a:off x="8609754" y="2968373"/>
              <a:ext cx="1006710" cy="1212698"/>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132;p2">
              <a:extLst>
                <a:ext uri="{FF2B5EF4-FFF2-40B4-BE49-F238E27FC236}">
                  <a16:creationId xmlns:a16="http://schemas.microsoft.com/office/drawing/2014/main" xmlns="" id="{AA2B5311-8B38-53F6-CA1D-D0432B17427B}"/>
                </a:ext>
              </a:extLst>
            </p:cNvPr>
            <p:cNvSpPr txBox="1"/>
            <p:nvPr/>
          </p:nvSpPr>
          <p:spPr>
            <a:xfrm>
              <a:off x="8609754" y="2968373"/>
              <a:ext cx="1006710" cy="121269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Sponsor and supplier agreements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133;p2">
              <a:extLst>
                <a:ext uri="{FF2B5EF4-FFF2-40B4-BE49-F238E27FC236}">
                  <a16:creationId xmlns:a16="http://schemas.microsoft.com/office/drawing/2014/main" xmlns="" id="{4A7C307B-A8B4-D46F-DD84-85848699A5B6}"/>
                </a:ext>
              </a:extLst>
            </p:cNvPr>
            <p:cNvSpPr/>
            <p:nvPr/>
          </p:nvSpPr>
          <p:spPr>
            <a:xfrm>
              <a:off x="9827874" y="2968373"/>
              <a:ext cx="1006710" cy="748096"/>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134;p2">
              <a:extLst>
                <a:ext uri="{FF2B5EF4-FFF2-40B4-BE49-F238E27FC236}">
                  <a16:creationId xmlns:a16="http://schemas.microsoft.com/office/drawing/2014/main" xmlns="" id="{90B101CA-DB9E-D347-733C-D1F06D3995C6}"/>
                </a:ext>
              </a:extLst>
            </p:cNvPr>
            <p:cNvSpPr txBox="1"/>
            <p:nvPr/>
          </p:nvSpPr>
          <p:spPr>
            <a:xfrm>
              <a:off x="9827874" y="2968373"/>
              <a:ext cx="1006710" cy="748096"/>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Microsoft Project 2010</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135;p2">
              <a:extLst>
                <a:ext uri="{FF2B5EF4-FFF2-40B4-BE49-F238E27FC236}">
                  <a16:creationId xmlns:a16="http://schemas.microsoft.com/office/drawing/2014/main" xmlns="" id="{CDA0E2B8-4AD9-C418-F831-88533EB75929}"/>
                </a:ext>
              </a:extLst>
            </p:cNvPr>
            <p:cNvSpPr/>
            <p:nvPr/>
          </p:nvSpPr>
          <p:spPr>
            <a:xfrm>
              <a:off x="11045993" y="2968373"/>
              <a:ext cx="1006710" cy="503355"/>
            </a:xfrm>
            <a:prstGeom prst="rect">
              <a:avLst/>
            </a:prstGeom>
            <a:solidFill>
              <a:srgbClr val="ED7D31"/>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136;p2">
              <a:extLst>
                <a:ext uri="{FF2B5EF4-FFF2-40B4-BE49-F238E27FC236}">
                  <a16:creationId xmlns:a16="http://schemas.microsoft.com/office/drawing/2014/main" xmlns="" id="{5F781754-628B-928B-269D-9C4E2B8A1552}"/>
                </a:ext>
              </a:extLst>
            </p:cNvPr>
            <p:cNvSpPr txBox="1"/>
            <p:nvPr/>
          </p:nvSpPr>
          <p:spPr>
            <a:xfrm>
              <a:off x="11045993" y="2968373"/>
              <a:ext cx="1006710" cy="50335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Challenging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137;p2">
              <a:extLst>
                <a:ext uri="{FF2B5EF4-FFF2-40B4-BE49-F238E27FC236}">
                  <a16:creationId xmlns:a16="http://schemas.microsoft.com/office/drawing/2014/main" xmlns="" id="{497D9B63-BD39-505D-A801-3D642A80BA8B}"/>
                </a:ext>
              </a:extLst>
            </p:cNvPr>
            <p:cNvSpPr/>
            <p:nvPr/>
          </p:nvSpPr>
          <p:spPr>
            <a:xfrm flipH="1">
              <a:off x="4168570" y="1107419"/>
              <a:ext cx="2050759" cy="699477"/>
            </a:xfrm>
            <a:prstGeom prst="rect">
              <a:avLst/>
            </a:prstGeom>
            <a:solidFill>
              <a:srgbClr val="70AD47"/>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138;p2">
              <a:extLst>
                <a:ext uri="{FF2B5EF4-FFF2-40B4-BE49-F238E27FC236}">
                  <a16:creationId xmlns:a16="http://schemas.microsoft.com/office/drawing/2014/main" xmlns="" id="{DE966041-3C27-6C52-8AB6-D5E332DF7CAC}"/>
                </a:ext>
              </a:extLst>
            </p:cNvPr>
            <p:cNvSpPr txBox="1"/>
            <p:nvPr/>
          </p:nvSpPr>
          <p:spPr>
            <a:xfrm>
              <a:off x="4168570" y="1107419"/>
              <a:ext cx="2050759" cy="699477"/>
            </a:xfrm>
            <a:prstGeom prst="rect">
              <a:avLst/>
            </a:prstGeom>
            <a:noFill/>
            <a:ln>
              <a:noFill/>
            </a:ln>
          </p:spPr>
          <p:txBody>
            <a:bodyPr spcFirstLastPara="1" wrap="square" lIns="11425" tIns="11425" rIns="11425" bIns="1142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800"/>
                <a:buFont typeface="Calibri"/>
                <a:buNone/>
                <a:tabLst/>
                <a:defRPr/>
              </a:pPr>
              <a:r>
                <a:rPr kumimoji="0" lang="en-US" sz="1800" b="0" i="0" u="none" strike="noStrike" kern="0" cap="none" spc="0" normalizeH="0" baseline="0" noProof="0">
                  <a:ln>
                    <a:noFill/>
                  </a:ln>
                  <a:solidFill>
                    <a:srgbClr val="FFFFFF"/>
                  </a:solidFill>
                  <a:effectLst/>
                  <a:uLnTx/>
                  <a:uFillTx/>
                  <a:ea typeface="Calibri"/>
                  <a:cs typeface="Calibri"/>
                  <a:sym typeface="Calibri"/>
                </a:rPr>
                <a:t>Project life cycle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272963227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3209925" y="617697"/>
            <a:ext cx="4150432"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xmlns="" id="{3AE8F235-CB06-E0F4-4B72-1D400382C745}"/>
              </a:ext>
            </a:extLst>
          </p:cNvPr>
          <p:cNvSpPr txBox="1"/>
          <p:nvPr/>
        </p:nvSpPr>
        <p:spPr>
          <a:xfrm>
            <a:off x="3317127" y="752962"/>
            <a:ext cx="4923762"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Project </a:t>
            </a:r>
            <a:r>
              <a:rPr lang="en-US" sz="2800" b="1" kern="0" dirty="0" smtClean="0">
                <a:solidFill>
                  <a:srgbClr val="FFFFFF"/>
                </a:solidFill>
                <a:latin typeface="Tajawal Medium"/>
                <a:ea typeface="Tajawal Medium"/>
                <a:cs typeface="Tajawal Medium"/>
                <a:sym typeface="Tajawal Medium"/>
              </a:rPr>
              <a:t>ranking matrix</a:t>
            </a:r>
            <a:endParaRPr sz="2800" b="1" kern="0" dirty="0">
              <a:solidFill>
                <a:srgbClr val="FF9518"/>
              </a:solidFill>
              <a:latin typeface="Tajawal Medium"/>
              <a:ea typeface="Tajawal Medium"/>
              <a:cs typeface="Tajawal Medium"/>
              <a:sym typeface="Tajawal Medium"/>
            </a:endParaRPr>
          </a:p>
        </p:txBody>
      </p:sp>
      <p:sp>
        <p:nvSpPr>
          <p:cNvPr id="42" name="Google Shape;160;p4">
            <a:extLst>
              <a:ext uri="{FF2B5EF4-FFF2-40B4-BE49-F238E27FC236}">
                <a16:creationId xmlns:a16="http://schemas.microsoft.com/office/drawing/2014/main" xmlns="" id="{90E96344-66C5-1AC2-763F-B296BC4F04B4}"/>
              </a:ext>
            </a:extLst>
          </p:cNvPr>
          <p:cNvSpPr txBox="1"/>
          <p:nvPr/>
        </p:nvSpPr>
        <p:spPr>
          <a:xfrm>
            <a:off x="180431" y="2471444"/>
            <a:ext cx="8344444" cy="304694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b="1" kern="0" dirty="0">
                <a:solidFill>
                  <a:srgbClr val="0A1F61"/>
                </a:solidFill>
                <a:latin typeface="Tajawal ExtraBold"/>
                <a:ea typeface="Tajawal ExtraBold"/>
                <a:cs typeface="Tajawal ExtraBold"/>
                <a:sym typeface="Tajawal ExtraBold"/>
              </a:rPr>
              <a:t>What occurs when an organization has a number of </a:t>
            </a:r>
            <a:r>
              <a:rPr lang="en-US" sz="2400" b="1" u="sng" kern="0" dirty="0">
                <a:solidFill>
                  <a:srgbClr val="0A1F61"/>
                </a:solidFill>
                <a:latin typeface="Tajawal ExtraBold"/>
                <a:ea typeface="Tajawal ExtraBold"/>
                <a:cs typeface="Tajawal ExtraBold"/>
                <a:sym typeface="Tajawal ExtraBold"/>
              </a:rPr>
              <a:t>requested new projects </a:t>
            </a:r>
            <a:r>
              <a:rPr lang="en-US" sz="2400" b="1" kern="0" dirty="0">
                <a:solidFill>
                  <a:srgbClr val="0A1F61"/>
                </a:solidFill>
                <a:latin typeface="Tajawal ExtraBold"/>
                <a:ea typeface="Tajawal ExtraBold"/>
                <a:cs typeface="Tajawal ExtraBold"/>
                <a:sym typeface="Tajawal ExtraBold"/>
              </a:rPr>
              <a:t>but you have </a:t>
            </a:r>
            <a:r>
              <a:rPr lang="en-US" sz="2400" b="1" kern="0" dirty="0">
                <a:solidFill>
                  <a:srgbClr val="FF0000"/>
                </a:solidFill>
                <a:latin typeface="Tajawal ExtraBold"/>
                <a:ea typeface="Tajawal ExtraBold"/>
                <a:cs typeface="Tajawal ExtraBold"/>
                <a:sym typeface="Tajawal ExtraBold"/>
              </a:rPr>
              <a:t>limited time</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resources</a:t>
            </a:r>
            <a:r>
              <a:rPr lang="en-US" sz="2400" b="1" kern="0" dirty="0">
                <a:solidFill>
                  <a:srgbClr val="0A1F61"/>
                </a:solidFill>
                <a:latin typeface="Tajawal ExtraBold"/>
                <a:ea typeface="Tajawal ExtraBold"/>
                <a:cs typeface="Tajawal ExtraBold"/>
                <a:sym typeface="Tajawal ExtraBold"/>
              </a:rPr>
              <a:t>, </a:t>
            </a:r>
            <a:r>
              <a:rPr lang="en-US" sz="2400" b="1" kern="0" dirty="0">
                <a:solidFill>
                  <a:srgbClr val="FF0000"/>
                </a:solidFill>
                <a:latin typeface="Tajawal ExtraBold"/>
                <a:ea typeface="Tajawal ExtraBold"/>
                <a:cs typeface="Tajawal ExtraBold"/>
                <a:sym typeface="Tajawal ExtraBold"/>
              </a:rPr>
              <a:t>and/or money</a:t>
            </a:r>
            <a:r>
              <a:rPr lang="en-US" sz="2400" b="1" kern="0" dirty="0">
                <a:solidFill>
                  <a:srgbClr val="0A1F61"/>
                </a:solidFill>
                <a:latin typeface="Tajawal ExtraBold"/>
                <a:ea typeface="Tajawal ExtraBold"/>
                <a:cs typeface="Tajawal ExtraBold"/>
                <a:sym typeface="Tajawal ExtraBold"/>
              </a:rPr>
              <a:t> to develop the new systems? </a:t>
            </a:r>
            <a:endParaRPr sz="1400" b="1" kern="0" dirty="0">
              <a:solidFill>
                <a:srgbClr val="000000"/>
              </a:solidFill>
              <a:latin typeface="Arial"/>
              <a:cs typeface="Arial"/>
              <a:sym typeface="Arial"/>
            </a:endParaRPr>
          </a:p>
        </p:txBody>
      </p:sp>
      <p:pic>
        <p:nvPicPr>
          <p:cNvPr id="43" name="Google Shape;161;p4">
            <a:extLst>
              <a:ext uri="{FF2B5EF4-FFF2-40B4-BE49-F238E27FC236}">
                <a16:creationId xmlns:a16="http://schemas.microsoft.com/office/drawing/2014/main" xmlns="" id="{7F29F82E-20F8-BFBA-5EFB-FCE6CD5B76F8}"/>
              </a:ext>
            </a:extLst>
          </p:cNvPr>
          <p:cNvPicPr preferRelativeResize="0"/>
          <p:nvPr/>
        </p:nvPicPr>
        <p:blipFill rotWithShape="1">
          <a:blip r:embed="rId3">
            <a:alphaModFix/>
          </a:blip>
          <a:srcRect/>
          <a:stretch/>
        </p:blipFill>
        <p:spPr>
          <a:xfrm>
            <a:off x="8758702" y="2347607"/>
            <a:ext cx="3026575" cy="2757171"/>
          </a:xfrm>
          <a:prstGeom prst="rect">
            <a:avLst/>
          </a:prstGeom>
          <a:noFill/>
          <a:ln>
            <a:noFill/>
          </a:ln>
        </p:spPr>
      </p:pic>
    </p:spTree>
    <p:extLst>
      <p:ext uri="{BB962C8B-B14F-4D97-AF65-F5344CB8AC3E}">
        <p14:creationId xmlns:p14="http://schemas.microsoft.com/office/powerpoint/2010/main" val="35071977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xmlns="" id="{3AE8F235-CB06-E0F4-4B72-1D400382C745}"/>
              </a:ext>
            </a:extLst>
          </p:cNvPr>
          <p:cNvSpPr txBox="1"/>
          <p:nvPr/>
        </p:nvSpPr>
        <p:spPr>
          <a:xfrm>
            <a:off x="3521384" y="752962"/>
            <a:ext cx="4708215"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72;p5">
            <a:extLst>
              <a:ext uri="{FF2B5EF4-FFF2-40B4-BE49-F238E27FC236}">
                <a16:creationId xmlns:a16="http://schemas.microsoft.com/office/drawing/2014/main" xmlns="" id="{8EEEF16E-6D22-8127-ED1F-FCB04A0B9767}"/>
              </a:ext>
            </a:extLst>
          </p:cNvPr>
          <p:cNvSpPr txBox="1"/>
          <p:nvPr/>
        </p:nvSpPr>
        <p:spPr>
          <a:xfrm>
            <a:off x="273133" y="2028886"/>
            <a:ext cx="6976711" cy="367100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best thing to do is to </a:t>
            </a:r>
            <a:r>
              <a:rPr lang="en-US" sz="2400" kern="0" dirty="0">
                <a:solidFill>
                  <a:srgbClr val="0070C0"/>
                </a:solidFill>
                <a:latin typeface="Tajawal ExtraBold"/>
                <a:ea typeface="Tajawal ExtraBold"/>
                <a:cs typeface="Tajawal ExtraBold"/>
                <a:sym typeface="Tajawal ExtraBold"/>
              </a:rPr>
              <a:t>rank the different requested projects against each other </a:t>
            </a:r>
            <a:r>
              <a:rPr lang="en-US" sz="2400" kern="0" dirty="0">
                <a:solidFill>
                  <a:srgbClr val="0A1F61"/>
                </a:solidFill>
                <a:latin typeface="Tajawal ExtraBold"/>
                <a:ea typeface="Tajawal ExtraBold"/>
                <a:cs typeface="Tajawal ExtraBold"/>
                <a:sym typeface="Tajawal ExtraBold"/>
              </a:rPr>
              <a:t>in the area of </a:t>
            </a:r>
            <a:r>
              <a:rPr lang="en-US" sz="2400" kern="0" dirty="0">
                <a:solidFill>
                  <a:srgbClr val="00B050"/>
                </a:solidFill>
                <a:latin typeface="Tajawal ExtraBold"/>
                <a:ea typeface="Tajawal ExtraBold"/>
                <a:cs typeface="Tajawal ExtraBold"/>
                <a:sym typeface="Tajawal ExtraBold"/>
              </a:rPr>
              <a:t>importance or adding extra value </a:t>
            </a:r>
            <a:r>
              <a:rPr lang="en-US" sz="2400" kern="0" dirty="0">
                <a:solidFill>
                  <a:srgbClr val="0A1F61"/>
                </a:solidFill>
                <a:latin typeface="Tajawal ExtraBold"/>
                <a:ea typeface="Tajawal ExtraBold"/>
                <a:cs typeface="Tajawal ExtraBold"/>
                <a:sym typeface="Tajawal ExtraBold"/>
              </a:rPr>
              <a:t>to the overall organization and </a:t>
            </a:r>
            <a:r>
              <a:rPr lang="en-US" sz="2400" kern="0" dirty="0">
                <a:solidFill>
                  <a:srgbClr val="00B050"/>
                </a:solidFill>
                <a:latin typeface="Tajawal ExtraBold"/>
                <a:ea typeface="Tajawal ExtraBold"/>
                <a:cs typeface="Tajawal ExtraBold"/>
                <a:sym typeface="Tajawal ExtraBold"/>
              </a:rPr>
              <a:t>only work on the high-ranking projects.</a:t>
            </a:r>
            <a:endParaRPr sz="1400" kern="0" dirty="0">
              <a:solidFill>
                <a:srgbClr val="000000"/>
              </a:solidFill>
              <a:latin typeface="Arial"/>
              <a:cs typeface="Arial"/>
              <a:sym typeface="Arial"/>
            </a:endParaRPr>
          </a:p>
        </p:txBody>
      </p:sp>
      <p:pic>
        <p:nvPicPr>
          <p:cNvPr id="8" name="Google Shape;173;p5">
            <a:extLst>
              <a:ext uri="{FF2B5EF4-FFF2-40B4-BE49-F238E27FC236}">
                <a16:creationId xmlns:a16="http://schemas.microsoft.com/office/drawing/2014/main" xmlns="" id="{F5F12E73-869C-526E-678D-1EFC089B65D6}"/>
              </a:ext>
            </a:extLst>
          </p:cNvPr>
          <p:cNvPicPr preferRelativeResize="0"/>
          <p:nvPr/>
        </p:nvPicPr>
        <p:blipFill rotWithShape="1">
          <a:blip r:embed="rId3">
            <a:alphaModFix/>
          </a:blip>
          <a:srcRect/>
          <a:stretch/>
        </p:blipFill>
        <p:spPr>
          <a:xfrm>
            <a:off x="8122042" y="2469153"/>
            <a:ext cx="3577516" cy="2864863"/>
          </a:xfrm>
          <a:prstGeom prst="rect">
            <a:avLst/>
          </a:prstGeom>
          <a:noFill/>
          <a:ln>
            <a:noFill/>
          </a:ln>
        </p:spPr>
      </p:pic>
    </p:spTree>
    <p:extLst>
      <p:ext uri="{BB962C8B-B14F-4D97-AF65-F5344CB8AC3E}">
        <p14:creationId xmlns:p14="http://schemas.microsoft.com/office/powerpoint/2010/main" val="196502383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xmlns="" id="{3AE8F235-CB06-E0F4-4B72-1D400382C745}"/>
              </a:ext>
            </a:extLst>
          </p:cNvPr>
          <p:cNvSpPr txBox="1"/>
          <p:nvPr/>
        </p:nvSpPr>
        <p:spPr>
          <a:xfrm>
            <a:off x="3555798" y="764290"/>
            <a:ext cx="456829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9" name="Google Shape;184;p6">
            <a:extLst>
              <a:ext uri="{FF2B5EF4-FFF2-40B4-BE49-F238E27FC236}">
                <a16:creationId xmlns:a16="http://schemas.microsoft.com/office/drawing/2014/main" xmlns="" id="{D930A777-356E-9A3C-6307-AB11D87A69CB}"/>
              </a:ext>
            </a:extLst>
          </p:cNvPr>
          <p:cNvSpPr txBox="1"/>
          <p:nvPr/>
        </p:nvSpPr>
        <p:spPr>
          <a:xfrm>
            <a:off x="130614" y="1763223"/>
            <a:ext cx="6751628" cy="293234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Keep in mind that about 40% of large-scale projects that IT organizations are working on are no longer relevant to the overall business of the organization.</a:t>
            </a:r>
            <a:endParaRPr sz="1400" kern="0" dirty="0">
              <a:solidFill>
                <a:srgbClr val="000000"/>
              </a:solidFill>
              <a:latin typeface="Arial"/>
              <a:cs typeface="Arial"/>
              <a:sym typeface="Arial"/>
            </a:endParaRPr>
          </a:p>
        </p:txBody>
      </p:sp>
      <p:pic>
        <p:nvPicPr>
          <p:cNvPr id="10" name="Google Shape;185;p6">
            <a:extLst>
              <a:ext uri="{FF2B5EF4-FFF2-40B4-BE49-F238E27FC236}">
                <a16:creationId xmlns:a16="http://schemas.microsoft.com/office/drawing/2014/main" xmlns="" id="{2BB5588E-D757-6029-8EA1-7ED2DC53EA5E}"/>
              </a:ext>
            </a:extLst>
          </p:cNvPr>
          <p:cNvPicPr preferRelativeResize="0"/>
          <p:nvPr/>
        </p:nvPicPr>
        <p:blipFill rotWithShape="1">
          <a:blip r:embed="rId3">
            <a:alphaModFix/>
          </a:blip>
          <a:srcRect/>
          <a:stretch/>
        </p:blipFill>
        <p:spPr>
          <a:xfrm>
            <a:off x="6991642" y="1701088"/>
            <a:ext cx="5069743" cy="3841583"/>
          </a:xfrm>
          <a:prstGeom prst="rect">
            <a:avLst/>
          </a:prstGeom>
          <a:noFill/>
          <a:ln>
            <a:noFill/>
          </a:ln>
        </p:spPr>
      </p:pic>
    </p:spTree>
    <p:extLst>
      <p:ext uri="{BB962C8B-B14F-4D97-AF65-F5344CB8AC3E}">
        <p14:creationId xmlns:p14="http://schemas.microsoft.com/office/powerpoint/2010/main" val="313346032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xmlns="" id="{3AE8F235-CB06-E0F4-4B72-1D400382C745}"/>
              </a:ext>
            </a:extLst>
          </p:cNvPr>
          <p:cNvSpPr txBox="1"/>
          <p:nvPr/>
        </p:nvSpPr>
        <p:spPr>
          <a:xfrm>
            <a:off x="3525912" y="768678"/>
            <a:ext cx="456829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3" name="Google Shape;196;p7">
            <a:extLst>
              <a:ext uri="{FF2B5EF4-FFF2-40B4-BE49-F238E27FC236}">
                <a16:creationId xmlns:a16="http://schemas.microsoft.com/office/drawing/2014/main" xmlns="" id="{FF31B1C8-2EFE-CF2A-4E15-4B8F492D90CD}"/>
              </a:ext>
            </a:extLst>
          </p:cNvPr>
          <p:cNvSpPr txBox="1"/>
          <p:nvPr/>
        </p:nvSpPr>
        <p:spPr>
          <a:xfrm>
            <a:off x="249939" y="1528271"/>
            <a:ext cx="8510517" cy="4438395"/>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Noto Sans Symbols"/>
              <a:buChar char="❑"/>
            </a:pPr>
            <a:r>
              <a:rPr lang="en-US" b="1" kern="0" dirty="0">
                <a:solidFill>
                  <a:srgbClr val="0A1F61"/>
                </a:solidFill>
                <a:latin typeface="Tajawal ExtraBold"/>
                <a:ea typeface="Tajawal ExtraBold"/>
                <a:cs typeface="Tajawal ExtraBold"/>
                <a:sym typeface="Tajawal ExtraBold"/>
              </a:rPr>
              <a:t>The characteristics of a project ranking matrix:</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key column is the first column, which lists all the requested projects.</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The first column of projects is ranked in importance against the other projects starting in the second column.</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If a project in column 1 is more important than another project in a sequential column, then enter a 1. Otherwise, enter a 0.</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Noto Sans Symbols"/>
              <a:buChar char="❖"/>
            </a:pPr>
            <a:r>
              <a:rPr lang="en-US" kern="0" dirty="0">
                <a:solidFill>
                  <a:srgbClr val="0A1F61"/>
                </a:solidFill>
                <a:latin typeface="Tajawal ExtraBold"/>
                <a:ea typeface="Tajawal ExtraBold"/>
                <a:cs typeface="Tajawal ExtraBold"/>
                <a:sym typeface="Tajawal ExtraBold"/>
              </a:rPr>
              <a:t>When done, sum up the rows, and then rank the projects by importance with the highest row sum getting the number 1 ranking and so on.</a:t>
            </a:r>
            <a:endParaRPr sz="1400" kern="0" dirty="0">
              <a:solidFill>
                <a:srgbClr val="000000"/>
              </a:solidFill>
              <a:latin typeface="Arial"/>
              <a:cs typeface="Arial"/>
              <a:sym typeface="Arial"/>
            </a:endParaRPr>
          </a:p>
        </p:txBody>
      </p:sp>
      <p:pic>
        <p:nvPicPr>
          <p:cNvPr id="8" name="Google Shape;197;p7">
            <a:extLst>
              <a:ext uri="{FF2B5EF4-FFF2-40B4-BE49-F238E27FC236}">
                <a16:creationId xmlns:a16="http://schemas.microsoft.com/office/drawing/2014/main" xmlns="" id="{6BB6FB4E-5780-83DE-E482-6B4A14437D1D}"/>
              </a:ext>
            </a:extLst>
          </p:cNvPr>
          <p:cNvPicPr preferRelativeResize="0"/>
          <p:nvPr/>
        </p:nvPicPr>
        <p:blipFill rotWithShape="1">
          <a:blip r:embed="rId3">
            <a:alphaModFix/>
          </a:blip>
          <a:srcRect/>
          <a:stretch/>
        </p:blipFill>
        <p:spPr>
          <a:xfrm>
            <a:off x="8771745" y="1829261"/>
            <a:ext cx="3170316" cy="3475620"/>
          </a:xfrm>
          <a:prstGeom prst="rect">
            <a:avLst/>
          </a:prstGeom>
          <a:noFill/>
          <a:ln>
            <a:noFill/>
          </a:ln>
        </p:spPr>
      </p:pic>
    </p:spTree>
    <p:extLst>
      <p:ext uri="{BB962C8B-B14F-4D97-AF65-F5344CB8AC3E}">
        <p14:creationId xmlns:p14="http://schemas.microsoft.com/office/powerpoint/2010/main" val="146391569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3209925" y="617697"/>
            <a:ext cx="5114925" cy="81294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Google Shape;159;p4">
            <a:extLst>
              <a:ext uri="{FF2B5EF4-FFF2-40B4-BE49-F238E27FC236}">
                <a16:creationId xmlns:a16="http://schemas.microsoft.com/office/drawing/2014/main" xmlns="" id="{3AE8F235-CB06-E0F4-4B72-1D400382C745}"/>
              </a:ext>
            </a:extLst>
          </p:cNvPr>
          <p:cNvSpPr txBox="1"/>
          <p:nvPr/>
        </p:nvSpPr>
        <p:spPr>
          <a:xfrm>
            <a:off x="3525912" y="752499"/>
            <a:ext cx="4568296" cy="584735"/>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3200" b="1" kern="0" dirty="0">
                <a:solidFill>
                  <a:srgbClr val="FFFFFF"/>
                </a:solidFill>
                <a:latin typeface="Tajawal Medium"/>
                <a:ea typeface="Tajawal Medium"/>
                <a:cs typeface="Tajawal Medium"/>
                <a:sym typeface="Tajawal Medium"/>
              </a:rPr>
              <a:t>Project ranking matrix</a:t>
            </a:r>
            <a:endParaRPr sz="3200" b="1" kern="0" dirty="0">
              <a:solidFill>
                <a:srgbClr val="FF9518"/>
              </a:solidFill>
              <a:latin typeface="Tajawal Medium"/>
              <a:ea typeface="Tajawal Medium"/>
              <a:cs typeface="Tajawal Medium"/>
              <a:sym typeface="Tajawal Medium"/>
            </a:endParaRPr>
          </a:p>
        </p:txBody>
      </p:sp>
      <p:sp>
        <p:nvSpPr>
          <p:cNvPr id="12" name="Google Shape;208;p8">
            <a:extLst>
              <a:ext uri="{FF2B5EF4-FFF2-40B4-BE49-F238E27FC236}">
                <a16:creationId xmlns:a16="http://schemas.microsoft.com/office/drawing/2014/main" xmlns="" id="{A5E01479-1F74-5F65-5BE6-AE462DADDFD9}"/>
              </a:ext>
            </a:extLst>
          </p:cNvPr>
          <p:cNvSpPr txBox="1"/>
          <p:nvPr/>
        </p:nvSpPr>
        <p:spPr>
          <a:xfrm>
            <a:off x="130084" y="1381852"/>
            <a:ext cx="6051525"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As shown in Table : an organization might only work on Project D and Project A.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Project C and Project B could be permanently dropped or be reviewed again at some other time in the future. </a:t>
            </a:r>
            <a:endParaRPr sz="1400" kern="0" dirty="0">
              <a:solidFill>
                <a:srgbClr val="000000"/>
              </a:solidFill>
              <a:latin typeface="Arial"/>
              <a:cs typeface="Arial"/>
              <a:sym typeface="Arial"/>
            </a:endParaRPr>
          </a:p>
          <a:p>
            <a:pPr marL="285750" indent="-285750" algn="just">
              <a:lnSpc>
                <a:spcPct val="200000"/>
              </a:lnSpc>
              <a:buClr>
                <a:srgbClr val="0A1F61"/>
              </a:buClr>
              <a:buSzPts val="1800"/>
              <a:buFont typeface="Arial"/>
              <a:buChar char="•"/>
            </a:pPr>
            <a:r>
              <a:rPr lang="en-US" kern="0" dirty="0">
                <a:solidFill>
                  <a:srgbClr val="0A1F61"/>
                </a:solidFill>
                <a:latin typeface="Tajawal ExtraBold"/>
                <a:ea typeface="Tajawal ExtraBold"/>
                <a:cs typeface="Tajawal ExtraBold"/>
                <a:sym typeface="Tajawal ExtraBold"/>
              </a:rPr>
              <a:t>Companies need to set up a process (e.g., using portfolio management software) to help them prioritize their projects, optimize resource allocation and staffing, and track project progress and to make sure they were successful in meeting their  strategic business goals.</a:t>
            </a:r>
            <a:endParaRPr sz="1400" kern="0" dirty="0">
              <a:solidFill>
                <a:srgbClr val="000000"/>
              </a:solidFill>
              <a:latin typeface="Arial"/>
              <a:cs typeface="Arial"/>
              <a:sym typeface="Arial"/>
            </a:endParaRPr>
          </a:p>
        </p:txBody>
      </p:sp>
      <p:pic>
        <p:nvPicPr>
          <p:cNvPr id="13" name="Google Shape;209;p8">
            <a:extLst>
              <a:ext uri="{FF2B5EF4-FFF2-40B4-BE49-F238E27FC236}">
                <a16:creationId xmlns:a16="http://schemas.microsoft.com/office/drawing/2014/main" xmlns="" id="{CAFB9261-24F1-B7CC-3BAB-531FB8C3BE9E}"/>
              </a:ext>
            </a:extLst>
          </p:cNvPr>
          <p:cNvPicPr preferRelativeResize="0"/>
          <p:nvPr/>
        </p:nvPicPr>
        <p:blipFill rotWithShape="1">
          <a:blip r:embed="rId3">
            <a:alphaModFix/>
          </a:blip>
          <a:srcRect/>
          <a:stretch/>
        </p:blipFill>
        <p:spPr>
          <a:xfrm>
            <a:off x="6475357" y="1535548"/>
            <a:ext cx="5405468" cy="4770883"/>
          </a:xfrm>
          <a:prstGeom prst="rect">
            <a:avLst/>
          </a:prstGeom>
          <a:noFill/>
          <a:ln>
            <a:noFill/>
          </a:ln>
        </p:spPr>
      </p:pic>
    </p:spTree>
    <p:extLst>
      <p:ext uri="{BB962C8B-B14F-4D97-AF65-F5344CB8AC3E}">
        <p14:creationId xmlns:p14="http://schemas.microsoft.com/office/powerpoint/2010/main" val="123656804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xmlns=""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20;p9">
            <a:extLst>
              <a:ext uri="{FF2B5EF4-FFF2-40B4-BE49-F238E27FC236}">
                <a16:creationId xmlns:a16="http://schemas.microsoft.com/office/drawing/2014/main" xmlns="" id="{57A3D431-2551-C62E-75CE-2E4673ACF9C6}"/>
              </a:ext>
            </a:extLst>
          </p:cNvPr>
          <p:cNvSpPr txBox="1"/>
          <p:nvPr/>
        </p:nvSpPr>
        <p:spPr>
          <a:xfrm>
            <a:off x="400660" y="1362151"/>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seeking executive approval for a new project, most departments and business managers build a case around objectives, benefits, and return on investment.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Rarely, though, do they evaluate the project requirements and goals against recently approved or current projects.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New project requests should, in fact, have a strong relationship with projects in the queue or in progress, as well as with the organization’s strategic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87981019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xmlns=""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9" name="Google Shape;231;p10">
            <a:extLst>
              <a:ext uri="{FF2B5EF4-FFF2-40B4-BE49-F238E27FC236}">
                <a16:creationId xmlns:a16="http://schemas.microsoft.com/office/drawing/2014/main" xmlns="" id="{19E4202A-634B-7DA6-8CEB-E7993BD2FC76}"/>
              </a:ext>
            </a:extLst>
          </p:cNvPr>
          <p:cNvSpPr txBox="1"/>
          <p:nvPr/>
        </p:nvSpPr>
        <p:spPr>
          <a:xfrm>
            <a:off x="332311" y="1728303"/>
            <a:ext cx="11354864" cy="378561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When comparing the new request with funded projects in progress, you may discover that because of resource constraints, work cannot begin until another project wraps up. </a:t>
            </a:r>
            <a:endParaRPr sz="1400" kern="0" dirty="0">
              <a:solidFill>
                <a:srgbClr val="000000"/>
              </a:solidFill>
              <a:latin typeface="Arial"/>
              <a:cs typeface="Arial"/>
              <a:sym typeface="Arial"/>
            </a:endParaRPr>
          </a:p>
          <a:p>
            <a:pPr marL="285750" indent="-28575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Likewise, you may discover you do not have the staff for a new project, which could delay its start and/or completion.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13170949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828475" cy="74445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xmlns=""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sp>
        <p:nvSpPr>
          <p:cNvPr id="8" name="Google Shape;242;p11">
            <a:extLst>
              <a:ext uri="{FF2B5EF4-FFF2-40B4-BE49-F238E27FC236}">
                <a16:creationId xmlns:a16="http://schemas.microsoft.com/office/drawing/2014/main" xmlns="" id="{7BBC46C3-3060-83FC-FA2B-6DB856977CF7}"/>
              </a:ext>
            </a:extLst>
          </p:cNvPr>
          <p:cNvSpPr txBox="1"/>
          <p:nvPr/>
        </p:nvSpPr>
        <p:spPr>
          <a:xfrm>
            <a:off x="341836" y="1155869"/>
            <a:ext cx="11603576" cy="5148332"/>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0B0F0"/>
              </a:buClr>
              <a:buSzPts val="2400"/>
              <a:buFont typeface="Noto Sans Symbols"/>
              <a:buChar char="❑"/>
            </a:pPr>
            <a:r>
              <a:rPr lang="en-US" sz="2400" b="1" kern="0" dirty="0">
                <a:solidFill>
                  <a:srgbClr val="00B0F0"/>
                </a:solidFill>
                <a:latin typeface="Tajawal ExtraBold"/>
                <a:ea typeface="Tajawal ExtraBold"/>
                <a:cs typeface="Tajawal ExtraBold"/>
                <a:sym typeface="Tajawal ExtraBold"/>
              </a:rPr>
              <a:t>Instructions:</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can use Table 2.7 for ranking your currently requested projects.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Add on the funded projects currently under way in your organization and complete the criteria scoring exercise.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You may decide to modify the criteria and their weights to best fit your goals. </a:t>
            </a:r>
            <a:endParaRPr sz="1400" kern="0" dirty="0">
              <a:solidFill>
                <a:srgbClr val="000000"/>
              </a:solidFill>
              <a:latin typeface="Arial"/>
              <a:cs typeface="Arial"/>
              <a:sym typeface="Arial"/>
            </a:endParaRPr>
          </a:p>
          <a:p>
            <a:pPr marL="342900" indent="-342900" algn="just">
              <a:lnSpc>
                <a:spcPct val="200000"/>
              </a:lnSpc>
              <a:buClr>
                <a:srgbClr val="0A1F61"/>
              </a:buClr>
              <a:buSzPts val="2400"/>
              <a:buFont typeface="Noto Sans Symbols"/>
              <a:buChar char="✔"/>
            </a:pPr>
            <a:r>
              <a:rPr lang="en-US" sz="2400" kern="0" dirty="0">
                <a:solidFill>
                  <a:srgbClr val="0A1F61"/>
                </a:solidFill>
                <a:latin typeface="Tajawal ExtraBold"/>
                <a:ea typeface="Tajawal ExtraBold"/>
                <a:cs typeface="Tajawal ExtraBold"/>
                <a:sym typeface="Tajawal ExtraBold"/>
              </a:rPr>
              <a:t>The criteria scores and weighted total scores you come up with should be reusable for future projects, but expect some of the project rankings to change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92746486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xmlns=""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9" name="Google Shape;253;p12">
            <a:extLst>
              <a:ext uri="{FF2B5EF4-FFF2-40B4-BE49-F238E27FC236}">
                <a16:creationId xmlns:a16="http://schemas.microsoft.com/office/drawing/2014/main" xmlns="" id="{3BB4039B-29F0-F6A6-5452-4226E926BE1A}"/>
              </a:ext>
            </a:extLst>
          </p:cNvPr>
          <p:cNvPicPr preferRelativeResize="0"/>
          <p:nvPr/>
        </p:nvPicPr>
        <p:blipFill rotWithShape="1">
          <a:blip r:embed="rId3">
            <a:alphaModFix/>
          </a:blip>
          <a:srcRect/>
          <a:stretch/>
        </p:blipFill>
        <p:spPr>
          <a:xfrm>
            <a:off x="806515" y="1491410"/>
            <a:ext cx="8429625" cy="4865690"/>
          </a:xfrm>
          <a:prstGeom prst="rect">
            <a:avLst/>
          </a:prstGeom>
          <a:noFill/>
          <a:ln>
            <a:noFill/>
          </a:ln>
        </p:spPr>
      </p:pic>
    </p:spTree>
    <p:extLst>
      <p:ext uri="{BB962C8B-B14F-4D97-AF65-F5344CB8AC3E}">
        <p14:creationId xmlns:p14="http://schemas.microsoft.com/office/powerpoint/2010/main" val="167562189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219;p9">
            <a:extLst>
              <a:ext uri="{FF2B5EF4-FFF2-40B4-BE49-F238E27FC236}">
                <a16:creationId xmlns:a16="http://schemas.microsoft.com/office/drawing/2014/main" xmlns="" id="{772F4EB8-B2BE-590C-9272-79BDEFE09DEE}"/>
              </a:ext>
            </a:extLst>
          </p:cNvPr>
          <p:cNvSpPr txBox="1"/>
          <p:nvPr/>
        </p:nvSpPr>
        <p:spPr>
          <a:xfrm>
            <a:off x="2876549" y="746956"/>
            <a:ext cx="6534151"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The weighted project ranking matrix</a:t>
            </a:r>
            <a:endParaRPr sz="2800" kern="0" dirty="0">
              <a:solidFill>
                <a:srgbClr val="FF9518"/>
              </a:solidFill>
              <a:latin typeface="Tajawal Medium"/>
              <a:ea typeface="Tajawal Medium"/>
              <a:cs typeface="Tajawal Medium"/>
              <a:sym typeface="Tajawal Medium"/>
            </a:endParaRPr>
          </a:p>
        </p:txBody>
      </p:sp>
      <p:pic>
        <p:nvPicPr>
          <p:cNvPr id="8" name="Google Shape;258;p13">
            <a:extLst>
              <a:ext uri="{FF2B5EF4-FFF2-40B4-BE49-F238E27FC236}">
                <a16:creationId xmlns:a16="http://schemas.microsoft.com/office/drawing/2014/main" xmlns="" id="{334813C6-2D09-9837-4050-565A98917525}"/>
              </a:ext>
            </a:extLst>
          </p:cNvPr>
          <p:cNvPicPr preferRelativeResize="0"/>
          <p:nvPr/>
        </p:nvPicPr>
        <p:blipFill rotWithShape="1">
          <a:blip r:embed="rId3">
            <a:alphaModFix/>
          </a:blip>
          <a:srcRect/>
          <a:stretch/>
        </p:blipFill>
        <p:spPr>
          <a:xfrm>
            <a:off x="311175" y="1309238"/>
            <a:ext cx="10906125" cy="5031597"/>
          </a:xfrm>
          <a:prstGeom prst="rect">
            <a:avLst/>
          </a:prstGeom>
          <a:noFill/>
          <a:ln>
            <a:noFill/>
          </a:ln>
        </p:spPr>
      </p:pic>
    </p:spTree>
    <p:extLst>
      <p:ext uri="{BB962C8B-B14F-4D97-AF65-F5344CB8AC3E}">
        <p14:creationId xmlns:p14="http://schemas.microsoft.com/office/powerpoint/2010/main" val="358461027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xmlns=""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sp>
        <p:nvSpPr>
          <p:cNvPr id="10" name="Google Shape;269;p14">
            <a:extLst>
              <a:ext uri="{FF2B5EF4-FFF2-40B4-BE49-F238E27FC236}">
                <a16:creationId xmlns:a16="http://schemas.microsoft.com/office/drawing/2014/main" xmlns="" id="{0A98B5FC-04FB-25DE-52F2-AA7007968470}"/>
              </a:ext>
            </a:extLst>
          </p:cNvPr>
          <p:cNvSpPr txBox="1"/>
          <p:nvPr/>
        </p:nvSpPr>
        <p:spPr>
          <a:xfrm>
            <a:off x="0" y="1731729"/>
            <a:ext cx="7413674"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The importance of quality management in project management cannot be overstated.</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Effective project quality management ensures that your team consistently delivers quality products and services. </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Your customers will take notice and continue to rely on you for transparent, efficient, and quality work.</a:t>
            </a:r>
            <a:endParaRPr sz="1400" kern="0" dirty="0">
              <a:solidFill>
                <a:srgbClr val="000000"/>
              </a:solidFill>
              <a:latin typeface="Arial"/>
              <a:cs typeface="Arial"/>
              <a:sym typeface="Arial"/>
            </a:endParaRPr>
          </a:p>
        </p:txBody>
      </p:sp>
      <p:pic>
        <p:nvPicPr>
          <p:cNvPr id="11" name="Google Shape;270;p14">
            <a:extLst>
              <a:ext uri="{FF2B5EF4-FFF2-40B4-BE49-F238E27FC236}">
                <a16:creationId xmlns:a16="http://schemas.microsoft.com/office/drawing/2014/main" xmlns="" id="{DBDE77CF-A1CA-AC5B-8A62-535003FA3A88}"/>
              </a:ext>
            </a:extLst>
          </p:cNvPr>
          <p:cNvPicPr preferRelativeResize="0"/>
          <p:nvPr/>
        </p:nvPicPr>
        <p:blipFill rotWithShape="1">
          <a:blip r:embed="rId3">
            <a:alphaModFix/>
          </a:blip>
          <a:srcRect/>
          <a:stretch/>
        </p:blipFill>
        <p:spPr>
          <a:xfrm>
            <a:off x="7783427" y="2039997"/>
            <a:ext cx="4289248" cy="3628885"/>
          </a:xfrm>
          <a:prstGeom prst="rect">
            <a:avLst/>
          </a:prstGeom>
          <a:noFill/>
          <a:ln>
            <a:noFill/>
          </a:ln>
        </p:spPr>
      </p:pic>
    </p:spTree>
    <p:extLst>
      <p:ext uri="{BB962C8B-B14F-4D97-AF65-F5344CB8AC3E}">
        <p14:creationId xmlns:p14="http://schemas.microsoft.com/office/powerpoint/2010/main" val="10567474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xmlns=""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281;p15">
            <a:extLst>
              <a:ext uri="{FF2B5EF4-FFF2-40B4-BE49-F238E27FC236}">
                <a16:creationId xmlns:a16="http://schemas.microsoft.com/office/drawing/2014/main" xmlns="" id="{D7E7A241-C9D9-CED6-FD1F-E6631383DA88}"/>
              </a:ext>
            </a:extLst>
          </p:cNvPr>
          <p:cNvPicPr preferRelativeResize="0"/>
          <p:nvPr/>
        </p:nvPicPr>
        <p:blipFill rotWithShape="1">
          <a:blip r:embed="rId3">
            <a:alphaModFix/>
          </a:blip>
          <a:srcRect/>
          <a:stretch/>
        </p:blipFill>
        <p:spPr>
          <a:xfrm>
            <a:off x="1196043" y="1594167"/>
            <a:ext cx="9202506" cy="4374472"/>
          </a:xfrm>
          <a:prstGeom prst="rect">
            <a:avLst/>
          </a:prstGeom>
          <a:noFill/>
          <a:ln>
            <a:noFill/>
          </a:ln>
        </p:spPr>
      </p:pic>
    </p:spTree>
    <p:extLst>
      <p:ext uri="{BB962C8B-B14F-4D97-AF65-F5344CB8AC3E}">
        <p14:creationId xmlns:p14="http://schemas.microsoft.com/office/powerpoint/2010/main" val="408805314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268;p14">
            <a:extLst>
              <a:ext uri="{FF2B5EF4-FFF2-40B4-BE49-F238E27FC236}">
                <a16:creationId xmlns:a16="http://schemas.microsoft.com/office/drawing/2014/main" xmlns="" id="{B449215A-1D3E-B2F9-9CEC-5499DEABE025}"/>
              </a:ext>
            </a:extLst>
          </p:cNvPr>
          <p:cNvSpPr txBox="1"/>
          <p:nvPr/>
        </p:nvSpPr>
        <p:spPr>
          <a:xfrm>
            <a:off x="3087711"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8" name="Google Shape;294;p16">
            <a:extLst>
              <a:ext uri="{FF2B5EF4-FFF2-40B4-BE49-F238E27FC236}">
                <a16:creationId xmlns:a16="http://schemas.microsoft.com/office/drawing/2014/main" xmlns="" id="{26F2A25A-C566-8317-64A6-438C0486910E}"/>
              </a:ext>
            </a:extLst>
          </p:cNvPr>
          <p:cNvPicPr preferRelativeResize="0"/>
          <p:nvPr/>
        </p:nvPicPr>
        <p:blipFill rotWithShape="1">
          <a:blip r:embed="rId3">
            <a:alphaModFix/>
          </a:blip>
          <a:srcRect/>
          <a:stretch/>
        </p:blipFill>
        <p:spPr>
          <a:xfrm>
            <a:off x="1036041" y="1586463"/>
            <a:ext cx="9080739" cy="3285023"/>
          </a:xfrm>
          <a:prstGeom prst="rect">
            <a:avLst/>
          </a:prstGeom>
          <a:noFill/>
          <a:ln>
            <a:noFill/>
          </a:ln>
        </p:spPr>
      </p:pic>
      <p:sp>
        <p:nvSpPr>
          <p:cNvPr id="10" name="Google Shape;293;p16">
            <a:extLst>
              <a:ext uri="{FF2B5EF4-FFF2-40B4-BE49-F238E27FC236}">
                <a16:creationId xmlns:a16="http://schemas.microsoft.com/office/drawing/2014/main" xmlns="" id="{A4B5F8ED-6D4B-847D-8337-4F0AD196AAB9}"/>
              </a:ext>
            </a:extLst>
          </p:cNvPr>
          <p:cNvSpPr txBox="1"/>
          <p:nvPr/>
        </p:nvSpPr>
        <p:spPr>
          <a:xfrm>
            <a:off x="1036041" y="5271537"/>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xmlns=""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9705485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04;p17">
            <a:extLst>
              <a:ext uri="{FF2B5EF4-FFF2-40B4-BE49-F238E27FC236}">
                <a16:creationId xmlns:a16="http://schemas.microsoft.com/office/drawing/2014/main" xmlns="" id="{E7BF1A18-E12E-56D0-51F2-B39F6CC8B21E}"/>
              </a:ext>
            </a:extLst>
          </p:cNvPr>
          <p:cNvSpPr txBox="1"/>
          <p:nvPr/>
        </p:nvSpPr>
        <p:spPr>
          <a:xfrm>
            <a:off x="2449536" y="617697"/>
            <a:ext cx="6752493"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What is project quality management?</a:t>
            </a:r>
            <a:endParaRPr sz="1400" kern="0" dirty="0">
              <a:solidFill>
                <a:srgbClr val="000000"/>
              </a:solidFill>
              <a:latin typeface="Arial"/>
              <a:cs typeface="Arial"/>
              <a:sym typeface="Arial"/>
            </a:endParaRPr>
          </a:p>
        </p:txBody>
      </p:sp>
      <p:sp>
        <p:nvSpPr>
          <p:cNvPr id="9" name="Google Shape;305;p17">
            <a:extLst>
              <a:ext uri="{FF2B5EF4-FFF2-40B4-BE49-F238E27FC236}">
                <a16:creationId xmlns:a16="http://schemas.microsoft.com/office/drawing/2014/main" xmlns="" id="{BACF7A07-1A6E-44BA-2F72-B027CAFADD4E}"/>
              </a:ext>
            </a:extLst>
          </p:cNvPr>
          <p:cNvSpPr txBox="1"/>
          <p:nvPr/>
        </p:nvSpPr>
        <p:spPr>
          <a:xfrm>
            <a:off x="699267" y="1628352"/>
            <a:ext cx="10058400" cy="4832092"/>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Project quality management is the process of continually measuring the quality of all activities and taking corrective action until the team achieves the desired quality.</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70C0"/>
              </a:buClr>
              <a:buSzPts val="2800"/>
              <a:buFont typeface="Noto Sans Symbols"/>
              <a:buChar char="❑"/>
            </a:pPr>
            <a:r>
              <a:rPr lang="en-US" sz="2800" b="1" kern="0" dirty="0">
                <a:solidFill>
                  <a:srgbClr val="0070C0"/>
                </a:solidFill>
                <a:ea typeface="Calibri"/>
                <a:cs typeface="Calibri"/>
                <a:sym typeface="Calibri"/>
              </a:rPr>
              <a:t>Quality management processes help to:</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Control the cost of a project</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Establish standards to aim for</a:t>
            </a:r>
            <a:endParaRPr sz="1400" kern="0" dirty="0">
              <a:solidFill>
                <a:srgbClr val="000000"/>
              </a:solidFill>
              <a:latin typeface="Arial"/>
              <a:cs typeface="Arial"/>
              <a:sym typeface="Arial"/>
            </a:endParaRPr>
          </a:p>
          <a:p>
            <a:pPr marL="457200" indent="-457200" algn="just">
              <a:buClr>
                <a:srgbClr val="000000"/>
              </a:buClr>
              <a:buSzPts val="2800"/>
              <a:buFont typeface="Noto Sans Symbols"/>
              <a:buChar char="✔"/>
            </a:pPr>
            <a:r>
              <a:rPr lang="en-US" sz="2800" kern="0" dirty="0">
                <a:solidFill>
                  <a:srgbClr val="000000"/>
                </a:solidFill>
                <a:ea typeface="Calibri"/>
                <a:cs typeface="Calibri"/>
                <a:sym typeface="Calibri"/>
              </a:rPr>
              <a:t>Determine steps to achieve standards</a:t>
            </a:r>
            <a:endParaRPr sz="1400" kern="0" dirty="0">
              <a:solidFill>
                <a:srgbClr val="000000"/>
              </a:solidFill>
              <a:latin typeface="Arial"/>
              <a:cs typeface="Arial"/>
              <a:sym typeface="Arial"/>
            </a:endParaRPr>
          </a:p>
          <a:p>
            <a:pPr marL="457200" indent="-279400" algn="just">
              <a:buClr>
                <a:srgbClr val="000000"/>
              </a:buClr>
              <a:buSzPts val="2800"/>
              <a:buFont typeface="Noto Sans Symbols"/>
              <a:buNone/>
            </a:pPr>
            <a:endParaRPr sz="2800" kern="0" dirty="0">
              <a:solidFill>
                <a:srgbClr val="000000"/>
              </a:solidFill>
              <a:ea typeface="Calibri"/>
              <a:cs typeface="Calibri"/>
              <a:sym typeface="Calibri"/>
            </a:endParaRPr>
          </a:p>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Effective quality management of a project also lowers the risk of product failure or unsatisfied clients.</a:t>
            </a:r>
            <a:endParaRPr sz="1400" kern="0" dirty="0">
              <a:solidFill>
                <a:srgbClr val="000000"/>
              </a:solidFill>
              <a:latin typeface="Arial"/>
              <a:cs typeface="Arial"/>
              <a:sym typeface="Arial"/>
            </a:endParaRPr>
          </a:p>
        </p:txBody>
      </p:sp>
      <p:pic>
        <p:nvPicPr>
          <p:cNvPr id="10" name="Google Shape;306;p17">
            <a:extLst>
              <a:ext uri="{FF2B5EF4-FFF2-40B4-BE49-F238E27FC236}">
                <a16:creationId xmlns:a16="http://schemas.microsoft.com/office/drawing/2014/main" xmlns="" id="{C079E243-D9C2-9510-E6B2-81174F67AFCD}"/>
              </a:ext>
            </a:extLst>
          </p:cNvPr>
          <p:cNvPicPr preferRelativeResize="0"/>
          <p:nvPr/>
        </p:nvPicPr>
        <p:blipFill rotWithShape="1">
          <a:blip r:embed="rId3">
            <a:alphaModFix/>
          </a:blip>
          <a:srcRect l="22846" t="2831" r="22775" b="7445"/>
          <a:stretch/>
        </p:blipFill>
        <p:spPr>
          <a:xfrm>
            <a:off x="8652888" y="2983404"/>
            <a:ext cx="2489981" cy="2354340"/>
          </a:xfrm>
          <a:prstGeom prst="rect">
            <a:avLst/>
          </a:prstGeom>
          <a:noFill/>
          <a:ln>
            <a:noFill/>
          </a:ln>
        </p:spPr>
      </p:pic>
    </p:spTree>
    <p:extLst>
      <p:ext uri="{BB962C8B-B14F-4D97-AF65-F5344CB8AC3E}">
        <p14:creationId xmlns:p14="http://schemas.microsoft.com/office/powerpoint/2010/main" val="18655731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17;p18">
            <a:extLst>
              <a:ext uri="{FF2B5EF4-FFF2-40B4-BE49-F238E27FC236}">
                <a16:creationId xmlns:a16="http://schemas.microsoft.com/office/drawing/2014/main" xmlns="" id="{EACCC574-950A-6217-779B-2ECCA7D9F54B}"/>
              </a:ext>
            </a:extLst>
          </p:cNvPr>
          <p:cNvSpPr txBox="1"/>
          <p:nvPr/>
        </p:nvSpPr>
        <p:spPr>
          <a:xfrm>
            <a:off x="119325" y="1666763"/>
            <a:ext cx="6731068" cy="4154984"/>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Measuring quality may seem like something you can’t do until after the project is complete.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285750" indent="-285750" algn="just">
              <a:buClr>
                <a:srgbClr val="000000"/>
              </a:buClr>
              <a:buSzPts val="2400"/>
              <a:buFont typeface="Noto Sans Symbols"/>
              <a:buChar char="❑"/>
            </a:pPr>
            <a:r>
              <a:rPr lang="en-US" sz="2400" kern="0" dirty="0">
                <a:solidFill>
                  <a:srgbClr val="000000"/>
                </a:solidFill>
                <a:ea typeface="Calibri"/>
                <a:cs typeface="Calibri"/>
                <a:sym typeface="Calibri"/>
              </a:rPr>
              <a:t>However, project quality management should be planned from the beginning and monitored throughout with </a:t>
            </a:r>
            <a:r>
              <a:rPr lang="en-US" sz="2400" kern="0" dirty="0">
                <a:solidFill>
                  <a:srgbClr val="0070C0"/>
                </a:solidFill>
                <a:ea typeface="Calibri"/>
                <a:cs typeface="Calibri"/>
                <a:sym typeface="Calibri"/>
              </a:rPr>
              <a:t>these three quality management processes:</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0000"/>
              </a:solidFill>
              <a:ea typeface="Calibri"/>
              <a:cs typeface="Calibri"/>
              <a:sym typeface="Calibri"/>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planning</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assurance</a:t>
            </a:r>
            <a:endParaRPr sz="1400" kern="0" dirty="0">
              <a:solidFill>
                <a:srgbClr val="000000"/>
              </a:solidFill>
              <a:latin typeface="Arial"/>
              <a:cs typeface="Arial"/>
              <a:sym typeface="Arial"/>
            </a:endParaRPr>
          </a:p>
          <a:p>
            <a:pPr marL="514350" indent="-514350" algn="just">
              <a:buClr>
                <a:srgbClr val="000000"/>
              </a:buClr>
              <a:buSzPts val="2400"/>
              <a:buFont typeface="Calibri"/>
              <a:buAutoNum type="arabicPeriod"/>
            </a:pPr>
            <a:r>
              <a:rPr lang="en-US" sz="2400" kern="0" dirty="0">
                <a:solidFill>
                  <a:srgbClr val="000000"/>
                </a:solidFill>
                <a:ea typeface="Calibri"/>
                <a:cs typeface="Calibri"/>
                <a:sym typeface="Calibri"/>
              </a:rPr>
              <a:t>Quality control</a:t>
            </a:r>
            <a:endParaRPr sz="1400" kern="0" dirty="0">
              <a:solidFill>
                <a:srgbClr val="000000"/>
              </a:solidFill>
              <a:latin typeface="Arial"/>
              <a:cs typeface="Arial"/>
              <a:sym typeface="Arial"/>
            </a:endParaRPr>
          </a:p>
        </p:txBody>
      </p:sp>
      <p:pic>
        <p:nvPicPr>
          <p:cNvPr id="9" name="Google Shape;318;p18">
            <a:extLst>
              <a:ext uri="{FF2B5EF4-FFF2-40B4-BE49-F238E27FC236}">
                <a16:creationId xmlns:a16="http://schemas.microsoft.com/office/drawing/2014/main" xmlns="" id="{9346A72C-142C-3622-9619-883DF0D1E546}"/>
              </a:ext>
            </a:extLst>
          </p:cNvPr>
          <p:cNvPicPr preferRelativeResize="0"/>
          <p:nvPr/>
        </p:nvPicPr>
        <p:blipFill rotWithShape="1">
          <a:blip r:embed="rId3">
            <a:alphaModFix/>
          </a:blip>
          <a:srcRect/>
          <a:stretch/>
        </p:blipFill>
        <p:spPr>
          <a:xfrm>
            <a:off x="6850394" y="1509724"/>
            <a:ext cx="5222282" cy="4328368"/>
          </a:xfrm>
          <a:prstGeom prst="rect">
            <a:avLst/>
          </a:prstGeom>
          <a:noFill/>
          <a:ln>
            <a:noFill/>
          </a:ln>
        </p:spPr>
      </p:pic>
      <p:sp>
        <p:nvSpPr>
          <p:cNvPr id="10" name="Google Shape;316;p18">
            <a:extLst>
              <a:ext uri="{FF2B5EF4-FFF2-40B4-BE49-F238E27FC236}">
                <a16:creationId xmlns:a16="http://schemas.microsoft.com/office/drawing/2014/main" xmlns=""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699395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Google Shape;316;p18">
            <a:extLst>
              <a:ext uri="{FF2B5EF4-FFF2-40B4-BE49-F238E27FC236}">
                <a16:creationId xmlns:a16="http://schemas.microsoft.com/office/drawing/2014/main" xmlns="" id="{5B3E365A-4BAF-F99E-D8A5-4F2715A0322B}"/>
              </a:ext>
            </a:extLst>
          </p:cNvPr>
          <p:cNvSpPr txBox="1"/>
          <p:nvPr/>
        </p:nvSpPr>
        <p:spPr>
          <a:xfrm>
            <a:off x="2697186" y="611691"/>
            <a:ext cx="6330462"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Project quality management plan</a:t>
            </a:r>
            <a:endParaRPr sz="1400" kern="0" dirty="0">
              <a:solidFill>
                <a:srgbClr val="000000"/>
              </a:solidFill>
              <a:latin typeface="Arial"/>
              <a:cs typeface="Arial"/>
              <a:sym typeface="Arial"/>
            </a:endParaRPr>
          </a:p>
        </p:txBody>
      </p:sp>
      <p:pic>
        <p:nvPicPr>
          <p:cNvPr id="3" name="Google Shape;323;p19">
            <a:extLst>
              <a:ext uri="{FF2B5EF4-FFF2-40B4-BE49-F238E27FC236}">
                <a16:creationId xmlns:a16="http://schemas.microsoft.com/office/drawing/2014/main" xmlns="" id="{2A49FD19-4DA6-49F4-7B21-10EDF5FC6348}"/>
              </a:ext>
            </a:extLst>
          </p:cNvPr>
          <p:cNvPicPr preferRelativeResize="0"/>
          <p:nvPr/>
        </p:nvPicPr>
        <p:blipFill rotWithShape="1">
          <a:blip r:embed="rId3">
            <a:alphaModFix/>
          </a:blip>
          <a:srcRect/>
          <a:stretch/>
        </p:blipFill>
        <p:spPr>
          <a:xfrm>
            <a:off x="2161955" y="1586865"/>
            <a:ext cx="7088041" cy="4064260"/>
          </a:xfrm>
          <a:prstGeom prst="rect">
            <a:avLst/>
          </a:prstGeom>
          <a:noFill/>
          <a:ln>
            <a:noFill/>
          </a:ln>
        </p:spPr>
      </p:pic>
      <p:sp>
        <p:nvSpPr>
          <p:cNvPr id="11" name="Google Shape;326;p19">
            <a:extLst>
              <a:ext uri="{FF2B5EF4-FFF2-40B4-BE49-F238E27FC236}">
                <a16:creationId xmlns:a16="http://schemas.microsoft.com/office/drawing/2014/main" xmlns="" id="{1F35D642-8951-0601-6922-26FF3212714A}"/>
              </a:ext>
            </a:extLst>
          </p:cNvPr>
          <p:cNvSpPr txBox="1"/>
          <p:nvPr/>
        </p:nvSpPr>
        <p:spPr>
          <a:xfrm>
            <a:off x="1003144" y="5903816"/>
            <a:ext cx="8927583" cy="477819"/>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2400" u="sng" kern="0" dirty="0">
                <a:solidFill>
                  <a:srgbClr val="000000"/>
                </a:solidFill>
                <a:ea typeface="Calibri"/>
                <a:cs typeface="Calibri"/>
                <a:sym typeface="Calibri"/>
                <a:hlinkClick r:id="rId4">
                  <a:extLst>
                    <a:ext uri="{A12FA001-AC4F-418D-AE19-62706E023703}">
                      <ahyp:hlinkClr xmlns:ahyp="http://schemas.microsoft.com/office/drawing/2018/hyperlinkcolor" xmlns="" val="tx"/>
                    </a:ext>
                  </a:extLst>
                </a:hlinkClick>
              </a:rPr>
              <a:t>http://www.free-management-ebooks.com/dldebk/dlpm-quality.htm</a:t>
            </a:r>
            <a:r>
              <a:rPr lang="en-US" sz="24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1804821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xmlns=""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9" name="Google Shape;337;p20">
            <a:extLst>
              <a:ext uri="{FF2B5EF4-FFF2-40B4-BE49-F238E27FC236}">
                <a16:creationId xmlns:a16="http://schemas.microsoft.com/office/drawing/2014/main" xmlns="" id="{8A9D81BC-410F-10F8-7E2B-406BB9F5DDAB}"/>
              </a:ext>
            </a:extLst>
          </p:cNvPr>
          <p:cNvSpPr txBox="1"/>
          <p:nvPr/>
        </p:nvSpPr>
        <p:spPr>
          <a:xfrm>
            <a:off x="180431" y="1900464"/>
            <a:ext cx="11326727" cy="440120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 good quality management plan starts with a clear definition of the goal of the project. </a:t>
            </a:r>
            <a:endParaRPr sz="1400" kern="0" dirty="0">
              <a:solidFill>
                <a:srgbClr val="000000"/>
              </a:solidFill>
              <a:latin typeface="Arial"/>
              <a:cs typeface="Arial"/>
              <a:sym typeface="Arial"/>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First, be clear on what the product or deliverable is supposed to accomplish. Then, ask yourself:</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does it look like?</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What is it supposed to do?</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measure customer satisfaction?</a:t>
            </a:r>
            <a:endParaRPr sz="1400" kern="0" dirty="0">
              <a:solidFill>
                <a:srgbClr val="000000"/>
              </a:solidFill>
              <a:latin typeface="Arial"/>
              <a:cs typeface="Arial"/>
              <a:sym typeface="Arial"/>
            </a:endParaRPr>
          </a:p>
          <a:p>
            <a:pPr marL="457200" indent="-457200" algn="just">
              <a:buClr>
                <a:srgbClr val="002060"/>
              </a:buClr>
              <a:buSzPts val="2800"/>
              <a:buFont typeface="Arial"/>
              <a:buChar char="•"/>
            </a:pPr>
            <a:r>
              <a:rPr lang="en-US" sz="2800" kern="0" dirty="0">
                <a:solidFill>
                  <a:srgbClr val="002060"/>
                </a:solidFill>
                <a:ea typeface="Calibri"/>
                <a:cs typeface="Calibri"/>
                <a:sym typeface="Calibri"/>
              </a:rPr>
              <a:t>How do you determine whether the project was successful?</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p:txBody>
      </p:sp>
      <p:pic>
        <p:nvPicPr>
          <p:cNvPr id="12" name="Google Shape;338;p20">
            <a:extLst>
              <a:ext uri="{FF2B5EF4-FFF2-40B4-BE49-F238E27FC236}">
                <a16:creationId xmlns:a16="http://schemas.microsoft.com/office/drawing/2014/main" xmlns="" id="{7ABE1D3E-CDC5-0450-0C53-940F519F8954}"/>
              </a:ext>
            </a:extLst>
          </p:cNvPr>
          <p:cNvPicPr preferRelativeResize="0"/>
          <p:nvPr/>
        </p:nvPicPr>
        <p:blipFill rotWithShape="1">
          <a:blip r:embed="rId3">
            <a:alphaModFix/>
          </a:blip>
          <a:srcRect/>
          <a:stretch/>
        </p:blipFill>
        <p:spPr>
          <a:xfrm>
            <a:off x="9470307" y="3597735"/>
            <a:ext cx="2409825" cy="1895475"/>
          </a:xfrm>
          <a:prstGeom prst="rect">
            <a:avLst/>
          </a:prstGeom>
          <a:noFill/>
          <a:ln>
            <a:noFill/>
          </a:ln>
        </p:spPr>
      </p:pic>
    </p:spTree>
    <p:extLst>
      <p:ext uri="{BB962C8B-B14F-4D97-AF65-F5344CB8AC3E}">
        <p14:creationId xmlns:p14="http://schemas.microsoft.com/office/powerpoint/2010/main" val="22352798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336;p20">
            <a:extLst>
              <a:ext uri="{FF2B5EF4-FFF2-40B4-BE49-F238E27FC236}">
                <a16:creationId xmlns:a16="http://schemas.microsoft.com/office/drawing/2014/main" xmlns="" id="{D287DE43-FB10-450F-51A7-CF973C069410}"/>
              </a:ext>
            </a:extLst>
          </p:cNvPr>
          <p:cNvSpPr txBox="1"/>
          <p:nvPr/>
        </p:nvSpPr>
        <p:spPr>
          <a:xfrm>
            <a:off x="3096693" y="621528"/>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planning</a:t>
            </a:r>
            <a:endParaRPr sz="1400" kern="0" dirty="0">
              <a:solidFill>
                <a:srgbClr val="000000"/>
              </a:solidFill>
              <a:latin typeface="Arial"/>
              <a:cs typeface="Arial"/>
              <a:sym typeface="Arial"/>
            </a:endParaRPr>
          </a:p>
        </p:txBody>
      </p:sp>
      <p:sp>
        <p:nvSpPr>
          <p:cNvPr id="3" name="Google Shape;349;p21">
            <a:extLst>
              <a:ext uri="{FF2B5EF4-FFF2-40B4-BE49-F238E27FC236}">
                <a16:creationId xmlns:a16="http://schemas.microsoft.com/office/drawing/2014/main" xmlns="" id="{2CB0C529-D881-BD57-3298-09E49AFAB553}"/>
              </a:ext>
            </a:extLst>
          </p:cNvPr>
          <p:cNvSpPr txBox="1"/>
          <p:nvPr/>
        </p:nvSpPr>
        <p:spPr>
          <a:xfrm>
            <a:off x="539232" y="1731729"/>
            <a:ext cx="10787494" cy="3539430"/>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Answering these questions and others will help you identify and define quality requirements, allowing you to discuss the approach and plans needed to achieve those goals.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2060"/>
              </a:solidFill>
              <a:ea typeface="Calibri"/>
              <a:cs typeface="Calibri"/>
              <a:sym typeface="Calibri"/>
            </a:endParaRPr>
          </a:p>
          <a:p>
            <a:pPr marL="285750" indent="-285750" algn="just">
              <a:buClr>
                <a:srgbClr val="002060"/>
              </a:buClr>
              <a:buSzPts val="2800"/>
              <a:buFont typeface="Noto Sans Symbols"/>
              <a:buChar char="❑"/>
            </a:pPr>
            <a:r>
              <a:rPr lang="en-US" sz="2800" kern="0" dirty="0">
                <a:solidFill>
                  <a:srgbClr val="002060"/>
                </a:solidFill>
                <a:ea typeface="Calibri"/>
                <a:cs typeface="Calibri"/>
                <a:sym typeface="Calibri"/>
              </a:rPr>
              <a:t>This includes: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Assessing the risks to success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Setting high standards</a:t>
            </a:r>
            <a:endParaRPr sz="1400" kern="0" dirty="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dirty="0">
                <a:solidFill>
                  <a:srgbClr val="002060"/>
                </a:solidFill>
                <a:ea typeface="Calibri"/>
                <a:cs typeface="Calibri"/>
                <a:sym typeface="Calibri"/>
              </a:rPr>
              <a:t>Documenting everything</a:t>
            </a:r>
            <a:endParaRPr sz="1400" kern="0" dirty="0">
              <a:solidFill>
                <a:srgbClr val="000000"/>
              </a:solidFill>
              <a:latin typeface="Arial"/>
              <a:cs typeface="Arial"/>
              <a:sym typeface="Arial"/>
            </a:endParaRPr>
          </a:p>
        </p:txBody>
      </p:sp>
      <p:pic>
        <p:nvPicPr>
          <p:cNvPr id="10" name="Google Shape;350;p21">
            <a:extLst>
              <a:ext uri="{FF2B5EF4-FFF2-40B4-BE49-F238E27FC236}">
                <a16:creationId xmlns:a16="http://schemas.microsoft.com/office/drawing/2014/main" xmlns="" id="{55E21E73-29B8-3F2B-A0E6-5D903BF4D769}"/>
              </a:ext>
            </a:extLst>
          </p:cNvPr>
          <p:cNvPicPr preferRelativeResize="0"/>
          <p:nvPr/>
        </p:nvPicPr>
        <p:blipFill rotWithShape="1">
          <a:blip r:embed="rId3">
            <a:alphaModFix/>
          </a:blip>
          <a:srcRect/>
          <a:stretch/>
        </p:blipFill>
        <p:spPr>
          <a:xfrm>
            <a:off x="8916901" y="3213660"/>
            <a:ext cx="2409825" cy="1895475"/>
          </a:xfrm>
          <a:prstGeom prst="rect">
            <a:avLst/>
          </a:prstGeom>
          <a:noFill/>
          <a:ln>
            <a:noFill/>
          </a:ln>
        </p:spPr>
      </p:pic>
    </p:spTree>
    <p:extLst>
      <p:ext uri="{BB962C8B-B14F-4D97-AF65-F5344CB8AC3E}">
        <p14:creationId xmlns:p14="http://schemas.microsoft.com/office/powerpoint/2010/main" val="93636336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781300" y="617697"/>
            <a:ext cx="6534151"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xmlns="" id="{1EF85469-D9AA-2654-C2A2-1AFB93B8A9CB}"/>
              </a:ext>
            </a:extLst>
          </p:cNvPr>
          <p:cNvSpPr txBox="1"/>
          <p:nvPr/>
        </p:nvSpPr>
        <p:spPr>
          <a:xfrm>
            <a:off x="3174780" y="622980"/>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assurance.</a:t>
            </a:r>
            <a:endParaRPr sz="1400" kern="0" dirty="0">
              <a:solidFill>
                <a:srgbClr val="000000"/>
              </a:solidFill>
              <a:latin typeface="Arial"/>
              <a:cs typeface="Arial"/>
              <a:sym typeface="Arial"/>
            </a:endParaRPr>
          </a:p>
        </p:txBody>
      </p:sp>
      <p:sp>
        <p:nvSpPr>
          <p:cNvPr id="11" name="Google Shape;361;p22">
            <a:extLst>
              <a:ext uri="{FF2B5EF4-FFF2-40B4-BE49-F238E27FC236}">
                <a16:creationId xmlns:a16="http://schemas.microsoft.com/office/drawing/2014/main" xmlns="" id="{5B87AB81-2C8C-9D41-DEA4-EA9967CB456F}"/>
              </a:ext>
            </a:extLst>
          </p:cNvPr>
          <p:cNvSpPr txBox="1"/>
          <p:nvPr/>
        </p:nvSpPr>
        <p:spPr>
          <a:xfrm>
            <a:off x="385011" y="1703911"/>
            <a:ext cx="11326727" cy="4154984"/>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provides evidence to stakeholders that all quality-related activities are being done as defined and promised.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ensures safeguards are in place to guarantee all expectations regarding quality outputs will be met.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assurance is done to the products and services delivered by a project, as well as the processes and procedures used to manage the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team can do this through systems such as a process checklist or a project audit.</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spTree>
    <p:extLst>
      <p:ext uri="{BB962C8B-B14F-4D97-AF65-F5344CB8AC3E}">
        <p14:creationId xmlns:p14="http://schemas.microsoft.com/office/powerpoint/2010/main" val="7783950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485571" y="706349"/>
            <a:ext cx="8713007"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xmlns="" id="{1EF85469-D9AA-2654-C2A2-1AFB93B8A9CB}"/>
              </a:ext>
            </a:extLst>
          </p:cNvPr>
          <p:cNvSpPr txBox="1"/>
          <p:nvPr/>
        </p:nvSpPr>
        <p:spPr>
          <a:xfrm>
            <a:off x="2485571" y="734169"/>
            <a:ext cx="8713007" cy="52318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400" b="1" kern="0" dirty="0">
                <a:solidFill>
                  <a:srgbClr val="FFFFFF"/>
                </a:solidFill>
                <a:latin typeface="Tajawal Medium"/>
                <a:ea typeface="Tajawal Medium"/>
                <a:cs typeface="Tajawal Medium"/>
                <a:sym typeface="Tajawal Medium"/>
              </a:rPr>
              <a:t>Quality </a:t>
            </a:r>
            <a:r>
              <a:rPr kumimoji="0" lang="en-US" sz="2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Quality control in project management </a:t>
            </a:r>
            <a:r>
              <a:rPr lang="en-US" sz="2400" b="1" kern="0" dirty="0">
                <a:solidFill>
                  <a:srgbClr val="FFFFFF"/>
                </a:solidFill>
                <a:latin typeface="Tajawal Medium"/>
                <a:ea typeface="Tajawal Medium"/>
                <a:cs typeface="Tajawal Medium"/>
                <a:sym typeface="Tajawal Medium"/>
              </a:rPr>
              <a:t>assurance</a:t>
            </a:r>
            <a:r>
              <a:rPr lang="en-US" sz="2800" kern="0" dirty="0">
                <a:solidFill>
                  <a:srgbClr val="FFFFFF"/>
                </a:solidFill>
                <a:latin typeface="Tajawal Medium"/>
                <a:ea typeface="Tajawal Medium"/>
                <a:cs typeface="Tajawal Medium"/>
                <a:sym typeface="Tajawal Medium"/>
              </a:rPr>
              <a:t>.</a:t>
            </a:r>
            <a:endParaRPr sz="1400" kern="0" dirty="0">
              <a:solidFill>
                <a:srgbClr val="000000"/>
              </a:solidFill>
              <a:latin typeface="Arial"/>
              <a:cs typeface="Arial"/>
              <a:sym typeface="Arial"/>
            </a:endParaRPr>
          </a:p>
        </p:txBody>
      </p:sp>
      <p:sp>
        <p:nvSpPr>
          <p:cNvPr id="10" name="TextBox 9">
            <a:extLst>
              <a:ext uri="{FF2B5EF4-FFF2-40B4-BE49-F238E27FC236}">
                <a16:creationId xmlns:a16="http://schemas.microsoft.com/office/drawing/2014/main" xmlns="" id="{87FF91C4-8EEE-2B05-6FB6-A7F20A955E83}"/>
              </a:ext>
            </a:extLst>
          </p:cNvPr>
          <p:cNvSpPr txBox="1"/>
          <p:nvPr/>
        </p:nvSpPr>
        <p:spPr>
          <a:xfrm>
            <a:off x="695325" y="1523647"/>
            <a:ext cx="10953750"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Quality control involves operational techniques meant to ensure quality standards. This includes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identifying, analyzing, and correcting problems</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While </a:t>
            </a:r>
            <a:r>
              <a:rPr kumimoji="0" lang="en-US" sz="2400" b="0" i="0" u="none" strike="noStrike" kern="0" cap="none" spc="0" normalizeH="0" baseline="0" noProof="0" dirty="0">
                <a:ln>
                  <a:noFill/>
                </a:ln>
                <a:solidFill>
                  <a:srgbClr val="0070C0"/>
                </a:solidFill>
                <a:effectLst/>
                <a:uLnTx/>
                <a:uFillTx/>
                <a:latin typeface="Calibri"/>
                <a:ea typeface="Calibri"/>
                <a:cs typeface="Calibri"/>
                <a:sym typeface="Calibri"/>
              </a:rPr>
              <a:t>quality assurance occurs before a problem is identified, quality control is reactionary.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occurs </a:t>
            </a:r>
            <a:r>
              <a:rPr kumimoji="0" lang="en-US" sz="2400" b="0" i="0" u="sng" strike="noStrike" kern="0" cap="none" spc="0" normalizeH="0" baseline="0" noProof="0" dirty="0">
                <a:ln>
                  <a:noFill/>
                </a:ln>
                <a:solidFill>
                  <a:srgbClr val="002060"/>
                </a:solidFill>
                <a:effectLst/>
                <a:uLnTx/>
                <a:uFillTx/>
                <a:latin typeface="Calibri"/>
                <a:ea typeface="Calibri"/>
                <a:cs typeface="Calibri"/>
                <a:sym typeface="Calibri"/>
              </a:rPr>
              <a:t>after a problem has been identified and suggests methods of improvement</a:t>
            </a: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measures specific project outputs and determines compliance with applicable standards. </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a:p>
            <a:pPr marL="285750" marR="0" lvl="0" indent="-133350" algn="just" defTabSz="914400" rtl="0" eaLnBrk="1" fontAlgn="auto" latinLnBrk="0" hangingPunct="1">
              <a:lnSpc>
                <a:spcPct val="100000"/>
              </a:lnSpc>
              <a:spcBef>
                <a:spcPts val="0"/>
              </a:spcBef>
              <a:spcAft>
                <a:spcPts val="0"/>
              </a:spcAft>
              <a:buClr>
                <a:srgbClr val="000000"/>
              </a:buClr>
              <a:buSzPts val="2400"/>
              <a:buFont typeface="Noto Sans Symbols"/>
              <a:buNone/>
              <a:tabLst/>
              <a:defRPr/>
            </a:pPr>
            <a:endPar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endParaRPr>
          </a:p>
          <a:p>
            <a:pPr marL="285750" marR="0" lvl="0" indent="-285750" algn="just" defTabSz="914400" rtl="0" eaLnBrk="1" fontAlgn="auto" latinLnBrk="0" hangingPunct="1">
              <a:lnSpc>
                <a:spcPct val="100000"/>
              </a:lnSpc>
              <a:spcBef>
                <a:spcPts val="0"/>
              </a:spcBef>
              <a:spcAft>
                <a:spcPts val="0"/>
              </a:spcAft>
              <a:buClr>
                <a:srgbClr val="002060"/>
              </a:buClr>
              <a:buSzPts val="2400"/>
              <a:buFont typeface="Noto Sans Symbols"/>
              <a:buChar char="❑"/>
              <a:tabLst/>
              <a:defRPr/>
            </a:pPr>
            <a:r>
              <a:rPr kumimoji="0" lang="en-US" sz="2400" b="0" i="0" u="none" strike="noStrike" kern="0" cap="none" spc="0" normalizeH="0" baseline="0" noProof="0" dirty="0">
                <a:ln>
                  <a:noFill/>
                </a:ln>
                <a:solidFill>
                  <a:srgbClr val="002060"/>
                </a:solidFill>
                <a:effectLst/>
                <a:uLnTx/>
                <a:uFillTx/>
                <a:latin typeface="Calibri"/>
                <a:ea typeface="Calibri"/>
                <a:cs typeface="Calibri"/>
                <a:sym typeface="Calibri"/>
              </a:rPr>
              <a:t>It also identifies project risk factors, their mitigation, and ways to prevent and eliminate unsatisfactory performance.</a:t>
            </a:r>
            <a:endParaRPr kumimoji="0" lang="en-US" sz="1400" b="0"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7073727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485571" y="706349"/>
            <a:ext cx="7830003"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Google Shape;360;p22">
            <a:extLst>
              <a:ext uri="{FF2B5EF4-FFF2-40B4-BE49-F238E27FC236}">
                <a16:creationId xmlns:a16="http://schemas.microsoft.com/office/drawing/2014/main" xmlns="" id="{1EF85469-D9AA-2654-C2A2-1AFB93B8A9CB}"/>
              </a:ext>
            </a:extLst>
          </p:cNvPr>
          <p:cNvSpPr txBox="1"/>
          <p:nvPr/>
        </p:nvSpPr>
        <p:spPr>
          <a:xfrm>
            <a:off x="2485571" y="734169"/>
            <a:ext cx="7830003" cy="461624"/>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kumimoji="0" lang="en-US" sz="2400" b="1" i="0" u="none" strike="noStrike" kern="0" cap="none" spc="0" normalizeH="0" baseline="0" noProof="0" dirty="0">
                <a:ln>
                  <a:noFill/>
                </a:ln>
                <a:solidFill>
                  <a:srgbClr val="FFFFFF"/>
                </a:solidFill>
                <a:effectLst/>
                <a:uLnTx/>
                <a:uFillTx/>
                <a:latin typeface="Tajawal Medium"/>
                <a:ea typeface="Tajawal Medium"/>
                <a:cs typeface="Tajawal Medium"/>
                <a:sym typeface="Tajawal Medium"/>
              </a:rPr>
              <a:t>Quality control in project management</a:t>
            </a:r>
            <a:endParaRPr sz="1400" kern="0" dirty="0">
              <a:solidFill>
                <a:srgbClr val="000000"/>
              </a:solidFill>
              <a:latin typeface="Arial"/>
              <a:cs typeface="Arial"/>
              <a:sym typeface="Arial"/>
            </a:endParaRPr>
          </a:p>
        </p:txBody>
      </p:sp>
      <p:sp>
        <p:nvSpPr>
          <p:cNvPr id="3" name="Google Shape;394;p25">
            <a:extLst>
              <a:ext uri="{FF2B5EF4-FFF2-40B4-BE49-F238E27FC236}">
                <a16:creationId xmlns:a16="http://schemas.microsoft.com/office/drawing/2014/main" xmlns="" id="{53023635-B788-D70D-B9A6-77A13A292EB9}"/>
              </a:ext>
            </a:extLst>
          </p:cNvPr>
          <p:cNvSpPr txBox="1"/>
          <p:nvPr/>
        </p:nvSpPr>
        <p:spPr>
          <a:xfrm>
            <a:off x="806701" y="2178965"/>
            <a:ext cx="9766024" cy="2677656"/>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Quality control can also ensure the project is on budget and on schedule. You can monitor project outputs through peer reviews and testing.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By catching any deliverables failing to meet the agreed standards throughout, you can simply adjust direction rather than having to entirely redo certain aspects.</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spTree>
    <p:extLst>
      <p:ext uri="{BB962C8B-B14F-4D97-AF65-F5344CB8AC3E}">
        <p14:creationId xmlns:p14="http://schemas.microsoft.com/office/powerpoint/2010/main" val="137540998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485571" y="706349"/>
            <a:ext cx="7830003" cy="65247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04;p26">
            <a:extLst>
              <a:ext uri="{FF2B5EF4-FFF2-40B4-BE49-F238E27FC236}">
                <a16:creationId xmlns:a16="http://schemas.microsoft.com/office/drawing/2014/main" xmlns="" id="{CEA259C9-F9A0-7DA6-EE81-C18455559E9B}"/>
              </a:ext>
            </a:extLst>
          </p:cNvPr>
          <p:cNvSpPr txBox="1"/>
          <p:nvPr/>
        </p:nvSpPr>
        <p:spPr>
          <a:xfrm>
            <a:off x="3111157" y="746212"/>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a:solidFill>
                  <a:srgbClr val="FFFFFF"/>
                </a:solidFill>
                <a:latin typeface="Tajawal Medium"/>
                <a:ea typeface="Tajawal Medium"/>
                <a:cs typeface="Tajawal Medium"/>
                <a:sym typeface="Tajawal Medium"/>
              </a:rPr>
              <a:t>Quality assurance &amp; Control.</a:t>
            </a:r>
            <a:endParaRPr sz="1400" kern="0">
              <a:solidFill>
                <a:srgbClr val="000000"/>
              </a:solidFill>
              <a:latin typeface="Arial"/>
              <a:cs typeface="Arial"/>
              <a:sym typeface="Arial"/>
            </a:endParaRPr>
          </a:p>
        </p:txBody>
      </p:sp>
      <p:pic>
        <p:nvPicPr>
          <p:cNvPr id="10" name="Google Shape;405;p26">
            <a:extLst>
              <a:ext uri="{FF2B5EF4-FFF2-40B4-BE49-F238E27FC236}">
                <a16:creationId xmlns:a16="http://schemas.microsoft.com/office/drawing/2014/main" xmlns="" id="{D28485CA-B432-2B5F-6518-DDBF19AB694A}"/>
              </a:ext>
            </a:extLst>
          </p:cNvPr>
          <p:cNvPicPr preferRelativeResize="0"/>
          <p:nvPr/>
        </p:nvPicPr>
        <p:blipFill rotWithShape="1">
          <a:blip r:embed="rId3">
            <a:alphaModFix/>
          </a:blip>
          <a:srcRect/>
          <a:stretch/>
        </p:blipFill>
        <p:spPr>
          <a:xfrm>
            <a:off x="2009065" y="1518557"/>
            <a:ext cx="7568102" cy="4268410"/>
          </a:xfrm>
          <a:prstGeom prst="rect">
            <a:avLst/>
          </a:prstGeom>
          <a:noFill/>
          <a:ln>
            <a:noFill/>
          </a:ln>
        </p:spPr>
      </p:pic>
      <p:sp>
        <p:nvSpPr>
          <p:cNvPr id="11" name="Google Shape;406;p26">
            <a:extLst>
              <a:ext uri="{FF2B5EF4-FFF2-40B4-BE49-F238E27FC236}">
                <a16:creationId xmlns:a16="http://schemas.microsoft.com/office/drawing/2014/main" xmlns="" id="{1C71C49B-374E-7F0B-7CE0-C548352ABCD5}"/>
              </a:ext>
            </a:extLst>
          </p:cNvPr>
          <p:cNvSpPr txBox="1"/>
          <p:nvPr/>
        </p:nvSpPr>
        <p:spPr>
          <a:xfrm>
            <a:off x="2333478" y="5987768"/>
            <a:ext cx="6774474" cy="369332"/>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dirty="0">
                <a:solidFill>
                  <a:srgbClr val="000000"/>
                </a:solidFill>
                <a:ea typeface="Calibri"/>
                <a:cs typeface="Calibri"/>
                <a:sym typeface="Calibri"/>
                <a:hlinkClick r:id="rId4">
                  <a:extLst>
                    <a:ext uri="{A12FA001-AC4F-418D-AE19-62706E023703}">
                      <ahyp:hlinkClr xmlns:ahyp="http://schemas.microsoft.com/office/drawing/2018/hyperlinkcolor" xmlns="" val="tx"/>
                    </a:ext>
                  </a:extLst>
                </a:hlinkClick>
              </a:rPr>
              <a:t>http://www.free-management-ebooks.com/faqpm/quality-04.htm</a:t>
            </a:r>
            <a:r>
              <a:rPr lang="en-US"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42265044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16;p27">
            <a:extLst>
              <a:ext uri="{FF2B5EF4-FFF2-40B4-BE49-F238E27FC236}">
                <a16:creationId xmlns:a16="http://schemas.microsoft.com/office/drawing/2014/main" xmlns="" id="{81C585D0-6CA2-4DF4-8993-E9D916DB42CD}"/>
              </a:ext>
            </a:extLst>
          </p:cNvPr>
          <p:cNvSpPr txBox="1"/>
          <p:nvPr/>
        </p:nvSpPr>
        <p:spPr>
          <a:xfrm>
            <a:off x="2502109" y="963363"/>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Quality management</a:t>
            </a:r>
            <a:endParaRPr sz="2800" b="1" kern="0" dirty="0">
              <a:solidFill>
                <a:srgbClr val="FF9518"/>
              </a:solidFill>
              <a:latin typeface="Tajawal Medium"/>
              <a:ea typeface="Tajawal Medium"/>
              <a:cs typeface="Tajawal Medium"/>
              <a:sym typeface="Tajawal Medium"/>
            </a:endParaRPr>
          </a:p>
        </p:txBody>
      </p:sp>
      <p:sp>
        <p:nvSpPr>
          <p:cNvPr id="10" name="Google Shape;417;p27">
            <a:extLst>
              <a:ext uri="{FF2B5EF4-FFF2-40B4-BE49-F238E27FC236}">
                <a16:creationId xmlns:a16="http://schemas.microsoft.com/office/drawing/2014/main" xmlns="" id="{40E78912-1E60-B6A6-B941-4A744FBCA857}"/>
              </a:ext>
            </a:extLst>
          </p:cNvPr>
          <p:cNvSpPr txBox="1"/>
          <p:nvPr/>
        </p:nvSpPr>
        <p:spPr>
          <a:xfrm>
            <a:off x="635107" y="2098478"/>
            <a:ext cx="10918718" cy="3796159"/>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It is recommended to have independent reviews of a project to ensure the project is on the right course or what actions need to be implemented to get the project back on track.</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Besides performing an “outside check-and-balance,” QM people will ensure that the project and related documentation are being developed according to an acceptable process.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Projects should have periodic mini reviews that rate its progress against certain defined metrics.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414474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27;p28">
            <a:extLst>
              <a:ext uri="{FF2B5EF4-FFF2-40B4-BE49-F238E27FC236}">
                <a16:creationId xmlns:a16="http://schemas.microsoft.com/office/drawing/2014/main" xmlns="" id="{9079D926-2200-9260-084E-29F1C7FEBCEB}"/>
              </a:ext>
            </a:extLst>
          </p:cNvPr>
          <p:cNvSpPr txBox="1"/>
          <p:nvPr/>
        </p:nvSpPr>
        <p:spPr>
          <a:xfrm>
            <a:off x="2602222" y="894259"/>
            <a:ext cx="6063176" cy="523220"/>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 Mini reviews </a:t>
            </a:r>
            <a:endParaRPr sz="2800" kern="0" dirty="0">
              <a:solidFill>
                <a:srgbClr val="FF9518"/>
              </a:solidFill>
              <a:latin typeface="Tajawal Medium"/>
              <a:ea typeface="Tajawal Medium"/>
              <a:cs typeface="Tajawal Medium"/>
              <a:sym typeface="Tajawal Medium"/>
            </a:endParaRPr>
          </a:p>
        </p:txBody>
      </p:sp>
      <p:sp>
        <p:nvSpPr>
          <p:cNvPr id="9" name="Google Shape;428;p28">
            <a:extLst>
              <a:ext uri="{FF2B5EF4-FFF2-40B4-BE49-F238E27FC236}">
                <a16:creationId xmlns:a16="http://schemas.microsoft.com/office/drawing/2014/main" xmlns="" id="{65C7C98F-75A8-8A70-524D-0AE8EBA00093}"/>
              </a:ext>
            </a:extLst>
          </p:cNvPr>
          <p:cNvSpPr txBox="1"/>
          <p:nvPr/>
        </p:nvSpPr>
        <p:spPr>
          <a:xfrm>
            <a:off x="858960" y="2690046"/>
            <a:ext cx="4908926" cy="2677656"/>
          </a:xfrm>
          <a:prstGeom prst="rect">
            <a:avLst/>
          </a:prstGeom>
          <a:noFill/>
          <a:ln>
            <a:noFill/>
          </a:ln>
        </p:spPr>
        <p:txBody>
          <a:bodyPr spcFirstLastPara="1" wrap="square" lIns="91425" tIns="45700" rIns="91425" bIns="45700" anchor="t" anchorCtr="0">
            <a:spAutoFit/>
          </a:bodyPr>
          <a:lstStyle/>
          <a:p>
            <a:pPr marL="285750" indent="-285750" algn="just">
              <a:buClr>
                <a:srgbClr val="000000"/>
              </a:buClr>
              <a:buSzPts val="2800"/>
              <a:buFont typeface="Noto Sans Symbols"/>
              <a:buChar char="❑"/>
            </a:pPr>
            <a:r>
              <a:rPr lang="en-US" sz="2800" kern="0" dirty="0">
                <a:solidFill>
                  <a:srgbClr val="000000"/>
                </a:solidFill>
                <a:ea typeface="Calibri"/>
                <a:cs typeface="Calibri"/>
                <a:sym typeface="Calibri"/>
              </a:rPr>
              <a:t>There are three types of reviews:—</a:t>
            </a:r>
            <a:endParaRPr sz="1400" kern="0" dirty="0">
              <a:solidFill>
                <a:srgbClr val="000000"/>
              </a:solidFill>
              <a:latin typeface="Arial"/>
              <a:cs typeface="Arial"/>
              <a:sym typeface="Arial"/>
            </a:endParaRPr>
          </a:p>
          <a:p>
            <a:pPr marL="285750" indent="-107950" algn="just">
              <a:buClr>
                <a:srgbClr val="000000"/>
              </a:buClr>
              <a:buSzPts val="2800"/>
              <a:buFont typeface="Noto Sans Symbols"/>
              <a:buNone/>
            </a:pPr>
            <a:endParaRPr sz="2800" kern="0" dirty="0">
              <a:solidFill>
                <a:srgbClr val="00000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Health</a:t>
            </a:r>
            <a:endParaRPr sz="2800" b="1" kern="0" dirty="0">
              <a:solidFill>
                <a:srgbClr val="00B0F0"/>
              </a:solidFill>
              <a:ea typeface="Calibri"/>
              <a:cs typeface="Calibri"/>
              <a:sym typeface="Calibri"/>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Compliance</a:t>
            </a:r>
            <a:endParaRPr sz="1400" kern="0" dirty="0">
              <a:solidFill>
                <a:srgbClr val="000000"/>
              </a:solidFill>
              <a:latin typeface="Arial"/>
              <a:cs typeface="Arial"/>
              <a:sym typeface="Arial"/>
            </a:endParaRPr>
          </a:p>
          <a:p>
            <a:pPr marL="514350" indent="-514350" algn="just">
              <a:buClr>
                <a:srgbClr val="00B0F0"/>
              </a:buClr>
              <a:buSzPts val="2800"/>
              <a:buFont typeface="Calibri"/>
              <a:buAutoNum type="arabicPeriod"/>
            </a:pPr>
            <a:r>
              <a:rPr lang="en-US" sz="2800" b="1" kern="0" dirty="0">
                <a:solidFill>
                  <a:srgbClr val="00B0F0"/>
                </a:solidFill>
                <a:ea typeface="Calibri"/>
                <a:cs typeface="Calibri"/>
                <a:sym typeface="Calibri"/>
              </a:rPr>
              <a:t>Deliverable</a:t>
            </a:r>
            <a:r>
              <a:rPr lang="en-US" sz="28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29;p28">
            <a:extLst>
              <a:ext uri="{FF2B5EF4-FFF2-40B4-BE49-F238E27FC236}">
                <a16:creationId xmlns:a16="http://schemas.microsoft.com/office/drawing/2014/main" xmlns="" id="{144EFC1A-52E1-A1DA-7D41-095B2EB4FD4C}"/>
              </a:ext>
            </a:extLst>
          </p:cNvPr>
          <p:cNvPicPr preferRelativeResize="0"/>
          <p:nvPr/>
        </p:nvPicPr>
        <p:blipFill rotWithShape="1">
          <a:blip r:embed="rId3">
            <a:alphaModFix/>
          </a:blip>
          <a:srcRect t="26488"/>
          <a:stretch/>
        </p:blipFill>
        <p:spPr>
          <a:xfrm>
            <a:off x="7938971" y="3018838"/>
            <a:ext cx="3388258" cy="2228045"/>
          </a:xfrm>
          <a:prstGeom prst="rect">
            <a:avLst/>
          </a:prstGeom>
          <a:noFill/>
          <a:ln>
            <a:noFill/>
          </a:ln>
        </p:spPr>
      </p:pic>
    </p:spTree>
    <p:extLst>
      <p:ext uri="{BB962C8B-B14F-4D97-AF65-F5344CB8AC3E}">
        <p14:creationId xmlns:p14="http://schemas.microsoft.com/office/powerpoint/2010/main" val="67584947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439;p29">
            <a:extLst>
              <a:ext uri="{FF2B5EF4-FFF2-40B4-BE49-F238E27FC236}">
                <a16:creationId xmlns:a16="http://schemas.microsoft.com/office/drawing/2014/main" xmlns=""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sp>
        <p:nvSpPr>
          <p:cNvPr id="10" name="Google Shape;440;p29">
            <a:extLst>
              <a:ext uri="{FF2B5EF4-FFF2-40B4-BE49-F238E27FC236}">
                <a16:creationId xmlns:a16="http://schemas.microsoft.com/office/drawing/2014/main" xmlns="" id="{533A5D57-A991-DB17-20D3-665D605203A7}"/>
              </a:ext>
            </a:extLst>
          </p:cNvPr>
          <p:cNvSpPr txBox="1"/>
          <p:nvPr/>
        </p:nvSpPr>
        <p:spPr>
          <a:xfrm>
            <a:off x="848945" y="2197704"/>
            <a:ext cx="10914429" cy="3046948"/>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table combines the three types of QM reviews (health–compliance– deliverable) into one mini review.</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project’s mini review received a </a:t>
            </a:r>
            <a:r>
              <a:rPr lang="en-US" sz="2400" kern="0" dirty="0">
                <a:solidFill>
                  <a:srgbClr val="0070C0"/>
                </a:solidFill>
                <a:ea typeface="Calibri"/>
                <a:cs typeface="Calibri"/>
                <a:sym typeface="Calibri"/>
              </a:rPr>
              <a:t>very good healthy rating (green) </a:t>
            </a:r>
            <a:r>
              <a:rPr lang="en-US" sz="2400" kern="0" dirty="0">
                <a:solidFill>
                  <a:srgbClr val="002060"/>
                </a:solidFill>
                <a:ea typeface="Calibri"/>
                <a:cs typeface="Calibri"/>
                <a:sym typeface="Calibri"/>
              </a:rPr>
              <a:t>and the PM has a </a:t>
            </a:r>
            <a:r>
              <a:rPr lang="en-US" sz="2400" kern="0" dirty="0">
                <a:solidFill>
                  <a:srgbClr val="0070C0"/>
                </a:solidFill>
                <a:ea typeface="Calibri"/>
                <a:cs typeface="Calibri"/>
                <a:sym typeface="Calibri"/>
              </a:rPr>
              <a:t>few corrective actions to work </a:t>
            </a:r>
            <a:r>
              <a:rPr lang="en-US" sz="2400" kern="0" dirty="0">
                <a:solidFill>
                  <a:srgbClr val="002060"/>
                </a:solidFill>
                <a:ea typeface="Calibri"/>
                <a:cs typeface="Calibri"/>
                <a:sym typeface="Calibri"/>
              </a:rPr>
              <a:t>on.</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corrective actions include reviewing critical path tasks and determine what can be done to bring them back on track, and closing out the two late milestones.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194976391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xmlns=""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45;p30">
            <a:extLst>
              <a:ext uri="{FF2B5EF4-FFF2-40B4-BE49-F238E27FC236}">
                <a16:creationId xmlns:a16="http://schemas.microsoft.com/office/drawing/2014/main" xmlns="" id="{397D12F2-AE2E-D79C-C908-90F233254DF9}"/>
              </a:ext>
            </a:extLst>
          </p:cNvPr>
          <p:cNvPicPr preferRelativeResize="0"/>
          <p:nvPr/>
        </p:nvPicPr>
        <p:blipFill rotWithShape="1">
          <a:blip r:embed="rId3">
            <a:alphaModFix/>
          </a:blip>
          <a:srcRect/>
          <a:stretch/>
        </p:blipFill>
        <p:spPr>
          <a:xfrm>
            <a:off x="2485571" y="899103"/>
            <a:ext cx="8706303" cy="4717883"/>
          </a:xfrm>
          <a:prstGeom prst="rect">
            <a:avLst/>
          </a:prstGeom>
          <a:noFill/>
          <a:ln>
            <a:noFill/>
          </a:ln>
        </p:spPr>
      </p:pic>
      <p:sp>
        <p:nvSpPr>
          <p:cNvPr id="9" name="Google Shape;446;p30">
            <a:extLst>
              <a:ext uri="{FF2B5EF4-FFF2-40B4-BE49-F238E27FC236}">
                <a16:creationId xmlns:a16="http://schemas.microsoft.com/office/drawing/2014/main" xmlns="" id="{CBA77473-1C4E-AB32-D5A7-6EB91E0C4CFA}"/>
              </a:ext>
            </a:extLst>
          </p:cNvPr>
          <p:cNvSpPr txBox="1"/>
          <p:nvPr/>
        </p:nvSpPr>
        <p:spPr>
          <a:xfrm>
            <a:off x="2414361" y="5774250"/>
            <a:ext cx="8563662"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dirty="0">
                <a:solidFill>
                  <a:srgbClr val="000000"/>
                </a:solidFill>
                <a:ea typeface="Calibri"/>
                <a:cs typeface="Calibri"/>
                <a:sym typeface="Calibri"/>
                <a:hlinkClick r:id="rId4">
                  <a:extLst>
                    <a:ext uri="{A12FA001-AC4F-418D-AE19-62706E023703}">
                      <ahyp:hlinkClr xmlns:ahyp="http://schemas.microsoft.com/office/drawing/2018/hyperlinkcolor" xmlns="" val="tx"/>
                    </a:ext>
                  </a:extLst>
                </a:hlinkClick>
              </a:rPr>
              <a:t>https://shop.techno-pm.com/products/monthly-status-update-template</a:t>
            </a:r>
            <a:r>
              <a:rPr lang="en-US"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364411796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8" name="Google Shape;439;p29">
            <a:extLst>
              <a:ext uri="{FF2B5EF4-FFF2-40B4-BE49-F238E27FC236}">
                <a16:creationId xmlns:a16="http://schemas.microsoft.com/office/drawing/2014/main" xmlns="" id="{5135E6D5-9AFB-9D19-F103-194D996A172C}"/>
              </a:ext>
            </a:extLst>
          </p:cNvPr>
          <p:cNvSpPr txBox="1"/>
          <p:nvPr/>
        </p:nvSpPr>
        <p:spPr>
          <a:xfrm>
            <a:off x="2626178" y="899104"/>
            <a:ext cx="4977401" cy="534341"/>
          </a:xfrm>
          <a:prstGeom prst="rect">
            <a:avLst/>
          </a:prstGeom>
          <a:noFill/>
          <a:ln>
            <a:noFill/>
          </a:ln>
        </p:spPr>
        <p:txBody>
          <a:bodyPr spcFirstLastPara="1" wrap="square" lIns="91425" tIns="45700" rIns="91425" bIns="45700" anchor="t" anchorCtr="0">
            <a:spAutoFit/>
          </a:bodyPr>
          <a:lstStyle/>
          <a:p>
            <a:pPr algn="ctr">
              <a:buClr>
                <a:srgbClr val="FFFFFF"/>
              </a:buClr>
              <a:buSzPts val="2800"/>
              <a:buFont typeface="Tajawal Medium"/>
              <a:buNone/>
            </a:pPr>
            <a:r>
              <a:rPr lang="en-US" sz="2800" kern="0" dirty="0">
                <a:solidFill>
                  <a:srgbClr val="FFFFFF"/>
                </a:solidFill>
                <a:latin typeface="Tajawal Medium"/>
                <a:ea typeface="Tajawal Medium"/>
                <a:cs typeface="Tajawal Medium"/>
                <a:sym typeface="Tajawal Medium"/>
              </a:rPr>
              <a:t>Quality management</a:t>
            </a:r>
            <a:endParaRPr sz="2800" kern="0" dirty="0">
              <a:solidFill>
                <a:srgbClr val="FF9518"/>
              </a:solidFill>
              <a:latin typeface="Tajawal Medium"/>
              <a:ea typeface="Tajawal Medium"/>
              <a:cs typeface="Tajawal Medium"/>
              <a:sym typeface="Tajawal Medium"/>
            </a:endParaRPr>
          </a:p>
        </p:txBody>
      </p:sp>
      <p:pic>
        <p:nvPicPr>
          <p:cNvPr id="3" name="Google Shape;451;p31">
            <a:extLst>
              <a:ext uri="{FF2B5EF4-FFF2-40B4-BE49-F238E27FC236}">
                <a16:creationId xmlns:a16="http://schemas.microsoft.com/office/drawing/2014/main" xmlns="" id="{2D4327F0-130B-8EC4-BF10-C4171260CED3}"/>
              </a:ext>
            </a:extLst>
          </p:cNvPr>
          <p:cNvPicPr preferRelativeResize="0"/>
          <p:nvPr/>
        </p:nvPicPr>
        <p:blipFill rotWithShape="1">
          <a:blip r:embed="rId3">
            <a:alphaModFix/>
          </a:blip>
          <a:srcRect/>
          <a:stretch/>
        </p:blipFill>
        <p:spPr>
          <a:xfrm>
            <a:off x="2657520" y="755221"/>
            <a:ext cx="9354049" cy="5203675"/>
          </a:xfrm>
          <a:prstGeom prst="rect">
            <a:avLst/>
          </a:prstGeom>
          <a:noFill/>
          <a:ln>
            <a:noFill/>
          </a:ln>
        </p:spPr>
      </p:pic>
    </p:spTree>
    <p:extLst>
      <p:ext uri="{BB962C8B-B14F-4D97-AF65-F5344CB8AC3E}">
        <p14:creationId xmlns:p14="http://schemas.microsoft.com/office/powerpoint/2010/main" val="1827708764"/>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xmlns=""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62;p32">
            <a:extLst>
              <a:ext uri="{FF2B5EF4-FFF2-40B4-BE49-F238E27FC236}">
                <a16:creationId xmlns:a16="http://schemas.microsoft.com/office/drawing/2014/main" xmlns="" id="{66959FE8-AACF-8C1F-7955-921C131923FC}"/>
              </a:ext>
            </a:extLst>
          </p:cNvPr>
          <p:cNvSpPr txBox="1"/>
          <p:nvPr/>
        </p:nvSpPr>
        <p:spPr>
          <a:xfrm>
            <a:off x="477910" y="2047517"/>
            <a:ext cx="6903232" cy="4524315"/>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This section contains sponsor and supplier agreements, which specify the mutual commitments of the involved parties during the life of this project.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agreements provide project team members with access to the baseline of each agreement and its amendments. </a:t>
            </a:r>
            <a:endParaRPr sz="1400" kern="0" dirty="0">
              <a:solidFill>
                <a:srgbClr val="000000"/>
              </a:solidFill>
              <a:latin typeface="Arial"/>
              <a:cs typeface="Arial"/>
              <a:sym typeface="Arial"/>
            </a:endParaRPr>
          </a:p>
          <a:p>
            <a:pPr marL="285750" indent="-133350" algn="just">
              <a:buClr>
                <a:srgbClr val="000000"/>
              </a:buClr>
              <a:buSzPts val="2400"/>
              <a:buFont typeface="Arial"/>
              <a:buNone/>
            </a:pPr>
            <a:endParaRPr sz="2400" kern="0" dirty="0">
              <a:solidFill>
                <a:srgbClr val="002060"/>
              </a:solidFill>
              <a:ea typeface="Calibri"/>
              <a:cs typeface="Calibri"/>
              <a:sym typeface="Calibri"/>
            </a:endParaRPr>
          </a:p>
          <a:p>
            <a:pPr marL="285750" indent="-285750" algn="just">
              <a:buClr>
                <a:srgbClr val="002060"/>
              </a:buClr>
              <a:buSzPts val="2400"/>
              <a:buFont typeface="Arial"/>
              <a:buChar char="•"/>
            </a:pPr>
            <a:r>
              <a:rPr lang="en-US" sz="2400" kern="0" dirty="0">
                <a:solidFill>
                  <a:srgbClr val="002060"/>
                </a:solidFill>
                <a:ea typeface="Calibri"/>
                <a:cs typeface="Calibri"/>
                <a:sym typeface="Calibri"/>
              </a:rPr>
              <a:t>The statement of work (SOW) that was generated from the request for proposal (RFP) document should also be included. </a:t>
            </a:r>
            <a:endParaRPr sz="1400" kern="0" dirty="0">
              <a:solidFill>
                <a:srgbClr val="000000"/>
              </a:solidFill>
              <a:latin typeface="Arial"/>
              <a:cs typeface="Arial"/>
              <a:sym typeface="Arial"/>
            </a:endParaRPr>
          </a:p>
        </p:txBody>
      </p:sp>
      <p:pic>
        <p:nvPicPr>
          <p:cNvPr id="11" name="Google Shape;463;p32">
            <a:extLst>
              <a:ext uri="{FF2B5EF4-FFF2-40B4-BE49-F238E27FC236}">
                <a16:creationId xmlns:a16="http://schemas.microsoft.com/office/drawing/2014/main" xmlns="" id="{1FB17621-7CA0-F337-3E7A-A07754BE21DC}"/>
              </a:ext>
            </a:extLst>
          </p:cNvPr>
          <p:cNvPicPr preferRelativeResize="0"/>
          <p:nvPr/>
        </p:nvPicPr>
        <p:blipFill rotWithShape="1">
          <a:blip r:embed="rId3">
            <a:alphaModFix/>
          </a:blip>
          <a:srcRect/>
          <a:stretch/>
        </p:blipFill>
        <p:spPr>
          <a:xfrm>
            <a:off x="7556988" y="2047517"/>
            <a:ext cx="3845379" cy="3157307"/>
          </a:xfrm>
          <a:prstGeom prst="rect">
            <a:avLst/>
          </a:prstGeom>
          <a:noFill/>
          <a:ln>
            <a:noFill/>
          </a:ln>
        </p:spPr>
      </p:pic>
    </p:spTree>
    <p:extLst>
      <p:ext uri="{BB962C8B-B14F-4D97-AF65-F5344CB8AC3E}">
        <p14:creationId xmlns:p14="http://schemas.microsoft.com/office/powerpoint/2010/main" val="371413828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xmlns=""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474;p33">
            <a:extLst>
              <a:ext uri="{FF2B5EF4-FFF2-40B4-BE49-F238E27FC236}">
                <a16:creationId xmlns:a16="http://schemas.microsoft.com/office/drawing/2014/main" xmlns="" id="{39D63DD4-91CC-75CA-1617-11555D493E26}"/>
              </a:ext>
            </a:extLst>
          </p:cNvPr>
          <p:cNvSpPr txBox="1"/>
          <p:nvPr/>
        </p:nvSpPr>
        <p:spPr>
          <a:xfrm>
            <a:off x="186455" y="1705777"/>
            <a:ext cx="8014580" cy="4832092"/>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800"/>
              <a:buFont typeface="Noto Sans Symbols"/>
              <a:buChar char="❑"/>
            </a:pPr>
            <a:r>
              <a:rPr lang="en-US" sz="2800" b="1" kern="0">
                <a:solidFill>
                  <a:srgbClr val="0070C0"/>
                </a:solidFill>
                <a:ea typeface="Calibri"/>
                <a:cs typeface="Calibri"/>
                <a:sym typeface="Calibri"/>
              </a:rPr>
              <a:t>The Statement Of Work (SOW) includes:</a:t>
            </a:r>
            <a:endParaRPr sz="1400" kern="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a:solidFill>
                  <a:srgbClr val="002060"/>
                </a:solidFill>
                <a:ea typeface="Calibri"/>
                <a:cs typeface="Calibri"/>
                <a:sym typeface="Calibri"/>
              </a:rPr>
              <a:t> Information such as the work to be performed by the vendor</a:t>
            </a:r>
            <a:endParaRPr sz="2800" kern="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kern="0">
                <a:solidFill>
                  <a:srgbClr val="002060"/>
                </a:solidFill>
                <a:ea typeface="Calibri"/>
                <a:cs typeface="Calibri"/>
                <a:sym typeface="Calibri"/>
              </a:rPr>
              <a:t>When work is due, how the work will be measured for acceptance</a:t>
            </a:r>
            <a:endParaRPr sz="1400" kern="0">
              <a:solidFill>
                <a:srgbClr val="000000"/>
              </a:solidFill>
              <a:latin typeface="Arial"/>
              <a:cs typeface="Arial"/>
              <a:sym typeface="Arial"/>
            </a:endParaRPr>
          </a:p>
          <a:p>
            <a:pPr marL="514350" indent="-514350" algn="just">
              <a:buClr>
                <a:srgbClr val="002060"/>
              </a:buClr>
              <a:buSzPts val="2800"/>
              <a:buFont typeface="Calibri"/>
              <a:buAutoNum type="arabicPeriod"/>
            </a:pPr>
            <a:r>
              <a:rPr lang="en-US" sz="2800" kern="0">
                <a:solidFill>
                  <a:srgbClr val="002060"/>
                </a:solidFill>
                <a:ea typeface="Calibri"/>
                <a:cs typeface="Calibri"/>
                <a:sym typeface="Calibri"/>
              </a:rPr>
              <a:t>The working relationship between the vendor and your organization. </a:t>
            </a:r>
            <a:endParaRPr sz="1400" kern="0">
              <a:solidFill>
                <a:srgbClr val="000000"/>
              </a:solidFill>
              <a:latin typeface="Arial"/>
              <a:cs typeface="Arial"/>
              <a:sym typeface="Arial"/>
            </a:endParaRPr>
          </a:p>
          <a:p>
            <a:pPr marL="285750" indent="-107950" algn="just">
              <a:buClr>
                <a:srgbClr val="000000"/>
              </a:buClr>
              <a:buSzPts val="2800"/>
              <a:buFont typeface="Arial"/>
              <a:buNone/>
            </a:pPr>
            <a:endParaRPr sz="2800" kern="0">
              <a:solidFill>
                <a:srgbClr val="002060"/>
              </a:solidFill>
              <a:ea typeface="Calibri"/>
              <a:cs typeface="Calibri"/>
              <a:sym typeface="Calibri"/>
            </a:endParaRPr>
          </a:p>
          <a:p>
            <a:pPr marL="457200" indent="-457200" algn="just">
              <a:buClr>
                <a:srgbClr val="002060"/>
              </a:buClr>
              <a:buSzPts val="2800"/>
              <a:buFont typeface="Noto Sans Symbols"/>
              <a:buChar char="❑"/>
            </a:pPr>
            <a:r>
              <a:rPr lang="en-US" sz="2800" kern="0">
                <a:solidFill>
                  <a:srgbClr val="002060"/>
                </a:solidFill>
                <a:ea typeface="Calibri"/>
                <a:cs typeface="Calibri"/>
                <a:sym typeface="Calibri"/>
              </a:rPr>
              <a:t>Finally, the SOW becomes a major part of the eventual contract between your organization and the vendor</a:t>
            </a:r>
            <a:endParaRPr sz="1400" kern="0">
              <a:solidFill>
                <a:srgbClr val="000000"/>
              </a:solidFill>
              <a:latin typeface="Arial"/>
              <a:cs typeface="Arial"/>
              <a:sym typeface="Arial"/>
            </a:endParaRPr>
          </a:p>
        </p:txBody>
      </p:sp>
      <p:pic>
        <p:nvPicPr>
          <p:cNvPr id="10" name="Google Shape;475;p33">
            <a:extLst>
              <a:ext uri="{FF2B5EF4-FFF2-40B4-BE49-F238E27FC236}">
                <a16:creationId xmlns:a16="http://schemas.microsoft.com/office/drawing/2014/main" xmlns="" id="{873EFA54-7149-4093-5D22-81A8D46344F5}"/>
              </a:ext>
            </a:extLst>
          </p:cNvPr>
          <p:cNvPicPr preferRelativeResize="0"/>
          <p:nvPr/>
        </p:nvPicPr>
        <p:blipFill rotWithShape="1">
          <a:blip r:embed="rId3">
            <a:alphaModFix/>
          </a:blip>
          <a:srcRect l="7344" t="5192" r="5051" b="6026"/>
          <a:stretch/>
        </p:blipFill>
        <p:spPr>
          <a:xfrm>
            <a:off x="8448725" y="2157265"/>
            <a:ext cx="3432100" cy="2944879"/>
          </a:xfrm>
          <a:prstGeom prst="rect">
            <a:avLst/>
          </a:prstGeom>
          <a:noFill/>
          <a:ln>
            <a:noFill/>
          </a:ln>
        </p:spPr>
      </p:pic>
    </p:spTree>
    <p:extLst>
      <p:ext uri="{BB962C8B-B14F-4D97-AF65-F5344CB8AC3E}">
        <p14:creationId xmlns:p14="http://schemas.microsoft.com/office/powerpoint/2010/main" val="218451666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9" name="Google Shape;482;p34">
            <a:extLst>
              <a:ext uri="{FF2B5EF4-FFF2-40B4-BE49-F238E27FC236}">
                <a16:creationId xmlns:a16="http://schemas.microsoft.com/office/drawing/2014/main" xmlns="" id="{3BB63523-17E7-1FDA-5375-9E6ACE609254}"/>
              </a:ext>
            </a:extLst>
          </p:cNvPr>
          <p:cNvPicPr preferRelativeResize="0"/>
          <p:nvPr/>
        </p:nvPicPr>
        <p:blipFill rotWithShape="1">
          <a:blip r:embed="rId3">
            <a:alphaModFix/>
          </a:blip>
          <a:srcRect/>
          <a:stretch/>
        </p:blipFill>
        <p:spPr>
          <a:xfrm>
            <a:off x="819124" y="1014572"/>
            <a:ext cx="10306075" cy="4957603"/>
          </a:xfrm>
          <a:prstGeom prst="rect">
            <a:avLst/>
          </a:prstGeom>
          <a:noFill/>
          <a:ln>
            <a:noFill/>
          </a:ln>
        </p:spPr>
      </p:pic>
      <p:sp>
        <p:nvSpPr>
          <p:cNvPr id="11" name="Google Shape;483;p34">
            <a:extLst>
              <a:ext uri="{FF2B5EF4-FFF2-40B4-BE49-F238E27FC236}">
                <a16:creationId xmlns:a16="http://schemas.microsoft.com/office/drawing/2014/main" xmlns="" id="{1C7D21E1-D543-6283-AC6D-06617019D76A}"/>
              </a:ext>
            </a:extLst>
          </p:cNvPr>
          <p:cNvSpPr txBox="1"/>
          <p:nvPr/>
        </p:nvSpPr>
        <p:spPr>
          <a:xfrm>
            <a:off x="2485572" y="6036231"/>
            <a:ext cx="6685335" cy="369291"/>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u="sng" kern="0">
                <a:solidFill>
                  <a:srgbClr val="000000"/>
                </a:solidFill>
                <a:ea typeface="Calibri"/>
                <a:cs typeface="Calibri"/>
                <a:sym typeface="Calibri"/>
                <a:hlinkClick r:id="rId4">
                  <a:extLst>
                    <a:ext uri="{A12FA001-AC4F-418D-AE19-62706E023703}">
                      <ahyp:hlinkClr xmlns:ahyp="http://schemas.microsoft.com/office/drawing/2018/hyperlinkcolor" xmlns="" val="tx"/>
                    </a:ext>
                  </a:extLst>
                </a:hlinkClick>
              </a:rPr>
              <a:t>https://www.projectmanagement.ie/blog/statement-of-work/</a:t>
            </a:r>
            <a:r>
              <a:rPr lang="en-US" kern="0">
                <a:solidFill>
                  <a:srgbClr val="000000"/>
                </a:solidFill>
                <a:ea typeface="Calibri"/>
                <a:cs typeface="Calibri"/>
                <a:sym typeface="Calibri"/>
              </a:rPr>
              <a:t> </a:t>
            </a:r>
            <a:endParaRPr sz="1400" kern="0">
              <a:solidFill>
                <a:srgbClr val="000000"/>
              </a:solidFill>
              <a:latin typeface="Arial"/>
              <a:cs typeface="Arial"/>
              <a:sym typeface="Arial"/>
            </a:endParaRPr>
          </a:p>
        </p:txBody>
      </p:sp>
    </p:spTree>
    <p:extLst>
      <p:ext uri="{BB962C8B-B14F-4D97-AF65-F5344CB8AC3E}">
        <p14:creationId xmlns:p14="http://schemas.microsoft.com/office/powerpoint/2010/main" val="4043403859"/>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xmlns=""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494;p35">
            <a:extLst>
              <a:ext uri="{FF2B5EF4-FFF2-40B4-BE49-F238E27FC236}">
                <a16:creationId xmlns:a16="http://schemas.microsoft.com/office/drawing/2014/main" xmlns="" id="{C2A7AEAB-1EC3-0A95-F4AD-F5E514B2228A}"/>
              </a:ext>
            </a:extLst>
          </p:cNvPr>
          <p:cNvSpPr txBox="1"/>
          <p:nvPr/>
        </p:nvSpPr>
        <p:spPr>
          <a:xfrm>
            <a:off x="576531" y="2509622"/>
            <a:ext cx="6171712" cy="2246769"/>
          </a:xfrm>
          <a:prstGeom prst="rect">
            <a:avLst/>
          </a:prstGeom>
          <a:noFill/>
          <a:ln>
            <a:noFill/>
          </a:ln>
        </p:spPr>
        <p:txBody>
          <a:bodyPr spcFirstLastPara="1" wrap="square" lIns="91425" tIns="45700" rIns="91425" bIns="45700" anchor="t" anchorCtr="0">
            <a:spAutoFit/>
          </a:bodyPr>
          <a:lstStyle/>
          <a:p>
            <a:pPr marL="342900" indent="-342900" algn="just">
              <a:buClr>
                <a:srgbClr val="C00000"/>
              </a:buClr>
              <a:buSzPts val="2800"/>
              <a:buFont typeface="Noto Sans Symbols"/>
              <a:buChar char="❑"/>
            </a:pPr>
            <a:r>
              <a:rPr lang="en-US" sz="2800" b="1" kern="0" dirty="0">
                <a:solidFill>
                  <a:srgbClr val="C00000"/>
                </a:solidFill>
                <a:ea typeface="Calibri"/>
                <a:cs typeface="Calibri"/>
                <a:sym typeface="Calibri"/>
              </a:rPr>
              <a:t>There are three basic contract types</a:t>
            </a:r>
            <a:endParaRPr sz="2800" b="1" kern="0" dirty="0">
              <a:solidFill>
                <a:srgbClr val="C00000"/>
              </a:solidFill>
              <a:ea typeface="Calibri"/>
              <a:cs typeface="Calibri"/>
              <a:sym typeface="Calibri"/>
            </a:endParaRPr>
          </a:p>
          <a:p>
            <a:pPr marL="342900" indent="-165100" algn="just">
              <a:buClr>
                <a:srgbClr val="000000"/>
              </a:buClr>
              <a:buSzPts val="2800"/>
              <a:buFont typeface="Noto Sans Symbols"/>
              <a:buNone/>
            </a:pPr>
            <a:endParaRPr sz="2800" b="1" kern="0" dirty="0">
              <a:solidFill>
                <a:srgbClr val="C0000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Fixed price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Best estimate</a:t>
            </a:r>
            <a:endParaRPr sz="2800" kern="0" dirty="0">
              <a:solidFill>
                <a:srgbClr val="002060"/>
              </a:solidFill>
              <a:ea typeface="Calibri"/>
              <a:cs typeface="Calibri"/>
              <a:sym typeface="Calibri"/>
            </a:endParaRPr>
          </a:p>
          <a:p>
            <a:pPr marL="514350" indent="-514350" algn="just">
              <a:buClr>
                <a:srgbClr val="002060"/>
              </a:buClr>
              <a:buSzPts val="2800"/>
              <a:buFont typeface="Calibri"/>
              <a:buAutoNum type="arabicPeriod"/>
            </a:pPr>
            <a:r>
              <a:rPr lang="en-US" sz="2800" b="1" kern="0" dirty="0">
                <a:solidFill>
                  <a:srgbClr val="002060"/>
                </a:solidFill>
                <a:ea typeface="Calibri"/>
                <a:cs typeface="Calibri"/>
                <a:sym typeface="Calibri"/>
              </a:rPr>
              <a:t>Hourly services</a:t>
            </a:r>
            <a:r>
              <a:rPr lang="en-US" sz="2800" kern="0" dirty="0">
                <a:solidFill>
                  <a:srgbClr val="002060"/>
                </a:solidFill>
                <a:ea typeface="Calibri"/>
                <a:cs typeface="Calibri"/>
                <a:sym typeface="Calibri"/>
              </a:rPr>
              <a:t>. </a:t>
            </a:r>
            <a:endParaRPr sz="1400" kern="0" dirty="0">
              <a:solidFill>
                <a:srgbClr val="000000"/>
              </a:solidFill>
              <a:latin typeface="Arial"/>
              <a:cs typeface="Arial"/>
              <a:sym typeface="Arial"/>
            </a:endParaRPr>
          </a:p>
        </p:txBody>
      </p:sp>
      <p:pic>
        <p:nvPicPr>
          <p:cNvPr id="11" name="Google Shape;495;p35">
            <a:extLst>
              <a:ext uri="{FF2B5EF4-FFF2-40B4-BE49-F238E27FC236}">
                <a16:creationId xmlns:a16="http://schemas.microsoft.com/office/drawing/2014/main" xmlns="" id="{30B44CC2-1FBD-D47F-FBBF-3197E6F7710A}"/>
              </a:ext>
            </a:extLst>
          </p:cNvPr>
          <p:cNvPicPr preferRelativeResize="0"/>
          <p:nvPr/>
        </p:nvPicPr>
        <p:blipFill rotWithShape="1">
          <a:blip r:embed="rId3">
            <a:alphaModFix/>
          </a:blip>
          <a:srcRect/>
          <a:stretch/>
        </p:blipFill>
        <p:spPr>
          <a:xfrm>
            <a:off x="8517328" y="3009223"/>
            <a:ext cx="2886075" cy="1581150"/>
          </a:xfrm>
          <a:prstGeom prst="rect">
            <a:avLst/>
          </a:prstGeom>
          <a:noFill/>
          <a:ln>
            <a:noFill/>
          </a:ln>
        </p:spPr>
      </p:pic>
    </p:spTree>
    <p:extLst>
      <p:ext uri="{BB962C8B-B14F-4D97-AF65-F5344CB8AC3E}">
        <p14:creationId xmlns:p14="http://schemas.microsoft.com/office/powerpoint/2010/main" val="58897548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xmlns=""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06;p36">
            <a:extLst>
              <a:ext uri="{FF2B5EF4-FFF2-40B4-BE49-F238E27FC236}">
                <a16:creationId xmlns:a16="http://schemas.microsoft.com/office/drawing/2014/main" xmlns="" id="{134D0125-81B7-31CD-2436-9CD2C6A2C47B}"/>
              </a:ext>
            </a:extLst>
          </p:cNvPr>
          <p:cNvSpPr txBox="1"/>
          <p:nvPr/>
        </p:nvSpPr>
        <p:spPr>
          <a:xfrm>
            <a:off x="261226" y="1766717"/>
            <a:ext cx="7196848" cy="3785611"/>
          </a:xfrm>
          <a:prstGeom prst="rect">
            <a:avLst/>
          </a:prstGeom>
          <a:noFill/>
          <a:ln>
            <a:noFill/>
          </a:ln>
        </p:spPr>
        <p:txBody>
          <a:bodyPr spcFirstLastPara="1" wrap="square" lIns="91425" tIns="45700" rIns="91425" bIns="45700" anchor="t" anchorCtr="0">
            <a:spAutoFit/>
          </a:bodyPr>
          <a:lstStyle/>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fixed price contract</a:t>
            </a:r>
            <a:r>
              <a:rPr lang="en-US" sz="2400" kern="0" dirty="0">
                <a:solidFill>
                  <a:srgbClr val="002060"/>
                </a:solidFill>
                <a:ea typeface="Calibri"/>
                <a:cs typeface="Calibri"/>
                <a:sym typeface="Calibri"/>
              </a:rPr>
              <a:t> has a system solution, defined requirements, fixed schedule, and a high-risk factor because of the possibility of cost/schedule overruns.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 best estimate contract </a:t>
            </a:r>
            <a:r>
              <a:rPr lang="en-US" sz="2400" kern="0" dirty="0">
                <a:solidFill>
                  <a:srgbClr val="002060"/>
                </a:solidFill>
                <a:ea typeface="Calibri"/>
                <a:cs typeface="Calibri"/>
                <a:sym typeface="Calibri"/>
              </a:rPr>
              <a:t>has specific amount of hours, defined skills, and minimum risk. </a:t>
            </a:r>
            <a:endParaRPr sz="1400" kern="0" dirty="0">
              <a:solidFill>
                <a:srgbClr val="000000"/>
              </a:solidFill>
              <a:latin typeface="Arial"/>
              <a:cs typeface="Arial"/>
              <a:sym typeface="Arial"/>
            </a:endParaRPr>
          </a:p>
          <a:p>
            <a:pPr marL="457200" indent="-304800" algn="just">
              <a:buClr>
                <a:srgbClr val="000000"/>
              </a:buClr>
              <a:buSzPts val="2400"/>
              <a:buFont typeface="Calibri"/>
              <a:buNone/>
            </a:pPr>
            <a:endParaRPr sz="2400" kern="0" dirty="0">
              <a:solidFill>
                <a:srgbClr val="002060"/>
              </a:solidFill>
              <a:ea typeface="Calibri"/>
              <a:cs typeface="Calibri"/>
              <a:sym typeface="Calibri"/>
            </a:endParaRPr>
          </a:p>
          <a:p>
            <a:pPr marL="457200" indent="-457200" algn="just">
              <a:buClr>
                <a:srgbClr val="0070C0"/>
              </a:buClr>
              <a:buSzPts val="2400"/>
              <a:buFont typeface="Calibri"/>
              <a:buAutoNum type="arabicPeriod"/>
            </a:pPr>
            <a:r>
              <a:rPr lang="en-US" sz="2400" b="1" kern="0" dirty="0">
                <a:solidFill>
                  <a:srgbClr val="0070C0"/>
                </a:solidFill>
                <a:ea typeface="Calibri"/>
                <a:cs typeface="Calibri"/>
                <a:sym typeface="Calibri"/>
              </a:rPr>
              <a:t>An hourly services contract or “body shop”</a:t>
            </a:r>
            <a:r>
              <a:rPr lang="en-US" sz="2400" kern="0" dirty="0">
                <a:solidFill>
                  <a:srgbClr val="002060"/>
                </a:solidFill>
                <a:ea typeface="Calibri"/>
                <a:cs typeface="Calibri"/>
                <a:sym typeface="Calibri"/>
              </a:rPr>
              <a:t> has an undefined amount of hours, rate based on skill type, and no risk.</a:t>
            </a:r>
            <a:endParaRPr sz="1400" kern="0" dirty="0">
              <a:solidFill>
                <a:srgbClr val="000000"/>
              </a:solidFill>
              <a:latin typeface="Arial"/>
              <a:cs typeface="Arial"/>
              <a:sym typeface="Arial"/>
            </a:endParaRPr>
          </a:p>
        </p:txBody>
      </p:sp>
      <p:pic>
        <p:nvPicPr>
          <p:cNvPr id="10" name="Google Shape;507;p36">
            <a:extLst>
              <a:ext uri="{FF2B5EF4-FFF2-40B4-BE49-F238E27FC236}">
                <a16:creationId xmlns:a16="http://schemas.microsoft.com/office/drawing/2014/main" xmlns="" id="{CB9B97B1-8DCF-5958-F58C-A9233C978738}"/>
              </a:ext>
            </a:extLst>
          </p:cNvPr>
          <p:cNvPicPr preferRelativeResize="0"/>
          <p:nvPr/>
        </p:nvPicPr>
        <p:blipFill rotWithShape="1">
          <a:blip r:embed="rId3">
            <a:alphaModFix/>
          </a:blip>
          <a:srcRect/>
          <a:stretch/>
        </p:blipFill>
        <p:spPr>
          <a:xfrm>
            <a:off x="7458074" y="1766716"/>
            <a:ext cx="4733925" cy="2788139"/>
          </a:xfrm>
          <a:prstGeom prst="rect">
            <a:avLst/>
          </a:prstGeom>
          <a:noFill/>
          <a:ln>
            <a:noFill/>
          </a:ln>
        </p:spPr>
      </p:pic>
      <p:sp>
        <p:nvSpPr>
          <p:cNvPr id="12" name="Google Shape;508;p36">
            <a:extLst>
              <a:ext uri="{FF2B5EF4-FFF2-40B4-BE49-F238E27FC236}">
                <a16:creationId xmlns:a16="http://schemas.microsoft.com/office/drawing/2014/main" xmlns="" id="{DB8F85AB-6CBB-F50D-3822-CE42AE4FFEBF}"/>
              </a:ext>
            </a:extLst>
          </p:cNvPr>
          <p:cNvSpPr txBox="1"/>
          <p:nvPr/>
        </p:nvSpPr>
        <p:spPr>
          <a:xfrm>
            <a:off x="2153669" y="5858457"/>
            <a:ext cx="6180706" cy="338514"/>
          </a:xfrm>
          <a:prstGeom prst="rect">
            <a:avLst/>
          </a:prstGeom>
          <a:noFill/>
          <a:ln>
            <a:noFill/>
          </a:ln>
        </p:spPr>
        <p:txBody>
          <a:bodyPr spcFirstLastPara="1" wrap="square" lIns="91425" tIns="45700" rIns="91425" bIns="45700" anchor="t" anchorCtr="0">
            <a:spAutoFit/>
          </a:bodyPr>
          <a:lstStyle/>
          <a:p>
            <a:pPr>
              <a:buClr>
                <a:srgbClr val="000000"/>
              </a:buClr>
              <a:buFont typeface="Arial"/>
              <a:buNone/>
            </a:pPr>
            <a:r>
              <a:rPr lang="en-US" sz="1600" u="sng" kern="0" dirty="0">
                <a:solidFill>
                  <a:srgbClr val="000000"/>
                </a:solidFill>
                <a:ea typeface="Calibri"/>
                <a:cs typeface="Calibri"/>
                <a:sym typeface="Calibri"/>
                <a:hlinkClick r:id="rId4">
                  <a:extLst>
                    <a:ext uri="{A12FA001-AC4F-418D-AE19-62706E023703}">
                      <ahyp:hlinkClr xmlns:ahyp="http://schemas.microsoft.com/office/drawing/2018/hyperlinkcolor" xmlns="" val="tx"/>
                    </a:ext>
                  </a:extLst>
                </a:hlinkClick>
              </a:rPr>
              <a:t>http://www.free-management-ebooks.com/faqpm/budget-08.htm</a:t>
            </a:r>
            <a:r>
              <a:rPr lang="en-US" sz="1600" kern="0" dirty="0">
                <a:solidFill>
                  <a:srgbClr val="000000"/>
                </a:solidFill>
                <a:ea typeface="Calibri"/>
                <a:cs typeface="Calibri"/>
                <a:sym typeface="Calibri"/>
              </a:rPr>
              <a:t> </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51736499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xmlns=""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19;p37">
            <a:extLst>
              <a:ext uri="{FF2B5EF4-FFF2-40B4-BE49-F238E27FC236}">
                <a16:creationId xmlns:a16="http://schemas.microsoft.com/office/drawing/2014/main" xmlns="" id="{B827B563-FD94-AB67-6962-88AC5E0638A9}"/>
              </a:ext>
            </a:extLst>
          </p:cNvPr>
          <p:cNvSpPr txBox="1"/>
          <p:nvPr/>
        </p:nvSpPr>
        <p:spPr>
          <a:xfrm>
            <a:off x="243156" y="2219422"/>
            <a:ext cx="8100743" cy="2709533"/>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The structure and content of agreements can vary markedly from project to project.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In particular, agreements with external sponsors and sub-contractors are usually very different from those with internal organizations. </a:t>
            </a:r>
            <a:endParaRPr sz="1400" kern="0" dirty="0">
              <a:solidFill>
                <a:srgbClr val="000000"/>
              </a:solidFill>
              <a:latin typeface="Arial"/>
              <a:cs typeface="Arial"/>
              <a:sym typeface="Arial"/>
            </a:endParaRPr>
          </a:p>
          <a:p>
            <a:pPr marL="285750" indent="-133350" algn="just">
              <a:buClr>
                <a:srgbClr val="000000"/>
              </a:buClr>
              <a:buSzPts val="2400"/>
              <a:buFont typeface="Noto Sans Symbols"/>
              <a:buNone/>
            </a:pPr>
            <a:endParaRPr sz="2400" kern="0" dirty="0">
              <a:solidFill>
                <a:srgbClr val="002060"/>
              </a:solidFill>
              <a:ea typeface="Calibri"/>
              <a:cs typeface="Calibri"/>
              <a:sym typeface="Calibri"/>
            </a:endParaRPr>
          </a:p>
        </p:txBody>
      </p:sp>
      <p:pic>
        <p:nvPicPr>
          <p:cNvPr id="11" name="Google Shape;520;p37">
            <a:extLst>
              <a:ext uri="{FF2B5EF4-FFF2-40B4-BE49-F238E27FC236}">
                <a16:creationId xmlns:a16="http://schemas.microsoft.com/office/drawing/2014/main" xmlns="" id="{F1A2AAC6-D31E-C166-C25F-23B8265F2BF7}"/>
              </a:ext>
            </a:extLst>
          </p:cNvPr>
          <p:cNvPicPr preferRelativeResize="0"/>
          <p:nvPr/>
        </p:nvPicPr>
        <p:blipFill rotWithShape="1">
          <a:blip r:embed="rId3">
            <a:alphaModFix/>
          </a:blip>
          <a:srcRect/>
          <a:stretch/>
        </p:blipFill>
        <p:spPr>
          <a:xfrm>
            <a:off x="8543925" y="2510259"/>
            <a:ext cx="3109990" cy="2371725"/>
          </a:xfrm>
          <a:prstGeom prst="rect">
            <a:avLst/>
          </a:prstGeom>
          <a:noFill/>
          <a:ln>
            <a:noFill/>
          </a:ln>
        </p:spPr>
      </p:pic>
    </p:spTree>
    <p:extLst>
      <p:ext uri="{BB962C8B-B14F-4D97-AF65-F5344CB8AC3E}">
        <p14:creationId xmlns:p14="http://schemas.microsoft.com/office/powerpoint/2010/main" val="22740662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xmlns=""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8" name="Google Shape;531;p38">
            <a:extLst>
              <a:ext uri="{FF2B5EF4-FFF2-40B4-BE49-F238E27FC236}">
                <a16:creationId xmlns:a16="http://schemas.microsoft.com/office/drawing/2014/main" xmlns="" id="{1ACD76FC-93F9-A2CC-5FC1-7BD17376CAE1}"/>
              </a:ext>
            </a:extLst>
          </p:cNvPr>
          <p:cNvSpPr txBox="1"/>
          <p:nvPr/>
        </p:nvSpPr>
        <p:spPr>
          <a:xfrm>
            <a:off x="749739" y="1831100"/>
            <a:ext cx="8276039" cy="2308324"/>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When the parties are from the same enterprise, the agreement is less formal but should exist to eliminate future misunderstandings. </a:t>
            </a:r>
            <a:endParaRPr sz="2400" kern="0" dirty="0">
              <a:solidFill>
                <a:srgbClr val="002060"/>
              </a:solidFill>
              <a:ea typeface="Calibri"/>
              <a:cs typeface="Calibri"/>
              <a:sym typeface="Calibri"/>
            </a:endParaRPr>
          </a:p>
          <a:p>
            <a:pPr marL="342900" indent="-190500" algn="just">
              <a:buClr>
                <a:srgbClr val="000000"/>
              </a:buClr>
              <a:buSzPts val="2400"/>
              <a:buFont typeface="Noto Sans Symbols"/>
              <a:buNone/>
            </a:pPr>
            <a:endParaRPr sz="2400" kern="0" dirty="0">
              <a:solidFill>
                <a:srgbClr val="002060"/>
              </a:solidFill>
              <a:ea typeface="Calibri"/>
              <a:cs typeface="Calibri"/>
              <a:sym typeface="Calibri"/>
            </a:endParaRPr>
          </a:p>
          <a:p>
            <a:pPr marL="342900" indent="-342900" algn="just">
              <a:buClr>
                <a:srgbClr val="002060"/>
              </a:buClr>
              <a:buSzPts val="2400"/>
              <a:buFont typeface="Noto Sans Symbols"/>
              <a:buChar char="❑"/>
            </a:pPr>
            <a:r>
              <a:rPr lang="en-US" sz="2400" kern="0" dirty="0">
                <a:solidFill>
                  <a:srgbClr val="002060"/>
                </a:solidFill>
                <a:ea typeface="Calibri"/>
                <a:cs typeface="Calibri"/>
                <a:sym typeface="Calibri"/>
              </a:rPr>
              <a:t>Outsourcing a project can be a long and winding road, studded with sweet points and painful pitfalls.</a:t>
            </a:r>
            <a:endParaRPr sz="1400" kern="0" dirty="0">
              <a:solidFill>
                <a:srgbClr val="000000"/>
              </a:solidFill>
              <a:latin typeface="Arial"/>
              <a:cs typeface="Arial"/>
              <a:sym typeface="Arial"/>
            </a:endParaRPr>
          </a:p>
        </p:txBody>
      </p:sp>
      <p:pic>
        <p:nvPicPr>
          <p:cNvPr id="10" name="Google Shape;532;p38">
            <a:extLst>
              <a:ext uri="{FF2B5EF4-FFF2-40B4-BE49-F238E27FC236}">
                <a16:creationId xmlns:a16="http://schemas.microsoft.com/office/drawing/2014/main" xmlns="" id="{B54C936B-6134-8616-AF31-37CC8EB4FB13}"/>
              </a:ext>
            </a:extLst>
          </p:cNvPr>
          <p:cNvPicPr preferRelativeResize="0"/>
          <p:nvPr/>
        </p:nvPicPr>
        <p:blipFill rotWithShape="1">
          <a:blip r:embed="rId3">
            <a:alphaModFix/>
          </a:blip>
          <a:srcRect/>
          <a:stretch/>
        </p:blipFill>
        <p:spPr>
          <a:xfrm>
            <a:off x="8911902" y="3620010"/>
            <a:ext cx="2143125" cy="2143125"/>
          </a:xfrm>
          <a:prstGeom prst="rect">
            <a:avLst/>
          </a:prstGeom>
          <a:noFill/>
          <a:ln>
            <a:noFill/>
          </a:ln>
        </p:spPr>
      </p:pic>
      <p:pic>
        <p:nvPicPr>
          <p:cNvPr id="12" name="Google Shape;533;p38">
            <a:extLst>
              <a:ext uri="{FF2B5EF4-FFF2-40B4-BE49-F238E27FC236}">
                <a16:creationId xmlns:a16="http://schemas.microsoft.com/office/drawing/2014/main" xmlns="" id="{F1EF7F89-C0E4-360B-BD2E-805A58BC58C0}"/>
              </a:ext>
            </a:extLst>
          </p:cNvPr>
          <p:cNvPicPr preferRelativeResize="0"/>
          <p:nvPr/>
        </p:nvPicPr>
        <p:blipFill rotWithShape="1">
          <a:blip r:embed="rId4">
            <a:alphaModFix/>
          </a:blip>
          <a:srcRect/>
          <a:stretch/>
        </p:blipFill>
        <p:spPr>
          <a:xfrm>
            <a:off x="3996689" y="4251291"/>
            <a:ext cx="1599508" cy="1599508"/>
          </a:xfrm>
          <a:prstGeom prst="rect">
            <a:avLst/>
          </a:prstGeom>
          <a:noFill/>
          <a:ln>
            <a:noFill/>
          </a:ln>
        </p:spPr>
      </p:pic>
      <p:pic>
        <p:nvPicPr>
          <p:cNvPr id="13" name="Google Shape;534;p38">
            <a:extLst>
              <a:ext uri="{FF2B5EF4-FFF2-40B4-BE49-F238E27FC236}">
                <a16:creationId xmlns:a16="http://schemas.microsoft.com/office/drawing/2014/main" xmlns="" id="{01D315FF-2A33-9CF7-81C1-B8E947B326C4}"/>
              </a:ext>
            </a:extLst>
          </p:cNvPr>
          <p:cNvPicPr preferRelativeResize="0"/>
          <p:nvPr/>
        </p:nvPicPr>
        <p:blipFill rotWithShape="1">
          <a:blip r:embed="rId5">
            <a:alphaModFix/>
          </a:blip>
          <a:srcRect l="27191" t="10683" r="28142" b="22044"/>
          <a:stretch/>
        </p:blipFill>
        <p:spPr>
          <a:xfrm>
            <a:off x="10078444" y="1360572"/>
            <a:ext cx="1953166" cy="2128310"/>
          </a:xfrm>
          <a:prstGeom prst="rect">
            <a:avLst/>
          </a:prstGeom>
          <a:noFill/>
          <a:ln>
            <a:noFill/>
          </a:ln>
        </p:spPr>
      </p:pic>
    </p:spTree>
    <p:extLst>
      <p:ext uri="{BB962C8B-B14F-4D97-AF65-F5344CB8AC3E}">
        <p14:creationId xmlns:p14="http://schemas.microsoft.com/office/powerpoint/2010/main" val="337404188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461;p32">
            <a:extLst>
              <a:ext uri="{FF2B5EF4-FFF2-40B4-BE49-F238E27FC236}">
                <a16:creationId xmlns:a16="http://schemas.microsoft.com/office/drawing/2014/main" xmlns="" id="{0A75DCB9-DD69-2A3E-7252-D92EAAA7F677}"/>
              </a:ext>
            </a:extLst>
          </p:cNvPr>
          <p:cNvSpPr txBox="1"/>
          <p:nvPr/>
        </p:nvSpPr>
        <p:spPr>
          <a:xfrm>
            <a:off x="2880145" y="952420"/>
            <a:ext cx="599715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Sponsor and supplier agreements</a:t>
            </a:r>
            <a:endParaRPr sz="2800" b="1" kern="0" dirty="0">
              <a:solidFill>
                <a:srgbClr val="FF9518"/>
              </a:solidFill>
              <a:latin typeface="Tajawal Medium"/>
              <a:ea typeface="Tajawal Medium"/>
              <a:cs typeface="Tajawal Medium"/>
              <a:sym typeface="Tajawal Medium"/>
            </a:endParaRPr>
          </a:p>
        </p:txBody>
      </p:sp>
      <p:sp>
        <p:nvSpPr>
          <p:cNvPr id="9" name="Google Shape;545;p39">
            <a:extLst>
              <a:ext uri="{FF2B5EF4-FFF2-40B4-BE49-F238E27FC236}">
                <a16:creationId xmlns:a16="http://schemas.microsoft.com/office/drawing/2014/main" xmlns="" id="{1529DE23-1592-1065-52C4-1E7A6A2AFA13}"/>
              </a:ext>
            </a:extLst>
          </p:cNvPr>
          <p:cNvSpPr txBox="1"/>
          <p:nvPr/>
        </p:nvSpPr>
        <p:spPr>
          <a:xfrm>
            <a:off x="349870" y="1901988"/>
            <a:ext cx="8203580" cy="3785652"/>
          </a:xfrm>
          <a:prstGeom prst="rect">
            <a:avLst/>
          </a:prstGeom>
          <a:noFill/>
          <a:ln>
            <a:noFill/>
          </a:ln>
        </p:spPr>
        <p:txBody>
          <a:bodyPr spcFirstLastPara="1" wrap="square" lIns="91425" tIns="45700" rIns="91425" bIns="45700" anchor="t" anchorCtr="0">
            <a:spAutoFit/>
          </a:bodyPr>
          <a:lstStyle/>
          <a:p>
            <a:pPr marL="285750" indent="-285750" algn="just">
              <a:buClr>
                <a:srgbClr val="002060"/>
              </a:buClr>
              <a:buSzPts val="2400"/>
              <a:buFont typeface="Noto Sans Symbols"/>
              <a:buChar char="❑"/>
            </a:pPr>
            <a:r>
              <a:rPr lang="en-US" sz="2400" kern="0" dirty="0">
                <a:solidFill>
                  <a:srgbClr val="002060"/>
                </a:solidFill>
                <a:ea typeface="Calibri"/>
                <a:cs typeface="Calibri"/>
                <a:sym typeface="Calibri"/>
              </a:rPr>
              <a:t>At any point, organizations can make irreparable errors, including inadequate due </a:t>
            </a:r>
            <a:r>
              <a:rPr lang="en-US" sz="2400" u="sng" kern="0" dirty="0">
                <a:solidFill>
                  <a:srgbClr val="002060"/>
                </a:solidFill>
                <a:ea typeface="Calibri"/>
                <a:cs typeface="Calibri"/>
                <a:sym typeface="Calibri"/>
              </a:rPr>
              <a:t>diligence up front</a:t>
            </a:r>
            <a:r>
              <a:rPr lang="en-US" sz="2400" kern="0" dirty="0">
                <a:solidFill>
                  <a:srgbClr val="002060"/>
                </a:solidFill>
                <a:ea typeface="Calibri"/>
                <a:cs typeface="Calibri"/>
                <a:sym typeface="Calibri"/>
              </a:rPr>
              <a:t>, </a:t>
            </a:r>
            <a:r>
              <a:rPr lang="en-US" sz="2400" u="sng" kern="0" dirty="0">
                <a:solidFill>
                  <a:srgbClr val="002060"/>
                </a:solidFill>
                <a:ea typeface="Calibri"/>
                <a:cs typeface="Calibri"/>
                <a:sym typeface="Calibri"/>
              </a:rPr>
              <a:t>cost cutting at the expense of quality</a:t>
            </a:r>
            <a:r>
              <a:rPr lang="en-US" sz="2400" kern="0" dirty="0">
                <a:solidFill>
                  <a:srgbClr val="002060"/>
                </a:solidFill>
                <a:ea typeface="Calibri"/>
                <a:cs typeface="Calibri"/>
                <a:sym typeface="Calibri"/>
              </a:rPr>
              <a:t>, and </a:t>
            </a:r>
            <a:r>
              <a:rPr lang="en-US" sz="2400" u="sng" kern="0" dirty="0">
                <a:solidFill>
                  <a:srgbClr val="002060"/>
                </a:solidFill>
                <a:ea typeface="Calibri"/>
                <a:cs typeface="Calibri"/>
                <a:sym typeface="Calibri"/>
              </a:rPr>
              <a:t>insufficient focus on knowledge transfer and training</a:t>
            </a:r>
            <a:r>
              <a:rPr lang="en-US" sz="2400" kern="0" dirty="0">
                <a:solidFill>
                  <a:srgbClr val="002060"/>
                </a:solidFill>
                <a:ea typeface="Calibri"/>
                <a:cs typeface="Calibri"/>
                <a:sym typeface="Calibri"/>
              </a:rPr>
              <a:t>.</a:t>
            </a:r>
            <a:endParaRPr sz="1400" kern="0" dirty="0">
              <a:solidFill>
                <a:srgbClr val="000000"/>
              </a:solidFill>
              <a:latin typeface="Arial"/>
              <a:cs typeface="Arial"/>
              <a:sym typeface="Arial"/>
            </a:endParaRPr>
          </a:p>
          <a:p>
            <a:pPr marL="285750" indent="-285750" algn="just" rtl="1">
              <a:buClr>
                <a:srgbClr val="002060"/>
              </a:buClr>
              <a:buSzPts val="2400"/>
              <a:buFont typeface="Noto Sans Symbols"/>
              <a:buChar char="❑"/>
            </a:pP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وقت</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للمنظمات</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ارتكاب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أخطاء</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لا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يمكن</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إصلاحها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بما</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ذلك</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عدم</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كفاية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العناية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الواجبة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مقدمًا</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وخفض</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التكاليف</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حساب</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الجودة</a:t>
            </a:r>
            <a:r>
              <a:rPr lang="en-US" sz="2400" kern="0" dirty="0">
                <a:solidFill>
                  <a:srgbClr val="002060"/>
                </a:solidFill>
                <a:ea typeface="Calibri"/>
                <a:cs typeface="Calibri"/>
                <a:sym typeface="Calibri"/>
              </a:rPr>
              <a:t> ، </a:t>
            </a:r>
            <a:r>
              <a:rPr lang="en-US" sz="2400" kern="0" dirty="0" err="1">
                <a:solidFill>
                  <a:srgbClr val="002060"/>
                </a:solidFill>
                <a:ea typeface="Calibri"/>
                <a:cs typeface="Calibri"/>
                <a:sym typeface="Calibri"/>
              </a:rPr>
              <a:t>والتركيز</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غير</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الكافي</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على</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نقل</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المعرفة</a:t>
            </a:r>
            <a:r>
              <a:rPr lang="en-US" sz="2400" kern="0" dirty="0">
                <a:solidFill>
                  <a:srgbClr val="002060"/>
                </a:solidFill>
                <a:ea typeface="Calibri"/>
                <a:cs typeface="Calibri"/>
                <a:sym typeface="Calibri"/>
              </a:rPr>
              <a:t> </a:t>
            </a:r>
            <a:r>
              <a:rPr lang="en-US" sz="2400" kern="0" dirty="0" err="1">
                <a:solidFill>
                  <a:srgbClr val="002060"/>
                </a:solidFill>
                <a:ea typeface="Calibri"/>
                <a:cs typeface="Calibri"/>
                <a:sym typeface="Calibri"/>
              </a:rPr>
              <a:t>والتدريب</a:t>
            </a:r>
            <a:r>
              <a:rPr lang="en-US" sz="2400" kern="0" dirty="0">
                <a:solidFill>
                  <a:srgbClr val="002060"/>
                </a:solidFill>
                <a:ea typeface="Calibri"/>
                <a:cs typeface="Calibri"/>
                <a:sym typeface="Calibri"/>
              </a:rPr>
              <a:t>.</a:t>
            </a:r>
            <a:endParaRPr sz="2400" kern="0" dirty="0">
              <a:solidFill>
                <a:srgbClr val="002060"/>
              </a:solidFill>
              <a:ea typeface="Calibri"/>
              <a:cs typeface="Calibri"/>
              <a:sym typeface="Calibri"/>
            </a:endParaRPr>
          </a:p>
          <a:p>
            <a:pPr algn="just">
              <a:buClr>
                <a:srgbClr val="000000"/>
              </a:buClr>
              <a:buFont typeface="Arial"/>
              <a:buNone/>
            </a:pPr>
            <a:r>
              <a:rPr lang="en-US" sz="2400" kern="0" dirty="0">
                <a:solidFill>
                  <a:srgbClr val="002060"/>
                </a:solidFill>
                <a:ea typeface="Calibri"/>
                <a:cs typeface="Calibri"/>
                <a:sym typeface="Calibri"/>
              </a:rPr>
              <a:t> </a:t>
            </a:r>
            <a:endParaRPr sz="1400" kern="0" dirty="0">
              <a:solidFill>
                <a:srgbClr val="000000"/>
              </a:solidFill>
              <a:latin typeface="Arial"/>
              <a:cs typeface="Arial"/>
              <a:sym typeface="Arial"/>
            </a:endParaRPr>
          </a:p>
          <a:p>
            <a:pPr marL="285750" indent="-285750" algn="just">
              <a:buClr>
                <a:srgbClr val="0070C0"/>
              </a:buClr>
              <a:buSzPts val="2400"/>
              <a:buFont typeface="Noto Sans Symbols"/>
              <a:buChar char="❑"/>
            </a:pPr>
            <a:r>
              <a:rPr lang="en-US" sz="2400" b="1" kern="0" dirty="0">
                <a:solidFill>
                  <a:srgbClr val="0070C0"/>
                </a:solidFill>
                <a:ea typeface="Calibri"/>
                <a:cs typeface="Calibri"/>
                <a:sym typeface="Calibri"/>
              </a:rPr>
              <a:t>The Table shows 10 key questions to ask to improve an organization’s chances for outsourcing success.</a:t>
            </a:r>
            <a:endParaRPr sz="1400" kern="0" dirty="0">
              <a:solidFill>
                <a:srgbClr val="000000"/>
              </a:solidFill>
              <a:latin typeface="Arial"/>
              <a:cs typeface="Arial"/>
              <a:sym typeface="Arial"/>
            </a:endParaRPr>
          </a:p>
        </p:txBody>
      </p:sp>
      <p:pic>
        <p:nvPicPr>
          <p:cNvPr id="11" name="Google Shape;546;p39">
            <a:extLst>
              <a:ext uri="{FF2B5EF4-FFF2-40B4-BE49-F238E27FC236}">
                <a16:creationId xmlns:a16="http://schemas.microsoft.com/office/drawing/2014/main" xmlns="" id="{800EC0E9-70C3-6660-223F-91BD084A817F}"/>
              </a:ext>
            </a:extLst>
          </p:cNvPr>
          <p:cNvPicPr preferRelativeResize="0"/>
          <p:nvPr/>
        </p:nvPicPr>
        <p:blipFill rotWithShape="1">
          <a:blip r:embed="rId3">
            <a:alphaModFix/>
          </a:blip>
          <a:srcRect/>
          <a:stretch/>
        </p:blipFill>
        <p:spPr>
          <a:xfrm>
            <a:off x="8823740" y="2688051"/>
            <a:ext cx="2619375" cy="1743075"/>
          </a:xfrm>
          <a:prstGeom prst="rect">
            <a:avLst/>
          </a:prstGeom>
          <a:noFill/>
          <a:ln>
            <a:noFill/>
          </a:ln>
        </p:spPr>
      </p:pic>
    </p:spTree>
    <p:extLst>
      <p:ext uri="{BB962C8B-B14F-4D97-AF65-F5344CB8AC3E}">
        <p14:creationId xmlns:p14="http://schemas.microsoft.com/office/powerpoint/2010/main" val="185407706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8" name="Picture 7">
            <a:extLst>
              <a:ext uri="{FF2B5EF4-FFF2-40B4-BE49-F238E27FC236}">
                <a16:creationId xmlns:a16="http://schemas.microsoft.com/office/drawing/2014/main" xmlns="" id="{AC7F31BD-5A8A-0F28-9A97-56EA99FD53F9}"/>
              </a:ext>
            </a:extLst>
          </p:cNvPr>
          <p:cNvPicPr>
            <a:picLocks noChangeAspect="1"/>
          </p:cNvPicPr>
          <p:nvPr/>
        </p:nvPicPr>
        <p:blipFill>
          <a:blip r:embed="rId3"/>
          <a:stretch>
            <a:fillRect/>
          </a:stretch>
        </p:blipFill>
        <p:spPr>
          <a:xfrm>
            <a:off x="1771247" y="1014572"/>
            <a:ext cx="7887103" cy="5208074"/>
          </a:xfrm>
          <a:prstGeom prst="rect">
            <a:avLst/>
          </a:prstGeom>
        </p:spPr>
      </p:pic>
    </p:spTree>
    <p:extLst>
      <p:ext uri="{BB962C8B-B14F-4D97-AF65-F5344CB8AC3E}">
        <p14:creationId xmlns:p14="http://schemas.microsoft.com/office/powerpoint/2010/main" val="2788990625"/>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pic>
        <p:nvPicPr>
          <p:cNvPr id="3" name="Google Shape;566;p41">
            <a:extLst>
              <a:ext uri="{FF2B5EF4-FFF2-40B4-BE49-F238E27FC236}">
                <a16:creationId xmlns:a16="http://schemas.microsoft.com/office/drawing/2014/main" xmlns="" id="{5356171F-485D-42B3-613D-66A04A5531D4}"/>
              </a:ext>
            </a:extLst>
          </p:cNvPr>
          <p:cNvPicPr preferRelativeResize="0"/>
          <p:nvPr/>
        </p:nvPicPr>
        <p:blipFill rotWithShape="1">
          <a:blip r:embed="rId3">
            <a:alphaModFix/>
          </a:blip>
          <a:srcRect/>
          <a:stretch/>
        </p:blipFill>
        <p:spPr>
          <a:xfrm>
            <a:off x="2419325" y="617697"/>
            <a:ext cx="8153400" cy="5117155"/>
          </a:xfrm>
          <a:prstGeom prst="rect">
            <a:avLst/>
          </a:prstGeom>
          <a:noFill/>
          <a:ln>
            <a:noFill/>
          </a:ln>
        </p:spPr>
      </p:pic>
    </p:spTree>
    <p:extLst>
      <p:ext uri="{BB962C8B-B14F-4D97-AF65-F5344CB8AC3E}">
        <p14:creationId xmlns:p14="http://schemas.microsoft.com/office/powerpoint/2010/main" val="426844916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xmlns="" id="{32FAA1F4-A4DC-B350-CE61-C2BF400EE3C5}"/>
              </a:ext>
            </a:extLst>
          </p:cNvPr>
          <p:cNvSpPr txBox="1"/>
          <p:nvPr/>
        </p:nvSpPr>
        <p:spPr>
          <a:xfrm>
            <a:off x="3498101" y="910226"/>
            <a:ext cx="4415409"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589;p43">
            <a:extLst>
              <a:ext uri="{FF2B5EF4-FFF2-40B4-BE49-F238E27FC236}">
                <a16:creationId xmlns:a16="http://schemas.microsoft.com/office/drawing/2014/main" xmlns="" id="{2F1DABA3-AD0E-B2F4-A56D-0541BFFFD7A9}"/>
              </a:ext>
            </a:extLst>
          </p:cNvPr>
          <p:cNvSpPr txBox="1"/>
          <p:nvPr/>
        </p:nvSpPr>
        <p:spPr>
          <a:xfrm>
            <a:off x="361159" y="2262566"/>
            <a:ext cx="9069657" cy="245907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Also, there are many different types of add-ins for Microsoft Project 2010 and Microsoft has a large growing library of project plan templates (e.g., for engineering, construction, new business, new product, and start-up business) that could be used for developing new project plans.</a:t>
            </a:r>
            <a:endParaRPr sz="1400" kern="0" dirty="0">
              <a:solidFill>
                <a:srgbClr val="000000"/>
              </a:solidFill>
              <a:latin typeface="Arial"/>
              <a:cs typeface="Arial"/>
              <a:sym typeface="Arial"/>
            </a:endParaRPr>
          </a:p>
        </p:txBody>
      </p:sp>
      <p:pic>
        <p:nvPicPr>
          <p:cNvPr id="9" name="Google Shape;590;p43">
            <a:extLst>
              <a:ext uri="{FF2B5EF4-FFF2-40B4-BE49-F238E27FC236}">
                <a16:creationId xmlns:a16="http://schemas.microsoft.com/office/drawing/2014/main" xmlns="" id="{98352F41-1719-0EC3-B393-E1767575E371}"/>
              </a:ext>
            </a:extLst>
          </p:cNvPr>
          <p:cNvPicPr preferRelativeResize="0"/>
          <p:nvPr/>
        </p:nvPicPr>
        <p:blipFill rotWithShape="1">
          <a:blip r:embed="rId3">
            <a:alphaModFix/>
          </a:blip>
          <a:srcRect/>
          <a:stretch/>
        </p:blipFill>
        <p:spPr>
          <a:xfrm>
            <a:off x="8556005" y="4306148"/>
            <a:ext cx="2676525" cy="1714500"/>
          </a:xfrm>
          <a:prstGeom prst="rect">
            <a:avLst/>
          </a:prstGeom>
          <a:noFill/>
          <a:ln>
            <a:noFill/>
          </a:ln>
        </p:spPr>
      </p:pic>
    </p:spTree>
    <p:extLst>
      <p:ext uri="{BB962C8B-B14F-4D97-AF65-F5344CB8AC3E}">
        <p14:creationId xmlns:p14="http://schemas.microsoft.com/office/powerpoint/2010/main" val="74284383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xmlns="" id="{32FAA1F4-A4DC-B350-CE61-C2BF400EE3C5}"/>
              </a:ext>
            </a:extLst>
          </p:cNvPr>
          <p:cNvSpPr txBox="1"/>
          <p:nvPr/>
        </p:nvSpPr>
        <p:spPr>
          <a:xfrm>
            <a:off x="3498101" y="910226"/>
            <a:ext cx="4313809"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10" name="Google Shape;589;p43">
            <a:extLst>
              <a:ext uri="{FF2B5EF4-FFF2-40B4-BE49-F238E27FC236}">
                <a16:creationId xmlns:a16="http://schemas.microsoft.com/office/drawing/2014/main" xmlns="" id="{D448F888-954A-3730-7EAA-ED46147EE312}"/>
              </a:ext>
            </a:extLst>
          </p:cNvPr>
          <p:cNvSpPr txBox="1"/>
          <p:nvPr/>
        </p:nvSpPr>
        <p:spPr>
          <a:xfrm>
            <a:off x="399854" y="2034008"/>
            <a:ext cx="9069657" cy="2459071"/>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Also, there are many different types of add-ins for Microsoft Project 2010 and Microsoft has a large growing library of project plan templates (e.g., for engineering, construction, new business, new product, and start-up business) that could be used for developing new project plans.</a:t>
            </a:r>
            <a:endParaRPr sz="1400" kern="0" dirty="0">
              <a:solidFill>
                <a:srgbClr val="000000"/>
              </a:solidFill>
              <a:latin typeface="Arial"/>
              <a:cs typeface="Arial"/>
              <a:sym typeface="Arial"/>
            </a:endParaRPr>
          </a:p>
        </p:txBody>
      </p:sp>
      <p:pic>
        <p:nvPicPr>
          <p:cNvPr id="11" name="Google Shape;590;p43">
            <a:extLst>
              <a:ext uri="{FF2B5EF4-FFF2-40B4-BE49-F238E27FC236}">
                <a16:creationId xmlns:a16="http://schemas.microsoft.com/office/drawing/2014/main" xmlns="" id="{7A75D506-DA19-703D-3BAC-A8632EC8BCE1}"/>
              </a:ext>
            </a:extLst>
          </p:cNvPr>
          <p:cNvPicPr preferRelativeResize="0"/>
          <p:nvPr/>
        </p:nvPicPr>
        <p:blipFill rotWithShape="1">
          <a:blip r:embed="rId3">
            <a:alphaModFix/>
          </a:blip>
          <a:srcRect/>
          <a:stretch/>
        </p:blipFill>
        <p:spPr>
          <a:xfrm>
            <a:off x="8508975" y="4079128"/>
            <a:ext cx="2676525" cy="1714500"/>
          </a:xfrm>
          <a:prstGeom prst="rect">
            <a:avLst/>
          </a:prstGeom>
          <a:noFill/>
          <a:ln>
            <a:noFill/>
          </a:ln>
        </p:spPr>
      </p:pic>
    </p:spTree>
    <p:extLst>
      <p:ext uri="{BB962C8B-B14F-4D97-AF65-F5344CB8AC3E}">
        <p14:creationId xmlns:p14="http://schemas.microsoft.com/office/powerpoint/2010/main" val="2235724620"/>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390321" y="837352"/>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xmlns="" id="{32FAA1F4-A4DC-B350-CE61-C2BF400EE3C5}"/>
              </a:ext>
            </a:extLst>
          </p:cNvPr>
          <p:cNvSpPr txBox="1"/>
          <p:nvPr/>
        </p:nvSpPr>
        <p:spPr>
          <a:xfrm>
            <a:off x="3498102" y="910226"/>
            <a:ext cx="4223498"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13" name="Google Shape;601;p44">
            <a:extLst>
              <a:ext uri="{FF2B5EF4-FFF2-40B4-BE49-F238E27FC236}">
                <a16:creationId xmlns:a16="http://schemas.microsoft.com/office/drawing/2014/main" xmlns="" id="{A2149F69-40EE-9ED3-38F6-6CE7FBFA510B}"/>
              </a:ext>
            </a:extLst>
          </p:cNvPr>
          <p:cNvSpPr txBox="1"/>
          <p:nvPr/>
        </p:nvSpPr>
        <p:spPr>
          <a:xfrm>
            <a:off x="130614" y="1411838"/>
            <a:ext cx="11711516"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Most companies that have a project management process or program using Microsoft Project 2010 as a planning and scheduling tool (MS has about a 90% market share), which is a key instrument that is referenced many times in this book.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The first time you access Microsoft Project 2010, the menu ribbon will be confusing because the user interface is not very intuitive!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In short, the user interface has many choices, many screens, and much functionality, which can be confusing at times (</a:t>
            </a:r>
            <a:r>
              <a:rPr lang="en-US" sz="2000" kern="0" dirty="0" err="1">
                <a:solidFill>
                  <a:srgbClr val="0A1F61"/>
                </a:solidFill>
                <a:latin typeface="Tajawal ExtraBold"/>
                <a:ea typeface="Tajawal ExtraBold"/>
                <a:cs typeface="Tajawal ExtraBold"/>
                <a:sym typeface="Tajawal ExtraBold"/>
              </a:rPr>
              <a:t>Biafore</a:t>
            </a:r>
            <a:r>
              <a:rPr lang="en-US" sz="2000" kern="0" dirty="0">
                <a:solidFill>
                  <a:srgbClr val="0A1F61"/>
                </a:solidFill>
                <a:latin typeface="Tajawal ExtraBold"/>
                <a:ea typeface="Tajawal ExtraBold"/>
                <a:cs typeface="Tajawal ExtraBold"/>
                <a:sym typeface="Tajawal ExtraBold"/>
              </a:rPr>
              <a:t> 2010). For example, there are multiple ways of adding a new task and resource.</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203259355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xmlns="" id="{32FAA1F4-A4DC-B350-CE61-C2BF400EE3C5}"/>
              </a:ext>
            </a:extLst>
          </p:cNvPr>
          <p:cNvSpPr txBox="1"/>
          <p:nvPr/>
        </p:nvSpPr>
        <p:spPr>
          <a:xfrm>
            <a:off x="3582062" y="837543"/>
            <a:ext cx="4139537"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12;p45">
            <a:extLst>
              <a:ext uri="{FF2B5EF4-FFF2-40B4-BE49-F238E27FC236}">
                <a16:creationId xmlns:a16="http://schemas.microsoft.com/office/drawing/2014/main" xmlns="" id="{6851F039-14E8-C076-25BC-C3159F719912}"/>
              </a:ext>
            </a:extLst>
          </p:cNvPr>
          <p:cNvSpPr txBox="1"/>
          <p:nvPr/>
        </p:nvSpPr>
        <p:spPr>
          <a:xfrm>
            <a:off x="311175" y="1506319"/>
            <a:ext cx="11373073" cy="5078273"/>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But overall, the new features and utilities added to Microsoft Project 2010 far outweigh its nonintuitive user interface. </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Some of the new features  include faster filtering, grouping and sorting, automatic word-wrapping of long task names, easier formatting, leveling overallocations, playing what-if games, and viewing scheduling issues to be fixed. The following are some time-saving features that you should consider setting up or using within the first tab—File:</a:t>
            </a:r>
            <a:endParaRPr kern="0" dirty="0">
              <a:solidFill>
                <a:srgbClr val="0A1F61"/>
              </a:solidFill>
              <a:latin typeface="Tajawal ExtraBold"/>
              <a:cs typeface="Tajawal ExtraBold"/>
              <a:sym typeface="Arial"/>
            </a:endParaRPr>
          </a:p>
          <a:p>
            <a:pPr marL="285750" indent="-285750" algn="just">
              <a:lnSpc>
                <a:spcPct val="200000"/>
              </a:lnSpc>
              <a:buClr>
                <a:srgbClr val="0A1F61"/>
              </a:buClr>
              <a:buSzPts val="2000"/>
              <a:buFont typeface="Wingdings" panose="05000000000000000000" pitchFamily="2" charset="2"/>
              <a:buChar char="v"/>
            </a:pPr>
            <a:r>
              <a:rPr lang="en-US" kern="0" dirty="0">
                <a:solidFill>
                  <a:srgbClr val="0A1F61"/>
                </a:solidFill>
                <a:latin typeface="Tajawal ExtraBold"/>
                <a:cs typeface="Tajawal ExtraBold"/>
                <a:sym typeface="Tajawal ExtraBold"/>
              </a:rPr>
              <a:t>At least 90% of the time you open Microsoft Project 2010, you want to open the last file worked on. You can automate the opening of your last file by choosing Options—Advanced and in the General section, check the box for “Open last file on startup.” </a:t>
            </a:r>
            <a:endParaRPr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2460644977"/>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xmlns="" id="{32FAA1F4-A4DC-B350-CE61-C2BF400EE3C5}"/>
              </a:ext>
            </a:extLst>
          </p:cNvPr>
          <p:cNvSpPr txBox="1"/>
          <p:nvPr/>
        </p:nvSpPr>
        <p:spPr>
          <a:xfrm>
            <a:off x="3593352" y="790787"/>
            <a:ext cx="4207270"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23;p46">
            <a:extLst>
              <a:ext uri="{FF2B5EF4-FFF2-40B4-BE49-F238E27FC236}">
                <a16:creationId xmlns:a16="http://schemas.microsoft.com/office/drawing/2014/main" xmlns="" id="{FF59C05A-F7D6-C711-9A16-A8453A2F0129}"/>
              </a:ext>
            </a:extLst>
          </p:cNvPr>
          <p:cNvSpPr txBox="1"/>
          <p:nvPr/>
        </p:nvSpPr>
        <p:spPr>
          <a:xfrm>
            <a:off x="180431" y="1976181"/>
            <a:ext cx="11468644" cy="3785611"/>
          </a:xfrm>
          <a:prstGeom prst="rect">
            <a:avLst/>
          </a:prstGeom>
          <a:noFill/>
          <a:ln>
            <a:noFill/>
          </a:ln>
        </p:spPr>
        <p:txBody>
          <a:bodyPr spcFirstLastPara="1" wrap="square" lIns="91425" tIns="45700" rIns="91425" bIns="45700" anchor="t" anchorCtr="0">
            <a:spAutoFit/>
          </a:bodyPr>
          <a:lstStyle/>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The default for tasks is “Manually Scheduled” when most of the time you want it to be “Auto Scheduled.” You can change this default by  choosing Options—Schedule and select “Auto Scheduled” from the pull-down menu under Scheduling Options.</a:t>
            </a:r>
            <a:endParaRPr sz="2000" kern="0" dirty="0">
              <a:solidFill>
                <a:srgbClr val="0A1F61"/>
              </a:solidFill>
              <a:latin typeface="Tajawal ExtraBold"/>
              <a:cs typeface="Tajawal ExtraBold"/>
              <a:sym typeface="Arial"/>
            </a:endParaRPr>
          </a:p>
          <a:p>
            <a:pPr marL="342900" indent="-342900" algn="just">
              <a:lnSpc>
                <a:spcPct val="200000"/>
              </a:lnSpc>
              <a:buClr>
                <a:srgbClr val="0A1F61"/>
              </a:buClr>
              <a:buSzPts val="2400"/>
              <a:buFont typeface="Wingdings" panose="05000000000000000000" pitchFamily="2" charset="2"/>
              <a:buChar char="v"/>
            </a:pPr>
            <a:r>
              <a:rPr lang="en-US" sz="2000" kern="0" dirty="0">
                <a:solidFill>
                  <a:srgbClr val="0A1F61"/>
                </a:solidFill>
                <a:latin typeface="Tajawal ExtraBold"/>
                <a:cs typeface="Tajawal ExtraBold"/>
                <a:sym typeface="Tajawal ExtraBold"/>
              </a:rPr>
              <a:t>Most of the time you probably save your project updates every 10 or 15 min but sometimes you get interrupted and forget to do this. You can protect yourself by choosing Option—Save and check the box for “Auto Save Every” by any time you want. 45 minutes would be a safe choice.</a:t>
            </a:r>
            <a:endParaRPr sz="2000" kern="0" dirty="0">
              <a:solidFill>
                <a:srgbClr val="0A1F61"/>
              </a:solidFill>
              <a:latin typeface="Tajawal ExtraBold"/>
              <a:cs typeface="Tajawal ExtraBold"/>
              <a:sym typeface="Arial"/>
            </a:endParaRPr>
          </a:p>
        </p:txBody>
      </p:sp>
    </p:spTree>
    <p:extLst>
      <p:ext uri="{BB962C8B-B14F-4D97-AF65-F5344CB8AC3E}">
        <p14:creationId xmlns:p14="http://schemas.microsoft.com/office/powerpoint/2010/main" val="1076374728"/>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xmlns="" id="{32FAA1F4-A4DC-B350-CE61-C2BF400EE3C5}"/>
              </a:ext>
            </a:extLst>
          </p:cNvPr>
          <p:cNvSpPr txBox="1"/>
          <p:nvPr/>
        </p:nvSpPr>
        <p:spPr>
          <a:xfrm>
            <a:off x="3570774" y="773747"/>
            <a:ext cx="4071804"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3" name="Google Shape;634;p47">
            <a:extLst>
              <a:ext uri="{FF2B5EF4-FFF2-40B4-BE49-F238E27FC236}">
                <a16:creationId xmlns:a16="http://schemas.microsoft.com/office/drawing/2014/main" xmlns="" id="{4F1A61B1-6915-84DC-BA58-862F1D89200E}"/>
              </a:ext>
            </a:extLst>
          </p:cNvPr>
          <p:cNvSpPr txBox="1"/>
          <p:nvPr/>
        </p:nvSpPr>
        <p:spPr>
          <a:xfrm>
            <a:off x="311175" y="1473207"/>
            <a:ext cx="11385403" cy="5016718"/>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Why start a project from scratch when Microsoft on-line has a large library of useful project plan templates you can use as a starting point?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This is truly one of the great treasures found within Microsoft Project 2010 and currently has more than 70 different types of project templates.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Some of these online plans include Project Management Institute Process, Engineering Project Plan, New Product Plan, and Proposal Development Plan. To select your online project template, choose New and under Office.com Templates choose Plans and proposals and then Business plans to see the growing library of useful templates.</a:t>
            </a:r>
            <a:endParaRPr sz="1400" kern="0" dirty="0">
              <a:solidFill>
                <a:srgbClr val="000000"/>
              </a:solidFill>
              <a:latin typeface="Arial"/>
              <a:cs typeface="Arial"/>
              <a:sym typeface="Arial"/>
            </a:endParaRPr>
          </a:p>
        </p:txBody>
      </p:sp>
    </p:spTree>
    <p:extLst>
      <p:ext uri="{BB962C8B-B14F-4D97-AF65-F5344CB8AC3E}">
        <p14:creationId xmlns:p14="http://schemas.microsoft.com/office/powerpoint/2010/main" val="923987206"/>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Google Shape;576;p42">
            <a:extLst>
              <a:ext uri="{FF2B5EF4-FFF2-40B4-BE49-F238E27FC236}">
                <a16:creationId xmlns:a16="http://schemas.microsoft.com/office/drawing/2014/main" xmlns="" id="{32FAA1F4-A4DC-B350-CE61-C2BF400EE3C5}"/>
              </a:ext>
            </a:extLst>
          </p:cNvPr>
          <p:cNvSpPr txBox="1"/>
          <p:nvPr/>
        </p:nvSpPr>
        <p:spPr>
          <a:xfrm>
            <a:off x="3570774" y="779498"/>
            <a:ext cx="4116959"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Microsoft Project 2010</a:t>
            </a:r>
            <a:endParaRPr sz="2800" b="1" kern="0" dirty="0">
              <a:solidFill>
                <a:srgbClr val="FF9518"/>
              </a:solidFill>
              <a:latin typeface="Tajawal Medium"/>
              <a:ea typeface="Tajawal Medium"/>
              <a:cs typeface="Tajawal Medium"/>
              <a:sym typeface="Tajawal Medium"/>
            </a:endParaRPr>
          </a:p>
        </p:txBody>
      </p:sp>
      <p:sp>
        <p:nvSpPr>
          <p:cNvPr id="9" name="Google Shape;645;p48">
            <a:extLst>
              <a:ext uri="{FF2B5EF4-FFF2-40B4-BE49-F238E27FC236}">
                <a16:creationId xmlns:a16="http://schemas.microsoft.com/office/drawing/2014/main" xmlns="" id="{D2F53BD0-4AE9-6F0E-1A2B-B207FD11F4D8}"/>
              </a:ext>
            </a:extLst>
          </p:cNvPr>
          <p:cNvSpPr txBox="1"/>
          <p:nvPr/>
        </p:nvSpPr>
        <p:spPr>
          <a:xfrm>
            <a:off x="130614" y="1616683"/>
            <a:ext cx="11711989" cy="4921284"/>
          </a:xfrm>
          <a:prstGeom prst="rect">
            <a:avLst/>
          </a:prstGeom>
          <a:noFill/>
          <a:ln>
            <a:noFill/>
          </a:ln>
        </p:spPr>
        <p:txBody>
          <a:bodyPr spcFirstLastPara="1" wrap="square" lIns="91425" tIns="45700" rIns="91425" bIns="45700" anchor="t" anchorCtr="0">
            <a:spAutoFit/>
          </a:bodyPr>
          <a:lstStyle/>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To save valuable printing time and paper, which is important, you should get very familiar with Print—Page Setup tabs and the various options you can choose.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example, in the Page tab you might want adjust the scaling to less than 100%, get familiar with the Margins, Header, Footer, and View tab options. </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Finally, you might want to select None under the Legend tab to not print page legends at the bottom.</a:t>
            </a:r>
            <a:endParaRPr sz="1400" kern="0" dirty="0">
              <a:solidFill>
                <a:srgbClr val="000000"/>
              </a:solidFill>
              <a:latin typeface="Arial"/>
              <a:cs typeface="Arial"/>
              <a:sym typeface="Arial"/>
            </a:endParaRPr>
          </a:p>
          <a:p>
            <a:pPr marL="285750" indent="-285750" algn="just">
              <a:lnSpc>
                <a:spcPct val="200000"/>
              </a:lnSpc>
              <a:buClr>
                <a:srgbClr val="0A1F61"/>
              </a:buClr>
              <a:buSzPts val="2000"/>
              <a:buFont typeface="Noto Sans Symbols"/>
              <a:buChar char="❑"/>
            </a:pPr>
            <a:r>
              <a:rPr lang="en-US" sz="2000" kern="0" dirty="0">
                <a:solidFill>
                  <a:srgbClr val="0A1F61"/>
                </a:solidFill>
                <a:latin typeface="Tajawal ExtraBold"/>
                <a:ea typeface="Tajawal ExtraBold"/>
                <a:cs typeface="Tajawal ExtraBold"/>
                <a:sym typeface="Tajawal ExtraBold"/>
              </a:rPr>
              <a:t>For very useful add-ins (Options—Add-Ins), besides Microsoft Visio and Excel see Table 2.10, which shows products with descriptions that you can use with Microsoft Project 2010 that can save you time and add value to your overall project</a:t>
            </a:r>
            <a:endParaRPr sz="2000" kern="0" dirty="0">
              <a:solidFill>
                <a:srgbClr val="0A1F61"/>
              </a:solidFill>
              <a:latin typeface="Tajawal ExtraBold"/>
              <a:ea typeface="Tajawal ExtraBold"/>
              <a:cs typeface="Tajawal ExtraBold"/>
              <a:sym typeface="Tajawal ExtraBold"/>
            </a:endParaRPr>
          </a:p>
        </p:txBody>
      </p:sp>
    </p:spTree>
    <p:extLst>
      <p:ext uri="{BB962C8B-B14F-4D97-AF65-F5344CB8AC3E}">
        <p14:creationId xmlns:p14="http://schemas.microsoft.com/office/powerpoint/2010/main" val="3960062122"/>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655;p49">
            <a:extLst>
              <a:ext uri="{FF2B5EF4-FFF2-40B4-BE49-F238E27FC236}">
                <a16:creationId xmlns:a16="http://schemas.microsoft.com/office/drawing/2014/main" xmlns="" id="{B2D6BC08-D028-2FE2-C88D-E9447FAA99B8}"/>
              </a:ext>
            </a:extLst>
          </p:cNvPr>
          <p:cNvSpPr txBox="1"/>
          <p:nvPr/>
        </p:nvSpPr>
        <p:spPr>
          <a:xfrm>
            <a:off x="4316639" y="807054"/>
            <a:ext cx="2202847"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Challenges </a:t>
            </a:r>
            <a:endParaRPr sz="2800" b="1" kern="0" dirty="0">
              <a:solidFill>
                <a:srgbClr val="FF9518"/>
              </a:solidFill>
              <a:latin typeface="Tajawal Medium"/>
              <a:ea typeface="Tajawal Medium"/>
              <a:cs typeface="Tajawal Medium"/>
              <a:sym typeface="Tajawal Medium"/>
            </a:endParaRPr>
          </a:p>
        </p:txBody>
      </p:sp>
      <p:sp>
        <p:nvSpPr>
          <p:cNvPr id="10" name="Google Shape;656;p49">
            <a:extLst>
              <a:ext uri="{FF2B5EF4-FFF2-40B4-BE49-F238E27FC236}">
                <a16:creationId xmlns:a16="http://schemas.microsoft.com/office/drawing/2014/main" xmlns="" id="{0E685624-C273-D7D2-9CEB-C1A3D26D0C92}"/>
              </a:ext>
            </a:extLst>
          </p:cNvPr>
          <p:cNvSpPr txBox="1"/>
          <p:nvPr/>
        </p:nvSpPr>
        <p:spPr>
          <a:xfrm>
            <a:off x="182841" y="1610200"/>
            <a:ext cx="8951346" cy="4893647"/>
          </a:xfrm>
          <a:prstGeom prst="rect">
            <a:avLst/>
          </a:prstGeom>
          <a:noFill/>
          <a:ln>
            <a:noFill/>
          </a:ln>
        </p:spPr>
        <p:txBody>
          <a:bodyPr spcFirstLastPara="1" wrap="square" lIns="91425" tIns="45700" rIns="91425" bIns="45700" anchor="t" anchorCtr="0">
            <a:spAutoFit/>
          </a:bodyPr>
          <a:lstStyle/>
          <a:p>
            <a:pPr marL="342900" indent="-342900" algn="just">
              <a:buClr>
                <a:srgbClr val="002060"/>
              </a:buClr>
              <a:buSzPts val="2400"/>
              <a:buFont typeface="Arial"/>
              <a:buChar char="•"/>
            </a:pPr>
            <a:r>
              <a:rPr lang="en-US" sz="2400" kern="0" dirty="0">
                <a:solidFill>
                  <a:srgbClr val="002060"/>
                </a:solidFill>
                <a:ea typeface="Calibri"/>
                <a:cs typeface="Calibri"/>
                <a:sym typeface="Calibri"/>
              </a:rPr>
              <a:t>The PM position can be very challenging because every project has its unique personality.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70C0"/>
              </a:buClr>
              <a:buSzPts val="2400"/>
              <a:buFont typeface="Arial"/>
              <a:buChar char="•"/>
            </a:pPr>
            <a:r>
              <a:rPr lang="en-US" sz="2400" b="1" kern="0" dirty="0">
                <a:solidFill>
                  <a:srgbClr val="0070C0"/>
                </a:solidFill>
                <a:ea typeface="Calibri"/>
                <a:cs typeface="Calibri"/>
                <a:sym typeface="Calibri"/>
              </a:rPr>
              <a:t>For example</a:t>
            </a:r>
            <a:r>
              <a:rPr lang="en-US" sz="2400" kern="0" dirty="0">
                <a:solidFill>
                  <a:srgbClr val="002060"/>
                </a:solidFill>
                <a:ea typeface="Calibri"/>
                <a:cs typeface="Calibri"/>
                <a:sym typeface="Calibri"/>
              </a:rPr>
              <a:t>, if companies Path X and Path Y were developing an identical system using the same tools and had similar organizations, there would be differences in how they developed, implemented, and used the new system.</a:t>
            </a:r>
            <a:endParaRPr sz="1400" kern="0" dirty="0">
              <a:solidFill>
                <a:srgbClr val="000000"/>
              </a:solidFill>
              <a:latin typeface="Arial"/>
              <a:cs typeface="Arial"/>
              <a:sym typeface="Arial"/>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 </a:t>
            </a:r>
            <a:endParaRPr sz="1400" kern="0" dirty="0">
              <a:solidFill>
                <a:srgbClr val="000000"/>
              </a:solidFill>
              <a:latin typeface="Arial"/>
              <a:cs typeface="Arial"/>
              <a:sym typeface="Arial"/>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Also, it is possible that company Path X completed the project on time and within budget, whereas company Path Y went over schedule and eventually canceled the project. </a:t>
            </a:r>
            <a:endParaRPr sz="1400" kern="0" dirty="0">
              <a:solidFill>
                <a:srgbClr val="000000"/>
              </a:solidFill>
              <a:latin typeface="Arial"/>
              <a:cs typeface="Arial"/>
              <a:sym typeface="Arial"/>
            </a:endParaRPr>
          </a:p>
          <a:p>
            <a:pPr marL="342900" indent="-190500" algn="just">
              <a:buClr>
                <a:srgbClr val="000000"/>
              </a:buClr>
              <a:buSzPts val="2400"/>
              <a:buFont typeface="Arial"/>
              <a:buNone/>
            </a:pPr>
            <a:endParaRPr sz="2400" kern="0" dirty="0">
              <a:solidFill>
                <a:srgbClr val="002060"/>
              </a:solidFill>
              <a:ea typeface="Calibri"/>
              <a:cs typeface="Calibri"/>
              <a:sym typeface="Calibri"/>
            </a:endParaRPr>
          </a:p>
          <a:p>
            <a:pPr marL="342900" indent="-342900" algn="just">
              <a:buClr>
                <a:srgbClr val="002060"/>
              </a:buClr>
              <a:buSzPts val="2400"/>
              <a:buFont typeface="Arial"/>
              <a:buChar char="•"/>
            </a:pPr>
            <a:r>
              <a:rPr lang="en-US" sz="2400" kern="0" dirty="0">
                <a:solidFill>
                  <a:srgbClr val="002060"/>
                </a:solidFill>
                <a:ea typeface="Calibri"/>
                <a:cs typeface="Calibri"/>
                <a:sym typeface="Calibri"/>
              </a:rPr>
              <a:t>In summary, good project management can make a difference</a:t>
            </a:r>
            <a:endParaRPr sz="1400" kern="0" dirty="0">
              <a:solidFill>
                <a:srgbClr val="000000"/>
              </a:solidFill>
              <a:latin typeface="Arial"/>
              <a:cs typeface="Arial"/>
              <a:sym typeface="Arial"/>
            </a:endParaRPr>
          </a:p>
        </p:txBody>
      </p:sp>
      <p:pic>
        <p:nvPicPr>
          <p:cNvPr id="11" name="Google Shape;657;p49">
            <a:extLst>
              <a:ext uri="{FF2B5EF4-FFF2-40B4-BE49-F238E27FC236}">
                <a16:creationId xmlns:a16="http://schemas.microsoft.com/office/drawing/2014/main" xmlns="" id="{0FEF793C-AE32-6FCF-E197-1F12F4427819}"/>
              </a:ext>
            </a:extLst>
          </p:cNvPr>
          <p:cNvPicPr preferRelativeResize="0"/>
          <p:nvPr/>
        </p:nvPicPr>
        <p:blipFill rotWithShape="1">
          <a:blip r:embed="rId3">
            <a:alphaModFix/>
          </a:blip>
          <a:srcRect/>
          <a:stretch/>
        </p:blipFill>
        <p:spPr>
          <a:xfrm>
            <a:off x="9117581" y="1927274"/>
            <a:ext cx="2971700" cy="2987082"/>
          </a:xfrm>
          <a:prstGeom prst="rect">
            <a:avLst/>
          </a:prstGeom>
          <a:noFill/>
          <a:ln>
            <a:noFill/>
          </a:ln>
        </p:spPr>
      </p:pic>
    </p:spTree>
    <p:extLst>
      <p:ext uri="{BB962C8B-B14F-4D97-AF65-F5344CB8AC3E}">
        <p14:creationId xmlns:p14="http://schemas.microsoft.com/office/powerpoint/2010/main" val="4275885363"/>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Google Shape;105;p2">
            <a:extLst>
              <a:ext uri="{FF2B5EF4-FFF2-40B4-BE49-F238E27FC236}">
                <a16:creationId xmlns:a16="http://schemas.microsoft.com/office/drawing/2014/main" xmlns="" id="{A3359780-8E62-165E-F72D-82500FDE19F0}"/>
              </a:ext>
            </a:extLst>
          </p:cNvPr>
          <p:cNvSpPr txBox="1"/>
          <p:nvPr/>
        </p:nvSpPr>
        <p:spPr>
          <a:xfrm>
            <a:off x="3313423" y="752962"/>
            <a:ext cx="904415"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CH2</a:t>
            </a:r>
            <a:endParaRPr sz="2800" b="1" kern="0" dirty="0">
              <a:solidFill>
                <a:srgbClr val="FF9518"/>
              </a:solidFill>
              <a:latin typeface="Tajawal Medium"/>
              <a:ea typeface="Tajawal Medium"/>
              <a:cs typeface="Tajawal Medium"/>
              <a:sym typeface="Tajawal Medium"/>
            </a:endParaRPr>
          </a:p>
        </p:txBody>
      </p:sp>
      <p:sp>
        <p:nvSpPr>
          <p:cNvPr id="7" name="Rectangle 6">
            <a:extLst>
              <a:ext uri="{FF2B5EF4-FFF2-40B4-BE49-F238E27FC236}">
                <a16:creationId xmlns:a16="http://schemas.microsoft.com/office/drawing/2014/main" xmlns="" id="{1B7BF760-56F4-C80A-C06B-7C06E3DFB67E}"/>
              </a:ext>
            </a:extLst>
          </p:cNvPr>
          <p:cNvSpPr/>
          <p:nvPr/>
        </p:nvSpPr>
        <p:spPr>
          <a:xfrm>
            <a:off x="2852510" y="691986"/>
            <a:ext cx="6486979" cy="75335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3" name="Google Shape;655;p49">
            <a:extLst>
              <a:ext uri="{FF2B5EF4-FFF2-40B4-BE49-F238E27FC236}">
                <a16:creationId xmlns:a16="http://schemas.microsoft.com/office/drawing/2014/main" xmlns="" id="{B2D6BC08-D028-2FE2-C88D-E9447FAA99B8}"/>
              </a:ext>
            </a:extLst>
          </p:cNvPr>
          <p:cNvSpPr txBox="1"/>
          <p:nvPr/>
        </p:nvSpPr>
        <p:spPr>
          <a:xfrm>
            <a:off x="4316639" y="807054"/>
            <a:ext cx="2202847" cy="52322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Tajawal Medium"/>
              <a:buNone/>
            </a:pPr>
            <a:r>
              <a:rPr lang="en-US" sz="2800" b="1" kern="0" dirty="0">
                <a:solidFill>
                  <a:srgbClr val="FFFFFF"/>
                </a:solidFill>
                <a:latin typeface="Tajawal Medium"/>
                <a:ea typeface="Tajawal Medium"/>
                <a:cs typeface="Tajawal Medium"/>
                <a:sym typeface="Tajawal Medium"/>
              </a:rPr>
              <a:t>Challenges </a:t>
            </a:r>
            <a:endParaRPr sz="2800" b="1" kern="0" dirty="0">
              <a:solidFill>
                <a:srgbClr val="FF9518"/>
              </a:solidFill>
              <a:latin typeface="Tajawal Medium"/>
              <a:ea typeface="Tajawal Medium"/>
              <a:cs typeface="Tajawal Medium"/>
              <a:sym typeface="Tajawal Medium"/>
            </a:endParaRPr>
          </a:p>
        </p:txBody>
      </p:sp>
      <p:grpSp>
        <p:nvGrpSpPr>
          <p:cNvPr id="9" name="Google Shape;668;p50">
            <a:extLst>
              <a:ext uri="{FF2B5EF4-FFF2-40B4-BE49-F238E27FC236}">
                <a16:creationId xmlns:a16="http://schemas.microsoft.com/office/drawing/2014/main" xmlns="" id="{7AC152F9-60FF-6A0A-A7F3-67C0D6172219}"/>
              </a:ext>
            </a:extLst>
          </p:cNvPr>
          <p:cNvGrpSpPr/>
          <p:nvPr/>
        </p:nvGrpSpPr>
        <p:grpSpPr>
          <a:xfrm>
            <a:off x="139295" y="1884045"/>
            <a:ext cx="11890780" cy="3965735"/>
            <a:chOff x="8681" y="0"/>
            <a:chExt cx="12044022" cy="4425581"/>
          </a:xfrm>
        </p:grpSpPr>
        <p:sp>
          <p:nvSpPr>
            <p:cNvPr id="12" name="Google Shape;669;p50">
              <a:extLst>
                <a:ext uri="{FF2B5EF4-FFF2-40B4-BE49-F238E27FC236}">
                  <a16:creationId xmlns:a16="http://schemas.microsoft.com/office/drawing/2014/main" xmlns="" id="{E2B4ACA7-FDA8-EF5B-32AE-C63FD33A9E3A}"/>
                </a:ext>
              </a:extLst>
            </p:cNvPr>
            <p:cNvSpPr/>
            <p:nvPr/>
          </p:nvSpPr>
          <p:spPr>
            <a:xfrm>
              <a:off x="6150727" y="988388"/>
              <a:ext cx="91440" cy="468769"/>
            </a:xfrm>
            <a:custGeom>
              <a:avLst/>
              <a:gdLst/>
              <a:ahLst/>
              <a:cxnLst/>
              <a:rect l="l" t="t" r="r" b="b"/>
              <a:pathLst>
                <a:path w="120000" h="120000" extrusionOk="0">
                  <a:moveTo>
                    <a:pt x="60000" y="0"/>
                  </a:moveTo>
                  <a:lnTo>
                    <a:pt x="90029" y="120000"/>
                  </a:lnTo>
                </a:path>
              </a:pathLst>
            </a:custGeom>
            <a:noFill/>
            <a:ln w="12700" cap="flat" cmpd="sng">
              <a:solidFill>
                <a:srgbClr val="487AA8"/>
              </a:solidFill>
              <a:prstDash val="solid"/>
              <a:miter lim="800000"/>
              <a:headEnd type="none" w="sm" len="sm"/>
              <a:tailEnd type="none" w="sm" len="sm"/>
            </a:ln>
          </p:spPr>
        </p:sp>
        <p:sp>
          <p:nvSpPr>
            <p:cNvPr id="13" name="Google Shape;670;p50">
              <a:extLst>
                <a:ext uri="{FF2B5EF4-FFF2-40B4-BE49-F238E27FC236}">
                  <a16:creationId xmlns:a16="http://schemas.microsoft.com/office/drawing/2014/main" xmlns="" id="{82BEB460-571B-C401-1EA0-1E94AA5E9C6F}"/>
                </a:ext>
              </a:extLst>
            </p:cNvPr>
            <p:cNvSpPr/>
            <p:nvPr/>
          </p:nvSpPr>
          <p:spPr>
            <a:xfrm>
              <a:off x="6196447" y="988388"/>
              <a:ext cx="535290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4" name="Google Shape;671;p50">
              <a:extLst>
                <a:ext uri="{FF2B5EF4-FFF2-40B4-BE49-F238E27FC236}">
                  <a16:creationId xmlns:a16="http://schemas.microsoft.com/office/drawing/2014/main" xmlns="" id="{6F4C4752-05A5-C05F-58D4-B4035C31EB2B}"/>
                </a:ext>
              </a:extLst>
            </p:cNvPr>
            <p:cNvSpPr/>
            <p:nvPr/>
          </p:nvSpPr>
          <p:spPr>
            <a:xfrm>
              <a:off x="6196447" y="988388"/>
              <a:ext cx="413478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5" name="Google Shape;672;p50">
              <a:extLst>
                <a:ext uri="{FF2B5EF4-FFF2-40B4-BE49-F238E27FC236}">
                  <a16:creationId xmlns:a16="http://schemas.microsoft.com/office/drawing/2014/main" xmlns="" id="{5E4D1ECB-6F8D-1732-1334-15CBDACFD1E8}"/>
                </a:ext>
              </a:extLst>
            </p:cNvPr>
            <p:cNvSpPr/>
            <p:nvPr/>
          </p:nvSpPr>
          <p:spPr>
            <a:xfrm>
              <a:off x="6196447" y="988388"/>
              <a:ext cx="2916661"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6" name="Google Shape;673;p50">
              <a:extLst>
                <a:ext uri="{FF2B5EF4-FFF2-40B4-BE49-F238E27FC236}">
                  <a16:creationId xmlns:a16="http://schemas.microsoft.com/office/drawing/2014/main" xmlns="" id="{F14D96A3-620F-0E4C-9844-0CEC73CD31A5}"/>
                </a:ext>
              </a:extLst>
            </p:cNvPr>
            <p:cNvSpPr/>
            <p:nvPr/>
          </p:nvSpPr>
          <p:spPr>
            <a:xfrm>
              <a:off x="6196447" y="988388"/>
              <a:ext cx="1698542" cy="1979985"/>
            </a:xfrm>
            <a:custGeom>
              <a:avLst/>
              <a:gdLst/>
              <a:ahLst/>
              <a:cxnLst/>
              <a:rect l="l" t="t" r="r" b="b"/>
              <a:pathLst>
                <a:path w="120000" h="120000" extrusionOk="0">
                  <a:moveTo>
                    <a:pt x="0" y="0"/>
                  </a:moveTo>
                  <a:lnTo>
                    <a:pt x="0" y="113594"/>
                  </a:lnTo>
                  <a:lnTo>
                    <a:pt x="120000" y="113594"/>
                  </a:lnTo>
                  <a:lnTo>
                    <a:pt x="120000" y="120000"/>
                  </a:lnTo>
                </a:path>
              </a:pathLst>
            </a:custGeom>
            <a:noFill/>
            <a:ln w="12700" cap="flat" cmpd="sng">
              <a:solidFill>
                <a:srgbClr val="487AA8"/>
              </a:solidFill>
              <a:prstDash val="solid"/>
              <a:miter lim="800000"/>
              <a:headEnd type="none" w="sm" len="sm"/>
              <a:tailEnd type="none" w="sm" len="sm"/>
            </a:ln>
          </p:spPr>
        </p:sp>
        <p:sp>
          <p:nvSpPr>
            <p:cNvPr id="17" name="Google Shape;674;p50">
              <a:extLst>
                <a:ext uri="{FF2B5EF4-FFF2-40B4-BE49-F238E27FC236}">
                  <a16:creationId xmlns:a16="http://schemas.microsoft.com/office/drawing/2014/main" xmlns="" id="{D63F3D2B-2F05-01F2-0578-C93A6C96F75E}"/>
                </a:ext>
              </a:extLst>
            </p:cNvPr>
            <p:cNvSpPr/>
            <p:nvPr/>
          </p:nvSpPr>
          <p:spPr>
            <a:xfrm>
              <a:off x="6196447" y="988388"/>
              <a:ext cx="509113" cy="2004806"/>
            </a:xfrm>
            <a:custGeom>
              <a:avLst/>
              <a:gdLst/>
              <a:ahLst/>
              <a:cxnLst/>
              <a:rect l="l" t="t" r="r" b="b"/>
              <a:pathLst>
                <a:path w="120000" h="120000" extrusionOk="0">
                  <a:moveTo>
                    <a:pt x="0" y="0"/>
                  </a:moveTo>
                  <a:lnTo>
                    <a:pt x="0" y="113673"/>
                  </a:lnTo>
                  <a:lnTo>
                    <a:pt x="120000" y="113673"/>
                  </a:lnTo>
                  <a:lnTo>
                    <a:pt x="120000" y="120000"/>
                  </a:lnTo>
                </a:path>
              </a:pathLst>
            </a:custGeom>
            <a:noFill/>
            <a:ln w="12700" cap="flat" cmpd="sng">
              <a:solidFill>
                <a:srgbClr val="487AA8"/>
              </a:solidFill>
              <a:prstDash val="solid"/>
              <a:miter lim="800000"/>
              <a:headEnd type="none" w="sm" len="sm"/>
              <a:tailEnd type="none" w="sm" len="sm"/>
            </a:ln>
          </p:spPr>
        </p:sp>
        <p:sp>
          <p:nvSpPr>
            <p:cNvPr id="18" name="Google Shape;675;p50">
              <a:extLst>
                <a:ext uri="{FF2B5EF4-FFF2-40B4-BE49-F238E27FC236}">
                  <a16:creationId xmlns:a16="http://schemas.microsoft.com/office/drawing/2014/main" xmlns="" id="{1A683646-5D47-5987-EF3A-F5D35D7D98C3}"/>
                </a:ext>
              </a:extLst>
            </p:cNvPr>
            <p:cNvSpPr/>
            <p:nvPr/>
          </p:nvSpPr>
          <p:spPr>
            <a:xfrm>
              <a:off x="5458750" y="988388"/>
              <a:ext cx="737697"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19" name="Google Shape;676;p50">
              <a:extLst>
                <a:ext uri="{FF2B5EF4-FFF2-40B4-BE49-F238E27FC236}">
                  <a16:creationId xmlns:a16="http://schemas.microsoft.com/office/drawing/2014/main" xmlns="" id="{1535A2BF-50BF-396B-FACE-AE93130BC935}"/>
                </a:ext>
              </a:extLst>
            </p:cNvPr>
            <p:cNvSpPr/>
            <p:nvPr/>
          </p:nvSpPr>
          <p:spPr>
            <a:xfrm>
              <a:off x="3963397" y="988388"/>
              <a:ext cx="2233050"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0" name="Google Shape;677;p50">
              <a:extLst>
                <a:ext uri="{FF2B5EF4-FFF2-40B4-BE49-F238E27FC236}">
                  <a16:creationId xmlns:a16="http://schemas.microsoft.com/office/drawing/2014/main" xmlns="" id="{E8B5A33B-28C7-1D91-2ABD-D78993376E9F}"/>
                </a:ext>
              </a:extLst>
            </p:cNvPr>
            <p:cNvSpPr/>
            <p:nvPr/>
          </p:nvSpPr>
          <p:spPr>
            <a:xfrm>
              <a:off x="2262555" y="988388"/>
              <a:ext cx="3933892"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1" name="Google Shape;678;p50">
              <a:extLst>
                <a:ext uri="{FF2B5EF4-FFF2-40B4-BE49-F238E27FC236}">
                  <a16:creationId xmlns:a16="http://schemas.microsoft.com/office/drawing/2014/main" xmlns="" id="{B3525BB7-422F-4363-5B8D-F7CCD34C4790}"/>
                </a:ext>
              </a:extLst>
            </p:cNvPr>
            <p:cNvSpPr/>
            <p:nvPr/>
          </p:nvSpPr>
          <p:spPr>
            <a:xfrm>
              <a:off x="675491" y="988388"/>
              <a:ext cx="5520956" cy="1979985"/>
            </a:xfrm>
            <a:custGeom>
              <a:avLst/>
              <a:gdLst/>
              <a:ahLst/>
              <a:cxnLst/>
              <a:rect l="l" t="t" r="r" b="b"/>
              <a:pathLst>
                <a:path w="120000" h="120000" extrusionOk="0">
                  <a:moveTo>
                    <a:pt x="120000" y="0"/>
                  </a:moveTo>
                  <a:lnTo>
                    <a:pt x="120000" y="113594"/>
                  </a:lnTo>
                  <a:lnTo>
                    <a:pt x="0" y="113594"/>
                  </a:lnTo>
                  <a:lnTo>
                    <a:pt x="0" y="120000"/>
                  </a:lnTo>
                </a:path>
              </a:pathLst>
            </a:custGeom>
            <a:noFill/>
            <a:ln w="12700" cap="flat" cmpd="sng">
              <a:solidFill>
                <a:srgbClr val="487AA8"/>
              </a:solidFill>
              <a:prstDash val="solid"/>
              <a:miter lim="800000"/>
              <a:headEnd type="none" w="sm" len="sm"/>
              <a:tailEnd type="none" w="sm" len="sm"/>
            </a:ln>
          </p:spPr>
        </p:sp>
        <p:sp>
          <p:nvSpPr>
            <p:cNvPr id="22" name="Google Shape;679;p50">
              <a:extLst>
                <a:ext uri="{FF2B5EF4-FFF2-40B4-BE49-F238E27FC236}">
                  <a16:creationId xmlns:a16="http://schemas.microsoft.com/office/drawing/2014/main" xmlns="" id="{F0207868-5FCB-0B63-ACD5-7718C2A04AF0}"/>
                </a:ext>
              </a:extLst>
            </p:cNvPr>
            <p:cNvSpPr/>
            <p:nvPr/>
          </p:nvSpPr>
          <p:spPr>
            <a:xfrm>
              <a:off x="2220238" y="0"/>
              <a:ext cx="7952419" cy="98838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3" name="Google Shape;680;p50">
              <a:extLst>
                <a:ext uri="{FF2B5EF4-FFF2-40B4-BE49-F238E27FC236}">
                  <a16:creationId xmlns:a16="http://schemas.microsoft.com/office/drawing/2014/main" xmlns="" id="{B4E0DF53-B273-FE76-FEAC-9557919B3C82}"/>
                </a:ext>
              </a:extLst>
            </p:cNvPr>
            <p:cNvSpPr txBox="1"/>
            <p:nvPr/>
          </p:nvSpPr>
          <p:spPr>
            <a:xfrm>
              <a:off x="2220238" y="0"/>
              <a:ext cx="7952419" cy="988388"/>
            </a:xfrm>
            <a:prstGeom prst="rect">
              <a:avLst/>
            </a:prstGeom>
            <a:noFill/>
            <a:ln>
              <a:noFill/>
            </a:ln>
          </p:spPr>
          <p:txBody>
            <a:bodyPr spcFirstLastPara="1" wrap="square" lIns="17775" tIns="17775" rIns="17775" bIns="177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2800"/>
                <a:buFont typeface="Calibri"/>
                <a:buNone/>
                <a:tabLst/>
                <a:defRPr/>
              </a:pPr>
              <a:r>
                <a:rPr kumimoji="0" lang="en-US" sz="2800" b="0" i="0" u="none" strike="noStrike" kern="0" cap="none" spc="0" normalizeH="0" baseline="0" noProof="0" dirty="0">
                  <a:ln>
                    <a:noFill/>
                  </a:ln>
                  <a:solidFill>
                    <a:srgbClr val="FFFFFF"/>
                  </a:solidFill>
                  <a:effectLst/>
                  <a:uLnTx/>
                  <a:uFillTx/>
                  <a:ea typeface="Calibri"/>
                  <a:cs typeface="Calibri"/>
                  <a:sym typeface="Calibri"/>
                </a:rPr>
                <a:t>Project management in a nutshell</a:t>
              </a:r>
              <a:endParaRPr kumimoji="0"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24" name="Google Shape;681;p50">
              <a:extLst>
                <a:ext uri="{FF2B5EF4-FFF2-40B4-BE49-F238E27FC236}">
                  <a16:creationId xmlns:a16="http://schemas.microsoft.com/office/drawing/2014/main" xmlns="" id="{B733DC6A-87D1-D232-2B53-D4A6CC84BCAF}"/>
                </a:ext>
              </a:extLst>
            </p:cNvPr>
            <p:cNvSpPr/>
            <p:nvPr/>
          </p:nvSpPr>
          <p:spPr>
            <a:xfrm>
              <a:off x="8681" y="2968373"/>
              <a:ext cx="1333619" cy="529167"/>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5" name="Google Shape;682;p50">
              <a:extLst>
                <a:ext uri="{FF2B5EF4-FFF2-40B4-BE49-F238E27FC236}">
                  <a16:creationId xmlns:a16="http://schemas.microsoft.com/office/drawing/2014/main" xmlns="" id="{94ED2673-3BF6-39BB-EB4B-CF965DAF960A}"/>
                </a:ext>
              </a:extLst>
            </p:cNvPr>
            <p:cNvSpPr txBox="1"/>
            <p:nvPr/>
          </p:nvSpPr>
          <p:spPr>
            <a:xfrm>
              <a:off x="8681" y="2968373"/>
              <a:ext cx="1333619" cy="52916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Methodology</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6" name="Google Shape;683;p50">
              <a:extLst>
                <a:ext uri="{FF2B5EF4-FFF2-40B4-BE49-F238E27FC236}">
                  <a16:creationId xmlns:a16="http://schemas.microsoft.com/office/drawing/2014/main" xmlns="" id="{DA1A3ECD-4E28-CC97-0330-A85A66D74697}"/>
                </a:ext>
              </a:extLst>
            </p:cNvPr>
            <p:cNvSpPr/>
            <p:nvPr/>
          </p:nvSpPr>
          <p:spPr>
            <a:xfrm>
              <a:off x="1553710" y="2968373"/>
              <a:ext cx="1417690" cy="1228871"/>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7" name="Google Shape;684;p50">
              <a:extLst>
                <a:ext uri="{FF2B5EF4-FFF2-40B4-BE49-F238E27FC236}">
                  <a16:creationId xmlns:a16="http://schemas.microsoft.com/office/drawing/2014/main" xmlns="" id="{00DA5517-4E4D-2510-6D57-C0D5E1133F82}"/>
                </a:ext>
              </a:extLst>
            </p:cNvPr>
            <p:cNvSpPr txBox="1"/>
            <p:nvPr/>
          </p:nvSpPr>
          <p:spPr>
            <a:xfrm>
              <a:off x="1553710" y="2968373"/>
              <a:ext cx="1417690" cy="122887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requirements definition</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8" name="Google Shape;685;p50">
              <a:extLst>
                <a:ext uri="{FF2B5EF4-FFF2-40B4-BE49-F238E27FC236}">
                  <a16:creationId xmlns:a16="http://schemas.microsoft.com/office/drawing/2014/main" xmlns="" id="{5F935634-FE8E-7F1A-41FA-C38FB1B821DB}"/>
                </a:ext>
              </a:extLst>
            </p:cNvPr>
            <p:cNvSpPr/>
            <p:nvPr/>
          </p:nvSpPr>
          <p:spPr>
            <a:xfrm>
              <a:off x="3182809" y="2968373"/>
              <a:ext cx="1561176" cy="145720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29" name="Google Shape;686;p50">
              <a:extLst>
                <a:ext uri="{FF2B5EF4-FFF2-40B4-BE49-F238E27FC236}">
                  <a16:creationId xmlns:a16="http://schemas.microsoft.com/office/drawing/2014/main" xmlns="" id="{35F7F272-7DE8-FA78-F850-8421FCA14FA9}"/>
                </a:ext>
              </a:extLst>
            </p:cNvPr>
            <p:cNvSpPr txBox="1"/>
            <p:nvPr/>
          </p:nvSpPr>
          <p:spPr>
            <a:xfrm>
              <a:off x="3182809" y="2968373"/>
              <a:ext cx="1561176" cy="145720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Understanding the project business case</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0" name="Google Shape;687;p50">
              <a:extLst>
                <a:ext uri="{FF2B5EF4-FFF2-40B4-BE49-F238E27FC236}">
                  <a16:creationId xmlns:a16="http://schemas.microsoft.com/office/drawing/2014/main" xmlns="" id="{ADB5A19C-7D15-0B77-327C-68DEB5191DCF}"/>
                </a:ext>
              </a:extLst>
            </p:cNvPr>
            <p:cNvSpPr/>
            <p:nvPr/>
          </p:nvSpPr>
          <p:spPr>
            <a:xfrm>
              <a:off x="4955395" y="2968373"/>
              <a:ext cx="1006710" cy="703705"/>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1" name="Google Shape;688;p50">
              <a:extLst>
                <a:ext uri="{FF2B5EF4-FFF2-40B4-BE49-F238E27FC236}">
                  <a16:creationId xmlns:a16="http://schemas.microsoft.com/office/drawing/2014/main" xmlns="" id="{89EA8E72-2DBD-A9F9-30D2-F3EB3D36D21F}"/>
                </a:ext>
              </a:extLst>
            </p:cNvPr>
            <p:cNvSpPr txBox="1"/>
            <p:nvPr/>
          </p:nvSpPr>
          <p:spPr>
            <a:xfrm>
              <a:off x="4955395" y="2968373"/>
              <a:ext cx="1006710" cy="70370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Project ranking matrix</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2" name="Google Shape;689;p50">
              <a:extLst>
                <a:ext uri="{FF2B5EF4-FFF2-40B4-BE49-F238E27FC236}">
                  <a16:creationId xmlns:a16="http://schemas.microsoft.com/office/drawing/2014/main" xmlns="" id="{2B8FF992-4BFA-A5FF-A0FF-5E5E32634B91}"/>
                </a:ext>
              </a:extLst>
            </p:cNvPr>
            <p:cNvSpPr/>
            <p:nvPr/>
          </p:nvSpPr>
          <p:spPr>
            <a:xfrm>
              <a:off x="6202206" y="2993194"/>
              <a:ext cx="1006710" cy="1336151"/>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3" name="Google Shape;690;p50">
              <a:extLst>
                <a:ext uri="{FF2B5EF4-FFF2-40B4-BE49-F238E27FC236}">
                  <a16:creationId xmlns:a16="http://schemas.microsoft.com/office/drawing/2014/main" xmlns="" id="{83945141-069B-7CDA-DE5D-6562D3412BE7}"/>
                </a:ext>
              </a:extLst>
            </p:cNvPr>
            <p:cNvSpPr txBox="1"/>
            <p:nvPr/>
          </p:nvSpPr>
          <p:spPr>
            <a:xfrm>
              <a:off x="6202206" y="2993194"/>
              <a:ext cx="1006710" cy="1336151"/>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How to evaluate and prioritize IT project proposals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691;p50">
              <a:extLst>
                <a:ext uri="{FF2B5EF4-FFF2-40B4-BE49-F238E27FC236}">
                  <a16:creationId xmlns:a16="http://schemas.microsoft.com/office/drawing/2014/main" xmlns="" id="{3B5987F2-6F66-CF1C-04B0-83D34AFDEE95}"/>
                </a:ext>
              </a:extLst>
            </p:cNvPr>
            <p:cNvSpPr/>
            <p:nvPr/>
          </p:nvSpPr>
          <p:spPr>
            <a:xfrm>
              <a:off x="7391634" y="2968373"/>
              <a:ext cx="1006710" cy="1284537"/>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5" name="Google Shape;692;p50">
              <a:extLst>
                <a:ext uri="{FF2B5EF4-FFF2-40B4-BE49-F238E27FC236}">
                  <a16:creationId xmlns:a16="http://schemas.microsoft.com/office/drawing/2014/main" xmlns="" id="{13FFB7B9-FC0B-81BB-ED4A-4E377AD08C5C}"/>
                </a:ext>
              </a:extLst>
            </p:cNvPr>
            <p:cNvSpPr txBox="1"/>
            <p:nvPr/>
          </p:nvSpPr>
          <p:spPr>
            <a:xfrm>
              <a:off x="7391634" y="2968373"/>
              <a:ext cx="1006710" cy="1284537"/>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Quality management</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6" name="Google Shape;693;p50">
              <a:extLst>
                <a:ext uri="{FF2B5EF4-FFF2-40B4-BE49-F238E27FC236}">
                  <a16:creationId xmlns:a16="http://schemas.microsoft.com/office/drawing/2014/main" xmlns="" id="{5930700C-A3BE-26DD-B3B0-CC1EDCBD8A96}"/>
                </a:ext>
              </a:extLst>
            </p:cNvPr>
            <p:cNvSpPr/>
            <p:nvPr/>
          </p:nvSpPr>
          <p:spPr>
            <a:xfrm>
              <a:off x="8609754" y="2968373"/>
              <a:ext cx="1006710" cy="1212698"/>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7" name="Google Shape;694;p50">
              <a:extLst>
                <a:ext uri="{FF2B5EF4-FFF2-40B4-BE49-F238E27FC236}">
                  <a16:creationId xmlns:a16="http://schemas.microsoft.com/office/drawing/2014/main" xmlns="" id="{5BBFD4EA-8A53-2445-379C-3C7D92B26877}"/>
                </a:ext>
              </a:extLst>
            </p:cNvPr>
            <p:cNvSpPr txBox="1"/>
            <p:nvPr/>
          </p:nvSpPr>
          <p:spPr>
            <a:xfrm>
              <a:off x="8609754" y="2968373"/>
              <a:ext cx="1006710" cy="1212698"/>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Sponsor and supplier agreements</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8" name="Google Shape;695;p50">
              <a:extLst>
                <a:ext uri="{FF2B5EF4-FFF2-40B4-BE49-F238E27FC236}">
                  <a16:creationId xmlns:a16="http://schemas.microsoft.com/office/drawing/2014/main" xmlns="" id="{01A87F36-F6AF-9BFD-AAAD-64D5E2DBAA0D}"/>
                </a:ext>
              </a:extLst>
            </p:cNvPr>
            <p:cNvSpPr/>
            <p:nvPr/>
          </p:nvSpPr>
          <p:spPr>
            <a:xfrm>
              <a:off x="9827874" y="2968373"/>
              <a:ext cx="1006710" cy="748096"/>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39" name="Google Shape;696;p50">
              <a:extLst>
                <a:ext uri="{FF2B5EF4-FFF2-40B4-BE49-F238E27FC236}">
                  <a16:creationId xmlns:a16="http://schemas.microsoft.com/office/drawing/2014/main" xmlns="" id="{B8E48A53-A620-BEEF-E6BC-54FE0F167F73}"/>
                </a:ext>
              </a:extLst>
            </p:cNvPr>
            <p:cNvSpPr txBox="1"/>
            <p:nvPr/>
          </p:nvSpPr>
          <p:spPr>
            <a:xfrm>
              <a:off x="9827874" y="2968373"/>
              <a:ext cx="1006710" cy="748096"/>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Microsoft Project 2010</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0" name="Google Shape;697;p50">
              <a:extLst>
                <a:ext uri="{FF2B5EF4-FFF2-40B4-BE49-F238E27FC236}">
                  <a16:creationId xmlns:a16="http://schemas.microsoft.com/office/drawing/2014/main" xmlns="" id="{0653DCF5-5AEE-2CD3-2C2D-364CB35E456B}"/>
                </a:ext>
              </a:extLst>
            </p:cNvPr>
            <p:cNvSpPr/>
            <p:nvPr/>
          </p:nvSpPr>
          <p:spPr>
            <a:xfrm>
              <a:off x="11045993" y="2968373"/>
              <a:ext cx="1006710" cy="503355"/>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1" name="Google Shape;698;p50">
              <a:extLst>
                <a:ext uri="{FF2B5EF4-FFF2-40B4-BE49-F238E27FC236}">
                  <a16:creationId xmlns:a16="http://schemas.microsoft.com/office/drawing/2014/main" xmlns="" id="{C70080DE-53A3-3692-B777-FD76990F0CC2}"/>
                </a:ext>
              </a:extLst>
            </p:cNvPr>
            <p:cNvSpPr txBox="1"/>
            <p:nvPr/>
          </p:nvSpPr>
          <p:spPr>
            <a:xfrm>
              <a:off x="11045993" y="2968373"/>
              <a:ext cx="1006710" cy="503355"/>
            </a:xfrm>
            <a:prstGeom prst="rect">
              <a:avLst/>
            </a:prstGeom>
            <a:noFill/>
            <a:ln>
              <a:noFill/>
            </a:ln>
          </p:spPr>
          <p:txBody>
            <a:bodyPr spcFirstLastPara="1" wrap="square" lIns="8875" tIns="8875" rIns="8875" bIns="887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400"/>
                <a:buFont typeface="Calibri"/>
                <a:buNone/>
                <a:tabLst/>
                <a:defRPr/>
              </a:pPr>
              <a:r>
                <a:rPr kumimoji="0" lang="en-US" sz="1400" b="0" i="0" u="none" strike="noStrike" kern="0" cap="none" spc="0" normalizeH="0" baseline="0" noProof="0">
                  <a:ln>
                    <a:noFill/>
                  </a:ln>
                  <a:solidFill>
                    <a:srgbClr val="FFFFFF"/>
                  </a:solidFill>
                  <a:effectLst/>
                  <a:uLnTx/>
                  <a:uFillTx/>
                  <a:ea typeface="Calibri"/>
                  <a:cs typeface="Calibri"/>
                  <a:sym typeface="Calibri"/>
                </a:rPr>
                <a:t>Challenging</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2" name="Google Shape;699;p50">
              <a:extLst>
                <a:ext uri="{FF2B5EF4-FFF2-40B4-BE49-F238E27FC236}">
                  <a16:creationId xmlns:a16="http://schemas.microsoft.com/office/drawing/2014/main" xmlns="" id="{8335FC9F-5167-22A3-A945-BE844845EDE7}"/>
                </a:ext>
              </a:extLst>
            </p:cNvPr>
            <p:cNvSpPr/>
            <p:nvPr/>
          </p:nvSpPr>
          <p:spPr>
            <a:xfrm flipH="1">
              <a:off x="4168570" y="1107419"/>
              <a:ext cx="2050759" cy="699477"/>
            </a:xfrm>
            <a:prstGeom prst="rect">
              <a:avLst/>
            </a:prstGeom>
            <a:solidFill>
              <a:srgbClr val="599BD5"/>
            </a:solidFill>
            <a:ln w="12700" cap="flat" cmpd="sng">
              <a:solidFill>
                <a:srgbClr val="FFFFFF"/>
              </a:solidFill>
              <a:prstDash val="solid"/>
              <a:miter lim="800000"/>
              <a:headEnd type="none" w="sm" len="sm"/>
              <a:tailEnd type="none" w="sm" len="sm"/>
            </a:ln>
          </p:spPr>
          <p:txBody>
            <a:bodyPr spcFirstLastPara="1" wrap="square" lIns="91425" tIns="91425" rIns="91425" bIns="91425" anchor="ctr" anchorCtr="0">
              <a:noAutofit/>
            </a:bodyPr>
            <a:lstStyle/>
            <a:p>
              <a:pPr marL="0" marR="0" lvl="0" indent="0" defTabSz="91440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000000"/>
                </a:solidFill>
                <a:effectLst/>
                <a:uLnTx/>
                <a:uFillTx/>
                <a:latin typeface="Arial"/>
                <a:cs typeface="Arial"/>
                <a:sym typeface="Arial"/>
              </a:endParaRPr>
            </a:p>
          </p:txBody>
        </p:sp>
        <p:sp>
          <p:nvSpPr>
            <p:cNvPr id="43" name="Google Shape;700;p50">
              <a:extLst>
                <a:ext uri="{FF2B5EF4-FFF2-40B4-BE49-F238E27FC236}">
                  <a16:creationId xmlns:a16="http://schemas.microsoft.com/office/drawing/2014/main" xmlns="" id="{E8366E3B-C84D-8F48-BDDE-2070458F5481}"/>
                </a:ext>
              </a:extLst>
            </p:cNvPr>
            <p:cNvSpPr txBox="1"/>
            <p:nvPr/>
          </p:nvSpPr>
          <p:spPr>
            <a:xfrm>
              <a:off x="4168570" y="1107419"/>
              <a:ext cx="2050759" cy="699477"/>
            </a:xfrm>
            <a:prstGeom prst="rect">
              <a:avLst/>
            </a:prstGeom>
            <a:noFill/>
            <a:ln>
              <a:noFill/>
            </a:ln>
          </p:spPr>
          <p:txBody>
            <a:bodyPr spcFirstLastPara="1" wrap="square" lIns="11425" tIns="11425" rIns="11425" bIns="11425" anchor="ctr" anchorCtr="0">
              <a:noAutofit/>
            </a:bodyPr>
            <a:lstStyle/>
            <a:p>
              <a:pPr marL="0" marR="0" lvl="0" indent="0" algn="ctr" defTabSz="914400" eaLnBrk="1" fontAlgn="auto" latinLnBrk="0" hangingPunct="1">
                <a:lnSpc>
                  <a:spcPct val="90000"/>
                </a:lnSpc>
                <a:spcBef>
                  <a:spcPts val="0"/>
                </a:spcBef>
                <a:spcAft>
                  <a:spcPts val="0"/>
                </a:spcAft>
                <a:buClr>
                  <a:srgbClr val="FFFFFF"/>
                </a:buClr>
                <a:buSzPts val="1800"/>
                <a:buFont typeface="Calibri"/>
                <a:buNone/>
                <a:tabLst/>
                <a:defRPr/>
              </a:pPr>
              <a:r>
                <a:rPr kumimoji="0" lang="en-US" sz="1800" b="0" i="0" u="none" strike="noStrike" kern="0" cap="none" spc="0" normalizeH="0" baseline="0" noProof="0">
                  <a:ln>
                    <a:noFill/>
                  </a:ln>
                  <a:solidFill>
                    <a:srgbClr val="FFFFFF"/>
                  </a:solidFill>
                  <a:effectLst/>
                  <a:uLnTx/>
                  <a:uFillTx/>
                  <a:ea typeface="Calibri"/>
                  <a:cs typeface="Calibri"/>
                  <a:sym typeface="Calibri"/>
                </a:rPr>
                <a:t>Project life cycle </a:t>
              </a:r>
              <a:endParaRPr kumimoji="0" sz="1400" b="0" i="0" u="none" strike="noStrike" kern="0" cap="none" spc="0" normalizeH="0" baseline="0" noProof="0">
                <a:ln>
                  <a:noFill/>
                </a:ln>
                <a:solidFill>
                  <a:srgbClr val="000000"/>
                </a:solidFill>
                <a:effectLst/>
                <a:uLnTx/>
                <a:uFillTx/>
                <a:latin typeface="Arial"/>
                <a:cs typeface="Arial"/>
                <a:sym typeface="Arial"/>
              </a:endParaRPr>
            </a:p>
          </p:txBody>
        </p:sp>
      </p:grpSp>
    </p:spTree>
    <p:extLst>
      <p:ext uri="{BB962C8B-B14F-4D97-AF65-F5344CB8AC3E}">
        <p14:creationId xmlns:p14="http://schemas.microsoft.com/office/powerpoint/2010/main" val="472510871"/>
      </p:ext>
    </p:extLst>
  </p:cSld>
  <p:clrMapOvr>
    <a:masterClrMapping/>
  </p:clrMapOvr>
  <mc:AlternateContent xmlns:mc="http://schemas.openxmlformats.org/markup-compatibility/2006" xmlns:p14="http://schemas.microsoft.com/office/powerpoint/2010/main">
    <mc:Choice Requires="p14">
      <p:transition spd="slow" p14:dur="2000" advTm="70330"/>
    </mc:Choice>
    <mc:Fallback xmlns="">
      <p:transition spd="slow" advTm="7033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Audio 2">
            <a:hlinkClick r:id="" action="ppaction://media"/>
            <a:extLst>
              <a:ext uri="{FF2B5EF4-FFF2-40B4-BE49-F238E27FC236}">
                <a16:creationId xmlns:a16="http://schemas.microsoft.com/office/drawing/2014/main" xmlns="" id="{A62BA00B-BE2B-BB15-3B72-247EE8EDA1C6}"/>
              </a:ext>
            </a:extLst>
          </p:cNvPr>
          <p:cNvPicPr>
            <a:picLocks noChangeAspect="1"/>
          </p:cNvPicPr>
          <p:nvPr>
            <a:audioFile r:link="rId2"/>
            <p:extLst>
              <p:ext uri="{DAA4B4D4-6D71-4841-9C94-3DE7FCFB9230}">
                <p14:media xmlns:p14="http://schemas.microsoft.com/office/powerpoint/2010/main" r:embed="rId1"/>
              </p:ext>
            </p:extLst>
          </p:nvPr>
        </p:nvPicPr>
        <p:blipFill>
          <a:blip r:embed="rId8"/>
          <a:srcRect l="-262704" t="-125896" r="-262704" b="-125896"/>
          <a:stretch>
            <a:fillRect/>
          </a:stretch>
        </p:blipFill>
        <p:spPr>
          <a:xfrm>
            <a:off x="9144000" y="5143500"/>
            <a:ext cx="3048000" cy="17145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641"/>
    </mc:Choice>
    <mc:Fallback xmlns="">
      <p:transition spd="slow" advTm="106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terms/"/>
    <ds:schemaRef ds:uri="http://schemas.openxmlformats.org/package/2006/metadata/core-properties"/>
    <ds:schemaRef ds:uri="http://purl.org/dc/dcmitype/"/>
    <ds:schemaRef ds:uri="http://schemas.microsoft.com/office/2006/documentManagement/types"/>
    <ds:schemaRef ds:uri="http://schemas.microsoft.com/office/infopath/2007/PartnerControls"/>
    <ds:schemaRef ds:uri="688354b5-287c-4cda-825e-1d7935aea40e"/>
    <ds:schemaRef ds:uri="aca13214-df29-4e3c-a050-857c0bf7bd8e"/>
    <ds:schemaRef ds:uri="http://schemas.microsoft.com/office/2006/metadata/properties"/>
    <ds:schemaRef ds:uri="http://www.w3.org/XML/1998/namespace"/>
    <ds:schemaRef ds:uri="http://purl.org/dc/elements/1.1/"/>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FF0F0CF8-3861-4A65-BCDF-0B60647FD69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10459</TotalTime>
  <Words>2645</Words>
  <Application>Microsoft Office PowerPoint</Application>
  <PresentationFormat>Widescreen</PresentationFormat>
  <Paragraphs>330</Paragraphs>
  <Slides>51</Slides>
  <Notes>2</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51</vt:i4>
      </vt:variant>
    </vt:vector>
  </HeadingPairs>
  <TitlesOfParts>
    <vt:vector size="61" baseType="lpstr">
      <vt:lpstr>Alexandria</vt:lpstr>
      <vt:lpstr>Arial</vt:lpstr>
      <vt:lpstr>Calibri</vt:lpstr>
      <vt:lpstr>Calibri Light</vt:lpstr>
      <vt:lpstr>Noto Sans Symbols</vt:lpstr>
      <vt:lpstr>Roboto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227</cp:revision>
  <dcterms:created xsi:type="dcterms:W3CDTF">2023-04-29T09:08:00Z</dcterms:created>
  <dcterms:modified xsi:type="dcterms:W3CDTF">2024-06-21T19:48:10Z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