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5.xml" ContentType="application/vnd.openxmlformats-officedocument.presentationml.tags+xml"/>
  <Override PartName="/ppt/notesSlides/notesSlide8.xml" ContentType="application/vnd.openxmlformats-officedocument.presentationml.notesSlide+xml"/>
  <Override PartName="/ppt/tags/tag6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7.xml" ContentType="application/vnd.openxmlformats-officedocument.presentationml.tags+xml"/>
  <Override PartName="/ppt/notesSlides/notesSlide11.xml" ContentType="application/vnd.openxmlformats-officedocument.presentationml.notesSlide+xml"/>
  <Override PartName="/ppt/tags/tag8.xml" ContentType="application/vnd.openxmlformats-officedocument.presentationml.tags+xml"/>
  <Override PartName="/ppt/notesSlides/notesSlide12.xml" ContentType="application/vnd.openxmlformats-officedocument.presentationml.notesSlide+xml"/>
  <Override PartName="/ppt/tags/tag9.xml" ContentType="application/vnd.openxmlformats-officedocument.presentationml.tags+xml"/>
  <Override PartName="/ppt/notesSlides/notesSlide13.xml" ContentType="application/vnd.openxmlformats-officedocument.presentationml.notesSlide+xml"/>
  <Override PartName="/ppt/tags/tag10.xml" ContentType="application/vnd.openxmlformats-officedocument.presentationml.tags+xml"/>
  <Override PartName="/ppt/notesSlides/notesSlide1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11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2.xml" ContentType="application/vnd.openxmlformats-officedocument.presentationml.tags+xml"/>
  <Override PartName="/ppt/notesSlides/notesSlide1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1"/>
  </p:sldMasterIdLst>
  <p:notesMasterIdLst>
    <p:notesMasterId r:id="rId42"/>
  </p:notesMasterIdLst>
  <p:sldIdLst>
    <p:sldId id="480" r:id="rId2"/>
    <p:sldId id="4369" r:id="rId3"/>
    <p:sldId id="4333" r:id="rId4"/>
    <p:sldId id="4410" r:id="rId5"/>
    <p:sldId id="4540" r:id="rId6"/>
    <p:sldId id="4573" r:id="rId7"/>
    <p:sldId id="260" r:id="rId8"/>
    <p:sldId id="4574" r:id="rId9"/>
    <p:sldId id="4575" r:id="rId10"/>
    <p:sldId id="4578" r:id="rId11"/>
    <p:sldId id="4576" r:id="rId12"/>
    <p:sldId id="4577" r:id="rId13"/>
    <p:sldId id="4580" r:id="rId14"/>
    <p:sldId id="4581" r:id="rId15"/>
    <p:sldId id="4582" r:id="rId16"/>
    <p:sldId id="4583" r:id="rId17"/>
    <p:sldId id="4584" r:id="rId18"/>
    <p:sldId id="4585" r:id="rId19"/>
    <p:sldId id="4586" r:id="rId20"/>
    <p:sldId id="4587" r:id="rId21"/>
    <p:sldId id="4588" r:id="rId22"/>
    <p:sldId id="4589" r:id="rId23"/>
    <p:sldId id="4591" r:id="rId24"/>
    <p:sldId id="4592" r:id="rId25"/>
    <p:sldId id="4593" r:id="rId26"/>
    <p:sldId id="4594" r:id="rId27"/>
    <p:sldId id="4595" r:id="rId28"/>
    <p:sldId id="4596" r:id="rId29"/>
    <p:sldId id="4579" r:id="rId30"/>
    <p:sldId id="4519" r:id="rId31"/>
    <p:sldId id="4597" r:id="rId32"/>
    <p:sldId id="4598" r:id="rId33"/>
    <p:sldId id="4599" r:id="rId34"/>
    <p:sldId id="4600" r:id="rId35"/>
    <p:sldId id="4416" r:id="rId36"/>
    <p:sldId id="4601" r:id="rId37"/>
    <p:sldId id="4444" r:id="rId38"/>
    <p:sldId id="4419" r:id="rId39"/>
    <p:sldId id="4420" r:id="rId40"/>
    <p:sldId id="4421" r:id="rId41"/>
  </p:sldIdLst>
  <p:sldSz cx="18288000" cy="10287000"/>
  <p:notesSz cx="6858000" cy="9144000"/>
  <p:embeddedFontLst>
    <p:embeddedFont>
      <p:font typeface="Alexandria" pitchFamily="2" charset="-78"/>
      <p:regular r:id="rId43"/>
    </p:embeddedFont>
    <p:embeddedFont>
      <p:font typeface="Alexandria Bold" pitchFamily="2" charset="-78"/>
      <p:regular r:id="rId44"/>
      <p:bold r:id="rId45"/>
    </p:embeddedFont>
    <p:embeddedFont>
      <p:font typeface="Plus Jakarta Sans SemiBold" panose="020F0502020204030204" pitchFamily="34" charset="0"/>
      <p:regular r:id="rId46"/>
      <p:bold r:id="rId47"/>
      <p:italic r:id="rId48"/>
      <p:boldItalic r:id="rId49"/>
    </p:embeddedFont>
    <p:embeddedFont>
      <p:font typeface="Roboto Light" panose="02000000000000000000" pitchFamily="2" charset="0"/>
      <p:regular r:id="rId50"/>
      <p:italic r:id="rId51"/>
    </p:embeddedFont>
    <p:embeddedFont>
      <p:font typeface="Tajawal" panose="020F0502020204030204" pitchFamily="34" charset="0"/>
      <p:regular r:id="rId52"/>
      <p:bold r:id="rId53"/>
      <p:italic r:id="rId54"/>
      <p:boldItalic r:id="rId55"/>
    </p:embeddedFont>
    <p:embeddedFont>
      <p:font typeface="Times New Roman Bold" panose="020F0502020204030204" pitchFamily="34" charset="0"/>
      <p:regular r:id="rId56"/>
      <p:bold r:id="rId57"/>
      <p:italic r:id="rId58"/>
      <p:boldItalic r:id="rId5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B7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231EA6-3FCA-5B43-B90C-3422314F42DD}" v="1" dt="2026-07-30T18:33:10.910"/>
  </p1510:revLst>
</p1510:revInfo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26" autoAdjust="0"/>
    <p:restoredTop sz="94205" autoAdjust="0"/>
  </p:normalViewPr>
  <p:slideViewPr>
    <p:cSldViewPr>
      <p:cViewPr>
        <p:scale>
          <a:sx n="63" d="100"/>
          <a:sy n="63" d="100"/>
        </p:scale>
        <p:origin x="864" y="12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font" Target="fonts/font13.fntdata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8" Type="http://schemas.openxmlformats.org/officeDocument/2006/relationships/font" Target="fonts/font16.fntdata"/><Relationship Id="rId66" Type="http://schemas.openxmlformats.org/officeDocument/2006/relationships/customXml" Target="../customXml/item2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font" Target="fonts/font14.fntdata"/><Relationship Id="rId64" Type="http://schemas.microsoft.com/office/2015/10/relationships/revisionInfo" Target="revisionInfo.xml"/><Relationship Id="rId8" Type="http://schemas.openxmlformats.org/officeDocument/2006/relationships/slide" Target="slides/slide7.xml"/><Relationship Id="rId51" Type="http://schemas.openxmlformats.org/officeDocument/2006/relationships/font" Target="fonts/font9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4.fntdata"/><Relationship Id="rId59" Type="http://schemas.openxmlformats.org/officeDocument/2006/relationships/font" Target="fonts/font17.fntdata"/><Relationship Id="rId67" Type="http://schemas.openxmlformats.org/officeDocument/2006/relationships/customXml" Target="../customXml/item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12.fntdata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7.fntdata"/><Relationship Id="rId57" Type="http://schemas.openxmlformats.org/officeDocument/2006/relationships/font" Target="fonts/font15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52" Type="http://schemas.openxmlformats.org/officeDocument/2006/relationships/font" Target="fonts/font10.fntdata"/><Relationship Id="rId60" Type="http://schemas.openxmlformats.org/officeDocument/2006/relationships/presProps" Target="presProps.xml"/><Relationship Id="rId65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33B752-0E6E-1642-821F-781068BB08AB}" type="doc">
      <dgm:prSet loTypeId="urn:microsoft.com/office/officeart/2005/8/layout/hProcess11" loCatId="" qsTypeId="urn:microsoft.com/office/officeart/2005/8/quickstyle/simple1" qsCatId="simple" csTypeId="urn:microsoft.com/office/officeart/2005/8/colors/accent1_2" csCatId="accent1" phldr="1"/>
      <dgm:spPr/>
    </dgm:pt>
    <dgm:pt modelId="{DD091FD0-ECCF-0A41-AEF1-B9373D476800}">
      <dgm:prSet phldrT="[Text]" custT="1"/>
      <dgm:spPr/>
      <dgm:t>
        <a:bodyPr/>
        <a:lstStyle/>
        <a:p>
          <a:r>
            <a:rPr lang="en-US" sz="2800" dirty="0"/>
            <a:t>Connect Data</a:t>
          </a:r>
        </a:p>
      </dgm:t>
    </dgm:pt>
    <dgm:pt modelId="{B3CFF934-BE4A-A24F-9D9E-9555D2E9FA1E}" type="parTrans" cxnId="{CC4DFF50-A115-2C42-A43B-339F539CA11B}">
      <dgm:prSet/>
      <dgm:spPr/>
      <dgm:t>
        <a:bodyPr/>
        <a:lstStyle/>
        <a:p>
          <a:endParaRPr lang="en-US" sz="4000"/>
        </a:p>
      </dgm:t>
    </dgm:pt>
    <dgm:pt modelId="{0F6B02A6-E89C-9B45-ACF9-F5646C34E580}" type="sibTrans" cxnId="{CC4DFF50-A115-2C42-A43B-339F539CA11B}">
      <dgm:prSet/>
      <dgm:spPr/>
      <dgm:t>
        <a:bodyPr/>
        <a:lstStyle/>
        <a:p>
          <a:endParaRPr lang="en-US" sz="4000"/>
        </a:p>
      </dgm:t>
    </dgm:pt>
    <dgm:pt modelId="{29DE7446-F244-964F-AEF9-E52853E08B76}">
      <dgm:prSet phldrT="[Text]" custT="1"/>
      <dgm:spPr/>
      <dgm:t>
        <a:bodyPr/>
        <a:lstStyle/>
        <a:p>
          <a:r>
            <a:rPr lang="en-US" sz="2800" dirty="0"/>
            <a:t>Model Data</a:t>
          </a:r>
        </a:p>
      </dgm:t>
    </dgm:pt>
    <dgm:pt modelId="{34E4558F-D17C-424F-A412-2CED33B5F5D2}" type="parTrans" cxnId="{7F51542A-C011-6244-990C-E97BA0CB9F2F}">
      <dgm:prSet/>
      <dgm:spPr/>
      <dgm:t>
        <a:bodyPr/>
        <a:lstStyle/>
        <a:p>
          <a:endParaRPr lang="en-US" sz="4000"/>
        </a:p>
      </dgm:t>
    </dgm:pt>
    <dgm:pt modelId="{DA112110-1B07-2C4E-BA1B-6604DDADB84E}" type="sibTrans" cxnId="{7F51542A-C011-6244-990C-E97BA0CB9F2F}">
      <dgm:prSet/>
      <dgm:spPr/>
      <dgm:t>
        <a:bodyPr/>
        <a:lstStyle/>
        <a:p>
          <a:endParaRPr lang="en-US" sz="4000"/>
        </a:p>
      </dgm:t>
    </dgm:pt>
    <dgm:pt modelId="{35BCB91D-493C-C844-B542-0DA551A40AC6}">
      <dgm:prSet phldrT="[Text]" custT="1"/>
      <dgm:spPr/>
      <dgm:t>
        <a:bodyPr/>
        <a:lstStyle/>
        <a:p>
          <a:r>
            <a:rPr lang="en-US" sz="2800" dirty="0"/>
            <a:t>Create Visualizations</a:t>
          </a:r>
        </a:p>
      </dgm:t>
    </dgm:pt>
    <dgm:pt modelId="{6B9DE8FF-590A-2E4E-8486-43B81E9CBECD}" type="parTrans" cxnId="{CEACCB0D-3A70-0C42-A228-48CAAF42355A}">
      <dgm:prSet/>
      <dgm:spPr/>
      <dgm:t>
        <a:bodyPr/>
        <a:lstStyle/>
        <a:p>
          <a:endParaRPr lang="en-US" sz="4000"/>
        </a:p>
      </dgm:t>
    </dgm:pt>
    <dgm:pt modelId="{17B61092-5544-3C4C-86C3-FC339A81F24E}" type="sibTrans" cxnId="{CEACCB0D-3A70-0C42-A228-48CAAF42355A}">
      <dgm:prSet/>
      <dgm:spPr/>
      <dgm:t>
        <a:bodyPr/>
        <a:lstStyle/>
        <a:p>
          <a:endParaRPr lang="en-US" sz="4000"/>
        </a:p>
      </dgm:t>
    </dgm:pt>
    <dgm:pt modelId="{9A40A588-46EA-BC4D-B568-398673C63F5D}">
      <dgm:prSet phldrT="[Text]" custT="1"/>
      <dgm:spPr/>
      <dgm:t>
        <a:bodyPr/>
        <a:lstStyle/>
        <a:p>
          <a:r>
            <a:rPr lang="en-US" sz="2800" dirty="0"/>
            <a:t>Transform Data</a:t>
          </a:r>
        </a:p>
      </dgm:t>
    </dgm:pt>
    <dgm:pt modelId="{157FB7C3-443E-0940-A2B7-B7AE7C6BFBE2}" type="parTrans" cxnId="{19551785-1DBA-C048-9678-51763352A561}">
      <dgm:prSet/>
      <dgm:spPr/>
      <dgm:t>
        <a:bodyPr/>
        <a:lstStyle/>
        <a:p>
          <a:endParaRPr lang="en-US" sz="4000"/>
        </a:p>
      </dgm:t>
    </dgm:pt>
    <dgm:pt modelId="{B4D22B74-F3D9-4C42-8372-A1FED27E8C04}" type="sibTrans" cxnId="{19551785-1DBA-C048-9678-51763352A561}">
      <dgm:prSet/>
      <dgm:spPr/>
      <dgm:t>
        <a:bodyPr/>
        <a:lstStyle/>
        <a:p>
          <a:endParaRPr lang="en-US" sz="4000"/>
        </a:p>
      </dgm:t>
    </dgm:pt>
    <dgm:pt modelId="{28F5F05B-27F7-7E47-8D6D-866DC0510BD7}">
      <dgm:prSet phldrT="[Text]" custT="1"/>
      <dgm:spPr/>
      <dgm:t>
        <a:bodyPr/>
        <a:lstStyle/>
        <a:p>
          <a:r>
            <a:rPr lang="en-US" sz="2800" dirty="0"/>
            <a:t>Build Reports/ Dashboards</a:t>
          </a:r>
        </a:p>
      </dgm:t>
    </dgm:pt>
    <dgm:pt modelId="{33C9C568-6A03-294B-8F25-28658B9493E8}" type="parTrans" cxnId="{A9C8EEC3-D96C-9842-A444-497F1DF96B45}">
      <dgm:prSet/>
      <dgm:spPr/>
      <dgm:t>
        <a:bodyPr/>
        <a:lstStyle/>
        <a:p>
          <a:endParaRPr lang="en-US" sz="4000"/>
        </a:p>
      </dgm:t>
    </dgm:pt>
    <dgm:pt modelId="{12553D40-2768-A44F-B71A-0B980431A0EE}" type="sibTrans" cxnId="{A9C8EEC3-D96C-9842-A444-497F1DF96B45}">
      <dgm:prSet/>
      <dgm:spPr/>
      <dgm:t>
        <a:bodyPr/>
        <a:lstStyle/>
        <a:p>
          <a:endParaRPr lang="en-US" sz="4000"/>
        </a:p>
      </dgm:t>
    </dgm:pt>
    <dgm:pt modelId="{F4316595-94F8-BC4E-BB68-A989CDE5E7AB}">
      <dgm:prSet phldrT="[Text]" custT="1"/>
      <dgm:spPr/>
      <dgm:t>
        <a:bodyPr/>
        <a:lstStyle/>
        <a:p>
          <a:r>
            <a:rPr lang="en-US" sz="2800" dirty="0"/>
            <a:t>Publish/ Share</a:t>
          </a:r>
        </a:p>
      </dgm:t>
    </dgm:pt>
    <dgm:pt modelId="{113B598A-29DF-454E-B4F2-1EDE180C24E7}" type="parTrans" cxnId="{CD2BFE64-B08F-184D-92F6-5CC157B75393}">
      <dgm:prSet/>
      <dgm:spPr/>
      <dgm:t>
        <a:bodyPr/>
        <a:lstStyle/>
        <a:p>
          <a:endParaRPr lang="en-US" sz="4000"/>
        </a:p>
      </dgm:t>
    </dgm:pt>
    <dgm:pt modelId="{9400EB64-9E31-FA4F-A1EE-1C22A3B62B32}" type="sibTrans" cxnId="{CD2BFE64-B08F-184D-92F6-5CC157B75393}">
      <dgm:prSet/>
      <dgm:spPr/>
      <dgm:t>
        <a:bodyPr/>
        <a:lstStyle/>
        <a:p>
          <a:endParaRPr lang="en-US" sz="4000"/>
        </a:p>
      </dgm:t>
    </dgm:pt>
    <dgm:pt modelId="{F1158BC9-79AA-B245-AE9B-25A1FA584254}">
      <dgm:prSet phldrT="[Text]" custT="1"/>
      <dgm:spPr/>
      <dgm:t>
        <a:bodyPr/>
        <a:lstStyle/>
        <a:p>
          <a:r>
            <a:rPr lang="en-US" sz="2800" dirty="0"/>
            <a:t>Make Decision</a:t>
          </a:r>
        </a:p>
      </dgm:t>
    </dgm:pt>
    <dgm:pt modelId="{2E6EC4FB-1213-6749-8655-3A2DA238003E}" type="parTrans" cxnId="{7F5E8CB0-9849-7D41-A6B6-4AECE9AA234F}">
      <dgm:prSet/>
      <dgm:spPr/>
      <dgm:t>
        <a:bodyPr/>
        <a:lstStyle/>
        <a:p>
          <a:endParaRPr lang="en-US" sz="4000"/>
        </a:p>
      </dgm:t>
    </dgm:pt>
    <dgm:pt modelId="{E573D1DE-2667-5C4D-BCAE-5310DFB68696}" type="sibTrans" cxnId="{7F5E8CB0-9849-7D41-A6B6-4AECE9AA234F}">
      <dgm:prSet/>
      <dgm:spPr/>
      <dgm:t>
        <a:bodyPr/>
        <a:lstStyle/>
        <a:p>
          <a:endParaRPr lang="en-US" sz="4000"/>
        </a:p>
      </dgm:t>
    </dgm:pt>
    <dgm:pt modelId="{CF1D173C-C468-ED43-85FE-6599087B212B}" type="pres">
      <dgm:prSet presAssocID="{2C33B752-0E6E-1642-821F-781068BB08AB}" presName="Name0" presStyleCnt="0">
        <dgm:presLayoutVars>
          <dgm:dir/>
          <dgm:resizeHandles val="exact"/>
        </dgm:presLayoutVars>
      </dgm:prSet>
      <dgm:spPr/>
    </dgm:pt>
    <dgm:pt modelId="{C8025CCF-CA4C-634D-A948-B4C716D3FFB5}" type="pres">
      <dgm:prSet presAssocID="{2C33B752-0E6E-1642-821F-781068BB08AB}" presName="arrow" presStyleLbl="bgShp" presStyleIdx="0" presStyleCnt="1"/>
      <dgm:spPr/>
    </dgm:pt>
    <dgm:pt modelId="{1F460B43-435F-A748-A43F-AD530AABCB75}" type="pres">
      <dgm:prSet presAssocID="{2C33B752-0E6E-1642-821F-781068BB08AB}" presName="points" presStyleCnt="0"/>
      <dgm:spPr/>
    </dgm:pt>
    <dgm:pt modelId="{799FA79F-A41C-AC46-81C7-79502735D632}" type="pres">
      <dgm:prSet presAssocID="{DD091FD0-ECCF-0A41-AEF1-B9373D476800}" presName="compositeA" presStyleCnt="0"/>
      <dgm:spPr/>
    </dgm:pt>
    <dgm:pt modelId="{9342D05A-43EF-1648-9B70-3B6889972A61}" type="pres">
      <dgm:prSet presAssocID="{DD091FD0-ECCF-0A41-AEF1-B9373D476800}" presName="textA" presStyleLbl="revTx" presStyleIdx="0" presStyleCnt="7">
        <dgm:presLayoutVars>
          <dgm:bulletEnabled val="1"/>
        </dgm:presLayoutVars>
      </dgm:prSet>
      <dgm:spPr/>
    </dgm:pt>
    <dgm:pt modelId="{DADC73AA-2EF0-7545-B12D-9411E0C79541}" type="pres">
      <dgm:prSet presAssocID="{DD091FD0-ECCF-0A41-AEF1-B9373D476800}" presName="circleA" presStyleLbl="node1" presStyleIdx="0" presStyleCnt="7"/>
      <dgm:spPr/>
    </dgm:pt>
    <dgm:pt modelId="{2200C8C2-9C0A-DF42-A714-D00E4F8F35DA}" type="pres">
      <dgm:prSet presAssocID="{DD091FD0-ECCF-0A41-AEF1-B9373D476800}" presName="spaceA" presStyleCnt="0"/>
      <dgm:spPr/>
    </dgm:pt>
    <dgm:pt modelId="{91518FE7-3748-B541-81F5-F5429D0B75F2}" type="pres">
      <dgm:prSet presAssocID="{0F6B02A6-E89C-9B45-ACF9-F5646C34E580}" presName="space" presStyleCnt="0"/>
      <dgm:spPr/>
    </dgm:pt>
    <dgm:pt modelId="{885ECA60-BC22-3B4D-991B-CB77A0E0A3D3}" type="pres">
      <dgm:prSet presAssocID="{9A40A588-46EA-BC4D-B568-398673C63F5D}" presName="compositeB" presStyleCnt="0"/>
      <dgm:spPr/>
    </dgm:pt>
    <dgm:pt modelId="{11C7992F-23E8-BF4D-A815-740BC675EFAF}" type="pres">
      <dgm:prSet presAssocID="{9A40A588-46EA-BC4D-B568-398673C63F5D}" presName="textB" presStyleLbl="revTx" presStyleIdx="1" presStyleCnt="7" custScaleX="103373">
        <dgm:presLayoutVars>
          <dgm:bulletEnabled val="1"/>
        </dgm:presLayoutVars>
      </dgm:prSet>
      <dgm:spPr/>
    </dgm:pt>
    <dgm:pt modelId="{E27FC20B-5773-854E-AA44-6E0702A29E4B}" type="pres">
      <dgm:prSet presAssocID="{9A40A588-46EA-BC4D-B568-398673C63F5D}" presName="circleB" presStyleLbl="node1" presStyleIdx="1" presStyleCnt="7"/>
      <dgm:spPr/>
    </dgm:pt>
    <dgm:pt modelId="{C29199C3-42CA-F84A-815B-E47D74FDF097}" type="pres">
      <dgm:prSet presAssocID="{9A40A588-46EA-BC4D-B568-398673C63F5D}" presName="spaceB" presStyleCnt="0"/>
      <dgm:spPr/>
    </dgm:pt>
    <dgm:pt modelId="{C8B9D906-E985-894F-895F-E0E44E5246DF}" type="pres">
      <dgm:prSet presAssocID="{B4D22B74-F3D9-4C42-8372-A1FED27E8C04}" presName="space" presStyleCnt="0"/>
      <dgm:spPr/>
    </dgm:pt>
    <dgm:pt modelId="{E384561F-96C9-694F-A845-1C17FA496659}" type="pres">
      <dgm:prSet presAssocID="{29DE7446-F244-964F-AEF9-E52853E08B76}" presName="compositeA" presStyleCnt="0"/>
      <dgm:spPr/>
    </dgm:pt>
    <dgm:pt modelId="{D092F3CB-CE1C-A74F-AA36-B7BA90369AF2}" type="pres">
      <dgm:prSet presAssocID="{29DE7446-F244-964F-AEF9-E52853E08B76}" presName="textA" presStyleLbl="revTx" presStyleIdx="2" presStyleCnt="7">
        <dgm:presLayoutVars>
          <dgm:bulletEnabled val="1"/>
        </dgm:presLayoutVars>
      </dgm:prSet>
      <dgm:spPr/>
    </dgm:pt>
    <dgm:pt modelId="{A2182512-CD80-664A-AF5E-6089D4BC4AD2}" type="pres">
      <dgm:prSet presAssocID="{29DE7446-F244-964F-AEF9-E52853E08B76}" presName="circleA" presStyleLbl="node1" presStyleIdx="2" presStyleCnt="7"/>
      <dgm:spPr/>
    </dgm:pt>
    <dgm:pt modelId="{D28B796C-6E8C-3646-BED3-473F0DC53C46}" type="pres">
      <dgm:prSet presAssocID="{29DE7446-F244-964F-AEF9-E52853E08B76}" presName="spaceA" presStyleCnt="0"/>
      <dgm:spPr/>
    </dgm:pt>
    <dgm:pt modelId="{159B738D-2398-E442-B5A4-1784DABB4FEB}" type="pres">
      <dgm:prSet presAssocID="{DA112110-1B07-2C4E-BA1B-6604DDADB84E}" presName="space" presStyleCnt="0"/>
      <dgm:spPr/>
    </dgm:pt>
    <dgm:pt modelId="{1BED01B0-A031-8244-A91C-6FAE1591A566}" type="pres">
      <dgm:prSet presAssocID="{35BCB91D-493C-C844-B542-0DA551A40AC6}" presName="compositeB" presStyleCnt="0"/>
      <dgm:spPr/>
    </dgm:pt>
    <dgm:pt modelId="{92BA7B90-8CCA-F94D-9EAC-C56E9AF2B101}" type="pres">
      <dgm:prSet presAssocID="{35BCB91D-493C-C844-B542-0DA551A40AC6}" presName="textB" presStyleLbl="revTx" presStyleIdx="3" presStyleCnt="7" custScaleX="133644">
        <dgm:presLayoutVars>
          <dgm:bulletEnabled val="1"/>
        </dgm:presLayoutVars>
      </dgm:prSet>
      <dgm:spPr/>
    </dgm:pt>
    <dgm:pt modelId="{3FE0A918-45B6-FC40-922C-283F74A36957}" type="pres">
      <dgm:prSet presAssocID="{35BCB91D-493C-C844-B542-0DA551A40AC6}" presName="circleB" presStyleLbl="node1" presStyleIdx="3" presStyleCnt="7"/>
      <dgm:spPr/>
    </dgm:pt>
    <dgm:pt modelId="{2B0B50C1-8D5E-0B46-9213-FEA78A521A6C}" type="pres">
      <dgm:prSet presAssocID="{35BCB91D-493C-C844-B542-0DA551A40AC6}" presName="spaceB" presStyleCnt="0"/>
      <dgm:spPr/>
    </dgm:pt>
    <dgm:pt modelId="{7789B323-9672-F649-B743-0C5EBDDE2A84}" type="pres">
      <dgm:prSet presAssocID="{17B61092-5544-3C4C-86C3-FC339A81F24E}" presName="space" presStyleCnt="0"/>
      <dgm:spPr/>
    </dgm:pt>
    <dgm:pt modelId="{9150146E-E74F-2044-AC0F-3ED3F583D24D}" type="pres">
      <dgm:prSet presAssocID="{28F5F05B-27F7-7E47-8D6D-866DC0510BD7}" presName="compositeA" presStyleCnt="0"/>
      <dgm:spPr/>
    </dgm:pt>
    <dgm:pt modelId="{25DFA08A-B099-E744-AC6E-1E556192CC32}" type="pres">
      <dgm:prSet presAssocID="{28F5F05B-27F7-7E47-8D6D-866DC0510BD7}" presName="textA" presStyleLbl="revTx" presStyleIdx="4" presStyleCnt="7" custScaleX="116841">
        <dgm:presLayoutVars>
          <dgm:bulletEnabled val="1"/>
        </dgm:presLayoutVars>
      </dgm:prSet>
      <dgm:spPr/>
    </dgm:pt>
    <dgm:pt modelId="{36AF1E28-725B-F84B-A36E-1D1D65FEE82C}" type="pres">
      <dgm:prSet presAssocID="{28F5F05B-27F7-7E47-8D6D-866DC0510BD7}" presName="circleA" presStyleLbl="node1" presStyleIdx="4" presStyleCnt="7"/>
      <dgm:spPr/>
    </dgm:pt>
    <dgm:pt modelId="{AACD8CC4-E8C6-AC40-B66E-83F62BAFE633}" type="pres">
      <dgm:prSet presAssocID="{28F5F05B-27F7-7E47-8D6D-866DC0510BD7}" presName="spaceA" presStyleCnt="0"/>
      <dgm:spPr/>
    </dgm:pt>
    <dgm:pt modelId="{4442FEA7-551C-DF48-B59C-EF1BEAA949C6}" type="pres">
      <dgm:prSet presAssocID="{12553D40-2768-A44F-B71A-0B980431A0EE}" presName="space" presStyleCnt="0"/>
      <dgm:spPr/>
    </dgm:pt>
    <dgm:pt modelId="{762D8D3E-8AB1-9F4C-9E8D-4FCFF1A6F1E2}" type="pres">
      <dgm:prSet presAssocID="{F4316595-94F8-BC4E-BB68-A989CDE5E7AB}" presName="compositeB" presStyleCnt="0"/>
      <dgm:spPr/>
    </dgm:pt>
    <dgm:pt modelId="{F0CAF6FE-2C28-AC48-9ABC-C5B1892D6744}" type="pres">
      <dgm:prSet presAssocID="{F4316595-94F8-BC4E-BB68-A989CDE5E7AB}" presName="textB" presStyleLbl="revTx" presStyleIdx="5" presStyleCnt="7">
        <dgm:presLayoutVars>
          <dgm:bulletEnabled val="1"/>
        </dgm:presLayoutVars>
      </dgm:prSet>
      <dgm:spPr/>
    </dgm:pt>
    <dgm:pt modelId="{8E002AE7-50EC-4345-A582-D309EF44B6AF}" type="pres">
      <dgm:prSet presAssocID="{F4316595-94F8-BC4E-BB68-A989CDE5E7AB}" presName="circleB" presStyleLbl="node1" presStyleIdx="5" presStyleCnt="7"/>
      <dgm:spPr/>
    </dgm:pt>
    <dgm:pt modelId="{4C451D12-7DD5-404B-A41F-4A3127C73B44}" type="pres">
      <dgm:prSet presAssocID="{F4316595-94F8-BC4E-BB68-A989CDE5E7AB}" presName="spaceB" presStyleCnt="0"/>
      <dgm:spPr/>
    </dgm:pt>
    <dgm:pt modelId="{B17D4BAE-8119-C94B-B121-A4B9D5676E66}" type="pres">
      <dgm:prSet presAssocID="{9400EB64-9E31-FA4F-A1EE-1C22A3B62B32}" presName="space" presStyleCnt="0"/>
      <dgm:spPr/>
    </dgm:pt>
    <dgm:pt modelId="{7B1E7099-DF4A-1140-84DA-D48978663B3D}" type="pres">
      <dgm:prSet presAssocID="{F1158BC9-79AA-B245-AE9B-25A1FA584254}" presName="compositeA" presStyleCnt="0"/>
      <dgm:spPr/>
    </dgm:pt>
    <dgm:pt modelId="{32DA7467-EA13-CE43-9309-1666173FEE96}" type="pres">
      <dgm:prSet presAssocID="{F1158BC9-79AA-B245-AE9B-25A1FA584254}" presName="textA" presStyleLbl="revTx" presStyleIdx="6" presStyleCnt="7">
        <dgm:presLayoutVars>
          <dgm:bulletEnabled val="1"/>
        </dgm:presLayoutVars>
      </dgm:prSet>
      <dgm:spPr/>
    </dgm:pt>
    <dgm:pt modelId="{04613EEC-45FE-2241-A0C7-972FA8ECF4F9}" type="pres">
      <dgm:prSet presAssocID="{F1158BC9-79AA-B245-AE9B-25A1FA584254}" presName="circleA" presStyleLbl="node1" presStyleIdx="6" presStyleCnt="7"/>
      <dgm:spPr/>
    </dgm:pt>
    <dgm:pt modelId="{975541DC-9DBB-A642-8F7D-1784E896EDA9}" type="pres">
      <dgm:prSet presAssocID="{F1158BC9-79AA-B245-AE9B-25A1FA584254}" presName="spaceA" presStyleCnt="0"/>
      <dgm:spPr/>
    </dgm:pt>
  </dgm:ptLst>
  <dgm:cxnLst>
    <dgm:cxn modelId="{CEACCB0D-3A70-0C42-A228-48CAAF42355A}" srcId="{2C33B752-0E6E-1642-821F-781068BB08AB}" destId="{35BCB91D-493C-C844-B542-0DA551A40AC6}" srcOrd="3" destOrd="0" parTransId="{6B9DE8FF-590A-2E4E-8486-43B81E9CBECD}" sibTransId="{17B61092-5544-3C4C-86C3-FC339A81F24E}"/>
    <dgm:cxn modelId="{BDDB9923-F59B-E548-B5EF-2A414E4F1D0F}" type="presOf" srcId="{28F5F05B-27F7-7E47-8D6D-866DC0510BD7}" destId="{25DFA08A-B099-E744-AC6E-1E556192CC32}" srcOrd="0" destOrd="0" presId="urn:microsoft.com/office/officeart/2005/8/layout/hProcess11"/>
    <dgm:cxn modelId="{7F51542A-C011-6244-990C-E97BA0CB9F2F}" srcId="{2C33B752-0E6E-1642-821F-781068BB08AB}" destId="{29DE7446-F244-964F-AEF9-E52853E08B76}" srcOrd="2" destOrd="0" parTransId="{34E4558F-D17C-424F-A412-2CED33B5F5D2}" sibTransId="{DA112110-1B07-2C4E-BA1B-6604DDADB84E}"/>
    <dgm:cxn modelId="{CC4DFF50-A115-2C42-A43B-339F539CA11B}" srcId="{2C33B752-0E6E-1642-821F-781068BB08AB}" destId="{DD091FD0-ECCF-0A41-AEF1-B9373D476800}" srcOrd="0" destOrd="0" parTransId="{B3CFF934-BE4A-A24F-9D9E-9555D2E9FA1E}" sibTransId="{0F6B02A6-E89C-9B45-ACF9-F5646C34E580}"/>
    <dgm:cxn modelId="{0B289C5D-D1A1-944E-BAAE-0F57E381FDF7}" type="presOf" srcId="{9A40A588-46EA-BC4D-B568-398673C63F5D}" destId="{11C7992F-23E8-BF4D-A815-740BC675EFAF}" srcOrd="0" destOrd="0" presId="urn:microsoft.com/office/officeart/2005/8/layout/hProcess11"/>
    <dgm:cxn modelId="{CD2BFE64-B08F-184D-92F6-5CC157B75393}" srcId="{2C33B752-0E6E-1642-821F-781068BB08AB}" destId="{F4316595-94F8-BC4E-BB68-A989CDE5E7AB}" srcOrd="5" destOrd="0" parTransId="{113B598A-29DF-454E-B4F2-1EDE180C24E7}" sibTransId="{9400EB64-9E31-FA4F-A1EE-1C22A3B62B32}"/>
    <dgm:cxn modelId="{92608A69-7234-7E44-8244-AE81A0174626}" type="presOf" srcId="{F4316595-94F8-BC4E-BB68-A989CDE5E7AB}" destId="{F0CAF6FE-2C28-AC48-9ABC-C5B1892D6744}" srcOrd="0" destOrd="0" presId="urn:microsoft.com/office/officeart/2005/8/layout/hProcess11"/>
    <dgm:cxn modelId="{15BA2972-C31C-324C-87B1-830E9DCF74DC}" type="presOf" srcId="{F1158BC9-79AA-B245-AE9B-25A1FA584254}" destId="{32DA7467-EA13-CE43-9309-1666173FEE96}" srcOrd="0" destOrd="0" presId="urn:microsoft.com/office/officeart/2005/8/layout/hProcess11"/>
    <dgm:cxn modelId="{FDDC0179-A105-5D48-B67F-7C131852A82E}" type="presOf" srcId="{29DE7446-F244-964F-AEF9-E52853E08B76}" destId="{D092F3CB-CE1C-A74F-AA36-B7BA90369AF2}" srcOrd="0" destOrd="0" presId="urn:microsoft.com/office/officeart/2005/8/layout/hProcess11"/>
    <dgm:cxn modelId="{19551785-1DBA-C048-9678-51763352A561}" srcId="{2C33B752-0E6E-1642-821F-781068BB08AB}" destId="{9A40A588-46EA-BC4D-B568-398673C63F5D}" srcOrd="1" destOrd="0" parTransId="{157FB7C3-443E-0940-A2B7-B7AE7C6BFBE2}" sibTransId="{B4D22B74-F3D9-4C42-8372-A1FED27E8C04}"/>
    <dgm:cxn modelId="{78D830A7-32C6-5948-AE19-ACD56FEBCED6}" type="presOf" srcId="{35BCB91D-493C-C844-B542-0DA551A40AC6}" destId="{92BA7B90-8CCA-F94D-9EAC-C56E9AF2B101}" srcOrd="0" destOrd="0" presId="urn:microsoft.com/office/officeart/2005/8/layout/hProcess11"/>
    <dgm:cxn modelId="{7F5E8CB0-9849-7D41-A6B6-4AECE9AA234F}" srcId="{2C33B752-0E6E-1642-821F-781068BB08AB}" destId="{F1158BC9-79AA-B245-AE9B-25A1FA584254}" srcOrd="6" destOrd="0" parTransId="{2E6EC4FB-1213-6749-8655-3A2DA238003E}" sibTransId="{E573D1DE-2667-5C4D-BCAE-5310DFB68696}"/>
    <dgm:cxn modelId="{0B14F1B0-4D46-F947-A7C6-324F0148E32F}" type="presOf" srcId="{2C33B752-0E6E-1642-821F-781068BB08AB}" destId="{CF1D173C-C468-ED43-85FE-6599087B212B}" srcOrd="0" destOrd="0" presId="urn:microsoft.com/office/officeart/2005/8/layout/hProcess11"/>
    <dgm:cxn modelId="{A9C8EEC3-D96C-9842-A444-497F1DF96B45}" srcId="{2C33B752-0E6E-1642-821F-781068BB08AB}" destId="{28F5F05B-27F7-7E47-8D6D-866DC0510BD7}" srcOrd="4" destOrd="0" parTransId="{33C9C568-6A03-294B-8F25-28658B9493E8}" sibTransId="{12553D40-2768-A44F-B71A-0B980431A0EE}"/>
    <dgm:cxn modelId="{0F8271DC-C537-2545-BD0F-85EF9B2DE0A8}" type="presOf" srcId="{DD091FD0-ECCF-0A41-AEF1-B9373D476800}" destId="{9342D05A-43EF-1648-9B70-3B6889972A61}" srcOrd="0" destOrd="0" presId="urn:microsoft.com/office/officeart/2005/8/layout/hProcess11"/>
    <dgm:cxn modelId="{7F375E31-F1AD-2946-B093-2E1B0AC64A8E}" type="presParOf" srcId="{CF1D173C-C468-ED43-85FE-6599087B212B}" destId="{C8025CCF-CA4C-634D-A948-B4C716D3FFB5}" srcOrd="0" destOrd="0" presId="urn:microsoft.com/office/officeart/2005/8/layout/hProcess11"/>
    <dgm:cxn modelId="{4FCEAA07-3A87-F141-A07B-2E15C5D3783B}" type="presParOf" srcId="{CF1D173C-C468-ED43-85FE-6599087B212B}" destId="{1F460B43-435F-A748-A43F-AD530AABCB75}" srcOrd="1" destOrd="0" presId="urn:microsoft.com/office/officeart/2005/8/layout/hProcess11"/>
    <dgm:cxn modelId="{48D41D71-EA44-4148-B5A1-BDCDEEBA57B7}" type="presParOf" srcId="{1F460B43-435F-A748-A43F-AD530AABCB75}" destId="{799FA79F-A41C-AC46-81C7-79502735D632}" srcOrd="0" destOrd="0" presId="urn:microsoft.com/office/officeart/2005/8/layout/hProcess11"/>
    <dgm:cxn modelId="{003D13B4-A320-3047-9BF5-9AA63C262687}" type="presParOf" srcId="{799FA79F-A41C-AC46-81C7-79502735D632}" destId="{9342D05A-43EF-1648-9B70-3B6889972A61}" srcOrd="0" destOrd="0" presId="urn:microsoft.com/office/officeart/2005/8/layout/hProcess11"/>
    <dgm:cxn modelId="{13048F2C-A142-F74B-BFF3-F58078CB8F78}" type="presParOf" srcId="{799FA79F-A41C-AC46-81C7-79502735D632}" destId="{DADC73AA-2EF0-7545-B12D-9411E0C79541}" srcOrd="1" destOrd="0" presId="urn:microsoft.com/office/officeart/2005/8/layout/hProcess11"/>
    <dgm:cxn modelId="{B7AED43A-99E1-614D-9A9D-8C9F63B8BDE5}" type="presParOf" srcId="{799FA79F-A41C-AC46-81C7-79502735D632}" destId="{2200C8C2-9C0A-DF42-A714-D00E4F8F35DA}" srcOrd="2" destOrd="0" presId="urn:microsoft.com/office/officeart/2005/8/layout/hProcess11"/>
    <dgm:cxn modelId="{58CA8E77-E63C-4D43-B143-922CEF0F8FD0}" type="presParOf" srcId="{1F460B43-435F-A748-A43F-AD530AABCB75}" destId="{91518FE7-3748-B541-81F5-F5429D0B75F2}" srcOrd="1" destOrd="0" presId="urn:microsoft.com/office/officeart/2005/8/layout/hProcess11"/>
    <dgm:cxn modelId="{E368A014-9CF5-BF4F-BE48-383B3C2B50AC}" type="presParOf" srcId="{1F460B43-435F-A748-A43F-AD530AABCB75}" destId="{885ECA60-BC22-3B4D-991B-CB77A0E0A3D3}" srcOrd="2" destOrd="0" presId="urn:microsoft.com/office/officeart/2005/8/layout/hProcess11"/>
    <dgm:cxn modelId="{1C9A80EE-4D31-D14C-87BC-D2C29620773B}" type="presParOf" srcId="{885ECA60-BC22-3B4D-991B-CB77A0E0A3D3}" destId="{11C7992F-23E8-BF4D-A815-740BC675EFAF}" srcOrd="0" destOrd="0" presId="urn:microsoft.com/office/officeart/2005/8/layout/hProcess11"/>
    <dgm:cxn modelId="{3EB1D4E5-0469-DD40-97FD-206BDFBC0ADB}" type="presParOf" srcId="{885ECA60-BC22-3B4D-991B-CB77A0E0A3D3}" destId="{E27FC20B-5773-854E-AA44-6E0702A29E4B}" srcOrd="1" destOrd="0" presId="urn:microsoft.com/office/officeart/2005/8/layout/hProcess11"/>
    <dgm:cxn modelId="{842A374F-457F-6947-9145-3191D187C06E}" type="presParOf" srcId="{885ECA60-BC22-3B4D-991B-CB77A0E0A3D3}" destId="{C29199C3-42CA-F84A-815B-E47D74FDF097}" srcOrd="2" destOrd="0" presId="urn:microsoft.com/office/officeart/2005/8/layout/hProcess11"/>
    <dgm:cxn modelId="{4ADCAD2B-F738-3844-AA31-90AEF56DDC13}" type="presParOf" srcId="{1F460B43-435F-A748-A43F-AD530AABCB75}" destId="{C8B9D906-E985-894F-895F-E0E44E5246DF}" srcOrd="3" destOrd="0" presId="urn:microsoft.com/office/officeart/2005/8/layout/hProcess11"/>
    <dgm:cxn modelId="{5237B2F6-70F2-3E4B-BA47-BEAD660B85C6}" type="presParOf" srcId="{1F460B43-435F-A748-A43F-AD530AABCB75}" destId="{E384561F-96C9-694F-A845-1C17FA496659}" srcOrd="4" destOrd="0" presId="urn:microsoft.com/office/officeart/2005/8/layout/hProcess11"/>
    <dgm:cxn modelId="{20C12F5A-1B9C-9C4E-A1DE-9543F2855A2E}" type="presParOf" srcId="{E384561F-96C9-694F-A845-1C17FA496659}" destId="{D092F3CB-CE1C-A74F-AA36-B7BA90369AF2}" srcOrd="0" destOrd="0" presId="urn:microsoft.com/office/officeart/2005/8/layout/hProcess11"/>
    <dgm:cxn modelId="{7C699699-DE8D-4945-9681-C3CB347041D1}" type="presParOf" srcId="{E384561F-96C9-694F-A845-1C17FA496659}" destId="{A2182512-CD80-664A-AF5E-6089D4BC4AD2}" srcOrd="1" destOrd="0" presId="urn:microsoft.com/office/officeart/2005/8/layout/hProcess11"/>
    <dgm:cxn modelId="{932FF047-842D-5E48-91E1-2CEBD2F70370}" type="presParOf" srcId="{E384561F-96C9-694F-A845-1C17FA496659}" destId="{D28B796C-6E8C-3646-BED3-473F0DC53C46}" srcOrd="2" destOrd="0" presId="urn:microsoft.com/office/officeart/2005/8/layout/hProcess11"/>
    <dgm:cxn modelId="{59F3C3D3-5473-B246-B19D-DBD54586CE6B}" type="presParOf" srcId="{1F460B43-435F-A748-A43F-AD530AABCB75}" destId="{159B738D-2398-E442-B5A4-1784DABB4FEB}" srcOrd="5" destOrd="0" presId="urn:microsoft.com/office/officeart/2005/8/layout/hProcess11"/>
    <dgm:cxn modelId="{55619D31-4272-A945-8BCD-224440DF15FF}" type="presParOf" srcId="{1F460B43-435F-A748-A43F-AD530AABCB75}" destId="{1BED01B0-A031-8244-A91C-6FAE1591A566}" srcOrd="6" destOrd="0" presId="urn:microsoft.com/office/officeart/2005/8/layout/hProcess11"/>
    <dgm:cxn modelId="{672ED58B-1367-524D-A12B-5E875849C422}" type="presParOf" srcId="{1BED01B0-A031-8244-A91C-6FAE1591A566}" destId="{92BA7B90-8CCA-F94D-9EAC-C56E9AF2B101}" srcOrd="0" destOrd="0" presId="urn:microsoft.com/office/officeart/2005/8/layout/hProcess11"/>
    <dgm:cxn modelId="{AF0D9775-613E-5242-9975-9BDE7E814289}" type="presParOf" srcId="{1BED01B0-A031-8244-A91C-6FAE1591A566}" destId="{3FE0A918-45B6-FC40-922C-283F74A36957}" srcOrd="1" destOrd="0" presId="urn:microsoft.com/office/officeart/2005/8/layout/hProcess11"/>
    <dgm:cxn modelId="{DB0F3DA0-58DE-C741-A3B9-06E65A8D5EAD}" type="presParOf" srcId="{1BED01B0-A031-8244-A91C-6FAE1591A566}" destId="{2B0B50C1-8D5E-0B46-9213-FEA78A521A6C}" srcOrd="2" destOrd="0" presId="urn:microsoft.com/office/officeart/2005/8/layout/hProcess11"/>
    <dgm:cxn modelId="{1A2A33B0-C2F1-6B49-858A-D4273D11674B}" type="presParOf" srcId="{1F460B43-435F-A748-A43F-AD530AABCB75}" destId="{7789B323-9672-F649-B743-0C5EBDDE2A84}" srcOrd="7" destOrd="0" presId="urn:microsoft.com/office/officeart/2005/8/layout/hProcess11"/>
    <dgm:cxn modelId="{462000D3-6C06-C14B-B3EC-1B46A4E73D32}" type="presParOf" srcId="{1F460B43-435F-A748-A43F-AD530AABCB75}" destId="{9150146E-E74F-2044-AC0F-3ED3F583D24D}" srcOrd="8" destOrd="0" presId="urn:microsoft.com/office/officeart/2005/8/layout/hProcess11"/>
    <dgm:cxn modelId="{AE0B057B-9777-C348-8054-C9730C87F44D}" type="presParOf" srcId="{9150146E-E74F-2044-AC0F-3ED3F583D24D}" destId="{25DFA08A-B099-E744-AC6E-1E556192CC32}" srcOrd="0" destOrd="0" presId="urn:microsoft.com/office/officeart/2005/8/layout/hProcess11"/>
    <dgm:cxn modelId="{80D99E5D-544F-E840-93E8-0BB0CA958D13}" type="presParOf" srcId="{9150146E-E74F-2044-AC0F-3ED3F583D24D}" destId="{36AF1E28-725B-F84B-A36E-1D1D65FEE82C}" srcOrd="1" destOrd="0" presId="urn:microsoft.com/office/officeart/2005/8/layout/hProcess11"/>
    <dgm:cxn modelId="{16140714-5A98-E24B-B3AF-CE72DFEC83E5}" type="presParOf" srcId="{9150146E-E74F-2044-AC0F-3ED3F583D24D}" destId="{AACD8CC4-E8C6-AC40-B66E-83F62BAFE633}" srcOrd="2" destOrd="0" presId="urn:microsoft.com/office/officeart/2005/8/layout/hProcess11"/>
    <dgm:cxn modelId="{9BF3E1B4-DE1C-D245-A69F-4A907DB367FD}" type="presParOf" srcId="{1F460B43-435F-A748-A43F-AD530AABCB75}" destId="{4442FEA7-551C-DF48-B59C-EF1BEAA949C6}" srcOrd="9" destOrd="0" presId="urn:microsoft.com/office/officeart/2005/8/layout/hProcess11"/>
    <dgm:cxn modelId="{26AAFE8E-F650-0645-B1A5-C6989F682C76}" type="presParOf" srcId="{1F460B43-435F-A748-A43F-AD530AABCB75}" destId="{762D8D3E-8AB1-9F4C-9E8D-4FCFF1A6F1E2}" srcOrd="10" destOrd="0" presId="urn:microsoft.com/office/officeart/2005/8/layout/hProcess11"/>
    <dgm:cxn modelId="{67BDF30D-97E7-0D43-80A8-3B02E99FF931}" type="presParOf" srcId="{762D8D3E-8AB1-9F4C-9E8D-4FCFF1A6F1E2}" destId="{F0CAF6FE-2C28-AC48-9ABC-C5B1892D6744}" srcOrd="0" destOrd="0" presId="urn:microsoft.com/office/officeart/2005/8/layout/hProcess11"/>
    <dgm:cxn modelId="{CF967270-9180-F547-9021-3520CA35A075}" type="presParOf" srcId="{762D8D3E-8AB1-9F4C-9E8D-4FCFF1A6F1E2}" destId="{8E002AE7-50EC-4345-A582-D309EF44B6AF}" srcOrd="1" destOrd="0" presId="urn:microsoft.com/office/officeart/2005/8/layout/hProcess11"/>
    <dgm:cxn modelId="{1365774F-3D23-6745-BD16-EF6AF92A6B78}" type="presParOf" srcId="{762D8D3E-8AB1-9F4C-9E8D-4FCFF1A6F1E2}" destId="{4C451D12-7DD5-404B-A41F-4A3127C73B44}" srcOrd="2" destOrd="0" presId="urn:microsoft.com/office/officeart/2005/8/layout/hProcess11"/>
    <dgm:cxn modelId="{AA93D656-436F-8A4E-8265-4B821C356B6A}" type="presParOf" srcId="{1F460B43-435F-A748-A43F-AD530AABCB75}" destId="{B17D4BAE-8119-C94B-B121-A4B9D5676E66}" srcOrd="11" destOrd="0" presId="urn:microsoft.com/office/officeart/2005/8/layout/hProcess11"/>
    <dgm:cxn modelId="{AF05FBC6-B12A-A645-8F49-8E2B7614F5A1}" type="presParOf" srcId="{1F460B43-435F-A748-A43F-AD530AABCB75}" destId="{7B1E7099-DF4A-1140-84DA-D48978663B3D}" srcOrd="12" destOrd="0" presId="urn:microsoft.com/office/officeart/2005/8/layout/hProcess11"/>
    <dgm:cxn modelId="{AC6EDFF7-A047-E747-9768-B1D25C61CD89}" type="presParOf" srcId="{7B1E7099-DF4A-1140-84DA-D48978663B3D}" destId="{32DA7467-EA13-CE43-9309-1666173FEE96}" srcOrd="0" destOrd="0" presId="urn:microsoft.com/office/officeart/2005/8/layout/hProcess11"/>
    <dgm:cxn modelId="{BB532A5A-137B-CA49-9621-6A4C9B4B6489}" type="presParOf" srcId="{7B1E7099-DF4A-1140-84DA-D48978663B3D}" destId="{04613EEC-45FE-2241-A0C7-972FA8ECF4F9}" srcOrd="1" destOrd="0" presId="urn:microsoft.com/office/officeart/2005/8/layout/hProcess11"/>
    <dgm:cxn modelId="{C73DC76F-1CB5-EC42-B3C1-BDEC9ABDB890}" type="presParOf" srcId="{7B1E7099-DF4A-1140-84DA-D48978663B3D}" destId="{975541DC-9DBB-A642-8F7D-1784E896EDA9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AD88024-78AC-5C49-8FBA-D3C896993CFD}" type="doc">
      <dgm:prSet loTypeId="urn:microsoft.com/office/officeart/2005/8/layout/hProcess11" loCatId="" qsTypeId="urn:microsoft.com/office/officeart/2005/8/quickstyle/simple1" qsCatId="simple" csTypeId="urn:microsoft.com/office/officeart/2005/8/colors/accent1_2" csCatId="accent1" phldr="1"/>
      <dgm:spPr/>
    </dgm:pt>
    <dgm:pt modelId="{FCF58A5A-C4D4-A14F-94DF-9DE0129F73BA}">
      <dgm:prSet phldrT="[Text]" custT="1"/>
      <dgm:spPr/>
      <dgm:t>
        <a:bodyPr/>
        <a:lstStyle/>
        <a:p>
          <a:r>
            <a:rPr lang="en-US" sz="3200" dirty="0"/>
            <a:t>Open Dataset Settings</a:t>
          </a:r>
        </a:p>
      </dgm:t>
    </dgm:pt>
    <dgm:pt modelId="{1966E25D-0A71-B249-AB5F-46A184BA5F5F}" type="parTrans" cxnId="{949758DD-047D-AE4B-87CC-D32E4A858E27}">
      <dgm:prSet/>
      <dgm:spPr/>
      <dgm:t>
        <a:bodyPr/>
        <a:lstStyle/>
        <a:p>
          <a:endParaRPr lang="en-US" sz="2400"/>
        </a:p>
      </dgm:t>
    </dgm:pt>
    <dgm:pt modelId="{C5AEF693-D0B0-B04A-88E0-9349025E34C4}" type="sibTrans" cxnId="{949758DD-047D-AE4B-87CC-D32E4A858E27}">
      <dgm:prSet/>
      <dgm:spPr/>
      <dgm:t>
        <a:bodyPr/>
        <a:lstStyle/>
        <a:p>
          <a:endParaRPr lang="en-US" sz="2400"/>
        </a:p>
      </dgm:t>
    </dgm:pt>
    <dgm:pt modelId="{B2F114B8-4E0A-0A44-A62F-C5092F0F7AF0}">
      <dgm:prSet phldrT="[Text]" custT="1"/>
      <dgm:spPr/>
      <dgm:t>
        <a:bodyPr/>
        <a:lstStyle/>
        <a:p>
          <a:r>
            <a:rPr lang="en-US" sz="3200" b="1" i="0" u="none" dirty="0">
              <a:solidFill>
                <a:schemeClr val="tx1"/>
              </a:solidFill>
              <a:latin typeface="Outfit"/>
            </a:rPr>
            <a:t>Configure Data Source Credentials</a:t>
          </a:r>
          <a:endParaRPr lang="en-US" sz="3200" dirty="0">
            <a:solidFill>
              <a:schemeClr val="tx1"/>
            </a:solidFill>
          </a:endParaRPr>
        </a:p>
      </dgm:t>
    </dgm:pt>
    <dgm:pt modelId="{6EAB34E1-134D-BF4A-991A-D5F35F4D6F1A}" type="parTrans" cxnId="{F0AC42A1-6697-6C41-B621-245C9FE67B1A}">
      <dgm:prSet/>
      <dgm:spPr/>
      <dgm:t>
        <a:bodyPr/>
        <a:lstStyle/>
        <a:p>
          <a:endParaRPr lang="en-US" sz="2400"/>
        </a:p>
      </dgm:t>
    </dgm:pt>
    <dgm:pt modelId="{7283D5DF-7226-1644-8257-B5BEDEB1C290}" type="sibTrans" cxnId="{F0AC42A1-6697-6C41-B621-245C9FE67B1A}">
      <dgm:prSet/>
      <dgm:spPr/>
      <dgm:t>
        <a:bodyPr/>
        <a:lstStyle/>
        <a:p>
          <a:endParaRPr lang="en-US" sz="2400"/>
        </a:p>
      </dgm:t>
    </dgm:pt>
    <dgm:pt modelId="{8C9D4097-0880-F145-9765-83C3356D783C}">
      <dgm:prSet phldrT="[Text]" custT="1"/>
      <dgm:spPr/>
      <dgm:t>
        <a:bodyPr/>
        <a:lstStyle/>
        <a:p>
          <a:pPr rtl="0"/>
          <a:r>
            <a:rPr lang="en-US" sz="3200" dirty="0"/>
            <a:t>Enable Scheduled Refresh Toggle</a:t>
          </a:r>
        </a:p>
      </dgm:t>
    </dgm:pt>
    <dgm:pt modelId="{B60239CB-9E8F-AB40-8E8A-447F0F9F8B3B}" type="parTrans" cxnId="{756CFD8A-3C18-D24A-93CB-F1F01BABBABD}">
      <dgm:prSet/>
      <dgm:spPr/>
      <dgm:t>
        <a:bodyPr/>
        <a:lstStyle/>
        <a:p>
          <a:endParaRPr lang="en-US" sz="2400"/>
        </a:p>
      </dgm:t>
    </dgm:pt>
    <dgm:pt modelId="{17EE3DAC-62C0-AA45-ADD5-71B8EC7B2DC7}" type="sibTrans" cxnId="{756CFD8A-3C18-D24A-93CB-F1F01BABBABD}">
      <dgm:prSet/>
      <dgm:spPr/>
      <dgm:t>
        <a:bodyPr/>
        <a:lstStyle/>
        <a:p>
          <a:endParaRPr lang="en-US" sz="2400"/>
        </a:p>
      </dgm:t>
    </dgm:pt>
    <dgm:pt modelId="{2F2084E9-E13A-194C-9EE1-59C4084881AB}">
      <dgm:prSet phldrT="[Text]" custT="1"/>
      <dgm:spPr/>
      <dgm:t>
        <a:bodyPr/>
        <a:lstStyle/>
        <a:p>
          <a:r>
            <a:rPr lang="en-US" sz="2800" b="0" i="0" u="none" dirty="0">
              <a:solidFill>
                <a:schemeClr val="tx1"/>
              </a:solidFill>
              <a:latin typeface="Plus Jakarta Sans"/>
            </a:rPr>
            <a:t>In Power BI Service workspace, locate your Semantic Model → Settings → Gateway &amp; Cloud Connections.</a:t>
          </a:r>
          <a:endParaRPr lang="en-US" sz="2800" dirty="0">
            <a:solidFill>
              <a:schemeClr val="tx1"/>
            </a:solidFill>
          </a:endParaRPr>
        </a:p>
      </dgm:t>
    </dgm:pt>
    <dgm:pt modelId="{65AD7494-500A-4B40-ADFF-B3708373E272}" type="parTrans" cxnId="{808A59F3-EA74-1D47-B520-13A75EF5F039}">
      <dgm:prSet/>
      <dgm:spPr/>
      <dgm:t>
        <a:bodyPr/>
        <a:lstStyle/>
        <a:p>
          <a:endParaRPr lang="en-US" sz="2400"/>
        </a:p>
      </dgm:t>
    </dgm:pt>
    <dgm:pt modelId="{84622923-7DD2-5F48-AE3E-5D24364FEB30}" type="sibTrans" cxnId="{808A59F3-EA74-1D47-B520-13A75EF5F039}">
      <dgm:prSet/>
      <dgm:spPr/>
      <dgm:t>
        <a:bodyPr/>
        <a:lstStyle/>
        <a:p>
          <a:endParaRPr lang="en-US" sz="2400"/>
        </a:p>
      </dgm:t>
    </dgm:pt>
    <dgm:pt modelId="{BD183237-D5F9-9F46-A973-A07A5F47565D}">
      <dgm:prSet phldrT="[Text]" custT="1"/>
      <dgm:spPr/>
      <dgm:t>
        <a:bodyPr/>
        <a:lstStyle/>
        <a:p>
          <a:r>
            <a:rPr lang="en-US" sz="2800" b="0" i="0" u="none" dirty="0">
              <a:solidFill>
                <a:schemeClr val="tx1"/>
              </a:solidFill>
              <a:latin typeface="Plus Jakarta Sans"/>
            </a:rPr>
            <a:t>Enter database credentials (e.g., OAuth2, Windows Authentication, or Database SQL user login).</a:t>
          </a:r>
          <a:endParaRPr lang="en-US" sz="2800" dirty="0">
            <a:solidFill>
              <a:schemeClr val="tx1"/>
            </a:solidFill>
          </a:endParaRPr>
        </a:p>
      </dgm:t>
    </dgm:pt>
    <dgm:pt modelId="{C25862C4-5DA3-F840-91AF-1D5F4281B0A9}" type="parTrans" cxnId="{970E7722-90F1-EB49-85B5-F3EECEF411F8}">
      <dgm:prSet/>
      <dgm:spPr/>
      <dgm:t>
        <a:bodyPr/>
        <a:lstStyle/>
        <a:p>
          <a:endParaRPr lang="en-US" sz="2400"/>
        </a:p>
      </dgm:t>
    </dgm:pt>
    <dgm:pt modelId="{025DC6DE-E8B9-384D-934D-EB621E5EF513}" type="sibTrans" cxnId="{970E7722-90F1-EB49-85B5-F3EECEF411F8}">
      <dgm:prSet/>
      <dgm:spPr/>
      <dgm:t>
        <a:bodyPr/>
        <a:lstStyle/>
        <a:p>
          <a:endParaRPr lang="en-US" sz="2400"/>
        </a:p>
      </dgm:t>
    </dgm:pt>
    <dgm:pt modelId="{06905ED0-1304-FB47-BA84-3D91DC4B00AD}">
      <dgm:prSet phldrT="[Text]" custT="1"/>
      <dgm:spPr/>
      <dgm:t>
        <a:bodyPr/>
        <a:lstStyle/>
        <a:p>
          <a:pPr rtl="0"/>
          <a:endParaRPr lang="en-US" sz="2800" dirty="0"/>
        </a:p>
        <a:p>
          <a:pPr rtl="0"/>
          <a:endParaRPr lang="en-US" sz="2800" dirty="0"/>
        </a:p>
      </dgm:t>
    </dgm:pt>
    <dgm:pt modelId="{0E7649DD-1C4D-2F45-864C-6655D700E8DC}" type="parTrans" cxnId="{27FD670D-9ECB-EC43-8086-B6C5D6A6D04B}">
      <dgm:prSet/>
      <dgm:spPr/>
      <dgm:t>
        <a:bodyPr/>
        <a:lstStyle/>
        <a:p>
          <a:endParaRPr lang="en-US" sz="2400"/>
        </a:p>
      </dgm:t>
    </dgm:pt>
    <dgm:pt modelId="{BC6737A4-70E1-D148-A591-4F995DE6C9DC}" type="sibTrans" cxnId="{27FD670D-9ECB-EC43-8086-B6C5D6A6D04B}">
      <dgm:prSet/>
      <dgm:spPr/>
      <dgm:t>
        <a:bodyPr/>
        <a:lstStyle/>
        <a:p>
          <a:endParaRPr lang="en-US" sz="2400"/>
        </a:p>
      </dgm:t>
    </dgm:pt>
    <dgm:pt modelId="{6AE14096-3D76-1546-84AE-14C9D675B494}">
      <dgm:prSet phldrT="[Text]" custT="1"/>
      <dgm:spPr/>
      <dgm:t>
        <a:bodyPr/>
        <a:lstStyle/>
        <a:p>
          <a:pPr rtl="0"/>
          <a:r>
            <a:rPr lang="en-US" sz="2800" dirty="0"/>
            <a:t>Set refresh frequency (Daily/Hourly), time zone, and target execution times (e.g., 6:00 AM daily).</a:t>
          </a:r>
        </a:p>
      </dgm:t>
    </dgm:pt>
    <dgm:pt modelId="{6A69FF85-F9FF-EE42-BE38-0AF2038DC7B3}" type="sibTrans" cxnId="{097BE716-C83F-FC43-9F0D-E9A6FF60DA77}">
      <dgm:prSet/>
      <dgm:spPr/>
      <dgm:t>
        <a:bodyPr/>
        <a:lstStyle/>
        <a:p>
          <a:endParaRPr lang="en-US" sz="2400"/>
        </a:p>
      </dgm:t>
    </dgm:pt>
    <dgm:pt modelId="{86C9AA2B-7EFC-774D-8352-99E8FC4B5E75}" type="parTrans" cxnId="{097BE716-C83F-FC43-9F0D-E9A6FF60DA77}">
      <dgm:prSet/>
      <dgm:spPr/>
      <dgm:t>
        <a:bodyPr/>
        <a:lstStyle/>
        <a:p>
          <a:endParaRPr lang="en-US" sz="2400"/>
        </a:p>
      </dgm:t>
    </dgm:pt>
    <dgm:pt modelId="{F3E3E706-B6BE-D34B-B3DC-2BCD456B9E7F}" type="pres">
      <dgm:prSet presAssocID="{DAD88024-78AC-5C49-8FBA-D3C896993CFD}" presName="Name0" presStyleCnt="0">
        <dgm:presLayoutVars>
          <dgm:dir/>
          <dgm:resizeHandles val="exact"/>
        </dgm:presLayoutVars>
      </dgm:prSet>
      <dgm:spPr/>
    </dgm:pt>
    <dgm:pt modelId="{BFF824FA-5BEA-9E48-8F8C-F087402DD5C9}" type="pres">
      <dgm:prSet presAssocID="{DAD88024-78AC-5C49-8FBA-D3C896993CFD}" presName="arrow" presStyleLbl="bgShp" presStyleIdx="0" presStyleCnt="1"/>
      <dgm:spPr/>
    </dgm:pt>
    <dgm:pt modelId="{EC8FD0F4-B990-ED4B-AF1B-46E6C2CC332C}" type="pres">
      <dgm:prSet presAssocID="{DAD88024-78AC-5C49-8FBA-D3C896993CFD}" presName="points" presStyleCnt="0"/>
      <dgm:spPr/>
    </dgm:pt>
    <dgm:pt modelId="{8FF08324-BD71-0241-8CD0-B9D813DF9413}" type="pres">
      <dgm:prSet presAssocID="{FCF58A5A-C4D4-A14F-94DF-9DE0129F73BA}" presName="compositeA" presStyleCnt="0"/>
      <dgm:spPr/>
    </dgm:pt>
    <dgm:pt modelId="{A54E28C5-7E30-5A43-AEF2-61457A6BAE45}" type="pres">
      <dgm:prSet presAssocID="{FCF58A5A-C4D4-A14F-94DF-9DE0129F73BA}" presName="textA" presStyleLbl="revTx" presStyleIdx="0" presStyleCnt="3">
        <dgm:presLayoutVars>
          <dgm:bulletEnabled val="1"/>
        </dgm:presLayoutVars>
      </dgm:prSet>
      <dgm:spPr/>
    </dgm:pt>
    <dgm:pt modelId="{24619D30-0273-DC4F-AE21-F5C1A444A466}" type="pres">
      <dgm:prSet presAssocID="{FCF58A5A-C4D4-A14F-94DF-9DE0129F73BA}" presName="circleA" presStyleLbl="node1" presStyleIdx="0" presStyleCnt="3"/>
      <dgm:spPr/>
    </dgm:pt>
    <dgm:pt modelId="{2A4B1885-83FE-CF4F-8FDB-E1708E662593}" type="pres">
      <dgm:prSet presAssocID="{FCF58A5A-C4D4-A14F-94DF-9DE0129F73BA}" presName="spaceA" presStyleCnt="0"/>
      <dgm:spPr/>
    </dgm:pt>
    <dgm:pt modelId="{C0B41E7F-650F-AB4A-9200-C5C71D958A3B}" type="pres">
      <dgm:prSet presAssocID="{C5AEF693-D0B0-B04A-88E0-9349025E34C4}" presName="space" presStyleCnt="0"/>
      <dgm:spPr/>
    </dgm:pt>
    <dgm:pt modelId="{711228F7-8ED9-8F4A-9AA9-73DBE3A9436B}" type="pres">
      <dgm:prSet presAssocID="{B2F114B8-4E0A-0A44-A62F-C5092F0F7AF0}" presName="compositeB" presStyleCnt="0"/>
      <dgm:spPr/>
    </dgm:pt>
    <dgm:pt modelId="{8E2BDA06-B854-4E42-9F37-B92ADAAA5A18}" type="pres">
      <dgm:prSet presAssocID="{B2F114B8-4E0A-0A44-A62F-C5092F0F7AF0}" presName="textB" presStyleLbl="revTx" presStyleIdx="1" presStyleCnt="3">
        <dgm:presLayoutVars>
          <dgm:bulletEnabled val="1"/>
        </dgm:presLayoutVars>
      </dgm:prSet>
      <dgm:spPr/>
    </dgm:pt>
    <dgm:pt modelId="{FA38A5DD-5F67-C84B-A99B-ED874D1E49E3}" type="pres">
      <dgm:prSet presAssocID="{B2F114B8-4E0A-0A44-A62F-C5092F0F7AF0}" presName="circleB" presStyleLbl="node1" presStyleIdx="1" presStyleCnt="3"/>
      <dgm:spPr/>
    </dgm:pt>
    <dgm:pt modelId="{951CEBCA-2339-2D43-9F27-D4E01A0E36C7}" type="pres">
      <dgm:prSet presAssocID="{B2F114B8-4E0A-0A44-A62F-C5092F0F7AF0}" presName="spaceB" presStyleCnt="0"/>
      <dgm:spPr/>
    </dgm:pt>
    <dgm:pt modelId="{B847AA3C-DAD6-3445-9437-68CF5E57FAAA}" type="pres">
      <dgm:prSet presAssocID="{7283D5DF-7226-1644-8257-B5BEDEB1C290}" presName="space" presStyleCnt="0"/>
      <dgm:spPr/>
    </dgm:pt>
    <dgm:pt modelId="{5EA06002-D5A5-5845-B734-B5DA25C54B56}" type="pres">
      <dgm:prSet presAssocID="{8C9D4097-0880-F145-9765-83C3356D783C}" presName="compositeA" presStyleCnt="0"/>
      <dgm:spPr/>
    </dgm:pt>
    <dgm:pt modelId="{71DEEBFF-7875-8D43-A1B6-5A7E8DC270FB}" type="pres">
      <dgm:prSet presAssocID="{8C9D4097-0880-F145-9765-83C3356D783C}" presName="textA" presStyleLbl="revTx" presStyleIdx="2" presStyleCnt="3">
        <dgm:presLayoutVars>
          <dgm:bulletEnabled val="1"/>
        </dgm:presLayoutVars>
      </dgm:prSet>
      <dgm:spPr/>
    </dgm:pt>
    <dgm:pt modelId="{42181E83-D34B-B441-9C90-31DD1030A79F}" type="pres">
      <dgm:prSet presAssocID="{8C9D4097-0880-F145-9765-83C3356D783C}" presName="circleA" presStyleLbl="node1" presStyleIdx="2" presStyleCnt="3"/>
      <dgm:spPr/>
    </dgm:pt>
    <dgm:pt modelId="{C3B6CC4B-CF77-4540-8425-8D758DBD37BF}" type="pres">
      <dgm:prSet presAssocID="{8C9D4097-0880-F145-9765-83C3356D783C}" presName="spaceA" presStyleCnt="0"/>
      <dgm:spPr/>
    </dgm:pt>
  </dgm:ptLst>
  <dgm:cxnLst>
    <dgm:cxn modelId="{27FD670D-9ECB-EC43-8086-B6C5D6A6D04B}" srcId="{8C9D4097-0880-F145-9765-83C3356D783C}" destId="{06905ED0-1304-FB47-BA84-3D91DC4B00AD}" srcOrd="1" destOrd="0" parTransId="{0E7649DD-1C4D-2F45-864C-6655D700E8DC}" sibTransId="{BC6737A4-70E1-D148-A591-4F995DE6C9DC}"/>
    <dgm:cxn modelId="{53116F0F-8F25-B440-A4DB-92D8EB80B019}" type="presOf" srcId="{06905ED0-1304-FB47-BA84-3D91DC4B00AD}" destId="{71DEEBFF-7875-8D43-A1B6-5A7E8DC270FB}" srcOrd="0" destOrd="2" presId="urn:microsoft.com/office/officeart/2005/8/layout/hProcess11"/>
    <dgm:cxn modelId="{097BE716-C83F-FC43-9F0D-E9A6FF60DA77}" srcId="{8C9D4097-0880-F145-9765-83C3356D783C}" destId="{6AE14096-3D76-1546-84AE-14C9D675B494}" srcOrd="0" destOrd="0" parTransId="{86C9AA2B-7EFC-774D-8352-99E8FC4B5E75}" sibTransId="{6A69FF85-F9FF-EE42-BE38-0AF2038DC7B3}"/>
    <dgm:cxn modelId="{970E7722-90F1-EB49-85B5-F3EECEF411F8}" srcId="{B2F114B8-4E0A-0A44-A62F-C5092F0F7AF0}" destId="{BD183237-D5F9-9F46-A973-A07A5F47565D}" srcOrd="0" destOrd="0" parTransId="{C25862C4-5DA3-F840-91AF-1D5F4281B0A9}" sibTransId="{025DC6DE-E8B9-384D-934D-EB621E5EF513}"/>
    <dgm:cxn modelId="{85D07823-1495-8E4A-A8E1-E8AF04942C1B}" type="presOf" srcId="{6AE14096-3D76-1546-84AE-14C9D675B494}" destId="{71DEEBFF-7875-8D43-A1B6-5A7E8DC270FB}" srcOrd="0" destOrd="1" presId="urn:microsoft.com/office/officeart/2005/8/layout/hProcess11"/>
    <dgm:cxn modelId="{770CAF48-607C-F34F-B4FF-9D6E7A158BF9}" type="presOf" srcId="{FCF58A5A-C4D4-A14F-94DF-9DE0129F73BA}" destId="{A54E28C5-7E30-5A43-AEF2-61457A6BAE45}" srcOrd="0" destOrd="0" presId="urn:microsoft.com/office/officeart/2005/8/layout/hProcess11"/>
    <dgm:cxn modelId="{E0B7DE4A-8468-7F45-8F50-CAE59CB2573A}" type="presOf" srcId="{8C9D4097-0880-F145-9765-83C3356D783C}" destId="{71DEEBFF-7875-8D43-A1B6-5A7E8DC270FB}" srcOrd="0" destOrd="0" presId="urn:microsoft.com/office/officeart/2005/8/layout/hProcess11"/>
    <dgm:cxn modelId="{8893D066-6B1D-0846-816D-E126CF3F64C2}" type="presOf" srcId="{2F2084E9-E13A-194C-9EE1-59C4084881AB}" destId="{A54E28C5-7E30-5A43-AEF2-61457A6BAE45}" srcOrd="0" destOrd="1" presId="urn:microsoft.com/office/officeart/2005/8/layout/hProcess11"/>
    <dgm:cxn modelId="{E6E12F88-9733-2444-818C-89C0C2839E96}" type="presOf" srcId="{B2F114B8-4E0A-0A44-A62F-C5092F0F7AF0}" destId="{8E2BDA06-B854-4E42-9F37-B92ADAAA5A18}" srcOrd="0" destOrd="0" presId="urn:microsoft.com/office/officeart/2005/8/layout/hProcess11"/>
    <dgm:cxn modelId="{756CFD8A-3C18-D24A-93CB-F1F01BABBABD}" srcId="{DAD88024-78AC-5C49-8FBA-D3C896993CFD}" destId="{8C9D4097-0880-F145-9765-83C3356D783C}" srcOrd="2" destOrd="0" parTransId="{B60239CB-9E8F-AB40-8E8A-447F0F9F8B3B}" sibTransId="{17EE3DAC-62C0-AA45-ADD5-71B8EC7B2DC7}"/>
    <dgm:cxn modelId="{F0AC42A1-6697-6C41-B621-245C9FE67B1A}" srcId="{DAD88024-78AC-5C49-8FBA-D3C896993CFD}" destId="{B2F114B8-4E0A-0A44-A62F-C5092F0F7AF0}" srcOrd="1" destOrd="0" parTransId="{6EAB34E1-134D-BF4A-991A-D5F35F4D6F1A}" sibTransId="{7283D5DF-7226-1644-8257-B5BEDEB1C290}"/>
    <dgm:cxn modelId="{D1B00BC0-94D1-4047-B753-1DD1F2B4F2CD}" type="presOf" srcId="{DAD88024-78AC-5C49-8FBA-D3C896993CFD}" destId="{F3E3E706-B6BE-D34B-B3DC-2BCD456B9E7F}" srcOrd="0" destOrd="0" presId="urn:microsoft.com/office/officeart/2005/8/layout/hProcess11"/>
    <dgm:cxn modelId="{949758DD-047D-AE4B-87CC-D32E4A858E27}" srcId="{DAD88024-78AC-5C49-8FBA-D3C896993CFD}" destId="{FCF58A5A-C4D4-A14F-94DF-9DE0129F73BA}" srcOrd="0" destOrd="0" parTransId="{1966E25D-0A71-B249-AB5F-46A184BA5F5F}" sibTransId="{C5AEF693-D0B0-B04A-88E0-9349025E34C4}"/>
    <dgm:cxn modelId="{808A59F3-EA74-1D47-B520-13A75EF5F039}" srcId="{FCF58A5A-C4D4-A14F-94DF-9DE0129F73BA}" destId="{2F2084E9-E13A-194C-9EE1-59C4084881AB}" srcOrd="0" destOrd="0" parTransId="{65AD7494-500A-4B40-ADFF-B3708373E272}" sibTransId="{84622923-7DD2-5F48-AE3E-5D24364FEB30}"/>
    <dgm:cxn modelId="{287DFFF6-E798-2F41-85B1-D633F0B3E8C8}" type="presOf" srcId="{BD183237-D5F9-9F46-A973-A07A5F47565D}" destId="{8E2BDA06-B854-4E42-9F37-B92ADAAA5A18}" srcOrd="0" destOrd="1" presId="urn:microsoft.com/office/officeart/2005/8/layout/hProcess11"/>
    <dgm:cxn modelId="{C4F13BD6-D5AE-9643-A5C8-F3F982919CD2}" type="presParOf" srcId="{F3E3E706-B6BE-D34B-B3DC-2BCD456B9E7F}" destId="{BFF824FA-5BEA-9E48-8F8C-F087402DD5C9}" srcOrd="0" destOrd="0" presId="urn:microsoft.com/office/officeart/2005/8/layout/hProcess11"/>
    <dgm:cxn modelId="{AE1A865F-E4B8-9D44-A200-3DD10A70A1DF}" type="presParOf" srcId="{F3E3E706-B6BE-D34B-B3DC-2BCD456B9E7F}" destId="{EC8FD0F4-B990-ED4B-AF1B-46E6C2CC332C}" srcOrd="1" destOrd="0" presId="urn:microsoft.com/office/officeart/2005/8/layout/hProcess11"/>
    <dgm:cxn modelId="{F30602B8-BFB1-F141-A1F6-AD3439185429}" type="presParOf" srcId="{EC8FD0F4-B990-ED4B-AF1B-46E6C2CC332C}" destId="{8FF08324-BD71-0241-8CD0-B9D813DF9413}" srcOrd="0" destOrd="0" presId="urn:microsoft.com/office/officeart/2005/8/layout/hProcess11"/>
    <dgm:cxn modelId="{E599DB44-DB34-9543-90E6-223376CB9A83}" type="presParOf" srcId="{8FF08324-BD71-0241-8CD0-B9D813DF9413}" destId="{A54E28C5-7E30-5A43-AEF2-61457A6BAE45}" srcOrd="0" destOrd="0" presId="urn:microsoft.com/office/officeart/2005/8/layout/hProcess11"/>
    <dgm:cxn modelId="{D95B8669-A22F-6E4F-829E-ACB166CF3703}" type="presParOf" srcId="{8FF08324-BD71-0241-8CD0-B9D813DF9413}" destId="{24619D30-0273-DC4F-AE21-F5C1A444A466}" srcOrd="1" destOrd="0" presId="urn:microsoft.com/office/officeart/2005/8/layout/hProcess11"/>
    <dgm:cxn modelId="{E858A5A9-E97E-4649-AA68-690708AF5788}" type="presParOf" srcId="{8FF08324-BD71-0241-8CD0-B9D813DF9413}" destId="{2A4B1885-83FE-CF4F-8FDB-E1708E662593}" srcOrd="2" destOrd="0" presId="urn:microsoft.com/office/officeart/2005/8/layout/hProcess11"/>
    <dgm:cxn modelId="{D4216046-BFD7-474E-B550-9348281630A3}" type="presParOf" srcId="{EC8FD0F4-B990-ED4B-AF1B-46E6C2CC332C}" destId="{C0B41E7F-650F-AB4A-9200-C5C71D958A3B}" srcOrd="1" destOrd="0" presId="urn:microsoft.com/office/officeart/2005/8/layout/hProcess11"/>
    <dgm:cxn modelId="{47395B1E-86DC-594A-861D-2736657BEB9F}" type="presParOf" srcId="{EC8FD0F4-B990-ED4B-AF1B-46E6C2CC332C}" destId="{711228F7-8ED9-8F4A-9AA9-73DBE3A9436B}" srcOrd="2" destOrd="0" presId="urn:microsoft.com/office/officeart/2005/8/layout/hProcess11"/>
    <dgm:cxn modelId="{BEA8E99D-B88F-2E4D-88E9-926031157E51}" type="presParOf" srcId="{711228F7-8ED9-8F4A-9AA9-73DBE3A9436B}" destId="{8E2BDA06-B854-4E42-9F37-B92ADAAA5A18}" srcOrd="0" destOrd="0" presId="urn:microsoft.com/office/officeart/2005/8/layout/hProcess11"/>
    <dgm:cxn modelId="{8A909054-04FC-974F-BFE3-7429524D42EA}" type="presParOf" srcId="{711228F7-8ED9-8F4A-9AA9-73DBE3A9436B}" destId="{FA38A5DD-5F67-C84B-A99B-ED874D1E49E3}" srcOrd="1" destOrd="0" presId="urn:microsoft.com/office/officeart/2005/8/layout/hProcess11"/>
    <dgm:cxn modelId="{8C44A318-E873-6541-A419-74E161A51C58}" type="presParOf" srcId="{711228F7-8ED9-8F4A-9AA9-73DBE3A9436B}" destId="{951CEBCA-2339-2D43-9F27-D4E01A0E36C7}" srcOrd="2" destOrd="0" presId="urn:microsoft.com/office/officeart/2005/8/layout/hProcess11"/>
    <dgm:cxn modelId="{177C5C15-D232-7248-A3D0-F9392EDCC1EF}" type="presParOf" srcId="{EC8FD0F4-B990-ED4B-AF1B-46E6C2CC332C}" destId="{B847AA3C-DAD6-3445-9437-68CF5E57FAAA}" srcOrd="3" destOrd="0" presId="urn:microsoft.com/office/officeart/2005/8/layout/hProcess11"/>
    <dgm:cxn modelId="{3B97BBF2-8BE3-8445-84EF-AF8C52400459}" type="presParOf" srcId="{EC8FD0F4-B990-ED4B-AF1B-46E6C2CC332C}" destId="{5EA06002-D5A5-5845-B734-B5DA25C54B56}" srcOrd="4" destOrd="0" presId="urn:microsoft.com/office/officeart/2005/8/layout/hProcess11"/>
    <dgm:cxn modelId="{7927510E-0294-944F-BBFF-19FA4975BB1A}" type="presParOf" srcId="{5EA06002-D5A5-5845-B734-B5DA25C54B56}" destId="{71DEEBFF-7875-8D43-A1B6-5A7E8DC270FB}" srcOrd="0" destOrd="0" presId="urn:microsoft.com/office/officeart/2005/8/layout/hProcess11"/>
    <dgm:cxn modelId="{A7AB85FC-F53B-144F-8033-B78D69323E94}" type="presParOf" srcId="{5EA06002-D5A5-5845-B734-B5DA25C54B56}" destId="{42181E83-D34B-B441-9C90-31DD1030A79F}" srcOrd="1" destOrd="0" presId="urn:microsoft.com/office/officeart/2005/8/layout/hProcess11"/>
    <dgm:cxn modelId="{D1EC8632-FDC7-0E49-91B6-AFBBF59E7119}" type="presParOf" srcId="{5EA06002-D5A5-5845-B734-B5DA25C54B56}" destId="{C3B6CC4B-CF77-4540-8425-8D758DBD37BF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1732AB2-B4DB-CC4E-A425-CDB72B3CF016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Decoupled Architecture: Publishing separates your project into a central Semantic Model and a Report so one dataset can securely power multiple enterprise solutions.</a:t>
          </a:r>
          <a:endParaRPr lang="en-EG" dirty="0"/>
        </a:p>
      </dgm:t>
    </dgm:pt>
    <dgm:pt modelId="{8B95EB95-5D43-EA47-B82E-4DE1B2B2731B}" type="parTrans" cxnId="{9DAE8094-3974-CB4B-A29D-D7356D89F6FE}">
      <dgm:prSet/>
      <dgm:spPr/>
      <dgm:t>
        <a:bodyPr/>
        <a:lstStyle/>
        <a:p>
          <a:endParaRPr lang="en-US"/>
        </a:p>
      </dgm:t>
    </dgm:pt>
    <dgm:pt modelId="{C48B250E-0FC7-5C4A-83DE-197617B669A5}" type="sibTrans" cxnId="{9DAE8094-3974-CB4B-A29D-D7356D89F6FE}">
      <dgm:prSet/>
      <dgm:spPr/>
      <dgm:t>
        <a:bodyPr/>
        <a:lstStyle/>
        <a:p>
          <a:endParaRPr lang="en-US"/>
        </a:p>
      </dgm:t>
    </dgm:pt>
    <dgm:pt modelId="{5954B66A-B66D-B64F-9DB7-3D0BA3987E22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Reports vs. Dashboards: Multi-page Reports provide detailed interactive analysis, while single-page Dashboards aggregate high-level KPI tiles pinned across multiple reports.</a:t>
          </a:r>
          <a:endParaRPr lang="en-EG" dirty="0"/>
        </a:p>
      </dgm:t>
    </dgm:pt>
    <dgm:pt modelId="{D508386B-4013-7C4C-9EA7-F8EA1BA13557}" type="parTrans" cxnId="{21158A5A-53A1-F74F-80D9-15B18728BFC8}">
      <dgm:prSet/>
      <dgm:spPr/>
      <dgm:t>
        <a:bodyPr/>
        <a:lstStyle/>
        <a:p>
          <a:endParaRPr lang="en-US"/>
        </a:p>
      </dgm:t>
    </dgm:pt>
    <dgm:pt modelId="{4A6C5190-73DF-C64B-B890-E906452B9C80}" type="sibTrans" cxnId="{21158A5A-53A1-F74F-80D9-15B18728BFC8}">
      <dgm:prSet/>
      <dgm:spPr/>
      <dgm:t>
        <a:bodyPr/>
        <a:lstStyle/>
        <a:p>
          <a:endParaRPr lang="en-US"/>
        </a:p>
      </dgm:t>
    </dgm:pt>
    <dgm:pt modelId="{85425D51-8516-444B-9F94-985BD923248D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Data Refresh Pipeline: Import Mode relies on Scheduled Refresh and On-Premises Data Gateways to update data, whereas </a:t>
          </a:r>
          <a:r>
            <a:rPr lang="en-US" dirty="0" err="1"/>
            <a:t>DirectQuery</a:t>
          </a:r>
          <a:r>
            <a:rPr lang="en-US" dirty="0"/>
            <a:t> queries source databases in real time.</a:t>
          </a:r>
          <a:endParaRPr lang="en-EG" dirty="0"/>
        </a:p>
      </dgm:t>
    </dgm:pt>
    <dgm:pt modelId="{B5083C3E-BA2E-AF4D-978F-8AD22B85CF37}" type="parTrans" cxnId="{213EE9A6-B8A4-E440-8A90-11CF58A002FE}">
      <dgm:prSet/>
      <dgm:spPr/>
      <dgm:t>
        <a:bodyPr/>
        <a:lstStyle/>
        <a:p>
          <a:endParaRPr lang="en-US"/>
        </a:p>
      </dgm:t>
    </dgm:pt>
    <dgm:pt modelId="{49E2F802-719E-E249-B844-EDF6EB790348}" type="sibTrans" cxnId="{213EE9A6-B8A4-E440-8A90-11CF58A002FE}">
      <dgm:prSet/>
      <dgm:spPr/>
      <dgm:t>
        <a:bodyPr/>
        <a:lstStyle/>
        <a:p>
          <a:endParaRPr lang="en-US"/>
        </a:p>
      </dgm:t>
    </dgm:pt>
    <dgm:pt modelId="{01AA7F86-13BA-5B4B-8633-3A45A0400DF6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Monitoring &amp; Mobility: Automated Data Alerts, scheduled Subscriptions, and mobile-optimized layouts ensure stakeholders stay informed securely across all modern devices.</a:t>
          </a:r>
          <a:endParaRPr lang="en-EG" dirty="0"/>
        </a:p>
      </dgm:t>
    </dgm:pt>
    <dgm:pt modelId="{25484228-3168-BB47-AF25-3C93F478CC72}" type="parTrans" cxnId="{22A5B07E-867F-1841-8ABD-D03A48977256}">
      <dgm:prSet/>
      <dgm:spPr/>
      <dgm:t>
        <a:bodyPr/>
        <a:lstStyle/>
        <a:p>
          <a:endParaRPr lang="en-US"/>
        </a:p>
      </dgm:t>
    </dgm:pt>
    <dgm:pt modelId="{F231F611-F87F-C347-9D54-B2D689DDB4E5}" type="sibTrans" cxnId="{22A5B07E-867F-1841-8ABD-D03A48977256}">
      <dgm:prSet/>
      <dgm:spPr/>
      <dgm:t>
        <a:bodyPr/>
        <a:lstStyle/>
        <a:p>
          <a:endParaRPr lang="en-US"/>
        </a:p>
      </dgm:t>
    </dgm:pt>
    <dgm:pt modelId="{4B411E4B-03A7-F34F-B658-6C28F4691DEF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Governance &amp; Distribution: Enterprise access is secured through Workspace Roles (Admin, Member, Contributor, Viewer), Row-Level Security (RLS), and packaged Power BI Apps.</a:t>
          </a:r>
          <a:endParaRPr lang="en-EG" dirty="0"/>
        </a:p>
      </dgm:t>
    </dgm:pt>
    <dgm:pt modelId="{BAF78035-506F-DB47-8A97-8923CED474CD}" type="parTrans" cxnId="{B98EEF16-ACCA-094A-8746-F977A2D0F5E1}">
      <dgm:prSet/>
      <dgm:spPr/>
      <dgm:t>
        <a:bodyPr/>
        <a:lstStyle/>
        <a:p>
          <a:endParaRPr lang="en-US"/>
        </a:p>
      </dgm:t>
    </dgm:pt>
    <dgm:pt modelId="{E48DE939-3F7C-C84F-8FD3-9B985A0C92D0}" type="sibTrans" cxnId="{B98EEF16-ACCA-094A-8746-F977A2D0F5E1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D04B4CBD-4CD0-BE40-A7B7-CF49D91DEAB1}" type="pres">
      <dgm:prSet presAssocID="{41732AB2-B4DB-CC4E-A425-CDB72B3CF016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FF95032E-E195-2441-BFB6-E4B9F80A1DAF}" type="pres">
      <dgm:prSet presAssocID="{C48B250E-0FC7-5C4A-83DE-197617B669A5}" presName="spacer" presStyleCnt="0"/>
      <dgm:spPr/>
    </dgm:pt>
    <dgm:pt modelId="{D0081368-0948-CA44-A8D1-1B3FA3095B61}" type="pres">
      <dgm:prSet presAssocID="{5954B66A-B66D-B64F-9DB7-3D0BA3987E2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2B58E16-BD6C-FA41-8AD4-2629D52FF64C}" type="pres">
      <dgm:prSet presAssocID="{4A6C5190-73DF-C64B-B890-E906452B9C80}" presName="spacer" presStyleCnt="0"/>
      <dgm:spPr/>
    </dgm:pt>
    <dgm:pt modelId="{B30B1297-1929-6947-BC25-EC7674529F64}" type="pres">
      <dgm:prSet presAssocID="{85425D51-8516-444B-9F94-985BD923248D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1EA2DBF2-DE0C-E44A-ABB2-AB0C5D032C32}" type="pres">
      <dgm:prSet presAssocID="{49E2F802-719E-E249-B844-EDF6EB790348}" presName="spacer" presStyleCnt="0"/>
      <dgm:spPr/>
    </dgm:pt>
    <dgm:pt modelId="{510485F6-D171-CD48-AD5B-9FAFB7C14B77}" type="pres">
      <dgm:prSet presAssocID="{4B411E4B-03A7-F34F-B658-6C28F4691DEF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02245F11-AB9F-6C4C-BA09-CBE19522608A}" type="pres">
      <dgm:prSet presAssocID="{E48DE939-3F7C-C84F-8FD3-9B985A0C92D0}" presName="spacer" presStyleCnt="0"/>
      <dgm:spPr/>
    </dgm:pt>
    <dgm:pt modelId="{DD725A77-DE2C-2540-9898-2595DACD3B53}" type="pres">
      <dgm:prSet presAssocID="{01AA7F86-13BA-5B4B-8633-3A45A0400DF6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62A9F502-F40F-3D4C-9801-8DA0533D49C1}" type="presOf" srcId="{01AA7F86-13BA-5B4B-8633-3A45A0400DF6}" destId="{DD725A77-DE2C-2540-9898-2595DACD3B53}" srcOrd="0" destOrd="0" presId="urn:microsoft.com/office/officeart/2005/8/layout/vList2"/>
    <dgm:cxn modelId="{B98EEF16-ACCA-094A-8746-F977A2D0F5E1}" srcId="{86B1F3D8-D957-B14D-87E1-B0D1D6D72F90}" destId="{4B411E4B-03A7-F34F-B658-6C28F4691DEF}" srcOrd="3" destOrd="0" parTransId="{BAF78035-506F-DB47-8A97-8923CED474CD}" sibTransId="{E48DE939-3F7C-C84F-8FD3-9B985A0C92D0}"/>
    <dgm:cxn modelId="{8FDF6B41-4656-044B-A399-9720ECA7775E}" type="presOf" srcId="{4B411E4B-03A7-F34F-B658-6C28F4691DEF}" destId="{510485F6-D171-CD48-AD5B-9FAFB7C14B77}" srcOrd="0" destOrd="0" presId="urn:microsoft.com/office/officeart/2005/8/layout/vList2"/>
    <dgm:cxn modelId="{1E319245-7045-7047-817F-9BB7E673B7E5}" type="presOf" srcId="{85425D51-8516-444B-9F94-985BD923248D}" destId="{B30B1297-1929-6947-BC25-EC7674529F64}" srcOrd="0" destOrd="0" presId="urn:microsoft.com/office/officeart/2005/8/layout/vList2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21158A5A-53A1-F74F-80D9-15B18728BFC8}" srcId="{86B1F3D8-D957-B14D-87E1-B0D1D6D72F90}" destId="{5954B66A-B66D-B64F-9DB7-3D0BA3987E22}" srcOrd="1" destOrd="0" parTransId="{D508386B-4013-7C4C-9EA7-F8EA1BA13557}" sibTransId="{4A6C5190-73DF-C64B-B890-E906452B9C80}"/>
    <dgm:cxn modelId="{13405676-F736-064E-B17F-46641C314C7F}" type="presOf" srcId="{41732AB2-B4DB-CC4E-A425-CDB72B3CF016}" destId="{D04B4CBD-4CD0-BE40-A7B7-CF49D91DEAB1}" srcOrd="0" destOrd="0" presId="urn:microsoft.com/office/officeart/2005/8/layout/vList2"/>
    <dgm:cxn modelId="{22A5B07E-867F-1841-8ABD-D03A48977256}" srcId="{86B1F3D8-D957-B14D-87E1-B0D1D6D72F90}" destId="{01AA7F86-13BA-5B4B-8633-3A45A0400DF6}" srcOrd="4" destOrd="0" parTransId="{25484228-3168-BB47-AF25-3C93F478CC72}" sibTransId="{F231F611-F87F-C347-9D54-B2D689DDB4E5}"/>
    <dgm:cxn modelId="{9DAE8094-3974-CB4B-A29D-D7356D89F6FE}" srcId="{86B1F3D8-D957-B14D-87E1-B0D1D6D72F90}" destId="{41732AB2-B4DB-CC4E-A425-CDB72B3CF016}" srcOrd="0" destOrd="0" parTransId="{8B95EB95-5D43-EA47-B82E-4DE1B2B2731B}" sibTransId="{C48B250E-0FC7-5C4A-83DE-197617B669A5}"/>
    <dgm:cxn modelId="{213EE9A6-B8A4-E440-8A90-11CF58A002FE}" srcId="{86B1F3D8-D957-B14D-87E1-B0D1D6D72F90}" destId="{85425D51-8516-444B-9F94-985BD923248D}" srcOrd="2" destOrd="0" parTransId="{B5083C3E-BA2E-AF4D-978F-8AD22B85CF37}" sibTransId="{49E2F802-719E-E249-B844-EDF6EB790348}"/>
    <dgm:cxn modelId="{C5696BF8-9742-234A-923C-052F00E3F84A}" type="presOf" srcId="{5954B66A-B66D-B64F-9DB7-3D0BA3987E22}" destId="{D0081368-0948-CA44-A8D1-1B3FA3095B61}" srcOrd="0" destOrd="0" presId="urn:microsoft.com/office/officeart/2005/8/layout/vList2"/>
    <dgm:cxn modelId="{6A66D854-A5E6-1E44-A8C2-1566A485EA59}" type="presParOf" srcId="{D80DA091-FED0-1B4D-827F-FFA5C4DA7BE3}" destId="{D04B4CBD-4CD0-BE40-A7B7-CF49D91DEAB1}" srcOrd="0" destOrd="0" presId="urn:microsoft.com/office/officeart/2005/8/layout/vList2"/>
    <dgm:cxn modelId="{365F80A5-569A-734D-B281-5477E9528E06}" type="presParOf" srcId="{D80DA091-FED0-1B4D-827F-FFA5C4DA7BE3}" destId="{FF95032E-E195-2441-BFB6-E4B9F80A1DAF}" srcOrd="1" destOrd="0" presId="urn:microsoft.com/office/officeart/2005/8/layout/vList2"/>
    <dgm:cxn modelId="{824578C5-B97D-6045-9AA9-BB1BD3730861}" type="presParOf" srcId="{D80DA091-FED0-1B4D-827F-FFA5C4DA7BE3}" destId="{D0081368-0948-CA44-A8D1-1B3FA3095B61}" srcOrd="2" destOrd="0" presId="urn:microsoft.com/office/officeart/2005/8/layout/vList2"/>
    <dgm:cxn modelId="{8FF7ECA7-72DB-3E44-9414-C462618C0D01}" type="presParOf" srcId="{D80DA091-FED0-1B4D-827F-FFA5C4DA7BE3}" destId="{22B58E16-BD6C-FA41-8AD4-2629D52FF64C}" srcOrd="3" destOrd="0" presId="urn:microsoft.com/office/officeart/2005/8/layout/vList2"/>
    <dgm:cxn modelId="{8E33FB50-4A7C-6044-9D65-A1070C7EBEA3}" type="presParOf" srcId="{D80DA091-FED0-1B4D-827F-FFA5C4DA7BE3}" destId="{B30B1297-1929-6947-BC25-EC7674529F64}" srcOrd="4" destOrd="0" presId="urn:microsoft.com/office/officeart/2005/8/layout/vList2"/>
    <dgm:cxn modelId="{D6139C53-33BF-324B-9C04-499B6AADC98B}" type="presParOf" srcId="{D80DA091-FED0-1B4D-827F-FFA5C4DA7BE3}" destId="{1EA2DBF2-DE0C-E44A-ABB2-AB0C5D032C32}" srcOrd="5" destOrd="0" presId="urn:microsoft.com/office/officeart/2005/8/layout/vList2"/>
    <dgm:cxn modelId="{DD8E0539-5C20-EB43-98DC-2558AA3F834C}" type="presParOf" srcId="{D80DA091-FED0-1B4D-827F-FFA5C4DA7BE3}" destId="{510485F6-D171-CD48-AD5B-9FAFB7C14B77}" srcOrd="6" destOrd="0" presId="urn:microsoft.com/office/officeart/2005/8/layout/vList2"/>
    <dgm:cxn modelId="{A019EEF2-935E-EE48-A797-EA507F8C9E52}" type="presParOf" srcId="{D80DA091-FED0-1B4D-827F-FFA5C4DA7BE3}" destId="{02245F11-AB9F-6C4C-BA09-CBE19522608A}" srcOrd="7" destOrd="0" presId="urn:microsoft.com/office/officeart/2005/8/layout/vList2"/>
    <dgm:cxn modelId="{5430BCFB-0F77-9246-A04A-E2162A115C52}" type="presParOf" srcId="{D80DA091-FED0-1B4D-827F-FFA5C4DA7BE3}" destId="{DD725A77-DE2C-2540-9898-2595DACD3B53}" srcOrd="8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025CCF-CA4C-634D-A948-B4C716D3FFB5}">
      <dsp:nvSpPr>
        <dsp:cNvPr id="0" name=""/>
        <dsp:cNvSpPr/>
      </dsp:nvSpPr>
      <dsp:spPr>
        <a:xfrm>
          <a:off x="0" y="2027590"/>
          <a:ext cx="15788678" cy="2703454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42D05A-43EF-1648-9B70-3B6889972A61}">
      <dsp:nvSpPr>
        <dsp:cNvPr id="0" name=""/>
        <dsp:cNvSpPr/>
      </dsp:nvSpPr>
      <dsp:spPr>
        <a:xfrm>
          <a:off x="7391" y="0"/>
          <a:ext cx="1810918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b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Connect Data</a:t>
          </a:r>
        </a:p>
      </dsp:txBody>
      <dsp:txXfrm>
        <a:off x="7391" y="0"/>
        <a:ext cx="1810918" cy="2703454"/>
      </dsp:txXfrm>
    </dsp:sp>
    <dsp:sp modelId="{DADC73AA-2EF0-7545-B12D-9411E0C79541}">
      <dsp:nvSpPr>
        <dsp:cNvPr id="0" name=""/>
        <dsp:cNvSpPr/>
      </dsp:nvSpPr>
      <dsp:spPr>
        <a:xfrm>
          <a:off x="574918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C7992F-23E8-BF4D-A815-740BC675EFAF}">
      <dsp:nvSpPr>
        <dsp:cNvPr id="0" name=""/>
        <dsp:cNvSpPr/>
      </dsp:nvSpPr>
      <dsp:spPr>
        <a:xfrm>
          <a:off x="1908855" y="4055181"/>
          <a:ext cx="1872000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Transform Data</a:t>
          </a:r>
        </a:p>
      </dsp:txBody>
      <dsp:txXfrm>
        <a:off x="1908855" y="4055181"/>
        <a:ext cx="1872000" cy="2703454"/>
      </dsp:txXfrm>
    </dsp:sp>
    <dsp:sp modelId="{E27FC20B-5773-854E-AA44-6E0702A29E4B}">
      <dsp:nvSpPr>
        <dsp:cNvPr id="0" name=""/>
        <dsp:cNvSpPr/>
      </dsp:nvSpPr>
      <dsp:spPr>
        <a:xfrm>
          <a:off x="2506924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92F3CB-CE1C-A74F-AA36-B7BA90369AF2}">
      <dsp:nvSpPr>
        <dsp:cNvPr id="0" name=""/>
        <dsp:cNvSpPr/>
      </dsp:nvSpPr>
      <dsp:spPr>
        <a:xfrm>
          <a:off x="3871402" y="0"/>
          <a:ext cx="1810918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b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Model Data</a:t>
          </a:r>
        </a:p>
      </dsp:txBody>
      <dsp:txXfrm>
        <a:off x="3871402" y="0"/>
        <a:ext cx="1810918" cy="2703454"/>
      </dsp:txXfrm>
    </dsp:sp>
    <dsp:sp modelId="{A2182512-CD80-664A-AF5E-6089D4BC4AD2}">
      <dsp:nvSpPr>
        <dsp:cNvPr id="0" name=""/>
        <dsp:cNvSpPr/>
      </dsp:nvSpPr>
      <dsp:spPr>
        <a:xfrm>
          <a:off x="4438929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BA7B90-8CCA-F94D-9EAC-C56E9AF2B101}">
      <dsp:nvSpPr>
        <dsp:cNvPr id="0" name=""/>
        <dsp:cNvSpPr/>
      </dsp:nvSpPr>
      <dsp:spPr>
        <a:xfrm>
          <a:off x="5772866" y="4055181"/>
          <a:ext cx="2420183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Create Visualizations</a:t>
          </a:r>
        </a:p>
      </dsp:txBody>
      <dsp:txXfrm>
        <a:off x="5772866" y="4055181"/>
        <a:ext cx="2420183" cy="2703454"/>
      </dsp:txXfrm>
    </dsp:sp>
    <dsp:sp modelId="{3FE0A918-45B6-FC40-922C-283F74A36957}">
      <dsp:nvSpPr>
        <dsp:cNvPr id="0" name=""/>
        <dsp:cNvSpPr/>
      </dsp:nvSpPr>
      <dsp:spPr>
        <a:xfrm>
          <a:off x="6645026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DFA08A-B099-E744-AC6E-1E556192CC32}">
      <dsp:nvSpPr>
        <dsp:cNvPr id="0" name=""/>
        <dsp:cNvSpPr/>
      </dsp:nvSpPr>
      <dsp:spPr>
        <a:xfrm>
          <a:off x="8283595" y="0"/>
          <a:ext cx="2115894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b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Build Reports/ Dashboards</a:t>
          </a:r>
        </a:p>
      </dsp:txBody>
      <dsp:txXfrm>
        <a:off x="8283595" y="0"/>
        <a:ext cx="2115894" cy="2703454"/>
      </dsp:txXfrm>
    </dsp:sp>
    <dsp:sp modelId="{36AF1E28-725B-F84B-A36E-1D1D65FEE82C}">
      <dsp:nvSpPr>
        <dsp:cNvPr id="0" name=""/>
        <dsp:cNvSpPr/>
      </dsp:nvSpPr>
      <dsp:spPr>
        <a:xfrm>
          <a:off x="9003611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CAF6FE-2C28-AC48-9ABC-C5B1892D6744}">
      <dsp:nvSpPr>
        <dsp:cNvPr id="0" name=""/>
        <dsp:cNvSpPr/>
      </dsp:nvSpPr>
      <dsp:spPr>
        <a:xfrm>
          <a:off x="10490036" y="4055181"/>
          <a:ext cx="1810918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Publish/ Share</a:t>
          </a:r>
        </a:p>
      </dsp:txBody>
      <dsp:txXfrm>
        <a:off x="10490036" y="4055181"/>
        <a:ext cx="1810918" cy="2703454"/>
      </dsp:txXfrm>
    </dsp:sp>
    <dsp:sp modelId="{8E002AE7-50EC-4345-A582-D309EF44B6AF}">
      <dsp:nvSpPr>
        <dsp:cNvPr id="0" name=""/>
        <dsp:cNvSpPr/>
      </dsp:nvSpPr>
      <dsp:spPr>
        <a:xfrm>
          <a:off x="11057563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DA7467-EA13-CE43-9309-1666173FEE96}">
      <dsp:nvSpPr>
        <dsp:cNvPr id="0" name=""/>
        <dsp:cNvSpPr/>
      </dsp:nvSpPr>
      <dsp:spPr>
        <a:xfrm>
          <a:off x="12391500" y="0"/>
          <a:ext cx="1810918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b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Make Decision</a:t>
          </a:r>
        </a:p>
      </dsp:txBody>
      <dsp:txXfrm>
        <a:off x="12391500" y="0"/>
        <a:ext cx="1810918" cy="2703454"/>
      </dsp:txXfrm>
    </dsp:sp>
    <dsp:sp modelId="{04613EEC-45FE-2241-A0C7-972FA8ECF4F9}">
      <dsp:nvSpPr>
        <dsp:cNvPr id="0" name=""/>
        <dsp:cNvSpPr/>
      </dsp:nvSpPr>
      <dsp:spPr>
        <a:xfrm>
          <a:off x="12959027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F824FA-5BEA-9E48-8F8C-F087402DD5C9}">
      <dsp:nvSpPr>
        <dsp:cNvPr id="0" name=""/>
        <dsp:cNvSpPr/>
      </dsp:nvSpPr>
      <dsp:spPr>
        <a:xfrm>
          <a:off x="0" y="2389831"/>
          <a:ext cx="16382969" cy="3186441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4E28C5-7E30-5A43-AEF2-61457A6BAE45}">
      <dsp:nvSpPr>
        <dsp:cNvPr id="0" name=""/>
        <dsp:cNvSpPr/>
      </dsp:nvSpPr>
      <dsp:spPr>
        <a:xfrm>
          <a:off x="7199" y="0"/>
          <a:ext cx="4751700" cy="31864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27584" rIns="227584" bIns="227584" numCol="1" spcCol="1270" anchor="b" anchorCtr="1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Open Dataset Settings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b="0" i="0" u="none" kern="1200" dirty="0">
              <a:solidFill>
                <a:schemeClr val="tx1"/>
              </a:solidFill>
              <a:latin typeface="Plus Jakarta Sans"/>
            </a:rPr>
            <a:t>In Power BI Service workspace, locate your Semantic Model → Settings → Gateway &amp; Cloud Connections.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7199" y="0"/>
        <a:ext cx="4751700" cy="3186441"/>
      </dsp:txXfrm>
    </dsp:sp>
    <dsp:sp modelId="{24619D30-0273-DC4F-AE21-F5C1A444A466}">
      <dsp:nvSpPr>
        <dsp:cNvPr id="0" name=""/>
        <dsp:cNvSpPr/>
      </dsp:nvSpPr>
      <dsp:spPr>
        <a:xfrm>
          <a:off x="1984744" y="3584746"/>
          <a:ext cx="796610" cy="79661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2BDA06-B854-4E42-9F37-B92ADAAA5A18}">
      <dsp:nvSpPr>
        <dsp:cNvPr id="0" name=""/>
        <dsp:cNvSpPr/>
      </dsp:nvSpPr>
      <dsp:spPr>
        <a:xfrm>
          <a:off x="4996485" y="4779662"/>
          <a:ext cx="4751700" cy="31864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27584" rIns="227584" bIns="227584" numCol="1" spcCol="1270" anchor="t" anchorCtr="1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i="0" u="none" kern="1200" dirty="0">
              <a:solidFill>
                <a:schemeClr val="tx1"/>
              </a:solidFill>
              <a:latin typeface="Outfit"/>
            </a:rPr>
            <a:t>Configure Data Source Credentials</a:t>
          </a:r>
          <a:endParaRPr lang="en-US" sz="3200" kern="1200" dirty="0">
            <a:solidFill>
              <a:schemeClr val="tx1"/>
            </a:solidFill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b="0" i="0" u="none" kern="1200" dirty="0">
              <a:solidFill>
                <a:schemeClr val="tx1"/>
              </a:solidFill>
              <a:latin typeface="Plus Jakarta Sans"/>
            </a:rPr>
            <a:t>Enter database credentials (e.g., OAuth2, Windows Authentication, or Database SQL user login).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4996485" y="4779662"/>
        <a:ext cx="4751700" cy="3186441"/>
      </dsp:txXfrm>
    </dsp:sp>
    <dsp:sp modelId="{FA38A5DD-5F67-C84B-A99B-ED874D1E49E3}">
      <dsp:nvSpPr>
        <dsp:cNvPr id="0" name=""/>
        <dsp:cNvSpPr/>
      </dsp:nvSpPr>
      <dsp:spPr>
        <a:xfrm>
          <a:off x="6974030" y="3584746"/>
          <a:ext cx="796610" cy="79661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DEEBFF-7875-8D43-A1B6-5A7E8DC270FB}">
      <dsp:nvSpPr>
        <dsp:cNvPr id="0" name=""/>
        <dsp:cNvSpPr/>
      </dsp:nvSpPr>
      <dsp:spPr>
        <a:xfrm>
          <a:off x="9985771" y="0"/>
          <a:ext cx="4751700" cy="31864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27584" rIns="227584" bIns="227584" numCol="1" spcCol="1270" anchor="b" anchorCtr="1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Enable Scheduled Refresh Toggle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/>
            <a:t>Set refresh frequency (Daily/Hourly), time zone, and target execution times (e.g., 6:00 AM daily).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2800" kern="1200" dirty="0"/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2800" kern="1200" dirty="0"/>
        </a:p>
      </dsp:txBody>
      <dsp:txXfrm>
        <a:off x="9985771" y="0"/>
        <a:ext cx="4751700" cy="3186441"/>
      </dsp:txXfrm>
    </dsp:sp>
    <dsp:sp modelId="{42181E83-D34B-B441-9C90-31DD1030A79F}">
      <dsp:nvSpPr>
        <dsp:cNvPr id="0" name=""/>
        <dsp:cNvSpPr/>
      </dsp:nvSpPr>
      <dsp:spPr>
        <a:xfrm>
          <a:off x="11963316" y="3584746"/>
          <a:ext cx="796610" cy="79661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4B4CBD-4CD0-BE40-A7B7-CF49D91DEAB1}">
      <dsp:nvSpPr>
        <dsp:cNvPr id="0" name=""/>
        <dsp:cNvSpPr/>
      </dsp:nvSpPr>
      <dsp:spPr>
        <a:xfrm>
          <a:off x="0" y="1190"/>
          <a:ext cx="15246458" cy="12331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3100" kern="1200" dirty="0"/>
            <a:t>Decoupled Architecture: Publishing separates your project into a central Semantic Model and a Report so one dataset can securely power multiple enterprise solutions.</a:t>
          </a:r>
          <a:endParaRPr lang="en-EG" sz="3100" kern="1200" dirty="0"/>
        </a:p>
      </dsp:txBody>
      <dsp:txXfrm>
        <a:off x="60199" y="61389"/>
        <a:ext cx="15126060" cy="1112781"/>
      </dsp:txXfrm>
    </dsp:sp>
    <dsp:sp modelId="{D0081368-0948-CA44-A8D1-1B3FA3095B61}">
      <dsp:nvSpPr>
        <dsp:cNvPr id="0" name=""/>
        <dsp:cNvSpPr/>
      </dsp:nvSpPr>
      <dsp:spPr>
        <a:xfrm>
          <a:off x="0" y="1323650"/>
          <a:ext cx="15246458" cy="12331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3100" kern="1200" dirty="0"/>
            <a:t>Reports vs. Dashboards: Multi-page Reports provide detailed interactive analysis, while single-page Dashboards aggregate high-level KPI tiles pinned across multiple reports.</a:t>
          </a:r>
          <a:endParaRPr lang="en-EG" sz="3100" kern="1200" dirty="0"/>
        </a:p>
      </dsp:txBody>
      <dsp:txXfrm>
        <a:off x="60199" y="1383849"/>
        <a:ext cx="15126060" cy="1112781"/>
      </dsp:txXfrm>
    </dsp:sp>
    <dsp:sp modelId="{B30B1297-1929-6947-BC25-EC7674529F64}">
      <dsp:nvSpPr>
        <dsp:cNvPr id="0" name=""/>
        <dsp:cNvSpPr/>
      </dsp:nvSpPr>
      <dsp:spPr>
        <a:xfrm>
          <a:off x="0" y="2646110"/>
          <a:ext cx="15246458" cy="12331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3100" kern="1200" dirty="0"/>
            <a:t>Data Refresh Pipeline: Import Mode relies on Scheduled Refresh and On-Premises Data Gateways to update data, whereas </a:t>
          </a:r>
          <a:r>
            <a:rPr lang="en-US" sz="3100" kern="1200" dirty="0" err="1"/>
            <a:t>DirectQuery</a:t>
          </a:r>
          <a:r>
            <a:rPr lang="en-US" sz="3100" kern="1200" dirty="0"/>
            <a:t> queries source databases in real time.</a:t>
          </a:r>
          <a:endParaRPr lang="en-EG" sz="3100" kern="1200" dirty="0"/>
        </a:p>
      </dsp:txBody>
      <dsp:txXfrm>
        <a:off x="60199" y="2706309"/>
        <a:ext cx="15126060" cy="1112781"/>
      </dsp:txXfrm>
    </dsp:sp>
    <dsp:sp modelId="{510485F6-D171-CD48-AD5B-9FAFB7C14B77}">
      <dsp:nvSpPr>
        <dsp:cNvPr id="0" name=""/>
        <dsp:cNvSpPr/>
      </dsp:nvSpPr>
      <dsp:spPr>
        <a:xfrm>
          <a:off x="0" y="3968570"/>
          <a:ext cx="15246458" cy="12331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3100" kern="1200" dirty="0"/>
            <a:t>Governance &amp; Distribution: Enterprise access is secured through Workspace Roles (Admin, Member, Contributor, Viewer), Row-Level Security (RLS), and packaged Power BI Apps.</a:t>
          </a:r>
          <a:endParaRPr lang="en-EG" sz="3100" kern="1200" dirty="0"/>
        </a:p>
      </dsp:txBody>
      <dsp:txXfrm>
        <a:off x="60199" y="4028769"/>
        <a:ext cx="15126060" cy="1112781"/>
      </dsp:txXfrm>
    </dsp:sp>
    <dsp:sp modelId="{DD725A77-DE2C-2540-9898-2595DACD3B53}">
      <dsp:nvSpPr>
        <dsp:cNvPr id="0" name=""/>
        <dsp:cNvSpPr/>
      </dsp:nvSpPr>
      <dsp:spPr>
        <a:xfrm>
          <a:off x="0" y="5291030"/>
          <a:ext cx="15246458" cy="12331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3100" kern="1200" dirty="0"/>
            <a:t>Monitoring &amp; Mobility: Automated Data Alerts, scheduled Subscriptions, and mobile-optimized layouts ensure stakeholders stay informed securely across all modern devices.</a:t>
          </a:r>
          <a:endParaRPr lang="en-EG" sz="3100" kern="1200" dirty="0"/>
        </a:p>
      </dsp:txBody>
      <dsp:txXfrm>
        <a:off x="60199" y="5351229"/>
        <a:ext cx="15126060" cy="11127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timeline" pri="103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timeline" pri="103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30.07.2026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A05876-3479-4D83-56DA-21AA581D3A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7980D3-C22D-D0AB-2B1E-3217E5A746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661AF6-83AE-815B-BBBA-9F655F01E0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i="0" u="none" dirty="0">
                <a:solidFill>
                  <a:srgbClr val="94A3B8"/>
                </a:solidFill>
                <a:latin typeface="Plus Jakarta Sans"/>
              </a:rPr>
              <a:t>Learn step-by-step how to deploy local .</a:t>
            </a:r>
            <a:r>
              <a:rPr lang="en-US" sz="1200" b="0" i="0" u="none" dirty="0" err="1">
                <a:solidFill>
                  <a:srgbClr val="94A3B8"/>
                </a:solidFill>
                <a:latin typeface="Plus Jakarta Sans"/>
              </a:rPr>
              <a:t>pbix</a:t>
            </a:r>
            <a:r>
              <a:rPr lang="en-US" sz="1200" b="0" i="0" u="none" dirty="0">
                <a:solidFill>
                  <a:srgbClr val="94A3B8"/>
                </a:solidFill>
                <a:latin typeface="Plus Jakarta Sans"/>
              </a:rPr>
              <a:t> files into target Workspaces, navigate cloud artifacts, and understand semantic models.</a:t>
            </a:r>
          </a:p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62AEBA-3D5C-C1CE-6F30-8CDE5C0B3C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07912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D15017-DE8F-089D-58DF-732D9D72AD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948FB0-814C-D010-B5E3-4A657D6634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12E5C7-C5BF-4B26-B861-1E589D9F2F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46FCDA-6B28-0CE4-0359-D0AD94AFAF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24917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D15017-DE8F-089D-58DF-732D9D72AD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948FB0-814C-D010-B5E3-4A657D6634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12E5C7-C5BF-4B26-B861-1E589D9F2F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46FCDA-6B28-0CE4-0359-D0AD94AFAF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7475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142132-E212-406A-4D51-C9F464CDBA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76D82E-2E5A-08E6-492D-1CEC7D9ECD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19793F-0606-E91E-A71F-E8B3C1025D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EA12F2-C6A5-0881-3F6B-689CE5CB9F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46299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4DBFAD-D34F-6BCB-359F-2FD8271AED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7D09A2-923E-2173-5351-1C788491B3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8D8FE8-B41E-480F-8522-0F2A063CAC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52A4AD-4053-F773-E4FE-657394E62D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96500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A7820D-0E8B-1490-BE9B-7C92683EB9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1832E19-2058-03D8-A95A-2C428204FE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77B2D7-C1EA-C0D1-6587-3F5786D556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lnSpc>
                <a:spcPts val="2137"/>
              </a:lnSpc>
            </a:pPr>
            <a:r>
              <a:rPr lang="en-US" sz="1200" b="0" i="0" u="none" dirty="0">
                <a:solidFill>
                  <a:srgbClr val="94A3B8"/>
                </a:solidFill>
                <a:latin typeface="Plus Jakarta Sans"/>
              </a:rPr>
              <a:t>Construct high-level executive dashboards, master workspace permission roles, and publish organization-wide Apps.</a:t>
            </a:r>
          </a:p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CCB836-95CF-45CF-9562-2C7FBC9041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50041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612258-51D8-37CB-55CA-9D18A600D3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10DC5D1-D363-2D7B-D45F-91402C4C08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A297F9-ECA1-0434-CC76-DB5E68525A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E287B9-CE14-03BF-83DB-4710304FDD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79394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B6A0F9-936A-B4BA-DD31-FDED3E0D7A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636F8E-8612-64BF-009E-F78760FDBC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09F486-9D9D-E75E-F479-3203F1E542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855C6F-CF84-1F8C-6001-EE8C0BE107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89318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212363-93B0-900F-0BD9-10126C1638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8EBC6D-0BA0-910A-A146-33ABCCB219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1CDA72-7286-78E6-CFBD-6574F663E3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lnSpc>
                <a:spcPts val="2137"/>
              </a:lnSpc>
            </a:pPr>
            <a:r>
              <a:rPr lang="en-US" sz="1200" b="0" i="0" u="none" dirty="0">
                <a:solidFill>
                  <a:srgbClr val="94A3B8"/>
                </a:solidFill>
                <a:latin typeface="Plus Jakarta Sans"/>
              </a:rPr>
              <a:t>Construct high-level executive dashboards, master workspace permission roles, and publish organization-wide Apps.</a:t>
            </a:r>
          </a:p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16551A-FEBB-E521-4DF6-EA8307B69C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64827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1D7318-E0F0-240C-3320-0B407485BB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E506F0-9DDE-8929-C478-28934D9C07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D6F181-07B2-DFD7-8B0A-DB012B0AD6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1DCCE2-937F-68B4-0466-F62B392E26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10002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4C0408-CE2E-6112-A567-04AFF31C8A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8E2207-461C-92CA-29A1-17441FA1ED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728BC9-1238-4C26-D63B-67BDC778AB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788A2B-7DE8-0461-0CBB-BDC8AD14D6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8540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0D3C75-F620-37ED-B7C9-D1A9164C9B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B24BE5-A767-B4C8-5E50-1D013CE740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69CB1D-15FE-1D6F-AE5B-0243881EDA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DCF519-47FB-9934-B440-124B046FB5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35502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C949C9-5729-163E-01D0-B9FC57ACA0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CC4550-5581-3524-156D-9C1C2D9996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A2FEE6-CC2C-CF65-F57A-1C211E9106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A47021-1266-A1D6-CDF6-0A7D5D8468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58524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93163C-C865-CDA1-2AC8-768B69D1B2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5CAED6-8FA0-49DF-A00A-E67D9AF9B3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3C15CA-17DC-F6C6-D976-CF8284B853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4AC8E0-F662-D2DB-7DF8-E5CB82FD2C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99519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8945F3-43D9-8C98-81EA-F542B568EC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77CA86-62CD-E249-88F4-B951C14571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814316-32B5-3DB3-2CFF-0D383DF209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C4A1FF-FD77-6C10-B42F-1111F8F86E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1301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966C74-77A0-0C9C-3BD5-5D02A10E25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77BE1B-69E6-F784-7952-1C73E57C7B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8A4079-AED6-2A54-2314-5DFF005B9A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7181F2-3902-EE5C-F4B5-ECE056316D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36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08870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8288000" cy="10287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39545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691640" y="1685925"/>
            <a:ext cx="14904720" cy="691515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76863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9144000" y="1400175"/>
            <a:ext cx="7443219" cy="3743325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647671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0633387" y="763231"/>
            <a:ext cx="5552771" cy="7776086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06014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178974" y="-5"/>
            <a:ext cx="13109027" cy="10287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442553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  <p:sldLayoutId id="2147483667" r:id="rId15"/>
    <p:sldLayoutId id="2147483668" r:id="rId16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2.png"/><Relationship Id="rId10" Type="http://schemas.openxmlformats.org/officeDocument/2006/relationships/image" Target="../media/image12.png"/><Relationship Id="rId4" Type="http://schemas.openxmlformats.org/officeDocument/2006/relationships/image" Target="../media/image3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.png"/><Relationship Id="rId7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11" Type="http://schemas.openxmlformats.org/officeDocument/2006/relationships/image" Target="../media/image27.svg"/><Relationship Id="rId5" Type="http://schemas.openxmlformats.org/officeDocument/2006/relationships/image" Target="../media/image2.png"/><Relationship Id="rId10" Type="http://schemas.openxmlformats.org/officeDocument/2006/relationships/image" Target="../media/image26.svg"/><Relationship Id="rId4" Type="http://schemas.openxmlformats.org/officeDocument/2006/relationships/image" Target="../media/image3.png"/><Relationship Id="rId9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.png"/><Relationship Id="rId7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11" Type="http://schemas.openxmlformats.org/officeDocument/2006/relationships/image" Target="../media/image36.png"/><Relationship Id="rId5" Type="http://schemas.openxmlformats.org/officeDocument/2006/relationships/image" Target="../media/image2.png"/><Relationship Id="rId10" Type="http://schemas.openxmlformats.org/officeDocument/2006/relationships/image" Target="../media/image35.png"/><Relationship Id="rId4" Type="http://schemas.openxmlformats.org/officeDocument/2006/relationships/image" Target="../media/image3.png"/><Relationship Id="rId9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2.png"/><Relationship Id="rId7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2.png"/><Relationship Id="rId7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7" Type="http://schemas.openxmlformats.org/officeDocument/2006/relationships/image" Target="../media/image4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47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8.png"/><Relationship Id="rId11" Type="http://schemas.openxmlformats.org/officeDocument/2006/relationships/image" Target="../media/image55.png"/><Relationship Id="rId5" Type="http://schemas.openxmlformats.org/officeDocument/2006/relationships/image" Target="../media/image2.png"/><Relationship Id="rId10" Type="http://schemas.openxmlformats.org/officeDocument/2006/relationships/image" Target="../media/image54.png"/><Relationship Id="rId4" Type="http://schemas.openxmlformats.org/officeDocument/2006/relationships/image" Target="../media/image3.png"/><Relationship Id="rId9" Type="http://schemas.openxmlformats.org/officeDocument/2006/relationships/image" Target="../media/image5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2.png"/><Relationship Id="rId7" Type="http://schemas.openxmlformats.org/officeDocument/2006/relationships/image" Target="../media/image59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svg"/><Relationship Id="rId5" Type="http://schemas.openxmlformats.org/officeDocument/2006/relationships/image" Target="../media/image57.svg"/><Relationship Id="rId4" Type="http://schemas.openxmlformats.org/officeDocument/2006/relationships/image" Target="../media/image56.sv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6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6" Type="http://schemas.openxmlformats.org/officeDocument/2006/relationships/image" Target="../media/image61.png"/><Relationship Id="rId5" Type="http://schemas.openxmlformats.org/officeDocument/2006/relationships/image" Target="../media/image2.png"/><Relationship Id="rId10" Type="http://schemas.openxmlformats.org/officeDocument/2006/relationships/image" Target="../media/image64.jpg"/><Relationship Id="rId4" Type="http://schemas.openxmlformats.org/officeDocument/2006/relationships/image" Target="../media/image3.png"/><Relationship Id="rId9" Type="http://schemas.openxmlformats.org/officeDocument/2006/relationships/image" Target="../media/image53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notesSlide" Target="../notesSlides/notesSlide14.xml"/><Relationship Id="rId7" Type="http://schemas.openxmlformats.org/officeDocument/2006/relationships/diagramLayout" Target="../diagrams/layout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6" Type="http://schemas.openxmlformats.org/officeDocument/2006/relationships/diagramData" Target="../diagrams/data2.xml"/><Relationship Id="rId5" Type="http://schemas.openxmlformats.org/officeDocument/2006/relationships/image" Target="../media/image2.png"/><Relationship Id="rId10" Type="http://schemas.microsoft.com/office/2007/relationships/diagramDrawing" Target="../diagrams/drawing2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2.png"/><Relationship Id="rId7" Type="http://schemas.openxmlformats.org/officeDocument/2006/relationships/image" Target="../media/image6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6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xelplus.com/how-to-use-power-bi/" TargetMode="External"/><Relationship Id="rId13" Type="http://schemas.openxmlformats.org/officeDocument/2006/relationships/hyperlink" Target="https://www.youtube.com/watch?v=j22gzXfD8R8" TargetMode="External"/><Relationship Id="rId3" Type="http://schemas.openxmlformats.org/officeDocument/2006/relationships/notesSlide" Target="../notesSlides/notesSlide17.xml"/><Relationship Id="rId7" Type="http://schemas.openxmlformats.org/officeDocument/2006/relationships/hyperlink" Target="https://www.youtube.com/watch?v=yTtFVaiOUqY&amp;pp=ygUj2LTYsditIFBvd2VyIEJJICDZgdmKIDIwINiv2YLZitmC2Kk%3D" TargetMode="External"/><Relationship Id="rId12" Type="http://schemas.openxmlformats.org/officeDocument/2006/relationships/hyperlink" Target="https://www.youtube.com/watch?v=t7BqKndtNpQ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6" Type="http://schemas.openxmlformats.org/officeDocument/2006/relationships/hyperlink" Target="https://www.youtube.com/watch?v=VaOhNqNtGGE&amp;pp=ygUZcG93ZXIgYmkgc2VydmljZSBvdmVydmllZQ%3D%3D" TargetMode="External"/><Relationship Id="rId11" Type="http://schemas.openxmlformats.org/officeDocument/2006/relationships/hyperlink" Target="https://www.youtube.com/watch?v=2Xt4z6i2WvE" TargetMode="External"/><Relationship Id="rId5" Type="http://schemas.openxmlformats.org/officeDocument/2006/relationships/image" Target="../media/image2.png"/><Relationship Id="rId10" Type="http://schemas.openxmlformats.org/officeDocument/2006/relationships/hyperlink" Target="https://www.youtube.com/playlist?list=PL_CkpxkuPiT-erQVENjmjmCuXkwdeQkp0" TargetMode="External"/><Relationship Id="rId4" Type="http://schemas.openxmlformats.org/officeDocument/2006/relationships/image" Target="../media/image3.png"/><Relationship Id="rId9" Type="http://schemas.openxmlformats.org/officeDocument/2006/relationships/hyperlink" Target="https://www.youtube.com/watch?v=ObdxC3JFLRU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sv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9081644" y="-1081087"/>
            <a:ext cx="11673536" cy="113680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dirty="0"/>
          </a:p>
        </p:txBody>
      </p:sp>
      <p:sp>
        <p:nvSpPr>
          <p:cNvPr id="30" name="TextBox 29"/>
          <p:cNvSpPr txBox="1"/>
          <p:nvPr/>
        </p:nvSpPr>
        <p:spPr>
          <a:xfrm>
            <a:off x="493904" y="5715033"/>
            <a:ext cx="83198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PfMP©, PMP©, CMP APMG</a:t>
            </a:r>
          </a:p>
          <a:p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91927" y="3591374"/>
            <a:ext cx="875703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Publishing and Sharing, Reports</a:t>
            </a:r>
          </a:p>
          <a:p>
            <a:endParaRPr lang="en-US" sz="6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6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6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6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6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810398" y="8765486"/>
            <a:ext cx="7329693" cy="793751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93904" y="7656361"/>
            <a:ext cx="763542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Course: From Data to Decisions using Power BI</a:t>
            </a:r>
          </a:p>
        </p:txBody>
      </p:sp>
      <p:sp>
        <p:nvSpPr>
          <p:cNvPr id="14" name="Oval 13"/>
          <p:cNvSpPr/>
          <p:nvPr/>
        </p:nvSpPr>
        <p:spPr>
          <a:xfrm>
            <a:off x="9300515" y="-481013"/>
            <a:ext cx="11115675" cy="11115675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dirty="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91926" y="404480"/>
            <a:ext cx="4431983" cy="206943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04433" y="68229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/>
          <p:cNvGrpSpPr/>
          <p:nvPr/>
        </p:nvGrpSpPr>
        <p:grpSpPr>
          <a:xfrm>
            <a:off x="897341" y="2499665"/>
            <a:ext cx="16276234" cy="6612769"/>
            <a:chOff x="0" y="0"/>
            <a:chExt cx="21701646" cy="881702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3733800" y="1104900"/>
            <a:ext cx="8407032" cy="12824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Power BI Workflow</a:t>
            </a:r>
          </a:p>
          <a:p>
            <a:pPr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(The Analytics Journey)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758820" y="1509684"/>
            <a:ext cx="1607544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849383" y="1883883"/>
            <a:ext cx="1393109" cy="10130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09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14518272" y="403441"/>
            <a:ext cx="3457708" cy="1614516"/>
            <a:chOff x="0" y="0"/>
            <a:chExt cx="4610278" cy="215268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graphicFrame>
        <p:nvGraphicFramePr>
          <p:cNvPr id="42" name="Diagram 41">
            <a:extLst>
              <a:ext uri="{FF2B5EF4-FFF2-40B4-BE49-F238E27FC236}">
                <a16:creationId xmlns:a16="http://schemas.microsoft.com/office/drawing/2014/main" id="{E889261B-138F-FE21-6D77-23C91BC363C8}"/>
              </a:ext>
            </a:extLst>
          </p:cNvPr>
          <p:cNvGraphicFramePr/>
          <p:nvPr/>
        </p:nvGraphicFramePr>
        <p:xfrm>
          <a:off x="1114436" y="2499664"/>
          <a:ext cx="15788678" cy="67586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2" name="Oval 11">
            <a:extLst>
              <a:ext uri="{FF2B5EF4-FFF2-40B4-BE49-F238E27FC236}">
                <a16:creationId xmlns:a16="http://schemas.microsoft.com/office/drawing/2014/main" id="{3A96A921-431B-5B24-9E3D-8BD093C33003}"/>
              </a:ext>
            </a:extLst>
          </p:cNvPr>
          <p:cNvSpPr/>
          <p:nvPr/>
        </p:nvSpPr>
        <p:spPr>
          <a:xfrm>
            <a:off x="11201400" y="3799463"/>
            <a:ext cx="3316872" cy="3869007"/>
          </a:xfrm>
          <a:prstGeom prst="ellipse">
            <a:avLst/>
          </a:prstGeom>
          <a:solidFill>
            <a:srgbClr val="FF0000">
              <a:alpha val="1399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G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DE07F71-E4E1-A8B0-44A0-AA649B83C5A8}"/>
              </a:ext>
            </a:extLst>
          </p:cNvPr>
          <p:cNvSpPr txBox="1"/>
          <p:nvPr/>
        </p:nvSpPr>
        <p:spPr>
          <a:xfrm>
            <a:off x="2237266" y="8539896"/>
            <a:ext cx="13543017" cy="4913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>
              <a:lnSpc>
                <a:spcPts val="2639"/>
              </a:lnSpc>
              <a:spcBef>
                <a:spcPct val="0"/>
              </a:spcBef>
            </a:pPr>
            <a:r>
              <a:rPr lang="en-US" sz="4400" b="1" u="none" strike="noStrike" dirty="0">
                <a:latin typeface="Tajawal"/>
                <a:ea typeface="Tajawal"/>
                <a:cs typeface="Tajawal"/>
                <a:sym typeface="Tajawal"/>
              </a:rPr>
              <a:t>Each stage adds value — skip one and the chain breaks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2C8C13-DA1E-66B2-8F3E-FE9FE9ABD16B}"/>
              </a:ext>
            </a:extLst>
          </p:cNvPr>
          <p:cNvSpPr txBox="1"/>
          <p:nvPr/>
        </p:nvSpPr>
        <p:spPr>
          <a:xfrm>
            <a:off x="17559776" y="98679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</a:t>
            </a:fld>
            <a:endParaRPr lang="en-EG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EAE07F9-48BC-2FF6-CAD4-795F00EBB6FD}"/>
              </a:ext>
            </a:extLst>
          </p:cNvPr>
          <p:cNvSpPr txBox="1"/>
          <p:nvPr/>
        </p:nvSpPr>
        <p:spPr>
          <a:xfrm>
            <a:off x="2988125" y="7668470"/>
            <a:ext cx="3599424" cy="360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>
              <a:lnSpc>
                <a:spcPts val="1960"/>
              </a:lnSpc>
              <a:spcBef>
                <a:spcPct val="0"/>
              </a:spcBef>
            </a:pPr>
            <a:r>
              <a:rPr lang="en-US" sz="2400" u="none" strike="noStrike" dirty="0">
                <a:solidFill>
                  <a:srgbClr val="FF0000"/>
                </a:solidFill>
                <a:latin typeface="Alexandria"/>
                <a:ea typeface="Alexandria"/>
                <a:cs typeface="Alexandria"/>
                <a:sym typeface="Alexandria"/>
              </a:rPr>
              <a:t>Reliable tables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B625455-3CD8-0A7D-F53A-99D0A058D727}"/>
              </a:ext>
            </a:extLst>
          </p:cNvPr>
          <p:cNvSpPr txBox="1"/>
          <p:nvPr/>
        </p:nvSpPr>
        <p:spPr>
          <a:xfrm>
            <a:off x="978622" y="3430025"/>
            <a:ext cx="3599424" cy="360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>
              <a:lnSpc>
                <a:spcPts val="1960"/>
              </a:lnSpc>
              <a:spcBef>
                <a:spcPct val="0"/>
              </a:spcBef>
            </a:pPr>
            <a:r>
              <a:rPr lang="en-US" sz="2400" u="none" strike="noStrike" dirty="0">
                <a:solidFill>
                  <a:srgbClr val="FF0000"/>
                </a:solidFill>
                <a:latin typeface="Alexandria"/>
                <a:ea typeface="Alexandria"/>
                <a:cs typeface="Alexandria"/>
                <a:sym typeface="Alexandria"/>
              </a:rPr>
              <a:t>Tables loaded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CAF0708-E5FF-0E3E-5063-4E9B00ECC891}"/>
              </a:ext>
            </a:extLst>
          </p:cNvPr>
          <p:cNvSpPr txBox="1"/>
          <p:nvPr/>
        </p:nvSpPr>
        <p:spPr>
          <a:xfrm>
            <a:off x="4099684" y="3430025"/>
            <a:ext cx="4015616" cy="360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>
              <a:lnSpc>
                <a:spcPts val="1960"/>
              </a:lnSpc>
              <a:spcBef>
                <a:spcPct val="0"/>
              </a:spcBef>
            </a:pPr>
            <a:r>
              <a:rPr lang="en-US" sz="2400" u="none" strike="noStrike" dirty="0">
                <a:solidFill>
                  <a:srgbClr val="FF0000"/>
                </a:solidFill>
                <a:latin typeface="Alexandria"/>
                <a:ea typeface="Alexandria"/>
                <a:cs typeface="Alexandria"/>
                <a:sym typeface="Alexandria"/>
              </a:rPr>
              <a:t>Connected relationships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C85EF66-8941-E98A-5510-ABDA22AE7BE2}"/>
              </a:ext>
            </a:extLst>
          </p:cNvPr>
          <p:cNvSpPr txBox="1"/>
          <p:nvPr/>
        </p:nvSpPr>
        <p:spPr>
          <a:xfrm>
            <a:off x="8574065" y="3438723"/>
            <a:ext cx="3599424" cy="360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>
              <a:lnSpc>
                <a:spcPts val="1960"/>
              </a:lnSpc>
              <a:spcBef>
                <a:spcPct val="0"/>
              </a:spcBef>
            </a:pPr>
            <a:r>
              <a:rPr lang="en-US" sz="2400" dirty="0">
                <a:solidFill>
                  <a:srgbClr val="FF0000"/>
                </a:solidFill>
                <a:latin typeface="Alexandria"/>
                <a:ea typeface="Alexandria"/>
                <a:cs typeface="Alexandria"/>
                <a:sym typeface="Alexandria"/>
              </a:rPr>
              <a:t>Professional Layout</a:t>
            </a:r>
            <a:endParaRPr lang="en-US" sz="2400" u="none" strike="noStrike" dirty="0">
              <a:solidFill>
                <a:srgbClr val="FF0000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2681B5E-6D68-AFAD-30E4-B26963E3444C}"/>
              </a:ext>
            </a:extLst>
          </p:cNvPr>
          <p:cNvSpPr txBox="1"/>
          <p:nvPr/>
        </p:nvSpPr>
        <p:spPr>
          <a:xfrm>
            <a:off x="10229340" y="7668470"/>
            <a:ext cx="4558937" cy="360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>
              <a:lnSpc>
                <a:spcPts val="1960"/>
              </a:lnSpc>
              <a:spcBef>
                <a:spcPct val="0"/>
              </a:spcBef>
            </a:pPr>
            <a:r>
              <a:rPr lang="en-US" sz="2400" u="none" strike="noStrike" dirty="0">
                <a:solidFill>
                  <a:srgbClr val="FF0000"/>
                </a:solidFill>
                <a:latin typeface="Alexandria"/>
                <a:ea typeface="Alexandria"/>
                <a:cs typeface="Alexandria"/>
                <a:sym typeface="Alexandria"/>
              </a:rPr>
              <a:t>Decision-ready report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A992896-B699-D5A3-8E2A-04B9CE9B3E05}"/>
              </a:ext>
            </a:extLst>
          </p:cNvPr>
          <p:cNvSpPr txBox="1"/>
          <p:nvPr/>
        </p:nvSpPr>
        <p:spPr>
          <a:xfrm>
            <a:off x="6368174" y="7677168"/>
            <a:ext cx="3599424" cy="360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>
              <a:lnSpc>
                <a:spcPts val="1960"/>
              </a:lnSpc>
              <a:spcBef>
                <a:spcPct val="0"/>
              </a:spcBef>
            </a:pPr>
            <a:r>
              <a:rPr lang="en-US" sz="2400" u="none" strike="noStrike" dirty="0">
                <a:solidFill>
                  <a:srgbClr val="FF0000"/>
                </a:solidFill>
                <a:latin typeface="Alexandria"/>
                <a:ea typeface="Alexandria"/>
                <a:cs typeface="Alexandria"/>
                <a:sym typeface="Alexandria"/>
              </a:rPr>
              <a:t>Charts and KPIs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/>
          <p:cNvGrpSpPr/>
          <p:nvPr/>
        </p:nvGrpSpPr>
        <p:grpSpPr>
          <a:xfrm>
            <a:off x="4210" y="0"/>
            <a:ext cx="8321526" cy="8360235"/>
            <a:chOff x="0" y="0"/>
            <a:chExt cx="11095368" cy="1114698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095355" cy="11146917"/>
            </a:xfrm>
            <a:custGeom>
              <a:avLst/>
              <a:gdLst/>
              <a:ahLst/>
              <a:cxnLst/>
              <a:rect l="l" t="t" r="r" b="b"/>
              <a:pathLst>
                <a:path w="11095355" h="11146917">
                  <a:moveTo>
                    <a:pt x="0" y="0"/>
                  </a:moveTo>
                  <a:lnTo>
                    <a:pt x="11095355" y="0"/>
                  </a:lnTo>
                  <a:lnTo>
                    <a:pt x="11095355" y="11146917"/>
                  </a:lnTo>
                  <a:lnTo>
                    <a:pt x="0" y="111469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9298" r="-19298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5" name="Group 5"/>
          <p:cNvGrpSpPr/>
          <p:nvPr/>
        </p:nvGrpSpPr>
        <p:grpSpPr>
          <a:xfrm rot="5400000">
            <a:off x="-6258" y="6267"/>
            <a:ext cx="2698956" cy="2686431"/>
            <a:chOff x="0" y="0"/>
            <a:chExt cx="3598608" cy="358190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598545" cy="3581908"/>
            </a:xfrm>
            <a:custGeom>
              <a:avLst/>
              <a:gdLst/>
              <a:ahLst/>
              <a:cxnLst/>
              <a:rect l="l" t="t" r="r" b="b"/>
              <a:pathLst>
                <a:path w="3598545" h="3581908">
                  <a:moveTo>
                    <a:pt x="0" y="3581908"/>
                  </a:moveTo>
                  <a:lnTo>
                    <a:pt x="0" y="0"/>
                  </a:lnTo>
                  <a:lnTo>
                    <a:pt x="3598545" y="358190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-959729" y="6149235"/>
            <a:ext cx="8360226" cy="3715655"/>
            <a:chOff x="0" y="0"/>
            <a:chExt cx="11146968" cy="495420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1147044" cy="4954270"/>
            </a:xfrm>
            <a:custGeom>
              <a:avLst/>
              <a:gdLst/>
              <a:ahLst/>
              <a:cxnLst/>
              <a:rect l="l" t="t" r="r" b="b"/>
              <a:pathLst>
                <a:path w="11147044" h="4954270">
                  <a:moveTo>
                    <a:pt x="0" y="0"/>
                  </a:moveTo>
                  <a:lnTo>
                    <a:pt x="4977384" y="4954270"/>
                  </a:lnTo>
                  <a:lnTo>
                    <a:pt x="11147044" y="4954270"/>
                  </a:lnTo>
                  <a:lnTo>
                    <a:pt x="6169660" y="0"/>
                  </a:lnTo>
                  <a:close/>
                </a:path>
              </a:pathLst>
            </a:custGeom>
            <a:solidFill>
              <a:srgbClr val="669BBC">
                <a:alpha val="7059"/>
              </a:srgbClr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7125329" y="2146097"/>
            <a:ext cx="5987967" cy="712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>
                <a:solidFill>
                  <a:srgbClr val="00B0F0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What we will cover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4726238" y="875167"/>
            <a:ext cx="9775374" cy="68580"/>
            <a:chOff x="0" y="0"/>
            <a:chExt cx="13033832" cy="9144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3033883" cy="91440"/>
            </a:xfrm>
            <a:custGeom>
              <a:avLst/>
              <a:gdLst/>
              <a:ahLst/>
              <a:cxnLst/>
              <a:rect l="l" t="t" r="r" b="b"/>
              <a:pathLst>
                <a:path w="13033883" h="91440">
                  <a:moveTo>
                    <a:pt x="0" y="0"/>
                  </a:moveTo>
                  <a:lnTo>
                    <a:pt x="13033883" y="0"/>
                  </a:lnTo>
                  <a:lnTo>
                    <a:pt x="13033883" y="91440"/>
                  </a:lnTo>
                  <a:lnTo>
                    <a:pt x="0" y="9144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8165363" y="3035857"/>
            <a:ext cx="9775413" cy="24004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651510" lvl="1" indent="-325755" algn="l">
              <a:lnSpc>
                <a:spcPts val="6480"/>
              </a:lnSpc>
              <a:buAutoNum type="arabicPeriod"/>
            </a:pPr>
            <a:r>
              <a:rPr lang="en-US" sz="36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Publishing Reports to Cloud</a:t>
            </a:r>
          </a:p>
          <a:p>
            <a:pPr marL="651510" lvl="1" indent="-325755" algn="l">
              <a:lnSpc>
                <a:spcPts val="6480"/>
              </a:lnSpc>
              <a:buAutoNum type="arabicPeriod"/>
            </a:pPr>
            <a:r>
              <a:rPr lang="en-US" sz="36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Dashboards &amp; Enterprise Sharing</a:t>
            </a:r>
          </a:p>
          <a:p>
            <a:pPr marL="651510" lvl="1" indent="-325755" algn="l">
              <a:lnSpc>
                <a:spcPts val="6480"/>
              </a:lnSpc>
              <a:buAutoNum type="arabicPeriod"/>
            </a:pPr>
            <a:r>
              <a:rPr lang="en-US" sz="36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Data Connections &amp; Refresh Automation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5054660" y="2021100"/>
            <a:ext cx="1844240" cy="4816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169656" y="2426589"/>
            <a:ext cx="1604610" cy="4816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b="1">
                <a:solidFill>
                  <a:srgbClr val="FFFFFF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Lecture</a:t>
            </a:r>
          </a:p>
        </p:txBody>
      </p:sp>
      <p:grpSp>
        <p:nvGrpSpPr>
          <p:cNvPr id="17" name="Group 17"/>
          <p:cNvGrpSpPr/>
          <p:nvPr/>
        </p:nvGrpSpPr>
        <p:grpSpPr>
          <a:xfrm>
            <a:off x="14674501" y="89687"/>
            <a:ext cx="3457708" cy="1614516"/>
            <a:chOff x="0" y="0"/>
            <a:chExt cx="4610278" cy="2152688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F67B0424-0C36-D8D6-A41C-03168008DC52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</a:t>
            </a:fld>
            <a:endParaRPr lang="en-EG" dirty="0"/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9ABBAD-C6C7-22CA-E313-EF07D4459E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01CFBEAA-77B2-925D-7AD5-5E78DF81DB62}"/>
              </a:ext>
            </a:extLst>
          </p:cNvPr>
          <p:cNvSpPr/>
          <p:nvPr/>
        </p:nvSpPr>
        <p:spPr>
          <a:xfrm>
            <a:off x="0" y="19153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61ADA28-7F04-44C0-139F-A82694319B0A}"/>
              </a:ext>
            </a:extLst>
          </p:cNvPr>
          <p:cNvSpPr/>
          <p:nvPr/>
        </p:nvSpPr>
        <p:spPr>
          <a:xfrm>
            <a:off x="9183291" y="3021807"/>
            <a:ext cx="7406019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83521E2-A1BC-4A4C-B4C3-CE5A5B696FE9}"/>
              </a:ext>
            </a:extLst>
          </p:cNvPr>
          <p:cNvSpPr/>
          <p:nvPr/>
        </p:nvSpPr>
        <p:spPr>
          <a:xfrm>
            <a:off x="1691641" y="1685925"/>
            <a:ext cx="7413071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21F2FB9-6DAF-5078-573F-381BB25E584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C419004-1E21-CCF6-9A7A-39F2CB962537}"/>
              </a:ext>
            </a:extLst>
          </p:cNvPr>
          <p:cNvSpPr/>
          <p:nvPr/>
        </p:nvSpPr>
        <p:spPr>
          <a:xfrm>
            <a:off x="7426643" y="1676541"/>
            <a:ext cx="1675190" cy="14438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5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FCFEB83-D773-C4FA-7FDE-DE9BFFC6D398}"/>
              </a:ext>
            </a:extLst>
          </p:cNvPr>
          <p:cNvSpPr/>
          <p:nvPr/>
        </p:nvSpPr>
        <p:spPr>
          <a:xfrm>
            <a:off x="3939268" y="751350"/>
            <a:ext cx="15938381" cy="685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32CF092-C622-E939-915B-11586F7207EB}"/>
              </a:ext>
            </a:extLst>
          </p:cNvPr>
          <p:cNvSpPr/>
          <p:nvPr/>
        </p:nvSpPr>
        <p:spPr>
          <a:xfrm>
            <a:off x="1691641" y="7326584"/>
            <a:ext cx="7120985" cy="4968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C50B5F0-6530-1E4C-4178-A2FDC7CE3953}"/>
              </a:ext>
            </a:extLst>
          </p:cNvPr>
          <p:cNvSpPr txBox="1"/>
          <p:nvPr/>
        </p:nvSpPr>
        <p:spPr>
          <a:xfrm>
            <a:off x="9452009" y="1410624"/>
            <a:ext cx="71373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 Publishing Reports to Cloud</a:t>
            </a:r>
          </a:p>
          <a:p>
            <a:endParaRPr lang="en-US" sz="4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endParaRPr lang="en-US" sz="4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endParaRPr lang="en-US" sz="4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5D686A7-CF99-0244-08F8-875E427CF828}"/>
              </a:ext>
            </a:extLst>
          </p:cNvPr>
          <p:cNvSpPr txBox="1"/>
          <p:nvPr/>
        </p:nvSpPr>
        <p:spPr>
          <a:xfrm>
            <a:off x="7543076" y="1708996"/>
            <a:ext cx="1375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B66E506-943A-BEB6-F282-AE9F717A38F1}"/>
              </a:ext>
            </a:extLst>
          </p:cNvPr>
          <p:cNvSpPr txBox="1"/>
          <p:nvPr/>
        </p:nvSpPr>
        <p:spPr>
          <a:xfrm>
            <a:off x="7584032" y="2031293"/>
            <a:ext cx="14139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61188EC-ED24-E067-717C-10BD71CCAC6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270647" y="119290"/>
            <a:ext cx="3457712" cy="161451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80EF492-B703-5781-95D0-6081C641BEAF}"/>
              </a:ext>
            </a:extLst>
          </p:cNvPr>
          <p:cNvSpPr txBox="1"/>
          <p:nvPr/>
        </p:nvSpPr>
        <p:spPr>
          <a:xfrm>
            <a:off x="17559776" y="9886459"/>
            <a:ext cx="575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4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4160677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756A04-7012-C5F1-7A7A-ADFBA17B2C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DA0F4416-E38B-594C-9F3A-D53BD6ADECE2}"/>
              </a:ext>
            </a:extLst>
          </p:cNvPr>
          <p:cNvSpPr/>
          <p:nvPr/>
        </p:nvSpPr>
        <p:spPr>
          <a:xfrm>
            <a:off x="10886" y="3665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4D482FC-A74A-841B-DA4F-6C259B59306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DCF5D281-AB0F-5020-C0D6-D4C87A137C52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5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AAEABD65-69B5-0140-0CBB-C12EA624C8FF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Why Publish Reports?</a:t>
            </a:r>
          </a:p>
        </p:txBody>
      </p:sp>
      <p:pic>
        <p:nvPicPr>
          <p:cNvPr id="2" name="Picture 1" descr="image.png">
            <a:extLst>
              <a:ext uri="{FF2B5EF4-FFF2-40B4-BE49-F238E27FC236}">
                <a16:creationId xmlns:a16="http://schemas.microsoft.com/office/drawing/2014/main" id="{1902E61D-4167-30E5-B047-671AA26FBADC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38200" y="3086100"/>
            <a:ext cx="4957053" cy="48006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pic>
      <p:pic>
        <p:nvPicPr>
          <p:cNvPr id="5" name="Picture 4" descr="image.png">
            <a:extLst>
              <a:ext uri="{FF2B5EF4-FFF2-40B4-BE49-F238E27FC236}">
                <a16:creationId xmlns:a16="http://schemas.microsoft.com/office/drawing/2014/main" id="{0DCDE06A-A969-84E7-E553-2A008C14273D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943600" y="3086100"/>
            <a:ext cx="4957053" cy="48006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pic>
      <p:pic>
        <p:nvPicPr>
          <p:cNvPr id="6" name="Picture 5" descr="image.png">
            <a:extLst>
              <a:ext uri="{FF2B5EF4-FFF2-40B4-BE49-F238E27FC236}">
                <a16:creationId xmlns:a16="http://schemas.microsoft.com/office/drawing/2014/main" id="{BFDC6A0B-F4F5-3235-F1B9-DA2F991E6448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582400" y="3086100"/>
            <a:ext cx="4957053" cy="48006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939FA82-2ACB-DEF8-D621-B80B512D323B}"/>
              </a:ext>
            </a:extLst>
          </p:cNvPr>
          <p:cNvSpPr txBox="1"/>
          <p:nvPr/>
        </p:nvSpPr>
        <p:spPr>
          <a:xfrm>
            <a:off x="1076325" y="4346257"/>
            <a:ext cx="5514944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200" b="0" i="0" u="none" dirty="0">
                <a:solidFill>
                  <a:schemeClr val="bg1"/>
                </a:solidFill>
                <a:latin typeface="Outfit SemiBold"/>
              </a:rPr>
              <a:t>Collaboration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24AA046-8C61-8323-24EF-45894FD3079D}"/>
              </a:ext>
            </a:extLst>
          </p:cNvPr>
          <p:cNvSpPr txBox="1"/>
          <p:nvPr/>
        </p:nvSpPr>
        <p:spPr>
          <a:xfrm>
            <a:off x="1076325" y="5128617"/>
            <a:ext cx="4410075" cy="215443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0" i="0" u="none" dirty="0">
                <a:solidFill>
                  <a:schemeClr val="bg1"/>
                </a:solidFill>
                <a:latin typeface="Plus Jakarta Sans"/>
              </a:rPr>
              <a:t>Break down data silos. Workspaces enable multi-author development and centralized analytics for team members.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1C11FEE-AC0A-F328-6E95-7E66DD0F1D05}"/>
              </a:ext>
            </a:extLst>
          </p:cNvPr>
          <p:cNvSpPr txBox="1"/>
          <p:nvPr/>
        </p:nvSpPr>
        <p:spPr>
          <a:xfrm>
            <a:off x="6181725" y="4346257"/>
            <a:ext cx="5514944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Plus Jakarta Sans"/>
              </a:rPr>
              <a:t>Access interactive reports</a:t>
            </a:r>
            <a:endParaRPr sz="3200" b="0" i="0" u="none" dirty="0">
              <a:solidFill>
                <a:schemeClr val="bg1"/>
              </a:solidFill>
              <a:latin typeface="Outfit SemiBold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0AE44FF-368E-C90E-D7CD-41CE95CC8AF8}"/>
              </a:ext>
            </a:extLst>
          </p:cNvPr>
          <p:cNvSpPr txBox="1"/>
          <p:nvPr/>
        </p:nvSpPr>
        <p:spPr>
          <a:xfrm>
            <a:off x="6181725" y="5049441"/>
            <a:ext cx="4410075" cy="215443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0" i="0" u="none" dirty="0">
                <a:solidFill>
                  <a:schemeClr val="bg1"/>
                </a:solidFill>
                <a:latin typeface="Plus Jakarta Sans"/>
              </a:rPr>
              <a:t>Access interactive reports anytime, anywhere via web browsers, Microsoft Teams embeds, and native iOS/Android apps.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8000239-FE92-44B7-FA6B-82E9CB5B587A}"/>
              </a:ext>
            </a:extLst>
          </p:cNvPr>
          <p:cNvSpPr txBox="1"/>
          <p:nvPr/>
        </p:nvSpPr>
        <p:spPr>
          <a:xfrm>
            <a:off x="11820525" y="4346257"/>
            <a:ext cx="5514944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200" b="0" i="0" u="none">
                <a:solidFill>
                  <a:schemeClr val="bg1"/>
                </a:solidFill>
                <a:latin typeface="Outfit SemiBold"/>
              </a:rPr>
              <a:t>Automated Pipelines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FDC7554-C466-8280-51C1-A74497C24E71}"/>
              </a:ext>
            </a:extLst>
          </p:cNvPr>
          <p:cNvSpPr txBox="1"/>
          <p:nvPr/>
        </p:nvSpPr>
        <p:spPr>
          <a:xfrm>
            <a:off x="11820525" y="5049441"/>
            <a:ext cx="4410075" cy="258532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0" i="0" u="none" dirty="0">
                <a:solidFill>
                  <a:schemeClr val="bg1"/>
                </a:solidFill>
                <a:latin typeface="Plus Jakarta Sans"/>
              </a:rPr>
              <a:t>Eliminate manual file emailing. Cloud scheduled refreshes keep semantic models automatically synchronized with database updates.</a:t>
            </a:r>
          </a:p>
        </p:txBody>
      </p:sp>
      <p:pic>
        <p:nvPicPr>
          <p:cNvPr id="16" name="Picture 15" descr="image.png">
            <a:extLst>
              <a:ext uri="{FF2B5EF4-FFF2-40B4-BE49-F238E27FC236}">
                <a16:creationId xmlns:a16="http://schemas.microsoft.com/office/drawing/2014/main" id="{97217D60-0A15-E003-CE80-3649B2EDDCB3}"/>
              </a:ext>
            </a:extLst>
          </p:cNvPr>
          <p:cNvPicPr>
            <a:picLocks noChangeAspect="1"/>
          </p:cNvPicPr>
          <p:nvPr/>
        </p:nvPicPr>
        <p:blipFill>
          <a:blip r:embed="rId9">
            <a:biLevel thresh="25000"/>
          </a:blip>
          <a:stretch>
            <a:fillRect/>
          </a:stretch>
        </p:blipFill>
        <p:spPr>
          <a:xfrm>
            <a:off x="1162049" y="3438525"/>
            <a:ext cx="684461" cy="547568"/>
          </a:xfrm>
          <a:prstGeom prst="rect">
            <a:avLst/>
          </a:prstGeom>
        </p:spPr>
      </p:pic>
      <p:pic>
        <p:nvPicPr>
          <p:cNvPr id="17" name="Picture 16" descr="image.png">
            <a:extLst>
              <a:ext uri="{FF2B5EF4-FFF2-40B4-BE49-F238E27FC236}">
                <a16:creationId xmlns:a16="http://schemas.microsoft.com/office/drawing/2014/main" id="{87595574-D05C-C71F-46A3-E93E0F4BD8B0}"/>
              </a:ext>
            </a:extLst>
          </p:cNvPr>
          <p:cNvPicPr>
            <a:picLocks noChangeAspect="1"/>
          </p:cNvPicPr>
          <p:nvPr/>
        </p:nvPicPr>
        <p:blipFill>
          <a:blip r:embed="rId10">
            <a:biLevel thresh="25000"/>
          </a:blip>
          <a:stretch>
            <a:fillRect/>
          </a:stretch>
        </p:blipFill>
        <p:spPr>
          <a:xfrm>
            <a:off x="6324600" y="3438524"/>
            <a:ext cx="410676" cy="547569"/>
          </a:xfrm>
          <a:prstGeom prst="rect">
            <a:avLst/>
          </a:prstGeom>
        </p:spPr>
      </p:pic>
      <p:pic>
        <p:nvPicPr>
          <p:cNvPr id="18" name="Picture 17" descr="image.png">
            <a:extLst>
              <a:ext uri="{FF2B5EF4-FFF2-40B4-BE49-F238E27FC236}">
                <a16:creationId xmlns:a16="http://schemas.microsoft.com/office/drawing/2014/main" id="{E624E224-2140-130D-FCF4-7372D2AADACA}"/>
              </a:ext>
            </a:extLst>
          </p:cNvPr>
          <p:cNvPicPr>
            <a:picLocks noChangeAspect="1"/>
          </p:cNvPicPr>
          <p:nvPr/>
        </p:nvPicPr>
        <p:blipFill>
          <a:blip r:embed="rId11">
            <a:biLevel thresh="25000"/>
          </a:blip>
          <a:stretch>
            <a:fillRect/>
          </a:stretch>
        </p:blipFill>
        <p:spPr>
          <a:xfrm>
            <a:off x="11906249" y="3438525"/>
            <a:ext cx="684461" cy="54756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90895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756A04-7012-C5F1-7A7A-ADFBA17B2C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DA0F4416-E38B-594C-9F3A-D53BD6ADECE2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4D482FC-A74A-841B-DA4F-6C259B59306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DCF5D281-AB0F-5020-C0D6-D4C87A137C52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6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AAEABD65-69B5-0140-0CBB-C12EA624C8FF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Power BI Desktop vs Service</a:t>
            </a:r>
          </a:p>
        </p:txBody>
      </p:sp>
      <p:graphicFrame>
        <p:nvGraphicFramePr>
          <p:cNvPr id="29" name="Google Shape;141;p16">
            <a:extLst>
              <a:ext uri="{FF2B5EF4-FFF2-40B4-BE49-F238E27FC236}">
                <a16:creationId xmlns:a16="http://schemas.microsoft.com/office/drawing/2014/main" id="{63122268-0BB3-E553-3642-2A053683A92D}"/>
              </a:ext>
            </a:extLst>
          </p:cNvPr>
          <p:cNvGraphicFramePr/>
          <p:nvPr/>
        </p:nvGraphicFramePr>
        <p:xfrm>
          <a:off x="759823" y="1837753"/>
          <a:ext cx="16764000" cy="78867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47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8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0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14450">
                <a:tc>
                  <a:txBody>
                    <a:bodyPr/>
                    <a:lstStyle/>
                    <a:p>
                      <a:pPr algn="l"/>
                      <a:r>
                        <a:rPr sz="3600" b="1" i="0" u="none" dirty="0">
                          <a:solidFill>
                            <a:srgbClr val="0F172A"/>
                          </a:solidFill>
                          <a:latin typeface="Outfit"/>
                        </a:rPr>
                        <a:t>Capability / Feature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600" b="1" i="0" u="none" dirty="0">
                          <a:solidFill>
                            <a:srgbClr val="0F172A"/>
                          </a:solidFill>
                          <a:latin typeface="Outfit"/>
                        </a:rPr>
                        <a:t>Power BI Desktop (Client)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600" b="1" i="0" u="none" dirty="0">
                          <a:solidFill>
                            <a:srgbClr val="0F172A"/>
                          </a:solidFill>
                          <a:latin typeface="Outfit"/>
                        </a:rPr>
                        <a:t>Power BI Service (Cloud SaaS)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4450">
                <a:tc>
                  <a:txBody>
                    <a:bodyPr/>
                    <a:lstStyle/>
                    <a:p>
                      <a:pPr algn="l"/>
                      <a:r>
                        <a:rPr sz="3600" b="1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Primary Function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6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Report Authoring &amp; Data Modeling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6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Report Consumption &amp; Distribution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14450">
                <a:tc>
                  <a:txBody>
                    <a:bodyPr/>
                    <a:lstStyle/>
                    <a:p>
                      <a:pPr algn="l"/>
                      <a:r>
                        <a:rPr sz="3600" b="1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Data Transformations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6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Full Power Query M engine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6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Dataflows &amp; </a:t>
                      </a:r>
                      <a:r>
                        <a:rPr sz="3600" b="0" i="0" u="none" dirty="0" err="1">
                          <a:solidFill>
                            <a:srgbClr val="475569"/>
                          </a:solidFill>
                          <a:latin typeface="Plus Jakarta Sans"/>
                        </a:rPr>
                        <a:t>Datamarts</a:t>
                      </a:r>
                      <a:r>
                        <a:rPr sz="36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 (Cloud ETL)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14450">
                <a:tc>
                  <a:txBody>
                    <a:bodyPr/>
                    <a:lstStyle/>
                    <a:p>
                      <a:pPr algn="l"/>
                      <a:r>
                        <a:rPr sz="3600" b="1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DAX Calculations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6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Create Calculated Columns &amp; Measures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600" b="0" i="0" u="none">
                          <a:solidFill>
                            <a:srgbClr val="475569"/>
                          </a:solidFill>
                          <a:latin typeface="Plus Jakarta Sans"/>
                        </a:rPr>
                        <a:t>Measures only (Quick Measures)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14450">
                <a:tc>
                  <a:txBody>
                    <a:bodyPr/>
                    <a:lstStyle/>
                    <a:p>
                      <a:pPr algn="l"/>
                      <a:r>
                        <a:rPr sz="3600" b="1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Dashboards &amp; Sharing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6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Not Supported (Saved as .</a:t>
                      </a:r>
                      <a:r>
                        <a:rPr sz="3600" b="0" i="0" u="none" dirty="0" err="1">
                          <a:solidFill>
                            <a:srgbClr val="475569"/>
                          </a:solidFill>
                          <a:latin typeface="Plus Jakarta Sans"/>
                        </a:rPr>
                        <a:t>pbix</a:t>
                      </a:r>
                      <a:r>
                        <a:rPr sz="36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)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6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Pin Tiles, Apps, Share Links, RLS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14450">
                <a:tc>
                  <a:txBody>
                    <a:bodyPr/>
                    <a:lstStyle/>
                    <a:p>
                      <a:pPr algn="l"/>
                      <a:r>
                        <a:rPr sz="3600" b="1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Data Sync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6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Manual Refresh click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6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Scheduled Gateway Automated Refresh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2323125713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547589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>
            <a:extLst>
              <a:ext uri="{FF2B5EF4-FFF2-40B4-BE49-F238E27FC236}">
                <a16:creationId xmlns:a16="http://schemas.microsoft.com/office/drawing/2014/main" id="{7C49B634-A21E-4D74-E666-7FE88B76E4AC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7B48DF1-CCCC-67A3-9B63-182EE3DF82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D38A29-9B86-BEDD-3FEF-B7A9DE441423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7</a:t>
            </a:fld>
            <a:endParaRPr lang="en-EG" dirty="0"/>
          </a:p>
        </p:txBody>
      </p:sp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94031" y="3024485"/>
            <a:ext cx="8093868" cy="514350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967" y="5570847"/>
            <a:ext cx="8093868" cy="169708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19694" y="2337339"/>
            <a:ext cx="8498562" cy="38157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700"/>
              </a:lnSpc>
            </a:pPr>
            <a:r>
              <a:rPr sz="3600" dirty="0">
                <a:latin typeface="Outfit SemiBold"/>
              </a:rPr>
              <a:t>Centralized Collaboration Hub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00100" y="3510260"/>
            <a:ext cx="8093868" cy="106054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700"/>
              </a:lnSpc>
            </a:pPr>
            <a:r>
              <a:rPr sz="3200" dirty="0">
                <a:latin typeface="Plus Jakarta Sans"/>
              </a:rPr>
              <a:t>A Workspace is a cloud container in Power BI Service used to collaborate on and manage organizational analytics assets.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08318" y="3038772"/>
            <a:ext cx="8065293" cy="511492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00100" y="657226"/>
            <a:ext cx="17487900" cy="59638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4319"/>
              </a:lnSpc>
            </a:pPr>
            <a:r>
              <a:rPr sz="5400" dirty="0">
                <a:solidFill>
                  <a:srgbClr val="1A1A2E"/>
                </a:solidFill>
                <a:latin typeface="Alexandria"/>
                <a:cs typeface="Alexandria"/>
              </a:rPr>
              <a:t>What is a Workspace?</a:t>
            </a:r>
          </a:p>
        </p:txBody>
      </p:sp>
    </p:spTree>
    <p:extLst>
      <p:ext uri="{BB962C8B-B14F-4D97-AF65-F5344CB8AC3E}">
        <p14:creationId xmlns:p14="http://schemas.microsoft.com/office/powerpoint/2010/main" val="3696773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A52C7-2C4B-E729-F7FA-A8D64A538E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>
            <a:extLst>
              <a:ext uri="{FF2B5EF4-FFF2-40B4-BE49-F238E27FC236}">
                <a16:creationId xmlns:a16="http://schemas.microsoft.com/office/drawing/2014/main" id="{FDC8870E-5093-84ED-9B4D-24C31A0B9887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58143A16-49C0-C25A-0B3C-FB2F485CCC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8EDB193-0CFE-6CC6-E682-2689CA44FAB1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8</a:t>
            </a:fld>
            <a:endParaRPr lang="en-EG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8811B6-27B9-0726-6A00-95F0CA24102A}"/>
              </a:ext>
            </a:extLst>
          </p:cNvPr>
          <p:cNvSpPr txBox="1"/>
          <p:nvPr/>
        </p:nvSpPr>
        <p:spPr>
          <a:xfrm>
            <a:off x="819694" y="2337339"/>
            <a:ext cx="8498562" cy="72782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700"/>
              </a:lnSpc>
            </a:pPr>
            <a:r>
              <a:rPr lang="en-US" sz="3600" b="1" dirty="0">
                <a:latin typeface="Outfit SemiBold"/>
              </a:rPr>
              <a:t>End-to-End Enterprise Flow</a:t>
            </a:r>
          </a:p>
          <a:p>
            <a:pPr>
              <a:lnSpc>
                <a:spcPts val="2700"/>
              </a:lnSpc>
            </a:pPr>
            <a:endParaRPr lang="en-US" sz="3600" b="1" dirty="0">
              <a:latin typeface="Outfit SemiBold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290319-9607-8C35-CFB9-31C017DF7FEA}"/>
              </a:ext>
            </a:extLst>
          </p:cNvPr>
          <p:cNvSpPr txBox="1"/>
          <p:nvPr/>
        </p:nvSpPr>
        <p:spPr>
          <a:xfrm>
            <a:off x="696906" y="3081496"/>
            <a:ext cx="8093868" cy="738663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4000" dirty="0">
                <a:latin typeface="Plus Jakarta Sans"/>
              </a:rPr>
              <a:t>Data moves systematically from source systems into client Desktop authoring, then uploads into cloud Workspaces.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4000" dirty="0">
              <a:latin typeface="Plus Jakarta Sans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4000" dirty="0">
                <a:latin typeface="Plus Jakarta Sans"/>
              </a:rPr>
              <a:t>Once published, the dataset becomes a reusable Semantic Model, powering interactive reports, executive dashboards, and automated consumer alerts.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4000" dirty="0">
              <a:latin typeface="Plus Jakarta Sans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4000" dirty="0">
              <a:latin typeface="Plus Jakarta San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B0D9D11-55A6-26A0-BEA1-ED6E730C7902}"/>
              </a:ext>
            </a:extLst>
          </p:cNvPr>
          <p:cNvSpPr txBox="1"/>
          <p:nvPr/>
        </p:nvSpPr>
        <p:spPr>
          <a:xfrm>
            <a:off x="800100" y="657226"/>
            <a:ext cx="17487900" cy="59638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4319"/>
              </a:lnSpc>
            </a:pPr>
            <a:r>
              <a:rPr lang="en-US" sz="5400" dirty="0">
                <a:solidFill>
                  <a:srgbClr val="1A1A2E"/>
                </a:solidFill>
                <a:latin typeface="Alexandria"/>
                <a:cs typeface="Alexandria"/>
              </a:rPr>
              <a:t>Publishing Workflow</a:t>
            </a:r>
            <a:endParaRPr sz="5400" dirty="0">
              <a:solidFill>
                <a:srgbClr val="1A1A2E"/>
              </a:solidFill>
              <a:latin typeface="Alexandria"/>
              <a:cs typeface="Alexandria"/>
            </a:endParaRPr>
          </a:p>
        </p:txBody>
      </p:sp>
      <p:pic>
        <p:nvPicPr>
          <p:cNvPr id="2" name="Picture 1" descr="image.png">
            <a:extLst>
              <a:ext uri="{FF2B5EF4-FFF2-40B4-BE49-F238E27FC236}">
                <a16:creationId xmlns:a16="http://schemas.microsoft.com/office/drawing/2014/main" id="{3180CAEE-845F-5632-14EA-E2B2B2215B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0440" y="-135048"/>
            <a:ext cx="9115790" cy="10603181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D9C121A-BF69-D9F3-3EA5-A0154250D0FC}"/>
              </a:ext>
            </a:extLst>
          </p:cNvPr>
          <p:cNvSpPr txBox="1"/>
          <p:nvPr/>
        </p:nvSpPr>
        <p:spPr>
          <a:xfrm>
            <a:off x="17712176" y="100388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8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872867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87F59-0839-A1B0-1617-0B0C670B4B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>
            <a:extLst>
              <a:ext uri="{FF2B5EF4-FFF2-40B4-BE49-F238E27FC236}">
                <a16:creationId xmlns:a16="http://schemas.microsoft.com/office/drawing/2014/main" id="{E98432A6-0F62-8ADB-72BA-E1C6D0184749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BA9A8F72-D691-9F7C-C353-B08D774BEC2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00795CA-1892-22C7-0EB3-DB7D6EBE252E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9</a:t>
            </a:fld>
            <a:endParaRPr lang="en-EG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AB4FFE1-8FFC-509B-1F35-1ECBDC20F70F}"/>
              </a:ext>
            </a:extLst>
          </p:cNvPr>
          <p:cNvSpPr txBox="1"/>
          <p:nvPr/>
        </p:nvSpPr>
        <p:spPr>
          <a:xfrm>
            <a:off x="800100" y="657226"/>
            <a:ext cx="17487900" cy="59638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4319"/>
              </a:lnSpc>
            </a:pPr>
            <a:r>
              <a:rPr lang="en-US" sz="5400" dirty="0">
                <a:solidFill>
                  <a:srgbClr val="1A1A2E"/>
                </a:solidFill>
                <a:latin typeface="Alexandria"/>
                <a:cs typeface="Alexandria"/>
              </a:rPr>
              <a:t>Publishing Steps</a:t>
            </a:r>
            <a:endParaRPr sz="5400" dirty="0">
              <a:solidFill>
                <a:srgbClr val="1A1A2E"/>
              </a:solidFill>
              <a:latin typeface="Alexandria"/>
              <a:cs typeface="Alexandria"/>
            </a:endParaRPr>
          </a:p>
        </p:txBody>
      </p:sp>
      <p:pic>
        <p:nvPicPr>
          <p:cNvPr id="2" name="Picture 1" descr="image.png">
            <a:extLst>
              <a:ext uri="{FF2B5EF4-FFF2-40B4-BE49-F238E27FC236}">
                <a16:creationId xmlns:a16="http://schemas.microsoft.com/office/drawing/2014/main" id="{2558A928-E3B6-1727-AB0A-A6891F53B883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33400" y="2463254"/>
            <a:ext cx="16621044" cy="1614515"/>
          </a:xfrm>
          <a:prstGeom prst="rect">
            <a:avLst/>
          </a:prstGeom>
        </p:spPr>
      </p:pic>
      <p:pic>
        <p:nvPicPr>
          <p:cNvPr id="12" name="Picture 11" descr="image.png">
            <a:extLst>
              <a:ext uri="{FF2B5EF4-FFF2-40B4-BE49-F238E27FC236}">
                <a16:creationId xmlns:a16="http://schemas.microsoft.com/office/drawing/2014/main" id="{5C441332-ADE5-8344-44C0-43BA9CBCF46C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33400" y="4953000"/>
            <a:ext cx="16621044" cy="1614515"/>
          </a:xfrm>
          <a:prstGeom prst="rect">
            <a:avLst/>
          </a:prstGeom>
        </p:spPr>
      </p:pic>
      <p:pic>
        <p:nvPicPr>
          <p:cNvPr id="13" name="Picture 12" descr="image.png">
            <a:extLst>
              <a:ext uri="{FF2B5EF4-FFF2-40B4-BE49-F238E27FC236}">
                <a16:creationId xmlns:a16="http://schemas.microsoft.com/office/drawing/2014/main" id="{FD40BA7E-3325-CB36-1ADC-2EB130F1AC77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33400" y="7442745"/>
            <a:ext cx="16621044" cy="1614515"/>
          </a:xfrm>
          <a:prstGeom prst="rect">
            <a:avLst/>
          </a:prstGeom>
        </p:spPr>
      </p:pic>
      <p:pic>
        <p:nvPicPr>
          <p:cNvPr id="14" name="Picture 13" descr="image.png">
            <a:extLst>
              <a:ext uri="{FF2B5EF4-FFF2-40B4-BE49-F238E27FC236}">
                <a16:creationId xmlns:a16="http://schemas.microsoft.com/office/drawing/2014/main" id="{75A74FD9-06EB-E1D8-8006-A23F72E4D4E5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3425" y="2625179"/>
            <a:ext cx="512292" cy="51229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</p:pic>
      <p:pic>
        <p:nvPicPr>
          <p:cNvPr id="15" name="Picture 14" descr="image.png">
            <a:extLst>
              <a:ext uri="{FF2B5EF4-FFF2-40B4-BE49-F238E27FC236}">
                <a16:creationId xmlns:a16="http://schemas.microsoft.com/office/drawing/2014/main" id="{3C7831C4-E04D-C59D-F4F3-CB60484C1AAB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3425" y="5114925"/>
            <a:ext cx="512292" cy="512292"/>
          </a:xfrm>
          <a:prstGeom prst="rect">
            <a:avLst/>
          </a:prstGeom>
        </p:spPr>
      </p:pic>
      <p:pic>
        <p:nvPicPr>
          <p:cNvPr id="16" name="Picture 15" descr="image.png">
            <a:extLst>
              <a:ext uri="{FF2B5EF4-FFF2-40B4-BE49-F238E27FC236}">
                <a16:creationId xmlns:a16="http://schemas.microsoft.com/office/drawing/2014/main" id="{16C1DE15-EA59-0A49-C1DD-65B98B8A9EEA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3425" y="7604670"/>
            <a:ext cx="512292" cy="51229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E77860DE-9CA2-9200-4F47-B113AA29EE03}"/>
              </a:ext>
            </a:extLst>
          </p:cNvPr>
          <p:cNvSpPr txBox="1"/>
          <p:nvPr/>
        </p:nvSpPr>
        <p:spPr>
          <a:xfrm>
            <a:off x="1653591" y="2628900"/>
            <a:ext cx="14548559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200" b="1" i="0" u="none" dirty="0">
                <a:solidFill>
                  <a:srgbClr val="F8FAFC"/>
                </a:solidFill>
                <a:latin typeface="Outfit"/>
              </a:rPr>
              <a:t>Save Local .PBIX File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590A0CC-F3CB-2C6D-51C8-9126059CE923}"/>
              </a:ext>
            </a:extLst>
          </p:cNvPr>
          <p:cNvSpPr txBox="1"/>
          <p:nvPr/>
        </p:nvSpPr>
        <p:spPr>
          <a:xfrm>
            <a:off x="1653591" y="3138726"/>
            <a:ext cx="15262809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0" i="0" u="none" dirty="0">
                <a:solidFill>
                  <a:schemeClr val="bg2"/>
                </a:solidFill>
                <a:latin typeface="Plus Jakarta Sans"/>
              </a:rPr>
              <a:t>Ensure all Power Query transformations are applied and DAX measures test successfully without syntax errors.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B5F79EC-4E13-0C27-28A2-7EDFBC26F03A}"/>
              </a:ext>
            </a:extLst>
          </p:cNvPr>
          <p:cNvSpPr txBox="1"/>
          <p:nvPr/>
        </p:nvSpPr>
        <p:spPr>
          <a:xfrm>
            <a:off x="1653591" y="5118646"/>
            <a:ext cx="13507918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200" b="1" i="0" u="none">
                <a:solidFill>
                  <a:srgbClr val="F8FAFC"/>
                </a:solidFill>
                <a:latin typeface="Outfit"/>
              </a:rPr>
              <a:t>Authenticate Organizational Account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25AC98E-2E85-F984-7BD9-269C5A4E7145}"/>
              </a:ext>
            </a:extLst>
          </p:cNvPr>
          <p:cNvSpPr txBox="1"/>
          <p:nvPr/>
        </p:nvSpPr>
        <p:spPr>
          <a:xfrm>
            <a:off x="1653591" y="5753100"/>
            <a:ext cx="15500853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0" i="0" u="none" dirty="0">
                <a:solidFill>
                  <a:schemeClr val="bg2"/>
                </a:solidFill>
                <a:latin typeface="Plus Jakarta Sans"/>
              </a:rPr>
              <a:t>Click "Sign In" in the top-right corner of Desktop using your Microsoft Entra ID (Azure AD) work account.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8CDC1A9-25CC-0F43-B2EC-B98C5E099E20}"/>
              </a:ext>
            </a:extLst>
          </p:cNvPr>
          <p:cNvSpPr txBox="1"/>
          <p:nvPr/>
        </p:nvSpPr>
        <p:spPr>
          <a:xfrm>
            <a:off x="1653591" y="7608391"/>
            <a:ext cx="13303872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200" b="1" i="0" u="none" dirty="0">
                <a:solidFill>
                  <a:srgbClr val="F8FAFC"/>
                </a:solidFill>
                <a:latin typeface="Outfit"/>
              </a:rPr>
              <a:t>Click "Publish" on Home Ribbon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E5EDA6A-C63B-58F5-6A7F-B7122C7C41A2}"/>
              </a:ext>
            </a:extLst>
          </p:cNvPr>
          <p:cNvSpPr txBox="1"/>
          <p:nvPr/>
        </p:nvSpPr>
        <p:spPr>
          <a:xfrm>
            <a:off x="1653591" y="8295501"/>
            <a:ext cx="14657007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0" i="0" u="none">
                <a:solidFill>
                  <a:schemeClr val="bg2"/>
                </a:solidFill>
                <a:latin typeface="Plus Jakarta Sans"/>
              </a:rPr>
              <a:t>Select your destination cloud Workspace (e.g., "Sales Analytics - Production") and initiate the upload.</a:t>
            </a:r>
          </a:p>
        </p:txBody>
      </p:sp>
    </p:spTree>
    <p:extLst>
      <p:ext uri="{BB962C8B-B14F-4D97-AF65-F5344CB8AC3E}">
        <p14:creationId xmlns:p14="http://schemas.microsoft.com/office/powerpoint/2010/main" val="31016693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35FD34-7AF1-DD69-DC6E-2832080F85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>
            <a:extLst>
              <a:ext uri="{FF2B5EF4-FFF2-40B4-BE49-F238E27FC236}">
                <a16:creationId xmlns:a16="http://schemas.microsoft.com/office/drawing/2014/main" id="{6A165F7A-92AE-C4F8-6998-18579122001C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3B8CE26-F9F9-D1CD-E4BE-F829B7749FC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7CDE1F3-1D34-4BE3-A696-101A453FB8A8}"/>
              </a:ext>
            </a:extLst>
          </p:cNvPr>
          <p:cNvSpPr txBox="1"/>
          <p:nvPr/>
        </p:nvSpPr>
        <p:spPr>
          <a:xfrm>
            <a:off x="20339010" y="987238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10</a:t>
            </a:fld>
            <a:endParaRPr lang="en-EG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5A6B29D-FD54-8633-1520-3C3EC4BF1F84}"/>
              </a:ext>
            </a:extLst>
          </p:cNvPr>
          <p:cNvSpPr txBox="1"/>
          <p:nvPr/>
        </p:nvSpPr>
        <p:spPr>
          <a:xfrm>
            <a:off x="821871" y="918346"/>
            <a:ext cx="17487900" cy="5847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4319"/>
              </a:lnSpc>
            </a:pPr>
            <a:r>
              <a:rPr lang="en-US" sz="5400" dirty="0">
                <a:solidFill>
                  <a:srgbClr val="1A1A2E"/>
                </a:solidFill>
                <a:latin typeface="Alexandria"/>
                <a:cs typeface="Alexandria"/>
              </a:rPr>
              <a:t>Understanding Semantic Models</a:t>
            </a:r>
          </a:p>
        </p:txBody>
      </p:sp>
      <p:pic>
        <p:nvPicPr>
          <p:cNvPr id="3" name="Picture 2" descr="image.png">
            <a:extLst>
              <a:ext uri="{FF2B5EF4-FFF2-40B4-BE49-F238E27FC236}">
                <a16:creationId xmlns:a16="http://schemas.microsoft.com/office/drawing/2014/main" id="{29006B6B-E773-6A6F-E5A9-8F4E3486A138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68878" y="2721172"/>
            <a:ext cx="7467601" cy="4112808"/>
          </a:xfrm>
          <a:prstGeom prst="rect">
            <a:avLst/>
          </a:prstGeom>
        </p:spPr>
      </p:pic>
      <p:pic>
        <p:nvPicPr>
          <p:cNvPr id="4" name="Picture 3" descr="image.png">
            <a:extLst>
              <a:ext uri="{FF2B5EF4-FFF2-40B4-BE49-F238E27FC236}">
                <a16:creationId xmlns:a16="http://schemas.microsoft.com/office/drawing/2014/main" id="{5BDC5AEE-4D8D-DDBB-5A85-0A3E6B11B219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677399" y="2707092"/>
            <a:ext cx="7467601" cy="41128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266429E-C085-A883-9EE6-21C2D6341E77}"/>
              </a:ext>
            </a:extLst>
          </p:cNvPr>
          <p:cNvSpPr txBox="1"/>
          <p:nvPr/>
        </p:nvSpPr>
        <p:spPr>
          <a:xfrm>
            <a:off x="1445105" y="2997398"/>
            <a:ext cx="4952796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200" b="1" i="0" u="none" dirty="0">
                <a:solidFill>
                  <a:srgbClr val="002060"/>
                </a:solidFill>
                <a:latin typeface="Outfit SemiBold"/>
              </a:rPr>
              <a:t>Report ≠ Semantic Model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4DC1D0-EBBD-0983-0B9E-3D497DD7A450}"/>
              </a:ext>
            </a:extLst>
          </p:cNvPr>
          <p:cNvSpPr txBox="1"/>
          <p:nvPr/>
        </p:nvSpPr>
        <p:spPr>
          <a:xfrm>
            <a:off x="1445103" y="3718879"/>
            <a:ext cx="7191375" cy="129266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0" i="0" u="none" dirty="0">
                <a:latin typeface="Plus Jakarta Sans"/>
              </a:rPr>
              <a:t>Power BI cleanly separates the </a:t>
            </a:r>
            <a:r>
              <a:rPr sz="2800" b="1" i="0" u="none" dirty="0">
                <a:latin typeface="Plus Jakarta Sans"/>
              </a:rPr>
              <a:t>data layer</a:t>
            </a:r>
            <a:r>
              <a:rPr sz="2800" b="0" i="0" u="none" dirty="0">
                <a:latin typeface="Plus Jakarta Sans"/>
              </a:rPr>
              <a:t> (Semantic Model) from the </a:t>
            </a:r>
            <a:r>
              <a:rPr sz="2800" b="1" i="0" u="none" dirty="0">
                <a:latin typeface="Plus Jakarta Sans"/>
              </a:rPr>
              <a:t>presentation layer</a:t>
            </a:r>
            <a:r>
              <a:rPr sz="2800" b="0" i="0" u="none" dirty="0">
                <a:latin typeface="Plus Jakarta Sans"/>
              </a:rPr>
              <a:t> (Report).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571FBC-AD6C-661D-FB06-6A3B770A5715}"/>
              </a:ext>
            </a:extLst>
          </p:cNvPr>
          <p:cNvSpPr txBox="1"/>
          <p:nvPr/>
        </p:nvSpPr>
        <p:spPr>
          <a:xfrm>
            <a:off x="1445103" y="5240579"/>
            <a:ext cx="7191375" cy="129266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0" i="0" u="none" dirty="0">
                <a:latin typeface="Plus Jakarta Sans"/>
              </a:rPr>
              <a:t>This decoupling enables a single unified dataset to serve as the single source of truth across the enterprise.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74C6DE8-2216-1282-0ACE-AF622B1E5D26}"/>
              </a:ext>
            </a:extLst>
          </p:cNvPr>
          <p:cNvSpPr txBox="1"/>
          <p:nvPr/>
        </p:nvSpPr>
        <p:spPr>
          <a:xfrm>
            <a:off x="9953626" y="2983318"/>
            <a:ext cx="4952796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200" b="1" i="0" u="none">
                <a:solidFill>
                  <a:srgbClr val="002060"/>
                </a:solidFill>
                <a:latin typeface="Outfit SemiBold"/>
              </a:rPr>
              <a:t>One Model → Many Reports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4630FCF-EB82-DAFE-53EA-15287F85BB27}"/>
              </a:ext>
            </a:extLst>
          </p:cNvPr>
          <p:cNvSpPr txBox="1"/>
          <p:nvPr/>
        </p:nvSpPr>
        <p:spPr>
          <a:xfrm>
            <a:off x="9953624" y="3602323"/>
            <a:ext cx="7191375" cy="129266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0" i="0" u="none">
                <a:latin typeface="Plus Jakarta Sans"/>
              </a:rPr>
              <a:t>Multiple team members can build separate specialized reports (e.g., Sales, Finance, HR) connected to one central Semantic Model.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24ACF77-8F2A-F23E-118A-02BFB5C1AB8C}"/>
              </a:ext>
            </a:extLst>
          </p:cNvPr>
          <p:cNvSpPr txBox="1"/>
          <p:nvPr/>
        </p:nvSpPr>
        <p:spPr>
          <a:xfrm>
            <a:off x="9953624" y="5243036"/>
            <a:ext cx="7191375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0" i="0" u="none" dirty="0">
                <a:latin typeface="Plus Jakarta Sans"/>
              </a:rPr>
              <a:t>Prevents duplicate DAX logic and inconsistent business metrics.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B53CC30-4CA2-1DE8-03AA-3F1028E4536E}"/>
              </a:ext>
            </a:extLst>
          </p:cNvPr>
          <p:cNvSpPr txBox="1"/>
          <p:nvPr/>
        </p:nvSpPr>
        <p:spPr>
          <a:xfrm>
            <a:off x="17144999" y="9867900"/>
            <a:ext cx="795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10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7875798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F31221-2D6C-B08A-2D89-4651D2FE65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78458D80-2F7D-C7D6-B5F0-112F315EBF19}"/>
              </a:ext>
            </a:extLst>
          </p:cNvPr>
          <p:cNvSpPr/>
          <p:nvPr/>
        </p:nvSpPr>
        <p:spPr>
          <a:xfrm>
            <a:off x="10886" y="3665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9DC95421-1268-CD1F-ADCD-398F762E231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D90AF1D1-8AD5-A186-E2C9-9012EB8E06B0}"/>
              </a:ext>
            </a:extLst>
          </p:cNvPr>
          <p:cNvSpPr txBox="1"/>
          <p:nvPr/>
        </p:nvSpPr>
        <p:spPr>
          <a:xfrm>
            <a:off x="17335469" y="9886459"/>
            <a:ext cx="605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11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999E92FD-8BA0-A75D-0536-F13657BA97C3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What Gets Published?</a:t>
            </a:r>
          </a:p>
        </p:txBody>
      </p:sp>
      <p:pic>
        <p:nvPicPr>
          <p:cNvPr id="2" name="Picture 1" descr="image.png">
            <a:extLst>
              <a:ext uri="{FF2B5EF4-FFF2-40B4-BE49-F238E27FC236}">
                <a16:creationId xmlns:a16="http://schemas.microsoft.com/office/drawing/2014/main" id="{A5A88427-979B-EE71-53B4-52EE8F933BE6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38200" y="3086100"/>
            <a:ext cx="4957053" cy="40386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pic>
      <p:pic>
        <p:nvPicPr>
          <p:cNvPr id="5" name="Picture 4" descr="image.png">
            <a:extLst>
              <a:ext uri="{FF2B5EF4-FFF2-40B4-BE49-F238E27FC236}">
                <a16:creationId xmlns:a16="http://schemas.microsoft.com/office/drawing/2014/main" id="{E706CB92-01E0-79A5-E55B-917A2611C91D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943600" y="3086100"/>
            <a:ext cx="4957053" cy="40386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pic>
      <p:pic>
        <p:nvPicPr>
          <p:cNvPr id="6" name="Picture 5" descr="image.png">
            <a:extLst>
              <a:ext uri="{FF2B5EF4-FFF2-40B4-BE49-F238E27FC236}">
                <a16:creationId xmlns:a16="http://schemas.microsoft.com/office/drawing/2014/main" id="{61C3D209-9D6A-7ABB-98B2-9518C5EEB478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582400" y="3086100"/>
            <a:ext cx="4957053" cy="40386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C442BCD-7960-8BF7-ACE0-A6770A4D4568}"/>
              </a:ext>
            </a:extLst>
          </p:cNvPr>
          <p:cNvSpPr txBox="1"/>
          <p:nvPr/>
        </p:nvSpPr>
        <p:spPr>
          <a:xfrm>
            <a:off x="1076325" y="4604147"/>
            <a:ext cx="5514944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800" b="0" i="0" u="none" dirty="0">
                <a:solidFill>
                  <a:schemeClr val="bg1"/>
                </a:solidFill>
                <a:latin typeface="Outfit SemiBold"/>
              </a:rPr>
              <a:t>Semantic Model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B488E0-B54D-9A08-0CE5-2D6719A6350D}"/>
              </a:ext>
            </a:extLst>
          </p:cNvPr>
          <p:cNvSpPr txBox="1"/>
          <p:nvPr/>
        </p:nvSpPr>
        <p:spPr>
          <a:xfrm>
            <a:off x="1076325" y="5281017"/>
            <a:ext cx="4410075" cy="147732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400" b="0" i="0" u="none" dirty="0">
                <a:solidFill>
                  <a:schemeClr val="bg1"/>
                </a:solidFill>
                <a:latin typeface="Plus Jakarta Sans"/>
              </a:rPr>
              <a:t>Tables, imported data rows, relationships, hierarchies, DAX measures, and connection strings.</a:t>
            </a:r>
          </a:p>
          <a:p>
            <a:pPr algn="l"/>
            <a:endParaRPr lang="en-US" sz="2400" b="0" i="0" u="none" dirty="0">
              <a:solidFill>
                <a:schemeClr val="bg1"/>
              </a:solidFill>
              <a:latin typeface="Plus Jakarta San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0B920B-195D-7320-F923-6DB4C05EFC3C}"/>
              </a:ext>
            </a:extLst>
          </p:cNvPr>
          <p:cNvSpPr txBox="1"/>
          <p:nvPr/>
        </p:nvSpPr>
        <p:spPr>
          <a:xfrm>
            <a:off x="6181725" y="4604147"/>
            <a:ext cx="5514944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800" b="0" i="0" u="none" dirty="0">
                <a:solidFill>
                  <a:schemeClr val="bg1"/>
                </a:solidFill>
                <a:latin typeface="Outfit SemiBold"/>
              </a:rPr>
              <a:t>Report Visuals</a:t>
            </a:r>
            <a:endParaRPr sz="2800" b="0" i="0" u="none" dirty="0">
              <a:solidFill>
                <a:schemeClr val="bg1"/>
              </a:solidFill>
              <a:latin typeface="Outfit SemiBold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7DD922-2890-65DE-B349-ACE977AD35E2}"/>
              </a:ext>
            </a:extLst>
          </p:cNvPr>
          <p:cNvSpPr txBox="1"/>
          <p:nvPr/>
        </p:nvSpPr>
        <p:spPr>
          <a:xfrm>
            <a:off x="6181725" y="5201841"/>
            <a:ext cx="4410075" cy="147732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400" b="0" i="0" u="none" dirty="0">
                <a:solidFill>
                  <a:schemeClr val="bg1"/>
                </a:solidFill>
                <a:latin typeface="Plus Jakarta Sans"/>
              </a:rPr>
              <a:t>Visual canvas layouts, pages, slicers, custom color palettes, bookmarks, and mobile view definitions.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CC4547D-93D5-7B4B-5003-6076BC575E64}"/>
              </a:ext>
            </a:extLst>
          </p:cNvPr>
          <p:cNvSpPr txBox="1"/>
          <p:nvPr/>
        </p:nvSpPr>
        <p:spPr>
          <a:xfrm>
            <a:off x="11820525" y="4604147"/>
            <a:ext cx="5514944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800" b="0" i="0" u="none" dirty="0">
                <a:solidFill>
                  <a:schemeClr val="bg1"/>
                </a:solidFill>
                <a:latin typeface="Outfit SemiBold"/>
              </a:rPr>
              <a:t>Metadata &amp; RLS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FCCFDBB-9CC5-D43E-307D-8F23775748E9}"/>
              </a:ext>
            </a:extLst>
          </p:cNvPr>
          <p:cNvSpPr txBox="1"/>
          <p:nvPr/>
        </p:nvSpPr>
        <p:spPr>
          <a:xfrm>
            <a:off x="11820525" y="5201841"/>
            <a:ext cx="4410075" cy="11079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400" b="0" i="0" u="none" dirty="0">
                <a:solidFill>
                  <a:schemeClr val="bg1"/>
                </a:solidFill>
                <a:latin typeface="Plus Jakarta Sans"/>
              </a:rPr>
              <a:t>Row-Level Security role definitions, dataset descriptions, and sensitivity classification tags.</a:t>
            </a:r>
          </a:p>
        </p:txBody>
      </p:sp>
      <p:pic>
        <p:nvPicPr>
          <p:cNvPr id="16" name="Picture 15" descr="image.png">
            <a:extLst>
              <a:ext uri="{FF2B5EF4-FFF2-40B4-BE49-F238E27FC236}">
                <a16:creationId xmlns:a16="http://schemas.microsoft.com/office/drawing/2014/main" id="{AD49960B-E663-74C4-2D16-E704AEBB974B}"/>
              </a:ext>
            </a:extLst>
          </p:cNvPr>
          <p:cNvPicPr>
            <a:picLocks noChangeAspect="1"/>
          </p:cNvPicPr>
          <p:nvPr/>
        </p:nvPicPr>
        <p:blipFill>
          <a:blip r:embed="rId9">
            <a:biLevel thresh="25000"/>
          </a:blip>
          <a:stretch>
            <a:fillRect/>
          </a:stretch>
        </p:blipFill>
        <p:spPr>
          <a:xfrm>
            <a:off x="1162049" y="3438525"/>
            <a:ext cx="1096769" cy="877414"/>
          </a:xfrm>
          <a:prstGeom prst="rect">
            <a:avLst/>
          </a:prstGeom>
        </p:spPr>
      </p:pic>
      <p:pic>
        <p:nvPicPr>
          <p:cNvPr id="17" name="Picture 16" descr="Pie chart with solid fill">
            <a:extLst>
              <a:ext uri="{FF2B5EF4-FFF2-40B4-BE49-F238E27FC236}">
                <a16:creationId xmlns:a16="http://schemas.microsoft.com/office/drawing/2014/main" id="{E6335BCD-0E96-9D9B-8EA8-27F44C05F74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6262238" y="3349616"/>
            <a:ext cx="914764" cy="914764"/>
          </a:xfrm>
          <a:prstGeom prst="rect">
            <a:avLst/>
          </a:prstGeom>
        </p:spPr>
      </p:pic>
      <p:pic>
        <p:nvPicPr>
          <p:cNvPr id="18" name="Picture 17" descr="Key with solid fill">
            <a:extLst>
              <a:ext uri="{FF2B5EF4-FFF2-40B4-BE49-F238E27FC236}">
                <a16:creationId xmlns:a16="http://schemas.microsoft.com/office/drawing/2014/main" id="{266CAD34-3C7A-6374-9F8F-D1F4593DE16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11954583" y="3438525"/>
            <a:ext cx="877414" cy="8774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961840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CFFD3A-309C-1F17-0AC9-B087DCBFB0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>
            <a:extLst>
              <a:ext uri="{FF2B5EF4-FFF2-40B4-BE49-F238E27FC236}">
                <a16:creationId xmlns:a16="http://schemas.microsoft.com/office/drawing/2014/main" id="{7535FE1A-FC04-574D-A2FB-3D1B97830DC6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518A1E7-4F22-D0AF-15BC-04073CF472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3891F7A-7C5F-D662-52AA-E07D9FCF61C1}"/>
              </a:ext>
            </a:extLst>
          </p:cNvPr>
          <p:cNvSpPr txBox="1"/>
          <p:nvPr/>
        </p:nvSpPr>
        <p:spPr>
          <a:xfrm>
            <a:off x="17322800" y="9886460"/>
            <a:ext cx="617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12</a:t>
            </a:fld>
            <a:endParaRPr lang="en-EG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952B76F-FD85-8DB2-16D0-66F22D568F89}"/>
              </a:ext>
            </a:extLst>
          </p:cNvPr>
          <p:cNvSpPr txBox="1"/>
          <p:nvPr/>
        </p:nvSpPr>
        <p:spPr>
          <a:xfrm>
            <a:off x="800100" y="657226"/>
            <a:ext cx="17487900" cy="5847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4319"/>
              </a:lnSpc>
            </a:pPr>
            <a:r>
              <a:rPr lang="en-US" sz="5400" dirty="0">
                <a:solidFill>
                  <a:srgbClr val="1A1A2E"/>
                </a:solidFill>
                <a:latin typeface="Alexandria"/>
                <a:cs typeface="Alexandria"/>
              </a:rPr>
              <a:t>Navigating Power BI Service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CFBD7A-0273-37DA-AADE-58393812B7F0}"/>
              </a:ext>
            </a:extLst>
          </p:cNvPr>
          <p:cNvSpPr txBox="1"/>
          <p:nvPr/>
        </p:nvSpPr>
        <p:spPr>
          <a:xfrm>
            <a:off x="1607874" y="2397322"/>
            <a:ext cx="7764726" cy="98488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200" b="0" i="0" u="none" dirty="0">
                <a:latin typeface="Plus Jakarta Sans SemiBold"/>
              </a:rPr>
              <a:t>Home:</a:t>
            </a:r>
            <a:r>
              <a:rPr sz="3200" b="0" i="0" u="none" dirty="0">
                <a:latin typeface="Plus Jakarta Sans"/>
              </a:rPr>
              <a:t> Quick access to top KPIs, frequent reports, and company announcements.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6F01FA2-33E2-0A65-221F-1B039D85EB03}"/>
              </a:ext>
            </a:extLst>
          </p:cNvPr>
          <p:cNvSpPr txBox="1"/>
          <p:nvPr/>
        </p:nvSpPr>
        <p:spPr>
          <a:xfrm>
            <a:off x="1607874" y="4168457"/>
            <a:ext cx="6774126" cy="98488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200" b="0" i="0" u="none" dirty="0">
                <a:latin typeface="Plus Jakarta Sans SemiBold"/>
              </a:rPr>
              <a:t>Workspaces:</a:t>
            </a:r>
            <a:r>
              <a:rPr sz="3200" b="0" i="0" u="none" dirty="0">
                <a:latin typeface="Plus Jakarta Sans"/>
              </a:rPr>
              <a:t> Folder containers holding team reports and datasets.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23DF5A7-642E-7F34-FDC1-831276C69729}"/>
              </a:ext>
            </a:extLst>
          </p:cNvPr>
          <p:cNvSpPr txBox="1"/>
          <p:nvPr/>
        </p:nvSpPr>
        <p:spPr>
          <a:xfrm>
            <a:off x="1607874" y="5939592"/>
            <a:ext cx="6469326" cy="98488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200" b="0" i="0" u="none">
                <a:latin typeface="Plus Jakarta Sans SemiBold"/>
              </a:rPr>
              <a:t>Apps:</a:t>
            </a:r>
            <a:r>
              <a:rPr sz="3200" b="0" i="0" u="none">
                <a:latin typeface="Plus Jakarta Sans"/>
              </a:rPr>
              <a:t> Packaged, read-only analytics distribution bundles for end-users.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1673E31-A00A-28CA-8328-48B5348B29CF}"/>
              </a:ext>
            </a:extLst>
          </p:cNvPr>
          <p:cNvSpPr txBox="1"/>
          <p:nvPr/>
        </p:nvSpPr>
        <p:spPr>
          <a:xfrm>
            <a:off x="1607874" y="7710726"/>
            <a:ext cx="6774126" cy="98488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200" b="0" i="0" u="none" dirty="0">
                <a:latin typeface="Plus Jakarta Sans SemiBold"/>
              </a:rPr>
              <a:t>Recent &amp; Favorites:</a:t>
            </a:r>
            <a:r>
              <a:rPr sz="3200" b="0" i="0" u="none" dirty="0">
                <a:latin typeface="Plus Jakarta Sans"/>
              </a:rPr>
              <a:t> One-click access to starred or recently viewed items.</a:t>
            </a:r>
          </a:p>
        </p:txBody>
      </p:sp>
      <p:pic>
        <p:nvPicPr>
          <p:cNvPr id="20" name="Picture 19" descr="image.png">
            <a:extLst>
              <a:ext uri="{FF2B5EF4-FFF2-40B4-BE49-F238E27FC236}">
                <a16:creationId xmlns:a16="http://schemas.microsoft.com/office/drawing/2014/main" id="{CFEC6EF8-5583-FC2B-FF40-7BDB4E5DEA5E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33399" y="2438239"/>
            <a:ext cx="716644" cy="680811"/>
          </a:xfrm>
          <a:prstGeom prst="rect">
            <a:avLst/>
          </a:prstGeom>
        </p:spPr>
      </p:pic>
      <p:pic>
        <p:nvPicPr>
          <p:cNvPr id="21" name="Picture 20" descr="image.png">
            <a:extLst>
              <a:ext uri="{FF2B5EF4-FFF2-40B4-BE49-F238E27FC236}">
                <a16:creationId xmlns:a16="http://schemas.microsoft.com/office/drawing/2014/main" id="{7AFC9974-5991-B372-80C9-625769BB48B8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33399" y="4229663"/>
            <a:ext cx="716644" cy="680811"/>
          </a:xfrm>
          <a:prstGeom prst="rect">
            <a:avLst/>
          </a:prstGeom>
        </p:spPr>
      </p:pic>
      <p:pic>
        <p:nvPicPr>
          <p:cNvPr id="22" name="Picture 21" descr="image.png">
            <a:extLst>
              <a:ext uri="{FF2B5EF4-FFF2-40B4-BE49-F238E27FC236}">
                <a16:creationId xmlns:a16="http://schemas.microsoft.com/office/drawing/2014/main" id="{EB1AB21B-5084-1DB4-BAA1-3CB1A77FC428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33399" y="6021087"/>
            <a:ext cx="716644" cy="680811"/>
          </a:xfrm>
          <a:prstGeom prst="rect">
            <a:avLst/>
          </a:prstGeom>
        </p:spPr>
      </p:pic>
      <p:pic>
        <p:nvPicPr>
          <p:cNvPr id="23" name="Picture 22" descr="image.png">
            <a:extLst>
              <a:ext uri="{FF2B5EF4-FFF2-40B4-BE49-F238E27FC236}">
                <a16:creationId xmlns:a16="http://schemas.microsoft.com/office/drawing/2014/main" id="{5A92EB90-75C0-8E44-8A83-E545EDCF20F4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33399" y="7812510"/>
            <a:ext cx="644979" cy="68081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36DAB58-566B-428A-239C-6E056002EA8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1496" y="3173344"/>
            <a:ext cx="9354417" cy="5085849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F7EA7F5B-1883-242C-28EB-32FAE8F3F80F}"/>
              </a:ext>
            </a:extLst>
          </p:cNvPr>
          <p:cNvSpPr/>
          <p:nvPr/>
        </p:nvSpPr>
        <p:spPr>
          <a:xfrm>
            <a:off x="8458200" y="2778644"/>
            <a:ext cx="1048677" cy="6459899"/>
          </a:xfrm>
          <a:prstGeom prst="ellipse">
            <a:avLst/>
          </a:prstGeom>
          <a:solidFill>
            <a:schemeClr val="accent1">
              <a:alpha val="49425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8729177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DD8D0B-0065-36CA-A88D-13E8B4B816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>
            <a:extLst>
              <a:ext uri="{FF2B5EF4-FFF2-40B4-BE49-F238E27FC236}">
                <a16:creationId xmlns:a16="http://schemas.microsoft.com/office/drawing/2014/main" id="{11B17ABE-CD9E-53CA-ABB0-62C89FC2EEA8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B289B2D8-3C49-5F91-FAAB-5B4BE5D3646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353BEC8-A9FE-26AA-C6A9-16055DBF4194}"/>
              </a:ext>
            </a:extLst>
          </p:cNvPr>
          <p:cNvSpPr txBox="1"/>
          <p:nvPr/>
        </p:nvSpPr>
        <p:spPr>
          <a:xfrm>
            <a:off x="20339010" y="987238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13</a:t>
            </a:fld>
            <a:endParaRPr lang="en-EG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EAFB1C-F916-78E9-97E5-1E0E03914F79}"/>
              </a:ext>
            </a:extLst>
          </p:cNvPr>
          <p:cNvSpPr txBox="1"/>
          <p:nvPr/>
        </p:nvSpPr>
        <p:spPr>
          <a:xfrm>
            <a:off x="821871" y="918346"/>
            <a:ext cx="17487900" cy="5847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4319"/>
              </a:lnSpc>
            </a:pPr>
            <a:r>
              <a:rPr lang="en-US" sz="5400" dirty="0">
                <a:solidFill>
                  <a:srgbClr val="1A1A2E"/>
                </a:solidFill>
                <a:latin typeface="Alexandria"/>
                <a:cs typeface="Alexandria"/>
              </a:rPr>
              <a:t>Republishing &amp; Overwriting</a:t>
            </a:r>
          </a:p>
        </p:txBody>
      </p:sp>
      <p:pic>
        <p:nvPicPr>
          <p:cNvPr id="3" name="Picture 2" descr="image.png">
            <a:extLst>
              <a:ext uri="{FF2B5EF4-FFF2-40B4-BE49-F238E27FC236}">
                <a16:creationId xmlns:a16="http://schemas.microsoft.com/office/drawing/2014/main" id="{9FC7300C-B0A3-436E-C5D1-92F118F5EC76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68878" y="2721172"/>
            <a:ext cx="7467601" cy="4112808"/>
          </a:xfrm>
          <a:prstGeom prst="rect">
            <a:avLst/>
          </a:prstGeom>
        </p:spPr>
      </p:pic>
      <p:pic>
        <p:nvPicPr>
          <p:cNvPr id="4" name="Picture 3" descr="image.png">
            <a:extLst>
              <a:ext uri="{FF2B5EF4-FFF2-40B4-BE49-F238E27FC236}">
                <a16:creationId xmlns:a16="http://schemas.microsoft.com/office/drawing/2014/main" id="{2C4FE20F-D627-6E9E-FBC8-BB284636CEA0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677399" y="2707092"/>
            <a:ext cx="7467601" cy="41128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E49569-3FB0-F749-78B5-FAB18E501841}"/>
              </a:ext>
            </a:extLst>
          </p:cNvPr>
          <p:cNvSpPr txBox="1"/>
          <p:nvPr/>
        </p:nvSpPr>
        <p:spPr>
          <a:xfrm>
            <a:off x="1445105" y="2997398"/>
            <a:ext cx="4952796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200" b="1" i="0" u="none" dirty="0">
                <a:solidFill>
                  <a:srgbClr val="002060"/>
                </a:solidFill>
                <a:latin typeface="Outfit SemiBold"/>
              </a:rPr>
              <a:t>Overwriting Prompt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6639DD-EA71-4180-C8CE-23399CD58C8D}"/>
              </a:ext>
            </a:extLst>
          </p:cNvPr>
          <p:cNvSpPr txBox="1"/>
          <p:nvPr/>
        </p:nvSpPr>
        <p:spPr>
          <a:xfrm>
            <a:off x="1445103" y="3718879"/>
            <a:ext cx="7191375" cy="129266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800" b="0" i="0" u="none" dirty="0">
                <a:latin typeface="Plus Jakarta Sans"/>
              </a:rPr>
              <a:t>Publishing a report with the exact same name as an existing cloud report triggers a replace warning dialog.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927269-2765-EF07-FE5A-9E28E430B2EF}"/>
              </a:ext>
            </a:extLst>
          </p:cNvPr>
          <p:cNvSpPr txBox="1"/>
          <p:nvPr/>
        </p:nvSpPr>
        <p:spPr>
          <a:xfrm>
            <a:off x="1445103" y="5240579"/>
            <a:ext cx="7191375" cy="129266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800" b="0" i="0" u="none" dirty="0">
                <a:latin typeface="Plus Jakarta Sans"/>
              </a:rPr>
              <a:t>Replacing updates both the visual layouts and underlying DAX measures in the cloud workspace.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5FC451D-DEDF-9E14-0705-490DA2E63478}"/>
              </a:ext>
            </a:extLst>
          </p:cNvPr>
          <p:cNvSpPr txBox="1"/>
          <p:nvPr/>
        </p:nvSpPr>
        <p:spPr>
          <a:xfrm>
            <a:off x="9953626" y="2983318"/>
            <a:ext cx="4952796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200" b="1" i="0" u="none" dirty="0">
                <a:solidFill>
                  <a:srgbClr val="002060"/>
                </a:solidFill>
                <a:latin typeface="Outfit SemiBold"/>
              </a:rPr>
              <a:t>Important Cautions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4E8B098-E0EC-1E1E-9297-AF920087EA02}"/>
              </a:ext>
            </a:extLst>
          </p:cNvPr>
          <p:cNvSpPr txBox="1"/>
          <p:nvPr/>
        </p:nvSpPr>
        <p:spPr>
          <a:xfrm>
            <a:off x="9953625" y="4444523"/>
            <a:ext cx="7191375" cy="129266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800" b="0" i="0" u="none" dirty="0">
                <a:latin typeface="Plus Jakarta Sans"/>
              </a:rPr>
              <a:t>Overwriting a semantic model resets dataset credentials in Service. You must re-verify cloud connection settings post-overwrite.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889DF40-5CAE-F3CF-59DE-5E09367AC941}"/>
              </a:ext>
            </a:extLst>
          </p:cNvPr>
          <p:cNvSpPr txBox="1"/>
          <p:nvPr/>
        </p:nvSpPr>
        <p:spPr>
          <a:xfrm>
            <a:off x="10462193" y="3834321"/>
            <a:ext cx="4843462" cy="281487"/>
          </a:xfrm>
          <a:prstGeom prst="rect">
            <a:avLst/>
          </a:prstGeom>
          <a:noFill/>
        </p:spPr>
        <p:txBody>
          <a:bodyPr wrap="square" lIns="152400" tIns="0" rIns="0" bIns="0" anchor="t">
            <a:spAutoFit/>
          </a:bodyPr>
          <a:lstStyle/>
          <a:p>
            <a:pPr algn="l">
              <a:lnSpc>
                <a:spcPts val="1800"/>
              </a:lnSpc>
            </a:pPr>
            <a:r>
              <a:rPr sz="3200" b="0" i="0" u="none" dirty="0">
                <a:solidFill>
                  <a:srgbClr val="EF4444"/>
                </a:solidFill>
                <a:latin typeface="Plus Jakarta Sans SemiBold"/>
              </a:rPr>
              <a:t>Protect Cloud Credentials:</a:t>
            </a:r>
          </a:p>
        </p:txBody>
      </p:sp>
      <p:pic>
        <p:nvPicPr>
          <p:cNvPr id="12" name="Picture 11" descr="image.png">
            <a:extLst>
              <a:ext uri="{FF2B5EF4-FFF2-40B4-BE49-F238E27FC236}">
                <a16:creationId xmlns:a16="http://schemas.microsoft.com/office/drawing/2014/main" id="{E0DBABE4-31D8-B461-D59D-B4AF972FD6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72927" y="3593520"/>
            <a:ext cx="492443" cy="492443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C7DB7817-4F26-AE9E-C325-CF8A8973F3F2}"/>
              </a:ext>
            </a:extLst>
          </p:cNvPr>
          <p:cNvSpPr txBox="1"/>
          <p:nvPr/>
        </p:nvSpPr>
        <p:spPr>
          <a:xfrm>
            <a:off x="17144999" y="9886460"/>
            <a:ext cx="795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13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9420232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26325D-ED71-358A-1493-0BB8C673E8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FFBCCC5A-A9A6-83C5-BAC2-00693753816B}"/>
              </a:ext>
            </a:extLst>
          </p:cNvPr>
          <p:cNvSpPr/>
          <p:nvPr/>
        </p:nvSpPr>
        <p:spPr>
          <a:xfrm>
            <a:off x="10886" y="3665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ED8FED0-7F28-71E9-4EF5-86E26E3A840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23EE7FE1-B8AA-8CD3-7282-6CC176F95990}"/>
              </a:ext>
            </a:extLst>
          </p:cNvPr>
          <p:cNvSpPr txBox="1"/>
          <p:nvPr/>
        </p:nvSpPr>
        <p:spPr>
          <a:xfrm>
            <a:off x="17335469" y="9886459"/>
            <a:ext cx="605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14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AEDAB312-D591-7BF4-892E-BEFAFACF20D8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Publishing Best Practices</a:t>
            </a:r>
          </a:p>
        </p:txBody>
      </p:sp>
      <p:pic>
        <p:nvPicPr>
          <p:cNvPr id="2" name="Picture 1" descr="image.png">
            <a:extLst>
              <a:ext uri="{FF2B5EF4-FFF2-40B4-BE49-F238E27FC236}">
                <a16:creationId xmlns:a16="http://schemas.microsoft.com/office/drawing/2014/main" id="{747E4508-7836-C9B1-ECB6-E64DD1E156D5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38200" y="3086100"/>
            <a:ext cx="4957053" cy="40386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pic>
      <p:pic>
        <p:nvPicPr>
          <p:cNvPr id="5" name="Picture 4" descr="image.png">
            <a:extLst>
              <a:ext uri="{FF2B5EF4-FFF2-40B4-BE49-F238E27FC236}">
                <a16:creationId xmlns:a16="http://schemas.microsoft.com/office/drawing/2014/main" id="{7F895F12-D383-BFEC-30D9-72D77725DC27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943600" y="3086100"/>
            <a:ext cx="4957053" cy="40386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pic>
      <p:pic>
        <p:nvPicPr>
          <p:cNvPr id="6" name="Picture 5" descr="image.png">
            <a:extLst>
              <a:ext uri="{FF2B5EF4-FFF2-40B4-BE49-F238E27FC236}">
                <a16:creationId xmlns:a16="http://schemas.microsoft.com/office/drawing/2014/main" id="{4EAFBB67-76B7-7CE6-DE9E-97E117A95235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582400" y="3086100"/>
            <a:ext cx="4957053" cy="40386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8073B2F-CED2-12D0-19EB-6CAA17D0F020}"/>
              </a:ext>
            </a:extLst>
          </p:cNvPr>
          <p:cNvSpPr txBox="1"/>
          <p:nvPr/>
        </p:nvSpPr>
        <p:spPr>
          <a:xfrm>
            <a:off x="1076325" y="4604147"/>
            <a:ext cx="5514944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800" b="0" i="0" u="none" dirty="0">
                <a:solidFill>
                  <a:schemeClr val="bg1"/>
                </a:solidFill>
                <a:latin typeface="Outfit SemiBold"/>
              </a:rPr>
              <a:t>Standardized Names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CEDD985-3FBC-DAFA-E397-02D811B426B2}"/>
              </a:ext>
            </a:extLst>
          </p:cNvPr>
          <p:cNvSpPr txBox="1"/>
          <p:nvPr/>
        </p:nvSpPr>
        <p:spPr>
          <a:xfrm>
            <a:off x="1076325" y="5281017"/>
            <a:ext cx="4410075" cy="147732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400" b="0" i="0" u="none" dirty="0">
                <a:solidFill>
                  <a:schemeClr val="bg1"/>
                </a:solidFill>
                <a:latin typeface="Plus Jakarta Sans"/>
              </a:rPr>
              <a:t>Use clear, consistent naming conventions (e.g., [Dept]_[Subject]_[Env] like </a:t>
            </a:r>
            <a:r>
              <a:rPr lang="en-US" sz="2400" b="0" i="0" u="none" dirty="0" err="1">
                <a:solidFill>
                  <a:schemeClr val="bg1"/>
                </a:solidFill>
                <a:latin typeface="Plus Jakarta Sans"/>
              </a:rPr>
              <a:t>FIN_Revenue_PROD</a:t>
            </a:r>
            <a:r>
              <a:rPr lang="en-US" sz="2400" b="0" i="0" u="none" dirty="0">
                <a:solidFill>
                  <a:schemeClr val="bg1"/>
                </a:solidFill>
                <a:latin typeface="Plus Jakarta Sans"/>
              </a:rPr>
              <a:t>).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48DFF0-8890-32F7-AB47-3C1B6137F6C0}"/>
              </a:ext>
            </a:extLst>
          </p:cNvPr>
          <p:cNvSpPr txBox="1"/>
          <p:nvPr/>
        </p:nvSpPr>
        <p:spPr>
          <a:xfrm>
            <a:off x="6181725" y="4604147"/>
            <a:ext cx="5514944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800" b="0" i="0" u="none" dirty="0">
                <a:solidFill>
                  <a:schemeClr val="bg1"/>
                </a:solidFill>
                <a:latin typeface="Outfit SemiBold"/>
              </a:rPr>
              <a:t>Separate Workspaces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D0926E7-2AA1-3668-0D41-19555EF1DFE2}"/>
              </a:ext>
            </a:extLst>
          </p:cNvPr>
          <p:cNvSpPr txBox="1"/>
          <p:nvPr/>
        </p:nvSpPr>
        <p:spPr>
          <a:xfrm>
            <a:off x="6181725" y="5341203"/>
            <a:ext cx="4410075" cy="11079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400" b="0" i="0" u="none" dirty="0">
                <a:solidFill>
                  <a:schemeClr val="bg1"/>
                </a:solidFill>
                <a:latin typeface="Plus Jakarta Sans"/>
              </a:rPr>
              <a:t>Isolate Development, Staging, and Production environments across different workspaces.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701A7C9-B98B-AC52-93B4-0D6974E2F1D6}"/>
              </a:ext>
            </a:extLst>
          </p:cNvPr>
          <p:cNvSpPr txBox="1"/>
          <p:nvPr/>
        </p:nvSpPr>
        <p:spPr>
          <a:xfrm>
            <a:off x="11820525" y="4604147"/>
            <a:ext cx="5514944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800" b="0" i="0" u="none" dirty="0">
                <a:solidFill>
                  <a:schemeClr val="bg1"/>
                </a:solidFill>
                <a:latin typeface="Outfit SemiBold"/>
              </a:rPr>
              <a:t>Dataset Metadata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CA29BF1-AD81-9382-F236-8EC8492EFBB1}"/>
              </a:ext>
            </a:extLst>
          </p:cNvPr>
          <p:cNvSpPr txBox="1"/>
          <p:nvPr/>
        </p:nvSpPr>
        <p:spPr>
          <a:xfrm>
            <a:off x="11820525" y="5201841"/>
            <a:ext cx="4410075" cy="11079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400" b="0" i="0" u="none" dirty="0">
                <a:solidFill>
                  <a:schemeClr val="bg1"/>
                </a:solidFill>
                <a:latin typeface="Plus Jakarta Sans"/>
              </a:rPr>
              <a:t>Add descriptive tags, owner contacts, and column definitions in the dataset settings tab.</a:t>
            </a:r>
          </a:p>
        </p:txBody>
      </p:sp>
      <p:pic>
        <p:nvPicPr>
          <p:cNvPr id="7" name="Picture 6" descr="image.png">
            <a:extLst>
              <a:ext uri="{FF2B5EF4-FFF2-40B4-BE49-F238E27FC236}">
                <a16:creationId xmlns:a16="http://schemas.microsoft.com/office/drawing/2014/main" id="{5FC5FB98-D1F5-1F31-369C-9BB22DB104A6}"/>
              </a:ext>
            </a:extLst>
          </p:cNvPr>
          <p:cNvPicPr>
            <a:picLocks noChangeAspect="1"/>
          </p:cNvPicPr>
          <p:nvPr/>
        </p:nvPicPr>
        <p:blipFill>
          <a:blip r:embed="rId9">
            <a:biLevel thresh="25000"/>
          </a:blip>
          <a:stretch>
            <a:fillRect/>
          </a:stretch>
        </p:blipFill>
        <p:spPr>
          <a:xfrm>
            <a:off x="1076325" y="3409453"/>
            <a:ext cx="993861" cy="795089"/>
          </a:xfrm>
          <a:prstGeom prst="rect">
            <a:avLst/>
          </a:prstGeom>
        </p:spPr>
      </p:pic>
      <p:pic>
        <p:nvPicPr>
          <p:cNvPr id="10" name="Picture 9" descr="image.png">
            <a:extLst>
              <a:ext uri="{FF2B5EF4-FFF2-40B4-BE49-F238E27FC236}">
                <a16:creationId xmlns:a16="http://schemas.microsoft.com/office/drawing/2014/main" id="{CE1A46D1-A38F-3A68-1F97-530950BFF4CD}"/>
              </a:ext>
            </a:extLst>
          </p:cNvPr>
          <p:cNvPicPr>
            <a:picLocks noChangeAspect="1"/>
          </p:cNvPicPr>
          <p:nvPr/>
        </p:nvPicPr>
        <p:blipFill>
          <a:blip r:embed="rId10">
            <a:biLevel thresh="25000"/>
          </a:blip>
          <a:stretch>
            <a:fillRect/>
          </a:stretch>
        </p:blipFill>
        <p:spPr>
          <a:xfrm>
            <a:off x="11820525" y="3489705"/>
            <a:ext cx="642937" cy="734785"/>
          </a:xfrm>
          <a:prstGeom prst="rect">
            <a:avLst/>
          </a:prstGeom>
        </p:spPr>
      </p:pic>
      <p:pic>
        <p:nvPicPr>
          <p:cNvPr id="13" name="Picture 12" descr="image.png">
            <a:extLst>
              <a:ext uri="{FF2B5EF4-FFF2-40B4-BE49-F238E27FC236}">
                <a16:creationId xmlns:a16="http://schemas.microsoft.com/office/drawing/2014/main" id="{DD67B925-13F6-935B-82AD-587827D224A2}"/>
              </a:ext>
            </a:extLst>
          </p:cNvPr>
          <p:cNvPicPr>
            <a:picLocks noChangeAspect="1"/>
          </p:cNvPicPr>
          <p:nvPr/>
        </p:nvPicPr>
        <p:blipFill>
          <a:blip r:embed="rId11">
            <a:biLevel thresh="25000"/>
          </a:blip>
          <a:stretch>
            <a:fillRect/>
          </a:stretch>
        </p:blipFill>
        <p:spPr>
          <a:xfrm>
            <a:off x="6316074" y="3447579"/>
            <a:ext cx="894475" cy="79508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08541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A837E9-C6B5-2501-F267-E0881023BB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06D52355-8972-B3DE-CAE4-993AEF490584}"/>
              </a:ext>
            </a:extLst>
          </p:cNvPr>
          <p:cNvSpPr/>
          <p:nvPr/>
        </p:nvSpPr>
        <p:spPr>
          <a:xfrm>
            <a:off x="0" y="19153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9EF4C01-621E-562A-8751-424E7AB7AC9C}"/>
              </a:ext>
            </a:extLst>
          </p:cNvPr>
          <p:cNvSpPr/>
          <p:nvPr/>
        </p:nvSpPr>
        <p:spPr>
          <a:xfrm>
            <a:off x="9183291" y="3021807"/>
            <a:ext cx="7406019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A57925F-10FA-3BCD-36A0-B65604327714}"/>
              </a:ext>
            </a:extLst>
          </p:cNvPr>
          <p:cNvSpPr/>
          <p:nvPr/>
        </p:nvSpPr>
        <p:spPr>
          <a:xfrm>
            <a:off x="1691641" y="1685925"/>
            <a:ext cx="7413071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60E5CF3-3AAE-ACC7-D909-38DB8E73247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A7E3F9A-1BE5-F3EA-6B46-62E8144C2FEA}"/>
              </a:ext>
            </a:extLst>
          </p:cNvPr>
          <p:cNvSpPr/>
          <p:nvPr/>
        </p:nvSpPr>
        <p:spPr>
          <a:xfrm>
            <a:off x="7426643" y="1676541"/>
            <a:ext cx="1675190" cy="14438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5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075D351-545A-AA52-3A0B-08FF545437D6}"/>
              </a:ext>
            </a:extLst>
          </p:cNvPr>
          <p:cNvSpPr/>
          <p:nvPr/>
        </p:nvSpPr>
        <p:spPr>
          <a:xfrm>
            <a:off x="3939268" y="751350"/>
            <a:ext cx="15938381" cy="685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7EE77D5-F732-469F-9100-DEBD141E8F54}"/>
              </a:ext>
            </a:extLst>
          </p:cNvPr>
          <p:cNvSpPr/>
          <p:nvPr/>
        </p:nvSpPr>
        <p:spPr>
          <a:xfrm>
            <a:off x="1691641" y="7326584"/>
            <a:ext cx="7120985" cy="4968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05589D1-4A0F-3195-8612-3A5CD26888BB}"/>
              </a:ext>
            </a:extLst>
          </p:cNvPr>
          <p:cNvSpPr txBox="1"/>
          <p:nvPr/>
        </p:nvSpPr>
        <p:spPr>
          <a:xfrm>
            <a:off x="9452009" y="1410624"/>
            <a:ext cx="71373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Dashboards &amp; Enterprise Sharing</a:t>
            </a:r>
          </a:p>
          <a:p>
            <a:endParaRPr lang="en-US" sz="4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endParaRPr lang="en-US" sz="4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endParaRPr lang="en-US" sz="4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8F922986-8DB6-9E95-D30E-6761372AEF02}"/>
              </a:ext>
            </a:extLst>
          </p:cNvPr>
          <p:cNvSpPr txBox="1"/>
          <p:nvPr/>
        </p:nvSpPr>
        <p:spPr>
          <a:xfrm>
            <a:off x="7543076" y="1708996"/>
            <a:ext cx="1375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9627B17-DA67-2139-1FCD-C4E0F713C725}"/>
              </a:ext>
            </a:extLst>
          </p:cNvPr>
          <p:cNvSpPr txBox="1"/>
          <p:nvPr/>
        </p:nvSpPr>
        <p:spPr>
          <a:xfrm>
            <a:off x="7584032" y="2031293"/>
            <a:ext cx="14139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C3E15FF-88BD-DB5B-FFA1-7BD5CC79695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270647" y="119290"/>
            <a:ext cx="3457712" cy="161451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BDD40A3-06A1-B540-6A27-CCBBF2B139CB}"/>
              </a:ext>
            </a:extLst>
          </p:cNvPr>
          <p:cNvSpPr txBox="1"/>
          <p:nvPr/>
        </p:nvSpPr>
        <p:spPr>
          <a:xfrm>
            <a:off x="17559776" y="9886459"/>
            <a:ext cx="575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15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697404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12E5BB-ADE4-93DC-10A4-5167C1921E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DF87CC95-E4E7-9FF6-0F8D-567AF3DD0ECF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B1F6FC4-6EFE-C648-15D5-BAF20C7C0DD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8DAF562A-1EBC-766E-726B-9BBD39EB26CA}"/>
              </a:ext>
            </a:extLst>
          </p:cNvPr>
          <p:cNvSpPr txBox="1"/>
          <p:nvPr/>
        </p:nvSpPr>
        <p:spPr>
          <a:xfrm>
            <a:off x="16840200" y="9886460"/>
            <a:ext cx="1100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16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30C1E964-58EB-87F6-3EE9-484A789C0E14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Power BI Report vs Dashboard</a:t>
            </a:r>
          </a:p>
        </p:txBody>
      </p:sp>
      <p:graphicFrame>
        <p:nvGraphicFramePr>
          <p:cNvPr id="29" name="Google Shape;141;p16">
            <a:extLst>
              <a:ext uri="{FF2B5EF4-FFF2-40B4-BE49-F238E27FC236}">
                <a16:creationId xmlns:a16="http://schemas.microsoft.com/office/drawing/2014/main" id="{84725F03-D7BE-C331-D4CA-61856F03D56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60796661"/>
              </p:ext>
            </p:extLst>
          </p:nvPr>
        </p:nvGraphicFramePr>
        <p:xfrm>
          <a:off x="762000" y="2233934"/>
          <a:ext cx="16764000" cy="657225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47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8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0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14450">
                <a:tc>
                  <a:txBody>
                    <a:bodyPr/>
                    <a:lstStyle/>
                    <a:p>
                      <a:pPr algn="l"/>
                      <a:r>
                        <a:rPr sz="3200" b="1" i="0" u="none" dirty="0">
                          <a:solidFill>
                            <a:srgbClr val="0F172A"/>
                          </a:solidFill>
                          <a:latin typeface="Outfit"/>
                        </a:rPr>
                        <a:t>Feature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200" b="1" i="0" u="none" dirty="0">
                          <a:solidFill>
                            <a:srgbClr val="0F172A"/>
                          </a:solidFill>
                          <a:latin typeface="Outfit"/>
                        </a:rPr>
                        <a:t>Power BI Report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200" b="1" i="0" u="none" dirty="0">
                          <a:solidFill>
                            <a:srgbClr val="0F172A"/>
                          </a:solidFill>
                          <a:latin typeface="Outfit"/>
                        </a:rPr>
                        <a:t>Power BI Dashboard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4450">
                <a:tc>
                  <a:txBody>
                    <a:bodyPr/>
                    <a:lstStyle/>
                    <a:p>
                      <a:pPr algn="l"/>
                      <a:r>
                        <a:rPr sz="3200" b="1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Page Count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200" b="0" i="0" u="none">
                          <a:solidFill>
                            <a:srgbClr val="475569"/>
                          </a:solidFill>
                          <a:latin typeface="Plus Jakarta Sans"/>
                        </a:rPr>
                        <a:t>Multi-page detailed canvases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200" b="0" i="0" u="none">
                          <a:solidFill>
                            <a:srgbClr val="475569"/>
                          </a:solidFill>
                          <a:latin typeface="Plus Jakarta Sans"/>
                        </a:rPr>
                        <a:t>Single-page executive screen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14450">
                <a:tc>
                  <a:txBody>
                    <a:bodyPr/>
                    <a:lstStyle/>
                    <a:p>
                      <a:pPr algn="l"/>
                      <a:r>
                        <a:rPr sz="3200" b="1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Data Sources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200" b="0" i="0" u="none">
                          <a:solidFill>
                            <a:srgbClr val="475569"/>
                          </a:solidFill>
                          <a:latin typeface="Plus Jakarta Sans"/>
                        </a:rPr>
                        <a:t>Bound to 1 Semantic Model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200" b="0" i="0" u="none">
                          <a:solidFill>
                            <a:srgbClr val="475569"/>
                          </a:solidFill>
                          <a:latin typeface="Plus Jakarta Sans"/>
                        </a:rPr>
                        <a:t>Pins tiles from MULTIPLE reports &amp; models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14450">
                <a:tc>
                  <a:txBody>
                    <a:bodyPr/>
                    <a:lstStyle/>
                    <a:p>
                      <a:pPr algn="l"/>
                      <a:r>
                        <a:rPr sz="3200" b="1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Interactivity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200" b="0" i="0" u="none">
                          <a:solidFill>
                            <a:srgbClr val="475569"/>
                          </a:solidFill>
                          <a:latin typeface="Plus Jakarta Sans"/>
                        </a:rPr>
                        <a:t>Slicers, cross-highlighting, drill-down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200" b="0" i="0" u="none">
                          <a:solidFill>
                            <a:srgbClr val="475569"/>
                          </a:solidFill>
                          <a:latin typeface="Plus Jakarta Sans"/>
                        </a:rPr>
                        <a:t>Static tile snapshots (Click tile → Opens Report)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14450">
                <a:tc>
                  <a:txBody>
                    <a:bodyPr/>
                    <a:lstStyle/>
                    <a:p>
                      <a:pPr algn="l"/>
                      <a:r>
                        <a:rPr sz="3200" b="1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Exclusive Features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2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Visual tooltips, page navigation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2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Data Alerts, Q&amp;A natural language, mobile tiles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5" name="Google Shape;157;p16">
            <a:extLst>
              <a:ext uri="{FF2B5EF4-FFF2-40B4-BE49-F238E27FC236}">
                <a16:creationId xmlns:a16="http://schemas.microsoft.com/office/drawing/2014/main" id="{404BDF96-248B-19AE-021F-2F3027792692}"/>
              </a:ext>
            </a:extLst>
          </p:cNvPr>
          <p:cNvSpPr/>
          <p:nvPr/>
        </p:nvSpPr>
        <p:spPr>
          <a:xfrm>
            <a:off x="8986157" y="8520675"/>
            <a:ext cx="2667000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694758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A31AEC-6FD7-5681-579F-BB310C96B2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>
            <a:extLst>
              <a:ext uri="{FF2B5EF4-FFF2-40B4-BE49-F238E27FC236}">
                <a16:creationId xmlns:a16="http://schemas.microsoft.com/office/drawing/2014/main" id="{5C0F877D-B078-7D3B-B2E8-0CF4863854E4}"/>
              </a:ext>
            </a:extLst>
          </p:cNvPr>
          <p:cNvSpPr/>
          <p:nvPr/>
        </p:nvSpPr>
        <p:spPr>
          <a:xfrm>
            <a:off x="16329" y="47537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FED9A207-1D47-421E-D03A-6C68AF20A37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99B3020-208C-79F2-29C6-100131CD8B41}"/>
              </a:ext>
            </a:extLst>
          </p:cNvPr>
          <p:cNvSpPr txBox="1"/>
          <p:nvPr/>
        </p:nvSpPr>
        <p:spPr>
          <a:xfrm>
            <a:off x="16840200" y="9886460"/>
            <a:ext cx="1100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17</a:t>
            </a:fld>
            <a:endParaRPr lang="en-EG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914F9-F787-C402-41AB-94B9F76CED22}"/>
              </a:ext>
            </a:extLst>
          </p:cNvPr>
          <p:cNvSpPr txBox="1"/>
          <p:nvPr/>
        </p:nvSpPr>
        <p:spPr>
          <a:xfrm>
            <a:off x="819694" y="2337339"/>
            <a:ext cx="8498562" cy="38157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700"/>
              </a:lnSpc>
            </a:pPr>
            <a:r>
              <a:rPr lang="en-US" sz="3600" dirty="0">
                <a:latin typeface="Outfit SemiBold"/>
              </a:rPr>
              <a:t>360-Degree Executive View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17D8F1-1A2C-0668-C6F9-B4EDD7EBD0B8}"/>
              </a:ext>
            </a:extLst>
          </p:cNvPr>
          <p:cNvSpPr txBox="1"/>
          <p:nvPr/>
        </p:nvSpPr>
        <p:spPr>
          <a:xfrm>
            <a:off x="800100" y="3510260"/>
            <a:ext cx="8093868" cy="147732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lang="en-US" sz="3200" dirty="0">
                <a:latin typeface="Plus Jakarta Sans"/>
              </a:rPr>
              <a:t>Dashboards aggregate key metrics into a single high-level screen for rapid executive decision-making.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974DA13-1D73-22D8-0F5D-F82111E9D1E3}"/>
              </a:ext>
            </a:extLst>
          </p:cNvPr>
          <p:cNvSpPr txBox="1"/>
          <p:nvPr/>
        </p:nvSpPr>
        <p:spPr>
          <a:xfrm>
            <a:off x="800100" y="657226"/>
            <a:ext cx="17487900" cy="5847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4319"/>
              </a:lnSpc>
            </a:pPr>
            <a:r>
              <a:rPr lang="en-US" sz="5400" dirty="0">
                <a:solidFill>
                  <a:srgbClr val="1A1A2E"/>
                </a:solidFill>
                <a:latin typeface="Alexandria"/>
                <a:cs typeface="Alexandria"/>
              </a:rPr>
              <a:t>Creating Dashboards</a:t>
            </a:r>
          </a:p>
        </p:txBody>
      </p:sp>
      <p:pic>
        <p:nvPicPr>
          <p:cNvPr id="2" name="Picture 1" descr="image.png">
            <a:extLst>
              <a:ext uri="{FF2B5EF4-FFF2-40B4-BE49-F238E27FC236}">
                <a16:creationId xmlns:a16="http://schemas.microsoft.com/office/drawing/2014/main" id="{A279F2FC-002E-F0B1-304F-B8FBB78CEE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7652" y="2189021"/>
            <a:ext cx="9043988" cy="573560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6A52EE4-2F20-1337-E480-6317D25AB3D0}"/>
              </a:ext>
            </a:extLst>
          </p:cNvPr>
          <p:cNvSpPr txBox="1"/>
          <p:nvPr/>
        </p:nvSpPr>
        <p:spPr>
          <a:xfrm>
            <a:off x="1203892" y="5459792"/>
            <a:ext cx="7178108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400" b="0" i="0" u="none">
                <a:latin typeface="Plus Jakarta Sans"/>
              </a:rPr>
              <a:t>Hover over any visual in a report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05937FF-0725-E67A-C7B5-FB4051DE58D7}"/>
              </a:ext>
            </a:extLst>
          </p:cNvPr>
          <p:cNvSpPr txBox="1"/>
          <p:nvPr/>
        </p:nvSpPr>
        <p:spPr>
          <a:xfrm>
            <a:off x="1203892" y="6323451"/>
            <a:ext cx="7178108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400" b="0" i="0" u="none">
                <a:latin typeface="Plus Jakarta Sans"/>
              </a:rPr>
              <a:t>Click the "Pin visual" pin icon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DD9E07F-E199-F225-6C12-414BBD3D8C3E}"/>
              </a:ext>
            </a:extLst>
          </p:cNvPr>
          <p:cNvSpPr txBox="1"/>
          <p:nvPr/>
        </p:nvSpPr>
        <p:spPr>
          <a:xfrm>
            <a:off x="1203892" y="7187110"/>
            <a:ext cx="7178108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400" b="0" i="0" u="none">
                <a:latin typeface="Plus Jakarta Sans"/>
              </a:rPr>
              <a:t>Select "Existing Dashboard" or "New Dashboard"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3E8000B-A3E0-7AB2-61C1-D877077FC3B3}"/>
              </a:ext>
            </a:extLst>
          </p:cNvPr>
          <p:cNvSpPr txBox="1"/>
          <p:nvPr/>
        </p:nvSpPr>
        <p:spPr>
          <a:xfrm>
            <a:off x="1203892" y="8050768"/>
            <a:ext cx="7178108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400" b="0" i="0" u="none">
                <a:latin typeface="Plus Jakarta Sans"/>
              </a:rPr>
              <a:t>Resize and arrange tiles on the dashboard canvas</a:t>
            </a:r>
          </a:p>
        </p:txBody>
      </p:sp>
      <p:pic>
        <p:nvPicPr>
          <p:cNvPr id="20" name="Picture 19" descr="image.png">
            <a:extLst>
              <a:ext uri="{FF2B5EF4-FFF2-40B4-BE49-F238E27FC236}">
                <a16:creationId xmlns:a16="http://schemas.microsoft.com/office/drawing/2014/main" id="{472DBC8A-4C1D-ABB6-4BEF-921C50E7B7D9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41941" y="5474079"/>
            <a:ext cx="190149" cy="258059"/>
          </a:xfrm>
          <a:prstGeom prst="rect">
            <a:avLst/>
          </a:prstGeom>
        </p:spPr>
      </p:pic>
      <p:pic>
        <p:nvPicPr>
          <p:cNvPr id="21" name="Picture 20" descr="image.png">
            <a:extLst>
              <a:ext uri="{FF2B5EF4-FFF2-40B4-BE49-F238E27FC236}">
                <a16:creationId xmlns:a16="http://schemas.microsoft.com/office/drawing/2014/main" id="{3EA2BEF4-E6AE-CB6F-A828-4A6A2C7C0089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41942" y="6337738"/>
            <a:ext cx="230895" cy="258059"/>
          </a:xfrm>
          <a:prstGeom prst="rect">
            <a:avLst/>
          </a:prstGeom>
        </p:spPr>
      </p:pic>
      <p:pic>
        <p:nvPicPr>
          <p:cNvPr id="22" name="Picture 21" descr="image.png">
            <a:extLst>
              <a:ext uri="{FF2B5EF4-FFF2-40B4-BE49-F238E27FC236}">
                <a16:creationId xmlns:a16="http://schemas.microsoft.com/office/drawing/2014/main" id="{0343474E-23D4-8F3A-8310-AD9B8552B05F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41941" y="7201397"/>
            <a:ext cx="217313" cy="258059"/>
          </a:xfrm>
          <a:prstGeom prst="rect">
            <a:avLst/>
          </a:prstGeom>
        </p:spPr>
      </p:pic>
      <p:pic>
        <p:nvPicPr>
          <p:cNvPr id="23" name="Picture 22" descr="image.png">
            <a:extLst>
              <a:ext uri="{FF2B5EF4-FFF2-40B4-BE49-F238E27FC236}">
                <a16:creationId xmlns:a16="http://schemas.microsoft.com/office/drawing/2014/main" id="{93908D7B-34FA-66E2-DFB4-E2B80E927296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41941" y="8065055"/>
            <a:ext cx="244477" cy="258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8225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2F9334-F58A-B84F-9251-5537FB7E64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>
            <a:extLst>
              <a:ext uri="{FF2B5EF4-FFF2-40B4-BE49-F238E27FC236}">
                <a16:creationId xmlns:a16="http://schemas.microsoft.com/office/drawing/2014/main" id="{053B90EE-74B3-AF8E-D2B2-5B4FB6D8CC14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0B7B38D4-CEDD-9B10-C30B-EA3198FFA4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E8E83D1-934E-40CF-88AD-A1FAAA1654A4}"/>
              </a:ext>
            </a:extLst>
          </p:cNvPr>
          <p:cNvSpPr txBox="1"/>
          <p:nvPr/>
        </p:nvSpPr>
        <p:spPr>
          <a:xfrm>
            <a:off x="20339010" y="987238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18</a:t>
            </a:fld>
            <a:endParaRPr lang="en-EG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DE136C-EB85-5649-E755-17146B3FEC0A}"/>
              </a:ext>
            </a:extLst>
          </p:cNvPr>
          <p:cNvSpPr txBox="1"/>
          <p:nvPr/>
        </p:nvSpPr>
        <p:spPr>
          <a:xfrm>
            <a:off x="821871" y="918346"/>
            <a:ext cx="17487900" cy="5847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4319"/>
              </a:lnSpc>
            </a:pPr>
            <a:r>
              <a:rPr lang="en-US" sz="5400" dirty="0">
                <a:solidFill>
                  <a:srgbClr val="1A1A2E"/>
                </a:solidFill>
                <a:latin typeface="Alexandria"/>
                <a:cs typeface="Alexandria"/>
              </a:rPr>
              <a:t>Pinning Options</a:t>
            </a:r>
          </a:p>
        </p:txBody>
      </p:sp>
      <p:pic>
        <p:nvPicPr>
          <p:cNvPr id="3" name="Picture 2" descr="image.png">
            <a:extLst>
              <a:ext uri="{FF2B5EF4-FFF2-40B4-BE49-F238E27FC236}">
                <a16:creationId xmlns:a16="http://schemas.microsoft.com/office/drawing/2014/main" id="{E9B1F1D3-FF40-1BBA-6811-E90DB14BDFA0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</a:blip>
          <a:stretch>
            <a:fillRect/>
          </a:stretch>
        </p:blipFill>
        <p:spPr>
          <a:xfrm>
            <a:off x="838200" y="2721172"/>
            <a:ext cx="7975122" cy="7102872"/>
          </a:xfrm>
          <a:prstGeom prst="rect">
            <a:avLst/>
          </a:prstGeom>
        </p:spPr>
      </p:pic>
      <p:pic>
        <p:nvPicPr>
          <p:cNvPr id="4" name="Picture 3" descr="image.png">
            <a:extLst>
              <a:ext uri="{FF2B5EF4-FFF2-40B4-BE49-F238E27FC236}">
                <a16:creationId xmlns:a16="http://schemas.microsoft.com/office/drawing/2014/main" id="{ED6B07F5-0E6F-75A2-79C2-A3554122A8BA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70000" contrast="-70000"/>
          </a:blip>
          <a:stretch>
            <a:fillRect/>
          </a:stretch>
        </p:blipFill>
        <p:spPr>
          <a:xfrm>
            <a:off x="9346721" y="2707092"/>
            <a:ext cx="7975122" cy="71169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C820F1A-04D6-2E1F-8871-1C8F5448DA8B}"/>
              </a:ext>
            </a:extLst>
          </p:cNvPr>
          <p:cNvSpPr txBox="1"/>
          <p:nvPr/>
        </p:nvSpPr>
        <p:spPr>
          <a:xfrm>
            <a:off x="2388282" y="2997398"/>
            <a:ext cx="6124345" cy="61555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4000" b="1" i="0" u="none" dirty="0">
                <a:solidFill>
                  <a:srgbClr val="002060"/>
                </a:solidFill>
                <a:latin typeface="Outfit SemiBold"/>
              </a:rPr>
              <a:t>Pinning Single Visual Tile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0B009D-844C-8F92-F7E7-9B9E0A951882}"/>
              </a:ext>
            </a:extLst>
          </p:cNvPr>
          <p:cNvSpPr txBox="1"/>
          <p:nvPr/>
        </p:nvSpPr>
        <p:spPr>
          <a:xfrm>
            <a:off x="1445103" y="4045259"/>
            <a:ext cx="7191375" cy="430887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b="0" i="0" u="none" dirty="0">
                <a:latin typeface="Plus Jakarta Sans"/>
              </a:rPr>
              <a:t>Pins a single isolated chart or KPI card.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4000" b="0" i="0" u="none" dirty="0">
                <a:latin typeface="Plus Jakarta Sans"/>
              </a:rPr>
              <a:t>Fast loading time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4000" b="0" i="0" u="none" dirty="0">
                <a:latin typeface="Plus Jakarta Sans"/>
              </a:rPr>
              <a:t>Combines visuals from </a:t>
            </a:r>
            <a:r>
              <a:rPr lang="en-US" sz="4000" b="0" i="0" u="none" dirty="0" err="1">
                <a:latin typeface="Plus Jakarta Sans"/>
              </a:rPr>
              <a:t>seperate</a:t>
            </a:r>
            <a:r>
              <a:rPr lang="en-US" sz="4000" b="0" i="0" u="none" dirty="0">
                <a:latin typeface="Plus Jakarta Sans"/>
              </a:rPr>
              <a:t> reports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4000" b="0" i="0" u="none" dirty="0">
                <a:latin typeface="Plus Jakarta Sans"/>
              </a:rPr>
              <a:t>Supports setting numeric Data Alerts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E050614-3F87-0513-3D9B-8DB4191666DA}"/>
              </a:ext>
            </a:extLst>
          </p:cNvPr>
          <p:cNvSpPr txBox="1"/>
          <p:nvPr/>
        </p:nvSpPr>
        <p:spPr>
          <a:xfrm>
            <a:off x="10896803" y="2983318"/>
            <a:ext cx="6124345" cy="61555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4000" b="1" i="0" u="none" dirty="0">
                <a:solidFill>
                  <a:srgbClr val="002060"/>
                </a:solidFill>
                <a:latin typeface="Outfit SemiBold"/>
              </a:rPr>
              <a:t>Pin Live Page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A050771-AC92-D89D-31BA-744B3AD4D454}"/>
              </a:ext>
            </a:extLst>
          </p:cNvPr>
          <p:cNvSpPr txBox="1"/>
          <p:nvPr/>
        </p:nvSpPr>
        <p:spPr>
          <a:xfrm>
            <a:off x="9953625" y="4023122"/>
            <a:ext cx="6886575" cy="553997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b="0" i="0" u="none" dirty="0">
                <a:latin typeface="Plus Jakarta Sans"/>
              </a:rPr>
              <a:t>Embeds an entire interactive report page into the dashboard.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4000" b="0" i="0" u="none" dirty="0">
                <a:latin typeface="Plus Jakarta Sans"/>
              </a:rPr>
              <a:t>Preserves interactive slicers on dashboard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4000" b="0" i="0" u="none" dirty="0">
                <a:latin typeface="Plus Jakarta Sans"/>
              </a:rPr>
              <a:t>Maintains exact page layout &amp; colors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4000" b="0" i="0" u="none" dirty="0">
                <a:latin typeface="Plus Jakarta Sans"/>
              </a:rPr>
              <a:t>Does NOT support Data Alerts on tiles</a:t>
            </a:r>
          </a:p>
        </p:txBody>
      </p:sp>
      <p:pic>
        <p:nvPicPr>
          <p:cNvPr id="13" name="Picture 12" descr="image.png">
            <a:extLst>
              <a:ext uri="{FF2B5EF4-FFF2-40B4-BE49-F238E27FC236}">
                <a16:creationId xmlns:a16="http://schemas.microsoft.com/office/drawing/2014/main" id="{C18EDA4A-3FD2-28D5-A450-5584729BC7E0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611792" y="2942153"/>
            <a:ext cx="410766" cy="547688"/>
          </a:xfrm>
          <a:prstGeom prst="rect">
            <a:avLst/>
          </a:prstGeom>
        </p:spPr>
      </p:pic>
      <p:pic>
        <p:nvPicPr>
          <p:cNvPr id="14" name="Picture 13" descr="image.png">
            <a:extLst>
              <a:ext uri="{FF2B5EF4-FFF2-40B4-BE49-F238E27FC236}">
                <a16:creationId xmlns:a16="http://schemas.microsoft.com/office/drawing/2014/main" id="{08DED740-90A2-FF8B-690C-9A27798DA71F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083450" y="2928073"/>
            <a:ext cx="547688" cy="54768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94A763F-76FD-7081-C89B-B2E991F620E0}"/>
              </a:ext>
            </a:extLst>
          </p:cNvPr>
          <p:cNvSpPr txBox="1"/>
          <p:nvPr/>
        </p:nvSpPr>
        <p:spPr>
          <a:xfrm>
            <a:off x="16840200" y="9886460"/>
            <a:ext cx="1100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18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5354334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E37057-E668-6D3D-07EB-6BEB018D7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>
            <a:extLst>
              <a:ext uri="{FF2B5EF4-FFF2-40B4-BE49-F238E27FC236}">
                <a16:creationId xmlns:a16="http://schemas.microsoft.com/office/drawing/2014/main" id="{3CB760C3-B337-24BB-C545-B7F059D2AE1B}"/>
              </a:ext>
            </a:extLst>
          </p:cNvPr>
          <p:cNvSpPr/>
          <p:nvPr/>
        </p:nvSpPr>
        <p:spPr>
          <a:xfrm>
            <a:off x="21771" y="40054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0965BBD5-AA07-10EC-62E8-96ECCE732E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775D09D-5256-7453-31C0-A18A6E7A4188}"/>
              </a:ext>
            </a:extLst>
          </p:cNvPr>
          <p:cNvSpPr txBox="1"/>
          <p:nvPr/>
        </p:nvSpPr>
        <p:spPr>
          <a:xfrm>
            <a:off x="20339010" y="987238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19</a:t>
            </a:fld>
            <a:endParaRPr lang="en-EG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C13CEC-7A5B-CD4B-46DA-50AC6421AC4A}"/>
              </a:ext>
            </a:extLst>
          </p:cNvPr>
          <p:cNvSpPr txBox="1"/>
          <p:nvPr/>
        </p:nvSpPr>
        <p:spPr>
          <a:xfrm>
            <a:off x="821871" y="918346"/>
            <a:ext cx="17487900" cy="5847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4319"/>
              </a:lnSpc>
            </a:pPr>
            <a:r>
              <a:rPr lang="en-US" sz="5400" dirty="0">
                <a:solidFill>
                  <a:srgbClr val="1A1A2E"/>
                </a:solidFill>
                <a:latin typeface="Alexandria"/>
                <a:cs typeface="Alexandria"/>
              </a:rPr>
              <a:t>Sharing Reports &amp; Dashboards</a:t>
            </a:r>
          </a:p>
        </p:txBody>
      </p:sp>
      <p:pic>
        <p:nvPicPr>
          <p:cNvPr id="3" name="Picture 2" descr="image.png">
            <a:extLst>
              <a:ext uri="{FF2B5EF4-FFF2-40B4-BE49-F238E27FC236}">
                <a16:creationId xmlns:a16="http://schemas.microsoft.com/office/drawing/2014/main" id="{529267F6-2CAA-69BB-32C2-F6068E105A8C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</a:blip>
          <a:stretch>
            <a:fillRect/>
          </a:stretch>
        </p:blipFill>
        <p:spPr>
          <a:xfrm>
            <a:off x="1168878" y="2721172"/>
            <a:ext cx="7467601" cy="7165288"/>
          </a:xfrm>
          <a:prstGeom prst="rect">
            <a:avLst/>
          </a:prstGeom>
        </p:spPr>
      </p:pic>
      <p:pic>
        <p:nvPicPr>
          <p:cNvPr id="4" name="Picture 3" descr="image.png">
            <a:extLst>
              <a:ext uri="{FF2B5EF4-FFF2-40B4-BE49-F238E27FC236}">
                <a16:creationId xmlns:a16="http://schemas.microsoft.com/office/drawing/2014/main" id="{D727CDFF-4402-4C8C-42E6-9BA95D83B4DF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70000" contrast="-70000"/>
          </a:blip>
          <a:stretch>
            <a:fillRect/>
          </a:stretch>
        </p:blipFill>
        <p:spPr>
          <a:xfrm>
            <a:off x="9677399" y="2707092"/>
            <a:ext cx="7467601" cy="716528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095B7F6-4E62-EF10-1683-194FB7298BA5}"/>
              </a:ext>
            </a:extLst>
          </p:cNvPr>
          <p:cNvSpPr txBox="1"/>
          <p:nvPr/>
        </p:nvSpPr>
        <p:spPr>
          <a:xfrm>
            <a:off x="1523999" y="2947780"/>
            <a:ext cx="6274279" cy="61555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4000" b="1" i="0" u="none" dirty="0">
                <a:solidFill>
                  <a:srgbClr val="002060"/>
                </a:solidFill>
                <a:latin typeface="Outfit SemiBold"/>
              </a:rPr>
              <a:t>Direct Link Sharing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E06A8BE-48D2-CEE2-4751-6311556BB229}"/>
              </a:ext>
            </a:extLst>
          </p:cNvPr>
          <p:cNvSpPr txBox="1"/>
          <p:nvPr/>
        </p:nvSpPr>
        <p:spPr>
          <a:xfrm>
            <a:off x="1445103" y="4966110"/>
            <a:ext cx="7191375" cy="44319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200" b="0" i="0" u="none" dirty="0">
                <a:latin typeface="Plus Jakarta Sans"/>
              </a:rPr>
              <a:t>Generate secure share links for targeted colleagues within your Microsoft Entra tenant.</a:t>
            </a:r>
          </a:p>
          <a:p>
            <a:pPr algn="l"/>
            <a:endParaRPr lang="en-US" sz="3200" b="0" i="0" u="none" dirty="0">
              <a:latin typeface="Plus Jakarta Sans"/>
            </a:endParaRPr>
          </a:p>
          <a:p>
            <a:pPr algn="l"/>
            <a:r>
              <a:rPr lang="ar-SA" sz="3200" b="0" i="0" u="none" dirty="0">
                <a:latin typeface="Plus Jakarta Sans"/>
              </a:rPr>
              <a:t>	</a:t>
            </a:r>
            <a:r>
              <a:rPr lang="en-US" sz="3200" b="0" i="0" u="none" dirty="0">
                <a:latin typeface="Plus Jakarta Sans"/>
              </a:rPr>
              <a:t>Recipient needs Power BI Pro or Premium Per User (PPU) license</a:t>
            </a:r>
          </a:p>
          <a:p>
            <a:pPr algn="l"/>
            <a:endParaRPr lang="en-US" sz="3200" b="0" i="0" u="none" dirty="0">
              <a:latin typeface="Plus Jakarta Sans"/>
            </a:endParaRPr>
          </a:p>
          <a:p>
            <a:pPr algn="l"/>
            <a:r>
              <a:rPr lang="ar-SA" sz="3200" b="0" i="0" u="none" dirty="0">
                <a:latin typeface="Plus Jakarta Sans"/>
              </a:rPr>
              <a:t>	</a:t>
            </a:r>
            <a:r>
              <a:rPr lang="en-US" sz="3200" b="0" i="0" u="none" dirty="0">
                <a:latin typeface="Plus Jakarta Sans"/>
              </a:rPr>
              <a:t>Option to allow/disallow re-sharing &amp;</a:t>
            </a:r>
            <a:endParaRPr lang="ar-SA" sz="3200" b="0" i="0" u="none" dirty="0">
              <a:latin typeface="Plus Jakarta Sans"/>
            </a:endParaRPr>
          </a:p>
          <a:p>
            <a:pPr algn="l"/>
            <a:r>
              <a:rPr lang="en-US" sz="3200" b="0" i="0" u="none" dirty="0">
                <a:latin typeface="Plus Jakarta Sans"/>
              </a:rPr>
              <a:t>building downstream reports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CBDC46E-DBB1-9FD1-FD61-C1CC4D2B3536}"/>
              </a:ext>
            </a:extLst>
          </p:cNvPr>
          <p:cNvSpPr txBox="1"/>
          <p:nvPr/>
        </p:nvSpPr>
        <p:spPr>
          <a:xfrm>
            <a:off x="10032520" y="2933700"/>
            <a:ext cx="6274279" cy="61555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4000" b="1" i="0" u="none" dirty="0">
                <a:solidFill>
                  <a:srgbClr val="002060"/>
                </a:solidFill>
                <a:latin typeface="Outfit SemiBold"/>
              </a:rPr>
              <a:t>Licensing Requirements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47F5B85-DF92-5FB3-3A0A-472F97812733}"/>
              </a:ext>
            </a:extLst>
          </p:cNvPr>
          <p:cNvSpPr txBox="1"/>
          <p:nvPr/>
        </p:nvSpPr>
        <p:spPr>
          <a:xfrm>
            <a:off x="9953625" y="4943973"/>
            <a:ext cx="7191375" cy="344709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200" b="0" i="0" u="none" dirty="0">
                <a:latin typeface="Plus Jakarta Sans"/>
              </a:rPr>
              <a:t>Pro License ($10/</a:t>
            </a:r>
            <a:r>
              <a:rPr lang="en-US" sz="3200" b="0" i="0" u="none" dirty="0" err="1">
                <a:latin typeface="Plus Jakarta Sans"/>
              </a:rPr>
              <a:t>mo</a:t>
            </a:r>
            <a:r>
              <a:rPr lang="en-US" sz="3200" b="0" i="0" u="none" dirty="0">
                <a:latin typeface="Plus Jakarta Sans"/>
              </a:rPr>
              <a:t>): Required for both content creators AND consumers viewing shared reports in standard capacity.</a:t>
            </a:r>
          </a:p>
          <a:p>
            <a:pPr algn="l"/>
            <a:endParaRPr lang="en-US" sz="3200" b="0" i="0" u="none" dirty="0">
              <a:latin typeface="Plus Jakarta Sans"/>
            </a:endParaRPr>
          </a:p>
          <a:p>
            <a:pPr algn="l"/>
            <a:r>
              <a:rPr lang="en-US" sz="3200" b="0" i="0" u="none" dirty="0">
                <a:latin typeface="Plus Jakarta Sans"/>
              </a:rPr>
              <a:t>Premium Capacity (F64/P1): Allows free Power BI accounts to view published content.</a:t>
            </a:r>
          </a:p>
        </p:txBody>
      </p:sp>
      <p:pic>
        <p:nvPicPr>
          <p:cNvPr id="15" name="Picture 14" descr="image.png">
            <a:extLst>
              <a:ext uri="{FF2B5EF4-FFF2-40B4-BE49-F238E27FC236}">
                <a16:creationId xmlns:a16="http://schemas.microsoft.com/office/drawing/2014/main" id="{F92A1C98-97F0-6A00-A518-159D00E1B201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600200" y="6889208"/>
            <a:ext cx="510649" cy="606396"/>
          </a:xfrm>
          <a:prstGeom prst="rect">
            <a:avLst/>
          </a:prstGeom>
        </p:spPr>
      </p:pic>
      <p:pic>
        <p:nvPicPr>
          <p:cNvPr id="16" name="Picture 15" descr="image.png">
            <a:extLst>
              <a:ext uri="{FF2B5EF4-FFF2-40B4-BE49-F238E27FC236}">
                <a16:creationId xmlns:a16="http://schemas.microsoft.com/office/drawing/2014/main" id="{7E759088-4F99-0A36-F78A-479477A46196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537785" y="8191459"/>
            <a:ext cx="635477" cy="60370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FCB6D3F-8B39-DD39-4E50-D15028FC4AF2}"/>
              </a:ext>
            </a:extLst>
          </p:cNvPr>
          <p:cNvSpPr txBox="1"/>
          <p:nvPr/>
        </p:nvSpPr>
        <p:spPr>
          <a:xfrm>
            <a:off x="16840200" y="9867900"/>
            <a:ext cx="1100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19</a:t>
            </a:fld>
            <a:endParaRPr lang="en-EG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0E1340C6-547D-0951-24FC-3916AEF5AC1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103" y="3818055"/>
            <a:ext cx="6630736" cy="732636"/>
          </a:xfrm>
          <a:prstGeom prst="rect">
            <a:avLst/>
          </a:prstGeom>
        </p:spPr>
      </p:pic>
      <p:sp>
        <p:nvSpPr>
          <p:cNvPr id="22" name="Oval 21">
            <a:extLst>
              <a:ext uri="{FF2B5EF4-FFF2-40B4-BE49-F238E27FC236}">
                <a16:creationId xmlns:a16="http://schemas.microsoft.com/office/drawing/2014/main" id="{47A3C043-D37B-4404-36DF-117D1A47A69A}"/>
              </a:ext>
            </a:extLst>
          </p:cNvPr>
          <p:cNvSpPr/>
          <p:nvPr/>
        </p:nvSpPr>
        <p:spPr>
          <a:xfrm>
            <a:off x="2743200" y="3924300"/>
            <a:ext cx="762000" cy="438879"/>
          </a:xfrm>
          <a:prstGeom prst="ellipse">
            <a:avLst/>
          </a:prstGeom>
          <a:solidFill>
            <a:schemeClr val="accent1">
              <a:alpha val="33941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6771415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565CE4-5F5D-8800-A59B-6ED20B1D07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7ED51DF3-6080-F5D5-94A8-8CAEA6D1A7D4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9F6D53D-7F90-271F-BC15-429AD3A940C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50A2B272-E341-4CB2-DA44-266DA859DD44}"/>
              </a:ext>
            </a:extLst>
          </p:cNvPr>
          <p:cNvSpPr txBox="1"/>
          <p:nvPr/>
        </p:nvSpPr>
        <p:spPr>
          <a:xfrm>
            <a:off x="17568424" y="9879568"/>
            <a:ext cx="643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20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72F70B09-2768-0D01-6C11-5EB75DFCCE57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Workspace Roles</a:t>
            </a:r>
          </a:p>
        </p:txBody>
      </p:sp>
      <p:graphicFrame>
        <p:nvGraphicFramePr>
          <p:cNvPr id="29" name="Google Shape;141;p16">
            <a:extLst>
              <a:ext uri="{FF2B5EF4-FFF2-40B4-BE49-F238E27FC236}">
                <a16:creationId xmlns:a16="http://schemas.microsoft.com/office/drawing/2014/main" id="{7B1F62CC-C75A-6A53-A158-8038B696F68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77775109"/>
              </p:ext>
            </p:extLst>
          </p:nvPr>
        </p:nvGraphicFramePr>
        <p:xfrm>
          <a:off x="762000" y="4610100"/>
          <a:ext cx="16764000" cy="5516036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276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14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25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25333">
                  <a:extLst>
                    <a:ext uri="{9D8B030D-6E8A-4147-A177-3AD203B41FA5}">
                      <a16:colId xmlns:a16="http://schemas.microsoft.com/office/drawing/2014/main" val="1811690645"/>
                    </a:ext>
                  </a:extLst>
                </a:gridCol>
                <a:gridCol w="3725333">
                  <a:extLst>
                    <a:ext uri="{9D8B030D-6E8A-4147-A177-3AD203B41FA5}">
                      <a16:colId xmlns:a16="http://schemas.microsoft.com/office/drawing/2014/main" val="4116648515"/>
                    </a:ext>
                  </a:extLst>
                </a:gridCol>
              </a:tblGrid>
              <a:tr h="1061509">
                <a:tc>
                  <a:txBody>
                    <a:bodyPr/>
                    <a:lstStyle/>
                    <a:p>
                      <a:pPr algn="l"/>
                      <a:r>
                        <a:rPr sz="4000" b="1" i="0" u="none" dirty="0">
                          <a:solidFill>
                            <a:srgbClr val="F8FAFC"/>
                          </a:solidFill>
                          <a:latin typeface="Outfit"/>
                        </a:rPr>
                        <a:t>Role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1" i="0" u="none" dirty="0">
                          <a:solidFill>
                            <a:srgbClr val="F8FAFC"/>
                          </a:solidFill>
                          <a:latin typeface="Outfit"/>
                        </a:rPr>
                        <a:t>Publish &amp; Edit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1" i="0" u="none" dirty="0">
                          <a:solidFill>
                            <a:srgbClr val="F8FAFC"/>
                          </a:solidFill>
                          <a:latin typeface="Outfit"/>
                        </a:rPr>
                        <a:t>Manage Users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1" i="0" u="none">
                          <a:solidFill>
                            <a:srgbClr val="F8FAFC"/>
                          </a:solidFill>
                          <a:latin typeface="Outfit"/>
                        </a:rPr>
                        <a:t>Reshare Content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1" i="0" u="none">
                          <a:solidFill>
                            <a:srgbClr val="F8FAFC"/>
                          </a:solidFill>
                          <a:latin typeface="Outfit"/>
                        </a:rPr>
                        <a:t>View Content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1509">
                <a:tc>
                  <a:txBody>
                    <a:bodyPr/>
                    <a:lstStyle/>
                    <a:p>
                      <a:pPr algn="l"/>
                      <a:r>
                        <a:rPr sz="4400" b="1" i="0" u="none" dirty="0">
                          <a:solidFill>
                            <a:srgbClr val="EF4444"/>
                          </a:solidFill>
                          <a:latin typeface="Plus Jakarta Sans"/>
                        </a:rPr>
                        <a:t>Admin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400" b="0" i="0" u="none" dirty="0">
                          <a:solidFill>
                            <a:schemeClr val="tx1"/>
                          </a:solidFill>
                          <a:latin typeface="Plus Jakarta Sans"/>
                        </a:rPr>
                        <a:t>Yes</a:t>
                      </a:r>
                    </a:p>
                  </a:txBody>
                  <a:tcPr marL="24765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400" b="0" i="0" u="none" dirty="0">
                          <a:solidFill>
                            <a:schemeClr val="tx1"/>
                          </a:solidFill>
                          <a:latin typeface="Plus Jakarta Sans"/>
                        </a:rPr>
                        <a:t>Yes</a:t>
                      </a:r>
                    </a:p>
                  </a:txBody>
                  <a:tcPr marL="24765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400" b="0" i="0" u="none">
                          <a:solidFill>
                            <a:schemeClr val="tx1"/>
                          </a:solidFill>
                          <a:latin typeface="Plus Jakarta Sans"/>
                        </a:rPr>
                        <a:t>Yes</a:t>
                      </a:r>
                    </a:p>
                  </a:txBody>
                  <a:tcPr marL="24765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400" b="0" i="0" u="none">
                          <a:solidFill>
                            <a:schemeClr val="tx1"/>
                          </a:solidFill>
                          <a:latin typeface="Plus Jakarta Sans"/>
                        </a:rPr>
                        <a:t>Yes</a:t>
                      </a:r>
                    </a:p>
                  </a:txBody>
                  <a:tcPr marL="24765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1509">
                <a:tc>
                  <a:txBody>
                    <a:bodyPr/>
                    <a:lstStyle/>
                    <a:p>
                      <a:pPr algn="l"/>
                      <a:r>
                        <a:rPr sz="4400" b="1" i="0" u="none" dirty="0">
                          <a:solidFill>
                            <a:srgbClr val="EAB308"/>
                          </a:solidFill>
                          <a:latin typeface="Plus Jakarta Sans"/>
                        </a:rPr>
                        <a:t>Member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400" b="0" i="0" u="none">
                          <a:solidFill>
                            <a:schemeClr val="tx1"/>
                          </a:solidFill>
                          <a:latin typeface="Plus Jakarta Sans"/>
                        </a:rPr>
                        <a:t>Yes</a:t>
                      </a:r>
                    </a:p>
                  </a:txBody>
                  <a:tcPr marL="24765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400" b="0" i="0" u="none" dirty="0">
                          <a:solidFill>
                            <a:schemeClr val="tx1"/>
                          </a:solidFill>
                          <a:latin typeface="Plus Jakarta Sans"/>
                        </a:rPr>
                        <a:t>No</a:t>
                      </a:r>
                    </a:p>
                  </a:txBody>
                  <a:tcPr marL="2286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400" b="0" i="0" u="none">
                          <a:solidFill>
                            <a:schemeClr val="tx1"/>
                          </a:solidFill>
                          <a:latin typeface="Plus Jakarta Sans"/>
                        </a:rPr>
                        <a:t>Yes</a:t>
                      </a:r>
                    </a:p>
                  </a:txBody>
                  <a:tcPr marL="24765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400" b="0" i="0" u="none">
                          <a:solidFill>
                            <a:schemeClr val="tx1"/>
                          </a:solidFill>
                          <a:latin typeface="Plus Jakarta Sans"/>
                        </a:rPr>
                        <a:t>Yes</a:t>
                      </a:r>
                    </a:p>
                  </a:txBody>
                  <a:tcPr marL="24765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61509">
                <a:tc>
                  <a:txBody>
                    <a:bodyPr/>
                    <a:lstStyle/>
                    <a:p>
                      <a:pPr algn="l"/>
                      <a:r>
                        <a:rPr sz="4400" b="1" i="0" u="none">
                          <a:solidFill>
                            <a:srgbClr val="38BDF8"/>
                          </a:solidFill>
                          <a:latin typeface="Plus Jakarta Sans"/>
                        </a:rPr>
                        <a:t>Contributor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400" b="0" i="0" u="none">
                          <a:solidFill>
                            <a:schemeClr val="tx1"/>
                          </a:solidFill>
                          <a:latin typeface="Plus Jakarta Sans"/>
                        </a:rPr>
                        <a:t>Yes</a:t>
                      </a:r>
                    </a:p>
                  </a:txBody>
                  <a:tcPr marL="24765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400" b="0" i="0" u="none" dirty="0">
                          <a:solidFill>
                            <a:schemeClr val="tx1"/>
                          </a:solidFill>
                          <a:latin typeface="Plus Jakarta Sans"/>
                        </a:rPr>
                        <a:t>No</a:t>
                      </a:r>
                    </a:p>
                  </a:txBody>
                  <a:tcPr marL="2286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400" b="0" i="0" u="none" dirty="0">
                          <a:solidFill>
                            <a:schemeClr val="tx1"/>
                          </a:solidFill>
                          <a:latin typeface="Plus Jakarta Sans"/>
                        </a:rPr>
                        <a:t>No</a:t>
                      </a:r>
                    </a:p>
                  </a:txBody>
                  <a:tcPr marL="2286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400" b="0" i="0" u="none" dirty="0">
                          <a:solidFill>
                            <a:schemeClr val="tx1"/>
                          </a:solidFill>
                          <a:latin typeface="Plus Jakarta Sans"/>
                        </a:rPr>
                        <a:t>Yes</a:t>
                      </a:r>
                    </a:p>
                  </a:txBody>
                  <a:tcPr marL="24765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61509">
                <a:tc>
                  <a:txBody>
                    <a:bodyPr/>
                    <a:lstStyle/>
                    <a:p>
                      <a:pPr algn="l"/>
                      <a:r>
                        <a:rPr sz="4400" b="1" i="0" u="none">
                          <a:solidFill>
                            <a:srgbClr val="4ADE80"/>
                          </a:solidFill>
                          <a:latin typeface="Plus Jakarta Sans"/>
                        </a:rPr>
                        <a:t>Viewer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400" b="0" i="0" u="none" dirty="0">
                          <a:solidFill>
                            <a:schemeClr val="tx1"/>
                          </a:solidFill>
                          <a:latin typeface="Plus Jakarta Sans"/>
                        </a:rPr>
                        <a:t>No</a:t>
                      </a:r>
                    </a:p>
                  </a:txBody>
                  <a:tcPr marL="2286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400" b="0" i="0" u="none" dirty="0">
                          <a:solidFill>
                            <a:schemeClr val="tx1"/>
                          </a:solidFill>
                          <a:latin typeface="Plus Jakarta Sans"/>
                        </a:rPr>
                        <a:t>No</a:t>
                      </a:r>
                    </a:p>
                  </a:txBody>
                  <a:tcPr marL="2286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400" b="0" i="0" u="none" dirty="0">
                          <a:solidFill>
                            <a:schemeClr val="tx1"/>
                          </a:solidFill>
                          <a:latin typeface="Plus Jakarta Sans"/>
                        </a:rPr>
                        <a:t>No</a:t>
                      </a:r>
                    </a:p>
                  </a:txBody>
                  <a:tcPr marL="2286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400" b="0" i="0" u="none" dirty="0">
                          <a:solidFill>
                            <a:schemeClr val="tx1"/>
                          </a:solidFill>
                          <a:latin typeface="Plus Jakarta Sans"/>
                        </a:rPr>
                        <a:t>Yes</a:t>
                      </a:r>
                    </a:p>
                  </a:txBody>
                  <a:tcPr marL="24765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AE5B9BD3-72E0-CAE0-5A2A-17F2D7C1CE4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968" y="2017960"/>
            <a:ext cx="7772400" cy="147759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2E1185E-8732-A67F-A761-BEDD24A921D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82" b="6786"/>
          <a:stretch>
            <a:fillRect/>
          </a:stretch>
        </p:blipFill>
        <p:spPr>
          <a:xfrm>
            <a:off x="8522368" y="403445"/>
            <a:ext cx="3090325" cy="4206656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CF75A414-FF48-4B7C-7681-A1522E5CEEE2}"/>
              </a:ext>
            </a:extLst>
          </p:cNvPr>
          <p:cNvSpPr/>
          <p:nvPr/>
        </p:nvSpPr>
        <p:spPr>
          <a:xfrm>
            <a:off x="6019800" y="2017960"/>
            <a:ext cx="1295400" cy="1477596"/>
          </a:xfrm>
          <a:prstGeom prst="ellipse">
            <a:avLst/>
          </a:prstGeom>
          <a:solidFill>
            <a:schemeClr val="accent2">
              <a:alpha val="34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G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C22BC8B-1577-0393-CB87-2D50ED8342A2}"/>
              </a:ext>
            </a:extLst>
          </p:cNvPr>
          <p:cNvSpPr/>
          <p:nvPr/>
        </p:nvSpPr>
        <p:spPr>
          <a:xfrm>
            <a:off x="8494294" y="3132503"/>
            <a:ext cx="3090325" cy="1477596"/>
          </a:xfrm>
          <a:prstGeom prst="ellipse">
            <a:avLst/>
          </a:prstGeom>
          <a:solidFill>
            <a:schemeClr val="accent2">
              <a:alpha val="34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G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665228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DEEAC4-B592-73E0-D4FD-874A92825C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phic 21">
            <a:extLst>
              <a:ext uri="{FF2B5EF4-FFF2-40B4-BE49-F238E27FC236}">
                <a16:creationId xmlns:a16="http://schemas.microsoft.com/office/drawing/2014/main" id="{38E61F2F-EF5D-FDA9-CE33-B2A7D649EAD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17476E5-C60B-F40A-05D1-A2CBC8010E49}"/>
              </a:ext>
            </a:extLst>
          </p:cNvPr>
          <p:cNvSpPr txBox="1"/>
          <p:nvPr/>
        </p:nvSpPr>
        <p:spPr>
          <a:xfrm>
            <a:off x="17322800" y="9886460"/>
            <a:ext cx="617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21</a:t>
            </a:fld>
            <a:endParaRPr lang="en-EG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5D7068-2672-DB60-56C2-08F51F08903A}"/>
              </a:ext>
            </a:extLst>
          </p:cNvPr>
          <p:cNvSpPr txBox="1"/>
          <p:nvPr/>
        </p:nvSpPr>
        <p:spPr>
          <a:xfrm>
            <a:off x="819694" y="2337339"/>
            <a:ext cx="8498562" cy="38157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700"/>
              </a:lnSpc>
            </a:pPr>
            <a:r>
              <a:rPr lang="en-US" sz="3600" dirty="0">
                <a:latin typeface="Outfit SemiBold"/>
              </a:rPr>
              <a:t>Gold Standard for Organizational 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FBDDD9-DE6C-DF20-F9CD-656FC6AC4E2F}"/>
              </a:ext>
            </a:extLst>
          </p:cNvPr>
          <p:cNvSpPr txBox="1"/>
          <p:nvPr/>
        </p:nvSpPr>
        <p:spPr>
          <a:xfrm>
            <a:off x="800100" y="3510260"/>
            <a:ext cx="8093868" cy="147732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lang="en-US" sz="3200" dirty="0">
                <a:latin typeface="Plus Jakarta Sans"/>
              </a:rPr>
              <a:t>An **App** is a packaged bundle of finalized reports, dashboards, and links created from a single Workspace.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03E7A3-314B-06C6-7658-0BBA08F80337}"/>
              </a:ext>
            </a:extLst>
          </p:cNvPr>
          <p:cNvSpPr txBox="1"/>
          <p:nvPr/>
        </p:nvSpPr>
        <p:spPr>
          <a:xfrm>
            <a:off x="800100" y="657226"/>
            <a:ext cx="17487900" cy="5847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4319"/>
              </a:lnSpc>
            </a:pPr>
            <a:r>
              <a:rPr lang="en-US" sz="5400" dirty="0">
                <a:solidFill>
                  <a:srgbClr val="1A1A2E"/>
                </a:solidFill>
                <a:latin typeface="Alexandria"/>
                <a:cs typeface="Alexandria"/>
              </a:rPr>
              <a:t>Power BI Apps Distribution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979FD1-9CB3-2FDE-232A-B279B45D85AD}"/>
              </a:ext>
            </a:extLst>
          </p:cNvPr>
          <p:cNvSpPr txBox="1"/>
          <p:nvPr/>
        </p:nvSpPr>
        <p:spPr>
          <a:xfrm>
            <a:off x="1548648" y="5219700"/>
            <a:ext cx="6757152" cy="98488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200" b="0" i="0" u="none" dirty="0">
                <a:latin typeface="Plus Jakarta Sans"/>
              </a:rPr>
              <a:t>Clean, unified navigation menu for business users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DB724A-34C8-46A1-2ABC-EC0668529E3A}"/>
              </a:ext>
            </a:extLst>
          </p:cNvPr>
          <p:cNvSpPr txBox="1"/>
          <p:nvPr/>
        </p:nvSpPr>
        <p:spPr>
          <a:xfrm>
            <a:off x="1548648" y="6652926"/>
            <a:ext cx="6757152" cy="98488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200" b="0" i="0" u="none" dirty="0">
                <a:latin typeface="Plus Jakarta Sans"/>
              </a:rPr>
              <a:t>Prevents consumers from altering workspace authoring assets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6A0EE8-F493-806D-4E44-6EC951852D44}"/>
              </a:ext>
            </a:extLst>
          </p:cNvPr>
          <p:cNvSpPr txBox="1"/>
          <p:nvPr/>
        </p:nvSpPr>
        <p:spPr>
          <a:xfrm>
            <a:off x="1548648" y="8086152"/>
            <a:ext cx="6757152" cy="147732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200" b="0" i="0" u="none" dirty="0">
                <a:latin typeface="Plus Jakarta Sans"/>
              </a:rPr>
              <a:t>Staging benefit: Update reports in workspace privately, then click "Update App" to publish to consumers</a:t>
            </a:r>
          </a:p>
        </p:txBody>
      </p:sp>
      <p:pic>
        <p:nvPicPr>
          <p:cNvPr id="19" name="Picture 18" descr="image.png">
            <a:extLst>
              <a:ext uri="{FF2B5EF4-FFF2-40B4-BE49-F238E27FC236}">
                <a16:creationId xmlns:a16="http://schemas.microsoft.com/office/drawing/2014/main" id="{41900F31-1F4C-C87C-757A-6AE96ED55FB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67787" y="8221689"/>
            <a:ext cx="655983" cy="692427"/>
          </a:xfrm>
          <a:prstGeom prst="rect">
            <a:avLst/>
          </a:prstGeom>
        </p:spPr>
      </p:pic>
      <p:pic>
        <p:nvPicPr>
          <p:cNvPr id="25" name="Picture 24" descr="image.png">
            <a:extLst>
              <a:ext uri="{FF2B5EF4-FFF2-40B4-BE49-F238E27FC236}">
                <a16:creationId xmlns:a16="http://schemas.microsoft.com/office/drawing/2014/main" id="{6F4A8713-33B0-12B1-1D89-FEF9B3DE1A09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89726" y="5321362"/>
            <a:ext cx="655983" cy="692427"/>
          </a:xfrm>
          <a:prstGeom prst="rect">
            <a:avLst/>
          </a:prstGeom>
        </p:spPr>
      </p:pic>
      <p:pic>
        <p:nvPicPr>
          <p:cNvPr id="26" name="Picture 25" descr="image.png">
            <a:extLst>
              <a:ext uri="{FF2B5EF4-FFF2-40B4-BE49-F238E27FC236}">
                <a16:creationId xmlns:a16="http://schemas.microsoft.com/office/drawing/2014/main" id="{BD55A778-A489-2DD3-4224-6910C2E62B8B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1620" y="6745886"/>
            <a:ext cx="838200" cy="692426"/>
          </a:xfrm>
          <a:prstGeom prst="rect">
            <a:avLst/>
          </a:prstGeom>
        </p:spPr>
      </p:pic>
      <p:pic>
        <p:nvPicPr>
          <p:cNvPr id="27" name="Picture 26" descr="image.png">
            <a:extLst>
              <a:ext uri="{FF2B5EF4-FFF2-40B4-BE49-F238E27FC236}">
                <a16:creationId xmlns:a16="http://schemas.microsoft.com/office/drawing/2014/main" id="{A3996B42-21EF-52B8-B858-8D684CA6A8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79064" y="3030371"/>
            <a:ext cx="8457316" cy="536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5150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43426C-6850-30A6-1FD4-85F82C137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>
            <a:extLst>
              <a:ext uri="{FF2B5EF4-FFF2-40B4-BE49-F238E27FC236}">
                <a16:creationId xmlns:a16="http://schemas.microsoft.com/office/drawing/2014/main" id="{F5936066-125B-C44F-BDB8-93FA40C1268C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5CB58A3B-3AA7-F104-A384-4D409112289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D614751-51DE-4CA0-0889-5374A9EBE35D}"/>
              </a:ext>
            </a:extLst>
          </p:cNvPr>
          <p:cNvSpPr txBox="1"/>
          <p:nvPr/>
        </p:nvSpPr>
        <p:spPr>
          <a:xfrm>
            <a:off x="20339010" y="987238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22</a:t>
            </a:fld>
            <a:endParaRPr lang="en-EG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6DB05A-1A53-1842-89CA-E284AA6CB452}"/>
              </a:ext>
            </a:extLst>
          </p:cNvPr>
          <p:cNvSpPr txBox="1"/>
          <p:nvPr/>
        </p:nvSpPr>
        <p:spPr>
          <a:xfrm>
            <a:off x="821871" y="918346"/>
            <a:ext cx="17487900" cy="5847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4319"/>
              </a:lnSpc>
            </a:pPr>
            <a:r>
              <a:rPr lang="en-US" sz="5400" dirty="0">
                <a:solidFill>
                  <a:srgbClr val="1A1A2E"/>
                </a:solidFill>
                <a:latin typeface="Alexandria"/>
                <a:cs typeface="Alexandria"/>
              </a:rPr>
              <a:t>Row-Level Security (RLS)</a:t>
            </a:r>
          </a:p>
        </p:txBody>
      </p:sp>
      <p:pic>
        <p:nvPicPr>
          <p:cNvPr id="3" name="Picture 2" descr="image.png">
            <a:extLst>
              <a:ext uri="{FF2B5EF4-FFF2-40B4-BE49-F238E27FC236}">
                <a16:creationId xmlns:a16="http://schemas.microsoft.com/office/drawing/2014/main" id="{CC62A237-AD3C-74D7-5DF2-981B9106E63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68878" y="2721172"/>
            <a:ext cx="7467601" cy="5560608"/>
          </a:xfrm>
          <a:prstGeom prst="rect">
            <a:avLst/>
          </a:prstGeom>
        </p:spPr>
      </p:pic>
      <p:pic>
        <p:nvPicPr>
          <p:cNvPr id="4" name="Picture 3" descr="image.png">
            <a:extLst>
              <a:ext uri="{FF2B5EF4-FFF2-40B4-BE49-F238E27FC236}">
                <a16:creationId xmlns:a16="http://schemas.microsoft.com/office/drawing/2014/main" id="{C0DAA230-F96C-5283-DB7B-E7C1DE3068E4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677399" y="2707092"/>
            <a:ext cx="7467601" cy="55606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ED37CA-E5D4-2454-6D71-C4DC2D28C3DB}"/>
              </a:ext>
            </a:extLst>
          </p:cNvPr>
          <p:cNvSpPr txBox="1"/>
          <p:nvPr/>
        </p:nvSpPr>
        <p:spPr>
          <a:xfrm>
            <a:off x="1524000" y="2997398"/>
            <a:ext cx="4952796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200" b="1" i="0" u="none" dirty="0">
                <a:solidFill>
                  <a:srgbClr val="002060"/>
                </a:solidFill>
                <a:latin typeface="Outfit SemiBold"/>
              </a:rPr>
              <a:t>1. Authoring in Desktop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4C3B57-1740-863A-DC11-6975BB7C2DC7}"/>
              </a:ext>
            </a:extLst>
          </p:cNvPr>
          <p:cNvSpPr txBox="1"/>
          <p:nvPr/>
        </p:nvSpPr>
        <p:spPr>
          <a:xfrm>
            <a:off x="1445103" y="3718879"/>
            <a:ext cx="7191375" cy="258532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800" b="0" i="0" u="none" dirty="0">
                <a:latin typeface="Plus Jakarta Sans"/>
              </a:rPr>
              <a:t>Create security roles using DAX filter expressions in Power BI Desktop under Modeling → Manage Roles.</a:t>
            </a:r>
          </a:p>
          <a:p>
            <a:pPr algn="l"/>
            <a:endParaRPr lang="en-US" sz="2800" b="0" i="0" u="none" dirty="0">
              <a:latin typeface="Plus Jakarta Sans"/>
            </a:endParaRPr>
          </a:p>
          <a:p>
            <a:pPr algn="l"/>
            <a:endParaRPr lang="en-US" sz="2800" b="0" i="0" u="none" dirty="0">
              <a:latin typeface="Plus Jakarta Sans"/>
            </a:endParaRPr>
          </a:p>
          <a:p>
            <a:pPr algn="l"/>
            <a:r>
              <a:rPr lang="ar-SA" sz="2800" b="0" i="0" u="none" dirty="0">
                <a:latin typeface="Plus Jakarta Sans"/>
              </a:rPr>
              <a:t>	</a:t>
            </a:r>
            <a:endParaRPr lang="en-US" sz="2800" b="0" i="0" u="none" dirty="0">
              <a:latin typeface="Plus Jakarta San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EA75737-0AEE-2194-B0B3-3F7ED2797303}"/>
              </a:ext>
            </a:extLst>
          </p:cNvPr>
          <p:cNvSpPr txBox="1"/>
          <p:nvPr/>
        </p:nvSpPr>
        <p:spPr>
          <a:xfrm>
            <a:off x="10032521" y="2983318"/>
            <a:ext cx="4952796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200" b="1" i="0" u="none" dirty="0">
                <a:solidFill>
                  <a:srgbClr val="002060"/>
                </a:solidFill>
                <a:latin typeface="Outfit SemiBold"/>
              </a:rPr>
              <a:t>2. Assigning in Service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7DD7636-FE04-3233-931F-5F27B4DA2D9D}"/>
              </a:ext>
            </a:extLst>
          </p:cNvPr>
          <p:cNvSpPr txBox="1"/>
          <p:nvPr/>
        </p:nvSpPr>
        <p:spPr>
          <a:xfrm>
            <a:off x="9953625" y="3696742"/>
            <a:ext cx="7191375" cy="258532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800" b="0" i="0" u="none" dirty="0">
                <a:latin typeface="Plus Jakarta Sans"/>
              </a:rPr>
              <a:t>After publishing, go to Dataset Settings → Security in Power BI Service.</a:t>
            </a:r>
          </a:p>
          <a:p>
            <a:pPr algn="l"/>
            <a:endParaRPr lang="en-US" sz="2800" b="0" i="0" u="none" dirty="0">
              <a:latin typeface="Plus Jakarta Sans"/>
            </a:endParaRPr>
          </a:p>
          <a:p>
            <a:pPr algn="l"/>
            <a:r>
              <a:rPr lang="en-US" sz="2800" b="0" i="0" u="none" dirty="0">
                <a:latin typeface="Plus Jakarta Sans"/>
              </a:rPr>
              <a:t>Map Microsoft Entra users or security groups to defined roles (e.g. assigning John to "</a:t>
            </a:r>
            <a:r>
              <a:rPr lang="en-US" sz="2800" b="0" i="0" u="none" dirty="0" err="1">
                <a:latin typeface="Plus Jakarta Sans"/>
              </a:rPr>
              <a:t>US_Sales_Role</a:t>
            </a:r>
            <a:r>
              <a:rPr lang="en-US" sz="2800" b="0" i="0" u="none" dirty="0">
                <a:latin typeface="Plus Jakarta Sans"/>
              </a:rPr>
              <a:t>").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3011C2-0638-CF01-C641-486E09AE1A4D}"/>
              </a:ext>
            </a:extLst>
          </p:cNvPr>
          <p:cNvSpPr txBox="1"/>
          <p:nvPr/>
        </p:nvSpPr>
        <p:spPr>
          <a:xfrm>
            <a:off x="1458354" y="5870779"/>
            <a:ext cx="7054274" cy="98488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200" b="1" i="0" u="none" dirty="0">
                <a:solidFill>
                  <a:srgbClr val="002060"/>
                </a:solidFill>
                <a:latin typeface="Outfit SemiBold"/>
              </a:rPr>
              <a:t>[</a:t>
            </a:r>
            <a:r>
              <a:rPr lang="en-US" sz="3200" b="1" i="0" u="none" dirty="0" err="1">
                <a:solidFill>
                  <a:srgbClr val="002060"/>
                </a:solidFill>
                <a:latin typeface="Outfit SemiBold"/>
              </a:rPr>
              <a:t>SalesRegion</a:t>
            </a:r>
            <a:r>
              <a:rPr lang="en-US" sz="3200" b="1" i="0" u="none" dirty="0">
                <a:solidFill>
                  <a:srgbClr val="002060"/>
                </a:solidFill>
                <a:latin typeface="Outfit SemiBold"/>
              </a:rPr>
              <a:t>] = USERPRINCIPALNAME()</a:t>
            </a:r>
          </a:p>
          <a:p>
            <a:pPr algn="l"/>
            <a:endParaRPr lang="en-US" sz="3200" b="1" i="0" u="none" dirty="0">
              <a:solidFill>
                <a:srgbClr val="002060"/>
              </a:solidFill>
              <a:latin typeface="Outfit SemiBold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389A1CD-C11A-5E70-0CD4-A92428F74B9D}"/>
              </a:ext>
            </a:extLst>
          </p:cNvPr>
          <p:cNvSpPr txBox="1"/>
          <p:nvPr/>
        </p:nvSpPr>
        <p:spPr>
          <a:xfrm>
            <a:off x="17144999" y="9886460"/>
            <a:ext cx="795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22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6864869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29D947-AE46-6799-3B63-FCB34281F9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0B472412-AED4-A995-29B8-83EEB233BA55}"/>
              </a:ext>
            </a:extLst>
          </p:cNvPr>
          <p:cNvSpPr/>
          <p:nvPr/>
        </p:nvSpPr>
        <p:spPr>
          <a:xfrm>
            <a:off x="0" y="19153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2A957A0-899C-E4C8-78CB-24588FFBD2FF}"/>
              </a:ext>
            </a:extLst>
          </p:cNvPr>
          <p:cNvSpPr/>
          <p:nvPr/>
        </p:nvSpPr>
        <p:spPr>
          <a:xfrm>
            <a:off x="9183291" y="3021807"/>
            <a:ext cx="7406019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7044E29-46AF-E9DC-0F95-28540058A998}"/>
              </a:ext>
            </a:extLst>
          </p:cNvPr>
          <p:cNvSpPr/>
          <p:nvPr/>
        </p:nvSpPr>
        <p:spPr>
          <a:xfrm>
            <a:off x="1691641" y="1685925"/>
            <a:ext cx="7413071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817FC958-3BAA-18BE-71B0-0C816847A41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0DB99A6-469B-8B41-1B8B-D0BCC456389E}"/>
              </a:ext>
            </a:extLst>
          </p:cNvPr>
          <p:cNvSpPr/>
          <p:nvPr/>
        </p:nvSpPr>
        <p:spPr>
          <a:xfrm>
            <a:off x="7426643" y="1676541"/>
            <a:ext cx="1675190" cy="14438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5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8125E6-B2E9-FCE1-A682-332501F05EB4}"/>
              </a:ext>
            </a:extLst>
          </p:cNvPr>
          <p:cNvSpPr/>
          <p:nvPr/>
        </p:nvSpPr>
        <p:spPr>
          <a:xfrm>
            <a:off x="3939268" y="751350"/>
            <a:ext cx="15938381" cy="685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0569885-5014-6FF0-24D3-E2CB949B7D6D}"/>
              </a:ext>
            </a:extLst>
          </p:cNvPr>
          <p:cNvSpPr/>
          <p:nvPr/>
        </p:nvSpPr>
        <p:spPr>
          <a:xfrm>
            <a:off x="1691641" y="7326584"/>
            <a:ext cx="7120985" cy="4968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2B174D4-DEC5-D233-B867-D06C69D7F190}"/>
              </a:ext>
            </a:extLst>
          </p:cNvPr>
          <p:cNvSpPr txBox="1"/>
          <p:nvPr/>
        </p:nvSpPr>
        <p:spPr>
          <a:xfrm>
            <a:off x="9452009" y="1410624"/>
            <a:ext cx="71373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 Data Connections &amp; Refresh Automation</a:t>
            </a:r>
          </a:p>
          <a:p>
            <a:endParaRPr lang="en-US" sz="4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endParaRPr lang="en-US" sz="4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endParaRPr lang="en-US" sz="4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B85444C-06D2-F851-0A5D-BB1EDDADB1DC}"/>
              </a:ext>
            </a:extLst>
          </p:cNvPr>
          <p:cNvSpPr txBox="1"/>
          <p:nvPr/>
        </p:nvSpPr>
        <p:spPr>
          <a:xfrm>
            <a:off x="7543076" y="1708996"/>
            <a:ext cx="1375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190C9F1-11E0-66A0-C7E7-26F76AC95736}"/>
              </a:ext>
            </a:extLst>
          </p:cNvPr>
          <p:cNvSpPr txBox="1"/>
          <p:nvPr/>
        </p:nvSpPr>
        <p:spPr>
          <a:xfrm>
            <a:off x="7584032" y="2031293"/>
            <a:ext cx="14139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0005919-B52E-E656-C3B4-80F13EEE733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270647" y="119290"/>
            <a:ext cx="3457712" cy="161451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C11CB09-060F-62DD-BE5F-C8DFAE5ACC79}"/>
              </a:ext>
            </a:extLst>
          </p:cNvPr>
          <p:cNvSpPr txBox="1"/>
          <p:nvPr/>
        </p:nvSpPr>
        <p:spPr>
          <a:xfrm>
            <a:off x="17559776" y="9886459"/>
            <a:ext cx="575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23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729767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F9173F-983F-5529-D7BA-E1E78FD412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957D956B-E546-CADB-C215-94D4CCAE62A4}"/>
              </a:ext>
            </a:extLst>
          </p:cNvPr>
          <p:cNvSpPr/>
          <p:nvPr/>
        </p:nvSpPr>
        <p:spPr>
          <a:xfrm>
            <a:off x="10886" y="3665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E3518AE-D87D-80E6-CC40-97CF652018C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C07DCFBC-2AC3-9770-3C88-9350336B8521}"/>
              </a:ext>
            </a:extLst>
          </p:cNvPr>
          <p:cNvSpPr txBox="1"/>
          <p:nvPr/>
        </p:nvSpPr>
        <p:spPr>
          <a:xfrm>
            <a:off x="17335469" y="9824905"/>
            <a:ext cx="605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24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35B35441-6EAA-5451-BCA9-515AE2D011D5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Why Refresh Data?</a:t>
            </a:r>
          </a:p>
        </p:txBody>
      </p:sp>
      <p:pic>
        <p:nvPicPr>
          <p:cNvPr id="2" name="Picture 1" descr="image.png">
            <a:extLst>
              <a:ext uri="{FF2B5EF4-FFF2-40B4-BE49-F238E27FC236}">
                <a16:creationId xmlns:a16="http://schemas.microsoft.com/office/drawing/2014/main" id="{CEE664D9-3554-53F1-DBDD-3A9B4A03D312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38200" y="3086100"/>
            <a:ext cx="4957053" cy="40386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pic>
      <p:pic>
        <p:nvPicPr>
          <p:cNvPr id="5" name="Picture 4" descr="image.png">
            <a:extLst>
              <a:ext uri="{FF2B5EF4-FFF2-40B4-BE49-F238E27FC236}">
                <a16:creationId xmlns:a16="http://schemas.microsoft.com/office/drawing/2014/main" id="{C8A26EB8-D0C8-5DEF-77D6-181C66E5441F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943600" y="3086100"/>
            <a:ext cx="4957053" cy="40386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pic>
      <p:pic>
        <p:nvPicPr>
          <p:cNvPr id="6" name="Picture 5" descr="image.png">
            <a:extLst>
              <a:ext uri="{FF2B5EF4-FFF2-40B4-BE49-F238E27FC236}">
                <a16:creationId xmlns:a16="http://schemas.microsoft.com/office/drawing/2014/main" id="{900A8282-22A3-0D2E-E7FA-25B7B574CE92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582400" y="3086100"/>
            <a:ext cx="4957053" cy="40386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4E56C99-8D40-CE44-96DB-9151F4876490}"/>
              </a:ext>
            </a:extLst>
          </p:cNvPr>
          <p:cNvSpPr txBox="1"/>
          <p:nvPr/>
        </p:nvSpPr>
        <p:spPr>
          <a:xfrm>
            <a:off x="1076325" y="4152900"/>
            <a:ext cx="5514944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Plus Jakarta Sans"/>
              </a:rPr>
              <a:t>Data Synchronization</a:t>
            </a:r>
            <a:endParaRPr sz="2800" b="0" i="0" u="none" dirty="0">
              <a:solidFill>
                <a:schemeClr val="bg1"/>
              </a:solidFill>
              <a:latin typeface="Outfit SemiBold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17B38C7-D4A4-0C57-423F-459BB1E7298E}"/>
              </a:ext>
            </a:extLst>
          </p:cNvPr>
          <p:cNvSpPr txBox="1"/>
          <p:nvPr/>
        </p:nvSpPr>
        <p:spPr>
          <a:xfrm>
            <a:off x="1076325" y="4829770"/>
            <a:ext cx="4410075" cy="147732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400" b="0" i="0" u="none" dirty="0">
                <a:solidFill>
                  <a:schemeClr val="bg1"/>
                </a:solidFill>
                <a:latin typeface="Plus Jakarta Sans"/>
              </a:rPr>
              <a:t>Business data changes constantly in databases and ERPs; published reports must reflect current records.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789266D-77B5-2815-7AB4-674806059192}"/>
              </a:ext>
            </a:extLst>
          </p:cNvPr>
          <p:cNvSpPr txBox="1"/>
          <p:nvPr/>
        </p:nvSpPr>
        <p:spPr>
          <a:xfrm>
            <a:off x="6181725" y="4152900"/>
            <a:ext cx="5514944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800" b="0" i="0" u="none" dirty="0">
                <a:solidFill>
                  <a:schemeClr val="bg1"/>
                </a:solidFill>
                <a:latin typeface="Outfit SemiBold"/>
              </a:rPr>
              <a:t>Decision Accuracy</a:t>
            </a:r>
            <a:endParaRPr sz="2800" b="0" i="0" u="none" dirty="0">
              <a:solidFill>
                <a:schemeClr val="bg1"/>
              </a:solidFill>
              <a:latin typeface="Outfit SemiBold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BB4F2-A827-9751-4F5C-DC1341A558DC}"/>
              </a:ext>
            </a:extLst>
          </p:cNvPr>
          <p:cNvSpPr txBox="1"/>
          <p:nvPr/>
        </p:nvSpPr>
        <p:spPr>
          <a:xfrm>
            <a:off x="6181725" y="4750594"/>
            <a:ext cx="4410075" cy="147732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400" b="0" i="0" u="none" dirty="0">
                <a:solidFill>
                  <a:schemeClr val="bg1"/>
                </a:solidFill>
                <a:latin typeface="Plus Jakarta Sans"/>
              </a:rPr>
              <a:t>Operational teams rely on up-to-date metrics for daily inventory, sales tracking, and financial reconciliation.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D8B2BEB-DD25-B735-F6AB-146D6B5B0D3E}"/>
              </a:ext>
            </a:extLst>
          </p:cNvPr>
          <p:cNvSpPr txBox="1"/>
          <p:nvPr/>
        </p:nvSpPr>
        <p:spPr>
          <a:xfrm>
            <a:off x="11820525" y="4152900"/>
            <a:ext cx="5514944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Plus Jakarta Sans"/>
              </a:rPr>
              <a:t>Automated Timeliness</a:t>
            </a:r>
            <a:endParaRPr sz="2800" b="0" i="0" u="none" dirty="0">
              <a:solidFill>
                <a:schemeClr val="bg1"/>
              </a:solidFill>
              <a:latin typeface="Outfit SemiBold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DB2BACD-0AEB-4121-C1EA-22D48CFF4DBA}"/>
              </a:ext>
            </a:extLst>
          </p:cNvPr>
          <p:cNvSpPr txBox="1"/>
          <p:nvPr/>
        </p:nvSpPr>
        <p:spPr>
          <a:xfrm>
            <a:off x="11820525" y="4750594"/>
            <a:ext cx="4410075" cy="147732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400" b="0" i="0" u="none" dirty="0">
                <a:solidFill>
                  <a:schemeClr val="bg1"/>
                </a:solidFill>
                <a:latin typeface="Plus Jakarta Sans"/>
              </a:rPr>
              <a:t>Automated scheduled refreshes execute during off-peak hours without manual intervention from report authors.</a:t>
            </a:r>
          </a:p>
        </p:txBody>
      </p:sp>
      <p:pic>
        <p:nvPicPr>
          <p:cNvPr id="19" name="Picture 18" descr="image.png">
            <a:extLst>
              <a:ext uri="{FF2B5EF4-FFF2-40B4-BE49-F238E27FC236}">
                <a16:creationId xmlns:a16="http://schemas.microsoft.com/office/drawing/2014/main" id="{800D5787-D767-4982-D9FD-0287FCF910FC}"/>
              </a:ext>
            </a:extLst>
          </p:cNvPr>
          <p:cNvPicPr>
            <a:picLocks noChangeAspect="1"/>
          </p:cNvPicPr>
          <p:nvPr/>
        </p:nvPicPr>
        <p:blipFill>
          <a:blip r:embed="rId9">
            <a:biLevel thresh="25000"/>
          </a:blip>
          <a:stretch>
            <a:fillRect/>
          </a:stretch>
        </p:blipFill>
        <p:spPr>
          <a:xfrm>
            <a:off x="1158873" y="3290453"/>
            <a:ext cx="482600" cy="573088"/>
          </a:xfrm>
          <a:prstGeom prst="rect">
            <a:avLst/>
          </a:prstGeom>
        </p:spPr>
      </p:pic>
      <p:pic>
        <p:nvPicPr>
          <p:cNvPr id="20" name="Picture 19" descr="image.png">
            <a:extLst>
              <a:ext uri="{FF2B5EF4-FFF2-40B4-BE49-F238E27FC236}">
                <a16:creationId xmlns:a16="http://schemas.microsoft.com/office/drawing/2014/main" id="{BB28C177-8074-4205-F3AD-AB11EE74FCF2}"/>
              </a:ext>
            </a:extLst>
          </p:cNvPr>
          <p:cNvPicPr>
            <a:picLocks noChangeAspect="1"/>
          </p:cNvPicPr>
          <p:nvPr/>
        </p:nvPicPr>
        <p:blipFill>
          <a:blip r:embed="rId10">
            <a:biLevel thresh="25000"/>
          </a:blip>
          <a:stretch>
            <a:fillRect/>
          </a:stretch>
        </p:blipFill>
        <p:spPr>
          <a:xfrm>
            <a:off x="6319806" y="3290453"/>
            <a:ext cx="542925" cy="573088"/>
          </a:xfrm>
          <a:prstGeom prst="rect">
            <a:avLst/>
          </a:prstGeom>
        </p:spPr>
      </p:pic>
      <p:pic>
        <p:nvPicPr>
          <p:cNvPr id="21" name="Picture 20" descr="image.png">
            <a:extLst>
              <a:ext uri="{FF2B5EF4-FFF2-40B4-BE49-F238E27FC236}">
                <a16:creationId xmlns:a16="http://schemas.microsoft.com/office/drawing/2014/main" id="{07F0DE50-1337-0D26-6DD3-4D2AD5127A1B}"/>
              </a:ext>
            </a:extLst>
          </p:cNvPr>
          <p:cNvPicPr>
            <a:picLocks noChangeAspect="1"/>
          </p:cNvPicPr>
          <p:nvPr/>
        </p:nvPicPr>
        <p:blipFill>
          <a:blip r:embed="rId11">
            <a:biLevel thresh="25000"/>
          </a:blip>
          <a:stretch>
            <a:fillRect/>
          </a:stretch>
        </p:blipFill>
        <p:spPr>
          <a:xfrm>
            <a:off x="11914558" y="3290453"/>
            <a:ext cx="542925" cy="5730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072807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46A519-56A9-6376-82D9-F3060536A3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>
            <a:extLst>
              <a:ext uri="{FF2B5EF4-FFF2-40B4-BE49-F238E27FC236}">
                <a16:creationId xmlns:a16="http://schemas.microsoft.com/office/drawing/2014/main" id="{F967BE7F-D2DD-3A19-55D3-6870596CA963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12723BB-771C-3813-E3CF-CA85FD52558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E81AD7A-73C5-53FB-B18E-F0177A0A78C5}"/>
              </a:ext>
            </a:extLst>
          </p:cNvPr>
          <p:cNvSpPr txBox="1"/>
          <p:nvPr/>
        </p:nvSpPr>
        <p:spPr>
          <a:xfrm>
            <a:off x="20339010" y="987238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25</a:t>
            </a:fld>
            <a:endParaRPr lang="en-EG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C995B0-C133-E0E4-5874-BF13990435A3}"/>
              </a:ext>
            </a:extLst>
          </p:cNvPr>
          <p:cNvSpPr txBox="1"/>
          <p:nvPr/>
        </p:nvSpPr>
        <p:spPr>
          <a:xfrm>
            <a:off x="821871" y="918346"/>
            <a:ext cx="17487900" cy="5847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4319"/>
              </a:lnSpc>
            </a:pPr>
            <a:r>
              <a:rPr lang="en-US" sz="5400" dirty="0">
                <a:solidFill>
                  <a:srgbClr val="1A1A2E"/>
                </a:solidFill>
                <a:latin typeface="Alexandria"/>
                <a:cs typeface="Alexandria"/>
              </a:rPr>
              <a:t>Data Connection: 1. Import Mode</a:t>
            </a:r>
          </a:p>
        </p:txBody>
      </p:sp>
      <p:pic>
        <p:nvPicPr>
          <p:cNvPr id="3" name="Picture 2" descr="image.png">
            <a:extLst>
              <a:ext uri="{FF2B5EF4-FFF2-40B4-BE49-F238E27FC236}">
                <a16:creationId xmlns:a16="http://schemas.microsoft.com/office/drawing/2014/main" id="{908B1842-61E1-0166-8018-F0D876DADAF8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</a:blip>
          <a:stretch>
            <a:fillRect/>
          </a:stretch>
        </p:blipFill>
        <p:spPr>
          <a:xfrm>
            <a:off x="1168878" y="2721172"/>
            <a:ext cx="7467601" cy="5560608"/>
          </a:xfrm>
          <a:prstGeom prst="rect">
            <a:avLst/>
          </a:prstGeom>
        </p:spPr>
      </p:pic>
      <p:pic>
        <p:nvPicPr>
          <p:cNvPr id="4" name="Picture 3" descr="image.png">
            <a:extLst>
              <a:ext uri="{FF2B5EF4-FFF2-40B4-BE49-F238E27FC236}">
                <a16:creationId xmlns:a16="http://schemas.microsoft.com/office/drawing/2014/main" id="{96E6CCE7-5CF6-CE31-E0D0-5BF50459D56B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70000" contrast="-70000"/>
          </a:blip>
          <a:stretch>
            <a:fillRect/>
          </a:stretch>
        </p:blipFill>
        <p:spPr>
          <a:xfrm>
            <a:off x="9677399" y="2707092"/>
            <a:ext cx="7467601" cy="55606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091A79B-A4C0-F5CC-33E1-98E11DA58744}"/>
              </a:ext>
            </a:extLst>
          </p:cNvPr>
          <p:cNvSpPr txBox="1"/>
          <p:nvPr/>
        </p:nvSpPr>
        <p:spPr>
          <a:xfrm>
            <a:off x="1524000" y="2997398"/>
            <a:ext cx="4952796" cy="55399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600" b="1" i="0" u="none" dirty="0">
                <a:solidFill>
                  <a:srgbClr val="002060"/>
                </a:solidFill>
                <a:latin typeface="Outfit SemiBold"/>
              </a:rPr>
              <a:t>How It Works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7B0FAF0-4B47-C218-CA78-411363CB270C}"/>
              </a:ext>
            </a:extLst>
          </p:cNvPr>
          <p:cNvSpPr txBox="1"/>
          <p:nvPr/>
        </p:nvSpPr>
        <p:spPr>
          <a:xfrm>
            <a:off x="1445103" y="3718879"/>
            <a:ext cx="7191375" cy="640175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200" b="0" i="0" u="none" dirty="0">
                <a:latin typeface="Plus Jakarta Sans"/>
              </a:rPr>
              <a:t>Data is extracted from source systems and compressed into Power BI's in-memory engine.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i="0" u="none" dirty="0">
                <a:latin typeface="Plus Jakarta Sans"/>
              </a:rPr>
              <a:t>Blazing fast DAX calculation speed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i="0" u="none" dirty="0">
                <a:latin typeface="Plus Jakarta Sans"/>
              </a:rPr>
              <a:t>Supports all Power Query transformation functions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i="0" u="none" dirty="0">
                <a:latin typeface="Plus Jakarta Sans"/>
              </a:rPr>
              <a:t>Full DAX modeling flexibility</a:t>
            </a:r>
          </a:p>
          <a:p>
            <a:pPr algn="l"/>
            <a:endParaRPr lang="en-US" sz="3200" b="0" i="0" u="none" dirty="0">
              <a:latin typeface="Plus Jakarta Sans"/>
            </a:endParaRPr>
          </a:p>
          <a:p>
            <a:pPr algn="l"/>
            <a:endParaRPr lang="en-US" sz="3200" b="0" i="0" u="none" dirty="0">
              <a:latin typeface="Plus Jakarta Sans"/>
            </a:endParaRPr>
          </a:p>
          <a:p>
            <a:pPr algn="l"/>
            <a:endParaRPr lang="en-US" sz="3200" b="0" i="0" u="none" dirty="0">
              <a:latin typeface="Plus Jakarta Sans"/>
            </a:endParaRPr>
          </a:p>
          <a:p>
            <a:pPr algn="l"/>
            <a:endParaRPr lang="en-US" sz="3200" b="0" i="0" u="none" dirty="0">
              <a:latin typeface="Plus Jakarta Sans"/>
            </a:endParaRPr>
          </a:p>
          <a:p>
            <a:pPr algn="l"/>
            <a:endParaRPr lang="en-US" sz="3200" b="0" i="0" u="none" dirty="0">
              <a:latin typeface="Plus Jakarta Sans"/>
            </a:endParaRPr>
          </a:p>
          <a:p>
            <a:pPr algn="l"/>
            <a:r>
              <a:rPr lang="ar-SA" sz="3200" b="0" i="0" u="none" dirty="0">
                <a:latin typeface="Plus Jakarta Sans"/>
              </a:rPr>
              <a:t>	</a:t>
            </a:r>
            <a:endParaRPr lang="en-US" sz="3200" b="0" i="0" u="none" dirty="0">
              <a:latin typeface="Plus Jakarta San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FC421EC-ED3A-85D2-CC15-DEDA55A20575}"/>
              </a:ext>
            </a:extLst>
          </p:cNvPr>
          <p:cNvSpPr txBox="1"/>
          <p:nvPr/>
        </p:nvSpPr>
        <p:spPr>
          <a:xfrm>
            <a:off x="9982200" y="2983318"/>
            <a:ext cx="4952796" cy="55399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600" b="1" i="0" u="none" dirty="0">
                <a:solidFill>
                  <a:srgbClr val="002060"/>
                </a:solidFill>
                <a:latin typeface="Outfit SemiBold"/>
              </a:rPr>
              <a:t>Refresh Requirement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F25B871-0CDC-1A99-CC2B-7276A9838382}"/>
              </a:ext>
            </a:extLst>
          </p:cNvPr>
          <p:cNvSpPr txBox="1"/>
          <p:nvPr/>
        </p:nvSpPr>
        <p:spPr>
          <a:xfrm>
            <a:off x="9953625" y="3696742"/>
            <a:ext cx="7191375" cy="39395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200" b="0" i="0" u="none" dirty="0">
                <a:latin typeface="Plus Jakarta Sans"/>
              </a:rPr>
              <a:t>Data in cloud is static until a data refresh occurs.</a:t>
            </a:r>
          </a:p>
          <a:p>
            <a:pPr algn="l"/>
            <a:endParaRPr lang="en-US" sz="3200" b="0" i="0" u="none" dirty="0">
              <a:latin typeface="Plus Jakarta Sans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i="0" u="none" dirty="0">
                <a:latin typeface="Plus Jakarta Sans"/>
              </a:rPr>
              <a:t>1 GB dataset size limit per model (Standard Pro)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i="0" u="none" dirty="0">
                <a:latin typeface="Plus Jakarta Sans"/>
              </a:rPr>
              <a:t>Requires scheduled refresh setup</a:t>
            </a:r>
          </a:p>
          <a:p>
            <a:pPr algn="l"/>
            <a:endParaRPr lang="en-US" sz="3200" b="0" i="0" u="none" dirty="0">
              <a:latin typeface="Plus Jakarta Sans"/>
            </a:endParaRPr>
          </a:p>
          <a:p>
            <a:pPr algn="l"/>
            <a:endParaRPr lang="en-US" sz="3200" b="0" i="0" u="none" dirty="0">
              <a:latin typeface="Plus Jakarta San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C8B1480-171F-D4E1-2C13-08ECADBD7845}"/>
              </a:ext>
            </a:extLst>
          </p:cNvPr>
          <p:cNvSpPr txBox="1"/>
          <p:nvPr/>
        </p:nvSpPr>
        <p:spPr>
          <a:xfrm>
            <a:off x="17335469" y="9824905"/>
            <a:ext cx="605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25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6679609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68F613-36EA-CDBD-30BB-6DA15E2588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>
            <a:extLst>
              <a:ext uri="{FF2B5EF4-FFF2-40B4-BE49-F238E27FC236}">
                <a16:creationId xmlns:a16="http://schemas.microsoft.com/office/drawing/2014/main" id="{896D2B6F-02A6-8FDD-A4C4-86232EB4591E}"/>
              </a:ext>
            </a:extLst>
          </p:cNvPr>
          <p:cNvSpPr/>
          <p:nvPr/>
        </p:nvSpPr>
        <p:spPr>
          <a:xfrm>
            <a:off x="52251" y="3810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C9F5BD0-86B9-78D1-73A0-666BA1A1B43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29221B0-5414-FDC8-E243-5584F7C30B0B}"/>
              </a:ext>
            </a:extLst>
          </p:cNvPr>
          <p:cNvSpPr txBox="1"/>
          <p:nvPr/>
        </p:nvSpPr>
        <p:spPr>
          <a:xfrm>
            <a:off x="821871" y="918346"/>
            <a:ext cx="17487900" cy="5847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4319"/>
              </a:lnSpc>
            </a:pPr>
            <a:r>
              <a:rPr lang="en-US" sz="5400" dirty="0">
                <a:solidFill>
                  <a:srgbClr val="1A1A2E"/>
                </a:solidFill>
                <a:latin typeface="Alexandria"/>
                <a:cs typeface="Alexandria"/>
              </a:rPr>
              <a:t>Data Connection: 2. Direct Query</a:t>
            </a:r>
          </a:p>
        </p:txBody>
      </p:sp>
      <p:pic>
        <p:nvPicPr>
          <p:cNvPr id="3" name="Picture 2" descr="image.png">
            <a:extLst>
              <a:ext uri="{FF2B5EF4-FFF2-40B4-BE49-F238E27FC236}">
                <a16:creationId xmlns:a16="http://schemas.microsoft.com/office/drawing/2014/main" id="{57601F74-24B6-DF5A-26D6-AF1AB5310F33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</a:blip>
          <a:stretch>
            <a:fillRect/>
          </a:stretch>
        </p:blipFill>
        <p:spPr>
          <a:xfrm>
            <a:off x="1168878" y="2721172"/>
            <a:ext cx="7467601" cy="5560608"/>
          </a:xfrm>
          <a:prstGeom prst="rect">
            <a:avLst/>
          </a:prstGeom>
        </p:spPr>
      </p:pic>
      <p:pic>
        <p:nvPicPr>
          <p:cNvPr id="4" name="Picture 3" descr="image.png">
            <a:extLst>
              <a:ext uri="{FF2B5EF4-FFF2-40B4-BE49-F238E27FC236}">
                <a16:creationId xmlns:a16="http://schemas.microsoft.com/office/drawing/2014/main" id="{6612E962-662C-4999-29D8-85B7D591415E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70000" contrast="-70000"/>
          </a:blip>
          <a:stretch>
            <a:fillRect/>
          </a:stretch>
        </p:blipFill>
        <p:spPr>
          <a:xfrm>
            <a:off x="9677399" y="2707092"/>
            <a:ext cx="7467601" cy="55606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B3220F-CEB3-F7CE-DDC0-6810BF245126}"/>
              </a:ext>
            </a:extLst>
          </p:cNvPr>
          <p:cNvSpPr txBox="1"/>
          <p:nvPr/>
        </p:nvSpPr>
        <p:spPr>
          <a:xfrm>
            <a:off x="1524000" y="2997398"/>
            <a:ext cx="5993716" cy="11079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600" b="1" i="0" u="none" dirty="0">
                <a:solidFill>
                  <a:srgbClr val="002060"/>
                </a:solidFill>
                <a:latin typeface="Outfit SemiBold"/>
              </a:rPr>
              <a:t>Zero Data Storage in Cloud</a:t>
            </a:r>
          </a:p>
          <a:p>
            <a:pPr algn="l"/>
            <a:endParaRPr lang="en-US" sz="3600" b="1" i="0" u="none" dirty="0">
              <a:solidFill>
                <a:srgbClr val="002060"/>
              </a:solidFill>
              <a:latin typeface="Outfit SemiBold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3A33D3-5AE0-4CA4-8BD8-8EF486C38930}"/>
              </a:ext>
            </a:extLst>
          </p:cNvPr>
          <p:cNvSpPr txBox="1"/>
          <p:nvPr/>
        </p:nvSpPr>
        <p:spPr>
          <a:xfrm>
            <a:off x="1445103" y="4385539"/>
            <a:ext cx="7191375" cy="29546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i="0" u="none" dirty="0">
                <a:latin typeface="Plus Jakarta Sans"/>
              </a:rPr>
              <a:t>Power BI stores NO data rows in the cloud semantic model.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US" sz="3200" dirty="0">
              <a:latin typeface="Plus Jakarta Sans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i="0" u="none" dirty="0">
                <a:latin typeface="Plus Jakarta Sans"/>
              </a:rPr>
              <a:t>Visual interactions generate native SQL queries directly against the source database in real-time.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9C7BA6C-1C86-AC55-BC3E-998ECF9FA5F4}"/>
              </a:ext>
            </a:extLst>
          </p:cNvPr>
          <p:cNvSpPr txBox="1"/>
          <p:nvPr/>
        </p:nvSpPr>
        <p:spPr>
          <a:xfrm>
            <a:off x="10032521" y="2983318"/>
            <a:ext cx="4952796" cy="11079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600" b="1" i="0" u="none" dirty="0">
                <a:solidFill>
                  <a:srgbClr val="002060"/>
                </a:solidFill>
                <a:latin typeface="Outfit SemiBold"/>
              </a:rPr>
              <a:t>Best For Big Data</a:t>
            </a:r>
          </a:p>
          <a:p>
            <a:pPr algn="l"/>
            <a:endParaRPr lang="en-US" sz="3600" b="1" i="0" u="none" dirty="0">
              <a:solidFill>
                <a:srgbClr val="002060"/>
              </a:solidFill>
              <a:latin typeface="Outfit SemiBold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0EB3383-CC67-EBDB-2BB6-E48D004D24B1}"/>
              </a:ext>
            </a:extLst>
          </p:cNvPr>
          <p:cNvSpPr txBox="1"/>
          <p:nvPr/>
        </p:nvSpPr>
        <p:spPr>
          <a:xfrm>
            <a:off x="9953625" y="4363402"/>
            <a:ext cx="7191375" cy="344709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i="0" u="none" dirty="0">
                <a:latin typeface="Plus Jakarta Sans"/>
              </a:rPr>
              <a:t>Ideal for massive datasets (Terabytes/Petabytes) exceeding Import limits</a:t>
            </a:r>
          </a:p>
          <a:p>
            <a:pPr algn="l"/>
            <a:endParaRPr lang="en-US" sz="3200" b="0" i="0" u="none" dirty="0">
              <a:latin typeface="Plus Jakarta Sans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i="0" u="none" dirty="0">
                <a:latin typeface="Plus Jakarta Sans"/>
              </a:rPr>
              <a:t>Guarantees strictly real-time reporting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i="0" u="none" dirty="0">
                <a:latin typeface="Plus Jakarta Sans"/>
              </a:rPr>
              <a:t>Performance is limited by source database speed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929BDCE-45A4-C6BE-5578-4E59ECA1D5C5}"/>
              </a:ext>
            </a:extLst>
          </p:cNvPr>
          <p:cNvSpPr txBox="1"/>
          <p:nvPr/>
        </p:nvSpPr>
        <p:spPr>
          <a:xfrm>
            <a:off x="17335469" y="9824905"/>
            <a:ext cx="605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26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9942017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451A75-CA48-A403-EDED-4EBE97DC52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>
            <a:extLst>
              <a:ext uri="{FF2B5EF4-FFF2-40B4-BE49-F238E27FC236}">
                <a16:creationId xmlns:a16="http://schemas.microsoft.com/office/drawing/2014/main" id="{3B36E0A5-E06F-5584-929B-1299098296AE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11D5D594-228F-1813-8E68-01C04D8578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CA45C77-B4F9-C41A-4CA1-C4D2175267AA}"/>
              </a:ext>
            </a:extLst>
          </p:cNvPr>
          <p:cNvSpPr txBox="1"/>
          <p:nvPr/>
        </p:nvSpPr>
        <p:spPr>
          <a:xfrm>
            <a:off x="20339010" y="987238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27</a:t>
            </a:fld>
            <a:endParaRPr lang="en-EG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1C41F96-E49C-432F-7894-16F196766B81}"/>
              </a:ext>
            </a:extLst>
          </p:cNvPr>
          <p:cNvSpPr txBox="1"/>
          <p:nvPr/>
        </p:nvSpPr>
        <p:spPr>
          <a:xfrm>
            <a:off x="821871" y="918346"/>
            <a:ext cx="17487900" cy="5847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4319"/>
              </a:lnSpc>
            </a:pPr>
            <a:r>
              <a:rPr lang="en-US" sz="5400" dirty="0">
                <a:solidFill>
                  <a:srgbClr val="1A1A2E"/>
                </a:solidFill>
                <a:latin typeface="Alexandria"/>
                <a:cs typeface="Alexandria"/>
              </a:rPr>
              <a:t>Data Connection: 3. Live Connection</a:t>
            </a:r>
          </a:p>
        </p:txBody>
      </p:sp>
      <p:pic>
        <p:nvPicPr>
          <p:cNvPr id="3" name="Picture 2" descr="image.png">
            <a:extLst>
              <a:ext uri="{FF2B5EF4-FFF2-40B4-BE49-F238E27FC236}">
                <a16:creationId xmlns:a16="http://schemas.microsoft.com/office/drawing/2014/main" id="{75A9B1B7-A057-3B5D-8437-8F02525D1C69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</a:blip>
          <a:stretch>
            <a:fillRect/>
          </a:stretch>
        </p:blipFill>
        <p:spPr>
          <a:xfrm>
            <a:off x="1168878" y="2721172"/>
            <a:ext cx="7467601" cy="5560608"/>
          </a:xfrm>
          <a:prstGeom prst="rect">
            <a:avLst/>
          </a:prstGeom>
        </p:spPr>
      </p:pic>
      <p:pic>
        <p:nvPicPr>
          <p:cNvPr id="4" name="Picture 3" descr="image.png">
            <a:extLst>
              <a:ext uri="{FF2B5EF4-FFF2-40B4-BE49-F238E27FC236}">
                <a16:creationId xmlns:a16="http://schemas.microsoft.com/office/drawing/2014/main" id="{2C898F3A-2B67-3C94-1E68-4B4373C25721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70000" contrast="-70000"/>
          </a:blip>
          <a:stretch>
            <a:fillRect/>
          </a:stretch>
        </p:blipFill>
        <p:spPr>
          <a:xfrm>
            <a:off x="9677399" y="2707092"/>
            <a:ext cx="7467601" cy="55606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638AD39-0A5F-F0E1-5CED-91207C0DDEEB}"/>
              </a:ext>
            </a:extLst>
          </p:cNvPr>
          <p:cNvSpPr txBox="1"/>
          <p:nvPr/>
        </p:nvSpPr>
        <p:spPr>
          <a:xfrm>
            <a:off x="1524000" y="2997398"/>
            <a:ext cx="5993716" cy="166199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600" b="1" i="0" u="none" dirty="0">
                <a:solidFill>
                  <a:srgbClr val="002060"/>
                </a:solidFill>
                <a:latin typeface="Outfit SemiBold"/>
              </a:rPr>
              <a:t>Enterprise Centralized Model</a:t>
            </a:r>
          </a:p>
          <a:p>
            <a:pPr algn="l"/>
            <a:endParaRPr lang="en-US" sz="3600" b="1" i="0" u="none" dirty="0">
              <a:solidFill>
                <a:srgbClr val="002060"/>
              </a:solidFill>
              <a:latin typeface="Outfit SemiBold"/>
            </a:endParaRPr>
          </a:p>
          <a:p>
            <a:pPr algn="l"/>
            <a:endParaRPr lang="en-US" sz="3600" b="1" i="0" u="none" dirty="0">
              <a:solidFill>
                <a:srgbClr val="002060"/>
              </a:solidFill>
              <a:latin typeface="Outfit SemiBold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EBC18B-B05A-BA20-C4C9-B75B264529DE}"/>
              </a:ext>
            </a:extLst>
          </p:cNvPr>
          <p:cNvSpPr txBox="1"/>
          <p:nvPr/>
        </p:nvSpPr>
        <p:spPr>
          <a:xfrm>
            <a:off x="1445103" y="4216717"/>
            <a:ext cx="7191375" cy="44319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200" b="0" i="0" u="none" dirty="0">
                <a:latin typeface="Plus Jakarta Sans"/>
              </a:rPr>
              <a:t>Connects a Power BI report directly to an existing hosted tabular model or published Fabric/Power BI Semantic Model.</a:t>
            </a:r>
          </a:p>
          <a:p>
            <a:pPr algn="l"/>
            <a:endParaRPr lang="en-US" sz="3200" b="0" i="0" u="none" dirty="0">
              <a:latin typeface="Plus Jakarta Sans"/>
            </a:endParaRPr>
          </a:p>
          <a:p>
            <a:pPr algn="l"/>
            <a:endParaRPr lang="en-US" sz="3200" b="0" i="0" u="none" dirty="0">
              <a:latin typeface="Plus Jakarta Sans"/>
            </a:endParaRPr>
          </a:p>
          <a:p>
            <a:pPr algn="l"/>
            <a:endParaRPr lang="en-US" sz="3200" b="0" i="0" u="none" dirty="0">
              <a:latin typeface="Plus Jakarta Sans"/>
            </a:endParaRPr>
          </a:p>
          <a:p>
            <a:pPr algn="l"/>
            <a:endParaRPr lang="en-US" sz="3200" b="0" i="0" u="none" dirty="0">
              <a:latin typeface="Plus Jakarta Sans"/>
            </a:endParaRPr>
          </a:p>
          <a:p>
            <a:pPr algn="l"/>
            <a:endParaRPr lang="en-US" sz="3200" b="0" i="0" u="none" dirty="0">
              <a:latin typeface="Plus Jakarta Sans"/>
            </a:endParaRPr>
          </a:p>
          <a:p>
            <a:pPr algn="l"/>
            <a:r>
              <a:rPr lang="ar-SA" sz="3200" b="0" i="0" u="none" dirty="0">
                <a:latin typeface="Plus Jakarta Sans"/>
              </a:rPr>
              <a:t>	</a:t>
            </a:r>
            <a:endParaRPr lang="en-US" sz="3200" b="0" i="0" u="none" dirty="0">
              <a:latin typeface="Plus Jakarta San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3CE7708-AAE4-23FA-A842-7517BB69722B}"/>
              </a:ext>
            </a:extLst>
          </p:cNvPr>
          <p:cNvSpPr txBox="1"/>
          <p:nvPr/>
        </p:nvSpPr>
        <p:spPr>
          <a:xfrm>
            <a:off x="10032521" y="2983318"/>
            <a:ext cx="4952796" cy="55399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600" b="1" i="0" u="none" dirty="0">
                <a:solidFill>
                  <a:srgbClr val="002060"/>
                </a:solidFill>
                <a:latin typeface="Outfit SemiBold"/>
              </a:rPr>
              <a:t>Report Layer Only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4DD3FCE-4738-D9F6-C24E-7060373A460A}"/>
              </a:ext>
            </a:extLst>
          </p:cNvPr>
          <p:cNvSpPr txBox="1"/>
          <p:nvPr/>
        </p:nvSpPr>
        <p:spPr>
          <a:xfrm>
            <a:off x="9953625" y="4194580"/>
            <a:ext cx="7191375" cy="39395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i="0" u="none" dirty="0">
                <a:latin typeface="Plus Jakarta Sans"/>
              </a:rPr>
              <a:t>The report contains visual layouts only. Modeling, calculated tables, and DAX measures are strictly managed in the centralized source dataset.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US" sz="3200" b="0" i="0" u="none" dirty="0">
              <a:latin typeface="Plus Jakarta Sans"/>
            </a:endParaRPr>
          </a:p>
          <a:p>
            <a:pPr algn="l"/>
            <a:endParaRPr lang="en-US" sz="3200" b="0" i="0" u="none" dirty="0">
              <a:latin typeface="Plus Jakarta Sans"/>
            </a:endParaRPr>
          </a:p>
          <a:p>
            <a:pPr algn="l"/>
            <a:endParaRPr lang="en-US" sz="3200" b="0" i="0" u="none" dirty="0">
              <a:latin typeface="Plus Jakarta Sans"/>
            </a:endParaRPr>
          </a:p>
          <a:p>
            <a:pPr algn="l"/>
            <a:endParaRPr lang="en-US" sz="3200" b="0" i="0" u="none" dirty="0">
              <a:latin typeface="Plus Jakarta San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5BE232-61B1-BE3C-957E-7E5A9117CDF9}"/>
              </a:ext>
            </a:extLst>
          </p:cNvPr>
          <p:cNvSpPr txBox="1"/>
          <p:nvPr/>
        </p:nvSpPr>
        <p:spPr>
          <a:xfrm>
            <a:off x="17335469" y="9824905"/>
            <a:ext cx="605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27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2861662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B5E606-6143-CE97-E602-038F1F558D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53AC7048-9A60-F1B8-8B2C-37080676C73D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C42DA7C-85C1-C5DA-A90E-0CF1936E176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EFAF198F-07F7-64D9-F6D2-92AC27FAE0D6}"/>
              </a:ext>
            </a:extLst>
          </p:cNvPr>
          <p:cNvSpPr txBox="1"/>
          <p:nvPr/>
        </p:nvSpPr>
        <p:spPr>
          <a:xfrm>
            <a:off x="17145000" y="9886460"/>
            <a:ext cx="795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28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E0DD843C-001C-F0D7-388E-BCF4E9A8FC2F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Comparing Connection Modes</a:t>
            </a:r>
          </a:p>
        </p:txBody>
      </p:sp>
      <p:graphicFrame>
        <p:nvGraphicFramePr>
          <p:cNvPr id="29" name="Google Shape;141;p16">
            <a:extLst>
              <a:ext uri="{FF2B5EF4-FFF2-40B4-BE49-F238E27FC236}">
                <a16:creationId xmlns:a16="http://schemas.microsoft.com/office/drawing/2014/main" id="{F827A3B2-222D-0F0F-8797-9FA4DF1FAD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15522588"/>
              </p:ext>
            </p:extLst>
          </p:nvPr>
        </p:nvGraphicFramePr>
        <p:xfrm>
          <a:off x="762000" y="2233934"/>
          <a:ext cx="16797776" cy="657225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2212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559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91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29576">
                  <a:extLst>
                    <a:ext uri="{9D8B030D-6E8A-4147-A177-3AD203B41FA5}">
                      <a16:colId xmlns:a16="http://schemas.microsoft.com/office/drawing/2014/main" val="1811690645"/>
                    </a:ext>
                  </a:extLst>
                </a:gridCol>
              </a:tblGrid>
              <a:tr h="1314450">
                <a:tc>
                  <a:txBody>
                    <a:bodyPr/>
                    <a:lstStyle/>
                    <a:p>
                      <a:pPr algn="ctr"/>
                      <a:r>
                        <a:rPr sz="3600" b="1" i="0" u="none" dirty="0">
                          <a:solidFill>
                            <a:srgbClr val="0F172A"/>
                          </a:solidFill>
                          <a:latin typeface="Outfit"/>
                        </a:rPr>
                        <a:t>Criterion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sz="3600" b="1" i="0" u="none" dirty="0">
                          <a:solidFill>
                            <a:srgbClr val="0F172A"/>
                          </a:solidFill>
                          <a:latin typeface="Outfit"/>
                        </a:rPr>
                        <a:t>Import Mode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sz="3600" b="1" i="0" u="none" dirty="0">
                          <a:solidFill>
                            <a:srgbClr val="0F172A"/>
                          </a:solidFill>
                          <a:latin typeface="Outfit"/>
                        </a:rPr>
                        <a:t>Direct</a:t>
                      </a:r>
                      <a:r>
                        <a:rPr lang="en-US" sz="3600" b="1" i="0" u="none" dirty="0">
                          <a:solidFill>
                            <a:srgbClr val="0F172A"/>
                          </a:solidFill>
                          <a:latin typeface="Outfit"/>
                        </a:rPr>
                        <a:t> </a:t>
                      </a:r>
                      <a:r>
                        <a:rPr sz="3600" b="1" i="0" u="none" dirty="0">
                          <a:solidFill>
                            <a:srgbClr val="0F172A"/>
                          </a:solidFill>
                          <a:latin typeface="Outfit"/>
                        </a:rPr>
                        <a:t>Query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sz="3600" b="1" i="0" u="none" dirty="0">
                          <a:solidFill>
                            <a:srgbClr val="0F172A"/>
                          </a:solidFill>
                          <a:latin typeface="Outfit"/>
                        </a:rPr>
                        <a:t>Live Connection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4450">
                <a:tc>
                  <a:txBody>
                    <a:bodyPr/>
                    <a:lstStyle/>
                    <a:p>
                      <a:pPr algn="l"/>
                      <a:r>
                        <a:rPr sz="4000" b="1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Data Location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Power BI Cloud Memory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Source Database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Analysis Services / Fabric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14450">
                <a:tc>
                  <a:txBody>
                    <a:bodyPr/>
                    <a:lstStyle/>
                    <a:p>
                      <a:pPr algn="l"/>
                      <a:r>
                        <a:rPr sz="4000" b="1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DAX Performance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Blazing Fast (In-Memory)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Depends on Source DB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Fast (Enterprise Server)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14450">
                <a:tc>
                  <a:txBody>
                    <a:bodyPr/>
                    <a:lstStyle/>
                    <a:p>
                      <a:pPr algn="l"/>
                      <a:r>
                        <a:rPr sz="4000" b="1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Data Freshness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Scheduled Sync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Real-time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Real-time / Near Real-time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14450">
                <a:tc>
                  <a:txBody>
                    <a:bodyPr/>
                    <a:lstStyle/>
                    <a:p>
                      <a:pPr algn="l"/>
                      <a:r>
                        <a:rPr sz="4000" b="1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Model Flexibility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Full (Data &amp; DAX)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Limited DAX functions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Report layer visualizations only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3714632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C77F8C-47CE-465F-1D32-BEE9F54BC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>
            <a:extLst>
              <a:ext uri="{FF2B5EF4-FFF2-40B4-BE49-F238E27FC236}">
                <a16:creationId xmlns:a16="http://schemas.microsoft.com/office/drawing/2014/main" id="{ED25E3DC-D1FD-33E6-DF6B-6A9D85028584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54BE47E9-BCC5-4792-3D4F-7CD013FD95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2BE0199-50D2-07AF-EA2F-90189E32728D}"/>
              </a:ext>
            </a:extLst>
          </p:cNvPr>
          <p:cNvSpPr txBox="1"/>
          <p:nvPr/>
        </p:nvSpPr>
        <p:spPr>
          <a:xfrm>
            <a:off x="17131952" y="9697436"/>
            <a:ext cx="871976" cy="372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29</a:t>
            </a:fld>
            <a:endParaRPr lang="en-EG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E3D9B9C-6804-8496-C697-388E36BB670C}"/>
              </a:ext>
            </a:extLst>
          </p:cNvPr>
          <p:cNvSpPr txBox="1"/>
          <p:nvPr/>
        </p:nvSpPr>
        <p:spPr>
          <a:xfrm>
            <a:off x="800100" y="657226"/>
            <a:ext cx="17487900" cy="5847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4319"/>
              </a:lnSpc>
            </a:pPr>
            <a:r>
              <a:rPr lang="en-US" sz="5400" dirty="0">
                <a:solidFill>
                  <a:srgbClr val="1A1A2E"/>
                </a:solidFill>
                <a:latin typeface="Alexandria"/>
                <a:cs typeface="Alexandria"/>
              </a:rPr>
              <a:t>Manual "Refresh Now"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99386B9-D5C8-5BAE-D84E-BA2485164A0B}"/>
              </a:ext>
            </a:extLst>
          </p:cNvPr>
          <p:cNvSpPr txBox="1"/>
          <p:nvPr/>
        </p:nvSpPr>
        <p:spPr>
          <a:xfrm>
            <a:off x="1607874" y="2397322"/>
            <a:ext cx="9441126" cy="98488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200" b="0" i="0" u="none" dirty="0">
                <a:latin typeface="Plus Jakarta Sans SemiBold"/>
              </a:rPr>
              <a:t>Immediate On-Demand Sync: Located in the Semantic Model options menu in Power BI Service.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8846EE8-1AA3-661B-A244-E33EF22D7B0B}"/>
              </a:ext>
            </a:extLst>
          </p:cNvPr>
          <p:cNvSpPr txBox="1"/>
          <p:nvPr/>
        </p:nvSpPr>
        <p:spPr>
          <a:xfrm>
            <a:off x="1607874" y="4168457"/>
            <a:ext cx="9441126" cy="147732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200" b="0" i="0" u="none" dirty="0">
                <a:latin typeface="Plus Jakarta Sans SemiBold"/>
              </a:rPr>
              <a:t>Testing &amp; Validation: Use "Refresh Now" immediately after publishing to test database connectivity and credentials.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DCC0085-685B-5494-0080-D55E472B740F}"/>
              </a:ext>
            </a:extLst>
          </p:cNvPr>
          <p:cNvSpPr txBox="1"/>
          <p:nvPr/>
        </p:nvSpPr>
        <p:spPr>
          <a:xfrm>
            <a:off x="1607874" y="5939592"/>
            <a:ext cx="9441126" cy="147732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200" b="0" i="0" u="none" dirty="0">
                <a:latin typeface="Plus Jakarta Sans SemiBold"/>
              </a:rPr>
              <a:t>Apps:</a:t>
            </a:r>
            <a:r>
              <a:rPr sz="3200" b="0" i="0" u="none" dirty="0">
                <a:latin typeface="Plus Jakarta Sans"/>
              </a:rPr>
              <a:t> Packaged, read-only </a:t>
            </a:r>
            <a:r>
              <a:rPr lang="en-US" sz="3200" b="0" i="0" u="none" dirty="0">
                <a:latin typeface="Plus Jakarta Sans"/>
              </a:rPr>
              <a:t>Ad-Hoc Updates: Ideal for triggering off-schedule updates when stakeholders demand instant figures before a big meeting.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9C4CD5-A86E-FF16-91FE-C699406A3D42}"/>
              </a:ext>
            </a:extLst>
          </p:cNvPr>
          <p:cNvSpPr txBox="1"/>
          <p:nvPr/>
        </p:nvSpPr>
        <p:spPr>
          <a:xfrm>
            <a:off x="1607874" y="7710726"/>
            <a:ext cx="9441126" cy="98488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200" b="0" i="0" u="none" dirty="0">
                <a:latin typeface="Plus Jakarta Sans SemiBold"/>
              </a:rPr>
              <a:t>Rate Limits: On-demand refreshes count against your daily refresh limit (8/day for Pro, 48/day for Premium).</a:t>
            </a:r>
          </a:p>
        </p:txBody>
      </p:sp>
      <p:pic>
        <p:nvPicPr>
          <p:cNvPr id="20" name="Picture 19" descr="High voltage with solid fill">
            <a:extLst>
              <a:ext uri="{FF2B5EF4-FFF2-40B4-BE49-F238E27FC236}">
                <a16:creationId xmlns:a16="http://schemas.microsoft.com/office/drawing/2014/main" id="{ABDA569C-72AF-C261-5208-0735D1AABF9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551315" y="2438239"/>
            <a:ext cx="680811" cy="680811"/>
          </a:xfrm>
          <a:prstGeom prst="rect">
            <a:avLst/>
          </a:prstGeom>
        </p:spPr>
      </p:pic>
      <p:pic>
        <p:nvPicPr>
          <p:cNvPr id="21" name="Picture 20" descr="Scientist female with solid fill">
            <a:extLst>
              <a:ext uri="{FF2B5EF4-FFF2-40B4-BE49-F238E27FC236}">
                <a16:creationId xmlns:a16="http://schemas.microsoft.com/office/drawing/2014/main" id="{1968EE07-84F0-F6EA-3CC0-AAAE28696F4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551315" y="4229663"/>
            <a:ext cx="680811" cy="680811"/>
          </a:xfrm>
          <a:prstGeom prst="rect">
            <a:avLst/>
          </a:prstGeom>
        </p:spPr>
      </p:pic>
      <p:pic>
        <p:nvPicPr>
          <p:cNvPr id="22" name="Picture 21" descr="Warning with solid fill">
            <a:extLst>
              <a:ext uri="{FF2B5EF4-FFF2-40B4-BE49-F238E27FC236}">
                <a16:creationId xmlns:a16="http://schemas.microsoft.com/office/drawing/2014/main" id="{ADB928EF-7424-5B9F-69EA-A3A57907C74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551315" y="6021087"/>
            <a:ext cx="680811" cy="680811"/>
          </a:xfrm>
          <a:prstGeom prst="rect">
            <a:avLst/>
          </a:prstGeom>
        </p:spPr>
      </p:pic>
      <p:pic>
        <p:nvPicPr>
          <p:cNvPr id="23" name="Picture 22" descr="Gauge with solid fill">
            <a:extLst>
              <a:ext uri="{FF2B5EF4-FFF2-40B4-BE49-F238E27FC236}">
                <a16:creationId xmlns:a16="http://schemas.microsoft.com/office/drawing/2014/main" id="{F6A66334-2338-3582-4B81-D6DCD6CEFB6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533399" y="7830426"/>
            <a:ext cx="644979" cy="64497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E984CB8-802C-CE17-ECA5-2881F54286B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800" y="2889765"/>
            <a:ext cx="6007100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3784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45756D-840D-80CC-7D16-1435203080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55A9A822-83B9-44FC-3354-9053D8BA5964}"/>
              </a:ext>
            </a:extLst>
          </p:cNvPr>
          <p:cNvSpPr/>
          <p:nvPr/>
        </p:nvSpPr>
        <p:spPr>
          <a:xfrm>
            <a:off x="0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F5571D2-5B6C-A4D1-C7E1-E4A5B8FC7DA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3F25BFB5-D0FB-909F-D277-69476A2AC7DF}"/>
              </a:ext>
            </a:extLst>
          </p:cNvPr>
          <p:cNvSpPr txBox="1"/>
          <p:nvPr/>
        </p:nvSpPr>
        <p:spPr>
          <a:xfrm>
            <a:off x="17317739" y="9886460"/>
            <a:ext cx="623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30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BDAB614B-5CA2-B074-7D2B-20B7FF5EFCFF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Scheduled Refresh Flow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088415-9D89-3C01-6AE6-C341DBF5130A}"/>
              </a:ext>
            </a:extLst>
          </p:cNvPr>
          <p:cNvSpPr txBox="1"/>
          <p:nvPr/>
        </p:nvSpPr>
        <p:spPr>
          <a:xfrm>
            <a:off x="952499" y="1866900"/>
            <a:ext cx="7296147" cy="14010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3200" b="1" i="0" u="none" dirty="0">
                <a:solidFill>
                  <a:srgbClr val="475569"/>
                </a:solidFill>
                <a:latin typeface="Plus Jakarta Sans"/>
              </a:rPr>
              <a:t>Cloud-to-On-Premises Refresh Pipeline</a:t>
            </a:r>
          </a:p>
          <a:p>
            <a:pPr algn="l">
              <a:lnSpc>
                <a:spcPct val="150000"/>
              </a:lnSpc>
            </a:pPr>
            <a:endParaRPr lang="en-US" sz="3200" b="0" i="0" u="none" dirty="0">
              <a:solidFill>
                <a:srgbClr val="475569"/>
              </a:solidFill>
              <a:latin typeface="Plus Jakarta San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689B9F-9EE9-5A6A-F96B-8855FEF18348}"/>
              </a:ext>
            </a:extLst>
          </p:cNvPr>
          <p:cNvSpPr txBox="1"/>
          <p:nvPr/>
        </p:nvSpPr>
        <p:spPr>
          <a:xfrm>
            <a:off x="952499" y="2622252"/>
            <a:ext cx="13296901" cy="57951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2800" b="0" i="0" u="none" dirty="0">
                <a:solidFill>
                  <a:srgbClr val="0F172A"/>
                </a:solidFill>
                <a:latin typeface="Plus Jakarta Sans SemiBold"/>
              </a:rPr>
              <a:t>Power BI Service triggers scheduled refreshes according to user-defined time slots.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B439E07-D36B-7B59-9855-5DF3CA7B2982}"/>
              </a:ext>
            </a:extLst>
          </p:cNvPr>
          <p:cNvSpPr txBox="1"/>
          <p:nvPr/>
        </p:nvSpPr>
        <p:spPr>
          <a:xfrm>
            <a:off x="1831936" y="3710551"/>
            <a:ext cx="6854864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0" i="0" u="none">
                <a:latin typeface="Plus Jakarta Sans SemiBold"/>
              </a:rPr>
              <a:t>Power BI Service:</a:t>
            </a:r>
            <a:r>
              <a:rPr sz="2800" b="0" i="0" u="none">
                <a:latin typeface="Plus Jakarta Sans"/>
              </a:rPr>
              <a:t> Initiates refresh schedule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5D1698F-4E45-7AC0-4919-AB23EA28338C}"/>
              </a:ext>
            </a:extLst>
          </p:cNvPr>
          <p:cNvSpPr txBox="1"/>
          <p:nvPr/>
        </p:nvSpPr>
        <p:spPr>
          <a:xfrm>
            <a:off x="1831936" y="4405203"/>
            <a:ext cx="6854864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0" i="0" u="none" dirty="0">
                <a:latin typeface="Plus Jakarta Sans SemiBold"/>
              </a:rPr>
              <a:t>Azure Service Bus:</a:t>
            </a:r>
            <a:r>
              <a:rPr sz="2800" b="0" i="0" u="none" dirty="0">
                <a:latin typeface="Plus Jakarta Sans"/>
              </a:rPr>
              <a:t> Encrypted relay tunnel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277D07D-C80E-5C37-AAC3-3D4D0C2F21BC}"/>
              </a:ext>
            </a:extLst>
          </p:cNvPr>
          <p:cNvSpPr txBox="1"/>
          <p:nvPr/>
        </p:nvSpPr>
        <p:spPr>
          <a:xfrm>
            <a:off x="1831936" y="4964852"/>
            <a:ext cx="6854864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0" i="0" u="none">
                <a:latin typeface="Plus Jakarta Sans SemiBold"/>
              </a:rPr>
              <a:t>On-Premises Gateway:</a:t>
            </a:r>
            <a:r>
              <a:rPr sz="2800" b="0" i="0" u="none">
                <a:latin typeface="Plus Jakarta Sans"/>
              </a:rPr>
              <a:t> Queries local SQL/Files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ABD7816-CBD3-A47C-70C7-CD79FCA5C316}"/>
              </a:ext>
            </a:extLst>
          </p:cNvPr>
          <p:cNvSpPr txBox="1"/>
          <p:nvPr/>
        </p:nvSpPr>
        <p:spPr>
          <a:xfrm>
            <a:off x="1831936" y="5712217"/>
            <a:ext cx="6854864" cy="8617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0" i="0" u="none">
                <a:latin typeface="Plus Jakarta Sans SemiBold"/>
              </a:rPr>
              <a:t>Semantic Model:</a:t>
            </a:r>
            <a:r>
              <a:rPr sz="2800" b="0" i="0" u="none">
                <a:latin typeface="Plus Jakarta Sans"/>
              </a:rPr>
              <a:t> Updates in-memory compressed rows</a:t>
            </a:r>
          </a:p>
        </p:txBody>
      </p:sp>
      <p:pic>
        <p:nvPicPr>
          <p:cNvPr id="20" name="Picture 19" descr="image.png">
            <a:extLst>
              <a:ext uri="{FF2B5EF4-FFF2-40B4-BE49-F238E27FC236}">
                <a16:creationId xmlns:a16="http://schemas.microsoft.com/office/drawing/2014/main" id="{74B778A0-2FB2-4907-56D6-C3965C4F87A7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72566" y="3560697"/>
            <a:ext cx="716496" cy="591888"/>
          </a:xfrm>
          <a:prstGeom prst="rect">
            <a:avLst/>
          </a:prstGeom>
        </p:spPr>
      </p:pic>
      <p:pic>
        <p:nvPicPr>
          <p:cNvPr id="21" name="Picture 20" descr="image.png">
            <a:extLst>
              <a:ext uri="{FF2B5EF4-FFF2-40B4-BE49-F238E27FC236}">
                <a16:creationId xmlns:a16="http://schemas.microsoft.com/office/drawing/2014/main" id="{AE1BC561-BEFB-24E9-B11E-ED234DEE8315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72566" y="4305300"/>
            <a:ext cx="623040" cy="591888"/>
          </a:xfrm>
          <a:prstGeom prst="rect">
            <a:avLst/>
          </a:prstGeom>
        </p:spPr>
      </p:pic>
      <p:pic>
        <p:nvPicPr>
          <p:cNvPr id="22" name="Picture 21" descr="image.png">
            <a:extLst>
              <a:ext uri="{FF2B5EF4-FFF2-40B4-BE49-F238E27FC236}">
                <a16:creationId xmlns:a16="http://schemas.microsoft.com/office/drawing/2014/main" id="{C761FFDC-265B-8977-3FA2-56D5A8FDBD63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72566" y="4914900"/>
            <a:ext cx="716496" cy="591888"/>
          </a:xfrm>
          <a:prstGeom prst="rect">
            <a:avLst/>
          </a:prstGeom>
        </p:spPr>
      </p:pic>
      <p:pic>
        <p:nvPicPr>
          <p:cNvPr id="23" name="Picture 22" descr="image.png">
            <a:extLst>
              <a:ext uri="{FF2B5EF4-FFF2-40B4-BE49-F238E27FC236}">
                <a16:creationId xmlns:a16="http://schemas.microsoft.com/office/drawing/2014/main" id="{393C0ABF-2141-F4A9-7D47-3286FF256CE2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34870" y="5712217"/>
            <a:ext cx="498432" cy="59188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8900DD14-C4BE-78E7-59FA-AFE2CD7BEA6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862" y="6779420"/>
            <a:ext cx="15779213" cy="311269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048007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471A46-9C59-6D07-52D8-B4A4F1CE39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FADF83C0-AB68-7104-D362-12979507C379}"/>
              </a:ext>
            </a:extLst>
          </p:cNvPr>
          <p:cNvSpPr/>
          <p:nvPr/>
        </p:nvSpPr>
        <p:spPr>
          <a:xfrm>
            <a:off x="10886" y="3665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98F0895-2034-10A3-D925-15C46FF8AAA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E32D65AA-3E36-4298-E1FB-0AF0B1831CE9}"/>
              </a:ext>
            </a:extLst>
          </p:cNvPr>
          <p:cNvSpPr txBox="1"/>
          <p:nvPr/>
        </p:nvSpPr>
        <p:spPr>
          <a:xfrm>
            <a:off x="17335469" y="9824905"/>
            <a:ext cx="605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31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B91D822D-DA12-F9D3-E794-73AB6D597EA5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Configuring Refresh Steps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748CA93C-F09C-8761-09F3-BD409931819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5942460"/>
              </p:ext>
            </p:extLst>
          </p:nvPr>
        </p:nvGraphicFramePr>
        <p:xfrm>
          <a:off x="952499" y="2282796"/>
          <a:ext cx="16382969" cy="796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0855359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2731A8-6E3D-1646-9A1A-2ABF8630EA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>
            <a:extLst>
              <a:ext uri="{FF2B5EF4-FFF2-40B4-BE49-F238E27FC236}">
                <a16:creationId xmlns:a16="http://schemas.microsoft.com/office/drawing/2014/main" id="{A04A6E54-5222-1FE5-5797-57B90549FB30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ACE37FE-DFD6-27FD-EBDB-5572D1D31F7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1A57A89-30E7-1CD0-C363-DE6E3EE29B4B}"/>
              </a:ext>
            </a:extLst>
          </p:cNvPr>
          <p:cNvSpPr txBox="1"/>
          <p:nvPr/>
        </p:nvSpPr>
        <p:spPr>
          <a:xfrm>
            <a:off x="20339010" y="987238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32</a:t>
            </a:fld>
            <a:endParaRPr lang="en-EG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F2FD1D4-1A7C-7086-7E02-BEF67C2218BC}"/>
              </a:ext>
            </a:extLst>
          </p:cNvPr>
          <p:cNvSpPr txBox="1"/>
          <p:nvPr/>
        </p:nvSpPr>
        <p:spPr>
          <a:xfrm>
            <a:off x="821871" y="918346"/>
            <a:ext cx="17487900" cy="5847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4319"/>
              </a:lnSpc>
            </a:pPr>
            <a:r>
              <a:rPr lang="en-US" sz="5400" dirty="0">
                <a:solidFill>
                  <a:srgbClr val="1A1A2E"/>
                </a:solidFill>
                <a:latin typeface="Alexandria"/>
                <a:cs typeface="Alexandria"/>
              </a:rPr>
              <a:t>Refresh Frequency &amp; Limits</a:t>
            </a:r>
          </a:p>
        </p:txBody>
      </p:sp>
      <p:pic>
        <p:nvPicPr>
          <p:cNvPr id="3" name="Picture 2" descr="image.png">
            <a:extLst>
              <a:ext uri="{FF2B5EF4-FFF2-40B4-BE49-F238E27FC236}">
                <a16:creationId xmlns:a16="http://schemas.microsoft.com/office/drawing/2014/main" id="{EC1C4E8F-567B-FBB9-A8D0-2E3DA168651F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68878" y="2721172"/>
            <a:ext cx="7467601" cy="5560608"/>
          </a:xfrm>
          <a:prstGeom prst="rect">
            <a:avLst/>
          </a:prstGeom>
        </p:spPr>
      </p:pic>
      <p:pic>
        <p:nvPicPr>
          <p:cNvPr id="4" name="Picture 3" descr="image.png">
            <a:extLst>
              <a:ext uri="{FF2B5EF4-FFF2-40B4-BE49-F238E27FC236}">
                <a16:creationId xmlns:a16="http://schemas.microsoft.com/office/drawing/2014/main" id="{CD98907B-D9F8-90A2-77DA-D502972520F4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677399" y="2707092"/>
            <a:ext cx="7467601" cy="55606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F1000A4-154E-9BAD-727C-0E184EE63785}"/>
              </a:ext>
            </a:extLst>
          </p:cNvPr>
          <p:cNvSpPr txBox="1"/>
          <p:nvPr/>
        </p:nvSpPr>
        <p:spPr>
          <a:xfrm>
            <a:off x="1523999" y="2997398"/>
            <a:ext cx="6927165" cy="430887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4000" b="1" i="0" u="none" dirty="0">
                <a:solidFill>
                  <a:srgbClr val="002060"/>
                </a:solidFill>
                <a:latin typeface="Outfit SemiBold"/>
              </a:rPr>
              <a:t>Power BI Pro  </a:t>
            </a:r>
          </a:p>
          <a:p>
            <a:pPr algn="l"/>
            <a:r>
              <a:rPr lang="en-US" sz="4000" b="1" i="0" u="none" dirty="0">
                <a:solidFill>
                  <a:srgbClr val="002060"/>
                </a:solidFill>
                <a:latin typeface="Outfit SemiBold"/>
              </a:rPr>
              <a:t>Capacity 8 Refreshes / Day</a:t>
            </a:r>
          </a:p>
          <a:p>
            <a:pPr algn="l"/>
            <a:endParaRPr lang="en-US" sz="4000" b="1" i="0" u="none" dirty="0">
              <a:solidFill>
                <a:srgbClr val="002060"/>
              </a:solidFill>
              <a:latin typeface="Outfit SemiBold"/>
            </a:endParaRPr>
          </a:p>
          <a:p>
            <a:pPr algn="l"/>
            <a:endParaRPr lang="en-US" sz="4000" b="1" i="0" u="none" dirty="0">
              <a:solidFill>
                <a:srgbClr val="002060"/>
              </a:solidFill>
              <a:latin typeface="Outfit SemiBold"/>
            </a:endParaRPr>
          </a:p>
          <a:p>
            <a:pPr algn="l"/>
            <a:endParaRPr lang="en-US" sz="4000" b="1" i="0" u="none" dirty="0">
              <a:solidFill>
                <a:srgbClr val="002060"/>
              </a:solidFill>
              <a:latin typeface="Outfit SemiBold"/>
            </a:endParaRPr>
          </a:p>
          <a:p>
            <a:pPr algn="l"/>
            <a:endParaRPr lang="en-US" sz="4000" b="1" i="0" u="none" dirty="0">
              <a:solidFill>
                <a:srgbClr val="002060"/>
              </a:solidFill>
              <a:latin typeface="Outfit SemiBold"/>
            </a:endParaRPr>
          </a:p>
          <a:p>
            <a:pPr algn="l"/>
            <a:endParaRPr lang="en-US" sz="4000" b="1" i="0" u="none" dirty="0">
              <a:solidFill>
                <a:srgbClr val="002060"/>
              </a:solidFill>
              <a:latin typeface="Outfit SemiBold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4DE522-5863-5928-59F7-AB86647B81BD}"/>
              </a:ext>
            </a:extLst>
          </p:cNvPr>
          <p:cNvSpPr txBox="1"/>
          <p:nvPr/>
        </p:nvSpPr>
        <p:spPr>
          <a:xfrm>
            <a:off x="1445103" y="4750117"/>
            <a:ext cx="6729837" cy="44319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600" b="0" i="0" u="none" dirty="0">
                <a:latin typeface="Plus Jakarta Sans"/>
              </a:rPr>
              <a:t>Scheduled in 30-minute time increments. </a:t>
            </a:r>
          </a:p>
          <a:p>
            <a:pPr algn="l"/>
            <a:endParaRPr lang="en-US" sz="3600" dirty="0">
              <a:latin typeface="Plus Jakarta Sans"/>
            </a:endParaRPr>
          </a:p>
          <a:p>
            <a:pPr algn="l"/>
            <a:r>
              <a:rPr lang="en-US" sz="3600" b="0" i="0" u="none" dirty="0">
                <a:latin typeface="Plus Jakarta Sans"/>
              </a:rPr>
              <a:t>Best for daily or multi-shift operational updates.</a:t>
            </a:r>
          </a:p>
          <a:p>
            <a:pPr algn="l"/>
            <a:endParaRPr lang="en-US" sz="3600" b="0" i="0" u="none" dirty="0">
              <a:latin typeface="Plus Jakarta Sans"/>
            </a:endParaRPr>
          </a:p>
          <a:p>
            <a:pPr algn="l"/>
            <a:endParaRPr lang="en-US" sz="3600" b="0" i="0" u="none" dirty="0">
              <a:latin typeface="Plus Jakarta Sans"/>
            </a:endParaRPr>
          </a:p>
          <a:p>
            <a:pPr algn="l"/>
            <a:r>
              <a:rPr lang="ar-SA" sz="3600" b="0" i="0" u="none" dirty="0">
                <a:latin typeface="Plus Jakarta Sans"/>
              </a:rPr>
              <a:t>	</a:t>
            </a:r>
            <a:endParaRPr lang="en-US" sz="3600" b="0" i="0" u="none" dirty="0">
              <a:latin typeface="Plus Jakarta San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CB0DCCD-AF76-1F4A-C9D5-6B5938D19A57}"/>
              </a:ext>
            </a:extLst>
          </p:cNvPr>
          <p:cNvSpPr txBox="1"/>
          <p:nvPr/>
        </p:nvSpPr>
        <p:spPr>
          <a:xfrm>
            <a:off x="10032520" y="2983318"/>
            <a:ext cx="7112479" cy="246221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4000" b="1" i="0" u="none" dirty="0">
                <a:solidFill>
                  <a:srgbClr val="002060"/>
                </a:solidFill>
                <a:latin typeface="Outfit SemiBold"/>
              </a:rPr>
              <a:t>Premium / Fabric </a:t>
            </a:r>
          </a:p>
          <a:p>
            <a:pPr algn="l"/>
            <a:r>
              <a:rPr lang="en-US" sz="4000" b="1" i="0" u="none" dirty="0">
                <a:solidFill>
                  <a:srgbClr val="002060"/>
                </a:solidFill>
                <a:latin typeface="Outfit SemiBold"/>
              </a:rPr>
              <a:t>Capacity</a:t>
            </a:r>
            <a:r>
              <a:rPr lang="en-US" sz="4000" b="1" dirty="0">
                <a:solidFill>
                  <a:srgbClr val="002060"/>
                </a:solidFill>
                <a:latin typeface="Outfit SemiBold"/>
              </a:rPr>
              <a:t> </a:t>
            </a:r>
            <a:r>
              <a:rPr lang="en-US" sz="4000" b="1" i="0" u="none" dirty="0">
                <a:solidFill>
                  <a:srgbClr val="002060"/>
                </a:solidFill>
                <a:latin typeface="Outfit SemiBold"/>
              </a:rPr>
              <a:t>48 Refreshes / Day</a:t>
            </a:r>
          </a:p>
          <a:p>
            <a:pPr algn="l"/>
            <a:endParaRPr lang="en-US" sz="4000" b="1" i="0" u="none" dirty="0">
              <a:solidFill>
                <a:srgbClr val="002060"/>
              </a:solidFill>
              <a:latin typeface="Outfit SemiBold"/>
            </a:endParaRPr>
          </a:p>
          <a:p>
            <a:pPr algn="l"/>
            <a:endParaRPr lang="en-US" sz="4000" b="1" i="0" u="none" dirty="0">
              <a:solidFill>
                <a:srgbClr val="002060"/>
              </a:solidFill>
              <a:latin typeface="Outfit SemiBold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FBEAD2-DD70-5247-9AB1-63E1A91FA734}"/>
              </a:ext>
            </a:extLst>
          </p:cNvPr>
          <p:cNvSpPr txBox="1"/>
          <p:nvPr/>
        </p:nvSpPr>
        <p:spPr>
          <a:xfrm>
            <a:off x="9953626" y="4691395"/>
            <a:ext cx="6889272" cy="276998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600" b="0" i="0" u="none" dirty="0">
                <a:latin typeface="Plus Jakarta Sans"/>
              </a:rPr>
              <a:t>Allows half-hourly refresh schedules</a:t>
            </a:r>
          </a:p>
          <a:p>
            <a:pPr algn="l"/>
            <a:endParaRPr lang="en-US" sz="3600" b="0" i="0" u="none" dirty="0">
              <a:latin typeface="Plus Jakarta Sans"/>
            </a:endParaRPr>
          </a:p>
          <a:p>
            <a:pPr algn="l"/>
            <a:endParaRPr lang="en-US" sz="3600" b="0" i="0" u="none" dirty="0">
              <a:latin typeface="Plus Jakarta Sans"/>
            </a:endParaRPr>
          </a:p>
          <a:p>
            <a:pPr algn="l"/>
            <a:endParaRPr lang="en-US" sz="3600" b="0" i="0" u="none" dirty="0">
              <a:latin typeface="Plus Jakarta Sans"/>
            </a:endParaRPr>
          </a:p>
          <a:p>
            <a:pPr algn="l"/>
            <a:endParaRPr lang="en-US" sz="3600" b="0" i="0" u="none" dirty="0">
              <a:latin typeface="Plus Jakarta San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4AD260D-935A-5EB8-A590-6C3B729A2496}"/>
              </a:ext>
            </a:extLst>
          </p:cNvPr>
          <p:cNvSpPr txBox="1"/>
          <p:nvPr/>
        </p:nvSpPr>
        <p:spPr>
          <a:xfrm>
            <a:off x="17335469" y="9824905"/>
            <a:ext cx="605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32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69479968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BCF098-CC7E-8B12-AD53-190C44F4FA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>
            <a:extLst>
              <a:ext uri="{FF2B5EF4-FFF2-40B4-BE49-F238E27FC236}">
                <a16:creationId xmlns:a16="http://schemas.microsoft.com/office/drawing/2014/main" id="{1DB68E45-18F2-AABA-2BE1-5B971F0965DD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B9547215-4B8A-1A3B-6C4E-F767CAD5143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FC766DF-692E-4FAC-FD41-CFF84ECA02EB}"/>
              </a:ext>
            </a:extLst>
          </p:cNvPr>
          <p:cNvSpPr txBox="1"/>
          <p:nvPr/>
        </p:nvSpPr>
        <p:spPr>
          <a:xfrm>
            <a:off x="20339010" y="987238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33</a:t>
            </a:fld>
            <a:endParaRPr lang="en-EG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019120E-203B-03FA-0299-DBAB8365A7D4}"/>
              </a:ext>
            </a:extLst>
          </p:cNvPr>
          <p:cNvSpPr txBox="1"/>
          <p:nvPr/>
        </p:nvSpPr>
        <p:spPr>
          <a:xfrm>
            <a:off x="821871" y="918346"/>
            <a:ext cx="17487900" cy="5847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4319"/>
              </a:lnSpc>
            </a:pPr>
            <a:r>
              <a:rPr lang="en-US" sz="5400" dirty="0">
                <a:solidFill>
                  <a:srgbClr val="1A1A2E"/>
                </a:solidFill>
                <a:latin typeface="Alexandria"/>
                <a:cs typeface="Alexandria"/>
              </a:rPr>
              <a:t>Monitoring Refresh History</a:t>
            </a:r>
          </a:p>
        </p:txBody>
      </p:sp>
      <p:pic>
        <p:nvPicPr>
          <p:cNvPr id="3" name="Picture 2" descr="image.png">
            <a:extLst>
              <a:ext uri="{FF2B5EF4-FFF2-40B4-BE49-F238E27FC236}">
                <a16:creationId xmlns:a16="http://schemas.microsoft.com/office/drawing/2014/main" id="{6E692D53-CA2E-224C-EC1C-620DC6093E1F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68878" y="2721172"/>
            <a:ext cx="7467601" cy="5560608"/>
          </a:xfrm>
          <a:prstGeom prst="rect">
            <a:avLst/>
          </a:prstGeom>
        </p:spPr>
      </p:pic>
      <p:pic>
        <p:nvPicPr>
          <p:cNvPr id="4" name="Picture 3" descr="image.png">
            <a:extLst>
              <a:ext uri="{FF2B5EF4-FFF2-40B4-BE49-F238E27FC236}">
                <a16:creationId xmlns:a16="http://schemas.microsoft.com/office/drawing/2014/main" id="{B0C41A72-5448-89D2-50B7-7A58F159B7F4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677399" y="2707092"/>
            <a:ext cx="7467601" cy="55606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07B7656-B056-3E17-6E5B-1C038E8C8A55}"/>
              </a:ext>
            </a:extLst>
          </p:cNvPr>
          <p:cNvSpPr txBox="1"/>
          <p:nvPr/>
        </p:nvSpPr>
        <p:spPr>
          <a:xfrm>
            <a:off x="2159683" y="2997398"/>
            <a:ext cx="4952796" cy="4924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200" b="1" i="0" u="none" dirty="0">
                <a:solidFill>
                  <a:srgbClr val="002060"/>
                </a:solidFill>
                <a:latin typeface="Outfit SemiBold"/>
              </a:rPr>
              <a:t>Inspecting Execution Logs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05F745A-77D2-BEAA-DE88-BF3D0607808E}"/>
              </a:ext>
            </a:extLst>
          </p:cNvPr>
          <p:cNvSpPr txBox="1"/>
          <p:nvPr/>
        </p:nvSpPr>
        <p:spPr>
          <a:xfrm>
            <a:off x="1445103" y="4313515"/>
            <a:ext cx="6729837" cy="344709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800" b="0" i="0" u="none" dirty="0">
                <a:latin typeface="Plus Jakarta Sans"/>
              </a:rPr>
              <a:t>Click Dataset Settings → Refresh History to view past execution statuses.</a:t>
            </a:r>
          </a:p>
          <a:p>
            <a:pPr algn="l"/>
            <a:endParaRPr lang="en-US" sz="2800" dirty="0">
              <a:latin typeface="Plus Jakarta Sans"/>
            </a:endParaRPr>
          </a:p>
          <a:p>
            <a:pPr algn="l"/>
            <a:r>
              <a:rPr lang="en-US" sz="2800" b="0" i="0" u="none" dirty="0">
                <a:latin typeface="Plus Jakarta Sans"/>
              </a:rPr>
              <a:t>	Start and end execution duration</a:t>
            </a:r>
          </a:p>
          <a:p>
            <a:pPr algn="l"/>
            <a:endParaRPr lang="en-US" sz="2800" b="0" i="0" u="none" dirty="0">
              <a:latin typeface="Plus Jakarta Sans"/>
            </a:endParaRPr>
          </a:p>
          <a:p>
            <a:pPr algn="l"/>
            <a:r>
              <a:rPr lang="en-US" sz="2800" b="0" i="0" u="none" dirty="0">
                <a:latin typeface="Plus Jakarta Sans"/>
              </a:rPr>
              <a:t>	Completed vs Failed status</a:t>
            </a:r>
          </a:p>
          <a:p>
            <a:pPr algn="l"/>
            <a:endParaRPr lang="en-US" sz="2800" b="0" i="0" u="none" dirty="0">
              <a:latin typeface="Plus Jakarta Sans"/>
            </a:endParaRPr>
          </a:p>
          <a:p>
            <a:pPr algn="l"/>
            <a:r>
              <a:rPr lang="ar-SA" sz="2800" b="0" i="0" u="none" dirty="0">
                <a:latin typeface="Plus Jakarta Sans"/>
              </a:rPr>
              <a:t>	</a:t>
            </a:r>
            <a:endParaRPr lang="en-US" sz="2800" b="0" i="0" u="none" dirty="0">
              <a:latin typeface="Plus Jakarta San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A9079C9-7CCD-04DC-55D0-6D150CFD73AE}"/>
              </a:ext>
            </a:extLst>
          </p:cNvPr>
          <p:cNvSpPr txBox="1"/>
          <p:nvPr/>
        </p:nvSpPr>
        <p:spPr>
          <a:xfrm>
            <a:off x="10668204" y="2983318"/>
            <a:ext cx="4952796" cy="98488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3200" b="1" i="0" u="none" dirty="0">
                <a:solidFill>
                  <a:srgbClr val="002060"/>
                </a:solidFill>
                <a:latin typeface="Outfit SemiBold"/>
              </a:rPr>
              <a:t>Failure Notifications</a:t>
            </a:r>
          </a:p>
          <a:p>
            <a:pPr algn="l"/>
            <a:endParaRPr lang="en-US" sz="3200" b="1" i="0" u="none" dirty="0">
              <a:solidFill>
                <a:srgbClr val="002060"/>
              </a:solidFill>
              <a:latin typeface="Outfit SemiBold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B636C6F-0DC9-FEFF-C2B0-BB8887167F68}"/>
              </a:ext>
            </a:extLst>
          </p:cNvPr>
          <p:cNvSpPr txBox="1"/>
          <p:nvPr/>
        </p:nvSpPr>
        <p:spPr>
          <a:xfrm>
            <a:off x="9953626" y="4254793"/>
            <a:ext cx="6889272" cy="301621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800" b="0" i="0" u="none" dirty="0">
                <a:latin typeface="Plus Jakarta Sans"/>
              </a:rPr>
              <a:t>Power BI Service automatically sends email notifications to the dataset owner upon refresh failure.</a:t>
            </a:r>
          </a:p>
          <a:p>
            <a:pPr algn="l"/>
            <a:endParaRPr lang="en-US" sz="2800" b="0" i="0" u="none" dirty="0">
              <a:latin typeface="Plus Jakarta Sans"/>
            </a:endParaRPr>
          </a:p>
          <a:p>
            <a:pPr algn="l"/>
            <a:endParaRPr lang="en-US" sz="2800" b="0" i="0" u="none" dirty="0">
              <a:latin typeface="Plus Jakarta Sans"/>
            </a:endParaRPr>
          </a:p>
          <a:p>
            <a:pPr algn="l"/>
            <a:endParaRPr lang="en-US" sz="2800" b="0" i="0" u="none" dirty="0">
              <a:latin typeface="Plus Jakarta Sans"/>
            </a:endParaRPr>
          </a:p>
          <a:p>
            <a:pPr algn="l"/>
            <a:endParaRPr lang="en-US" sz="2800" b="0" i="0" u="none" dirty="0">
              <a:latin typeface="Plus Jakarta Sans"/>
            </a:endParaRPr>
          </a:p>
        </p:txBody>
      </p:sp>
      <p:pic>
        <p:nvPicPr>
          <p:cNvPr id="7" name="Picture 6" descr="image.png">
            <a:extLst>
              <a:ext uri="{FF2B5EF4-FFF2-40B4-BE49-F238E27FC236}">
                <a16:creationId xmlns:a16="http://schemas.microsoft.com/office/drawing/2014/main" id="{CE7C6E1B-C058-4280-1075-198FADCB066C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384367" y="2923171"/>
            <a:ext cx="640896" cy="640896"/>
          </a:xfrm>
          <a:prstGeom prst="rect">
            <a:avLst/>
          </a:prstGeom>
        </p:spPr>
      </p:pic>
      <p:pic>
        <p:nvPicPr>
          <p:cNvPr id="12" name="Picture 11" descr="image.png">
            <a:extLst>
              <a:ext uri="{FF2B5EF4-FFF2-40B4-BE49-F238E27FC236}">
                <a16:creationId xmlns:a16="http://schemas.microsoft.com/office/drawing/2014/main" id="{FABA091E-246C-B49E-79C6-5FD49325EDE9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574765" y="5487396"/>
            <a:ext cx="492389" cy="584712"/>
          </a:xfrm>
          <a:prstGeom prst="rect">
            <a:avLst/>
          </a:prstGeom>
        </p:spPr>
      </p:pic>
      <p:pic>
        <p:nvPicPr>
          <p:cNvPr id="13" name="Picture 12" descr="image.png">
            <a:extLst>
              <a:ext uri="{FF2B5EF4-FFF2-40B4-BE49-F238E27FC236}">
                <a16:creationId xmlns:a16="http://schemas.microsoft.com/office/drawing/2014/main" id="{9299E98B-7482-7983-FE93-44509923A1F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4765" y="6430578"/>
            <a:ext cx="492389" cy="584712"/>
          </a:xfrm>
          <a:prstGeom prst="rect">
            <a:avLst/>
          </a:prstGeom>
        </p:spPr>
      </p:pic>
      <p:pic>
        <p:nvPicPr>
          <p:cNvPr id="14" name="Picture 13" descr="image.png">
            <a:extLst>
              <a:ext uri="{FF2B5EF4-FFF2-40B4-BE49-F238E27FC236}">
                <a16:creationId xmlns:a16="http://schemas.microsoft.com/office/drawing/2014/main" id="{635E0FA8-8761-B688-9694-80A22F64B4B0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953626" y="2997398"/>
            <a:ext cx="492443" cy="49244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EF0977BF-43CA-36AE-D597-814F807FBEFD}"/>
              </a:ext>
            </a:extLst>
          </p:cNvPr>
          <p:cNvSpPr txBox="1"/>
          <p:nvPr/>
        </p:nvSpPr>
        <p:spPr>
          <a:xfrm>
            <a:off x="17335469" y="9824905"/>
            <a:ext cx="605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33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42811129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7EBCB1-3F66-6234-8EAB-311EEAF97B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5B6C20CE-E0ED-38D3-CBCD-149A76D83504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4CA15DA-17C3-B2A1-DF85-2047BF147E8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5C5C1C3A-E894-B853-C6AD-0DB167309852}"/>
              </a:ext>
            </a:extLst>
          </p:cNvPr>
          <p:cNvSpPr txBox="1"/>
          <p:nvPr/>
        </p:nvSpPr>
        <p:spPr>
          <a:xfrm>
            <a:off x="17145000" y="9886460"/>
            <a:ext cx="795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34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A945E866-E950-DB90-7BDE-C25B0896B17C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Troubleshooting Refresh Errors</a:t>
            </a:r>
          </a:p>
        </p:txBody>
      </p:sp>
      <p:graphicFrame>
        <p:nvGraphicFramePr>
          <p:cNvPr id="29" name="Google Shape;141;p16">
            <a:extLst>
              <a:ext uri="{FF2B5EF4-FFF2-40B4-BE49-F238E27FC236}">
                <a16:creationId xmlns:a16="http://schemas.microsoft.com/office/drawing/2014/main" id="{D7574EC7-400E-E815-CC08-9EEE7DB499C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24749790"/>
              </p:ext>
            </p:extLst>
          </p:nvPr>
        </p:nvGraphicFramePr>
        <p:xfrm>
          <a:off x="762000" y="2233934"/>
          <a:ext cx="16916400" cy="71374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59514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983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665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14450">
                <a:tc>
                  <a:txBody>
                    <a:bodyPr/>
                    <a:lstStyle/>
                    <a:p>
                      <a:pPr algn="l"/>
                      <a:r>
                        <a:rPr sz="3600" b="1" i="0" u="none" dirty="0">
                          <a:solidFill>
                            <a:srgbClr val="0F172A"/>
                          </a:solidFill>
                          <a:latin typeface="Outfit"/>
                        </a:rPr>
                        <a:t>Common Root Cause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600" b="1" i="0" u="none">
                          <a:solidFill>
                            <a:srgbClr val="0F172A"/>
                          </a:solidFill>
                          <a:latin typeface="Outfit"/>
                        </a:rPr>
                        <a:t>Error Symptom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3600" b="1" i="0" u="none">
                          <a:solidFill>
                            <a:srgbClr val="0F172A"/>
                          </a:solidFill>
                          <a:latin typeface="Outfit"/>
                        </a:rPr>
                        <a:t>Remediation Action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4450">
                <a:tc>
                  <a:txBody>
                    <a:bodyPr/>
                    <a:lstStyle/>
                    <a:p>
                      <a:pPr algn="l"/>
                      <a:r>
                        <a:rPr sz="4000" b="1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Expired Credentials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0" i="0" u="none" dirty="0" err="1">
                          <a:solidFill>
                            <a:srgbClr val="475569"/>
                          </a:solidFill>
                          <a:latin typeface="Plus Jakarta Sans"/>
                        </a:rPr>
                        <a:t>InvalidCredentialsException</a:t>
                      </a:r>
                      <a:endParaRPr sz="4000" b="0" i="0" u="none" dirty="0">
                        <a:solidFill>
                          <a:srgbClr val="475569"/>
                        </a:solidFill>
                        <a:latin typeface="Plus Jakarta Sans"/>
                      </a:endParaRP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0" i="0" u="none">
                          <a:solidFill>
                            <a:srgbClr val="475569"/>
                          </a:solidFill>
                          <a:latin typeface="Plus Jakarta Sans"/>
                        </a:rPr>
                        <a:t>Re-enter database password in Dataset Settings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14450">
                <a:tc>
                  <a:txBody>
                    <a:bodyPr/>
                    <a:lstStyle/>
                    <a:p>
                      <a:pPr algn="l"/>
                      <a:r>
                        <a:rPr sz="4000" b="1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Gateway Offline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0" i="0" u="none">
                          <a:solidFill>
                            <a:srgbClr val="475569"/>
                          </a:solidFill>
                          <a:latin typeface="Plus Jakarta Sans"/>
                        </a:rPr>
                        <a:t>GatewayUnreachableException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0" i="0" u="none">
                          <a:solidFill>
                            <a:srgbClr val="475569"/>
                          </a:solidFill>
                          <a:latin typeface="Plus Jakarta Sans"/>
                        </a:rPr>
                        <a:t>Verify gateway host server status &amp; Windows service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14450">
                <a:tc>
                  <a:txBody>
                    <a:bodyPr/>
                    <a:lstStyle/>
                    <a:p>
                      <a:pPr algn="l"/>
                      <a:r>
                        <a:rPr sz="4000" b="1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Database Schema Changes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Column 'X' not found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Fix Power Query step or update source table columns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14450">
                <a:tc>
                  <a:txBody>
                    <a:bodyPr/>
                    <a:lstStyle/>
                    <a:p>
                      <a:pPr algn="l"/>
                      <a:r>
                        <a:rPr sz="4000" b="1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File Moved / Deleted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Could not find file path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40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Relocate local Excel file to SharePoint / OneDrive cloud URL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0781667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D1B1FC-55F8-51DE-7C4D-B19C3B7C13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40B03B30-7595-F6C6-4271-69FC41CB096A}"/>
              </a:ext>
            </a:extLst>
          </p:cNvPr>
          <p:cNvSpPr/>
          <p:nvPr/>
        </p:nvSpPr>
        <p:spPr>
          <a:xfrm>
            <a:off x="0" y="19153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D7AA78D-5FD6-CE5C-104F-4388D8A83B3C}"/>
              </a:ext>
            </a:extLst>
          </p:cNvPr>
          <p:cNvSpPr/>
          <p:nvPr/>
        </p:nvSpPr>
        <p:spPr>
          <a:xfrm>
            <a:off x="9183291" y="3021807"/>
            <a:ext cx="7406019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3ACF3D3-9143-D598-99F8-416392089B92}"/>
              </a:ext>
            </a:extLst>
          </p:cNvPr>
          <p:cNvSpPr/>
          <p:nvPr/>
        </p:nvSpPr>
        <p:spPr>
          <a:xfrm>
            <a:off x="1691641" y="1685925"/>
            <a:ext cx="7413071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FBD0C30-8371-C808-E431-8A7F6C60443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BBCCE26-5D9F-A4BA-7C87-FAE6D76FA29F}"/>
              </a:ext>
            </a:extLst>
          </p:cNvPr>
          <p:cNvSpPr/>
          <p:nvPr/>
        </p:nvSpPr>
        <p:spPr>
          <a:xfrm>
            <a:off x="7426643" y="1676541"/>
            <a:ext cx="1675190" cy="14438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5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34F6826-B3F7-3889-C7FB-3201B636C402}"/>
              </a:ext>
            </a:extLst>
          </p:cNvPr>
          <p:cNvSpPr/>
          <p:nvPr/>
        </p:nvSpPr>
        <p:spPr>
          <a:xfrm>
            <a:off x="3939268" y="751350"/>
            <a:ext cx="15938381" cy="685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11F63EA-07E3-AED1-48E6-031D5EB7965F}"/>
              </a:ext>
            </a:extLst>
          </p:cNvPr>
          <p:cNvSpPr/>
          <p:nvPr/>
        </p:nvSpPr>
        <p:spPr>
          <a:xfrm>
            <a:off x="1691641" y="7326584"/>
            <a:ext cx="7120985" cy="4968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8A19C25-ED4D-A9A5-CA0B-C0F9349ED1AB}"/>
              </a:ext>
            </a:extLst>
          </p:cNvPr>
          <p:cNvSpPr txBox="1"/>
          <p:nvPr/>
        </p:nvSpPr>
        <p:spPr>
          <a:xfrm>
            <a:off x="9452009" y="1410624"/>
            <a:ext cx="529997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Demo on Power BI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FF626FD-D966-B471-A523-5CDB1057DE88}"/>
              </a:ext>
            </a:extLst>
          </p:cNvPr>
          <p:cNvSpPr txBox="1"/>
          <p:nvPr/>
        </p:nvSpPr>
        <p:spPr>
          <a:xfrm>
            <a:off x="7543076" y="1708996"/>
            <a:ext cx="1375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3A3E35B-481C-1D15-6D6E-E1D384DB8B02}"/>
              </a:ext>
            </a:extLst>
          </p:cNvPr>
          <p:cNvSpPr txBox="1"/>
          <p:nvPr/>
        </p:nvSpPr>
        <p:spPr>
          <a:xfrm>
            <a:off x="7584032" y="2031293"/>
            <a:ext cx="14139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ACE0E80-9408-6271-90D5-D6DE223D7A7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270647" y="119290"/>
            <a:ext cx="3457712" cy="161451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CE9E69C-4184-DC38-A70B-F8EE52B77C6C}"/>
              </a:ext>
            </a:extLst>
          </p:cNvPr>
          <p:cNvSpPr txBox="1"/>
          <p:nvPr/>
        </p:nvSpPr>
        <p:spPr>
          <a:xfrm>
            <a:off x="17373600" y="9879568"/>
            <a:ext cx="567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35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763293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E954BD-B574-21E7-C7C5-A1EF71235E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0F3654BA-2B31-6397-0EB3-9B03129B5982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D17ED12-CA72-9B07-E52C-F599F2F4FB4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93FD95B8-FA24-B1FD-AD0E-BED89976239C}"/>
              </a:ext>
            </a:extLst>
          </p:cNvPr>
          <p:cNvSpPr txBox="1"/>
          <p:nvPr/>
        </p:nvSpPr>
        <p:spPr>
          <a:xfrm>
            <a:off x="17145000" y="9886460"/>
            <a:ext cx="795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36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90887F49-0FA8-221F-DDD2-7938743B9FAE}"/>
              </a:ext>
            </a:extLst>
          </p:cNvPr>
          <p:cNvSpPr txBox="1"/>
          <p:nvPr/>
        </p:nvSpPr>
        <p:spPr>
          <a:xfrm>
            <a:off x="952500" y="721388"/>
            <a:ext cx="11430000" cy="1590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Examples for some free Power BI Courses on YouTube</a:t>
            </a:r>
          </a:p>
        </p:txBody>
      </p:sp>
      <p:graphicFrame>
        <p:nvGraphicFramePr>
          <p:cNvPr id="29" name="Google Shape;141;p16">
            <a:extLst>
              <a:ext uri="{FF2B5EF4-FFF2-40B4-BE49-F238E27FC236}">
                <a16:creationId xmlns:a16="http://schemas.microsoft.com/office/drawing/2014/main" id="{2DAEF230-2461-5B5B-320F-BD4EE0EAB2B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45037793"/>
              </p:ext>
            </p:extLst>
          </p:nvPr>
        </p:nvGraphicFramePr>
        <p:xfrm>
          <a:off x="797212" y="2606010"/>
          <a:ext cx="17178776" cy="6220941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383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153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797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6426">
                <a:tc>
                  <a:txBody>
                    <a:bodyPr/>
                    <a:lstStyle/>
                    <a:p>
                      <a:pPr algn="ctr"/>
                      <a:r>
                        <a:rPr lang="en-EG" sz="24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Duration Level</a:t>
                      </a:r>
                      <a:endParaRPr sz="2400" b="1" i="0" u="none" dirty="0">
                        <a:solidFill>
                          <a:schemeClr val="bg1"/>
                        </a:solidFill>
                        <a:latin typeface="Outfit"/>
                      </a:endParaRP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EG" sz="2400" b="0" i="0" u="none" strike="noStrike" dirty="0">
                          <a:solidFill>
                            <a:schemeClr val="bg1"/>
                          </a:solidFill>
                          <a:effectLst/>
                        </a:rPr>
                        <a:t>English Course</a:t>
                      </a:r>
                      <a:endParaRPr sz="2400" b="1" i="0" u="none" dirty="0">
                        <a:solidFill>
                          <a:schemeClr val="bg1"/>
                        </a:solidFill>
                        <a:latin typeface="Outfit"/>
                      </a:endParaRP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EG" sz="2400" b="0" i="0" u="none" strike="noStrike" dirty="0">
                          <a:solidFill>
                            <a:schemeClr val="bg1"/>
                          </a:solidFill>
                          <a:effectLst/>
                        </a:rPr>
                        <a:t>Arabic Course</a:t>
                      </a:r>
                      <a:endParaRPr sz="2400" b="1" i="0" u="none" dirty="0">
                        <a:solidFill>
                          <a:schemeClr val="bg1"/>
                        </a:solidFill>
                        <a:latin typeface="Outfit"/>
                      </a:endParaRP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6800">
                <a:tc>
                  <a:txBody>
                    <a:bodyPr/>
                    <a:lstStyle/>
                    <a:p>
                      <a:pPr algn="l"/>
                      <a:r>
                        <a:rPr lang="en-EG" sz="2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Quick Overview</a:t>
                      </a:r>
                      <a:r>
                        <a:rPr lang="en-EG" sz="2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ar-SA" sz="20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EG" sz="2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(~20–30 mins)</a:t>
                      </a:r>
                      <a:endParaRPr sz="2000" b="1" i="0" u="none" dirty="0">
                        <a:solidFill>
                          <a:srgbClr val="475569"/>
                        </a:solidFill>
                        <a:latin typeface="Plus Jakarta Sans"/>
                      </a:endParaRP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b="0" i="0" u="none" dirty="0">
                          <a:solidFill>
                            <a:srgbClr val="475569"/>
                          </a:solidFill>
                          <a:latin typeface="Plus Jakarta Sans"/>
                          <a:hlinkClick r:id="rId6"/>
                        </a:rPr>
                        <a:t>[Power BI Tutorial for Beginners]</a:t>
                      </a:r>
                      <a:endParaRPr lang="en-US" sz="2000" b="0" i="0" u="none" dirty="0">
                        <a:solidFill>
                          <a:srgbClr val="475569"/>
                        </a:solidFill>
                        <a:latin typeface="Plus Jakarta Sans"/>
                      </a:endParaRPr>
                    </a:p>
                    <a:p>
                      <a:pPr algn="l"/>
                      <a:r>
                        <a:rPr lang="en-US" sz="20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• Focus: Service navigation, dashboard basic setup, and cloud publishing walkthrough.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b="0" i="0" u="none" dirty="0">
                          <a:solidFill>
                            <a:srgbClr val="475569"/>
                          </a:solidFill>
                          <a:latin typeface="Plus Jakarta Sans"/>
                          <a:hlinkClick r:id="rId7"/>
                        </a:rPr>
                        <a:t>شرح </a:t>
                      </a:r>
                      <a:r>
                        <a:rPr lang="en-US" sz="2000" b="0" i="0" u="none" dirty="0">
                          <a:solidFill>
                            <a:srgbClr val="475569"/>
                          </a:solidFill>
                          <a:latin typeface="Plus Jakarta Sans"/>
                          <a:hlinkClick r:id="rId7"/>
                        </a:rPr>
                        <a:t>Power BI </a:t>
                      </a:r>
                      <a:r>
                        <a:rPr lang="ar-SA" sz="2000" b="0" i="0" u="none" dirty="0">
                          <a:solidFill>
                            <a:srgbClr val="475569"/>
                          </a:solidFill>
                          <a:latin typeface="Plus Jakarta Sans"/>
                          <a:hlinkClick r:id="rId7"/>
                        </a:rPr>
                        <a:t> </a:t>
                      </a:r>
                      <a:r>
                        <a:rPr lang="ar-EG" sz="2000" b="0" i="0" u="none" dirty="0">
                          <a:solidFill>
                            <a:srgbClr val="475569"/>
                          </a:solidFill>
                          <a:latin typeface="Plus Jakarta Sans"/>
                          <a:hlinkClick r:id="rId7"/>
                        </a:rPr>
                        <a:t>في </a:t>
                      </a:r>
                      <a:r>
                        <a:rPr lang="en-US" sz="2000" b="0" i="0" u="none" dirty="0">
                          <a:solidFill>
                            <a:srgbClr val="475569"/>
                          </a:solidFill>
                          <a:latin typeface="Plus Jakarta Sans"/>
                          <a:hlinkClick r:id="rId7"/>
                        </a:rPr>
                        <a:t>35</a:t>
                      </a:r>
                      <a:r>
                        <a:rPr lang="ar-EG" sz="2000" b="0" i="0" u="none" dirty="0">
                          <a:solidFill>
                            <a:srgbClr val="475569"/>
                          </a:solidFill>
                          <a:latin typeface="Plus Jakarta Sans"/>
                          <a:hlinkClick r:id="rId7"/>
                        </a:rPr>
                        <a:t> دقيقة</a:t>
                      </a:r>
                      <a:endParaRPr lang="ar-EG" sz="2000" b="0" i="0" u="none" dirty="0">
                        <a:solidFill>
                          <a:srgbClr val="475569"/>
                        </a:solidFill>
                        <a:latin typeface="Plus Jakarta Sans"/>
                      </a:endParaRPr>
                    </a:p>
                    <a:p>
                      <a:pPr algn="l"/>
                      <a:endParaRPr lang="ar-EG" sz="2000" b="0" i="0" u="none" dirty="0">
                        <a:solidFill>
                          <a:srgbClr val="475569"/>
                        </a:solidFill>
                        <a:latin typeface="Plus Jakarta Sans"/>
                      </a:endParaRPr>
                    </a:p>
                    <a:p>
                      <a:pPr algn="l"/>
                      <a:r>
                        <a:rPr lang="en-US" sz="2000" b="0" i="0" u="none" dirty="0">
                          <a:solidFill>
                            <a:srgbClr val="475569"/>
                          </a:solidFill>
                          <a:latin typeface="Plus Jakarta Sans"/>
                        </a:rPr>
                        <a:t>• Focus: Fast-paced overview from data load to report creation and cloud publishing.</a:t>
                      </a:r>
                      <a:endParaRPr sz="2000" b="0" i="0" u="none" dirty="0">
                        <a:solidFill>
                          <a:srgbClr val="475569"/>
                        </a:solidFill>
                        <a:latin typeface="Plus Jakarta Sans"/>
                      </a:endParaRP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6800">
                <a:tc>
                  <a:txBody>
                    <a:bodyPr/>
                    <a:lstStyle/>
                    <a:p>
                      <a:pPr algn="l"/>
                      <a:r>
                        <a:rPr lang="en-EG" sz="2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Crash Course</a:t>
                      </a:r>
                      <a:r>
                        <a:rPr lang="en-EG" sz="2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ar-SA" sz="20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EG" sz="2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(~1–2 hours)</a:t>
                      </a:r>
                      <a:endParaRPr sz="2000" b="1" i="0" u="none" dirty="0">
                        <a:solidFill>
                          <a:srgbClr val="475569"/>
                        </a:solidFill>
                        <a:latin typeface="Plus Jakarta Sans"/>
                      </a:endParaRP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r>
                        <a:rPr lang="en-EG" sz="2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8"/>
                        </a:rPr>
                        <a:t>Learn Power BI - Tutorial for Beginners</a:t>
                      </a:r>
                      <a:endParaRPr lang="ar-SA" sz="2000" b="1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EG" sz="2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 </a:t>
                      </a:r>
                      <a:r>
                        <a:rPr lang="en-EG" sz="2000" b="0" i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Focus:</a:t>
                      </a:r>
                      <a:r>
                        <a:rPr lang="en-EG" sz="2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End-to-end dashboard creation, Power Query basics, and Power BI Service deployment.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en-EG" sz="2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9"/>
                        </a:rPr>
                        <a:t>كورس Power BI شامل للمبتدئين</a:t>
                      </a:r>
                      <a:endParaRPr lang="en-EG" sz="20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EG" sz="2000" dirty="0"/>
                    </a:p>
                    <a:p>
                      <a:r>
                        <a:rPr lang="en-EG" sz="2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 </a:t>
                      </a:r>
                      <a:r>
                        <a:rPr lang="en-EG" sz="2000" b="0" i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Focus:</a:t>
                      </a:r>
                      <a:r>
                        <a:rPr lang="en-EG" sz="2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Core concepts, Power Query data cleaning, data modeling, and basic visualization.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89581">
                <a:tc>
                  <a:txBody>
                    <a:bodyPr/>
                    <a:lstStyle/>
                    <a:p>
                      <a:pPr algn="l"/>
                      <a:r>
                        <a:rPr lang="en-EG" sz="2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Comprehensive Deep-Dive</a:t>
                      </a:r>
                      <a:r>
                        <a:rPr lang="en-EG" sz="2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ar-SA" sz="20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EG" sz="2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(~6–8 hours)</a:t>
                      </a:r>
                      <a:endParaRPr sz="2000" b="1" i="0" u="none" dirty="0">
                        <a:solidFill>
                          <a:srgbClr val="475569"/>
                        </a:solidFill>
                        <a:latin typeface="Plus Jakarta Sans"/>
                      </a:endParaRP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r>
                        <a:rPr lang="en-EG" sz="2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0"/>
                        </a:rPr>
                        <a:t>Power BI for Data Analytics - Full Course</a:t>
                      </a:r>
                      <a:endParaRPr lang="en-EG" sz="20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EG" sz="2000" dirty="0"/>
                    </a:p>
                    <a:p>
                      <a:r>
                        <a:rPr lang="en-EG" sz="2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 </a:t>
                      </a:r>
                      <a:r>
                        <a:rPr lang="en-EG" sz="2000" b="0" i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Focus:</a:t>
                      </a:r>
                      <a:r>
                        <a:rPr lang="en-EG" sz="2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Structured ETL, DAX, relational data modeling, interactive dashboards, and cloud sharing.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l" rtl="1"/>
                      <a:r>
                        <a:rPr lang="en-EG" sz="2000" dirty="0">
                          <a:hlinkClick r:id="rId11"/>
                        </a:rPr>
                        <a:t>كورس باور بي أي من </a:t>
                      </a:r>
                      <a:r>
                        <a:rPr lang="en-EG" sz="2000" dirty="0">
                          <a:hlinkClick r:id="rId11"/>
                        </a:rPr>
                        <a:t>الصفر حتى الاحتراف | Power BI Full Playlist</a:t>
                      </a:r>
                      <a:endParaRPr lang="en-EG" sz="2000" dirty="0"/>
                    </a:p>
                    <a:p>
                      <a:r>
                        <a:rPr lang="en-EG" sz="2000" b="1" dirty="0"/>
                        <a:t>Best For:</a:t>
                      </a:r>
                      <a:r>
                        <a:rPr lang="en-EG" sz="2000" dirty="0"/>
                        <a:t> A detailed step-by-step series that builds real-world dashboards, explores DAX functions, and demonstrates Power BI Service sharing features.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74394">
                <a:tc>
                  <a:txBody>
                    <a:bodyPr/>
                    <a:lstStyle/>
                    <a:p>
                      <a:pPr algn="l"/>
                      <a:r>
                        <a:rPr lang="en-EG" sz="2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Masterclass / Bootcamp</a:t>
                      </a:r>
                      <a:r>
                        <a:rPr lang="en-EG" sz="2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ar-SA" sz="20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EG" sz="2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(8+ hours)</a:t>
                      </a:r>
                      <a:endParaRPr sz="2000" b="1" i="0" u="none" dirty="0">
                        <a:solidFill>
                          <a:srgbClr val="475569"/>
                        </a:solidFill>
                        <a:latin typeface="Plus Jakarta Sans"/>
                      </a:endParaRP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r>
                        <a:rPr lang="en-EG" sz="2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2"/>
                        </a:rPr>
                        <a:t>Power BI Full Course Tutorial (8+ Hours)</a:t>
                      </a:r>
                      <a:endParaRPr lang="en-EG" sz="20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EG" sz="2000" dirty="0"/>
                    </a:p>
                    <a:p>
                      <a:r>
                        <a:rPr lang="en-EG" sz="2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 </a:t>
                      </a:r>
                      <a:r>
                        <a:rPr lang="en-EG" sz="2000" b="0" i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Creator:</a:t>
                      </a:r>
                      <a:r>
                        <a:rPr lang="en-EG" sz="2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Learnit Anytime</a:t>
                      </a:r>
                      <a:endParaRPr lang="en-EG" sz="2000" dirty="0"/>
                    </a:p>
                    <a:p>
                      <a:r>
                        <a:rPr lang="en-EG" sz="2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 </a:t>
                      </a:r>
                      <a:r>
                        <a:rPr lang="en-EG" sz="2000" b="0" i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Focus:</a:t>
                      </a:r>
                      <a:r>
                        <a:rPr lang="en-EG" sz="2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Advanced DAX, data modeling optimization, workspace administration, gateway setup, and governance.</a:t>
                      </a:r>
                    </a:p>
                  </a:txBody>
                  <a:tcPr marL="63500" marR="63500" marT="25400" marB="25400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en-EG" sz="2000" dirty="0">
                          <a:hlinkClick r:id="rId13"/>
                        </a:rPr>
                        <a:t>دورة احتراف Power BI وتحليل البيانات الشاملة</a:t>
                      </a:r>
                      <a:endParaRPr lang="en-EG" sz="2000" dirty="0"/>
                    </a:p>
                    <a:p>
                      <a:r>
                        <a:rPr lang="en-EG" sz="2000" b="1" dirty="0"/>
                        <a:t>Best For:</a:t>
                      </a:r>
                      <a:r>
                        <a:rPr lang="en-EG" sz="2000" dirty="0"/>
                        <a:t> In-depth professional training covering complex data modeling, Time Intelligence DAX, gatekeeper management, and enterprise governance.</a:t>
                      </a:r>
                    </a:p>
                  </a:txBody>
                  <a:tcPr marL="63500" marR="63500" marT="25400" marB="2540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9669789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FA9113-451D-E12B-3AB8-C2F40ED4BE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2">
            <a:extLst>
              <a:ext uri="{FF2B5EF4-FFF2-40B4-BE49-F238E27FC236}">
                <a16:creationId xmlns:a16="http://schemas.microsoft.com/office/drawing/2014/main" id="{50A661EE-3F36-D266-662E-3291DAF7ABC5}"/>
              </a:ext>
            </a:extLst>
          </p:cNvPr>
          <p:cNvSpPr/>
          <p:nvPr/>
        </p:nvSpPr>
        <p:spPr>
          <a:xfrm>
            <a:off x="36576" y="-25996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2F9F1D6-923C-23E5-3FB2-8E7E11A57DEF}"/>
              </a:ext>
            </a:extLst>
          </p:cNvPr>
          <p:cNvSpPr/>
          <p:nvPr/>
        </p:nvSpPr>
        <p:spPr>
          <a:xfrm>
            <a:off x="1700782" y="800100"/>
            <a:ext cx="8229599" cy="90794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700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360A900-2506-171D-74C1-358FC885418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9930381" y="2096520"/>
            <a:ext cx="7443219" cy="3743325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7C8645F-BDD1-5B07-50AE-BB1F6C08B361}"/>
              </a:ext>
            </a:extLst>
          </p:cNvPr>
          <p:cNvSpPr/>
          <p:nvPr/>
        </p:nvSpPr>
        <p:spPr>
          <a:xfrm>
            <a:off x="1655341" y="831144"/>
            <a:ext cx="88594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0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Exercise: Publishing and Sharing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E9B67C1-D7EF-C2DE-3864-BCAB40A79E23}"/>
              </a:ext>
            </a:extLst>
          </p:cNvPr>
          <p:cNvSpPr txBox="1"/>
          <p:nvPr/>
        </p:nvSpPr>
        <p:spPr>
          <a:xfrm>
            <a:off x="11202753" y="5995127"/>
            <a:ext cx="617084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Exercise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F1BE06A3-C146-96C7-4E00-0BEF62305068}"/>
              </a:ext>
            </a:extLst>
          </p:cNvPr>
          <p:cNvSpPr/>
          <p:nvPr/>
        </p:nvSpPr>
        <p:spPr>
          <a:xfrm>
            <a:off x="8793101" y="4977930"/>
            <a:ext cx="2106686" cy="1749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37138" tIns="68550" rIns="137138" bIns="68550" anchor="ctr" anchorCtr="0">
            <a:noAutofit/>
          </a:bodyPr>
          <a:lstStyle/>
          <a:p>
            <a:pPr algn="ctr"/>
            <a:endParaRPr sz="27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B7BFCDAE-6A51-8AAC-947F-C14E7359B7B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23887"/>
            <a:ext cx="3457712" cy="1614515"/>
          </a:xfrm>
          <a:prstGeom prst="rect">
            <a:avLst/>
          </a:prstGeom>
        </p:spPr>
      </p:pic>
      <p:sp>
        <p:nvSpPr>
          <p:cNvPr id="4" name="TextBox 8">
            <a:extLst>
              <a:ext uri="{FF2B5EF4-FFF2-40B4-BE49-F238E27FC236}">
                <a16:creationId xmlns:a16="http://schemas.microsoft.com/office/drawing/2014/main" id="{02BED39D-7C21-213E-3CD1-33E350D4C714}"/>
              </a:ext>
            </a:extLst>
          </p:cNvPr>
          <p:cNvSpPr txBox="1"/>
          <p:nvPr/>
        </p:nvSpPr>
        <p:spPr>
          <a:xfrm>
            <a:off x="9031131" y="5215540"/>
            <a:ext cx="1607544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7" name="TextBox 9">
            <a:extLst>
              <a:ext uri="{FF2B5EF4-FFF2-40B4-BE49-F238E27FC236}">
                <a16:creationId xmlns:a16="http://schemas.microsoft.com/office/drawing/2014/main" id="{8CA6C9A5-9E91-84BC-C6A1-580D5BC1FA66}"/>
              </a:ext>
            </a:extLst>
          </p:cNvPr>
          <p:cNvSpPr txBox="1"/>
          <p:nvPr/>
        </p:nvSpPr>
        <p:spPr>
          <a:xfrm>
            <a:off x="9121694" y="5589739"/>
            <a:ext cx="1393109" cy="10130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09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58F60BC-98BE-2678-8657-1629A31BD191}"/>
              </a:ext>
            </a:extLst>
          </p:cNvPr>
          <p:cNvSpPr txBox="1"/>
          <p:nvPr/>
        </p:nvSpPr>
        <p:spPr>
          <a:xfrm>
            <a:off x="4590288" y="4954262"/>
            <a:ext cx="91805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EG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DC4D87A-9426-0CC3-FFE5-E4067F8695AD}"/>
              </a:ext>
            </a:extLst>
          </p:cNvPr>
          <p:cNvSpPr txBox="1"/>
          <p:nvPr/>
        </p:nvSpPr>
        <p:spPr>
          <a:xfrm>
            <a:off x="17373600" y="9879568"/>
            <a:ext cx="567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37</a:t>
            </a:fld>
            <a:endParaRPr lang="en-EG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C7CC6E-3D1B-C699-6DDC-3F8CEECFA9D7}"/>
              </a:ext>
            </a:extLst>
          </p:cNvPr>
          <p:cNvSpPr txBox="1"/>
          <p:nvPr/>
        </p:nvSpPr>
        <p:spPr>
          <a:xfrm>
            <a:off x="1524000" y="1815485"/>
            <a:ext cx="7488659" cy="81412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/>
              <a:t>Using the reports you have already created from previous lectures: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3200" dirty="0"/>
              <a:t>From Power BI Desktop: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Publish the report to your workspace</a:t>
            </a:r>
          </a:p>
          <a:p>
            <a:pPr>
              <a:lnSpc>
                <a:spcPct val="150000"/>
              </a:lnSpc>
            </a:pPr>
            <a:endParaRPr lang="en-US" sz="3200" dirty="0"/>
          </a:p>
          <a:p>
            <a:pPr>
              <a:lnSpc>
                <a:spcPct val="150000"/>
              </a:lnSpc>
            </a:pPr>
            <a:r>
              <a:rPr lang="en-US" sz="3200" dirty="0"/>
              <a:t>2. From Power BI Service: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Schedule refreshes to once/day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Share the report (get the share link)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Add user permissions to the report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Create a dashboard containing only 2 visuals from your report</a:t>
            </a:r>
          </a:p>
        </p:txBody>
      </p:sp>
    </p:spTree>
    <p:extLst>
      <p:ext uri="{BB962C8B-B14F-4D97-AF65-F5344CB8AC3E}">
        <p14:creationId xmlns:p14="http://schemas.microsoft.com/office/powerpoint/2010/main" val="2829908444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E45537-0A40-D692-972D-4C51D63FBC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2">
            <a:extLst>
              <a:ext uri="{FF2B5EF4-FFF2-40B4-BE49-F238E27FC236}">
                <a16:creationId xmlns:a16="http://schemas.microsoft.com/office/drawing/2014/main" id="{FC0E3FDC-59DD-52CB-C109-51C7E29B5097}"/>
              </a:ext>
            </a:extLst>
          </p:cNvPr>
          <p:cNvSpPr/>
          <p:nvPr/>
        </p:nvSpPr>
        <p:spPr>
          <a:xfrm>
            <a:off x="-38016" y="-61015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CA532E-56C1-DD08-720C-313225A5CFE4}"/>
              </a:ext>
            </a:extLst>
          </p:cNvPr>
          <p:cNvSpPr txBox="1"/>
          <p:nvPr/>
        </p:nvSpPr>
        <p:spPr>
          <a:xfrm>
            <a:off x="3769725" y="1528604"/>
            <a:ext cx="1310481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8D3A40-8E16-2B0A-5EAF-BE1EEA06ACF5}"/>
              </a:ext>
            </a:extLst>
          </p:cNvPr>
          <p:cNvSpPr/>
          <p:nvPr/>
        </p:nvSpPr>
        <p:spPr>
          <a:xfrm>
            <a:off x="1413463" y="1403094"/>
            <a:ext cx="2106686" cy="1749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dirty="0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3FABC2-749A-CC53-54B9-C523B5FB44F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23887"/>
            <a:ext cx="3457712" cy="1614515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8BFD96F1-57A3-6A35-AD5F-82F6CF911864}"/>
              </a:ext>
            </a:extLst>
          </p:cNvPr>
          <p:cNvSpPr txBox="1"/>
          <p:nvPr/>
        </p:nvSpPr>
        <p:spPr>
          <a:xfrm>
            <a:off x="12051066" y="6598136"/>
            <a:ext cx="1325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Scope</a:t>
            </a:r>
            <a:endParaRPr lang="ar-SA" sz="2400" dirty="0">
              <a:solidFill>
                <a:schemeClr val="bg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7C9E713-5165-0E8D-DF40-037AE8EBA1D1}"/>
              </a:ext>
            </a:extLst>
          </p:cNvPr>
          <p:cNvSpPr txBox="1"/>
          <p:nvPr/>
        </p:nvSpPr>
        <p:spPr>
          <a:xfrm>
            <a:off x="13176923" y="4159702"/>
            <a:ext cx="1325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Cost</a:t>
            </a:r>
            <a:endParaRPr lang="ar-SA" sz="2400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82E447F-349B-0A6C-F358-B6BDD483DB71}"/>
              </a:ext>
            </a:extLst>
          </p:cNvPr>
          <p:cNvSpPr txBox="1"/>
          <p:nvPr/>
        </p:nvSpPr>
        <p:spPr>
          <a:xfrm>
            <a:off x="10828104" y="4159702"/>
            <a:ext cx="1325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Time</a:t>
            </a:r>
            <a:endParaRPr lang="ar-SA" sz="2400" dirty="0">
              <a:solidFill>
                <a:schemeClr val="bg1"/>
              </a:solidFill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B8A9152B-B3A1-AE0B-F91E-F6ED0371E42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63495727"/>
              </p:ext>
            </p:extLst>
          </p:nvPr>
        </p:nvGraphicFramePr>
        <p:xfrm>
          <a:off x="1413464" y="3418700"/>
          <a:ext cx="15246458" cy="652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5">
            <a:extLst>
              <a:ext uri="{FF2B5EF4-FFF2-40B4-BE49-F238E27FC236}">
                <a16:creationId xmlns:a16="http://schemas.microsoft.com/office/drawing/2014/main" id="{B4EECAC7-F088-0EB0-869A-552D2CAF9E1A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4" name="TextBox 16">
            <a:extLst>
              <a:ext uri="{FF2B5EF4-FFF2-40B4-BE49-F238E27FC236}">
                <a16:creationId xmlns:a16="http://schemas.microsoft.com/office/drawing/2014/main" id="{5755C92A-CA79-E98A-A951-3F63D2EF51BF}"/>
              </a:ext>
            </a:extLst>
          </p:cNvPr>
          <p:cNvSpPr txBox="1"/>
          <p:nvPr/>
        </p:nvSpPr>
        <p:spPr>
          <a:xfrm>
            <a:off x="1841261" y="1897936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08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DCB4046-AC59-94CD-3E3D-4C83EAEE62E1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38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243913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50CB3F-82AB-9846-98B0-3C0C5F0B4E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2">
            <a:extLst>
              <a:ext uri="{FF2B5EF4-FFF2-40B4-BE49-F238E27FC236}">
                <a16:creationId xmlns:a16="http://schemas.microsoft.com/office/drawing/2014/main" id="{3ADA17E1-8D0E-547A-20BD-EFB89C60346D}"/>
              </a:ext>
            </a:extLst>
          </p:cNvPr>
          <p:cNvSpPr/>
          <p:nvPr/>
        </p:nvSpPr>
        <p:spPr>
          <a:xfrm>
            <a:off x="-9831" y="31154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753A64E-7F1E-0F6F-576B-65DF327C49C6}"/>
              </a:ext>
            </a:extLst>
          </p:cNvPr>
          <p:cNvSpPr/>
          <p:nvPr/>
        </p:nvSpPr>
        <p:spPr>
          <a:xfrm>
            <a:off x="1700782" y="2096521"/>
            <a:ext cx="7433387" cy="66218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700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AFC6DB39-F6CC-D554-B478-E2C6FF309CC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9144000" y="2096520"/>
            <a:ext cx="7443219" cy="3743325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04C0734-5DCF-DA1D-CB01-560DE4B491C9}"/>
              </a:ext>
            </a:extLst>
          </p:cNvPr>
          <p:cNvSpPr/>
          <p:nvPr/>
        </p:nvSpPr>
        <p:spPr>
          <a:xfrm>
            <a:off x="1962447" y="2324230"/>
            <a:ext cx="687858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2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Lecture 10:</a:t>
            </a:r>
          </a:p>
          <a:p>
            <a:pPr lvl="0"/>
            <a:endParaRPr lang="en-US" sz="4200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en-US" sz="4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Capstone Project (End to End Case for a real dataset)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08C79ED-7BDB-1C83-21D0-08F5BD33B8BE}"/>
              </a:ext>
            </a:extLst>
          </p:cNvPr>
          <p:cNvSpPr txBox="1"/>
          <p:nvPr/>
        </p:nvSpPr>
        <p:spPr>
          <a:xfrm>
            <a:off x="10416372" y="5995127"/>
            <a:ext cx="617084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Next Lecture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9FA908C4-DA9D-02C5-50F5-48FF352C148C}"/>
              </a:ext>
            </a:extLst>
          </p:cNvPr>
          <p:cNvSpPr/>
          <p:nvPr/>
        </p:nvSpPr>
        <p:spPr>
          <a:xfrm>
            <a:off x="8006720" y="4977930"/>
            <a:ext cx="2106686" cy="1749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37138" tIns="68550" rIns="137138" bIns="68550" anchor="ctr" anchorCtr="0">
            <a:noAutofit/>
          </a:bodyPr>
          <a:lstStyle/>
          <a:p>
            <a:pPr algn="ctr"/>
            <a:endParaRPr sz="27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D9E72A25-7B0C-156F-1D36-F5A38745C3A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23887"/>
            <a:ext cx="3457712" cy="1614515"/>
          </a:xfrm>
          <a:prstGeom prst="rect">
            <a:avLst/>
          </a:prstGeom>
        </p:spPr>
      </p:pic>
      <p:sp>
        <p:nvSpPr>
          <p:cNvPr id="4" name="TextBox 8">
            <a:extLst>
              <a:ext uri="{FF2B5EF4-FFF2-40B4-BE49-F238E27FC236}">
                <a16:creationId xmlns:a16="http://schemas.microsoft.com/office/drawing/2014/main" id="{7CD4B1CB-07B7-55A6-5AF2-163F6B4DA3D5}"/>
              </a:ext>
            </a:extLst>
          </p:cNvPr>
          <p:cNvSpPr txBox="1"/>
          <p:nvPr/>
        </p:nvSpPr>
        <p:spPr>
          <a:xfrm>
            <a:off x="8244750" y="5215540"/>
            <a:ext cx="1607544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7" name="TextBox 9">
            <a:extLst>
              <a:ext uri="{FF2B5EF4-FFF2-40B4-BE49-F238E27FC236}">
                <a16:creationId xmlns:a16="http://schemas.microsoft.com/office/drawing/2014/main" id="{1F34476D-4AD7-4FEB-CA28-F517C79E710E}"/>
              </a:ext>
            </a:extLst>
          </p:cNvPr>
          <p:cNvSpPr txBox="1"/>
          <p:nvPr/>
        </p:nvSpPr>
        <p:spPr>
          <a:xfrm>
            <a:off x="8335313" y="5589739"/>
            <a:ext cx="1393109" cy="10130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09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0C827CC-AA01-FF9C-26FE-82A9B11855B5}"/>
              </a:ext>
            </a:extLst>
          </p:cNvPr>
          <p:cNvSpPr txBox="1"/>
          <p:nvPr/>
        </p:nvSpPr>
        <p:spPr>
          <a:xfrm>
            <a:off x="4590288" y="4954262"/>
            <a:ext cx="91805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EG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56FEEF1-FCCF-78E1-1BDB-DBF6CB331D1A}"/>
              </a:ext>
            </a:extLst>
          </p:cNvPr>
          <p:cNvSpPr txBox="1"/>
          <p:nvPr/>
        </p:nvSpPr>
        <p:spPr>
          <a:xfrm>
            <a:off x="17391788" y="9639300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39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725000381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81F2D6-6264-859D-9F69-785E9F412A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3FD561F-A51D-5170-0218-26BB797422CF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"/>
            <a:ext cx="18288000" cy="10265664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27DEC3A7-895C-7DAC-D55B-E1948384D618}"/>
              </a:ext>
            </a:extLst>
          </p:cNvPr>
          <p:cNvSpPr/>
          <p:nvPr/>
        </p:nvSpPr>
        <p:spPr>
          <a:xfrm flipH="1">
            <a:off x="9768968" y="4729654"/>
            <a:ext cx="8519033" cy="555734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7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8E1D73-2331-7EE2-D8DF-C9F6FE19E189}"/>
              </a:ext>
            </a:extLst>
          </p:cNvPr>
          <p:cNvSpPr txBox="1"/>
          <p:nvPr/>
        </p:nvSpPr>
        <p:spPr>
          <a:xfrm>
            <a:off x="873010" y="8560613"/>
            <a:ext cx="6786848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2457897C-F4A6-8687-6A2D-BF49B9C0371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364270" y="9253110"/>
            <a:ext cx="3418899" cy="576078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5776EAA8-7242-40B4-5764-58BD819E5E0A}"/>
              </a:ext>
            </a:extLst>
          </p:cNvPr>
          <p:cNvSpPr/>
          <p:nvPr/>
        </p:nvSpPr>
        <p:spPr>
          <a:xfrm rot="16200000" flipV="1">
            <a:off x="-3088416" y="6602121"/>
            <a:ext cx="5702238" cy="1646184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700" dirty="0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DED5CD3-7014-D6BE-EAF6-63A3F772839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138715" y="304800"/>
            <a:ext cx="3870009" cy="180702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EAA1D60-E426-7261-9DA3-D79F827FE207}"/>
              </a:ext>
            </a:extLst>
          </p:cNvPr>
          <p:cNvSpPr txBox="1"/>
          <p:nvPr/>
        </p:nvSpPr>
        <p:spPr>
          <a:xfrm>
            <a:off x="3776472" y="5063990"/>
            <a:ext cx="96743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15478015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CD11CDE-D0F6-435E-A634-74D268CCA4CB}"/>
</file>

<file path=customXml/itemProps2.xml><?xml version="1.0" encoding="utf-8"?>
<ds:datastoreItem xmlns:ds="http://schemas.openxmlformats.org/officeDocument/2006/customXml" ds:itemID="{7E42C442-2A84-41EF-AFB3-744DB8A4D3FE}"/>
</file>

<file path=customXml/itemProps3.xml><?xml version="1.0" encoding="utf-8"?>
<ds:datastoreItem xmlns:ds="http://schemas.openxmlformats.org/officeDocument/2006/customXml" ds:itemID="{F9BA65ED-B278-4EBC-9372-99828A6D90D4}"/>
</file>

<file path=docProps/app.xml><?xml version="1.0" encoding="utf-8"?>
<Properties xmlns="http://schemas.openxmlformats.org/officeDocument/2006/extended-properties" xmlns:vt="http://schemas.openxmlformats.org/officeDocument/2006/docPropsVTypes">
  <TotalTime>24641</TotalTime>
  <Words>2472</Words>
  <Application>Microsoft Macintosh PowerPoint</Application>
  <PresentationFormat>Custom</PresentationFormat>
  <Paragraphs>475</Paragraphs>
  <Slides>40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3" baseType="lpstr">
      <vt:lpstr>Outfit</vt:lpstr>
      <vt:lpstr>Roboto Light</vt:lpstr>
      <vt:lpstr>Arial</vt:lpstr>
      <vt:lpstr>Alexandria</vt:lpstr>
      <vt:lpstr>Outfit SemiBold</vt:lpstr>
      <vt:lpstr>Tajawal</vt:lpstr>
      <vt:lpstr>Calibri</vt:lpstr>
      <vt:lpstr>Times New Roman</vt:lpstr>
      <vt:lpstr>Plus Jakarta Sans SemiBold</vt:lpstr>
      <vt:lpstr>Plus Jakarta Sans</vt:lpstr>
      <vt:lpstr>Alexandria Bold</vt:lpstr>
      <vt:lpstr>Times New Roman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PowerBI Lecture 1</dc:title>
  <cp:lastModifiedBy>Ahmed Hassan</cp:lastModifiedBy>
  <cp:revision>11</cp:revision>
  <dcterms:created xsi:type="dcterms:W3CDTF">2006-08-16T00:00:00Z</dcterms:created>
  <dcterms:modified xsi:type="dcterms:W3CDTF">2026-07-30T18:33:17Z</dcterms:modified>
  <dc:identifier>DAHLCHaYTg4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