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260" r:id="rId6"/>
    <p:sldId id="559" r:id="rId7"/>
    <p:sldId id="498" r:id="rId8"/>
    <p:sldId id="296" r:id="rId9"/>
    <p:sldId id="341" r:id="rId10"/>
    <p:sldId id="597" r:id="rId11"/>
    <p:sldId id="565" r:id="rId12"/>
    <p:sldId id="566" r:id="rId13"/>
    <p:sldId id="598" r:id="rId14"/>
    <p:sldId id="599" r:id="rId15"/>
    <p:sldId id="567" r:id="rId16"/>
    <p:sldId id="568" r:id="rId17"/>
    <p:sldId id="569" r:id="rId18"/>
    <p:sldId id="570" r:id="rId19"/>
    <p:sldId id="571" r:id="rId20"/>
    <p:sldId id="291" r:id="rId21"/>
    <p:sldId id="572" r:id="rId22"/>
    <p:sldId id="575" r:id="rId23"/>
    <p:sldId id="595" r:id="rId24"/>
    <p:sldId id="573" r:id="rId25"/>
    <p:sldId id="325" r:id="rId26"/>
    <p:sldId id="574" r:id="rId27"/>
    <p:sldId id="579" r:id="rId28"/>
    <p:sldId id="580" r:id="rId29"/>
    <p:sldId id="581" r:id="rId30"/>
    <p:sldId id="596" r:id="rId31"/>
    <p:sldId id="576" r:id="rId32"/>
    <p:sldId id="577" r:id="rId33"/>
    <p:sldId id="578" r:id="rId34"/>
    <p:sldId id="583" r:id="rId35"/>
    <p:sldId id="582" r:id="rId36"/>
    <p:sldId id="584" r:id="rId37"/>
    <p:sldId id="585" r:id="rId38"/>
    <p:sldId id="586" r:id="rId39"/>
    <p:sldId id="587" r:id="rId40"/>
    <p:sldId id="588" r:id="rId41"/>
    <p:sldId id="590" r:id="rId42"/>
    <p:sldId id="591" r:id="rId43"/>
    <p:sldId id="592" r:id="rId44"/>
    <p:sldId id="593" r:id="rId45"/>
    <p:sldId id="600" r:id="rId46"/>
    <p:sldId id="601" r:id="rId47"/>
    <p:sldId id="603" r:id="rId48"/>
    <p:sldId id="602" r:id="rId49"/>
    <p:sldId id="604" r:id="rId50"/>
    <p:sldId id="558" r:id="rId51"/>
    <p:sldId id="31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341"/>
            <p14:sldId id="597"/>
            <p14:sldId id="565"/>
            <p14:sldId id="566"/>
            <p14:sldId id="598"/>
            <p14:sldId id="599"/>
            <p14:sldId id="567"/>
            <p14:sldId id="568"/>
            <p14:sldId id="569"/>
            <p14:sldId id="570"/>
            <p14:sldId id="571"/>
            <p14:sldId id="291"/>
            <p14:sldId id="572"/>
            <p14:sldId id="575"/>
            <p14:sldId id="595"/>
            <p14:sldId id="573"/>
            <p14:sldId id="325"/>
            <p14:sldId id="574"/>
            <p14:sldId id="579"/>
            <p14:sldId id="580"/>
            <p14:sldId id="581"/>
            <p14:sldId id="596"/>
            <p14:sldId id="576"/>
            <p14:sldId id="577"/>
            <p14:sldId id="578"/>
            <p14:sldId id="583"/>
            <p14:sldId id="582"/>
            <p14:sldId id="584"/>
            <p14:sldId id="585"/>
            <p14:sldId id="586"/>
            <p14:sldId id="587"/>
            <p14:sldId id="588"/>
            <p14:sldId id="590"/>
            <p14:sldId id="591"/>
            <p14:sldId id="592"/>
            <p14:sldId id="593"/>
            <p14:sldId id="600"/>
            <p14:sldId id="601"/>
            <p14:sldId id="603"/>
            <p14:sldId id="602"/>
            <p14:sldId id="604"/>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936"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12330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45965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researchgate.net/publication/276497434_Assessment_and_Risk_Management_of_Potential_Hazards_by_Failure_Modes_and_Effect_Analysis_FMEA_Method_in_Yazd_Steel_Complex"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hyperlink" Target="https://www.thwink.org/sustain/glossary/CausalChain.htm" TargetMode="External"/><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4.xml"/><Relationship Id="rId5" Type="http://schemas.openxmlformats.org/officeDocument/2006/relationships/image" Target="../media/image29.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39591E3-16D3-F30D-A380-C34EA7A7673F}"/>
              </a:ext>
            </a:extLst>
          </p:cNvPr>
          <p:cNvSpPr/>
          <p:nvPr/>
        </p:nvSpPr>
        <p:spPr>
          <a:xfrm>
            <a:off x="10120745" y="31173"/>
            <a:ext cx="2040082" cy="1018309"/>
          </a:xfrm>
          <a:prstGeom prst="roundRect">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6794899" y="467591"/>
            <a:ext cx="5913183" cy="58437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566018"/>
            <a:ext cx="6096000" cy="14784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50000"/>
                  </a:schemeClr>
                </a:solidFill>
                <a:effectLst>
                  <a:outerShdw blurRad="38100" dist="38100" dir="2700000" algn="tl">
                    <a:srgbClr val="000000">
                      <a:alpha val="43137"/>
                    </a:srgbClr>
                  </a:outerShdw>
                </a:effectLst>
                <a:latin typeface="+mj-lt"/>
              </a:rPr>
              <a:t>Strategic And Operational Risk Management</a:t>
            </a:r>
          </a:p>
        </p:txBody>
      </p:sp>
      <p:sp>
        <p:nvSpPr>
          <p:cNvPr id="46" name="TextBox 45"/>
          <p:cNvSpPr txBox="1"/>
          <p:nvPr/>
        </p:nvSpPr>
        <p:spPr>
          <a:xfrm>
            <a:off x="2743157" y="345384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331222"/>
            <a:ext cx="3910107" cy="1138773"/>
          </a:xfrm>
          <a:prstGeom prst="rect">
            <a:avLst/>
          </a:prstGeom>
          <a:noFill/>
        </p:spPr>
        <p:txBody>
          <a:bodyPr wrap="square" rtlCol="0">
            <a:spAutoFit/>
          </a:bodyPr>
          <a:lstStyle/>
          <a:p>
            <a:pPr algn="ctr"/>
            <a:r>
              <a:rPr lang="en-US" sz="20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619521" y="1485899"/>
            <a:ext cx="4248652" cy="3847915"/>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0" y="5586802"/>
            <a:ext cx="10692245"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2400" b="1" dirty="0">
                <a:solidFill>
                  <a:schemeClr val="bg1"/>
                </a:solidFill>
                <a:cs typeface="Alexandria" charset="0"/>
              </a:rPr>
              <a:t>	Lecture .5 “</a:t>
            </a:r>
            <a:r>
              <a:rPr lang="en-US" sz="2400" b="1" u="sng" dirty="0">
                <a:solidFill>
                  <a:schemeClr val="bg1"/>
                </a:solidFill>
              </a:rPr>
              <a:t>Tools and Techniques</a:t>
            </a:r>
            <a:r>
              <a:rPr lang="en-US" sz="2400" dirty="0"/>
              <a:t>”</a:t>
            </a:r>
            <a:r>
              <a:rPr lang="en-US" sz="2400" b="1" dirty="0">
                <a:solidFill>
                  <a:srgbClr val="C00000"/>
                </a:solidFill>
              </a:rPr>
              <a:t> F</a:t>
            </a:r>
            <a:r>
              <a:rPr lang="en-US" sz="2400" b="1" dirty="0">
                <a:solidFill>
                  <a:prstClr val="black"/>
                </a:solidFill>
              </a:rPr>
              <a:t>ailure </a:t>
            </a:r>
            <a:r>
              <a:rPr lang="en-US" sz="2400" b="1" dirty="0">
                <a:solidFill>
                  <a:srgbClr val="C00000"/>
                </a:solidFill>
              </a:rPr>
              <a:t>M</a:t>
            </a:r>
            <a:r>
              <a:rPr lang="en-US" sz="2400" b="1" dirty="0">
                <a:solidFill>
                  <a:prstClr val="black"/>
                </a:solidFill>
              </a:rPr>
              <a:t>odes and </a:t>
            </a:r>
            <a:r>
              <a:rPr lang="en-US" sz="2400" b="1" dirty="0">
                <a:solidFill>
                  <a:srgbClr val="C00000"/>
                </a:solidFill>
              </a:rPr>
              <a:t>E</a:t>
            </a:r>
            <a:r>
              <a:rPr lang="en-US" sz="2400" b="1" dirty="0">
                <a:solidFill>
                  <a:prstClr val="black"/>
                </a:solidFill>
              </a:rPr>
              <a:t>ffects </a:t>
            </a:r>
            <a:r>
              <a:rPr lang="en-US" sz="2400" b="1" dirty="0">
                <a:solidFill>
                  <a:srgbClr val="C00000"/>
                </a:solidFill>
              </a:rPr>
              <a:t>A</a:t>
            </a:r>
            <a:r>
              <a:rPr lang="en-US" sz="2400" b="1" dirty="0">
                <a:solidFill>
                  <a:prstClr val="black"/>
                </a:solidFill>
              </a:rPr>
              <a:t>nalysis, </a:t>
            </a:r>
            <a:r>
              <a:rPr lang="en-US" sz="2400" b="1" dirty="0">
                <a:solidFill>
                  <a:srgbClr val="C00000"/>
                </a:solidFill>
              </a:rPr>
              <a:t>FMEA</a:t>
            </a:r>
          </a:p>
        </p:txBody>
      </p:sp>
    </p:spTree>
  </p:cSld>
  <p:clrMapOvr>
    <a:masterClrMapping/>
  </p:clrMapOvr>
  <mc:AlternateContent xmlns:mc="http://schemas.openxmlformats.org/markup-compatibility/2006" xmlns:p14="http://schemas.microsoft.com/office/powerpoint/2010/main">
    <mc:Choice Requires="p14">
      <p:transition spd="slow" p14:dur="2000" advTm="106262"/>
    </mc:Choice>
    <mc:Fallback xmlns="">
      <p:transition spd="slow" advTm="10626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4" name="Rectangle: Rounded Corners 3">
            <a:extLst>
              <a:ext uri="{FF2B5EF4-FFF2-40B4-BE49-F238E27FC236}">
                <a16:creationId xmlns:a16="http://schemas.microsoft.com/office/drawing/2014/main" id="{FCDA150F-2CFB-43F4-8758-B75C8CC01876}"/>
              </a:ext>
            </a:extLst>
          </p:cNvPr>
          <p:cNvSpPr/>
          <p:nvPr/>
        </p:nvSpPr>
        <p:spPr>
          <a:xfrm>
            <a:off x="6773643" y="1612898"/>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3481035" y="2858463"/>
            <a:ext cx="8439215" cy="1508105"/>
          </a:xfrm>
          <a:prstGeom prst="rect">
            <a:avLst/>
          </a:prstGeom>
          <a:noFill/>
        </p:spPr>
        <p:txBody>
          <a:bodyPr wrap="square">
            <a:spAutoFit/>
          </a:bodyPr>
          <a:lstStyle/>
          <a:p>
            <a:pPr algn="ctr"/>
            <a:r>
              <a:rPr lang="en-US" sz="3600" b="1" u="sng" dirty="0">
                <a:solidFill>
                  <a:srgbClr val="002060"/>
                </a:solidFill>
              </a:rPr>
              <a:t>Tools and Techniques</a:t>
            </a:r>
            <a:endParaRPr lang="en-GB" sz="3600" b="1" u="sng" dirty="0">
              <a:solidFill>
                <a:srgbClr val="002060"/>
              </a:solidFill>
            </a:endParaRPr>
          </a:p>
          <a:p>
            <a:pPr algn="ctr"/>
            <a:r>
              <a:rPr lang="en-US" b="1" dirty="0">
                <a:solidFill>
                  <a:srgbClr val="C00000"/>
                </a:solidFill>
              </a:rPr>
              <a:t>F</a:t>
            </a:r>
            <a:r>
              <a:rPr lang="en-US" b="1" dirty="0">
                <a:solidFill>
                  <a:prstClr val="black"/>
                </a:solidFill>
              </a:rPr>
              <a:t>ailure </a:t>
            </a:r>
            <a:r>
              <a:rPr lang="en-US" b="1" dirty="0">
                <a:solidFill>
                  <a:srgbClr val="C00000"/>
                </a:solidFill>
              </a:rPr>
              <a:t>M</a:t>
            </a:r>
            <a:r>
              <a:rPr lang="en-US" b="1" dirty="0">
                <a:solidFill>
                  <a:prstClr val="black"/>
                </a:solidFill>
              </a:rPr>
              <a:t>odes and </a:t>
            </a:r>
            <a:r>
              <a:rPr lang="en-US" b="1" dirty="0">
                <a:solidFill>
                  <a:srgbClr val="C00000"/>
                </a:solidFill>
              </a:rPr>
              <a:t>E</a:t>
            </a:r>
            <a:r>
              <a:rPr lang="en-US" b="1" dirty="0">
                <a:solidFill>
                  <a:prstClr val="black"/>
                </a:solidFill>
              </a:rPr>
              <a:t>ffects </a:t>
            </a:r>
            <a:r>
              <a:rPr lang="en-US" b="1" dirty="0">
                <a:solidFill>
                  <a:srgbClr val="C00000"/>
                </a:solidFill>
              </a:rPr>
              <a:t>A</a:t>
            </a:r>
            <a:r>
              <a:rPr lang="en-US" b="1" dirty="0">
                <a:solidFill>
                  <a:prstClr val="black"/>
                </a:solidFill>
              </a:rPr>
              <a:t>nalysis, </a:t>
            </a:r>
            <a:r>
              <a:rPr lang="en-US" b="1" dirty="0">
                <a:solidFill>
                  <a:srgbClr val="C00000"/>
                </a:solidFill>
              </a:rPr>
              <a:t>FMEA</a:t>
            </a:r>
          </a:p>
          <a:p>
            <a:pPr algn="ctr"/>
            <a:endParaRPr lang="ar-EG" sz="36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5950161" y="4222853"/>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2779"/>
    </mc:Choice>
    <mc:Fallback xmlns="">
      <p:transition spd="slow" advTm="277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72736" y="1065994"/>
            <a:ext cx="1198039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362"/>
    </mc:Choice>
    <mc:Fallback xmlns="">
      <p:transition spd="slow" advTm="36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3518" y="1087928"/>
            <a:ext cx="1197935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a:t>
            </a:r>
            <a:r>
              <a:rPr lang="en-GB" sz="3000" b="1" kern="100" dirty="0">
                <a:latin typeface="Times New Roman" panose="02020603050405020304" pitchFamily="18" charset="0"/>
                <a:ea typeface="+mn-ea"/>
              </a:rPr>
              <a:t>5</a:t>
            </a:r>
            <a:r>
              <a:rPr lang="en-US" sz="3000" b="1" kern="100" dirty="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93380" y="1011711"/>
            <a:ext cx="11074582" cy="5632311"/>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400" b="1" kern="100" dirty="0">
                <a:cs typeface="+mj-cs"/>
              </a:rPr>
              <a:t>Summary of the previous lecture  “</a:t>
            </a:r>
            <a:r>
              <a:rPr lang="en-US" sz="2400" b="1" kern="100" dirty="0"/>
              <a:t>chapter.3 “</a:t>
            </a:r>
            <a:endParaRPr lang="en-US" sz="2400" b="1" dirty="0"/>
          </a:p>
          <a:p>
            <a:pPr marL="971550" indent="-514350">
              <a:lnSpc>
                <a:spcPct val="150000"/>
              </a:lnSpc>
              <a:buClr>
                <a:srgbClr val="852F4A"/>
              </a:buClr>
              <a:buSzPct val="90000"/>
              <a:buFont typeface="+mj-lt"/>
              <a:buAutoNum type="arabicPeriod"/>
            </a:pPr>
            <a:r>
              <a:rPr lang="en-US" sz="2400" b="1" kern="100" dirty="0">
                <a:cs typeface="+mj-cs"/>
              </a:rPr>
              <a:t>Introduction</a:t>
            </a:r>
          </a:p>
          <a:p>
            <a:pPr marL="971550" indent="-514350">
              <a:lnSpc>
                <a:spcPct val="150000"/>
              </a:lnSpc>
              <a:buClr>
                <a:srgbClr val="852F4A"/>
              </a:buClr>
              <a:buSzPct val="90000"/>
              <a:buFont typeface="+mj-lt"/>
              <a:buAutoNum type="arabicPeriod"/>
            </a:pPr>
            <a:r>
              <a:rPr lang="en-US" sz="2400" b="1" dirty="0">
                <a:solidFill>
                  <a:srgbClr val="C00000"/>
                </a:solidFill>
              </a:rPr>
              <a:t>F</a:t>
            </a:r>
            <a:r>
              <a:rPr lang="en-US" sz="2400" b="1" dirty="0">
                <a:solidFill>
                  <a:prstClr val="black"/>
                </a:solidFill>
              </a:rPr>
              <a:t>ailure </a:t>
            </a:r>
            <a:r>
              <a:rPr lang="en-US" sz="2400" b="1" dirty="0">
                <a:solidFill>
                  <a:srgbClr val="C00000"/>
                </a:solidFill>
              </a:rPr>
              <a:t>M</a:t>
            </a:r>
            <a:r>
              <a:rPr lang="en-US" sz="2400" b="1" dirty="0">
                <a:solidFill>
                  <a:prstClr val="black"/>
                </a:solidFill>
              </a:rPr>
              <a:t>odes and </a:t>
            </a:r>
            <a:r>
              <a:rPr lang="en-US" sz="2400" b="1" dirty="0">
                <a:solidFill>
                  <a:srgbClr val="C00000"/>
                </a:solidFill>
              </a:rPr>
              <a:t>E</a:t>
            </a:r>
            <a:r>
              <a:rPr lang="en-US" sz="2400" b="1" dirty="0">
                <a:solidFill>
                  <a:prstClr val="black"/>
                </a:solidFill>
              </a:rPr>
              <a:t>ffects </a:t>
            </a:r>
            <a:r>
              <a:rPr lang="en-US" sz="2400" b="1" dirty="0">
                <a:solidFill>
                  <a:srgbClr val="C00000"/>
                </a:solidFill>
              </a:rPr>
              <a:t>A</a:t>
            </a:r>
            <a:r>
              <a:rPr lang="en-US" sz="2400" b="1" dirty="0">
                <a:solidFill>
                  <a:prstClr val="black"/>
                </a:solidFill>
              </a:rPr>
              <a:t>nalysis, </a:t>
            </a:r>
            <a:r>
              <a:rPr lang="en-US" sz="2400" b="1" dirty="0">
                <a:solidFill>
                  <a:srgbClr val="C00000"/>
                </a:solidFill>
              </a:rPr>
              <a:t>FMEA</a:t>
            </a:r>
          </a:p>
          <a:p>
            <a:pPr marL="971550" indent="-514350">
              <a:lnSpc>
                <a:spcPct val="150000"/>
              </a:lnSpc>
              <a:buClr>
                <a:srgbClr val="852F4A"/>
              </a:buClr>
              <a:buSzPct val="90000"/>
              <a:buFont typeface="+mj-lt"/>
              <a:buAutoNum type="arabicPeriod"/>
            </a:pPr>
            <a:r>
              <a:rPr lang="en-US" sz="2400" b="1" dirty="0"/>
              <a:t>The Basics of – </a:t>
            </a:r>
            <a:r>
              <a:rPr lang="en-US" sz="2400" b="1" dirty="0">
                <a:solidFill>
                  <a:srgbClr val="C00000"/>
                </a:solidFill>
              </a:rPr>
              <a:t>FMEA</a:t>
            </a:r>
          </a:p>
          <a:p>
            <a:pPr marL="971550" indent="-514350">
              <a:lnSpc>
                <a:spcPct val="150000"/>
              </a:lnSpc>
              <a:buClr>
                <a:srgbClr val="852F4A"/>
              </a:buClr>
              <a:buSzPct val="90000"/>
              <a:buFont typeface="+mj-lt"/>
              <a:buAutoNum type="arabicPeriod"/>
            </a:pPr>
            <a:r>
              <a:rPr lang="en-US" sz="2400" b="1" dirty="0"/>
              <a:t>Criteria for </a:t>
            </a:r>
            <a:r>
              <a:rPr lang="en-US" sz="2400" b="1" dirty="0">
                <a:solidFill>
                  <a:srgbClr val="C00000"/>
                </a:solidFill>
              </a:rPr>
              <a:t>FMEA</a:t>
            </a:r>
            <a:r>
              <a:rPr lang="en-US" sz="2400" b="1" dirty="0"/>
              <a:t> Analysis</a:t>
            </a:r>
          </a:p>
          <a:p>
            <a:pPr marL="971550" indent="-514350">
              <a:lnSpc>
                <a:spcPct val="150000"/>
              </a:lnSpc>
              <a:buClr>
                <a:srgbClr val="852F4A"/>
              </a:buClr>
              <a:buSzPct val="90000"/>
              <a:buFont typeface="+mj-lt"/>
              <a:buAutoNum type="arabicPeriod"/>
            </a:pPr>
            <a:r>
              <a:rPr lang="en-US" sz="2400" b="1" dirty="0"/>
              <a:t>Where and when to use </a:t>
            </a:r>
            <a:r>
              <a:rPr lang="en-US" sz="2400" b="1" dirty="0">
                <a:solidFill>
                  <a:srgbClr val="C00000"/>
                </a:solidFill>
              </a:rPr>
              <a:t>FMEA?</a:t>
            </a:r>
          </a:p>
          <a:p>
            <a:pPr marL="971550" indent="-514350">
              <a:lnSpc>
                <a:spcPct val="150000"/>
              </a:lnSpc>
              <a:buClr>
                <a:srgbClr val="852F4A"/>
              </a:buClr>
              <a:buSzPct val="90000"/>
              <a:buFont typeface="+mj-lt"/>
              <a:buAutoNum type="arabicPeriod"/>
            </a:pPr>
            <a:r>
              <a:rPr lang="en-US" sz="2400" b="1" kern="100" dirty="0">
                <a:ea typeface="Calibri" panose="020F0502020204030204" pitchFamily="34" charset="0"/>
                <a:cs typeface="Arial" panose="020B0604020202020204" pitchFamily="34" charset="0"/>
              </a:rPr>
              <a:t>The 5 steps of the </a:t>
            </a:r>
            <a:r>
              <a:rPr lang="en-US" sz="2400" b="1" kern="100" dirty="0">
                <a:solidFill>
                  <a:srgbClr val="C00000"/>
                </a:solidFill>
                <a:ea typeface="Calibri" panose="020F0502020204030204" pitchFamily="34" charset="0"/>
                <a:cs typeface="Arial" panose="020B0604020202020204" pitchFamily="34" charset="0"/>
              </a:rPr>
              <a:t>FMEA</a:t>
            </a:r>
            <a:r>
              <a:rPr lang="en-US" sz="2400" b="1" kern="100" dirty="0">
                <a:ea typeface="Calibri" panose="020F0502020204030204" pitchFamily="34" charset="0"/>
                <a:cs typeface="Arial" panose="020B0604020202020204" pitchFamily="34" charset="0"/>
              </a:rPr>
              <a:t> process</a:t>
            </a:r>
          </a:p>
          <a:p>
            <a:pPr marL="971550" indent="-514350">
              <a:lnSpc>
                <a:spcPct val="150000"/>
              </a:lnSpc>
              <a:buClr>
                <a:srgbClr val="852F4A"/>
              </a:buClr>
              <a:buSzPct val="90000"/>
              <a:buFont typeface="+mj-lt"/>
              <a:buAutoNum type="arabicPeriod"/>
            </a:pPr>
            <a:r>
              <a:rPr lang="en-US" sz="2400" b="1" kern="100" dirty="0">
                <a:cs typeface="+mj-cs"/>
              </a:rPr>
              <a:t> Application to example</a:t>
            </a:r>
          </a:p>
          <a:p>
            <a:pPr marL="971550" indent="-514350">
              <a:lnSpc>
                <a:spcPct val="150000"/>
              </a:lnSpc>
              <a:buClr>
                <a:srgbClr val="852F4A"/>
              </a:buClr>
              <a:buSzPct val="90000"/>
              <a:buFont typeface="+mj-lt"/>
              <a:buAutoNum type="arabicPeriod"/>
            </a:pPr>
            <a:r>
              <a:rPr lang="en-US" sz="2400" b="1" kern="100" dirty="0">
                <a:cs typeface="+mj-cs"/>
              </a:rPr>
              <a:t>Conclusions </a:t>
            </a:r>
          </a:p>
          <a:p>
            <a:pPr marL="971550" indent="-514350">
              <a:lnSpc>
                <a:spcPct val="150000"/>
              </a:lnSpc>
              <a:buClr>
                <a:srgbClr val="852F4A"/>
              </a:buClr>
              <a:buSzPct val="90000"/>
              <a:buFont typeface="+mj-lt"/>
              <a:buAutoNum type="arabicPeriod"/>
            </a:pPr>
            <a:r>
              <a:rPr lang="en-US" sz="2400" b="1" dirty="0"/>
              <a:t>10. References &amp; Resources</a:t>
            </a: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6506"/>
    </mc:Choice>
    <mc:Fallback xmlns="">
      <p:transition spd="slow" advTm="65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83127" y="1075098"/>
            <a:ext cx="1197441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6" name="Picture 5">
            <a:extLst>
              <a:ext uri="{FF2B5EF4-FFF2-40B4-BE49-F238E27FC236}">
                <a16:creationId xmlns:a16="http://schemas.microsoft.com/office/drawing/2014/main" id="{26BB21A5-9F33-48CF-A63E-656AF45D0DDF}"/>
              </a:ext>
            </a:extLst>
          </p:cNvPr>
          <p:cNvPicPr>
            <a:picLocks noChangeAspect="1"/>
          </p:cNvPicPr>
          <p:nvPr/>
        </p:nvPicPr>
        <p:blipFill>
          <a:blip r:embed="rId2"/>
          <a:stretch>
            <a:fillRect/>
          </a:stretch>
        </p:blipFill>
        <p:spPr>
          <a:xfrm>
            <a:off x="591015" y="1261683"/>
            <a:ext cx="10917043" cy="5030947"/>
          </a:xfrm>
          <a:prstGeom prst="rect">
            <a:avLst/>
          </a:prstGeom>
        </p:spPr>
      </p:pic>
      <p:pic>
        <p:nvPicPr>
          <p:cNvPr id="11" name="Picture 10">
            <a:extLst>
              <a:ext uri="{FF2B5EF4-FFF2-40B4-BE49-F238E27FC236}">
                <a16:creationId xmlns:a16="http://schemas.microsoft.com/office/drawing/2014/main" id="{FB8DB610-FA96-4DCE-8EC1-57223676C0FE}"/>
              </a:ext>
            </a:extLst>
          </p:cNvPr>
          <p:cNvPicPr>
            <a:picLocks noChangeAspect="1"/>
          </p:cNvPicPr>
          <p:nvPr/>
        </p:nvPicPr>
        <p:blipFill>
          <a:blip r:embed="rId3"/>
          <a:stretch>
            <a:fillRect/>
          </a:stretch>
        </p:blipFill>
        <p:spPr>
          <a:xfrm>
            <a:off x="2517303" y="301878"/>
            <a:ext cx="7181710" cy="755970"/>
          </a:xfrm>
          <a:prstGeom prst="rect">
            <a:avLst/>
          </a:prstGeom>
        </p:spPr>
      </p:pic>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68839"/>
    </mc:Choice>
    <mc:Fallback xmlns="">
      <p:transition spd="slow" advTm="6883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C4A9F31-B538-4621-ACBC-28EAE42D1020}"/>
              </a:ext>
            </a:extLst>
          </p:cNvPr>
          <p:cNvSpPr/>
          <p:nvPr/>
        </p:nvSpPr>
        <p:spPr>
          <a:xfrm>
            <a:off x="8061509" y="9216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A6D0FA0-CBCA-49C4-8779-C0183F8F3398}"/>
              </a:ext>
            </a:extLst>
          </p:cNvPr>
          <p:cNvSpPr/>
          <p:nvPr/>
        </p:nvSpPr>
        <p:spPr>
          <a:xfrm>
            <a:off x="72736" y="1053471"/>
            <a:ext cx="119807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90718" y="1945143"/>
            <a:ext cx="11361107" cy="2395849"/>
          </a:xfrm>
          <a:prstGeom prst="rect">
            <a:avLst/>
          </a:prstGeom>
        </p:spPr>
        <p:txBody>
          <a:bodyPr wrap="square">
            <a:spAutoFit/>
          </a:bodyPr>
          <a:lstStyle/>
          <a:p>
            <a:pPr marL="457200" indent="-457200" algn="just">
              <a:lnSpc>
                <a:spcPct val="150000"/>
              </a:lnSpc>
              <a:spcAft>
                <a:spcPts val="1200"/>
              </a:spcAft>
              <a:buFont typeface="Wingdings" panose="05000000000000000000" pitchFamily="2" charset="2"/>
              <a:buChar char="§"/>
              <a:defRPr/>
            </a:pPr>
            <a:r>
              <a:rPr lang="en-US" sz="2400" dirty="0">
                <a:solidFill>
                  <a:prstClr val="black"/>
                </a:solidFill>
              </a:rPr>
              <a:t>Failure Modes and Effects Analysis (FMEA) is a systematic, proactive method for evaluating a process to identify where and how it might fail ?</a:t>
            </a:r>
          </a:p>
          <a:p>
            <a:pPr marL="457200" indent="-457200" algn="just">
              <a:lnSpc>
                <a:spcPct val="150000"/>
              </a:lnSpc>
              <a:spcAft>
                <a:spcPts val="1200"/>
              </a:spcAft>
              <a:buFont typeface="Wingdings" panose="05000000000000000000" pitchFamily="2" charset="2"/>
              <a:buChar char="§"/>
              <a:defRPr/>
            </a:pPr>
            <a:r>
              <a:rPr lang="en-US" sz="2400" dirty="0">
                <a:solidFill>
                  <a:prstClr val="black"/>
                </a:solidFill>
              </a:rPr>
              <a:t>It is to assess the relative impact of different failures, in order to identify the parts of the process that are most in need of change.</a:t>
            </a:r>
          </a:p>
        </p:txBody>
      </p:sp>
      <p:sp>
        <p:nvSpPr>
          <p:cNvPr id="11" name="TextBox 10">
            <a:extLst>
              <a:ext uri="{FF2B5EF4-FFF2-40B4-BE49-F238E27FC236}">
                <a16:creationId xmlns:a16="http://schemas.microsoft.com/office/drawing/2014/main" id="{E343D44C-8107-4A21-901F-8E50DE1B079C}"/>
              </a:ext>
            </a:extLst>
          </p:cNvPr>
          <p:cNvSpPr txBox="1"/>
          <p:nvPr/>
        </p:nvSpPr>
        <p:spPr>
          <a:xfrm>
            <a:off x="2561995" y="351118"/>
            <a:ext cx="7184171" cy="523220"/>
          </a:xfrm>
          <a:prstGeom prst="rect">
            <a:avLst/>
          </a:prstGeom>
          <a:noFill/>
        </p:spPr>
        <p:txBody>
          <a:bodyPr wrap="square">
            <a:spAutoFit/>
          </a:bodyPr>
          <a:lstStyle/>
          <a:p>
            <a:pPr algn="ctr"/>
            <a:r>
              <a:rPr lang="en-US" sz="2800" b="1" dirty="0"/>
              <a:t>What is Failure Mode and Effects Analysis?</a:t>
            </a:r>
            <a:endParaRPr lang="ar-EG" sz="2800" b="1" dirty="0"/>
          </a:p>
        </p:txBody>
      </p:sp>
      <p:pic>
        <p:nvPicPr>
          <p:cNvPr id="3" name="Picture 2">
            <a:extLst>
              <a:ext uri="{FF2B5EF4-FFF2-40B4-BE49-F238E27FC236}">
                <a16:creationId xmlns:a16="http://schemas.microsoft.com/office/drawing/2014/main" id="{BE9E5B33-7961-40F4-AF31-2A7870E29F28}"/>
              </a:ext>
            </a:extLst>
          </p:cNvPr>
          <p:cNvPicPr>
            <a:picLocks noChangeAspect="1"/>
          </p:cNvPicPr>
          <p:nvPr/>
        </p:nvPicPr>
        <p:blipFill>
          <a:blip r:embed="rId2"/>
          <a:stretch>
            <a:fillRect/>
          </a:stretch>
        </p:blipFill>
        <p:spPr>
          <a:xfrm>
            <a:off x="2415935" y="1189173"/>
            <a:ext cx="7181710" cy="755970"/>
          </a:xfrm>
          <a:prstGeom prst="rect">
            <a:avLst/>
          </a:prstGeom>
        </p:spPr>
      </p:pic>
    </p:spTree>
    <p:extLst>
      <p:ext uri="{BB962C8B-B14F-4D97-AF65-F5344CB8AC3E}">
        <p14:creationId xmlns:p14="http://schemas.microsoft.com/office/powerpoint/2010/main" val="1526116887"/>
      </p:ext>
    </p:extLst>
  </p:cSld>
  <p:clrMapOvr>
    <a:masterClrMapping/>
  </p:clrMapOvr>
  <mc:AlternateContent xmlns:mc="http://schemas.openxmlformats.org/markup-compatibility/2006" xmlns:p14="http://schemas.microsoft.com/office/powerpoint/2010/main">
    <mc:Choice Requires="p14">
      <p:transition spd="slow" p14:dur="2000" advTm="121738"/>
    </mc:Choice>
    <mc:Fallback xmlns="">
      <p:transition spd="slow" advTm="12173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8" y="1064707"/>
            <a:ext cx="1195363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2940964" y="280796"/>
            <a:ext cx="6400085" cy="477054"/>
          </a:xfrm>
          <a:prstGeom prst="rect">
            <a:avLst/>
          </a:prstGeom>
        </p:spPr>
        <p:txBody>
          <a:bodyPr wrap="none">
            <a:spAutoFit/>
          </a:bodyPr>
          <a:lstStyle/>
          <a:p>
            <a:pPr algn="ctr"/>
            <a:r>
              <a:rPr lang="en-US" sz="2500" b="1" dirty="0"/>
              <a:t>So, note : Failure Mode and Effects Analysis?</a:t>
            </a:r>
            <a:endParaRPr lang="ar-EG" sz="2500" b="1" dirty="0"/>
          </a:p>
        </p:txBody>
      </p:sp>
      <p:sp>
        <p:nvSpPr>
          <p:cNvPr id="3" name="Rectangle 2"/>
          <p:cNvSpPr/>
          <p:nvPr/>
        </p:nvSpPr>
        <p:spPr>
          <a:xfrm>
            <a:off x="594911" y="1530423"/>
            <a:ext cx="11005850" cy="1569660"/>
          </a:xfrm>
          <a:prstGeom prst="rect">
            <a:avLst/>
          </a:prstGeom>
        </p:spPr>
        <p:txBody>
          <a:bodyPr wrap="square">
            <a:spAutoFit/>
          </a:bodyPr>
          <a:lstStyle/>
          <a:p>
            <a:r>
              <a:rPr lang="en-GB" sz="2400" dirty="0"/>
              <a:t>We must pay attention at the beginning... We are studying a tool that identifies and analyses two important parts:</a:t>
            </a:r>
          </a:p>
          <a:p>
            <a:endParaRPr lang="en-GB" sz="2400" dirty="0"/>
          </a:p>
          <a:p>
            <a:pPr algn="ctr"/>
            <a:r>
              <a:rPr lang="en-US" sz="2400" b="1" dirty="0"/>
              <a:t>Failure Mode and Effects Analysis</a:t>
            </a:r>
            <a:endParaRPr lang="en-GB" sz="2400" dirty="0"/>
          </a:p>
        </p:txBody>
      </p:sp>
      <p:grpSp>
        <p:nvGrpSpPr>
          <p:cNvPr id="15" name="Group 14">
            <a:extLst>
              <a:ext uri="{FF2B5EF4-FFF2-40B4-BE49-F238E27FC236}">
                <a16:creationId xmlns:a16="http://schemas.microsoft.com/office/drawing/2014/main" id="{75D959CE-4507-2FF2-6450-BD72C98CFD96}"/>
              </a:ext>
            </a:extLst>
          </p:cNvPr>
          <p:cNvGrpSpPr/>
          <p:nvPr/>
        </p:nvGrpSpPr>
        <p:grpSpPr>
          <a:xfrm>
            <a:off x="1175624" y="3208529"/>
            <a:ext cx="9886940" cy="3191896"/>
            <a:chOff x="1019759" y="3042273"/>
            <a:chExt cx="9886940" cy="3191896"/>
          </a:xfrm>
        </p:grpSpPr>
        <p:sp>
          <p:nvSpPr>
            <p:cNvPr id="5" name="Right Brace 4"/>
            <p:cNvSpPr/>
            <p:nvPr/>
          </p:nvSpPr>
          <p:spPr>
            <a:xfrm rot="16200000">
              <a:off x="5298464" y="520062"/>
              <a:ext cx="1279259" cy="6323682"/>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GB"/>
            </a:p>
          </p:txBody>
        </p:sp>
        <p:sp>
          <p:nvSpPr>
            <p:cNvPr id="6" name="Rectangle 5"/>
            <p:cNvSpPr/>
            <p:nvPr/>
          </p:nvSpPr>
          <p:spPr>
            <a:xfrm>
              <a:off x="7394713" y="4395730"/>
              <a:ext cx="3511986" cy="9877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t>Effects Analysis</a:t>
              </a:r>
            </a:p>
            <a:p>
              <a:pPr algn="ctr"/>
              <a:r>
                <a:rPr lang="en-US" sz="2400" b="1" dirty="0">
                  <a:solidFill>
                    <a:srgbClr val="C00000"/>
                  </a:solidFill>
                </a:rPr>
                <a:t>EA</a:t>
              </a:r>
              <a:endParaRPr lang="en-GB" sz="2400" dirty="0">
                <a:solidFill>
                  <a:srgbClr val="C00000"/>
                </a:solidFill>
              </a:endParaRPr>
            </a:p>
          </p:txBody>
        </p:sp>
        <p:sp>
          <p:nvSpPr>
            <p:cNvPr id="12" name="Rectangle 11"/>
            <p:cNvSpPr/>
            <p:nvPr/>
          </p:nvSpPr>
          <p:spPr>
            <a:xfrm>
              <a:off x="1019759" y="4388288"/>
              <a:ext cx="3511986" cy="9877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t>Failure Mode</a:t>
              </a:r>
            </a:p>
            <a:p>
              <a:pPr algn="ctr"/>
              <a:r>
                <a:rPr lang="en-US" sz="2400" b="1" dirty="0">
                  <a:solidFill>
                    <a:srgbClr val="C00000"/>
                  </a:solidFill>
                </a:rPr>
                <a:t>FM</a:t>
              </a:r>
              <a:endParaRPr lang="en-GB" sz="2400" dirty="0">
                <a:solidFill>
                  <a:srgbClr val="C00000"/>
                </a:solidFill>
              </a:endParaRPr>
            </a:p>
          </p:txBody>
        </p:sp>
        <p:sp>
          <p:nvSpPr>
            <p:cNvPr id="13" name="Rectangle 12"/>
            <p:cNvSpPr/>
            <p:nvPr/>
          </p:nvSpPr>
          <p:spPr>
            <a:xfrm>
              <a:off x="4997700" y="4747556"/>
              <a:ext cx="1931058" cy="9877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solidFill>
                    <a:srgbClr val="C00000"/>
                  </a:solidFill>
                </a:rPr>
                <a:t>FMEA</a:t>
              </a:r>
              <a:endParaRPr lang="en-GB" sz="2400" dirty="0">
                <a:solidFill>
                  <a:srgbClr val="C00000"/>
                </a:solidFill>
              </a:endParaRPr>
            </a:p>
          </p:txBody>
        </p:sp>
        <p:sp>
          <p:nvSpPr>
            <p:cNvPr id="11" name="Right Brace 10"/>
            <p:cNvSpPr/>
            <p:nvPr/>
          </p:nvSpPr>
          <p:spPr>
            <a:xfrm rot="5400000">
              <a:off x="5660408" y="2629954"/>
              <a:ext cx="720059" cy="648837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1236610424"/>
      </p:ext>
    </p:extLst>
  </p:cSld>
  <p:clrMapOvr>
    <a:masterClrMapping/>
  </p:clrMapOvr>
  <mc:AlternateContent xmlns:mc="http://schemas.openxmlformats.org/markup-compatibility/2006" xmlns:p14="http://schemas.microsoft.com/office/powerpoint/2010/main">
    <mc:Choice Requires="p14">
      <p:transition spd="slow" p14:dur="2000" advTm="46702"/>
    </mc:Choice>
    <mc:Fallback xmlns="">
      <p:transition spd="slow" advTm="467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523C4E6-CA8F-4F9C-AD67-1F86CA2DBE44}"/>
              </a:ext>
            </a:extLst>
          </p:cNvPr>
          <p:cNvSpPr/>
          <p:nvPr/>
        </p:nvSpPr>
        <p:spPr>
          <a:xfrm>
            <a:off x="8061509" y="9320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7DADCC6-0B6E-4553-90F3-73AD89726EB8}"/>
              </a:ext>
            </a:extLst>
          </p:cNvPr>
          <p:cNvSpPr/>
          <p:nvPr/>
        </p:nvSpPr>
        <p:spPr>
          <a:xfrm>
            <a:off x="155235" y="1043925"/>
            <a:ext cx="1191000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63463" y="1371207"/>
            <a:ext cx="11245317" cy="4970913"/>
          </a:xfrm>
          <a:prstGeom prst="rect">
            <a:avLst/>
          </a:prstGeom>
        </p:spPr>
        <p:txBody>
          <a:bodyPr wrap="square">
            <a:spAutoFit/>
          </a:bodyPr>
          <a:lstStyle/>
          <a:p>
            <a:pPr marL="457200" indent="-457200" algn="just">
              <a:lnSpc>
                <a:spcPct val="150000"/>
              </a:lnSpc>
              <a:spcBef>
                <a:spcPts val="1000"/>
              </a:spcBef>
              <a:buFont typeface="Wingdings" panose="05000000000000000000" pitchFamily="2" charset="2"/>
              <a:buChar char="ü"/>
              <a:defRPr/>
            </a:pPr>
            <a:r>
              <a:rPr lang="en-US" sz="2400" dirty="0">
                <a:solidFill>
                  <a:prstClr val="black"/>
                </a:solidFill>
              </a:rPr>
              <a:t>FMEA is a top-down quantitative technique applied to identify failures in a </a:t>
            </a:r>
            <a:r>
              <a:rPr lang="en-US" sz="2400" b="1" u="sng" dirty="0">
                <a:solidFill>
                  <a:srgbClr val="C00000"/>
                </a:solidFill>
              </a:rPr>
              <a:t>design</a:t>
            </a:r>
            <a:r>
              <a:rPr lang="en-US" sz="2400" dirty="0">
                <a:solidFill>
                  <a:prstClr val="black"/>
                </a:solidFill>
              </a:rPr>
              <a:t>, a process, a system, or an existing product, equipment, or service.</a:t>
            </a:r>
          </a:p>
          <a:p>
            <a:pPr marL="457200" indent="-457200" algn="just">
              <a:lnSpc>
                <a:spcPct val="150000"/>
              </a:lnSpc>
              <a:spcBef>
                <a:spcPts val="1000"/>
              </a:spcBef>
              <a:buFont typeface="Wingdings" panose="05000000000000000000" pitchFamily="2" charset="2"/>
              <a:buChar char="ü"/>
              <a:defRPr/>
            </a:pPr>
            <a:r>
              <a:rPr lang="en-US" sz="2400" dirty="0">
                <a:solidFill>
                  <a:prstClr val="black"/>
                </a:solidFill>
              </a:rPr>
              <a:t> FMEA is used to analyze elements or components of a system, their interactions and their effects on the operation of the system as a whole.</a:t>
            </a:r>
          </a:p>
          <a:p>
            <a:pPr marL="457200" marR="0" lvl="0" indent="-457200" algn="just"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The term failure modes pertains to ways in which functional elements may fail.</a:t>
            </a:r>
          </a:p>
          <a:p>
            <a:pPr marL="457200" marR="0" lvl="0" indent="-457200" algn="just"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The term effects analysis describes the consequences of those failures and any existing prevention or control measures to address them.</a:t>
            </a:r>
          </a:p>
          <a:p>
            <a:pPr marL="457200" indent="-457200" algn="just">
              <a:lnSpc>
                <a:spcPct val="150000"/>
              </a:lnSpc>
              <a:spcBef>
                <a:spcPts val="1000"/>
              </a:spcBef>
              <a:buFont typeface="Wingdings" panose="05000000000000000000" pitchFamily="2" charset="2"/>
              <a:buChar char="ü"/>
              <a:defRPr/>
            </a:pPr>
            <a:endParaRPr lang="en-US" sz="2400" dirty="0">
              <a:solidFill>
                <a:prstClr val="black"/>
              </a:solidFill>
            </a:endParaRPr>
          </a:p>
        </p:txBody>
      </p:sp>
      <p:sp>
        <p:nvSpPr>
          <p:cNvPr id="11" name="TextBox 10">
            <a:extLst>
              <a:ext uri="{FF2B5EF4-FFF2-40B4-BE49-F238E27FC236}">
                <a16:creationId xmlns:a16="http://schemas.microsoft.com/office/drawing/2014/main" id="{013F9E0B-F42B-4C08-9582-E76AE03A88A0}"/>
              </a:ext>
            </a:extLst>
          </p:cNvPr>
          <p:cNvSpPr txBox="1"/>
          <p:nvPr/>
        </p:nvSpPr>
        <p:spPr>
          <a:xfrm>
            <a:off x="2863077" y="351118"/>
            <a:ext cx="5935235" cy="477054"/>
          </a:xfrm>
          <a:prstGeom prst="rect">
            <a:avLst/>
          </a:prstGeom>
          <a:noFill/>
        </p:spPr>
        <p:txBody>
          <a:bodyPr wrap="square">
            <a:spAutoFit/>
          </a:bodyPr>
          <a:lstStyle/>
          <a:p>
            <a:pPr algn="ctr"/>
            <a:r>
              <a:rPr lang="en-US" sz="2500" b="1" dirty="0"/>
              <a:t>Failure Mode and Effects Analysis</a:t>
            </a:r>
            <a:endParaRPr lang="ar-EG" sz="2500" b="1" dirty="0"/>
          </a:p>
        </p:txBody>
      </p:sp>
    </p:spTree>
    <p:extLst>
      <p:ext uri="{BB962C8B-B14F-4D97-AF65-F5344CB8AC3E}">
        <p14:creationId xmlns:p14="http://schemas.microsoft.com/office/powerpoint/2010/main" val="4128871227"/>
      </p:ext>
    </p:extLst>
  </p:cSld>
  <p:clrMapOvr>
    <a:masterClrMapping/>
  </p:clrMapOvr>
  <mc:AlternateContent xmlns:mc="http://schemas.openxmlformats.org/markup-compatibility/2006" xmlns:p14="http://schemas.microsoft.com/office/powerpoint/2010/main">
    <mc:Choice Requires="p14">
      <p:transition spd="slow" p14:dur="2000" advTm="75466"/>
    </mc:Choice>
    <mc:Fallback xmlns="">
      <p:transition spd="slow" advTm="75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A92DF8D-681B-4D75-B792-37D6B0A1738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7FE258F-286A-4D1C-830C-71C232956FD0}"/>
              </a:ext>
            </a:extLst>
          </p:cNvPr>
          <p:cNvSpPr/>
          <p:nvPr/>
        </p:nvSpPr>
        <p:spPr>
          <a:xfrm>
            <a:off x="135082" y="1075098"/>
            <a:ext cx="1191207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6" name="Rectangle 5"/>
          <p:cNvSpPr/>
          <p:nvPr/>
        </p:nvSpPr>
        <p:spPr>
          <a:xfrm>
            <a:off x="423746" y="1385195"/>
            <a:ext cx="11168179" cy="4160434"/>
          </a:xfrm>
          <a:prstGeom prst="rect">
            <a:avLst/>
          </a:prstGeom>
        </p:spPr>
        <p:txBody>
          <a:bodyPr wrap="square">
            <a:spAutoFit/>
          </a:bodyPr>
          <a:lstStyle/>
          <a:p>
            <a:pPr marL="457200" indent="-457200">
              <a:lnSpc>
                <a:spcPct val="150000"/>
              </a:lnSpc>
              <a:spcBef>
                <a:spcPts val="1000"/>
              </a:spcBef>
              <a:buFont typeface="Wingdings" panose="05000000000000000000" pitchFamily="2" charset="2"/>
              <a:buChar char="§"/>
              <a:defRPr/>
            </a:pPr>
            <a:r>
              <a:rPr lang="en-US" sz="2400" dirty="0">
                <a:solidFill>
                  <a:prstClr val="black"/>
                </a:solidFill>
              </a:rPr>
              <a:t>Thus, FMEA similar to HAZOP also examines how existing system capabilities detect failures and manage such failures. </a:t>
            </a:r>
          </a:p>
          <a:p>
            <a:pPr marL="457200" indent="-457200">
              <a:lnSpc>
                <a:spcPct val="150000"/>
              </a:lnSpc>
              <a:spcBef>
                <a:spcPts val="1000"/>
              </a:spcBef>
              <a:buFont typeface="Wingdings" panose="05000000000000000000" pitchFamily="2" charset="2"/>
              <a:buChar char="§"/>
              <a:defRPr/>
            </a:pPr>
            <a:r>
              <a:rPr lang="en-US" sz="2400" dirty="0">
                <a:solidFill>
                  <a:prstClr val="black"/>
                </a:solidFill>
              </a:rPr>
              <a:t>Correspondingly, risks are ranked based on the likelihood and consequences of failure, as well as the current system’s ability to detect and manage failure if they do occur. </a:t>
            </a:r>
          </a:p>
          <a:p>
            <a:pPr marL="457200" marR="0" lvl="0" indent="-457200" algn="l"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Similar to PHA and unlike HAZOP and JSA, FMEA further assesses the likelihoods of occurrence of these failures.</a:t>
            </a:r>
          </a:p>
        </p:txBody>
      </p:sp>
      <p:sp>
        <p:nvSpPr>
          <p:cNvPr id="11" name="TextBox 10">
            <a:extLst>
              <a:ext uri="{FF2B5EF4-FFF2-40B4-BE49-F238E27FC236}">
                <a16:creationId xmlns:a16="http://schemas.microsoft.com/office/drawing/2014/main" id="{8119225B-D36B-4303-BF00-06F1BBB5B236}"/>
              </a:ext>
            </a:extLst>
          </p:cNvPr>
          <p:cNvSpPr txBox="1"/>
          <p:nvPr/>
        </p:nvSpPr>
        <p:spPr>
          <a:xfrm>
            <a:off x="3122852" y="351118"/>
            <a:ext cx="5935235" cy="477054"/>
          </a:xfrm>
          <a:prstGeom prst="rect">
            <a:avLst/>
          </a:prstGeom>
          <a:noFill/>
        </p:spPr>
        <p:txBody>
          <a:bodyPr wrap="square">
            <a:spAutoFit/>
          </a:bodyPr>
          <a:lstStyle/>
          <a:p>
            <a:pPr algn="ctr"/>
            <a:r>
              <a:rPr lang="en-US" sz="2500" b="1" dirty="0"/>
              <a:t>Failure Mode and Effects Analysis</a:t>
            </a:r>
            <a:endParaRPr lang="ar-EG" sz="2500" b="1" dirty="0"/>
          </a:p>
        </p:txBody>
      </p:sp>
    </p:spTree>
    <p:extLst>
      <p:ext uri="{BB962C8B-B14F-4D97-AF65-F5344CB8AC3E}">
        <p14:creationId xmlns:p14="http://schemas.microsoft.com/office/powerpoint/2010/main" val="835137756"/>
      </p:ext>
    </p:extLst>
  </p:cSld>
  <p:clrMapOvr>
    <a:masterClrMapping/>
  </p:clrMapOvr>
  <mc:AlternateContent xmlns:mc="http://schemas.openxmlformats.org/markup-compatibility/2006" xmlns:p14="http://schemas.microsoft.com/office/powerpoint/2010/main">
    <mc:Choice Requires="p14">
      <p:transition spd="slow" p14:dur="2000" advTm="191291"/>
    </mc:Choice>
    <mc:Fallback xmlns="">
      <p:transition spd="slow" advTm="19129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8" y="1043925"/>
            <a:ext cx="1198481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2" name="Picture 1"/>
          <p:cNvPicPr>
            <a:picLocks noChangeAspect="1"/>
          </p:cNvPicPr>
          <p:nvPr/>
        </p:nvPicPr>
        <p:blipFill>
          <a:blip r:embed="rId2"/>
          <a:stretch>
            <a:fillRect/>
          </a:stretch>
        </p:blipFill>
        <p:spPr>
          <a:xfrm>
            <a:off x="1449386" y="1263188"/>
            <a:ext cx="9273074" cy="5316566"/>
          </a:xfrm>
          <a:prstGeom prst="rect">
            <a:avLst/>
          </a:prstGeom>
        </p:spPr>
      </p:pic>
      <p:sp>
        <p:nvSpPr>
          <p:cNvPr id="11" name="TextBox 10">
            <a:extLst>
              <a:ext uri="{FF2B5EF4-FFF2-40B4-BE49-F238E27FC236}">
                <a16:creationId xmlns:a16="http://schemas.microsoft.com/office/drawing/2014/main" id="{8119225B-D36B-4303-BF00-06F1BBB5B236}"/>
              </a:ext>
            </a:extLst>
          </p:cNvPr>
          <p:cNvSpPr txBox="1"/>
          <p:nvPr/>
        </p:nvSpPr>
        <p:spPr>
          <a:xfrm>
            <a:off x="3133243" y="351118"/>
            <a:ext cx="5935235" cy="477054"/>
          </a:xfrm>
          <a:prstGeom prst="rect">
            <a:avLst/>
          </a:prstGeom>
          <a:noFill/>
        </p:spPr>
        <p:txBody>
          <a:bodyPr wrap="square">
            <a:spAutoFit/>
          </a:bodyPr>
          <a:lstStyle/>
          <a:p>
            <a:pPr algn="ctr"/>
            <a:r>
              <a:rPr lang="en-US" sz="2500" b="1" dirty="0"/>
              <a:t>A Bottom-to-top FMEA approach</a:t>
            </a:r>
            <a:endParaRPr lang="ar-EG" sz="2500" b="1" dirty="0"/>
          </a:p>
        </p:txBody>
      </p:sp>
    </p:spTree>
    <p:extLst>
      <p:ext uri="{BB962C8B-B14F-4D97-AF65-F5344CB8AC3E}">
        <p14:creationId xmlns:p14="http://schemas.microsoft.com/office/powerpoint/2010/main" val="2774358543"/>
      </p:ext>
    </p:extLst>
  </p:cSld>
  <p:clrMapOvr>
    <a:masterClrMapping/>
  </p:clrMapOvr>
  <mc:AlternateContent xmlns:mc="http://schemas.openxmlformats.org/markup-compatibility/2006" xmlns:p14="http://schemas.microsoft.com/office/powerpoint/2010/main">
    <mc:Choice Requires="p14">
      <p:transition spd="slow" p14:dur="2000" advTm="106844"/>
    </mc:Choice>
    <mc:Fallback xmlns="">
      <p:transition spd="slow" advTm="10684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8" y="1064707"/>
            <a:ext cx="1197441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8119225B-D36B-4303-BF00-06F1BBB5B236}"/>
              </a:ext>
            </a:extLst>
          </p:cNvPr>
          <p:cNvSpPr txBox="1"/>
          <p:nvPr/>
        </p:nvSpPr>
        <p:spPr>
          <a:xfrm>
            <a:off x="3133243" y="351118"/>
            <a:ext cx="5935235" cy="477054"/>
          </a:xfrm>
          <a:prstGeom prst="rect">
            <a:avLst/>
          </a:prstGeom>
          <a:noFill/>
        </p:spPr>
        <p:txBody>
          <a:bodyPr wrap="square">
            <a:spAutoFit/>
          </a:bodyPr>
          <a:lstStyle/>
          <a:p>
            <a:pPr algn="ctr"/>
            <a:r>
              <a:rPr lang="en-US" sz="2500" b="1" dirty="0"/>
              <a:t>A Top-to-Bottom FMEA approach</a:t>
            </a:r>
            <a:endParaRPr lang="ar-EG" sz="2500" b="1" dirty="0"/>
          </a:p>
        </p:txBody>
      </p:sp>
      <p:pic>
        <p:nvPicPr>
          <p:cNvPr id="3" name="Picture 2"/>
          <p:cNvPicPr>
            <a:picLocks noChangeAspect="1"/>
          </p:cNvPicPr>
          <p:nvPr/>
        </p:nvPicPr>
        <p:blipFill>
          <a:blip r:embed="rId2"/>
          <a:stretch>
            <a:fillRect/>
          </a:stretch>
        </p:blipFill>
        <p:spPr>
          <a:xfrm>
            <a:off x="1257299" y="1167788"/>
            <a:ext cx="9715500" cy="5474312"/>
          </a:xfrm>
          <a:prstGeom prst="rect">
            <a:avLst/>
          </a:prstGeom>
        </p:spPr>
      </p:pic>
    </p:spTree>
    <p:extLst>
      <p:ext uri="{BB962C8B-B14F-4D97-AF65-F5344CB8AC3E}">
        <p14:creationId xmlns:p14="http://schemas.microsoft.com/office/powerpoint/2010/main" val="4049171752"/>
      </p:ext>
    </p:extLst>
  </p:cSld>
  <p:clrMapOvr>
    <a:masterClrMapping/>
  </p:clrMapOvr>
  <mc:AlternateContent xmlns:mc="http://schemas.openxmlformats.org/markup-compatibility/2006" xmlns:p14="http://schemas.microsoft.com/office/powerpoint/2010/main">
    <mc:Choice Requires="p14">
      <p:transition spd="slow" p14:dur="2000" advTm="118116"/>
    </mc:Choice>
    <mc:Fallback xmlns="">
      <p:transition spd="slow" advTm="11811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1C1EEF3-4FE2-4F9D-BB64-0EF5BA040E94}"/>
              </a:ext>
            </a:extLst>
          </p:cNvPr>
          <p:cNvSpPr/>
          <p:nvPr/>
        </p:nvSpPr>
        <p:spPr>
          <a:xfrm>
            <a:off x="8063578" y="88753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49A71AC-2CE9-45D6-B7AA-075870E18569}"/>
              </a:ext>
            </a:extLst>
          </p:cNvPr>
          <p:cNvSpPr/>
          <p:nvPr/>
        </p:nvSpPr>
        <p:spPr>
          <a:xfrm>
            <a:off x="93518" y="981578"/>
            <a:ext cx="12001500" cy="5876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07000"/>
              </a:lnSpc>
              <a:spcAft>
                <a:spcPts val="800"/>
              </a:spcAft>
              <a:buFont typeface="Wingdings" panose="05000000000000000000" pitchFamily="2" charset="2"/>
              <a:buChar char="§"/>
            </a:pPr>
            <a:r>
              <a:rPr lang="en-US" sz="2400" dirty="0">
                <a:solidFill>
                  <a:schemeClr val="tx1"/>
                </a:solidFill>
              </a:rPr>
              <a:t>FMEA is a qualitative and systematic tool, usually created within a spreadsheet, to help practitioners anticipate what might go wrong with a product or process. In addition to identifying how a product or process might fail and the effects of that failure, FMEA also helps find the possible causes of failures and the likelihood of failures being detected before occurrence.</a:t>
            </a:r>
          </a:p>
          <a:p>
            <a:pPr marL="342900" indent="-342900">
              <a:lnSpc>
                <a:spcPct val="107000"/>
              </a:lnSpc>
              <a:spcAft>
                <a:spcPts val="800"/>
              </a:spcAft>
              <a:buFont typeface="Wingdings" panose="05000000000000000000" pitchFamily="2" charset="2"/>
              <a:buChar char="§"/>
            </a:pPr>
            <a:r>
              <a:rPr lang="en-US" sz="2400" dirty="0">
                <a:solidFill>
                  <a:schemeClr val="tx1"/>
                </a:solidFill>
              </a:rPr>
              <a:t>Used across many industries, FMEA is one of the best ways of analyzing potential reliability problems early in the development cycle, making it easier for manufacturers to take quick action and mitigate failure. The ability to anticipate issues early allows practitioners to design out failures and design in reliable, safe and customer-pleasing features</a:t>
            </a:r>
            <a:r>
              <a:rPr lang="ar-EG" sz="2400" dirty="0">
                <a:solidFill>
                  <a:schemeClr val="tx1"/>
                </a:solidFill>
              </a:rPr>
              <a:t>.</a:t>
            </a:r>
            <a:endParaRPr lang="en-US" sz="2400" dirty="0">
              <a:solidFill>
                <a:schemeClr val="tx1"/>
              </a:solidFill>
            </a:endParaRP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BD61898D-3A90-44D7-B8DC-1EFE40B3976C}"/>
              </a:ext>
            </a:extLst>
          </p:cNvPr>
          <p:cNvSpPr txBox="1"/>
          <p:nvPr/>
        </p:nvSpPr>
        <p:spPr>
          <a:xfrm>
            <a:off x="2826312" y="302757"/>
            <a:ext cx="6567071" cy="477054"/>
          </a:xfrm>
          <a:prstGeom prst="rect">
            <a:avLst/>
          </a:prstGeom>
          <a:noFill/>
        </p:spPr>
        <p:txBody>
          <a:bodyPr wrap="square">
            <a:spAutoFit/>
          </a:bodyPr>
          <a:lstStyle/>
          <a:p>
            <a:pPr algn="ctr"/>
            <a:r>
              <a:rPr lang="en-US" sz="2500" b="1" dirty="0"/>
              <a:t> </a:t>
            </a:r>
            <a:r>
              <a:rPr lang="en-US" sz="2500" b="1" dirty="0">
                <a:solidFill>
                  <a:schemeClr val="tx1"/>
                </a:solidFill>
              </a:rPr>
              <a:t>The Basics of - </a:t>
            </a:r>
            <a:r>
              <a:rPr lang="en-US" sz="2500" b="1" dirty="0">
                <a:solidFill>
                  <a:srgbClr val="C00000"/>
                </a:solidFill>
              </a:rPr>
              <a:t>FMEA</a:t>
            </a:r>
            <a:endParaRPr lang="ar-EG" sz="2500" b="1" dirty="0">
              <a:solidFill>
                <a:srgbClr val="C00000"/>
              </a:solidFill>
            </a:endParaRPr>
          </a:p>
        </p:txBody>
      </p:sp>
    </p:spTree>
    <p:extLst>
      <p:ext uri="{BB962C8B-B14F-4D97-AF65-F5344CB8AC3E}">
        <p14:creationId xmlns:p14="http://schemas.microsoft.com/office/powerpoint/2010/main" val="2853019394"/>
      </p:ext>
    </p:extLst>
  </p:cSld>
  <p:clrMapOvr>
    <a:masterClrMapping/>
  </p:clrMapOvr>
  <mc:AlternateContent xmlns:mc="http://schemas.openxmlformats.org/markup-compatibility/2006" xmlns:p14="http://schemas.microsoft.com/office/powerpoint/2010/main">
    <mc:Choice Requires="p14">
      <p:transition spd="slow" p14:dur="2000" advTm="173353"/>
    </mc:Choice>
    <mc:Fallback xmlns="">
      <p:transition spd="slow" advTm="17335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C3DC7C5-9554-4CE0-A0BE-101A0A5FFB9E}"/>
              </a:ext>
            </a:extLst>
          </p:cNvPr>
          <p:cNvSpPr/>
          <p:nvPr/>
        </p:nvSpPr>
        <p:spPr>
          <a:xfrm>
            <a:off x="8061509" y="9112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7BCC71A-07D8-4ABA-83E3-DAB99DC23CC7}"/>
              </a:ext>
            </a:extLst>
          </p:cNvPr>
          <p:cNvSpPr/>
          <p:nvPr/>
        </p:nvSpPr>
        <p:spPr>
          <a:xfrm>
            <a:off x="124691" y="1033534"/>
            <a:ext cx="1193915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2DD8CA06-902C-474A-ADD7-13CAB0329933}"/>
              </a:ext>
            </a:extLst>
          </p:cNvPr>
          <p:cNvSpPr txBox="1"/>
          <p:nvPr/>
        </p:nvSpPr>
        <p:spPr>
          <a:xfrm>
            <a:off x="2408921" y="271933"/>
            <a:ext cx="7362591" cy="477054"/>
          </a:xfrm>
          <a:prstGeom prst="rect">
            <a:avLst/>
          </a:prstGeom>
          <a:noFill/>
        </p:spPr>
        <p:txBody>
          <a:bodyPr wrap="square">
            <a:spAutoFit/>
          </a:bodyPr>
          <a:lstStyle/>
          <a:p>
            <a:pPr algn="ctr"/>
            <a:r>
              <a:rPr lang="en-US" sz="2500" b="1" dirty="0"/>
              <a:t>Criteria for FMEA Analysis</a:t>
            </a:r>
            <a:endParaRPr lang="ar-EG" sz="2500" b="1" dirty="0"/>
          </a:p>
        </p:txBody>
      </p:sp>
      <p:sp>
        <p:nvSpPr>
          <p:cNvPr id="12" name="TextBox 11">
            <a:extLst>
              <a:ext uri="{FF2B5EF4-FFF2-40B4-BE49-F238E27FC236}">
                <a16:creationId xmlns:a16="http://schemas.microsoft.com/office/drawing/2014/main" id="{A8C26F52-C305-4650-976E-93AABAD78C4F}"/>
              </a:ext>
            </a:extLst>
          </p:cNvPr>
          <p:cNvSpPr txBox="1"/>
          <p:nvPr/>
        </p:nvSpPr>
        <p:spPr>
          <a:xfrm>
            <a:off x="374073" y="1290191"/>
            <a:ext cx="11357010" cy="4970913"/>
          </a:xfrm>
          <a:prstGeom prst="rect">
            <a:avLst/>
          </a:prstGeom>
          <a:noFill/>
        </p:spPr>
        <p:txBody>
          <a:bodyPr wrap="square">
            <a:spAutoFit/>
          </a:bodyPr>
          <a:lstStyle/>
          <a:p>
            <a:pPr>
              <a:lnSpc>
                <a:spcPct val="150000"/>
              </a:lnSpc>
              <a:spcAft>
                <a:spcPts val="800"/>
              </a:spcAft>
              <a:tabLst>
                <a:tab pos="1849755" algn="l"/>
              </a:tabLst>
            </a:pPr>
            <a:r>
              <a:rPr lang="en-US" sz="2400" dirty="0"/>
              <a:t>An FMEA uses three criteria to assess a problem: </a:t>
            </a:r>
          </a:p>
          <a:p>
            <a:pPr>
              <a:lnSpc>
                <a:spcPct val="150000"/>
              </a:lnSpc>
              <a:spcAft>
                <a:spcPts val="800"/>
              </a:spcAft>
              <a:tabLst>
                <a:tab pos="1849755" algn="l"/>
              </a:tabLst>
            </a:pPr>
            <a:r>
              <a:rPr lang="en-US" sz="2400" dirty="0"/>
              <a:t>1- The severity of the effect on the customer, </a:t>
            </a:r>
          </a:p>
          <a:p>
            <a:pPr>
              <a:lnSpc>
                <a:spcPct val="150000"/>
              </a:lnSpc>
              <a:spcAft>
                <a:spcPts val="800"/>
              </a:spcAft>
              <a:tabLst>
                <a:tab pos="1849755" algn="l"/>
              </a:tabLst>
            </a:pPr>
            <a:r>
              <a:rPr lang="en-US" sz="2400" dirty="0"/>
              <a:t>2- How frequently the problem is likely to occur and </a:t>
            </a:r>
          </a:p>
          <a:p>
            <a:pPr>
              <a:lnSpc>
                <a:spcPct val="150000"/>
              </a:lnSpc>
              <a:spcAft>
                <a:spcPts val="800"/>
              </a:spcAft>
              <a:tabLst>
                <a:tab pos="1849755" algn="l"/>
              </a:tabLst>
            </a:pPr>
            <a:r>
              <a:rPr lang="en-US" sz="2400" dirty="0"/>
              <a:t>3- How easily the problem can be detected. </a:t>
            </a:r>
          </a:p>
          <a:p>
            <a:pPr marL="342900" indent="-342900">
              <a:lnSpc>
                <a:spcPct val="150000"/>
              </a:lnSpc>
              <a:spcAft>
                <a:spcPts val="800"/>
              </a:spcAft>
              <a:buFont typeface="Wingdings" panose="05000000000000000000" pitchFamily="2" charset="2"/>
              <a:buChar char="ü"/>
              <a:tabLst>
                <a:tab pos="1849755" algn="l"/>
              </a:tabLst>
            </a:pPr>
            <a:r>
              <a:rPr lang="en-US" sz="2400" dirty="0"/>
              <a:t>Participants must set and agree on a ranking between 1 and 10 (1 = low, 10 = high) for the severity, occurrence and detection level for each of the failure modes. </a:t>
            </a:r>
          </a:p>
          <a:p>
            <a:pPr marL="342900" indent="-342900">
              <a:lnSpc>
                <a:spcPct val="150000"/>
              </a:lnSpc>
              <a:buFont typeface="Wingdings" panose="05000000000000000000" pitchFamily="2" charset="2"/>
              <a:buChar char="ü"/>
            </a:pPr>
            <a:r>
              <a:rPr lang="en-US" sz="2400" dirty="0"/>
              <a:t>Although FMEA is a qualitative process, it is important to use data (if available) to qualify the decisions the team makes regarding these ratings. </a:t>
            </a:r>
            <a:endParaRPr lang="ar-EG" sz="2400" dirty="0"/>
          </a:p>
        </p:txBody>
      </p:sp>
    </p:spTree>
    <p:extLst>
      <p:ext uri="{BB962C8B-B14F-4D97-AF65-F5344CB8AC3E}">
        <p14:creationId xmlns:p14="http://schemas.microsoft.com/office/powerpoint/2010/main" val="1511280991"/>
      </p:ext>
    </p:extLst>
  </p:cSld>
  <p:clrMapOvr>
    <a:masterClrMapping/>
  </p:clrMapOvr>
  <mc:AlternateContent xmlns:mc="http://schemas.openxmlformats.org/markup-compatibility/2006" xmlns:p14="http://schemas.microsoft.com/office/powerpoint/2010/main">
    <mc:Choice Requires="p14">
      <p:transition spd="slow" p14:dur="2000" advTm="350630"/>
    </mc:Choice>
    <mc:Fallback xmlns="">
      <p:transition spd="slow" advTm="3506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66A0B8E-CB99-4E47-8D79-2B538616A7A5}"/>
              </a:ext>
            </a:extLst>
          </p:cNvPr>
          <p:cNvSpPr/>
          <p:nvPr/>
        </p:nvSpPr>
        <p:spPr>
          <a:xfrm>
            <a:off x="8061509"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2238A54-1495-4CBB-9E7A-395DBBCEAC65}"/>
              </a:ext>
            </a:extLst>
          </p:cNvPr>
          <p:cNvSpPr/>
          <p:nvPr/>
        </p:nvSpPr>
        <p:spPr>
          <a:xfrm>
            <a:off x="83128" y="1033534"/>
            <a:ext cx="1197172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468351" y="2101598"/>
            <a:ext cx="11251581" cy="36579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400" dirty="0">
                <a:solidFill>
                  <a:prstClr val="black"/>
                </a:solidFill>
              </a:rPr>
              <a:t>FMEA is used to study a variety of systems and products that are more detailed and complex such as those in the aviation and electronics industry. </a:t>
            </a:r>
          </a:p>
          <a:p>
            <a:pPr>
              <a:lnSpc>
                <a:spcPct val="150000"/>
              </a:lnSpc>
              <a:buFont typeface="Wingdings" panose="05000000000000000000" pitchFamily="2" charset="2"/>
              <a:buChar char="§"/>
            </a:pPr>
            <a:r>
              <a:rPr lang="en-US" sz="2400" dirty="0"/>
              <a:t>More often, it is applied as periodic review throughout the life of the system to accommodate</a:t>
            </a:r>
            <a:r>
              <a:rPr lang="ar-EG" sz="2400" dirty="0"/>
              <a:t> </a:t>
            </a:r>
            <a:r>
              <a:rPr lang="en-US" sz="2400" dirty="0"/>
              <a:t>changes within the system and its environment.</a:t>
            </a:r>
          </a:p>
          <a:p>
            <a:pPr>
              <a:lnSpc>
                <a:spcPct val="150000"/>
              </a:lnSpc>
              <a:buFont typeface="Wingdings" panose="05000000000000000000" pitchFamily="2" charset="2"/>
              <a:buChar char="§"/>
            </a:pPr>
            <a:endParaRPr lang="en-US" sz="2400" dirty="0">
              <a:solidFill>
                <a:prstClr val="black"/>
              </a:solidFill>
            </a:endParaRPr>
          </a:p>
        </p:txBody>
      </p:sp>
      <p:sp>
        <p:nvSpPr>
          <p:cNvPr id="11" name="TextBox 10">
            <a:extLst>
              <a:ext uri="{FF2B5EF4-FFF2-40B4-BE49-F238E27FC236}">
                <a16:creationId xmlns:a16="http://schemas.microsoft.com/office/drawing/2014/main" id="{0E8C394D-BB39-4B2F-91B9-D30464400C03}"/>
              </a:ext>
            </a:extLst>
          </p:cNvPr>
          <p:cNvSpPr txBox="1"/>
          <p:nvPr/>
        </p:nvSpPr>
        <p:spPr>
          <a:xfrm>
            <a:off x="2836703" y="302757"/>
            <a:ext cx="6567071" cy="477054"/>
          </a:xfrm>
          <a:prstGeom prst="rect">
            <a:avLst/>
          </a:prstGeom>
          <a:noFill/>
        </p:spPr>
        <p:txBody>
          <a:bodyPr wrap="square">
            <a:spAutoFit/>
          </a:bodyPr>
          <a:lstStyle/>
          <a:p>
            <a:pPr algn="ctr"/>
            <a:r>
              <a:rPr lang="en-US" sz="2500" b="1" dirty="0"/>
              <a:t>Where and when to use </a:t>
            </a:r>
            <a:r>
              <a:rPr lang="en-US" sz="2500" b="1" dirty="0">
                <a:solidFill>
                  <a:srgbClr val="C00000"/>
                </a:solidFill>
              </a:rPr>
              <a:t>FMEA?</a:t>
            </a:r>
            <a:endParaRPr lang="ar-EG" sz="2500" b="1" dirty="0">
              <a:solidFill>
                <a:srgbClr val="C00000"/>
              </a:solidFill>
            </a:endParaRPr>
          </a:p>
        </p:txBody>
      </p:sp>
    </p:spTree>
    <p:extLst>
      <p:ext uri="{BB962C8B-B14F-4D97-AF65-F5344CB8AC3E}">
        <p14:creationId xmlns:p14="http://schemas.microsoft.com/office/powerpoint/2010/main" val="2482624419"/>
      </p:ext>
    </p:extLst>
  </p:cSld>
  <p:clrMapOvr>
    <a:masterClrMapping/>
  </p:clrMapOvr>
  <mc:AlternateContent xmlns:mc="http://schemas.openxmlformats.org/markup-compatibility/2006" xmlns:p14="http://schemas.microsoft.com/office/powerpoint/2010/main">
    <mc:Choice Requires="p14">
      <p:transition spd="slow" p14:dur="2000" advTm="235337"/>
    </mc:Choice>
    <mc:Fallback xmlns="">
      <p:transition spd="slow" advTm="23533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1EC81DA-4E2C-43EE-A3B0-EB33993F820A}"/>
              </a:ext>
            </a:extLst>
          </p:cNvPr>
          <p:cNvSpPr/>
          <p:nvPr/>
        </p:nvSpPr>
        <p:spPr>
          <a:xfrm>
            <a:off x="8061509"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A0262D2-ECB8-492B-AF80-244848876376}"/>
              </a:ext>
            </a:extLst>
          </p:cNvPr>
          <p:cNvSpPr/>
          <p:nvPr/>
        </p:nvSpPr>
        <p:spPr>
          <a:xfrm>
            <a:off x="144844" y="1043925"/>
            <a:ext cx="1191000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642849" y="1201294"/>
            <a:ext cx="10906301" cy="4430579"/>
          </a:xfrm>
          <a:prstGeom prst="rect">
            <a:avLst/>
          </a:prstGeom>
        </p:spPr>
        <p:txBody>
          <a:bodyPr>
            <a:normAutofit/>
          </a:bodyPr>
          <a:lstStyle>
            <a:defPPr>
              <a:defRPr lang="en-US"/>
            </a:defPPr>
            <a:lvl1pPr marL="228600" indent="-228600">
              <a:lnSpc>
                <a:spcPct val="150000"/>
              </a:lnSpc>
              <a:spcBef>
                <a:spcPts val="1000"/>
              </a:spcBef>
              <a:buFont typeface="Wingdings" panose="05000000000000000000" pitchFamily="2" charset="2"/>
              <a:buChar char="§"/>
              <a:defRPr sz="2400">
                <a:solidFill>
                  <a:prstClr val="black"/>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It is applicable in both the design and operation phases, particularly in the development of operational risk management strategies. </a:t>
            </a:r>
          </a:p>
          <a:p>
            <a:r>
              <a:rPr lang="en-US" dirty="0"/>
              <a:t>It is useful for redesigning existing systems for a new application as well. </a:t>
            </a:r>
          </a:p>
          <a:p>
            <a:r>
              <a:rPr lang="en-US" dirty="0"/>
              <a:t>FMEA is also used for risk and safety auditing and accident investigations. </a:t>
            </a:r>
          </a:p>
          <a:p>
            <a:endParaRPr lang="en-US" dirty="0"/>
          </a:p>
        </p:txBody>
      </p:sp>
      <p:sp>
        <p:nvSpPr>
          <p:cNvPr id="11" name="TextBox 10">
            <a:extLst>
              <a:ext uri="{FF2B5EF4-FFF2-40B4-BE49-F238E27FC236}">
                <a16:creationId xmlns:a16="http://schemas.microsoft.com/office/drawing/2014/main" id="{7A58876D-1C9F-43D4-A09D-EFB39B4C79D5}"/>
              </a:ext>
            </a:extLst>
          </p:cNvPr>
          <p:cNvSpPr txBox="1"/>
          <p:nvPr/>
        </p:nvSpPr>
        <p:spPr>
          <a:xfrm>
            <a:off x="2815921" y="302757"/>
            <a:ext cx="6567071" cy="477054"/>
          </a:xfrm>
          <a:prstGeom prst="rect">
            <a:avLst/>
          </a:prstGeom>
          <a:noFill/>
        </p:spPr>
        <p:txBody>
          <a:bodyPr wrap="square">
            <a:spAutoFit/>
          </a:bodyPr>
          <a:lstStyle/>
          <a:p>
            <a:pPr algn="ctr"/>
            <a:r>
              <a:rPr lang="en-US" sz="2500" b="1" dirty="0"/>
              <a:t>Where and when to use </a:t>
            </a:r>
            <a:r>
              <a:rPr lang="en-US" sz="2500" b="1" dirty="0">
                <a:solidFill>
                  <a:srgbClr val="C00000"/>
                </a:solidFill>
              </a:rPr>
              <a:t>FMEA?</a:t>
            </a:r>
            <a:endParaRPr lang="ar-EG" sz="2500" b="1" dirty="0">
              <a:solidFill>
                <a:srgbClr val="C00000"/>
              </a:solidFill>
            </a:endParaRPr>
          </a:p>
        </p:txBody>
      </p:sp>
      <p:sp>
        <p:nvSpPr>
          <p:cNvPr id="12" name="Content Placeholder 2">
            <a:extLst>
              <a:ext uri="{FF2B5EF4-FFF2-40B4-BE49-F238E27FC236}">
                <a16:creationId xmlns:a16="http://schemas.microsoft.com/office/drawing/2014/main" id="{0EDD4F8F-B754-4E5B-A8F3-16F5CC8AE55C}"/>
              </a:ext>
            </a:extLst>
          </p:cNvPr>
          <p:cNvSpPr txBox="1">
            <a:spLocks/>
          </p:cNvSpPr>
          <p:nvPr/>
        </p:nvSpPr>
        <p:spPr>
          <a:xfrm>
            <a:off x="498764" y="2765358"/>
            <a:ext cx="10906301" cy="1637572"/>
          </a:xfrm>
          <a:prstGeom prst="rect">
            <a:avLst/>
          </a:prstGeom>
        </p:spPr>
        <p:txBody>
          <a:bodyPr>
            <a:normAutofit/>
          </a:bodyPr>
          <a:lstStyle>
            <a:defPPr>
              <a:defRPr lang="en-US"/>
            </a:defPPr>
            <a:lvl1pPr marL="228600" indent="-228600">
              <a:lnSpc>
                <a:spcPct val="150000"/>
              </a:lnSpc>
              <a:spcBef>
                <a:spcPts val="1000"/>
              </a:spcBef>
              <a:buFont typeface="Wingdings" panose="05000000000000000000" pitchFamily="2" charset="2"/>
              <a:buChar char="§"/>
              <a:defRPr sz="2400">
                <a:solidFill>
                  <a:prstClr val="black"/>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endParaRPr lang="en-US" dirty="0"/>
          </a:p>
        </p:txBody>
      </p:sp>
    </p:spTree>
    <p:extLst>
      <p:ext uri="{BB962C8B-B14F-4D97-AF65-F5344CB8AC3E}">
        <p14:creationId xmlns:p14="http://schemas.microsoft.com/office/powerpoint/2010/main" val="2026662515"/>
      </p:ext>
    </p:extLst>
  </p:cSld>
  <p:clrMapOvr>
    <a:masterClrMapping/>
  </p:clrMapOvr>
  <mc:AlternateContent xmlns:mc="http://schemas.openxmlformats.org/markup-compatibility/2006" xmlns:p14="http://schemas.microsoft.com/office/powerpoint/2010/main">
    <mc:Choice Requires="p14">
      <p:transition spd="slow" p14:dur="2000" advTm="20482"/>
    </mc:Choice>
    <mc:Fallback xmlns="">
      <p:transition spd="slow" advTm="2048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A14B021-1491-4964-A973-5D81092D31B3}"/>
              </a:ext>
            </a:extLst>
          </p:cNvPr>
          <p:cNvSpPr/>
          <p:nvPr/>
        </p:nvSpPr>
        <p:spPr>
          <a:xfrm>
            <a:off x="8061509"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A5CAA5AC-25CA-4427-B492-9B827A21ACF3}"/>
              </a:ext>
            </a:extLst>
          </p:cNvPr>
          <p:cNvSpPr/>
          <p:nvPr/>
        </p:nvSpPr>
        <p:spPr>
          <a:xfrm>
            <a:off x="62346" y="1023143"/>
            <a:ext cx="119807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71B8D27D-DDFC-43EE-9F53-65D20AD84EEF}"/>
              </a:ext>
            </a:extLst>
          </p:cNvPr>
          <p:cNvSpPr txBox="1"/>
          <p:nvPr/>
        </p:nvSpPr>
        <p:spPr>
          <a:xfrm>
            <a:off x="2815921" y="235851"/>
            <a:ext cx="6567071" cy="607730"/>
          </a:xfrm>
          <a:prstGeom prst="rect">
            <a:avLst/>
          </a:prstGeom>
          <a:noFill/>
        </p:spPr>
        <p:txBody>
          <a:bodyPr wrap="square">
            <a:spAutoFit/>
          </a:bodyPr>
          <a:lstStyle/>
          <a:p>
            <a:pPr algn="ctr">
              <a:lnSpc>
                <a:spcPct val="150000"/>
              </a:lnSpc>
              <a:spcAft>
                <a:spcPts val="800"/>
              </a:spcAft>
              <a:tabLst>
                <a:tab pos="1849755" algn="l"/>
              </a:tabLst>
            </a:pPr>
            <a:r>
              <a:rPr lang="en-US" sz="2500" b="1" kern="100" dirty="0">
                <a:latin typeface="Times New Roman" panose="02020603050405020304" pitchFamily="18" charset="0"/>
                <a:ea typeface="Calibri" panose="020F0502020204030204" pitchFamily="34" charset="0"/>
                <a:cs typeface="Arial" panose="020B0604020202020204" pitchFamily="34" charset="0"/>
              </a:rPr>
              <a:t>T</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he 5 steps of the </a:t>
            </a:r>
            <a:r>
              <a:rPr lang="en-US" sz="25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FMEA</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 process</a:t>
            </a:r>
            <a:endParaRPr lang="en-US" sz="25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DB631AD7-14E6-45C6-AB90-71595ED19C70}"/>
              </a:ext>
            </a:extLst>
          </p:cNvPr>
          <p:cNvSpPr txBox="1"/>
          <p:nvPr/>
        </p:nvSpPr>
        <p:spPr>
          <a:xfrm>
            <a:off x="525966" y="1419823"/>
            <a:ext cx="11140068" cy="3044231"/>
          </a:xfrm>
          <a:prstGeom prst="rect">
            <a:avLst/>
          </a:prstGeom>
          <a:noFill/>
        </p:spPr>
        <p:txBody>
          <a:bodyPr wrap="square">
            <a:spAutoFit/>
          </a:bodyPr>
          <a:lstStyle/>
          <a:p>
            <a:pPr>
              <a:lnSpc>
                <a:spcPct val="20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The five most basic steps when conducting FMEA include identifying potential failures and effects, determining the severity of each, gauging the likelihood of each failure occurring, failure detection, and assigning a risk priority number. </a:t>
            </a:r>
          </a:p>
          <a:p>
            <a:pPr>
              <a:lnSpc>
                <a:spcPct val="20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Each step is described in greater detail </a:t>
            </a:r>
            <a:r>
              <a:rPr lang="en-US" sz="2400" kern="100" dirty="0">
                <a:latin typeface="Times New Roman" panose="02020603050405020304" pitchFamily="18" charset="0"/>
                <a:ea typeface="Calibri" panose="020F0502020204030204" pitchFamily="34" charset="0"/>
                <a:cs typeface="Arial" panose="020B0604020202020204" pitchFamily="34" charset="0"/>
              </a:rPr>
              <a:t>as following</a:t>
            </a:r>
            <a:r>
              <a:rPr lang="en-US" sz="2400" kern="100" dirty="0">
                <a:effectLst/>
                <a:latin typeface="Times New Roman" panose="02020603050405020304" pitchFamily="18" charset="0"/>
                <a:ea typeface="Calibri" panose="020F0502020204030204" pitchFamily="34"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04703656"/>
      </p:ext>
    </p:extLst>
  </p:cSld>
  <p:clrMapOvr>
    <a:masterClrMapping/>
  </p:clrMapOvr>
  <mc:AlternateContent xmlns:mc="http://schemas.openxmlformats.org/markup-compatibility/2006" xmlns:p14="http://schemas.microsoft.com/office/powerpoint/2010/main">
    <mc:Choice Requires="p14">
      <p:transition spd="slow" p14:dur="2000" advTm="2366"/>
    </mc:Choice>
    <mc:Fallback xmlns="">
      <p:transition spd="slow" advTm="23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4D8DC90-EF76-423B-BD44-6B6C93BBE85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269C9ED8-26B7-4A82-8608-49DDDE4BA951}"/>
              </a:ext>
            </a:extLst>
          </p:cNvPr>
          <p:cNvSpPr/>
          <p:nvPr/>
        </p:nvSpPr>
        <p:spPr>
          <a:xfrm>
            <a:off x="83127" y="1101435"/>
            <a:ext cx="11980718" cy="5620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9" name="TextBox 8">
            <a:extLst>
              <a:ext uri="{FF2B5EF4-FFF2-40B4-BE49-F238E27FC236}">
                <a16:creationId xmlns:a16="http://schemas.microsoft.com/office/drawing/2014/main" id="{24575077-A714-419C-882D-EF05BE76697A}"/>
              </a:ext>
            </a:extLst>
          </p:cNvPr>
          <p:cNvSpPr txBox="1"/>
          <p:nvPr/>
        </p:nvSpPr>
        <p:spPr>
          <a:xfrm>
            <a:off x="468351" y="1729677"/>
            <a:ext cx="11195825" cy="3459730"/>
          </a:xfrm>
          <a:prstGeom prst="rect">
            <a:avLst/>
          </a:prstGeom>
          <a:noFill/>
        </p:spPr>
        <p:txBody>
          <a:bodyPr wrap="square">
            <a:spAutoFit/>
          </a:bodyPr>
          <a:lstStyle/>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The first FMEA step is to analyze functional requirements and their effects and identify all potential areas of failure.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It’s important to consider that failure modes in one component can induce failure in others. List all failure modes per function and consider the ultimate effect(s) of each failure mode. Examples of failure effects include overheating, noise, abnormal shutdown, or user injury.</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A294E99F-7243-4FC9-A1B0-77B274DBA46E}"/>
              </a:ext>
            </a:extLst>
          </p:cNvPr>
          <p:cNvSpPr txBox="1"/>
          <p:nvPr/>
        </p:nvSpPr>
        <p:spPr>
          <a:xfrm>
            <a:off x="2597982" y="199342"/>
            <a:ext cx="7016903" cy="607730"/>
          </a:xfrm>
          <a:prstGeom prst="rect">
            <a:avLst/>
          </a:prstGeom>
          <a:noFill/>
        </p:spPr>
        <p:txBody>
          <a:bodyPr wrap="square">
            <a:spAutoFit/>
          </a:bodyPr>
          <a:lstStyle/>
          <a:p>
            <a:pPr algn="ctr">
              <a:lnSpc>
                <a:spcPct val="150000"/>
              </a:lnSpc>
              <a:spcAft>
                <a:spcPts val="800"/>
              </a:spcAft>
              <a:tabLst>
                <a:tab pos="1849755" algn="l"/>
              </a:tabLst>
            </a:pPr>
            <a:r>
              <a:rPr lang="en-US" sz="2500" b="1" u="sng" kern="1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Step 1</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 Identify potential failures and effects</a:t>
            </a:r>
            <a:endParaRPr lang="en-US" sz="2500" b="1"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80352899"/>
      </p:ext>
    </p:extLst>
  </p:cSld>
  <p:clrMapOvr>
    <a:masterClrMapping/>
  </p:clrMapOvr>
  <mc:AlternateContent xmlns:mc="http://schemas.openxmlformats.org/markup-compatibility/2006" xmlns:p14="http://schemas.microsoft.com/office/powerpoint/2010/main">
    <mc:Choice Requires="p14">
      <p:transition spd="slow" p14:dur="2000" advTm="4749"/>
    </mc:Choice>
    <mc:Fallback xmlns="">
      <p:transition spd="slow" advTm="474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5A2EDEF-DEA2-4121-B0C8-7166C0767B61}"/>
              </a:ext>
            </a:extLst>
          </p:cNvPr>
          <p:cNvSpPr/>
          <p:nvPr/>
        </p:nvSpPr>
        <p:spPr>
          <a:xfrm>
            <a:off x="8030336"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6DD09DA-F1DA-43A8-99DD-B3D87F64D24A}"/>
              </a:ext>
            </a:extLst>
          </p:cNvPr>
          <p:cNvSpPr/>
          <p:nvPr/>
        </p:nvSpPr>
        <p:spPr>
          <a:xfrm>
            <a:off x="114300" y="1075098"/>
            <a:ext cx="1191207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0E9EE6A1-B4AC-4390-A534-EF860147F351}"/>
              </a:ext>
            </a:extLst>
          </p:cNvPr>
          <p:cNvSpPr txBox="1"/>
          <p:nvPr/>
        </p:nvSpPr>
        <p:spPr>
          <a:xfrm>
            <a:off x="542693" y="1190540"/>
            <a:ext cx="11017405" cy="1797736"/>
          </a:xfrm>
          <a:prstGeom prst="rect">
            <a:avLst/>
          </a:prstGeom>
          <a:noFill/>
        </p:spPr>
        <p:txBody>
          <a:bodyPr wrap="square">
            <a:spAutoFit/>
          </a:bodyPr>
          <a:lstStyle/>
          <a:p>
            <a:pPr>
              <a:lnSpc>
                <a:spcPct val="150000"/>
              </a:lnSpc>
              <a:spcAft>
                <a:spcPts val="800"/>
              </a:spcAft>
              <a:tabLst>
                <a:tab pos="1849755" algn="l"/>
              </a:tabLst>
            </a:pPr>
            <a:r>
              <a:rPr lang="en-US" sz="2400" kern="100" dirty="0">
                <a:effectLst/>
                <a:ea typeface="Calibri" panose="020F0502020204030204" pitchFamily="34" charset="0"/>
                <a:cs typeface="Arial" panose="020B0604020202020204" pitchFamily="34" charset="0"/>
              </a:rPr>
              <a:t>Severity refers to how serious the consequences and effects are of a failure. </a:t>
            </a:r>
          </a:p>
          <a:p>
            <a:pPr>
              <a:lnSpc>
                <a:spcPct val="150000"/>
              </a:lnSpc>
              <a:spcAft>
                <a:spcPts val="800"/>
              </a:spcAft>
              <a:tabLst>
                <a:tab pos="1849755" algn="l"/>
              </a:tabLst>
            </a:pPr>
            <a:r>
              <a:rPr lang="en-US" sz="2400" kern="100" dirty="0">
                <a:effectLst/>
                <a:ea typeface="Calibri" panose="020F0502020204030204" pitchFamily="34" charset="0"/>
                <a:cs typeface="Arial" panose="020B0604020202020204" pitchFamily="34" charset="0"/>
              </a:rPr>
              <a:t>A number of severity is assigned to each failure, with one being the lowest severity and 10 being the highest. Typical FMEA severity ratings are as follows:</a:t>
            </a:r>
          </a:p>
        </p:txBody>
      </p:sp>
      <p:sp>
        <p:nvSpPr>
          <p:cNvPr id="13" name="TextBox 12">
            <a:extLst>
              <a:ext uri="{FF2B5EF4-FFF2-40B4-BE49-F238E27FC236}">
                <a16:creationId xmlns:a16="http://schemas.microsoft.com/office/drawing/2014/main" id="{257D4C32-CFA3-4A3C-8D8B-E2982017A80B}"/>
              </a:ext>
            </a:extLst>
          </p:cNvPr>
          <p:cNvSpPr txBox="1"/>
          <p:nvPr/>
        </p:nvSpPr>
        <p:spPr>
          <a:xfrm>
            <a:off x="425604" y="2996683"/>
            <a:ext cx="11340790" cy="3469348"/>
          </a:xfrm>
          <a:prstGeom prst="rect">
            <a:avLst/>
          </a:prstGeom>
          <a:noFill/>
        </p:spPr>
        <p:txBody>
          <a:bodyPr wrap="square">
            <a:spAutoFit/>
          </a:bodyPr>
          <a:lstStyle/>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1</a:t>
            </a:r>
            <a:r>
              <a:rPr lang="en-US" b="1" kern="100" dirty="0">
                <a:solidFill>
                  <a:schemeClr val="accent2">
                    <a:lumMod val="50000"/>
                  </a:schemeClr>
                </a:solidFill>
                <a:effectLst/>
                <a:ea typeface="Calibri" panose="020F0502020204030204" pitchFamily="34" charset="0"/>
                <a:cs typeface="Arial" panose="020B0604020202020204" pitchFamily="34" charset="0"/>
              </a:rPr>
              <a:t> - No effect, no danger</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2</a:t>
            </a:r>
            <a:r>
              <a:rPr lang="en-US" b="1" kern="100" dirty="0">
                <a:solidFill>
                  <a:schemeClr val="accent2">
                    <a:lumMod val="50000"/>
                  </a:schemeClr>
                </a:solidFill>
                <a:effectLst/>
                <a:ea typeface="Calibri" panose="020F0502020204030204" pitchFamily="34" charset="0"/>
                <a:cs typeface="Arial" panose="020B0604020202020204" pitchFamily="34" charset="0"/>
              </a:rPr>
              <a:t> - Very minor – usually noticed only by very observant users</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3</a:t>
            </a:r>
            <a:r>
              <a:rPr lang="en-US" b="1" kern="100" dirty="0">
                <a:solidFill>
                  <a:schemeClr val="accent2">
                    <a:lumMod val="50000"/>
                  </a:schemeClr>
                </a:solidFill>
                <a:effectLst/>
                <a:ea typeface="Calibri" panose="020F0502020204030204" pitchFamily="34" charset="0"/>
                <a:cs typeface="Arial" panose="020B0604020202020204" pitchFamily="34" charset="0"/>
              </a:rPr>
              <a:t> - Minor – only a minor part of the system is affected; the failure is noticed by average users</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4-6</a:t>
            </a:r>
            <a:r>
              <a:rPr lang="en-US" b="1" kern="100" dirty="0">
                <a:solidFill>
                  <a:schemeClr val="accent2">
                    <a:lumMod val="50000"/>
                  </a:schemeClr>
                </a:solidFill>
                <a:effectLst/>
                <a:ea typeface="Calibri" panose="020F0502020204030204" pitchFamily="34" charset="0"/>
                <a:cs typeface="Arial" panose="020B0604020202020204" pitchFamily="34" charset="0"/>
              </a:rPr>
              <a:t> - Moderate – most users are merely inconvenienced and/or annoyed</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7-8</a:t>
            </a:r>
            <a:r>
              <a:rPr lang="en-US" b="1" kern="100" dirty="0">
                <a:solidFill>
                  <a:schemeClr val="accent2">
                    <a:lumMod val="50000"/>
                  </a:schemeClr>
                </a:solidFill>
                <a:effectLst/>
                <a:ea typeface="Calibri" panose="020F0502020204030204" pitchFamily="34" charset="0"/>
                <a:cs typeface="Arial" panose="020B0604020202020204" pitchFamily="34" charset="0"/>
              </a:rPr>
              <a:t> - High – there is a loss of primary function; users are dissatisfied</a:t>
            </a:r>
          </a:p>
          <a:p>
            <a:pPr lvl="4">
              <a:lnSpc>
                <a:spcPct val="150000"/>
              </a:lnSpc>
              <a:spcAft>
                <a:spcPts val="800"/>
              </a:spcAft>
              <a:tabLst>
                <a:tab pos="1849755" algn="l"/>
              </a:tabLst>
            </a:pPr>
            <a:r>
              <a:rPr lang="ar-EG" b="1" kern="100" dirty="0">
                <a:solidFill>
                  <a:schemeClr val="accent2">
                    <a:lumMod val="50000"/>
                  </a:schemeClr>
                </a:solidFill>
                <a:effectLst/>
                <a:ea typeface="Calibri" panose="020F0502020204030204" pitchFamily="34" charset="0"/>
                <a:cs typeface="Times New Roman" panose="02020603050405020304" pitchFamily="18" charset="0"/>
              </a:rPr>
              <a:t>9-10</a:t>
            </a:r>
            <a:r>
              <a:rPr lang="en-US" b="1" kern="100" dirty="0">
                <a:solidFill>
                  <a:schemeClr val="accent2">
                    <a:lumMod val="50000"/>
                  </a:schemeClr>
                </a:solidFill>
                <a:effectLst/>
                <a:ea typeface="Calibri" panose="020F0502020204030204" pitchFamily="34" charset="0"/>
                <a:cs typeface="Arial" panose="020B0604020202020204" pitchFamily="34" charset="0"/>
              </a:rPr>
              <a:t> - Very high – failure constitutes a safety hazard and can cause injury or death, or the product becomes inoperative ,and customers become angry</a:t>
            </a:r>
          </a:p>
        </p:txBody>
      </p:sp>
      <p:sp>
        <p:nvSpPr>
          <p:cNvPr id="14" name="TextBox 13">
            <a:extLst>
              <a:ext uri="{FF2B5EF4-FFF2-40B4-BE49-F238E27FC236}">
                <a16:creationId xmlns:a16="http://schemas.microsoft.com/office/drawing/2014/main" id="{13DF463E-4746-499C-A717-7E56914A73C8}"/>
              </a:ext>
            </a:extLst>
          </p:cNvPr>
          <p:cNvSpPr txBox="1"/>
          <p:nvPr/>
        </p:nvSpPr>
        <p:spPr>
          <a:xfrm>
            <a:off x="2981687" y="192222"/>
            <a:ext cx="6239106" cy="607730"/>
          </a:xfrm>
          <a:prstGeom prst="rect">
            <a:avLst/>
          </a:prstGeom>
          <a:noFill/>
        </p:spPr>
        <p:txBody>
          <a:bodyPr wrap="square">
            <a:spAutoFit/>
          </a:bodyPr>
          <a:lstStyle/>
          <a:p>
            <a:pPr algn="ctr">
              <a:lnSpc>
                <a:spcPct val="150000"/>
              </a:lnSpc>
              <a:spcAft>
                <a:spcPts val="800"/>
              </a:spcAft>
              <a:tabLst>
                <a:tab pos="1849755" algn="l"/>
              </a:tabLst>
            </a:pPr>
            <a:r>
              <a:rPr lang="en-US" sz="2500" b="1" kern="1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Step 2</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 Determine severity</a:t>
            </a:r>
            <a:endParaRPr lang="en-US" sz="2500" b="1"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97986065"/>
      </p:ext>
    </p:extLst>
  </p:cSld>
  <p:clrMapOvr>
    <a:masterClrMapping/>
  </p:clrMapOvr>
  <mc:AlternateContent xmlns:mc="http://schemas.openxmlformats.org/markup-compatibility/2006" xmlns:p14="http://schemas.microsoft.com/office/powerpoint/2010/main">
    <mc:Choice Requires="p14">
      <p:transition spd="slow" p14:dur="2000" advTm="41847"/>
    </mc:Choice>
    <mc:Fallback xmlns="">
      <p:transition spd="slow" advTm="4184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22014" y="94001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24691" y="1054316"/>
            <a:ext cx="1187050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11" name="Picture 10" descr="Severity guidelines for design FMEA (1 -10 qualitative scale) [14]. ">
            <a:extLst>
              <a:ext uri="{FF2B5EF4-FFF2-40B4-BE49-F238E27FC236}">
                <a16:creationId xmlns:a16="http://schemas.microsoft.com/office/drawing/2014/main" id="{A637F7D4-6E8B-4CA1-8167-019B6BC1CBA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56904" y="1282535"/>
            <a:ext cx="9999023" cy="4593886"/>
          </a:xfrm>
          <a:prstGeom prst="rect">
            <a:avLst/>
          </a:prstGeom>
          <a:noFill/>
          <a:ln>
            <a:noFill/>
          </a:ln>
        </p:spPr>
      </p:pic>
      <p:sp>
        <p:nvSpPr>
          <p:cNvPr id="12" name="TextBox 11">
            <a:extLst>
              <a:ext uri="{FF2B5EF4-FFF2-40B4-BE49-F238E27FC236}">
                <a16:creationId xmlns:a16="http://schemas.microsoft.com/office/drawing/2014/main" id="{882517BD-325F-4604-9AAA-C26AC340E4EB}"/>
              </a:ext>
            </a:extLst>
          </p:cNvPr>
          <p:cNvSpPr txBox="1"/>
          <p:nvPr/>
        </p:nvSpPr>
        <p:spPr>
          <a:xfrm>
            <a:off x="522514" y="6050617"/>
            <a:ext cx="11067801" cy="276999"/>
          </a:xfrm>
          <a:prstGeom prst="rect">
            <a:avLst/>
          </a:prstGeom>
          <a:noFill/>
        </p:spPr>
        <p:txBody>
          <a:bodyPr wrap="square">
            <a:spAutoFit/>
          </a:bodyPr>
          <a:lstStyle/>
          <a:p>
            <a:r>
              <a:rPr lang="en-US" sz="1200" dirty="0">
                <a:hlinkClick r:id="rId3"/>
              </a:rPr>
              <a:t>(PDF) Assessment and Risk Management of Potential Hazards by Failure Modes and Effect Analysis (FMEA) Method in Yazd Steel Complex (researchgate.net)</a:t>
            </a:r>
            <a:endParaRPr lang="ar-EG" sz="1200" dirty="0"/>
          </a:p>
        </p:txBody>
      </p:sp>
      <p:sp>
        <p:nvSpPr>
          <p:cNvPr id="13" name="TextBox 12">
            <a:extLst>
              <a:ext uri="{FF2B5EF4-FFF2-40B4-BE49-F238E27FC236}">
                <a16:creationId xmlns:a16="http://schemas.microsoft.com/office/drawing/2014/main" id="{38C38053-31AC-40A8-BF5F-2124AA4801C5}"/>
              </a:ext>
            </a:extLst>
          </p:cNvPr>
          <p:cNvSpPr txBox="1"/>
          <p:nvPr/>
        </p:nvSpPr>
        <p:spPr>
          <a:xfrm>
            <a:off x="2981687" y="192222"/>
            <a:ext cx="6239106" cy="607730"/>
          </a:xfrm>
          <a:prstGeom prst="rect">
            <a:avLst/>
          </a:prstGeom>
          <a:noFill/>
        </p:spPr>
        <p:txBody>
          <a:bodyPr wrap="square">
            <a:spAutoFit/>
          </a:bodyPr>
          <a:lstStyle/>
          <a:p>
            <a:pPr>
              <a:lnSpc>
                <a:spcPct val="150000"/>
              </a:lnSpc>
              <a:spcAft>
                <a:spcPts val="800"/>
              </a:spcAft>
              <a:tabLst>
                <a:tab pos="1849755" algn="l"/>
              </a:tabLst>
            </a:pPr>
            <a:r>
              <a:rPr lang="en-US" sz="2500" b="1" kern="1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Step 2</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 Determine severity, Table 1E</a:t>
            </a:r>
            <a:endParaRPr lang="en-US" sz="2500" b="1"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8195440"/>
      </p:ext>
    </p:extLst>
  </p:cSld>
  <p:clrMapOvr>
    <a:masterClrMapping/>
  </p:clrMapOvr>
  <mc:AlternateContent xmlns:mc="http://schemas.openxmlformats.org/markup-compatibility/2006" xmlns:p14="http://schemas.microsoft.com/office/powerpoint/2010/main">
    <mc:Choice Requires="p14">
      <p:transition spd="slow" p14:dur="2000" advTm="3529"/>
    </mc:Choice>
    <mc:Fallback xmlns="">
      <p:transition spd="slow" advTm="352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03909" y="1095880"/>
            <a:ext cx="1190168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a:xfrm>
            <a:off x="657477" y="6214757"/>
            <a:ext cx="41148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chemeClr val="tx1"/>
                </a:solidFill>
                <a:effectLst/>
                <a:uLnTx/>
                <a:uFillTx/>
                <a:latin typeface="Viner Hand ITC" panose="03070502030502020203" pitchFamily="66" charset="0"/>
                <a:cs typeface="Times New Roman"/>
              </a:rPr>
              <a:t>DR.AYMAN HASSAN </a:t>
            </a:r>
          </a:p>
        </p:txBody>
      </p:sp>
      <p:sp>
        <p:nvSpPr>
          <p:cNvPr id="11" name="TextBox 10">
            <a:extLst>
              <a:ext uri="{FF2B5EF4-FFF2-40B4-BE49-F238E27FC236}">
                <a16:creationId xmlns:a16="http://schemas.microsoft.com/office/drawing/2014/main" id="{0D345B66-6A80-49B0-A9A0-4F00FA771C01}"/>
              </a:ext>
            </a:extLst>
          </p:cNvPr>
          <p:cNvSpPr txBox="1"/>
          <p:nvPr/>
        </p:nvSpPr>
        <p:spPr>
          <a:xfrm>
            <a:off x="2971296" y="192222"/>
            <a:ext cx="6239106" cy="607730"/>
          </a:xfrm>
          <a:prstGeom prst="rect">
            <a:avLst/>
          </a:prstGeom>
          <a:noFill/>
        </p:spPr>
        <p:txBody>
          <a:bodyPr wrap="square">
            <a:spAutoFit/>
          </a:bodyPr>
          <a:lstStyle/>
          <a:p>
            <a:pPr>
              <a:lnSpc>
                <a:spcPct val="150000"/>
              </a:lnSpc>
              <a:spcAft>
                <a:spcPts val="800"/>
              </a:spcAft>
              <a:tabLst>
                <a:tab pos="1849755" algn="l"/>
              </a:tabLst>
            </a:pPr>
            <a:r>
              <a:rPr lang="en-US" sz="2500" b="1" kern="1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Step 2</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 Determine severity, Table 2 A</a:t>
            </a:r>
            <a:endParaRPr lang="en-US" sz="2500" b="1" kern="100" dirty="0">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2" name="Table 1">
            <a:extLst>
              <a:ext uri="{FF2B5EF4-FFF2-40B4-BE49-F238E27FC236}">
                <a16:creationId xmlns:a16="http://schemas.microsoft.com/office/drawing/2014/main" id="{9328C148-D610-4451-8710-002D388D8931}"/>
              </a:ext>
            </a:extLst>
          </p:cNvPr>
          <p:cNvGraphicFramePr>
            <a:graphicFrameLocks noGrp="1"/>
          </p:cNvGraphicFramePr>
          <p:nvPr>
            <p:extLst>
              <p:ext uri="{D42A27DB-BD31-4B8C-83A1-F6EECF244321}">
                <p14:modId xmlns:p14="http://schemas.microsoft.com/office/powerpoint/2010/main" val="3937419421"/>
              </p:ext>
            </p:extLst>
          </p:nvPr>
        </p:nvGraphicFramePr>
        <p:xfrm>
          <a:off x="838201" y="1312960"/>
          <a:ext cx="10229602" cy="4786540"/>
        </p:xfrm>
        <a:graphic>
          <a:graphicData uri="http://schemas.openxmlformats.org/drawingml/2006/table">
            <a:tbl>
              <a:tblPr rtl="1" firstRow="1" firstCol="1" bandRow="1">
                <a:tableStyleId>{5C22544A-7EE6-4342-B048-85BDC9FD1C3A}</a:tableStyleId>
              </a:tblPr>
              <a:tblGrid>
                <a:gridCol w="3409138">
                  <a:extLst>
                    <a:ext uri="{9D8B030D-6E8A-4147-A177-3AD203B41FA5}">
                      <a16:colId xmlns:a16="http://schemas.microsoft.com/office/drawing/2014/main" val="245908841"/>
                    </a:ext>
                  </a:extLst>
                </a:gridCol>
                <a:gridCol w="3410232">
                  <a:extLst>
                    <a:ext uri="{9D8B030D-6E8A-4147-A177-3AD203B41FA5}">
                      <a16:colId xmlns:a16="http://schemas.microsoft.com/office/drawing/2014/main" val="1381784546"/>
                    </a:ext>
                  </a:extLst>
                </a:gridCol>
                <a:gridCol w="3410232">
                  <a:extLst>
                    <a:ext uri="{9D8B030D-6E8A-4147-A177-3AD203B41FA5}">
                      <a16:colId xmlns:a16="http://schemas.microsoft.com/office/drawing/2014/main" val="217124167"/>
                    </a:ext>
                  </a:extLst>
                </a:gridCol>
              </a:tblGrid>
              <a:tr h="435140">
                <a:tc>
                  <a:txBody>
                    <a:bodyPr/>
                    <a:lstStyle/>
                    <a:p>
                      <a:pPr algn="ctr" rtl="1">
                        <a:lnSpc>
                          <a:spcPct val="150000"/>
                        </a:lnSpc>
                        <a:spcAft>
                          <a:spcPts val="800"/>
                        </a:spcAft>
                      </a:pPr>
                      <a:r>
                        <a:rPr lang="ar-EG" sz="1400" b="1" kern="100" dirty="0">
                          <a:effectLst/>
                        </a:rPr>
                        <a:t>التاثير</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الترتيب</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a:effectLst/>
                        </a:rPr>
                        <a:t>المعايير</a:t>
                      </a:r>
                      <a:endParaRPr lang="en-US" sz="1100" b="1"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672297768"/>
                  </a:ext>
                </a:extLst>
              </a:tr>
              <a:tr h="435140">
                <a:tc>
                  <a:txBody>
                    <a:bodyPr/>
                    <a:lstStyle/>
                    <a:p>
                      <a:pPr algn="ctr" rtl="1">
                        <a:lnSpc>
                          <a:spcPct val="150000"/>
                        </a:lnSpc>
                        <a:spcAft>
                          <a:spcPts val="800"/>
                        </a:spcAft>
                      </a:pPr>
                      <a:r>
                        <a:rPr lang="ar-EG" sz="1200" b="1" kern="100" dirty="0">
                          <a:effectLst/>
                        </a:rPr>
                        <a:t>لا تأثير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1</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لا</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597705043"/>
                  </a:ext>
                </a:extLst>
              </a:tr>
              <a:tr h="435140">
                <a:tc>
                  <a:txBody>
                    <a:bodyPr/>
                    <a:lstStyle/>
                    <a:p>
                      <a:pPr algn="ctr" rtl="1">
                        <a:lnSpc>
                          <a:spcPct val="150000"/>
                        </a:lnSpc>
                        <a:spcAft>
                          <a:spcPts val="800"/>
                        </a:spcAft>
                      </a:pPr>
                      <a:r>
                        <a:rPr lang="ar-EG" sz="1200" b="1" kern="100" dirty="0">
                          <a:effectLst/>
                        </a:rPr>
                        <a:t>العميل غير منزعج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2</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طفيف جدا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554033747"/>
                  </a:ext>
                </a:extLst>
              </a:tr>
              <a:tr h="435140">
                <a:tc>
                  <a:txBody>
                    <a:bodyPr/>
                    <a:lstStyle/>
                    <a:p>
                      <a:pPr algn="ctr" rtl="1">
                        <a:lnSpc>
                          <a:spcPct val="150000"/>
                        </a:lnSpc>
                        <a:spcAft>
                          <a:spcPts val="800"/>
                        </a:spcAft>
                      </a:pPr>
                      <a:r>
                        <a:rPr lang="ar-EG" sz="1200" b="1" kern="100" dirty="0">
                          <a:effectLst/>
                        </a:rPr>
                        <a:t>العميل منزعج حديا</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3</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طفيف حديا</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06395454"/>
                  </a:ext>
                </a:extLst>
              </a:tr>
              <a:tr h="435140">
                <a:tc>
                  <a:txBody>
                    <a:bodyPr/>
                    <a:lstStyle/>
                    <a:p>
                      <a:pPr algn="ctr" rtl="1">
                        <a:lnSpc>
                          <a:spcPct val="150000"/>
                        </a:lnSpc>
                        <a:spcAft>
                          <a:spcPts val="800"/>
                        </a:spcAft>
                      </a:pPr>
                      <a:r>
                        <a:rPr lang="ar-EG" sz="1200" b="1" kern="100" dirty="0">
                          <a:effectLst/>
                        </a:rPr>
                        <a:t>العميل منزعج</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4</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بسيط متوسط</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002518793"/>
                  </a:ext>
                </a:extLst>
              </a:tr>
              <a:tr h="435140">
                <a:tc>
                  <a:txBody>
                    <a:bodyPr/>
                    <a:lstStyle/>
                    <a:p>
                      <a:pPr algn="ctr" rtl="1">
                        <a:lnSpc>
                          <a:spcPct val="150000"/>
                        </a:lnSpc>
                        <a:spcAft>
                          <a:spcPts val="800"/>
                        </a:spcAft>
                      </a:pPr>
                      <a:r>
                        <a:rPr lang="ar-EG" sz="1200" b="1" kern="100" dirty="0">
                          <a:effectLst/>
                        </a:rPr>
                        <a:t>العميل يشعر بعدم الرضا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5</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متوسط</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756670536"/>
                  </a:ext>
                </a:extLst>
              </a:tr>
              <a:tr h="435140">
                <a:tc>
                  <a:txBody>
                    <a:bodyPr/>
                    <a:lstStyle/>
                    <a:p>
                      <a:pPr algn="ctr" rtl="1">
                        <a:lnSpc>
                          <a:spcPct val="150000"/>
                        </a:lnSpc>
                        <a:spcAft>
                          <a:spcPts val="800"/>
                        </a:spcAft>
                      </a:pPr>
                      <a:r>
                        <a:rPr lang="ar-EG" sz="1200" b="1" kern="100" dirty="0">
                          <a:effectLst/>
                        </a:rPr>
                        <a:t>العميل يشعر بعدم الراحة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6</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ظاهر الخطورة</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56072264"/>
                  </a:ext>
                </a:extLst>
              </a:tr>
              <a:tr h="435140">
                <a:tc>
                  <a:txBody>
                    <a:bodyPr/>
                    <a:lstStyle/>
                    <a:p>
                      <a:pPr algn="ctr" rtl="1">
                        <a:lnSpc>
                          <a:spcPct val="150000"/>
                        </a:lnSpc>
                        <a:spcAft>
                          <a:spcPts val="800"/>
                        </a:spcAft>
                      </a:pPr>
                      <a:r>
                        <a:rPr lang="ar-EG" sz="1200" b="1" kern="100" dirty="0">
                          <a:effectLst/>
                        </a:rPr>
                        <a:t>العميل غير راض بشكل كبير</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7</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خطورة كبير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140863480"/>
                  </a:ext>
                </a:extLst>
              </a:tr>
              <a:tr h="435140">
                <a:tc>
                  <a:txBody>
                    <a:bodyPr/>
                    <a:lstStyle/>
                    <a:p>
                      <a:pPr algn="ctr" rtl="1">
                        <a:lnSpc>
                          <a:spcPct val="150000"/>
                        </a:lnSpc>
                        <a:spcAft>
                          <a:spcPts val="800"/>
                        </a:spcAft>
                      </a:pPr>
                      <a:r>
                        <a:rPr lang="ar-EG" sz="1200" b="1" kern="100" dirty="0">
                          <a:effectLst/>
                        </a:rPr>
                        <a:t>العميل غير راض جدا " خطير"</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8</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خطورة كبيرة جدا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854302291"/>
                  </a:ext>
                </a:extLst>
              </a:tr>
              <a:tr h="435140">
                <a:tc>
                  <a:txBody>
                    <a:bodyPr/>
                    <a:lstStyle/>
                    <a:p>
                      <a:pPr algn="ctr" rtl="1">
                        <a:lnSpc>
                          <a:spcPct val="150000"/>
                        </a:lnSpc>
                        <a:spcAft>
                          <a:spcPts val="800"/>
                        </a:spcAft>
                      </a:pPr>
                      <a:r>
                        <a:rPr lang="ar-EG" sz="1200" b="1" kern="100" dirty="0">
                          <a:effectLst/>
                        </a:rPr>
                        <a:t>فقدان رضا العميل تماما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9</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خطورة توجب التدخل بجديه</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8753636"/>
                  </a:ext>
                </a:extLst>
              </a:tr>
              <a:tr h="435140">
                <a:tc>
                  <a:txBody>
                    <a:bodyPr/>
                    <a:lstStyle/>
                    <a:p>
                      <a:pPr algn="ctr" rtl="1">
                        <a:lnSpc>
                          <a:spcPct val="150000"/>
                        </a:lnSpc>
                        <a:spcAft>
                          <a:spcPts val="800"/>
                        </a:spcAft>
                      </a:pPr>
                      <a:r>
                        <a:rPr lang="ar-EG" sz="1200" b="1" kern="100" dirty="0">
                          <a:effectLst/>
                        </a:rPr>
                        <a:t>فقدان العميل نفسه تأثير خطير جدا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10</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50000"/>
                        </a:lnSpc>
                        <a:spcAft>
                          <a:spcPts val="800"/>
                        </a:spcAft>
                      </a:pPr>
                      <a:r>
                        <a:rPr lang="ar-EG" sz="1400" b="1" kern="100" dirty="0">
                          <a:effectLst/>
                        </a:rPr>
                        <a:t>خطر للغاية </a:t>
                      </a:r>
                      <a:endParaRPr lang="en-US" sz="1100" b="1"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528309220"/>
                  </a:ext>
                </a:extLst>
              </a:tr>
            </a:tbl>
          </a:graphicData>
        </a:graphic>
      </p:graphicFrame>
    </p:spTree>
    <p:extLst>
      <p:ext uri="{BB962C8B-B14F-4D97-AF65-F5344CB8AC3E}">
        <p14:creationId xmlns:p14="http://schemas.microsoft.com/office/powerpoint/2010/main" val="63753387"/>
      </p:ext>
    </p:extLst>
  </p:cSld>
  <p:clrMapOvr>
    <a:masterClrMapping/>
  </p:clrMapOvr>
  <mc:AlternateContent xmlns:mc="http://schemas.openxmlformats.org/markup-compatibility/2006" xmlns:p14="http://schemas.microsoft.com/office/powerpoint/2010/main">
    <mc:Choice Requires="p14">
      <p:transition spd="slow" p14:dur="2000" advTm="461"/>
    </mc:Choice>
    <mc:Fallback xmlns="">
      <p:transition spd="slow" advTm="4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D069B47-FD98-439E-A284-DE7E5B973095}"/>
              </a:ext>
            </a:extLst>
          </p:cNvPr>
          <p:cNvSpPr/>
          <p:nvPr/>
        </p:nvSpPr>
        <p:spPr>
          <a:xfrm>
            <a:off x="8030336" y="9424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B3F22A87-8FE8-4A57-9201-A0139A0270F9}"/>
              </a:ext>
            </a:extLst>
          </p:cNvPr>
          <p:cNvSpPr/>
          <p:nvPr/>
        </p:nvSpPr>
        <p:spPr>
          <a:xfrm>
            <a:off x="83127" y="1064707"/>
            <a:ext cx="1192246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B5480182-7290-4F1B-8313-53FB5A690887}"/>
              </a:ext>
            </a:extLst>
          </p:cNvPr>
          <p:cNvSpPr txBox="1"/>
          <p:nvPr/>
        </p:nvSpPr>
        <p:spPr>
          <a:xfrm>
            <a:off x="2643935" y="226061"/>
            <a:ext cx="6927574" cy="607730"/>
          </a:xfrm>
          <a:prstGeom prst="rect">
            <a:avLst/>
          </a:prstGeom>
          <a:noFill/>
        </p:spPr>
        <p:txBody>
          <a:bodyPr wrap="square">
            <a:spAutoFit/>
          </a:bodyPr>
          <a:lstStyle/>
          <a:p>
            <a:pPr>
              <a:lnSpc>
                <a:spcPct val="150000"/>
              </a:lnSpc>
              <a:spcAft>
                <a:spcPts val="800"/>
              </a:spcAft>
              <a:tabLst>
                <a:tab pos="1849755" algn="l"/>
              </a:tabLst>
            </a:pPr>
            <a:r>
              <a:rPr lang="en-US" sz="25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Step 3</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 Measure  likelihood of occurrence</a:t>
            </a:r>
            <a:endParaRPr lang="en-US" sz="25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AD59EE99-B7F6-40C3-B04B-DD8E86BDCC98}"/>
              </a:ext>
            </a:extLst>
          </p:cNvPr>
          <p:cNvSpPr txBox="1"/>
          <p:nvPr/>
        </p:nvSpPr>
        <p:spPr>
          <a:xfrm>
            <a:off x="501805" y="977513"/>
            <a:ext cx="11251579" cy="5408340"/>
          </a:xfrm>
          <a:prstGeom prst="rect">
            <a:avLst/>
          </a:prstGeom>
          <a:noFill/>
        </p:spPr>
        <p:txBody>
          <a:bodyPr wrap="square">
            <a:spAutoFit/>
          </a:bodyPr>
          <a:lstStyle/>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Examine and document the cause(s) of each failure mode and how often failure occurs. Look at similar processes or products and their documented failure modes. Examples of causes can include incorrect algorithms, insufficient or excess voltage, the temperature or humidity of the operating environment. Failure modes are also assigned a number based on occurrence, with 1 being the lowest and 10 being the highest.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1</a:t>
            </a:r>
            <a:r>
              <a:rPr lang="en-US" b="1" kern="100" dirty="0">
                <a:solidFill>
                  <a:schemeClr val="accent1">
                    <a:lumMod val="50000"/>
                  </a:schemeClr>
                </a:solidFill>
                <a:effectLst/>
                <a:ea typeface="Calibri" panose="020F0502020204030204" pitchFamily="34" charset="0"/>
                <a:cs typeface="Arial" panose="020B0604020202020204" pitchFamily="34" charset="0"/>
              </a:rPr>
              <a:t> - No documented failures on similar products or processes</a:t>
            </a: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2-3</a:t>
            </a:r>
            <a:r>
              <a:rPr lang="en-US" b="1" kern="100" dirty="0">
                <a:solidFill>
                  <a:schemeClr val="accent1">
                    <a:lumMod val="50000"/>
                  </a:schemeClr>
                </a:solidFill>
                <a:effectLst/>
                <a:ea typeface="Calibri" panose="020F0502020204030204" pitchFamily="34" charset="0"/>
                <a:cs typeface="Arial" panose="020B0604020202020204" pitchFamily="34" charset="0"/>
              </a:rPr>
              <a:t> - Low - relatively few failures occur</a:t>
            </a: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4-6</a:t>
            </a:r>
            <a:r>
              <a:rPr lang="en-US" b="1" kern="100" dirty="0">
                <a:solidFill>
                  <a:schemeClr val="accent1">
                    <a:lumMod val="50000"/>
                  </a:schemeClr>
                </a:solidFill>
                <a:effectLst/>
                <a:ea typeface="Calibri" panose="020F0502020204030204" pitchFamily="34" charset="0"/>
                <a:cs typeface="Arial" panose="020B0604020202020204" pitchFamily="34" charset="0"/>
              </a:rPr>
              <a:t> - Moderate - there are some occasional failures</a:t>
            </a: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7-8</a:t>
            </a:r>
            <a:r>
              <a:rPr lang="en-US" b="1" kern="100" dirty="0">
                <a:solidFill>
                  <a:schemeClr val="accent1">
                    <a:lumMod val="50000"/>
                  </a:schemeClr>
                </a:solidFill>
                <a:effectLst/>
                <a:ea typeface="Calibri" panose="020F0502020204030204" pitchFamily="34" charset="0"/>
                <a:cs typeface="Arial" panose="020B0604020202020204" pitchFamily="34" charset="0"/>
              </a:rPr>
              <a:t> - High - repeated failures are experienced</a:t>
            </a:r>
          </a:p>
          <a:p>
            <a:pPr lvl="6">
              <a:lnSpc>
                <a:spcPct val="150000"/>
              </a:lnSpc>
              <a:spcAft>
                <a:spcPts val="800"/>
              </a:spcAft>
              <a:tabLst>
                <a:tab pos="1849755" algn="l"/>
              </a:tabLst>
            </a:pPr>
            <a:r>
              <a:rPr lang="ar-EG" b="1" kern="100" dirty="0">
                <a:solidFill>
                  <a:schemeClr val="accent1">
                    <a:lumMod val="50000"/>
                  </a:schemeClr>
                </a:solidFill>
                <a:effectLst/>
                <a:ea typeface="Calibri" panose="020F0502020204030204" pitchFamily="34" charset="0"/>
                <a:cs typeface="Times New Roman" panose="02020603050405020304" pitchFamily="18" charset="0"/>
              </a:rPr>
              <a:t>9-10</a:t>
            </a:r>
            <a:r>
              <a:rPr lang="en-US" b="1" kern="100" dirty="0">
                <a:solidFill>
                  <a:schemeClr val="accent1">
                    <a:lumMod val="50000"/>
                  </a:schemeClr>
                </a:solidFill>
                <a:effectLst/>
                <a:ea typeface="Calibri" panose="020F0502020204030204" pitchFamily="34" charset="0"/>
                <a:cs typeface="Arial" panose="020B0604020202020204" pitchFamily="34" charset="0"/>
              </a:rPr>
              <a:t> - Very high - failure is almost certain ,and the results in a hazard</a:t>
            </a:r>
          </a:p>
        </p:txBody>
      </p:sp>
    </p:spTree>
    <p:extLst>
      <p:ext uri="{BB962C8B-B14F-4D97-AF65-F5344CB8AC3E}">
        <p14:creationId xmlns:p14="http://schemas.microsoft.com/office/powerpoint/2010/main" val="1686217417"/>
      </p:ext>
    </p:extLst>
  </p:cSld>
  <p:clrMapOvr>
    <a:masterClrMapping/>
  </p:clrMapOvr>
  <mc:AlternateContent xmlns:mc="http://schemas.openxmlformats.org/markup-compatibility/2006" xmlns:p14="http://schemas.microsoft.com/office/powerpoint/2010/main">
    <mc:Choice Requires="p14">
      <p:transition spd="slow" p14:dur="2000" advTm="416"/>
    </mc:Choice>
    <mc:Fallback xmlns="">
      <p:transition spd="slow" advTm="41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320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83127" y="1085489"/>
            <a:ext cx="1195363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17AF5216-F252-4804-A62F-2E08C5490CDA}"/>
              </a:ext>
            </a:extLst>
          </p:cNvPr>
          <p:cNvSpPr txBox="1"/>
          <p:nvPr/>
        </p:nvSpPr>
        <p:spPr>
          <a:xfrm>
            <a:off x="457200" y="1113229"/>
            <a:ext cx="11340790" cy="5500673"/>
          </a:xfrm>
          <a:prstGeom prst="rect">
            <a:avLst/>
          </a:prstGeom>
          <a:noFill/>
        </p:spPr>
        <p:txBody>
          <a:bodyPr wrap="square">
            <a:spAutoFit/>
          </a:bodyPr>
          <a:lstStyle/>
          <a:p>
            <a:pPr marL="342900" indent="-342900">
              <a:lnSpc>
                <a:spcPct val="150000"/>
              </a:lnSpc>
              <a:buFont typeface="Arial" panose="020B0604020202020204" pitchFamily="34" charset="0"/>
              <a:buChar char="•"/>
              <a:tabLst>
                <a:tab pos="1849755" algn="l"/>
              </a:tabLst>
            </a:pPr>
            <a:r>
              <a:rPr lang="en-US" sz="2100" kern="100" dirty="0">
                <a:effectLst/>
                <a:latin typeface="Times New Roman" panose="02020603050405020304" pitchFamily="18" charset="0"/>
                <a:ea typeface="Calibri" panose="020F0502020204030204" pitchFamily="34" charset="0"/>
                <a:cs typeface="Arial" panose="020B0604020202020204" pitchFamily="34" charset="0"/>
              </a:rPr>
              <a:t>Determine corrective actions and when they should be tested for effectiveness  and efficiency. </a:t>
            </a:r>
          </a:p>
          <a:p>
            <a:pPr marL="342900" indent="-342900">
              <a:lnSpc>
                <a:spcPct val="150000"/>
              </a:lnSpc>
              <a:buFont typeface="Arial" panose="020B0604020202020204" pitchFamily="34" charset="0"/>
              <a:buChar char="•"/>
              <a:tabLst>
                <a:tab pos="1849755" algn="l"/>
              </a:tabLst>
            </a:pPr>
            <a:r>
              <a:rPr lang="en-US" sz="2100" kern="100" dirty="0">
                <a:effectLst/>
                <a:latin typeface="Times New Roman" panose="02020603050405020304" pitchFamily="18" charset="0"/>
                <a:ea typeface="Calibri" panose="020F0502020204030204" pitchFamily="34" charset="0"/>
                <a:cs typeface="Arial" panose="020B0604020202020204" pitchFamily="34" charset="0"/>
              </a:rPr>
              <a:t>Verify and inspect procedures within the design of the system or process. </a:t>
            </a:r>
          </a:p>
          <a:p>
            <a:pPr marL="342900" indent="-342900">
              <a:lnSpc>
                <a:spcPct val="150000"/>
              </a:lnSpc>
              <a:buFont typeface="Arial" panose="020B0604020202020204" pitchFamily="34" charset="0"/>
              <a:buChar char="•"/>
              <a:tabLst>
                <a:tab pos="1849755" algn="l"/>
              </a:tabLst>
            </a:pPr>
            <a:r>
              <a:rPr lang="en-US" sz="2100" kern="100" dirty="0">
                <a:effectLst/>
                <a:latin typeface="Times New Roman" panose="02020603050405020304" pitchFamily="18" charset="0"/>
                <a:ea typeface="Calibri" panose="020F0502020204030204" pitchFamily="34" charset="0"/>
                <a:cs typeface="Arial" panose="020B0604020202020204" pitchFamily="34" charset="0"/>
              </a:rPr>
              <a:t>A detection value is assigned to each failure indicating how likely the failure will be detected, and ranks the ability of identified actions to remedy or remove defects or detect failures. </a:t>
            </a:r>
          </a:p>
          <a:p>
            <a:pPr marL="342900" indent="-342900">
              <a:lnSpc>
                <a:spcPct val="150000"/>
              </a:lnSpc>
              <a:buFont typeface="Arial" panose="020B0604020202020204" pitchFamily="34" charset="0"/>
              <a:buChar char="•"/>
              <a:tabLst>
                <a:tab pos="1849755" algn="l"/>
              </a:tabLst>
            </a:pPr>
            <a:r>
              <a:rPr lang="en-US" sz="2100" kern="100" dirty="0">
                <a:effectLst/>
                <a:latin typeface="Times New Roman" panose="02020603050405020304" pitchFamily="18" charset="0"/>
                <a:ea typeface="Calibri" panose="020F0502020204030204" pitchFamily="34" charset="0"/>
                <a:cs typeface="Arial" panose="020B0604020202020204" pitchFamily="34" charset="0"/>
              </a:rPr>
              <a:t>The higher the value of D, the more likely the failure will not be detected</a:t>
            </a:r>
            <a:r>
              <a:rPr lang="en-US" sz="2200" kern="100" dirty="0">
                <a:effectLst/>
                <a:latin typeface="Times New Roman" panose="02020603050405020304" pitchFamily="18" charset="0"/>
                <a:ea typeface="Calibri" panose="020F0502020204030204" pitchFamily="34" charset="0"/>
                <a:cs typeface="Arial" panose="020B0604020202020204" pitchFamily="34" charset="0"/>
              </a:rPr>
              <a:t>.</a:t>
            </a: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1</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Fault is certain to be detected by testing</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2</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Fault is almost certain to be detected by testing</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3</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High probability that testing will detect the fault</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4-6</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Moderate probability that tests will detect the fault</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7-8</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Low probability that testing will detect the fault</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50000"/>
              </a:lnSpc>
              <a:spcAft>
                <a:spcPts val="800"/>
              </a:spcAft>
              <a:tabLst>
                <a:tab pos="1849755" algn="l"/>
              </a:tabLst>
            </a:pPr>
            <a:r>
              <a:rPr lang="ar-EG" b="1" kern="1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9-10</a:t>
            </a:r>
            <a:r>
              <a:rPr lang="en-US" b="1" kern="100" dirty="0">
                <a:solidFill>
                  <a:schemeClr val="tx2">
                    <a:lumMod val="50000"/>
                  </a:schemeClr>
                </a:solidFill>
                <a:effectLst/>
                <a:latin typeface="Times New Roman" panose="02020603050405020304" pitchFamily="18" charset="0"/>
                <a:ea typeface="Calibri" panose="020F0502020204030204" pitchFamily="34" charset="0"/>
                <a:cs typeface="Arial" panose="020B0604020202020204" pitchFamily="34" charset="0"/>
              </a:rPr>
              <a:t> - Fault will be passed undetected to the end-user/customer</a:t>
            </a:r>
            <a:endParaRPr lang="en-US" b="1" kern="100" dirty="0">
              <a:solidFill>
                <a:schemeClr val="tx2">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57B331E-27DC-40D7-ABF2-7D7C08B681AF}"/>
              </a:ext>
            </a:extLst>
          </p:cNvPr>
          <p:cNvSpPr txBox="1"/>
          <p:nvPr/>
        </p:nvSpPr>
        <p:spPr>
          <a:xfrm>
            <a:off x="2989544" y="216062"/>
            <a:ext cx="6239106" cy="607730"/>
          </a:xfrm>
          <a:prstGeom prst="rect">
            <a:avLst/>
          </a:prstGeom>
          <a:noFill/>
        </p:spPr>
        <p:txBody>
          <a:bodyPr wrap="square">
            <a:spAutoFit/>
          </a:bodyPr>
          <a:lstStyle/>
          <a:p>
            <a:pPr algn="ctr">
              <a:lnSpc>
                <a:spcPct val="150000"/>
              </a:lnSpc>
              <a:spcAft>
                <a:spcPts val="800"/>
              </a:spcAft>
              <a:tabLst>
                <a:tab pos="1849755" algn="l"/>
              </a:tabLst>
            </a:pPr>
            <a:r>
              <a:rPr lang="en-US" sz="25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Step 4</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 Failure detection</a:t>
            </a:r>
            <a:endParaRPr lang="en-US" sz="2500" b="1"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09869394"/>
      </p:ext>
    </p:extLst>
  </p:cSld>
  <p:clrMapOvr>
    <a:masterClrMapping/>
  </p:clrMapOvr>
  <mc:AlternateContent xmlns:mc="http://schemas.openxmlformats.org/markup-compatibility/2006" xmlns:p14="http://schemas.microsoft.com/office/powerpoint/2010/main">
    <mc:Choice Requires="p14">
      <p:transition spd="slow" p14:dur="2000" advTm="663"/>
    </mc:Choice>
    <mc:Fallback xmlns="">
      <p:transition spd="slow" advTm="66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30336"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14300" y="1075098"/>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14B45B4D-63E0-4988-B8FA-2612E9655943}"/>
              </a:ext>
            </a:extLst>
          </p:cNvPr>
          <p:cNvSpPr txBox="1"/>
          <p:nvPr/>
        </p:nvSpPr>
        <p:spPr>
          <a:xfrm>
            <a:off x="486937" y="1165317"/>
            <a:ext cx="11218126" cy="2454326"/>
          </a:xfrm>
          <a:prstGeom prst="rect">
            <a:avLst/>
          </a:prstGeom>
          <a:noFill/>
        </p:spPr>
        <p:txBody>
          <a:bodyPr wrap="square">
            <a:spAutoFit/>
          </a:bodyPr>
          <a:lstStyle/>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Risk priority numbers (RPNs) influence which actions will be taken against failure modes. </a:t>
            </a:r>
          </a:p>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RPN is calculated from the values of severity, occurrence, and detection as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spcAft>
                <a:spcPts val="800"/>
              </a:spcAft>
              <a:tabLst>
                <a:tab pos="1849755" algn="l"/>
              </a:tabLst>
            </a:pPr>
            <a:r>
              <a:rPr lang="en-US" sz="24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RPN = Severity * Occurrence * Detection (or RPN = S x O x D)</a:t>
            </a:r>
            <a:endPar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6E6794A5-AEEF-4C45-B1E1-8E0D234D2925}"/>
              </a:ext>
            </a:extLst>
          </p:cNvPr>
          <p:cNvSpPr txBox="1"/>
          <p:nvPr/>
        </p:nvSpPr>
        <p:spPr>
          <a:xfrm>
            <a:off x="2255080" y="222711"/>
            <a:ext cx="7672038" cy="607730"/>
          </a:xfrm>
          <a:prstGeom prst="rect">
            <a:avLst/>
          </a:prstGeom>
          <a:noFill/>
        </p:spPr>
        <p:txBody>
          <a:bodyPr wrap="square">
            <a:spAutoFit/>
          </a:bodyPr>
          <a:lstStyle/>
          <a:p>
            <a:pPr algn="ctr">
              <a:lnSpc>
                <a:spcPct val="150000"/>
              </a:lnSpc>
              <a:spcAft>
                <a:spcPts val="800"/>
              </a:spcAft>
              <a:tabLst>
                <a:tab pos="1849755" algn="l"/>
              </a:tabLst>
            </a:pPr>
            <a:r>
              <a:rPr lang="en-US" sz="2500" b="1"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Step 5</a:t>
            </a:r>
            <a:r>
              <a:rPr lang="en-US" sz="2500" b="1" kern="100" dirty="0">
                <a:effectLst/>
                <a:latin typeface="Times New Roman" panose="02020603050405020304" pitchFamily="18" charset="0"/>
                <a:ea typeface="Calibri" panose="020F0502020204030204" pitchFamily="34" charset="0"/>
                <a:cs typeface="Arial" panose="020B0604020202020204" pitchFamily="34" charset="0"/>
              </a:rPr>
              <a:t>: Calculate the risk priority number (RPN)</a:t>
            </a:r>
            <a:endParaRPr lang="en-US" sz="25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9852233-7813-49A2-ACEB-E144C23A430E}"/>
              </a:ext>
            </a:extLst>
          </p:cNvPr>
          <p:cNvSpPr txBox="1"/>
          <p:nvPr/>
        </p:nvSpPr>
        <p:spPr>
          <a:xfrm>
            <a:off x="486937" y="3547870"/>
            <a:ext cx="11218126" cy="2249142"/>
          </a:xfrm>
          <a:prstGeom prst="rect">
            <a:avLst/>
          </a:prstGeom>
          <a:noFill/>
        </p:spPr>
        <p:txBody>
          <a:bodyPr wrap="square">
            <a:spAutoFit/>
          </a:bodyPr>
          <a:lstStyle/>
          <a:p>
            <a:pPr>
              <a:lnSpc>
                <a:spcPct val="150000"/>
              </a:lnSpc>
              <a:spcAft>
                <a:spcPts val="800"/>
              </a:spcAft>
              <a:tabLst>
                <a:tab pos="1849755"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RPN should be calculated for the entire design and/or process and documented in the FMEA. The highest RPNs should get the highest priority for corrective measures. These measures can include a variety of actions including new inspections, tests or procedures, design changes, different components, added redundancy, modified limits, etc.</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13752491"/>
      </p:ext>
    </p:extLst>
  </p:cSld>
  <p:clrMapOvr>
    <a:masterClrMapping/>
  </p:clrMapOvr>
  <mc:AlternateContent xmlns:mc="http://schemas.openxmlformats.org/markup-compatibility/2006" xmlns:p14="http://schemas.microsoft.com/office/powerpoint/2010/main">
    <mc:Choice Requires="p14">
      <p:transition spd="slow" p14:dur="2000" advTm="187882"/>
    </mc:Choice>
    <mc:Fallback xmlns="">
      <p:transition spd="slow" advTm="18788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03909" y="1064707"/>
            <a:ext cx="1192246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FB1921C5-71C0-4C39-8E36-02BF7A0839E8}"/>
              </a:ext>
            </a:extLst>
          </p:cNvPr>
          <p:cNvSpPr txBox="1"/>
          <p:nvPr/>
        </p:nvSpPr>
        <p:spPr>
          <a:xfrm>
            <a:off x="3546272" y="334931"/>
            <a:ext cx="5124202" cy="477054"/>
          </a:xfrm>
          <a:prstGeom prst="rect">
            <a:avLst/>
          </a:prstGeom>
          <a:noFill/>
        </p:spPr>
        <p:txBody>
          <a:bodyPr wrap="square">
            <a:spAutoFit/>
          </a:bodyPr>
          <a:lstStyle/>
          <a:p>
            <a:pPr algn="ctr"/>
            <a:r>
              <a:rPr lang="en-US" sz="2500" b="1" dirty="0"/>
              <a:t>General steps for FMEA, </a:t>
            </a:r>
            <a:r>
              <a:rPr lang="en-US" sz="2500" b="1" dirty="0">
                <a:solidFill>
                  <a:srgbClr val="C00000"/>
                </a:solidFill>
              </a:rPr>
              <a:t>1</a:t>
            </a:r>
            <a:endParaRPr lang="ar-EG" sz="2500" b="1" dirty="0">
              <a:solidFill>
                <a:srgbClr val="C00000"/>
              </a:solidFill>
            </a:endParaRPr>
          </a:p>
        </p:txBody>
      </p:sp>
      <p:sp>
        <p:nvSpPr>
          <p:cNvPr id="12" name="TextBox 11">
            <a:extLst>
              <a:ext uri="{FF2B5EF4-FFF2-40B4-BE49-F238E27FC236}">
                <a16:creationId xmlns:a16="http://schemas.microsoft.com/office/drawing/2014/main" id="{E461D756-E6A0-4758-B00B-8FBE70CE3D93}"/>
              </a:ext>
            </a:extLst>
          </p:cNvPr>
          <p:cNvSpPr txBox="1"/>
          <p:nvPr/>
        </p:nvSpPr>
        <p:spPr>
          <a:xfrm>
            <a:off x="467096" y="1500118"/>
            <a:ext cx="11257807" cy="4516108"/>
          </a:xfrm>
          <a:prstGeom prst="rect">
            <a:avLst/>
          </a:prstGeom>
          <a:noFill/>
        </p:spPr>
        <p:txBody>
          <a:bodyPr wrap="square">
            <a:spAutoFit/>
          </a:bodyPr>
          <a:lstStyle/>
          <a:p>
            <a:pPr>
              <a:lnSpc>
                <a:spcPct val="200000"/>
              </a:lnSpc>
            </a:pPr>
            <a:r>
              <a:rPr lang="en-US" sz="2400" dirty="0"/>
              <a:t>1. Define the system and the scope of the study.</a:t>
            </a:r>
          </a:p>
          <a:p>
            <a:pPr>
              <a:lnSpc>
                <a:spcPct val="200000"/>
              </a:lnSpc>
            </a:pPr>
            <a:r>
              <a:rPr lang="en-US" sz="2400" dirty="0"/>
              <a:t>2. Identify the key functional objectives.</a:t>
            </a:r>
          </a:p>
          <a:p>
            <a:pPr>
              <a:lnSpc>
                <a:spcPct val="200000"/>
              </a:lnSpc>
            </a:pPr>
            <a:r>
              <a:rPr lang="en-US" sz="2400" dirty="0"/>
              <a:t>3. For each objective, identify the ways failure can occur (the failure modes).</a:t>
            </a:r>
          </a:p>
          <a:p>
            <a:pPr>
              <a:lnSpc>
                <a:spcPct val="200000"/>
              </a:lnSpc>
            </a:pPr>
            <a:r>
              <a:rPr lang="en-US" sz="2400" dirty="0"/>
              <a:t>4. For each failure mode, identify the consequences (effects) if failure occurs.</a:t>
            </a:r>
          </a:p>
          <a:p>
            <a:pPr>
              <a:lnSpc>
                <a:spcPct val="200000"/>
              </a:lnSpc>
            </a:pPr>
            <a:r>
              <a:rPr lang="en-US" sz="2400" dirty="0"/>
              <a:t>5. Rate the consequences in terms of severity.</a:t>
            </a:r>
          </a:p>
          <a:p>
            <a:pPr>
              <a:lnSpc>
                <a:spcPct val="200000"/>
              </a:lnSpc>
            </a:pPr>
            <a:r>
              <a:rPr lang="en-US" sz="2400" dirty="0"/>
              <a:t>6. Identify the root causes for each failure mode</a:t>
            </a:r>
            <a:r>
              <a:rPr lang="en-US" sz="2800" dirty="0"/>
              <a:t>.</a:t>
            </a:r>
            <a:endParaRPr lang="ar-EG" sz="2800" dirty="0"/>
          </a:p>
        </p:txBody>
      </p:sp>
    </p:spTree>
    <p:extLst>
      <p:ext uri="{BB962C8B-B14F-4D97-AF65-F5344CB8AC3E}">
        <p14:creationId xmlns:p14="http://schemas.microsoft.com/office/powerpoint/2010/main" val="1339340867"/>
      </p:ext>
    </p:extLst>
  </p:cSld>
  <p:clrMapOvr>
    <a:masterClrMapping/>
  </p:clrMapOvr>
  <mc:AlternateContent xmlns:mc="http://schemas.openxmlformats.org/markup-compatibility/2006" xmlns:p14="http://schemas.microsoft.com/office/powerpoint/2010/main">
    <mc:Choice Requires="p14">
      <p:transition spd="slow" p14:dur="2000" advTm="247669"/>
    </mc:Choice>
    <mc:Fallback xmlns="">
      <p:transition spd="slow" advTm="24766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24062" y="1033534"/>
            <a:ext cx="1195017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68C8DACA-9569-4CB5-9C88-859502D2AC51}"/>
              </a:ext>
            </a:extLst>
          </p:cNvPr>
          <p:cNvSpPr txBox="1"/>
          <p:nvPr/>
        </p:nvSpPr>
        <p:spPr>
          <a:xfrm>
            <a:off x="3515099" y="303758"/>
            <a:ext cx="5124202" cy="477054"/>
          </a:xfrm>
          <a:prstGeom prst="rect">
            <a:avLst/>
          </a:prstGeom>
          <a:noFill/>
        </p:spPr>
        <p:txBody>
          <a:bodyPr wrap="square">
            <a:spAutoFit/>
          </a:bodyPr>
          <a:lstStyle/>
          <a:p>
            <a:pPr algn="ctr"/>
            <a:r>
              <a:rPr lang="en-US" sz="2500" b="1" dirty="0"/>
              <a:t>General steps for FMEA, </a:t>
            </a:r>
            <a:r>
              <a:rPr lang="en-US" sz="2500" b="1" dirty="0">
                <a:solidFill>
                  <a:srgbClr val="C00000"/>
                </a:solidFill>
              </a:rPr>
              <a:t>2</a:t>
            </a:r>
            <a:endParaRPr lang="ar-EG" sz="2500" b="1" dirty="0">
              <a:solidFill>
                <a:srgbClr val="C00000"/>
              </a:solidFill>
            </a:endParaRPr>
          </a:p>
        </p:txBody>
      </p:sp>
      <p:sp>
        <p:nvSpPr>
          <p:cNvPr id="12" name="TextBox 11">
            <a:extLst>
              <a:ext uri="{FF2B5EF4-FFF2-40B4-BE49-F238E27FC236}">
                <a16:creationId xmlns:a16="http://schemas.microsoft.com/office/drawing/2014/main" id="{E89B2285-03E9-48F6-B060-B655E0E55E8C}"/>
              </a:ext>
            </a:extLst>
          </p:cNvPr>
          <p:cNvSpPr txBox="1"/>
          <p:nvPr/>
        </p:nvSpPr>
        <p:spPr>
          <a:xfrm>
            <a:off x="322118" y="1342767"/>
            <a:ext cx="11575473" cy="3349956"/>
          </a:xfrm>
          <a:prstGeom prst="rect">
            <a:avLst/>
          </a:prstGeom>
          <a:noFill/>
        </p:spPr>
        <p:txBody>
          <a:bodyPr wrap="square">
            <a:spAutoFit/>
          </a:bodyPr>
          <a:lstStyle/>
          <a:p>
            <a:pPr>
              <a:lnSpc>
                <a:spcPct val="150000"/>
              </a:lnSpc>
            </a:pPr>
            <a:r>
              <a:rPr lang="en-US" sz="2400" dirty="0"/>
              <a:t>7. Rate each root cause in terms of chance of occurrence.</a:t>
            </a:r>
          </a:p>
          <a:p>
            <a:pPr>
              <a:lnSpc>
                <a:spcPct val="150000"/>
              </a:lnSpc>
            </a:pPr>
            <a:r>
              <a:rPr lang="en-US" sz="2400" dirty="0"/>
              <a:t>8. Identify current preventive and control measures for each root cause.</a:t>
            </a:r>
          </a:p>
          <a:p>
            <a:pPr>
              <a:lnSpc>
                <a:spcPct val="150000"/>
              </a:lnSpc>
            </a:pPr>
            <a:r>
              <a:rPr lang="en-US" sz="2400" dirty="0"/>
              <a:t>9. For each root cause and failure, rate how well or early they can be detected and addressed.</a:t>
            </a:r>
          </a:p>
          <a:p>
            <a:pPr>
              <a:lnSpc>
                <a:spcPct val="150000"/>
              </a:lnSpc>
            </a:pPr>
            <a:r>
              <a:rPr lang="en-US" sz="2400" dirty="0"/>
              <a:t>10. Calculate The (RPN) based on the consequences, occurrence, and detection.</a:t>
            </a:r>
          </a:p>
          <a:p>
            <a:pPr>
              <a:lnSpc>
                <a:spcPct val="150000"/>
              </a:lnSpc>
            </a:pPr>
            <a:r>
              <a:rPr lang="en-US" sz="2400" dirty="0"/>
              <a:t>11. Identify the failures that are considered critical.</a:t>
            </a:r>
          </a:p>
          <a:p>
            <a:pPr>
              <a:lnSpc>
                <a:spcPct val="150000"/>
              </a:lnSpc>
            </a:pPr>
            <a:r>
              <a:rPr lang="en-US" sz="2400" dirty="0"/>
              <a:t>12. Determine additional preventive or control measures as needed.</a:t>
            </a:r>
          </a:p>
        </p:txBody>
      </p:sp>
    </p:spTree>
    <p:extLst>
      <p:ext uri="{BB962C8B-B14F-4D97-AF65-F5344CB8AC3E}">
        <p14:creationId xmlns:p14="http://schemas.microsoft.com/office/powerpoint/2010/main" val="1815053108"/>
      </p:ext>
    </p:extLst>
  </p:cSld>
  <p:clrMapOvr>
    <a:masterClrMapping/>
  </p:clrMapOvr>
  <mc:AlternateContent xmlns:mc="http://schemas.openxmlformats.org/markup-compatibility/2006" xmlns:p14="http://schemas.microsoft.com/office/powerpoint/2010/main">
    <mc:Choice Requires="p14">
      <p:transition spd="slow" p14:dur="2000" advTm="169314"/>
    </mc:Choice>
    <mc:Fallback xmlns="">
      <p:transition spd="slow" advTm="1693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1090632"/>
            <a:ext cx="4128422" cy="48145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43163" y="1204933"/>
            <a:ext cx="11885056" cy="56308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DD1C1BB6-78AC-4A0C-B6D2-4109C913BBC4}"/>
              </a:ext>
            </a:extLst>
          </p:cNvPr>
          <p:cNvSpPr txBox="1"/>
          <p:nvPr/>
        </p:nvSpPr>
        <p:spPr>
          <a:xfrm>
            <a:off x="2580904" y="136525"/>
            <a:ext cx="7030192" cy="830997"/>
          </a:xfrm>
          <a:prstGeom prst="rect">
            <a:avLst/>
          </a:prstGeom>
          <a:noFill/>
        </p:spPr>
        <p:txBody>
          <a:bodyPr wrap="square">
            <a:spAutoFit/>
          </a:bodyPr>
          <a:lstStyle/>
          <a:p>
            <a:pPr algn="ctr"/>
            <a:r>
              <a:rPr lang="en-US" sz="2400" b="1" dirty="0"/>
              <a:t>Explanation of Step1 identifies the system and the scope of the study. </a:t>
            </a:r>
            <a:endParaRPr lang="ar-EG" sz="2400" b="1" dirty="0"/>
          </a:p>
        </p:txBody>
      </p:sp>
      <p:sp>
        <p:nvSpPr>
          <p:cNvPr id="12" name="TextBox 11">
            <a:extLst>
              <a:ext uri="{FF2B5EF4-FFF2-40B4-BE49-F238E27FC236}">
                <a16:creationId xmlns:a16="http://schemas.microsoft.com/office/drawing/2014/main" id="{FCA7D43C-A399-417B-A927-74F5C33BDC77}"/>
              </a:ext>
            </a:extLst>
          </p:cNvPr>
          <p:cNvSpPr txBox="1"/>
          <p:nvPr/>
        </p:nvSpPr>
        <p:spPr>
          <a:xfrm>
            <a:off x="570018" y="1452828"/>
            <a:ext cx="5222995" cy="4457952"/>
          </a:xfrm>
          <a:prstGeom prst="rect">
            <a:avLst/>
          </a:prstGeom>
          <a:noFill/>
        </p:spPr>
        <p:txBody>
          <a:bodyPr wrap="square">
            <a:spAutoFit/>
          </a:bodyPr>
          <a:lstStyle/>
          <a:p>
            <a:pPr>
              <a:lnSpc>
                <a:spcPct val="150000"/>
              </a:lnSpc>
            </a:pPr>
            <a:r>
              <a:rPr lang="en-US" sz="2400" dirty="0"/>
              <a:t>FMEA can be a comprehensive look at the total system as a whole, or it may focus on certain subsystems, elements, or components. </a:t>
            </a:r>
          </a:p>
          <a:p>
            <a:pPr>
              <a:lnSpc>
                <a:spcPct val="150000"/>
              </a:lnSpc>
            </a:pPr>
            <a:r>
              <a:rPr lang="en-US" sz="2400" dirty="0"/>
              <a:t>As an example, consider the bicycle as a system of interest. </a:t>
            </a:r>
          </a:p>
          <a:p>
            <a:pPr>
              <a:lnSpc>
                <a:spcPct val="150000"/>
              </a:lnSpc>
            </a:pPr>
            <a:r>
              <a:rPr lang="en-US" sz="2400" dirty="0"/>
              <a:t>An item analysis of the bicycle system is shown in Figure 3.5.</a:t>
            </a:r>
          </a:p>
        </p:txBody>
      </p:sp>
      <p:pic>
        <p:nvPicPr>
          <p:cNvPr id="6" name="Picture 5">
            <a:extLst>
              <a:ext uri="{FF2B5EF4-FFF2-40B4-BE49-F238E27FC236}">
                <a16:creationId xmlns:a16="http://schemas.microsoft.com/office/drawing/2014/main" id="{5CCC2FBA-4EC6-4806-B416-E94743DB7091}"/>
              </a:ext>
            </a:extLst>
          </p:cNvPr>
          <p:cNvPicPr>
            <a:picLocks noChangeAspect="1"/>
          </p:cNvPicPr>
          <p:nvPr/>
        </p:nvPicPr>
        <p:blipFill>
          <a:blip r:embed="rId3"/>
          <a:stretch>
            <a:fillRect/>
          </a:stretch>
        </p:blipFill>
        <p:spPr>
          <a:xfrm>
            <a:off x="5706542" y="1421178"/>
            <a:ext cx="6076749" cy="4911424"/>
          </a:xfrm>
          <a:prstGeom prst="rect">
            <a:avLst/>
          </a:prstGeom>
        </p:spPr>
      </p:pic>
    </p:spTree>
    <p:extLst>
      <p:ext uri="{BB962C8B-B14F-4D97-AF65-F5344CB8AC3E}">
        <p14:creationId xmlns:p14="http://schemas.microsoft.com/office/powerpoint/2010/main" val="407681912"/>
      </p:ext>
    </p:extLst>
  </p:cSld>
  <p:clrMapOvr>
    <a:masterClrMapping/>
  </p:clrMapOvr>
  <mc:AlternateContent xmlns:mc="http://schemas.openxmlformats.org/markup-compatibility/2006" xmlns:p14="http://schemas.microsoft.com/office/powerpoint/2010/main">
    <mc:Choice Requires="p14">
      <p:transition spd="slow" p14:dur="2000" advTm="17191"/>
    </mc:Choice>
    <mc:Fallback xmlns="">
      <p:transition spd="slow" advTm="1719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72736" y="1075098"/>
            <a:ext cx="1197441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8B7063AE-D200-4E45-B61E-E696BDC00F9A}"/>
              </a:ext>
            </a:extLst>
          </p:cNvPr>
          <p:cNvSpPr txBox="1"/>
          <p:nvPr/>
        </p:nvSpPr>
        <p:spPr>
          <a:xfrm>
            <a:off x="520535" y="1438387"/>
            <a:ext cx="11150929" cy="3673121"/>
          </a:xfrm>
          <a:prstGeom prst="rect">
            <a:avLst/>
          </a:prstGeom>
          <a:noFill/>
        </p:spPr>
        <p:txBody>
          <a:bodyPr wrap="square">
            <a:spAutoFit/>
          </a:bodyPr>
          <a:lstStyle/>
          <a:p>
            <a:pPr marL="0" indent="0" algn="just">
              <a:lnSpc>
                <a:spcPct val="200000"/>
              </a:lnSpc>
              <a:buFont typeface="Arial" panose="020B0604020202020204" pitchFamily="34" charset="0"/>
              <a:buNone/>
              <a:defRPr/>
            </a:pPr>
            <a:r>
              <a:rPr lang="en-US" sz="2400" dirty="0">
                <a:solidFill>
                  <a:prstClr val="black"/>
                </a:solidFill>
              </a:rPr>
              <a:t>After completing the identification of the system of study, which the FMEA worksheet in Figure 3.6 will focus on the subsystem that has been identified, which is the handbrake subsystem, which is referred to as item 1.8 (shaded in grey) in the bicycle component analysis in Figure 3.5.</a:t>
            </a:r>
          </a:p>
          <a:p>
            <a:pPr marL="0" indent="0" algn="just">
              <a:lnSpc>
                <a:spcPct val="200000"/>
              </a:lnSpc>
              <a:buFont typeface="Arial" panose="020B0604020202020204" pitchFamily="34" charset="0"/>
              <a:buNone/>
              <a:defRPr/>
            </a:pPr>
            <a:r>
              <a:rPr lang="en-US" sz="2400" dirty="0">
                <a:solidFill>
                  <a:prstClr val="black"/>
                </a:solidFill>
              </a:rPr>
              <a:t>We begin preparing the FMEA working paper... as follows</a:t>
            </a:r>
          </a:p>
        </p:txBody>
      </p:sp>
      <p:sp>
        <p:nvSpPr>
          <p:cNvPr id="12" name="TextBox 11">
            <a:extLst>
              <a:ext uri="{FF2B5EF4-FFF2-40B4-BE49-F238E27FC236}">
                <a16:creationId xmlns:a16="http://schemas.microsoft.com/office/drawing/2014/main" id="{091A8D66-E3B2-4B60-A3D9-E0E195DD7BCC}"/>
              </a:ext>
            </a:extLst>
          </p:cNvPr>
          <p:cNvSpPr txBox="1"/>
          <p:nvPr/>
        </p:nvSpPr>
        <p:spPr>
          <a:xfrm>
            <a:off x="2386939" y="322037"/>
            <a:ext cx="7418119" cy="461665"/>
          </a:xfrm>
          <a:prstGeom prst="rect">
            <a:avLst/>
          </a:prstGeom>
          <a:noFill/>
        </p:spPr>
        <p:txBody>
          <a:bodyPr wrap="square">
            <a:spAutoFit/>
          </a:bodyPr>
          <a:lstStyle/>
          <a:p>
            <a:pPr algn="ctr"/>
            <a:r>
              <a:rPr lang="en-US" sz="2400" b="1" dirty="0"/>
              <a:t>After identified the scope of the study…</a:t>
            </a:r>
            <a:endParaRPr lang="ar-EG" sz="2400" b="1" dirty="0"/>
          </a:p>
        </p:txBody>
      </p:sp>
    </p:spTree>
    <p:extLst>
      <p:ext uri="{BB962C8B-B14F-4D97-AF65-F5344CB8AC3E}">
        <p14:creationId xmlns:p14="http://schemas.microsoft.com/office/powerpoint/2010/main" val="900501818"/>
      </p:ext>
    </p:extLst>
  </p:cSld>
  <p:clrMapOvr>
    <a:masterClrMapping/>
  </p:clrMapOvr>
  <mc:AlternateContent xmlns:mc="http://schemas.openxmlformats.org/markup-compatibility/2006" xmlns:p14="http://schemas.microsoft.com/office/powerpoint/2010/main">
    <mc:Choice Requires="p14">
      <p:transition spd="slow" p14:dur="2000" advTm="817"/>
    </mc:Choice>
    <mc:Fallback xmlns="">
      <p:transition spd="slow" advTm="81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217581" y="1106271"/>
            <a:ext cx="1180915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0514D2-894D-44B7-9CC5-09AAAC02AFCB}"/>
              </a:ext>
            </a:extLst>
          </p:cNvPr>
          <p:cNvSpPr>
            <a:spLocks noGrp="1"/>
          </p:cNvSpPr>
          <p:nvPr>
            <p:ph type="title"/>
          </p:nvPr>
        </p:nvSpPr>
        <p:spPr>
          <a:xfrm>
            <a:off x="2529443" y="221626"/>
            <a:ext cx="6735181" cy="702485"/>
          </a:xfrm>
        </p:spPr>
        <p:txBody>
          <a:bodyPr>
            <a:normAutofit/>
          </a:bodyPr>
          <a:lstStyle/>
          <a:p>
            <a:pPr algn="ctr"/>
            <a:r>
              <a:rPr lang="en-US" sz="2400" b="1" dirty="0"/>
              <a:t>An example </a:t>
            </a:r>
            <a:endParaRPr lang="ar-EG" sz="2400" b="1"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11" name="Picture 10">
            <a:extLst>
              <a:ext uri="{FF2B5EF4-FFF2-40B4-BE49-F238E27FC236}">
                <a16:creationId xmlns:a16="http://schemas.microsoft.com/office/drawing/2014/main" id="{C56B5B6C-1261-48E8-B3E0-7188EA631D0B}"/>
              </a:ext>
            </a:extLst>
          </p:cNvPr>
          <p:cNvPicPr>
            <a:picLocks noChangeAspect="1"/>
          </p:cNvPicPr>
          <p:nvPr/>
        </p:nvPicPr>
        <p:blipFill>
          <a:blip r:embed="rId2"/>
          <a:stretch>
            <a:fillRect/>
          </a:stretch>
        </p:blipFill>
        <p:spPr>
          <a:xfrm>
            <a:off x="494311" y="1137444"/>
            <a:ext cx="11347862" cy="5466722"/>
          </a:xfrm>
          <a:prstGeom prst="rect">
            <a:avLst/>
          </a:prstGeom>
        </p:spPr>
      </p:pic>
    </p:spTree>
    <p:extLst>
      <p:ext uri="{BB962C8B-B14F-4D97-AF65-F5344CB8AC3E}">
        <p14:creationId xmlns:p14="http://schemas.microsoft.com/office/powerpoint/2010/main" val="2059960281"/>
      </p:ext>
    </p:extLst>
  </p:cSld>
  <p:clrMapOvr>
    <a:masterClrMapping/>
  </p:clrMapOvr>
  <mc:AlternateContent xmlns:mc="http://schemas.openxmlformats.org/markup-compatibility/2006" xmlns:p14="http://schemas.microsoft.com/office/powerpoint/2010/main">
    <mc:Choice Requires="p14">
      <p:transition spd="slow" p14:dur="2000" advTm="30278"/>
    </mc:Choice>
    <mc:Fallback xmlns="">
      <p:transition spd="slow" advTm="3027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24691" y="1085489"/>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22CD115F-6EF2-4DE1-BC8C-5874255855B4}"/>
              </a:ext>
            </a:extLst>
          </p:cNvPr>
          <p:cNvSpPr txBox="1"/>
          <p:nvPr/>
        </p:nvSpPr>
        <p:spPr>
          <a:xfrm>
            <a:off x="2407721" y="369569"/>
            <a:ext cx="7790213" cy="461665"/>
          </a:xfrm>
          <a:prstGeom prst="rect">
            <a:avLst/>
          </a:prstGeom>
          <a:noFill/>
        </p:spPr>
        <p:txBody>
          <a:bodyPr wrap="square">
            <a:spAutoFit/>
          </a:bodyPr>
          <a:lstStyle/>
          <a:p>
            <a:pPr algn="ctr"/>
            <a:r>
              <a:rPr lang="en-US" sz="2400" b="1" dirty="0"/>
              <a:t>Explanation of example, FMEA worksheet column 1-2</a:t>
            </a:r>
            <a:endParaRPr lang="ar-EG" sz="2400" b="1" dirty="0"/>
          </a:p>
        </p:txBody>
      </p:sp>
      <p:sp>
        <p:nvSpPr>
          <p:cNvPr id="13" name="TextBox 12">
            <a:extLst>
              <a:ext uri="{FF2B5EF4-FFF2-40B4-BE49-F238E27FC236}">
                <a16:creationId xmlns:a16="http://schemas.microsoft.com/office/drawing/2014/main" id="{E02DDB73-7159-4A1E-A16A-3AD66F2BBAB1}"/>
              </a:ext>
            </a:extLst>
          </p:cNvPr>
          <p:cNvSpPr txBox="1"/>
          <p:nvPr/>
        </p:nvSpPr>
        <p:spPr>
          <a:xfrm>
            <a:off x="419330" y="2366123"/>
            <a:ext cx="7692242"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C00000"/>
                </a:solidFill>
                <a:effectLst/>
                <a:uLnTx/>
                <a:uFillTx/>
                <a:ea typeface="+mn-ea"/>
                <a:cs typeface="Times New Roman"/>
              </a:rPr>
              <a:t>•  What should go right?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ea typeface="+mn-ea"/>
                <a:cs typeface="Times New Roman"/>
              </a:rPr>
              <a:t>{ Column 1: Functional objectives of the subsystem or component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C00000"/>
                </a:solidFill>
                <a:effectLst/>
                <a:uLnTx/>
                <a:uFillTx/>
                <a:ea typeface="+mn-ea"/>
                <a:cs typeface="Times New Roman"/>
              </a:rPr>
              <a:t>•  What can go wrong?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ea typeface="+mn-ea"/>
                <a:cs typeface="Times New Roman"/>
              </a:rPr>
              <a:t>{ Column 2: Failure modes that prevent the achievement of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ea typeface="+mn-ea"/>
                <a:cs typeface="Times New Roman"/>
              </a:rPr>
              <a:t>objectives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C00000"/>
                </a:solidFill>
                <a:effectLst/>
                <a:uLnTx/>
                <a:uFillTx/>
                <a:ea typeface="+mn-ea"/>
                <a:cs typeface="Times New Roman"/>
              </a:rPr>
              <a:t>•  What are the causes and consequences?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ea typeface="+mn-ea"/>
                <a:cs typeface="Times New Roman"/>
              </a:rPr>
              <a:t>The failure modes are described as risk events.</a:t>
            </a:r>
          </a:p>
        </p:txBody>
      </p:sp>
      <p:pic>
        <p:nvPicPr>
          <p:cNvPr id="14" name="Picture 13">
            <a:extLst>
              <a:ext uri="{FF2B5EF4-FFF2-40B4-BE49-F238E27FC236}">
                <a16:creationId xmlns:a16="http://schemas.microsoft.com/office/drawing/2014/main" id="{CE2FCDFB-225B-4A99-8842-071632416F2E}"/>
              </a:ext>
            </a:extLst>
          </p:cNvPr>
          <p:cNvPicPr>
            <a:picLocks noChangeAspect="1"/>
          </p:cNvPicPr>
          <p:nvPr/>
        </p:nvPicPr>
        <p:blipFill>
          <a:blip r:embed="rId2"/>
          <a:stretch>
            <a:fillRect/>
          </a:stretch>
        </p:blipFill>
        <p:spPr>
          <a:xfrm>
            <a:off x="1042739" y="1188923"/>
            <a:ext cx="10296525" cy="619125"/>
          </a:xfrm>
          <a:prstGeom prst="rect">
            <a:avLst/>
          </a:prstGeom>
        </p:spPr>
      </p:pic>
      <p:pic>
        <p:nvPicPr>
          <p:cNvPr id="17" name="Picture 16">
            <a:extLst>
              <a:ext uri="{FF2B5EF4-FFF2-40B4-BE49-F238E27FC236}">
                <a16:creationId xmlns:a16="http://schemas.microsoft.com/office/drawing/2014/main" id="{B30B95FF-AAE0-4E03-BEBE-8363A873D9AE}"/>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0995"/>
                    </a14:imgEffect>
                    <a14:imgEffect>
                      <a14:saturation sat="400000"/>
                    </a14:imgEffect>
                  </a14:imgLayer>
                </a14:imgProps>
              </a:ext>
            </a:extLst>
          </a:blip>
          <a:stretch>
            <a:fillRect/>
          </a:stretch>
        </p:blipFill>
        <p:spPr>
          <a:xfrm>
            <a:off x="8061509" y="1976675"/>
            <a:ext cx="3141997" cy="4381380"/>
          </a:xfrm>
          <a:prstGeom prst="rect">
            <a:avLst/>
          </a:prstGeom>
        </p:spPr>
      </p:pic>
    </p:spTree>
    <p:extLst>
      <p:ext uri="{BB962C8B-B14F-4D97-AF65-F5344CB8AC3E}">
        <p14:creationId xmlns:p14="http://schemas.microsoft.com/office/powerpoint/2010/main" val="447207478"/>
      </p:ext>
    </p:extLst>
  </p:cSld>
  <p:clrMapOvr>
    <a:masterClrMapping/>
  </p:clrMapOvr>
  <mc:AlternateContent xmlns:mc="http://schemas.openxmlformats.org/markup-compatibility/2006" xmlns:p14="http://schemas.microsoft.com/office/powerpoint/2010/main">
    <mc:Choice Requires="p14">
      <p:transition spd="slow" p14:dur="2000" advTm="62913"/>
    </mc:Choice>
    <mc:Fallback xmlns="">
      <p:transition spd="slow" advTm="6291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19945" y="9424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03909" y="1075098"/>
            <a:ext cx="1191207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6ADE1A12-F010-48F5-B327-8CBEF256EA19}"/>
              </a:ext>
            </a:extLst>
          </p:cNvPr>
          <p:cNvSpPr txBox="1"/>
          <p:nvPr/>
        </p:nvSpPr>
        <p:spPr>
          <a:xfrm>
            <a:off x="2553195" y="369569"/>
            <a:ext cx="7790213" cy="461665"/>
          </a:xfrm>
          <a:prstGeom prst="rect">
            <a:avLst/>
          </a:prstGeom>
          <a:noFill/>
        </p:spPr>
        <p:txBody>
          <a:bodyPr wrap="square">
            <a:spAutoFit/>
          </a:bodyPr>
          <a:lstStyle/>
          <a:p>
            <a:r>
              <a:rPr lang="en-US" sz="2400" b="1" dirty="0"/>
              <a:t>Explanation of example, FMEA worksheet column 3,4,5</a:t>
            </a:r>
            <a:endParaRPr lang="ar-EG" sz="2400" b="1" dirty="0"/>
          </a:p>
        </p:txBody>
      </p:sp>
      <p:sp>
        <p:nvSpPr>
          <p:cNvPr id="12" name="TextBox 11">
            <a:extLst>
              <a:ext uri="{FF2B5EF4-FFF2-40B4-BE49-F238E27FC236}">
                <a16:creationId xmlns:a16="http://schemas.microsoft.com/office/drawing/2014/main" id="{04D04375-5178-43C9-B434-4CFE357C1143}"/>
              </a:ext>
            </a:extLst>
          </p:cNvPr>
          <p:cNvSpPr txBox="1"/>
          <p:nvPr/>
        </p:nvSpPr>
        <p:spPr>
          <a:xfrm>
            <a:off x="557159" y="1913893"/>
            <a:ext cx="6048481" cy="224196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solidFill>
                  <a:prstClr val="black"/>
                </a:solidFill>
                <a:effectLst/>
                <a:uLnTx/>
                <a:uFillTx/>
                <a:ea typeface="+mn-ea"/>
                <a:cs typeface="Times New Roman"/>
              </a:rPr>
              <a:t>{ Column 3: Consequences of failure (labeled effects in the FMEA worksheet)</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solidFill>
                  <a:prstClr val="black"/>
                </a:solidFill>
                <a:effectLst/>
                <a:uLnTx/>
                <a:uFillTx/>
                <a:ea typeface="+mn-ea"/>
                <a:cs typeface="Times New Roman"/>
              </a:rPr>
              <a:t>{ Column 4: Severity (S) of the consequences</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2400" i="0" u="none" strike="noStrike" kern="1200" cap="none" spc="0" normalizeH="0" baseline="0" noProof="0" dirty="0">
                <a:ln>
                  <a:noFill/>
                </a:ln>
                <a:solidFill>
                  <a:prstClr val="black"/>
                </a:solidFill>
                <a:effectLst/>
                <a:uLnTx/>
                <a:uFillTx/>
                <a:ea typeface="+mn-ea"/>
                <a:cs typeface="Times New Roman"/>
              </a:rPr>
              <a:t>{ Column 5: Potential causes of failure</a:t>
            </a:r>
          </a:p>
        </p:txBody>
      </p:sp>
      <p:pic>
        <p:nvPicPr>
          <p:cNvPr id="3" name="Picture 2">
            <a:extLst>
              <a:ext uri="{FF2B5EF4-FFF2-40B4-BE49-F238E27FC236}">
                <a16:creationId xmlns:a16="http://schemas.microsoft.com/office/drawing/2014/main" id="{5617B2B9-4138-4377-B369-A7221EDD1034}"/>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0338"/>
                    </a14:imgEffect>
                  </a14:imgLayer>
                </a14:imgProps>
              </a:ext>
            </a:extLst>
          </a:blip>
          <a:stretch>
            <a:fillRect/>
          </a:stretch>
        </p:blipFill>
        <p:spPr>
          <a:xfrm>
            <a:off x="7160821" y="1281057"/>
            <a:ext cx="3945329" cy="5023826"/>
          </a:xfrm>
          <a:prstGeom prst="rect">
            <a:avLst/>
          </a:prstGeom>
        </p:spPr>
      </p:pic>
    </p:spTree>
    <p:extLst>
      <p:ext uri="{BB962C8B-B14F-4D97-AF65-F5344CB8AC3E}">
        <p14:creationId xmlns:p14="http://schemas.microsoft.com/office/powerpoint/2010/main" val="528604071"/>
      </p:ext>
    </p:extLst>
  </p:cSld>
  <p:clrMapOvr>
    <a:masterClrMapping/>
  </p:clrMapOvr>
  <mc:AlternateContent xmlns:mc="http://schemas.openxmlformats.org/markup-compatibility/2006" xmlns:p14="http://schemas.microsoft.com/office/powerpoint/2010/main">
    <mc:Choice Requires="p14">
      <p:transition spd="slow" p14:dur="2000" advTm="46909"/>
    </mc:Choice>
    <mc:Fallback xmlns="">
      <p:transition spd="slow" advTm="4690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72736" y="1085489"/>
            <a:ext cx="1194324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07B8C86C-8A37-491E-BB8D-43C1DCF5CEFB}"/>
              </a:ext>
            </a:extLst>
          </p:cNvPr>
          <p:cNvSpPr txBox="1"/>
          <p:nvPr/>
        </p:nvSpPr>
        <p:spPr>
          <a:xfrm>
            <a:off x="423448" y="1477022"/>
            <a:ext cx="7076272" cy="5011949"/>
          </a:xfrm>
          <a:prstGeom prst="rect">
            <a:avLst/>
          </a:prstGeom>
          <a:noFill/>
        </p:spPr>
        <p:txBody>
          <a:bodyPr wrap="square">
            <a:spAutoFit/>
          </a:bodyPr>
          <a:lstStyle/>
          <a:p>
            <a:pPr marL="0" indent="0">
              <a:lnSpc>
                <a:spcPct val="150000"/>
              </a:lnSpc>
              <a:buFont typeface="Arial" panose="020B0604020202020204" pitchFamily="34" charset="0"/>
              <a:buNone/>
            </a:pPr>
            <a:r>
              <a:rPr lang="en-US" sz="2400" dirty="0">
                <a:solidFill>
                  <a:prstClr val="black"/>
                </a:solidFill>
              </a:rPr>
              <a:t>•  What are the likelihood or chances of occurrence?</a:t>
            </a:r>
          </a:p>
          <a:p>
            <a:pPr marL="0" indent="0">
              <a:lnSpc>
                <a:spcPct val="150000"/>
              </a:lnSpc>
              <a:buFont typeface="Arial" panose="020B0604020202020204" pitchFamily="34" charset="0"/>
              <a:buNone/>
            </a:pPr>
            <a:r>
              <a:rPr lang="en-US" sz="2400" dirty="0">
                <a:solidFill>
                  <a:prstClr val="black"/>
                </a:solidFill>
              </a:rPr>
              <a:t>{ Column 6: Likelihood (L) of each causes or failure (labeled </a:t>
            </a:r>
          </a:p>
          <a:p>
            <a:pPr marL="0" indent="0">
              <a:lnSpc>
                <a:spcPct val="150000"/>
              </a:lnSpc>
              <a:buFont typeface="Arial" panose="020B0604020202020204" pitchFamily="34" charset="0"/>
              <a:buNone/>
            </a:pPr>
            <a:r>
              <a:rPr lang="en-US" sz="2400" dirty="0">
                <a:solidFill>
                  <a:prstClr val="black"/>
                </a:solidFill>
              </a:rPr>
              <a:t>occurrences in the FMEA worksheet)</a:t>
            </a:r>
          </a:p>
          <a:p>
            <a:pPr marL="0" indent="0">
              <a:lnSpc>
                <a:spcPct val="150000"/>
              </a:lnSpc>
              <a:buFont typeface="Arial" panose="020B0604020202020204" pitchFamily="34" charset="0"/>
              <a:buNone/>
            </a:pPr>
            <a:r>
              <a:rPr lang="en-US" sz="2400" dirty="0">
                <a:solidFill>
                  <a:prstClr val="black"/>
                </a:solidFill>
              </a:rPr>
              <a:t>•  What can be done to detect,control,and manage them?</a:t>
            </a:r>
          </a:p>
          <a:p>
            <a:pPr marL="0" indent="0">
              <a:lnSpc>
                <a:spcPct val="150000"/>
              </a:lnSpc>
              <a:buFont typeface="Arial" panose="020B0604020202020204" pitchFamily="34" charset="0"/>
              <a:buNone/>
            </a:pPr>
            <a:r>
              <a:rPr lang="en-US" sz="2400" dirty="0">
                <a:solidFill>
                  <a:prstClr val="black"/>
                </a:solidFill>
              </a:rPr>
              <a:t>{ Column 7: Existing detection, prevention, and control measures</a:t>
            </a:r>
          </a:p>
          <a:p>
            <a:pPr marL="0" indent="0">
              <a:lnSpc>
                <a:spcPct val="150000"/>
              </a:lnSpc>
              <a:buFont typeface="Arial" panose="020B0604020202020204" pitchFamily="34" charset="0"/>
              <a:buNone/>
            </a:pPr>
            <a:r>
              <a:rPr lang="en-US" sz="2400" dirty="0">
                <a:solidFill>
                  <a:prstClr val="black"/>
                </a:solidFill>
              </a:rPr>
              <a:t>{ Column 8: Rating for existing detection (D), prevention, and control measures</a:t>
            </a:r>
          </a:p>
        </p:txBody>
      </p:sp>
      <p:sp>
        <p:nvSpPr>
          <p:cNvPr id="12" name="TextBox 11">
            <a:extLst>
              <a:ext uri="{FF2B5EF4-FFF2-40B4-BE49-F238E27FC236}">
                <a16:creationId xmlns:a16="http://schemas.microsoft.com/office/drawing/2014/main" id="{F43668AE-C514-486E-8156-C30E81871BB3}"/>
              </a:ext>
            </a:extLst>
          </p:cNvPr>
          <p:cNvSpPr txBox="1"/>
          <p:nvPr/>
        </p:nvSpPr>
        <p:spPr>
          <a:xfrm>
            <a:off x="2410695" y="323550"/>
            <a:ext cx="7790213" cy="461665"/>
          </a:xfrm>
          <a:prstGeom prst="rect">
            <a:avLst/>
          </a:prstGeom>
          <a:noFill/>
        </p:spPr>
        <p:txBody>
          <a:bodyPr wrap="square">
            <a:spAutoFit/>
          </a:bodyPr>
          <a:lstStyle/>
          <a:p>
            <a:r>
              <a:rPr lang="en-US" sz="2400" b="1" dirty="0"/>
              <a:t>Explanation of example, FMEA worksheet column 6,7,8</a:t>
            </a:r>
            <a:endParaRPr lang="ar-EG" sz="2400" b="1" dirty="0"/>
          </a:p>
        </p:txBody>
      </p:sp>
      <p:pic>
        <p:nvPicPr>
          <p:cNvPr id="13" name="Picture 12">
            <a:extLst>
              <a:ext uri="{FF2B5EF4-FFF2-40B4-BE49-F238E27FC236}">
                <a16:creationId xmlns:a16="http://schemas.microsoft.com/office/drawing/2014/main" id="{E23555F2-F73F-4AB3-921F-7477A2965E5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045"/>
                    </a14:imgEffect>
                  </a14:imgLayer>
                </a14:imgProps>
              </a:ext>
            </a:extLst>
          </a:blip>
          <a:stretch>
            <a:fillRect/>
          </a:stretch>
        </p:blipFill>
        <p:spPr>
          <a:xfrm>
            <a:off x="7704841" y="1323788"/>
            <a:ext cx="3990975" cy="5032562"/>
          </a:xfrm>
          <a:prstGeom prst="rect">
            <a:avLst/>
          </a:prstGeom>
        </p:spPr>
      </p:pic>
    </p:spTree>
    <p:extLst>
      <p:ext uri="{BB962C8B-B14F-4D97-AF65-F5344CB8AC3E}">
        <p14:creationId xmlns:p14="http://schemas.microsoft.com/office/powerpoint/2010/main" val="2812300378"/>
      </p:ext>
    </p:extLst>
  </p:cSld>
  <p:clrMapOvr>
    <a:masterClrMapping/>
  </p:clrMapOvr>
  <mc:AlternateContent xmlns:mc="http://schemas.openxmlformats.org/markup-compatibility/2006" xmlns:p14="http://schemas.microsoft.com/office/powerpoint/2010/main">
    <mc:Choice Requires="p14">
      <p:transition spd="slow" p14:dur="2000" advTm="77440"/>
    </mc:Choice>
    <mc:Fallback xmlns="">
      <p:transition spd="slow" advTm="7744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112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83127" y="1033534"/>
            <a:ext cx="1202228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8ECB9F05-4784-4615-A9C7-2DB22D8DBBA1}"/>
              </a:ext>
            </a:extLst>
          </p:cNvPr>
          <p:cNvSpPr txBox="1"/>
          <p:nvPr/>
        </p:nvSpPr>
        <p:spPr>
          <a:xfrm>
            <a:off x="2553195" y="276050"/>
            <a:ext cx="7790213" cy="461665"/>
          </a:xfrm>
          <a:prstGeom prst="rect">
            <a:avLst/>
          </a:prstGeom>
          <a:noFill/>
        </p:spPr>
        <p:txBody>
          <a:bodyPr wrap="square">
            <a:spAutoFit/>
          </a:bodyPr>
          <a:lstStyle/>
          <a:p>
            <a:r>
              <a:rPr lang="en-US" sz="2400" b="1" dirty="0"/>
              <a:t>Explanation of example, FMEA worksheet column 9,10</a:t>
            </a:r>
            <a:endParaRPr lang="ar-EG" sz="2400" b="1" dirty="0"/>
          </a:p>
        </p:txBody>
      </p:sp>
      <p:pic>
        <p:nvPicPr>
          <p:cNvPr id="2" name="Picture 1"/>
          <p:cNvPicPr>
            <a:picLocks noChangeAspect="1"/>
          </p:cNvPicPr>
          <p:nvPr/>
        </p:nvPicPr>
        <p:blipFill>
          <a:blip r:embed="rId3">
            <a:lum bright="-40000"/>
          </a:blip>
          <a:stretch>
            <a:fillRect/>
          </a:stretch>
        </p:blipFill>
        <p:spPr>
          <a:xfrm>
            <a:off x="9318840" y="1268572"/>
            <a:ext cx="2049136" cy="4769226"/>
          </a:xfrm>
          <a:prstGeom prst="rect">
            <a:avLst/>
          </a:prstGeom>
          <a:solidFill>
            <a:srgbClr val="FFC000">
              <a:alpha val="10000"/>
            </a:srgbClr>
          </a:solidFill>
        </p:spPr>
      </p:pic>
      <p:sp>
        <p:nvSpPr>
          <p:cNvPr id="3" name="Rectangle 2"/>
          <p:cNvSpPr/>
          <p:nvPr/>
        </p:nvSpPr>
        <p:spPr>
          <a:xfrm>
            <a:off x="579358" y="1683806"/>
            <a:ext cx="8648241" cy="3970318"/>
          </a:xfrm>
          <a:prstGeom prst="rect">
            <a:avLst/>
          </a:prstGeom>
        </p:spPr>
        <p:txBody>
          <a:bodyPr wrap="square">
            <a:spAutoFit/>
          </a:bodyPr>
          <a:lstStyle/>
          <a:p>
            <a:pPr>
              <a:lnSpc>
                <a:spcPct val="150000"/>
              </a:lnSpc>
            </a:pPr>
            <a:r>
              <a:rPr lang="en-US" sz="2400" dirty="0"/>
              <a:t>{ Column 9: The risk score determined by the likelihood, severity, and effectiveness of existing detection, prevention, and </a:t>
            </a:r>
          </a:p>
          <a:p>
            <a:pPr>
              <a:lnSpc>
                <a:spcPct val="150000"/>
              </a:lnSpc>
            </a:pPr>
            <a:r>
              <a:rPr lang="en-US" sz="2400" dirty="0"/>
              <a:t>control measures to address failure, evaluated as L ×S ×D</a:t>
            </a:r>
            <a:endParaRPr lang="ar-EG" sz="2400" dirty="0"/>
          </a:p>
          <a:p>
            <a:pPr>
              <a:lnSpc>
                <a:spcPct val="150000"/>
              </a:lnSpc>
            </a:pPr>
            <a:endParaRPr lang="en-US" sz="2400" dirty="0"/>
          </a:p>
          <a:p>
            <a:pPr>
              <a:lnSpc>
                <a:spcPct val="150000"/>
              </a:lnSpc>
            </a:pPr>
            <a:r>
              <a:rPr lang="en-US" sz="2400" dirty="0"/>
              <a:t>{ Column 10: Recommendations for additional prevention and </a:t>
            </a:r>
          </a:p>
          <a:p>
            <a:pPr>
              <a:lnSpc>
                <a:spcPct val="150000"/>
              </a:lnSpc>
            </a:pPr>
            <a:r>
              <a:rPr lang="en-US" sz="2400" dirty="0"/>
              <a:t>control measures to address the failures, their causes, and </a:t>
            </a:r>
          </a:p>
          <a:p>
            <a:pPr>
              <a:lnSpc>
                <a:spcPct val="150000"/>
              </a:lnSpc>
            </a:pPr>
            <a:r>
              <a:rPr lang="en-US" sz="2400" dirty="0"/>
              <a:t>consequences</a:t>
            </a:r>
          </a:p>
        </p:txBody>
      </p:sp>
    </p:spTree>
    <p:extLst>
      <p:ext uri="{BB962C8B-B14F-4D97-AF65-F5344CB8AC3E}">
        <p14:creationId xmlns:p14="http://schemas.microsoft.com/office/powerpoint/2010/main" val="225029451"/>
      </p:ext>
    </p:extLst>
  </p:cSld>
  <p:clrMapOvr>
    <a:masterClrMapping/>
  </p:clrMapOvr>
  <mc:AlternateContent xmlns:mc="http://schemas.openxmlformats.org/markup-compatibility/2006" xmlns:p14="http://schemas.microsoft.com/office/powerpoint/2010/main">
    <mc:Choice Requires="p14">
      <p:transition spd="slow" p14:dur="2000" advTm="36579"/>
    </mc:Choice>
    <mc:Fallback xmlns="">
      <p:transition spd="slow" advTm="3657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9" y="1054316"/>
            <a:ext cx="1201189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3492892" y="323167"/>
            <a:ext cx="5229958" cy="461665"/>
          </a:xfrm>
          <a:prstGeom prst="rect">
            <a:avLst/>
          </a:prstGeom>
        </p:spPr>
        <p:txBody>
          <a:bodyPr wrap="none">
            <a:spAutoFit/>
          </a:bodyPr>
          <a:lstStyle/>
          <a:p>
            <a:r>
              <a:rPr lang="en-GB" sz="2400" b="1" dirty="0"/>
              <a:t>Applying the steps of the FMEA tool-1</a:t>
            </a:r>
          </a:p>
        </p:txBody>
      </p:sp>
      <p:sp>
        <p:nvSpPr>
          <p:cNvPr id="3" name="Rectangle 2"/>
          <p:cNvSpPr/>
          <p:nvPr/>
        </p:nvSpPr>
        <p:spPr>
          <a:xfrm>
            <a:off x="311175" y="1182653"/>
            <a:ext cx="6850937" cy="5078313"/>
          </a:xfrm>
          <a:prstGeom prst="rect">
            <a:avLst/>
          </a:prstGeom>
        </p:spPr>
        <p:txBody>
          <a:bodyPr wrap="square">
            <a:spAutoFit/>
          </a:bodyPr>
          <a:lstStyle/>
          <a:p>
            <a:pPr algn="ctr">
              <a:lnSpc>
                <a:spcPct val="150000"/>
              </a:lnSpc>
            </a:pPr>
            <a:r>
              <a:rPr lang="en-US" sz="2400" b="1" u="sng" dirty="0">
                <a:solidFill>
                  <a:srgbClr val="002060"/>
                </a:solidFill>
              </a:rPr>
              <a:t>Step1, identifies the system and the scope of the study. </a:t>
            </a:r>
          </a:p>
          <a:p>
            <a:pPr marL="342900" indent="-342900" algn="just">
              <a:lnSpc>
                <a:spcPct val="150000"/>
              </a:lnSpc>
              <a:buFont typeface="Wingdings" panose="05000000000000000000" pitchFamily="2" charset="2"/>
              <a:buChar char="§"/>
            </a:pPr>
            <a:r>
              <a:rPr lang="en-US" sz="2400" b="1" dirty="0">
                <a:solidFill>
                  <a:prstClr val="black"/>
                </a:solidFill>
              </a:rPr>
              <a:t>FMEA can be a comprehensive look at the total system as a whole, or it may focus on certain subsystems, elements, or components. </a:t>
            </a:r>
          </a:p>
          <a:p>
            <a:pPr marL="342900" indent="-342900" algn="just">
              <a:lnSpc>
                <a:spcPct val="150000"/>
              </a:lnSpc>
              <a:buFont typeface="Wingdings" panose="05000000000000000000" pitchFamily="2" charset="2"/>
              <a:buChar char="§"/>
            </a:pPr>
            <a:r>
              <a:rPr lang="en-US" sz="2400" b="1" dirty="0">
                <a:solidFill>
                  <a:srgbClr val="002060"/>
                </a:solidFill>
              </a:rPr>
              <a:t>As an example, consider the bicycles a system of interest. </a:t>
            </a:r>
          </a:p>
          <a:p>
            <a:pPr marL="342900" indent="-342900" algn="just">
              <a:lnSpc>
                <a:spcPct val="150000"/>
              </a:lnSpc>
              <a:buFont typeface="Wingdings" panose="05000000000000000000" pitchFamily="2" charset="2"/>
              <a:buChar char="§"/>
            </a:pPr>
            <a:r>
              <a:rPr lang="en-US" sz="2400" b="1" dirty="0">
                <a:solidFill>
                  <a:srgbClr val="002060"/>
                </a:solidFill>
              </a:rPr>
              <a:t>An item analysis of the bicycle system is shown in Figure 3.5.</a:t>
            </a:r>
          </a:p>
        </p:txBody>
      </p:sp>
      <p:pic>
        <p:nvPicPr>
          <p:cNvPr id="5" name="Picture 4"/>
          <p:cNvPicPr>
            <a:picLocks noChangeAspect="1"/>
          </p:cNvPicPr>
          <p:nvPr/>
        </p:nvPicPr>
        <p:blipFill>
          <a:blip r:embed="rId2"/>
          <a:stretch>
            <a:fillRect/>
          </a:stretch>
        </p:blipFill>
        <p:spPr>
          <a:xfrm>
            <a:off x="7274404" y="1405174"/>
            <a:ext cx="4718713" cy="4359018"/>
          </a:xfrm>
          <a:prstGeom prst="rect">
            <a:avLst/>
          </a:prstGeom>
        </p:spPr>
      </p:pic>
    </p:spTree>
    <p:extLst>
      <p:ext uri="{BB962C8B-B14F-4D97-AF65-F5344CB8AC3E}">
        <p14:creationId xmlns:p14="http://schemas.microsoft.com/office/powerpoint/2010/main" val="2078814104"/>
      </p:ext>
    </p:extLst>
  </p:cSld>
  <p:clrMapOvr>
    <a:masterClrMapping/>
  </p:clrMapOvr>
  <mc:AlternateContent xmlns:mc="http://schemas.openxmlformats.org/markup-compatibility/2006" xmlns:p14="http://schemas.microsoft.com/office/powerpoint/2010/main">
    <mc:Choice Requires="p14">
      <p:transition spd="slow" p14:dur="2000" advTm="64557"/>
    </mc:Choice>
    <mc:Fallback xmlns="">
      <p:transition spd="slow" advTm="6455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03909" y="981578"/>
            <a:ext cx="11970327" cy="5876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11" name="Picture 10"/>
          <p:cNvPicPr>
            <a:picLocks noChangeAspect="1"/>
          </p:cNvPicPr>
          <p:nvPr/>
        </p:nvPicPr>
        <p:blipFill>
          <a:blip r:embed="rId2"/>
          <a:stretch>
            <a:fillRect/>
          </a:stretch>
        </p:blipFill>
        <p:spPr>
          <a:xfrm>
            <a:off x="7162112" y="1249490"/>
            <a:ext cx="4718713" cy="4359018"/>
          </a:xfrm>
          <a:prstGeom prst="rect">
            <a:avLst/>
          </a:prstGeom>
        </p:spPr>
      </p:pic>
      <p:sp>
        <p:nvSpPr>
          <p:cNvPr id="12" name="Rectangle 11"/>
          <p:cNvSpPr/>
          <p:nvPr/>
        </p:nvSpPr>
        <p:spPr>
          <a:xfrm>
            <a:off x="3461719" y="260821"/>
            <a:ext cx="5229958" cy="461665"/>
          </a:xfrm>
          <a:prstGeom prst="rect">
            <a:avLst/>
          </a:prstGeom>
        </p:spPr>
        <p:txBody>
          <a:bodyPr wrap="none">
            <a:spAutoFit/>
          </a:bodyPr>
          <a:lstStyle/>
          <a:p>
            <a:r>
              <a:rPr lang="en-GB" sz="2400" b="1" dirty="0"/>
              <a:t>Applying the steps of the FMEA tool-2</a:t>
            </a:r>
          </a:p>
        </p:txBody>
      </p:sp>
      <p:sp>
        <p:nvSpPr>
          <p:cNvPr id="2" name="Rectangle 1"/>
          <p:cNvSpPr/>
          <p:nvPr/>
        </p:nvSpPr>
        <p:spPr>
          <a:xfrm>
            <a:off x="579303" y="1776139"/>
            <a:ext cx="6004193" cy="2934458"/>
          </a:xfrm>
          <a:prstGeom prst="rect">
            <a:avLst/>
          </a:prstGeom>
        </p:spPr>
        <p:txBody>
          <a:bodyPr wrap="square">
            <a:spAutoFit/>
          </a:bodyPr>
          <a:lstStyle/>
          <a:p>
            <a:pPr>
              <a:lnSpc>
                <a:spcPct val="200000"/>
              </a:lnSpc>
              <a:defRPr/>
            </a:pPr>
            <a:r>
              <a:rPr lang="en-US" sz="2400" dirty="0">
                <a:solidFill>
                  <a:prstClr val="black"/>
                </a:solidFill>
              </a:rPr>
              <a:t>The FMEA worksheet focuses on a particular subsystem, the hand brake subsystem, and refers to Item 1.8 (shaded in gray) in the item analysis of the bicycle in Figure 3.5.</a:t>
            </a:r>
          </a:p>
        </p:txBody>
      </p:sp>
    </p:spTree>
    <p:extLst>
      <p:ext uri="{BB962C8B-B14F-4D97-AF65-F5344CB8AC3E}">
        <p14:creationId xmlns:p14="http://schemas.microsoft.com/office/powerpoint/2010/main" val="2879336268"/>
      </p:ext>
    </p:extLst>
  </p:cSld>
  <p:clrMapOvr>
    <a:masterClrMapping/>
  </p:clrMapOvr>
  <mc:AlternateContent xmlns:mc="http://schemas.openxmlformats.org/markup-compatibility/2006" xmlns:p14="http://schemas.microsoft.com/office/powerpoint/2010/main">
    <mc:Choice Requires="p14">
      <p:transition spd="slow" p14:dur="2000" advTm="17150"/>
    </mc:Choice>
    <mc:Fallback xmlns="">
      <p:transition spd="slow" advTm="1715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8801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8" y="981578"/>
            <a:ext cx="12001500" cy="5876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Rectangle 11"/>
          <p:cNvSpPr/>
          <p:nvPr/>
        </p:nvSpPr>
        <p:spPr>
          <a:xfrm>
            <a:off x="3461719" y="281603"/>
            <a:ext cx="5229958" cy="461665"/>
          </a:xfrm>
          <a:prstGeom prst="rect">
            <a:avLst/>
          </a:prstGeom>
        </p:spPr>
        <p:txBody>
          <a:bodyPr wrap="none">
            <a:spAutoFit/>
          </a:bodyPr>
          <a:lstStyle/>
          <a:p>
            <a:r>
              <a:rPr lang="en-GB" sz="2400" b="1" dirty="0"/>
              <a:t>Applying the steps of the FMEA tool-3</a:t>
            </a:r>
          </a:p>
        </p:txBody>
      </p:sp>
      <p:sp>
        <p:nvSpPr>
          <p:cNvPr id="13" name="Content Placeholder 2">
            <a:extLst>
              <a:ext uri="{FF2B5EF4-FFF2-40B4-BE49-F238E27FC236}">
                <a16:creationId xmlns:a16="http://schemas.microsoft.com/office/drawing/2014/main" id="{3068042B-6A3C-4EDD-8054-2A964F346391}"/>
              </a:ext>
            </a:extLst>
          </p:cNvPr>
          <p:cNvSpPr txBox="1">
            <a:spLocks/>
          </p:cNvSpPr>
          <p:nvPr/>
        </p:nvSpPr>
        <p:spPr>
          <a:xfrm>
            <a:off x="374573" y="1153595"/>
            <a:ext cx="11506252" cy="48671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00000"/>
              </a:lnSpc>
              <a:buFont typeface="Arial" panose="020B0604020202020204" pitchFamily="34" charset="0"/>
              <a:buNone/>
            </a:pPr>
            <a:r>
              <a:rPr lang="en-US" sz="2600" b="1" u="sng" dirty="0">
                <a:solidFill>
                  <a:srgbClr val="002060"/>
                </a:solidFill>
              </a:rPr>
              <a:t>Step 2 identifies the key functional objectives of the system, subsystem, or component of interest. </a:t>
            </a:r>
          </a:p>
          <a:p>
            <a:pPr marL="0" indent="0">
              <a:lnSpc>
                <a:spcPct val="200000"/>
              </a:lnSpc>
              <a:buFont typeface="Arial" panose="020B0604020202020204" pitchFamily="34" charset="0"/>
              <a:buNone/>
            </a:pPr>
            <a:r>
              <a:rPr lang="en-US" sz="2400" dirty="0">
                <a:solidFill>
                  <a:prstClr val="black"/>
                </a:solidFill>
              </a:rPr>
              <a:t>It describes what the component is supposed to do to achieve the functional objective—description of what needs to go right. </a:t>
            </a:r>
          </a:p>
          <a:p>
            <a:pPr marL="0" indent="0">
              <a:lnSpc>
                <a:spcPct val="200000"/>
              </a:lnSpc>
              <a:buFont typeface="Arial" panose="020B0604020202020204" pitchFamily="34" charset="0"/>
              <a:buNone/>
            </a:pPr>
            <a:r>
              <a:rPr lang="en-US" sz="2400" dirty="0">
                <a:solidFill>
                  <a:prstClr val="black"/>
                </a:solidFill>
              </a:rPr>
              <a:t>Thus for the bicycle, one of its critical functions is the ability to stop safely within a required distance under all operating conditions. </a:t>
            </a:r>
          </a:p>
        </p:txBody>
      </p:sp>
    </p:spTree>
    <p:extLst>
      <p:ext uri="{BB962C8B-B14F-4D97-AF65-F5344CB8AC3E}">
        <p14:creationId xmlns:p14="http://schemas.microsoft.com/office/powerpoint/2010/main" val="4231397100"/>
      </p:ext>
    </p:extLst>
  </p:cSld>
  <p:clrMapOvr>
    <a:masterClrMapping/>
  </p:clrMapOvr>
  <mc:AlternateContent xmlns:mc="http://schemas.openxmlformats.org/markup-compatibility/2006" xmlns:p14="http://schemas.microsoft.com/office/powerpoint/2010/main">
    <mc:Choice Requires="p14">
      <p:transition spd="slow" p14:dur="2000" advTm="8064"/>
    </mc:Choice>
    <mc:Fallback xmlns="">
      <p:transition spd="slow" advTm="806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3578" y="8613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83127" y="981579"/>
            <a:ext cx="1199110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Rectangle 10"/>
          <p:cNvSpPr/>
          <p:nvPr/>
        </p:nvSpPr>
        <p:spPr>
          <a:xfrm>
            <a:off x="3482501" y="271212"/>
            <a:ext cx="5229958" cy="461665"/>
          </a:xfrm>
          <a:prstGeom prst="rect">
            <a:avLst/>
          </a:prstGeom>
        </p:spPr>
        <p:txBody>
          <a:bodyPr wrap="none">
            <a:spAutoFit/>
          </a:bodyPr>
          <a:lstStyle/>
          <a:p>
            <a:r>
              <a:rPr lang="en-GB" sz="2400" b="1" dirty="0"/>
              <a:t>Applying the steps of the FMEA tool-4</a:t>
            </a:r>
          </a:p>
        </p:txBody>
      </p:sp>
      <p:sp>
        <p:nvSpPr>
          <p:cNvPr id="12" name="Content Placeholder 2">
            <a:extLst>
              <a:ext uri="{FF2B5EF4-FFF2-40B4-BE49-F238E27FC236}">
                <a16:creationId xmlns:a16="http://schemas.microsoft.com/office/drawing/2014/main" id="{5AA960D7-025A-4B2C-8D3E-1627964040B3}"/>
              </a:ext>
            </a:extLst>
          </p:cNvPr>
          <p:cNvSpPr txBox="1">
            <a:spLocks/>
          </p:cNvSpPr>
          <p:nvPr/>
        </p:nvSpPr>
        <p:spPr>
          <a:xfrm>
            <a:off x="539827" y="1825625"/>
            <a:ext cx="10813973" cy="4661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This function is achieved through the hand brake by providing the correct level of friction between the brake pad assembly and the wheel rim when the brake lever is pulled. </a:t>
            </a:r>
          </a:p>
          <a:p>
            <a:pPr marL="0" indent="0" algn="just">
              <a:lnSpc>
                <a:spcPct val="150000"/>
              </a:lnSpc>
              <a:buFont typeface="Arial" panose="020B0604020202020204" pitchFamily="34" charset="0"/>
              <a:buNone/>
            </a:pPr>
            <a:r>
              <a:rPr lang="en-US" sz="2400" dirty="0">
                <a:solidFill>
                  <a:prstClr val="black"/>
                </a:solidFill>
              </a:rPr>
              <a:t>This information is entered in Column 1 of the FMEA worksheet. </a:t>
            </a:r>
          </a:p>
          <a:p>
            <a:pPr marL="0" indent="0" algn="just">
              <a:lnSpc>
                <a:spcPct val="150000"/>
              </a:lnSpc>
              <a:buFont typeface="Arial" panose="020B0604020202020204" pitchFamily="34" charset="0"/>
              <a:buNone/>
            </a:pPr>
            <a:r>
              <a:rPr lang="en-US" sz="2400" dirty="0">
                <a:solidFill>
                  <a:prstClr val="black"/>
                </a:solidFill>
              </a:rPr>
              <a:t>It describes what the hand brake subsystem is supposed to do to achieve the function of stopping or braking </a:t>
            </a:r>
          </a:p>
          <a:p>
            <a:pPr marL="0" indent="0" algn="ctr">
              <a:lnSpc>
                <a:spcPct val="150000"/>
              </a:lnSpc>
              <a:buFont typeface="Arial" panose="020B0604020202020204" pitchFamily="34" charset="0"/>
              <a:buNone/>
            </a:pPr>
            <a:r>
              <a:rPr lang="en-US" sz="2400" b="1" dirty="0">
                <a:solidFill>
                  <a:srgbClr val="C00000"/>
                </a:solidFill>
              </a:rPr>
              <a:t>(What should go right?).</a:t>
            </a:r>
          </a:p>
          <a:p>
            <a:pPr marL="0" indent="0">
              <a:lnSpc>
                <a:spcPct val="15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2556727698"/>
      </p:ext>
    </p:extLst>
  </p:cSld>
  <p:clrMapOvr>
    <a:masterClrMapping/>
  </p:clrMapOvr>
  <mc:AlternateContent xmlns:mc="http://schemas.openxmlformats.org/markup-compatibility/2006" xmlns:p14="http://schemas.microsoft.com/office/powerpoint/2010/main">
    <mc:Choice Requires="p14">
      <p:transition spd="slow" p14:dur="2000" advTm="27908"/>
    </mc:Choice>
    <mc:Fallback xmlns="">
      <p:transition spd="slow" advTm="279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55235" y="1064707"/>
            <a:ext cx="1191000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Rectangle 10"/>
          <p:cNvSpPr/>
          <p:nvPr/>
        </p:nvSpPr>
        <p:spPr>
          <a:xfrm>
            <a:off x="3212335" y="323167"/>
            <a:ext cx="5229958" cy="461665"/>
          </a:xfrm>
          <a:prstGeom prst="rect">
            <a:avLst/>
          </a:prstGeom>
        </p:spPr>
        <p:txBody>
          <a:bodyPr wrap="none">
            <a:spAutoFit/>
          </a:bodyPr>
          <a:lstStyle/>
          <a:p>
            <a:r>
              <a:rPr lang="en-GB" sz="2400" b="1" dirty="0"/>
              <a:t>Applying the steps of the FMEA tool-5</a:t>
            </a:r>
          </a:p>
        </p:txBody>
      </p:sp>
      <p:sp>
        <p:nvSpPr>
          <p:cNvPr id="12" name="Content Placeholder 2">
            <a:extLst>
              <a:ext uri="{FF2B5EF4-FFF2-40B4-BE49-F238E27FC236}">
                <a16:creationId xmlns:a16="http://schemas.microsoft.com/office/drawing/2014/main" id="{4DC3C844-DE15-4BFD-8054-0458388574CD}"/>
              </a:ext>
            </a:extLst>
          </p:cNvPr>
          <p:cNvSpPr txBox="1">
            <a:spLocks/>
          </p:cNvSpPr>
          <p:nvPr/>
        </p:nvSpPr>
        <p:spPr>
          <a:xfrm>
            <a:off x="639897" y="1156816"/>
            <a:ext cx="11004932" cy="28773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US" sz="2400" b="1" u="sng" dirty="0">
                <a:solidFill>
                  <a:srgbClr val="C00000"/>
                </a:solidFill>
              </a:rPr>
              <a:t>Step 3 identifies the failure modes. </a:t>
            </a:r>
          </a:p>
          <a:p>
            <a:pPr marL="0" indent="0">
              <a:lnSpc>
                <a:spcPct val="100000"/>
              </a:lnSpc>
              <a:buFont typeface="Arial" panose="020B0604020202020204" pitchFamily="34" charset="0"/>
              <a:buNone/>
            </a:pPr>
            <a:r>
              <a:rPr lang="en-US" sz="2400" dirty="0">
                <a:solidFill>
                  <a:prstClr val="black"/>
                </a:solidFill>
              </a:rPr>
              <a:t>Column 1 defines what the component is supposed to do, </a:t>
            </a:r>
          </a:p>
          <a:p>
            <a:pPr marL="0" indent="0">
              <a:lnSpc>
                <a:spcPct val="100000"/>
              </a:lnSpc>
              <a:buFont typeface="Arial" panose="020B0604020202020204" pitchFamily="34" charset="0"/>
              <a:buNone/>
            </a:pPr>
            <a:r>
              <a:rPr lang="en-US" sz="2400" dirty="0">
                <a:solidFill>
                  <a:prstClr val="black"/>
                </a:solidFill>
              </a:rPr>
              <a:t>Column 2 describes what can happen (What can fail?) that will prevent the component from doing what it is supposed to do. </a:t>
            </a:r>
          </a:p>
          <a:p>
            <a:pPr marL="0" indent="0">
              <a:lnSpc>
                <a:spcPct val="100000"/>
              </a:lnSpc>
              <a:buFont typeface="Arial" panose="020B0604020202020204" pitchFamily="34" charset="0"/>
              <a:buNone/>
            </a:pPr>
            <a:r>
              <a:rPr lang="en-US" sz="2400" dirty="0">
                <a:solidFill>
                  <a:prstClr val="black"/>
                </a:solidFill>
              </a:rPr>
              <a:t>In other words, the failure modes are the different ways the component can fail to accomplish its functional objective. </a:t>
            </a:r>
          </a:p>
        </p:txBody>
      </p:sp>
      <p:sp>
        <p:nvSpPr>
          <p:cNvPr id="13" name="Content Placeholder 2">
            <a:extLst>
              <a:ext uri="{FF2B5EF4-FFF2-40B4-BE49-F238E27FC236}">
                <a16:creationId xmlns:a16="http://schemas.microsoft.com/office/drawing/2014/main" id="{8FB4949B-A470-454B-BE70-0CA5180FC7FE}"/>
              </a:ext>
            </a:extLst>
          </p:cNvPr>
          <p:cNvSpPr txBox="1">
            <a:spLocks/>
          </p:cNvSpPr>
          <p:nvPr/>
        </p:nvSpPr>
        <p:spPr>
          <a:xfrm>
            <a:off x="658826" y="3944033"/>
            <a:ext cx="10515600" cy="1530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For the bicycle, one potential failure mode is having insufficient friction between the brake pad and wheel rim during normal or extreme conditions such as heavy rains. This information is entered in Column 2 of the FMEA worksheet. Note that it is important to describe in detail the conditions in which the failure mode can occur.</a:t>
            </a:r>
          </a:p>
          <a:p>
            <a:pPr marL="0" indent="0" algn="just">
              <a:lnSpc>
                <a:spcPct val="15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4058262026"/>
      </p:ext>
    </p:extLst>
  </p:cSld>
  <p:clrMapOvr>
    <a:masterClrMapping/>
  </p:clrMapOvr>
  <mc:AlternateContent xmlns:mc="http://schemas.openxmlformats.org/markup-compatibility/2006" xmlns:p14="http://schemas.microsoft.com/office/powerpoint/2010/main">
    <mc:Choice Requires="p14">
      <p:transition spd="slow" p14:dur="2000" advTm="24888"/>
    </mc:Choice>
    <mc:Fallback xmlns="">
      <p:transition spd="slow" advTm="2488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65626" y="981579"/>
            <a:ext cx="1191000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23E40D27-8087-4333-A767-61BEBC152D9E}"/>
              </a:ext>
            </a:extLst>
          </p:cNvPr>
          <p:cNvSpPr txBox="1">
            <a:spLocks/>
          </p:cNvSpPr>
          <p:nvPr/>
        </p:nvSpPr>
        <p:spPr>
          <a:xfrm>
            <a:off x="353291" y="1368421"/>
            <a:ext cx="11622809" cy="17347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200" dirty="0">
                <a:solidFill>
                  <a:prstClr val="black"/>
                </a:solidFill>
              </a:rPr>
              <a:t>Step 4 identifies the consequences (effects) on the system as a whole, its elements, and the environment for each failure mode. </a:t>
            </a:r>
          </a:p>
          <a:p>
            <a:pPr marL="0" indent="0">
              <a:lnSpc>
                <a:spcPct val="150000"/>
              </a:lnSpc>
              <a:buFont typeface="Arial" panose="020B0604020202020204" pitchFamily="34" charset="0"/>
              <a:buNone/>
            </a:pPr>
            <a:r>
              <a:rPr lang="en-US" sz="2200" dirty="0">
                <a:solidFill>
                  <a:prstClr val="black"/>
                </a:solidFill>
              </a:rPr>
              <a:t>It helps to ask What happens when this failure occurs? </a:t>
            </a:r>
          </a:p>
        </p:txBody>
      </p:sp>
      <p:sp>
        <p:nvSpPr>
          <p:cNvPr id="12" name="Content Placeholder 2">
            <a:extLst>
              <a:ext uri="{FF2B5EF4-FFF2-40B4-BE49-F238E27FC236}">
                <a16:creationId xmlns:a16="http://schemas.microsoft.com/office/drawing/2014/main" id="{23E40D27-8087-4333-A767-61BEBC152D9E}"/>
              </a:ext>
            </a:extLst>
          </p:cNvPr>
          <p:cNvSpPr txBox="1">
            <a:spLocks/>
          </p:cNvSpPr>
          <p:nvPr/>
        </p:nvSpPr>
        <p:spPr>
          <a:xfrm>
            <a:off x="270164" y="3831073"/>
            <a:ext cx="11622808" cy="270192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defRPr/>
            </a:pPr>
            <a:r>
              <a:rPr lang="en-US" sz="2200" dirty="0">
                <a:solidFill>
                  <a:prstClr val="black"/>
                </a:solidFill>
              </a:rPr>
              <a:t>What does the user experience because of this failure? For the bicycle, insufficient friction means the bicycle wheel does not slow down when the brake lever is pulled, potentially resulting in collision, loss of control, and eventual injury. </a:t>
            </a:r>
          </a:p>
          <a:p>
            <a:pPr marL="0" indent="0" algn="just">
              <a:lnSpc>
                <a:spcPct val="150000"/>
              </a:lnSpc>
              <a:buFont typeface="Arial" panose="020B0604020202020204" pitchFamily="34" charset="0"/>
              <a:buNone/>
              <a:defRPr/>
            </a:pPr>
            <a:r>
              <a:rPr lang="en-US" sz="2200" dirty="0">
                <a:solidFill>
                  <a:prstClr val="black"/>
                </a:solidFill>
              </a:rPr>
              <a:t>This information is entered in Column 3 of the FMEA worksheet.</a:t>
            </a:r>
          </a:p>
        </p:txBody>
      </p:sp>
      <p:sp>
        <p:nvSpPr>
          <p:cNvPr id="13" name="Rectangle 12"/>
          <p:cNvSpPr/>
          <p:nvPr/>
        </p:nvSpPr>
        <p:spPr>
          <a:xfrm>
            <a:off x="3482501" y="240039"/>
            <a:ext cx="5229958" cy="461665"/>
          </a:xfrm>
          <a:prstGeom prst="rect">
            <a:avLst/>
          </a:prstGeom>
        </p:spPr>
        <p:txBody>
          <a:bodyPr wrap="none">
            <a:spAutoFit/>
          </a:bodyPr>
          <a:lstStyle/>
          <a:p>
            <a:r>
              <a:rPr lang="en-GB" sz="2400" b="1" dirty="0"/>
              <a:t>Applying the steps of the FMEA tool-6</a:t>
            </a:r>
          </a:p>
        </p:txBody>
      </p:sp>
    </p:spTree>
    <p:extLst>
      <p:ext uri="{BB962C8B-B14F-4D97-AF65-F5344CB8AC3E}">
        <p14:creationId xmlns:p14="http://schemas.microsoft.com/office/powerpoint/2010/main" val="2459635240"/>
      </p:ext>
    </p:extLst>
  </p:cSld>
  <p:clrMapOvr>
    <a:masterClrMapping/>
  </p:clrMapOvr>
  <mc:AlternateContent xmlns:mc="http://schemas.openxmlformats.org/markup-compatibility/2006" xmlns:p14="http://schemas.microsoft.com/office/powerpoint/2010/main">
    <mc:Choice Requires="p14">
      <p:transition spd="slow" p14:dur="2000" advTm="52131"/>
    </mc:Choice>
    <mc:Fallback xmlns="">
      <p:transition spd="slow" advTm="521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03909" y="981578"/>
            <a:ext cx="11991109" cy="5876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23E40D27-8087-4333-A767-61BEBC152D9E}"/>
              </a:ext>
            </a:extLst>
          </p:cNvPr>
          <p:cNvSpPr txBox="1">
            <a:spLocks/>
          </p:cNvSpPr>
          <p:nvPr/>
        </p:nvSpPr>
        <p:spPr>
          <a:xfrm>
            <a:off x="228600" y="1362918"/>
            <a:ext cx="11747500" cy="214573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defRPr/>
            </a:pPr>
            <a:r>
              <a:rPr lang="en-US" sz="2300" dirty="0">
                <a:solidFill>
                  <a:prstClr val="black"/>
                </a:solidFill>
              </a:rPr>
              <a:t>What does the user experience because of this failure? For the bicycle, insufficient friction means the bicycle wheel does not slow down when the brake lever is pulled, potentially resulting in collision, loss of control, and eventual injury. </a:t>
            </a:r>
          </a:p>
          <a:p>
            <a:pPr algn="just">
              <a:lnSpc>
                <a:spcPct val="150000"/>
              </a:lnSpc>
              <a:buFont typeface="Wingdings" panose="05000000000000000000" pitchFamily="2" charset="2"/>
              <a:buChar char="§"/>
              <a:defRPr/>
            </a:pPr>
            <a:r>
              <a:rPr lang="en-US" sz="2300" dirty="0">
                <a:solidFill>
                  <a:prstClr val="black"/>
                </a:solidFill>
              </a:rPr>
              <a:t>This information is entered in Column 3 of the FMEA worksheet.</a:t>
            </a:r>
          </a:p>
        </p:txBody>
      </p:sp>
      <p:sp>
        <p:nvSpPr>
          <p:cNvPr id="12" name="Content Placeholder 2">
            <a:extLst>
              <a:ext uri="{FF2B5EF4-FFF2-40B4-BE49-F238E27FC236}">
                <a16:creationId xmlns:a16="http://schemas.microsoft.com/office/drawing/2014/main" id="{107042EF-D5DE-47D7-8720-86F5D2D8A380}"/>
              </a:ext>
            </a:extLst>
          </p:cNvPr>
          <p:cNvSpPr txBox="1">
            <a:spLocks/>
          </p:cNvSpPr>
          <p:nvPr/>
        </p:nvSpPr>
        <p:spPr>
          <a:xfrm>
            <a:off x="228600" y="3851527"/>
            <a:ext cx="11747500" cy="27664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Char char="§"/>
            </a:pPr>
            <a:r>
              <a:rPr lang="en-US" sz="2300" dirty="0">
                <a:solidFill>
                  <a:prstClr val="black"/>
                </a:solidFill>
              </a:rPr>
              <a:t>Step 5 provides a severity rating for each effect. Rating scales such as those used in Lecture 2 can be used. For the bicycle, the worse potential result of the identified failure mode is safety failure; the severity is evaluated as catastrophic (see Table 2.2). </a:t>
            </a:r>
          </a:p>
          <a:p>
            <a:pPr algn="just">
              <a:lnSpc>
                <a:spcPct val="150000"/>
              </a:lnSpc>
              <a:buFont typeface="Wingdings" panose="05000000000000000000" pitchFamily="2" charset="2"/>
              <a:buChar char="§"/>
            </a:pPr>
            <a:r>
              <a:rPr lang="en-US" sz="2300" dirty="0">
                <a:solidFill>
                  <a:prstClr val="black"/>
                </a:solidFill>
              </a:rPr>
              <a:t>A level 5 is entered in Column 4.</a:t>
            </a:r>
          </a:p>
          <a:p>
            <a:pPr marL="0" indent="0">
              <a:lnSpc>
                <a:spcPct val="150000"/>
              </a:lnSpc>
              <a:buFont typeface="Arial" panose="020B0604020202020204" pitchFamily="34" charset="0"/>
              <a:buNone/>
            </a:pPr>
            <a:endParaRPr lang="en-US" sz="2300" dirty="0">
              <a:solidFill>
                <a:prstClr val="black"/>
              </a:solidFill>
            </a:endParaRPr>
          </a:p>
        </p:txBody>
      </p:sp>
      <p:sp>
        <p:nvSpPr>
          <p:cNvPr id="13" name="Rectangle 12"/>
          <p:cNvSpPr/>
          <p:nvPr/>
        </p:nvSpPr>
        <p:spPr>
          <a:xfrm>
            <a:off x="3212335" y="240039"/>
            <a:ext cx="5807424" cy="523220"/>
          </a:xfrm>
          <a:prstGeom prst="rect">
            <a:avLst/>
          </a:prstGeom>
        </p:spPr>
        <p:txBody>
          <a:bodyPr wrap="none">
            <a:spAutoFit/>
          </a:bodyPr>
          <a:lstStyle/>
          <a:p>
            <a:r>
              <a:rPr lang="en-GB" sz="2800" dirty="0"/>
              <a:t>Applying the steps of the FMEA tool-7</a:t>
            </a:r>
          </a:p>
        </p:txBody>
      </p:sp>
    </p:spTree>
    <p:extLst>
      <p:ext uri="{BB962C8B-B14F-4D97-AF65-F5344CB8AC3E}">
        <p14:creationId xmlns:p14="http://schemas.microsoft.com/office/powerpoint/2010/main" val="3048653521"/>
      </p:ext>
    </p:extLst>
  </p:cSld>
  <p:clrMapOvr>
    <a:masterClrMapping/>
  </p:clrMapOvr>
  <mc:AlternateContent xmlns:mc="http://schemas.openxmlformats.org/markup-compatibility/2006" xmlns:p14="http://schemas.microsoft.com/office/powerpoint/2010/main">
    <mc:Choice Requires="p14">
      <p:transition spd="slow" p14:dur="2000" advTm="5546"/>
    </mc:Choice>
    <mc:Fallback xmlns="">
      <p:transition spd="slow" advTm="554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14300" y="1002361"/>
            <a:ext cx="1194954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B52DE07A-38D0-4040-A66F-AA6904AE8B99}"/>
              </a:ext>
            </a:extLst>
          </p:cNvPr>
          <p:cNvSpPr txBox="1">
            <a:spLocks/>
          </p:cNvSpPr>
          <p:nvPr/>
        </p:nvSpPr>
        <p:spPr>
          <a:xfrm>
            <a:off x="397525" y="1186647"/>
            <a:ext cx="11346456" cy="163367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solidFill>
                  <a:prstClr val="black"/>
                </a:solidFill>
              </a:rPr>
              <a:t>Step 6 identifies all potential root causes for each failure mode. What specifically causes this failure mode to occur? Here it is important to establish the causal chain of events to identify root causes. For the bicycle example, there are three potential causes for having insufficient friction between the brake pads and wheel rim</a:t>
            </a:r>
          </a:p>
        </p:txBody>
      </p:sp>
      <p:sp>
        <p:nvSpPr>
          <p:cNvPr id="12" name="Content Placeholder 2">
            <a:extLst>
              <a:ext uri="{FF2B5EF4-FFF2-40B4-BE49-F238E27FC236}">
                <a16:creationId xmlns:a16="http://schemas.microsoft.com/office/drawing/2014/main" id="{B52DE07A-38D0-4040-A66F-AA6904AE8B99}"/>
              </a:ext>
            </a:extLst>
          </p:cNvPr>
          <p:cNvSpPr txBox="1">
            <a:spLocks/>
          </p:cNvSpPr>
          <p:nvPr/>
        </p:nvSpPr>
        <p:spPr>
          <a:xfrm>
            <a:off x="397525" y="2916846"/>
            <a:ext cx="11346456" cy="14458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2400" dirty="0">
                <a:solidFill>
                  <a:prstClr val="black"/>
                </a:solidFill>
              </a:rPr>
              <a:t>1) failure of cable binds due to inadequate lubrication or poor routing, (2) foreign material on brake pad or wheel rim that reduces friction, (3) cable itself breaks, and (4) brake lever misalignment. This information is entered in Column 5 in the FMEA worksheet.</a:t>
            </a:r>
          </a:p>
        </p:txBody>
      </p:sp>
      <p:sp>
        <p:nvSpPr>
          <p:cNvPr id="13" name="Rectangle 12"/>
          <p:cNvSpPr/>
          <p:nvPr/>
        </p:nvSpPr>
        <p:spPr>
          <a:xfrm>
            <a:off x="3337027" y="240039"/>
            <a:ext cx="5505638" cy="461665"/>
          </a:xfrm>
          <a:prstGeom prst="rect">
            <a:avLst/>
          </a:prstGeom>
        </p:spPr>
        <p:txBody>
          <a:bodyPr wrap="square">
            <a:spAutoFit/>
          </a:bodyPr>
          <a:lstStyle/>
          <a:p>
            <a:r>
              <a:rPr lang="en-GB" sz="2400" b="1" dirty="0"/>
              <a:t>Applying the steps of the FMEA tool-8</a:t>
            </a:r>
          </a:p>
        </p:txBody>
      </p:sp>
    </p:spTree>
    <p:extLst>
      <p:ext uri="{BB962C8B-B14F-4D97-AF65-F5344CB8AC3E}">
        <p14:creationId xmlns:p14="http://schemas.microsoft.com/office/powerpoint/2010/main" val="3587974481"/>
      </p:ext>
    </p:extLst>
  </p:cSld>
  <p:clrMapOvr>
    <a:masterClrMapping/>
  </p:clrMapOvr>
  <mc:AlternateContent xmlns:mc="http://schemas.openxmlformats.org/markup-compatibility/2006" xmlns:p14="http://schemas.microsoft.com/office/powerpoint/2010/main">
    <mc:Choice Requires="p14">
      <p:transition spd="slow" p14:dur="2000" advTm="2080"/>
    </mc:Choice>
    <mc:Fallback xmlns="">
      <p:transition spd="slow" advTm="208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216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24062" y="1064707"/>
            <a:ext cx="1191000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0C4E501E-E695-4F82-9652-BE10C92CEEB1}"/>
              </a:ext>
            </a:extLst>
          </p:cNvPr>
          <p:cNvSpPr txBox="1">
            <a:spLocks/>
          </p:cNvSpPr>
          <p:nvPr/>
        </p:nvSpPr>
        <p:spPr>
          <a:xfrm>
            <a:off x="304800" y="1186647"/>
            <a:ext cx="11582400" cy="1303165"/>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pPr>
            <a:r>
              <a:rPr lang="en-US" sz="2400" dirty="0">
                <a:solidFill>
                  <a:prstClr val="black"/>
                </a:solidFill>
              </a:rPr>
              <a:t>Step 7 rates the root causes according to their likelihood of occurrence. </a:t>
            </a:r>
          </a:p>
          <a:p>
            <a:pPr marL="0" indent="0" algn="just">
              <a:buFont typeface="Arial" panose="020B0604020202020204" pitchFamily="34" charset="0"/>
              <a:buNone/>
            </a:pPr>
            <a:r>
              <a:rPr lang="en-US" sz="2400" dirty="0">
                <a:solidFill>
                  <a:prstClr val="black"/>
                </a:solidFill>
              </a:rPr>
              <a:t>This rating evaluates the chance of failure because of a particular root cause. It follows that if a particular root cause is more likely to occur, then failure from this root cause is also more likely. </a:t>
            </a:r>
          </a:p>
        </p:txBody>
      </p:sp>
      <p:sp>
        <p:nvSpPr>
          <p:cNvPr id="12" name="Content Placeholder 2">
            <a:extLst>
              <a:ext uri="{FF2B5EF4-FFF2-40B4-BE49-F238E27FC236}">
                <a16:creationId xmlns:a16="http://schemas.microsoft.com/office/drawing/2014/main" id="{0C4E501E-E695-4F82-9652-BE10C92CEEB1}"/>
              </a:ext>
            </a:extLst>
          </p:cNvPr>
          <p:cNvSpPr txBox="1">
            <a:spLocks/>
          </p:cNvSpPr>
          <p:nvPr/>
        </p:nvSpPr>
        <p:spPr>
          <a:xfrm>
            <a:off x="304800" y="2686527"/>
            <a:ext cx="11582400" cy="16446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defRPr/>
            </a:pPr>
            <a:r>
              <a:rPr lang="en-US" sz="2400" dirty="0">
                <a:solidFill>
                  <a:prstClr val="black"/>
                </a:solidFill>
              </a:rPr>
              <a:t>For the bicycle, the cable breaking is the most likely cause of insufficient friction among the causes. Using Table 2.3, its likelihood of occurrence is moderately possible and given a rating of 3. This information is entered in Column 6 in the FMEA worksheet.</a:t>
            </a:r>
          </a:p>
        </p:txBody>
      </p:sp>
      <p:sp>
        <p:nvSpPr>
          <p:cNvPr id="13" name="Content Placeholder 2">
            <a:extLst>
              <a:ext uri="{FF2B5EF4-FFF2-40B4-BE49-F238E27FC236}">
                <a16:creationId xmlns:a16="http://schemas.microsoft.com/office/drawing/2014/main" id="{45AA7829-F45E-46D6-840C-E63B51D43CD9}"/>
              </a:ext>
            </a:extLst>
          </p:cNvPr>
          <p:cNvSpPr txBox="1">
            <a:spLocks/>
          </p:cNvSpPr>
          <p:nvPr/>
        </p:nvSpPr>
        <p:spPr>
          <a:xfrm>
            <a:off x="215900" y="4238324"/>
            <a:ext cx="11671300" cy="2505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solidFill>
                  <a:prstClr val="black"/>
                </a:solidFill>
              </a:rPr>
              <a:t>Steps 8 and 9 describe and rate the effectiveness of preventive and control measures that currently exist. Each measure is evaluated according to how well or early the failure mode or its cause can be detected and addressed before the effects occur. Detection is rated on a scale from 1 to 5, where 1 means the control is absolutely certain to detect the cause or failure and 5 means the inability for detection.</a:t>
            </a:r>
          </a:p>
        </p:txBody>
      </p:sp>
      <p:sp>
        <p:nvSpPr>
          <p:cNvPr id="14" name="Rectangle 13"/>
          <p:cNvSpPr/>
          <p:nvPr/>
        </p:nvSpPr>
        <p:spPr>
          <a:xfrm>
            <a:off x="3596802" y="291994"/>
            <a:ext cx="5003934" cy="461665"/>
          </a:xfrm>
          <a:prstGeom prst="rect">
            <a:avLst/>
          </a:prstGeom>
        </p:spPr>
        <p:txBody>
          <a:bodyPr wrap="none">
            <a:spAutoFit/>
          </a:bodyPr>
          <a:lstStyle/>
          <a:p>
            <a:r>
              <a:rPr lang="en-GB" sz="2400" dirty="0"/>
              <a:t>Applying the steps of the FMEA tool-9</a:t>
            </a:r>
          </a:p>
        </p:txBody>
      </p:sp>
    </p:spTree>
    <p:extLst>
      <p:ext uri="{BB962C8B-B14F-4D97-AF65-F5344CB8AC3E}">
        <p14:creationId xmlns:p14="http://schemas.microsoft.com/office/powerpoint/2010/main" val="1813408619"/>
      </p:ext>
    </p:extLst>
  </p:cSld>
  <p:clrMapOvr>
    <a:masterClrMapping/>
  </p:clrMapOvr>
  <mc:AlternateContent xmlns:mc="http://schemas.openxmlformats.org/markup-compatibility/2006" xmlns:p14="http://schemas.microsoft.com/office/powerpoint/2010/main">
    <mc:Choice Requires="p14">
      <p:transition spd="slow" p14:dur="2000" advTm="4293"/>
    </mc:Choice>
    <mc:Fallback xmlns="">
      <p:transition spd="slow" advTm="429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34453" y="1043925"/>
            <a:ext cx="1191000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Content Placeholder 2">
            <a:extLst>
              <a:ext uri="{FF2B5EF4-FFF2-40B4-BE49-F238E27FC236}">
                <a16:creationId xmlns:a16="http://schemas.microsoft.com/office/drawing/2014/main" id="{ACD85EB4-59AA-40D5-970D-7488DFF2FCB1}"/>
              </a:ext>
            </a:extLst>
          </p:cNvPr>
          <p:cNvSpPr txBox="1">
            <a:spLocks/>
          </p:cNvSpPr>
          <p:nvPr/>
        </p:nvSpPr>
        <p:spPr>
          <a:xfrm>
            <a:off x="215900" y="1758990"/>
            <a:ext cx="6273031" cy="46768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300" dirty="0">
                <a:solidFill>
                  <a:prstClr val="black"/>
                </a:solidFill>
              </a:rPr>
              <a:t>For the bicycle example, detection of the cable binding due to inadequate lubrication or poor routing is given a rating of 2. This is due to the quality and testing process in the manufacturing of bicycles. Table 3.2 can be used to determine a detection rating. The information for steps 8 and 9 are entered in Column 7 and Column 8 of the FMEA worksheet, respectively.</a:t>
            </a:r>
          </a:p>
          <a:p>
            <a:pPr marL="0" indent="0">
              <a:lnSpc>
                <a:spcPct val="150000"/>
              </a:lnSpc>
              <a:buFont typeface="Arial" panose="020B0604020202020204" pitchFamily="34" charset="0"/>
              <a:buNone/>
            </a:pPr>
            <a:endParaRPr lang="en-US" sz="2400" dirty="0">
              <a:solidFill>
                <a:prstClr val="black"/>
              </a:solidFill>
            </a:endParaRPr>
          </a:p>
        </p:txBody>
      </p:sp>
      <p:pic>
        <p:nvPicPr>
          <p:cNvPr id="16" name="Picture 15">
            <a:extLst>
              <a:ext uri="{FF2B5EF4-FFF2-40B4-BE49-F238E27FC236}">
                <a16:creationId xmlns:a16="http://schemas.microsoft.com/office/drawing/2014/main" id="{0BE1D7DF-AEB6-4713-A902-E285EACE4350}"/>
              </a:ext>
            </a:extLst>
          </p:cNvPr>
          <p:cNvPicPr>
            <a:picLocks noChangeAspect="1"/>
          </p:cNvPicPr>
          <p:nvPr/>
        </p:nvPicPr>
        <p:blipFill>
          <a:blip r:embed="rId2"/>
          <a:stretch>
            <a:fillRect/>
          </a:stretch>
        </p:blipFill>
        <p:spPr>
          <a:xfrm>
            <a:off x="6674720" y="1872421"/>
            <a:ext cx="5051562" cy="3426643"/>
          </a:xfrm>
          <a:prstGeom prst="rect">
            <a:avLst/>
          </a:prstGeom>
        </p:spPr>
      </p:pic>
      <p:sp>
        <p:nvSpPr>
          <p:cNvPr id="17" name="Rectangle 16"/>
          <p:cNvSpPr/>
          <p:nvPr/>
        </p:nvSpPr>
        <p:spPr>
          <a:xfrm>
            <a:off x="3399373" y="240039"/>
            <a:ext cx="5383846" cy="461665"/>
          </a:xfrm>
          <a:prstGeom prst="rect">
            <a:avLst/>
          </a:prstGeom>
        </p:spPr>
        <p:txBody>
          <a:bodyPr wrap="none">
            <a:spAutoFit/>
          </a:bodyPr>
          <a:lstStyle/>
          <a:p>
            <a:r>
              <a:rPr lang="en-GB" sz="2400" b="1" dirty="0"/>
              <a:t>Applying the steps of the FMEA tool-10</a:t>
            </a:r>
          </a:p>
        </p:txBody>
      </p:sp>
    </p:spTree>
    <p:extLst>
      <p:ext uri="{BB962C8B-B14F-4D97-AF65-F5344CB8AC3E}">
        <p14:creationId xmlns:p14="http://schemas.microsoft.com/office/powerpoint/2010/main" val="2659019887"/>
      </p:ext>
    </p:extLst>
  </p:cSld>
  <p:clrMapOvr>
    <a:masterClrMapping/>
  </p:clrMapOvr>
  <mc:AlternateContent xmlns:mc="http://schemas.openxmlformats.org/markup-compatibility/2006" xmlns:p14="http://schemas.microsoft.com/office/powerpoint/2010/main">
    <mc:Choice Requires="p14">
      <p:transition spd="slow" p14:dur="2000" advTm="109154"/>
    </mc:Choice>
    <mc:Fallback xmlns="">
      <p:transition spd="slow" advTm="10915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8" y="1075098"/>
            <a:ext cx="1195363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BD83E5BD-7B4B-4043-A900-B7F5A6B67D67}"/>
              </a:ext>
            </a:extLst>
          </p:cNvPr>
          <p:cNvSpPr txBox="1">
            <a:spLocks/>
          </p:cNvSpPr>
          <p:nvPr/>
        </p:nvSpPr>
        <p:spPr>
          <a:xfrm>
            <a:off x="301336" y="1221131"/>
            <a:ext cx="11674764" cy="24525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200" dirty="0">
                <a:solidFill>
                  <a:prstClr val="black"/>
                </a:solidFill>
              </a:rPr>
              <a:t>One can also evaluate reactive measures. Specifically, how the system is able to detect failure after the cause has already happened; and how the system is able to address the failure before the impact of the effects occurs. </a:t>
            </a:r>
            <a:br>
              <a:rPr lang="en-US" sz="2200" dirty="0">
                <a:solidFill>
                  <a:prstClr val="black"/>
                </a:solidFill>
              </a:rPr>
            </a:br>
            <a:r>
              <a:rPr lang="en-US" sz="2200" dirty="0">
                <a:solidFill>
                  <a:prstClr val="black"/>
                </a:solidFill>
              </a:rPr>
              <a:t>For example, if the bicycle had an indicator or an alarm that the hand brake subsystem has failed. This measure can inform the user to use alternative means for stopping or breaking.</a:t>
            </a:r>
          </a:p>
        </p:txBody>
      </p:sp>
      <p:sp>
        <p:nvSpPr>
          <p:cNvPr id="12" name="Content Placeholder 2">
            <a:extLst>
              <a:ext uri="{FF2B5EF4-FFF2-40B4-BE49-F238E27FC236}">
                <a16:creationId xmlns:a16="http://schemas.microsoft.com/office/drawing/2014/main" id="{020A694B-9C3F-4A37-82ED-42BC63AFFF0E}"/>
              </a:ext>
            </a:extLst>
          </p:cNvPr>
          <p:cNvSpPr txBox="1">
            <a:spLocks/>
          </p:cNvSpPr>
          <p:nvPr/>
        </p:nvSpPr>
        <p:spPr>
          <a:xfrm>
            <a:off x="215900" y="3871139"/>
            <a:ext cx="11674764" cy="27686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200" dirty="0">
                <a:solidFill>
                  <a:prstClr val="black"/>
                </a:solidFill>
              </a:rPr>
              <a:t>In step 10, upon identifying the likelihood (L), consequences (S) of failure modes, and the current system’s ability to address (D) the causes of failure, failure modes are then evaluated for criticality using a risk score similar to PHA. For FMEA, the risk score is known as the RPN and can be derived by multiplying L ×S ×D, corresponding to Columns 4, 6, and 8 respectively. The RPN score entered in Column 9 can provide guidance for ranking potential failures in the order they should be addressed.</a:t>
            </a:r>
          </a:p>
        </p:txBody>
      </p:sp>
      <p:sp>
        <p:nvSpPr>
          <p:cNvPr id="13" name="Rectangle 12"/>
          <p:cNvSpPr/>
          <p:nvPr/>
        </p:nvSpPr>
        <p:spPr>
          <a:xfrm>
            <a:off x="3409764" y="323167"/>
            <a:ext cx="5366854" cy="461665"/>
          </a:xfrm>
          <a:prstGeom prst="rect">
            <a:avLst/>
          </a:prstGeom>
        </p:spPr>
        <p:txBody>
          <a:bodyPr wrap="none">
            <a:spAutoFit/>
          </a:bodyPr>
          <a:lstStyle/>
          <a:p>
            <a:r>
              <a:rPr lang="en-GB" sz="2400" b="1" dirty="0"/>
              <a:t>Applying the steps of the FMEA tool-11</a:t>
            </a:r>
          </a:p>
        </p:txBody>
      </p:sp>
    </p:spTree>
    <p:extLst>
      <p:ext uri="{BB962C8B-B14F-4D97-AF65-F5344CB8AC3E}">
        <p14:creationId xmlns:p14="http://schemas.microsoft.com/office/powerpoint/2010/main" val="43502209"/>
      </p:ext>
    </p:extLst>
  </p:cSld>
  <p:clrMapOvr>
    <a:masterClrMapping/>
  </p:clrMapOvr>
  <mc:AlternateContent xmlns:mc="http://schemas.openxmlformats.org/markup-compatibility/2006" xmlns:p14="http://schemas.microsoft.com/office/powerpoint/2010/main">
    <mc:Choice Requires="p14">
      <p:transition spd="slow" p14:dur="2000" advTm="118858"/>
    </mc:Choice>
    <mc:Fallback xmlns="">
      <p:transition spd="slow" advTm="11885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93518" y="1085489"/>
            <a:ext cx="119807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99CB788D-D9BC-47A3-82CF-AC061FD916B8}"/>
              </a:ext>
            </a:extLst>
          </p:cNvPr>
          <p:cNvSpPr txBox="1">
            <a:spLocks/>
          </p:cNvSpPr>
          <p:nvPr/>
        </p:nvSpPr>
        <p:spPr>
          <a:xfrm>
            <a:off x="488414" y="1627324"/>
            <a:ext cx="11215171" cy="379297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solidFill>
                  <a:prstClr val="black"/>
                </a:solidFill>
              </a:rPr>
              <a:t>Step 11 describes recommendations and proposed additional preventive control measures if necessary. Particular attention is given to proposals that will decrease the likelihood of occurrence, lower the severity of the consequences, or increase the capability or effectiveness to detect early and mitigate the causes of failure. Part of the recommendation should include the organizational functions responsible for these actions and target completion dates. This information is entered in Column 10 of the FMEA worksheet.</a:t>
            </a:r>
          </a:p>
        </p:txBody>
      </p:sp>
      <p:sp>
        <p:nvSpPr>
          <p:cNvPr id="12" name="Rectangle 11"/>
          <p:cNvSpPr/>
          <p:nvPr/>
        </p:nvSpPr>
        <p:spPr>
          <a:xfrm>
            <a:off x="3409764" y="312776"/>
            <a:ext cx="5383846" cy="461665"/>
          </a:xfrm>
          <a:prstGeom prst="rect">
            <a:avLst/>
          </a:prstGeom>
        </p:spPr>
        <p:txBody>
          <a:bodyPr wrap="none">
            <a:spAutoFit/>
          </a:bodyPr>
          <a:lstStyle/>
          <a:p>
            <a:r>
              <a:rPr lang="en-GB" sz="2400" b="1" dirty="0"/>
              <a:t>Applying the steps of the FMEA tool-12</a:t>
            </a:r>
          </a:p>
        </p:txBody>
      </p:sp>
    </p:spTree>
    <p:extLst>
      <p:ext uri="{BB962C8B-B14F-4D97-AF65-F5344CB8AC3E}">
        <p14:creationId xmlns:p14="http://schemas.microsoft.com/office/powerpoint/2010/main" val="1024330839"/>
      </p:ext>
    </p:extLst>
  </p:cSld>
  <p:clrMapOvr>
    <a:masterClrMapping/>
  </p:clrMapOvr>
  <mc:AlternateContent xmlns:mc="http://schemas.openxmlformats.org/markup-compatibility/2006" xmlns:p14="http://schemas.microsoft.com/office/powerpoint/2010/main">
    <mc:Choice Requires="p14">
      <p:transition spd="slow" p14:dur="2000" advTm="18945"/>
    </mc:Choice>
    <mc:Fallback xmlns="">
      <p:transition spd="slow" advTm="1894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103909" y="1085489"/>
            <a:ext cx="1192246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Rectangle 10"/>
          <p:cNvSpPr/>
          <p:nvPr/>
        </p:nvSpPr>
        <p:spPr>
          <a:xfrm>
            <a:off x="4236904" y="232761"/>
            <a:ext cx="3425874" cy="477054"/>
          </a:xfrm>
          <a:prstGeom prst="rect">
            <a:avLst/>
          </a:prstGeom>
        </p:spPr>
        <p:txBody>
          <a:bodyPr wrap="none">
            <a:spAutoFit/>
          </a:bodyPr>
          <a:lstStyle/>
          <a:p>
            <a:r>
              <a:rPr lang="en-GB" sz="2500" b="1" dirty="0">
                <a:solidFill>
                  <a:srgbClr val="C00000"/>
                </a:solidFill>
              </a:rPr>
              <a:t>Think</a:t>
            </a:r>
            <a:r>
              <a:rPr lang="en-GB" sz="2500" b="1" dirty="0"/>
              <a:t>….. Case Study, 1</a:t>
            </a:r>
          </a:p>
        </p:txBody>
      </p:sp>
      <p:grpSp>
        <p:nvGrpSpPr>
          <p:cNvPr id="7" name="Group 6">
            <a:extLst>
              <a:ext uri="{FF2B5EF4-FFF2-40B4-BE49-F238E27FC236}">
                <a16:creationId xmlns:a16="http://schemas.microsoft.com/office/drawing/2014/main" id="{97386708-15DA-0275-DEFB-A33D1B2E1D70}"/>
              </a:ext>
            </a:extLst>
          </p:cNvPr>
          <p:cNvGrpSpPr/>
          <p:nvPr/>
        </p:nvGrpSpPr>
        <p:grpSpPr>
          <a:xfrm>
            <a:off x="654299" y="1715914"/>
            <a:ext cx="10921632" cy="3720223"/>
            <a:chOff x="654299" y="1715914"/>
            <a:chExt cx="10921632" cy="3720223"/>
          </a:xfrm>
        </p:grpSpPr>
        <p:pic>
          <p:nvPicPr>
            <p:cNvPr id="2" name="Picture 1"/>
            <p:cNvPicPr>
              <a:picLocks noChangeAspect="1"/>
            </p:cNvPicPr>
            <p:nvPr/>
          </p:nvPicPr>
          <p:blipFill>
            <a:blip r:embed="rId2"/>
            <a:stretch>
              <a:fillRect/>
            </a:stretch>
          </p:blipFill>
          <p:spPr>
            <a:xfrm>
              <a:off x="654299" y="1715915"/>
              <a:ext cx="2927102" cy="2701849"/>
            </a:xfrm>
            <a:prstGeom prst="rect">
              <a:avLst/>
            </a:prstGeom>
          </p:spPr>
        </p:pic>
        <p:pic>
          <p:nvPicPr>
            <p:cNvPr id="3" name="Picture 2"/>
            <p:cNvPicPr>
              <a:picLocks noChangeAspect="1"/>
            </p:cNvPicPr>
            <p:nvPr/>
          </p:nvPicPr>
          <p:blipFill>
            <a:blip r:embed="rId3"/>
            <a:stretch>
              <a:fillRect/>
            </a:stretch>
          </p:blipFill>
          <p:spPr>
            <a:xfrm>
              <a:off x="4471971" y="1715914"/>
              <a:ext cx="3248057" cy="2701850"/>
            </a:xfrm>
            <a:prstGeom prst="rect">
              <a:avLst/>
            </a:prstGeom>
          </p:spPr>
        </p:pic>
        <p:pic>
          <p:nvPicPr>
            <p:cNvPr id="5" name="Picture 4"/>
            <p:cNvPicPr>
              <a:picLocks noChangeAspect="1"/>
            </p:cNvPicPr>
            <p:nvPr/>
          </p:nvPicPr>
          <p:blipFill>
            <a:blip r:embed="rId4"/>
            <a:stretch>
              <a:fillRect/>
            </a:stretch>
          </p:blipFill>
          <p:spPr>
            <a:xfrm>
              <a:off x="8327874" y="1715914"/>
              <a:ext cx="3248057" cy="2705025"/>
            </a:xfrm>
            <a:prstGeom prst="rect">
              <a:avLst/>
            </a:prstGeom>
          </p:spPr>
        </p:pic>
        <p:sp>
          <p:nvSpPr>
            <p:cNvPr id="6" name="Curved Up Arrow 5"/>
            <p:cNvSpPr/>
            <p:nvPr/>
          </p:nvSpPr>
          <p:spPr>
            <a:xfrm>
              <a:off x="2938135" y="4643362"/>
              <a:ext cx="2465167" cy="782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Up Arrow 12"/>
            <p:cNvSpPr/>
            <p:nvPr/>
          </p:nvSpPr>
          <p:spPr>
            <a:xfrm>
              <a:off x="7095290" y="4653939"/>
              <a:ext cx="2465167" cy="782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Tree>
    <p:extLst>
      <p:ext uri="{BB962C8B-B14F-4D97-AF65-F5344CB8AC3E}">
        <p14:creationId xmlns:p14="http://schemas.microsoft.com/office/powerpoint/2010/main" val="2531609070"/>
      </p:ext>
    </p:extLst>
  </p:cSld>
  <p:clrMapOvr>
    <a:masterClrMapping/>
  </p:clrMapOvr>
  <mc:AlternateContent xmlns:mc="http://schemas.openxmlformats.org/markup-compatibility/2006" xmlns:p14="http://schemas.microsoft.com/office/powerpoint/2010/main">
    <mc:Choice Requires="p14">
      <p:transition spd="slow" p14:dur="2000" advTm="384352"/>
    </mc:Choice>
    <mc:Fallback xmlns="">
      <p:transition spd="slow" advTm="38435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79BEDF6-5B12-4B76-827B-9E56C340CC5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530724F-29FF-4753-86C8-888DE4F3D8EB}"/>
              </a:ext>
            </a:extLst>
          </p:cNvPr>
          <p:cNvSpPr/>
          <p:nvPr/>
        </p:nvSpPr>
        <p:spPr>
          <a:xfrm>
            <a:off x="83127" y="1095880"/>
            <a:ext cx="1190168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Rectangle 10"/>
          <p:cNvSpPr/>
          <p:nvPr/>
        </p:nvSpPr>
        <p:spPr>
          <a:xfrm>
            <a:off x="4392769" y="253543"/>
            <a:ext cx="3425874" cy="477054"/>
          </a:xfrm>
          <a:prstGeom prst="rect">
            <a:avLst/>
          </a:prstGeom>
        </p:spPr>
        <p:txBody>
          <a:bodyPr wrap="none">
            <a:spAutoFit/>
          </a:bodyPr>
          <a:lstStyle/>
          <a:p>
            <a:r>
              <a:rPr lang="en-GB" sz="2500" b="1" dirty="0"/>
              <a:t>Think….. Case Study, 2</a:t>
            </a:r>
          </a:p>
        </p:txBody>
      </p:sp>
      <p:grpSp>
        <p:nvGrpSpPr>
          <p:cNvPr id="3" name="Group 2">
            <a:extLst>
              <a:ext uri="{FF2B5EF4-FFF2-40B4-BE49-F238E27FC236}">
                <a16:creationId xmlns:a16="http://schemas.microsoft.com/office/drawing/2014/main" id="{59CBBA97-6826-03CF-1CF3-0532BD12662E}"/>
              </a:ext>
            </a:extLst>
          </p:cNvPr>
          <p:cNvGrpSpPr/>
          <p:nvPr/>
        </p:nvGrpSpPr>
        <p:grpSpPr>
          <a:xfrm>
            <a:off x="881740" y="1465118"/>
            <a:ext cx="10422818" cy="4525949"/>
            <a:chOff x="902522" y="1746720"/>
            <a:chExt cx="10422818" cy="3689417"/>
          </a:xfrm>
        </p:grpSpPr>
        <p:sp>
          <p:nvSpPr>
            <p:cNvPr id="6" name="Curved Up Arrow 5"/>
            <p:cNvSpPr/>
            <p:nvPr/>
          </p:nvSpPr>
          <p:spPr>
            <a:xfrm>
              <a:off x="2938135" y="4643362"/>
              <a:ext cx="2465167" cy="782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Up Arrow 12"/>
            <p:cNvSpPr/>
            <p:nvPr/>
          </p:nvSpPr>
          <p:spPr>
            <a:xfrm>
              <a:off x="7095290" y="4653939"/>
              <a:ext cx="2465167" cy="782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2" name="Picture 11"/>
            <p:cNvPicPr>
              <a:picLocks noChangeAspect="1"/>
            </p:cNvPicPr>
            <p:nvPr/>
          </p:nvPicPr>
          <p:blipFill>
            <a:blip r:embed="rId2"/>
            <a:stretch>
              <a:fillRect/>
            </a:stretch>
          </p:blipFill>
          <p:spPr>
            <a:xfrm>
              <a:off x="902522" y="1754209"/>
              <a:ext cx="3334382" cy="2653238"/>
            </a:xfrm>
            <a:prstGeom prst="rect">
              <a:avLst/>
            </a:prstGeom>
          </p:spPr>
        </p:pic>
        <p:pic>
          <p:nvPicPr>
            <p:cNvPr id="14" name="Picture 13"/>
            <p:cNvPicPr>
              <a:picLocks noChangeAspect="1"/>
            </p:cNvPicPr>
            <p:nvPr/>
          </p:nvPicPr>
          <p:blipFill>
            <a:blip r:embed="rId3"/>
            <a:stretch>
              <a:fillRect/>
            </a:stretch>
          </p:blipFill>
          <p:spPr>
            <a:xfrm>
              <a:off x="4773460" y="1746720"/>
              <a:ext cx="3010190" cy="2668216"/>
            </a:xfrm>
            <a:prstGeom prst="rect">
              <a:avLst/>
            </a:prstGeom>
          </p:spPr>
        </p:pic>
        <p:pic>
          <p:nvPicPr>
            <p:cNvPr id="16" name="Picture 15"/>
            <p:cNvPicPr>
              <a:picLocks noChangeAspect="1"/>
            </p:cNvPicPr>
            <p:nvPr/>
          </p:nvPicPr>
          <p:blipFill>
            <a:blip r:embed="rId4"/>
            <a:stretch>
              <a:fillRect/>
            </a:stretch>
          </p:blipFill>
          <p:spPr>
            <a:xfrm>
              <a:off x="8153400" y="1746720"/>
              <a:ext cx="3171940" cy="2660727"/>
            </a:xfrm>
            <a:prstGeom prst="rect">
              <a:avLst/>
            </a:prstGeom>
          </p:spPr>
        </p:pic>
      </p:grpSp>
    </p:spTree>
    <p:extLst>
      <p:ext uri="{BB962C8B-B14F-4D97-AF65-F5344CB8AC3E}">
        <p14:creationId xmlns:p14="http://schemas.microsoft.com/office/powerpoint/2010/main" val="3924373943"/>
      </p:ext>
    </p:extLst>
  </p:cSld>
  <p:clrMapOvr>
    <a:masterClrMapping/>
  </p:clrMapOvr>
  <mc:AlternateContent xmlns:mc="http://schemas.openxmlformats.org/markup-compatibility/2006" xmlns:p14="http://schemas.microsoft.com/office/powerpoint/2010/main">
    <mc:Choice Requires="p14">
      <p:transition spd="slow" p14:dur="2000" advTm="886655"/>
    </mc:Choice>
    <mc:Fallback xmlns="">
      <p:transition spd="slow" advTm="88665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2508121" y="218209"/>
            <a:ext cx="7182535" cy="5297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5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967368" y="1766319"/>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
        <p:nvSpPr>
          <p:cNvPr id="3" name="Rectangle 2"/>
          <p:cNvSpPr/>
          <p:nvPr/>
        </p:nvSpPr>
        <p:spPr>
          <a:xfrm>
            <a:off x="925632" y="2294382"/>
            <a:ext cx="6096000" cy="1754326"/>
          </a:xfrm>
          <a:prstGeom prst="rect">
            <a:avLst/>
          </a:prstGeom>
        </p:spPr>
        <p:txBody>
          <a:bodyPr>
            <a:spAutoFit/>
          </a:bodyPr>
          <a:lstStyle/>
          <a:p>
            <a:pPr>
              <a:lnSpc>
                <a:spcPct val="150000"/>
              </a:lnSpc>
            </a:pPr>
            <a:r>
              <a:rPr lang="en-GB" dirty="0"/>
              <a:t>http://www.fmeainfocentre.com/examples/36VbatFMEA. pdf http://www.fmeainfocentre.com/examples/FMEAworkshe pdf et.pdf http://www.fmeainfocentre.com/examples/xfmea_dfmea. “ Product Design Hall, 2001</a:t>
            </a:r>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25465"/>
    </mc:Choice>
    <mc:Fallback xmlns="">
      <p:transition spd="slow" advTm="2546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9517"/>
    </mc:Choice>
    <mc:Fallback xmlns="">
      <p:transition spd="slow" advTm="39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0.3|0.9|0.4|1.8|0.4|0.3|0.4|0.3|0.3|0.2"/>
</p:tagLst>
</file>

<file path=ppt/tags/tag3.xml><?xml version="1.0" encoding="utf-8"?>
<p:tagLst xmlns:a="http://schemas.openxmlformats.org/drawingml/2006/main" xmlns:r="http://schemas.openxmlformats.org/officeDocument/2006/relationships" xmlns:p="http://schemas.openxmlformats.org/presentationml/2006/main">
  <p:tag name="TIMING" val="|1.8|4"/>
</p:tagLst>
</file>

<file path=ppt/tags/tag4.xml><?xml version="1.0" encoding="utf-8"?>
<p:tagLst xmlns:a="http://schemas.openxmlformats.org/drawingml/2006/main" xmlns:r="http://schemas.openxmlformats.org/officeDocument/2006/relationships" xmlns:p="http://schemas.openxmlformats.org/presentationml/2006/main">
  <p:tag name="TIMING" val="|9.5|1"/>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E33534-CFA3-4B93-B847-C92AAAF4755D}"/>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www.w3.org/XML/1998/namespace"/>
    <ds:schemaRef ds:uri="688354b5-287c-4cda-825e-1d7935aea40e"/>
    <ds:schemaRef ds:uri="http://purl.org/dc/elements/1.1/"/>
    <ds:schemaRef ds:uri="http://schemas.microsoft.com/office/2006/documentManagement/types"/>
    <ds:schemaRef ds:uri="http://schemas.microsoft.com/office/infopath/2007/PartnerControls"/>
    <ds:schemaRef ds:uri="http://purl.org/dc/dcmitype/"/>
    <ds:schemaRef ds:uri="aca13214-df29-4e3c-a050-857c0bf7bd8e"/>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5424</TotalTime>
  <Words>3734</Words>
  <Application>Microsoft Office PowerPoint</Application>
  <PresentationFormat>Widescreen</PresentationFormat>
  <Paragraphs>323</Paragraphs>
  <Slides>48</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Alexandria</vt:lpstr>
      <vt:lpstr>Arial</vt:lpstr>
      <vt:lpstr>Arial Black</vt:lpstr>
      <vt:lpstr>Calibri</vt:lpstr>
      <vt:lpstr>Ink Free</vt:lpstr>
      <vt:lpstr>Segoe Script</vt:lpstr>
      <vt:lpstr>Times New Roman</vt:lpstr>
      <vt:lpstr>Viner Hand ITC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 example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887</cp:revision>
  <dcterms:created xsi:type="dcterms:W3CDTF">2023-04-29T09:08:00Z</dcterms:created>
  <dcterms:modified xsi:type="dcterms:W3CDTF">2026-05-25T09:12:25Z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