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47"/>
  </p:notesMasterIdLst>
  <p:sldIdLst>
    <p:sldId id="623" r:id="rId2"/>
    <p:sldId id="624" r:id="rId3"/>
    <p:sldId id="627" r:id="rId4"/>
    <p:sldId id="802" r:id="rId5"/>
    <p:sldId id="686" r:id="rId6"/>
    <p:sldId id="803" r:id="rId7"/>
    <p:sldId id="771" r:id="rId8"/>
    <p:sldId id="806" r:id="rId9"/>
    <p:sldId id="804" r:id="rId10"/>
    <p:sldId id="810" r:id="rId11"/>
    <p:sldId id="811" r:id="rId12"/>
    <p:sldId id="807" r:id="rId13"/>
    <p:sldId id="815" r:id="rId14"/>
    <p:sldId id="808" r:id="rId15"/>
    <p:sldId id="809" r:id="rId16"/>
    <p:sldId id="836" r:id="rId17"/>
    <p:sldId id="837" r:id="rId18"/>
    <p:sldId id="838" r:id="rId19"/>
    <p:sldId id="812" r:id="rId20"/>
    <p:sldId id="813" r:id="rId21"/>
    <p:sldId id="814" r:id="rId22"/>
    <p:sldId id="822" r:id="rId23"/>
    <p:sldId id="821" r:id="rId24"/>
    <p:sldId id="816" r:id="rId25"/>
    <p:sldId id="817" r:id="rId26"/>
    <p:sldId id="818" r:id="rId27"/>
    <p:sldId id="819" r:id="rId28"/>
    <p:sldId id="820" r:id="rId29"/>
    <p:sldId id="824" r:id="rId30"/>
    <p:sldId id="825" r:id="rId31"/>
    <p:sldId id="827" r:id="rId32"/>
    <p:sldId id="826" r:id="rId33"/>
    <p:sldId id="828" r:id="rId34"/>
    <p:sldId id="829" r:id="rId35"/>
    <p:sldId id="831" r:id="rId36"/>
    <p:sldId id="830" r:id="rId37"/>
    <p:sldId id="833" r:id="rId38"/>
    <p:sldId id="840" r:id="rId39"/>
    <p:sldId id="843" r:id="rId40"/>
    <p:sldId id="847" r:id="rId41"/>
    <p:sldId id="848" r:id="rId42"/>
    <p:sldId id="842" r:id="rId43"/>
    <p:sldId id="638" r:id="rId44"/>
    <p:sldId id="639" r:id="rId45"/>
    <p:sldId id="625" r:id="rId46"/>
  </p:sldIdLst>
  <p:sldSz cx="12192000" cy="6858000"/>
  <p:notesSz cx="6858000" cy="9144000"/>
  <p:embeddedFontLst>
    <p:embeddedFont>
      <p:font typeface="Alexandria" pitchFamily="2" charset="-78"/>
      <p:regular r:id="rId48"/>
      <p:bold r:id="rId49"/>
    </p:embeddedFont>
    <p:embeddedFont>
      <p:font typeface="Alexandria ExtraBold" pitchFamily="2" charset="-78"/>
      <p:bold r:id="rId50"/>
    </p:embeddedFont>
    <p:embeddedFont>
      <p:font typeface="Alexandria SemiBold" pitchFamily="2" charset="-78"/>
      <p:bold r:id="rId51"/>
    </p:embeddedFont>
    <p:embeddedFont>
      <p:font typeface="Roboto Light" panose="02000000000000000000" pitchFamily="2" charset="0"/>
      <p:regular r:id="rId52"/>
      <p:italic r:id="rId5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3"/>
            <p14:sldId id="624"/>
            <p14:sldId id="627"/>
            <p14:sldId id="802"/>
            <p14:sldId id="686"/>
            <p14:sldId id="803"/>
            <p14:sldId id="771"/>
            <p14:sldId id="806"/>
            <p14:sldId id="804"/>
            <p14:sldId id="810"/>
            <p14:sldId id="811"/>
            <p14:sldId id="807"/>
            <p14:sldId id="815"/>
            <p14:sldId id="808"/>
            <p14:sldId id="809"/>
            <p14:sldId id="836"/>
            <p14:sldId id="837"/>
            <p14:sldId id="838"/>
            <p14:sldId id="812"/>
            <p14:sldId id="813"/>
            <p14:sldId id="814"/>
            <p14:sldId id="822"/>
            <p14:sldId id="821"/>
            <p14:sldId id="816"/>
            <p14:sldId id="817"/>
            <p14:sldId id="818"/>
            <p14:sldId id="819"/>
            <p14:sldId id="820"/>
            <p14:sldId id="824"/>
            <p14:sldId id="825"/>
            <p14:sldId id="827"/>
            <p14:sldId id="826"/>
            <p14:sldId id="828"/>
            <p14:sldId id="829"/>
            <p14:sldId id="831"/>
            <p14:sldId id="830"/>
            <p14:sldId id="833"/>
            <p14:sldId id="840"/>
            <p14:sldId id="843"/>
            <p14:sldId id="847"/>
            <p14:sldId id="848"/>
            <p14:sldId id="842"/>
            <p14:sldId id="638"/>
            <p14:sldId id="639"/>
            <p14:sldId id="62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FDE3"/>
    <a:srgbClr val="242421"/>
    <a:srgbClr val="F9EBDB"/>
    <a:srgbClr val="880002"/>
    <a:srgbClr val="FFF1DD"/>
    <a:srgbClr val="FBF5EA"/>
    <a:srgbClr val="E6DED1"/>
    <a:srgbClr val="E14D1F"/>
    <a:srgbClr val="ED7900"/>
    <a:srgbClr val="98481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234" autoAdjust="0"/>
  </p:normalViewPr>
  <p:slideViewPr>
    <p:cSldViewPr snapToGrid="0">
      <p:cViewPr varScale="1">
        <p:scale>
          <a:sx n="62" d="100"/>
          <a:sy n="62" d="100"/>
        </p:scale>
        <p:origin x="1032" y="7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font" Target="fonts/font3.fntdata"/><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6.fntdata"/><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1.fntdata"/><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4.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2.fntdata"/><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5.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60865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219498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816995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8586131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6663067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2523728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a:solidFill>
                  <a:schemeClr val="accent2">
                    <a:lumMod val="75000"/>
                  </a:schemeClr>
                </a:solidFill>
                <a:latin typeface="Alexandria" pitchFamily="2" charset="-78"/>
                <a:cs typeface="Alexandria" pitchFamily="2" charset="-78"/>
              </a:rPr>
              <a:t>عدم وضوح الأدوار</a:t>
            </a:r>
            <a:r>
              <a:rPr lang="ar-SA" sz="1200" dirty="0">
                <a:latin typeface="Alexandria" pitchFamily="2" charset="-78"/>
                <a:cs typeface="Alexandria" pitchFamily="2" charset="-78"/>
              </a:rPr>
              <a:t>: غياب وضوح الأدوار والمسؤوليات يمكن أن يؤدي إلى ارتباك وضغوط إضافية. مثال: قد يعمل الإعلاميون في مشاريع تتضمن مهام متعددة، مثل كتابة المحتوى وتحريره وتصميمه، بدون فهم واضح لمهام كل فرد في الفريق. هذا التداخل قد يؤدي إلى عدم الكفاءة والإحباط.</a:t>
            </a:r>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429451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sz="1200" dirty="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6184787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8089873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1521114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48475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0619190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dirty="0"/>
              <a:t>هذه المرحلة تتضمن تقلبات في الأداء، حيث يمكن أن يشعر الشخص بالتغلب على الضغوط في بعض الأحيان، لكنه يواجه تحديات متزايدة.</a:t>
            </a:r>
          </a:p>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1385193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6468064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7388496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5987527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8377848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973935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7554620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6971874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5823996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6675809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b="0" i="0" kern="1200" dirty="0">
                <a:solidFill>
                  <a:schemeClr val="tx1"/>
                </a:solidFill>
                <a:effectLst/>
                <a:latin typeface="+mn-lt"/>
                <a:ea typeface="+mn-ea"/>
                <a:cs typeface="+mn-cs"/>
              </a:rPr>
              <a:t>ساعد الأفراد في التركيز على المهام التي تحتاج إلى اهتمام فوري</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3724464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8181205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a:latin typeface="Alexandria" pitchFamily="2" charset="-78"/>
                <a:cs typeface="Alexandria" pitchFamily="2" charset="-78"/>
              </a:rPr>
              <a:t>لذا يعتبر جزءًا أساسيًا من التفاعل البشري</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1388360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56031738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26568979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a:latin typeface="Alexandria" pitchFamily="2" charset="-78"/>
                <a:cs typeface="Alexandria" pitchFamily="2" charset="-78"/>
              </a:rPr>
              <a:t>، يمكن للأفراد تعزيز مهاراتهم من خلال: </a:t>
            </a:r>
            <a:endParaRPr lang="ar-SA" sz="1200" dirty="0">
              <a:solidFill>
                <a:srgbClr val="C00000"/>
              </a:solidFill>
              <a:latin typeface="Alexandria" pitchFamily="2" charset="-78"/>
              <a:cs typeface="Alexandria"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9630126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b="1" dirty="0"/>
              <a:t>يادة:</a:t>
            </a:r>
            <a:r>
              <a:rPr lang="ar-SA" dirty="0"/>
              <a:t> هي القدرة على التأثير وإلهام الأفراد لتحقيق رؤية مشتركة. تركز على التحفيز وتوجيه الفرق. تركز على تحقيق الكفاءة والفعالية.</a:t>
            </a:r>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19331867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b="1" i="0" kern="1200" dirty="0">
                <a:solidFill>
                  <a:schemeClr val="tx1"/>
                </a:solidFill>
                <a:effectLst/>
                <a:latin typeface="+mn-lt"/>
                <a:ea typeface="+mn-ea"/>
                <a:cs typeface="+mn-cs"/>
              </a:rPr>
              <a:t>دارة الأزمات</a:t>
            </a:r>
          </a:p>
          <a:p>
            <a:r>
              <a:rPr lang="ar-SA" sz="1200" b="0" i="0" kern="1200" dirty="0">
                <a:solidFill>
                  <a:schemeClr val="tx1"/>
                </a:solidFill>
                <a:effectLst/>
                <a:latin typeface="+mn-lt"/>
                <a:ea typeface="+mn-ea"/>
                <a:cs typeface="+mn-cs"/>
              </a:rPr>
              <a:t>في مجال الإعلام، قد تواجه المؤسسات أزمات غير متوقعة تتطلب استجابة سريعة وفعالة. يجب أن يكون لدى القادة خطط واضحة لإدارة الأزمات تشمل التواصل الفعال مع الجمهور ووسائل الإعلام.</a:t>
            </a:r>
          </a:p>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43844591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a:solidFill>
                  <a:schemeClr val="accent2">
                    <a:lumMod val="75000"/>
                  </a:schemeClr>
                </a:solidFill>
                <a:latin typeface="Alexandria" pitchFamily="2" charset="-78"/>
                <a:cs typeface="Alexandria" pitchFamily="2" charset="-78"/>
              </a:rPr>
              <a:t>الإلمام بالبيئة: </a:t>
            </a:r>
            <a:r>
              <a:rPr lang="ar-SA" sz="1200" dirty="0">
                <a:latin typeface="Alexandria" pitchFamily="2" charset="-78"/>
                <a:cs typeface="Alexandria" pitchFamily="2" charset="-78"/>
              </a:rPr>
              <a:t>أي يكون القائد الإعلامي مُلمًا بالبيئة التي يعمل في إطارها، وأن يعي معاييرها وعيًا موضوعيًا.</a:t>
            </a:r>
          </a:p>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22149647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a:latin typeface="Alexandria" pitchFamily="2" charset="-78"/>
                <a:cs typeface="Alexandria" pitchFamily="2" charset="-78"/>
              </a:rPr>
              <a:t>، يمكن للأفراد تعزيز مهاراتهم من خلال: </a:t>
            </a:r>
            <a:endParaRPr lang="ar-SA" sz="1200" dirty="0">
              <a:solidFill>
                <a:srgbClr val="C00000"/>
              </a:solidFill>
              <a:latin typeface="Alexandria" pitchFamily="2" charset="-78"/>
              <a:cs typeface="Alexandria"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06745875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68278427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54262724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08925159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dirty="0">
                <a:latin typeface="Alexandria" pitchFamily="2" charset="-78"/>
                <a:cs typeface="Alexandria" pitchFamily="2" charset="-78"/>
              </a:rPr>
              <a:t>وكيفية استخدامها .</a:t>
            </a:r>
            <a:endParaRPr lang="ar-SA"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70184237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3392202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dirty="0">
                <a:latin typeface="Alexandria" pitchFamily="2" charset="-78"/>
                <a:cs typeface="Alexandria" pitchFamily="2" charset="-78"/>
              </a:rPr>
              <a:t>والسيطرة على الظروف التي يمرون بها.</a:t>
            </a:r>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73316640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085EB9-F002-4797-B572-12F6E8573A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E35756-D079-15BC-8DDF-8B1FC579CD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94B170-D935-4184-1BB1-1D910676E3EA}"/>
              </a:ext>
            </a:extLst>
          </p:cNvPr>
          <p:cNvSpPr>
            <a:spLocks noGrp="1"/>
          </p:cNvSpPr>
          <p:nvPr>
            <p:ph type="body" idx="1"/>
          </p:nvPr>
        </p:nvSpPr>
        <p:spPr/>
        <p:txBody>
          <a:bodyPr/>
          <a:lstStyle/>
          <a:p>
            <a:r>
              <a:rPr lang="ar-EG" dirty="0"/>
              <a:t>يمكن أن يكون حليف استراتيجي في التقليل من الاحتراق الوظيفي</a:t>
            </a:r>
          </a:p>
          <a:p>
            <a:r>
              <a:rPr lang="ar-SA" sz="1200" dirty="0">
                <a:latin typeface="Alexandria" pitchFamily="2" charset="-78"/>
                <a:cs typeface="Alexandria" pitchFamily="2" charset="-78"/>
              </a:rPr>
              <a:t>تصبح قدرات الفرد متساوية مع مستوى الضغوط. قد يشعر الشخص بتقلبات الأداء؛ أحيانًا يتغلب على الضغوط، وأحيانًا يشعر بالعجز. وتتسم هذه المرحلة بتفاقم المشاكل في العمل وانخفاض مستويات الإنتاجية بشكل ملحوظ. </a:t>
            </a:r>
            <a:endParaRPr lang="ar-EG" dirty="0"/>
          </a:p>
        </p:txBody>
      </p:sp>
      <p:sp>
        <p:nvSpPr>
          <p:cNvPr id="4" name="Slide Number Placeholder 3">
            <a:extLst>
              <a:ext uri="{FF2B5EF4-FFF2-40B4-BE49-F238E27FC236}">
                <a16:creationId xmlns:a16="http://schemas.microsoft.com/office/drawing/2014/main" id="{2075DBE5-72DA-7AF9-5296-FE8CD91554E7}"/>
              </a:ext>
            </a:extLst>
          </p:cNvPr>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06532342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1083E2-84D0-DF3D-2B51-75CF5FA30B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EB4943-86CF-33E5-2E82-7C015A8DC3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49D31D-8974-4023-996B-B5CD19D83567}"/>
              </a:ext>
            </a:extLst>
          </p:cNvPr>
          <p:cNvSpPr>
            <a:spLocks noGrp="1"/>
          </p:cNvSpPr>
          <p:nvPr>
            <p:ph type="body" idx="1"/>
          </p:nvPr>
        </p:nvSpPr>
        <p:spPr/>
        <p:txBody>
          <a:bodyPr/>
          <a:lstStyle/>
          <a:p>
            <a:r>
              <a:rPr lang="ar-EG" sz="1200" b="1" dirty="0"/>
              <a:t>القلق من</a:t>
            </a:r>
            <a:endParaRPr lang="ar-EG" dirty="0"/>
          </a:p>
        </p:txBody>
      </p:sp>
      <p:sp>
        <p:nvSpPr>
          <p:cNvPr id="4" name="Slide Number Placeholder 3">
            <a:extLst>
              <a:ext uri="{FF2B5EF4-FFF2-40B4-BE49-F238E27FC236}">
                <a16:creationId xmlns:a16="http://schemas.microsoft.com/office/drawing/2014/main" id="{02DE5823-4094-97B2-C6C2-CE83D4919AED}"/>
              </a:ext>
            </a:extLst>
          </p:cNvPr>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58515853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21BD4D-3109-A688-2962-1A37E0D894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16BC3E-E3CA-0FE4-7198-0379E80FA5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D0A613-E3F4-6A39-856E-5F4EC8A4835D}"/>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5598847F-6809-ECBB-2B39-34EDF9FE2096}"/>
              </a:ext>
            </a:extLst>
          </p:cNvPr>
          <p:cNvSpPr>
            <a:spLocks noGrp="1"/>
          </p:cNvSpPr>
          <p:nvPr>
            <p:ph type="sldNum" sz="quarter" idx="10"/>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19470978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71614629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dirty="0">
                <a:latin typeface="Alexandria" pitchFamily="2" charset="-78"/>
                <a:cs typeface="Alexandria" pitchFamily="2" charset="-78"/>
              </a:rPr>
              <a:t>إذ يرى الموظف في هذه المرحلة أنه عديم الفائدة لدى المؤسسة التي يعمل بها، إذ يرى الموظف في هذه المرحلة أنه عديم الفائدة لدى المؤسسة التي يعمل بها، فيبتعد عن تقديم الافكار ويكتفي بالاعمال المطلوبة دون إبداع</a:t>
            </a:r>
            <a:r>
              <a:rPr lang="ar-SA" baseline="0" dirty="0">
                <a:latin typeface="Alexandria" pitchFamily="2" charset="-78"/>
                <a:cs typeface="Alexandria" pitchFamily="2" charset="-78"/>
              </a:rPr>
              <a:t> وتطوير</a:t>
            </a:r>
            <a:r>
              <a:rPr lang="ar-SA" dirty="0">
                <a:latin typeface="Alexandria" pitchFamily="2" charset="-78"/>
                <a:cs typeface="Alexandria" pitchFamily="2" charset="-78"/>
              </a:rPr>
              <a:t> </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34824772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rt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5962896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4/2/2026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4/2/2026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4/2/2026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4/2/2026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4/2/2026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4/2/2026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19.sv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20.sv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25.svg"/></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26.svg"/></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28.svg"/></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29.svg"/></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15.xml"/><Relationship Id="rId5" Type="http://schemas.openxmlformats.org/officeDocument/2006/relationships/image" Target="../media/image30.svg"/><Relationship Id="rId4" Type="http://schemas.openxmlformats.org/officeDocument/2006/relationships/image" Target="../media/image14.png"/></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28.svg"/></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0.xml"/><Relationship Id="rId1" Type="http://schemas.openxmlformats.org/officeDocument/2006/relationships/slideLayout" Target="../slideLayouts/slideLayout15.xml"/><Relationship Id="rId5" Type="http://schemas.openxmlformats.org/officeDocument/2006/relationships/image" Target="../media/image31.svg"/><Relationship Id="rId4" Type="http://schemas.openxmlformats.org/officeDocument/2006/relationships/image" Target="../media/image14.png"/></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1.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2.xml"/><Relationship Id="rId1" Type="http://schemas.openxmlformats.org/officeDocument/2006/relationships/slideLayout" Target="../slideLayouts/slideLayout15.xml"/><Relationship Id="rId5" Type="http://schemas.openxmlformats.org/officeDocument/2006/relationships/image" Target="../media/image32.svg"/><Relationship Id="rId4" Type="http://schemas.openxmlformats.org/officeDocument/2006/relationships/image" Target="../media/image14.png"/></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3.xml"/><Relationship Id="rId1" Type="http://schemas.openxmlformats.org/officeDocument/2006/relationships/slideLayout" Target="../slideLayouts/slideLayout15.xml"/><Relationship Id="rId4" Type="http://schemas.openxmlformats.org/officeDocument/2006/relationships/image" Target="../media/image25.svg"/></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4.xml"/><Relationship Id="rId1" Type="http://schemas.openxmlformats.org/officeDocument/2006/relationships/slideLayout" Target="../slideLayouts/slideLayout15.xml"/><Relationship Id="rId4" Type="http://schemas.openxmlformats.org/officeDocument/2006/relationships/image" Target="../media/image33.png"/></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5.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6.xml"/><Relationship Id="rId1" Type="http://schemas.openxmlformats.org/officeDocument/2006/relationships/slideLayout" Target="../slideLayouts/slideLayout15.xml"/><Relationship Id="rId4" Type="http://schemas.openxmlformats.org/officeDocument/2006/relationships/image" Target="../media/image24.png"/></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7.xml"/><Relationship Id="rId1" Type="http://schemas.openxmlformats.org/officeDocument/2006/relationships/slideLayout" Target="../slideLayouts/slideLayout15.xml"/><Relationship Id="rId4" Type="http://schemas.openxmlformats.org/officeDocument/2006/relationships/image" Target="../media/image34.svg"/></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8.xml"/><Relationship Id="rId1" Type="http://schemas.openxmlformats.org/officeDocument/2006/relationships/slideLayout" Target="../slideLayouts/slideLayout15.xml"/><Relationship Id="rId5" Type="http://schemas.openxmlformats.org/officeDocument/2006/relationships/image" Target="../media/image35.png"/><Relationship Id="rId4" Type="http://schemas.openxmlformats.org/officeDocument/2006/relationships/image" Target="../media/image14.png"/></Relationships>
</file>

<file path=ppt/slides/_rels/slide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9.xml"/><Relationship Id="rId1" Type="http://schemas.openxmlformats.org/officeDocument/2006/relationships/slideLayout" Target="../slideLayouts/slideLayout15.xml"/><Relationship Id="rId4" Type="http://schemas.openxmlformats.org/officeDocument/2006/relationships/image" Target="../media/image36.png"/></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0.xml"/><Relationship Id="rId1" Type="http://schemas.openxmlformats.org/officeDocument/2006/relationships/slideLayout" Target="../slideLayouts/slideLayout15.xml"/><Relationship Id="rId4" Type="http://schemas.openxmlformats.org/officeDocument/2006/relationships/image" Target="../media/image36.png"/></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1.xml"/><Relationship Id="rId1" Type="http://schemas.openxmlformats.org/officeDocument/2006/relationships/slideLayout" Target="../slideLayouts/slideLayout15.xml"/><Relationship Id="rId4" Type="http://schemas.openxmlformats.org/officeDocument/2006/relationships/image" Target="../media/image36.png"/></Relationships>
</file>

<file path=ppt/slides/_rels/slide42.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42.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4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0.svg"/><Relationship Id="rId2" Type="http://schemas.openxmlformats.org/officeDocument/2006/relationships/image" Target="../media/image39.jpeg"/><Relationship Id="rId1" Type="http://schemas.openxmlformats.org/officeDocument/2006/relationships/slideLayout" Target="../slideLayouts/slideLayout16.xml"/><Relationship Id="rId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id="{1BBD67B8-DB49-942C-018D-7F74C671F260}"/>
              </a:ext>
            </a:extLst>
          </p:cNvPr>
          <p:cNvSpPr txBox="1"/>
          <p:nvPr/>
        </p:nvSpPr>
        <p:spPr>
          <a:xfrm>
            <a:off x="801437" y="4132261"/>
            <a:ext cx="4886463" cy="40011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Amera</a:t>
            </a:r>
            <a:r>
              <a:rPr lang="en-US" sz="2000" dirty="0">
                <a:latin typeface="Alexandria" charset="0"/>
                <a:cs typeface="Alexandria" charset="0"/>
              </a:rPr>
              <a:t> A. </a:t>
            </a:r>
            <a:r>
              <a:rPr lang="en-US" sz="2000" dirty="0" err="1">
                <a:latin typeface="Alexandria" charset="0"/>
                <a:cs typeface="Alexandria" charset="0"/>
              </a:rPr>
              <a:t>Soliman</a:t>
            </a:r>
            <a:endParaRPr lang="en-US" sz="2000" dirty="0">
              <a:latin typeface="Alexandria" charset="0"/>
              <a:cs typeface="Alexandria" charset="0"/>
            </a:endParaRPr>
          </a:p>
        </p:txBody>
      </p:sp>
      <p:sp>
        <p:nvSpPr>
          <p:cNvPr id="10" name="TextBox 9">
            <a:extLst>
              <a:ext uri="{FF2B5EF4-FFF2-40B4-BE49-F238E27FC236}">
                <a16:creationId xmlns:a16="http://schemas.microsoft.com/office/drawing/2014/main" id="{16E4CC76-2D0D-6204-3FBC-B0856D8E8836}"/>
              </a:ext>
            </a:extLst>
          </p:cNvPr>
          <p:cNvSpPr txBox="1"/>
          <p:nvPr/>
        </p:nvSpPr>
        <p:spPr>
          <a:xfrm>
            <a:off x="173645" y="2325661"/>
            <a:ext cx="5880784" cy="1569660"/>
          </a:xfrm>
          <a:prstGeom prst="rect">
            <a:avLst/>
          </a:prstGeom>
          <a:noFill/>
        </p:spPr>
        <p:txBody>
          <a:bodyPr wrap="square" rtlCol="0">
            <a:spAutoFit/>
          </a:bodyPr>
          <a:lstStyle/>
          <a:p>
            <a:pPr algn="ctr"/>
            <a:r>
              <a:rPr lang="ar-SA" sz="4000" b="1" dirty="0">
                <a:solidFill>
                  <a:srgbClr val="00B0F0"/>
                </a:solidFill>
                <a:latin typeface="Alexandria ExtraBold" pitchFamily="2" charset="-78"/>
                <a:cs typeface="Alexandria ExtraBold" pitchFamily="2" charset="-78"/>
              </a:rPr>
              <a:t>علم النفس الإعلامي</a:t>
            </a:r>
          </a:p>
          <a:p>
            <a:pPr algn="ctr"/>
            <a:endParaRPr lang="en-US" sz="2400" b="1" dirty="0">
              <a:solidFill>
                <a:srgbClr val="00B0F0"/>
              </a:solidFill>
              <a:latin typeface="Times New Roman" panose="02020603050405020304" pitchFamily="18" charset="0"/>
              <a:cs typeface="Times New Roman" panose="02020603050405020304" pitchFamily="18" charset="0"/>
            </a:endParaRPr>
          </a:p>
          <a:p>
            <a:pPr algn="ctr"/>
            <a:r>
              <a:rPr lang="en-US" sz="3200" b="1" dirty="0">
                <a:solidFill>
                  <a:srgbClr val="C00000"/>
                </a:solidFill>
                <a:latin typeface="Alexandria ExtraBold" pitchFamily="2" charset="-78"/>
                <a:ea typeface="Calibri" panose="020F0502020204030204" pitchFamily="34" charset="0"/>
                <a:cs typeface="Alexandria ExtraBold" pitchFamily="2" charset="-78"/>
              </a:rPr>
              <a:t>Media Psychology</a:t>
            </a:r>
            <a:endParaRPr lang="ar-EG" sz="3200"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11" name="TextBox 10">
            <a:extLst>
              <a:ext uri="{FF2B5EF4-FFF2-40B4-BE49-F238E27FC236}">
                <a16:creationId xmlns:a16="http://schemas.microsoft.com/office/drawing/2014/main" id="{FA59789B-D841-DB76-25B9-1348B202C2B5}"/>
              </a:ext>
            </a:extLst>
          </p:cNvPr>
          <p:cNvSpPr txBox="1"/>
          <p:nvPr/>
        </p:nvSpPr>
        <p:spPr>
          <a:xfrm>
            <a:off x="494605" y="5089416"/>
            <a:ext cx="3726537" cy="707886"/>
          </a:xfrm>
          <a:prstGeom prst="rect">
            <a:avLst/>
          </a:prstGeom>
          <a:noFill/>
        </p:spPr>
        <p:txBody>
          <a:bodyPr wrap="square" rtlCol="0">
            <a:spAutoFit/>
          </a:bodyPr>
          <a:lstStyle/>
          <a:p>
            <a:r>
              <a:rPr lang="en-US" sz="2000" dirty="0">
                <a:latin typeface="Alexandria" charset="0"/>
                <a:cs typeface="Alexandria" charset="0"/>
              </a:rPr>
              <a:t>DGM315</a:t>
            </a:r>
          </a:p>
          <a:p>
            <a:r>
              <a:rPr lang="ar-SA" sz="2000" dirty="0">
                <a:latin typeface="Alexandria" charset="0"/>
                <a:cs typeface="Alexandria" charset="0"/>
              </a:rPr>
              <a:t>علم النفس الإعلامي</a:t>
            </a:r>
            <a:endParaRPr lang="en-US" sz="2000" dirty="0">
              <a:latin typeface="Alexandria" charset="0"/>
              <a:cs typeface="Alexandria" charset="0"/>
            </a:endParaRPr>
          </a:p>
        </p:txBody>
      </p:sp>
    </p:spTree>
    <p:extLst>
      <p:ext uri="{BB962C8B-B14F-4D97-AF65-F5344CB8AC3E}">
        <p14:creationId xmlns:p14="http://schemas.microsoft.com/office/powerpoint/2010/main" val="29267899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128660" y="3343206"/>
            <a:ext cx="7123329" cy="665823"/>
          </a:xfrm>
          <a:prstGeom prst="rect">
            <a:avLst/>
          </a:prstGeom>
          <a:noFill/>
        </p:spPr>
        <p:txBody>
          <a:bodyPr wrap="square" rtlCol="0">
            <a:spAutoFit/>
          </a:bodyPr>
          <a:lstStyle/>
          <a:p>
            <a:pPr algn="ctr" rtl="1">
              <a:lnSpc>
                <a:spcPct val="150000"/>
              </a:lnSpc>
            </a:pPr>
            <a:r>
              <a:rPr lang="ar-SA" sz="2800" b="1" dirty="0">
                <a:solidFill>
                  <a:srgbClr val="00B0F0"/>
                </a:solidFill>
                <a:latin typeface="Alexandria ExtraBold" pitchFamily="2" charset="-78"/>
                <a:cs typeface="Alexandria ExtraBold" pitchFamily="2" charset="-78"/>
              </a:rPr>
              <a:t>الاحتراق الوظيفي</a:t>
            </a:r>
            <a:r>
              <a:rPr lang="en-US" sz="2800" b="1" dirty="0">
                <a:solidFill>
                  <a:srgbClr val="00B0F0"/>
                </a:solidFill>
                <a:latin typeface="Alexandria ExtraBold" pitchFamily="2" charset="-78"/>
                <a:cs typeface="Alexandria ExtraBold" pitchFamily="2" charset="-78"/>
              </a:rPr>
              <a:t> </a:t>
            </a:r>
            <a:r>
              <a:rPr lang="ar-SA" sz="2800" b="1" dirty="0">
                <a:solidFill>
                  <a:srgbClr val="00B0F0"/>
                </a:solidFill>
                <a:latin typeface="Alexandria ExtraBold" pitchFamily="2" charset="-78"/>
                <a:cs typeface="Alexandria ExtraBold" pitchFamily="2" charset="-78"/>
              </a:rPr>
              <a:t>في الإعلام الرقمي</a:t>
            </a:r>
            <a:endParaRPr lang="en-US" sz="2800" b="1" dirty="0">
              <a:solidFill>
                <a:srgbClr val="00B0F0"/>
              </a:solidFill>
              <a:latin typeface="Alexandria ExtraBold" pitchFamily="2" charset="-78"/>
              <a:cs typeface="Alexandria ExtraBold" pitchFamily="2" charset="-78"/>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err="1">
                <a:solidFill>
                  <a:srgbClr val="00B0F0"/>
                </a:solidFill>
                <a:latin typeface="Alexandria" charset="0"/>
                <a:cs typeface="Alexandria" charset="0"/>
              </a:rPr>
              <a:t>Amera</a:t>
            </a:r>
            <a:r>
              <a:rPr lang="en-US" sz="2800" b="1" dirty="0">
                <a:solidFill>
                  <a:srgbClr val="00B0F0"/>
                </a:solidFill>
                <a:latin typeface="Alexandria" charset="0"/>
                <a:cs typeface="Alexandria" charset="0"/>
              </a:rPr>
              <a:t> A. </a:t>
            </a:r>
            <a:r>
              <a:rPr lang="en-US" sz="2800" b="1" dirty="0" err="1">
                <a:solidFill>
                  <a:srgbClr val="00B0F0"/>
                </a:solidFill>
                <a:latin typeface="Alexandria" charset="0"/>
                <a:cs typeface="Alexandria" charset="0"/>
              </a:rPr>
              <a:t>Soliman</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FA59789B-D841-DB76-25B9-1348B202C2B5}"/>
              </a:ext>
            </a:extLst>
          </p:cNvPr>
          <p:cNvSpPr txBox="1"/>
          <p:nvPr/>
        </p:nvSpPr>
        <p:spPr>
          <a:xfrm>
            <a:off x="6455232" y="4837106"/>
            <a:ext cx="3726537" cy="707886"/>
          </a:xfrm>
          <a:prstGeom prst="rect">
            <a:avLst/>
          </a:prstGeom>
          <a:noFill/>
        </p:spPr>
        <p:txBody>
          <a:bodyPr wrap="square" rtlCol="0">
            <a:spAutoFit/>
          </a:bodyPr>
          <a:lstStyle/>
          <a:p>
            <a:r>
              <a:rPr lang="en-US" sz="2000" dirty="0">
                <a:latin typeface="Alexandria" charset="0"/>
                <a:cs typeface="Alexandria" charset="0"/>
              </a:rPr>
              <a:t>DGM315</a:t>
            </a:r>
          </a:p>
          <a:p>
            <a:r>
              <a:rPr lang="ar-SA" sz="2000" dirty="0">
                <a:latin typeface="Alexandria" charset="0"/>
                <a:cs typeface="Alexandria" charset="0"/>
              </a:rPr>
              <a:t>علم النفس الإعلامي</a:t>
            </a:r>
            <a:endParaRPr lang="en-US" sz="2000" dirty="0">
              <a:latin typeface="Alexandria" charset="0"/>
              <a:cs typeface="Alexandria" charset="0"/>
            </a:endParaRPr>
          </a:p>
        </p:txBody>
      </p:sp>
    </p:spTree>
    <p:extLst>
      <p:ext uri="{BB962C8B-B14F-4D97-AF65-F5344CB8AC3E}">
        <p14:creationId xmlns:p14="http://schemas.microsoft.com/office/powerpoint/2010/main" val="41511330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t="8679" b="8679"/>
          <a:stretch>
            <a:fillRect/>
          </a:stretch>
        </p:blipFill>
        <p:spPr>
          <a:xfrm>
            <a:off x="0" y="968960"/>
            <a:ext cx="11478986" cy="5285846"/>
          </a:xfrm>
        </p:spPr>
      </p:pic>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136010" y="2855073"/>
            <a:ext cx="5875503" cy="4002927"/>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endParaRPr lang="en-US"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1387917"/>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dirty="0">
                <a:latin typeface="Alexandria SemiBold" pitchFamily="2" charset="-78"/>
                <a:cs typeface="Alexandria SemiBold" pitchFamily="2" charset="-78"/>
              </a:rPr>
              <a:t>الموضوعات</a:t>
            </a:r>
            <a:endParaRPr lang="ar-EG" sz="24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1"/>
          <p:cNvSpPr/>
          <p:nvPr/>
        </p:nvSpPr>
        <p:spPr>
          <a:xfrm>
            <a:off x="-136009" y="2901171"/>
            <a:ext cx="5699666" cy="3885679"/>
          </a:xfrm>
          <a:prstGeom prst="rect">
            <a:avLst/>
          </a:prstGeom>
        </p:spPr>
        <p:txBody>
          <a:bodyPr wrap="square">
            <a:spAutoFit/>
          </a:bodyPr>
          <a:lstStyle/>
          <a:p>
            <a:pPr marL="407988" lvl="0" indent="-293688" algn="r" rtl="1">
              <a:lnSpc>
                <a:spcPct val="150000"/>
              </a:lnSpc>
              <a:buFont typeface="Wingdings" panose="05000000000000000000" pitchFamily="2" charset="2"/>
              <a:buChar char="ü"/>
            </a:pPr>
            <a:r>
              <a:rPr lang="ar-SA" sz="1400" b="1" dirty="0">
                <a:solidFill>
                  <a:srgbClr val="002060"/>
                </a:solidFill>
                <a:latin typeface="Alexandria ExtraBold" pitchFamily="2" charset="-78"/>
                <a:ea typeface="Calibri" panose="020F0502020204030204" pitchFamily="34" charset="0"/>
                <a:cs typeface="Alexandria ExtraBold" pitchFamily="2" charset="-78"/>
              </a:rPr>
              <a:t>تمهيد</a:t>
            </a:r>
            <a:endParaRPr lang="ar-EG" sz="16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744538" indent="-288925" algn="r" rtl="1">
              <a:lnSpc>
                <a:spcPct val="150000"/>
              </a:lnSpc>
              <a:buFont typeface="Wingdings" panose="05000000000000000000" pitchFamily="2" charset="2"/>
              <a:buChar char="§"/>
            </a:pPr>
            <a:r>
              <a:rPr lang="ar-SA" sz="1200" b="1" dirty="0">
                <a:solidFill>
                  <a:srgbClr val="002060"/>
                </a:solidFill>
                <a:latin typeface="Alexandria ExtraBold" pitchFamily="2" charset="-78"/>
                <a:cs typeface="Alexandria ExtraBold" pitchFamily="2" charset="-78"/>
              </a:rPr>
              <a:t>تعريف الاحتراق الوظيفي</a:t>
            </a:r>
          </a:p>
          <a:p>
            <a:pPr marL="744538" indent="-288925" algn="r" rtl="1">
              <a:lnSpc>
                <a:spcPct val="150000"/>
              </a:lnSpc>
              <a:buFont typeface="Wingdings" panose="05000000000000000000" pitchFamily="2" charset="2"/>
              <a:buChar char="§"/>
            </a:pPr>
            <a:r>
              <a:rPr lang="ar-SA" sz="1200" b="1" dirty="0">
                <a:solidFill>
                  <a:srgbClr val="002060"/>
                </a:solidFill>
                <a:latin typeface="Alexandria ExtraBold" pitchFamily="2" charset="-78"/>
                <a:cs typeface="Alexandria ExtraBold" pitchFamily="2" charset="-78"/>
              </a:rPr>
              <a:t>أسباب الاحتراق الوظيفي وأعراضه</a:t>
            </a:r>
          </a:p>
          <a:p>
            <a:pPr marL="744538" indent="-288925" algn="r" rtl="1">
              <a:lnSpc>
                <a:spcPct val="150000"/>
              </a:lnSpc>
              <a:buFont typeface="Wingdings" panose="05000000000000000000" pitchFamily="2" charset="2"/>
              <a:buChar char="§"/>
            </a:pPr>
            <a:r>
              <a:rPr lang="ar-SA" sz="1200" b="1" dirty="0">
                <a:solidFill>
                  <a:srgbClr val="002060"/>
                </a:solidFill>
                <a:latin typeface="Alexandria ExtraBold" pitchFamily="2" charset="-78"/>
                <a:cs typeface="Alexandria ExtraBold" pitchFamily="2" charset="-78"/>
              </a:rPr>
              <a:t>مراحل الاحتراق الوظيفي</a:t>
            </a:r>
          </a:p>
          <a:p>
            <a:pPr marL="744538" indent="-288925" algn="r" rtl="1">
              <a:lnSpc>
                <a:spcPct val="150000"/>
              </a:lnSpc>
              <a:buFont typeface="Wingdings" panose="05000000000000000000" pitchFamily="2" charset="2"/>
              <a:buChar char="§"/>
            </a:pPr>
            <a:r>
              <a:rPr lang="ar-SA" sz="1200" b="1" dirty="0">
                <a:solidFill>
                  <a:srgbClr val="002060"/>
                </a:solidFill>
                <a:latin typeface="Alexandria ExtraBold" pitchFamily="2" charset="-78"/>
                <a:cs typeface="Alexandria ExtraBold" pitchFamily="2" charset="-78"/>
              </a:rPr>
              <a:t>النظريات التي تفسر الاحتراق الوظيفي</a:t>
            </a:r>
            <a:endParaRPr lang="ar-EG" sz="1200" b="1" dirty="0">
              <a:solidFill>
                <a:srgbClr val="002060"/>
              </a:solidFill>
              <a:latin typeface="Alexandria ExtraBold" pitchFamily="2" charset="-78"/>
              <a:cs typeface="Alexandria ExtraBold" pitchFamily="2" charset="-78"/>
            </a:endParaRPr>
          </a:p>
          <a:p>
            <a:pPr marL="744538" indent="-288925" algn="r" rtl="1">
              <a:lnSpc>
                <a:spcPct val="150000"/>
              </a:lnSpc>
              <a:buFont typeface="Wingdings" panose="05000000000000000000" pitchFamily="2" charset="2"/>
              <a:buChar char="§"/>
            </a:pPr>
            <a:r>
              <a:rPr lang="ar-SA" sz="1200" b="1" dirty="0">
                <a:solidFill>
                  <a:srgbClr val="002060"/>
                </a:solidFill>
                <a:latin typeface="Alexandria ExtraBold" pitchFamily="2" charset="-78"/>
                <a:cs typeface="Alexandria ExtraBold" pitchFamily="2" charset="-78"/>
              </a:rPr>
              <a:t>استراتيجيات وأساليب إدارة الاحتراق الوظيفي</a:t>
            </a:r>
          </a:p>
          <a:p>
            <a:pPr marL="1371600" indent="-342900" algn="r" rtl="1">
              <a:lnSpc>
                <a:spcPct val="150000"/>
              </a:lnSpc>
              <a:buFont typeface="+mj-lt"/>
              <a:buAutoNum type="arabicPeriod"/>
            </a:pPr>
            <a:r>
              <a:rPr lang="ar-SA" sz="1100" b="1" dirty="0">
                <a:solidFill>
                  <a:srgbClr val="C00000"/>
                </a:solidFill>
                <a:latin typeface="Alexandria ExtraBold" pitchFamily="2" charset="-78"/>
                <a:ea typeface="Calibri" panose="020F0502020204030204" pitchFamily="34" charset="0"/>
                <a:cs typeface="Alexandria ExtraBold" pitchFamily="2" charset="-78"/>
              </a:rPr>
              <a:t>إدارة الوقت </a:t>
            </a:r>
          </a:p>
          <a:p>
            <a:pPr marL="1371600" indent="-342900" algn="r" rtl="1">
              <a:lnSpc>
                <a:spcPct val="150000"/>
              </a:lnSpc>
              <a:buFont typeface="+mj-lt"/>
              <a:buAutoNum type="arabicPeriod"/>
            </a:pPr>
            <a:r>
              <a:rPr lang="ar-SA" sz="1100" b="1" dirty="0">
                <a:solidFill>
                  <a:srgbClr val="C00000"/>
                </a:solidFill>
                <a:latin typeface="Alexandria ExtraBold" pitchFamily="2" charset="-78"/>
                <a:ea typeface="Calibri" panose="020F0502020204030204" pitchFamily="34" charset="0"/>
                <a:cs typeface="Alexandria ExtraBold" pitchFamily="2" charset="-78"/>
              </a:rPr>
              <a:t>التواصل الفعال</a:t>
            </a:r>
          </a:p>
          <a:p>
            <a:pPr marL="1371600" indent="-342900" algn="r" rtl="1">
              <a:lnSpc>
                <a:spcPct val="150000"/>
              </a:lnSpc>
              <a:buFont typeface="+mj-lt"/>
              <a:buAutoNum type="arabicPeriod"/>
            </a:pPr>
            <a:r>
              <a:rPr lang="ar-SA" sz="1100" b="1" dirty="0">
                <a:solidFill>
                  <a:srgbClr val="C00000"/>
                </a:solidFill>
                <a:latin typeface="Alexandria ExtraBold" pitchFamily="2" charset="-78"/>
                <a:ea typeface="Calibri" panose="020F0502020204030204" pitchFamily="34" charset="0"/>
                <a:cs typeface="Alexandria ExtraBold" pitchFamily="2" charset="-78"/>
              </a:rPr>
              <a:t>التعليم المستمر والتدريب الذاتي</a:t>
            </a:r>
          </a:p>
          <a:p>
            <a:pPr marL="1371600" indent="-342900" algn="r" rtl="1">
              <a:lnSpc>
                <a:spcPct val="150000"/>
              </a:lnSpc>
              <a:buFont typeface="+mj-lt"/>
              <a:buAutoNum type="arabicPeriod"/>
            </a:pPr>
            <a:r>
              <a:rPr lang="ar-SA" sz="1100" b="1" dirty="0">
                <a:solidFill>
                  <a:srgbClr val="C00000"/>
                </a:solidFill>
                <a:latin typeface="Alexandria ExtraBold" pitchFamily="2" charset="-78"/>
                <a:ea typeface="Calibri" panose="020F0502020204030204" pitchFamily="34" charset="0"/>
                <a:cs typeface="Alexandria ExtraBold" pitchFamily="2" charset="-78"/>
              </a:rPr>
              <a:t>القيادة والإدارة</a:t>
            </a:r>
          </a:p>
          <a:p>
            <a:pPr marL="1371600" indent="-342900" algn="r" rtl="1">
              <a:lnSpc>
                <a:spcPct val="150000"/>
              </a:lnSpc>
              <a:buFont typeface="+mj-lt"/>
              <a:buAutoNum type="arabicPeriod"/>
            </a:pPr>
            <a:r>
              <a:rPr lang="ar-SA" sz="1100" b="1" dirty="0">
                <a:solidFill>
                  <a:srgbClr val="C00000"/>
                </a:solidFill>
                <a:latin typeface="Alexandria ExtraBold" pitchFamily="2" charset="-78"/>
                <a:ea typeface="Calibri" panose="020F0502020204030204" pitchFamily="34" charset="0"/>
                <a:cs typeface="Alexandria ExtraBold" pitchFamily="2" charset="-78"/>
              </a:rPr>
              <a:t>حل المشكلات</a:t>
            </a:r>
            <a:endParaRPr lang="ar-EG" sz="1100" b="1" dirty="0">
              <a:solidFill>
                <a:srgbClr val="002060"/>
              </a:solidFill>
              <a:latin typeface="Alexandria ExtraBold" pitchFamily="2" charset="-78"/>
              <a:cs typeface="Alexandria ExtraBold" pitchFamily="2" charset="-78"/>
            </a:endParaRPr>
          </a:p>
          <a:p>
            <a:pPr marL="744538" indent="-288925" algn="r" rtl="1">
              <a:lnSpc>
                <a:spcPct val="150000"/>
              </a:lnSpc>
              <a:buFont typeface="Wingdings" panose="05000000000000000000" pitchFamily="2" charset="2"/>
              <a:buChar char="§"/>
            </a:pPr>
            <a:r>
              <a:rPr lang="ar-EG" sz="1200" b="1" dirty="0">
                <a:solidFill>
                  <a:srgbClr val="002060"/>
                </a:solidFill>
                <a:latin typeface="Alexandria ExtraBold" pitchFamily="2" charset="-78"/>
                <a:cs typeface="Alexandria ExtraBold" pitchFamily="2" charset="-78"/>
              </a:rPr>
              <a:t>الذكاء الاصطناعي بين الأتمتة والاحتراق الوظيفي </a:t>
            </a:r>
            <a:endParaRPr lang="ar-SA" sz="1050" b="1" dirty="0">
              <a:solidFill>
                <a:srgbClr val="C00000"/>
              </a:solidFill>
              <a:latin typeface="Alexandria ExtraBold" pitchFamily="2" charset="-78"/>
              <a:ea typeface="Calibri" panose="020F0502020204030204" pitchFamily="34" charset="0"/>
              <a:cs typeface="Alexandria ExtraBold" pitchFamily="2" charset="-78"/>
            </a:endParaRPr>
          </a:p>
          <a:p>
            <a:pPr marL="407988" indent="-293688" algn="r" rtl="1">
              <a:lnSpc>
                <a:spcPct val="150000"/>
              </a:lnSpc>
              <a:buFont typeface="Wingdings" panose="05000000000000000000" pitchFamily="2" charset="2"/>
              <a:buChar char="ü"/>
            </a:pPr>
            <a:r>
              <a:rPr lang="ar-EG" sz="1400" b="1" dirty="0">
                <a:solidFill>
                  <a:srgbClr val="002060"/>
                </a:solidFill>
                <a:latin typeface="Alexandria ExtraBold" pitchFamily="2" charset="-78"/>
                <a:ea typeface="Calibri" panose="020F0502020204030204" pitchFamily="34" charset="0"/>
                <a:cs typeface="Alexandria ExtraBold" pitchFamily="2" charset="-78"/>
              </a:rPr>
              <a:t>خاتمة</a:t>
            </a:r>
            <a:endParaRPr lang="ar-SA" sz="1400" b="1" dirty="0">
              <a:solidFill>
                <a:srgbClr val="002060"/>
              </a:solidFill>
              <a:latin typeface="Alexandria ExtraBold" pitchFamily="2" charset="-78"/>
              <a:ea typeface="Calibri" panose="020F0502020204030204" pitchFamily="34" charset="0"/>
              <a:cs typeface="Alexandria ExtraBold" pitchFamily="2" charset="-78"/>
            </a:endParaRPr>
          </a:p>
          <a:p>
            <a:pPr marL="407988" indent="-293688" algn="r" rtl="1">
              <a:spcAft>
                <a:spcPts val="800"/>
              </a:spcAft>
              <a:buFont typeface="Wingdings" panose="05000000000000000000" pitchFamily="2" charset="2"/>
              <a:buChar char="ü"/>
            </a:pPr>
            <a:r>
              <a:rPr lang="ar-EG" sz="1400" b="1" dirty="0">
                <a:solidFill>
                  <a:srgbClr val="002060"/>
                </a:solidFill>
                <a:latin typeface="Alexandria ExtraBold" pitchFamily="2" charset="-78"/>
                <a:ea typeface="Calibri" panose="020F0502020204030204" pitchFamily="34" charset="0"/>
                <a:cs typeface="Alexandria ExtraBold" pitchFamily="2" charset="-78"/>
              </a:rPr>
              <a:t>المراجع</a:t>
            </a:r>
            <a:endParaRPr lang="en-US" sz="1600"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5" name="Rectangle 14"/>
          <p:cNvSpPr/>
          <p:nvPr/>
        </p:nvSpPr>
        <p:spPr>
          <a:xfrm>
            <a:off x="7081146" y="23686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p:cNvSpPr txBox="1"/>
          <p:nvPr/>
        </p:nvSpPr>
        <p:spPr>
          <a:xfrm>
            <a:off x="7132042" y="231404"/>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7" name="TextBox 16"/>
          <p:cNvSpPr txBox="1"/>
          <p:nvPr/>
        </p:nvSpPr>
        <p:spPr>
          <a:xfrm>
            <a:off x="7132042" y="501733"/>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Tree>
    <p:extLst>
      <p:ext uri="{BB962C8B-B14F-4D97-AF65-F5344CB8AC3E}">
        <p14:creationId xmlns:p14="http://schemas.microsoft.com/office/powerpoint/2010/main" val="1413981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39814" y="1650209"/>
            <a:ext cx="8949315" cy="4591463"/>
          </a:xfrm>
          <a:prstGeom prst="roundRect">
            <a:avLst>
              <a:gd name="adj" fmla="val 6140"/>
            </a:avLst>
          </a:prstGeom>
          <a:solidFill>
            <a:srgbClr val="F9EBDB"/>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5769" t="4873" r="17500" b="11282"/>
          <a:stretch/>
        </p:blipFill>
        <p:spPr>
          <a:xfrm>
            <a:off x="2215665" y="1770819"/>
            <a:ext cx="8563708" cy="4430901"/>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78121" y="1237264"/>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a:solidFill>
                  <a:srgbClr val="0070C0"/>
                </a:solidFill>
                <a:latin typeface="Alexandria SemiBold" pitchFamily="2" charset="-78"/>
                <a:cs typeface="Alexandria SemiBold" pitchFamily="2" charset="-78"/>
              </a:rPr>
              <a:t>ملخص المحاضرة السابقة</a:t>
            </a:r>
          </a:p>
        </p:txBody>
      </p:sp>
      <p:sp>
        <p:nvSpPr>
          <p:cNvPr id="12" name="TextBox 11"/>
          <p:cNvSpPr txBox="1"/>
          <p:nvPr/>
        </p:nvSpPr>
        <p:spPr>
          <a:xfrm>
            <a:off x="3180525" y="917210"/>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3180525" y="1187539"/>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15" name="Freeform 11"/>
          <p:cNvSpPr/>
          <p:nvPr/>
        </p:nvSpPr>
        <p:spPr>
          <a:xfrm>
            <a:off x="1547445" y="5662245"/>
            <a:ext cx="1095183" cy="1081805"/>
          </a:xfrm>
          <a:custGeom>
            <a:avLst/>
            <a:gdLst/>
            <a:ahLst/>
            <a:cxnLst/>
            <a:rect l="l" t="t" r="r" b="b"/>
            <a:pathLst>
              <a:path w="2496705" h="2022331">
                <a:moveTo>
                  <a:pt x="0" y="0"/>
                </a:moveTo>
                <a:lnTo>
                  <a:pt x="2496705" y="0"/>
                </a:lnTo>
                <a:lnTo>
                  <a:pt x="2496705" y="2022331"/>
                </a:lnTo>
                <a:lnTo>
                  <a:pt x="0" y="2022331"/>
                </a:lnTo>
                <a:lnTo>
                  <a:pt x="0" y="0"/>
                </a:lnTo>
                <a:close/>
              </a:path>
            </a:pathLst>
          </a:custGeom>
          <a:blipFill>
            <a:blip r:embed="rId5"/>
            <a:stretch>
              <a:fillRect/>
            </a:stretch>
          </a:blipFill>
        </p:spPr>
      </p:sp>
      <p:sp>
        <p:nvSpPr>
          <p:cNvPr id="17" name="Freeform 2"/>
          <p:cNvSpPr/>
          <p:nvPr/>
        </p:nvSpPr>
        <p:spPr>
          <a:xfrm>
            <a:off x="-7119" y="3323491"/>
            <a:ext cx="2013028" cy="1863969"/>
          </a:xfrm>
          <a:custGeom>
            <a:avLst/>
            <a:gdLst/>
            <a:ahLst/>
            <a:cxnLst/>
            <a:rect l="l" t="t" r="r" b="b"/>
            <a:pathLst>
              <a:path w="3334115" h="2117163">
                <a:moveTo>
                  <a:pt x="0" y="0"/>
                </a:moveTo>
                <a:lnTo>
                  <a:pt x="3334115" y="0"/>
                </a:lnTo>
                <a:lnTo>
                  <a:pt x="3334115" y="2117163"/>
                </a:lnTo>
                <a:lnTo>
                  <a:pt x="0" y="2117163"/>
                </a:lnTo>
                <a:lnTo>
                  <a:pt x="0" y="0"/>
                </a:lnTo>
                <a:close/>
              </a:path>
            </a:pathLst>
          </a:custGeom>
          <a:blipFill>
            <a:blip r:embed="rId6"/>
            <a:stretch>
              <a:fillRect/>
            </a:stretch>
          </a:blipFill>
        </p:spPr>
      </p:sp>
    </p:spTree>
    <p:extLst>
      <p:ext uri="{BB962C8B-B14F-4D97-AF65-F5344CB8AC3E}">
        <p14:creationId xmlns:p14="http://schemas.microsoft.com/office/powerpoint/2010/main" val="23736492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185404" y="1936810"/>
            <a:ext cx="8815820" cy="4294313"/>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235198" y="2029973"/>
            <a:ext cx="8644611" cy="4201150"/>
          </a:xfrm>
          <a:prstGeom prst="rect">
            <a:avLst/>
          </a:prstGeom>
          <a:noFill/>
        </p:spPr>
        <p:txBody>
          <a:bodyPr wrap="square">
            <a:spAutoFit/>
          </a:bodyPr>
          <a:lstStyle/>
          <a:p>
            <a:pPr algn="r" rtl="1">
              <a:lnSpc>
                <a:spcPct val="150000"/>
              </a:lnSpc>
            </a:pPr>
            <a:r>
              <a:rPr lang="ar-SA" sz="1700" dirty="0">
                <a:latin typeface="Alexandria" pitchFamily="2" charset="-78"/>
                <a:cs typeface="Alexandria" pitchFamily="2" charset="-78"/>
              </a:rPr>
              <a:t>     </a:t>
            </a:r>
            <a:r>
              <a:rPr lang="ar-SA" dirty="0">
                <a:latin typeface="Alexandria" pitchFamily="2" charset="-78"/>
                <a:cs typeface="Alexandria" pitchFamily="2" charset="-78"/>
              </a:rPr>
              <a:t>في بيئة العمل الحديثة، يعاني العديد من المُحترفين في مجالات الإعلام والتسويق من الاحتراق الوظيفي. يتعرض هؤلاء العاملون لضغوطات شديدة بسبب المواعيد النهائية، ومتطلبات الأداء العالية، والتوقعات المرتفعة من الجمهور.</a:t>
            </a:r>
          </a:p>
          <a:p>
            <a:pPr algn="r" rtl="1">
              <a:lnSpc>
                <a:spcPct val="150000"/>
              </a:lnSpc>
            </a:pPr>
            <a:r>
              <a:rPr lang="ar-SA" dirty="0">
                <a:latin typeface="Alexandria" pitchFamily="2" charset="-78"/>
                <a:cs typeface="Alexandria" pitchFamily="2" charset="-78"/>
              </a:rPr>
              <a:t>    يُعَدُّ الاحتراق الوظيفي ظاهرةً تحتاج إلى المزيد من الدراسة للتوصُّل إلى المسُبِّبات الرئيسة التي تسبب الاحتراق؛ حيث يندرج تحت الاحتراق نوعان؛ هما الاحتراق النَّفسيّ والاحتراق الوظيفيّ، ولكل نوع من الاحتراق أسبابه التي قد تتشابه في كثير من الأحيان، لكن الفرق الأكثر وضوحا هو أن الاحتراق النَّفسيَّ يؤثر على الصحة النفسية للفرد، وفي المقابل يؤثر الاحتراق الوظيفيُّ أكثر على جودة الأعمال وأداء الفرد.</a:t>
            </a:r>
            <a:endParaRPr lang="en-US" dirty="0">
              <a:latin typeface="Alexandria" pitchFamily="2" charset="-78"/>
              <a:cs typeface="Alexandria" pitchFamily="2" charset="-78"/>
            </a:endParaRPr>
          </a:p>
          <a:p>
            <a:pPr algn="r" rtl="1">
              <a:lnSpc>
                <a:spcPct val="150000"/>
              </a:lnSpc>
            </a:pPr>
            <a:r>
              <a:rPr lang="ar-SA" sz="1700" dirty="0">
                <a:latin typeface="Alexandria" pitchFamily="2" charset="-78"/>
                <a:cs typeface="Alexandria" pitchFamily="2" charset="-78"/>
              </a:rPr>
              <a:t>     ويُمثلُ الاحتراق الوظيفي سببًا رئيسًا في ترْك كثيرٍ من الموظفين حول العالم وظائفَهم لانخفاض مستوى الرضا عن وظائفهم، والبحث عن وظائف أخرى بمميزات أفضل.  </a:t>
            </a:r>
            <a:endParaRPr lang="en-US" sz="17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Rectangle 11"/>
          <p:cNvSpPr/>
          <p:nvPr/>
        </p:nvSpPr>
        <p:spPr>
          <a:xfrm>
            <a:off x="1666390" y="157369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4" name="TextBox 13"/>
          <p:cNvSpPr txBox="1"/>
          <p:nvPr/>
        </p:nvSpPr>
        <p:spPr>
          <a:xfrm>
            <a:off x="1716185" y="1624142"/>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5" name="TextBox 14"/>
          <p:cNvSpPr txBox="1"/>
          <p:nvPr/>
        </p:nvSpPr>
        <p:spPr>
          <a:xfrm>
            <a:off x="1785065" y="1858439"/>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17" name="TextBox 16">
            <a:extLst>
              <a:ext uri="{FF2B5EF4-FFF2-40B4-BE49-F238E27FC236}">
                <a16:creationId xmlns:a16="http://schemas.microsoft.com/office/drawing/2014/main" id="{C7D257D7-D9C6-8F63-F8F8-E2BE53F2E2DB}"/>
              </a:ext>
            </a:extLst>
          </p:cNvPr>
          <p:cNvSpPr txBox="1"/>
          <p:nvPr/>
        </p:nvSpPr>
        <p:spPr>
          <a:xfrm>
            <a:off x="9538964" y="1180112"/>
            <a:ext cx="1462260" cy="584775"/>
          </a:xfrm>
          <a:prstGeom prst="rect">
            <a:avLst/>
          </a:prstGeom>
          <a:noFill/>
        </p:spPr>
        <p:txBody>
          <a:bodyPr wrap="none" rtlCol="0">
            <a:spAutoFit/>
          </a:bodyPr>
          <a:lstStyle/>
          <a:p>
            <a:pPr algn="r"/>
            <a:r>
              <a:rPr lang="ar-SA" sz="3200" b="1" dirty="0">
                <a:solidFill>
                  <a:srgbClr val="00B0F0"/>
                </a:solidFill>
                <a:latin typeface="Alexandria ExtraBold" pitchFamily="2" charset="-78"/>
                <a:cs typeface="Alexandria ExtraBold" pitchFamily="2" charset="-78"/>
              </a:rPr>
              <a:t>تمهيد</a:t>
            </a:r>
            <a:endParaRPr lang="en-US" sz="3200" b="1" dirty="0">
              <a:solidFill>
                <a:srgbClr val="00B0F0"/>
              </a:solidFill>
              <a:latin typeface="Alexandria ExtraBold" pitchFamily="2" charset="-78"/>
              <a:cs typeface="Alexandria ExtraBold" pitchFamily="2" charset="-78"/>
            </a:endParaRPr>
          </a:p>
        </p:txBody>
      </p:sp>
      <p:sp>
        <p:nvSpPr>
          <p:cNvPr id="16" name="Freeform 4"/>
          <p:cNvSpPr/>
          <p:nvPr/>
        </p:nvSpPr>
        <p:spPr>
          <a:xfrm>
            <a:off x="0" y="3351518"/>
            <a:ext cx="2116524" cy="2299579"/>
          </a:xfrm>
          <a:custGeom>
            <a:avLst/>
            <a:gdLst/>
            <a:ahLst/>
            <a:cxnLst/>
            <a:rect l="l" t="t" r="r" b="b"/>
            <a:pathLst>
              <a:path w="4233048" h="3379384">
                <a:moveTo>
                  <a:pt x="0" y="0"/>
                </a:moveTo>
                <a:lnTo>
                  <a:pt x="4233048" y="0"/>
                </a:lnTo>
                <a:lnTo>
                  <a:pt x="4233048" y="3379384"/>
                </a:lnTo>
                <a:lnTo>
                  <a:pt x="0" y="3379384"/>
                </a:lnTo>
                <a:lnTo>
                  <a:pt x="0" y="0"/>
                </a:lnTo>
                <a:close/>
              </a:path>
            </a:pathLst>
          </a:custGeom>
          <a:blipFill>
            <a:blip r:embed="rId4"/>
            <a:stretch>
              <a:fillRect/>
            </a:stretch>
          </a:blipFill>
        </p:spPr>
      </p:sp>
    </p:spTree>
    <p:extLst>
      <p:ext uri="{BB962C8B-B14F-4D97-AF65-F5344CB8AC3E}">
        <p14:creationId xmlns:p14="http://schemas.microsoft.com/office/powerpoint/2010/main" val="34279788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092051" y="1461309"/>
            <a:ext cx="3943440"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تعريف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362903" y="2008588"/>
            <a:ext cx="8994907" cy="41521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40389" y="11735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3" y="1327805"/>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847155" y="1599926"/>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10" name="Freeform 3"/>
          <p:cNvSpPr/>
          <p:nvPr/>
        </p:nvSpPr>
        <p:spPr>
          <a:xfrm>
            <a:off x="1191986" y="5894156"/>
            <a:ext cx="1371600" cy="1005682"/>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4"/>
            <a:stretch>
              <a:fillRect l="-24353" r="-13916"/>
            </a:stretch>
          </a:blipFill>
        </p:spPr>
      </p:sp>
      <p:sp>
        <p:nvSpPr>
          <p:cNvPr id="2" name="Rectangle 1"/>
          <p:cNvSpPr/>
          <p:nvPr/>
        </p:nvSpPr>
        <p:spPr>
          <a:xfrm>
            <a:off x="2294021" y="2008588"/>
            <a:ext cx="8913034" cy="4016484"/>
          </a:xfrm>
          <a:prstGeom prst="rect">
            <a:avLst/>
          </a:prstGeom>
          <a:noFill/>
        </p:spPr>
        <p:txBody>
          <a:bodyPr wrap="square">
            <a:spAutoFit/>
          </a:bodyPr>
          <a:lstStyle/>
          <a:p>
            <a:pPr algn="r" rtl="1">
              <a:lnSpc>
                <a:spcPct val="150000"/>
              </a:lnSpc>
            </a:pPr>
            <a:r>
              <a:rPr lang="ar-SA" sz="1700" dirty="0">
                <a:latin typeface="Alexandria" pitchFamily="2" charset="-78"/>
                <a:cs typeface="Alexandria" pitchFamily="2" charset="-78"/>
              </a:rPr>
              <a:t>يُعتبر الاحتراق الوظيفي ظاهرة شائعة بين المهنيين، خاصة في مجالات تتطلب                   ضغطًا المستمر في بيئة العمل مثل الإعلام الرقمي والتسويق الرقمي.</a:t>
            </a:r>
          </a:p>
          <a:p>
            <a:pPr marL="285750" indent="-285750" algn="r" rtl="1">
              <a:lnSpc>
                <a:spcPct val="150000"/>
              </a:lnSpc>
              <a:buFont typeface="Wingdings" panose="05000000000000000000" pitchFamily="2" charset="2"/>
              <a:buChar char="q"/>
            </a:pPr>
            <a:r>
              <a:rPr lang="ar-SA" sz="1700" dirty="0">
                <a:solidFill>
                  <a:srgbClr val="0070C0"/>
                </a:solidFill>
                <a:latin typeface="Alexandria" pitchFamily="2" charset="-78"/>
                <a:cs typeface="Alexandria" pitchFamily="2" charset="-78"/>
              </a:rPr>
              <a:t>الاحتراق الوظيفي: </a:t>
            </a:r>
            <a:r>
              <a:rPr lang="ar-SA" sz="1700" dirty="0">
                <a:latin typeface="Alexandria" pitchFamily="2" charset="-78"/>
                <a:cs typeface="Alexandria" pitchFamily="2" charset="-78"/>
              </a:rPr>
              <a:t>هو حالة نفسية ووجدانية تنتج عن التوتر المستمر والإرهاق الناجم عن العمل المُكثف والمطالب العالية في الأداء المهني. قد يؤثر الاحتراق الوظيفي بشكل سلبي على الصحة العامة والرضا الوظيفي وتراجع الأداء العام للفرد.</a:t>
            </a:r>
          </a:p>
          <a:p>
            <a:pPr marL="285750" indent="-285750" algn="r" rtl="1">
              <a:lnSpc>
                <a:spcPct val="150000"/>
              </a:lnSpc>
              <a:buFont typeface="Wingdings" panose="05000000000000000000" pitchFamily="2" charset="2"/>
              <a:buChar char="q"/>
            </a:pPr>
            <a:r>
              <a:rPr lang="ar-SA" sz="1700" dirty="0">
                <a:solidFill>
                  <a:srgbClr val="0070C0"/>
                </a:solidFill>
                <a:latin typeface="Alexandria" pitchFamily="2" charset="-78"/>
                <a:cs typeface="Alexandria" pitchFamily="2" charset="-78"/>
              </a:rPr>
              <a:t>الاحتراق الوظيفي: </a:t>
            </a:r>
            <a:r>
              <a:rPr lang="ar-SA" sz="1700" dirty="0">
                <a:latin typeface="Alexandria" pitchFamily="2" charset="-78"/>
                <a:cs typeface="Alexandria" pitchFamily="2" charset="-78"/>
              </a:rPr>
              <a:t>هو حالة نفسية وجسدية تنشأ نتيجة للإجهاد المستمر في العمل، تتميز بالشعور بالتعب والإرهاق، وفقدان الحماس للوظيفة، وفقدان الشغف والاهتمام بالعمل، وشعور بالعجز والتقدم المهني، والشعور بالعدمية تجاه الإنجازات. </a:t>
            </a:r>
          </a:p>
          <a:p>
            <a:pPr marL="285750" indent="-285750" algn="r" rtl="1">
              <a:lnSpc>
                <a:spcPct val="150000"/>
              </a:lnSpc>
              <a:buFont typeface="Wingdings" panose="05000000000000000000" pitchFamily="2" charset="2"/>
              <a:buChar char="q"/>
            </a:pPr>
            <a:r>
              <a:rPr lang="ar-SA" sz="1700" dirty="0">
                <a:latin typeface="Alexandria" pitchFamily="2" charset="-78"/>
                <a:cs typeface="Alexandria" pitchFamily="2" charset="-78"/>
              </a:rPr>
              <a:t>«ماسلاك»؛ يُعرَّف </a:t>
            </a:r>
            <a:r>
              <a:rPr lang="ar-SA" sz="1700" dirty="0">
                <a:solidFill>
                  <a:srgbClr val="0070C0"/>
                </a:solidFill>
                <a:latin typeface="Alexandria" pitchFamily="2" charset="-78"/>
                <a:cs typeface="Alexandria" pitchFamily="2" charset="-78"/>
              </a:rPr>
              <a:t>الاحتراق الوظيفي</a:t>
            </a:r>
            <a:r>
              <a:rPr lang="ar-SA" sz="1700" dirty="0">
                <a:latin typeface="Alexandria" pitchFamily="2" charset="-78"/>
                <a:cs typeface="Alexandria" pitchFamily="2" charset="-78"/>
              </a:rPr>
              <a:t>: بأنه حالةٌ متقدمةٌ من الإجهاد العقلي الناتج عن الإرهاق الوجداني المتعلق بالعمل.</a:t>
            </a:r>
          </a:p>
        </p:txBody>
      </p:sp>
      <p:pic>
        <p:nvPicPr>
          <p:cNvPr id="14" name="Picture 13"/>
          <p:cNvPicPr>
            <a:picLocks noChangeAspect="1"/>
          </p:cNvPicPr>
          <p:nvPr/>
        </p:nvPicPr>
        <p:blipFill rotWithShape="1">
          <a:blip r:embed="rId5"/>
          <a:srcRect l="35451" t="16940" r="36808" b="52139"/>
          <a:stretch/>
        </p:blipFill>
        <p:spPr>
          <a:xfrm>
            <a:off x="16042" y="3300578"/>
            <a:ext cx="2326105" cy="2261937"/>
          </a:xfrm>
          <a:prstGeom prst="rect">
            <a:avLst/>
          </a:prstGeom>
        </p:spPr>
      </p:pic>
    </p:spTree>
    <p:extLst>
      <p:ext uri="{BB962C8B-B14F-4D97-AF65-F5344CB8AC3E}">
        <p14:creationId xmlns:p14="http://schemas.microsoft.com/office/powerpoint/2010/main" val="361231853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653443" y="1347804"/>
            <a:ext cx="3234010"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أسباب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92263" y="1870593"/>
            <a:ext cx="9807479" cy="44220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94317" y="1262863"/>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895283" y="1541468"/>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2" name="Rectangle 1"/>
          <p:cNvSpPr/>
          <p:nvPr/>
        </p:nvSpPr>
        <p:spPr>
          <a:xfrm>
            <a:off x="1794318" y="1914912"/>
            <a:ext cx="9565940" cy="4408899"/>
          </a:xfrm>
          <a:prstGeom prst="rect">
            <a:avLst/>
          </a:prstGeom>
          <a:noFill/>
        </p:spPr>
        <p:txBody>
          <a:bodyPr wrap="square">
            <a:spAutoFit/>
          </a:bodyPr>
          <a:lstStyle/>
          <a:p>
            <a:pPr algn="r" rtl="1" fontAlgn="base">
              <a:lnSpc>
                <a:spcPct val="150000"/>
              </a:lnSpc>
            </a:pPr>
            <a:r>
              <a:rPr lang="ar-SA" sz="1700" dirty="0">
                <a:latin typeface="Alexandria" pitchFamily="2" charset="-78"/>
                <a:cs typeface="Alexandria" pitchFamily="2" charset="-78"/>
              </a:rPr>
              <a:t>توجد عدة أسباب تؤدي إلى حدوث الاحتراق الوظيفي، ومنها:</a:t>
            </a:r>
          </a:p>
          <a:p>
            <a:pPr marL="342900" indent="-342900" algn="r" rtl="1" fontAlgn="base">
              <a:lnSpc>
                <a:spcPct val="150000"/>
              </a:lnSpc>
              <a:buFont typeface="+mj-lt"/>
              <a:buAutoNum type="arabicPeriod"/>
            </a:pPr>
            <a:r>
              <a:rPr lang="ar-SA" sz="1700" dirty="0">
                <a:solidFill>
                  <a:srgbClr val="0070C0"/>
                </a:solidFill>
                <a:latin typeface="Alexandria" pitchFamily="2" charset="-78"/>
                <a:cs typeface="Alexandria" pitchFamily="2" charset="-78"/>
              </a:rPr>
              <a:t>الضغوط المستمرة: </a:t>
            </a:r>
            <a:r>
              <a:rPr lang="ar-SA" sz="1700" dirty="0">
                <a:latin typeface="Alexandria" pitchFamily="2" charset="-78"/>
                <a:cs typeface="Alexandria" pitchFamily="2" charset="-78"/>
              </a:rPr>
              <a:t>يواجه الإعلاميون والمُسوقون ضغوط عمل متزايدة بسبب المهام المتزايدة والمواعيد النهائية للتسليم والجداول الزمنية المحدودة. فقد يشعر الأفراد بعدم القدرة على التحكم في وضع أولوياتهم وإدارة وقتهم بشكل مناسب؛ مما يؤدي تدريجيًا إلى الاحتراق الوظيفي.</a:t>
            </a:r>
          </a:p>
          <a:p>
            <a:pPr marL="285750" indent="-285750" algn="r" rtl="1">
              <a:lnSpc>
                <a:spcPct val="150000"/>
              </a:lnSpc>
              <a:buFont typeface="Wingdings" panose="05000000000000000000" pitchFamily="2" charset="2"/>
              <a:buChar char="q"/>
            </a:pPr>
            <a:r>
              <a:rPr lang="ar-SA" sz="1700" dirty="0">
                <a:solidFill>
                  <a:srgbClr val="880002"/>
                </a:solidFill>
                <a:latin typeface="Alexandria" pitchFamily="2" charset="-78"/>
                <a:cs typeface="Alexandria" pitchFamily="2" charset="-78"/>
              </a:rPr>
              <a:t>هناك نوعان رئيسيان من الضغوط التي تؤثر على الاحتراق الوظيفي:</a:t>
            </a:r>
          </a:p>
          <a:p>
            <a:pPr marL="625475" indent="-336550" algn="r" rtl="1">
              <a:lnSpc>
                <a:spcPct val="150000"/>
              </a:lnSpc>
              <a:buFont typeface="+mj-lt"/>
              <a:buAutoNum type="arabicPeriod"/>
              <a:tabLst>
                <a:tab pos="625475" algn="l"/>
              </a:tabLst>
            </a:pPr>
            <a:r>
              <a:rPr lang="ar-SA" sz="1700" dirty="0">
                <a:solidFill>
                  <a:schemeClr val="accent2">
                    <a:lumMod val="75000"/>
                  </a:schemeClr>
                </a:solidFill>
                <a:latin typeface="Alexandria" pitchFamily="2" charset="-78"/>
                <a:cs typeface="Alexandria" pitchFamily="2" charset="-78"/>
              </a:rPr>
              <a:t>الضغوط التنظيمية: </a:t>
            </a:r>
            <a:r>
              <a:rPr lang="ar-SA" sz="1700" dirty="0">
                <a:latin typeface="Alexandria" pitchFamily="2" charset="-78"/>
                <a:cs typeface="Alexandria" pitchFamily="2" charset="-78"/>
              </a:rPr>
              <a:t>تشمل عوامل مثل عدم وضوح الأدوار، ونقص الدعم الاجتماعي، وبيئة العمل غير الصحية. هذه العوامل تزيد من شعور الفرد بالإرهاق وتقلل من قدرته على التعامل مع متطلبات العمل.</a:t>
            </a:r>
          </a:p>
          <a:p>
            <a:pPr marL="625475" indent="-336550" algn="r" rtl="1">
              <a:lnSpc>
                <a:spcPct val="150000"/>
              </a:lnSpc>
              <a:buFont typeface="+mj-lt"/>
              <a:buAutoNum type="arabicPeriod"/>
              <a:tabLst>
                <a:tab pos="625475" algn="l"/>
              </a:tabLst>
            </a:pPr>
            <a:r>
              <a:rPr lang="ar-SA" sz="1700" dirty="0">
                <a:solidFill>
                  <a:schemeClr val="accent2">
                    <a:lumMod val="75000"/>
                  </a:schemeClr>
                </a:solidFill>
                <a:latin typeface="Alexandria" pitchFamily="2" charset="-78"/>
                <a:cs typeface="Alexandria" pitchFamily="2" charset="-78"/>
              </a:rPr>
              <a:t>الضغوط الفردية: </a:t>
            </a:r>
            <a:r>
              <a:rPr lang="ar-SA" sz="1700" dirty="0">
                <a:latin typeface="Alexandria" pitchFamily="2" charset="-78"/>
                <a:cs typeface="Alexandria" pitchFamily="2" charset="-78"/>
              </a:rPr>
              <a:t>تتعلق بخصائص الأفراد أنفسهم مثل التوقعات العالية من الذات، والشعور بالمسؤولية تجاه الآخرين. الأشخاص الذين يربطون رضاهم الذاتي بأدائهم المهني يكونون أكثر عرضه للاحتراق الوظيفي.</a:t>
            </a:r>
          </a:p>
        </p:txBody>
      </p:sp>
      <p:grpSp>
        <p:nvGrpSpPr>
          <p:cNvPr id="17" name="Group 16"/>
          <p:cNvGrpSpPr/>
          <p:nvPr/>
        </p:nvGrpSpPr>
        <p:grpSpPr>
          <a:xfrm>
            <a:off x="48912" y="4571999"/>
            <a:ext cx="1846371" cy="2460459"/>
            <a:chOff x="0" y="0"/>
            <a:chExt cx="713476" cy="1226645"/>
          </a:xfrm>
        </p:grpSpPr>
        <p:sp>
          <p:nvSpPr>
            <p:cNvPr id="18" name="Freeform 17"/>
            <p:cNvSpPr/>
            <p:nvPr/>
          </p:nvSpPr>
          <p:spPr>
            <a:xfrm>
              <a:off x="0" y="0"/>
              <a:ext cx="713476" cy="1226645"/>
            </a:xfrm>
            <a:custGeom>
              <a:avLst/>
              <a:gdLst/>
              <a:ahLst/>
              <a:cxnLst/>
              <a:rect l="l" t="t" r="r" b="b"/>
              <a:pathLst>
                <a:path w="713476" h="1226645">
                  <a:moveTo>
                    <a:pt x="0" y="0"/>
                  </a:moveTo>
                  <a:lnTo>
                    <a:pt x="713476" y="0"/>
                  </a:lnTo>
                  <a:lnTo>
                    <a:pt x="713476" y="1226645"/>
                  </a:lnTo>
                  <a:lnTo>
                    <a:pt x="0" y="1226645"/>
                  </a:lnTo>
                  <a:close/>
                </a:path>
              </a:pathLst>
            </a:custGeom>
            <a:blipFill>
              <a:blip r:embed="rId4"/>
              <a:stretch>
                <a:fillRect l="-79024" r="-79024"/>
              </a:stretch>
            </a:blipFill>
          </p:spPr>
        </p:sp>
      </p:grpSp>
    </p:spTree>
    <p:extLst>
      <p:ext uri="{BB962C8B-B14F-4D97-AF65-F5344CB8AC3E}">
        <p14:creationId xmlns:p14="http://schemas.microsoft.com/office/powerpoint/2010/main" val="405233362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653443" y="1347804"/>
            <a:ext cx="3234010"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أسباب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043926" y="1870593"/>
            <a:ext cx="9114854" cy="40447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94317" y="1262863"/>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895283" y="1541468"/>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2" name="Rectangle 1"/>
          <p:cNvSpPr/>
          <p:nvPr/>
        </p:nvSpPr>
        <p:spPr>
          <a:xfrm>
            <a:off x="2086525" y="1898870"/>
            <a:ext cx="8777787" cy="4016484"/>
          </a:xfrm>
          <a:prstGeom prst="rect">
            <a:avLst/>
          </a:prstGeom>
          <a:noFill/>
        </p:spPr>
        <p:txBody>
          <a:bodyPr wrap="square">
            <a:spAutoFit/>
          </a:bodyPr>
          <a:lstStyle/>
          <a:p>
            <a:pPr marL="342900" indent="-342900" algn="r" rtl="1">
              <a:lnSpc>
                <a:spcPct val="150000"/>
              </a:lnSpc>
              <a:buFont typeface="+mj-lt"/>
              <a:buAutoNum type="arabicPeriod" startAt="2"/>
            </a:pPr>
            <a:r>
              <a:rPr lang="ar-SA" sz="1700" dirty="0">
                <a:solidFill>
                  <a:srgbClr val="0070C0"/>
                </a:solidFill>
                <a:latin typeface="Alexandria" pitchFamily="2" charset="-78"/>
                <a:cs typeface="Alexandria" pitchFamily="2" charset="-78"/>
              </a:rPr>
              <a:t>التحديات غير المتوازنة: </a:t>
            </a:r>
            <a:r>
              <a:rPr lang="ar-SA" sz="1700" dirty="0">
                <a:latin typeface="Alexandria" pitchFamily="2" charset="-78"/>
                <a:cs typeface="Alexandria" pitchFamily="2" charset="-78"/>
              </a:rPr>
              <a:t>في بعض الأحيان، يكون للفرد مهام وظيفية وصلاحيات                      غير متناسبة</a:t>
            </a:r>
            <a:r>
              <a:rPr lang="ar-SA" sz="1600" dirty="0"/>
              <a:t>؛ </a:t>
            </a:r>
            <a:r>
              <a:rPr lang="ar-SA" sz="1700" dirty="0">
                <a:latin typeface="Alexandria" pitchFamily="2" charset="-78"/>
                <a:cs typeface="Alexandria" pitchFamily="2" charset="-78"/>
              </a:rPr>
              <a:t>مما يخلق شعورًا بعدم الكفاءة والإنجاز.</a:t>
            </a:r>
          </a:p>
          <a:p>
            <a:pPr marL="342900" indent="-166688" algn="r" rtl="1">
              <a:lnSpc>
                <a:spcPct val="150000"/>
              </a:lnSpc>
              <a:buFont typeface="Wingdings" panose="05000000000000000000" pitchFamily="2" charset="2"/>
              <a:buChar char="§"/>
            </a:pPr>
            <a:r>
              <a:rPr lang="ar-SA" sz="1700" dirty="0">
                <a:solidFill>
                  <a:schemeClr val="accent2">
                    <a:lumMod val="75000"/>
                  </a:schemeClr>
                </a:solidFill>
                <a:latin typeface="Alexandria" pitchFamily="2" charset="-78"/>
                <a:cs typeface="Alexandria" pitchFamily="2" charset="-78"/>
              </a:rPr>
              <a:t>عدم التوازن بين المهام والصلاحيات</a:t>
            </a:r>
            <a:r>
              <a:rPr lang="ar-SA" sz="1700" dirty="0">
                <a:latin typeface="Alexandria" pitchFamily="2" charset="-78"/>
                <a:cs typeface="Alexandria" pitchFamily="2" charset="-78"/>
              </a:rPr>
              <a:t>: قد يعمل المسوق الرقمي على مشروع يتطلب تنسيقًا مع عدة فرق، مثل التصميم والتطوير. إذا لم يكن لديه الصلاحيات اللازمة للتأثير على القرارات، فإنه قد يشعر بالعجز عن تحقيق الأهداف، مما يؤدي إلى الإحباط. أو قد يُطلب من الصحفي تغطية أحداث متعددة في نفس اليوم، مثل مؤتمرات صحفية ومقابلات. إذا كانت لديه مهام كثيرة ولا تتناسب مع الوقت المتاح، فإنه سيشعر بعدم الكفاءة ويواجه ضغطًا متزايدًا.</a:t>
            </a:r>
          </a:p>
          <a:p>
            <a:pPr marL="341313" indent="-279400" algn="r" rtl="1">
              <a:lnSpc>
                <a:spcPct val="150000"/>
              </a:lnSpc>
              <a:buFont typeface="+mj-lt"/>
              <a:buAutoNum type="arabicPeriod" startAt="3"/>
            </a:pPr>
            <a:r>
              <a:rPr lang="ar-SA" sz="1700" dirty="0">
                <a:solidFill>
                  <a:srgbClr val="0070C0"/>
                </a:solidFill>
                <a:latin typeface="Alexandria" pitchFamily="2" charset="-78"/>
                <a:cs typeface="Alexandria" pitchFamily="2" charset="-78"/>
              </a:rPr>
              <a:t>ضعف القيادة: </a:t>
            </a:r>
            <a:r>
              <a:rPr lang="ar-SA" sz="1700" dirty="0">
                <a:latin typeface="Alexandria" pitchFamily="2" charset="-78"/>
                <a:cs typeface="Alexandria" pitchFamily="2" charset="-78"/>
              </a:rPr>
              <a:t>الإشراف غير الفعال من قِبل المديرين، يُمكن أن تزيد من الضغوط على الموظفين وتؤدي إلى الاحتراق.</a:t>
            </a:r>
          </a:p>
        </p:txBody>
      </p:sp>
      <p:pic>
        <p:nvPicPr>
          <p:cNvPr id="16" name="Picture 15"/>
          <p:cNvPicPr>
            <a:picLocks noChangeAspect="1"/>
          </p:cNvPicPr>
          <p:nvPr/>
        </p:nvPicPr>
        <p:blipFill rotWithShape="1">
          <a:blip r:embed="rId4"/>
          <a:srcRect l="36932" t="46107" r="36807" b="26481"/>
          <a:stretch/>
        </p:blipFill>
        <p:spPr>
          <a:xfrm>
            <a:off x="0" y="2968648"/>
            <a:ext cx="1895283" cy="2517752"/>
          </a:xfrm>
          <a:prstGeom prst="rect">
            <a:avLst/>
          </a:prstGeom>
        </p:spPr>
      </p:pic>
    </p:spTree>
    <p:extLst>
      <p:ext uri="{BB962C8B-B14F-4D97-AF65-F5344CB8AC3E}">
        <p14:creationId xmlns:p14="http://schemas.microsoft.com/office/powerpoint/2010/main" val="17447927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653443" y="1503450"/>
            <a:ext cx="3105673"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أسباب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069432" y="2024421"/>
            <a:ext cx="8841376" cy="408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327031"/>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2" name="Rectangle 1"/>
          <p:cNvSpPr/>
          <p:nvPr/>
        </p:nvSpPr>
        <p:spPr>
          <a:xfrm>
            <a:off x="2262090" y="2189503"/>
            <a:ext cx="8292256" cy="4016484"/>
          </a:xfrm>
          <a:prstGeom prst="rect">
            <a:avLst/>
          </a:prstGeom>
          <a:noFill/>
        </p:spPr>
        <p:txBody>
          <a:bodyPr wrap="square">
            <a:spAutoFit/>
          </a:bodyPr>
          <a:lstStyle/>
          <a:p>
            <a:pPr marL="342900" indent="-342900" algn="r" rtl="1" fontAlgn="base">
              <a:lnSpc>
                <a:spcPct val="150000"/>
              </a:lnSpc>
              <a:buFont typeface="+mj-lt"/>
              <a:buAutoNum type="arabicPeriod" startAt="4"/>
            </a:pPr>
            <a:r>
              <a:rPr lang="ar-SA" sz="1700" dirty="0">
                <a:solidFill>
                  <a:srgbClr val="0070C0"/>
                </a:solidFill>
                <a:latin typeface="Alexandria" pitchFamily="2" charset="-78"/>
                <a:cs typeface="Alexandria" pitchFamily="2" charset="-78"/>
              </a:rPr>
              <a:t>نقص الدعم والتقدير: </a:t>
            </a:r>
            <a:r>
              <a:rPr lang="ar-SA" sz="1700" dirty="0">
                <a:latin typeface="Alexandria" pitchFamily="2" charset="-78"/>
                <a:cs typeface="Alexandria" pitchFamily="2" charset="-78"/>
              </a:rPr>
              <a:t>افتقار الموظفين إلى الدعم والاعتراف بجهودهم وإساءة                  تقدير قيمتهم في العمل من قِبل الإدارة والزملاء يؤدي إلى الشعور بالإحباط وفقدان الرغبة في تقديم أداء متميز والاستنزاف.</a:t>
            </a:r>
          </a:p>
          <a:p>
            <a:pPr marL="342900" indent="-342900" algn="r" rtl="1" fontAlgn="base">
              <a:lnSpc>
                <a:spcPct val="150000"/>
              </a:lnSpc>
              <a:buFont typeface="+mj-lt"/>
              <a:buAutoNum type="arabicPeriod" startAt="4"/>
            </a:pPr>
            <a:r>
              <a:rPr lang="ar-SA" sz="1700" dirty="0">
                <a:solidFill>
                  <a:srgbClr val="0070C0"/>
                </a:solidFill>
                <a:latin typeface="Alexandria" pitchFamily="2" charset="-78"/>
                <a:cs typeface="Alexandria" pitchFamily="2" charset="-78"/>
              </a:rPr>
              <a:t>الدعم الاجتماعي المحدود: </a:t>
            </a:r>
            <a:r>
              <a:rPr lang="ar-SA" sz="1700" dirty="0">
                <a:latin typeface="Alexandria" pitchFamily="2" charset="-78"/>
                <a:cs typeface="Alexandria" pitchFamily="2" charset="-78"/>
              </a:rPr>
              <a:t>عدم وجود دعم اجتماعي يمكن أن يزيد من الشعور بالعزلة والإحباط في مكان العمل. فعدم وجود شبكة دعم قوية من الزملاء والمسؤولين يمكن أن يؤدي إلى زيادة خطر الاحتراق الوظيفي.</a:t>
            </a:r>
          </a:p>
          <a:p>
            <a:pPr marL="342900" indent="-342900" algn="r" rtl="1" fontAlgn="base">
              <a:lnSpc>
                <a:spcPct val="150000"/>
              </a:lnSpc>
              <a:buFont typeface="+mj-lt"/>
              <a:buAutoNum type="arabicPeriod" startAt="4"/>
            </a:pPr>
            <a:r>
              <a:rPr lang="ar-SA" sz="1700" dirty="0">
                <a:solidFill>
                  <a:srgbClr val="0070C0"/>
                </a:solidFill>
                <a:latin typeface="Alexandria" pitchFamily="2" charset="-78"/>
                <a:cs typeface="Alexandria" pitchFamily="2" charset="-78"/>
              </a:rPr>
              <a:t>عدم التوازن بين العمل والحياة الشخصية</a:t>
            </a:r>
            <a:r>
              <a:rPr lang="ar-SA" sz="1700" dirty="0">
                <a:solidFill>
                  <a:schemeClr val="accent1">
                    <a:lumMod val="75000"/>
                  </a:schemeClr>
                </a:solidFill>
                <a:latin typeface="Alexandria" pitchFamily="2" charset="-78"/>
                <a:cs typeface="Alexandria" pitchFamily="2" charset="-78"/>
              </a:rPr>
              <a:t>: </a:t>
            </a:r>
            <a:r>
              <a:rPr lang="ar-SA" sz="1700" dirty="0">
                <a:latin typeface="Alexandria" pitchFamily="2" charset="-78"/>
                <a:cs typeface="Alexandria" pitchFamily="2" charset="-78"/>
              </a:rPr>
              <a:t>قد يؤثر عدم التوازن بين الالتزامات العملية والحياة الشخصية على الصحة العامة والرضا الوظيفي للفرد. وقد يشعر الأفراد الذين يعانون من هذا العدم التوازن بالإجهاد والإرهاق وفقدان الرغبة في العمل.</a:t>
            </a:r>
          </a:p>
        </p:txBody>
      </p:sp>
      <p:pic>
        <p:nvPicPr>
          <p:cNvPr id="16" name="Picture 15"/>
          <p:cNvPicPr>
            <a:picLocks noChangeAspect="1"/>
          </p:cNvPicPr>
          <p:nvPr/>
        </p:nvPicPr>
        <p:blipFill rotWithShape="1">
          <a:blip r:embed="rId4"/>
          <a:srcRect l="60850" t="14967" r="5614" b="23191"/>
          <a:stretch/>
        </p:blipFill>
        <p:spPr>
          <a:xfrm flipH="1">
            <a:off x="35170" y="3066105"/>
            <a:ext cx="2004646" cy="2467846"/>
          </a:xfrm>
          <a:prstGeom prst="rect">
            <a:avLst/>
          </a:prstGeom>
        </p:spPr>
      </p:pic>
    </p:spTree>
    <p:extLst>
      <p:ext uri="{BB962C8B-B14F-4D97-AF65-F5344CB8AC3E}">
        <p14:creationId xmlns:p14="http://schemas.microsoft.com/office/powerpoint/2010/main" val="55179676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653443" y="1347804"/>
            <a:ext cx="3330262"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أعراض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45541" y="1870594"/>
            <a:ext cx="9011218" cy="43939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62863"/>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2" name="Rectangle 1"/>
          <p:cNvSpPr/>
          <p:nvPr/>
        </p:nvSpPr>
        <p:spPr>
          <a:xfrm>
            <a:off x="1945541" y="1883732"/>
            <a:ext cx="8923296" cy="4408899"/>
          </a:xfrm>
          <a:prstGeom prst="rect">
            <a:avLst/>
          </a:prstGeom>
          <a:noFill/>
        </p:spPr>
        <p:txBody>
          <a:bodyPr wrap="square">
            <a:spAutoFit/>
          </a:bodyPr>
          <a:lstStyle/>
          <a:p>
            <a:pPr algn="r" rtl="1" fontAlgn="base">
              <a:lnSpc>
                <a:spcPct val="150000"/>
              </a:lnSpc>
            </a:pPr>
            <a:r>
              <a:rPr lang="ar-SA" sz="1700" dirty="0">
                <a:latin typeface="Alexandria" pitchFamily="2" charset="-78"/>
                <a:cs typeface="Alexandria" pitchFamily="2" charset="-78"/>
              </a:rPr>
              <a:t>الاحتراق الوظيفي يمكن أن يظهر من خلال مجموعة من الأعراض تتمثل في:</a:t>
            </a:r>
          </a:p>
          <a:p>
            <a:pPr marL="342900" indent="-342900" algn="r" rtl="1" fontAlgn="base">
              <a:lnSpc>
                <a:spcPct val="150000"/>
              </a:lnSpc>
              <a:buFont typeface="+mj-lt"/>
              <a:buAutoNum type="arabicPeriod"/>
            </a:pPr>
            <a:r>
              <a:rPr lang="ar-SA" sz="1700" dirty="0">
                <a:solidFill>
                  <a:srgbClr val="0070C0"/>
                </a:solidFill>
                <a:latin typeface="Alexandria" pitchFamily="2" charset="-78"/>
                <a:cs typeface="Alexandria" pitchFamily="2" charset="-78"/>
              </a:rPr>
              <a:t>الإحباط وعدم الرضا: </a:t>
            </a:r>
            <a:r>
              <a:rPr lang="ar-SA" sz="1700" dirty="0">
                <a:latin typeface="Alexandria" pitchFamily="2" charset="-78"/>
                <a:cs typeface="Alexandria" pitchFamily="2" charset="-78"/>
              </a:rPr>
              <a:t>يبدأ الشخص المُحترق وظيفيًا بالشعور بالاستياء والتشاؤم تجاه عمله وزملائه؛ مما ينعكس سلبًا على تعامله مع الآخرين. يؤدي ذلك إلى الشعور بعدم الرضا عن المهام وبيئة العمل.</a:t>
            </a:r>
          </a:p>
          <a:p>
            <a:pPr marL="342900" indent="-342900" algn="r" rtl="1" fontAlgn="base">
              <a:lnSpc>
                <a:spcPct val="150000"/>
              </a:lnSpc>
              <a:buFont typeface="+mj-lt"/>
              <a:buAutoNum type="arabicPeriod"/>
            </a:pPr>
            <a:r>
              <a:rPr lang="ar-SA" sz="1700" dirty="0">
                <a:solidFill>
                  <a:srgbClr val="0070C0"/>
                </a:solidFill>
                <a:latin typeface="Alexandria" pitchFamily="2" charset="-78"/>
                <a:cs typeface="Alexandria" pitchFamily="2" charset="-78"/>
              </a:rPr>
              <a:t>ضعف التركيز والاندماج: </a:t>
            </a:r>
            <a:r>
              <a:rPr lang="ar-SA" sz="1700" dirty="0">
                <a:latin typeface="Alexandria" pitchFamily="2" charset="-78"/>
                <a:cs typeface="Alexandria" pitchFamily="2" charset="-78"/>
              </a:rPr>
              <a:t>يُواجه الشخص صعوبة في التركيز على المهام لفترات طويلة، مما يؤدي إلى إنخفاض الإنتاجيه.</a:t>
            </a:r>
          </a:p>
          <a:p>
            <a:pPr marL="342900" indent="-342900" algn="r" rtl="1" fontAlgn="base">
              <a:lnSpc>
                <a:spcPct val="150000"/>
              </a:lnSpc>
              <a:buFont typeface="+mj-lt"/>
              <a:buAutoNum type="arabicPeriod" startAt="3"/>
            </a:pPr>
            <a:r>
              <a:rPr lang="ar-SA" sz="1700" dirty="0">
                <a:solidFill>
                  <a:srgbClr val="0070C0"/>
                </a:solidFill>
                <a:latin typeface="Alexandria" pitchFamily="2" charset="-78"/>
                <a:cs typeface="Alexandria" pitchFamily="2" charset="-78"/>
              </a:rPr>
              <a:t>التغيرات السلوكية: </a:t>
            </a:r>
            <a:r>
              <a:rPr lang="ar-SA" sz="1700" dirty="0">
                <a:latin typeface="Alexandria" pitchFamily="2" charset="-78"/>
                <a:cs typeface="Alexandria" pitchFamily="2" charset="-78"/>
              </a:rPr>
              <a:t>وتشمل:</a:t>
            </a:r>
          </a:p>
          <a:p>
            <a:pPr marL="625475" indent="-285750" algn="r" rtl="1" fontAlgn="base">
              <a:lnSpc>
                <a:spcPct val="150000"/>
              </a:lnSpc>
              <a:buFont typeface="Wingdings" panose="05000000000000000000" pitchFamily="2" charset="2"/>
              <a:buChar char="§"/>
            </a:pPr>
            <a:r>
              <a:rPr lang="ar-SA" sz="1700" dirty="0">
                <a:solidFill>
                  <a:schemeClr val="accent2">
                    <a:lumMod val="75000"/>
                  </a:schemeClr>
                </a:solidFill>
                <a:latin typeface="Alexandria" pitchFamily="2" charset="-78"/>
                <a:cs typeface="Alexandria" pitchFamily="2" charset="-78"/>
              </a:rPr>
              <a:t>العصبية والتوتر: </a:t>
            </a:r>
            <a:r>
              <a:rPr lang="ar-SA" sz="1700" dirty="0">
                <a:latin typeface="Alexandria" pitchFamily="2" charset="-78"/>
                <a:cs typeface="Alexandria" pitchFamily="2" charset="-78"/>
              </a:rPr>
              <a:t>يُصبح الشخص أكثر عصبية وتوترًا، ويتفاعل بشكل سلبي مع الآخرين.</a:t>
            </a:r>
          </a:p>
          <a:p>
            <a:pPr marL="625475" indent="-285750" algn="r" rtl="1" fontAlgn="base">
              <a:lnSpc>
                <a:spcPct val="150000"/>
              </a:lnSpc>
              <a:buFont typeface="Wingdings" panose="05000000000000000000" pitchFamily="2" charset="2"/>
              <a:buChar char="§"/>
            </a:pPr>
            <a:r>
              <a:rPr lang="ar-SA" sz="1700" dirty="0">
                <a:solidFill>
                  <a:schemeClr val="accent2">
                    <a:lumMod val="75000"/>
                  </a:schemeClr>
                </a:solidFill>
                <a:latin typeface="Alexandria" pitchFamily="2" charset="-78"/>
                <a:cs typeface="Alexandria" pitchFamily="2" charset="-78"/>
              </a:rPr>
              <a:t>الإهمال الذاتي</a:t>
            </a:r>
            <a:r>
              <a:rPr lang="ar-SA" sz="1700" dirty="0">
                <a:latin typeface="Alexandria" pitchFamily="2" charset="-78"/>
                <a:cs typeface="Alexandria" pitchFamily="2" charset="-78"/>
              </a:rPr>
              <a:t>: قد يهمل الشخص نفسه سواء من ناحية المظهر أو الصحة أو النظافة.</a:t>
            </a:r>
          </a:p>
          <a:p>
            <a:pPr marL="625475" indent="-285750" algn="r" rtl="1" fontAlgn="base">
              <a:lnSpc>
                <a:spcPct val="150000"/>
              </a:lnSpc>
              <a:buFont typeface="Wingdings" panose="05000000000000000000" pitchFamily="2" charset="2"/>
              <a:buChar char="§"/>
            </a:pPr>
            <a:r>
              <a:rPr lang="ar-SA" sz="1700" dirty="0">
                <a:solidFill>
                  <a:schemeClr val="accent2">
                    <a:lumMod val="75000"/>
                  </a:schemeClr>
                </a:solidFill>
                <a:latin typeface="Alexandria" pitchFamily="2" charset="-78"/>
                <a:cs typeface="Alexandria" pitchFamily="2" charset="-78"/>
              </a:rPr>
              <a:t>الانسحاب والعُزلة الاجتماعية: </a:t>
            </a:r>
            <a:r>
              <a:rPr lang="ar-SA" sz="1700" dirty="0">
                <a:latin typeface="Alexandria" pitchFamily="2" charset="-78"/>
                <a:cs typeface="Alexandria" pitchFamily="2" charset="-78"/>
              </a:rPr>
              <a:t>يشعر الشخص برغبة في الابتعاد عن زملائه، ويتجنب حضور المناسبات والاجتماعيات؛ مما يزيد من شعوره بالوحدة والعزلة.</a:t>
            </a:r>
          </a:p>
        </p:txBody>
      </p:sp>
      <p:sp>
        <p:nvSpPr>
          <p:cNvPr id="15" name="Freeform 5"/>
          <p:cNvSpPr/>
          <p:nvPr/>
        </p:nvSpPr>
        <p:spPr>
          <a:xfrm>
            <a:off x="105706" y="3461140"/>
            <a:ext cx="1839835" cy="1649679"/>
          </a:xfrm>
          <a:custGeom>
            <a:avLst/>
            <a:gdLst/>
            <a:ahLst/>
            <a:cxnLst/>
            <a:rect l="l" t="t" r="r" b="b"/>
            <a:pathLst>
              <a:path w="2471351" h="2057400">
                <a:moveTo>
                  <a:pt x="0" y="0"/>
                </a:moveTo>
                <a:lnTo>
                  <a:pt x="2471352" y="0"/>
                </a:lnTo>
                <a:lnTo>
                  <a:pt x="2471352" y="2057400"/>
                </a:lnTo>
                <a:lnTo>
                  <a:pt x="0" y="2057400"/>
                </a:lnTo>
                <a:lnTo>
                  <a:pt x="0" y="0"/>
                </a:lnTo>
                <a:close/>
              </a:path>
            </a:pathLst>
          </a:custGeom>
          <a:blipFill>
            <a:blip>
              <a:extLst>
                <a:ext uri="{96DAC541-7B7A-43D3-8B79-37D633B846F1}">
                  <asvg:svgBlip xmlns:asvg="http://schemas.microsoft.com/office/drawing/2016/SVG/main" r:embed="rId4"/>
                </a:ext>
              </a:extLst>
            </a:blip>
            <a:stretch>
              <a:fillRect/>
            </a:stretch>
          </a:blipFill>
        </p:spPr>
      </p:sp>
    </p:spTree>
    <p:extLst>
      <p:ext uri="{BB962C8B-B14F-4D97-AF65-F5344CB8AC3E}">
        <p14:creationId xmlns:p14="http://schemas.microsoft.com/office/powerpoint/2010/main" val="5572580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653443" y="1377985"/>
            <a:ext cx="3330262"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أعراض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096765" y="1885816"/>
            <a:ext cx="9034324" cy="42749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73175" y="1017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15024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844084" y="1440508"/>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10" name="Freeform 3"/>
          <p:cNvSpPr/>
          <p:nvPr/>
        </p:nvSpPr>
        <p:spPr>
          <a:xfrm>
            <a:off x="1191986" y="5894156"/>
            <a:ext cx="1371600" cy="1005682"/>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4"/>
            <a:stretch>
              <a:fillRect l="-24353" r="-13916"/>
            </a:stretch>
          </a:blipFill>
        </p:spPr>
      </p:sp>
      <p:sp>
        <p:nvSpPr>
          <p:cNvPr id="2" name="Rectangle 1"/>
          <p:cNvSpPr/>
          <p:nvPr/>
        </p:nvSpPr>
        <p:spPr>
          <a:xfrm>
            <a:off x="2027882" y="2089027"/>
            <a:ext cx="8944917" cy="4016484"/>
          </a:xfrm>
          <a:prstGeom prst="rect">
            <a:avLst/>
          </a:prstGeom>
          <a:noFill/>
        </p:spPr>
        <p:txBody>
          <a:bodyPr wrap="square">
            <a:spAutoFit/>
          </a:bodyPr>
          <a:lstStyle/>
          <a:p>
            <a:pPr marL="401638" indent="-401638" algn="r" rtl="1" fontAlgn="base">
              <a:lnSpc>
                <a:spcPct val="150000"/>
              </a:lnSpc>
              <a:buFont typeface="+mj-lt"/>
              <a:buAutoNum type="arabicPeriod" startAt="4"/>
              <a:tabLst>
                <a:tab pos="401638" algn="l"/>
              </a:tabLst>
            </a:pPr>
            <a:r>
              <a:rPr lang="ar-SA" sz="1700" dirty="0">
                <a:solidFill>
                  <a:srgbClr val="0070C0"/>
                </a:solidFill>
                <a:latin typeface="Alexandria" pitchFamily="2" charset="-78"/>
                <a:cs typeface="Alexandria" pitchFamily="2" charset="-78"/>
              </a:rPr>
              <a:t>الإرهاق والتعب المتزايد: </a:t>
            </a:r>
            <a:r>
              <a:rPr lang="ar-SA" sz="1700" dirty="0">
                <a:latin typeface="Alexandria" pitchFamily="2" charset="-78"/>
                <a:cs typeface="Alexandria" pitchFamily="2" charset="-78"/>
              </a:rPr>
              <a:t>يعاني الشخص من تعب دائم وفقدان للطاقة، مما يجعله غير راغب في القيام بالمهام المطلوبة، ويؤثر سلبًا على أدائه. </a:t>
            </a:r>
          </a:p>
          <a:p>
            <a:pPr marL="401638" indent="-401638" algn="r" rtl="1" fontAlgn="base">
              <a:lnSpc>
                <a:spcPct val="150000"/>
              </a:lnSpc>
              <a:buFont typeface="+mj-lt"/>
              <a:buAutoNum type="arabicPeriod" startAt="4"/>
              <a:tabLst>
                <a:tab pos="401638" algn="l"/>
              </a:tabLst>
            </a:pPr>
            <a:r>
              <a:rPr lang="ar-SA" sz="1700" dirty="0">
                <a:solidFill>
                  <a:srgbClr val="0070C0"/>
                </a:solidFill>
                <a:latin typeface="Alexandria" pitchFamily="2" charset="-78"/>
                <a:cs typeface="Alexandria" pitchFamily="2" charset="-78"/>
              </a:rPr>
              <a:t>ضعف اتخاذ القرار</a:t>
            </a:r>
            <a:r>
              <a:rPr lang="ar-SA" sz="1700" dirty="0">
                <a:latin typeface="Alexandria" pitchFamily="2" charset="-78"/>
                <a:cs typeface="Alexandria" pitchFamily="2" charset="-78"/>
              </a:rPr>
              <a:t>: قد يجد الشخص صعوبة في اتخاذ قرارات بسيطة، مما يؤثر على سير العمل ويؤدي إلى تأخير في تسليم المشاريع.</a:t>
            </a:r>
          </a:p>
          <a:p>
            <a:pPr marL="401638" indent="-401638" algn="r" rtl="1" fontAlgn="base">
              <a:lnSpc>
                <a:spcPct val="150000"/>
              </a:lnSpc>
              <a:buFont typeface="+mj-lt"/>
              <a:buAutoNum type="arabicPeriod" startAt="4"/>
              <a:tabLst>
                <a:tab pos="401638" algn="l"/>
              </a:tabLst>
            </a:pPr>
            <a:r>
              <a:rPr lang="ar-SA" sz="1700" dirty="0">
                <a:solidFill>
                  <a:srgbClr val="0070C0"/>
                </a:solidFill>
                <a:latin typeface="Alexandria" pitchFamily="2" charset="-78"/>
                <a:cs typeface="Alexandria" pitchFamily="2" charset="-78"/>
              </a:rPr>
              <a:t>التغيرات الفسيولوجية: </a:t>
            </a:r>
            <a:r>
              <a:rPr lang="ar-SA" sz="1700" dirty="0">
                <a:latin typeface="Alexandria" pitchFamily="2" charset="-78"/>
                <a:cs typeface="Alexandria" pitchFamily="2" charset="-78"/>
              </a:rPr>
              <a:t>تتمثل في:</a:t>
            </a:r>
          </a:p>
          <a:p>
            <a:pPr marL="577850" indent="-288925" algn="r" rtl="1" fontAlgn="base">
              <a:lnSpc>
                <a:spcPct val="150000"/>
              </a:lnSpc>
              <a:buFont typeface="Wingdings" panose="05000000000000000000" pitchFamily="2" charset="2"/>
              <a:buChar char="§"/>
            </a:pPr>
            <a:r>
              <a:rPr lang="ar-SA" sz="1700" dirty="0">
                <a:latin typeface="Alexandria" pitchFamily="2" charset="-78"/>
                <a:cs typeface="Alexandria" pitchFamily="2" charset="-78"/>
              </a:rPr>
              <a:t>اضطرابات النوم: صعوبة النوم أو الاستيقاظ مُبكرًا.</a:t>
            </a:r>
          </a:p>
          <a:p>
            <a:pPr marL="577850" indent="-288925" algn="r" rtl="1" fontAlgn="base">
              <a:lnSpc>
                <a:spcPct val="150000"/>
              </a:lnSpc>
              <a:buFont typeface="Wingdings" panose="05000000000000000000" pitchFamily="2" charset="2"/>
              <a:buChar char="§"/>
            </a:pPr>
            <a:r>
              <a:rPr lang="ar-SA" sz="1700" dirty="0">
                <a:latin typeface="Alexandria" pitchFamily="2" charset="-78"/>
                <a:cs typeface="Alexandria" pitchFamily="2" charset="-78"/>
              </a:rPr>
              <a:t>التعب المُفرط: الشعور بالتعب المستمر حتى بعد الحصول على قسط كافٍ من الراحة.</a:t>
            </a:r>
          </a:p>
          <a:p>
            <a:pPr marL="577850" indent="-288925" algn="r" rtl="1" fontAlgn="base">
              <a:lnSpc>
                <a:spcPct val="150000"/>
              </a:lnSpc>
              <a:buFont typeface="Wingdings" panose="05000000000000000000" pitchFamily="2" charset="2"/>
              <a:buChar char="§"/>
            </a:pPr>
            <a:r>
              <a:rPr lang="ar-SA" sz="1700" dirty="0">
                <a:latin typeface="Alexandria" pitchFamily="2" charset="-78"/>
                <a:cs typeface="Alexandria" pitchFamily="2" charset="-78"/>
              </a:rPr>
              <a:t>تغيرات في الشهية: زيادة أو نقصان غير مبرر في الشهية.</a:t>
            </a:r>
          </a:p>
          <a:p>
            <a:pPr marL="63500" indent="225425" algn="r" rtl="1" fontAlgn="base">
              <a:lnSpc>
                <a:spcPct val="150000"/>
              </a:lnSpc>
            </a:pPr>
            <a:r>
              <a:rPr lang="ar-SA" sz="1700" dirty="0">
                <a:latin typeface="Alexandria" pitchFamily="2" charset="-78"/>
                <a:cs typeface="Alexandria" pitchFamily="2" charset="-78"/>
              </a:rPr>
              <a:t>وبالتالي تعدد أعراض الاحتراق الوظيفي للعاملين في الإعلام والتسويق الرقمي، ومن المهم التعرف على هذه الأعراض مبكرًا للتعامل معها بشكل فعال وتفادي تفاقم الحالة.</a:t>
            </a:r>
          </a:p>
        </p:txBody>
      </p:sp>
      <p:pic>
        <p:nvPicPr>
          <p:cNvPr id="14" name="Picture 13"/>
          <p:cNvPicPr>
            <a:picLocks noChangeAspect="1"/>
          </p:cNvPicPr>
          <p:nvPr/>
        </p:nvPicPr>
        <p:blipFill rotWithShape="1">
          <a:blip r:embed="rId5"/>
          <a:srcRect l="66769" t="46107" r="14244" b="26481"/>
          <a:stretch/>
        </p:blipFill>
        <p:spPr>
          <a:xfrm>
            <a:off x="16042" y="2507186"/>
            <a:ext cx="2011841" cy="1952519"/>
          </a:xfrm>
          <a:prstGeom prst="rect">
            <a:avLst/>
          </a:prstGeom>
        </p:spPr>
      </p:pic>
    </p:spTree>
    <p:extLst>
      <p:ext uri="{BB962C8B-B14F-4D97-AF65-F5344CB8AC3E}">
        <p14:creationId xmlns:p14="http://schemas.microsoft.com/office/powerpoint/2010/main" val="32811434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513959" y="1188976"/>
            <a:ext cx="3330262"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مراحل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16059" y="1721485"/>
            <a:ext cx="9551209" cy="4632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18834" y="9146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635054" y="107783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744438" y="1372767"/>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2" name="Rectangle 1"/>
          <p:cNvSpPr/>
          <p:nvPr/>
        </p:nvSpPr>
        <p:spPr>
          <a:xfrm>
            <a:off x="1801647" y="1721485"/>
            <a:ext cx="9234858" cy="4732065"/>
          </a:xfrm>
          <a:prstGeom prst="rect">
            <a:avLst/>
          </a:prstGeom>
          <a:noFill/>
        </p:spPr>
        <p:txBody>
          <a:bodyPr wrap="square">
            <a:spAutoFit/>
          </a:bodyPr>
          <a:lstStyle/>
          <a:p>
            <a:pPr algn="r" rtl="1" fontAlgn="base">
              <a:lnSpc>
                <a:spcPct val="150000"/>
              </a:lnSpc>
            </a:pPr>
            <a:r>
              <a:rPr lang="ar-SA" sz="1700" dirty="0">
                <a:solidFill>
                  <a:srgbClr val="C00000"/>
                </a:solidFill>
                <a:latin typeface="Alexandria" pitchFamily="2" charset="-78"/>
                <a:cs typeface="Alexandria" pitchFamily="2" charset="-78"/>
              </a:rPr>
              <a:t>الفرق بين الإجهاد والاحتراق الوظيفي</a:t>
            </a:r>
            <a:r>
              <a:rPr lang="ar-SA" sz="1700" dirty="0">
                <a:latin typeface="Alexandria" pitchFamily="2" charset="-78"/>
                <a:cs typeface="Alexandria" pitchFamily="2" charset="-78"/>
              </a:rPr>
              <a:t>:</a:t>
            </a:r>
          </a:p>
          <a:p>
            <a:pPr marL="285750" indent="-285750" algn="r" rtl="1" fontAlgn="base">
              <a:lnSpc>
                <a:spcPct val="150000"/>
              </a:lnSpc>
              <a:buFont typeface="Wingdings" panose="05000000000000000000" pitchFamily="2" charset="2"/>
              <a:buChar char="q"/>
            </a:pPr>
            <a:r>
              <a:rPr lang="ar-SA" sz="1700" dirty="0">
                <a:solidFill>
                  <a:srgbClr val="0070C0"/>
                </a:solidFill>
                <a:latin typeface="Alexandria" pitchFamily="2" charset="-78"/>
                <a:cs typeface="Alexandria" pitchFamily="2" charset="-78"/>
              </a:rPr>
              <a:t>الإجهاد</a:t>
            </a:r>
            <a:r>
              <a:rPr lang="ar-SA" sz="1700" dirty="0">
                <a:latin typeface="Alexandria" pitchFamily="2" charset="-78"/>
                <a:cs typeface="Alexandria" pitchFamily="2" charset="-78"/>
              </a:rPr>
              <a:t>: </a:t>
            </a:r>
            <a:r>
              <a:rPr lang="ar-SA" sz="1600" dirty="0">
                <a:latin typeface="Alexandria" pitchFamily="2" charset="-78"/>
                <a:cs typeface="Alexandria" pitchFamily="2" charset="-78"/>
              </a:rPr>
              <a:t>هو حالة مؤقته من التوتر والضغط الناتج عن متطلبات العمل، ويُمكن إدارتها من خلال الحصول على الراحة اللازمة. </a:t>
            </a:r>
          </a:p>
          <a:p>
            <a:pPr marL="285750" indent="-285750" algn="r" rtl="1" fontAlgn="base">
              <a:lnSpc>
                <a:spcPct val="150000"/>
              </a:lnSpc>
              <a:buFont typeface="Wingdings" panose="05000000000000000000" pitchFamily="2" charset="2"/>
              <a:buChar char="q"/>
            </a:pPr>
            <a:r>
              <a:rPr lang="ar-SA" sz="1700" dirty="0">
                <a:solidFill>
                  <a:srgbClr val="0070C0"/>
                </a:solidFill>
                <a:latin typeface="Alexandria" pitchFamily="2" charset="-78"/>
                <a:cs typeface="Alexandria" pitchFamily="2" charset="-78"/>
              </a:rPr>
              <a:t>الاحتراق الوظيفي: </a:t>
            </a:r>
            <a:r>
              <a:rPr lang="ar-SA" sz="1600" dirty="0">
                <a:latin typeface="Alexandria" pitchFamily="2" charset="-78"/>
                <a:cs typeface="Alexandria" pitchFamily="2" charset="-78"/>
              </a:rPr>
              <a:t>هو حالة مُزمنة من التعب والإنهاك النفسي، ولا يمكن التغلب عليها بسهولة، وتؤثر سلبًا على الأداء والصحة العامة للفرد. </a:t>
            </a:r>
          </a:p>
          <a:p>
            <a:pPr algn="r" rtl="1" fontAlgn="base">
              <a:lnSpc>
                <a:spcPct val="150000"/>
              </a:lnSpc>
            </a:pPr>
            <a:r>
              <a:rPr lang="ar-SA" sz="1600" dirty="0">
                <a:latin typeface="Alexandria" pitchFamily="2" charset="-78"/>
                <a:cs typeface="Alexandria" pitchFamily="2" charset="-78"/>
              </a:rPr>
              <a:t>  فالإجهاد يمكن التعامل معه بفعالية. أما الاحتراق الوظيفي يحتاج إلى مساعدة خارجية للتخلص منه.</a:t>
            </a:r>
            <a:endParaRPr lang="ar-SA" sz="1700" dirty="0">
              <a:latin typeface="Alexandria" pitchFamily="2" charset="-78"/>
              <a:cs typeface="Alexandria" pitchFamily="2" charset="-78"/>
            </a:endParaRPr>
          </a:p>
          <a:p>
            <a:pPr algn="r" rtl="1" fontAlgn="base">
              <a:lnSpc>
                <a:spcPct val="150000"/>
              </a:lnSpc>
            </a:pPr>
            <a:r>
              <a:rPr lang="ar-SA" sz="1700" dirty="0">
                <a:solidFill>
                  <a:srgbClr val="C00000"/>
                </a:solidFill>
                <a:latin typeface="Alexandria" pitchFamily="2" charset="-78"/>
                <a:cs typeface="Alexandria" pitchFamily="2" charset="-78"/>
              </a:rPr>
              <a:t>مراحل الاحتراق الوظيفي: تتمثل في أربعة مراحل رئيسية هي</a:t>
            </a:r>
          </a:p>
          <a:p>
            <a:pPr marL="342900" indent="-342900" algn="r" rtl="1" fontAlgn="base">
              <a:lnSpc>
                <a:spcPct val="150000"/>
              </a:lnSpc>
              <a:buFont typeface="+mj-lt"/>
              <a:buAutoNum type="arabicPeriod"/>
            </a:pPr>
            <a:r>
              <a:rPr lang="ar-SA" sz="1700" dirty="0">
                <a:solidFill>
                  <a:srgbClr val="0070C0"/>
                </a:solidFill>
                <a:latin typeface="Alexandria" pitchFamily="2" charset="-78"/>
                <a:cs typeface="Alexandria" pitchFamily="2" charset="-78"/>
              </a:rPr>
              <a:t>مرحلة الحماس والدافعية: </a:t>
            </a:r>
            <a:r>
              <a:rPr lang="ar-SA" sz="1600" dirty="0">
                <a:latin typeface="Alexandria" pitchFamily="2" charset="-78"/>
                <a:cs typeface="Alexandria" pitchFamily="2" charset="-78"/>
              </a:rPr>
              <a:t>البداية الإيجابية والطاقة العالية. ولكنها قد تشمل بداية التعب إذا لم يتم إدارتها بشكل جيد.</a:t>
            </a:r>
          </a:p>
          <a:p>
            <a:pPr marL="342900" indent="-342900" algn="r" rtl="1" fontAlgn="base">
              <a:lnSpc>
                <a:spcPct val="150000"/>
              </a:lnSpc>
              <a:buFont typeface="+mj-lt"/>
              <a:buAutoNum type="arabicPeriod"/>
            </a:pPr>
            <a:r>
              <a:rPr lang="ar-SA" sz="1700" dirty="0">
                <a:solidFill>
                  <a:srgbClr val="0070C0"/>
                </a:solidFill>
                <a:latin typeface="Alexandria" pitchFamily="2" charset="-78"/>
                <a:cs typeface="Alexandria" pitchFamily="2" charset="-78"/>
              </a:rPr>
              <a:t>مرحلة التنبية والإنذار:</a:t>
            </a:r>
            <a:r>
              <a:rPr lang="ar-SA" sz="1700" dirty="0">
                <a:latin typeface="Alexandria" pitchFamily="2" charset="-78"/>
                <a:cs typeface="Alexandria" pitchFamily="2" charset="-78"/>
              </a:rPr>
              <a:t> </a:t>
            </a:r>
            <a:r>
              <a:rPr lang="ar-SA" sz="1600" dirty="0">
                <a:latin typeface="Alexandria" pitchFamily="2" charset="-78"/>
                <a:cs typeface="Alexandria" pitchFamily="2" charset="-78"/>
              </a:rPr>
              <a:t>تُشير إلى أن الضغوط تبدأ في الظهور، لكنها لا تزال ضمن قدرة الفرد على التكيف معها. في هذه المرحلة، تكون قدرات الفرد تفوق الضغوط التي يواجهها. ومع ذلك، قد يشعر الفرد بتناقص الحماس وانخفاض الأداء.</a:t>
            </a:r>
          </a:p>
        </p:txBody>
      </p:sp>
      <p:pic>
        <p:nvPicPr>
          <p:cNvPr id="15" name="Picture 14"/>
          <p:cNvPicPr>
            <a:picLocks noChangeAspect="1"/>
          </p:cNvPicPr>
          <p:nvPr/>
        </p:nvPicPr>
        <p:blipFill rotWithShape="1">
          <a:blip r:embed="rId4"/>
          <a:srcRect l="36931" t="46107" r="38163" b="26481"/>
          <a:stretch/>
        </p:blipFill>
        <p:spPr>
          <a:xfrm>
            <a:off x="0" y="3388659"/>
            <a:ext cx="1692263" cy="2097741"/>
          </a:xfrm>
          <a:prstGeom prst="rect">
            <a:avLst/>
          </a:prstGeom>
        </p:spPr>
      </p:pic>
    </p:spTree>
    <p:extLst>
      <p:ext uri="{BB962C8B-B14F-4D97-AF65-F5344CB8AC3E}">
        <p14:creationId xmlns:p14="http://schemas.microsoft.com/office/powerpoint/2010/main" val="7303733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653443" y="1347804"/>
            <a:ext cx="3330262"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مراحل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323779" y="1870594"/>
            <a:ext cx="8632980" cy="42574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62863"/>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10" name="Freeform 3"/>
          <p:cNvSpPr/>
          <p:nvPr/>
        </p:nvSpPr>
        <p:spPr>
          <a:xfrm>
            <a:off x="1191986" y="5894156"/>
            <a:ext cx="1371600" cy="1005682"/>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4"/>
            <a:stretch>
              <a:fillRect l="-24353" r="-13916"/>
            </a:stretch>
          </a:blipFill>
        </p:spPr>
      </p:sp>
      <p:sp>
        <p:nvSpPr>
          <p:cNvPr id="2" name="Rectangle 1"/>
          <p:cNvSpPr/>
          <p:nvPr/>
        </p:nvSpPr>
        <p:spPr>
          <a:xfrm>
            <a:off x="2323779" y="2153668"/>
            <a:ext cx="8456516" cy="3831818"/>
          </a:xfrm>
          <a:prstGeom prst="rect">
            <a:avLst/>
          </a:prstGeom>
          <a:noFill/>
        </p:spPr>
        <p:txBody>
          <a:bodyPr wrap="square">
            <a:spAutoFit/>
          </a:bodyPr>
          <a:lstStyle/>
          <a:p>
            <a:pPr marL="342900" indent="-342900" algn="r" rtl="1" fontAlgn="base">
              <a:lnSpc>
                <a:spcPct val="150000"/>
              </a:lnSpc>
              <a:buFont typeface="+mj-lt"/>
              <a:buAutoNum type="arabicPeriod" startAt="3"/>
            </a:pPr>
            <a:r>
              <a:rPr lang="ar-SA" sz="1700" dirty="0">
                <a:solidFill>
                  <a:srgbClr val="0070C0"/>
                </a:solidFill>
                <a:latin typeface="Alexandria" pitchFamily="2" charset="-78"/>
                <a:cs typeface="Alexandria" pitchFamily="2" charset="-78"/>
              </a:rPr>
              <a:t>مرحلة المقاومة: </a:t>
            </a:r>
            <a:r>
              <a:rPr lang="ar-SA" sz="1700" dirty="0">
                <a:latin typeface="Alexandria" pitchFamily="2" charset="-78"/>
                <a:cs typeface="Alexandria" pitchFamily="2" charset="-78"/>
              </a:rPr>
              <a:t>تصبح قدرات الفرد متساوية مع مستوى الضغوط. قد يشعر الشخص بتقلبات الأداء؛ أحيانًا يتغلب على الضغوط، وأحيانًا يشعر بالعجز. وتتسم هذه المرحلة بتفاقم المشاكل في العمل وانخفاض مستويات الإنتاجية بشكل ملحوظ. </a:t>
            </a:r>
          </a:p>
          <a:p>
            <a:pPr marL="342900" indent="-342900" algn="r" rtl="1" fontAlgn="base">
              <a:lnSpc>
                <a:spcPct val="150000"/>
              </a:lnSpc>
              <a:buFont typeface="+mj-lt"/>
              <a:buAutoNum type="arabicPeriod" startAt="3"/>
            </a:pPr>
            <a:r>
              <a:rPr lang="ar-SA" sz="1700" dirty="0">
                <a:solidFill>
                  <a:srgbClr val="0070C0"/>
                </a:solidFill>
                <a:latin typeface="Alexandria" pitchFamily="2" charset="-78"/>
                <a:cs typeface="Alexandria" pitchFamily="2" charset="-78"/>
              </a:rPr>
              <a:t>مرحلة الإجهاد والاحتراق: </a:t>
            </a:r>
            <a:r>
              <a:rPr lang="ar-SA" sz="1700" dirty="0">
                <a:latin typeface="Alexandria" pitchFamily="2" charset="-78"/>
                <a:cs typeface="Alexandria" pitchFamily="2" charset="-78"/>
              </a:rPr>
              <a:t>في هذه المرحلة، تكون الضغوط تفوق قدرات الفرد على التعامل معها، حيث يشعر الفرد بالإرهاق والضغط النفسي وأنه استنفذ جميع طاقاته، مما يؤدي إلى أن يقرر الفرد الانسحاب من العمل وتغيير مجاله المهني.</a:t>
            </a:r>
          </a:p>
          <a:p>
            <a:pPr algn="r" rtl="1" fontAlgn="base">
              <a:lnSpc>
                <a:spcPct val="150000"/>
              </a:lnSpc>
            </a:pPr>
            <a:r>
              <a:rPr lang="ar-SA" sz="900" dirty="0">
                <a:latin typeface="Alexandria" pitchFamily="2" charset="-78"/>
                <a:cs typeface="Alexandria" pitchFamily="2" charset="-78"/>
              </a:rPr>
              <a:t>    </a:t>
            </a:r>
          </a:p>
          <a:p>
            <a:pPr algn="r" rtl="1" fontAlgn="base">
              <a:lnSpc>
                <a:spcPct val="150000"/>
              </a:lnSpc>
            </a:pPr>
            <a:r>
              <a:rPr lang="ar-SA" sz="1700" dirty="0">
                <a:solidFill>
                  <a:srgbClr val="002060"/>
                </a:solidFill>
                <a:latin typeface="Alexandria" pitchFamily="2" charset="-78"/>
                <a:cs typeface="Alexandria" pitchFamily="2" charset="-78"/>
              </a:rPr>
              <a:t>    تعتبر مراحل تطور الاحتراق الوظيفي مُهمة لفهم كيفية تأثير الضغوط على الأفراد في بيئة العمل الإعلامي. والتعرف المُبكر على هذه المراحل يمكن أن يساعد في اتخاذ خطوات فعالة لمعالجة الضغوط قبل الوصول إلى مرحلة الاحتراق.</a:t>
            </a:r>
          </a:p>
        </p:txBody>
      </p:sp>
      <p:sp>
        <p:nvSpPr>
          <p:cNvPr id="14" name="Freeform 4"/>
          <p:cNvSpPr/>
          <p:nvPr/>
        </p:nvSpPr>
        <p:spPr>
          <a:xfrm>
            <a:off x="-108503" y="2832713"/>
            <a:ext cx="2432282" cy="2535791"/>
          </a:xfrm>
          <a:custGeom>
            <a:avLst/>
            <a:gdLst/>
            <a:ahLst/>
            <a:cxnLst/>
            <a:rect l="l" t="t" r="r" b="b"/>
            <a:pathLst>
              <a:path w="4233048" h="3379384">
                <a:moveTo>
                  <a:pt x="0" y="0"/>
                </a:moveTo>
                <a:lnTo>
                  <a:pt x="4233048" y="0"/>
                </a:lnTo>
                <a:lnTo>
                  <a:pt x="4233048" y="3379384"/>
                </a:lnTo>
                <a:lnTo>
                  <a:pt x="0" y="3379384"/>
                </a:lnTo>
                <a:lnTo>
                  <a:pt x="0" y="0"/>
                </a:lnTo>
                <a:close/>
              </a:path>
            </a:pathLst>
          </a:custGeom>
          <a:blipFill>
            <a:blip r:embed="rId5"/>
            <a:stretch>
              <a:fillRect/>
            </a:stretch>
          </a:blipFill>
        </p:spPr>
      </p:sp>
    </p:spTree>
    <p:extLst>
      <p:ext uri="{BB962C8B-B14F-4D97-AF65-F5344CB8AC3E}">
        <p14:creationId xmlns:p14="http://schemas.microsoft.com/office/powerpoint/2010/main" val="208895372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653443" y="1347804"/>
            <a:ext cx="4196536"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التأثيرات السلبية للاحتراق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274827" y="1870593"/>
            <a:ext cx="8681931" cy="4289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62863"/>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10" name="Freeform 3"/>
          <p:cNvSpPr/>
          <p:nvPr/>
        </p:nvSpPr>
        <p:spPr>
          <a:xfrm>
            <a:off x="1191986" y="5894156"/>
            <a:ext cx="1371600" cy="1005682"/>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4"/>
            <a:stretch>
              <a:fillRect l="-24353" r="-13916"/>
            </a:stretch>
          </a:blipFill>
        </p:spPr>
      </p:sp>
      <p:sp>
        <p:nvSpPr>
          <p:cNvPr id="2" name="Rectangle 1"/>
          <p:cNvSpPr/>
          <p:nvPr/>
        </p:nvSpPr>
        <p:spPr>
          <a:xfrm>
            <a:off x="2043926" y="1887632"/>
            <a:ext cx="8704286" cy="1225335"/>
          </a:xfrm>
          <a:prstGeom prst="rect">
            <a:avLst/>
          </a:prstGeom>
          <a:noFill/>
        </p:spPr>
        <p:txBody>
          <a:bodyPr wrap="square">
            <a:spAutoFit/>
          </a:bodyPr>
          <a:lstStyle/>
          <a:p>
            <a:pPr algn="r" rtl="1" fontAlgn="base">
              <a:lnSpc>
                <a:spcPct val="150000"/>
              </a:lnSpc>
            </a:pPr>
            <a:r>
              <a:rPr lang="ar-SA" sz="1700" dirty="0">
                <a:latin typeface="Alexandria" pitchFamily="2" charset="-78"/>
                <a:cs typeface="Alexandria" pitchFamily="2" charset="-78"/>
              </a:rPr>
              <a:t>   تعدد التأثيرات السلبية للاحتراق الوظيفي في العمل الإعلامي والتسويقي على                  حدٍ سواء، حيث يؤثر على كل من الأفراد والمؤسسات بشكل مباشر.</a:t>
            </a:r>
          </a:p>
          <a:p>
            <a:pPr algn="r" rtl="1" fontAlgn="base">
              <a:lnSpc>
                <a:spcPct val="150000"/>
              </a:lnSpc>
            </a:pPr>
            <a:r>
              <a:rPr lang="ar-SA" sz="1700" dirty="0">
                <a:latin typeface="Alexandria" pitchFamily="2" charset="-78"/>
                <a:cs typeface="Alexandria" pitchFamily="2" charset="-78"/>
              </a:rPr>
              <a:t> </a:t>
            </a:r>
          </a:p>
        </p:txBody>
      </p:sp>
      <p:pic>
        <p:nvPicPr>
          <p:cNvPr id="15" name="Picture 14"/>
          <p:cNvPicPr>
            <a:picLocks noChangeAspect="1"/>
          </p:cNvPicPr>
          <p:nvPr/>
        </p:nvPicPr>
        <p:blipFill rotWithShape="1">
          <a:blip r:embed="rId5"/>
          <a:srcRect l="36931" t="46107" r="38163" b="26481"/>
          <a:stretch/>
        </p:blipFill>
        <p:spPr>
          <a:xfrm>
            <a:off x="0" y="3664179"/>
            <a:ext cx="2274828" cy="1879934"/>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1877598745"/>
              </p:ext>
            </p:extLst>
          </p:nvPr>
        </p:nvGraphicFramePr>
        <p:xfrm>
          <a:off x="2470024" y="2832713"/>
          <a:ext cx="8291538" cy="3131820"/>
        </p:xfrm>
        <a:graphic>
          <a:graphicData uri="http://schemas.openxmlformats.org/drawingml/2006/table">
            <a:tbl>
              <a:tblPr rtl="1" firstRow="1" bandRow="1">
                <a:tableStyleId>{5C22544A-7EE6-4342-B048-85BDC9FD1C3A}</a:tableStyleId>
              </a:tblPr>
              <a:tblGrid>
                <a:gridCol w="4055962">
                  <a:extLst>
                    <a:ext uri="{9D8B030D-6E8A-4147-A177-3AD203B41FA5}">
                      <a16:colId xmlns:a16="http://schemas.microsoft.com/office/drawing/2014/main" val="3164352475"/>
                    </a:ext>
                  </a:extLst>
                </a:gridCol>
                <a:gridCol w="4235576">
                  <a:extLst>
                    <a:ext uri="{9D8B030D-6E8A-4147-A177-3AD203B41FA5}">
                      <a16:colId xmlns:a16="http://schemas.microsoft.com/office/drawing/2014/main" val="1074439350"/>
                    </a:ext>
                  </a:extLst>
                </a:gridCol>
              </a:tblGrid>
              <a:tr h="370840">
                <a:tc>
                  <a:txBody>
                    <a:bodyPr/>
                    <a:lstStyle/>
                    <a:p>
                      <a:pPr marL="0" algn="ctr" defTabSz="914400" rtl="1" eaLnBrk="1" latinLnBrk="0" hangingPunct="1"/>
                      <a:r>
                        <a:rPr lang="ar-SA" sz="1600" b="1" kern="1200" dirty="0">
                          <a:solidFill>
                            <a:schemeClr val="bg1"/>
                          </a:solidFill>
                          <a:latin typeface="Alexandria" pitchFamily="2" charset="-78"/>
                          <a:ea typeface="+mn-ea"/>
                          <a:cs typeface="Alexandria" pitchFamily="2" charset="-78"/>
                        </a:rPr>
                        <a:t>التأثيرات على الفرد</a:t>
                      </a:r>
                    </a:p>
                  </a:txBody>
                  <a:tcPr/>
                </a:tc>
                <a:tc>
                  <a:txBody>
                    <a:bodyPr/>
                    <a:lstStyle/>
                    <a:p>
                      <a:pPr algn="ctr" rtl="1"/>
                      <a:r>
                        <a:rPr lang="ar-SA" sz="1600" kern="1200" dirty="0">
                          <a:solidFill>
                            <a:schemeClr val="bg1"/>
                          </a:solidFill>
                          <a:latin typeface="Alexandria" pitchFamily="2" charset="-78"/>
                          <a:ea typeface="+mn-ea"/>
                          <a:cs typeface="Alexandria" pitchFamily="2" charset="-78"/>
                        </a:rPr>
                        <a:t>التأثيرات على المؤسسة</a:t>
                      </a:r>
                    </a:p>
                  </a:txBody>
                  <a:tcPr/>
                </a:tc>
                <a:extLst>
                  <a:ext uri="{0D108BD9-81ED-4DB2-BD59-A6C34878D82A}">
                    <a16:rowId xmlns:a16="http://schemas.microsoft.com/office/drawing/2014/main" val="3671031743"/>
                  </a:ext>
                </a:extLst>
              </a:tr>
              <a:tr h="370840">
                <a:tc>
                  <a:txBody>
                    <a:bodyPr/>
                    <a:lstStyle/>
                    <a:p>
                      <a:pPr marL="0" indent="176213" algn="r" rtl="1">
                        <a:lnSpc>
                          <a:spcPct val="150000"/>
                        </a:lnSpc>
                      </a:pPr>
                      <a:r>
                        <a:rPr lang="ar-SA" sz="1600" kern="1200" dirty="0">
                          <a:solidFill>
                            <a:schemeClr val="tx1"/>
                          </a:solidFill>
                          <a:latin typeface="Alexandria" pitchFamily="2" charset="-78"/>
                          <a:ea typeface="+mn-ea"/>
                          <a:cs typeface="Alexandria" pitchFamily="2" charset="-78"/>
                        </a:rPr>
                        <a:t>زيادة الشعور بالإرهاق والتوتر والاكتئاب.</a:t>
                      </a:r>
                    </a:p>
                  </a:txBody>
                  <a:tcPr/>
                </a:tc>
                <a:tc>
                  <a:txBody>
                    <a:bodyPr/>
                    <a:lstStyle/>
                    <a:p>
                      <a:pPr marL="112713" marR="0" lvl="0" indent="0" algn="r" defTabSz="914400" rtl="1" eaLnBrk="1" fontAlgn="auto" latinLnBrk="0" hangingPunct="1">
                        <a:lnSpc>
                          <a:spcPct val="150000"/>
                        </a:lnSpc>
                        <a:spcBef>
                          <a:spcPts val="0"/>
                        </a:spcBef>
                        <a:spcAft>
                          <a:spcPts val="0"/>
                        </a:spcAft>
                        <a:buClrTx/>
                        <a:buSzTx/>
                        <a:buFontTx/>
                        <a:buNone/>
                        <a:tabLst/>
                        <a:defRPr/>
                      </a:pPr>
                      <a:r>
                        <a:rPr lang="ar-SA" sz="1600" kern="1200" dirty="0">
                          <a:solidFill>
                            <a:schemeClr val="tx1"/>
                          </a:solidFill>
                          <a:latin typeface="Alexandria" pitchFamily="2" charset="-78"/>
                          <a:ea typeface="+mn-ea"/>
                          <a:cs typeface="Alexandria" pitchFamily="2" charset="-78"/>
                        </a:rPr>
                        <a:t>ارتفاع معدلات الغياب، مما يؤثر على سير العمل ويزيد من الضغط على الزملاء.</a:t>
                      </a:r>
                    </a:p>
                  </a:txBody>
                  <a:tcPr/>
                </a:tc>
                <a:extLst>
                  <a:ext uri="{0D108BD9-81ED-4DB2-BD59-A6C34878D82A}">
                    <a16:rowId xmlns:a16="http://schemas.microsoft.com/office/drawing/2014/main" val="274480211"/>
                  </a:ext>
                </a:extLst>
              </a:tr>
              <a:tr h="370840">
                <a:tc>
                  <a:txBody>
                    <a:bodyPr/>
                    <a:lstStyle/>
                    <a:p>
                      <a:pPr marL="0" indent="223838" algn="r" rtl="1">
                        <a:lnSpc>
                          <a:spcPct val="150000"/>
                        </a:lnSpc>
                      </a:pPr>
                      <a:r>
                        <a:rPr lang="ar-SA" sz="1600" kern="1200" dirty="0">
                          <a:solidFill>
                            <a:schemeClr val="tx1"/>
                          </a:solidFill>
                          <a:latin typeface="Alexandria" pitchFamily="2" charset="-78"/>
                          <a:ea typeface="+mn-ea"/>
                          <a:cs typeface="Alexandria" pitchFamily="2" charset="-78"/>
                        </a:rPr>
                        <a:t>انخفاض الرضا الوظيفي والدافعية</a:t>
                      </a:r>
                    </a:p>
                  </a:txBody>
                  <a:tcPr/>
                </a:tc>
                <a:tc>
                  <a:txBody>
                    <a:bodyPr/>
                    <a:lstStyle/>
                    <a:p>
                      <a:pPr marL="0" indent="63500" algn="r" rtl="1">
                        <a:lnSpc>
                          <a:spcPct val="150000"/>
                        </a:lnSpc>
                      </a:pPr>
                      <a:r>
                        <a:rPr lang="ar-SA" sz="1600" kern="1200" dirty="0">
                          <a:solidFill>
                            <a:schemeClr val="tx1"/>
                          </a:solidFill>
                          <a:latin typeface="Alexandria" pitchFamily="2" charset="-78"/>
                          <a:ea typeface="+mn-ea"/>
                          <a:cs typeface="Alexandria" pitchFamily="2" charset="-78"/>
                        </a:rPr>
                        <a:t>خلق بيئة عمل سلبية، وانخفاض الأداء العام</a:t>
                      </a:r>
                    </a:p>
                  </a:txBody>
                  <a:tcPr/>
                </a:tc>
                <a:extLst>
                  <a:ext uri="{0D108BD9-81ED-4DB2-BD59-A6C34878D82A}">
                    <a16:rowId xmlns:a16="http://schemas.microsoft.com/office/drawing/2014/main" val="2419194607"/>
                  </a:ext>
                </a:extLst>
              </a:tr>
              <a:tr h="370840">
                <a:tc>
                  <a:txBody>
                    <a:bodyPr/>
                    <a:lstStyle/>
                    <a:p>
                      <a:pPr marL="0" marR="0" lvl="0" indent="223838" algn="r" defTabSz="914400" rtl="1" eaLnBrk="1" fontAlgn="auto" latinLnBrk="0" hangingPunct="1">
                        <a:lnSpc>
                          <a:spcPct val="150000"/>
                        </a:lnSpc>
                        <a:spcBef>
                          <a:spcPts val="0"/>
                        </a:spcBef>
                        <a:spcAft>
                          <a:spcPts val="0"/>
                        </a:spcAft>
                        <a:buClrTx/>
                        <a:buSzTx/>
                        <a:buFontTx/>
                        <a:buNone/>
                        <a:tabLst/>
                        <a:defRPr/>
                      </a:pPr>
                      <a:r>
                        <a:rPr lang="ar-SA" sz="1600" kern="1200" dirty="0">
                          <a:solidFill>
                            <a:schemeClr val="tx1"/>
                          </a:solidFill>
                          <a:latin typeface="Alexandria" pitchFamily="2" charset="-78"/>
                          <a:ea typeface="+mn-ea"/>
                          <a:cs typeface="Alexandria" pitchFamily="2" charset="-78"/>
                        </a:rPr>
                        <a:t>تراجع الأداء وانخفاض جودة العمل.</a:t>
                      </a:r>
                    </a:p>
                  </a:txBody>
                  <a:tcPr/>
                </a:tc>
                <a:tc>
                  <a:txBody>
                    <a:bodyPr/>
                    <a:lstStyle/>
                    <a:p>
                      <a:pPr marL="112713" indent="0" algn="r" rtl="1">
                        <a:lnSpc>
                          <a:spcPct val="150000"/>
                        </a:lnSpc>
                      </a:pPr>
                      <a:r>
                        <a:rPr lang="ar-SA" sz="1600" kern="1200" dirty="0">
                          <a:solidFill>
                            <a:schemeClr val="tx1"/>
                          </a:solidFill>
                          <a:latin typeface="Alexandria" pitchFamily="2" charset="-78"/>
                          <a:ea typeface="+mn-ea"/>
                          <a:cs typeface="Alexandria" pitchFamily="2" charset="-78"/>
                        </a:rPr>
                        <a:t>ارتفاع معدل الاستقالات: يؤدي إلى فقدان خبرات ومهارات قيمة.</a:t>
                      </a:r>
                    </a:p>
                  </a:txBody>
                  <a:tcPr/>
                </a:tc>
                <a:extLst>
                  <a:ext uri="{0D108BD9-81ED-4DB2-BD59-A6C34878D82A}">
                    <a16:rowId xmlns:a16="http://schemas.microsoft.com/office/drawing/2014/main" val="2435175281"/>
                  </a:ext>
                </a:extLst>
              </a:tr>
              <a:tr h="370840">
                <a:tc>
                  <a:txBody>
                    <a:bodyPr/>
                    <a:lstStyle/>
                    <a:p>
                      <a:pPr marL="223838" marR="0" lvl="0" indent="65088" algn="r" defTabSz="914400" rtl="1" eaLnBrk="1" fontAlgn="auto" latinLnBrk="0" hangingPunct="1">
                        <a:lnSpc>
                          <a:spcPct val="150000"/>
                        </a:lnSpc>
                        <a:spcBef>
                          <a:spcPts val="0"/>
                        </a:spcBef>
                        <a:spcAft>
                          <a:spcPts val="0"/>
                        </a:spcAft>
                        <a:buClrTx/>
                        <a:buSzTx/>
                        <a:buFontTx/>
                        <a:buNone/>
                        <a:tabLst/>
                        <a:defRPr/>
                      </a:pPr>
                      <a:r>
                        <a:rPr lang="ar-SA" sz="1600" kern="1200" dirty="0">
                          <a:solidFill>
                            <a:schemeClr val="tx1"/>
                          </a:solidFill>
                          <a:latin typeface="Alexandria" pitchFamily="2" charset="-78"/>
                          <a:ea typeface="+mn-ea"/>
                          <a:cs typeface="Alexandria" pitchFamily="2" charset="-78"/>
                        </a:rPr>
                        <a:t>تدهور العلاقات مع الزملاء والعزلة الاجتماعية</a:t>
                      </a:r>
                    </a:p>
                  </a:txBody>
                  <a:tcPr/>
                </a:tc>
                <a:tc>
                  <a:txBody>
                    <a:bodyPr/>
                    <a:lstStyle/>
                    <a:p>
                      <a:pPr marL="176213" indent="0" algn="r" rtl="1">
                        <a:lnSpc>
                          <a:spcPct val="150000"/>
                        </a:lnSpc>
                      </a:pPr>
                      <a:r>
                        <a:rPr lang="ar-SA" sz="1600" kern="1200" dirty="0">
                          <a:solidFill>
                            <a:schemeClr val="tx1"/>
                          </a:solidFill>
                          <a:latin typeface="Alexandria" pitchFamily="2" charset="-78"/>
                          <a:ea typeface="+mn-ea"/>
                          <a:cs typeface="Alexandria" pitchFamily="2" charset="-78"/>
                        </a:rPr>
                        <a:t>تدهور العلاقات مع العملاء والمصادر المختلفة.</a:t>
                      </a:r>
                    </a:p>
                  </a:txBody>
                  <a:tcPr/>
                </a:tc>
                <a:extLst>
                  <a:ext uri="{0D108BD9-81ED-4DB2-BD59-A6C34878D82A}">
                    <a16:rowId xmlns:a16="http://schemas.microsoft.com/office/drawing/2014/main" val="3004863359"/>
                  </a:ext>
                </a:extLst>
              </a:tr>
            </a:tbl>
          </a:graphicData>
        </a:graphic>
      </p:graphicFrame>
    </p:spTree>
    <p:extLst>
      <p:ext uri="{BB962C8B-B14F-4D97-AF65-F5344CB8AC3E}">
        <p14:creationId xmlns:p14="http://schemas.microsoft.com/office/powerpoint/2010/main" val="18412230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653443" y="1347804"/>
            <a:ext cx="4389042"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النظريات التي تفسر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47157" y="1854551"/>
            <a:ext cx="9575093" cy="443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62863"/>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2" name="Rectangle 1"/>
          <p:cNvSpPr/>
          <p:nvPr/>
        </p:nvSpPr>
        <p:spPr>
          <a:xfrm>
            <a:off x="1871263" y="1949624"/>
            <a:ext cx="9488993" cy="4201150"/>
          </a:xfrm>
          <a:prstGeom prst="rect">
            <a:avLst/>
          </a:prstGeom>
          <a:noFill/>
        </p:spPr>
        <p:txBody>
          <a:bodyPr wrap="square">
            <a:spAutoFit/>
          </a:bodyPr>
          <a:lstStyle/>
          <a:p>
            <a:pPr marL="342900" indent="-342900" algn="r" rtl="1">
              <a:lnSpc>
                <a:spcPct val="150000"/>
              </a:lnSpc>
              <a:buFont typeface="+mj-lt"/>
              <a:buAutoNum type="arabicPeriod"/>
            </a:pPr>
            <a:r>
              <a:rPr lang="ar-SA" sz="1700" dirty="0">
                <a:solidFill>
                  <a:srgbClr val="0070C0"/>
                </a:solidFill>
                <a:latin typeface="Alexandria" pitchFamily="2" charset="-78"/>
                <a:cs typeface="Alexandria" pitchFamily="2" charset="-78"/>
              </a:rPr>
              <a:t>نظرية الاستنزاف: </a:t>
            </a:r>
            <a:r>
              <a:rPr lang="en-US" sz="1700" dirty="0">
                <a:solidFill>
                  <a:srgbClr val="0070C0"/>
                </a:solidFill>
                <a:latin typeface="Alexandria" pitchFamily="2" charset="-78"/>
                <a:cs typeface="Alexandria" pitchFamily="2" charset="-78"/>
              </a:rPr>
              <a:t>Burnout Theory</a:t>
            </a:r>
          </a:p>
          <a:p>
            <a:pPr marL="285750" indent="-285750" algn="r" rtl="1">
              <a:lnSpc>
                <a:spcPct val="150000"/>
              </a:lnSpc>
              <a:buClr>
                <a:schemeClr val="accent2">
                  <a:lumMod val="75000"/>
                </a:schemeClr>
              </a:buClr>
              <a:buFont typeface="Wingdings" panose="05000000000000000000" pitchFamily="2" charset="2"/>
              <a:buChar char="q"/>
            </a:pPr>
            <a:r>
              <a:rPr lang="ar-SA" sz="1600" dirty="0">
                <a:latin typeface="Alexandria" pitchFamily="2" charset="-78"/>
                <a:cs typeface="Alexandria" pitchFamily="2" charset="-78"/>
              </a:rPr>
              <a:t>تشير إلى حالة من الإرهاق الجسدي والنفسي الناتج عن العمل المُفرط والضغوط المستمرة. تتسم هذه الحالة بتراجع الأداء الوظيفي والشعور بالاستنزاف وفقدان الدافع؛ مما يؤدي إلى الاحتراق الوظيفي.</a:t>
            </a:r>
          </a:p>
          <a:p>
            <a:pPr marL="285750" indent="-285750" algn="r" rtl="1">
              <a:lnSpc>
                <a:spcPct val="150000"/>
              </a:lnSpc>
              <a:buFont typeface="Wingdings" panose="05000000000000000000" pitchFamily="2" charset="2"/>
              <a:buChar char="q"/>
            </a:pPr>
            <a:r>
              <a:rPr lang="ar-SA" sz="1700" dirty="0">
                <a:solidFill>
                  <a:schemeClr val="accent2">
                    <a:lumMod val="75000"/>
                  </a:schemeClr>
                </a:solidFill>
                <a:latin typeface="Alexandria" pitchFamily="2" charset="-78"/>
                <a:cs typeface="Alexandria" pitchFamily="2" charset="-78"/>
              </a:rPr>
              <a:t>فروض النظرية:</a:t>
            </a:r>
          </a:p>
          <a:p>
            <a:pPr marL="342900" indent="-342900" algn="r" rtl="1">
              <a:lnSpc>
                <a:spcPct val="150000"/>
              </a:lnSpc>
              <a:buFont typeface="+mj-lt"/>
              <a:buAutoNum type="arabicPeriod"/>
            </a:pPr>
            <a:r>
              <a:rPr lang="ar-SA" sz="1600" dirty="0">
                <a:latin typeface="Alexandria" pitchFamily="2" charset="-78"/>
                <a:cs typeface="Alexandria" pitchFamily="2" charset="-78"/>
              </a:rPr>
              <a:t>يشعر الأفراد بأنهم غير قادرين على تحقيق أهدافهم أو أن إنجازاتهم غير ملحوظة، مما يزيد من الإحباط وفقدان الثقة بالنفس.</a:t>
            </a:r>
          </a:p>
          <a:p>
            <a:pPr marL="342900" indent="-342900" algn="r" rtl="1">
              <a:lnSpc>
                <a:spcPct val="150000"/>
              </a:lnSpc>
              <a:buFont typeface="+mj-lt"/>
              <a:buAutoNum type="arabicPeriod"/>
            </a:pPr>
            <a:r>
              <a:rPr lang="ar-SA" sz="1600" dirty="0">
                <a:latin typeface="Alexandria" pitchFamily="2" charset="-78"/>
                <a:cs typeface="Alexandria" pitchFamily="2" charset="-78"/>
              </a:rPr>
              <a:t>يميل الأفراد إلى الانسحاب من العلاقات المهنية عندما يشعرون بالاستنزاف، مما يؤدي إلى العزلة عن زملائهم.</a:t>
            </a:r>
          </a:p>
          <a:p>
            <a:pPr marL="342900" indent="-342900" algn="r" rtl="1">
              <a:lnSpc>
                <a:spcPct val="150000"/>
              </a:lnSpc>
              <a:buFont typeface="+mj-lt"/>
              <a:buAutoNum type="arabicPeriod"/>
            </a:pPr>
            <a:r>
              <a:rPr lang="ar-SA" sz="1600" dirty="0">
                <a:latin typeface="Alexandria" pitchFamily="2" charset="-78"/>
                <a:cs typeface="Alexandria" pitchFamily="2" charset="-78"/>
              </a:rPr>
              <a:t>الضغوط اليومية المستمرة، مثل عبء العمل الزائد والمواعيد النهائية الضيقة، تساهم في زيادة المشاعر السلبية.</a:t>
            </a:r>
          </a:p>
          <a:p>
            <a:pPr algn="r" rtl="1">
              <a:lnSpc>
                <a:spcPct val="150000"/>
              </a:lnSpc>
            </a:pPr>
            <a:r>
              <a:rPr lang="ar-SA" sz="1600" dirty="0">
                <a:solidFill>
                  <a:srgbClr val="002060"/>
                </a:solidFill>
                <a:latin typeface="Alexandria" pitchFamily="2" charset="-78"/>
                <a:cs typeface="Alexandria" pitchFamily="2" charset="-78"/>
              </a:rPr>
              <a:t>      تساعد هذه النظرية في فهم كيفية تأثير بيئة العمل على الصحة النفسية للعاملين.</a:t>
            </a:r>
          </a:p>
        </p:txBody>
      </p:sp>
      <p:sp>
        <p:nvSpPr>
          <p:cNvPr id="17" name="Freeform 8"/>
          <p:cNvSpPr/>
          <p:nvPr/>
        </p:nvSpPr>
        <p:spPr>
          <a:xfrm>
            <a:off x="78404" y="3851226"/>
            <a:ext cx="2575039" cy="3006774"/>
          </a:xfrm>
          <a:custGeom>
            <a:avLst/>
            <a:gdLst/>
            <a:ahLst/>
            <a:cxnLst/>
            <a:rect l="l" t="t" r="r" b="b"/>
            <a:pathLst>
              <a:path w="5135476" h="4114800">
                <a:moveTo>
                  <a:pt x="0" y="0"/>
                </a:moveTo>
                <a:lnTo>
                  <a:pt x="5135476" y="0"/>
                </a:lnTo>
                <a:lnTo>
                  <a:pt x="5135476" y="4114800"/>
                </a:lnTo>
                <a:lnTo>
                  <a:pt x="0" y="4114800"/>
                </a:lnTo>
                <a:lnTo>
                  <a:pt x="0" y="0"/>
                </a:lnTo>
                <a:close/>
              </a:path>
            </a:pathLst>
          </a:custGeom>
          <a:blipFill>
            <a:blip>
              <a:extLst>
                <a:ext uri="{96DAC541-7B7A-43D3-8B79-37D633B846F1}">
                  <asvg:svgBlip xmlns:asvg="http://schemas.microsoft.com/office/drawing/2016/SVG/main" r:embed="rId4"/>
                </a:ext>
              </a:extLst>
            </a:blip>
            <a:stretch>
              <a:fillRect/>
            </a:stretch>
          </a:blipFill>
        </p:spPr>
      </p:sp>
    </p:spTree>
    <p:extLst>
      <p:ext uri="{BB962C8B-B14F-4D97-AF65-F5344CB8AC3E}">
        <p14:creationId xmlns:p14="http://schemas.microsoft.com/office/powerpoint/2010/main" val="10730822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653443" y="1347804"/>
            <a:ext cx="4389042"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النظريات التي تفسر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108094" y="1854551"/>
            <a:ext cx="9120117" cy="443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62863"/>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10" name="Freeform 3"/>
          <p:cNvSpPr/>
          <p:nvPr/>
        </p:nvSpPr>
        <p:spPr>
          <a:xfrm>
            <a:off x="1191986" y="5894156"/>
            <a:ext cx="1371600" cy="1005682"/>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4"/>
            <a:stretch>
              <a:fillRect l="-24353" r="-13916"/>
            </a:stretch>
          </a:blipFill>
        </p:spPr>
      </p:sp>
      <p:sp>
        <p:nvSpPr>
          <p:cNvPr id="2" name="Rectangle 1"/>
          <p:cNvSpPr/>
          <p:nvPr/>
        </p:nvSpPr>
        <p:spPr>
          <a:xfrm>
            <a:off x="2108093" y="1887632"/>
            <a:ext cx="9009085" cy="4408899"/>
          </a:xfrm>
          <a:prstGeom prst="rect">
            <a:avLst/>
          </a:prstGeom>
          <a:noFill/>
        </p:spPr>
        <p:txBody>
          <a:bodyPr wrap="square">
            <a:spAutoFit/>
          </a:bodyPr>
          <a:lstStyle/>
          <a:p>
            <a:pPr marL="342900" indent="-342900" algn="r" rtl="1">
              <a:lnSpc>
                <a:spcPct val="150000"/>
              </a:lnSpc>
              <a:buFont typeface="+mj-lt"/>
              <a:buAutoNum type="arabicPeriod" startAt="2"/>
            </a:pPr>
            <a:r>
              <a:rPr lang="ar-SA" sz="1700" dirty="0">
                <a:solidFill>
                  <a:srgbClr val="0070C0"/>
                </a:solidFill>
                <a:latin typeface="Alexandria" pitchFamily="2" charset="-78"/>
                <a:cs typeface="Alexandria" pitchFamily="2" charset="-78"/>
              </a:rPr>
              <a:t>نظرية التكيف: </a:t>
            </a:r>
            <a:r>
              <a:rPr lang="en-US" sz="1700" dirty="0">
                <a:solidFill>
                  <a:srgbClr val="0070C0"/>
                </a:solidFill>
                <a:latin typeface="Alexandria" pitchFamily="2" charset="-78"/>
                <a:cs typeface="Alexandria" pitchFamily="2" charset="-78"/>
              </a:rPr>
              <a:t>Adaptation Theory</a:t>
            </a:r>
          </a:p>
          <a:p>
            <a:pPr marL="285750" indent="-285750" algn="r" rtl="1">
              <a:lnSpc>
                <a:spcPct val="150000"/>
              </a:lnSpc>
              <a:buClr>
                <a:schemeClr val="accent2">
                  <a:lumMod val="75000"/>
                </a:schemeClr>
              </a:buClr>
              <a:buFont typeface="Wingdings" panose="05000000000000000000" pitchFamily="2" charset="2"/>
              <a:buChar char="q"/>
            </a:pPr>
            <a:r>
              <a:rPr lang="ar-SA" sz="1700" dirty="0">
                <a:latin typeface="Alexandria" pitchFamily="2" charset="-78"/>
                <a:cs typeface="Alexandria" pitchFamily="2" charset="-78"/>
              </a:rPr>
              <a:t>تشير هذه النظرية إلى أن الأفراد يتكيفون مع مستويات ضغوط العمل المختلفة، وعندما يتجاوز الضغط حدود التحمل، يحدث الاحتراق. </a:t>
            </a:r>
          </a:p>
          <a:p>
            <a:pPr marL="285750" indent="-285750" algn="r" rtl="1">
              <a:lnSpc>
                <a:spcPct val="150000"/>
              </a:lnSpc>
              <a:buFont typeface="Wingdings" panose="05000000000000000000" pitchFamily="2" charset="2"/>
              <a:buChar char="q"/>
            </a:pPr>
            <a:r>
              <a:rPr lang="ar-SA" sz="1700" dirty="0">
                <a:solidFill>
                  <a:schemeClr val="accent2">
                    <a:lumMod val="75000"/>
                  </a:schemeClr>
                </a:solidFill>
                <a:latin typeface="Alexandria" pitchFamily="2" charset="-78"/>
                <a:cs typeface="Alexandria" pitchFamily="2" charset="-78"/>
              </a:rPr>
              <a:t>فروض النظرية:</a:t>
            </a:r>
          </a:p>
          <a:p>
            <a:pPr marL="342900" indent="-342900" algn="r" rtl="1">
              <a:lnSpc>
                <a:spcPct val="150000"/>
              </a:lnSpc>
              <a:buFont typeface="+mj-lt"/>
              <a:buAutoNum type="arabicPeriod"/>
            </a:pPr>
            <a:r>
              <a:rPr lang="ar-SA" sz="1700" dirty="0">
                <a:latin typeface="Alexandria" pitchFamily="2" charset="-78"/>
                <a:cs typeface="Alexandria" pitchFamily="2" charset="-78"/>
              </a:rPr>
              <a:t>الأفراد يمتلكون قدرة طبيعية على التكيف مع المواقف الصعبة، مما يساعدهم على مواجهة الضغوط بشكل أكثر فعالية.</a:t>
            </a:r>
          </a:p>
          <a:p>
            <a:pPr marL="342900" indent="-342900" algn="r" rtl="1">
              <a:lnSpc>
                <a:spcPct val="150000"/>
              </a:lnSpc>
              <a:buFont typeface="+mj-lt"/>
              <a:buAutoNum type="arabicPeriod"/>
            </a:pPr>
            <a:r>
              <a:rPr lang="ar-SA" sz="1700" dirty="0">
                <a:latin typeface="Alexandria" pitchFamily="2" charset="-78"/>
                <a:cs typeface="Alexandria" pitchFamily="2" charset="-78"/>
              </a:rPr>
              <a:t>يتغير سلوك الأفراد استجابةً للتحديات الجديدة، حيث يقومون بتعديل استراتيجياتهم لمواجهة الضغوط.</a:t>
            </a:r>
          </a:p>
          <a:p>
            <a:pPr marL="342900" indent="-342900" algn="r" rtl="1">
              <a:lnSpc>
                <a:spcPct val="150000"/>
              </a:lnSpc>
              <a:buFont typeface="+mj-lt"/>
              <a:buAutoNum type="arabicPeriod"/>
            </a:pPr>
            <a:r>
              <a:rPr lang="ar-SA" sz="1700" dirty="0">
                <a:latin typeface="Alexandria" pitchFamily="2" charset="-78"/>
                <a:cs typeface="Alexandria" pitchFamily="2" charset="-78"/>
              </a:rPr>
              <a:t>عندما تكون الضغوط المستمرة تفوق قدرة الفرد على التكيف، يحدث الاحتراق الوظيفي.</a:t>
            </a:r>
          </a:p>
          <a:p>
            <a:pPr marL="342900" indent="-342900" algn="r" rtl="1">
              <a:lnSpc>
                <a:spcPct val="150000"/>
              </a:lnSpc>
              <a:buFont typeface="+mj-lt"/>
              <a:buAutoNum type="arabicPeriod"/>
            </a:pPr>
            <a:r>
              <a:rPr lang="ar-SA" sz="1700" dirty="0">
                <a:latin typeface="Alexandria" pitchFamily="2" charset="-78"/>
                <a:cs typeface="Alexandria" pitchFamily="2" charset="-78"/>
              </a:rPr>
              <a:t>الدعم من الزملاء يمكن أن يعزز من قدرة الأفراد على التكيف مع الضغوط، مما يقلل من مخاطر الاحتراق الوظيفي.</a:t>
            </a:r>
          </a:p>
        </p:txBody>
      </p:sp>
      <p:pic>
        <p:nvPicPr>
          <p:cNvPr id="15" name="Picture 14"/>
          <p:cNvPicPr>
            <a:picLocks noChangeAspect="1"/>
          </p:cNvPicPr>
          <p:nvPr/>
        </p:nvPicPr>
        <p:blipFill rotWithShape="1">
          <a:blip r:embed="rId5"/>
          <a:srcRect l="36931" t="46107" r="38163" b="26481"/>
          <a:stretch/>
        </p:blipFill>
        <p:spPr>
          <a:xfrm>
            <a:off x="17584" y="2761775"/>
            <a:ext cx="2061387" cy="1879934"/>
          </a:xfrm>
          <a:prstGeom prst="rect">
            <a:avLst/>
          </a:prstGeom>
        </p:spPr>
      </p:pic>
    </p:spTree>
    <p:extLst>
      <p:ext uri="{BB962C8B-B14F-4D97-AF65-F5344CB8AC3E}">
        <p14:creationId xmlns:p14="http://schemas.microsoft.com/office/powerpoint/2010/main" val="8454955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653443" y="1347804"/>
            <a:ext cx="4389042"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النظريات التي تفسر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108094" y="1854551"/>
            <a:ext cx="9120117" cy="443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62863"/>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2" name="Rectangle 1"/>
          <p:cNvSpPr/>
          <p:nvPr/>
        </p:nvSpPr>
        <p:spPr>
          <a:xfrm>
            <a:off x="2108093" y="1887632"/>
            <a:ext cx="9009085" cy="4408899"/>
          </a:xfrm>
          <a:prstGeom prst="rect">
            <a:avLst/>
          </a:prstGeom>
          <a:noFill/>
        </p:spPr>
        <p:txBody>
          <a:bodyPr wrap="square">
            <a:spAutoFit/>
          </a:bodyPr>
          <a:lstStyle/>
          <a:p>
            <a:pPr marL="342900" indent="-342900" algn="r" rtl="1">
              <a:lnSpc>
                <a:spcPct val="150000"/>
              </a:lnSpc>
              <a:buFont typeface="+mj-lt"/>
              <a:buAutoNum type="arabicPeriod" startAt="3"/>
            </a:pPr>
            <a:r>
              <a:rPr lang="ar-SA" sz="1700" dirty="0">
                <a:solidFill>
                  <a:srgbClr val="0070C0"/>
                </a:solidFill>
                <a:latin typeface="Alexandria" pitchFamily="2" charset="-78"/>
                <a:cs typeface="Alexandria" pitchFamily="2" charset="-78"/>
              </a:rPr>
              <a:t>نظرية الدور الاجتماعي: </a:t>
            </a:r>
            <a:r>
              <a:rPr lang="en-US" sz="1700" dirty="0">
                <a:solidFill>
                  <a:srgbClr val="0070C0"/>
                </a:solidFill>
                <a:latin typeface="Alexandria" pitchFamily="2" charset="-78"/>
                <a:cs typeface="Alexandria" pitchFamily="2" charset="-78"/>
              </a:rPr>
              <a:t>The Role Theory</a:t>
            </a:r>
          </a:p>
          <a:p>
            <a:pPr marL="285750" indent="-285750" algn="r" rtl="1">
              <a:lnSpc>
                <a:spcPct val="150000"/>
              </a:lnSpc>
              <a:buClr>
                <a:schemeClr val="accent2">
                  <a:lumMod val="75000"/>
                </a:schemeClr>
              </a:buClr>
              <a:buFont typeface="Wingdings" panose="05000000000000000000" pitchFamily="2" charset="2"/>
              <a:buChar char="q"/>
            </a:pPr>
            <a:r>
              <a:rPr lang="ar-SA" sz="1700" dirty="0">
                <a:latin typeface="Alexandria" pitchFamily="2" charset="-78"/>
                <a:cs typeface="Alexandria" pitchFamily="2" charset="-78"/>
              </a:rPr>
              <a:t>تشير النظرية إلى أن الأفراد قد يعانون من الضغط عندما تكون الأدوار الموكلة إليهم غير واضحة أو متناقضة. فعدم وضوح الأدوار يمكن أن يؤدي إلى القلق والإجهاد، مما يسهم في الاحتراق الوظيفي.</a:t>
            </a:r>
          </a:p>
          <a:p>
            <a:pPr marL="285750" indent="-285750" algn="r" rtl="1">
              <a:lnSpc>
                <a:spcPct val="150000"/>
              </a:lnSpc>
              <a:buFont typeface="Wingdings" panose="05000000000000000000" pitchFamily="2" charset="2"/>
              <a:buChar char="q"/>
            </a:pPr>
            <a:r>
              <a:rPr lang="ar-SA" sz="1700" dirty="0">
                <a:solidFill>
                  <a:schemeClr val="accent2">
                    <a:lumMod val="75000"/>
                  </a:schemeClr>
                </a:solidFill>
                <a:latin typeface="Alexandria" pitchFamily="2" charset="-78"/>
                <a:cs typeface="Alexandria" pitchFamily="2" charset="-78"/>
              </a:rPr>
              <a:t>فروض النظرية:</a:t>
            </a:r>
          </a:p>
          <a:p>
            <a:pPr marL="342900" indent="-342900" algn="r" rtl="1">
              <a:lnSpc>
                <a:spcPct val="150000"/>
              </a:lnSpc>
              <a:buFont typeface="+mj-lt"/>
              <a:buAutoNum type="arabicPeriod"/>
            </a:pPr>
            <a:r>
              <a:rPr lang="ar-SA" sz="1700" dirty="0">
                <a:latin typeface="Alexandria" pitchFamily="2" charset="-78"/>
                <a:cs typeface="Alexandria" pitchFamily="2" charset="-78"/>
              </a:rPr>
              <a:t>عندما يكون هناك تضارب بين الأدوار التي يقوم بها الفرد (مثل العمل والعائلة)، يمكن أن يحدث ضغط يؤدي إلى الاحتراق الوظيفي.</a:t>
            </a:r>
          </a:p>
          <a:p>
            <a:pPr marL="342900" indent="-342900" algn="r" rtl="1">
              <a:lnSpc>
                <a:spcPct val="150000"/>
              </a:lnSpc>
              <a:buFont typeface="+mj-lt"/>
              <a:buAutoNum type="arabicPeriod"/>
            </a:pPr>
            <a:r>
              <a:rPr lang="ar-SA" sz="1700" dirty="0">
                <a:latin typeface="Alexandria" pitchFamily="2" charset="-78"/>
                <a:cs typeface="Alexandria" pitchFamily="2" charset="-78"/>
              </a:rPr>
              <a:t>عدم وضوح الأدوار يمكن أن يؤدي إلى القلق والإجهاد، مما يسهم في الاحتراق الوظيفي.</a:t>
            </a:r>
          </a:p>
          <a:p>
            <a:pPr marL="342900" indent="-342900" algn="r" rtl="1">
              <a:lnSpc>
                <a:spcPct val="150000"/>
              </a:lnSpc>
              <a:buFont typeface="+mj-lt"/>
              <a:buAutoNum type="arabicPeriod"/>
            </a:pPr>
            <a:r>
              <a:rPr lang="ar-SA" sz="1700" dirty="0">
                <a:latin typeface="Alexandria" pitchFamily="2" charset="-78"/>
                <a:cs typeface="Alexandria" pitchFamily="2" charset="-78"/>
              </a:rPr>
              <a:t>الأفراد الذين يشعرون بأن لديهم سيطرة أكبر على أدوارهم يكونوا أقل عرضه من الاحتراق.</a:t>
            </a:r>
          </a:p>
          <a:p>
            <a:pPr algn="r" rtl="1">
              <a:lnSpc>
                <a:spcPct val="150000"/>
              </a:lnSpc>
            </a:pPr>
            <a:r>
              <a:rPr lang="ar-SA" sz="1700" dirty="0">
                <a:latin typeface="Alexandria" pitchFamily="2" charset="-78"/>
                <a:cs typeface="Alexandria" pitchFamily="2" charset="-78"/>
              </a:rPr>
              <a:t>    </a:t>
            </a:r>
            <a:r>
              <a:rPr lang="ar-SA" sz="1700" dirty="0">
                <a:solidFill>
                  <a:srgbClr val="002060"/>
                </a:solidFill>
                <a:latin typeface="Alexandria" pitchFamily="2" charset="-78"/>
                <a:cs typeface="Alexandria" pitchFamily="2" charset="-78"/>
              </a:rPr>
              <a:t>من خلال التعرف على الأدوار وتوقعاتها، يمكن للأفراد والمنظمات اتخاذ خطوات للحد من الضغط وتحسين بيئة العمل.</a:t>
            </a:r>
          </a:p>
        </p:txBody>
      </p:sp>
      <p:sp>
        <p:nvSpPr>
          <p:cNvPr id="14" name="Freeform 2"/>
          <p:cNvSpPr/>
          <p:nvPr/>
        </p:nvSpPr>
        <p:spPr>
          <a:xfrm>
            <a:off x="0" y="4559026"/>
            <a:ext cx="2116107" cy="2325080"/>
          </a:xfrm>
          <a:custGeom>
            <a:avLst/>
            <a:gdLst/>
            <a:ahLst/>
            <a:cxnLst/>
            <a:rect l="l" t="t" r="r" b="b"/>
            <a:pathLst>
              <a:path w="4043798" h="3144053">
                <a:moveTo>
                  <a:pt x="0" y="0"/>
                </a:moveTo>
                <a:lnTo>
                  <a:pt x="4043798" y="0"/>
                </a:lnTo>
                <a:lnTo>
                  <a:pt x="4043798" y="3144053"/>
                </a:lnTo>
                <a:lnTo>
                  <a:pt x="0" y="3144053"/>
                </a:lnTo>
                <a:lnTo>
                  <a:pt x="0" y="0"/>
                </a:lnTo>
                <a:close/>
              </a:path>
            </a:pathLst>
          </a:custGeom>
          <a:blipFill>
            <a:blip r:embed="rId4"/>
            <a:stretch>
              <a:fillRect/>
            </a:stretch>
          </a:blipFill>
        </p:spPr>
      </p:sp>
    </p:spTree>
    <p:extLst>
      <p:ext uri="{BB962C8B-B14F-4D97-AF65-F5344CB8AC3E}">
        <p14:creationId xmlns:p14="http://schemas.microsoft.com/office/powerpoint/2010/main" val="383615294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653443" y="1347804"/>
            <a:ext cx="4389042"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النظريات التي تفسر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47158" y="1854551"/>
            <a:ext cx="9381054" cy="4229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62863"/>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2" name="Rectangle 1"/>
          <p:cNvSpPr/>
          <p:nvPr/>
        </p:nvSpPr>
        <p:spPr>
          <a:xfrm>
            <a:off x="1847157" y="1887632"/>
            <a:ext cx="9270021" cy="4154984"/>
          </a:xfrm>
          <a:prstGeom prst="rect">
            <a:avLst/>
          </a:prstGeom>
          <a:noFill/>
        </p:spPr>
        <p:txBody>
          <a:bodyPr wrap="square">
            <a:spAutoFit/>
          </a:bodyPr>
          <a:lstStyle/>
          <a:p>
            <a:pPr marL="342900" indent="-342900" algn="r" rtl="1">
              <a:lnSpc>
                <a:spcPct val="150000"/>
              </a:lnSpc>
              <a:buFont typeface="+mj-lt"/>
              <a:buAutoNum type="arabicPeriod" startAt="4"/>
            </a:pPr>
            <a:r>
              <a:rPr lang="ar-SA" sz="1700" dirty="0">
                <a:solidFill>
                  <a:srgbClr val="0070C0"/>
                </a:solidFill>
                <a:latin typeface="Alexandria" pitchFamily="2" charset="-78"/>
                <a:cs typeface="Alexandria" pitchFamily="2" charset="-78"/>
              </a:rPr>
              <a:t>نظرية التوازن بين الجهد والمكافأة: </a:t>
            </a:r>
            <a:r>
              <a:rPr lang="en-US" sz="1700" dirty="0">
                <a:solidFill>
                  <a:srgbClr val="0070C0"/>
                </a:solidFill>
                <a:latin typeface="Alexandria" pitchFamily="2" charset="-78"/>
                <a:cs typeface="Alexandria" pitchFamily="2" charset="-78"/>
              </a:rPr>
              <a:t>Effort-Reward</a:t>
            </a:r>
            <a:r>
              <a:rPr lang="en-US" sz="1700" dirty="0">
                <a:latin typeface="Alexandria" pitchFamily="2" charset="-78"/>
                <a:cs typeface="Alexandria" pitchFamily="2" charset="-78"/>
              </a:rPr>
              <a:t> </a:t>
            </a:r>
            <a:r>
              <a:rPr lang="en-US" sz="1700" dirty="0">
                <a:solidFill>
                  <a:srgbClr val="0070C0"/>
                </a:solidFill>
                <a:latin typeface="Alexandria" pitchFamily="2" charset="-78"/>
                <a:cs typeface="Alexandria" pitchFamily="2" charset="-78"/>
              </a:rPr>
              <a:t>Imbalance Theory</a:t>
            </a:r>
          </a:p>
          <a:p>
            <a:pPr marL="285750" indent="-285750" algn="r" rtl="1">
              <a:lnSpc>
                <a:spcPct val="150000"/>
              </a:lnSpc>
              <a:buClr>
                <a:schemeClr val="accent2">
                  <a:lumMod val="75000"/>
                </a:schemeClr>
              </a:buClr>
              <a:buFont typeface="Wingdings" panose="05000000000000000000" pitchFamily="2" charset="2"/>
              <a:buChar char="q"/>
            </a:pPr>
            <a:r>
              <a:rPr lang="ar-SA" sz="1700" dirty="0">
                <a:latin typeface="Alexandria" pitchFamily="2" charset="-78"/>
                <a:cs typeface="Alexandria" pitchFamily="2" charset="-78"/>
              </a:rPr>
              <a:t>تفترض النظرية أن الاحتراق يحدث عندما يكون هناك </a:t>
            </a:r>
            <a:r>
              <a:rPr lang="ar-SA" sz="1700" u="sng" dirty="0">
                <a:latin typeface="Alexandria" pitchFamily="2" charset="-78"/>
                <a:cs typeface="Alexandria" pitchFamily="2" charset="-78"/>
              </a:rPr>
              <a:t>عدم توازن </a:t>
            </a:r>
            <a:r>
              <a:rPr lang="ar-SA" sz="1700" dirty="0">
                <a:latin typeface="Alexandria" pitchFamily="2" charset="-78"/>
                <a:cs typeface="Alexandria" pitchFamily="2" charset="-78"/>
              </a:rPr>
              <a:t>بين الجهد المبذول والمكافآت المتلقاة في العمل.</a:t>
            </a:r>
          </a:p>
          <a:p>
            <a:pPr marL="285750" indent="-285750" algn="r" rtl="1">
              <a:lnSpc>
                <a:spcPct val="150000"/>
              </a:lnSpc>
              <a:buFont typeface="Wingdings" panose="05000000000000000000" pitchFamily="2" charset="2"/>
              <a:buChar char="q"/>
            </a:pPr>
            <a:r>
              <a:rPr lang="ar-SA" sz="1700" dirty="0">
                <a:solidFill>
                  <a:schemeClr val="accent2">
                    <a:lumMod val="75000"/>
                  </a:schemeClr>
                </a:solidFill>
                <a:latin typeface="Alexandria" pitchFamily="2" charset="-78"/>
                <a:cs typeface="Alexandria" pitchFamily="2" charset="-78"/>
              </a:rPr>
              <a:t>وتشير النظرية إلى عدة مفاهيم هي:</a:t>
            </a:r>
          </a:p>
          <a:p>
            <a:pPr marL="342900" indent="-342900" algn="r" rtl="1">
              <a:lnSpc>
                <a:spcPct val="150000"/>
              </a:lnSpc>
              <a:buFont typeface="+mj-lt"/>
              <a:buAutoNum type="arabicPeriod"/>
            </a:pPr>
            <a:r>
              <a:rPr lang="ar-SA" sz="1700" dirty="0">
                <a:latin typeface="Alexandria" pitchFamily="2" charset="-78"/>
                <a:cs typeface="Alexandria" pitchFamily="2" charset="-78"/>
              </a:rPr>
              <a:t>الجهد المبذول: يشير إلى العمل والجهد الذي يبذله الفرد في أداء مهامه.</a:t>
            </a:r>
          </a:p>
          <a:p>
            <a:pPr marL="342900" indent="-342900" algn="r" rtl="1">
              <a:lnSpc>
                <a:spcPct val="150000"/>
              </a:lnSpc>
              <a:buFont typeface="+mj-lt"/>
              <a:buAutoNum type="arabicPeriod"/>
            </a:pPr>
            <a:r>
              <a:rPr lang="ar-SA" sz="1700" dirty="0">
                <a:latin typeface="Alexandria" pitchFamily="2" charset="-78"/>
                <a:cs typeface="Alexandria" pitchFamily="2" charset="-78"/>
              </a:rPr>
              <a:t>المكافآت: تشمل التعويضات المالية، التقدير، الدعم الاجتماعي من الزملاء والمديرين.</a:t>
            </a:r>
          </a:p>
          <a:p>
            <a:pPr marL="342900" indent="-342900" algn="r" rtl="1">
              <a:lnSpc>
                <a:spcPct val="150000"/>
              </a:lnSpc>
              <a:buFont typeface="+mj-lt"/>
              <a:buAutoNum type="arabicPeriod"/>
            </a:pPr>
            <a:r>
              <a:rPr lang="ar-SA" sz="1700" dirty="0">
                <a:latin typeface="Alexandria" pitchFamily="2" charset="-78"/>
                <a:cs typeface="Alexandria" pitchFamily="2" charset="-78"/>
              </a:rPr>
              <a:t>عدم التوازن: يحدث عندما يشعر الفرد أنه يبذل جهدًا كبيرًا دون الحصول على مكافآت متناسبة.</a:t>
            </a:r>
          </a:p>
          <a:p>
            <a:pPr algn="r" rtl="1">
              <a:lnSpc>
                <a:spcPct val="150000"/>
              </a:lnSpc>
            </a:pPr>
            <a:endParaRPr lang="ar-SA" sz="600" dirty="0">
              <a:solidFill>
                <a:srgbClr val="002060"/>
              </a:solidFill>
              <a:latin typeface="Alexandria" pitchFamily="2" charset="-78"/>
              <a:cs typeface="Alexandria" pitchFamily="2" charset="-78"/>
            </a:endParaRPr>
          </a:p>
          <a:p>
            <a:pPr algn="r" rtl="1">
              <a:lnSpc>
                <a:spcPct val="150000"/>
              </a:lnSpc>
            </a:pPr>
            <a:r>
              <a:rPr lang="ar-SA" sz="1700" dirty="0">
                <a:solidFill>
                  <a:srgbClr val="002060"/>
                </a:solidFill>
                <a:latin typeface="Alexandria" pitchFamily="2" charset="-78"/>
                <a:cs typeface="Alexandria" pitchFamily="2" charset="-78"/>
              </a:rPr>
              <a:t>    هذا التوازن غير العادل يمكن أن يؤدي إلى مشاعر القلق والإرهاق، مما يرفع من احتمالات الإصابة بالاحتراق الوظيفي. الأفراد الذين يشعرون بعدم التقدير أو الانصاف في بيئة العمل يكونون أكثر عرضة لتجربة الاحتراق الوظيفي.</a:t>
            </a:r>
          </a:p>
        </p:txBody>
      </p:sp>
      <p:sp>
        <p:nvSpPr>
          <p:cNvPr id="14" name="Freeform 3"/>
          <p:cNvSpPr/>
          <p:nvPr/>
        </p:nvSpPr>
        <p:spPr>
          <a:xfrm>
            <a:off x="31759" y="4510007"/>
            <a:ext cx="2122505" cy="2347993"/>
          </a:xfrm>
          <a:custGeom>
            <a:avLst/>
            <a:gdLst/>
            <a:ahLst/>
            <a:cxnLst/>
            <a:rect l="l" t="t" r="r" b="b"/>
            <a:pathLst>
              <a:path w="3175994" h="2723415">
                <a:moveTo>
                  <a:pt x="0" y="0"/>
                </a:moveTo>
                <a:lnTo>
                  <a:pt x="3175994" y="0"/>
                </a:lnTo>
                <a:lnTo>
                  <a:pt x="3175994" y="2723414"/>
                </a:lnTo>
                <a:lnTo>
                  <a:pt x="0" y="2723414"/>
                </a:lnTo>
                <a:lnTo>
                  <a:pt x="0" y="0"/>
                </a:lnTo>
                <a:close/>
              </a:path>
            </a:pathLst>
          </a:custGeom>
          <a:blipFill>
            <a:blip r:embed="rId4"/>
            <a:stretch>
              <a:fillRect/>
            </a:stretch>
          </a:blipFill>
        </p:spPr>
      </p:sp>
    </p:spTree>
    <p:extLst>
      <p:ext uri="{BB962C8B-B14F-4D97-AF65-F5344CB8AC3E}">
        <p14:creationId xmlns:p14="http://schemas.microsoft.com/office/powerpoint/2010/main" val="24629647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653442" y="1347804"/>
            <a:ext cx="4785744"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استراتيجيات الحماية من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47157" y="1870593"/>
            <a:ext cx="9252718" cy="4422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62863"/>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10" name="Freeform 3"/>
          <p:cNvSpPr/>
          <p:nvPr/>
        </p:nvSpPr>
        <p:spPr>
          <a:xfrm>
            <a:off x="1191986" y="5894156"/>
            <a:ext cx="1371600" cy="1005682"/>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4"/>
            <a:stretch>
              <a:fillRect l="-24353" r="-13916"/>
            </a:stretch>
          </a:blipFill>
        </p:spPr>
      </p:sp>
      <p:sp>
        <p:nvSpPr>
          <p:cNvPr id="2" name="Rectangle 1"/>
          <p:cNvSpPr/>
          <p:nvPr/>
        </p:nvSpPr>
        <p:spPr>
          <a:xfrm>
            <a:off x="1847157" y="1887632"/>
            <a:ext cx="9109601" cy="4408899"/>
          </a:xfrm>
          <a:prstGeom prst="rect">
            <a:avLst/>
          </a:prstGeom>
          <a:noFill/>
        </p:spPr>
        <p:txBody>
          <a:bodyPr wrap="square">
            <a:spAutoFit/>
          </a:bodyPr>
          <a:lstStyle/>
          <a:p>
            <a:pPr marL="342900" indent="-342900" algn="r" rtl="1" fontAlgn="base">
              <a:lnSpc>
                <a:spcPct val="150000"/>
              </a:lnSpc>
              <a:buFont typeface="+mj-lt"/>
              <a:buAutoNum type="arabicPeriod"/>
            </a:pPr>
            <a:r>
              <a:rPr lang="ar-SA" sz="1700" dirty="0">
                <a:solidFill>
                  <a:srgbClr val="0070C0"/>
                </a:solidFill>
                <a:latin typeface="Alexandria" pitchFamily="2" charset="-78"/>
                <a:cs typeface="Alexandria" pitchFamily="2" charset="-78"/>
              </a:rPr>
              <a:t>التوازن بين العمل والحياة الشخصية: </a:t>
            </a:r>
          </a:p>
          <a:p>
            <a:pPr marL="512763" indent="-223838" algn="r" rtl="1" fontAlgn="base">
              <a:lnSpc>
                <a:spcPct val="150000"/>
              </a:lnSpc>
              <a:buFont typeface="Wingdings" panose="05000000000000000000" pitchFamily="2" charset="2"/>
              <a:buChar char="§"/>
            </a:pPr>
            <a:r>
              <a:rPr lang="ar-SA" sz="1700" dirty="0">
                <a:latin typeface="Alexandria" pitchFamily="2" charset="-78"/>
                <a:cs typeface="Alexandria" pitchFamily="2" charset="-78"/>
              </a:rPr>
              <a:t>الحفاظ على حدود واضحة بين الوقت المُخصص للعمل والوقت الخاص للحياة الشخصية، هو أمر بالغ الأهمية لمنع الاحتراق الوظيفي.</a:t>
            </a:r>
          </a:p>
          <a:p>
            <a:pPr marL="512763" indent="-223838" algn="r" rtl="1" fontAlgn="base">
              <a:lnSpc>
                <a:spcPct val="150000"/>
              </a:lnSpc>
              <a:buFont typeface="Wingdings" panose="05000000000000000000" pitchFamily="2" charset="2"/>
              <a:buChar char="§"/>
            </a:pPr>
            <a:r>
              <a:rPr lang="ar-SA" sz="1700" dirty="0">
                <a:latin typeface="Alexandria" pitchFamily="2" charset="-78"/>
                <a:cs typeface="Alexandria" pitchFamily="2" charset="-78"/>
              </a:rPr>
              <a:t>ممارسة هوايات ممتعة وقضاء وقت مع الأسرة والأصدقاء.</a:t>
            </a:r>
          </a:p>
          <a:p>
            <a:pPr marL="342900" indent="-342900" algn="r" rtl="1" fontAlgn="base">
              <a:lnSpc>
                <a:spcPct val="150000"/>
              </a:lnSpc>
              <a:buFont typeface="+mj-lt"/>
              <a:buAutoNum type="arabicPeriod" startAt="2"/>
            </a:pPr>
            <a:r>
              <a:rPr lang="ar-SA" sz="1700" dirty="0">
                <a:solidFill>
                  <a:srgbClr val="0070C0"/>
                </a:solidFill>
                <a:latin typeface="Alexandria" pitchFamily="2" charset="-78"/>
                <a:cs typeface="Alexandria" pitchFamily="2" charset="-78"/>
              </a:rPr>
              <a:t>إدارة الضغوط والتوتر: </a:t>
            </a:r>
            <a:r>
              <a:rPr lang="ar-SA" sz="1700" dirty="0">
                <a:latin typeface="Alexandria" pitchFamily="2" charset="-78"/>
                <a:cs typeface="Alexandria" pitchFamily="2" charset="-78"/>
              </a:rPr>
              <a:t>التعامل بشكل فعال مع الضغوط والتوتر المرتبطة بالعمل من خلال تقنيات الاسترخاء والتأمل وممارسة الرياضية. يساعد هذا على الحفاظ على الصحة النفسية.</a:t>
            </a:r>
          </a:p>
          <a:p>
            <a:pPr marL="401638" indent="-338138" algn="r" rtl="1" fontAlgn="base">
              <a:lnSpc>
                <a:spcPct val="150000"/>
              </a:lnSpc>
              <a:buFont typeface="+mj-lt"/>
              <a:buAutoNum type="arabicPeriod" startAt="3"/>
            </a:pPr>
            <a:r>
              <a:rPr lang="ar-SA" sz="1700" dirty="0">
                <a:solidFill>
                  <a:srgbClr val="0070C0"/>
                </a:solidFill>
                <a:latin typeface="Alexandria" pitchFamily="2" charset="-78"/>
                <a:cs typeface="Alexandria" pitchFamily="2" charset="-78"/>
              </a:rPr>
              <a:t>التنمية المهنية والتطوير الذاتي: </a:t>
            </a:r>
            <a:r>
              <a:rPr lang="ar-SA" sz="1700" dirty="0">
                <a:latin typeface="Alexandria" pitchFamily="2" charset="-78"/>
                <a:cs typeface="Alexandria" pitchFamily="2" charset="-78"/>
              </a:rPr>
              <a:t>الاستثمار في التنمية المهنية والتطوير الذاتي من خلال التدريب والتعليم المستمر يساعد على تحسين المهارات والحفاظ على الحماس والدافعية في العمل.</a:t>
            </a:r>
          </a:p>
          <a:p>
            <a:pPr marL="401638" indent="-338138" algn="r" rtl="1" fontAlgn="base">
              <a:lnSpc>
                <a:spcPct val="150000"/>
              </a:lnSpc>
              <a:buFont typeface="+mj-lt"/>
              <a:buAutoNum type="arabicPeriod" startAt="3"/>
            </a:pPr>
            <a:r>
              <a:rPr lang="ar-SA" sz="1700" dirty="0">
                <a:solidFill>
                  <a:srgbClr val="0070C0"/>
                </a:solidFill>
                <a:latin typeface="Alexandria" pitchFamily="2" charset="-78"/>
                <a:cs typeface="Alexandria" pitchFamily="2" charset="-78"/>
              </a:rPr>
              <a:t>الدعم الاجتماعي والتواصل: </a:t>
            </a:r>
            <a:r>
              <a:rPr lang="ar-SA" sz="1700" dirty="0">
                <a:latin typeface="Alexandria" pitchFamily="2" charset="-78"/>
                <a:cs typeface="Alexandria" pitchFamily="2" charset="-78"/>
              </a:rPr>
              <a:t>الحفاظ على شبكة من العلاقات الاجتماعية داخل وخارج العمل يوفر الدعم النفسي والاجتماعي للفرد.</a:t>
            </a:r>
          </a:p>
        </p:txBody>
      </p:sp>
      <p:pic>
        <p:nvPicPr>
          <p:cNvPr id="15" name="Picture 14"/>
          <p:cNvPicPr>
            <a:picLocks noChangeAspect="1"/>
          </p:cNvPicPr>
          <p:nvPr/>
        </p:nvPicPr>
        <p:blipFill rotWithShape="1">
          <a:blip r:embed="rId5"/>
          <a:srcRect l="36931" t="46107" r="38163" b="26481"/>
          <a:stretch/>
        </p:blipFill>
        <p:spPr>
          <a:xfrm>
            <a:off x="0" y="2954215"/>
            <a:ext cx="1778275" cy="2589898"/>
          </a:xfrm>
          <a:prstGeom prst="rect">
            <a:avLst/>
          </a:prstGeom>
        </p:spPr>
      </p:pic>
    </p:spTree>
    <p:extLst>
      <p:ext uri="{BB962C8B-B14F-4D97-AF65-F5344CB8AC3E}">
        <p14:creationId xmlns:p14="http://schemas.microsoft.com/office/powerpoint/2010/main" val="204584156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653442" y="1347804"/>
            <a:ext cx="3747358"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أساليب إدارة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394491" y="1870594"/>
            <a:ext cx="8705384" cy="41291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62863"/>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2" name="Rectangle 1"/>
          <p:cNvSpPr/>
          <p:nvPr/>
        </p:nvSpPr>
        <p:spPr>
          <a:xfrm>
            <a:off x="2394491" y="2081383"/>
            <a:ext cx="8517832" cy="3624069"/>
          </a:xfrm>
          <a:prstGeom prst="rect">
            <a:avLst/>
          </a:prstGeom>
          <a:noFill/>
        </p:spPr>
        <p:txBody>
          <a:bodyPr wrap="square">
            <a:spAutoFit/>
          </a:bodyPr>
          <a:lstStyle/>
          <a:p>
            <a:pPr algn="r" rtl="1" fontAlgn="base">
              <a:lnSpc>
                <a:spcPct val="150000"/>
              </a:lnSpc>
            </a:pPr>
            <a:r>
              <a:rPr lang="ar-SA" sz="1700" dirty="0">
                <a:latin typeface="Alexandria" pitchFamily="2" charset="-78"/>
                <a:cs typeface="Alexandria" pitchFamily="2" charset="-78"/>
              </a:rPr>
              <a:t>   تتطلب إدارة الاحتراق الوظيفي مجموعة من الأساليب لتنظيم العمل وتقليل     الضغوط؛ بهدف تحسين الصحة النفسية وزيادة الإنتاجية، مما يساعد على تقليل العبء النفسي الناتج عن المهام الروتينية. كل ذلك يسهم في خلق بيئة عمل أكثر صحة وإيجابية.</a:t>
            </a:r>
          </a:p>
          <a:p>
            <a:pPr algn="r" rtl="1">
              <a:lnSpc>
                <a:spcPct val="150000"/>
              </a:lnSpc>
            </a:pPr>
            <a:r>
              <a:rPr lang="ar-SA" sz="1700" dirty="0">
                <a:latin typeface="Alexandria" pitchFamily="2" charset="-78"/>
                <a:cs typeface="Alexandria" pitchFamily="2" charset="-78"/>
              </a:rPr>
              <a:t>المهارات الناعمة: تلعب المهارات الناعمة دورًا حيويًا في الحماية من الاحتراق الوظيفي، خاصة في مجالات الإعلام والتسويق. تشمل هذه المهارات ما يلي:</a:t>
            </a:r>
          </a:p>
          <a:p>
            <a:pPr algn="r" rtl="1" fontAlgn="base">
              <a:lnSpc>
                <a:spcPct val="150000"/>
              </a:lnSpc>
            </a:pPr>
            <a:r>
              <a:rPr lang="ar-SA" sz="1700" dirty="0">
                <a:solidFill>
                  <a:srgbClr val="0070C0"/>
                </a:solidFill>
                <a:latin typeface="Alexandria" pitchFamily="2" charset="-78"/>
                <a:cs typeface="Alexandria" pitchFamily="2" charset="-78"/>
              </a:rPr>
              <a:t>أولًا: مهارة إدارة الوقت في العمل الإعلامي </a:t>
            </a:r>
            <a:endParaRPr lang="ar-SA" sz="1700" dirty="0">
              <a:latin typeface="Alexandria" pitchFamily="2" charset="-78"/>
              <a:cs typeface="Alexandria" pitchFamily="2" charset="-78"/>
            </a:endParaRPr>
          </a:p>
          <a:p>
            <a:pPr algn="r" rtl="1" fontAlgn="base">
              <a:lnSpc>
                <a:spcPct val="150000"/>
              </a:lnSpc>
            </a:pPr>
            <a:r>
              <a:rPr lang="ar-SA" sz="1700" dirty="0">
                <a:latin typeface="Alexandria" pitchFamily="2" charset="-78"/>
                <a:cs typeface="Alexandria" pitchFamily="2" charset="-78"/>
              </a:rPr>
              <a:t>   مهارة الوقت تعتبر مهارة حيوية في بيئة العمل السريعة ذات الضغوط العالية مثل الإعلام والتسويق. فهي تساعد في التعامل مع المواعيد النهائية الضيقة والمهام المتعددة، مما يسهم في تحسين الكفاءة وتقليل الشعور بالإرهاق.</a:t>
            </a:r>
          </a:p>
        </p:txBody>
      </p:sp>
      <p:pic>
        <p:nvPicPr>
          <p:cNvPr id="14" name="Picture 13"/>
          <p:cNvPicPr>
            <a:picLocks noChangeAspect="1"/>
          </p:cNvPicPr>
          <p:nvPr/>
        </p:nvPicPr>
        <p:blipFill rotWithShape="1">
          <a:blip r:embed="rId4"/>
          <a:srcRect l="60727" t="15186" r="5983" b="15735"/>
          <a:stretch/>
        </p:blipFill>
        <p:spPr>
          <a:xfrm>
            <a:off x="0" y="2428863"/>
            <a:ext cx="2363222" cy="3276589"/>
          </a:xfrm>
          <a:prstGeom prst="rect">
            <a:avLst/>
          </a:prstGeom>
        </p:spPr>
      </p:pic>
    </p:spTree>
    <p:extLst>
      <p:ext uri="{BB962C8B-B14F-4D97-AF65-F5344CB8AC3E}">
        <p14:creationId xmlns:p14="http://schemas.microsoft.com/office/powerpoint/2010/main" val="25252838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337980" y="1384001"/>
            <a:ext cx="352276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أساليب إدارة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84732" y="1891832"/>
            <a:ext cx="9363479" cy="4268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59129" y="1152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15851" y="1264534"/>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384733" y="1537889"/>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2" name="Rectangle 1"/>
          <p:cNvSpPr/>
          <p:nvPr/>
        </p:nvSpPr>
        <p:spPr>
          <a:xfrm>
            <a:off x="1520847" y="2045720"/>
            <a:ext cx="9051878" cy="4016484"/>
          </a:xfrm>
          <a:prstGeom prst="rect">
            <a:avLst/>
          </a:prstGeom>
          <a:noFill/>
        </p:spPr>
        <p:txBody>
          <a:bodyPr wrap="square">
            <a:spAutoFit/>
          </a:bodyPr>
          <a:lstStyle/>
          <a:p>
            <a:pPr algn="r" rtl="1" fontAlgn="base">
              <a:lnSpc>
                <a:spcPct val="150000"/>
              </a:lnSpc>
            </a:pPr>
            <a:r>
              <a:rPr lang="ar-SA" sz="1700" dirty="0">
                <a:solidFill>
                  <a:srgbClr val="C00000"/>
                </a:solidFill>
                <a:latin typeface="Alexandria" pitchFamily="2" charset="-78"/>
                <a:cs typeface="Alexandria" pitchFamily="2" charset="-78"/>
              </a:rPr>
              <a:t>أنواع الوقت في العمل الإعلامي:</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الوقت الإبداعي: </a:t>
            </a:r>
            <a:r>
              <a:rPr lang="ar-SA" sz="1700" dirty="0">
                <a:latin typeface="Alexandria" pitchFamily="2" charset="-78"/>
                <a:cs typeface="Alexandria" pitchFamily="2" charset="-78"/>
              </a:rPr>
              <a:t>هو الوقت الذي يُستثمر في التفكير الإبداعي وتوليد الأفكار الجديدة والتخطيط المستقبلي. فالابتكار يساعد في خلق محتوى مميز وجذاب.</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الوقت التحضيري</a:t>
            </a:r>
            <a:r>
              <a:rPr lang="ar-SA" sz="1700" dirty="0">
                <a:latin typeface="Alexandria" pitchFamily="2" charset="-78"/>
                <a:cs typeface="Alexandria" pitchFamily="2" charset="-78"/>
              </a:rPr>
              <a:t>: هو الوقت الذي يُخصص للتحضير للمهام والمشاريع. يشمل البحث، وجمع المعلومات، وتخطيط الاستراتيجيات. فيساعد في وضع أساس قوي للمشاريع، مما يقلل من الأخطاء ويزيد من الكفاءة. </a:t>
            </a:r>
          </a:p>
          <a:p>
            <a:pPr marL="342900" indent="-342900" algn="r" rtl="1">
              <a:lnSpc>
                <a:spcPct val="150000"/>
              </a:lnSpc>
              <a:buFont typeface="+mj-lt"/>
              <a:buAutoNum type="arabicPeriod" startAt="3"/>
            </a:pPr>
            <a:r>
              <a:rPr lang="ar-SA" sz="1700" dirty="0">
                <a:solidFill>
                  <a:schemeClr val="accent2">
                    <a:lumMod val="75000"/>
                  </a:schemeClr>
                </a:solidFill>
                <a:latin typeface="Alexandria" pitchFamily="2" charset="-78"/>
                <a:cs typeface="Alexandria" pitchFamily="2" charset="-78"/>
              </a:rPr>
              <a:t>الوقت الإنتاجي: </a:t>
            </a:r>
            <a:r>
              <a:rPr lang="ar-SA" sz="1700" dirty="0">
                <a:latin typeface="Alexandria" pitchFamily="2" charset="-78"/>
                <a:cs typeface="Alexandria" pitchFamily="2" charset="-78"/>
              </a:rPr>
              <a:t>هو الوقت الذي يُستخدم في تنفيذ المهام الفعلية وإنتاج المحتوى. يشمل الكتابة، التحرير، والتصوير. أي تنفيذ الأعمال التي تم التخطيط لها في الوقت الإبداعي والتحضير لها في الوقت التحضيري. لذا يُعتبر الوقت الإنتاجي أكثر أهمية لأنه يتضمن تحقيق الأهداف وتحويل الأفكار إلى واقع.</a:t>
            </a:r>
          </a:p>
        </p:txBody>
      </p:sp>
      <p:sp>
        <p:nvSpPr>
          <p:cNvPr id="16" name="Freeform 11"/>
          <p:cNvSpPr/>
          <p:nvPr/>
        </p:nvSpPr>
        <p:spPr>
          <a:xfrm>
            <a:off x="-1" y="5363308"/>
            <a:ext cx="1861355" cy="1494692"/>
          </a:xfrm>
          <a:custGeom>
            <a:avLst/>
            <a:gdLst/>
            <a:ahLst/>
            <a:cxnLst/>
            <a:rect l="l" t="t" r="r" b="b"/>
            <a:pathLst>
              <a:path w="2130070" h="1842510">
                <a:moveTo>
                  <a:pt x="0" y="0"/>
                </a:moveTo>
                <a:lnTo>
                  <a:pt x="2130070" y="0"/>
                </a:lnTo>
                <a:lnTo>
                  <a:pt x="2130070" y="1842510"/>
                </a:lnTo>
                <a:lnTo>
                  <a:pt x="0" y="1842510"/>
                </a:lnTo>
                <a:lnTo>
                  <a:pt x="0" y="0"/>
                </a:lnTo>
                <a:close/>
              </a:path>
            </a:pathLst>
          </a:custGeom>
          <a:blipFill>
            <a:blip r:embed="rId4"/>
            <a:stretch>
              <a:fillRect/>
            </a:stretch>
          </a:blipFill>
        </p:spPr>
      </p:sp>
    </p:spTree>
    <p:extLst>
      <p:ext uri="{BB962C8B-B14F-4D97-AF65-F5344CB8AC3E}">
        <p14:creationId xmlns:p14="http://schemas.microsoft.com/office/powerpoint/2010/main" val="66071993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337980" y="1384001"/>
            <a:ext cx="352276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أساليب إدارة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22094" y="1870593"/>
            <a:ext cx="8916477" cy="41451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59129" y="1152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15851" y="1264534"/>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384733" y="1537889"/>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2" name="Rectangle 1"/>
          <p:cNvSpPr/>
          <p:nvPr/>
        </p:nvSpPr>
        <p:spPr>
          <a:xfrm>
            <a:off x="1722093" y="2045720"/>
            <a:ext cx="8740297" cy="3624069"/>
          </a:xfrm>
          <a:prstGeom prst="rect">
            <a:avLst/>
          </a:prstGeom>
          <a:noFill/>
        </p:spPr>
        <p:txBody>
          <a:bodyPr wrap="square">
            <a:spAutoFit/>
          </a:bodyPr>
          <a:lstStyle/>
          <a:p>
            <a:pPr algn="r" rtl="1" fontAlgn="base">
              <a:lnSpc>
                <a:spcPct val="150000"/>
              </a:lnSpc>
            </a:pPr>
            <a:r>
              <a:rPr lang="ar-SA" sz="1700" dirty="0">
                <a:solidFill>
                  <a:srgbClr val="C00000"/>
                </a:solidFill>
                <a:latin typeface="Alexandria" pitchFamily="2" charset="-78"/>
                <a:cs typeface="Alexandria" pitchFamily="2" charset="-78"/>
              </a:rPr>
              <a:t>أنواع الوقت في العمل الإعلامي:</a:t>
            </a:r>
          </a:p>
          <a:p>
            <a:pPr marL="342900" indent="-342900" algn="r" rtl="1">
              <a:lnSpc>
                <a:spcPct val="150000"/>
              </a:lnSpc>
              <a:buFont typeface="+mj-lt"/>
              <a:buAutoNum type="arabicPeriod" startAt="4"/>
            </a:pPr>
            <a:r>
              <a:rPr lang="ar-SA" sz="1700" dirty="0">
                <a:solidFill>
                  <a:schemeClr val="accent2">
                    <a:lumMod val="75000"/>
                  </a:schemeClr>
                </a:solidFill>
                <a:latin typeface="Alexandria" pitchFamily="2" charset="-78"/>
                <a:cs typeface="Alexandria" pitchFamily="2" charset="-78"/>
              </a:rPr>
              <a:t>الوقت العام أو غير المباشر: </a:t>
            </a:r>
            <a:r>
              <a:rPr lang="ar-SA" sz="1700" dirty="0">
                <a:latin typeface="Alexandria" pitchFamily="2" charset="-78"/>
                <a:cs typeface="Alexandria" pitchFamily="2" charset="-78"/>
              </a:rPr>
              <a:t>هو الوقت الذي لا يُخصص مباشرة لمهام العمل، يشمل الاجتماعات، التفاعل الاجتماعي، أو فترات الانتظار. أي الوقت المُخصص للقيام بنشاطات فرعية. على الرغم من أنه قد يبدو غير مُنتج، إلا أنه يمكن أن يسهم في بناء العلاقات وتعزيز التعاون بين الفريق.</a:t>
            </a:r>
          </a:p>
          <a:p>
            <a:pPr algn="r" rtl="1">
              <a:lnSpc>
                <a:spcPct val="150000"/>
              </a:lnSpc>
            </a:pPr>
            <a:endParaRPr lang="ar-SA" sz="1100" dirty="0">
              <a:solidFill>
                <a:srgbClr val="002060"/>
              </a:solidFill>
              <a:latin typeface="Alexandria" pitchFamily="2" charset="-78"/>
              <a:cs typeface="Alexandria" pitchFamily="2" charset="-78"/>
            </a:endParaRPr>
          </a:p>
          <a:p>
            <a:pPr algn="r" rtl="1">
              <a:lnSpc>
                <a:spcPct val="150000"/>
              </a:lnSpc>
            </a:pPr>
            <a:r>
              <a:rPr lang="ar-SA" sz="1700" dirty="0">
                <a:solidFill>
                  <a:srgbClr val="002060"/>
                </a:solidFill>
                <a:latin typeface="Alexandria" pitchFamily="2" charset="-78"/>
                <a:cs typeface="Alexandria" pitchFamily="2" charset="-78"/>
              </a:rPr>
              <a:t>    إن فِهم أنواع الوقت يساعد الأفراد في تنظيم مهامهم بشكل أفضل وزيادة الإنتاجية. من خلال تخصيص الوقت بشكل مناسب لكل نوع، يمكن للموظفين في المجال الإعلامي تحسين أدائهم ومواجهة التحديات بشكل أكثر فعالية.</a:t>
            </a:r>
          </a:p>
        </p:txBody>
      </p:sp>
      <p:sp>
        <p:nvSpPr>
          <p:cNvPr id="14" name="Freeform 4"/>
          <p:cNvSpPr/>
          <p:nvPr/>
        </p:nvSpPr>
        <p:spPr>
          <a:xfrm flipH="1">
            <a:off x="-1" y="4787669"/>
            <a:ext cx="2690446" cy="2070331"/>
          </a:xfrm>
          <a:custGeom>
            <a:avLst/>
            <a:gdLst/>
            <a:ahLst/>
            <a:cxnLst/>
            <a:rect l="l" t="t" r="r" b="b"/>
            <a:pathLst>
              <a:path w="6454588" h="4114800">
                <a:moveTo>
                  <a:pt x="0" y="0"/>
                </a:moveTo>
                <a:lnTo>
                  <a:pt x="6454588" y="0"/>
                </a:lnTo>
                <a:lnTo>
                  <a:pt x="6454588" y="4114800"/>
                </a:lnTo>
                <a:lnTo>
                  <a:pt x="0" y="4114800"/>
                </a:lnTo>
                <a:lnTo>
                  <a:pt x="0" y="0"/>
                </a:lnTo>
                <a:close/>
              </a:path>
            </a:pathLst>
          </a:custGeom>
          <a:blipFill>
            <a:blip>
              <a:extLst>
                <a:ext uri="{96DAC541-7B7A-43D3-8B79-37D633B846F1}">
                  <asvg:svgBlip xmlns:asvg="http://schemas.microsoft.com/office/drawing/2016/SVG/main" r:embed="rId4"/>
                </a:ext>
              </a:extLst>
            </a:blip>
            <a:stretch>
              <a:fillRect/>
            </a:stretch>
          </a:blipFill>
        </p:spPr>
      </p:sp>
    </p:spTree>
    <p:extLst>
      <p:ext uri="{BB962C8B-B14F-4D97-AF65-F5344CB8AC3E}">
        <p14:creationId xmlns:p14="http://schemas.microsoft.com/office/powerpoint/2010/main" val="17257586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337980" y="1384001"/>
            <a:ext cx="352276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أساليب إدارة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22095" y="1870593"/>
            <a:ext cx="9391330" cy="40008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59129" y="1152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15851" y="1264534"/>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384733" y="1537889"/>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2" name="Rectangle 1"/>
          <p:cNvSpPr/>
          <p:nvPr/>
        </p:nvSpPr>
        <p:spPr>
          <a:xfrm>
            <a:off x="1722095" y="1910469"/>
            <a:ext cx="9170496" cy="4016484"/>
          </a:xfrm>
          <a:prstGeom prst="rect">
            <a:avLst/>
          </a:prstGeom>
          <a:noFill/>
        </p:spPr>
        <p:txBody>
          <a:bodyPr wrap="square">
            <a:spAutoFit/>
          </a:bodyPr>
          <a:lstStyle/>
          <a:p>
            <a:pPr algn="r" rtl="1" fontAlgn="base">
              <a:lnSpc>
                <a:spcPct val="150000"/>
              </a:lnSpc>
            </a:pPr>
            <a:r>
              <a:rPr lang="ar-SA" sz="1700" dirty="0">
                <a:solidFill>
                  <a:srgbClr val="0070C0"/>
                </a:solidFill>
                <a:latin typeface="Alexandria" pitchFamily="2" charset="-78"/>
                <a:cs typeface="Alexandria" pitchFamily="2" charset="-78"/>
              </a:rPr>
              <a:t>استراتيجيات إدارة الوقت الفعال:</a:t>
            </a:r>
          </a:p>
          <a:p>
            <a:pPr marL="342900" indent="-342900" algn="r" rtl="1" fontAlgn="base">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تحديد الأولويات: </a:t>
            </a:r>
            <a:r>
              <a:rPr lang="ar-SA" sz="1700" dirty="0">
                <a:latin typeface="Alexandria" pitchFamily="2" charset="-78"/>
                <a:cs typeface="Alexandria" pitchFamily="2" charset="-78"/>
              </a:rPr>
              <a:t>يجب إعداد قائمة بالمهام اليومية وتصنيفها حسب الأولوية ( عاجل، مهم، عادي)، وفقًا لتقنية مصفوفة أيزنهاور. </a:t>
            </a:r>
          </a:p>
          <a:p>
            <a:pPr marL="342900" indent="-342900" algn="r" rtl="1" fontAlgn="base">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التخطيط المُسبق: </a:t>
            </a:r>
            <a:r>
              <a:rPr lang="ar-SA" sz="1700" dirty="0">
                <a:latin typeface="Alexandria" pitchFamily="2" charset="-78"/>
                <a:cs typeface="Alexandria" pitchFamily="2" charset="-78"/>
              </a:rPr>
              <a:t>التخطيط الجيد للأنشطة اليومية والأسبوعية يساعد في تجنب التأخير والضغوط. يجب تخصيص وقت محدد لكل مهمة والتأكد من الالتزام به، مما يسهل إدارة الوقت بشكل فعال ويقلل من التسويف الذي يعد أحد أكبر العوائق أمام إدارة الوقت الفعال.</a:t>
            </a:r>
          </a:p>
          <a:p>
            <a:pPr marL="342900" indent="-342900" algn="r" rtl="1" fontAlgn="base">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استخدام تقنية " بومودورو" </a:t>
            </a:r>
            <a:r>
              <a:rPr lang="en-US" sz="1700" dirty="0">
                <a:solidFill>
                  <a:schemeClr val="accent2">
                    <a:lumMod val="75000"/>
                  </a:schemeClr>
                </a:solidFill>
                <a:latin typeface="Alexandria" pitchFamily="2" charset="-78"/>
                <a:cs typeface="Alexandria" pitchFamily="2" charset="-78"/>
              </a:rPr>
              <a:t>Pomodoro</a:t>
            </a:r>
            <a:r>
              <a:rPr lang="ar-SA" sz="1700" dirty="0">
                <a:latin typeface="Alexandria" pitchFamily="2" charset="-78"/>
                <a:cs typeface="Alexandria" pitchFamily="2" charset="-78"/>
              </a:rPr>
              <a:t>: وتعتمد على تقسيم العمل إلى فترات زمنية قصيرة، حيث يتم تخصيص فترات العمل لمدة (25 دقيقة)، تليها فترة راحة (5 دقائق). هذه الطريقة تساعد في تحسين التركيز والنشاط وزيادة الإنتاجية، حيث يشعر الفرد بأنه يحصل على مكافأة بعد كل فترة عمل.</a:t>
            </a:r>
          </a:p>
        </p:txBody>
      </p:sp>
      <p:sp>
        <p:nvSpPr>
          <p:cNvPr id="16" name="Freeform 10"/>
          <p:cNvSpPr/>
          <p:nvPr/>
        </p:nvSpPr>
        <p:spPr>
          <a:xfrm>
            <a:off x="123093" y="3128703"/>
            <a:ext cx="1722095" cy="1812574"/>
          </a:xfrm>
          <a:custGeom>
            <a:avLst/>
            <a:gdLst/>
            <a:ahLst/>
            <a:cxnLst/>
            <a:rect l="l" t="t" r="r" b="b"/>
            <a:pathLst>
              <a:path w="2062023" h="1915807">
                <a:moveTo>
                  <a:pt x="0" y="0"/>
                </a:moveTo>
                <a:lnTo>
                  <a:pt x="2062023" y="0"/>
                </a:lnTo>
                <a:lnTo>
                  <a:pt x="2062023" y="1915806"/>
                </a:lnTo>
                <a:lnTo>
                  <a:pt x="0" y="1915806"/>
                </a:lnTo>
                <a:lnTo>
                  <a:pt x="0" y="0"/>
                </a:lnTo>
                <a:close/>
              </a:path>
            </a:pathLst>
          </a:custGeom>
          <a:blipFill>
            <a:blip>
              <a:extLst>
                <a:ext uri="{96DAC541-7B7A-43D3-8B79-37D633B846F1}">
                  <asvg:svgBlip xmlns:asvg="http://schemas.microsoft.com/office/drawing/2016/SVG/main" r:embed="rId4"/>
                </a:ext>
              </a:extLst>
            </a:blip>
            <a:stretch>
              <a:fillRect/>
            </a:stretch>
          </a:blipFill>
        </p:spPr>
      </p:sp>
    </p:spTree>
    <p:extLst>
      <p:ext uri="{BB962C8B-B14F-4D97-AF65-F5344CB8AC3E}">
        <p14:creationId xmlns:p14="http://schemas.microsoft.com/office/powerpoint/2010/main" val="27406521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319015" y="1217497"/>
            <a:ext cx="352276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أساليب إدارة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84733" y="1783210"/>
            <a:ext cx="9898033" cy="45287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02403" y="10148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159126" y="1202944"/>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228006" y="1473012"/>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2" name="Rectangle 1"/>
          <p:cNvSpPr/>
          <p:nvPr/>
        </p:nvSpPr>
        <p:spPr>
          <a:xfrm>
            <a:off x="1455522" y="1839598"/>
            <a:ext cx="9625879" cy="4339650"/>
          </a:xfrm>
          <a:prstGeom prst="rect">
            <a:avLst/>
          </a:prstGeom>
          <a:noFill/>
        </p:spPr>
        <p:txBody>
          <a:bodyPr wrap="square">
            <a:spAutoFit/>
          </a:bodyPr>
          <a:lstStyle/>
          <a:p>
            <a:pPr algn="r" rtl="1" fontAlgn="base">
              <a:lnSpc>
                <a:spcPct val="150000"/>
              </a:lnSpc>
            </a:pPr>
            <a:r>
              <a:rPr lang="ar-SA" sz="1700" dirty="0">
                <a:solidFill>
                  <a:srgbClr val="0070C0"/>
                </a:solidFill>
                <a:latin typeface="Alexandria" pitchFamily="2" charset="-78"/>
                <a:cs typeface="Alexandria" pitchFamily="2" charset="-78"/>
              </a:rPr>
              <a:t>استراتيجيات إدارة الوقت الفعال: </a:t>
            </a:r>
          </a:p>
          <a:p>
            <a:pPr marL="342900" indent="-342900" algn="r" rtl="1">
              <a:lnSpc>
                <a:spcPct val="150000"/>
              </a:lnSpc>
              <a:buFont typeface="+mj-lt"/>
              <a:buAutoNum type="arabicPeriod" startAt="4"/>
            </a:pPr>
            <a:r>
              <a:rPr lang="ar-SA" sz="1700" dirty="0">
                <a:solidFill>
                  <a:schemeClr val="accent2">
                    <a:lumMod val="75000"/>
                  </a:schemeClr>
                </a:solidFill>
                <a:latin typeface="Alexandria" pitchFamily="2" charset="-78"/>
                <a:cs typeface="Alexandria" pitchFamily="2" charset="-78"/>
              </a:rPr>
              <a:t>تجنب التشتيت: </a:t>
            </a:r>
            <a:r>
              <a:rPr lang="ar-SA" sz="1700" dirty="0">
                <a:latin typeface="Alexandria" pitchFamily="2" charset="-78"/>
                <a:cs typeface="Alexandria" pitchFamily="2" charset="-78"/>
              </a:rPr>
              <a:t>من خلال خلق بيئة عمل خالية من المشتتات مثل الهواتف المحمولة أو وسائل التواصل الاجتماعي، وتقليل الاجتماعات غير الضرورية.</a:t>
            </a:r>
          </a:p>
          <a:p>
            <a:pPr marL="342900" indent="-342900" algn="r" rtl="1" fontAlgn="base">
              <a:lnSpc>
                <a:spcPct val="150000"/>
              </a:lnSpc>
              <a:buFont typeface="+mj-lt"/>
              <a:buAutoNum type="arabicPeriod" startAt="4"/>
            </a:pPr>
            <a:r>
              <a:rPr lang="ar-SA" sz="1700" dirty="0">
                <a:solidFill>
                  <a:schemeClr val="accent2">
                    <a:lumMod val="75000"/>
                  </a:schemeClr>
                </a:solidFill>
                <a:latin typeface="Alexandria" pitchFamily="2" charset="-78"/>
                <a:cs typeface="Alexandria" pitchFamily="2" charset="-78"/>
              </a:rPr>
              <a:t>تقييم الأداء: </a:t>
            </a:r>
            <a:r>
              <a:rPr lang="ar-SA" sz="1700" dirty="0">
                <a:latin typeface="Alexandria" pitchFamily="2" charset="-78"/>
                <a:cs typeface="Alexandria" pitchFamily="2" charset="-78"/>
              </a:rPr>
              <a:t>مراجعة قائمة المهام بشكل دوري لتقييم الإنجازات. والاحتفال بالإنجازات لتعزيز الدافع والحفاظ على الحماس.</a:t>
            </a:r>
          </a:p>
          <a:p>
            <a:pPr marL="342900" indent="-342900" algn="r" rtl="1" fontAlgn="base">
              <a:lnSpc>
                <a:spcPct val="150000"/>
              </a:lnSpc>
              <a:buFont typeface="+mj-lt"/>
              <a:buAutoNum type="arabicPeriod" startAt="4"/>
            </a:pPr>
            <a:r>
              <a:rPr lang="ar-SA" sz="1700" dirty="0">
                <a:solidFill>
                  <a:schemeClr val="accent2">
                    <a:lumMod val="75000"/>
                  </a:schemeClr>
                </a:solidFill>
                <a:latin typeface="Alexandria" pitchFamily="2" charset="-78"/>
                <a:cs typeface="Alexandria" pitchFamily="2" charset="-78"/>
              </a:rPr>
              <a:t>التكيف مع الضغوط: </a:t>
            </a:r>
            <a:r>
              <a:rPr lang="ar-SA" sz="1700" dirty="0">
                <a:latin typeface="Alexandria" pitchFamily="2" charset="-78"/>
                <a:cs typeface="Alexandria" pitchFamily="2" charset="-78"/>
              </a:rPr>
              <a:t>بمعنى القدرة على تعديل الخطط عند حدوث تغيرات غير متوقعة.</a:t>
            </a:r>
          </a:p>
          <a:p>
            <a:pPr marL="342900" indent="-342900" algn="r" rtl="1" fontAlgn="base">
              <a:lnSpc>
                <a:spcPct val="150000"/>
              </a:lnSpc>
              <a:buFont typeface="+mj-lt"/>
              <a:buAutoNum type="arabicPeriod" startAt="4"/>
            </a:pPr>
            <a:r>
              <a:rPr lang="ar-SA" sz="1700" dirty="0">
                <a:solidFill>
                  <a:schemeClr val="accent2">
                    <a:lumMod val="75000"/>
                  </a:schemeClr>
                </a:solidFill>
                <a:latin typeface="Alexandria" pitchFamily="2" charset="-78"/>
                <a:cs typeface="Alexandria" pitchFamily="2" charset="-78"/>
              </a:rPr>
              <a:t>تفويض المهام</a:t>
            </a:r>
            <a:r>
              <a:rPr lang="ar-SA" sz="1700" dirty="0">
                <a:latin typeface="Alexandria" pitchFamily="2" charset="-78"/>
                <a:cs typeface="Alexandria" pitchFamily="2" charset="-78"/>
              </a:rPr>
              <a:t>: يمكن توزيع الأعمال بين أعضاء الفريق، مما يزيد من الكفاءة ويقلل من الضغوط، كما يمنح الفرصة للزملاء لتطوير مهارات جديدة واكتساب خبرات. </a:t>
            </a:r>
            <a:r>
              <a:rPr lang="ar-SA" sz="1700" u="sng" dirty="0">
                <a:latin typeface="Alexandria" pitchFamily="2" charset="-78"/>
                <a:cs typeface="Alexandria" pitchFamily="2" charset="-78"/>
              </a:rPr>
              <a:t>لنجاح المهمة يجب مراعاة ما يلي</a:t>
            </a:r>
            <a:r>
              <a:rPr lang="ar-SA" sz="1700" dirty="0">
                <a:latin typeface="Alexandria" pitchFamily="2" charset="-78"/>
                <a:cs typeface="Alexandria" pitchFamily="2" charset="-78"/>
              </a:rPr>
              <a:t>:</a:t>
            </a:r>
          </a:p>
          <a:p>
            <a:pPr marL="465138" indent="-241300" algn="r" rtl="1">
              <a:lnSpc>
                <a:spcPct val="150000"/>
              </a:lnSpc>
              <a:buFont typeface="Wingdings" panose="05000000000000000000" pitchFamily="2" charset="2"/>
              <a:buChar char="§"/>
            </a:pPr>
            <a:r>
              <a:rPr lang="ar-SA" sz="1600" dirty="0">
                <a:latin typeface="Alexandria" pitchFamily="2" charset="-78"/>
                <a:cs typeface="Alexandria" pitchFamily="2" charset="-78"/>
              </a:rPr>
              <a:t>تحديد المهام القابلة للتفويض: اختر المهام التي يقوم بها الآخرون. </a:t>
            </a:r>
          </a:p>
          <a:p>
            <a:pPr marL="465138" indent="-241300" algn="r" rtl="1">
              <a:lnSpc>
                <a:spcPct val="150000"/>
              </a:lnSpc>
              <a:buFont typeface="Wingdings" panose="05000000000000000000" pitchFamily="2" charset="2"/>
              <a:buChar char="§"/>
            </a:pPr>
            <a:r>
              <a:rPr lang="ar-SA" sz="1600" dirty="0">
                <a:latin typeface="Alexandria" pitchFamily="2" charset="-78"/>
                <a:cs typeface="Alexandria" pitchFamily="2" charset="-78"/>
              </a:rPr>
              <a:t>اختيار الشخص المناسب: التأكد من أن الشخص يمتلك المهارات والخبرات اللازمة لتنفيذ العمل.</a:t>
            </a:r>
          </a:p>
          <a:p>
            <a:pPr marL="465138" indent="-241300" algn="r" rtl="1">
              <a:lnSpc>
                <a:spcPct val="150000"/>
              </a:lnSpc>
              <a:buFont typeface="Wingdings" panose="05000000000000000000" pitchFamily="2" charset="2"/>
              <a:buChar char="§"/>
            </a:pPr>
            <a:r>
              <a:rPr lang="ar-SA" sz="1600" dirty="0">
                <a:latin typeface="Alexandria" pitchFamily="2" charset="-78"/>
                <a:cs typeface="Alexandria" pitchFamily="2" charset="-78"/>
              </a:rPr>
              <a:t>تقييم الأداء: راجع نتائج العمل الذي تم تفويضه وتقديم التغذية الراجعة لتحسين الأداء المستقبلي.</a:t>
            </a:r>
            <a:endParaRPr lang="ar-SA" sz="1700" dirty="0">
              <a:latin typeface="Alexandria" pitchFamily="2" charset="-78"/>
              <a:cs typeface="Alexandria" pitchFamily="2" charset="-78"/>
            </a:endParaRPr>
          </a:p>
        </p:txBody>
      </p:sp>
      <p:sp>
        <p:nvSpPr>
          <p:cNvPr id="14" name="Freeform 13"/>
          <p:cNvSpPr/>
          <p:nvPr/>
        </p:nvSpPr>
        <p:spPr>
          <a:xfrm>
            <a:off x="0" y="5134709"/>
            <a:ext cx="1455522" cy="1663820"/>
          </a:xfrm>
          <a:custGeom>
            <a:avLst/>
            <a:gdLst/>
            <a:ahLst/>
            <a:cxnLst/>
            <a:rect l="l" t="t" r="r" b="b"/>
            <a:pathLst>
              <a:path w="3750355" h="2708069">
                <a:moveTo>
                  <a:pt x="0" y="0"/>
                </a:moveTo>
                <a:lnTo>
                  <a:pt x="3750355" y="0"/>
                </a:lnTo>
                <a:lnTo>
                  <a:pt x="3750355" y="2708069"/>
                </a:lnTo>
                <a:lnTo>
                  <a:pt x="0" y="2708069"/>
                </a:lnTo>
                <a:lnTo>
                  <a:pt x="0" y="0"/>
                </a:lnTo>
                <a:close/>
              </a:path>
            </a:pathLst>
          </a:custGeom>
          <a:blipFill>
            <a:blip r:embed="rId4"/>
            <a:stretch>
              <a:fillRect/>
            </a:stretch>
          </a:blipFill>
        </p:spPr>
      </p:sp>
    </p:spTree>
    <p:extLst>
      <p:ext uri="{BB962C8B-B14F-4D97-AF65-F5344CB8AC3E}">
        <p14:creationId xmlns:p14="http://schemas.microsoft.com/office/powerpoint/2010/main" val="87745589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337980" y="1384001"/>
            <a:ext cx="352276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أساليب إدارة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84420" y="1870593"/>
            <a:ext cx="9945219" cy="4422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59129" y="1152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15851" y="1264534"/>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384733" y="1537889"/>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2" name="Rectangle 1"/>
          <p:cNvSpPr/>
          <p:nvPr/>
        </p:nvSpPr>
        <p:spPr>
          <a:xfrm>
            <a:off x="1507958" y="1900775"/>
            <a:ext cx="9978188" cy="4339650"/>
          </a:xfrm>
          <a:prstGeom prst="rect">
            <a:avLst/>
          </a:prstGeom>
          <a:noFill/>
        </p:spPr>
        <p:txBody>
          <a:bodyPr wrap="square">
            <a:spAutoFit/>
          </a:bodyPr>
          <a:lstStyle/>
          <a:p>
            <a:pPr algn="r" rtl="1" fontAlgn="base">
              <a:lnSpc>
                <a:spcPct val="150000"/>
              </a:lnSpc>
            </a:pPr>
            <a:r>
              <a:rPr lang="ar-SA" sz="1700" dirty="0">
                <a:solidFill>
                  <a:srgbClr val="0070C0"/>
                </a:solidFill>
                <a:latin typeface="Alexandria" pitchFamily="2" charset="-78"/>
                <a:cs typeface="Alexandria" pitchFamily="2" charset="-78"/>
              </a:rPr>
              <a:t>ثانيًا: مهارة التواصل الفعال </a:t>
            </a:r>
          </a:p>
          <a:p>
            <a:pPr algn="r" rtl="1">
              <a:lnSpc>
                <a:spcPct val="150000"/>
              </a:lnSpc>
            </a:pPr>
            <a:r>
              <a:rPr lang="ar-SA" sz="1700" dirty="0">
                <a:latin typeface="Alexandria" pitchFamily="2" charset="-78"/>
                <a:cs typeface="Alexandria" pitchFamily="2" charset="-78"/>
              </a:rPr>
              <a:t>تعتبر مهارة التواصل الفعال ضرورية في العمل الإعلامي، حيث تسهم في تعزيز التعاون، وبناء علاقات قوية بين الموظفين والإدارة، وتقليل مستويات الاحتراق الوظيفي. فالتواصل الجيد يساعد على خلق بيئة عمل صحية وداعمة. </a:t>
            </a:r>
          </a:p>
          <a:p>
            <a:pPr marL="285750" indent="-285750" algn="r" rtl="1">
              <a:lnSpc>
                <a:spcPct val="150000"/>
              </a:lnSpc>
              <a:buFont typeface="Wingdings" panose="05000000000000000000" pitchFamily="2" charset="2"/>
              <a:buChar char="v"/>
            </a:pPr>
            <a:r>
              <a:rPr lang="ar-SA" sz="1700" dirty="0">
                <a:solidFill>
                  <a:srgbClr val="880002"/>
                </a:solidFill>
                <a:latin typeface="Alexandria" pitchFamily="2" charset="-78"/>
                <a:cs typeface="Alexandria" pitchFamily="2" charset="-78"/>
              </a:rPr>
              <a:t>عناصر التواصل الفعال:</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الاستماع النشط: </a:t>
            </a:r>
            <a:r>
              <a:rPr lang="ar-SA" sz="1600" dirty="0">
                <a:latin typeface="Alexandria" pitchFamily="2" charset="-78"/>
                <a:cs typeface="Alexandria" pitchFamily="2" charset="-78"/>
              </a:rPr>
              <a:t>ويتم من خلال فهم الرسالة: أي التركيز على ما يقوله الآخرون بدلاً من التفكير في الرد. وطرح الأسئلة: أي الاستفسار عن النقاط غير الواضحة يعزز الفهم ويظهر الاهتمام.</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التعبير الواضح: </a:t>
            </a:r>
            <a:r>
              <a:rPr lang="ar-SA" sz="1600" dirty="0">
                <a:latin typeface="Alexandria" pitchFamily="2" charset="-78"/>
                <a:cs typeface="Alexandria" pitchFamily="2" charset="-78"/>
              </a:rPr>
              <a:t>استخدام لغة بسيطة وتجنب المصطلحات المعقدة لضمان وضوح الرسالة. كما يجب التحضير المسبق للأفكار والخطط لضمان التعبير الفعال.</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التواصل غير اللفظي: </a:t>
            </a:r>
            <a:r>
              <a:rPr lang="ar-SA" sz="1600" dirty="0">
                <a:latin typeface="Alexandria" pitchFamily="2" charset="-78"/>
                <a:cs typeface="Alexandria" pitchFamily="2" charset="-78"/>
              </a:rPr>
              <a:t>هو شكل من أشكال الاتصال الذي لا يعتمد على الكلمات، بل يستخدم تعابير الوجه، ونبرة الصوت، وحركات الجسم، حيث يعكس المشاعر والأفكار بشكل قد يكون أكثر تأثيرًا من الكلمات نفسها.</a:t>
            </a:r>
          </a:p>
        </p:txBody>
      </p:sp>
      <p:sp>
        <p:nvSpPr>
          <p:cNvPr id="14" name="Freeform 7"/>
          <p:cNvSpPr/>
          <p:nvPr/>
        </p:nvSpPr>
        <p:spPr>
          <a:xfrm>
            <a:off x="26292" y="3277538"/>
            <a:ext cx="1952264" cy="2003670"/>
          </a:xfrm>
          <a:custGeom>
            <a:avLst/>
            <a:gdLst/>
            <a:ahLst/>
            <a:cxnLst/>
            <a:rect l="l" t="t" r="r" b="b"/>
            <a:pathLst>
              <a:path w="2664911" h="2857813">
                <a:moveTo>
                  <a:pt x="0" y="0"/>
                </a:moveTo>
                <a:lnTo>
                  <a:pt x="2664911" y="0"/>
                </a:lnTo>
                <a:lnTo>
                  <a:pt x="2664911" y="2857813"/>
                </a:lnTo>
                <a:lnTo>
                  <a:pt x="0" y="2857813"/>
                </a:lnTo>
                <a:lnTo>
                  <a:pt x="0" y="0"/>
                </a:lnTo>
                <a:close/>
              </a:path>
            </a:pathLst>
          </a:custGeom>
          <a:blipFill>
            <a:blip>
              <a:extLst>
                <a:ext uri="{96DAC541-7B7A-43D3-8B79-37D633B846F1}">
                  <asvg:svgBlip xmlns:asvg="http://schemas.microsoft.com/office/drawing/2016/SVG/main" r:embed="rId4"/>
                </a:ext>
              </a:extLst>
            </a:blip>
            <a:stretch>
              <a:fillRect/>
            </a:stretch>
          </a:blipFill>
        </p:spPr>
      </p:sp>
    </p:spTree>
    <p:extLst>
      <p:ext uri="{BB962C8B-B14F-4D97-AF65-F5344CB8AC3E}">
        <p14:creationId xmlns:p14="http://schemas.microsoft.com/office/powerpoint/2010/main" val="231335776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337980" y="1384001"/>
            <a:ext cx="352276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أساليب إدارة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84734" y="1870593"/>
            <a:ext cx="9539938" cy="4422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59129" y="1152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15851" y="1264534"/>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384733" y="1537889"/>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2" name="Rectangle 1"/>
          <p:cNvSpPr/>
          <p:nvPr/>
        </p:nvSpPr>
        <p:spPr>
          <a:xfrm>
            <a:off x="1367675" y="1929952"/>
            <a:ext cx="9412620" cy="4408899"/>
          </a:xfrm>
          <a:prstGeom prst="rect">
            <a:avLst/>
          </a:prstGeom>
          <a:noFill/>
        </p:spPr>
        <p:txBody>
          <a:bodyPr wrap="square">
            <a:spAutoFit/>
          </a:bodyPr>
          <a:lstStyle/>
          <a:p>
            <a:pPr algn="r" rtl="1">
              <a:lnSpc>
                <a:spcPct val="150000"/>
              </a:lnSpc>
            </a:pPr>
            <a:r>
              <a:rPr lang="ar-SA" sz="1700" dirty="0">
                <a:solidFill>
                  <a:srgbClr val="0070C0"/>
                </a:solidFill>
                <a:latin typeface="Alexandria" pitchFamily="2" charset="-78"/>
                <a:cs typeface="Alexandria" pitchFamily="2" charset="-78"/>
              </a:rPr>
              <a:t>ثانيًا: مهارة التواصل الفعال </a:t>
            </a:r>
          </a:p>
          <a:p>
            <a:pPr marL="285750" indent="-285750" algn="r" rtl="1">
              <a:lnSpc>
                <a:spcPct val="150000"/>
              </a:lnSpc>
              <a:buFont typeface="Wingdings" panose="05000000000000000000" pitchFamily="2" charset="2"/>
              <a:buChar char="v"/>
            </a:pPr>
            <a:r>
              <a:rPr lang="ar-SA" sz="1700" dirty="0">
                <a:solidFill>
                  <a:srgbClr val="880002"/>
                </a:solidFill>
                <a:latin typeface="Alexandria" pitchFamily="2" charset="-78"/>
                <a:cs typeface="Alexandria" pitchFamily="2" charset="-78"/>
              </a:rPr>
              <a:t>استراتيجيات لتعزيز التواصل الفعال:</a:t>
            </a:r>
            <a:endParaRPr lang="ar-SA" dirty="0">
              <a:latin typeface="Alexandria" pitchFamily="2" charset="-78"/>
              <a:cs typeface="Alexandria" pitchFamily="2" charset="-78"/>
            </a:endParaRP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تحديد الأهداف: </a:t>
            </a:r>
            <a:r>
              <a:rPr lang="ar-SA" sz="1700" dirty="0">
                <a:latin typeface="Alexandria" pitchFamily="2" charset="-78"/>
                <a:cs typeface="Alexandria" pitchFamily="2" charset="-78"/>
              </a:rPr>
              <a:t>وضع أهداف واضحة لكل تواصل، سواء كان اجتماعًا أو محادثة فردية.</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تحديد الأدوار والمسؤوليات: </a:t>
            </a:r>
            <a:r>
              <a:rPr lang="ar-SA" sz="1700" dirty="0">
                <a:latin typeface="Alexandria" pitchFamily="2" charset="-78"/>
                <a:cs typeface="Alexandria" pitchFamily="2" charset="-78"/>
              </a:rPr>
              <a:t>يساعد التواصل الجيد في توضيح الأدوار والمسؤوليات لكل موظف، مما يقلل من الغموض الذي يمكن أن يسبب الضغط النفسي.</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تعزيز التعاون والعمل الجماعي</a:t>
            </a:r>
            <a:r>
              <a:rPr lang="ar-SA" sz="1700" dirty="0">
                <a:latin typeface="Alexandria" pitchFamily="2" charset="-78"/>
                <a:cs typeface="Alexandria" pitchFamily="2" charset="-78"/>
              </a:rPr>
              <a:t>: عندما يتمكن الموظفون من التواصل بفعالية، يصبح العمل الجماعي أكثر سلاسة. التعاون الجيد بين الفريق يمكن أن يقلل من عبء العمل الفردي ويخفف الضغط النفسي.</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توفير بيئة مفتوحة: </a:t>
            </a:r>
            <a:r>
              <a:rPr lang="ar-SA" sz="1700" dirty="0">
                <a:latin typeface="Alexandria" pitchFamily="2" charset="-78"/>
                <a:cs typeface="Alexandria" pitchFamily="2" charset="-78"/>
              </a:rPr>
              <a:t>خلق بيئة تشجع على التعبير عن الآراء والملاحظات دون خوف من الانتقاد.</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تقديم التغذية الراجعة البناءة: </a:t>
            </a:r>
            <a:r>
              <a:rPr lang="ar-SA" sz="1700" dirty="0">
                <a:latin typeface="Alexandria" pitchFamily="2" charset="-78"/>
                <a:cs typeface="Alexandria" pitchFamily="2" charset="-78"/>
              </a:rPr>
              <a:t>يساعد التواصل الفعال في تقديم تغذية راجعة بناءة للموظفين، مما يعزز شعورهم بالتقدير ويزيد من دافعيتهم للعمل بشكل أفضل.</a:t>
            </a:r>
          </a:p>
        </p:txBody>
      </p:sp>
      <p:sp>
        <p:nvSpPr>
          <p:cNvPr id="16" name="Freeform 10"/>
          <p:cNvSpPr/>
          <p:nvPr/>
        </p:nvSpPr>
        <p:spPr>
          <a:xfrm flipH="1">
            <a:off x="-149514" y="3289049"/>
            <a:ext cx="1723292" cy="2048608"/>
          </a:xfrm>
          <a:custGeom>
            <a:avLst/>
            <a:gdLst/>
            <a:ahLst/>
            <a:cxnLst/>
            <a:rect l="l" t="t" r="r" b="b"/>
            <a:pathLst>
              <a:path w="2920335" h="2920335">
                <a:moveTo>
                  <a:pt x="0" y="0"/>
                </a:moveTo>
                <a:lnTo>
                  <a:pt x="2920335" y="0"/>
                </a:lnTo>
                <a:lnTo>
                  <a:pt x="2920335" y="2920335"/>
                </a:lnTo>
                <a:lnTo>
                  <a:pt x="0" y="2920335"/>
                </a:lnTo>
                <a:lnTo>
                  <a:pt x="0" y="0"/>
                </a:lnTo>
                <a:close/>
              </a:path>
            </a:pathLst>
          </a:custGeom>
          <a:blipFill>
            <a:blip>
              <a:extLst>
                <a:ext uri="{96DAC541-7B7A-43D3-8B79-37D633B846F1}">
                  <asvg:svgBlip xmlns:asvg="http://schemas.microsoft.com/office/drawing/2016/SVG/main" r:embed="rId4"/>
                </a:ext>
              </a:extLst>
            </a:blip>
            <a:stretch>
              <a:fillRect/>
            </a:stretch>
          </a:blipFill>
        </p:spPr>
      </p:sp>
    </p:spTree>
    <p:extLst>
      <p:ext uri="{BB962C8B-B14F-4D97-AF65-F5344CB8AC3E}">
        <p14:creationId xmlns:p14="http://schemas.microsoft.com/office/powerpoint/2010/main" val="403676915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161518" y="1367959"/>
            <a:ext cx="352276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أساليب إدارة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572126" y="1870593"/>
            <a:ext cx="9496927" cy="42574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59129" y="1152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15851" y="1264534"/>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384733" y="1537889"/>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10" name="Freeform 3"/>
          <p:cNvSpPr/>
          <p:nvPr/>
        </p:nvSpPr>
        <p:spPr>
          <a:xfrm>
            <a:off x="314795" y="5534526"/>
            <a:ext cx="1594216" cy="1313727"/>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4"/>
            <a:stretch>
              <a:fillRect l="-24353" r="-13916"/>
            </a:stretch>
          </a:blipFill>
        </p:spPr>
      </p:sp>
      <p:sp>
        <p:nvSpPr>
          <p:cNvPr id="2" name="Rectangle 1"/>
          <p:cNvSpPr/>
          <p:nvPr/>
        </p:nvSpPr>
        <p:spPr>
          <a:xfrm>
            <a:off x="1572126" y="1978078"/>
            <a:ext cx="9366745" cy="4016484"/>
          </a:xfrm>
          <a:prstGeom prst="rect">
            <a:avLst/>
          </a:prstGeom>
          <a:noFill/>
        </p:spPr>
        <p:txBody>
          <a:bodyPr wrap="square">
            <a:spAutoFit/>
          </a:bodyPr>
          <a:lstStyle/>
          <a:p>
            <a:pPr marL="285750" indent="-285750" algn="r" rtl="1">
              <a:lnSpc>
                <a:spcPct val="150000"/>
              </a:lnSpc>
              <a:buFont typeface="Wingdings" panose="05000000000000000000" pitchFamily="2" charset="2"/>
              <a:buChar char="v"/>
            </a:pPr>
            <a:r>
              <a:rPr lang="ar-SA" sz="1700" dirty="0">
                <a:solidFill>
                  <a:srgbClr val="880002"/>
                </a:solidFill>
                <a:latin typeface="Alexandria" pitchFamily="2" charset="-78"/>
                <a:cs typeface="Alexandria" pitchFamily="2" charset="-78"/>
              </a:rPr>
              <a:t>استراتيجيات لتعزيز التواصل الفعال: </a:t>
            </a:r>
          </a:p>
          <a:p>
            <a:pPr marL="342900" indent="-342900" algn="r" rtl="1">
              <a:lnSpc>
                <a:spcPct val="150000"/>
              </a:lnSpc>
              <a:buFont typeface="+mj-lt"/>
              <a:buAutoNum type="arabicPeriod" startAt="6"/>
            </a:pPr>
            <a:r>
              <a:rPr lang="ar-SA" sz="1700" dirty="0">
                <a:solidFill>
                  <a:schemeClr val="accent2">
                    <a:lumMod val="75000"/>
                  </a:schemeClr>
                </a:solidFill>
                <a:latin typeface="Alexandria" pitchFamily="2" charset="-78"/>
                <a:cs typeface="Alexandria" pitchFamily="2" charset="-78"/>
              </a:rPr>
              <a:t>التواصل أثناء الأزمات: </a:t>
            </a:r>
            <a:r>
              <a:rPr lang="ar-SA" sz="1700" dirty="0">
                <a:latin typeface="Alexandria" pitchFamily="2" charset="-78"/>
                <a:cs typeface="Alexandria" pitchFamily="2" charset="-78"/>
              </a:rPr>
              <a:t>يتطلب:</a:t>
            </a:r>
          </a:p>
          <a:p>
            <a:pPr marL="511175" indent="-341313" algn="r" rtl="1">
              <a:lnSpc>
                <a:spcPct val="150000"/>
              </a:lnSpc>
              <a:buFont typeface="Wingdings" panose="05000000000000000000" pitchFamily="2" charset="2"/>
              <a:buChar char="q"/>
            </a:pPr>
            <a:r>
              <a:rPr lang="ar-SA" sz="1700" dirty="0">
                <a:latin typeface="Alexandria" pitchFamily="2" charset="-78"/>
                <a:cs typeface="Alexandria" pitchFamily="2" charset="-78"/>
              </a:rPr>
              <a:t>الشفافية: قدم معلومات واضحة ومباشرة حول الوضع الراهن. تجنب الغموض وكن صريحًا بشأن التحديات الحالية وطرق التغلب عليها؛ مما يقلل من المشاعر السلبية كالقلق والإحباط</a:t>
            </a:r>
          </a:p>
          <a:p>
            <a:pPr marL="511175" indent="-341313" algn="r" rtl="1">
              <a:lnSpc>
                <a:spcPct val="150000"/>
              </a:lnSpc>
              <a:buFont typeface="Wingdings" panose="05000000000000000000" pitchFamily="2" charset="2"/>
              <a:buChar char="q"/>
            </a:pPr>
            <a:r>
              <a:rPr lang="ar-SA" sz="1700" dirty="0">
                <a:latin typeface="Alexandria" pitchFamily="2" charset="-78"/>
                <a:cs typeface="Alexandria" pitchFamily="2" charset="-78"/>
              </a:rPr>
              <a:t>الدعم النفسي: تقديم الدعم والمساعدة للزملاء أثناء الفترات الصعبة يُعزز الروح الجماعية.</a:t>
            </a:r>
          </a:p>
          <a:p>
            <a:pPr marL="342900" indent="-342900" algn="r" rtl="1">
              <a:lnSpc>
                <a:spcPct val="150000"/>
              </a:lnSpc>
              <a:buFont typeface="+mj-lt"/>
              <a:buAutoNum type="arabicPeriod" startAt="7"/>
            </a:pPr>
            <a:r>
              <a:rPr lang="ar-SA" sz="1700" dirty="0">
                <a:solidFill>
                  <a:schemeClr val="accent2">
                    <a:lumMod val="75000"/>
                  </a:schemeClr>
                </a:solidFill>
                <a:latin typeface="Alexandria" pitchFamily="2" charset="-78"/>
                <a:cs typeface="Alexandria" pitchFamily="2" charset="-78"/>
              </a:rPr>
              <a:t>معالجة المشكلات بسرعة: </a:t>
            </a:r>
            <a:r>
              <a:rPr lang="ar-SA" sz="1700" dirty="0">
                <a:latin typeface="Alexandria" pitchFamily="2" charset="-78"/>
                <a:cs typeface="Alexandria" pitchFamily="2" charset="-78"/>
              </a:rPr>
              <a:t>عندما يكون هناك تواصل مفتوح، يمكن حل المشكلات قبل أن تتفاقم وتؤدي إلى الاحتراق الوظيفي. القدرة على التحدث عن التحديات والمشاكل تساعد في إيجاد حلول سريعة وفعالة.</a:t>
            </a:r>
          </a:p>
          <a:p>
            <a:pPr algn="r" rtl="1">
              <a:lnSpc>
                <a:spcPct val="150000"/>
              </a:lnSpc>
            </a:pPr>
            <a:r>
              <a:rPr lang="ar-SA" sz="1700" dirty="0">
                <a:latin typeface="Alexandria" pitchFamily="2" charset="-78"/>
                <a:cs typeface="Alexandria" pitchFamily="2" charset="-78"/>
              </a:rPr>
              <a:t>    </a:t>
            </a:r>
            <a:r>
              <a:rPr lang="ar-SA" sz="1700" dirty="0">
                <a:solidFill>
                  <a:srgbClr val="002060"/>
                </a:solidFill>
                <a:latin typeface="Alexandria" pitchFamily="2" charset="-78"/>
                <a:cs typeface="Alexandria" pitchFamily="2" charset="-78"/>
              </a:rPr>
              <a:t>تعتبر مهارة التواصل الفعال أداة حيوية لإدارة الاحتراق الوظيفي، حيث تسهم في خلق بيئة عمل إيجابية وتعزز الصحة النفسية للموظفين.</a:t>
            </a:r>
          </a:p>
        </p:txBody>
      </p:sp>
      <p:sp>
        <p:nvSpPr>
          <p:cNvPr id="14" name="Freeform 8"/>
          <p:cNvSpPr/>
          <p:nvPr/>
        </p:nvSpPr>
        <p:spPr>
          <a:xfrm>
            <a:off x="0" y="2488251"/>
            <a:ext cx="1789650" cy="1818442"/>
          </a:xfrm>
          <a:custGeom>
            <a:avLst/>
            <a:gdLst/>
            <a:ahLst/>
            <a:cxnLst/>
            <a:rect l="l" t="t" r="r" b="b"/>
            <a:pathLst>
              <a:path w="1789650" h="1818442">
                <a:moveTo>
                  <a:pt x="0" y="0"/>
                </a:moveTo>
                <a:lnTo>
                  <a:pt x="1789650" y="0"/>
                </a:lnTo>
                <a:lnTo>
                  <a:pt x="1789650" y="1818442"/>
                </a:lnTo>
                <a:lnTo>
                  <a:pt x="0" y="1818442"/>
                </a:lnTo>
                <a:lnTo>
                  <a:pt x="0" y="0"/>
                </a:lnTo>
                <a:close/>
              </a:path>
            </a:pathLst>
          </a:custGeom>
          <a:blipFill>
            <a:blip>
              <a:extLst>
                <a:ext uri="{96DAC541-7B7A-43D3-8B79-37D633B846F1}">
                  <asvg:svgBlip xmlns:asvg="http://schemas.microsoft.com/office/drawing/2016/SVG/main" r:embed="rId5"/>
                </a:ext>
              </a:extLst>
            </a:blip>
            <a:stretch>
              <a:fillRect/>
            </a:stretch>
          </a:blipFill>
        </p:spPr>
      </p:sp>
    </p:spTree>
    <p:extLst>
      <p:ext uri="{BB962C8B-B14F-4D97-AF65-F5344CB8AC3E}">
        <p14:creationId xmlns:p14="http://schemas.microsoft.com/office/powerpoint/2010/main" val="22523145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337980" y="1384001"/>
            <a:ext cx="352276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أساليب إدارة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46929" y="1870593"/>
            <a:ext cx="9568771" cy="4422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59129" y="1152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15851" y="1264534"/>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384733" y="1537889"/>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2" name="Rectangle 1"/>
          <p:cNvSpPr/>
          <p:nvPr/>
        </p:nvSpPr>
        <p:spPr>
          <a:xfrm>
            <a:off x="1646929" y="1964492"/>
            <a:ext cx="9460745" cy="4224233"/>
          </a:xfrm>
          <a:prstGeom prst="rect">
            <a:avLst/>
          </a:prstGeom>
          <a:noFill/>
        </p:spPr>
        <p:txBody>
          <a:bodyPr wrap="square">
            <a:spAutoFit/>
          </a:bodyPr>
          <a:lstStyle/>
          <a:p>
            <a:pPr algn="r" rtl="1">
              <a:lnSpc>
                <a:spcPct val="150000"/>
              </a:lnSpc>
            </a:pPr>
            <a:r>
              <a:rPr lang="ar-SA" sz="1700" dirty="0">
                <a:solidFill>
                  <a:srgbClr val="0070C0"/>
                </a:solidFill>
                <a:latin typeface="Alexandria" pitchFamily="2" charset="-78"/>
                <a:cs typeface="Alexandria" pitchFamily="2" charset="-78"/>
              </a:rPr>
              <a:t>ثالثًا: مهارة التعليم والتدريب الذاتي </a:t>
            </a:r>
          </a:p>
          <a:p>
            <a:pPr marL="285750" indent="-285750" algn="r" rtl="1">
              <a:lnSpc>
                <a:spcPct val="150000"/>
              </a:lnSpc>
              <a:buFont typeface="Wingdings" panose="05000000000000000000" pitchFamily="2" charset="2"/>
              <a:buChar char="v"/>
            </a:pPr>
            <a:r>
              <a:rPr lang="ar-SA" sz="1700" dirty="0">
                <a:solidFill>
                  <a:srgbClr val="C00000"/>
                </a:solidFill>
                <a:latin typeface="Alexandria" pitchFamily="2" charset="-78"/>
                <a:cs typeface="Alexandria" pitchFamily="2" charset="-78"/>
              </a:rPr>
              <a:t>أهمية التعليم المستمر والتدريب الذاتي: </a:t>
            </a:r>
          </a:p>
          <a:p>
            <a:pPr marL="342900" indent="-342900" algn="r" rtl="1">
              <a:lnSpc>
                <a:spcPct val="150000"/>
              </a:lnSpc>
              <a:buFont typeface="+mj-lt"/>
              <a:buAutoNum type="arabicPeriod"/>
            </a:pPr>
            <a:r>
              <a:rPr lang="ar-SA" sz="1600" dirty="0">
                <a:latin typeface="Alexandria" pitchFamily="2" charset="-78"/>
                <a:cs typeface="Alexandria" pitchFamily="2" charset="-78"/>
              </a:rPr>
              <a:t>تعزيز الكفاءة المهنية: يساعد التعلم المستمر في تحسين المهارات الفنية والإبداعية.</a:t>
            </a:r>
          </a:p>
          <a:p>
            <a:pPr marL="342900" indent="-342900" algn="r" rtl="1">
              <a:lnSpc>
                <a:spcPct val="150000"/>
              </a:lnSpc>
              <a:buFont typeface="+mj-lt"/>
              <a:buAutoNum type="arabicPeriod"/>
            </a:pPr>
            <a:r>
              <a:rPr lang="ar-SA" sz="1600" dirty="0">
                <a:latin typeface="Alexandria" pitchFamily="2" charset="-78"/>
                <a:cs typeface="Alexandria" pitchFamily="2" charset="-78"/>
              </a:rPr>
              <a:t> مواكبة التطورات الحديثة: اكتساب المعرفة الجديدة ومواكبة التطورات التقنية يعزز الثقة بالنفس.</a:t>
            </a:r>
          </a:p>
          <a:p>
            <a:pPr marL="342900" indent="-342900" algn="r" rtl="1">
              <a:lnSpc>
                <a:spcPct val="150000"/>
              </a:lnSpc>
              <a:buFont typeface="+mj-lt"/>
              <a:buAutoNum type="arabicPeriod"/>
            </a:pPr>
            <a:r>
              <a:rPr lang="ar-SA" sz="1600" dirty="0">
                <a:latin typeface="Alexandria" pitchFamily="2" charset="-78"/>
                <a:cs typeface="Alexandria" pitchFamily="2" charset="-78"/>
              </a:rPr>
              <a:t>تحفيز الإبداع: التعليم المستمر يفتح آفاقًا جديدة ويشجع على التفكير الإبداعي، مما يساهم في تطوير أفكار جديدة ومبتكرة.</a:t>
            </a:r>
          </a:p>
          <a:p>
            <a:pPr marL="285750" indent="-285750" algn="r" rtl="1">
              <a:lnSpc>
                <a:spcPct val="150000"/>
              </a:lnSpc>
              <a:buFont typeface="Wingdings" panose="05000000000000000000" pitchFamily="2" charset="2"/>
              <a:buChar char="v"/>
            </a:pPr>
            <a:r>
              <a:rPr lang="ar-SA" sz="1700" dirty="0">
                <a:solidFill>
                  <a:srgbClr val="C00000"/>
                </a:solidFill>
                <a:latin typeface="Alexandria" pitchFamily="2" charset="-78"/>
                <a:cs typeface="Alexandria" pitchFamily="2" charset="-78"/>
              </a:rPr>
              <a:t>آليات تنفيذ التعليم الذاتي:</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600" dirty="0">
                <a:latin typeface="Alexandria" pitchFamily="2" charset="-78"/>
                <a:cs typeface="Alexandria" pitchFamily="2" charset="-78"/>
              </a:rPr>
              <a:t>تحديد الأهداف التعليمية: تحديد المهارات التي ترغب في تطويرها.</a:t>
            </a:r>
          </a:p>
          <a:p>
            <a:pPr marL="342900" indent="-342900" algn="r" rtl="1">
              <a:lnSpc>
                <a:spcPct val="150000"/>
              </a:lnSpc>
              <a:buFont typeface="+mj-lt"/>
              <a:buAutoNum type="arabicPeriod"/>
            </a:pPr>
            <a:r>
              <a:rPr lang="ar-SA" sz="1600" dirty="0">
                <a:latin typeface="Alexandria" pitchFamily="2" charset="-78"/>
                <a:cs typeface="Alexandria" pitchFamily="2" charset="-78"/>
              </a:rPr>
              <a:t>استغلال الموارد المتاحة: مثل الدورات التدريبية عبر الإنترنت، والكتب، والمقالات، والندوات </a:t>
            </a:r>
          </a:p>
          <a:p>
            <a:pPr marL="342900" indent="-342900" algn="r" rtl="1">
              <a:lnSpc>
                <a:spcPct val="150000"/>
              </a:lnSpc>
              <a:buFont typeface="+mj-lt"/>
              <a:buAutoNum type="arabicPeriod"/>
            </a:pPr>
            <a:r>
              <a:rPr lang="ar-SA" sz="1600" dirty="0">
                <a:latin typeface="Alexandria" pitchFamily="2" charset="-78"/>
                <a:cs typeface="Alexandria" pitchFamily="2" charset="-78"/>
              </a:rPr>
              <a:t>التفاعل مع المجتمع المهني: الانخراط في مجتمعات مهنية ومجموعات نقاشية يمكن أن يوفر دعمًا إضافيًا وتبادل المعرفة. وبالتالي يساعد في جعل التعليم جزءًا من الروتين اليومي.</a:t>
            </a:r>
          </a:p>
        </p:txBody>
      </p:sp>
      <p:sp>
        <p:nvSpPr>
          <p:cNvPr id="14" name="Freeform 7"/>
          <p:cNvSpPr/>
          <p:nvPr/>
        </p:nvSpPr>
        <p:spPr>
          <a:xfrm>
            <a:off x="53904" y="3358054"/>
            <a:ext cx="1727600" cy="1734559"/>
          </a:xfrm>
          <a:custGeom>
            <a:avLst/>
            <a:gdLst/>
            <a:ahLst/>
            <a:cxnLst/>
            <a:rect l="l" t="t" r="r" b="b"/>
            <a:pathLst>
              <a:path w="2664911" h="2857813">
                <a:moveTo>
                  <a:pt x="0" y="0"/>
                </a:moveTo>
                <a:lnTo>
                  <a:pt x="2664911" y="0"/>
                </a:lnTo>
                <a:lnTo>
                  <a:pt x="2664911" y="2857813"/>
                </a:lnTo>
                <a:lnTo>
                  <a:pt x="0" y="2857813"/>
                </a:lnTo>
                <a:lnTo>
                  <a:pt x="0" y="0"/>
                </a:lnTo>
                <a:close/>
              </a:path>
            </a:pathLst>
          </a:custGeom>
          <a:blipFill>
            <a:blip>
              <a:extLst>
                <a:ext uri="{96DAC541-7B7A-43D3-8B79-37D633B846F1}">
                  <asvg:svgBlip xmlns:asvg="http://schemas.microsoft.com/office/drawing/2016/SVG/main" r:embed="rId4"/>
                </a:ext>
              </a:extLst>
            </a:blip>
            <a:stretch>
              <a:fillRect/>
            </a:stretch>
          </a:blipFill>
        </p:spPr>
      </p:sp>
    </p:spTree>
    <p:extLst>
      <p:ext uri="{BB962C8B-B14F-4D97-AF65-F5344CB8AC3E}">
        <p14:creationId xmlns:p14="http://schemas.microsoft.com/office/powerpoint/2010/main" val="7237345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337980" y="1384001"/>
            <a:ext cx="352276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أساليب إدارة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96715" y="1929952"/>
            <a:ext cx="9593180" cy="43626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59129" y="1152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15851" y="1264534"/>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384733" y="1537889"/>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2" name="Rectangle 1"/>
          <p:cNvSpPr/>
          <p:nvPr/>
        </p:nvSpPr>
        <p:spPr>
          <a:xfrm>
            <a:off x="1796715" y="1929952"/>
            <a:ext cx="9464843" cy="1269578"/>
          </a:xfrm>
          <a:prstGeom prst="rect">
            <a:avLst/>
          </a:prstGeom>
          <a:noFill/>
        </p:spPr>
        <p:txBody>
          <a:bodyPr wrap="square">
            <a:spAutoFit/>
          </a:bodyPr>
          <a:lstStyle/>
          <a:p>
            <a:pPr algn="r" rtl="1">
              <a:lnSpc>
                <a:spcPct val="150000"/>
              </a:lnSpc>
            </a:pPr>
            <a:r>
              <a:rPr lang="ar-SA" sz="1700" dirty="0">
                <a:solidFill>
                  <a:srgbClr val="0070C0"/>
                </a:solidFill>
                <a:latin typeface="Alexandria" pitchFamily="2" charset="-78"/>
                <a:cs typeface="Alexandria" pitchFamily="2" charset="-78"/>
              </a:rPr>
              <a:t>رابعًا: مهارة القيادة والإدارة</a:t>
            </a:r>
          </a:p>
          <a:p>
            <a:pPr marL="285750" indent="-285750" algn="r" rtl="1">
              <a:lnSpc>
                <a:spcPct val="150000"/>
              </a:lnSpc>
              <a:buFont typeface="Wingdings" panose="05000000000000000000" pitchFamily="2" charset="2"/>
              <a:buChar char="v"/>
            </a:pPr>
            <a:r>
              <a:rPr lang="ar-SA" sz="1700" dirty="0">
                <a:solidFill>
                  <a:srgbClr val="C00000"/>
                </a:solidFill>
                <a:latin typeface="Alexandria" pitchFamily="2" charset="-78"/>
                <a:cs typeface="Alexandria" pitchFamily="2" charset="-78"/>
              </a:rPr>
              <a:t>تعريف القيادة: </a:t>
            </a:r>
            <a:r>
              <a:rPr lang="ar-SA" sz="1700" dirty="0">
                <a:latin typeface="Alexandria" pitchFamily="2" charset="-78"/>
                <a:cs typeface="Alexandria" pitchFamily="2" charset="-78"/>
              </a:rPr>
              <a:t>هي القدرة على التأثير في الآخرين وتحفيزهم لتحقيق أهداف مشتركة على المدى البعيد. أما </a:t>
            </a:r>
            <a:r>
              <a:rPr lang="ar-SA" sz="1700" dirty="0">
                <a:solidFill>
                  <a:srgbClr val="C00000"/>
                </a:solidFill>
                <a:latin typeface="Alexandria" pitchFamily="2" charset="-78"/>
                <a:cs typeface="Alexandria" pitchFamily="2" charset="-78"/>
              </a:rPr>
              <a:t>الإدارة: </a:t>
            </a:r>
            <a:r>
              <a:rPr lang="ar-SA" sz="1700" dirty="0">
                <a:latin typeface="Alexandria" pitchFamily="2" charset="-78"/>
                <a:cs typeface="Alexandria" pitchFamily="2" charset="-78"/>
              </a:rPr>
              <a:t>هي عملية تنظيم وتخطيط وتوجيه الموارد لتحقيق أهداف معينة .</a:t>
            </a:r>
          </a:p>
        </p:txBody>
      </p:sp>
      <p:graphicFrame>
        <p:nvGraphicFramePr>
          <p:cNvPr id="3" name="Table 2"/>
          <p:cNvGraphicFramePr>
            <a:graphicFrameLocks noGrp="1"/>
          </p:cNvGraphicFramePr>
          <p:nvPr>
            <p:extLst>
              <p:ext uri="{D42A27DB-BD31-4B8C-83A1-F6EECF244321}">
                <p14:modId xmlns:p14="http://schemas.microsoft.com/office/powerpoint/2010/main" val="2644395353"/>
              </p:ext>
            </p:extLst>
          </p:nvPr>
        </p:nvGraphicFramePr>
        <p:xfrm>
          <a:off x="0" y="3388985"/>
          <a:ext cx="6984025" cy="3348388"/>
        </p:xfrm>
        <a:graphic>
          <a:graphicData uri="http://schemas.openxmlformats.org/drawingml/2006/table">
            <a:tbl>
              <a:tblPr rtl="1" firstRow="1" bandRow="1">
                <a:tableStyleId>{5C22544A-7EE6-4342-B048-85BDC9FD1C3A}</a:tableStyleId>
              </a:tblPr>
              <a:tblGrid>
                <a:gridCol w="964870">
                  <a:extLst>
                    <a:ext uri="{9D8B030D-6E8A-4147-A177-3AD203B41FA5}">
                      <a16:colId xmlns:a16="http://schemas.microsoft.com/office/drawing/2014/main" val="3168106008"/>
                    </a:ext>
                  </a:extLst>
                </a:gridCol>
                <a:gridCol w="2815411">
                  <a:extLst>
                    <a:ext uri="{9D8B030D-6E8A-4147-A177-3AD203B41FA5}">
                      <a16:colId xmlns:a16="http://schemas.microsoft.com/office/drawing/2014/main" val="2742295897"/>
                    </a:ext>
                  </a:extLst>
                </a:gridCol>
                <a:gridCol w="3203744">
                  <a:extLst>
                    <a:ext uri="{9D8B030D-6E8A-4147-A177-3AD203B41FA5}">
                      <a16:colId xmlns:a16="http://schemas.microsoft.com/office/drawing/2014/main" val="769733279"/>
                    </a:ext>
                  </a:extLst>
                </a:gridCol>
              </a:tblGrid>
              <a:tr h="481070">
                <a:tc>
                  <a:txBody>
                    <a:bodyPr/>
                    <a:lstStyle/>
                    <a:p>
                      <a:pPr algn="ctr" rtl="1"/>
                      <a:endParaRPr lang="ar-SA" dirty="0">
                        <a:latin typeface="Alexandria" pitchFamily="2" charset="-78"/>
                        <a:cs typeface="Alexandria" pitchFamily="2" charset="-78"/>
                      </a:endParaRPr>
                    </a:p>
                  </a:txBody>
                  <a:tcPr/>
                </a:tc>
                <a:tc>
                  <a:txBody>
                    <a:bodyPr/>
                    <a:lstStyle/>
                    <a:p>
                      <a:pPr algn="ctr" rtl="1"/>
                      <a:r>
                        <a:rPr lang="ar-SA" dirty="0">
                          <a:latin typeface="Alexandria" pitchFamily="2" charset="-78"/>
                          <a:cs typeface="Alexandria" pitchFamily="2" charset="-78"/>
                        </a:rPr>
                        <a:t>القيادة</a:t>
                      </a:r>
                    </a:p>
                  </a:txBody>
                  <a:tcPr/>
                </a:tc>
                <a:tc>
                  <a:txBody>
                    <a:bodyPr/>
                    <a:lstStyle/>
                    <a:p>
                      <a:pPr algn="ctr" rtl="1"/>
                      <a:r>
                        <a:rPr lang="ar-SA" dirty="0">
                          <a:latin typeface="Alexandria" pitchFamily="2" charset="-78"/>
                          <a:cs typeface="Alexandria" pitchFamily="2" charset="-78"/>
                        </a:rPr>
                        <a:t>الإدارة</a:t>
                      </a:r>
                    </a:p>
                  </a:txBody>
                  <a:tcPr/>
                </a:tc>
                <a:extLst>
                  <a:ext uri="{0D108BD9-81ED-4DB2-BD59-A6C34878D82A}">
                    <a16:rowId xmlns:a16="http://schemas.microsoft.com/office/drawing/2014/main" val="2947319184"/>
                  </a:ext>
                </a:extLst>
              </a:tr>
              <a:tr h="489500">
                <a:tc>
                  <a:txBody>
                    <a:bodyPr/>
                    <a:lstStyle/>
                    <a:p>
                      <a:pPr algn="r" rtl="1">
                        <a:lnSpc>
                          <a:spcPct val="150000"/>
                        </a:lnSpc>
                      </a:pPr>
                      <a:r>
                        <a:rPr lang="ar-SA" sz="1400" kern="1200" dirty="0">
                          <a:solidFill>
                            <a:schemeClr val="tx1"/>
                          </a:solidFill>
                          <a:latin typeface="Alexandria" pitchFamily="2" charset="-78"/>
                          <a:ea typeface="+mn-ea"/>
                          <a:cs typeface="Alexandria" pitchFamily="2" charset="-78"/>
                        </a:rPr>
                        <a:t>التوجه</a:t>
                      </a:r>
                    </a:p>
                  </a:txBody>
                  <a:tcPr/>
                </a:tc>
                <a:tc>
                  <a:txBody>
                    <a:bodyPr/>
                    <a:lstStyle/>
                    <a:p>
                      <a:pPr algn="r" rtl="1">
                        <a:lnSpc>
                          <a:spcPct val="150000"/>
                        </a:lnSpc>
                      </a:pPr>
                      <a:r>
                        <a:rPr lang="ar-SA" sz="1400" kern="1200" dirty="0">
                          <a:solidFill>
                            <a:schemeClr val="tx1"/>
                          </a:solidFill>
                          <a:latin typeface="Alexandria" pitchFamily="2" charset="-78"/>
                          <a:ea typeface="+mn-ea"/>
                          <a:cs typeface="Alexandria" pitchFamily="2" charset="-78"/>
                        </a:rPr>
                        <a:t>تتجه نحو المستقبل، وتضع رؤية طويلة الأمد</a:t>
                      </a:r>
                    </a:p>
                  </a:txBody>
                  <a:tcPr/>
                </a:tc>
                <a:tc>
                  <a:txBody>
                    <a:bodyPr/>
                    <a:lstStyle/>
                    <a:p>
                      <a:pPr algn="r" rtl="1">
                        <a:lnSpc>
                          <a:spcPct val="150000"/>
                        </a:lnSpc>
                      </a:pPr>
                      <a:r>
                        <a:rPr lang="ar-SA" sz="1400" kern="1200" dirty="0">
                          <a:solidFill>
                            <a:schemeClr val="tx1"/>
                          </a:solidFill>
                          <a:latin typeface="Alexandria" pitchFamily="2" charset="-78"/>
                          <a:ea typeface="+mn-ea"/>
                          <a:cs typeface="Alexandria" pitchFamily="2" charset="-78"/>
                        </a:rPr>
                        <a:t>تتجه نحو الحاضر، وتعمل على إدارة الأنشطة اليومية</a:t>
                      </a:r>
                    </a:p>
                  </a:txBody>
                  <a:tcPr/>
                </a:tc>
                <a:extLst>
                  <a:ext uri="{0D108BD9-81ED-4DB2-BD59-A6C34878D82A}">
                    <a16:rowId xmlns:a16="http://schemas.microsoft.com/office/drawing/2014/main" val="1148679915"/>
                  </a:ext>
                </a:extLst>
              </a:tr>
              <a:tr h="780962">
                <a:tc>
                  <a:txBody>
                    <a:bodyPr/>
                    <a:lstStyle/>
                    <a:p>
                      <a:pPr algn="r" rtl="1">
                        <a:lnSpc>
                          <a:spcPct val="150000"/>
                        </a:lnSpc>
                      </a:pPr>
                      <a:r>
                        <a:rPr lang="ar-SA" sz="1400" kern="1200" dirty="0">
                          <a:solidFill>
                            <a:schemeClr val="tx1"/>
                          </a:solidFill>
                          <a:latin typeface="Alexandria" pitchFamily="2" charset="-78"/>
                          <a:ea typeface="+mn-ea"/>
                          <a:cs typeface="Alexandria" pitchFamily="2" charset="-78"/>
                        </a:rPr>
                        <a:t>الهدف</a:t>
                      </a:r>
                    </a:p>
                  </a:txBody>
                  <a:tcPr/>
                </a:tc>
                <a:tc>
                  <a:txBody>
                    <a:bodyPr/>
                    <a:lstStyle/>
                    <a:p>
                      <a:pPr algn="r" rtl="1">
                        <a:lnSpc>
                          <a:spcPct val="150000"/>
                        </a:lnSpc>
                      </a:pPr>
                      <a:r>
                        <a:rPr lang="ar-SA" sz="1400" kern="1200" dirty="0">
                          <a:solidFill>
                            <a:schemeClr val="tx1"/>
                          </a:solidFill>
                          <a:latin typeface="Alexandria" pitchFamily="2" charset="-78"/>
                          <a:ea typeface="+mn-ea"/>
                          <a:cs typeface="Alexandria" pitchFamily="2" charset="-78"/>
                        </a:rPr>
                        <a:t>تهدف إلى توجيه الرؤية وتحفيز الأفراد لتحقيق أهداف مشتركة</a:t>
                      </a:r>
                    </a:p>
                  </a:txBody>
                  <a:tcPr/>
                </a:tc>
                <a:tc>
                  <a:txBody>
                    <a:bodyPr/>
                    <a:lstStyle/>
                    <a:p>
                      <a:pPr algn="r" rtl="1">
                        <a:lnSpc>
                          <a:spcPct val="150000"/>
                        </a:lnSpc>
                      </a:pPr>
                      <a:r>
                        <a:rPr lang="ar-SA" sz="1400" kern="1200" dirty="0">
                          <a:solidFill>
                            <a:schemeClr val="tx1"/>
                          </a:solidFill>
                          <a:latin typeface="Alexandria" pitchFamily="2" charset="-78"/>
                          <a:ea typeface="+mn-ea"/>
                          <a:cs typeface="Alexandria" pitchFamily="2" charset="-78"/>
                        </a:rPr>
                        <a:t>تهدف إلى تحقيق الكفاءة والإنجاز وضمان سير العمل بسلاسة</a:t>
                      </a:r>
                    </a:p>
                  </a:txBody>
                  <a:tcPr/>
                </a:tc>
                <a:extLst>
                  <a:ext uri="{0D108BD9-81ED-4DB2-BD59-A6C34878D82A}">
                    <a16:rowId xmlns:a16="http://schemas.microsoft.com/office/drawing/2014/main" val="2659964524"/>
                  </a:ext>
                </a:extLst>
              </a:tr>
              <a:tr h="481263">
                <a:tc>
                  <a:txBody>
                    <a:bodyPr/>
                    <a:lstStyle/>
                    <a:p>
                      <a:pPr algn="r" rtl="1">
                        <a:lnSpc>
                          <a:spcPct val="150000"/>
                        </a:lnSpc>
                      </a:pPr>
                      <a:r>
                        <a:rPr lang="ar-SA" sz="1400" kern="1200" dirty="0">
                          <a:solidFill>
                            <a:schemeClr val="tx1"/>
                          </a:solidFill>
                          <a:latin typeface="Alexandria" pitchFamily="2" charset="-78"/>
                          <a:ea typeface="+mn-ea"/>
                          <a:cs typeface="Alexandria" pitchFamily="2" charset="-78"/>
                        </a:rPr>
                        <a:t>الأساليب</a:t>
                      </a:r>
                    </a:p>
                  </a:txBody>
                  <a:tcPr/>
                </a:tc>
                <a:tc>
                  <a:txBody>
                    <a:bodyPr/>
                    <a:lstStyle/>
                    <a:p>
                      <a:pPr algn="r" rtl="1">
                        <a:lnSpc>
                          <a:spcPct val="150000"/>
                        </a:lnSpc>
                      </a:pPr>
                      <a:r>
                        <a:rPr lang="ar-SA" sz="1400" kern="1200" dirty="0">
                          <a:solidFill>
                            <a:schemeClr val="tx1"/>
                          </a:solidFill>
                          <a:latin typeface="Alexandria" pitchFamily="2" charset="-78"/>
                          <a:ea typeface="+mn-ea"/>
                          <a:cs typeface="Alexandria" pitchFamily="2" charset="-78"/>
                        </a:rPr>
                        <a:t>تعتمد على العلاقات الشخصية وبناء الثقة.</a:t>
                      </a:r>
                      <a:r>
                        <a:rPr lang="ar-SA" sz="1400" dirty="0"/>
                        <a:t> </a:t>
                      </a:r>
                      <a:endParaRPr lang="ar-SA" sz="1400" kern="1200" dirty="0">
                        <a:solidFill>
                          <a:schemeClr val="tx1"/>
                        </a:solidFill>
                        <a:latin typeface="Alexandria" pitchFamily="2" charset="-78"/>
                        <a:ea typeface="+mn-ea"/>
                        <a:cs typeface="Alexandria" pitchFamily="2" charset="-78"/>
                      </a:endParaRPr>
                    </a:p>
                  </a:txBody>
                  <a:tcPr/>
                </a:tc>
                <a:tc>
                  <a:txBody>
                    <a:bodyPr/>
                    <a:lstStyle/>
                    <a:p>
                      <a:pPr algn="r" rtl="1">
                        <a:lnSpc>
                          <a:spcPct val="150000"/>
                        </a:lnSpc>
                      </a:pPr>
                      <a:r>
                        <a:rPr lang="ar-SA" sz="1400" kern="1200" dirty="0">
                          <a:solidFill>
                            <a:schemeClr val="tx1"/>
                          </a:solidFill>
                          <a:latin typeface="Alexandria" pitchFamily="2" charset="-78"/>
                          <a:ea typeface="+mn-ea"/>
                          <a:cs typeface="Alexandria" pitchFamily="2" charset="-78"/>
                        </a:rPr>
                        <a:t>تعتمد على الخطط والتنظيم والرقابة والتوجيهات</a:t>
                      </a:r>
                    </a:p>
                  </a:txBody>
                  <a:tcPr/>
                </a:tc>
                <a:extLst>
                  <a:ext uri="{0D108BD9-81ED-4DB2-BD59-A6C34878D82A}">
                    <a16:rowId xmlns:a16="http://schemas.microsoft.com/office/drawing/2014/main" val="1061283675"/>
                  </a:ext>
                </a:extLst>
              </a:tr>
              <a:tr h="496444">
                <a:tc>
                  <a:txBody>
                    <a:bodyPr/>
                    <a:lstStyle/>
                    <a:p>
                      <a:pPr algn="r" rtl="1">
                        <a:lnSpc>
                          <a:spcPct val="150000"/>
                        </a:lnSpc>
                      </a:pPr>
                      <a:r>
                        <a:rPr lang="ar-SA" sz="1200" kern="1200" dirty="0">
                          <a:solidFill>
                            <a:schemeClr val="tx1"/>
                          </a:solidFill>
                          <a:latin typeface="Alexandria" pitchFamily="2" charset="-78"/>
                          <a:ea typeface="+mn-ea"/>
                          <a:cs typeface="Alexandria" pitchFamily="2" charset="-78"/>
                        </a:rPr>
                        <a:t>الخصائص</a:t>
                      </a:r>
                    </a:p>
                  </a:txBody>
                  <a:tcPr/>
                </a:tc>
                <a:tc>
                  <a:txBody>
                    <a:bodyPr/>
                    <a:lstStyle/>
                    <a:p>
                      <a:pPr algn="r" rtl="1">
                        <a:lnSpc>
                          <a:spcPct val="150000"/>
                        </a:lnSpc>
                      </a:pPr>
                      <a:r>
                        <a:rPr lang="ar-SA" sz="1400" kern="1200" dirty="0">
                          <a:solidFill>
                            <a:schemeClr val="tx1"/>
                          </a:solidFill>
                          <a:latin typeface="Alexandria" pitchFamily="2" charset="-78"/>
                          <a:ea typeface="+mn-ea"/>
                          <a:cs typeface="Alexandria" pitchFamily="2" charset="-78"/>
                        </a:rPr>
                        <a:t>تتسم بالمرونة والابتكار والابداع</a:t>
                      </a:r>
                    </a:p>
                  </a:txBody>
                  <a:tcPr/>
                </a:tc>
                <a:tc>
                  <a:txBody>
                    <a:bodyPr/>
                    <a:lstStyle/>
                    <a:p>
                      <a:pPr algn="r" rtl="1">
                        <a:lnSpc>
                          <a:spcPct val="150000"/>
                        </a:lnSpc>
                      </a:pPr>
                      <a:r>
                        <a:rPr lang="ar-SA" sz="1400" kern="1200" dirty="0">
                          <a:solidFill>
                            <a:schemeClr val="tx1"/>
                          </a:solidFill>
                          <a:latin typeface="Alexandria" pitchFamily="2" charset="-78"/>
                          <a:ea typeface="+mn-ea"/>
                          <a:cs typeface="Alexandria" pitchFamily="2" charset="-78"/>
                        </a:rPr>
                        <a:t>تتسم بالحفاظ على الاستقرار وضمان </a:t>
                      </a:r>
                      <a:r>
                        <a:rPr lang="ar-SA" sz="1400" kern="1200">
                          <a:solidFill>
                            <a:schemeClr val="tx1"/>
                          </a:solidFill>
                          <a:latin typeface="Alexandria" pitchFamily="2" charset="-78"/>
                          <a:ea typeface="+mn-ea"/>
                          <a:cs typeface="Alexandria" pitchFamily="2" charset="-78"/>
                        </a:rPr>
                        <a:t>سير العمل </a:t>
                      </a:r>
                      <a:r>
                        <a:rPr lang="ar-SA" sz="1400" kern="1200" dirty="0">
                          <a:solidFill>
                            <a:schemeClr val="tx1"/>
                          </a:solidFill>
                          <a:latin typeface="Alexandria" pitchFamily="2" charset="-78"/>
                          <a:ea typeface="+mn-ea"/>
                          <a:cs typeface="Alexandria" pitchFamily="2" charset="-78"/>
                        </a:rPr>
                        <a:t>بشكل منتظم</a:t>
                      </a:r>
                    </a:p>
                  </a:txBody>
                  <a:tcPr/>
                </a:tc>
                <a:extLst>
                  <a:ext uri="{0D108BD9-81ED-4DB2-BD59-A6C34878D82A}">
                    <a16:rowId xmlns:a16="http://schemas.microsoft.com/office/drawing/2014/main" val="1525987973"/>
                  </a:ext>
                </a:extLst>
              </a:tr>
            </a:tbl>
          </a:graphicData>
        </a:graphic>
      </p:graphicFrame>
      <p:sp>
        <p:nvSpPr>
          <p:cNvPr id="8" name="Rectangle 7"/>
          <p:cNvSpPr/>
          <p:nvPr/>
        </p:nvSpPr>
        <p:spPr>
          <a:xfrm>
            <a:off x="6799197" y="3199530"/>
            <a:ext cx="4415063" cy="2839239"/>
          </a:xfrm>
          <a:prstGeom prst="rect">
            <a:avLst/>
          </a:prstGeom>
        </p:spPr>
        <p:txBody>
          <a:bodyPr wrap="square">
            <a:spAutoFit/>
          </a:bodyPr>
          <a:lstStyle/>
          <a:p>
            <a:pPr marL="285750" indent="-285750" algn="r" rtl="1">
              <a:lnSpc>
                <a:spcPct val="150000"/>
              </a:lnSpc>
              <a:buFont typeface="Wingdings" panose="05000000000000000000" pitchFamily="2" charset="2"/>
              <a:buChar char="v"/>
            </a:pPr>
            <a:r>
              <a:rPr lang="ar-SA" sz="1700" dirty="0">
                <a:solidFill>
                  <a:schemeClr val="accent2">
                    <a:lumMod val="75000"/>
                  </a:schemeClr>
                </a:solidFill>
                <a:latin typeface="Alexandria" pitchFamily="2" charset="-78"/>
                <a:cs typeface="Alexandria" pitchFamily="2" charset="-78"/>
              </a:rPr>
              <a:t>المدير القائد </a:t>
            </a:r>
            <a:r>
              <a:rPr lang="ar-SA" sz="1700" dirty="0">
                <a:latin typeface="Alexandria" pitchFamily="2" charset="-78"/>
                <a:cs typeface="Alexandria" pitchFamily="2" charset="-78"/>
              </a:rPr>
              <a:t>يتبنى أسلوبًا أكثر مرونة وإبداعًا من </a:t>
            </a:r>
            <a:r>
              <a:rPr lang="ar-SA" sz="1700" dirty="0">
                <a:solidFill>
                  <a:schemeClr val="accent2">
                    <a:lumMod val="75000"/>
                  </a:schemeClr>
                </a:solidFill>
                <a:latin typeface="Alexandria" pitchFamily="2" charset="-78"/>
                <a:cs typeface="Alexandria" pitchFamily="2" charset="-78"/>
              </a:rPr>
              <a:t>المدير الإداري </a:t>
            </a:r>
            <a:r>
              <a:rPr lang="ar-SA" sz="1700" dirty="0">
                <a:latin typeface="Alexandria" pitchFamily="2" charset="-78"/>
                <a:cs typeface="Alexandria" pitchFamily="2" charset="-78"/>
              </a:rPr>
              <a:t>يركز على العمليات والأنظمة. </a:t>
            </a:r>
          </a:p>
          <a:p>
            <a:pPr algn="r" rtl="1">
              <a:lnSpc>
                <a:spcPct val="150000"/>
              </a:lnSpc>
            </a:pPr>
            <a:r>
              <a:rPr lang="ar-SA" sz="1700" dirty="0">
                <a:latin typeface="Alexandria" pitchFamily="2" charset="-78"/>
                <a:cs typeface="Alexandria" pitchFamily="2" charset="-78"/>
              </a:rPr>
              <a:t>من المهم أن يجمع القادة بين الإدارة والقيادة لتحقيق النجاح في بيئة العمل.</a:t>
            </a:r>
          </a:p>
          <a:p>
            <a:pPr algn="r" rtl="1">
              <a:lnSpc>
                <a:spcPct val="150000"/>
              </a:lnSpc>
            </a:pPr>
            <a:r>
              <a:rPr lang="ar-SA" sz="1700" dirty="0">
                <a:latin typeface="Alexandria" pitchFamily="2" charset="-78"/>
                <a:cs typeface="Alexandria" pitchFamily="2" charset="-78"/>
              </a:rPr>
              <a:t>القيادة تحتاج إلى رؤية وإلهام، بينما الإدارة تتطلب تخطيطًا وتنظيمًا دقيقًا</a:t>
            </a:r>
          </a:p>
        </p:txBody>
      </p:sp>
    </p:spTree>
    <p:extLst>
      <p:ext uri="{BB962C8B-B14F-4D97-AF65-F5344CB8AC3E}">
        <p14:creationId xmlns:p14="http://schemas.microsoft.com/office/powerpoint/2010/main" val="30075660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337980" y="1384001"/>
            <a:ext cx="352276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أساليب إدارة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96715" y="1870593"/>
            <a:ext cx="9063789" cy="4422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59129" y="1152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15851" y="1264534"/>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384733" y="1537889"/>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10" name="Freeform 3"/>
          <p:cNvSpPr/>
          <p:nvPr/>
        </p:nvSpPr>
        <p:spPr>
          <a:xfrm>
            <a:off x="368968" y="5422232"/>
            <a:ext cx="1557736" cy="1467852"/>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4"/>
            <a:stretch>
              <a:fillRect l="-24353" r="-13916"/>
            </a:stretch>
          </a:blipFill>
        </p:spPr>
      </p:sp>
      <p:sp>
        <p:nvSpPr>
          <p:cNvPr id="2" name="Rectangle 1"/>
          <p:cNvSpPr/>
          <p:nvPr/>
        </p:nvSpPr>
        <p:spPr>
          <a:xfrm>
            <a:off x="1926704" y="1929952"/>
            <a:ext cx="8789422" cy="4408899"/>
          </a:xfrm>
          <a:prstGeom prst="rect">
            <a:avLst/>
          </a:prstGeom>
          <a:noFill/>
        </p:spPr>
        <p:txBody>
          <a:bodyPr wrap="square">
            <a:spAutoFit/>
          </a:bodyPr>
          <a:lstStyle/>
          <a:p>
            <a:pPr marL="285750" indent="-285750" algn="r" rtl="1">
              <a:lnSpc>
                <a:spcPct val="150000"/>
              </a:lnSpc>
              <a:buFont typeface="Wingdings" panose="05000000000000000000" pitchFamily="2" charset="2"/>
              <a:buChar char="v"/>
            </a:pPr>
            <a:r>
              <a:rPr lang="ar-SA" sz="1700" dirty="0">
                <a:solidFill>
                  <a:srgbClr val="C00000"/>
                </a:solidFill>
                <a:latin typeface="Alexandria" pitchFamily="2" charset="-78"/>
                <a:cs typeface="Alexandria" pitchFamily="2" charset="-78"/>
              </a:rPr>
              <a:t>مبادئ القيادة الفاعلة: </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الرؤية الواضحة: </a:t>
            </a:r>
            <a:r>
              <a:rPr lang="ar-SA" sz="1700" dirty="0">
                <a:latin typeface="Alexandria" pitchFamily="2" charset="-78"/>
                <a:cs typeface="Alexandria" pitchFamily="2" charset="-78"/>
              </a:rPr>
              <a:t>يجب أن يكون لدى القائد رؤية واضحة للمستقبل وأهداف محددة، مما يساعد الفريق على فهم الاتجاه الذي يسيرون نحوه.</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المرونة والتكيف: </a:t>
            </a:r>
            <a:r>
              <a:rPr lang="ar-SA" sz="1700" dirty="0">
                <a:latin typeface="Alexandria" pitchFamily="2" charset="-78"/>
                <a:cs typeface="Alexandria" pitchFamily="2" charset="-78"/>
              </a:rPr>
              <a:t>في عالم الإعلام المتغير بسرعة، يجب أن يتمتع القادة بالمرونة والقدرة على التكيف مع الظروف الجديدة. هذا يعني القدرة على تعديل الاستراتيجيات والخطط بناءً على التغيرات السريعة في الأحداث أو متطلبات الجمهور. </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التحفيز والإلهام: </a:t>
            </a:r>
            <a:r>
              <a:rPr lang="ar-SA" sz="1700" dirty="0">
                <a:latin typeface="Alexandria" pitchFamily="2" charset="-78"/>
                <a:cs typeface="Alexandria" pitchFamily="2" charset="-78"/>
              </a:rPr>
              <a:t>يجب على القائد تحفيز الفريق وإلهامهم لتحقيق أفضل ما لديهم. يمكن تحقيق ذلك من خلال الاعتراف بالجهود والنجاحات. </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المشاركة والتعاون: </a:t>
            </a:r>
            <a:r>
              <a:rPr lang="ar-SA" sz="1700" dirty="0">
                <a:latin typeface="Alexandria" pitchFamily="2" charset="-78"/>
                <a:cs typeface="Alexandria" pitchFamily="2" charset="-78"/>
              </a:rPr>
              <a:t>يجب على القائد</a:t>
            </a:r>
            <a:r>
              <a:rPr lang="ar-SA" sz="1700" dirty="0">
                <a:solidFill>
                  <a:schemeClr val="accent2">
                    <a:lumMod val="75000"/>
                  </a:schemeClr>
                </a:solidFill>
                <a:latin typeface="Alexandria" pitchFamily="2" charset="-78"/>
                <a:cs typeface="Alexandria" pitchFamily="2" charset="-78"/>
              </a:rPr>
              <a:t> </a:t>
            </a:r>
            <a:r>
              <a:rPr lang="ar-SA" sz="1700" dirty="0">
                <a:latin typeface="Alexandria" pitchFamily="2" charset="-78"/>
                <a:cs typeface="Alexandria" pitchFamily="2" charset="-78"/>
              </a:rPr>
              <a:t>تشجيع المشاركة الفعالة من أعضاء الفريق في التخطيط والتنفيذ والتقويم والمتابعة وفي اتخاذ القرارات، مما يعزز من الشعور بالانتماء ويساعد في تحقيق الأهداف المشتركة.</a:t>
            </a:r>
          </a:p>
        </p:txBody>
      </p:sp>
      <p:sp>
        <p:nvSpPr>
          <p:cNvPr id="14" name="Freeform 6"/>
          <p:cNvSpPr/>
          <p:nvPr/>
        </p:nvSpPr>
        <p:spPr>
          <a:xfrm>
            <a:off x="27794" y="2843609"/>
            <a:ext cx="2029606" cy="1862022"/>
          </a:xfrm>
          <a:custGeom>
            <a:avLst/>
            <a:gdLst/>
            <a:ahLst/>
            <a:cxnLst/>
            <a:rect l="l" t="t" r="r" b="b"/>
            <a:pathLst>
              <a:path w="2606689" h="1793184">
                <a:moveTo>
                  <a:pt x="0" y="0"/>
                </a:moveTo>
                <a:lnTo>
                  <a:pt x="2606689" y="0"/>
                </a:lnTo>
                <a:lnTo>
                  <a:pt x="2606689" y="1793185"/>
                </a:lnTo>
                <a:lnTo>
                  <a:pt x="0" y="1793185"/>
                </a:lnTo>
                <a:lnTo>
                  <a:pt x="0" y="0"/>
                </a:lnTo>
                <a:close/>
              </a:path>
            </a:pathLst>
          </a:custGeom>
          <a:blipFill>
            <a:blip>
              <a:extLst>
                <a:ext uri="{96DAC541-7B7A-43D3-8B79-37D633B846F1}">
                  <asvg:svgBlip xmlns:asvg="http://schemas.microsoft.com/office/drawing/2016/SVG/main" r:embed="rId5"/>
                </a:ext>
              </a:extLst>
            </a:blip>
            <a:stretch>
              <a:fillRect/>
            </a:stretch>
          </a:blipFill>
        </p:spPr>
      </p:sp>
    </p:spTree>
    <p:extLst>
      <p:ext uri="{BB962C8B-B14F-4D97-AF65-F5344CB8AC3E}">
        <p14:creationId xmlns:p14="http://schemas.microsoft.com/office/powerpoint/2010/main" val="29583150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337980" y="1384001"/>
            <a:ext cx="352276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أساليب إدارة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96715" y="1870593"/>
            <a:ext cx="9063789" cy="4422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59129" y="1152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15851" y="1264534"/>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384733" y="1537889"/>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10" name="Freeform 3"/>
          <p:cNvSpPr/>
          <p:nvPr/>
        </p:nvSpPr>
        <p:spPr>
          <a:xfrm>
            <a:off x="368968" y="5422232"/>
            <a:ext cx="1557736" cy="1467852"/>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4"/>
            <a:stretch>
              <a:fillRect l="-24353" r="-13916"/>
            </a:stretch>
          </a:blipFill>
        </p:spPr>
      </p:sp>
      <p:sp>
        <p:nvSpPr>
          <p:cNvPr id="2" name="Rectangle 1"/>
          <p:cNvSpPr/>
          <p:nvPr/>
        </p:nvSpPr>
        <p:spPr>
          <a:xfrm>
            <a:off x="1926704" y="1929952"/>
            <a:ext cx="8789422" cy="4408899"/>
          </a:xfrm>
          <a:prstGeom prst="rect">
            <a:avLst/>
          </a:prstGeom>
          <a:noFill/>
        </p:spPr>
        <p:txBody>
          <a:bodyPr wrap="square">
            <a:spAutoFit/>
          </a:bodyPr>
          <a:lstStyle/>
          <a:p>
            <a:pPr marL="285750" indent="-285750" algn="r" rtl="1">
              <a:lnSpc>
                <a:spcPct val="150000"/>
              </a:lnSpc>
              <a:buFont typeface="Wingdings" panose="05000000000000000000" pitchFamily="2" charset="2"/>
              <a:buChar char="v"/>
            </a:pPr>
            <a:r>
              <a:rPr lang="ar-SA" sz="1700" dirty="0">
                <a:solidFill>
                  <a:srgbClr val="C00000"/>
                </a:solidFill>
                <a:latin typeface="Alexandria" pitchFamily="2" charset="-78"/>
                <a:cs typeface="Alexandria" pitchFamily="2" charset="-78"/>
              </a:rPr>
              <a:t>مبادئ القيادة الفاعلة: </a:t>
            </a:r>
            <a:endParaRPr lang="ar-SA" sz="1700" dirty="0">
              <a:latin typeface="Alexandria" pitchFamily="2" charset="-78"/>
              <a:cs typeface="Alexandria" pitchFamily="2" charset="-78"/>
            </a:endParaRPr>
          </a:p>
          <a:p>
            <a:pPr marL="342900" indent="-342900" algn="r" rtl="1">
              <a:lnSpc>
                <a:spcPct val="150000"/>
              </a:lnSpc>
              <a:buFont typeface="+mj-lt"/>
              <a:buAutoNum type="arabicPeriod" startAt="5"/>
            </a:pPr>
            <a:r>
              <a:rPr lang="ar-SA" sz="1700" dirty="0">
                <a:solidFill>
                  <a:schemeClr val="accent2">
                    <a:lumMod val="75000"/>
                  </a:schemeClr>
                </a:solidFill>
                <a:latin typeface="Alexandria" pitchFamily="2" charset="-78"/>
                <a:cs typeface="Alexandria" pitchFamily="2" charset="-78"/>
              </a:rPr>
              <a:t>المسئولية والمصداقية: </a:t>
            </a:r>
            <a:r>
              <a:rPr lang="ar-SA" sz="1700" dirty="0">
                <a:latin typeface="Alexandria" pitchFamily="2" charset="-78"/>
                <a:cs typeface="Alexandria" pitchFamily="2" charset="-78"/>
              </a:rPr>
              <a:t>يجب أن يتحمل القائد المسؤولية عن قراراته وأفعاله، مما يعزز المصداقية والثقة بينه وبين الفريق. فالثقة هي عنصر حاسم في القيادة الفاعلة. </a:t>
            </a:r>
          </a:p>
          <a:p>
            <a:pPr marL="342900" indent="-342900" algn="r" rtl="1">
              <a:lnSpc>
                <a:spcPct val="150000"/>
              </a:lnSpc>
              <a:buFont typeface="+mj-lt"/>
              <a:buAutoNum type="arabicPeriod" startAt="5"/>
            </a:pPr>
            <a:r>
              <a:rPr lang="ar-SA" sz="1700" dirty="0">
                <a:solidFill>
                  <a:schemeClr val="accent2">
                    <a:lumMod val="75000"/>
                  </a:schemeClr>
                </a:solidFill>
                <a:latin typeface="Alexandria" pitchFamily="2" charset="-78"/>
                <a:cs typeface="Alexandria" pitchFamily="2" charset="-78"/>
              </a:rPr>
              <a:t>تحديد المسئوليات والمساءلة: </a:t>
            </a:r>
            <a:r>
              <a:rPr lang="ar-SA" sz="1700" dirty="0">
                <a:latin typeface="Alexandria" pitchFamily="2" charset="-78"/>
                <a:cs typeface="Alexandria" pitchFamily="2" charset="-78"/>
              </a:rPr>
              <a:t>يجب تحديد المسئوليات بوضوح لكل فرد في الفريق. كما يجب أن يكون هناك نظام واضح للمساءلة، وأن يكون كل فرد على دراية بالعواقب.</a:t>
            </a:r>
          </a:p>
          <a:p>
            <a:pPr marL="342900" indent="-342900" algn="r" rtl="1">
              <a:lnSpc>
                <a:spcPct val="150000"/>
              </a:lnSpc>
              <a:buFont typeface="+mj-lt"/>
              <a:buAutoNum type="arabicPeriod" startAt="5"/>
            </a:pPr>
            <a:r>
              <a:rPr lang="ar-SA" sz="1700" dirty="0">
                <a:solidFill>
                  <a:schemeClr val="accent2">
                    <a:lumMod val="75000"/>
                  </a:schemeClr>
                </a:solidFill>
                <a:latin typeface="Alexandria" pitchFamily="2" charset="-78"/>
                <a:cs typeface="Alexandria" pitchFamily="2" charset="-78"/>
              </a:rPr>
              <a:t>مبدأ السلطة القيادية: </a:t>
            </a:r>
            <a:r>
              <a:rPr lang="ar-SA" sz="1700" dirty="0">
                <a:latin typeface="Alexandria" pitchFamily="2" charset="-78"/>
                <a:cs typeface="Alexandria" pitchFamily="2" charset="-78"/>
              </a:rPr>
              <a:t>أي اعتماد القائد على السُلطة النابعة من </a:t>
            </a:r>
            <a:r>
              <a:rPr lang="ar-SA" sz="1700" u="sng" dirty="0">
                <a:latin typeface="Alexandria" pitchFamily="2" charset="-78"/>
                <a:cs typeface="Alexandria" pitchFamily="2" charset="-78"/>
              </a:rPr>
              <a:t>الخبرة والمعرفة </a:t>
            </a:r>
            <a:r>
              <a:rPr lang="ar-SA" sz="1700" dirty="0">
                <a:latin typeface="Alexandria" pitchFamily="2" charset="-78"/>
                <a:cs typeface="Alexandria" pitchFamily="2" charset="-78"/>
              </a:rPr>
              <a:t>العلمية، وليست النابعة من القانون، مما يجعله أكثر تأثيرًا.</a:t>
            </a:r>
          </a:p>
          <a:p>
            <a:pPr marL="342900" indent="-342900" algn="r" rtl="1">
              <a:lnSpc>
                <a:spcPct val="150000"/>
              </a:lnSpc>
              <a:buFont typeface="+mj-lt"/>
              <a:buAutoNum type="arabicPeriod" startAt="5"/>
            </a:pPr>
            <a:r>
              <a:rPr lang="ar-SA" sz="1700" dirty="0">
                <a:solidFill>
                  <a:schemeClr val="accent2">
                    <a:lumMod val="75000"/>
                  </a:schemeClr>
                </a:solidFill>
                <a:latin typeface="Alexandria" pitchFamily="2" charset="-78"/>
                <a:cs typeface="Alexandria" pitchFamily="2" charset="-78"/>
              </a:rPr>
              <a:t>تطوير المهارات: </a:t>
            </a:r>
            <a:r>
              <a:rPr lang="ar-SA" sz="1700" dirty="0">
                <a:latin typeface="Alexandria" pitchFamily="2" charset="-78"/>
                <a:cs typeface="Alexandria" pitchFamily="2" charset="-78"/>
              </a:rPr>
              <a:t>الاستثمار في تطوير مهارات الفريق من خلال التدريب والتوجيه، مما يعزز من كفاءتهم ويزيد من قدرتهم على مواجهة التحديات.</a:t>
            </a:r>
          </a:p>
          <a:p>
            <a:pPr marL="342900" indent="-342900" algn="r" rtl="1">
              <a:lnSpc>
                <a:spcPct val="150000"/>
              </a:lnSpc>
              <a:buFont typeface="+mj-lt"/>
              <a:buAutoNum type="arabicPeriod" startAt="5"/>
            </a:pPr>
            <a:r>
              <a:rPr lang="ar-SA" sz="1700" dirty="0">
                <a:solidFill>
                  <a:schemeClr val="accent2">
                    <a:lumMod val="75000"/>
                  </a:schemeClr>
                </a:solidFill>
                <a:latin typeface="Alexandria" pitchFamily="2" charset="-78"/>
                <a:cs typeface="Alexandria" pitchFamily="2" charset="-78"/>
              </a:rPr>
              <a:t>الابتكار والإبداع: </a:t>
            </a:r>
            <a:r>
              <a:rPr lang="ar-SA" sz="1700" dirty="0">
                <a:latin typeface="Alexandria" pitchFamily="2" charset="-78"/>
                <a:cs typeface="Alexandria" pitchFamily="2" charset="-78"/>
              </a:rPr>
              <a:t>تشجيع التفكير الإبداعي والابتكار في العمل يساعد على تطوير أفكار جديدة وحل المشكلات بطرق مبتكرة.</a:t>
            </a:r>
          </a:p>
        </p:txBody>
      </p:sp>
    </p:spTree>
    <p:extLst>
      <p:ext uri="{BB962C8B-B14F-4D97-AF65-F5344CB8AC3E}">
        <p14:creationId xmlns:p14="http://schemas.microsoft.com/office/powerpoint/2010/main" val="167716426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337980" y="1384001"/>
            <a:ext cx="352276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أساليب إدارة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96715" y="1870593"/>
            <a:ext cx="9063789" cy="4422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59129" y="1152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15851" y="1264534"/>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384733" y="1537889"/>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10" name="Freeform 3"/>
          <p:cNvSpPr/>
          <p:nvPr/>
        </p:nvSpPr>
        <p:spPr>
          <a:xfrm>
            <a:off x="368968" y="5422232"/>
            <a:ext cx="1557736" cy="1467852"/>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4"/>
            <a:stretch>
              <a:fillRect l="-24353" r="-13916"/>
            </a:stretch>
          </a:blipFill>
        </p:spPr>
      </p:sp>
      <p:sp>
        <p:nvSpPr>
          <p:cNvPr id="2" name="Rectangle 1"/>
          <p:cNvSpPr/>
          <p:nvPr/>
        </p:nvSpPr>
        <p:spPr>
          <a:xfrm>
            <a:off x="1796715" y="1929952"/>
            <a:ext cx="8912614" cy="4408899"/>
          </a:xfrm>
          <a:prstGeom prst="rect">
            <a:avLst/>
          </a:prstGeom>
          <a:noFill/>
        </p:spPr>
        <p:txBody>
          <a:bodyPr wrap="square">
            <a:spAutoFit/>
          </a:bodyPr>
          <a:lstStyle/>
          <a:p>
            <a:pPr indent="-285750" algn="r" rtl="1">
              <a:lnSpc>
                <a:spcPct val="150000"/>
              </a:lnSpc>
              <a:buFont typeface="Wingdings" panose="05000000000000000000" pitchFamily="2" charset="2"/>
              <a:buChar char="v"/>
            </a:pPr>
            <a:r>
              <a:rPr lang="ar-SA" sz="1700" dirty="0">
                <a:solidFill>
                  <a:srgbClr val="C00000"/>
                </a:solidFill>
                <a:latin typeface="Alexandria" pitchFamily="2" charset="-78"/>
                <a:cs typeface="Alexandria" pitchFamily="2" charset="-78"/>
              </a:rPr>
              <a:t>أنواع القيادة: </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القيادة التحويلية: </a:t>
            </a:r>
            <a:r>
              <a:rPr lang="ar-SA" sz="1700" dirty="0">
                <a:latin typeface="Alexandria" pitchFamily="2" charset="-78"/>
                <a:cs typeface="Alexandria" pitchFamily="2" charset="-78"/>
              </a:rPr>
              <a:t>تركز على تحفيز الأفراد لتجاوز توقعاتهم من خلال الإلهام والرؤية المشتركة. تشجع على الابتكار والتغيير، مما يساعد على تطوير الأفكار الجديدة.</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القيادة التبادلية: </a:t>
            </a:r>
            <a:r>
              <a:rPr lang="ar-SA" sz="1700" dirty="0">
                <a:latin typeface="Alexandria" pitchFamily="2" charset="-78"/>
                <a:cs typeface="Alexandria" pitchFamily="2" charset="-78"/>
              </a:rPr>
              <a:t>تعتمد على العلاقات المتبادلة بين القائد والموظفين. وتركز على كل من المكافآت والعقوبات لتحقيق الأداء المطلوب.</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القيادة الديمقراطية: </a:t>
            </a:r>
            <a:r>
              <a:rPr lang="ar-SA" sz="1700" dirty="0">
                <a:latin typeface="Alexandria" pitchFamily="2" charset="-78"/>
                <a:cs typeface="Alexandria" pitchFamily="2" charset="-78"/>
              </a:rPr>
              <a:t>تشجع على مشاركة الفريق في اتخاذ القرارات. تعزز التفاعل والتعاون، مما يزيد من روح الفريق.</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القيادة الأوتوقراطية</a:t>
            </a:r>
            <a:r>
              <a:rPr lang="ar-SA" sz="1700" dirty="0">
                <a:latin typeface="Alexandria" pitchFamily="2" charset="-78"/>
                <a:cs typeface="Alexandria" pitchFamily="2" charset="-78"/>
              </a:rPr>
              <a:t>: تتسم بالتوجيه الصارم والقرارات الفردية. تناسب حالات الضغط العالي عندما يتطلب الأمر اتخاذ قرارات سريعة.</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القيادة بالقدوة: </a:t>
            </a:r>
            <a:r>
              <a:rPr lang="ar-SA" sz="1700" dirty="0">
                <a:latin typeface="Alexandria" pitchFamily="2" charset="-78"/>
                <a:cs typeface="Alexandria" pitchFamily="2" charset="-78"/>
              </a:rPr>
              <a:t>يتمثل القائد في نموذج يُحتذى به، مما يلهم الآخرين لاتباع سلوكه. وتعزز الثقة والاحترام بين القائد والموظفين.</a:t>
            </a:r>
          </a:p>
        </p:txBody>
      </p:sp>
      <p:sp>
        <p:nvSpPr>
          <p:cNvPr id="15" name="Freeform 12"/>
          <p:cNvSpPr/>
          <p:nvPr/>
        </p:nvSpPr>
        <p:spPr>
          <a:xfrm>
            <a:off x="0" y="2732367"/>
            <a:ext cx="1890447" cy="1898793"/>
          </a:xfrm>
          <a:custGeom>
            <a:avLst/>
            <a:gdLst/>
            <a:ahLst/>
            <a:cxnLst/>
            <a:rect l="l" t="t" r="r" b="b"/>
            <a:pathLst>
              <a:path w="2614969" h="2607342">
                <a:moveTo>
                  <a:pt x="0" y="0"/>
                </a:moveTo>
                <a:lnTo>
                  <a:pt x="2614969" y="0"/>
                </a:lnTo>
                <a:lnTo>
                  <a:pt x="2614969" y="2607342"/>
                </a:lnTo>
                <a:lnTo>
                  <a:pt x="0" y="2607342"/>
                </a:lnTo>
                <a:lnTo>
                  <a:pt x="0" y="0"/>
                </a:lnTo>
                <a:close/>
              </a:path>
            </a:pathLst>
          </a:custGeom>
          <a:blipFill>
            <a:blip>
              <a:extLst>
                <a:ext uri="{96DAC541-7B7A-43D3-8B79-37D633B846F1}">
                  <asvg:svgBlip xmlns:asvg="http://schemas.microsoft.com/office/drawing/2016/SVG/main" r:embed="rId5"/>
                </a:ext>
              </a:extLst>
            </a:blip>
            <a:stretch>
              <a:fillRect/>
            </a:stretch>
          </a:blipFill>
        </p:spPr>
      </p:sp>
    </p:spTree>
    <p:extLst>
      <p:ext uri="{BB962C8B-B14F-4D97-AF65-F5344CB8AC3E}">
        <p14:creationId xmlns:p14="http://schemas.microsoft.com/office/powerpoint/2010/main" val="2303090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337980" y="1384001"/>
            <a:ext cx="352276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أساليب إدارة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556084" y="1870593"/>
            <a:ext cx="9660013" cy="4422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59129" y="1152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15851" y="1264534"/>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384733" y="1537889"/>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2" name="Rectangle 1"/>
          <p:cNvSpPr/>
          <p:nvPr/>
        </p:nvSpPr>
        <p:spPr>
          <a:xfrm>
            <a:off x="1475872" y="1913910"/>
            <a:ext cx="9400675" cy="4408899"/>
          </a:xfrm>
          <a:prstGeom prst="rect">
            <a:avLst/>
          </a:prstGeom>
          <a:noFill/>
        </p:spPr>
        <p:txBody>
          <a:bodyPr wrap="square">
            <a:spAutoFit/>
          </a:bodyPr>
          <a:lstStyle/>
          <a:p>
            <a:pPr indent="-285750" algn="r" rtl="1">
              <a:lnSpc>
                <a:spcPct val="150000"/>
              </a:lnSpc>
              <a:buFont typeface="Wingdings" panose="05000000000000000000" pitchFamily="2" charset="2"/>
              <a:buChar char="v"/>
            </a:pPr>
            <a:r>
              <a:rPr lang="ar-SA" sz="1700" dirty="0">
                <a:solidFill>
                  <a:srgbClr val="C00000"/>
                </a:solidFill>
                <a:latin typeface="Alexandria" pitchFamily="2" charset="-78"/>
                <a:cs typeface="Alexandria" pitchFamily="2" charset="-78"/>
              </a:rPr>
              <a:t>الاعتبارات التي تحدد أسلوب القيادة: </a:t>
            </a:r>
            <a:r>
              <a:rPr lang="ar-SA" sz="1700" dirty="0">
                <a:latin typeface="Alexandria" pitchFamily="2" charset="-78"/>
                <a:cs typeface="Alexandria" pitchFamily="2" charset="-78"/>
              </a:rPr>
              <a:t>يتطلب اختيار أسلوب القيادة الفعّال تقييم شامل            للعديد من العوامل منها:</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طبيعة المهمة أو الهدف: </a:t>
            </a:r>
            <a:r>
              <a:rPr lang="ar-SA" sz="1700" dirty="0">
                <a:latin typeface="Alexandria" pitchFamily="2" charset="-78"/>
                <a:cs typeface="Alexandria" pitchFamily="2" charset="-78"/>
              </a:rPr>
              <a:t>تختلف أساليب القيادة حسب نوع المهمة التي يجب إنجازها. المهام المُعقدة أو التي تتطلب إبداعًا قد تستفيد من أسلوب القيادة الديمقراطية أو التحويلية، بينما المهام الروتينية قد تتطلب أسلوبًا أكثر استبدادية " القيادة الأوتوقراطية.</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خصائص الأفراد في الفريق: </a:t>
            </a:r>
            <a:r>
              <a:rPr lang="ar-SA" sz="1700" dirty="0">
                <a:latin typeface="Alexandria" pitchFamily="2" charset="-78"/>
                <a:cs typeface="Alexandria" pitchFamily="2" charset="-78"/>
              </a:rPr>
              <a:t>مهارات وخبرات أعضاء الفريق تلعب دورًا كبيرًا في تحديد الأسلوب المناسب. إذا كان الفريق مكونًا من أفراد ذوي خبرة وكفاءة عالية، فإن أسلوب عدم التدخل أو القيادة الديمقراطية قد يكون أكثر فعالية.</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البيئة التنظيمية: </a:t>
            </a:r>
            <a:r>
              <a:rPr lang="ar-SA" sz="1700" dirty="0">
                <a:latin typeface="Alexandria" pitchFamily="2" charset="-78"/>
                <a:cs typeface="Alexandria" pitchFamily="2" charset="-78"/>
              </a:rPr>
              <a:t>الثقافة التنظيمية والهيكل الإداري يؤثران على كيفية تطبيق أساليب القيادة.  في بيئات العمل التي تشجع التعاون والمشاركة، تكون القيادة الديمقراطية أو التبادلية أكثر نجاحًا.</a:t>
            </a:r>
          </a:p>
        </p:txBody>
      </p:sp>
      <p:sp>
        <p:nvSpPr>
          <p:cNvPr id="14" name="Freeform 4"/>
          <p:cNvSpPr/>
          <p:nvPr/>
        </p:nvSpPr>
        <p:spPr>
          <a:xfrm>
            <a:off x="32174" y="5406495"/>
            <a:ext cx="2037333" cy="1411423"/>
          </a:xfrm>
          <a:custGeom>
            <a:avLst/>
            <a:gdLst/>
            <a:ahLst/>
            <a:cxnLst/>
            <a:rect l="l" t="t" r="r" b="b"/>
            <a:pathLst>
              <a:path w="6454588" h="4114800">
                <a:moveTo>
                  <a:pt x="0" y="0"/>
                </a:moveTo>
                <a:lnTo>
                  <a:pt x="6454588" y="0"/>
                </a:lnTo>
                <a:lnTo>
                  <a:pt x="6454588" y="4114800"/>
                </a:lnTo>
                <a:lnTo>
                  <a:pt x="0" y="4114800"/>
                </a:lnTo>
                <a:lnTo>
                  <a:pt x="0" y="0"/>
                </a:lnTo>
                <a:close/>
              </a:path>
            </a:pathLst>
          </a:custGeom>
          <a:blipFill>
            <a:blip>
              <a:extLst>
                <a:ext uri="{96DAC541-7B7A-43D3-8B79-37D633B846F1}">
                  <asvg:svgBlip xmlns:asvg="http://schemas.microsoft.com/office/drawing/2016/SVG/main" r:embed="rId4"/>
                </a:ext>
              </a:extLst>
            </a:blip>
            <a:stretch>
              <a:fillRect/>
            </a:stretch>
          </a:blipFill>
        </p:spPr>
      </p:sp>
    </p:spTree>
    <p:extLst>
      <p:ext uri="{BB962C8B-B14F-4D97-AF65-F5344CB8AC3E}">
        <p14:creationId xmlns:p14="http://schemas.microsoft.com/office/powerpoint/2010/main" val="11419682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1744422" y="1206901"/>
            <a:ext cx="3726480"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أساليب إدارة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15850" y="1769312"/>
            <a:ext cx="9560697" cy="45714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15813" y="11386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930844" y="127642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047851" y="1521847"/>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2" name="Rectangle 1"/>
          <p:cNvSpPr/>
          <p:nvPr/>
        </p:nvSpPr>
        <p:spPr>
          <a:xfrm>
            <a:off x="1586385" y="1728616"/>
            <a:ext cx="9036489" cy="4801314"/>
          </a:xfrm>
          <a:prstGeom prst="rect">
            <a:avLst/>
          </a:prstGeom>
          <a:noFill/>
        </p:spPr>
        <p:txBody>
          <a:bodyPr wrap="square">
            <a:spAutoFit/>
          </a:bodyPr>
          <a:lstStyle/>
          <a:p>
            <a:pPr indent="-285750" algn="r" rtl="1">
              <a:lnSpc>
                <a:spcPct val="150000"/>
              </a:lnSpc>
              <a:buFont typeface="Wingdings" panose="05000000000000000000" pitchFamily="2" charset="2"/>
              <a:buChar char="v"/>
            </a:pPr>
            <a:r>
              <a:rPr lang="ar-SA" sz="1700" dirty="0">
                <a:solidFill>
                  <a:srgbClr val="C00000"/>
                </a:solidFill>
                <a:latin typeface="Alexandria" pitchFamily="2" charset="-78"/>
                <a:cs typeface="Alexandria" pitchFamily="2" charset="-78"/>
              </a:rPr>
              <a:t>الاعتبارات التي تحدد أسلوب القيادة: </a:t>
            </a:r>
            <a:endParaRPr lang="ar-SA" sz="1700" dirty="0">
              <a:latin typeface="Alexandria" pitchFamily="2" charset="-78"/>
              <a:cs typeface="Alexandria" pitchFamily="2" charset="-78"/>
            </a:endParaRPr>
          </a:p>
          <a:p>
            <a:pPr marL="342900" indent="-342900" algn="r" rtl="1">
              <a:lnSpc>
                <a:spcPct val="150000"/>
              </a:lnSpc>
              <a:buFont typeface="+mj-lt"/>
              <a:buAutoNum type="arabicPeriod" startAt="4"/>
            </a:pPr>
            <a:r>
              <a:rPr lang="ar-SA" sz="1700" dirty="0">
                <a:solidFill>
                  <a:schemeClr val="accent2">
                    <a:lumMod val="75000"/>
                  </a:schemeClr>
                </a:solidFill>
                <a:latin typeface="Alexandria" pitchFamily="2" charset="-78"/>
                <a:cs typeface="Alexandria" pitchFamily="2" charset="-78"/>
              </a:rPr>
              <a:t>الوقت المتاح: </a:t>
            </a:r>
            <a:r>
              <a:rPr lang="ar-SA" sz="1600" dirty="0">
                <a:latin typeface="Alexandria" pitchFamily="2" charset="-78"/>
                <a:cs typeface="Alexandria" pitchFamily="2" charset="-78"/>
              </a:rPr>
              <a:t>في الحالات التي تتطلب اتخاذ قرارات سريعة، قد يكون من الضروري استخدام أسلوب قيادي استبدادي (القيادة الأوتوقراطية) لضمان سرعة التنفيذ.</a:t>
            </a:r>
          </a:p>
          <a:p>
            <a:pPr marL="342900" indent="-342900" algn="r" rtl="1">
              <a:lnSpc>
                <a:spcPct val="150000"/>
              </a:lnSpc>
              <a:buFont typeface="+mj-lt"/>
              <a:buAutoNum type="arabicPeriod" startAt="4"/>
            </a:pPr>
            <a:r>
              <a:rPr lang="ar-SA" sz="1700" dirty="0">
                <a:solidFill>
                  <a:schemeClr val="accent2">
                    <a:lumMod val="75000"/>
                  </a:schemeClr>
                </a:solidFill>
                <a:latin typeface="Alexandria" pitchFamily="2" charset="-78"/>
                <a:cs typeface="Alexandria" pitchFamily="2" charset="-78"/>
              </a:rPr>
              <a:t>الأهداف طويلة المدى مقابل الأهداف قصيرة المدى</a:t>
            </a:r>
            <a:r>
              <a:rPr lang="ar-SA" sz="1700" dirty="0">
                <a:latin typeface="Alexandria" pitchFamily="2" charset="-78"/>
                <a:cs typeface="Alexandria" pitchFamily="2" charset="-78"/>
              </a:rPr>
              <a:t>: </a:t>
            </a:r>
            <a:r>
              <a:rPr lang="ar-SA" sz="1600" dirty="0">
                <a:latin typeface="Alexandria" pitchFamily="2" charset="-78"/>
                <a:cs typeface="Alexandria" pitchFamily="2" charset="-78"/>
              </a:rPr>
              <a:t>إذا كانت الأهداف تركز على تحقيق نتائج سريعة، فقد يكون الأسلوب الاستبدادي مناسبًا، بينما الأهداف الطويلة الأجل قد تستفيد من أساليب تحفيزية مثل القيادة التحويلية.</a:t>
            </a:r>
          </a:p>
          <a:p>
            <a:pPr marL="342900" indent="-342900" algn="r" rtl="1">
              <a:lnSpc>
                <a:spcPct val="150000"/>
              </a:lnSpc>
              <a:buFont typeface="+mj-lt"/>
              <a:buAutoNum type="arabicPeriod" startAt="4"/>
            </a:pPr>
            <a:r>
              <a:rPr lang="ar-SA" sz="1700" dirty="0">
                <a:solidFill>
                  <a:schemeClr val="accent2">
                    <a:lumMod val="75000"/>
                  </a:schemeClr>
                </a:solidFill>
                <a:latin typeface="Alexandria" pitchFamily="2" charset="-78"/>
                <a:cs typeface="Alexandria" pitchFamily="2" charset="-78"/>
              </a:rPr>
              <a:t>التغيرات في الظروف الخارجية:</a:t>
            </a:r>
            <a:r>
              <a:rPr lang="ar-SA" sz="1700" dirty="0">
                <a:latin typeface="Alexandria" pitchFamily="2" charset="-78"/>
                <a:cs typeface="Alexandria" pitchFamily="2" charset="-78"/>
              </a:rPr>
              <a:t> </a:t>
            </a:r>
            <a:r>
              <a:rPr lang="ar-SA" sz="1600" dirty="0">
                <a:latin typeface="Alexandria" pitchFamily="2" charset="-78"/>
                <a:cs typeface="Alexandria" pitchFamily="2" charset="-78"/>
              </a:rPr>
              <a:t>التغيرات السريعة في السوق أو البيئة الاقتصادية يمكن أن    تؤثر على اختيار القائد لأسلوبه القيادي، مما يستدعي مرونة في التكيف مع الظروف الجديدة.</a:t>
            </a:r>
          </a:p>
          <a:p>
            <a:pPr marL="342900" indent="-342900" algn="r" rtl="1">
              <a:lnSpc>
                <a:spcPct val="150000"/>
              </a:lnSpc>
              <a:buFont typeface="+mj-lt"/>
              <a:buAutoNum type="arabicPeriod" startAt="4"/>
            </a:pPr>
            <a:r>
              <a:rPr lang="ar-SA" sz="1700" dirty="0">
                <a:solidFill>
                  <a:schemeClr val="accent2">
                    <a:lumMod val="75000"/>
                  </a:schemeClr>
                </a:solidFill>
                <a:latin typeface="Alexandria" pitchFamily="2" charset="-78"/>
                <a:cs typeface="Alexandria" pitchFamily="2" charset="-78"/>
              </a:rPr>
              <a:t>القيم الشخصية للقائد</a:t>
            </a:r>
            <a:r>
              <a:rPr lang="ar-SA" sz="1700" dirty="0">
                <a:latin typeface="Alexandria" pitchFamily="2" charset="-78"/>
                <a:cs typeface="Alexandria" pitchFamily="2" charset="-78"/>
              </a:rPr>
              <a:t>: </a:t>
            </a:r>
            <a:r>
              <a:rPr lang="ar-SA" sz="1600" dirty="0">
                <a:latin typeface="Alexandria" pitchFamily="2" charset="-78"/>
                <a:cs typeface="Alexandria" pitchFamily="2" charset="-78"/>
              </a:rPr>
              <a:t>قيم ومعتقدات القائد تلعب دورًا مهمًا في تحديد أسلوب قيادته. القادة الذين يقدرون التعاون والمشاركة يميلون إلى استخدام أساليب ديمقراطية وتعاونية</a:t>
            </a:r>
          </a:p>
          <a:p>
            <a:pPr marL="342900" indent="-342900" algn="r" rtl="1">
              <a:lnSpc>
                <a:spcPct val="150000"/>
              </a:lnSpc>
              <a:buFont typeface="+mj-lt"/>
              <a:buAutoNum type="arabicPeriod" startAt="4"/>
            </a:pPr>
            <a:r>
              <a:rPr lang="ar-SA" sz="1700" dirty="0">
                <a:solidFill>
                  <a:schemeClr val="accent2">
                    <a:lumMod val="75000"/>
                  </a:schemeClr>
                </a:solidFill>
                <a:latin typeface="Alexandria" pitchFamily="2" charset="-78"/>
                <a:cs typeface="Alexandria" pitchFamily="2" charset="-78"/>
              </a:rPr>
              <a:t>ردود فعل الفريق: </a:t>
            </a:r>
            <a:r>
              <a:rPr lang="ar-SA" sz="1600" dirty="0">
                <a:latin typeface="Alexandria" pitchFamily="2" charset="-78"/>
                <a:cs typeface="Alexandria" pitchFamily="2" charset="-78"/>
              </a:rPr>
              <a:t>مدى استجابة الفريق لأساليب القيادة المختلفة يمكن أن يؤثر أيضًا على اختيار الأسلوب الأنسب لتحقيق النتائج المرجوة.</a:t>
            </a:r>
          </a:p>
        </p:txBody>
      </p:sp>
      <p:sp>
        <p:nvSpPr>
          <p:cNvPr id="10" name="Freeform 9"/>
          <p:cNvSpPr/>
          <p:nvPr/>
        </p:nvSpPr>
        <p:spPr>
          <a:xfrm>
            <a:off x="-5731" y="3396343"/>
            <a:ext cx="1873149" cy="1698154"/>
          </a:xfrm>
          <a:custGeom>
            <a:avLst/>
            <a:gdLst/>
            <a:ahLst/>
            <a:cxnLst/>
            <a:rect l="l" t="t" r="r" b="b"/>
            <a:pathLst>
              <a:path w="3183089" h="2315697">
                <a:moveTo>
                  <a:pt x="0" y="0"/>
                </a:moveTo>
                <a:lnTo>
                  <a:pt x="3183089" y="0"/>
                </a:lnTo>
                <a:lnTo>
                  <a:pt x="3183089" y="2315698"/>
                </a:lnTo>
                <a:lnTo>
                  <a:pt x="0" y="2315698"/>
                </a:lnTo>
                <a:lnTo>
                  <a:pt x="0" y="0"/>
                </a:lnTo>
                <a:close/>
              </a:path>
            </a:pathLst>
          </a:custGeom>
          <a:blipFill>
            <a:blip r:embed="rId4"/>
            <a:stretch>
              <a:fillRect/>
            </a:stretch>
          </a:blipFill>
        </p:spPr>
      </p:sp>
    </p:spTree>
    <p:extLst>
      <p:ext uri="{BB962C8B-B14F-4D97-AF65-F5344CB8AC3E}">
        <p14:creationId xmlns:p14="http://schemas.microsoft.com/office/powerpoint/2010/main" val="35299747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337981" y="1384001"/>
            <a:ext cx="3380894"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أساليب إدارة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96715" y="1870593"/>
            <a:ext cx="9144001" cy="42093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76476" y="11662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15851" y="1264534"/>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304980" y="1537889"/>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10" name="Freeform 3"/>
          <p:cNvSpPr/>
          <p:nvPr/>
        </p:nvSpPr>
        <p:spPr>
          <a:xfrm>
            <a:off x="368968" y="5422232"/>
            <a:ext cx="1557736" cy="1467852"/>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4"/>
            <a:stretch>
              <a:fillRect l="-24353" r="-13916"/>
            </a:stretch>
          </a:blipFill>
        </p:spPr>
      </p:sp>
      <p:sp>
        <p:nvSpPr>
          <p:cNvPr id="2" name="Rectangle 1"/>
          <p:cNvSpPr/>
          <p:nvPr/>
        </p:nvSpPr>
        <p:spPr>
          <a:xfrm>
            <a:off x="1926703" y="1929952"/>
            <a:ext cx="8901717" cy="4016484"/>
          </a:xfrm>
          <a:prstGeom prst="rect">
            <a:avLst/>
          </a:prstGeom>
          <a:noFill/>
        </p:spPr>
        <p:txBody>
          <a:bodyPr wrap="square">
            <a:spAutoFit/>
          </a:bodyPr>
          <a:lstStyle/>
          <a:p>
            <a:pPr marL="285750" indent="-285750" algn="r" rtl="1">
              <a:lnSpc>
                <a:spcPct val="150000"/>
              </a:lnSpc>
              <a:buFont typeface="Wingdings" panose="05000000000000000000" pitchFamily="2" charset="2"/>
              <a:buChar char="v"/>
            </a:pPr>
            <a:r>
              <a:rPr lang="ar-SA" sz="1700" dirty="0">
                <a:solidFill>
                  <a:srgbClr val="C00000"/>
                </a:solidFill>
                <a:latin typeface="Alexandria" pitchFamily="2" charset="-78"/>
                <a:cs typeface="Alexandria" pitchFamily="2" charset="-78"/>
              </a:rPr>
              <a:t>القائد الناجح: </a:t>
            </a:r>
            <a:r>
              <a:rPr lang="ar-SA" sz="1700" dirty="0">
                <a:latin typeface="Alexandria" pitchFamily="2" charset="-78"/>
                <a:cs typeface="Alexandria" pitchFamily="2" charset="-78"/>
              </a:rPr>
              <a:t>هو الذي يقود أعضاء المؤسسة أو الفريق نحو الاتجاه الصحيح لتحقيق        أهداف مشتركة. ويتميز بصفات ومهارات تتضمن:</a:t>
            </a:r>
          </a:p>
          <a:p>
            <a:pPr marL="285750" indent="-285750" algn="r" rtl="1">
              <a:lnSpc>
                <a:spcPct val="150000"/>
              </a:lnSpc>
              <a:buFont typeface="Wingdings" panose="05000000000000000000" pitchFamily="2" charset="2"/>
              <a:buChar char="v"/>
            </a:pPr>
            <a:r>
              <a:rPr lang="ar-SA" sz="1700" dirty="0">
                <a:solidFill>
                  <a:srgbClr val="C00000"/>
                </a:solidFill>
                <a:latin typeface="Alexandria" pitchFamily="2" charset="-78"/>
                <a:cs typeface="Alexandria" pitchFamily="2" charset="-78"/>
              </a:rPr>
              <a:t>صفات القائد الإعلامي: </a:t>
            </a:r>
            <a:r>
              <a:rPr lang="ar-SA" sz="1700" dirty="0">
                <a:latin typeface="Alexandria" pitchFamily="2" charset="-78"/>
                <a:cs typeface="Alexandria" pitchFamily="2" charset="-78"/>
              </a:rPr>
              <a:t>القائد الإعلامي يتمتع بعدة مواصفات أساسية تساهم في نجاحه.</a:t>
            </a:r>
          </a:p>
          <a:p>
            <a:pPr marL="342900" indent="-2794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التواصل الفعال: </a:t>
            </a:r>
            <a:r>
              <a:rPr lang="ar-SA" sz="1700" dirty="0">
                <a:latin typeface="Alexandria" pitchFamily="2" charset="-78"/>
                <a:cs typeface="Alexandria" pitchFamily="2" charset="-78"/>
              </a:rPr>
              <a:t>القدرة على التواصل بفعالية مع الجمهور ويستمع لآراء الآخرين، والقدرة على بناء علاقات قوية مع الصحفيين، والمصممين، والشركاء في الصناعة</a:t>
            </a:r>
          </a:p>
          <a:p>
            <a:pPr marL="342900" indent="-2794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إبداع وابتكار: </a:t>
            </a:r>
            <a:r>
              <a:rPr lang="ar-SA" sz="1700" dirty="0">
                <a:latin typeface="Alexandria" pitchFamily="2" charset="-78"/>
                <a:cs typeface="Alexandria" pitchFamily="2" charset="-78"/>
              </a:rPr>
              <a:t>يجب أن يكون قادراً على التفكير خارج الصندوق وابتكار محتوى جديد وجذاب.</a:t>
            </a:r>
          </a:p>
          <a:p>
            <a:pPr marL="342900" indent="-2794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المرونة: </a:t>
            </a:r>
            <a:r>
              <a:rPr lang="ar-SA" sz="1700" dirty="0">
                <a:latin typeface="Alexandria" pitchFamily="2" charset="-78"/>
                <a:cs typeface="Alexandria" pitchFamily="2" charset="-78"/>
              </a:rPr>
              <a:t>القدرة على التكيف مع التغييرات السريعة في مجال الإعلام والتكنولوجيا.</a:t>
            </a:r>
          </a:p>
          <a:p>
            <a:pPr marL="342900" indent="-2794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مهارات قيادية: </a:t>
            </a:r>
            <a:r>
              <a:rPr lang="ar-SA" sz="1700" dirty="0">
                <a:latin typeface="Alexandria" pitchFamily="2" charset="-78"/>
                <a:cs typeface="Alexandria" pitchFamily="2" charset="-78"/>
              </a:rPr>
              <a:t>يجب أن يكون قادراً على قيادة فريقه وتحفيزه لتحقيق الأهداف المشتركة.</a:t>
            </a:r>
          </a:p>
          <a:p>
            <a:pPr marL="342900" indent="-2794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أخلاقيات مهنية</a:t>
            </a:r>
            <a:r>
              <a:rPr lang="ar-SA" sz="1700" dirty="0">
                <a:latin typeface="Alexandria" pitchFamily="2" charset="-78"/>
                <a:cs typeface="Alexandria" pitchFamily="2" charset="-78"/>
              </a:rPr>
              <a:t>: الالتزام بالقيم الأخلاقية والمهنية في جميع جوانب العمل الإعلامي.</a:t>
            </a:r>
          </a:p>
          <a:p>
            <a:pPr marL="342900" indent="-2794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القدرة على اتخاذ القرار: </a:t>
            </a:r>
            <a:r>
              <a:rPr lang="ar-SA" sz="1700" dirty="0">
                <a:latin typeface="Alexandria" pitchFamily="2" charset="-78"/>
                <a:cs typeface="Alexandria" pitchFamily="2" charset="-78"/>
              </a:rPr>
              <a:t>يتخذ قرارات مستنيرة بناء على تحليل دقيق للمعلومات.</a:t>
            </a:r>
          </a:p>
        </p:txBody>
      </p:sp>
      <p:sp>
        <p:nvSpPr>
          <p:cNvPr id="8" name="Rectangle 7"/>
          <p:cNvSpPr/>
          <p:nvPr/>
        </p:nvSpPr>
        <p:spPr>
          <a:xfrm>
            <a:off x="0" y="2446992"/>
            <a:ext cx="1754954" cy="3046988"/>
          </a:xfrm>
          <a:prstGeom prst="rect">
            <a:avLst/>
          </a:prstGeom>
          <a:solidFill>
            <a:schemeClr val="accent2">
              <a:lumMod val="20000"/>
              <a:lumOff val="80000"/>
            </a:schemeClr>
          </a:solidFill>
        </p:spPr>
        <p:txBody>
          <a:bodyPr wrap="square">
            <a:spAutoFit/>
          </a:bodyPr>
          <a:lstStyle/>
          <a:p>
            <a:pPr algn="r" rtl="1">
              <a:lnSpc>
                <a:spcPct val="150000"/>
              </a:lnSpc>
            </a:pPr>
            <a:r>
              <a:rPr lang="ar-SA" sz="1600" dirty="0">
                <a:latin typeface="Alexandria" pitchFamily="2" charset="-78"/>
                <a:cs typeface="Alexandria" pitchFamily="2" charset="-78"/>
              </a:rPr>
              <a:t>القائد الناجح    هو من يحقق التوازن بين تحقيق الأهداف وتحفيز الفريق، مما يؤدي إلى نجاح جماعي مستدام.</a:t>
            </a:r>
          </a:p>
        </p:txBody>
      </p:sp>
    </p:spTree>
    <p:extLst>
      <p:ext uri="{BB962C8B-B14F-4D97-AF65-F5344CB8AC3E}">
        <p14:creationId xmlns:p14="http://schemas.microsoft.com/office/powerpoint/2010/main" val="363338534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1744422" y="1206901"/>
            <a:ext cx="3726480"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أساليب إدارة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15850" y="1769312"/>
            <a:ext cx="9560697" cy="45714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15813" y="11386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930844" y="127642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047851" y="1521847"/>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2" name="Rectangle 1"/>
          <p:cNvSpPr/>
          <p:nvPr/>
        </p:nvSpPr>
        <p:spPr>
          <a:xfrm>
            <a:off x="1443789" y="1728616"/>
            <a:ext cx="9355547" cy="4547399"/>
          </a:xfrm>
          <a:prstGeom prst="rect">
            <a:avLst/>
          </a:prstGeom>
          <a:noFill/>
        </p:spPr>
        <p:txBody>
          <a:bodyPr wrap="square">
            <a:spAutoFit/>
          </a:bodyPr>
          <a:lstStyle/>
          <a:p>
            <a:pPr indent="-285750" algn="r" rtl="1">
              <a:lnSpc>
                <a:spcPct val="150000"/>
              </a:lnSpc>
              <a:buFont typeface="Wingdings" panose="05000000000000000000" pitchFamily="2" charset="2"/>
              <a:buChar char="v"/>
            </a:pPr>
            <a:r>
              <a:rPr lang="ar-SA" sz="1700" dirty="0">
                <a:solidFill>
                  <a:srgbClr val="C00000"/>
                </a:solidFill>
                <a:latin typeface="Alexandria" pitchFamily="2" charset="-78"/>
                <a:cs typeface="Alexandria" pitchFamily="2" charset="-78"/>
              </a:rPr>
              <a:t>المهارات الأساسية للقائد الإعلامي: </a:t>
            </a:r>
            <a:r>
              <a:rPr lang="ar-SA" sz="1600" dirty="0">
                <a:latin typeface="Alexandria" pitchFamily="2" charset="-78"/>
                <a:cs typeface="Alexandria" pitchFamily="2" charset="-78"/>
              </a:rPr>
              <a:t>وتشمل:</a:t>
            </a:r>
          </a:p>
          <a:p>
            <a:pPr marL="342900" indent="-342900" algn="r" rtl="1">
              <a:lnSpc>
                <a:spcPct val="150000"/>
              </a:lnSpc>
              <a:buFont typeface="+mj-lt"/>
              <a:buAutoNum type="arabicPeriod"/>
            </a:pPr>
            <a:r>
              <a:rPr lang="ar-SA" sz="1600" dirty="0">
                <a:solidFill>
                  <a:schemeClr val="accent2">
                    <a:lumMod val="75000"/>
                  </a:schemeClr>
                </a:solidFill>
                <a:latin typeface="Alexandria" pitchFamily="2" charset="-78"/>
                <a:cs typeface="Alexandria" pitchFamily="2" charset="-78"/>
              </a:rPr>
              <a:t>إدارة المشاريع:</a:t>
            </a:r>
            <a:r>
              <a:rPr lang="ar-SA" sz="1600" dirty="0">
                <a:latin typeface="Alexandria" pitchFamily="2" charset="-78"/>
                <a:cs typeface="Alexandria" pitchFamily="2" charset="-78"/>
              </a:rPr>
              <a:t> القدرة على تخطيط وتنفيذ وإدارة المشاريع بفعالية لضمان تحقيق الأهداف المحددة ضمن المواعيد النهائية.</a:t>
            </a:r>
          </a:p>
          <a:p>
            <a:pPr marL="342900" indent="-342900" algn="r" rtl="1">
              <a:lnSpc>
                <a:spcPct val="150000"/>
              </a:lnSpc>
              <a:buFont typeface="+mj-lt"/>
              <a:buAutoNum type="arabicPeriod"/>
            </a:pPr>
            <a:r>
              <a:rPr lang="ar-SA" sz="1600" dirty="0">
                <a:solidFill>
                  <a:schemeClr val="accent2">
                    <a:lumMod val="75000"/>
                  </a:schemeClr>
                </a:solidFill>
                <a:latin typeface="Alexandria" pitchFamily="2" charset="-78"/>
                <a:cs typeface="Alexandria" pitchFamily="2" charset="-78"/>
              </a:rPr>
              <a:t>تحليل البيانات الضخمة:</a:t>
            </a:r>
            <a:r>
              <a:rPr lang="ar-SA" sz="1600" dirty="0">
                <a:latin typeface="Alexandria" pitchFamily="2" charset="-78"/>
                <a:cs typeface="Alexandria" pitchFamily="2" charset="-78"/>
              </a:rPr>
              <a:t> استخدام أدوات تحليل البيانات لفهم سلوك الجمهور وتقييم فعالية الحملات التسويقية والإعلامية.</a:t>
            </a:r>
          </a:p>
          <a:p>
            <a:pPr marL="342900" indent="-342900" algn="r" rtl="1">
              <a:lnSpc>
                <a:spcPct val="150000"/>
              </a:lnSpc>
              <a:buFont typeface="+mj-lt"/>
              <a:buAutoNum type="arabicPeriod"/>
            </a:pPr>
            <a:r>
              <a:rPr lang="ar-SA" sz="1600" dirty="0">
                <a:solidFill>
                  <a:schemeClr val="accent2">
                    <a:lumMod val="75000"/>
                  </a:schemeClr>
                </a:solidFill>
                <a:latin typeface="Alexandria" pitchFamily="2" charset="-78"/>
                <a:cs typeface="Alexandria" pitchFamily="2" charset="-78"/>
              </a:rPr>
              <a:t>معرفة التكنولوجيا الحديثة</a:t>
            </a:r>
            <a:r>
              <a:rPr lang="ar-SA" sz="1600" dirty="0">
                <a:latin typeface="Alexandria" pitchFamily="2" charset="-78"/>
                <a:cs typeface="Alexandria" pitchFamily="2" charset="-78"/>
              </a:rPr>
              <a:t>: استخدام الأدوات الرقمية ومنصات التواصل الاجتماعي بفعالية، لتعزيز الرسائل التسويقية والإعلامية. </a:t>
            </a:r>
          </a:p>
          <a:p>
            <a:pPr marL="342900" indent="-342900" algn="r" rtl="1">
              <a:lnSpc>
                <a:spcPct val="150000"/>
              </a:lnSpc>
              <a:buFont typeface="+mj-lt"/>
              <a:buAutoNum type="arabicPeriod"/>
            </a:pPr>
            <a:r>
              <a:rPr lang="ar-SA" sz="1600" dirty="0">
                <a:solidFill>
                  <a:schemeClr val="accent2">
                    <a:lumMod val="75000"/>
                  </a:schemeClr>
                </a:solidFill>
                <a:latin typeface="Alexandria" pitchFamily="2" charset="-78"/>
                <a:cs typeface="Alexandria" pitchFamily="2" charset="-78"/>
              </a:rPr>
              <a:t>مهارات القيادة:</a:t>
            </a:r>
            <a:r>
              <a:rPr lang="ar-SA" sz="1600" dirty="0">
                <a:latin typeface="Alexandria" pitchFamily="2" charset="-78"/>
                <a:cs typeface="Alexandria" pitchFamily="2" charset="-78"/>
              </a:rPr>
              <a:t> القدرة على قيادة الفريق وتوجيهه نحو تحقيق الأهداف المشتركة، بما يشمل توزيع المهام وإدارة الوقت بشكل فعال.</a:t>
            </a:r>
          </a:p>
          <a:p>
            <a:pPr marL="342900" indent="-342900" algn="r" rtl="1">
              <a:lnSpc>
                <a:spcPct val="150000"/>
              </a:lnSpc>
              <a:buFont typeface="+mj-lt"/>
              <a:buAutoNum type="arabicPeriod"/>
            </a:pPr>
            <a:r>
              <a:rPr lang="ar-SA" sz="1600" dirty="0">
                <a:solidFill>
                  <a:schemeClr val="accent2">
                    <a:lumMod val="75000"/>
                  </a:schemeClr>
                </a:solidFill>
                <a:latin typeface="Alexandria" pitchFamily="2" charset="-78"/>
                <a:cs typeface="Alexandria" pitchFamily="2" charset="-78"/>
              </a:rPr>
              <a:t>مهارة التفاوض</a:t>
            </a:r>
            <a:r>
              <a:rPr lang="ar-SA" sz="1600" dirty="0">
                <a:latin typeface="Alexandria" pitchFamily="2" charset="-78"/>
                <a:cs typeface="Alexandria" pitchFamily="2" charset="-78"/>
              </a:rPr>
              <a:t>: مهارة التفاوض مع الشركاء والعملاء لضمان تحقيق أفضل النتائج الممكنة للمؤسسة.</a:t>
            </a:r>
          </a:p>
          <a:p>
            <a:pPr marL="342900" indent="-342900" algn="r" rtl="1">
              <a:lnSpc>
                <a:spcPct val="150000"/>
              </a:lnSpc>
              <a:buFont typeface="+mj-lt"/>
              <a:buAutoNum type="arabicPeriod"/>
            </a:pPr>
            <a:r>
              <a:rPr lang="ar-SA" sz="1600" dirty="0">
                <a:solidFill>
                  <a:schemeClr val="accent2">
                    <a:lumMod val="75000"/>
                  </a:schemeClr>
                </a:solidFill>
                <a:latin typeface="Alexandria" pitchFamily="2" charset="-78"/>
                <a:cs typeface="Alexandria" pitchFamily="2" charset="-78"/>
              </a:rPr>
              <a:t>إدارة الأزمات:</a:t>
            </a:r>
            <a:r>
              <a:rPr lang="ar-SA" sz="1600" dirty="0">
                <a:latin typeface="Alexandria" pitchFamily="2" charset="-78"/>
                <a:cs typeface="Alexandria" pitchFamily="2" charset="-78"/>
              </a:rPr>
              <a:t> القدرة على التعامل مع المشكلات التي قد تطرأ أثناء تنفيذ الحملات أو إدارة الفريق.</a:t>
            </a:r>
          </a:p>
        </p:txBody>
      </p:sp>
      <p:sp>
        <p:nvSpPr>
          <p:cNvPr id="15" name="Freeform 11"/>
          <p:cNvSpPr/>
          <p:nvPr/>
        </p:nvSpPr>
        <p:spPr>
          <a:xfrm>
            <a:off x="-17184" y="4674239"/>
            <a:ext cx="2130070" cy="1842510"/>
          </a:xfrm>
          <a:custGeom>
            <a:avLst/>
            <a:gdLst/>
            <a:ahLst/>
            <a:cxnLst/>
            <a:rect l="l" t="t" r="r" b="b"/>
            <a:pathLst>
              <a:path w="2130070" h="1842510">
                <a:moveTo>
                  <a:pt x="0" y="0"/>
                </a:moveTo>
                <a:lnTo>
                  <a:pt x="2130070" y="0"/>
                </a:lnTo>
                <a:lnTo>
                  <a:pt x="2130070" y="1842510"/>
                </a:lnTo>
                <a:lnTo>
                  <a:pt x="0" y="1842510"/>
                </a:lnTo>
                <a:lnTo>
                  <a:pt x="0" y="0"/>
                </a:lnTo>
                <a:close/>
              </a:path>
            </a:pathLst>
          </a:custGeom>
          <a:blipFill>
            <a:blip r:embed="rId4"/>
            <a:stretch>
              <a:fillRect/>
            </a:stretch>
          </a:blipFill>
        </p:spPr>
      </p:sp>
    </p:spTree>
    <p:extLst>
      <p:ext uri="{BB962C8B-B14F-4D97-AF65-F5344CB8AC3E}">
        <p14:creationId xmlns:p14="http://schemas.microsoft.com/office/powerpoint/2010/main" val="26172864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337980" y="1384001"/>
            <a:ext cx="352276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أساليب إدارة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96715" y="1870593"/>
            <a:ext cx="9063789" cy="4422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59129" y="1152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15851" y="1264534"/>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384733" y="1537889"/>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2" name="Rectangle 1"/>
          <p:cNvSpPr/>
          <p:nvPr/>
        </p:nvSpPr>
        <p:spPr>
          <a:xfrm>
            <a:off x="1754955" y="1929952"/>
            <a:ext cx="8864919" cy="3993401"/>
          </a:xfrm>
          <a:prstGeom prst="rect">
            <a:avLst/>
          </a:prstGeom>
          <a:noFill/>
        </p:spPr>
        <p:txBody>
          <a:bodyPr wrap="square">
            <a:spAutoFit/>
          </a:bodyPr>
          <a:lstStyle/>
          <a:p>
            <a:pPr algn="r" rtl="1">
              <a:lnSpc>
                <a:spcPct val="150000"/>
              </a:lnSpc>
            </a:pPr>
            <a:r>
              <a:rPr lang="ar-SA" sz="1700" dirty="0">
                <a:solidFill>
                  <a:srgbClr val="0070C0"/>
                </a:solidFill>
                <a:latin typeface="Alexandria" pitchFamily="2" charset="-78"/>
                <a:cs typeface="Alexandria" pitchFamily="2" charset="-78"/>
              </a:rPr>
              <a:t>خامسًا: مهارة حل المشكلات </a:t>
            </a:r>
          </a:p>
          <a:p>
            <a:pPr algn="r" rtl="1">
              <a:lnSpc>
                <a:spcPct val="150000"/>
              </a:lnSpc>
            </a:pPr>
            <a:r>
              <a:rPr lang="ar-SA" sz="1700" dirty="0">
                <a:latin typeface="Alexandria" pitchFamily="2" charset="-78"/>
                <a:cs typeface="Alexandria" pitchFamily="2" charset="-78"/>
              </a:rPr>
              <a:t>يقصد بها القدرة على تحليل المواقف وتحديد العقبات، ثم اتخاذ الخطوات اللازمة للتغلب على التحديات مُستخدمًا المعلومات والمعرفة التي سبق له تعلمها. تتضمن هذه المهارة فهم جوانب المشكلة بشكل واضح، مما يمكّن الفرد من التعرف على أبعادها وأسبابها الحقيقية.</a:t>
            </a:r>
          </a:p>
          <a:p>
            <a:pPr marL="285750" indent="-285750" algn="r" rtl="1">
              <a:lnSpc>
                <a:spcPct val="150000"/>
              </a:lnSpc>
              <a:buFont typeface="Wingdings" panose="05000000000000000000" pitchFamily="2" charset="2"/>
              <a:buChar char="v"/>
            </a:pPr>
            <a:r>
              <a:rPr lang="ar-SA" sz="1700" dirty="0">
                <a:solidFill>
                  <a:srgbClr val="C00000"/>
                </a:solidFill>
                <a:latin typeface="Alexandria" pitchFamily="2" charset="-78"/>
                <a:cs typeface="Alexandria" pitchFamily="2" charset="-78"/>
              </a:rPr>
              <a:t>أهمية تعلم مهارة حل المشكلات:</a:t>
            </a:r>
          </a:p>
          <a:p>
            <a:pPr marL="342900" indent="-342900" algn="r" rtl="1">
              <a:lnSpc>
                <a:spcPct val="150000"/>
              </a:lnSpc>
              <a:buFont typeface="+mj-lt"/>
              <a:buAutoNum type="arabicPeriod"/>
            </a:pPr>
            <a:r>
              <a:rPr lang="ar-SA" sz="1700" dirty="0">
                <a:latin typeface="Alexandria" pitchFamily="2" charset="-78"/>
                <a:cs typeface="Alexandria" pitchFamily="2" charset="-78"/>
              </a:rPr>
              <a:t>تقليل التوتر: </a:t>
            </a:r>
            <a:r>
              <a:rPr lang="ar-SA" sz="1600" dirty="0">
                <a:latin typeface="Alexandria" pitchFamily="2" charset="-78"/>
                <a:cs typeface="Alexandria" pitchFamily="2" charset="-78"/>
              </a:rPr>
              <a:t>يساعد حل المشكلات في تقليل الشعور بالتوتر الناتج عن الضغوط اليومية.</a:t>
            </a:r>
          </a:p>
          <a:p>
            <a:pPr marL="342900" indent="-342900" algn="r" rtl="1">
              <a:lnSpc>
                <a:spcPct val="150000"/>
              </a:lnSpc>
              <a:buFont typeface="+mj-lt"/>
              <a:buAutoNum type="arabicPeriod"/>
            </a:pPr>
            <a:r>
              <a:rPr lang="ar-SA" sz="1700" dirty="0">
                <a:latin typeface="Alexandria" pitchFamily="2" charset="-78"/>
                <a:cs typeface="Alexandria" pitchFamily="2" charset="-78"/>
              </a:rPr>
              <a:t> زيادة الكفاءة: </a:t>
            </a:r>
            <a:r>
              <a:rPr lang="ar-SA" sz="1600" dirty="0">
                <a:latin typeface="Alexandria" pitchFamily="2" charset="-78"/>
                <a:cs typeface="Alexandria" pitchFamily="2" charset="-78"/>
              </a:rPr>
              <a:t>يعزز التفكير النقدي والإبداع في العمل، مما يؤدي إلى تحسين جودة المحتوى.</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a:latin typeface="Alexandria" pitchFamily="2" charset="-78"/>
                <a:cs typeface="Alexandria" pitchFamily="2" charset="-78"/>
              </a:rPr>
              <a:t>تعزيز الشعور بالتحكم: </a:t>
            </a:r>
            <a:r>
              <a:rPr lang="ar-SA" sz="1600" dirty="0">
                <a:latin typeface="Alexandria" pitchFamily="2" charset="-78"/>
                <a:cs typeface="Alexandria" pitchFamily="2" charset="-78"/>
              </a:rPr>
              <a:t>يمنح الأفراد شعورًا بالتحكم في مواقفهم، مما يقلل من مخاطر الاحتراق الوظيفي.</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a:latin typeface="Alexandria" pitchFamily="2" charset="-78"/>
                <a:cs typeface="Alexandria" pitchFamily="2" charset="-78"/>
              </a:rPr>
              <a:t>تعزيز التعاون بين فريق العمل، وتحقيق أهداف المؤسسة بشكل أكثر كفاءة وفعالية.</a:t>
            </a:r>
          </a:p>
        </p:txBody>
      </p:sp>
      <p:sp>
        <p:nvSpPr>
          <p:cNvPr id="14" name="Freeform 7"/>
          <p:cNvSpPr/>
          <p:nvPr/>
        </p:nvSpPr>
        <p:spPr>
          <a:xfrm>
            <a:off x="30851" y="4274271"/>
            <a:ext cx="2101576" cy="2018360"/>
          </a:xfrm>
          <a:custGeom>
            <a:avLst/>
            <a:gdLst/>
            <a:ahLst/>
            <a:cxnLst/>
            <a:rect l="l" t="t" r="r" b="b"/>
            <a:pathLst>
              <a:path w="2135829" h="2293508">
                <a:moveTo>
                  <a:pt x="0" y="0"/>
                </a:moveTo>
                <a:lnTo>
                  <a:pt x="2135829" y="0"/>
                </a:lnTo>
                <a:lnTo>
                  <a:pt x="2135829" y="2293508"/>
                </a:lnTo>
                <a:lnTo>
                  <a:pt x="0" y="2293508"/>
                </a:lnTo>
                <a:lnTo>
                  <a:pt x="0" y="0"/>
                </a:lnTo>
                <a:close/>
              </a:path>
            </a:pathLst>
          </a:custGeom>
          <a:blipFill>
            <a:blip>
              <a:extLst>
                <a:ext uri="{96DAC541-7B7A-43D3-8B79-37D633B846F1}">
                  <asvg:svgBlip xmlns:asvg="http://schemas.microsoft.com/office/drawing/2016/SVG/main" r:embed="rId4"/>
                </a:ext>
              </a:extLst>
            </a:blip>
            <a:stretch>
              <a:fillRect/>
            </a:stretch>
          </a:blipFill>
        </p:spPr>
      </p:sp>
    </p:spTree>
    <p:extLst>
      <p:ext uri="{BB962C8B-B14F-4D97-AF65-F5344CB8AC3E}">
        <p14:creationId xmlns:p14="http://schemas.microsoft.com/office/powerpoint/2010/main" val="293392543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337980" y="1344812"/>
            <a:ext cx="3535878"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a:latin typeface="Alexandria" pitchFamily="2" charset="-78"/>
                <a:cs typeface="Alexandria" pitchFamily="2" charset="-78"/>
              </a:rPr>
              <a:t>أساليب إدارة الاحتراق الوظيفي</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63515" y="1870593"/>
            <a:ext cx="9552186" cy="4422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59129" y="1152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15851" y="1264534"/>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1384733" y="1537889"/>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10" name="Freeform 3"/>
          <p:cNvSpPr/>
          <p:nvPr/>
        </p:nvSpPr>
        <p:spPr>
          <a:xfrm>
            <a:off x="368968" y="5422232"/>
            <a:ext cx="1557736" cy="1467852"/>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4"/>
            <a:stretch>
              <a:fillRect l="-24353" r="-13916"/>
            </a:stretch>
          </a:blipFill>
        </p:spPr>
      </p:sp>
      <p:sp>
        <p:nvSpPr>
          <p:cNvPr id="2" name="Rectangle 1"/>
          <p:cNvSpPr/>
          <p:nvPr/>
        </p:nvSpPr>
        <p:spPr>
          <a:xfrm>
            <a:off x="1663514" y="1929952"/>
            <a:ext cx="9460745" cy="4408899"/>
          </a:xfrm>
          <a:prstGeom prst="rect">
            <a:avLst/>
          </a:prstGeom>
          <a:noFill/>
        </p:spPr>
        <p:txBody>
          <a:bodyPr wrap="square">
            <a:spAutoFit/>
          </a:bodyPr>
          <a:lstStyle/>
          <a:p>
            <a:pPr marL="285750" indent="-285750" algn="r" rtl="1">
              <a:lnSpc>
                <a:spcPct val="150000"/>
              </a:lnSpc>
              <a:buFont typeface="Wingdings" panose="05000000000000000000" pitchFamily="2" charset="2"/>
              <a:buChar char="v"/>
            </a:pPr>
            <a:r>
              <a:rPr lang="ar-SA" sz="1700" dirty="0">
                <a:solidFill>
                  <a:srgbClr val="C00000"/>
                </a:solidFill>
                <a:latin typeface="Alexandria" pitchFamily="2" charset="-78"/>
                <a:cs typeface="Alexandria" pitchFamily="2" charset="-78"/>
              </a:rPr>
              <a:t>خطوات حل المشكلات:</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تحديد المشكلة:</a:t>
            </a:r>
            <a:r>
              <a:rPr lang="ar-SA" sz="1700" dirty="0">
                <a:latin typeface="Alexandria" pitchFamily="2" charset="-78"/>
                <a:cs typeface="Alexandria" pitchFamily="2" charset="-78"/>
              </a:rPr>
              <a:t> التعرف على الأسباب الجذرية للمشكلة التي تحول الوصول إلى هدف محدد. </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جمع المعلومات: </a:t>
            </a:r>
            <a:r>
              <a:rPr lang="ar-SA" sz="1700" dirty="0">
                <a:latin typeface="Alexandria" pitchFamily="2" charset="-78"/>
                <a:cs typeface="Alexandria" pitchFamily="2" charset="-78"/>
              </a:rPr>
              <a:t>تحليل الموقف من خلال جمع البيانات والتفاصيل المتعلقة بالمشكلة. يمكن أن يشمل ذلك مراجعة الجداول الزمنية، الأهداف، والتوقعات.</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تقديم الحلول: </a:t>
            </a:r>
            <a:r>
              <a:rPr lang="ar-SA" sz="1700" dirty="0">
                <a:latin typeface="Alexandria" pitchFamily="2" charset="-78"/>
                <a:cs typeface="Alexandria" pitchFamily="2" charset="-78"/>
              </a:rPr>
              <a:t>التفكير في خيارات متعددة لحل المشكلة. يمكن أن تكون هذه الحلول تغيير نمط العمل، تحسين التواصل مع الزملاء، أو طلب الدعم من الإدارة.</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تقييم الحلول: </a:t>
            </a:r>
            <a:r>
              <a:rPr lang="ar-SA" sz="1700" dirty="0">
                <a:latin typeface="Alexandria" pitchFamily="2" charset="-78"/>
                <a:cs typeface="Alexandria" pitchFamily="2" charset="-78"/>
              </a:rPr>
              <a:t>تحليل كل خيار من حيث الفوائد والمخاطر المحتملة. يجب التفكير في كيفية تأثير كل حل على مستوى الاحتراق الوظيفي.</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تنفيذ الحل: </a:t>
            </a:r>
            <a:r>
              <a:rPr lang="ar-SA" sz="1700" dirty="0">
                <a:latin typeface="Alexandria" pitchFamily="2" charset="-78"/>
                <a:cs typeface="Alexandria" pitchFamily="2" charset="-78"/>
              </a:rPr>
              <a:t>اتخاذ قرار وتنفيذ الحل المختار. ينبغي وضع خطة واضحة لتنفيذ التغييرات المطلوبة.</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تقييم النتائج: </a:t>
            </a:r>
            <a:r>
              <a:rPr lang="ar-SA" sz="1700" dirty="0">
                <a:latin typeface="Alexandria" pitchFamily="2" charset="-78"/>
                <a:cs typeface="Alexandria" pitchFamily="2" charset="-78"/>
              </a:rPr>
              <a:t>بعد تنفيذ الحل، يجب تقييم فعاليته. إذا لم يحقق النتائج المرجوة، يمكن العودة إلى الخطوات السابقة وتعديل الحلول، بما يساعد على اتخاذ قرارات مستنيرة. </a:t>
            </a:r>
          </a:p>
        </p:txBody>
      </p:sp>
      <p:sp>
        <p:nvSpPr>
          <p:cNvPr id="16" name="Freeform 5"/>
          <p:cNvSpPr/>
          <p:nvPr/>
        </p:nvSpPr>
        <p:spPr>
          <a:xfrm>
            <a:off x="-371589" y="3043021"/>
            <a:ext cx="2557073" cy="2077181"/>
          </a:xfrm>
          <a:custGeom>
            <a:avLst/>
            <a:gdLst/>
            <a:ahLst/>
            <a:cxnLst/>
            <a:rect l="l" t="t" r="r" b="b"/>
            <a:pathLst>
              <a:path w="3541280" h="2987955">
                <a:moveTo>
                  <a:pt x="0" y="0"/>
                </a:moveTo>
                <a:lnTo>
                  <a:pt x="3541280" y="0"/>
                </a:lnTo>
                <a:lnTo>
                  <a:pt x="3541280" y="2987955"/>
                </a:lnTo>
                <a:lnTo>
                  <a:pt x="0" y="2987955"/>
                </a:lnTo>
                <a:lnTo>
                  <a:pt x="0" y="0"/>
                </a:lnTo>
                <a:close/>
              </a:path>
            </a:pathLst>
          </a:custGeom>
          <a:blipFill>
            <a:blip r:embed="rId5"/>
            <a:stretch>
              <a:fillRect/>
            </a:stretch>
          </a:blipFill>
        </p:spPr>
      </p:sp>
    </p:spTree>
    <p:extLst>
      <p:ext uri="{BB962C8B-B14F-4D97-AF65-F5344CB8AC3E}">
        <p14:creationId xmlns:p14="http://schemas.microsoft.com/office/powerpoint/2010/main" val="38995467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EB3E04-7ACE-2BB6-8CB4-B9B6E3077D31}"/>
            </a:ext>
          </a:extLst>
        </p:cNvPr>
        <p:cNvGrpSpPr/>
        <p:nvPr/>
      </p:nvGrpSpPr>
      <p:grpSpPr>
        <a:xfrm>
          <a:off x="0" y="0"/>
          <a:ext cx="0" cy="0"/>
          <a:chOff x="0" y="0"/>
          <a:chExt cx="0" cy="0"/>
        </a:xfrm>
      </p:grpSpPr>
      <p:sp>
        <p:nvSpPr>
          <p:cNvPr id="11" name="TextBox 10">
            <a:extLst>
              <a:ext uri="{FF2B5EF4-FFF2-40B4-BE49-F238E27FC236}">
                <a16:creationId xmlns:a16="http://schemas.microsoft.com/office/drawing/2014/main" id="{58ADE49A-8605-8ACC-5149-E03E3EDE04B2}"/>
              </a:ext>
            </a:extLst>
          </p:cNvPr>
          <p:cNvSpPr txBox="1"/>
          <p:nvPr/>
        </p:nvSpPr>
        <p:spPr>
          <a:xfrm>
            <a:off x="2337980" y="1356197"/>
            <a:ext cx="5488664"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EG" dirty="0">
                <a:latin typeface="Alexandria" pitchFamily="2" charset="-78"/>
                <a:cs typeface="Alexandria" pitchFamily="2" charset="-78"/>
              </a:rPr>
              <a:t>الذكاء الاصطناعي بين الأتمتة والاحتراق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E72701D5-4D51-43CA-B8D3-21981F116806}"/>
              </a:ext>
            </a:extLst>
          </p:cNvPr>
          <p:cNvSpPr/>
          <p:nvPr/>
        </p:nvSpPr>
        <p:spPr>
          <a:xfrm>
            <a:off x="860121" y="1875073"/>
            <a:ext cx="10515633" cy="44175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latin typeface="Alexandria" pitchFamily="2" charset="-78"/>
                <a:cs typeface="Alexandria" pitchFamily="2" charset="-78"/>
              </a:rPr>
              <a:t>والتسويق</a:t>
            </a:r>
            <a:endParaRPr lang="en-US" dirty="0"/>
          </a:p>
        </p:txBody>
      </p:sp>
      <p:sp>
        <p:nvSpPr>
          <p:cNvPr id="5" name="Rectangle 4">
            <a:extLst>
              <a:ext uri="{FF2B5EF4-FFF2-40B4-BE49-F238E27FC236}">
                <a16:creationId xmlns:a16="http://schemas.microsoft.com/office/drawing/2014/main" id="{60C2F2E1-A581-610D-6C79-09989C9FE043}"/>
              </a:ext>
            </a:extLst>
          </p:cNvPr>
          <p:cNvSpPr/>
          <p:nvPr/>
        </p:nvSpPr>
        <p:spPr>
          <a:xfrm>
            <a:off x="1159129" y="1152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488793A-1A44-593D-FA75-C1E31A1AA7C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27BED3A-B4EF-DDE0-29A9-AB6CEA59710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7635C780-7444-7DB3-749D-88A1A4A7DF98}"/>
              </a:ext>
            </a:extLst>
          </p:cNvPr>
          <p:cNvSpPr txBox="1"/>
          <p:nvPr/>
        </p:nvSpPr>
        <p:spPr>
          <a:xfrm>
            <a:off x="1315851" y="1264534"/>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a:extLst>
              <a:ext uri="{FF2B5EF4-FFF2-40B4-BE49-F238E27FC236}">
                <a16:creationId xmlns:a16="http://schemas.microsoft.com/office/drawing/2014/main" id="{7C05823A-C1BA-910C-3A5A-A28D1D315541}"/>
              </a:ext>
            </a:extLst>
          </p:cNvPr>
          <p:cNvSpPr txBox="1"/>
          <p:nvPr/>
        </p:nvSpPr>
        <p:spPr>
          <a:xfrm>
            <a:off x="1384733" y="1537889"/>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2" name="Rectangle 1">
            <a:extLst>
              <a:ext uri="{FF2B5EF4-FFF2-40B4-BE49-F238E27FC236}">
                <a16:creationId xmlns:a16="http://schemas.microsoft.com/office/drawing/2014/main" id="{5616B264-FB50-6BD2-2000-4D7C29F9C120}"/>
              </a:ext>
            </a:extLst>
          </p:cNvPr>
          <p:cNvSpPr/>
          <p:nvPr/>
        </p:nvSpPr>
        <p:spPr>
          <a:xfrm>
            <a:off x="1159129" y="1921566"/>
            <a:ext cx="10172750" cy="4274888"/>
          </a:xfrm>
          <a:prstGeom prst="rect">
            <a:avLst/>
          </a:prstGeom>
          <a:noFill/>
        </p:spPr>
        <p:txBody>
          <a:bodyPr wrap="square">
            <a:spAutoFit/>
          </a:bodyPr>
          <a:lstStyle/>
          <a:p>
            <a:pPr algn="r" rtl="1">
              <a:lnSpc>
                <a:spcPct val="150000"/>
              </a:lnSpc>
            </a:pPr>
            <a:r>
              <a:rPr lang="ar-EG" sz="1700" dirty="0">
                <a:latin typeface="Alexandria" pitchFamily="2" charset="-78"/>
                <a:cs typeface="Alexandria" pitchFamily="2" charset="-78"/>
              </a:rPr>
              <a:t>   </a:t>
            </a:r>
            <a:r>
              <a:rPr lang="ar-EG" sz="1600" dirty="0">
                <a:latin typeface="Alexandria" pitchFamily="2" charset="-78"/>
                <a:cs typeface="Alexandria" pitchFamily="2" charset="-78"/>
              </a:rPr>
              <a:t>في ظل التحول الرقمي المُتسارع، لم يعد الذكاء الاصطناعي </a:t>
            </a:r>
            <a:r>
              <a:rPr lang="en-US" sz="1600" dirty="0">
                <a:latin typeface="Alexandria" pitchFamily="2" charset="-78"/>
                <a:cs typeface="Alexandria" pitchFamily="2" charset="-78"/>
              </a:rPr>
              <a:t>AI</a:t>
            </a:r>
            <a:r>
              <a:rPr lang="ar-EG" sz="1600" dirty="0">
                <a:latin typeface="Alexandria" pitchFamily="2" charset="-78"/>
                <a:cs typeface="Alexandria" pitchFamily="2" charset="-78"/>
              </a:rPr>
              <a:t> مجرد برامج مساعدة، بل أصبح                            جزءاً أصيلاً من بيئة الإعلام والتسويق الرقمي (توليد محتوى، وتحليل البيانات</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الضخمة، وأتمتة الحملات). هذا التحول خلق </a:t>
            </a:r>
            <a:r>
              <a:rPr lang="ar-EG" sz="1600" u="sng" dirty="0">
                <a:latin typeface="Alexandria" pitchFamily="2" charset="-78"/>
                <a:cs typeface="Alexandria" pitchFamily="2" charset="-78"/>
              </a:rPr>
              <a:t>ضغوطاً وفرصاً في آن واحد</a:t>
            </a:r>
            <a:r>
              <a:rPr lang="ar-EG" sz="1600" dirty="0">
                <a:latin typeface="Alexandria" pitchFamily="2" charset="-78"/>
                <a:cs typeface="Alexandria" pitchFamily="2" charset="-78"/>
              </a:rPr>
              <a:t>، مما أدى لتغيير خريطة "الاحتراق الوظيفي" لدى الممارسين. أي أنه يُعد عامل مزدوج التأثير؛  فهو من جهة يزيد ضغوط العمل، ومن جهة أخرى يقدم فوائد تُسهل المهام مثل الأتمتة.</a:t>
            </a:r>
          </a:p>
          <a:p>
            <a:pPr algn="r" rtl="1">
              <a:lnSpc>
                <a:spcPct val="150000"/>
              </a:lnSpc>
            </a:pPr>
            <a:r>
              <a:rPr lang="ar-EG" sz="1700" dirty="0">
                <a:solidFill>
                  <a:srgbClr val="C00000"/>
                </a:solidFill>
                <a:latin typeface="Alexandria" pitchFamily="2" charset="-78"/>
                <a:cs typeface="Alexandria" pitchFamily="2" charset="-78"/>
              </a:rPr>
              <a:t>أولاً: الذكاء الاصطناعي كأداة للوقاية من الاحتراق من خلال: (الجانب الإيجابي)</a:t>
            </a:r>
            <a:endParaRPr lang="ar-EG" sz="1700" dirty="0">
              <a:latin typeface="Alexandria" pitchFamily="2" charset="-78"/>
              <a:cs typeface="Alexandria" pitchFamily="2" charset="-78"/>
            </a:endParaRPr>
          </a:p>
          <a:p>
            <a:pPr marL="342900" indent="-342900" algn="r" rtl="1">
              <a:lnSpc>
                <a:spcPct val="150000"/>
              </a:lnSpc>
              <a:buFont typeface="+mj-lt"/>
              <a:buAutoNum type="arabicPeriod"/>
            </a:pPr>
            <a:r>
              <a:rPr lang="ar-EG" sz="1700" dirty="0">
                <a:solidFill>
                  <a:schemeClr val="accent1">
                    <a:lumMod val="75000"/>
                  </a:schemeClr>
                </a:solidFill>
                <a:latin typeface="Alexandria" pitchFamily="2" charset="-78"/>
                <a:cs typeface="Alexandria" pitchFamily="2" charset="-78"/>
              </a:rPr>
              <a:t>أتمتة المهام الروتينية: </a:t>
            </a:r>
            <a:r>
              <a:rPr lang="ar-EG" sz="1700" dirty="0">
                <a:latin typeface="Alexandria" pitchFamily="2" charset="-78"/>
                <a:cs typeface="Alexandria" pitchFamily="2" charset="-78"/>
              </a:rPr>
              <a:t>تساعد في تقليل الوقت المستهلك في إنجاز </a:t>
            </a:r>
            <a:r>
              <a:rPr lang="ar-SA" sz="1700" dirty="0">
                <a:latin typeface="Alexandria" pitchFamily="2" charset="-78"/>
                <a:cs typeface="Alexandria" pitchFamily="2" charset="-78"/>
              </a:rPr>
              <a:t>المهام الروتينية</a:t>
            </a:r>
            <a:r>
              <a:rPr lang="ar-EG" sz="1700" dirty="0">
                <a:latin typeface="Alexandria" pitchFamily="2" charset="-78"/>
                <a:cs typeface="Alexandria" pitchFamily="2" charset="-78"/>
              </a:rPr>
              <a:t> مثل كتابة الأخبار البسيطة أو جدولة المنشورات، مما يوفر "الوقت الإبداعي" للمخطط الإعلامي.</a:t>
            </a:r>
          </a:p>
          <a:p>
            <a:pPr marL="342900" indent="-342900" algn="r" rtl="1">
              <a:lnSpc>
                <a:spcPct val="150000"/>
              </a:lnSpc>
              <a:buFont typeface="+mj-lt"/>
              <a:buAutoNum type="arabicPeriod"/>
            </a:pPr>
            <a:r>
              <a:rPr lang="ar-EG" sz="1700" dirty="0">
                <a:solidFill>
                  <a:schemeClr val="accent1">
                    <a:lumMod val="75000"/>
                  </a:schemeClr>
                </a:solidFill>
                <a:latin typeface="Alexandria" pitchFamily="2" charset="-78"/>
                <a:cs typeface="Alexandria" pitchFamily="2" charset="-78"/>
              </a:rPr>
              <a:t>تحسين اتخاذ القرار: </a:t>
            </a:r>
            <a:r>
              <a:rPr lang="ar-EG" sz="1700" dirty="0">
                <a:latin typeface="Alexandria" pitchFamily="2" charset="-78"/>
                <a:cs typeface="Alexandria" pitchFamily="2" charset="-78"/>
              </a:rPr>
              <a:t>استخدام الخوارزميات لتحليل البيانات الضخمة، مما يقلل من "الإجهاد العقلي" الناتج عن محاولة استيعاب كميات هائلة من المعلومات يدوياً.</a:t>
            </a:r>
          </a:p>
          <a:p>
            <a:pPr marL="342900" indent="-342900" algn="r" rtl="1">
              <a:lnSpc>
                <a:spcPct val="150000"/>
              </a:lnSpc>
              <a:buFont typeface="+mj-lt"/>
              <a:buAutoNum type="arabicPeriod"/>
            </a:pPr>
            <a:r>
              <a:rPr lang="ar-EG" sz="1700" dirty="0">
                <a:solidFill>
                  <a:schemeClr val="accent1">
                    <a:lumMod val="75000"/>
                  </a:schemeClr>
                </a:solidFill>
                <a:latin typeface="Alexandria" pitchFamily="2" charset="-78"/>
                <a:cs typeface="Alexandria" pitchFamily="2" charset="-78"/>
              </a:rPr>
              <a:t>تخفيف ضغط المواعيد النهائية: </a:t>
            </a:r>
            <a:r>
              <a:rPr lang="ar-EG" sz="1600" dirty="0">
                <a:latin typeface="Alexandria" pitchFamily="2" charset="-78"/>
                <a:cs typeface="Alexandria" pitchFamily="2" charset="-78"/>
              </a:rPr>
              <a:t>يُساهم الذكاء الاصطناعي في إنجاز المسودات الأولية بسرعة، مع تنظيم المهام وفق الأولويات؛ مما يمنع الوصول لمرحلة 'المقاومة ' ويمنح الإعلامي مساحة إبداعية حقيقية.</a:t>
            </a:r>
            <a:endParaRPr lang="ar-SA" sz="1700" dirty="0">
              <a:latin typeface="Alexandria" pitchFamily="2" charset="-78"/>
              <a:cs typeface="Alexandria" pitchFamily="2" charset="-78"/>
            </a:endParaRPr>
          </a:p>
        </p:txBody>
      </p:sp>
      <p:pic>
        <p:nvPicPr>
          <p:cNvPr id="8" name="Picture 7">
            <a:extLst>
              <a:ext uri="{FF2B5EF4-FFF2-40B4-BE49-F238E27FC236}">
                <a16:creationId xmlns:a16="http://schemas.microsoft.com/office/drawing/2014/main" id="{61021D9D-77C0-D0EA-83F4-5CCC377DE365}"/>
              </a:ext>
            </a:extLst>
          </p:cNvPr>
          <p:cNvPicPr>
            <a:picLocks noChangeAspect="1"/>
          </p:cNvPicPr>
          <p:nvPr/>
        </p:nvPicPr>
        <p:blipFill>
          <a:blip r:embed="rId4">
            <a:extLst>
              <a:ext uri="{28A0092B-C50C-407E-A947-70E740481C1C}">
                <a14:useLocalDpi xmlns:a14="http://schemas.microsoft.com/office/drawing/2010/main" val="0"/>
              </a:ext>
            </a:extLst>
          </a:blip>
          <a:srcRect l="1706" t="2035" r="75466" b="67252"/>
          <a:stretch>
            <a:fillRect/>
          </a:stretch>
        </p:blipFill>
        <p:spPr>
          <a:xfrm>
            <a:off x="0" y="4695986"/>
            <a:ext cx="1713781" cy="2162014"/>
          </a:xfrm>
          <a:prstGeom prst="rect">
            <a:avLst/>
          </a:prstGeom>
        </p:spPr>
      </p:pic>
    </p:spTree>
    <p:extLst>
      <p:ext uri="{BB962C8B-B14F-4D97-AF65-F5344CB8AC3E}">
        <p14:creationId xmlns:p14="http://schemas.microsoft.com/office/powerpoint/2010/main" val="159206649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B3670C-EBD6-D3D7-84C1-EC2C315273E0}"/>
            </a:ext>
          </a:extLst>
        </p:cNvPr>
        <p:cNvGrpSpPr/>
        <p:nvPr/>
      </p:nvGrpSpPr>
      <p:grpSpPr>
        <a:xfrm>
          <a:off x="0" y="0"/>
          <a:ext cx="0" cy="0"/>
          <a:chOff x="0" y="0"/>
          <a:chExt cx="0" cy="0"/>
        </a:xfrm>
      </p:grpSpPr>
      <p:sp>
        <p:nvSpPr>
          <p:cNvPr id="11" name="TextBox 10">
            <a:extLst>
              <a:ext uri="{FF2B5EF4-FFF2-40B4-BE49-F238E27FC236}">
                <a16:creationId xmlns:a16="http://schemas.microsoft.com/office/drawing/2014/main" id="{32D12FA3-F28B-A0A2-F6A7-22A0F8AB7F41}"/>
              </a:ext>
            </a:extLst>
          </p:cNvPr>
          <p:cNvSpPr txBox="1"/>
          <p:nvPr/>
        </p:nvSpPr>
        <p:spPr>
          <a:xfrm>
            <a:off x="2259079" y="1186648"/>
            <a:ext cx="5273097"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EG" dirty="0">
                <a:latin typeface="Alexandria" pitchFamily="2" charset="-78"/>
                <a:cs typeface="Alexandria" pitchFamily="2" charset="-78"/>
              </a:rPr>
              <a:t>الذكاء الاصطناعي بين الأتمتة والاحتراق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699924E3-8CF0-AD9E-9127-BFA709FEBCA3}"/>
              </a:ext>
            </a:extLst>
          </p:cNvPr>
          <p:cNvSpPr/>
          <p:nvPr/>
        </p:nvSpPr>
        <p:spPr>
          <a:xfrm>
            <a:off x="1020074" y="1695056"/>
            <a:ext cx="10665649" cy="4723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E1E8ABF-BACE-8922-478B-1B59EA9C036E}"/>
              </a:ext>
            </a:extLst>
          </p:cNvPr>
          <p:cNvSpPr/>
          <p:nvPr/>
        </p:nvSpPr>
        <p:spPr>
          <a:xfrm>
            <a:off x="1082066" y="9225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09896B5-9749-AD8E-BB7B-2182F4C94C5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577A2E2-B010-A473-42B1-CEB8DD2210F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4CC6FA2-A494-9F1D-A225-105CBB53D78F}"/>
              </a:ext>
            </a:extLst>
          </p:cNvPr>
          <p:cNvSpPr txBox="1"/>
          <p:nvPr/>
        </p:nvSpPr>
        <p:spPr>
          <a:xfrm>
            <a:off x="1164519" y="1043440"/>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a:extLst>
              <a:ext uri="{FF2B5EF4-FFF2-40B4-BE49-F238E27FC236}">
                <a16:creationId xmlns:a16="http://schemas.microsoft.com/office/drawing/2014/main" id="{8F67806E-BB97-D5B2-65EB-142A833C1966}"/>
              </a:ext>
            </a:extLst>
          </p:cNvPr>
          <p:cNvSpPr txBox="1"/>
          <p:nvPr/>
        </p:nvSpPr>
        <p:spPr>
          <a:xfrm>
            <a:off x="1302281" y="1310487"/>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2" name="Rectangle 1">
            <a:extLst>
              <a:ext uri="{FF2B5EF4-FFF2-40B4-BE49-F238E27FC236}">
                <a16:creationId xmlns:a16="http://schemas.microsoft.com/office/drawing/2014/main" id="{87F6AAF8-1E6D-2F95-650B-AB74543B06A9}"/>
              </a:ext>
            </a:extLst>
          </p:cNvPr>
          <p:cNvSpPr/>
          <p:nvPr/>
        </p:nvSpPr>
        <p:spPr>
          <a:xfrm>
            <a:off x="1020074" y="1741345"/>
            <a:ext cx="10508082" cy="4574970"/>
          </a:xfrm>
          <a:prstGeom prst="rect">
            <a:avLst/>
          </a:prstGeom>
          <a:noFill/>
        </p:spPr>
        <p:txBody>
          <a:bodyPr wrap="square">
            <a:spAutoFit/>
          </a:bodyPr>
          <a:lstStyle/>
          <a:p>
            <a:pPr algn="r" rtl="1">
              <a:lnSpc>
                <a:spcPct val="150000"/>
              </a:lnSpc>
            </a:pPr>
            <a:r>
              <a:rPr lang="ar-EG" sz="1700" dirty="0">
                <a:solidFill>
                  <a:srgbClr val="C00000"/>
                </a:solidFill>
                <a:latin typeface="Alexandria" pitchFamily="2" charset="-78"/>
                <a:cs typeface="Alexandria" pitchFamily="2" charset="-78"/>
              </a:rPr>
              <a:t>ثانياً: تحديات الذكاء الاصطناعي: (الجانب السلبي)</a:t>
            </a:r>
          </a:p>
          <a:p>
            <a:pPr algn="r" rtl="1">
              <a:lnSpc>
                <a:spcPct val="150000"/>
              </a:lnSpc>
            </a:pPr>
            <a:r>
              <a:rPr lang="ar-EG" sz="1600" dirty="0">
                <a:latin typeface="Alexandria" pitchFamily="2" charset="-78"/>
                <a:cs typeface="Alexandria" pitchFamily="2" charset="-78"/>
              </a:rPr>
              <a:t>تشير نتائج دراسة في جامعة كاليفورنيا أجريت عام </a:t>
            </a:r>
            <a:r>
              <a:rPr lang="en-US" sz="1600" dirty="0">
                <a:latin typeface="Alexandria" pitchFamily="2" charset="-78"/>
                <a:cs typeface="Alexandria" pitchFamily="2" charset="-78"/>
              </a:rPr>
              <a:t>2024</a:t>
            </a:r>
            <a:r>
              <a:rPr lang="ar-EG" sz="1600" dirty="0">
                <a:latin typeface="Alexandria" pitchFamily="2" charset="-78"/>
                <a:cs typeface="Alexandria" pitchFamily="2" charset="-78"/>
              </a:rPr>
              <a:t> إلى حقيقة مهمة: "الذكاء الاصطناعي قد يزيد ضغط العمل بدلاً من تخفيفه"؛ لأن سهولة الإنجاز دفعت الموظفين لملء أوقات فراغهم بمهام إضافية، ورفعت سقف توقعات الإدارة، مما جعل "مكاسب الإنتاجية" تتحول إلى "عبء نفسي"؛ وبالتالي يخلق الذكاء الاصطناعي ضغوطاً تؤدي للاحتراق الوظيفي بطرق لم نعهدها. </a:t>
            </a:r>
            <a:r>
              <a:rPr lang="ar-EG" sz="1600" b="1" dirty="0">
                <a:solidFill>
                  <a:srgbClr val="FF0000"/>
                </a:solidFill>
                <a:latin typeface="Alexandria" pitchFamily="2" charset="-78"/>
                <a:cs typeface="Alexandria" pitchFamily="2" charset="-78"/>
              </a:rPr>
              <a:t>وفيما يلي أهم أسباب الاحتراق </a:t>
            </a:r>
            <a:r>
              <a:rPr lang="ar-EG" sz="1600" b="1">
                <a:solidFill>
                  <a:srgbClr val="FF0000"/>
                </a:solidFill>
                <a:latin typeface="Alexandria" pitchFamily="2" charset="-78"/>
                <a:cs typeface="Alexandria" pitchFamily="2" charset="-78"/>
              </a:rPr>
              <a:t>الوظيفي المتعلقة </a:t>
            </a:r>
            <a:r>
              <a:rPr lang="ar-EG" sz="1600" b="1" dirty="0">
                <a:solidFill>
                  <a:srgbClr val="FF0000"/>
                </a:solidFill>
                <a:latin typeface="Alexandria" pitchFamily="2" charset="-78"/>
                <a:cs typeface="Alexandria" pitchFamily="2" charset="-78"/>
              </a:rPr>
              <a:t>بالذكاء الاصطناعي:</a:t>
            </a:r>
          </a:p>
          <a:p>
            <a:pPr marL="342900" indent="-342900" algn="r" rtl="1">
              <a:lnSpc>
                <a:spcPct val="150000"/>
              </a:lnSpc>
              <a:buFont typeface="+mj-lt"/>
              <a:buAutoNum type="arabicPeriod"/>
            </a:pPr>
            <a:r>
              <a:rPr lang="ar-EG" sz="1600" dirty="0">
                <a:solidFill>
                  <a:schemeClr val="accent1">
                    <a:lumMod val="75000"/>
                  </a:schemeClr>
                </a:solidFill>
                <a:latin typeface="Alexandria" pitchFamily="2" charset="-78"/>
                <a:cs typeface="Alexandria" pitchFamily="2" charset="-78"/>
              </a:rPr>
              <a:t>القلق من الإحلال الوظيفي: </a:t>
            </a:r>
            <a:r>
              <a:rPr lang="ar-EG" sz="1600" dirty="0">
                <a:latin typeface="Alexandria" pitchFamily="2" charset="-78"/>
                <a:cs typeface="Alexandria" pitchFamily="2" charset="-78"/>
              </a:rPr>
              <a:t>الخوف المستمر من فقدان الوظيفة يؤدي إلى الاحتراق الوظيفي وتراجع الأمان الوظيفي.</a:t>
            </a:r>
            <a:r>
              <a:rPr lang="ar-EG" sz="1400" b="1" dirty="0"/>
              <a:t> </a:t>
            </a:r>
            <a:endParaRPr lang="ar-EG" sz="1600" dirty="0">
              <a:latin typeface="Alexandria" pitchFamily="2" charset="-78"/>
              <a:cs typeface="Alexandria" pitchFamily="2" charset="-78"/>
            </a:endParaRPr>
          </a:p>
          <a:p>
            <a:pPr marL="342900" indent="-342900" algn="r" rtl="1">
              <a:lnSpc>
                <a:spcPct val="150000"/>
              </a:lnSpc>
              <a:buFont typeface="+mj-lt"/>
              <a:buAutoNum type="arabicPeriod"/>
            </a:pPr>
            <a:r>
              <a:rPr lang="ar-EG" sz="1600" dirty="0">
                <a:solidFill>
                  <a:schemeClr val="accent1">
                    <a:lumMod val="75000"/>
                  </a:schemeClr>
                </a:solidFill>
                <a:latin typeface="Alexandria" pitchFamily="2" charset="-78"/>
                <a:cs typeface="Alexandria" pitchFamily="2" charset="-78"/>
              </a:rPr>
              <a:t>توقعات الأداء الفائقة</a:t>
            </a:r>
            <a:r>
              <a:rPr lang="ar-EG" sz="1700" dirty="0">
                <a:solidFill>
                  <a:schemeClr val="accent1">
                    <a:lumMod val="75000"/>
                  </a:schemeClr>
                </a:solidFill>
                <a:latin typeface="Alexandria" pitchFamily="2" charset="-78"/>
                <a:cs typeface="Alexandria" pitchFamily="2" charset="-78"/>
              </a:rPr>
              <a:t>: </a:t>
            </a:r>
            <a:r>
              <a:rPr lang="ar-EG" sz="1600" dirty="0">
                <a:latin typeface="Alexandria" pitchFamily="2" charset="-78"/>
                <a:cs typeface="Alexandria" pitchFamily="2" charset="-78"/>
              </a:rPr>
              <a:t>مع وجود الذكاء الاصطناعي، قد ترفع الإدارات سقف التوقعات من الإعلامي لإنتاج كميات أكبر في وقت أقل، مما يزيد من "الضغوط التنظيمية".</a:t>
            </a:r>
          </a:p>
          <a:p>
            <a:pPr marL="342900" indent="-342900" algn="r" rtl="1">
              <a:lnSpc>
                <a:spcPct val="150000"/>
              </a:lnSpc>
              <a:buFont typeface="+mj-lt"/>
              <a:buAutoNum type="arabicPeriod"/>
            </a:pPr>
            <a:r>
              <a:rPr lang="ar-EG" sz="1600" dirty="0">
                <a:solidFill>
                  <a:schemeClr val="accent1">
                    <a:lumMod val="75000"/>
                  </a:schemeClr>
                </a:solidFill>
                <a:latin typeface="Alexandria" pitchFamily="2" charset="-78"/>
                <a:cs typeface="Alexandria" pitchFamily="2" charset="-78"/>
              </a:rPr>
              <a:t>غموض الهوية المهنية: </a:t>
            </a:r>
            <a:r>
              <a:rPr lang="ar-EG" sz="1600" dirty="0">
                <a:latin typeface="Alexandria" pitchFamily="2" charset="-78"/>
                <a:cs typeface="Alexandria" pitchFamily="2" charset="-78"/>
              </a:rPr>
              <a:t>عندما يقوم الذكاء الاصطناعي بالجزء الأكبر من العمل الإبداعي، يتسائل الإعلامي هل أنا صانع الرسالة أم مجرد مُشغل أدوات؟"، مما يؤدي إلى فقدان الشغف أو تراجع "الرضا الوظيفي" .</a:t>
            </a:r>
          </a:p>
          <a:p>
            <a:pPr marL="342900" indent="-342900" algn="r" rtl="1">
              <a:lnSpc>
                <a:spcPct val="150000"/>
              </a:lnSpc>
              <a:buFont typeface="+mj-lt"/>
              <a:buAutoNum type="arabicPeriod"/>
            </a:pPr>
            <a:r>
              <a:rPr lang="ar-EG" sz="1600" dirty="0">
                <a:solidFill>
                  <a:schemeClr val="accent1">
                    <a:lumMod val="75000"/>
                  </a:schemeClr>
                </a:solidFill>
                <a:latin typeface="Alexandria" pitchFamily="2" charset="-78"/>
                <a:cs typeface="Alexandria" pitchFamily="2" charset="-78"/>
              </a:rPr>
              <a:t>تغيير طبيعة العبء: </a:t>
            </a:r>
            <a:r>
              <a:rPr lang="ar-EG" sz="1600" dirty="0">
                <a:latin typeface="Alexandria" pitchFamily="2" charset="-78"/>
                <a:cs typeface="Alexandria" pitchFamily="2" charset="-78"/>
              </a:rPr>
              <a:t>الأتمتة تقلل الإرهاق الروتيني، لكنها تفرض ضغطًا لتعلم مهارات وأدوات جديدة بسرعة هائلة.</a:t>
            </a:r>
          </a:p>
        </p:txBody>
      </p:sp>
      <p:pic>
        <p:nvPicPr>
          <p:cNvPr id="6" name="Picture 5">
            <a:extLst>
              <a:ext uri="{FF2B5EF4-FFF2-40B4-BE49-F238E27FC236}">
                <a16:creationId xmlns:a16="http://schemas.microsoft.com/office/drawing/2014/main" id="{85EFFDB6-93FC-A383-D24C-428D54407921}"/>
              </a:ext>
            </a:extLst>
          </p:cNvPr>
          <p:cNvPicPr>
            <a:picLocks noChangeAspect="1"/>
          </p:cNvPicPr>
          <p:nvPr/>
        </p:nvPicPr>
        <p:blipFill>
          <a:blip r:embed="rId4">
            <a:extLst>
              <a:ext uri="{28A0092B-C50C-407E-A947-70E740481C1C}">
                <a14:useLocalDpi xmlns:a14="http://schemas.microsoft.com/office/drawing/2010/main" val="0"/>
              </a:ext>
            </a:extLst>
          </a:blip>
          <a:srcRect l="67373" t="8245" r="13720" b="60677"/>
          <a:stretch>
            <a:fillRect/>
          </a:stretch>
        </p:blipFill>
        <p:spPr>
          <a:xfrm>
            <a:off x="-106849" y="4370522"/>
            <a:ext cx="1188915" cy="1260379"/>
          </a:xfrm>
          <a:prstGeom prst="rect">
            <a:avLst/>
          </a:prstGeom>
        </p:spPr>
      </p:pic>
    </p:spTree>
    <p:extLst>
      <p:ext uri="{BB962C8B-B14F-4D97-AF65-F5344CB8AC3E}">
        <p14:creationId xmlns:p14="http://schemas.microsoft.com/office/powerpoint/2010/main" val="5109036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ED24B5-86FC-7B67-537B-C327717EEBED}"/>
            </a:ext>
          </a:extLst>
        </p:cNvPr>
        <p:cNvGrpSpPr/>
        <p:nvPr/>
      </p:nvGrpSpPr>
      <p:grpSpPr>
        <a:xfrm>
          <a:off x="0" y="0"/>
          <a:ext cx="0" cy="0"/>
          <a:chOff x="0" y="0"/>
          <a:chExt cx="0" cy="0"/>
        </a:xfrm>
      </p:grpSpPr>
      <p:sp>
        <p:nvSpPr>
          <p:cNvPr id="11" name="TextBox 10">
            <a:extLst>
              <a:ext uri="{FF2B5EF4-FFF2-40B4-BE49-F238E27FC236}">
                <a16:creationId xmlns:a16="http://schemas.microsoft.com/office/drawing/2014/main" id="{DD040A58-19A3-E2C2-200B-2B68015F2D6F}"/>
              </a:ext>
            </a:extLst>
          </p:cNvPr>
          <p:cNvSpPr txBox="1"/>
          <p:nvPr/>
        </p:nvSpPr>
        <p:spPr>
          <a:xfrm>
            <a:off x="2337980" y="1344812"/>
            <a:ext cx="534917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EG" dirty="0">
                <a:latin typeface="Alexandria" pitchFamily="2" charset="-78"/>
                <a:cs typeface="Alexandria" pitchFamily="2" charset="-78"/>
              </a:rPr>
              <a:t>الذكاء الاصطناعي بين الأتمتة والاحتراق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3FB70A7B-4955-6FC4-A163-FADC84BC43E9}"/>
              </a:ext>
            </a:extLst>
          </p:cNvPr>
          <p:cNvSpPr/>
          <p:nvPr/>
        </p:nvSpPr>
        <p:spPr>
          <a:xfrm>
            <a:off x="697424" y="1917087"/>
            <a:ext cx="10518277" cy="4422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E3570DE-7DEB-0303-EBE7-6AE16185C2C8}"/>
              </a:ext>
            </a:extLst>
          </p:cNvPr>
          <p:cNvSpPr/>
          <p:nvPr/>
        </p:nvSpPr>
        <p:spPr>
          <a:xfrm>
            <a:off x="1159129" y="1152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BA79E34-ABFC-C22B-E356-DE0071F9B06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361B513-7DCE-CB53-0699-A3948B69AE5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496A2D9A-42BB-7E89-18EB-3E2226EE5373}"/>
              </a:ext>
            </a:extLst>
          </p:cNvPr>
          <p:cNvSpPr txBox="1"/>
          <p:nvPr/>
        </p:nvSpPr>
        <p:spPr>
          <a:xfrm>
            <a:off x="1315851" y="1264534"/>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a:extLst>
              <a:ext uri="{FF2B5EF4-FFF2-40B4-BE49-F238E27FC236}">
                <a16:creationId xmlns:a16="http://schemas.microsoft.com/office/drawing/2014/main" id="{6991BC6E-B361-DD17-EA49-8F2F01F512C7}"/>
              </a:ext>
            </a:extLst>
          </p:cNvPr>
          <p:cNvSpPr txBox="1"/>
          <p:nvPr/>
        </p:nvSpPr>
        <p:spPr>
          <a:xfrm>
            <a:off x="1384733" y="1537889"/>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2" name="Rectangle 1">
            <a:extLst>
              <a:ext uri="{FF2B5EF4-FFF2-40B4-BE49-F238E27FC236}">
                <a16:creationId xmlns:a16="http://schemas.microsoft.com/office/drawing/2014/main" id="{5FA44D3E-474C-130C-5126-5D456C32C895}"/>
              </a:ext>
            </a:extLst>
          </p:cNvPr>
          <p:cNvSpPr/>
          <p:nvPr/>
        </p:nvSpPr>
        <p:spPr>
          <a:xfrm>
            <a:off x="697425" y="2121204"/>
            <a:ext cx="10350946" cy="2818079"/>
          </a:xfrm>
          <a:prstGeom prst="rect">
            <a:avLst/>
          </a:prstGeom>
          <a:noFill/>
        </p:spPr>
        <p:txBody>
          <a:bodyPr wrap="square">
            <a:spAutoFit/>
          </a:bodyPr>
          <a:lstStyle/>
          <a:p>
            <a:pPr algn="r" rtl="1">
              <a:lnSpc>
                <a:spcPct val="150000"/>
              </a:lnSpc>
            </a:pPr>
            <a:r>
              <a:rPr lang="ar-EG" sz="1700" dirty="0">
                <a:solidFill>
                  <a:srgbClr val="C00000"/>
                </a:solidFill>
                <a:latin typeface="Alexandria" pitchFamily="2" charset="-78"/>
                <a:cs typeface="Alexandria" pitchFamily="2" charset="-78"/>
              </a:rPr>
              <a:t>ثالثًا: استراتيجيات الحماية من الاحتراق الوظيفي (نحو استخدام واعٍ للذكاء الاصطناعي)    </a:t>
            </a:r>
          </a:p>
          <a:p>
            <a:pPr algn="r" rtl="1">
              <a:lnSpc>
                <a:spcPct val="150000"/>
              </a:lnSpc>
            </a:pPr>
            <a:r>
              <a:rPr lang="ar-EG" sz="1700" dirty="0">
                <a:latin typeface="Alexandria" pitchFamily="2" charset="-78"/>
                <a:cs typeface="Alexandria" pitchFamily="2" charset="-78"/>
              </a:rPr>
              <a:t>بناءً على نظريات التكيف والتوازن </a:t>
            </a:r>
            <a:r>
              <a:rPr lang="ar-SA" sz="1700" dirty="0">
                <a:latin typeface="Alexandria" pitchFamily="2" charset="-78"/>
                <a:cs typeface="Alexandria" pitchFamily="2" charset="-78"/>
              </a:rPr>
              <a:t>بين الجهد والمكافأة</a:t>
            </a:r>
            <a:r>
              <a:rPr lang="ar-EG" sz="1700" dirty="0">
                <a:latin typeface="Alexandria" pitchFamily="2" charset="-78"/>
                <a:cs typeface="Alexandria" pitchFamily="2" charset="-78"/>
              </a:rPr>
              <a:t>، </a:t>
            </a:r>
            <a:r>
              <a:rPr lang="ar-EG" sz="1700" b="1" dirty="0">
                <a:latin typeface="Alexandria" pitchFamily="2" charset="-78"/>
                <a:cs typeface="Alexandria" pitchFamily="2" charset="-78"/>
              </a:rPr>
              <a:t>نقترح الاستراتيجيات الآتية</a:t>
            </a:r>
            <a:r>
              <a:rPr lang="ar-EG" sz="1700" dirty="0">
                <a:latin typeface="Alexandria" pitchFamily="2" charset="-78"/>
                <a:cs typeface="Alexandria" pitchFamily="2" charset="-78"/>
              </a:rPr>
              <a:t>:</a:t>
            </a:r>
          </a:p>
          <a:p>
            <a:pPr marL="342900" indent="-342900" algn="r" rtl="1">
              <a:lnSpc>
                <a:spcPct val="150000"/>
              </a:lnSpc>
              <a:buFont typeface="+mj-lt"/>
              <a:buAutoNum type="arabicPeriod"/>
            </a:pPr>
            <a:r>
              <a:rPr lang="ar-EG" sz="1700" dirty="0">
                <a:solidFill>
                  <a:schemeClr val="accent1">
                    <a:lumMod val="75000"/>
                  </a:schemeClr>
                </a:solidFill>
                <a:latin typeface="Alexandria" pitchFamily="2" charset="-78"/>
                <a:cs typeface="Alexandria" pitchFamily="2" charset="-78"/>
              </a:rPr>
              <a:t>وضع حدود تقنية: </a:t>
            </a:r>
            <a:r>
              <a:rPr lang="ar-EG" sz="1600" dirty="0">
                <a:latin typeface="Alexandria" pitchFamily="2" charset="-78"/>
                <a:cs typeface="Alexandria" pitchFamily="2" charset="-78"/>
              </a:rPr>
              <a:t>عدم استخدام أكثر من </a:t>
            </a:r>
            <a:r>
              <a:rPr lang="ar-EG" sz="2000" b="1" dirty="0">
                <a:latin typeface="Alexandria" pitchFamily="2" charset="-78"/>
                <a:cs typeface="Alexandria" pitchFamily="2" charset="-78"/>
              </a:rPr>
              <a:t>3</a:t>
            </a:r>
            <a:r>
              <a:rPr lang="ar-EG" sz="1600" dirty="0">
                <a:latin typeface="Alexandria" pitchFamily="2" charset="-78"/>
                <a:cs typeface="Alexandria" pitchFamily="2" charset="-78"/>
              </a:rPr>
              <a:t> أدوات ذكاء اصطناعي في وقت واحد، وتخصيص فترات "عمل بشري خالص".</a:t>
            </a:r>
            <a:endParaRPr lang="en-US" sz="1600" dirty="0">
              <a:latin typeface="Alexandria" pitchFamily="2" charset="-78"/>
              <a:cs typeface="Alexandria" pitchFamily="2" charset="-78"/>
            </a:endParaRPr>
          </a:p>
          <a:p>
            <a:pPr marL="342900" indent="-342900" algn="r" rtl="1">
              <a:lnSpc>
                <a:spcPct val="150000"/>
              </a:lnSpc>
              <a:buFont typeface="+mj-lt"/>
              <a:buAutoNum type="arabicPeriod"/>
            </a:pPr>
            <a:r>
              <a:rPr lang="ar-EG" sz="1700" dirty="0">
                <a:solidFill>
                  <a:schemeClr val="accent1">
                    <a:lumMod val="75000"/>
                  </a:schemeClr>
                </a:solidFill>
                <a:latin typeface="Alexandria" pitchFamily="2" charset="-78"/>
                <a:cs typeface="Alexandria" pitchFamily="2" charset="-78"/>
              </a:rPr>
              <a:t>إعادة تعريف الدور: </a:t>
            </a:r>
            <a:r>
              <a:rPr lang="ar-EG" sz="1600" dirty="0">
                <a:latin typeface="Alexandria" pitchFamily="2" charset="-78"/>
                <a:cs typeface="Alexandria" pitchFamily="2" charset="-78"/>
              </a:rPr>
              <a:t>التعامل مع الذكاء الاصطناعي</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كـأداة "مساعدة" وليس "بديلاً"، مع الاحتفاظ بالمهام الإبداعية والنقدية للإنسان.</a:t>
            </a:r>
          </a:p>
          <a:p>
            <a:pPr marL="342900" indent="-342900" algn="r" rtl="1">
              <a:lnSpc>
                <a:spcPct val="150000"/>
              </a:lnSpc>
              <a:buFont typeface="+mj-lt"/>
              <a:buAutoNum type="arabicPeriod"/>
            </a:pPr>
            <a:r>
              <a:rPr lang="ar-EG" sz="1700" dirty="0">
                <a:solidFill>
                  <a:schemeClr val="accent1">
                    <a:lumMod val="75000"/>
                  </a:schemeClr>
                </a:solidFill>
                <a:latin typeface="Alexandria" pitchFamily="2" charset="-78"/>
                <a:cs typeface="Alexandria" pitchFamily="2" charset="-78"/>
              </a:rPr>
              <a:t>تطوير التربية الإعلامية النقدية: </a:t>
            </a:r>
            <a:r>
              <a:rPr lang="ar-EG" sz="1600" dirty="0">
                <a:latin typeface="Alexandria" pitchFamily="2" charset="-78"/>
                <a:cs typeface="Alexandria" pitchFamily="2" charset="-78"/>
              </a:rPr>
              <a:t>كلما زادت قدرتك على توجيه الآلة ونقد مخرجاتها، قل شعورك بالعجز أمامها.</a:t>
            </a:r>
          </a:p>
        </p:txBody>
      </p:sp>
      <p:sp>
        <p:nvSpPr>
          <p:cNvPr id="8" name="TextBox 7">
            <a:extLst>
              <a:ext uri="{FF2B5EF4-FFF2-40B4-BE49-F238E27FC236}">
                <a16:creationId xmlns:a16="http://schemas.microsoft.com/office/drawing/2014/main" id="{2FD8F574-1B8A-A3D9-BED8-C930FA4F4163}"/>
              </a:ext>
            </a:extLst>
          </p:cNvPr>
          <p:cNvSpPr txBox="1"/>
          <p:nvPr/>
        </p:nvSpPr>
        <p:spPr>
          <a:xfrm>
            <a:off x="1861355" y="5031607"/>
            <a:ext cx="9187016" cy="1292020"/>
          </a:xfrm>
          <a:prstGeom prst="rect">
            <a:avLst/>
          </a:prstGeom>
          <a:solidFill>
            <a:srgbClr val="FCFDE3"/>
          </a:solidFill>
        </p:spPr>
        <p:txBody>
          <a:bodyPr wrap="square">
            <a:spAutoFit/>
          </a:bodyPr>
          <a:lstStyle/>
          <a:p>
            <a:pPr algn="ctr" rtl="1">
              <a:lnSpc>
                <a:spcPct val="150000"/>
              </a:lnSpc>
            </a:pPr>
            <a:r>
              <a:rPr lang="ar-EG" sz="1800" dirty="0">
                <a:solidFill>
                  <a:srgbClr val="FF0000"/>
                </a:solidFill>
                <a:latin typeface="Alexandria" pitchFamily="2" charset="-78"/>
                <a:cs typeface="Alexandria" pitchFamily="2" charset="-78"/>
              </a:rPr>
              <a:t>تذكر أن: </a:t>
            </a:r>
            <a:r>
              <a:rPr lang="ar-EG" sz="1800" dirty="0">
                <a:latin typeface="Alexandria" pitchFamily="2" charset="-78"/>
                <a:cs typeface="Alexandria" pitchFamily="2" charset="-78"/>
              </a:rPr>
              <a:t>النجاح في المستقبل لا يتوقف على "إتقان التقنية" فحسب، بل على "إدارة علاقتنا بالتقنية". فالإعلامي الذكي هو من يعرف متى يستعين بالذكاء الاصطناعي، ومتى يبتعد عنه ليحمي صحته النفسية وهويته الإبداعية.</a:t>
            </a:r>
          </a:p>
        </p:txBody>
      </p:sp>
      <p:pic>
        <p:nvPicPr>
          <p:cNvPr id="10" name="Picture 9">
            <a:extLst>
              <a:ext uri="{FF2B5EF4-FFF2-40B4-BE49-F238E27FC236}">
                <a16:creationId xmlns:a16="http://schemas.microsoft.com/office/drawing/2014/main" id="{F7365735-4F8D-5740-121E-BDB7EA083A9C}"/>
              </a:ext>
            </a:extLst>
          </p:cNvPr>
          <p:cNvPicPr>
            <a:picLocks noChangeAspect="1"/>
          </p:cNvPicPr>
          <p:nvPr/>
        </p:nvPicPr>
        <p:blipFill>
          <a:blip r:embed="rId4">
            <a:extLst>
              <a:ext uri="{28A0092B-C50C-407E-A947-70E740481C1C}">
                <a14:useLocalDpi xmlns:a14="http://schemas.microsoft.com/office/drawing/2010/main" val="0"/>
              </a:ext>
            </a:extLst>
          </a:blip>
          <a:srcRect l="75989" t="50000" r="6723" b="19977"/>
          <a:stretch>
            <a:fillRect/>
          </a:stretch>
        </p:blipFill>
        <p:spPr>
          <a:xfrm>
            <a:off x="0" y="4851925"/>
            <a:ext cx="2107799" cy="2058981"/>
          </a:xfrm>
          <a:prstGeom prst="rect">
            <a:avLst/>
          </a:prstGeom>
        </p:spPr>
      </p:pic>
    </p:spTree>
    <p:extLst>
      <p:ext uri="{BB962C8B-B14F-4D97-AF65-F5344CB8AC3E}">
        <p14:creationId xmlns:p14="http://schemas.microsoft.com/office/powerpoint/2010/main" val="107272618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39170" y="1675481"/>
            <a:ext cx="10245210" cy="4591463"/>
          </a:xfrm>
          <a:prstGeom prst="roundRect">
            <a:avLst>
              <a:gd name="adj" fmla="val 6140"/>
            </a:avLst>
          </a:prstGeom>
          <a:solidFill>
            <a:srgbClr val="24242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l="4576" t="9040" r="2881" b="15706"/>
          <a:stretch/>
        </p:blipFill>
        <p:spPr>
          <a:xfrm>
            <a:off x="1126512" y="1833433"/>
            <a:ext cx="9870525" cy="4322748"/>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1547445" y="1249540"/>
            <a:ext cx="1461865"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a:solidFill>
                  <a:srgbClr val="0070C0"/>
                </a:solidFill>
                <a:latin typeface="Alexandria SemiBold" pitchFamily="2" charset="-78"/>
                <a:cs typeface="Alexandria SemiBold" pitchFamily="2" charset="-78"/>
              </a:rPr>
              <a:t>ملخص المحاضرة</a:t>
            </a:r>
          </a:p>
        </p:txBody>
      </p:sp>
      <p:sp>
        <p:nvSpPr>
          <p:cNvPr id="12" name="TextBox 11"/>
          <p:cNvSpPr txBox="1"/>
          <p:nvPr/>
        </p:nvSpPr>
        <p:spPr>
          <a:xfrm>
            <a:off x="3180525" y="917210"/>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3" name="TextBox 12"/>
          <p:cNvSpPr txBox="1"/>
          <p:nvPr/>
        </p:nvSpPr>
        <p:spPr>
          <a:xfrm>
            <a:off x="3180525" y="1187539"/>
            <a:ext cx="95324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Tree>
    <p:extLst>
      <p:ext uri="{BB962C8B-B14F-4D97-AF65-F5344CB8AC3E}">
        <p14:creationId xmlns:p14="http://schemas.microsoft.com/office/powerpoint/2010/main" val="23069872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796367"/>
            <a:ext cx="5470732" cy="548916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6461" y="1126672"/>
            <a:ext cx="10583681" cy="502920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3835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066800" y="1776075"/>
            <a:ext cx="9873342" cy="918200"/>
          </a:xfrm>
          <a:prstGeom prst="rect">
            <a:avLst/>
          </a:prstGeom>
          <a:noFill/>
        </p:spPr>
        <p:txBody>
          <a:bodyPr wrap="square" rtlCol="0">
            <a:spAutoFit/>
          </a:bodyPr>
          <a:lstStyle/>
          <a:p>
            <a:pPr lvl="0" algn="justLow" rtl="1">
              <a:spcAft>
                <a:spcPts val="800"/>
              </a:spcAft>
              <a:defRPr/>
            </a:pPr>
            <a:r>
              <a:rPr lang="ar-SA" sz="2000" b="1" dirty="0">
                <a:latin typeface="Alexandria SemiBold" pitchFamily="2" charset="-78"/>
                <a:ea typeface="Calibri" panose="020F0502020204030204" pitchFamily="34" charset="0"/>
                <a:cs typeface="Alexandria SemiBold" pitchFamily="2" charset="-78"/>
              </a:rPr>
              <a:t>   </a:t>
            </a:r>
            <a:r>
              <a:rPr lang="ar-EG" sz="2000" b="1" dirty="0">
                <a:solidFill>
                  <a:srgbClr val="C00000"/>
                </a:solidFill>
                <a:latin typeface="Alexandria SemiBold" pitchFamily="2" charset="-78"/>
                <a:ea typeface="Calibri" panose="020F0502020204030204" pitchFamily="34" charset="0"/>
                <a:cs typeface="Alexandria SemiBold" pitchFamily="2" charset="-78"/>
              </a:rPr>
              <a:t>في ختام هذه المحاضرة، يمكننا أن نستنتج أن</a:t>
            </a:r>
            <a:r>
              <a:rPr lang="ar-SA" sz="2000" b="1" dirty="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dirty="0">
                <a:solidFill>
                  <a:srgbClr val="000000"/>
                </a:solidFill>
                <a:latin typeface="Alexandria SemiBold" pitchFamily="2" charset="-78"/>
                <a:cs typeface="Alexandria SemiBold" pitchFamily="2" charset="-78"/>
              </a:rPr>
              <a:t> </a:t>
            </a:r>
            <a:r>
              <a:rPr lang="ar-SA" sz="1600" dirty="0">
                <a:latin typeface="Alexandria" pitchFamily="2" charset="-78"/>
                <a:cs typeface="Alexandria" pitchFamily="2" charset="-78"/>
              </a:rPr>
              <a:t>   </a:t>
            </a:r>
            <a:endParaRPr lang="ar-SA"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2985933" y="1028370"/>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
        <p:nvSpPr>
          <p:cNvPr id="3" name="Rectangle 2"/>
          <p:cNvSpPr/>
          <p:nvPr/>
        </p:nvSpPr>
        <p:spPr>
          <a:xfrm>
            <a:off x="436832" y="2217349"/>
            <a:ext cx="10148511" cy="3831818"/>
          </a:xfrm>
          <a:prstGeom prst="rect">
            <a:avLst/>
          </a:prstGeom>
        </p:spPr>
        <p:txBody>
          <a:bodyPr wrap="square">
            <a:spAutoFit/>
          </a:bodyPr>
          <a:lstStyle/>
          <a:p>
            <a:pPr algn="r" rtl="1">
              <a:lnSpc>
                <a:spcPct val="150000"/>
              </a:lnSpc>
            </a:pPr>
            <a:r>
              <a:rPr lang="ar-SA" dirty="0">
                <a:solidFill>
                  <a:srgbClr val="000000"/>
                </a:solidFill>
                <a:latin typeface="Alexandria SemiBold" pitchFamily="2" charset="-78"/>
                <a:cs typeface="Alexandria SemiBold" pitchFamily="2" charset="-78"/>
              </a:rPr>
              <a:t>العلاقة بين الاحتراق الوظيفي والرضا الوظيفي</a:t>
            </a:r>
          </a:p>
          <a:p>
            <a:pPr marL="285750" indent="-285750" algn="r" rtl="1">
              <a:lnSpc>
                <a:spcPct val="150000"/>
              </a:lnSpc>
              <a:buFont typeface="Wingdings" panose="05000000000000000000" pitchFamily="2" charset="2"/>
              <a:buChar char="q"/>
            </a:pPr>
            <a:r>
              <a:rPr lang="ar-SA" dirty="0">
                <a:solidFill>
                  <a:srgbClr val="0070C0"/>
                </a:solidFill>
                <a:latin typeface="Alexandria" pitchFamily="2" charset="-78"/>
                <a:cs typeface="Alexandria" pitchFamily="2" charset="-78"/>
              </a:rPr>
              <a:t>الاحتراق الوظيفي </a:t>
            </a:r>
            <a:r>
              <a:rPr lang="ar-SA" dirty="0">
                <a:latin typeface="Alexandria" pitchFamily="2" charset="-78"/>
                <a:cs typeface="Alexandria" pitchFamily="2" charset="-78"/>
              </a:rPr>
              <a:t>هو حالة من التعب الجسدي والعاطفي والعقلي الناتج عن الضغط المستمر في العمل، مما يؤدي إلى تراجع الأداء والشعور بالإرهاق. قد يؤثر الاحتراق الوظيفي بشكل سلبي على الصحة العامة والرضا الوظيفي للفرد.</a:t>
            </a:r>
          </a:p>
          <a:p>
            <a:pPr marL="285750" indent="-285750" algn="r" rtl="1">
              <a:lnSpc>
                <a:spcPct val="150000"/>
              </a:lnSpc>
              <a:buFont typeface="Wingdings" panose="05000000000000000000" pitchFamily="2" charset="2"/>
              <a:buChar char="q"/>
            </a:pPr>
            <a:r>
              <a:rPr lang="ar-SA" dirty="0">
                <a:solidFill>
                  <a:srgbClr val="0070C0"/>
                </a:solidFill>
                <a:latin typeface="Alexandria" pitchFamily="2" charset="-78"/>
                <a:cs typeface="Alexandria" pitchFamily="2" charset="-78"/>
              </a:rPr>
              <a:t>الرضا الوظيفي </a:t>
            </a:r>
            <a:r>
              <a:rPr lang="ar-SA" dirty="0">
                <a:latin typeface="Alexandria" pitchFamily="2" charset="-78"/>
                <a:cs typeface="Alexandria" pitchFamily="2" charset="-78"/>
              </a:rPr>
              <a:t>هو الشعور بالارتياح والرضا عن العمل، الذي يتضمن عوامل مثل الأجر، بيئة العمل، العلاقات مع الزملاء، وفرص التطوير والتدريب.</a:t>
            </a:r>
          </a:p>
          <a:p>
            <a:pPr algn="r" rtl="1">
              <a:lnSpc>
                <a:spcPct val="150000"/>
              </a:lnSpc>
            </a:pPr>
            <a:r>
              <a:rPr lang="ar-SA" dirty="0">
                <a:latin typeface="Alexandria" pitchFamily="2" charset="-78"/>
                <a:cs typeface="Alexandria" pitchFamily="2" charset="-78"/>
              </a:rPr>
              <a:t>    </a:t>
            </a:r>
            <a:r>
              <a:rPr lang="ar-SA" dirty="0">
                <a:solidFill>
                  <a:srgbClr val="002060"/>
                </a:solidFill>
                <a:latin typeface="Alexandria" pitchFamily="2" charset="-78"/>
                <a:cs typeface="Alexandria" pitchFamily="2" charset="-78"/>
              </a:rPr>
              <a:t>الاحتراق الوظيفي يمكن أن يؤدي إلى انخفاض مستوى الرضا الوظيفي. عندما يشعر الفرد بالإرهاق، يصبح أقل قدرة على الاستمتاع بعمله. كما أن الأفراد الذين يشعرون بالرضا الوظيفي يميلون إلى مواجهة الاحتراق الوظيفي بشكل أفضل، حيث إن الرضا يُعزز من التحفيز والدافع للعمل.</a:t>
            </a:r>
          </a:p>
        </p:txBody>
      </p:sp>
    </p:spTree>
    <p:extLst>
      <p:ext uri="{BB962C8B-B14F-4D97-AF65-F5344CB8AC3E}">
        <p14:creationId xmlns:p14="http://schemas.microsoft.com/office/powerpoint/2010/main" val="107658265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093877"/>
            <a:ext cx="4128422" cy="495046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05912" y="1285192"/>
            <a:ext cx="9905631" cy="46816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7610098" y="1297878"/>
            <a:ext cx="2793484" cy="583878"/>
          </a:xfrm>
          <a:prstGeom prst="rect">
            <a:avLst/>
          </a:prstGeom>
          <a:noFill/>
        </p:spPr>
        <p:txBody>
          <a:bodyPr wrap="square" rtlCol="0">
            <a:spAutoFit/>
          </a:bodyPr>
          <a:lstStyle/>
          <a:p>
            <a:pPr lvl="0" algn="ctr" rtl="1">
              <a:lnSpc>
                <a:spcPct val="150000"/>
              </a:lnSpc>
              <a:spcAft>
                <a:spcPts val="800"/>
              </a:spcAft>
              <a:defRPr/>
            </a:pPr>
            <a:r>
              <a:rPr lang="ar-SA" sz="2400" b="1" dirty="0">
                <a:solidFill>
                  <a:srgbClr val="002060"/>
                </a:solidFill>
                <a:latin typeface="Alexandria SemiBold" pitchFamily="2" charset="-78"/>
                <a:ea typeface="Calibri" panose="020F0502020204030204" pitchFamily="34" charset="0"/>
                <a:cs typeface="Alexandria SemiBold" pitchFamily="2" charset="-78"/>
              </a:rPr>
              <a:t>المصادر والمراجع:</a:t>
            </a:r>
            <a:endParaRPr lang="ar-EG" sz="2400" b="1" dirty="0">
              <a:solidFill>
                <a:srgbClr val="002060"/>
              </a:solidFill>
              <a:latin typeface="Alexandria SemiBold" pitchFamily="2" charset="-78"/>
              <a:ea typeface="Calibri" panose="020F0502020204030204" pitchFamily="34" charset="0"/>
              <a:cs typeface="Alexandria SemiBold"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927463" y="1973768"/>
            <a:ext cx="9645262" cy="3901068"/>
          </a:xfrm>
          <a:prstGeom prst="rect">
            <a:avLst/>
          </a:prstGeom>
          <a:noFill/>
        </p:spPr>
        <p:txBody>
          <a:bodyPr wrap="square" rtlCol="0">
            <a:spAutoFit/>
          </a:bodyPr>
          <a:lstStyle/>
          <a:p>
            <a:pPr algn="r" rtl="1">
              <a:lnSpc>
                <a:spcPct val="150000"/>
              </a:lnSpc>
            </a:pPr>
            <a:endParaRPr lang="ar-SA" sz="3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a:latin typeface="Alexandria" charset="0"/>
                <a:cs typeface="Alexandria" charset="0"/>
              </a:rPr>
              <a:t>حسني نصر، إسلام عبد الرؤوف، مستوى الاحتراق النَّفسيّ لدى الإعلاميّين في تليفزيون سلطنة عُمان: دراسة ميدانية خلال عام </a:t>
            </a:r>
            <a:r>
              <a:rPr lang="en-US" dirty="0">
                <a:latin typeface="Alexandria" charset="0"/>
                <a:cs typeface="Alexandria" charset="0"/>
              </a:rPr>
              <a:t>2022</a:t>
            </a:r>
            <a:r>
              <a:rPr lang="ar-SA" dirty="0">
                <a:latin typeface="Alexandria" charset="0"/>
                <a:cs typeface="Alexandria" charset="0"/>
              </a:rPr>
              <a:t>م، مجلة الآداب والعلوم الاجتماعية، سلطنة عمان، جامعة قابوس، المجلد: 14 ، العدد: 1، أبريل 2023.</a:t>
            </a:r>
            <a:endParaRPr lang="en-US" dirty="0">
              <a:latin typeface="Alexandria" charset="0"/>
              <a:cs typeface="Alexandria" charset="0"/>
            </a:endParaRPr>
          </a:p>
          <a:p>
            <a:pPr marL="342900" indent="-342900" algn="r" rtl="1">
              <a:lnSpc>
                <a:spcPct val="150000"/>
              </a:lnSpc>
              <a:buFont typeface="+mj-lt"/>
              <a:buAutoNum type="arabicPeriod"/>
            </a:pPr>
            <a:r>
              <a:rPr lang="ar-SA" dirty="0">
                <a:latin typeface="Alexandria" charset="0"/>
                <a:cs typeface="Alexandria" charset="0"/>
              </a:rPr>
              <a:t>طلعت حكيم، علم النفس الإعلامي: رؤى معاصرة ودراسات تطبيقية، ( القاهرة: مكتبة الأنجلو المصرية، 2020).</a:t>
            </a:r>
            <a:endParaRPr lang="en-US" dirty="0">
              <a:latin typeface="Alexandria" charset="0"/>
              <a:cs typeface="Alexandria" charset="0"/>
            </a:endParaRPr>
          </a:p>
          <a:p>
            <a:pPr marL="342900" indent="-342900" algn="r" rtl="1">
              <a:lnSpc>
                <a:spcPct val="150000"/>
              </a:lnSpc>
              <a:buFont typeface="+mj-lt"/>
              <a:buAutoNum type="arabicPeriod"/>
            </a:pPr>
            <a:r>
              <a:rPr lang="ar-SA" dirty="0">
                <a:latin typeface="Alexandria" charset="0"/>
                <a:cs typeface="Alexandria" charset="0"/>
              </a:rPr>
              <a:t>على القرني، نموذج مقترح لأثر الاحتراق الوظيفي على أداء الموظفين ودرجة الرضا الوظيفي لهم، المجلة العربية للإدارة، مجلد: 42، العدد:2، 2022.</a:t>
            </a:r>
          </a:p>
          <a:p>
            <a:pPr marL="342900" indent="-342900" algn="r" rtl="1">
              <a:lnSpc>
                <a:spcPct val="150000"/>
              </a:lnSpc>
              <a:buFont typeface="+mj-lt"/>
              <a:buAutoNum type="arabicPeriod"/>
            </a:pPr>
            <a:r>
              <a:rPr lang="ar-SA" dirty="0">
                <a:latin typeface="Alexandria" charset="0"/>
                <a:cs typeface="Alexandria" charset="0"/>
              </a:rPr>
              <a:t>نبيهة صالح السامرائي، علم النفس الإعلامي (مفاهيم – نظريات – تطبيقات)، ( عمان: دار المناهج للنشر والتوزيع، ط 1 ، 2007).</a:t>
            </a:r>
            <a:endParaRPr lang="en-US" dirty="0">
              <a:latin typeface="Alexandria" charset="0"/>
              <a:cs typeface="Alexandria" charset="0"/>
            </a:endParaRPr>
          </a:p>
        </p:txBody>
      </p:sp>
    </p:spTree>
    <p:extLst>
      <p:ext uri="{BB962C8B-B14F-4D97-AF65-F5344CB8AC3E}">
        <p14:creationId xmlns:p14="http://schemas.microsoft.com/office/powerpoint/2010/main" val="246272162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7203153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93798</TotalTime>
  <Words>5810</Words>
  <Application>Microsoft Office PowerPoint</Application>
  <PresentationFormat>Widescreen</PresentationFormat>
  <Paragraphs>500</Paragraphs>
  <Slides>45</Slides>
  <Notes>44</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45</vt:i4>
      </vt:variant>
    </vt:vector>
  </HeadingPairs>
  <TitlesOfParts>
    <vt:vector size="57" baseType="lpstr">
      <vt:lpstr>Wingdings</vt:lpstr>
      <vt:lpstr>Alexandria ExtraBold</vt:lpstr>
      <vt:lpstr>Calibri Light</vt:lpstr>
      <vt:lpstr>Alexandria</vt:lpstr>
      <vt:lpstr>Arial</vt:lpstr>
      <vt:lpstr>Alexandria SemiBold</vt:lpstr>
      <vt:lpstr>Times New Roman</vt:lpstr>
      <vt:lpstr>Roboto Light</vt:lpstr>
      <vt:lpstr>Calibri</vt:lpstr>
      <vt:lpstr>Adobe Arabic</vt:lpstr>
      <vt:lpstr>Adobe Caslon Pro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AmeRa Soliman</cp:lastModifiedBy>
  <cp:revision>3556</cp:revision>
  <dcterms:created xsi:type="dcterms:W3CDTF">2023-04-29T09:08:23Z</dcterms:created>
  <dcterms:modified xsi:type="dcterms:W3CDTF">2026-04-02T13:31:07Z</dcterms:modified>
</cp:coreProperties>
</file>