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2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76"/>
  </p:notesMasterIdLst>
  <p:sldIdLst>
    <p:sldId id="355" r:id="rId3"/>
    <p:sldId id="356" r:id="rId4"/>
    <p:sldId id="444" r:id="rId5"/>
    <p:sldId id="280" r:id="rId6"/>
    <p:sldId id="440" r:id="rId7"/>
    <p:sldId id="445" r:id="rId8"/>
    <p:sldId id="458" r:id="rId9"/>
    <p:sldId id="459" r:id="rId10"/>
    <p:sldId id="446" r:id="rId11"/>
    <p:sldId id="447" r:id="rId12"/>
    <p:sldId id="448" r:id="rId13"/>
    <p:sldId id="460" r:id="rId14"/>
    <p:sldId id="449" r:id="rId15"/>
    <p:sldId id="450" r:id="rId16"/>
    <p:sldId id="461" r:id="rId17"/>
    <p:sldId id="451" r:id="rId18"/>
    <p:sldId id="452" r:id="rId19"/>
    <p:sldId id="453" r:id="rId20"/>
    <p:sldId id="454" r:id="rId21"/>
    <p:sldId id="455" r:id="rId22"/>
    <p:sldId id="456" r:id="rId23"/>
    <p:sldId id="457" r:id="rId24"/>
    <p:sldId id="462" r:id="rId25"/>
    <p:sldId id="471" r:id="rId26"/>
    <p:sldId id="472" r:id="rId27"/>
    <p:sldId id="477" r:id="rId28"/>
    <p:sldId id="532" r:id="rId29"/>
    <p:sldId id="478" r:id="rId30"/>
    <p:sldId id="479" r:id="rId31"/>
    <p:sldId id="487" r:id="rId32"/>
    <p:sldId id="481" r:id="rId33"/>
    <p:sldId id="482" r:id="rId34"/>
    <p:sldId id="483" r:id="rId35"/>
    <p:sldId id="484" r:id="rId36"/>
    <p:sldId id="485" r:id="rId37"/>
    <p:sldId id="486" r:id="rId38"/>
    <p:sldId id="488" r:id="rId39"/>
    <p:sldId id="533" r:id="rId40"/>
    <p:sldId id="489" r:id="rId41"/>
    <p:sldId id="490" r:id="rId42"/>
    <p:sldId id="491" r:id="rId43"/>
    <p:sldId id="536" r:id="rId44"/>
    <p:sldId id="492" r:id="rId45"/>
    <p:sldId id="508" r:id="rId46"/>
    <p:sldId id="493" r:id="rId47"/>
    <p:sldId id="509" r:id="rId48"/>
    <p:sldId id="510" r:id="rId49"/>
    <p:sldId id="537" r:id="rId50"/>
    <p:sldId id="494" r:id="rId51"/>
    <p:sldId id="511" r:id="rId52"/>
    <p:sldId id="495" r:id="rId53"/>
    <p:sldId id="496" r:id="rId54"/>
    <p:sldId id="497" r:id="rId55"/>
    <p:sldId id="534" r:id="rId56"/>
    <p:sldId id="507" r:id="rId57"/>
    <p:sldId id="512" r:id="rId58"/>
    <p:sldId id="521" r:id="rId59"/>
    <p:sldId id="514" r:id="rId60"/>
    <p:sldId id="515" r:id="rId61"/>
    <p:sldId id="535" r:id="rId62"/>
    <p:sldId id="522" r:id="rId63"/>
    <p:sldId id="516" r:id="rId64"/>
    <p:sldId id="524" r:id="rId65"/>
    <p:sldId id="523" r:id="rId66"/>
    <p:sldId id="525" r:id="rId67"/>
    <p:sldId id="528" r:id="rId68"/>
    <p:sldId id="435" r:id="rId69"/>
    <p:sldId id="526" r:id="rId70"/>
    <p:sldId id="527" r:id="rId71"/>
    <p:sldId id="529" r:id="rId72"/>
    <p:sldId id="530" r:id="rId73"/>
    <p:sldId id="531" r:id="rId74"/>
    <p:sldId id="276"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ECFA"/>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62" autoAdjust="0"/>
    <p:restoredTop sz="94291" autoAdjust="0"/>
  </p:normalViewPr>
  <p:slideViewPr>
    <p:cSldViewPr snapToGrid="0">
      <p:cViewPr varScale="1">
        <p:scale>
          <a:sx n="56" d="100"/>
          <a:sy n="56" d="100"/>
        </p:scale>
        <p:origin x="78" y="258"/>
      </p:cViewPr>
      <p:guideLst/>
    </p:cSldViewPr>
  </p:slideViewPr>
  <p:outlineViewPr>
    <p:cViewPr>
      <p:scale>
        <a:sx n="33" d="100"/>
        <a:sy n="33" d="100"/>
      </p:scale>
      <p:origin x="0" y="-304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customXml" Target="../customXml/item2.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81"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7/15/2025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a:t>
            </a:fld>
            <a:endParaRPr lang="en-US" dirty="0"/>
          </a:p>
        </p:txBody>
      </p:sp>
    </p:spTree>
    <p:extLst>
      <p:ext uri="{BB962C8B-B14F-4D97-AF65-F5344CB8AC3E}">
        <p14:creationId xmlns:p14="http://schemas.microsoft.com/office/powerpoint/2010/main" val="352987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a:t>
            </a:fld>
            <a:endParaRPr lang="en-US" dirty="0"/>
          </a:p>
        </p:txBody>
      </p:sp>
    </p:spTree>
    <p:extLst>
      <p:ext uri="{BB962C8B-B14F-4D97-AF65-F5344CB8AC3E}">
        <p14:creationId xmlns:p14="http://schemas.microsoft.com/office/powerpoint/2010/main" val="7988560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a:t>
            </a:fld>
            <a:endParaRPr lang="en-US" dirty="0"/>
          </a:p>
        </p:txBody>
      </p:sp>
    </p:spTree>
    <p:extLst>
      <p:ext uri="{BB962C8B-B14F-4D97-AF65-F5344CB8AC3E}">
        <p14:creationId xmlns:p14="http://schemas.microsoft.com/office/powerpoint/2010/main" val="664402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None of these rules is an absolute guide, and there are exceptions and logical difficulties with all of them. Nevertheless, actions that do not easily pass these guidelines deserve some very close attention and a great deal of caution because the appearance of unethical behavior may do as much harm to you and your company as the actual behavior.</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26</a:t>
            </a:fld>
            <a:endParaRPr lang="en-US" dirty="0"/>
          </a:p>
        </p:txBody>
      </p:sp>
    </p:spTree>
    <p:extLst>
      <p:ext uri="{BB962C8B-B14F-4D97-AF65-F5344CB8AC3E}">
        <p14:creationId xmlns:p14="http://schemas.microsoft.com/office/powerpoint/2010/main" val="786180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33</a:t>
            </a:fld>
            <a:endParaRPr lang="en-US" dirty="0"/>
          </a:p>
        </p:txBody>
      </p:sp>
    </p:spTree>
    <p:extLst>
      <p:ext uri="{BB962C8B-B14F-4D97-AF65-F5344CB8AC3E}">
        <p14:creationId xmlns:p14="http://schemas.microsoft.com/office/powerpoint/2010/main" val="40158873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of us have seen the word or symbol for copyright hundreds of times. But what does it actually mean? Copyright is a type of intellectual property that protects creative works- like books, movies, songs, sound recordings, sculptures, and software. Trademarks and patents protect other types of intellectual property. A trademark is a tool that prevents a company from adopting a name, or a tagline, or a product configuration that is confusingly similar to that used by a competitor. Trademarks help consumers identify the source of what they're buying or using. A patent protects inventions and discoveries – ideas, processes, methods, concepts, machines and devices – things like that. Patent law protects an idea, while copyright law protects the expression of that idea - the exact words or form chosen to convey the idea. Copyright protection is governed by federal law... and has been a part of this country since its founding. The Constitution empowers Congress to enact a federal copyright law to "promote the progress of science and the useful arts." Copyright law was seen as a vehicle for adding to society's wealth of culture and knowledge by encouraging the creation and dissemination of new creative works and information. Copyright does this by giving its owner certain rights over a work and its commercialization. The Supreme Court has recognized copyright as an "engine of free expression". Copyright law can be found in Title 17 of the United States Code. So what does it take to get copyright protection? First, a work must be independently created by the author. Second, it must have at least a minimal amount of creativity. And third, it must be fixed in a tangible medium. Back in 1790, works covered by the first federal copyright law were limited to maps, charts, and books. Today copyright protection includes: literary works, musical works and sound recordings, dramatic works, pictorial, graphic, and sculptural work, motion pictures and other audiovisual works, pantomimes and </a:t>
            </a:r>
            <a:r>
              <a:rPr lang="en-US" dirty="0" err="1"/>
              <a:t>cheoreography</a:t>
            </a:r>
            <a:r>
              <a:rPr lang="en-US" dirty="0"/>
              <a:t>, and architectural works. Copyrighted works do not include ideas, procedures, processes, systems, methods, concepts, and discoveries. Other things NOT protected by copyright include: facts, names, titles and short phrases, typeface, fonts and lettering, blank forms, and familiar symbols and designs. Copyright protects the expressive content of a work, not the underlying thoughts and ideas. To be sufficiently creative, the work must demonstrate some "spark" of creativity - the Supreme Court has said even a "modicum" of creativity is enough. The bar is low, but there is a bar. A fixed work is one that you can see or hear— or if you can't, at least some technological device can. It doesn't need to be permanent, but it can't be too short or transitory. There are some things such as improvised performances that have not been written down or recorded, that do not qualify. As soon as an original work is fixed, it is protected by copyright law. But registering the work with the Copyright Office is a great idea because it creates a public record of the work. Registration also benefits copyright owners; you have to register, or have had the Office refuse to register your U.S. work before you can bring a lawsuit claiming someone infringed your copyright, and a timely registration gives certain legal presumptions and allows you to seek attorney's fees and statutory damages in a lawsuit. OK. So you have a copyright - now what? Copyright law gives authors certain exclusive rights in their works for a limited time. For example, copyright owners have the exclusive right to sell their books, publicly display their photographs, or publicly perform their plays - or authorize others to do so. These exclusive rights do not last forever; generally, they last for the life of the author plus seventy years, or, in the case of works made for hire or anonymous works, for either 95 years from the date of first publication or 120 years from the date of creation, whichever is shorter. Works created before 1978 have a different term calculation. Users generally need permission before using someone else's copyrighted work, but there are several exceptions and limitations. Fair use is the most famous. It allows journalists to use copyrighted text in news reports or for an author to parody another author's work. Another exception is the first sale doctrine, which allows the owner of a copy of a protected work to resell or otherwise dispose of that copy. Do you love used bookstores? That's the first sale doctrine at work. To learn more, including how to register your works with the Copyright Office, visit our website at copyright.gov, or call 202-707-3000 or toll free at 877-476-0778.</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42</a:t>
            </a:fld>
            <a:endParaRPr lang="en-US" dirty="0"/>
          </a:p>
        </p:txBody>
      </p:sp>
    </p:spTree>
    <p:extLst>
      <p:ext uri="{BB962C8B-B14F-4D97-AF65-F5344CB8AC3E}">
        <p14:creationId xmlns:p14="http://schemas.microsoft.com/office/powerpoint/2010/main" val="33534211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[Music] take a moment to think about the name of your favorite soft drink a logo on a fast-food restaurant sign or the mascot of a professional sports team all those things are trademarks </a:t>
            </a:r>
            <a:r>
              <a:rPr lang="en-US" dirty="0" err="1"/>
              <a:t>trademarks</a:t>
            </a:r>
            <a:r>
              <a:rPr lang="en-US" dirty="0"/>
              <a:t> are identifiers of products and businesses and can even include symbols slogans products product names product lines and services trademarks protect the reputations of businesses by ensuring that others can't use the same identifiers and branding to say or imply something about the trademark holders business that isn't true trademarks can be protected with and without formal legal registration if you see goods with this symbol or services with this symbol they're unregistered that means the owner claims rights to their use without formal protection but filing a trademark with the United States Patent and Trademark Office is the best way to make sure a trademark is protected and if you see something marketed with this symbol it is a trademark legally protected by the USPTO this protection can be legally enforced and it must be renewed every 10 years once a company has registered a trademark with the government it must be in constant use to stay protected if it's not used it's lost it can also be lost by becoming too generic for example the Kleenex brand has become so popular over time that people often call any old tissue of Kleenex companies who hold generic trademarks need to work extra hard to protect their IP when businesses work with government agencies and federal labs any trademarks held by the business need to be considered in agreements sometimes things labs develop together with companies get trademarked [Music] you [Music]</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48</a:t>
            </a:fld>
            <a:endParaRPr lang="en-US" dirty="0"/>
          </a:p>
        </p:txBody>
      </p:sp>
    </p:spTree>
    <p:extLst>
      <p:ext uri="{BB962C8B-B14F-4D97-AF65-F5344CB8AC3E}">
        <p14:creationId xmlns:p14="http://schemas.microsoft.com/office/powerpoint/2010/main" val="797111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54032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2069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8750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75397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5591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4" name="Footer Placeholder 3"/>
          <p:cNvSpPr>
            <a:spLocks noGrp="1"/>
          </p:cNvSpPr>
          <p:nvPr>
            <p:ph type="ftr" sz="quarter" idx="11"/>
          </p:nvPr>
        </p:nvSpPr>
        <p:spPr/>
        <p:txBody>
          <a:bodyPr/>
          <a:lstStyle/>
          <a:p>
            <a:r>
              <a:rPr lang="en-US" dirty="0"/>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14077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40362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987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55321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79571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1375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773416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51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45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99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26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86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490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33639047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2.png"/><Relationship Id="rId4" Type="http://schemas.openxmlformats.org/officeDocument/2006/relationships/image" Target="../media/image31.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33.png"/><Relationship Id="rId4" Type="http://schemas.openxmlformats.org/officeDocument/2006/relationships/notesSlide" Target="../notesSlides/notesSlide7.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5" Type="http://schemas.openxmlformats.org/officeDocument/2006/relationships/image" Target="../media/image36.png"/><Relationship Id="rId4" Type="http://schemas.openxmlformats.org/officeDocument/2006/relationships/notesSlide" Target="../notesSlides/notesSlide8.xml"/></Relationships>
</file>

<file path=ppt/slides/_rels/slide4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1" name="TextBox 10"/>
          <p:cNvSpPr txBox="1"/>
          <p:nvPr/>
        </p:nvSpPr>
        <p:spPr>
          <a:xfrm>
            <a:off x="6370223" y="4802552"/>
            <a:ext cx="5406141" cy="1015663"/>
          </a:xfrm>
          <a:prstGeom prst="rect">
            <a:avLst/>
          </a:prstGeom>
          <a:noFill/>
        </p:spPr>
        <p:txBody>
          <a:bodyPr wrap="square" rtlCol="0">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IT392</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ETHICAL, SOCIAL, AND POLITICAL ISSUES IN E-COMMERCE</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769441"/>
          </a:xfrm>
          <a:prstGeom prst="rect">
            <a:avLst/>
          </a:prstGeom>
          <a:noFill/>
        </p:spPr>
        <p:txBody>
          <a:bodyPr wrap="square" rtlCol="0">
            <a:spAutoFit/>
          </a:bodyPr>
          <a:lstStyle/>
          <a:p>
            <a:pPr lvl="0">
              <a:defRPr/>
            </a:pPr>
            <a:r>
              <a:rPr lang="en-US" sz="4400" b="1" dirty="0">
                <a:solidFill>
                  <a:srgbClr val="00B0F0"/>
                </a:solidFill>
                <a:latin typeface="Times New Roman" panose="02020603050405020304" pitchFamily="18" charset="0"/>
                <a:cs typeface="Times New Roman" panose="02020603050405020304" pitchFamily="18" charset="0"/>
              </a:rPr>
              <a:t>Electronic Commerce</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8</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92500"/>
          </a:bodyPr>
          <a:lstStyle/>
          <a:p>
            <a:r>
              <a:rPr lang="en-US" dirty="0"/>
              <a:t>Determining how or whether personal information collected by online companies should be retained or deleted is just one of many ethical, social, and political issues raised by the rapid evolution of the Internet and e-commerce. </a:t>
            </a:r>
          </a:p>
          <a:p>
            <a:r>
              <a:rPr lang="en-US" dirty="0"/>
              <a:t>For instance, the extent to which individuals can control the use of their personal information after it has been collected by an online company is still up for debate in the United States, with different laws in different states.</a:t>
            </a:r>
          </a:p>
          <a:p>
            <a:r>
              <a:rPr lang="en-US" dirty="0"/>
              <a:t> In Europe, in contrast, individuals do retain rights to their personal information. </a:t>
            </a:r>
          </a:p>
        </p:txBody>
      </p:sp>
    </p:spTree>
    <p:extLst>
      <p:ext uri="{BB962C8B-B14F-4D97-AF65-F5344CB8AC3E}">
        <p14:creationId xmlns:p14="http://schemas.microsoft.com/office/powerpoint/2010/main" val="329560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8</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92500" lnSpcReduction="10000"/>
          </a:bodyPr>
          <a:lstStyle/>
          <a:p>
            <a:r>
              <a:rPr lang="en-US" dirty="0"/>
              <a:t>These questions are not just ethical questions that we as individuals have to answer; they also involve social institutions such as family, schools, business firms, and, in some cases, entire nation-states. </a:t>
            </a:r>
          </a:p>
          <a:p>
            <a:r>
              <a:rPr lang="en-US" dirty="0"/>
              <a:t>And these questions have obvious political dimensions because they involve collective choices about how we should live and what laws we would like to live under. </a:t>
            </a:r>
          </a:p>
          <a:p>
            <a:r>
              <a:rPr lang="en-US" dirty="0"/>
              <a:t>In this chapter, we discuss and provide a framework for understanding the ethical, social, and political issues raised in e-commerce.</a:t>
            </a:r>
          </a:p>
        </p:txBody>
      </p:sp>
    </p:spTree>
    <p:extLst>
      <p:ext uri="{BB962C8B-B14F-4D97-AF65-F5344CB8AC3E}">
        <p14:creationId xmlns:p14="http://schemas.microsoft.com/office/powerpoint/2010/main" val="4036953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fontScale="85000" lnSpcReduction="20000"/>
          </a:bodyPr>
          <a:lstStyle/>
          <a:p>
            <a:r>
              <a:rPr lang="en-US" dirty="0"/>
              <a:t>Understand why e-commerce raises ethical, social, and political issues.</a:t>
            </a:r>
          </a:p>
          <a:p>
            <a:r>
              <a:rPr lang="en-US" dirty="0"/>
              <a:t>Understand basic concepts related to privacy and information rights, the practices of e-commerce companies that threaten privacy, and the different methods that can be used to protect online privacy.</a:t>
            </a:r>
          </a:p>
          <a:p>
            <a:r>
              <a:rPr lang="en-US" dirty="0"/>
              <a:t>Understand the various forms of intellectual property and the challenges involved in protecting it.</a:t>
            </a:r>
          </a:p>
          <a:p>
            <a:r>
              <a:rPr lang="en-US" dirty="0"/>
              <a:t>Understand how the Internet is governed, and identify major governance issues raised by the Internet and e-commerce.</a:t>
            </a:r>
          </a:p>
          <a:p>
            <a:r>
              <a:rPr lang="en-US" dirty="0"/>
              <a:t>Identify major public safety and welfare issues raised by e-commerce.</a:t>
            </a:r>
          </a:p>
        </p:txBody>
      </p:sp>
    </p:spTree>
    <p:extLst>
      <p:ext uri="{BB962C8B-B14F-4D97-AF65-F5344CB8AC3E}">
        <p14:creationId xmlns:p14="http://schemas.microsoft.com/office/powerpoint/2010/main" val="3799231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471B3502-69D2-4E35-A7F3-FF3DCE998160}"/>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Freeform: Shape 4">
            <a:extLst>
              <a:ext uri="{FF2B5EF4-FFF2-40B4-BE49-F238E27FC236}">
                <a16:creationId xmlns:a16="http://schemas.microsoft.com/office/drawing/2014/main" id="{877AEF0C-E0CF-4060-8BB8-AA4C3975925D}"/>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r>
              <a:rPr lang="en-US" sz="2800" b="1" kern="1200" dirty="0"/>
              <a:t>Chapter 8:</a:t>
            </a:r>
          </a:p>
          <a:p>
            <a:pPr marL="0" lvl="0" indent="0" algn="l" defTabSz="1244600" rtl="0">
              <a:lnSpc>
                <a:spcPct val="90000"/>
              </a:lnSpc>
              <a:spcBef>
                <a:spcPct val="0"/>
              </a:spcBef>
              <a:spcAft>
                <a:spcPct val="35000"/>
              </a:spcAft>
              <a:buNone/>
            </a:pPr>
            <a:r>
              <a:rPr lang="en-US" sz="2800" kern="1200" dirty="0"/>
              <a:t>Ethical, social, and political issues in e-commerce</a:t>
            </a:r>
          </a:p>
        </p:txBody>
      </p:sp>
      <p:sp>
        <p:nvSpPr>
          <p:cNvPr id="6" name="Freeform: Shape 5">
            <a:extLst>
              <a:ext uri="{FF2B5EF4-FFF2-40B4-BE49-F238E27FC236}">
                <a16:creationId xmlns:a16="http://schemas.microsoft.com/office/drawing/2014/main" id="{809C6449-61E7-4907-A952-9C79509AA899}"/>
              </a:ext>
            </a:extLst>
          </p:cNvPr>
          <p:cNvSpPr/>
          <p:nvPr/>
        </p:nvSpPr>
        <p:spPr>
          <a:xfrm>
            <a:off x="2822794" y="1567564"/>
            <a:ext cx="4418001" cy="96882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Understanding Ethical, Social, and Political Issues in E-commerce</a:t>
            </a:r>
          </a:p>
        </p:txBody>
      </p:sp>
      <p:sp>
        <p:nvSpPr>
          <p:cNvPr id="8" name="Freeform: Shape 7">
            <a:extLst>
              <a:ext uri="{FF2B5EF4-FFF2-40B4-BE49-F238E27FC236}">
                <a16:creationId xmlns:a16="http://schemas.microsoft.com/office/drawing/2014/main" id="{415CB60F-152E-4831-9BF1-682EB04099D6}"/>
              </a:ext>
            </a:extLst>
          </p:cNvPr>
          <p:cNvSpPr/>
          <p:nvPr/>
        </p:nvSpPr>
        <p:spPr>
          <a:xfrm>
            <a:off x="7412926" y="156756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A Model for Organizing the Issues</a:t>
            </a:r>
            <a:endParaRPr lang="en-US" sz="1400" kern="1200" dirty="0"/>
          </a:p>
        </p:txBody>
      </p:sp>
      <p:sp>
        <p:nvSpPr>
          <p:cNvPr id="9" name="Straight Connector 8">
            <a:extLst>
              <a:ext uri="{FF2B5EF4-FFF2-40B4-BE49-F238E27FC236}">
                <a16:creationId xmlns:a16="http://schemas.microsoft.com/office/drawing/2014/main" id="{5B6E4030-69D1-499D-930D-3CA818B7F3F7}"/>
              </a:ext>
            </a:extLst>
          </p:cNvPr>
          <p:cNvSpPr/>
          <p:nvPr/>
        </p:nvSpPr>
        <p:spPr>
          <a:xfrm>
            <a:off x="7240796" y="17853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2F244E9F-5E53-4080-8ABC-4CE2246D71DC}"/>
              </a:ext>
            </a:extLst>
          </p:cNvPr>
          <p:cNvSpPr/>
          <p:nvPr/>
        </p:nvSpPr>
        <p:spPr>
          <a:xfrm>
            <a:off x="7412925" y="1808246"/>
            <a:ext cx="4754880"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Responsibility, Accountability, Liability, and Due Process</a:t>
            </a:r>
          </a:p>
        </p:txBody>
      </p:sp>
      <p:sp>
        <p:nvSpPr>
          <p:cNvPr id="11" name="Straight Connector 10">
            <a:extLst>
              <a:ext uri="{FF2B5EF4-FFF2-40B4-BE49-F238E27FC236}">
                <a16:creationId xmlns:a16="http://schemas.microsoft.com/office/drawing/2014/main" id="{F97229DD-EADB-4983-B27D-194B00E3AAD9}"/>
              </a:ext>
            </a:extLst>
          </p:cNvPr>
          <p:cNvSpPr/>
          <p:nvPr/>
        </p:nvSpPr>
        <p:spPr>
          <a:xfrm>
            <a:off x="7240796" y="204130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5C179E54-1B15-492E-8100-F6CF917B4995}"/>
              </a:ext>
            </a:extLst>
          </p:cNvPr>
          <p:cNvSpPr/>
          <p:nvPr/>
        </p:nvSpPr>
        <p:spPr>
          <a:xfrm>
            <a:off x="7412926" y="206416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Analyzing Ethical Dilemmas</a:t>
            </a:r>
          </a:p>
        </p:txBody>
      </p:sp>
      <p:sp>
        <p:nvSpPr>
          <p:cNvPr id="13" name="Straight Connector 12">
            <a:extLst>
              <a:ext uri="{FF2B5EF4-FFF2-40B4-BE49-F238E27FC236}">
                <a16:creationId xmlns:a16="http://schemas.microsoft.com/office/drawing/2014/main" id="{656CE8ED-A27C-4C13-AD37-A178C99F545A}"/>
              </a:ext>
            </a:extLst>
          </p:cNvPr>
          <p:cNvSpPr/>
          <p:nvPr/>
        </p:nvSpPr>
        <p:spPr>
          <a:xfrm>
            <a:off x="7240796" y="230485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3E19ED6E-AD3D-4C5E-849C-B355AC3BD0DD}"/>
              </a:ext>
            </a:extLst>
          </p:cNvPr>
          <p:cNvSpPr/>
          <p:nvPr/>
        </p:nvSpPr>
        <p:spPr>
          <a:xfrm>
            <a:off x="7412926" y="2320091"/>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Ethical Principles</a:t>
            </a:r>
          </a:p>
        </p:txBody>
      </p:sp>
      <p:sp>
        <p:nvSpPr>
          <p:cNvPr id="15" name="Straight Connector 14">
            <a:extLst>
              <a:ext uri="{FF2B5EF4-FFF2-40B4-BE49-F238E27FC236}">
                <a16:creationId xmlns:a16="http://schemas.microsoft.com/office/drawing/2014/main" id="{2F02B8E5-03F7-4E33-B058-31C99D84E23A}"/>
              </a:ext>
            </a:extLst>
          </p:cNvPr>
          <p:cNvSpPr/>
          <p:nvPr/>
        </p:nvSpPr>
        <p:spPr>
          <a:xfrm>
            <a:off x="2650664" y="25531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739A68C1-C00D-4037-9DA1-A324910F1CA1}"/>
              </a:ext>
            </a:extLst>
          </p:cNvPr>
          <p:cNvSpPr/>
          <p:nvPr/>
        </p:nvSpPr>
        <p:spPr>
          <a:xfrm>
            <a:off x="2822794" y="2564968"/>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Privacy and Information Rights</a:t>
            </a:r>
          </a:p>
        </p:txBody>
      </p:sp>
      <p:sp>
        <p:nvSpPr>
          <p:cNvPr id="17" name="Freeform: Shape 16">
            <a:extLst>
              <a:ext uri="{FF2B5EF4-FFF2-40B4-BE49-F238E27FC236}">
                <a16:creationId xmlns:a16="http://schemas.microsoft.com/office/drawing/2014/main" id="{7566E894-F6A6-49B7-A7DA-EAD1FA9372E8}"/>
              </a:ext>
            </a:extLst>
          </p:cNvPr>
          <p:cNvSpPr/>
          <p:nvPr/>
        </p:nvSpPr>
        <p:spPr>
          <a:xfrm>
            <a:off x="7412926" y="256496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What Is Privacy?</a:t>
            </a:r>
          </a:p>
        </p:txBody>
      </p:sp>
      <p:sp>
        <p:nvSpPr>
          <p:cNvPr id="18" name="Straight Connector 17">
            <a:extLst>
              <a:ext uri="{FF2B5EF4-FFF2-40B4-BE49-F238E27FC236}">
                <a16:creationId xmlns:a16="http://schemas.microsoft.com/office/drawing/2014/main" id="{F0D4377D-19D3-4B38-9F4B-03191CAEB7AF}"/>
              </a:ext>
            </a:extLst>
          </p:cNvPr>
          <p:cNvSpPr/>
          <p:nvPr/>
        </p:nvSpPr>
        <p:spPr>
          <a:xfrm>
            <a:off x="7240796" y="27741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DCBBF9A8-AC48-4186-940E-406C6AEA0EC3}"/>
              </a:ext>
            </a:extLst>
          </p:cNvPr>
          <p:cNvSpPr/>
          <p:nvPr/>
        </p:nvSpPr>
        <p:spPr>
          <a:xfrm>
            <a:off x="7412926" y="278680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Information Collected by E-commerce Companies</a:t>
            </a:r>
          </a:p>
        </p:txBody>
      </p:sp>
      <p:sp>
        <p:nvSpPr>
          <p:cNvPr id="20" name="Straight Connector 19">
            <a:extLst>
              <a:ext uri="{FF2B5EF4-FFF2-40B4-BE49-F238E27FC236}">
                <a16:creationId xmlns:a16="http://schemas.microsoft.com/office/drawing/2014/main" id="{926C333E-45E1-4C50-B0D5-40766CDA4C0D}"/>
              </a:ext>
            </a:extLst>
          </p:cNvPr>
          <p:cNvSpPr/>
          <p:nvPr/>
        </p:nvSpPr>
        <p:spPr>
          <a:xfrm>
            <a:off x="7240796" y="301182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Straight Connector 21">
            <a:extLst>
              <a:ext uri="{FF2B5EF4-FFF2-40B4-BE49-F238E27FC236}">
                <a16:creationId xmlns:a16="http://schemas.microsoft.com/office/drawing/2014/main" id="{CE578866-83D4-4557-A2DB-11FF270D81A1}"/>
              </a:ext>
            </a:extLst>
          </p:cNvPr>
          <p:cNvSpPr/>
          <p:nvPr/>
        </p:nvSpPr>
        <p:spPr>
          <a:xfrm>
            <a:off x="7240796" y="325906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Straight Connector 23">
            <a:extLst>
              <a:ext uri="{FF2B5EF4-FFF2-40B4-BE49-F238E27FC236}">
                <a16:creationId xmlns:a16="http://schemas.microsoft.com/office/drawing/2014/main" id="{D1A4AA07-47C7-4039-925B-20E2D05508A0}"/>
              </a:ext>
            </a:extLst>
          </p:cNvPr>
          <p:cNvSpPr/>
          <p:nvPr/>
        </p:nvSpPr>
        <p:spPr>
          <a:xfrm>
            <a:off x="7240796" y="350947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5" name="Freeform: Shape 24">
            <a:extLst>
              <a:ext uri="{FF2B5EF4-FFF2-40B4-BE49-F238E27FC236}">
                <a16:creationId xmlns:a16="http://schemas.microsoft.com/office/drawing/2014/main" id="{EE24B8DC-0C9F-4B54-9063-1448DF99797E}"/>
              </a:ext>
            </a:extLst>
          </p:cNvPr>
          <p:cNvSpPr/>
          <p:nvPr/>
        </p:nvSpPr>
        <p:spPr>
          <a:xfrm>
            <a:off x="7412926" y="3496779"/>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Technological Solutions</a:t>
            </a:r>
          </a:p>
        </p:txBody>
      </p:sp>
      <p:sp>
        <p:nvSpPr>
          <p:cNvPr id="26" name="Straight Connector 25">
            <a:extLst>
              <a:ext uri="{FF2B5EF4-FFF2-40B4-BE49-F238E27FC236}">
                <a16:creationId xmlns:a16="http://schemas.microsoft.com/office/drawing/2014/main" id="{24180EFE-E833-4BBC-AAAB-4FD14F8D80D4}"/>
              </a:ext>
            </a:extLst>
          </p:cNvPr>
          <p:cNvSpPr/>
          <p:nvPr/>
        </p:nvSpPr>
        <p:spPr>
          <a:xfrm>
            <a:off x="2650664" y="37562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B408E200-DD44-4560-9F32-AC5948B7B2AD}"/>
              </a:ext>
            </a:extLst>
          </p:cNvPr>
          <p:cNvSpPr/>
          <p:nvPr/>
        </p:nvSpPr>
        <p:spPr>
          <a:xfrm>
            <a:off x="2822794" y="3727472"/>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Intellectual Property Rights</a:t>
            </a:r>
          </a:p>
        </p:txBody>
      </p:sp>
      <p:sp>
        <p:nvSpPr>
          <p:cNvPr id="28" name="Freeform: Shape 27">
            <a:extLst>
              <a:ext uri="{FF2B5EF4-FFF2-40B4-BE49-F238E27FC236}">
                <a16:creationId xmlns:a16="http://schemas.microsoft.com/office/drawing/2014/main" id="{E871C0BD-60C0-43F9-93D0-DC92C11197D9}"/>
              </a:ext>
            </a:extLst>
          </p:cNvPr>
          <p:cNvSpPr/>
          <p:nvPr/>
        </p:nvSpPr>
        <p:spPr>
          <a:xfrm>
            <a:off x="7412926" y="3765572"/>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Copyright</a:t>
            </a:r>
          </a:p>
        </p:txBody>
      </p:sp>
      <p:sp>
        <p:nvSpPr>
          <p:cNvPr id="29" name="Straight Connector 28">
            <a:extLst>
              <a:ext uri="{FF2B5EF4-FFF2-40B4-BE49-F238E27FC236}">
                <a16:creationId xmlns:a16="http://schemas.microsoft.com/office/drawing/2014/main" id="{0790418E-238F-4FEA-9909-2C8BF926FBAD}"/>
              </a:ext>
            </a:extLst>
          </p:cNvPr>
          <p:cNvSpPr/>
          <p:nvPr/>
        </p:nvSpPr>
        <p:spPr>
          <a:xfrm>
            <a:off x="7240796" y="39833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Shape 29">
            <a:extLst>
              <a:ext uri="{FF2B5EF4-FFF2-40B4-BE49-F238E27FC236}">
                <a16:creationId xmlns:a16="http://schemas.microsoft.com/office/drawing/2014/main" id="{CA833F35-7481-4EE3-A356-B1C377C6AF0B}"/>
              </a:ext>
            </a:extLst>
          </p:cNvPr>
          <p:cNvSpPr/>
          <p:nvPr/>
        </p:nvSpPr>
        <p:spPr>
          <a:xfrm>
            <a:off x="7412926" y="399863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Patents</a:t>
            </a:r>
            <a:endParaRPr lang="en-US" sz="1400" kern="1200" dirty="0"/>
          </a:p>
        </p:txBody>
      </p:sp>
      <p:sp>
        <p:nvSpPr>
          <p:cNvPr id="31" name="Straight Connector 30">
            <a:extLst>
              <a:ext uri="{FF2B5EF4-FFF2-40B4-BE49-F238E27FC236}">
                <a16:creationId xmlns:a16="http://schemas.microsoft.com/office/drawing/2014/main" id="{9AE94318-1D8D-49AE-A220-A8AC0FAC386F}"/>
              </a:ext>
            </a:extLst>
          </p:cNvPr>
          <p:cNvSpPr/>
          <p:nvPr/>
        </p:nvSpPr>
        <p:spPr>
          <a:xfrm>
            <a:off x="7240796" y="421645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9B84F5C9-8F87-4612-A0C1-C45FC7B34886}"/>
              </a:ext>
            </a:extLst>
          </p:cNvPr>
          <p:cNvSpPr/>
          <p:nvPr/>
        </p:nvSpPr>
        <p:spPr>
          <a:xfrm>
            <a:off x="7412926" y="4231697"/>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Trademarks</a:t>
            </a:r>
          </a:p>
        </p:txBody>
      </p:sp>
      <p:sp>
        <p:nvSpPr>
          <p:cNvPr id="33" name="Straight Connector 32">
            <a:extLst>
              <a:ext uri="{FF2B5EF4-FFF2-40B4-BE49-F238E27FC236}">
                <a16:creationId xmlns:a16="http://schemas.microsoft.com/office/drawing/2014/main" id="{E35748AB-79D9-49C0-9E41-25A52DD0DB5A}"/>
              </a:ext>
            </a:extLst>
          </p:cNvPr>
          <p:cNvSpPr/>
          <p:nvPr/>
        </p:nvSpPr>
        <p:spPr>
          <a:xfrm>
            <a:off x="7240796" y="444951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0A6B2ED2-3B9F-4086-AE63-BA1339A1E07F}"/>
              </a:ext>
            </a:extLst>
          </p:cNvPr>
          <p:cNvSpPr/>
          <p:nvPr/>
        </p:nvSpPr>
        <p:spPr>
          <a:xfrm>
            <a:off x="7412926" y="447237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Trade Secrets</a:t>
            </a:r>
            <a:endParaRPr lang="en-US" sz="1400" kern="1200" dirty="0"/>
          </a:p>
        </p:txBody>
      </p:sp>
      <p:sp>
        <p:nvSpPr>
          <p:cNvPr id="35" name="Straight Connector 34">
            <a:extLst>
              <a:ext uri="{FF2B5EF4-FFF2-40B4-BE49-F238E27FC236}">
                <a16:creationId xmlns:a16="http://schemas.microsoft.com/office/drawing/2014/main" id="{0FA379D1-4258-4FDC-BC42-F4C2E5946427}"/>
              </a:ext>
            </a:extLst>
          </p:cNvPr>
          <p:cNvSpPr/>
          <p:nvPr/>
        </p:nvSpPr>
        <p:spPr>
          <a:xfrm>
            <a:off x="2650664" y="469020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6" name="Freeform: Shape 35">
            <a:extLst>
              <a:ext uri="{FF2B5EF4-FFF2-40B4-BE49-F238E27FC236}">
                <a16:creationId xmlns:a16="http://schemas.microsoft.com/office/drawing/2014/main" id="{042A02C0-CBC1-412B-BB95-A8C8EFF50EE0}"/>
              </a:ext>
            </a:extLst>
          </p:cNvPr>
          <p:cNvSpPr/>
          <p:nvPr/>
        </p:nvSpPr>
        <p:spPr>
          <a:xfrm>
            <a:off x="2822794" y="4733766"/>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Governance</a:t>
            </a:r>
          </a:p>
        </p:txBody>
      </p:sp>
      <p:sp>
        <p:nvSpPr>
          <p:cNvPr id="37" name="Freeform: Shape 36">
            <a:extLst>
              <a:ext uri="{FF2B5EF4-FFF2-40B4-BE49-F238E27FC236}">
                <a16:creationId xmlns:a16="http://schemas.microsoft.com/office/drawing/2014/main" id="{445A6F95-9429-454B-9604-9ED1C466581C}"/>
              </a:ext>
            </a:extLst>
          </p:cNvPr>
          <p:cNvSpPr/>
          <p:nvPr/>
        </p:nvSpPr>
        <p:spPr>
          <a:xfrm>
            <a:off x="7412926" y="4733766"/>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Can the Internet Be Controlled?</a:t>
            </a:r>
          </a:p>
        </p:txBody>
      </p:sp>
      <p:sp>
        <p:nvSpPr>
          <p:cNvPr id="38" name="Straight Connector 37">
            <a:extLst>
              <a:ext uri="{FF2B5EF4-FFF2-40B4-BE49-F238E27FC236}">
                <a16:creationId xmlns:a16="http://schemas.microsoft.com/office/drawing/2014/main" id="{3613EA11-D1D2-4FD8-811B-F0259772B9EA}"/>
              </a:ext>
            </a:extLst>
          </p:cNvPr>
          <p:cNvSpPr/>
          <p:nvPr/>
        </p:nvSpPr>
        <p:spPr>
          <a:xfrm>
            <a:off x="7240796" y="496676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57BD0289-0469-4931-A5B2-14B6FA986729}"/>
              </a:ext>
            </a:extLst>
          </p:cNvPr>
          <p:cNvSpPr/>
          <p:nvPr/>
        </p:nvSpPr>
        <p:spPr>
          <a:xfrm>
            <a:off x="7412926" y="4966762"/>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Net Neutrality</a:t>
            </a:r>
          </a:p>
        </p:txBody>
      </p:sp>
      <p:sp>
        <p:nvSpPr>
          <p:cNvPr id="40" name="Straight Connector 39">
            <a:extLst>
              <a:ext uri="{FF2B5EF4-FFF2-40B4-BE49-F238E27FC236}">
                <a16:creationId xmlns:a16="http://schemas.microsoft.com/office/drawing/2014/main" id="{19A31A1B-F174-4415-A10B-53B99C445693}"/>
              </a:ext>
            </a:extLst>
          </p:cNvPr>
          <p:cNvSpPr/>
          <p:nvPr/>
        </p:nvSpPr>
        <p:spPr>
          <a:xfrm>
            <a:off x="7240796" y="52188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1" name="Freeform: Shape 40">
            <a:extLst>
              <a:ext uri="{FF2B5EF4-FFF2-40B4-BE49-F238E27FC236}">
                <a16:creationId xmlns:a16="http://schemas.microsoft.com/office/drawing/2014/main" id="{20BDCD75-F2E3-4DD6-BB0D-C428FDC05617}"/>
              </a:ext>
            </a:extLst>
          </p:cNvPr>
          <p:cNvSpPr/>
          <p:nvPr/>
        </p:nvSpPr>
        <p:spPr>
          <a:xfrm>
            <a:off x="7412925" y="5218808"/>
            <a:ext cx="4754880"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Antitrust, Monopoly, and Market Competition</a:t>
            </a:r>
          </a:p>
        </p:txBody>
      </p:sp>
      <p:sp>
        <p:nvSpPr>
          <p:cNvPr id="42" name="Straight Connector 41">
            <a:extLst>
              <a:ext uri="{FF2B5EF4-FFF2-40B4-BE49-F238E27FC236}">
                <a16:creationId xmlns:a16="http://schemas.microsoft.com/office/drawing/2014/main" id="{AC453149-D1DF-425F-B1AB-ACB753DE75C6}"/>
              </a:ext>
            </a:extLst>
          </p:cNvPr>
          <p:cNvSpPr/>
          <p:nvPr/>
        </p:nvSpPr>
        <p:spPr>
          <a:xfrm>
            <a:off x="2650664" y="55098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3" name="Freeform: Shape 42">
            <a:extLst>
              <a:ext uri="{FF2B5EF4-FFF2-40B4-BE49-F238E27FC236}">
                <a16:creationId xmlns:a16="http://schemas.microsoft.com/office/drawing/2014/main" id="{35D5399E-8A98-48DD-9D20-932A628DEA19}"/>
              </a:ext>
            </a:extLst>
          </p:cNvPr>
          <p:cNvSpPr/>
          <p:nvPr/>
        </p:nvSpPr>
        <p:spPr>
          <a:xfrm>
            <a:off x="2822794" y="5524795"/>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Public Safety and Welfare</a:t>
            </a:r>
          </a:p>
        </p:txBody>
      </p:sp>
      <p:sp>
        <p:nvSpPr>
          <p:cNvPr id="44" name="Freeform: Shape 43">
            <a:extLst>
              <a:ext uri="{FF2B5EF4-FFF2-40B4-BE49-F238E27FC236}">
                <a16:creationId xmlns:a16="http://schemas.microsoft.com/office/drawing/2014/main" id="{FD56527A-C26A-4B91-970C-414C49EFA6A6}"/>
              </a:ext>
            </a:extLst>
          </p:cNvPr>
          <p:cNvSpPr/>
          <p:nvPr/>
        </p:nvSpPr>
        <p:spPr>
          <a:xfrm>
            <a:off x="7412926" y="5553370"/>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Protecting Children</a:t>
            </a:r>
          </a:p>
        </p:txBody>
      </p:sp>
      <p:sp>
        <p:nvSpPr>
          <p:cNvPr id="45" name="Straight Connector 44">
            <a:extLst>
              <a:ext uri="{FF2B5EF4-FFF2-40B4-BE49-F238E27FC236}">
                <a16:creationId xmlns:a16="http://schemas.microsoft.com/office/drawing/2014/main" id="{B3A517B2-3C17-45C6-B0C7-3559EF8164AD}"/>
              </a:ext>
            </a:extLst>
          </p:cNvPr>
          <p:cNvSpPr/>
          <p:nvPr/>
        </p:nvSpPr>
        <p:spPr>
          <a:xfrm>
            <a:off x="7240796" y="585883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0068F56E-5518-42E0-A0EB-8AA098421665}"/>
              </a:ext>
            </a:extLst>
          </p:cNvPr>
          <p:cNvSpPr/>
          <p:nvPr/>
        </p:nvSpPr>
        <p:spPr>
          <a:xfrm>
            <a:off x="7412926" y="5884239"/>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Cigarettes, Drugs, and Gambling: Is the Web Really Borderless?</a:t>
            </a:r>
          </a:p>
        </p:txBody>
      </p:sp>
      <p:sp>
        <p:nvSpPr>
          <p:cNvPr id="47" name="Straight Connector 46">
            <a:extLst>
              <a:ext uri="{FF2B5EF4-FFF2-40B4-BE49-F238E27FC236}">
                <a16:creationId xmlns:a16="http://schemas.microsoft.com/office/drawing/2014/main" id="{2E6EE912-3B4B-4A6E-AEEF-802A587BCC5A}"/>
              </a:ext>
            </a:extLst>
          </p:cNvPr>
          <p:cNvSpPr/>
          <p:nvPr/>
        </p:nvSpPr>
        <p:spPr>
          <a:xfrm>
            <a:off x="2650664" y="63922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82FCA08E-1ECB-4FB4-9EDB-C60A965CB2DF}"/>
              </a:ext>
            </a:extLst>
          </p:cNvPr>
          <p:cNvSpPr/>
          <p:nvPr/>
        </p:nvSpPr>
        <p:spPr>
          <a:xfrm>
            <a:off x="7412926" y="302452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dirty="0"/>
              <a:t>Social Networks: Privacy and Self Revelation</a:t>
            </a:r>
          </a:p>
        </p:txBody>
      </p:sp>
      <p:sp>
        <p:nvSpPr>
          <p:cNvPr id="49" name="Freeform: Shape 48">
            <a:extLst>
              <a:ext uri="{FF2B5EF4-FFF2-40B4-BE49-F238E27FC236}">
                <a16:creationId xmlns:a16="http://schemas.microsoft.com/office/drawing/2014/main" id="{34359716-D176-432D-AF3C-1B828201CBBA}"/>
              </a:ext>
            </a:extLst>
          </p:cNvPr>
          <p:cNvSpPr/>
          <p:nvPr/>
        </p:nvSpPr>
        <p:spPr>
          <a:xfrm>
            <a:off x="7412926" y="325906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a:t>Privacy and Terms of Use Policies</a:t>
            </a:r>
            <a:endParaRPr lang="en-US" sz="1400" dirty="0"/>
          </a:p>
        </p:txBody>
      </p:sp>
    </p:spTree>
    <p:extLst>
      <p:ext uri="{BB962C8B-B14F-4D97-AF65-F5344CB8AC3E}">
        <p14:creationId xmlns:p14="http://schemas.microsoft.com/office/powerpoint/2010/main" val="4244845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6"/>
                                        </p:tgtEl>
                                        <p:attrNameLst>
                                          <p:attrName>fillcolor</p:attrName>
                                        </p:attrNameLst>
                                      </p:cBhvr>
                                      <p:to>
                                        <a:srgbClr val="FFFF00"/>
                                      </p:to>
                                    </p:animClr>
                                    <p:set>
                                      <p:cBhvr>
                                        <p:cTn id="7" dur="2000" fill="hold"/>
                                        <p:tgtEl>
                                          <p:spTgt spid="6"/>
                                        </p:tgtEl>
                                        <p:attrNameLst>
                                          <p:attrName>fill.type</p:attrName>
                                        </p:attrNameLst>
                                      </p:cBhvr>
                                      <p:to>
                                        <p:strVal val="solid"/>
                                      </p:to>
                                    </p:set>
                                    <p:set>
                                      <p:cBhvr>
                                        <p:cTn id="8" dur="2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a:bodyPr>
          <a:lstStyle/>
          <a:p>
            <a:r>
              <a:rPr lang="en-US" b="1" dirty="0"/>
              <a:t>The Internet and e-commerce</a:t>
            </a:r>
            <a:r>
              <a:rPr lang="en-US" dirty="0"/>
              <a:t> have introduced </a:t>
            </a:r>
            <a:r>
              <a:rPr lang="en-US" b="1" dirty="0"/>
              <a:t>unprecedented ethical, social, and political issues</a:t>
            </a:r>
            <a:r>
              <a:rPr lang="en-US" dirty="0"/>
              <a:t>.</a:t>
            </a:r>
          </a:p>
          <a:p>
            <a:r>
              <a:rPr lang="en-US" dirty="0"/>
              <a:t>These issues stem from both the </a:t>
            </a:r>
            <a:r>
              <a:rPr lang="en-US" b="1" dirty="0"/>
              <a:t>nature of Internet technology</a:t>
            </a:r>
            <a:r>
              <a:rPr lang="en-US" dirty="0"/>
              <a:t> and how </a:t>
            </a:r>
            <a:r>
              <a:rPr lang="en-US" b="1" dirty="0"/>
              <a:t>businesses exploit it</a:t>
            </a:r>
            <a:r>
              <a:rPr lang="en-US" dirty="0"/>
              <a:t>.</a:t>
            </a:r>
          </a:p>
          <a:p>
            <a:r>
              <a:rPr lang="en-US" dirty="0"/>
              <a:t>Internet technology </a:t>
            </a:r>
            <a:r>
              <a:rPr lang="en-US" b="1" dirty="0"/>
              <a:t>disrupts traditional social and business relationships</a:t>
            </a:r>
            <a:r>
              <a:rPr lang="en-US" dirty="0"/>
              <a:t>.</a:t>
            </a:r>
          </a:p>
          <a:p>
            <a:r>
              <a:rPr lang="en-US" dirty="0"/>
              <a:t>We live in an </a:t>
            </a:r>
            <a:r>
              <a:rPr lang="en-US" b="1" dirty="0"/>
              <a:t>information society</a:t>
            </a:r>
            <a:r>
              <a:rPr lang="en-US" dirty="0"/>
              <a:t>, where </a:t>
            </a:r>
            <a:r>
              <a:rPr lang="en-US" b="1" dirty="0"/>
              <a:t>power and wealth</a:t>
            </a:r>
            <a:r>
              <a:rPr lang="en-US" dirty="0"/>
              <a:t> are tied to </a:t>
            </a:r>
            <a:r>
              <a:rPr lang="en-US" b="1" dirty="0"/>
              <a:t>information and knowledge</a:t>
            </a:r>
            <a:r>
              <a:rPr lang="en-US" dirty="0"/>
              <a:t>.</a:t>
            </a:r>
          </a:p>
        </p:txBody>
      </p:sp>
    </p:spTree>
    <p:extLst>
      <p:ext uri="{BB962C8B-B14F-4D97-AF65-F5344CB8AC3E}">
        <p14:creationId xmlns:p14="http://schemas.microsoft.com/office/powerpoint/2010/main" val="1427527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92500" lnSpcReduction="10000"/>
          </a:bodyPr>
          <a:lstStyle/>
          <a:p>
            <a:r>
              <a:rPr lang="en-US" dirty="0"/>
              <a:t>Like other technologies, the Internet can be used for </a:t>
            </a:r>
            <a:r>
              <a:rPr lang="en-US" b="1" dirty="0"/>
              <a:t>social progress</a:t>
            </a:r>
            <a:r>
              <a:rPr lang="en-US" dirty="0"/>
              <a:t> or </a:t>
            </a:r>
            <a:r>
              <a:rPr lang="en-US" b="1" dirty="0"/>
              <a:t>harmful purposes</a:t>
            </a:r>
            <a:r>
              <a:rPr lang="en-US" dirty="0"/>
              <a:t> (e.g., cybercrime).</a:t>
            </a:r>
          </a:p>
          <a:p>
            <a:r>
              <a:rPr lang="en-US" dirty="0"/>
              <a:t>The rise of the Internet has led to </a:t>
            </a:r>
            <a:r>
              <a:rPr lang="en-US" b="1" dirty="0"/>
              <a:t>new forms of crime</a:t>
            </a:r>
            <a:r>
              <a:rPr lang="en-US" dirty="0"/>
              <a:t>, similar to how cars enabled interstate crime.</a:t>
            </a:r>
          </a:p>
          <a:p>
            <a:r>
              <a:rPr lang="en-US" dirty="0"/>
              <a:t>While many benefit from e-commerce, it also imposes </a:t>
            </a:r>
            <a:r>
              <a:rPr lang="en-US" b="1" dirty="0"/>
              <a:t>costs on individuals and societies</a:t>
            </a:r>
            <a:r>
              <a:rPr lang="en-US" dirty="0"/>
              <a:t>.</a:t>
            </a:r>
          </a:p>
          <a:p>
            <a:r>
              <a:rPr lang="en-US" dirty="0"/>
              <a:t>These </a:t>
            </a:r>
            <a:r>
              <a:rPr lang="en-US" b="1" dirty="0"/>
              <a:t>costs and benefits</a:t>
            </a:r>
            <a:r>
              <a:rPr lang="en-US" dirty="0"/>
              <a:t> must be weighed to make </a:t>
            </a:r>
            <a:r>
              <a:rPr lang="en-US" b="1" dirty="0"/>
              <a:t>ethical and socially responsible </a:t>
            </a:r>
            <a:r>
              <a:rPr lang="en-US" b="1"/>
              <a:t>decisions</a:t>
            </a:r>
            <a:r>
              <a:rPr lang="en-US"/>
              <a:t>.</a:t>
            </a:r>
            <a:endParaRPr lang="ar-SY" dirty="0"/>
          </a:p>
        </p:txBody>
      </p:sp>
    </p:spTree>
    <p:extLst>
      <p:ext uri="{BB962C8B-B14F-4D97-AF65-F5344CB8AC3E}">
        <p14:creationId xmlns:p14="http://schemas.microsoft.com/office/powerpoint/2010/main" val="81526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a:xfrm>
            <a:off x="387519" y="192768"/>
            <a:ext cx="9224681" cy="655264"/>
          </a:xfrm>
        </p:spPr>
        <p:txBody>
          <a:bodyPr>
            <a:noAutofit/>
          </a:bodyPr>
          <a:lstStyle/>
          <a:p>
            <a:r>
              <a:rPr lang="en-US" sz="3200" dirty="0"/>
              <a:t>Understanding Ethical, Social, and Political Issues in E-commerce</a:t>
            </a:r>
            <a:endParaRPr lang="ar-SY" sz="3200" dirty="0"/>
          </a:p>
        </p:txBody>
      </p:sp>
      <p:graphicFrame>
        <p:nvGraphicFramePr>
          <p:cNvPr id="4" name="Table 4">
            <a:extLst>
              <a:ext uri="{FF2B5EF4-FFF2-40B4-BE49-F238E27FC236}">
                <a16:creationId xmlns:a16="http://schemas.microsoft.com/office/drawing/2014/main" id="{C39EAA0E-6E2B-41F3-A5CC-A92C17167281}"/>
              </a:ext>
            </a:extLst>
          </p:cNvPr>
          <p:cNvGraphicFramePr>
            <a:graphicFrameLocks noGrp="1"/>
          </p:cNvGraphicFramePr>
          <p:nvPr>
            <p:ph idx="1"/>
            <p:extLst>
              <p:ext uri="{D42A27DB-BD31-4B8C-83A1-F6EECF244321}">
                <p14:modId xmlns:p14="http://schemas.microsoft.com/office/powerpoint/2010/main" val="800279816"/>
              </p:ext>
            </p:extLst>
          </p:nvPr>
        </p:nvGraphicFramePr>
        <p:xfrm>
          <a:off x="0" y="1127759"/>
          <a:ext cx="12233564" cy="5730240"/>
        </p:xfrm>
        <a:graphic>
          <a:graphicData uri="http://schemas.openxmlformats.org/drawingml/2006/table">
            <a:tbl>
              <a:tblPr rtl="1" firstRow="1" bandRow="1">
                <a:tableStyleId>{5C22544A-7EE6-4342-B048-85BDC9FD1C3A}</a:tableStyleId>
              </a:tblPr>
              <a:tblGrid>
                <a:gridCol w="7632067">
                  <a:extLst>
                    <a:ext uri="{9D8B030D-6E8A-4147-A177-3AD203B41FA5}">
                      <a16:colId xmlns:a16="http://schemas.microsoft.com/office/drawing/2014/main" val="1830483365"/>
                    </a:ext>
                  </a:extLst>
                </a:gridCol>
                <a:gridCol w="4601497">
                  <a:extLst>
                    <a:ext uri="{9D8B030D-6E8A-4147-A177-3AD203B41FA5}">
                      <a16:colId xmlns:a16="http://schemas.microsoft.com/office/drawing/2014/main" val="3810055193"/>
                    </a:ext>
                  </a:extLst>
                </a:gridCol>
              </a:tblGrid>
              <a:tr h="368841">
                <a:tc gridSpan="2">
                  <a:txBody>
                    <a:bodyPr/>
                    <a:lstStyle/>
                    <a:p>
                      <a:pPr algn="ctr"/>
                      <a:r>
                        <a:rPr lang="en-US" sz="2000" b="1" i="0" u="none" strike="noStrike" kern="1200" baseline="0" dirty="0">
                          <a:solidFill>
                            <a:schemeClr val="lt1"/>
                          </a:solidFill>
                          <a:latin typeface="+mn-lt"/>
                          <a:ea typeface="+mn-ea"/>
                          <a:cs typeface="+mn-cs"/>
                        </a:rPr>
                        <a:t>Unique features of e-commerce technology and their potential ethical, social, and/or political implications</a:t>
                      </a:r>
                      <a:endParaRPr lang="ar-SY" sz="2000" b="1" dirty="0"/>
                    </a:p>
                  </a:txBody>
                  <a:tcPr/>
                </a:tc>
                <a:tc hMerge="1">
                  <a:txBody>
                    <a:bodyPr/>
                    <a:lstStyle/>
                    <a:p>
                      <a:pPr rtl="1"/>
                      <a:endParaRPr lang="ar-SY" dirty="0"/>
                    </a:p>
                  </a:txBody>
                  <a:tcPr/>
                </a:tc>
                <a:extLst>
                  <a:ext uri="{0D108BD9-81ED-4DB2-BD59-A6C34878D82A}">
                    <a16:rowId xmlns:a16="http://schemas.microsoft.com/office/drawing/2014/main" val="4173030138"/>
                  </a:ext>
                </a:extLst>
              </a:tr>
              <a:tr h="368841">
                <a:tc>
                  <a:txBody>
                    <a:bodyPr/>
                    <a:lstStyle/>
                    <a:p>
                      <a:pPr algn="ctr"/>
                      <a:r>
                        <a:rPr lang="pt-BR" sz="2000" b="1" i="0" u="none" strike="noStrike" kern="1200" baseline="0" dirty="0">
                          <a:solidFill>
                            <a:schemeClr val="dk1"/>
                          </a:solidFill>
                          <a:latin typeface="+mn-lt"/>
                          <a:ea typeface="+mn-ea"/>
                          <a:cs typeface="+mn-cs"/>
                        </a:rPr>
                        <a:t>Potential ethical, social, and / or political significance</a:t>
                      </a:r>
                      <a:endParaRPr lang="ar-SY" sz="2000" b="1" dirty="0"/>
                    </a:p>
                  </a:txBody>
                  <a:tcPr/>
                </a:tc>
                <a:tc>
                  <a:txBody>
                    <a:bodyPr/>
                    <a:lstStyle/>
                    <a:p>
                      <a:pPr algn="ctr"/>
                      <a:r>
                        <a:rPr lang="pt-BR" sz="2000" b="1" i="0" u="none" strike="noStrike" kern="1200" baseline="0" dirty="0">
                          <a:solidFill>
                            <a:schemeClr val="dk1"/>
                          </a:solidFill>
                          <a:latin typeface="+mn-lt"/>
                          <a:ea typeface="+mn-ea"/>
                          <a:cs typeface="+mn-cs"/>
                        </a:rPr>
                        <a:t>E – commerce technology dimension</a:t>
                      </a:r>
                      <a:endParaRPr lang="ar-SY" sz="2000" b="1" dirty="0"/>
                    </a:p>
                  </a:txBody>
                  <a:tcPr/>
                </a:tc>
                <a:extLst>
                  <a:ext uri="{0D108BD9-81ED-4DB2-BD59-A6C34878D82A}">
                    <a16:rowId xmlns:a16="http://schemas.microsoft.com/office/drawing/2014/main" val="2096321803"/>
                  </a:ext>
                </a:extLst>
              </a:tr>
              <a:tr h="1220010">
                <a:tc>
                  <a:txBody>
                    <a:bodyPr/>
                    <a:lstStyle/>
                    <a:p>
                      <a:pPr rtl="1"/>
                      <a:r>
                        <a:rPr lang="en-US" sz="2000" dirty="0"/>
                        <a:t>Work and shopping can invade family life; shopping can distract workers at work, lowering their productivity; use of mobile devices can lead to automobile and industrial accidents. </a:t>
                      </a:r>
                      <a:endParaRPr lang="ar-SY" sz="2000" dirty="0"/>
                    </a:p>
                  </a:txBody>
                  <a:tcPr/>
                </a:tc>
                <a:tc>
                  <a:txBody>
                    <a:bodyPr/>
                    <a:lstStyle/>
                    <a:p>
                      <a:r>
                        <a:rPr lang="en-US" sz="2000" b="1" i="0" u="none" strike="noStrike" kern="1200" baseline="0" dirty="0">
                          <a:solidFill>
                            <a:schemeClr val="dk1"/>
                          </a:solidFill>
                          <a:latin typeface="+mn-lt"/>
                          <a:ea typeface="+mn-ea"/>
                          <a:cs typeface="+mn-cs"/>
                        </a:rPr>
                        <a:t>Ubiquity—</a:t>
                      </a:r>
                      <a:r>
                        <a:rPr lang="en-US" sz="2000" b="0" i="0" u="none" strike="noStrike" kern="1200" baseline="0" dirty="0">
                          <a:solidFill>
                            <a:schemeClr val="dk1"/>
                          </a:solidFill>
                          <a:latin typeface="+mn-lt"/>
                          <a:ea typeface="+mn-ea"/>
                          <a:cs typeface="+mn-cs"/>
                        </a:rPr>
                        <a:t>Internet/Web technology is available everywhere (at work, at home, and elsewhere via mobile devices) and anytime.</a:t>
                      </a:r>
                      <a:endParaRPr lang="ar-SY" sz="2000" b="0" dirty="0"/>
                    </a:p>
                  </a:txBody>
                  <a:tcPr/>
                </a:tc>
                <a:extLst>
                  <a:ext uri="{0D108BD9-81ED-4DB2-BD59-A6C34878D82A}">
                    <a16:rowId xmlns:a16="http://schemas.microsoft.com/office/drawing/2014/main" val="3813436124"/>
                  </a:ext>
                </a:extLst>
              </a:tr>
              <a:tr h="1220010">
                <a:tc>
                  <a:txBody>
                    <a:bodyPr/>
                    <a:lstStyle/>
                    <a:p>
                      <a:pPr rtl="1"/>
                      <a:r>
                        <a:rPr lang="en-US" sz="2000" dirty="0"/>
                        <a:t>Reduces cultural diversity in products; weakens small, local firms while strengthening large, global firms; moves manufacturing production to </a:t>
                      </a:r>
                      <a:r>
                        <a:rPr lang="en-US" sz="2000" dirty="0" err="1"/>
                        <a:t>lowwage</a:t>
                      </a:r>
                      <a:r>
                        <a:rPr lang="en-US" sz="2000" dirty="0"/>
                        <a:t> areas of the world; weakens the ability of all nations—large and small— to control their information destiny.</a:t>
                      </a:r>
                      <a:endParaRPr lang="ar-SY" sz="2000" dirty="0"/>
                    </a:p>
                  </a:txBody>
                  <a:tcPr/>
                </a:tc>
                <a:tc>
                  <a:txBody>
                    <a:bodyPr/>
                    <a:lstStyle/>
                    <a:p>
                      <a:pPr rtl="1"/>
                      <a:r>
                        <a:rPr lang="en-US" sz="2000" b="1" dirty="0"/>
                        <a:t>Global reach</a:t>
                      </a:r>
                      <a:r>
                        <a:rPr lang="en-US" sz="2000" dirty="0"/>
                        <a:t>—The technology reaches across national boundaries and around the Earth.</a:t>
                      </a:r>
                      <a:endParaRPr lang="ar-SY" sz="2000" dirty="0"/>
                    </a:p>
                  </a:txBody>
                  <a:tcPr/>
                </a:tc>
                <a:extLst>
                  <a:ext uri="{0D108BD9-81ED-4DB2-BD59-A6C34878D82A}">
                    <a16:rowId xmlns:a16="http://schemas.microsoft.com/office/drawing/2014/main" val="3190974911"/>
                  </a:ext>
                </a:extLst>
              </a:tr>
              <a:tr h="936287">
                <a:tc>
                  <a:txBody>
                    <a:bodyPr/>
                    <a:lstStyle/>
                    <a:p>
                      <a:pPr rtl="1"/>
                      <a:r>
                        <a:rPr lang="en-US" sz="2000" dirty="0"/>
                        <a:t>Increases vulnerability to malware and hacking attacks worldwide, affecting millions of people at once. Increases the likelihood of “information” crime.</a:t>
                      </a:r>
                      <a:endParaRPr lang="ar-SY" sz="2000" dirty="0"/>
                    </a:p>
                  </a:txBody>
                  <a:tcPr/>
                </a:tc>
                <a:tc>
                  <a:txBody>
                    <a:bodyPr/>
                    <a:lstStyle/>
                    <a:p>
                      <a:pPr rtl="1"/>
                      <a:r>
                        <a:rPr lang="en-US" sz="2000" b="1" dirty="0"/>
                        <a:t>Universal standards</a:t>
                      </a:r>
                      <a:r>
                        <a:rPr lang="en-US" sz="2000" dirty="0"/>
                        <a:t>—There is one set of technology standards, namely, Internet standards.</a:t>
                      </a:r>
                      <a:endParaRPr lang="ar-SY" sz="2000" dirty="0"/>
                    </a:p>
                  </a:txBody>
                  <a:tcPr/>
                </a:tc>
                <a:extLst>
                  <a:ext uri="{0D108BD9-81ED-4DB2-BD59-A6C34878D82A}">
                    <a16:rowId xmlns:a16="http://schemas.microsoft.com/office/drawing/2014/main" val="645266350"/>
                  </a:ext>
                </a:extLst>
              </a:tr>
              <a:tr h="1220010">
                <a:tc>
                  <a:txBody>
                    <a:bodyPr/>
                    <a:lstStyle/>
                    <a:p>
                      <a:pPr rtl="1"/>
                      <a:r>
                        <a:rPr lang="en-US" sz="2000" dirty="0"/>
                        <a:t>A “screen technology” that reduces the use of text and potentially the ability to read by focusing instead on video and audio messages. Potentially very persuasive messages that may reduce reliance on multiple, independent sources of information.</a:t>
                      </a:r>
                      <a:endParaRPr lang="ar-SY" sz="2000" dirty="0"/>
                    </a:p>
                  </a:txBody>
                  <a:tcPr/>
                </a:tc>
                <a:tc>
                  <a:txBody>
                    <a:bodyPr/>
                    <a:lstStyle/>
                    <a:p>
                      <a:pPr rtl="1"/>
                      <a:r>
                        <a:rPr lang="en-US" sz="2000" b="1" dirty="0"/>
                        <a:t>Richness</a:t>
                      </a:r>
                      <a:r>
                        <a:rPr lang="en-US" sz="2000" dirty="0"/>
                        <a:t>—Video, audio, and text messages are possible.</a:t>
                      </a:r>
                      <a:endParaRPr lang="ar-SY" sz="2000" dirty="0"/>
                    </a:p>
                  </a:txBody>
                  <a:tcPr/>
                </a:tc>
                <a:extLst>
                  <a:ext uri="{0D108BD9-81ED-4DB2-BD59-A6C34878D82A}">
                    <a16:rowId xmlns:a16="http://schemas.microsoft.com/office/drawing/2014/main" val="1475331700"/>
                  </a:ext>
                </a:extLst>
              </a:tr>
            </a:tbl>
          </a:graphicData>
        </a:graphic>
      </p:graphicFrame>
    </p:spTree>
    <p:extLst>
      <p:ext uri="{BB962C8B-B14F-4D97-AF65-F5344CB8AC3E}">
        <p14:creationId xmlns:p14="http://schemas.microsoft.com/office/powerpoint/2010/main" val="1859401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a:xfrm>
            <a:off x="0" y="146009"/>
            <a:ext cx="9224681" cy="655264"/>
          </a:xfrm>
        </p:spPr>
        <p:txBody>
          <a:bodyPr>
            <a:noAutofit/>
          </a:bodyPr>
          <a:lstStyle/>
          <a:p>
            <a:r>
              <a:rPr lang="en-US" sz="2800" dirty="0"/>
              <a:t>Understanding Ethical, Social, and Political Issues in E-commerce</a:t>
            </a:r>
            <a:endParaRPr lang="ar-SY" sz="2800" dirty="0"/>
          </a:p>
        </p:txBody>
      </p:sp>
      <p:graphicFrame>
        <p:nvGraphicFramePr>
          <p:cNvPr id="4" name="Table 4">
            <a:extLst>
              <a:ext uri="{FF2B5EF4-FFF2-40B4-BE49-F238E27FC236}">
                <a16:creationId xmlns:a16="http://schemas.microsoft.com/office/drawing/2014/main" id="{C39EAA0E-6E2B-41F3-A5CC-A92C17167281}"/>
              </a:ext>
            </a:extLst>
          </p:cNvPr>
          <p:cNvGraphicFramePr>
            <a:graphicFrameLocks noGrp="1"/>
          </p:cNvGraphicFramePr>
          <p:nvPr>
            <p:ph idx="1"/>
            <p:extLst>
              <p:ext uri="{D42A27DB-BD31-4B8C-83A1-F6EECF244321}">
                <p14:modId xmlns:p14="http://schemas.microsoft.com/office/powerpoint/2010/main" val="2570780415"/>
              </p:ext>
            </p:extLst>
          </p:nvPr>
        </p:nvGraphicFramePr>
        <p:xfrm>
          <a:off x="0" y="801272"/>
          <a:ext cx="12192000" cy="6056728"/>
        </p:xfrm>
        <a:graphic>
          <a:graphicData uri="http://schemas.openxmlformats.org/drawingml/2006/table">
            <a:tbl>
              <a:tblPr rtl="1" firstRow="1" bandRow="1">
                <a:tableStyleId>{5C22544A-7EE6-4342-B048-85BDC9FD1C3A}</a:tableStyleId>
              </a:tblPr>
              <a:tblGrid>
                <a:gridCol w="7143750">
                  <a:extLst>
                    <a:ext uri="{9D8B030D-6E8A-4147-A177-3AD203B41FA5}">
                      <a16:colId xmlns:a16="http://schemas.microsoft.com/office/drawing/2014/main" val="1830483365"/>
                    </a:ext>
                  </a:extLst>
                </a:gridCol>
                <a:gridCol w="5048250">
                  <a:extLst>
                    <a:ext uri="{9D8B030D-6E8A-4147-A177-3AD203B41FA5}">
                      <a16:colId xmlns:a16="http://schemas.microsoft.com/office/drawing/2014/main" val="3810055193"/>
                    </a:ext>
                  </a:extLst>
                </a:gridCol>
              </a:tblGrid>
              <a:tr h="408614">
                <a:tc gridSpan="2">
                  <a:txBody>
                    <a:bodyPr/>
                    <a:lstStyle/>
                    <a:p>
                      <a:pPr algn="ctr"/>
                      <a:r>
                        <a:rPr lang="en-US" sz="2000" b="1" i="0" u="none" strike="noStrike" kern="1200" baseline="0" dirty="0">
                          <a:solidFill>
                            <a:schemeClr val="lt1"/>
                          </a:solidFill>
                          <a:latin typeface="+mn-lt"/>
                          <a:ea typeface="+mn-ea"/>
                          <a:cs typeface="+mn-cs"/>
                        </a:rPr>
                        <a:t>Unique features of e-commerce technology and their potential ethical, social, and/or political implications</a:t>
                      </a:r>
                      <a:endParaRPr lang="ar-SY" sz="2000" b="1" dirty="0"/>
                    </a:p>
                  </a:txBody>
                  <a:tcPr/>
                </a:tc>
                <a:tc hMerge="1">
                  <a:txBody>
                    <a:bodyPr/>
                    <a:lstStyle/>
                    <a:p>
                      <a:pPr rtl="1"/>
                      <a:endParaRPr lang="ar-SY" dirty="0"/>
                    </a:p>
                  </a:txBody>
                  <a:tcPr/>
                </a:tc>
                <a:extLst>
                  <a:ext uri="{0D108BD9-81ED-4DB2-BD59-A6C34878D82A}">
                    <a16:rowId xmlns:a16="http://schemas.microsoft.com/office/drawing/2014/main" val="4173030138"/>
                  </a:ext>
                </a:extLst>
              </a:tr>
              <a:tr h="408614">
                <a:tc>
                  <a:txBody>
                    <a:bodyPr/>
                    <a:lstStyle/>
                    <a:p>
                      <a:pPr algn="ctr"/>
                      <a:r>
                        <a:rPr lang="pt-BR" sz="2000" b="1" i="0" u="none" strike="noStrike" kern="1200" baseline="0" dirty="0">
                          <a:solidFill>
                            <a:schemeClr val="dk1"/>
                          </a:solidFill>
                          <a:latin typeface="+mn-lt"/>
                          <a:ea typeface="+mn-ea"/>
                          <a:cs typeface="+mn-cs"/>
                        </a:rPr>
                        <a:t>Potential ethical, social, and / or political significance</a:t>
                      </a:r>
                      <a:endParaRPr lang="ar-SY" sz="2000" b="1" dirty="0"/>
                    </a:p>
                  </a:txBody>
                  <a:tcPr/>
                </a:tc>
                <a:tc>
                  <a:txBody>
                    <a:bodyPr/>
                    <a:lstStyle/>
                    <a:p>
                      <a:pPr algn="ctr"/>
                      <a:r>
                        <a:rPr lang="pt-BR" sz="2000" b="1" i="0" u="none" strike="noStrike" kern="1200" baseline="0" dirty="0">
                          <a:solidFill>
                            <a:schemeClr val="dk1"/>
                          </a:solidFill>
                          <a:latin typeface="+mn-lt"/>
                          <a:ea typeface="+mn-ea"/>
                          <a:cs typeface="+mn-cs"/>
                        </a:rPr>
                        <a:t>E – commerce technology dimension</a:t>
                      </a:r>
                      <a:endParaRPr lang="ar-SY" sz="2000" b="1" dirty="0"/>
                    </a:p>
                  </a:txBody>
                  <a:tcPr/>
                </a:tc>
                <a:extLst>
                  <a:ext uri="{0D108BD9-81ED-4DB2-BD59-A6C34878D82A}">
                    <a16:rowId xmlns:a16="http://schemas.microsoft.com/office/drawing/2014/main" val="2096321803"/>
                  </a:ext>
                </a:extLst>
              </a:tr>
              <a:tr h="1351570">
                <a:tc>
                  <a:txBody>
                    <a:bodyPr/>
                    <a:lstStyle/>
                    <a:p>
                      <a:pPr rtl="1"/>
                      <a:r>
                        <a:rPr lang="en-US" sz="2000" dirty="0"/>
                        <a:t>The nature of interactivity at commercial sites can be shallow and meaningless. Customer e-mails are frequently not read by human beings. Customers do not really “co-produce” the product as much as they “co-produce” the sale.</a:t>
                      </a:r>
                      <a:endParaRPr lang="ar-SY" sz="2000" dirty="0"/>
                    </a:p>
                  </a:txBody>
                  <a:tcPr/>
                </a:tc>
                <a:tc>
                  <a:txBody>
                    <a:bodyPr/>
                    <a:lstStyle/>
                    <a:p>
                      <a:pPr rtl="1"/>
                      <a:r>
                        <a:rPr lang="en-US" sz="2000" b="1" dirty="0"/>
                        <a:t>Interactivity</a:t>
                      </a:r>
                      <a:r>
                        <a:rPr lang="en-US" sz="2000" dirty="0"/>
                        <a:t>— with the user.</a:t>
                      </a:r>
                      <a:endParaRPr lang="ar-SY" sz="2000" dirty="0"/>
                    </a:p>
                  </a:txBody>
                  <a:tcPr/>
                </a:tc>
                <a:extLst>
                  <a:ext uri="{0D108BD9-81ED-4DB2-BD59-A6C34878D82A}">
                    <a16:rowId xmlns:a16="http://schemas.microsoft.com/office/drawing/2014/main" val="3233274196"/>
                  </a:ext>
                </a:extLst>
              </a:tr>
              <a:tr h="1665888">
                <a:tc>
                  <a:txBody>
                    <a:bodyPr/>
                    <a:lstStyle/>
                    <a:p>
                      <a:pPr rtl="1"/>
                      <a:r>
                        <a:rPr lang="en-US" sz="2000" dirty="0"/>
                        <a:t>Although the total amount of information available to all parties increases, so does the possibility of false and misleading information, unwanted information, and invasion of solitude. Trust, authenticity, accuracy, completeness, and other quality features of information can be degraded.</a:t>
                      </a:r>
                      <a:endParaRPr lang="ar-SY" sz="2000" dirty="0"/>
                    </a:p>
                  </a:txBody>
                  <a:tcPr/>
                </a:tc>
                <a:tc>
                  <a:txBody>
                    <a:bodyPr/>
                    <a:lstStyle/>
                    <a:p>
                      <a:pPr rtl="1"/>
                      <a:r>
                        <a:rPr lang="en-US" sz="2000" b="1" dirty="0"/>
                        <a:t>Information density</a:t>
                      </a:r>
                      <a:r>
                        <a:rPr lang="en-US" sz="2000" dirty="0"/>
                        <a:t>—The technology reduces information costs and raises quality.</a:t>
                      </a:r>
                      <a:endParaRPr lang="ar-SY" sz="2000" dirty="0"/>
                    </a:p>
                  </a:txBody>
                  <a:tcPr/>
                </a:tc>
                <a:extLst>
                  <a:ext uri="{0D108BD9-81ED-4DB2-BD59-A6C34878D82A}">
                    <a16:rowId xmlns:a16="http://schemas.microsoft.com/office/drawing/2014/main" val="179320754"/>
                  </a:ext>
                </a:extLst>
              </a:tr>
              <a:tr h="870472">
                <a:tc>
                  <a:txBody>
                    <a:bodyPr/>
                    <a:lstStyle/>
                    <a:p>
                      <a:pPr rtl="1"/>
                      <a:r>
                        <a:rPr lang="en-US" sz="2000" dirty="0"/>
                        <a:t>Opens up the possibility of intensive invasion of privacy for commercial and governmental purposes.</a:t>
                      </a:r>
                      <a:endParaRPr lang="ar-SY" sz="2000" dirty="0"/>
                    </a:p>
                  </a:txBody>
                  <a:tcPr/>
                </a:tc>
                <a:tc>
                  <a:txBody>
                    <a:bodyPr/>
                    <a:lstStyle/>
                    <a:p>
                      <a:pPr rtl="1"/>
                      <a:r>
                        <a:rPr lang="en-US" sz="2000" b="1" dirty="0"/>
                        <a:t>Personalization/Customization</a:t>
                      </a:r>
                      <a:endParaRPr lang="ar-SY" sz="2000" dirty="0"/>
                    </a:p>
                  </a:txBody>
                  <a:tcPr/>
                </a:tc>
                <a:extLst>
                  <a:ext uri="{0D108BD9-81ED-4DB2-BD59-A6C34878D82A}">
                    <a16:rowId xmlns:a16="http://schemas.microsoft.com/office/drawing/2014/main" val="1223606849"/>
                  </a:ext>
                </a:extLst>
              </a:tr>
              <a:tr h="1351570">
                <a:tc>
                  <a:txBody>
                    <a:bodyPr/>
                    <a:lstStyle/>
                    <a:p>
                      <a:pPr rtl="1"/>
                      <a:r>
                        <a:rPr lang="en-US" sz="2000" dirty="0"/>
                        <a:t>Creates opportunities for cyberbullying, and abusive language; challenges concepts of privacy, fair use, and consent to use posted information; creates new opportunities for surveillance into private lives by authorities and corporations.</a:t>
                      </a:r>
                      <a:endParaRPr lang="ar-SY" sz="2000" dirty="0"/>
                    </a:p>
                  </a:txBody>
                  <a:tcPr/>
                </a:tc>
                <a:tc>
                  <a:txBody>
                    <a:bodyPr/>
                    <a:lstStyle/>
                    <a:p>
                      <a:pPr rtl="1"/>
                      <a:r>
                        <a:rPr lang="en-US" sz="2000" b="1" dirty="0"/>
                        <a:t>Social technology</a:t>
                      </a:r>
                      <a:r>
                        <a:rPr lang="en-US" sz="2000" dirty="0"/>
                        <a:t>—The technology enables user content generation and social networks.</a:t>
                      </a:r>
                      <a:endParaRPr lang="ar-SY" sz="2000" dirty="0"/>
                    </a:p>
                  </a:txBody>
                  <a:tcPr/>
                </a:tc>
                <a:extLst>
                  <a:ext uri="{0D108BD9-81ED-4DB2-BD59-A6C34878D82A}">
                    <a16:rowId xmlns:a16="http://schemas.microsoft.com/office/drawing/2014/main" val="2960805927"/>
                  </a:ext>
                </a:extLst>
              </a:tr>
            </a:tbl>
          </a:graphicData>
        </a:graphic>
      </p:graphicFrame>
    </p:spTree>
    <p:extLst>
      <p:ext uri="{BB962C8B-B14F-4D97-AF65-F5344CB8AC3E}">
        <p14:creationId xmlns:p14="http://schemas.microsoft.com/office/powerpoint/2010/main" val="24792951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a:bodyPr>
          <a:lstStyle/>
          <a:p>
            <a:pPr marL="0" indent="0">
              <a:buNone/>
            </a:pPr>
            <a:r>
              <a:rPr lang="en-US" b="1" dirty="0">
                <a:solidFill>
                  <a:srgbClr val="FF0000"/>
                </a:solidFill>
              </a:rPr>
              <a:t>A Model for Organizing the Issues</a:t>
            </a:r>
          </a:p>
          <a:p>
            <a:r>
              <a:rPr lang="en-US" dirty="0"/>
              <a:t>At the individual level, what appears to be an ethical issue—“What should I do?”—is reflected at the social and political levels: “What should we as a society and government do?” </a:t>
            </a:r>
          </a:p>
          <a:p>
            <a:r>
              <a:rPr lang="en-US" dirty="0"/>
              <a:t>The major ethical, social, and political issues that have developed around e-commerce can be loosely categorized into four moral dimensions: </a:t>
            </a:r>
            <a:endParaRPr lang="ar-SY" dirty="0"/>
          </a:p>
        </p:txBody>
      </p:sp>
    </p:spTree>
    <p:extLst>
      <p:ext uri="{BB962C8B-B14F-4D97-AF65-F5344CB8AC3E}">
        <p14:creationId xmlns:p14="http://schemas.microsoft.com/office/powerpoint/2010/main" val="775224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6" y="1422213"/>
            <a:ext cx="8926286" cy="4934138"/>
          </a:xfrm>
        </p:spPr>
        <p:txBody>
          <a:bodyPr>
            <a:normAutofit lnSpcReduction="10000"/>
          </a:bodyPr>
          <a:lstStyle/>
          <a:p>
            <a:r>
              <a:rPr lang="en-US" b="1" dirty="0">
                <a:solidFill>
                  <a:schemeClr val="accent1"/>
                </a:solidFill>
              </a:rPr>
              <a:t>Information rights</a:t>
            </a:r>
            <a:r>
              <a:rPr lang="en-US" dirty="0"/>
              <a:t>: What rights to their own personal information do individuals have in a public marketplace, or in their private homes, when Internet technologies make information collection so pervasive and efficient?</a:t>
            </a:r>
          </a:p>
          <a:p>
            <a:r>
              <a:rPr lang="en-US" b="1" dirty="0">
                <a:solidFill>
                  <a:schemeClr val="accent1"/>
                </a:solidFill>
              </a:rPr>
              <a:t>Property rights</a:t>
            </a:r>
            <a:r>
              <a:rPr lang="en-US" dirty="0"/>
              <a:t>: How can traditional intellectual property rights be enforced in a digital society in which perfect copies of protected works can be made and easily distributed worldwide in seconds?</a:t>
            </a:r>
          </a:p>
        </p:txBody>
      </p:sp>
      <p:pic>
        <p:nvPicPr>
          <p:cNvPr id="7" name="Picture 6">
            <a:extLst>
              <a:ext uri="{FF2B5EF4-FFF2-40B4-BE49-F238E27FC236}">
                <a16:creationId xmlns:a16="http://schemas.microsoft.com/office/drawing/2014/main" id="{BC9CEB8D-2D3E-410C-9CD4-C761FE9D66B1}"/>
              </a:ext>
            </a:extLst>
          </p:cNvPr>
          <p:cNvPicPr>
            <a:picLocks noChangeAspect="1"/>
          </p:cNvPicPr>
          <p:nvPr/>
        </p:nvPicPr>
        <p:blipFill rotWithShape="1">
          <a:blip r:embed="rId2"/>
          <a:srcRect l="14643" t="16389" r="26072" b="11628"/>
          <a:stretch/>
        </p:blipFill>
        <p:spPr>
          <a:xfrm>
            <a:off x="9695328" y="1633124"/>
            <a:ext cx="2133600" cy="1456462"/>
          </a:xfrm>
          <a:prstGeom prst="rect">
            <a:avLst/>
          </a:prstGeom>
          <a:ln>
            <a:noFill/>
          </a:ln>
          <a:effectLst>
            <a:outerShdw blurRad="292100" dist="139700" dir="2700000" algn="tl" rotWithShape="0">
              <a:srgbClr val="333333">
                <a:alpha val="65000"/>
              </a:srgbClr>
            </a:outerShdw>
          </a:effectLst>
        </p:spPr>
      </p:pic>
      <p:pic>
        <p:nvPicPr>
          <p:cNvPr id="2054" name="Picture 6" descr="Intellectual Property Rights services | Tax Erudite">
            <a:extLst>
              <a:ext uri="{FF2B5EF4-FFF2-40B4-BE49-F238E27FC236}">
                <a16:creationId xmlns:a16="http://schemas.microsoft.com/office/drawing/2014/main" id="{1A633FCB-2B85-4DEA-B500-7EB8E7CB97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1478" y="4296188"/>
            <a:ext cx="2457450" cy="1857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4352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lnSpcReduction="10000"/>
          </a:bodyPr>
          <a:lstStyle/>
          <a:p>
            <a:r>
              <a:rPr lang="en-US" b="1" dirty="0">
                <a:solidFill>
                  <a:schemeClr val="accent1"/>
                </a:solidFill>
              </a:rPr>
              <a:t>Governance</a:t>
            </a:r>
            <a:r>
              <a:rPr lang="en-US" dirty="0"/>
              <a:t>: Should the Internet and e-commerce be subject to public laws? And if so, what law-making bodies have jurisdiction?</a:t>
            </a:r>
          </a:p>
          <a:p>
            <a:r>
              <a:rPr lang="en-US" b="1" dirty="0">
                <a:solidFill>
                  <a:schemeClr val="accent1"/>
                </a:solidFill>
              </a:rPr>
              <a:t>Public safety and welfare</a:t>
            </a:r>
            <a:r>
              <a:rPr lang="en-US" dirty="0"/>
              <a:t>: What efforts should be undertaken to ensure equitable access to the Internet and e-commerce? Should governments be responsible for ensuring that all members of society have access to the Internet? Are certain types of online content and activities—such as fake news, pornography, gambling, or anonymous tweeting of hateful language—a threat to public safety and welfare?</a:t>
            </a:r>
            <a:endParaRPr lang="ar-SY" dirty="0"/>
          </a:p>
        </p:txBody>
      </p:sp>
    </p:spTree>
    <p:extLst>
      <p:ext uri="{BB962C8B-B14F-4D97-AF65-F5344CB8AC3E}">
        <p14:creationId xmlns:p14="http://schemas.microsoft.com/office/powerpoint/2010/main" val="3939634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lstStyle/>
          <a:p>
            <a:r>
              <a:rPr lang="en-US" dirty="0"/>
              <a:t>Before examining the four moral dimensions of the Internet and e-commerce in greater depth, we will briefly review some basic concepts of ethical reasoning that you can use as a guide to ethical decision-making.</a:t>
            </a:r>
            <a:endParaRPr lang="ar-SY" dirty="0"/>
          </a:p>
        </p:txBody>
      </p:sp>
    </p:spTree>
    <p:extLst>
      <p:ext uri="{BB962C8B-B14F-4D97-AF65-F5344CB8AC3E}">
        <p14:creationId xmlns:p14="http://schemas.microsoft.com/office/powerpoint/2010/main" val="32274456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a:bodyPr>
          <a:lstStyle/>
          <a:p>
            <a:pPr marL="0" indent="0">
              <a:buNone/>
            </a:pPr>
            <a:r>
              <a:rPr lang="en-US" b="1" dirty="0">
                <a:solidFill>
                  <a:srgbClr val="FF0000"/>
                </a:solidFill>
              </a:rPr>
              <a:t>Basic Ethical Concepts: Responsibility, Accountability, Liability, and Due Process</a:t>
            </a:r>
          </a:p>
          <a:p>
            <a:r>
              <a:rPr lang="en-US" b="1" dirty="0">
                <a:solidFill>
                  <a:schemeClr val="accent1"/>
                </a:solidFill>
              </a:rPr>
              <a:t>Ethics</a:t>
            </a:r>
            <a:r>
              <a:rPr lang="en-US" dirty="0"/>
              <a:t> is the study of principles that individuals and organizations can use to determine right and wrong courses of action. It is assumed in ethics that individuals are free moral agents who are in a position to make choices. </a:t>
            </a:r>
          </a:p>
          <a:p>
            <a:r>
              <a:rPr lang="en-US" b="1" dirty="0">
                <a:solidFill>
                  <a:schemeClr val="accent1"/>
                </a:solidFill>
              </a:rPr>
              <a:t>Responsibility</a:t>
            </a:r>
            <a:r>
              <a:rPr lang="en-US" dirty="0"/>
              <a:t> means that individuals, organizations, and societies are responsible for the actions they take.</a:t>
            </a:r>
          </a:p>
        </p:txBody>
      </p:sp>
      <p:pic>
        <p:nvPicPr>
          <p:cNvPr id="4098" name="Picture 2" descr="How to Take on More Responsibility at Work in 10 Simple Ways">
            <a:extLst>
              <a:ext uri="{FF2B5EF4-FFF2-40B4-BE49-F238E27FC236}">
                <a16:creationId xmlns:a16="http://schemas.microsoft.com/office/drawing/2014/main" id="{B8EDE859-232C-4A77-B6F8-30A9ADEAA95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8878" y="5514070"/>
            <a:ext cx="1993899" cy="11393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630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6" y="1233528"/>
            <a:ext cx="8868228" cy="5138244"/>
          </a:xfrm>
        </p:spPr>
        <p:txBody>
          <a:bodyPr>
            <a:normAutofit fontScale="85000" lnSpcReduction="20000"/>
          </a:bodyPr>
          <a:lstStyle/>
          <a:p>
            <a:r>
              <a:rPr lang="en-US" b="1" dirty="0">
                <a:solidFill>
                  <a:schemeClr val="accent1"/>
                </a:solidFill>
              </a:rPr>
              <a:t>Accountability</a:t>
            </a:r>
            <a:r>
              <a:rPr lang="en-US" b="1" dirty="0"/>
              <a:t> </a:t>
            </a:r>
            <a:r>
              <a:rPr lang="en-US" dirty="0"/>
              <a:t>means that individuals, organizations, and societies should be held accountable to others for the consequences of their actions.</a:t>
            </a:r>
          </a:p>
          <a:p>
            <a:r>
              <a:rPr lang="en-US" b="1" dirty="0">
                <a:solidFill>
                  <a:schemeClr val="accent1"/>
                </a:solidFill>
              </a:rPr>
              <a:t>Liability</a:t>
            </a:r>
            <a:r>
              <a:rPr lang="en-US" dirty="0"/>
              <a:t> is a feature of political systems in which a body of law is in place that permits individuals to recover the damages done to them by other actors, systems, or organizations. </a:t>
            </a:r>
          </a:p>
          <a:p>
            <a:r>
              <a:rPr lang="en-US" b="1" dirty="0">
                <a:solidFill>
                  <a:schemeClr val="accent1"/>
                </a:solidFill>
              </a:rPr>
              <a:t>Due process </a:t>
            </a:r>
            <a:r>
              <a:rPr lang="en-US" dirty="0"/>
              <a:t>is a feature of law-governed societies and refers to a process in which laws are known and understood, and there is an ability to appeal to higher authorities to ensure that the laws have been correctly applied.</a:t>
            </a:r>
            <a:endParaRPr lang="ar-SY" dirty="0"/>
          </a:p>
        </p:txBody>
      </p:sp>
      <p:pic>
        <p:nvPicPr>
          <p:cNvPr id="5122" name="Picture 2" descr="Accountability And How To Be Accountable - Mahindra Raj">
            <a:extLst>
              <a:ext uri="{FF2B5EF4-FFF2-40B4-BE49-F238E27FC236}">
                <a16:creationId xmlns:a16="http://schemas.microsoft.com/office/drawing/2014/main" id="{7CF4F31B-1F59-4D8A-BB01-60495565DC4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41379" y="1422213"/>
            <a:ext cx="1626507" cy="12556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4" name="Picture 4" descr="What Can I Recover In Damages? - Boise Personal Injury Attorneys">
            <a:extLst>
              <a:ext uri="{FF2B5EF4-FFF2-40B4-BE49-F238E27FC236}">
                <a16:creationId xmlns:a16="http://schemas.microsoft.com/office/drawing/2014/main" id="{41B21E14-F50D-4B9A-9877-4E56E79B65E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43018" y="2975428"/>
            <a:ext cx="2223227" cy="1389517"/>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What Does Due Process Mean? - Smokeball">
            <a:extLst>
              <a:ext uri="{FF2B5EF4-FFF2-40B4-BE49-F238E27FC236}">
                <a16:creationId xmlns:a16="http://schemas.microsoft.com/office/drawing/2014/main" id="{0EAD2132-263B-4E6F-875A-4F6B8C0D92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87771" y="4970604"/>
            <a:ext cx="2223228" cy="12913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31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5" y="1422213"/>
            <a:ext cx="11771085" cy="2859501"/>
          </a:xfrm>
        </p:spPr>
        <p:txBody>
          <a:bodyPr>
            <a:normAutofit fontScale="92500" lnSpcReduction="20000"/>
          </a:bodyPr>
          <a:lstStyle/>
          <a:p>
            <a:pPr marL="0" indent="0">
              <a:buNone/>
            </a:pPr>
            <a:r>
              <a:rPr lang="en-US" b="1" dirty="0">
                <a:solidFill>
                  <a:srgbClr val="FF0000"/>
                </a:solidFill>
              </a:rPr>
              <a:t>Analyzing Ethical Dilemmas</a:t>
            </a:r>
          </a:p>
          <a:p>
            <a:r>
              <a:rPr lang="en-US" dirty="0"/>
              <a:t>A </a:t>
            </a:r>
            <a:r>
              <a:rPr lang="en-US" b="1" dirty="0">
                <a:solidFill>
                  <a:schemeClr val="accent1"/>
                </a:solidFill>
              </a:rPr>
              <a:t>dilemma</a:t>
            </a:r>
            <a:r>
              <a:rPr lang="en-US" dirty="0"/>
              <a:t> is a situation in which there are at least two diametrically opposed actions, each of which supports a desirable outcome. When confronted with a situation that seems to present an ethical dilemma, how can you analyze and reason about the situation? The following is a five-step process that should help:</a:t>
            </a:r>
            <a:endParaRPr lang="ar-SY" dirty="0"/>
          </a:p>
        </p:txBody>
      </p:sp>
      <p:pic>
        <p:nvPicPr>
          <p:cNvPr id="3074" name="Picture 2" descr="Ethics in action: a model to navigate ethical dilemmas | IESE Insight">
            <a:extLst>
              <a:ext uri="{FF2B5EF4-FFF2-40B4-BE49-F238E27FC236}">
                <a16:creationId xmlns:a16="http://schemas.microsoft.com/office/drawing/2014/main" id="{95AA5AF6-DE88-4548-BFCE-4843D324893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8111" y="4281714"/>
            <a:ext cx="3106057" cy="20626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251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a:bodyPr>
          <a:lstStyle/>
          <a:p>
            <a:pPr marL="0" indent="0">
              <a:buNone/>
            </a:pPr>
            <a:r>
              <a:rPr lang="en-US" b="1" dirty="0">
                <a:solidFill>
                  <a:srgbClr val="FF0000"/>
                </a:solidFill>
              </a:rPr>
              <a:t>Analyzing Ethical Dilemmas</a:t>
            </a:r>
          </a:p>
          <a:p>
            <a:pPr marL="0" indent="0">
              <a:buNone/>
            </a:pPr>
            <a:r>
              <a:rPr lang="en-US" b="1" dirty="0"/>
              <a:t>1. Identify and clearly describe the facts.</a:t>
            </a:r>
          </a:p>
          <a:p>
            <a:pPr lvl="1"/>
            <a:r>
              <a:rPr lang="en-US" dirty="0"/>
              <a:t>Find out who did what to whom and where, when, and how. </a:t>
            </a:r>
          </a:p>
          <a:p>
            <a:pPr lvl="1"/>
            <a:r>
              <a:rPr lang="en-US" dirty="0"/>
              <a:t>In many instances, you will be surprised at the errors in the initially reported facts, and often you will find that simply getting the facts straight helps define the solution. </a:t>
            </a:r>
          </a:p>
          <a:p>
            <a:pPr lvl="1"/>
            <a:r>
              <a:rPr lang="en-US" dirty="0"/>
              <a:t>It also helps to get the opposing parties involved in an ethical dilemma to agree on the facts. </a:t>
            </a:r>
          </a:p>
        </p:txBody>
      </p:sp>
      <p:pic>
        <p:nvPicPr>
          <p:cNvPr id="6146" name="Picture 2" descr="Facts, Data, Evidence and the Search for Truth – Part 2 – What is a Fact? |  Aging Capriciously">
            <a:extLst>
              <a:ext uri="{FF2B5EF4-FFF2-40B4-BE49-F238E27FC236}">
                <a16:creationId xmlns:a16="http://schemas.microsoft.com/office/drawing/2014/main" id="{8CE2BB78-75E1-4882-A550-A0CE465B39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3528" y="1884136"/>
            <a:ext cx="2509157" cy="1254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11159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92500" lnSpcReduction="10000"/>
          </a:bodyPr>
          <a:lstStyle/>
          <a:p>
            <a:pPr marL="0" indent="0">
              <a:buNone/>
            </a:pPr>
            <a:r>
              <a:rPr lang="en-US" sz="3400" b="1" dirty="0">
                <a:solidFill>
                  <a:srgbClr val="FF0000"/>
                </a:solidFill>
              </a:rPr>
              <a:t>Analyzing Ethical Dilemmas</a:t>
            </a:r>
          </a:p>
          <a:p>
            <a:pPr marL="0" indent="0">
              <a:buNone/>
            </a:pPr>
            <a:r>
              <a:rPr lang="en-US" b="1" dirty="0"/>
              <a:t>2. Define the conflict or dilemma, and identify the higher-order values involved. </a:t>
            </a:r>
          </a:p>
          <a:p>
            <a:pPr lvl="1"/>
            <a:r>
              <a:rPr lang="en-US" dirty="0"/>
              <a:t>Ethical, social, and political issues always reference higher values. The parties to a dispute all typically claim to be pursuing higher values (e.g., freedom, privacy, and protection of property). </a:t>
            </a:r>
          </a:p>
          <a:p>
            <a:pPr lvl="1"/>
            <a:r>
              <a:rPr lang="en-US" dirty="0"/>
              <a:t>For example, supporters of the use of advertising networks such as Google Marketing Platform argue that the tracking of consumer movements online increases market efficiency and the wealth of the entire society. Opponents argue that this claimed efficiency comes at the expense of individual privacy and that advertising networks should cease their activities or offer the option of not participating in such tracking.</a:t>
            </a:r>
            <a:endParaRPr lang="ar-SY" dirty="0"/>
          </a:p>
          <a:p>
            <a:endParaRPr lang="ar-SY" dirty="0"/>
          </a:p>
        </p:txBody>
      </p:sp>
    </p:spTree>
    <p:extLst>
      <p:ext uri="{BB962C8B-B14F-4D97-AF65-F5344CB8AC3E}">
        <p14:creationId xmlns:p14="http://schemas.microsoft.com/office/powerpoint/2010/main" val="30983161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lstStyle/>
          <a:p>
            <a:pPr marL="0" indent="0">
              <a:buNone/>
            </a:pPr>
            <a:r>
              <a:rPr lang="en-US" b="1" dirty="0">
                <a:solidFill>
                  <a:srgbClr val="FF0000"/>
                </a:solidFill>
              </a:rPr>
              <a:t>Analyzing Ethical Dilemmas</a:t>
            </a:r>
          </a:p>
          <a:p>
            <a:pPr marL="0" indent="0">
              <a:buNone/>
            </a:pPr>
            <a:r>
              <a:rPr lang="en-US" b="1" dirty="0"/>
              <a:t>3. Identify the stakeholders. </a:t>
            </a:r>
          </a:p>
          <a:p>
            <a:pPr lvl="1"/>
            <a:r>
              <a:rPr lang="en-US" dirty="0"/>
              <a:t>Every ethical, social, and political issue has </a:t>
            </a:r>
            <a:r>
              <a:rPr lang="en-US" b="1" dirty="0">
                <a:solidFill>
                  <a:schemeClr val="accent1"/>
                </a:solidFill>
              </a:rPr>
              <a:t>stakeholders</a:t>
            </a:r>
            <a:r>
              <a:rPr lang="en-US" dirty="0"/>
              <a:t>: participants who have an interest in the outcome, have invested in the situation, and usually have vocal opinions.</a:t>
            </a:r>
          </a:p>
          <a:p>
            <a:pPr lvl="1"/>
            <a:r>
              <a:rPr lang="en-US" dirty="0"/>
              <a:t>Find out the identity of these groups and what they want. This knowledge will be useful later when designing a solution.</a:t>
            </a:r>
            <a:endParaRPr lang="ar-SY" dirty="0"/>
          </a:p>
        </p:txBody>
      </p:sp>
      <p:pic>
        <p:nvPicPr>
          <p:cNvPr id="6" name="Picture 5">
            <a:extLst>
              <a:ext uri="{FF2B5EF4-FFF2-40B4-BE49-F238E27FC236}">
                <a16:creationId xmlns:a16="http://schemas.microsoft.com/office/drawing/2014/main" id="{910B37A4-221D-45A1-AE56-4B8FC434E004}"/>
              </a:ext>
            </a:extLst>
          </p:cNvPr>
          <p:cNvPicPr>
            <a:picLocks noChangeAspect="1"/>
          </p:cNvPicPr>
          <p:nvPr/>
        </p:nvPicPr>
        <p:blipFill rotWithShape="1">
          <a:blip r:embed="rId2"/>
          <a:srcRect l="30952" t="23691" r="29166" b="15327"/>
          <a:stretch/>
        </p:blipFill>
        <p:spPr>
          <a:xfrm>
            <a:off x="8244114" y="4784125"/>
            <a:ext cx="1806475" cy="15530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892896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92500" lnSpcReduction="20000"/>
          </a:bodyPr>
          <a:lstStyle/>
          <a:p>
            <a:pPr marL="0" indent="0">
              <a:buNone/>
            </a:pPr>
            <a:r>
              <a:rPr lang="en-US" sz="3300" b="1" dirty="0">
                <a:solidFill>
                  <a:srgbClr val="FF0000"/>
                </a:solidFill>
              </a:rPr>
              <a:t>Analyzing Ethical Dilemmas</a:t>
            </a:r>
          </a:p>
          <a:p>
            <a:pPr marL="0" indent="0">
              <a:buNone/>
            </a:pPr>
            <a:r>
              <a:rPr lang="en-US" b="1" dirty="0"/>
              <a:t>4. Identify the options that you can reasonably take</a:t>
            </a:r>
            <a:r>
              <a:rPr lang="en-US" dirty="0"/>
              <a:t>.</a:t>
            </a:r>
          </a:p>
          <a:p>
            <a:pPr lvl="1"/>
            <a:r>
              <a:rPr lang="en-US" dirty="0"/>
              <a:t>You may find that none of the options satisfies all the interests involved but that some options do a better job than others. Sometimes, arriving at a “good” or ethical solution may not always be a balancing of consequences to stakeholders.</a:t>
            </a:r>
          </a:p>
          <a:p>
            <a:pPr marL="0" indent="0">
              <a:buNone/>
            </a:pPr>
            <a:r>
              <a:rPr lang="en-US" b="1" dirty="0"/>
              <a:t>5. Identify the potential consequences of your options. </a:t>
            </a:r>
          </a:p>
          <a:p>
            <a:pPr lvl="1"/>
            <a:r>
              <a:rPr lang="en-US" dirty="0"/>
              <a:t>Some options may be ethically correct but disastrous from other points of view. Other options may work in this one instance but not in other, similar instances. Always ask yourself, “What if I choose this option consistently over time?”</a:t>
            </a:r>
            <a:endParaRPr lang="ar-SY" dirty="0"/>
          </a:p>
        </p:txBody>
      </p:sp>
      <p:pic>
        <p:nvPicPr>
          <p:cNvPr id="8194" name="Picture 2" descr="The Consequences of No Consequences — Frank Sonnenberg Online">
            <a:extLst>
              <a:ext uri="{FF2B5EF4-FFF2-40B4-BE49-F238E27FC236}">
                <a16:creationId xmlns:a16="http://schemas.microsoft.com/office/drawing/2014/main" id="{24960A00-14E2-4602-82EB-AC5D152FA72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2147" b="13844"/>
          <a:stretch/>
        </p:blipFill>
        <p:spPr bwMode="auto">
          <a:xfrm>
            <a:off x="8338457" y="3672113"/>
            <a:ext cx="3294742" cy="12192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8391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lstStyle/>
          <a:p>
            <a:pPr marL="0" indent="0">
              <a:buNone/>
            </a:pPr>
            <a:r>
              <a:rPr lang="en-US" b="1" dirty="0">
                <a:solidFill>
                  <a:srgbClr val="FF0000"/>
                </a:solidFill>
              </a:rPr>
              <a:t>Ethical Principles</a:t>
            </a:r>
          </a:p>
          <a:p>
            <a:r>
              <a:rPr lang="en-US" dirty="0"/>
              <a:t>After your analysis is complete, what ethical principles should you use when making a decision as to how to act? Although you are the only one who can decide which ethical principles you will follow and how you will prioritize them, it is helpful to consider some ethical principles that have deep roots in many cultures and that have survived throughout recorded history:</a:t>
            </a:r>
            <a:endParaRPr lang="ar-SY" dirty="0"/>
          </a:p>
        </p:txBody>
      </p:sp>
    </p:spTree>
    <p:extLst>
      <p:ext uri="{BB962C8B-B14F-4D97-AF65-F5344CB8AC3E}">
        <p14:creationId xmlns:p14="http://schemas.microsoft.com/office/powerpoint/2010/main" val="9337596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6" y="1422213"/>
            <a:ext cx="8606972" cy="4934138"/>
          </a:xfrm>
        </p:spPr>
        <p:txBody>
          <a:bodyPr>
            <a:normAutofit fontScale="92500" lnSpcReduction="20000"/>
          </a:bodyPr>
          <a:lstStyle/>
          <a:p>
            <a:pPr marL="0" indent="0">
              <a:buNone/>
            </a:pPr>
            <a:r>
              <a:rPr lang="en-US" dirty="0">
                <a:solidFill>
                  <a:srgbClr val="FF0000"/>
                </a:solidFill>
              </a:rPr>
              <a:t>Ethical Principles</a:t>
            </a:r>
          </a:p>
          <a:p>
            <a:r>
              <a:rPr lang="en-US" b="1" dirty="0">
                <a:solidFill>
                  <a:schemeClr val="accent1"/>
                </a:solidFill>
              </a:rPr>
              <a:t>The Golden Rule</a:t>
            </a:r>
            <a:r>
              <a:rPr lang="en-US" dirty="0"/>
              <a:t>: Do unto others as you would have them do unto you. Putting yourself in the place of others and thinking of yourself as the object of the decision can help you think about fairness in decision-making.</a:t>
            </a:r>
          </a:p>
          <a:p>
            <a:r>
              <a:rPr lang="en-US" b="1" dirty="0">
                <a:solidFill>
                  <a:schemeClr val="accent1"/>
                </a:solidFill>
              </a:rPr>
              <a:t>Universalism</a:t>
            </a:r>
            <a:r>
              <a:rPr lang="en-US" dirty="0"/>
              <a:t>: If an action is not right for all situations, then it is not right for any specific situation. Ask yourself, “If we adopted this rule in every case, could the organization, or society, survive?”</a:t>
            </a:r>
            <a:endParaRPr lang="ar-SY" dirty="0"/>
          </a:p>
        </p:txBody>
      </p:sp>
      <p:pic>
        <p:nvPicPr>
          <p:cNvPr id="9218" name="Picture 2" descr="The Golden Rule Revisited | Issue 125 | Philosophy Now">
            <a:extLst>
              <a:ext uri="{FF2B5EF4-FFF2-40B4-BE49-F238E27FC236}">
                <a16:creationId xmlns:a16="http://schemas.microsoft.com/office/drawing/2014/main" id="{16316B55-F599-4A2E-9D75-74F329A7C9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7791" y="2152197"/>
            <a:ext cx="2428875" cy="188595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s Targeted Universalism Enough? – Reflecting Allowed">
            <a:extLst>
              <a:ext uri="{FF2B5EF4-FFF2-40B4-BE49-F238E27FC236}">
                <a16:creationId xmlns:a16="http://schemas.microsoft.com/office/drawing/2014/main" id="{335B9E43-699A-400A-A728-DEA1E1D681C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4828" b="7432"/>
          <a:stretch/>
        </p:blipFill>
        <p:spPr bwMode="auto">
          <a:xfrm>
            <a:off x="8898595" y="4701722"/>
            <a:ext cx="2987266" cy="1306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7495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a:bodyPr>
          <a:lstStyle/>
          <a:p>
            <a:pPr marL="0" indent="0">
              <a:buNone/>
            </a:pPr>
            <a:r>
              <a:rPr lang="en-US" b="1" dirty="0">
                <a:solidFill>
                  <a:srgbClr val="FF0000"/>
                </a:solidFill>
              </a:rPr>
              <a:t>Ethical Principles</a:t>
            </a:r>
          </a:p>
          <a:p>
            <a:r>
              <a:rPr lang="en-US" b="1" dirty="0">
                <a:solidFill>
                  <a:schemeClr val="accent1"/>
                </a:solidFill>
              </a:rPr>
              <a:t>Slippery Slope</a:t>
            </a:r>
            <a:r>
              <a:rPr lang="en-US" dirty="0"/>
              <a:t>: If an action cannot be taken repeatedly, then it is not right to take at all. An action may appear to work in one instance to solve a problem but, if repeated, would result in a negative outcome. This rule can also be stated as “Once started down a slippery path, you may not be able to stop.”</a:t>
            </a:r>
          </a:p>
          <a:p>
            <a:endParaRPr lang="ar-SY" dirty="0"/>
          </a:p>
        </p:txBody>
      </p:sp>
      <p:pic>
        <p:nvPicPr>
          <p:cNvPr id="10242" name="Picture 2" descr="Slippery Slope: What It Is and How to Respond to It – Effectiviology">
            <a:extLst>
              <a:ext uri="{FF2B5EF4-FFF2-40B4-BE49-F238E27FC236}">
                <a16:creationId xmlns:a16="http://schemas.microsoft.com/office/drawing/2014/main" id="{A3295753-3DAF-4297-92C1-76C695DD668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46726" y="1422213"/>
            <a:ext cx="897204" cy="897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930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5" y="1422213"/>
            <a:ext cx="11814627" cy="4896718"/>
          </a:xfrm>
        </p:spPr>
        <p:txBody>
          <a:bodyPr>
            <a:normAutofit fontScale="92500"/>
          </a:bodyPr>
          <a:lstStyle/>
          <a:p>
            <a:pPr marL="0" indent="0">
              <a:buNone/>
            </a:pPr>
            <a:r>
              <a:rPr lang="en-US" b="1" dirty="0">
                <a:solidFill>
                  <a:srgbClr val="FF0000"/>
                </a:solidFill>
              </a:rPr>
              <a:t>Ethical Principles</a:t>
            </a:r>
          </a:p>
          <a:p>
            <a:r>
              <a:rPr lang="en-US" b="1" dirty="0">
                <a:solidFill>
                  <a:schemeClr val="accent1"/>
                </a:solidFill>
              </a:rPr>
              <a:t>Risk Aversion</a:t>
            </a:r>
            <a:r>
              <a:rPr lang="en-US" dirty="0"/>
              <a:t>: Take the action that produces the least </a:t>
            </a:r>
          </a:p>
          <a:p>
            <a:pPr marL="0" indent="0">
              <a:buNone/>
            </a:pPr>
            <a:r>
              <a:rPr lang="en-US" dirty="0"/>
              <a:t>harm, or the least potential cost. Some actions have extremely</a:t>
            </a:r>
          </a:p>
          <a:p>
            <a:pPr marL="0" indent="0">
              <a:buNone/>
            </a:pPr>
            <a:r>
              <a:rPr lang="en-US" dirty="0"/>
              <a:t>high failure costs of very low probability (e.g., building a nuclear generating facility in an urban area) or extremely high failure costs of moderate probability (speeding and automobile accidents). Avoid the high-failure-cost actions, and choose instead those actions whose consequences would not be catastrophic even if they were failures.</a:t>
            </a:r>
          </a:p>
          <a:p>
            <a:endParaRPr lang="ar-SY" dirty="0"/>
          </a:p>
        </p:txBody>
      </p:sp>
      <p:pic>
        <p:nvPicPr>
          <p:cNvPr id="11266" name="Picture 2" descr="Risk Aversion - Overview, Measures, Significance">
            <a:extLst>
              <a:ext uri="{FF2B5EF4-FFF2-40B4-BE49-F238E27FC236}">
                <a16:creationId xmlns:a16="http://schemas.microsoft.com/office/drawing/2014/main" id="{972EE703-019E-48ED-9598-0E2D1849563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87416" y="1654442"/>
            <a:ext cx="2964392" cy="1979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07850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5" y="1422213"/>
            <a:ext cx="8461829" cy="4934138"/>
          </a:xfrm>
        </p:spPr>
        <p:txBody>
          <a:bodyPr>
            <a:normAutofit fontScale="62500" lnSpcReduction="20000"/>
          </a:bodyPr>
          <a:lstStyle/>
          <a:p>
            <a:pPr marL="0" indent="0">
              <a:buNone/>
            </a:pPr>
            <a:r>
              <a:rPr lang="en-US" sz="3100" b="1" dirty="0">
                <a:solidFill>
                  <a:srgbClr val="FF0000"/>
                </a:solidFill>
              </a:rPr>
              <a:t>Ethical Principles</a:t>
            </a:r>
          </a:p>
          <a:p>
            <a:r>
              <a:rPr lang="en-US" b="1" dirty="0">
                <a:solidFill>
                  <a:schemeClr val="accent1"/>
                </a:solidFill>
              </a:rPr>
              <a:t>No Free Lunch</a:t>
            </a:r>
            <a:r>
              <a:rPr lang="en-US" dirty="0"/>
              <a:t>: Assume that virtually all tangible and intangible objects are owned by someone else unless there is a specific declaration otherwise. (This is the ethical “no free lunch” rule.) If something someone else has created is useful to you, it has value, and you should assume that the creator wants compensation for this work.</a:t>
            </a:r>
          </a:p>
          <a:p>
            <a:endParaRPr lang="en-US" b="1" dirty="0">
              <a:solidFill>
                <a:schemeClr val="accent1"/>
              </a:solidFill>
            </a:endParaRPr>
          </a:p>
          <a:p>
            <a:endParaRPr lang="en-US" b="1" dirty="0">
              <a:solidFill>
                <a:schemeClr val="accent1"/>
              </a:solidFill>
            </a:endParaRPr>
          </a:p>
          <a:p>
            <a:r>
              <a:rPr lang="en-US" b="1" dirty="0">
                <a:solidFill>
                  <a:schemeClr val="accent1"/>
                </a:solidFill>
              </a:rPr>
              <a:t>The Social Contract Rule</a:t>
            </a:r>
            <a:r>
              <a:rPr lang="en-US" dirty="0"/>
              <a:t>: Would you like to live in a society in which the principle you are supporting would become an organizing principle of the entire society? For instance, you might think it is wonderful to download illegal copies of Hollywood movies, but you might not want to live in a society that does not respect property rights, such as your property rights to the car in your driveway.</a:t>
            </a:r>
          </a:p>
          <a:p>
            <a:endParaRPr lang="ar-SY" dirty="0"/>
          </a:p>
        </p:txBody>
      </p:sp>
      <p:pic>
        <p:nvPicPr>
          <p:cNvPr id="12290" name="Picture 2" descr="There Is No Such Thing As A Free Lunch | Tinstaafl">
            <a:extLst>
              <a:ext uri="{FF2B5EF4-FFF2-40B4-BE49-F238E27FC236}">
                <a16:creationId xmlns:a16="http://schemas.microsoft.com/office/drawing/2014/main" id="{9BCBBD1F-8D81-4B75-BF18-B35D1A0B29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1241" y="1275548"/>
            <a:ext cx="3350759" cy="25341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292" name="Picture 4" descr="A simple depiction of the social contract | Download Scientific Diagram">
            <a:extLst>
              <a:ext uri="{FF2B5EF4-FFF2-40B4-BE49-F238E27FC236}">
                <a16:creationId xmlns:a16="http://schemas.microsoft.com/office/drawing/2014/main" id="{1A3AA2F5-D702-44E0-8F25-15B5348B51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1241" y="3889282"/>
            <a:ext cx="3350759" cy="26553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8052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fontScale="90000"/>
          </a:bodyPr>
          <a:lstStyle/>
          <a:p>
            <a:r>
              <a:rPr lang="en-US" dirty="0"/>
              <a:t>Understanding Ethical, Social, and Political Issues in E-commerce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a:bodyPr>
          <a:lstStyle/>
          <a:p>
            <a:pPr marL="0" indent="0">
              <a:buNone/>
            </a:pPr>
            <a:r>
              <a:rPr lang="en-US" b="1" dirty="0">
                <a:solidFill>
                  <a:srgbClr val="FF0000"/>
                </a:solidFill>
              </a:rPr>
              <a:t>Ethical Principles</a:t>
            </a:r>
          </a:p>
          <a:p>
            <a:r>
              <a:rPr lang="en-US" b="1" dirty="0">
                <a:solidFill>
                  <a:schemeClr val="accent1"/>
                </a:solidFill>
              </a:rPr>
              <a:t>The New York Times Test (Perfect Information Rule): </a:t>
            </a:r>
            <a:r>
              <a:rPr lang="en-US" dirty="0"/>
              <a:t>Assume that the results of your decision on a matter will be the subject of the lead article in the New York Times the next day. Will the reaction of readers be positive or negative? Would your parents, friends, and children be proud of your decision?</a:t>
            </a:r>
            <a:endParaRPr lang="ar-SY" dirty="0"/>
          </a:p>
        </p:txBody>
      </p:sp>
      <p:pic>
        <p:nvPicPr>
          <p:cNvPr id="13314" name="Picture 2" descr="The New York Times Test, Goldman Sachs and Greg Smith – Management is a  Journey®">
            <a:extLst>
              <a:ext uri="{FF2B5EF4-FFF2-40B4-BE49-F238E27FC236}">
                <a16:creationId xmlns:a16="http://schemas.microsoft.com/office/drawing/2014/main" id="{7A47529C-52F1-4427-8F2F-7386400FD0F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82987" y="678771"/>
            <a:ext cx="2877456" cy="1918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6271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471B3502-69D2-4E35-A7F3-FF3DCE998160}"/>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Freeform: Shape 4">
            <a:extLst>
              <a:ext uri="{FF2B5EF4-FFF2-40B4-BE49-F238E27FC236}">
                <a16:creationId xmlns:a16="http://schemas.microsoft.com/office/drawing/2014/main" id="{877AEF0C-E0CF-4060-8BB8-AA4C3975925D}"/>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r>
              <a:rPr lang="en-US" sz="2800" b="1" kern="1200" dirty="0"/>
              <a:t>Chapter 8:</a:t>
            </a:r>
          </a:p>
          <a:p>
            <a:pPr marL="0" lvl="0" indent="0" algn="l" defTabSz="1244600" rtl="0">
              <a:lnSpc>
                <a:spcPct val="90000"/>
              </a:lnSpc>
              <a:spcBef>
                <a:spcPct val="0"/>
              </a:spcBef>
              <a:spcAft>
                <a:spcPct val="35000"/>
              </a:spcAft>
              <a:buNone/>
            </a:pPr>
            <a:r>
              <a:rPr lang="en-US" sz="2800" kern="1200" dirty="0"/>
              <a:t>Ethical, social, and political issues in e-commerce</a:t>
            </a:r>
          </a:p>
        </p:txBody>
      </p:sp>
      <p:sp>
        <p:nvSpPr>
          <p:cNvPr id="6" name="Freeform: Shape 5">
            <a:extLst>
              <a:ext uri="{FF2B5EF4-FFF2-40B4-BE49-F238E27FC236}">
                <a16:creationId xmlns:a16="http://schemas.microsoft.com/office/drawing/2014/main" id="{809C6449-61E7-4907-A952-9C79509AA899}"/>
              </a:ext>
            </a:extLst>
          </p:cNvPr>
          <p:cNvSpPr/>
          <p:nvPr/>
        </p:nvSpPr>
        <p:spPr>
          <a:xfrm>
            <a:off x="2822794" y="1567564"/>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Understanding Ethical, Social, and Political Issues in E-commerce</a:t>
            </a:r>
          </a:p>
        </p:txBody>
      </p:sp>
      <p:sp>
        <p:nvSpPr>
          <p:cNvPr id="8" name="Freeform: Shape 7">
            <a:extLst>
              <a:ext uri="{FF2B5EF4-FFF2-40B4-BE49-F238E27FC236}">
                <a16:creationId xmlns:a16="http://schemas.microsoft.com/office/drawing/2014/main" id="{415CB60F-152E-4831-9BF1-682EB04099D6}"/>
              </a:ext>
            </a:extLst>
          </p:cNvPr>
          <p:cNvSpPr/>
          <p:nvPr/>
        </p:nvSpPr>
        <p:spPr>
          <a:xfrm>
            <a:off x="7412926" y="156756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A Model for Organizing the Issues</a:t>
            </a:r>
            <a:endParaRPr lang="en-US" sz="1400" kern="1200" dirty="0"/>
          </a:p>
        </p:txBody>
      </p:sp>
      <p:sp>
        <p:nvSpPr>
          <p:cNvPr id="9" name="Straight Connector 8">
            <a:extLst>
              <a:ext uri="{FF2B5EF4-FFF2-40B4-BE49-F238E27FC236}">
                <a16:creationId xmlns:a16="http://schemas.microsoft.com/office/drawing/2014/main" id="{5B6E4030-69D1-499D-930D-3CA818B7F3F7}"/>
              </a:ext>
            </a:extLst>
          </p:cNvPr>
          <p:cNvSpPr/>
          <p:nvPr/>
        </p:nvSpPr>
        <p:spPr>
          <a:xfrm>
            <a:off x="7240796" y="17853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2F244E9F-5E53-4080-8ABC-4CE2246D71DC}"/>
              </a:ext>
            </a:extLst>
          </p:cNvPr>
          <p:cNvSpPr/>
          <p:nvPr/>
        </p:nvSpPr>
        <p:spPr>
          <a:xfrm>
            <a:off x="7412925" y="1808246"/>
            <a:ext cx="4754880"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Responsibility, Accountability, Liability, and Due Process</a:t>
            </a:r>
          </a:p>
        </p:txBody>
      </p:sp>
      <p:sp>
        <p:nvSpPr>
          <p:cNvPr id="11" name="Straight Connector 10">
            <a:extLst>
              <a:ext uri="{FF2B5EF4-FFF2-40B4-BE49-F238E27FC236}">
                <a16:creationId xmlns:a16="http://schemas.microsoft.com/office/drawing/2014/main" id="{F97229DD-EADB-4983-B27D-194B00E3AAD9}"/>
              </a:ext>
            </a:extLst>
          </p:cNvPr>
          <p:cNvSpPr/>
          <p:nvPr/>
        </p:nvSpPr>
        <p:spPr>
          <a:xfrm>
            <a:off x="7240796" y="204130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5C179E54-1B15-492E-8100-F6CF917B4995}"/>
              </a:ext>
            </a:extLst>
          </p:cNvPr>
          <p:cNvSpPr/>
          <p:nvPr/>
        </p:nvSpPr>
        <p:spPr>
          <a:xfrm>
            <a:off x="7412926" y="206416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Analyzing Ethical Dilemmas</a:t>
            </a:r>
            <a:endParaRPr lang="en-US" sz="1400" kern="1200" dirty="0"/>
          </a:p>
        </p:txBody>
      </p:sp>
      <p:sp>
        <p:nvSpPr>
          <p:cNvPr id="13" name="Straight Connector 12">
            <a:extLst>
              <a:ext uri="{FF2B5EF4-FFF2-40B4-BE49-F238E27FC236}">
                <a16:creationId xmlns:a16="http://schemas.microsoft.com/office/drawing/2014/main" id="{656CE8ED-A27C-4C13-AD37-A178C99F545A}"/>
              </a:ext>
            </a:extLst>
          </p:cNvPr>
          <p:cNvSpPr/>
          <p:nvPr/>
        </p:nvSpPr>
        <p:spPr>
          <a:xfrm>
            <a:off x="7240796" y="230485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3E19ED6E-AD3D-4C5E-849C-B355AC3BD0DD}"/>
              </a:ext>
            </a:extLst>
          </p:cNvPr>
          <p:cNvSpPr/>
          <p:nvPr/>
        </p:nvSpPr>
        <p:spPr>
          <a:xfrm>
            <a:off x="7412926" y="2320091"/>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Ethical Principles</a:t>
            </a:r>
            <a:endParaRPr lang="en-US" sz="1400" kern="1200" dirty="0"/>
          </a:p>
        </p:txBody>
      </p:sp>
      <p:sp>
        <p:nvSpPr>
          <p:cNvPr id="15" name="Straight Connector 14">
            <a:extLst>
              <a:ext uri="{FF2B5EF4-FFF2-40B4-BE49-F238E27FC236}">
                <a16:creationId xmlns:a16="http://schemas.microsoft.com/office/drawing/2014/main" id="{2F02B8E5-03F7-4E33-B058-31C99D84E23A}"/>
              </a:ext>
            </a:extLst>
          </p:cNvPr>
          <p:cNvSpPr/>
          <p:nvPr/>
        </p:nvSpPr>
        <p:spPr>
          <a:xfrm>
            <a:off x="2650664" y="25531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739A68C1-C00D-4037-9DA1-A324910F1CA1}"/>
              </a:ext>
            </a:extLst>
          </p:cNvPr>
          <p:cNvSpPr/>
          <p:nvPr/>
        </p:nvSpPr>
        <p:spPr>
          <a:xfrm>
            <a:off x="2822794" y="2564968"/>
            <a:ext cx="4418001" cy="1185363"/>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Privacy and Information Rights</a:t>
            </a:r>
          </a:p>
        </p:txBody>
      </p:sp>
      <p:sp>
        <p:nvSpPr>
          <p:cNvPr id="17" name="Freeform: Shape 16">
            <a:extLst>
              <a:ext uri="{FF2B5EF4-FFF2-40B4-BE49-F238E27FC236}">
                <a16:creationId xmlns:a16="http://schemas.microsoft.com/office/drawing/2014/main" id="{7566E894-F6A6-49B7-A7DA-EAD1FA9372E8}"/>
              </a:ext>
            </a:extLst>
          </p:cNvPr>
          <p:cNvSpPr/>
          <p:nvPr/>
        </p:nvSpPr>
        <p:spPr>
          <a:xfrm>
            <a:off x="7412926" y="256496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What Is Privacy?</a:t>
            </a:r>
          </a:p>
        </p:txBody>
      </p:sp>
      <p:sp>
        <p:nvSpPr>
          <p:cNvPr id="18" name="Straight Connector 17">
            <a:extLst>
              <a:ext uri="{FF2B5EF4-FFF2-40B4-BE49-F238E27FC236}">
                <a16:creationId xmlns:a16="http://schemas.microsoft.com/office/drawing/2014/main" id="{F0D4377D-19D3-4B38-9F4B-03191CAEB7AF}"/>
              </a:ext>
            </a:extLst>
          </p:cNvPr>
          <p:cNvSpPr/>
          <p:nvPr/>
        </p:nvSpPr>
        <p:spPr>
          <a:xfrm>
            <a:off x="7240796" y="27741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DCBBF9A8-AC48-4186-940E-406C6AEA0EC3}"/>
              </a:ext>
            </a:extLst>
          </p:cNvPr>
          <p:cNvSpPr/>
          <p:nvPr/>
        </p:nvSpPr>
        <p:spPr>
          <a:xfrm>
            <a:off x="7412926" y="278680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Information Collected by E-commerce Companies</a:t>
            </a:r>
          </a:p>
        </p:txBody>
      </p:sp>
      <p:sp>
        <p:nvSpPr>
          <p:cNvPr id="20" name="Straight Connector 19">
            <a:extLst>
              <a:ext uri="{FF2B5EF4-FFF2-40B4-BE49-F238E27FC236}">
                <a16:creationId xmlns:a16="http://schemas.microsoft.com/office/drawing/2014/main" id="{926C333E-45E1-4C50-B0D5-40766CDA4C0D}"/>
              </a:ext>
            </a:extLst>
          </p:cNvPr>
          <p:cNvSpPr/>
          <p:nvPr/>
        </p:nvSpPr>
        <p:spPr>
          <a:xfrm>
            <a:off x="7240796" y="301182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1" name="Freeform: Shape 20">
            <a:extLst>
              <a:ext uri="{FF2B5EF4-FFF2-40B4-BE49-F238E27FC236}">
                <a16:creationId xmlns:a16="http://schemas.microsoft.com/office/drawing/2014/main" id="{99D5EFF2-2A52-419C-A8C0-579C3F259468}"/>
              </a:ext>
            </a:extLst>
          </p:cNvPr>
          <p:cNvSpPr/>
          <p:nvPr/>
        </p:nvSpPr>
        <p:spPr>
          <a:xfrm>
            <a:off x="7412926" y="302452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dirty="0"/>
              <a:t>Social Networks: Privacy and Self Revelation</a:t>
            </a:r>
          </a:p>
        </p:txBody>
      </p:sp>
      <p:sp>
        <p:nvSpPr>
          <p:cNvPr id="22" name="Straight Connector 21">
            <a:extLst>
              <a:ext uri="{FF2B5EF4-FFF2-40B4-BE49-F238E27FC236}">
                <a16:creationId xmlns:a16="http://schemas.microsoft.com/office/drawing/2014/main" id="{CE578866-83D4-4557-A2DB-11FF270D81A1}"/>
              </a:ext>
            </a:extLst>
          </p:cNvPr>
          <p:cNvSpPr/>
          <p:nvPr/>
        </p:nvSpPr>
        <p:spPr>
          <a:xfrm>
            <a:off x="7240796" y="325906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3" name="Freeform: Shape 22">
            <a:extLst>
              <a:ext uri="{FF2B5EF4-FFF2-40B4-BE49-F238E27FC236}">
                <a16:creationId xmlns:a16="http://schemas.microsoft.com/office/drawing/2014/main" id="{DDDC13A9-F36C-43E4-93B1-6FC1996A96DE}"/>
              </a:ext>
            </a:extLst>
          </p:cNvPr>
          <p:cNvSpPr/>
          <p:nvPr/>
        </p:nvSpPr>
        <p:spPr>
          <a:xfrm>
            <a:off x="7412926" y="325906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a:t>Privacy and Terms of Use Policies</a:t>
            </a:r>
            <a:endParaRPr lang="en-US" sz="1400" dirty="0"/>
          </a:p>
        </p:txBody>
      </p:sp>
      <p:sp>
        <p:nvSpPr>
          <p:cNvPr id="24" name="Straight Connector 23">
            <a:extLst>
              <a:ext uri="{FF2B5EF4-FFF2-40B4-BE49-F238E27FC236}">
                <a16:creationId xmlns:a16="http://schemas.microsoft.com/office/drawing/2014/main" id="{D1A4AA07-47C7-4039-925B-20E2D05508A0}"/>
              </a:ext>
            </a:extLst>
          </p:cNvPr>
          <p:cNvSpPr/>
          <p:nvPr/>
        </p:nvSpPr>
        <p:spPr>
          <a:xfrm>
            <a:off x="7240796" y="350947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5" name="Freeform: Shape 24">
            <a:extLst>
              <a:ext uri="{FF2B5EF4-FFF2-40B4-BE49-F238E27FC236}">
                <a16:creationId xmlns:a16="http://schemas.microsoft.com/office/drawing/2014/main" id="{EE24B8DC-0C9F-4B54-9063-1448DF99797E}"/>
              </a:ext>
            </a:extLst>
          </p:cNvPr>
          <p:cNvSpPr/>
          <p:nvPr/>
        </p:nvSpPr>
        <p:spPr>
          <a:xfrm>
            <a:off x="7412926" y="3496779"/>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Technological Solutions</a:t>
            </a:r>
          </a:p>
        </p:txBody>
      </p:sp>
      <p:sp>
        <p:nvSpPr>
          <p:cNvPr id="26" name="Straight Connector 25">
            <a:extLst>
              <a:ext uri="{FF2B5EF4-FFF2-40B4-BE49-F238E27FC236}">
                <a16:creationId xmlns:a16="http://schemas.microsoft.com/office/drawing/2014/main" id="{24180EFE-E833-4BBC-AAAB-4FD14F8D80D4}"/>
              </a:ext>
            </a:extLst>
          </p:cNvPr>
          <p:cNvSpPr/>
          <p:nvPr/>
        </p:nvSpPr>
        <p:spPr>
          <a:xfrm>
            <a:off x="2650664" y="37562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B408E200-DD44-4560-9F32-AC5948B7B2AD}"/>
              </a:ext>
            </a:extLst>
          </p:cNvPr>
          <p:cNvSpPr/>
          <p:nvPr/>
        </p:nvSpPr>
        <p:spPr>
          <a:xfrm>
            <a:off x="2822794" y="3727472"/>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Intellectual Property Rights</a:t>
            </a:r>
          </a:p>
        </p:txBody>
      </p:sp>
      <p:sp>
        <p:nvSpPr>
          <p:cNvPr id="28" name="Freeform: Shape 27">
            <a:extLst>
              <a:ext uri="{FF2B5EF4-FFF2-40B4-BE49-F238E27FC236}">
                <a16:creationId xmlns:a16="http://schemas.microsoft.com/office/drawing/2014/main" id="{E871C0BD-60C0-43F9-93D0-DC92C11197D9}"/>
              </a:ext>
            </a:extLst>
          </p:cNvPr>
          <p:cNvSpPr/>
          <p:nvPr/>
        </p:nvSpPr>
        <p:spPr>
          <a:xfrm>
            <a:off x="7412926" y="3765572"/>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Copyright</a:t>
            </a:r>
          </a:p>
        </p:txBody>
      </p:sp>
      <p:sp>
        <p:nvSpPr>
          <p:cNvPr id="29" name="Straight Connector 28">
            <a:extLst>
              <a:ext uri="{FF2B5EF4-FFF2-40B4-BE49-F238E27FC236}">
                <a16:creationId xmlns:a16="http://schemas.microsoft.com/office/drawing/2014/main" id="{0790418E-238F-4FEA-9909-2C8BF926FBAD}"/>
              </a:ext>
            </a:extLst>
          </p:cNvPr>
          <p:cNvSpPr/>
          <p:nvPr/>
        </p:nvSpPr>
        <p:spPr>
          <a:xfrm>
            <a:off x="7240796" y="39833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Shape 29">
            <a:extLst>
              <a:ext uri="{FF2B5EF4-FFF2-40B4-BE49-F238E27FC236}">
                <a16:creationId xmlns:a16="http://schemas.microsoft.com/office/drawing/2014/main" id="{CA833F35-7481-4EE3-A356-B1C377C6AF0B}"/>
              </a:ext>
            </a:extLst>
          </p:cNvPr>
          <p:cNvSpPr/>
          <p:nvPr/>
        </p:nvSpPr>
        <p:spPr>
          <a:xfrm>
            <a:off x="7412926" y="399863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Patents</a:t>
            </a:r>
            <a:endParaRPr lang="en-US" sz="1400" kern="1200" dirty="0"/>
          </a:p>
        </p:txBody>
      </p:sp>
      <p:sp>
        <p:nvSpPr>
          <p:cNvPr id="31" name="Straight Connector 30">
            <a:extLst>
              <a:ext uri="{FF2B5EF4-FFF2-40B4-BE49-F238E27FC236}">
                <a16:creationId xmlns:a16="http://schemas.microsoft.com/office/drawing/2014/main" id="{9AE94318-1D8D-49AE-A220-A8AC0FAC386F}"/>
              </a:ext>
            </a:extLst>
          </p:cNvPr>
          <p:cNvSpPr/>
          <p:nvPr/>
        </p:nvSpPr>
        <p:spPr>
          <a:xfrm>
            <a:off x="7240796" y="421645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9B84F5C9-8F87-4612-A0C1-C45FC7B34886}"/>
              </a:ext>
            </a:extLst>
          </p:cNvPr>
          <p:cNvSpPr/>
          <p:nvPr/>
        </p:nvSpPr>
        <p:spPr>
          <a:xfrm>
            <a:off x="7412926" y="4231697"/>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Trademarks</a:t>
            </a:r>
          </a:p>
        </p:txBody>
      </p:sp>
      <p:sp>
        <p:nvSpPr>
          <p:cNvPr id="33" name="Straight Connector 32">
            <a:extLst>
              <a:ext uri="{FF2B5EF4-FFF2-40B4-BE49-F238E27FC236}">
                <a16:creationId xmlns:a16="http://schemas.microsoft.com/office/drawing/2014/main" id="{E35748AB-79D9-49C0-9E41-25A52DD0DB5A}"/>
              </a:ext>
            </a:extLst>
          </p:cNvPr>
          <p:cNvSpPr/>
          <p:nvPr/>
        </p:nvSpPr>
        <p:spPr>
          <a:xfrm>
            <a:off x="7240796" y="444951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0A6B2ED2-3B9F-4086-AE63-BA1339A1E07F}"/>
              </a:ext>
            </a:extLst>
          </p:cNvPr>
          <p:cNvSpPr/>
          <p:nvPr/>
        </p:nvSpPr>
        <p:spPr>
          <a:xfrm>
            <a:off x="7412926" y="447237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Trade Secrets</a:t>
            </a:r>
            <a:endParaRPr lang="en-US" sz="1400" kern="1200" dirty="0"/>
          </a:p>
        </p:txBody>
      </p:sp>
      <p:sp>
        <p:nvSpPr>
          <p:cNvPr id="35" name="Straight Connector 34">
            <a:extLst>
              <a:ext uri="{FF2B5EF4-FFF2-40B4-BE49-F238E27FC236}">
                <a16:creationId xmlns:a16="http://schemas.microsoft.com/office/drawing/2014/main" id="{0FA379D1-4258-4FDC-BC42-F4C2E5946427}"/>
              </a:ext>
            </a:extLst>
          </p:cNvPr>
          <p:cNvSpPr/>
          <p:nvPr/>
        </p:nvSpPr>
        <p:spPr>
          <a:xfrm>
            <a:off x="2650664" y="469020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6" name="Freeform: Shape 35">
            <a:extLst>
              <a:ext uri="{FF2B5EF4-FFF2-40B4-BE49-F238E27FC236}">
                <a16:creationId xmlns:a16="http://schemas.microsoft.com/office/drawing/2014/main" id="{042A02C0-CBC1-412B-BB95-A8C8EFF50EE0}"/>
              </a:ext>
            </a:extLst>
          </p:cNvPr>
          <p:cNvSpPr/>
          <p:nvPr/>
        </p:nvSpPr>
        <p:spPr>
          <a:xfrm>
            <a:off x="2822794" y="4733766"/>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Governance</a:t>
            </a:r>
          </a:p>
        </p:txBody>
      </p:sp>
      <p:sp>
        <p:nvSpPr>
          <p:cNvPr id="37" name="Freeform: Shape 36">
            <a:extLst>
              <a:ext uri="{FF2B5EF4-FFF2-40B4-BE49-F238E27FC236}">
                <a16:creationId xmlns:a16="http://schemas.microsoft.com/office/drawing/2014/main" id="{445A6F95-9429-454B-9604-9ED1C466581C}"/>
              </a:ext>
            </a:extLst>
          </p:cNvPr>
          <p:cNvSpPr/>
          <p:nvPr/>
        </p:nvSpPr>
        <p:spPr>
          <a:xfrm>
            <a:off x="7412926" y="4733766"/>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Can the Internet Be Controlled?</a:t>
            </a:r>
          </a:p>
        </p:txBody>
      </p:sp>
      <p:sp>
        <p:nvSpPr>
          <p:cNvPr id="38" name="Straight Connector 37">
            <a:extLst>
              <a:ext uri="{FF2B5EF4-FFF2-40B4-BE49-F238E27FC236}">
                <a16:creationId xmlns:a16="http://schemas.microsoft.com/office/drawing/2014/main" id="{3613EA11-D1D2-4FD8-811B-F0259772B9EA}"/>
              </a:ext>
            </a:extLst>
          </p:cNvPr>
          <p:cNvSpPr/>
          <p:nvPr/>
        </p:nvSpPr>
        <p:spPr>
          <a:xfrm>
            <a:off x="7240796" y="496676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57BD0289-0469-4931-A5B2-14B6FA986729}"/>
              </a:ext>
            </a:extLst>
          </p:cNvPr>
          <p:cNvSpPr/>
          <p:nvPr/>
        </p:nvSpPr>
        <p:spPr>
          <a:xfrm>
            <a:off x="7412926" y="4966762"/>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Net Neutrality</a:t>
            </a:r>
          </a:p>
        </p:txBody>
      </p:sp>
      <p:sp>
        <p:nvSpPr>
          <p:cNvPr id="40" name="Straight Connector 39">
            <a:extLst>
              <a:ext uri="{FF2B5EF4-FFF2-40B4-BE49-F238E27FC236}">
                <a16:creationId xmlns:a16="http://schemas.microsoft.com/office/drawing/2014/main" id="{19A31A1B-F174-4415-A10B-53B99C445693}"/>
              </a:ext>
            </a:extLst>
          </p:cNvPr>
          <p:cNvSpPr/>
          <p:nvPr/>
        </p:nvSpPr>
        <p:spPr>
          <a:xfrm>
            <a:off x="7240796" y="52188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1" name="Freeform: Shape 40">
            <a:extLst>
              <a:ext uri="{FF2B5EF4-FFF2-40B4-BE49-F238E27FC236}">
                <a16:creationId xmlns:a16="http://schemas.microsoft.com/office/drawing/2014/main" id="{20BDCD75-F2E3-4DD6-BB0D-C428FDC05617}"/>
              </a:ext>
            </a:extLst>
          </p:cNvPr>
          <p:cNvSpPr/>
          <p:nvPr/>
        </p:nvSpPr>
        <p:spPr>
          <a:xfrm>
            <a:off x="7412925" y="5218808"/>
            <a:ext cx="4754880"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Antitrust, Monopoly, and Market Competition</a:t>
            </a:r>
          </a:p>
        </p:txBody>
      </p:sp>
      <p:sp>
        <p:nvSpPr>
          <p:cNvPr id="42" name="Straight Connector 41">
            <a:extLst>
              <a:ext uri="{FF2B5EF4-FFF2-40B4-BE49-F238E27FC236}">
                <a16:creationId xmlns:a16="http://schemas.microsoft.com/office/drawing/2014/main" id="{AC453149-D1DF-425F-B1AB-ACB753DE75C6}"/>
              </a:ext>
            </a:extLst>
          </p:cNvPr>
          <p:cNvSpPr/>
          <p:nvPr/>
        </p:nvSpPr>
        <p:spPr>
          <a:xfrm>
            <a:off x="2650664" y="55098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3" name="Freeform: Shape 42">
            <a:extLst>
              <a:ext uri="{FF2B5EF4-FFF2-40B4-BE49-F238E27FC236}">
                <a16:creationId xmlns:a16="http://schemas.microsoft.com/office/drawing/2014/main" id="{35D5399E-8A98-48DD-9D20-932A628DEA19}"/>
              </a:ext>
            </a:extLst>
          </p:cNvPr>
          <p:cNvSpPr/>
          <p:nvPr/>
        </p:nvSpPr>
        <p:spPr>
          <a:xfrm>
            <a:off x="2822794" y="5524795"/>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Public Safety and Welfare</a:t>
            </a:r>
          </a:p>
        </p:txBody>
      </p:sp>
      <p:sp>
        <p:nvSpPr>
          <p:cNvPr id="44" name="Freeform: Shape 43">
            <a:extLst>
              <a:ext uri="{FF2B5EF4-FFF2-40B4-BE49-F238E27FC236}">
                <a16:creationId xmlns:a16="http://schemas.microsoft.com/office/drawing/2014/main" id="{FD56527A-C26A-4B91-970C-414C49EFA6A6}"/>
              </a:ext>
            </a:extLst>
          </p:cNvPr>
          <p:cNvSpPr/>
          <p:nvPr/>
        </p:nvSpPr>
        <p:spPr>
          <a:xfrm>
            <a:off x="7412926" y="5553370"/>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Protecting Children</a:t>
            </a:r>
          </a:p>
        </p:txBody>
      </p:sp>
      <p:sp>
        <p:nvSpPr>
          <p:cNvPr id="45" name="Straight Connector 44">
            <a:extLst>
              <a:ext uri="{FF2B5EF4-FFF2-40B4-BE49-F238E27FC236}">
                <a16:creationId xmlns:a16="http://schemas.microsoft.com/office/drawing/2014/main" id="{B3A517B2-3C17-45C6-B0C7-3559EF8164AD}"/>
              </a:ext>
            </a:extLst>
          </p:cNvPr>
          <p:cNvSpPr/>
          <p:nvPr/>
        </p:nvSpPr>
        <p:spPr>
          <a:xfrm>
            <a:off x="7240796" y="585883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0068F56E-5518-42E0-A0EB-8AA098421665}"/>
              </a:ext>
            </a:extLst>
          </p:cNvPr>
          <p:cNvSpPr/>
          <p:nvPr/>
        </p:nvSpPr>
        <p:spPr>
          <a:xfrm>
            <a:off x="7412926" y="5884239"/>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Cigarettes, Drugs, and Gambling: Is the Web Really Borderless?</a:t>
            </a:r>
          </a:p>
        </p:txBody>
      </p:sp>
      <p:sp>
        <p:nvSpPr>
          <p:cNvPr id="47" name="Straight Connector 46">
            <a:extLst>
              <a:ext uri="{FF2B5EF4-FFF2-40B4-BE49-F238E27FC236}">
                <a16:creationId xmlns:a16="http://schemas.microsoft.com/office/drawing/2014/main" id="{2E6EE912-3B4B-4A6E-AEEF-802A587BCC5A}"/>
              </a:ext>
            </a:extLst>
          </p:cNvPr>
          <p:cNvSpPr/>
          <p:nvPr/>
        </p:nvSpPr>
        <p:spPr>
          <a:xfrm>
            <a:off x="2650664" y="63922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Tree>
    <p:extLst>
      <p:ext uri="{BB962C8B-B14F-4D97-AF65-F5344CB8AC3E}">
        <p14:creationId xmlns:p14="http://schemas.microsoft.com/office/powerpoint/2010/main" val="1115164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6"/>
                                        </p:tgtEl>
                                        <p:attrNameLst>
                                          <p:attrName>fillcolor</p:attrName>
                                        </p:attrNameLst>
                                      </p:cBhvr>
                                      <p:to>
                                        <a:srgbClr val="FFFF00"/>
                                      </p:to>
                                    </p:animClr>
                                    <p:set>
                                      <p:cBhvr>
                                        <p:cTn id="7" dur="2000" fill="hold"/>
                                        <p:tgtEl>
                                          <p:spTgt spid="16"/>
                                        </p:tgtEl>
                                        <p:attrNameLst>
                                          <p:attrName>fill.type</p:attrName>
                                        </p:attrNameLst>
                                      </p:cBhvr>
                                      <p:to>
                                        <p:strVal val="solid"/>
                                      </p:to>
                                    </p:set>
                                    <p:set>
                                      <p:cBhvr>
                                        <p:cTn id="8" dur="2000" fill="hold"/>
                                        <p:tgtEl>
                                          <p:spTgt spid="1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Privacy and Information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5" y="1422212"/>
            <a:ext cx="11756571" cy="4965929"/>
          </a:xfrm>
        </p:spPr>
        <p:txBody>
          <a:bodyPr>
            <a:normAutofit fontScale="92500"/>
          </a:bodyPr>
          <a:lstStyle/>
          <a:p>
            <a:pPr marL="0" indent="0">
              <a:buNone/>
            </a:pPr>
            <a:r>
              <a:rPr lang="en-US" b="1" dirty="0">
                <a:solidFill>
                  <a:srgbClr val="FF0000"/>
                </a:solidFill>
              </a:rPr>
              <a:t>WHAT IS PRIVACY? </a:t>
            </a:r>
          </a:p>
          <a:p>
            <a:r>
              <a:rPr lang="en-US" b="1" dirty="0">
                <a:solidFill>
                  <a:schemeClr val="accent1"/>
                </a:solidFill>
              </a:rPr>
              <a:t>Privacy</a:t>
            </a:r>
            <a:r>
              <a:rPr lang="en-US" dirty="0"/>
              <a:t> is the moral right of individuals to be left alone,</a:t>
            </a:r>
          </a:p>
          <a:p>
            <a:pPr marL="0" indent="0">
              <a:buNone/>
            </a:pPr>
            <a:r>
              <a:rPr lang="en-US" dirty="0"/>
              <a:t>free from surveillance or interference from other </a:t>
            </a:r>
          </a:p>
          <a:p>
            <a:pPr marL="0" indent="0">
              <a:buNone/>
            </a:pPr>
            <a:r>
              <a:rPr lang="en-US" dirty="0"/>
              <a:t>individuals or organizations, including the state.</a:t>
            </a:r>
          </a:p>
          <a:p>
            <a:r>
              <a:rPr lang="en-US" dirty="0"/>
              <a:t>Privacy is one girder supporting freedom. Without the privacy required to think, write, plan, and associate independently and without fear, social and political freedom, particularly freedom of expression, is weakened—and perhaps destroyed.</a:t>
            </a:r>
            <a:endParaRPr lang="ar-SY" dirty="0"/>
          </a:p>
        </p:txBody>
      </p:sp>
      <p:pic>
        <p:nvPicPr>
          <p:cNvPr id="14340" name="Picture 4" descr="Encoding Privacy in a Digital World - Indian Liberals">
            <a:extLst>
              <a:ext uri="{FF2B5EF4-FFF2-40B4-BE49-F238E27FC236}">
                <a16:creationId xmlns:a16="http://schemas.microsoft.com/office/drawing/2014/main" id="{28E4E4DF-63D3-4EFB-BBF8-EE24C3538D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3152" y="1828800"/>
            <a:ext cx="3798265" cy="246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751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Privacy and Information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92500"/>
          </a:bodyPr>
          <a:lstStyle/>
          <a:p>
            <a:pPr marL="0" indent="0">
              <a:buNone/>
            </a:pPr>
            <a:r>
              <a:rPr lang="en-US" b="1" dirty="0">
                <a:solidFill>
                  <a:srgbClr val="FF0000"/>
                </a:solidFill>
              </a:rPr>
              <a:t>WHAT IS PRIVACY? </a:t>
            </a:r>
          </a:p>
          <a:p>
            <a:r>
              <a:rPr lang="en-US" b="1" dirty="0"/>
              <a:t>Information privacy </a:t>
            </a:r>
            <a:r>
              <a:rPr lang="en-US" dirty="0"/>
              <a:t>is a subset of privacy that rests on four central premises. </a:t>
            </a:r>
          </a:p>
          <a:p>
            <a:r>
              <a:rPr lang="en-US" b="1" dirty="0"/>
              <a:t>First</a:t>
            </a:r>
            <a:r>
              <a:rPr lang="en-US" dirty="0"/>
              <a:t>, individuals have a moral right to be able to control the use of whatever information is collected about them, whether or not they consented to the gathering of that information in the first place. Individuals should be able to edit, delete, and shape the use of their online personal information by governments and business firms. In this view, individuals even have the “right to be forgotten”.</a:t>
            </a:r>
            <a:endParaRPr lang="ar-SY" dirty="0"/>
          </a:p>
        </p:txBody>
      </p:sp>
    </p:spTree>
    <p:extLst>
      <p:ext uri="{BB962C8B-B14F-4D97-AF65-F5344CB8AC3E}">
        <p14:creationId xmlns:p14="http://schemas.microsoft.com/office/powerpoint/2010/main" val="15632678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Privacy and Information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7500" lnSpcReduction="20000"/>
          </a:bodyPr>
          <a:lstStyle/>
          <a:p>
            <a:pPr marL="0" indent="0">
              <a:buNone/>
            </a:pPr>
            <a:r>
              <a:rPr lang="en-US" b="1" dirty="0">
                <a:solidFill>
                  <a:srgbClr val="FF0000"/>
                </a:solidFill>
              </a:rPr>
              <a:t>WHAT IS PRIVACY? </a:t>
            </a:r>
          </a:p>
          <a:p>
            <a:r>
              <a:rPr lang="en-US" b="1" dirty="0"/>
              <a:t>Second</a:t>
            </a:r>
            <a:r>
              <a:rPr lang="en-US" dirty="0"/>
              <a:t>, individuals have a moral right to know when information is being collected about them and must give their consent prior to the collection of their personal information. This is the principle of “informed consent.”</a:t>
            </a:r>
          </a:p>
          <a:p>
            <a:r>
              <a:rPr lang="en-US" b="1" dirty="0"/>
              <a:t>Third</a:t>
            </a:r>
            <a:r>
              <a:rPr lang="en-US" dirty="0"/>
              <a:t>, individuals have a right to personal information due process. The process of collecting, sharing, and disseminating personal information must be “fair” and transparent to everyone. Systems of personal information—whether public or private—must be publicly known (no secret systems), must operate according to a published set of rules (terms of use policies) that describe how governments and firms will use personal information, and must define ways in which people can edit, correct, and shape their personal information in a system of records.</a:t>
            </a:r>
            <a:endParaRPr lang="ar-SY" dirty="0"/>
          </a:p>
          <a:p>
            <a:endParaRPr lang="en-US" dirty="0"/>
          </a:p>
          <a:p>
            <a:endParaRPr lang="en-US" dirty="0"/>
          </a:p>
        </p:txBody>
      </p:sp>
    </p:spTree>
    <p:extLst>
      <p:ext uri="{BB962C8B-B14F-4D97-AF65-F5344CB8AC3E}">
        <p14:creationId xmlns:p14="http://schemas.microsoft.com/office/powerpoint/2010/main" val="41490300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Privacy and Information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lstStyle/>
          <a:p>
            <a:r>
              <a:rPr lang="en-US" b="1" dirty="0"/>
              <a:t>Fourth</a:t>
            </a:r>
            <a:r>
              <a:rPr lang="en-US" dirty="0"/>
              <a:t>, individuals have a right to have their personal information stored in a secure manner. Personal record systems must have procedures in place to protect personal information from intrusion, hacking, and unauthorized uses. It is important to note that although privacy and security are not the same, they are linked. Without security of personal information, there obviously cannot be privacy.</a:t>
            </a:r>
            <a:endParaRPr lang="ar-SY" dirty="0"/>
          </a:p>
        </p:txBody>
      </p:sp>
    </p:spTree>
    <p:extLst>
      <p:ext uri="{BB962C8B-B14F-4D97-AF65-F5344CB8AC3E}">
        <p14:creationId xmlns:p14="http://schemas.microsoft.com/office/powerpoint/2010/main" val="39434897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Privacy and Information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lnSpcReduction="10000"/>
          </a:bodyPr>
          <a:lstStyle/>
          <a:p>
            <a:pPr marL="0" indent="0">
              <a:buNone/>
            </a:pPr>
            <a:r>
              <a:rPr lang="en-US" b="1" dirty="0">
                <a:solidFill>
                  <a:srgbClr val="FF0000"/>
                </a:solidFill>
              </a:rPr>
              <a:t>Information Collected by E-commerce Companies</a:t>
            </a:r>
          </a:p>
          <a:p>
            <a:r>
              <a:rPr lang="en-US" dirty="0"/>
              <a:t>Historically, public markets lacked consumer privacy protections.</a:t>
            </a:r>
          </a:p>
          <a:p>
            <a:r>
              <a:rPr lang="en-US" dirty="0"/>
              <a:t>Merchants traditionally gathered personal data to “know their customer.”</a:t>
            </a:r>
          </a:p>
          <a:p>
            <a:r>
              <a:rPr lang="en-US" dirty="0"/>
              <a:t>Modern e-commerce giants (Amazon, Google, Meta) collect vast digital data.</a:t>
            </a:r>
          </a:p>
          <a:p>
            <a:r>
              <a:rPr lang="en-US" dirty="0"/>
              <a:t>Over 85% of consumers are concerned about online privacy.</a:t>
            </a:r>
          </a:p>
          <a:p>
            <a:r>
              <a:rPr lang="en-US" dirty="0"/>
              <a:t>Key concerns: profiling, targeted ads, social media data, mobile device tracking.</a:t>
            </a:r>
          </a:p>
          <a:p>
            <a:endParaRPr lang="ar-SY" dirty="0"/>
          </a:p>
        </p:txBody>
      </p:sp>
    </p:spTree>
    <p:extLst>
      <p:ext uri="{BB962C8B-B14F-4D97-AF65-F5344CB8AC3E}">
        <p14:creationId xmlns:p14="http://schemas.microsoft.com/office/powerpoint/2010/main" val="20436241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Privacy and Information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4" y="1422213"/>
            <a:ext cx="10043887" cy="4934138"/>
          </a:xfrm>
        </p:spPr>
        <p:txBody>
          <a:bodyPr>
            <a:normAutofit fontScale="92500" lnSpcReduction="10000"/>
          </a:bodyPr>
          <a:lstStyle/>
          <a:p>
            <a:pPr marL="0" indent="0">
              <a:buNone/>
            </a:pPr>
            <a:r>
              <a:rPr lang="en-US" sz="3100" b="1" dirty="0">
                <a:solidFill>
                  <a:srgbClr val="FF0000"/>
                </a:solidFill>
              </a:rPr>
              <a:t>Social Networks: Privacy and Self Revelation</a:t>
            </a:r>
          </a:p>
          <a:p>
            <a:r>
              <a:rPr lang="en-US" dirty="0"/>
              <a:t>Social networks encourage users to share personal details (e.g., interests, photos, videos) in exchange for free services. </a:t>
            </a:r>
          </a:p>
          <a:p>
            <a:r>
              <a:rPr lang="en-US" dirty="0"/>
              <a:t>This has led to vast databases of user information, especially by companies like Meta. While it may seem users willingly give up privacy. Users feel ownership over their content, even when shared publicly. </a:t>
            </a:r>
          </a:p>
          <a:p>
            <a:r>
              <a:rPr lang="en-US" dirty="0"/>
              <a:t>Public posts may reduce privacy expectations, but users still value the right to manage their personal information.</a:t>
            </a:r>
            <a:endParaRPr lang="ar-SY" dirty="0"/>
          </a:p>
        </p:txBody>
      </p:sp>
      <p:pic>
        <p:nvPicPr>
          <p:cNvPr id="15362" name="Picture 2" descr="Does Anyone Have Privacy Online? – Allison Sandler">
            <a:extLst>
              <a:ext uri="{FF2B5EF4-FFF2-40B4-BE49-F238E27FC236}">
                <a16:creationId xmlns:a16="http://schemas.microsoft.com/office/drawing/2014/main" id="{F5E21383-CF2A-4C25-B655-1A94D2DA899C}"/>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91149" y="1532847"/>
            <a:ext cx="2812167" cy="3581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5896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Privacy and Information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Privacy and Terms of Use Policies</a:t>
            </a:r>
          </a:p>
          <a:p>
            <a:r>
              <a:rPr lang="en-US" dirty="0"/>
              <a:t>Most websites have privacy policies, but they are often long, complex, and hard to understand.</a:t>
            </a:r>
          </a:p>
          <a:p>
            <a:r>
              <a:rPr lang="en-US" dirty="0"/>
              <a:t>Studies show it can take up to 8 hours to read a single policy, and many are described as “incomprehensible disasters.”</a:t>
            </a:r>
          </a:p>
          <a:p>
            <a:r>
              <a:rPr lang="en-US" dirty="0"/>
              <a:t>There’s a lack of tools to compare privacy policies across companies or track how they change over time.</a:t>
            </a:r>
          </a:p>
          <a:p>
            <a:r>
              <a:rPr lang="en-US" dirty="0"/>
              <a:t>Researchers have developed a 10-point evaluation framework to measure the clarity and strength of privacy policies.</a:t>
            </a:r>
          </a:p>
          <a:p>
            <a:r>
              <a:rPr lang="en-US" dirty="0"/>
              <a:t>This framework helps assess whether companies are improving or weakening their privacy practices over time.</a:t>
            </a:r>
            <a:endParaRPr lang="ar-SY" dirty="0"/>
          </a:p>
        </p:txBody>
      </p:sp>
      <p:pic>
        <p:nvPicPr>
          <p:cNvPr id="16386" name="Picture 2" descr="Tips to quickly read terms of service and privacy agreements: keywords,  definitions and dangers of blindly clicking 'I agree' | South China Morning  Post">
            <a:extLst>
              <a:ext uri="{FF2B5EF4-FFF2-40B4-BE49-F238E27FC236}">
                <a16:creationId xmlns:a16="http://schemas.microsoft.com/office/drawing/2014/main" id="{47912918-8EAE-4001-9154-8B4CFDDCEA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7397" y="5435787"/>
            <a:ext cx="2137205" cy="14222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4000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lstStyle/>
          <a:p>
            <a:r>
              <a:rPr lang="en-US" dirty="0"/>
              <a:t>Privacy and Information Rights</a:t>
            </a:r>
            <a:endParaRPr lang="ar-SY" dirty="0"/>
          </a:p>
        </p:txBody>
      </p:sp>
      <p:graphicFrame>
        <p:nvGraphicFramePr>
          <p:cNvPr id="4" name="Table 4">
            <a:extLst>
              <a:ext uri="{FF2B5EF4-FFF2-40B4-BE49-F238E27FC236}">
                <a16:creationId xmlns:a16="http://schemas.microsoft.com/office/drawing/2014/main" id="{7DC9DAA3-99A1-4075-A395-285CF9D38F7B}"/>
              </a:ext>
            </a:extLst>
          </p:cNvPr>
          <p:cNvGraphicFramePr>
            <a:graphicFrameLocks noGrp="1"/>
          </p:cNvGraphicFramePr>
          <p:nvPr>
            <p:ph idx="1"/>
            <p:extLst>
              <p:ext uri="{D42A27DB-BD31-4B8C-83A1-F6EECF244321}">
                <p14:modId xmlns:p14="http://schemas.microsoft.com/office/powerpoint/2010/main" val="4068816283"/>
              </p:ext>
            </p:extLst>
          </p:nvPr>
        </p:nvGraphicFramePr>
        <p:xfrm>
          <a:off x="0" y="1283110"/>
          <a:ext cx="12191999" cy="5574893"/>
        </p:xfrm>
        <a:graphic>
          <a:graphicData uri="http://schemas.openxmlformats.org/drawingml/2006/table">
            <a:tbl>
              <a:tblPr rtl="1" firstRow="1" bandRow="1">
                <a:tableStyleId>{5C22544A-7EE6-4342-B048-85BDC9FD1C3A}</a:tableStyleId>
              </a:tblPr>
              <a:tblGrid>
                <a:gridCol w="12191999">
                  <a:extLst>
                    <a:ext uri="{9D8B030D-6E8A-4147-A177-3AD203B41FA5}">
                      <a16:colId xmlns:a16="http://schemas.microsoft.com/office/drawing/2014/main" val="370827240"/>
                    </a:ext>
                  </a:extLst>
                </a:gridCol>
              </a:tblGrid>
              <a:tr h="475429">
                <a:tc>
                  <a:txBody>
                    <a:bodyPr/>
                    <a:lstStyle/>
                    <a:p>
                      <a:pPr rtl="1"/>
                      <a:r>
                        <a:rPr lang="en-US" sz="2000" b="0" i="0" u="none" strike="noStrike" kern="1200" baseline="0" dirty="0">
                          <a:solidFill>
                            <a:schemeClr val="lt1"/>
                          </a:solidFill>
                          <a:latin typeface="+mn-lt"/>
                          <a:ea typeface="+mn-ea"/>
                          <a:cs typeface="+mn-cs"/>
                        </a:rPr>
                        <a:t>TABLE 8.8 CRITERIA TO USE WHEN EXAMINING PRIVACY POLICIES</a:t>
                      </a:r>
                      <a:endParaRPr lang="ar-SY" sz="2000" dirty="0"/>
                    </a:p>
                  </a:txBody>
                  <a:tcPr/>
                </a:tc>
                <a:extLst>
                  <a:ext uri="{0D108BD9-81ED-4DB2-BD59-A6C34878D82A}">
                    <a16:rowId xmlns:a16="http://schemas.microsoft.com/office/drawing/2014/main" val="2114255439"/>
                  </a:ext>
                </a:extLst>
              </a:tr>
              <a:tr h="475429">
                <a:tc>
                  <a:txBody>
                    <a:bodyPr/>
                    <a:lstStyle/>
                    <a:p>
                      <a:pPr marL="0" indent="0" algn="l" rtl="0">
                        <a:buFont typeface="Arial" panose="020B0604020202020204" pitchFamily="34" charset="0"/>
                        <a:buNone/>
                      </a:pPr>
                      <a:r>
                        <a:rPr lang="en-US" sz="2000" b="0" i="0" u="none" strike="noStrike" kern="1200" baseline="0" dirty="0">
                          <a:solidFill>
                            <a:schemeClr val="dk1"/>
                          </a:solidFill>
                          <a:latin typeface="+mn-lt"/>
                          <a:ea typeface="+mn-ea"/>
                          <a:cs typeface="+mn-cs"/>
                        </a:rPr>
                        <a:t>Can the privacy policy be easily found, reviewed, and understood by users?</a:t>
                      </a:r>
                      <a:endParaRPr lang="ar-SY" sz="2000" dirty="0"/>
                    </a:p>
                  </a:txBody>
                  <a:tcPr/>
                </a:tc>
                <a:extLst>
                  <a:ext uri="{0D108BD9-81ED-4DB2-BD59-A6C34878D82A}">
                    <a16:rowId xmlns:a16="http://schemas.microsoft.com/office/drawing/2014/main" val="694687689"/>
                  </a:ext>
                </a:extLst>
              </a:tr>
              <a:tr h="820603">
                <a:tc>
                  <a:txBody>
                    <a:bodyPr/>
                    <a:lstStyle/>
                    <a:p>
                      <a:pPr marL="0" indent="0" algn="l" rtl="0">
                        <a:buFont typeface="Arial" panose="020B0604020202020204" pitchFamily="34" charset="0"/>
                        <a:buNone/>
                      </a:pPr>
                      <a:r>
                        <a:rPr lang="en-US" sz="2000" dirty="0"/>
                        <a:t>Does the privacy policy fully disclose how personal information will and will not be used by the organization? Is information about users ever shared or sold without users’ explicit permission?</a:t>
                      </a:r>
                      <a:endParaRPr lang="ar-SY" sz="2000" dirty="0"/>
                    </a:p>
                  </a:txBody>
                  <a:tcPr/>
                </a:tc>
                <a:extLst>
                  <a:ext uri="{0D108BD9-81ED-4DB2-BD59-A6C34878D82A}">
                    <a16:rowId xmlns:a16="http://schemas.microsoft.com/office/drawing/2014/main" val="438457333"/>
                  </a:ext>
                </a:extLst>
              </a:tr>
              <a:tr h="475429">
                <a:tc>
                  <a:txBody>
                    <a:bodyPr/>
                    <a:lstStyle/>
                    <a:p>
                      <a:pPr marL="0" indent="0" algn="l" rtl="0">
                        <a:buFont typeface="Arial" panose="020B0604020202020204" pitchFamily="34" charset="0"/>
                        <a:buNone/>
                      </a:pPr>
                      <a:r>
                        <a:rPr lang="en-US" sz="2000" b="0" i="0" u="none" strike="noStrike" kern="1200" baseline="0" dirty="0">
                          <a:solidFill>
                            <a:schemeClr val="dk1"/>
                          </a:solidFill>
                          <a:latin typeface="+mn-lt"/>
                          <a:ea typeface="+mn-ea"/>
                          <a:cs typeface="+mn-cs"/>
                        </a:rPr>
                        <a:t>Can users decide whether they want to allow their data to be collected and used?</a:t>
                      </a:r>
                      <a:endParaRPr lang="ar-SY" sz="2000" dirty="0"/>
                    </a:p>
                  </a:txBody>
                  <a:tcPr/>
                </a:tc>
                <a:extLst>
                  <a:ext uri="{0D108BD9-81ED-4DB2-BD59-A6C34878D82A}">
                    <a16:rowId xmlns:a16="http://schemas.microsoft.com/office/drawing/2014/main" val="1605127037"/>
                  </a:ext>
                </a:extLst>
              </a:tr>
              <a:tr h="475429">
                <a:tc>
                  <a:txBody>
                    <a:bodyPr/>
                    <a:lstStyle/>
                    <a:p>
                      <a:pPr marL="0" indent="0" algn="l" rtl="0">
                        <a:buFont typeface="Arial" panose="020B0604020202020204" pitchFamily="34" charset="0"/>
                        <a:buNone/>
                      </a:pPr>
                      <a:r>
                        <a:rPr lang="en-US" sz="2000" b="0" i="0" u="none" strike="noStrike" kern="1200" baseline="0" dirty="0">
                          <a:solidFill>
                            <a:schemeClr val="dk1"/>
                          </a:solidFill>
                          <a:latin typeface="+mn-lt"/>
                          <a:ea typeface="+mn-ea"/>
                          <a:cs typeface="+mn-cs"/>
                        </a:rPr>
                        <a:t>Can users decide and actively indicate that they agree to be profiled, tracked, or targeted?</a:t>
                      </a:r>
                      <a:endParaRPr lang="ar-SY" sz="2000" dirty="0"/>
                    </a:p>
                  </a:txBody>
                  <a:tcPr/>
                </a:tc>
                <a:extLst>
                  <a:ext uri="{0D108BD9-81ED-4DB2-BD59-A6C34878D82A}">
                    <a16:rowId xmlns:a16="http://schemas.microsoft.com/office/drawing/2014/main" val="4185836815"/>
                  </a:ext>
                </a:extLst>
              </a:tr>
              <a:tr h="475429">
                <a:tc>
                  <a:txBody>
                    <a:bodyPr/>
                    <a:lstStyle/>
                    <a:p>
                      <a:pPr marL="0" indent="0" algn="l" rtl="0">
                        <a:buFont typeface="Arial" panose="020B0604020202020204" pitchFamily="34" charset="0"/>
                        <a:buNone/>
                      </a:pPr>
                      <a:r>
                        <a:rPr lang="en-US" sz="2000" b="0" i="0" u="none" strike="noStrike" kern="1200" baseline="0" dirty="0">
                          <a:solidFill>
                            <a:schemeClr val="dk1"/>
                          </a:solidFill>
                          <a:latin typeface="+mn-lt"/>
                          <a:ea typeface="+mn-ea"/>
                          <a:cs typeface="+mn-cs"/>
                        </a:rPr>
                        <a:t>Can users decide how and whether their sensitive information is shared?</a:t>
                      </a:r>
                      <a:endParaRPr lang="ar-SY" sz="2000" dirty="0"/>
                    </a:p>
                  </a:txBody>
                  <a:tcPr/>
                </a:tc>
                <a:extLst>
                  <a:ext uri="{0D108BD9-81ED-4DB2-BD59-A6C34878D82A}">
                    <a16:rowId xmlns:a16="http://schemas.microsoft.com/office/drawing/2014/main" val="4172830308"/>
                  </a:ext>
                </a:extLst>
              </a:tr>
              <a:tr h="475429">
                <a:tc>
                  <a:txBody>
                    <a:bodyPr/>
                    <a:lstStyle/>
                    <a:p>
                      <a:pPr marL="0" indent="0" algn="l" rtl="0">
                        <a:buFont typeface="Arial" panose="020B0604020202020204" pitchFamily="34" charset="0"/>
                        <a:buNone/>
                      </a:pPr>
                      <a:r>
                        <a:rPr lang="en-US" sz="2000" b="0" i="0" u="none" strike="noStrike" kern="1200" baseline="0" dirty="0">
                          <a:solidFill>
                            <a:schemeClr val="dk1"/>
                          </a:solidFill>
                          <a:latin typeface="+mn-lt"/>
                          <a:ea typeface="+mn-ea"/>
                          <a:cs typeface="+mn-cs"/>
                        </a:rPr>
                        <a:t>Are users able to change any information that they input about themselves?</a:t>
                      </a:r>
                      <a:endParaRPr lang="ar-SY" sz="2000" dirty="0"/>
                    </a:p>
                  </a:txBody>
                  <a:tcPr/>
                </a:tc>
                <a:extLst>
                  <a:ext uri="{0D108BD9-81ED-4DB2-BD59-A6C34878D82A}">
                    <a16:rowId xmlns:a16="http://schemas.microsoft.com/office/drawing/2014/main" val="1664327564"/>
                  </a:ext>
                </a:extLst>
              </a:tr>
              <a:tr h="475429">
                <a:tc>
                  <a:txBody>
                    <a:bodyPr/>
                    <a:lstStyle/>
                    <a:p>
                      <a:pPr marL="0" indent="0" algn="l" rtl="0">
                        <a:buFont typeface="Arial" panose="020B0604020202020204" pitchFamily="34" charset="0"/>
                        <a:buNone/>
                      </a:pPr>
                      <a:r>
                        <a:rPr lang="en-US" sz="2000" b="0" i="0" u="none" strike="noStrike" kern="1200" baseline="0" dirty="0">
                          <a:solidFill>
                            <a:schemeClr val="dk1"/>
                          </a:solidFill>
                          <a:latin typeface="+mn-lt"/>
                          <a:ea typeface="+mn-ea"/>
                          <a:cs typeface="+mn-cs"/>
                        </a:rPr>
                        <a:t>Can users decide who can access their information?</a:t>
                      </a:r>
                      <a:endParaRPr lang="ar-SY" sz="2000" dirty="0"/>
                    </a:p>
                  </a:txBody>
                  <a:tcPr/>
                </a:tc>
                <a:extLst>
                  <a:ext uri="{0D108BD9-81ED-4DB2-BD59-A6C34878D82A}">
                    <a16:rowId xmlns:a16="http://schemas.microsoft.com/office/drawing/2014/main" val="3118155618"/>
                  </a:ext>
                </a:extLst>
              </a:tr>
              <a:tr h="475429">
                <a:tc>
                  <a:txBody>
                    <a:bodyPr/>
                    <a:lstStyle/>
                    <a:p>
                      <a:pPr marL="0" indent="0" algn="l" rtl="0">
                        <a:buFont typeface="Arial" panose="020B0604020202020204" pitchFamily="34" charset="0"/>
                        <a:buNone/>
                      </a:pPr>
                      <a:r>
                        <a:rPr lang="en-US" sz="2000" b="0" i="0" u="none" strike="noStrike" kern="1200" baseline="0" dirty="0">
                          <a:solidFill>
                            <a:schemeClr val="dk1"/>
                          </a:solidFill>
                          <a:latin typeface="+mn-lt"/>
                          <a:ea typeface="+mn-ea"/>
                          <a:cs typeface="+mn-cs"/>
                        </a:rPr>
                        <a:t>Are users notified promptly if their information is lost, stolen, or improperly accessed?</a:t>
                      </a:r>
                      <a:endParaRPr lang="ar-SY" sz="2000" dirty="0"/>
                    </a:p>
                  </a:txBody>
                  <a:tcPr/>
                </a:tc>
                <a:extLst>
                  <a:ext uri="{0D108BD9-81ED-4DB2-BD59-A6C34878D82A}">
                    <a16:rowId xmlns:a16="http://schemas.microsoft.com/office/drawing/2014/main" val="252914436"/>
                  </a:ext>
                </a:extLst>
              </a:tr>
              <a:tr h="475429">
                <a:tc>
                  <a:txBody>
                    <a:bodyPr/>
                    <a:lstStyle/>
                    <a:p>
                      <a:pPr marL="0" indent="0" algn="l" rtl="0">
                        <a:buFont typeface="Arial" panose="020B0604020202020204" pitchFamily="34" charset="0"/>
                        <a:buNone/>
                      </a:pPr>
                      <a:r>
                        <a:rPr lang="en-US" sz="2000" b="0" i="0" u="none" strike="noStrike" kern="1200" baseline="0" dirty="0">
                          <a:solidFill>
                            <a:schemeClr val="dk1"/>
                          </a:solidFill>
                          <a:latin typeface="+mn-lt"/>
                          <a:ea typeface="+mn-ea"/>
                          <a:cs typeface="+mn-cs"/>
                        </a:rPr>
                        <a:t>Can users easily report concerns and get answers?</a:t>
                      </a:r>
                      <a:endParaRPr lang="ar-SY" sz="2000" dirty="0"/>
                    </a:p>
                  </a:txBody>
                  <a:tcPr/>
                </a:tc>
                <a:extLst>
                  <a:ext uri="{0D108BD9-81ED-4DB2-BD59-A6C34878D82A}">
                    <a16:rowId xmlns:a16="http://schemas.microsoft.com/office/drawing/2014/main" val="2952848932"/>
                  </a:ext>
                </a:extLst>
              </a:tr>
              <a:tr h="475429">
                <a:tc>
                  <a:txBody>
                    <a:bodyPr/>
                    <a:lstStyle/>
                    <a:p>
                      <a:pPr marL="0" indent="0" algn="l" rtl="0">
                        <a:buFont typeface="Arial" panose="020B0604020202020204" pitchFamily="34" charset="0"/>
                        <a:buNone/>
                      </a:pPr>
                      <a:r>
                        <a:rPr lang="en-US" sz="2000" b="0" i="0" u="none" strike="noStrike" kern="1200" baseline="0" dirty="0">
                          <a:solidFill>
                            <a:schemeClr val="dk1"/>
                          </a:solidFill>
                          <a:latin typeface="+mn-lt"/>
                          <a:ea typeface="+mn-ea"/>
                          <a:cs typeface="+mn-cs"/>
                        </a:rPr>
                        <a:t>Do users receive a copy of all disclosures of their information?</a:t>
                      </a:r>
                      <a:endParaRPr lang="ar-SY" sz="2000" dirty="0"/>
                    </a:p>
                  </a:txBody>
                  <a:tcPr/>
                </a:tc>
                <a:extLst>
                  <a:ext uri="{0D108BD9-81ED-4DB2-BD59-A6C34878D82A}">
                    <a16:rowId xmlns:a16="http://schemas.microsoft.com/office/drawing/2014/main" val="504593377"/>
                  </a:ext>
                </a:extLst>
              </a:tr>
            </a:tbl>
          </a:graphicData>
        </a:graphic>
      </p:graphicFrame>
    </p:spTree>
    <p:extLst>
      <p:ext uri="{BB962C8B-B14F-4D97-AF65-F5344CB8AC3E}">
        <p14:creationId xmlns:p14="http://schemas.microsoft.com/office/powerpoint/2010/main" val="15643347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Privacy and Information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Technological Solutions</a:t>
            </a:r>
          </a:p>
          <a:p>
            <a:r>
              <a:rPr lang="en-US" dirty="0"/>
              <a:t>Cross-site tracking uses various types of cookies to track users across the Web</a:t>
            </a:r>
          </a:p>
          <a:p>
            <a:r>
              <a:rPr lang="en-US" dirty="0"/>
              <a:t>cross-device tracking uses cellphone login and other user-supplied data, combined with cross-site tracking data, to develop a comprehensive picture of user behavior across all devices</a:t>
            </a:r>
          </a:p>
          <a:p>
            <a:r>
              <a:rPr lang="en-US" dirty="0"/>
              <a:t>device fingerprinting collects unique information from a user’s browser or smartphone that can be combined with other data files to identify specific devices and users</a:t>
            </a:r>
            <a:endParaRPr lang="ar-SY" dirty="0"/>
          </a:p>
        </p:txBody>
      </p:sp>
    </p:spTree>
    <p:extLst>
      <p:ext uri="{BB962C8B-B14F-4D97-AF65-F5344CB8AC3E}">
        <p14:creationId xmlns:p14="http://schemas.microsoft.com/office/powerpoint/2010/main" val="23330608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Privacy and Information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3" y="1342103"/>
            <a:ext cx="11814627" cy="926963"/>
          </a:xfrm>
        </p:spPr>
        <p:txBody>
          <a:bodyPr>
            <a:normAutofit fontScale="85000" lnSpcReduction="20000"/>
          </a:bodyPr>
          <a:lstStyle/>
          <a:p>
            <a:r>
              <a:rPr lang="en-US" sz="2400" dirty="0"/>
              <a:t>Table 8.9 lists some common tools for reducing or eliminating online tracking and other online and mobile privacy threats.</a:t>
            </a:r>
          </a:p>
          <a:p>
            <a:endParaRPr lang="ar-SY" dirty="0"/>
          </a:p>
        </p:txBody>
      </p:sp>
      <p:graphicFrame>
        <p:nvGraphicFramePr>
          <p:cNvPr id="4" name="Table 3">
            <a:extLst>
              <a:ext uri="{FF2B5EF4-FFF2-40B4-BE49-F238E27FC236}">
                <a16:creationId xmlns:a16="http://schemas.microsoft.com/office/drawing/2014/main" id="{650D749A-A04F-4DBC-B857-834097030AC2}"/>
              </a:ext>
            </a:extLst>
          </p:cNvPr>
          <p:cNvGraphicFramePr>
            <a:graphicFrameLocks noGrp="1"/>
          </p:cNvGraphicFramePr>
          <p:nvPr>
            <p:extLst>
              <p:ext uri="{D42A27DB-BD31-4B8C-83A1-F6EECF244321}">
                <p14:modId xmlns:p14="http://schemas.microsoft.com/office/powerpoint/2010/main" val="2998499706"/>
              </p:ext>
            </p:extLst>
          </p:nvPr>
        </p:nvGraphicFramePr>
        <p:xfrm>
          <a:off x="0" y="2269066"/>
          <a:ext cx="12191999" cy="4588936"/>
        </p:xfrm>
        <a:graphic>
          <a:graphicData uri="http://schemas.openxmlformats.org/drawingml/2006/table">
            <a:tbl>
              <a:tblPr firstRow="1" firstCol="1" bandRow="1">
                <a:tableStyleId>{5C22544A-7EE6-4342-B048-85BDC9FD1C3A}</a:tableStyleId>
              </a:tblPr>
              <a:tblGrid>
                <a:gridCol w="2552902">
                  <a:extLst>
                    <a:ext uri="{9D8B030D-6E8A-4147-A177-3AD203B41FA5}">
                      <a16:colId xmlns:a16="http://schemas.microsoft.com/office/drawing/2014/main" val="1232988737"/>
                    </a:ext>
                  </a:extLst>
                </a:gridCol>
                <a:gridCol w="3550469">
                  <a:extLst>
                    <a:ext uri="{9D8B030D-6E8A-4147-A177-3AD203B41FA5}">
                      <a16:colId xmlns:a16="http://schemas.microsoft.com/office/drawing/2014/main" val="3035231106"/>
                    </a:ext>
                  </a:extLst>
                </a:gridCol>
                <a:gridCol w="6088628">
                  <a:extLst>
                    <a:ext uri="{9D8B030D-6E8A-4147-A177-3AD203B41FA5}">
                      <a16:colId xmlns:a16="http://schemas.microsoft.com/office/drawing/2014/main" val="3029388774"/>
                    </a:ext>
                  </a:extLst>
                </a:gridCol>
              </a:tblGrid>
              <a:tr h="317769">
                <a:tc>
                  <a:txBody>
                    <a:bodyPr/>
                    <a:lstStyle/>
                    <a:p>
                      <a:pPr marL="0" marR="0" algn="ctr">
                        <a:lnSpc>
                          <a:spcPct val="115000"/>
                        </a:lnSpc>
                        <a:spcBef>
                          <a:spcPts val="0"/>
                        </a:spcBef>
                        <a:spcAft>
                          <a:spcPts val="0"/>
                        </a:spcAft>
                      </a:pPr>
                      <a:r>
                        <a:rPr lang="en-US" sz="1600">
                          <a:effectLst/>
                        </a:rPr>
                        <a:t>TECHNOLOGY</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gn="ctr">
                        <a:lnSpc>
                          <a:spcPct val="115000"/>
                        </a:lnSpc>
                        <a:spcBef>
                          <a:spcPts val="0"/>
                        </a:spcBef>
                        <a:spcAft>
                          <a:spcPts val="0"/>
                        </a:spcAft>
                      </a:pPr>
                      <a:r>
                        <a:rPr lang="en-US" sz="1600">
                          <a:effectLst/>
                        </a:rPr>
                        <a:t>PRODUCTS</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gn="ctr">
                        <a:lnSpc>
                          <a:spcPct val="115000"/>
                        </a:lnSpc>
                        <a:spcBef>
                          <a:spcPts val="0"/>
                        </a:spcBef>
                        <a:spcAft>
                          <a:spcPts val="0"/>
                        </a:spcAft>
                      </a:pPr>
                      <a:r>
                        <a:rPr lang="en-US" sz="1600" dirty="0">
                          <a:effectLst/>
                        </a:rPr>
                        <a:t>PROTECTION</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extLst>
                  <a:ext uri="{0D108BD9-81ED-4DB2-BD59-A6C34878D82A}">
                    <a16:rowId xmlns:a16="http://schemas.microsoft.com/office/drawing/2014/main" val="640244187"/>
                  </a:ext>
                </a:extLst>
              </a:tr>
              <a:tr h="663572">
                <a:tc>
                  <a:txBody>
                    <a:bodyPr/>
                    <a:lstStyle/>
                    <a:p>
                      <a:pPr marL="0" marR="0">
                        <a:lnSpc>
                          <a:spcPct val="115000"/>
                        </a:lnSpc>
                        <a:spcBef>
                          <a:spcPts val="0"/>
                        </a:spcBef>
                        <a:spcAft>
                          <a:spcPts val="0"/>
                        </a:spcAft>
                      </a:pPr>
                      <a:r>
                        <a:rPr lang="en-US" sz="1600" dirty="0">
                          <a:effectLst/>
                        </a:rPr>
                        <a:t>Apple Intelligent Tracking Prevention </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a:effectLst/>
                        </a:rPr>
                        <a:t>Apple Safari web browser</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dirty="0">
                          <a:effectLst/>
                        </a:rPr>
                        <a:t>Monitors and disables cross-site tracking cookies and blocks trackers’ ability to identify users by IP address</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extLst>
                  <a:ext uri="{0D108BD9-81ED-4DB2-BD59-A6C34878D82A}">
                    <a16:rowId xmlns:a16="http://schemas.microsoft.com/office/drawing/2014/main" val="1902557306"/>
                  </a:ext>
                </a:extLst>
              </a:tr>
              <a:tr h="663572">
                <a:tc>
                  <a:txBody>
                    <a:bodyPr/>
                    <a:lstStyle/>
                    <a:p>
                      <a:pPr marL="0" marR="0">
                        <a:lnSpc>
                          <a:spcPct val="115000"/>
                        </a:lnSpc>
                        <a:spcBef>
                          <a:spcPts val="0"/>
                        </a:spcBef>
                        <a:spcAft>
                          <a:spcPts val="0"/>
                        </a:spcAft>
                      </a:pPr>
                      <a:r>
                        <a:rPr lang="en-US" sz="1600" dirty="0">
                          <a:effectLst/>
                        </a:rPr>
                        <a:t>Google Privacy Sandbox</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a:effectLst/>
                        </a:rPr>
                        <a:t>FLEDGE API; Topics API</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dirty="0">
                          <a:effectLst/>
                        </a:rPr>
                        <a:t>Tools now being tested by Google to replace cookie-based, targeted advertising in the Google Chrome web browser</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extLst>
                  <a:ext uri="{0D108BD9-81ED-4DB2-BD59-A6C34878D82A}">
                    <a16:rowId xmlns:a16="http://schemas.microsoft.com/office/drawing/2014/main" val="3951460542"/>
                  </a:ext>
                </a:extLst>
              </a:tr>
              <a:tr h="663572">
                <a:tc>
                  <a:txBody>
                    <a:bodyPr/>
                    <a:lstStyle/>
                    <a:p>
                      <a:pPr marL="0" marR="0">
                        <a:lnSpc>
                          <a:spcPct val="115000"/>
                        </a:lnSpc>
                        <a:spcBef>
                          <a:spcPts val="0"/>
                        </a:spcBef>
                        <a:spcAft>
                          <a:spcPts val="0"/>
                        </a:spcAft>
                      </a:pPr>
                      <a:r>
                        <a:rPr lang="en-US" sz="1600" dirty="0">
                          <a:effectLst/>
                        </a:rPr>
                        <a:t>Apple App Tracking Transparency </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a:effectLst/>
                        </a:rPr>
                        <a:t>Apple iOS</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a:effectLst/>
                        </a:rPr>
                        <a:t>Requires any app that wants to track user activity and share it with other apps or websites to ask user for permission</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extLst>
                  <a:ext uri="{0D108BD9-81ED-4DB2-BD59-A6C34878D82A}">
                    <a16:rowId xmlns:a16="http://schemas.microsoft.com/office/drawing/2014/main" val="3878983751"/>
                  </a:ext>
                </a:extLst>
              </a:tr>
              <a:tr h="317769">
                <a:tc>
                  <a:txBody>
                    <a:bodyPr/>
                    <a:lstStyle/>
                    <a:p>
                      <a:pPr marL="0" marR="0">
                        <a:lnSpc>
                          <a:spcPct val="115000"/>
                        </a:lnSpc>
                        <a:spcBef>
                          <a:spcPts val="0"/>
                        </a:spcBef>
                        <a:spcAft>
                          <a:spcPts val="0"/>
                        </a:spcAft>
                      </a:pPr>
                      <a:r>
                        <a:rPr lang="en-US" sz="1600" dirty="0">
                          <a:effectLst/>
                        </a:rPr>
                        <a:t>Privacy default browsers</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dirty="0">
                          <a:effectLst/>
                        </a:rPr>
                        <a:t>Epic, Brave, DuckDuckGo</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dirty="0">
                          <a:effectLst/>
                        </a:rPr>
                        <a:t>Eliminates tracking cookies and prevents IP tracking</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extLst>
                  <a:ext uri="{0D108BD9-81ED-4DB2-BD59-A6C34878D82A}">
                    <a16:rowId xmlns:a16="http://schemas.microsoft.com/office/drawing/2014/main" val="3996290601"/>
                  </a:ext>
                </a:extLst>
              </a:tr>
              <a:tr h="663572">
                <a:tc>
                  <a:txBody>
                    <a:bodyPr/>
                    <a:lstStyle/>
                    <a:p>
                      <a:pPr marL="0" marR="0">
                        <a:lnSpc>
                          <a:spcPct val="115000"/>
                        </a:lnSpc>
                        <a:spcBef>
                          <a:spcPts val="0"/>
                        </a:spcBef>
                        <a:spcAft>
                          <a:spcPts val="0"/>
                        </a:spcAft>
                      </a:pPr>
                      <a:r>
                        <a:rPr lang="en-US" sz="1600">
                          <a:effectLst/>
                        </a:rPr>
                        <a:t>Message encryption apps/services/software</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a:effectLst/>
                        </a:rPr>
                        <a:t>Signal, Gdata Secure Chat, Telegram, Ceerus</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dirty="0">
                          <a:effectLst/>
                        </a:rPr>
                        <a:t>Apps that encrypt text and other data that is transferred using smartphones</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extLst>
                  <a:ext uri="{0D108BD9-81ED-4DB2-BD59-A6C34878D82A}">
                    <a16:rowId xmlns:a16="http://schemas.microsoft.com/office/drawing/2014/main" val="1356924850"/>
                  </a:ext>
                </a:extLst>
              </a:tr>
              <a:tr h="317769">
                <a:tc>
                  <a:txBody>
                    <a:bodyPr/>
                    <a:lstStyle/>
                    <a:p>
                      <a:pPr marL="0" marR="0">
                        <a:lnSpc>
                          <a:spcPct val="115000"/>
                        </a:lnSpc>
                        <a:spcBef>
                          <a:spcPts val="0"/>
                        </a:spcBef>
                        <a:spcAft>
                          <a:spcPts val="0"/>
                        </a:spcAft>
                      </a:pPr>
                      <a:r>
                        <a:rPr lang="en-US" sz="1600">
                          <a:effectLst/>
                        </a:rPr>
                        <a:t>Spyware blockers</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a:effectLst/>
                        </a:rPr>
                        <a:t>Bitdefender, Avast One, Spybot</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a:effectLst/>
                        </a:rPr>
                        <a:t>Detects and removes spyware, adware, keyloggers, and other malware</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extLst>
                  <a:ext uri="{0D108BD9-81ED-4DB2-BD59-A6C34878D82A}">
                    <a16:rowId xmlns:a16="http://schemas.microsoft.com/office/drawing/2014/main" val="3702476421"/>
                  </a:ext>
                </a:extLst>
              </a:tr>
              <a:tr h="663572">
                <a:tc>
                  <a:txBody>
                    <a:bodyPr/>
                    <a:lstStyle/>
                    <a:p>
                      <a:pPr marL="0" marR="0">
                        <a:lnSpc>
                          <a:spcPct val="115000"/>
                        </a:lnSpc>
                        <a:spcBef>
                          <a:spcPts val="0"/>
                        </a:spcBef>
                        <a:spcAft>
                          <a:spcPts val="0"/>
                        </a:spcAft>
                      </a:pPr>
                      <a:r>
                        <a:rPr lang="en-US" sz="1600" dirty="0">
                          <a:effectLst/>
                        </a:rPr>
                        <a:t>Anonymous surfing</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dirty="0">
                          <a:effectLst/>
                        </a:rPr>
                        <a:t>Most browsers (i.e., Chrome Incognito; Safari Private Browsing), Tor Browser</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dirty="0">
                          <a:effectLst/>
                        </a:rPr>
                        <a:t>Enhanced privacy protection for web browsing</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extLst>
                  <a:ext uri="{0D108BD9-81ED-4DB2-BD59-A6C34878D82A}">
                    <a16:rowId xmlns:a16="http://schemas.microsoft.com/office/drawing/2014/main" val="2255100314"/>
                  </a:ext>
                </a:extLst>
              </a:tr>
              <a:tr h="317769">
                <a:tc>
                  <a:txBody>
                    <a:bodyPr/>
                    <a:lstStyle/>
                    <a:p>
                      <a:pPr marL="0" marR="0">
                        <a:lnSpc>
                          <a:spcPct val="115000"/>
                        </a:lnSpc>
                        <a:spcBef>
                          <a:spcPts val="0"/>
                        </a:spcBef>
                        <a:spcAft>
                          <a:spcPts val="0"/>
                        </a:spcAft>
                      </a:pPr>
                      <a:r>
                        <a:rPr lang="en-US" sz="1600" dirty="0">
                          <a:effectLst/>
                        </a:rPr>
                        <a:t>Public key encryption</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a:effectLst/>
                        </a:rPr>
                        <a:t>Symantec Encryption Desktop</a:t>
                      </a:r>
                      <a:endParaRPr lang="en-US" sz="160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tc>
                  <a:txBody>
                    <a:bodyPr/>
                    <a:lstStyle/>
                    <a:p>
                      <a:pPr marL="0" marR="0">
                        <a:lnSpc>
                          <a:spcPct val="115000"/>
                        </a:lnSpc>
                        <a:spcBef>
                          <a:spcPts val="0"/>
                        </a:spcBef>
                        <a:spcAft>
                          <a:spcPts val="0"/>
                        </a:spcAft>
                      </a:pPr>
                      <a:r>
                        <a:rPr lang="en-US" sz="1600" dirty="0">
                          <a:effectLst/>
                        </a:rPr>
                        <a:t>Program that encrypts your mail and documents</a:t>
                      </a:r>
                      <a:endParaRPr lang="en-US" sz="1600" dirty="0">
                        <a:effectLst/>
                        <a:latin typeface="Cambria" panose="02040503050406030204" pitchFamily="18" charset="0"/>
                        <a:ea typeface="MS Mincho" panose="02020609040205080304" pitchFamily="49" charset="-128"/>
                        <a:cs typeface="Arial" panose="020B0604020202020204" pitchFamily="34" charset="0"/>
                      </a:endParaRPr>
                    </a:p>
                  </a:txBody>
                  <a:tcPr marL="41979" marR="41979" marT="0" marB="0"/>
                </a:tc>
                <a:extLst>
                  <a:ext uri="{0D108BD9-81ED-4DB2-BD59-A6C34878D82A}">
                    <a16:rowId xmlns:a16="http://schemas.microsoft.com/office/drawing/2014/main" val="2449058127"/>
                  </a:ext>
                </a:extLst>
              </a:tr>
            </a:tbl>
          </a:graphicData>
        </a:graphic>
      </p:graphicFrame>
      <p:pic>
        <p:nvPicPr>
          <p:cNvPr id="17414" name="Picture 6" descr="Privacy Sandbox">
            <a:extLst>
              <a:ext uri="{FF2B5EF4-FFF2-40B4-BE49-F238E27FC236}">
                <a16:creationId xmlns:a16="http://schemas.microsoft.com/office/drawing/2014/main" id="{4C8B3AC4-E1E5-421A-82A7-7D6C483D0A1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26040" y="3254085"/>
            <a:ext cx="606714" cy="606714"/>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How to configure App Tracking Transparency in iOS and iPadOS | AppleInsider">
            <a:extLst>
              <a:ext uri="{FF2B5EF4-FFF2-40B4-BE49-F238E27FC236}">
                <a16:creationId xmlns:a16="http://schemas.microsoft.com/office/drawing/2014/main" id="{4CA19B2D-97D0-40FC-9C60-67E80FBEAE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88145" y="3956820"/>
            <a:ext cx="1088938" cy="606714"/>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descr="What is &quot;Incognito mode&quot; in Google Chrome and Why would you use it? -  SandStorm IT">
            <a:extLst>
              <a:ext uri="{FF2B5EF4-FFF2-40B4-BE49-F238E27FC236}">
                <a16:creationId xmlns:a16="http://schemas.microsoft.com/office/drawing/2014/main" id="{256E662B-BA26-434D-B2C3-51A07BBA8F5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37334" y="5979885"/>
            <a:ext cx="500743" cy="500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9772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471B3502-69D2-4E35-A7F3-FF3DCE998160}"/>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Freeform: Shape 4">
            <a:extLst>
              <a:ext uri="{FF2B5EF4-FFF2-40B4-BE49-F238E27FC236}">
                <a16:creationId xmlns:a16="http://schemas.microsoft.com/office/drawing/2014/main" id="{877AEF0C-E0CF-4060-8BB8-AA4C3975925D}"/>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r>
              <a:rPr lang="en-US" sz="2800" b="1" kern="1200" dirty="0"/>
              <a:t>Chapter 8:</a:t>
            </a:r>
          </a:p>
          <a:p>
            <a:pPr marL="0" lvl="0" indent="0" algn="l" defTabSz="1244600" rtl="0">
              <a:lnSpc>
                <a:spcPct val="90000"/>
              </a:lnSpc>
              <a:spcBef>
                <a:spcPct val="0"/>
              </a:spcBef>
              <a:spcAft>
                <a:spcPct val="35000"/>
              </a:spcAft>
              <a:buNone/>
            </a:pPr>
            <a:r>
              <a:rPr lang="en-US" sz="2800" kern="1200" dirty="0"/>
              <a:t>Ethical, social, and political issues in e-commerce</a:t>
            </a:r>
          </a:p>
        </p:txBody>
      </p:sp>
      <p:sp>
        <p:nvSpPr>
          <p:cNvPr id="6" name="Freeform: Shape 5">
            <a:extLst>
              <a:ext uri="{FF2B5EF4-FFF2-40B4-BE49-F238E27FC236}">
                <a16:creationId xmlns:a16="http://schemas.microsoft.com/office/drawing/2014/main" id="{809C6449-61E7-4907-A952-9C79509AA899}"/>
              </a:ext>
            </a:extLst>
          </p:cNvPr>
          <p:cNvSpPr/>
          <p:nvPr/>
        </p:nvSpPr>
        <p:spPr>
          <a:xfrm>
            <a:off x="2822794" y="1567564"/>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Understanding Ethical, Social, and Political Issues in E-commerce</a:t>
            </a:r>
          </a:p>
        </p:txBody>
      </p:sp>
      <p:sp>
        <p:nvSpPr>
          <p:cNvPr id="8" name="Freeform: Shape 7">
            <a:extLst>
              <a:ext uri="{FF2B5EF4-FFF2-40B4-BE49-F238E27FC236}">
                <a16:creationId xmlns:a16="http://schemas.microsoft.com/office/drawing/2014/main" id="{415CB60F-152E-4831-9BF1-682EB04099D6}"/>
              </a:ext>
            </a:extLst>
          </p:cNvPr>
          <p:cNvSpPr/>
          <p:nvPr/>
        </p:nvSpPr>
        <p:spPr>
          <a:xfrm>
            <a:off x="7412926" y="156756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A Model for Organizing the Issues</a:t>
            </a:r>
            <a:endParaRPr lang="en-US" sz="1400" kern="1200" dirty="0"/>
          </a:p>
        </p:txBody>
      </p:sp>
      <p:sp>
        <p:nvSpPr>
          <p:cNvPr id="9" name="Straight Connector 8">
            <a:extLst>
              <a:ext uri="{FF2B5EF4-FFF2-40B4-BE49-F238E27FC236}">
                <a16:creationId xmlns:a16="http://schemas.microsoft.com/office/drawing/2014/main" id="{5B6E4030-69D1-499D-930D-3CA818B7F3F7}"/>
              </a:ext>
            </a:extLst>
          </p:cNvPr>
          <p:cNvSpPr/>
          <p:nvPr/>
        </p:nvSpPr>
        <p:spPr>
          <a:xfrm>
            <a:off x="7240796" y="17853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2F244E9F-5E53-4080-8ABC-4CE2246D71DC}"/>
              </a:ext>
            </a:extLst>
          </p:cNvPr>
          <p:cNvSpPr/>
          <p:nvPr/>
        </p:nvSpPr>
        <p:spPr>
          <a:xfrm>
            <a:off x="7412925" y="1808246"/>
            <a:ext cx="4754880"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Responsibility, Accountability, Liability, and Due Process</a:t>
            </a:r>
          </a:p>
        </p:txBody>
      </p:sp>
      <p:sp>
        <p:nvSpPr>
          <p:cNvPr id="11" name="Straight Connector 10">
            <a:extLst>
              <a:ext uri="{FF2B5EF4-FFF2-40B4-BE49-F238E27FC236}">
                <a16:creationId xmlns:a16="http://schemas.microsoft.com/office/drawing/2014/main" id="{F97229DD-EADB-4983-B27D-194B00E3AAD9}"/>
              </a:ext>
            </a:extLst>
          </p:cNvPr>
          <p:cNvSpPr/>
          <p:nvPr/>
        </p:nvSpPr>
        <p:spPr>
          <a:xfrm>
            <a:off x="7240796" y="204130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5C179E54-1B15-492E-8100-F6CF917B4995}"/>
              </a:ext>
            </a:extLst>
          </p:cNvPr>
          <p:cNvSpPr/>
          <p:nvPr/>
        </p:nvSpPr>
        <p:spPr>
          <a:xfrm>
            <a:off x="7412926" y="206416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Analyzing Ethical Dilemmas</a:t>
            </a:r>
            <a:endParaRPr lang="en-US" sz="1400" kern="1200" dirty="0"/>
          </a:p>
        </p:txBody>
      </p:sp>
      <p:sp>
        <p:nvSpPr>
          <p:cNvPr id="13" name="Straight Connector 12">
            <a:extLst>
              <a:ext uri="{FF2B5EF4-FFF2-40B4-BE49-F238E27FC236}">
                <a16:creationId xmlns:a16="http://schemas.microsoft.com/office/drawing/2014/main" id="{656CE8ED-A27C-4C13-AD37-A178C99F545A}"/>
              </a:ext>
            </a:extLst>
          </p:cNvPr>
          <p:cNvSpPr/>
          <p:nvPr/>
        </p:nvSpPr>
        <p:spPr>
          <a:xfrm>
            <a:off x="7240796" y="230485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3E19ED6E-AD3D-4C5E-849C-B355AC3BD0DD}"/>
              </a:ext>
            </a:extLst>
          </p:cNvPr>
          <p:cNvSpPr/>
          <p:nvPr/>
        </p:nvSpPr>
        <p:spPr>
          <a:xfrm>
            <a:off x="7412926" y="2320091"/>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Ethical Principles</a:t>
            </a:r>
            <a:endParaRPr lang="en-US" sz="1400" kern="1200" dirty="0"/>
          </a:p>
        </p:txBody>
      </p:sp>
      <p:sp>
        <p:nvSpPr>
          <p:cNvPr id="15" name="Straight Connector 14">
            <a:extLst>
              <a:ext uri="{FF2B5EF4-FFF2-40B4-BE49-F238E27FC236}">
                <a16:creationId xmlns:a16="http://schemas.microsoft.com/office/drawing/2014/main" id="{2F02B8E5-03F7-4E33-B058-31C99D84E23A}"/>
              </a:ext>
            </a:extLst>
          </p:cNvPr>
          <p:cNvSpPr/>
          <p:nvPr/>
        </p:nvSpPr>
        <p:spPr>
          <a:xfrm>
            <a:off x="2650664" y="25531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739A68C1-C00D-4037-9DA1-A324910F1CA1}"/>
              </a:ext>
            </a:extLst>
          </p:cNvPr>
          <p:cNvSpPr/>
          <p:nvPr/>
        </p:nvSpPr>
        <p:spPr>
          <a:xfrm>
            <a:off x="2822794" y="2564968"/>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Privacy and Information Rights</a:t>
            </a:r>
          </a:p>
        </p:txBody>
      </p:sp>
      <p:sp>
        <p:nvSpPr>
          <p:cNvPr id="17" name="Freeform: Shape 16">
            <a:extLst>
              <a:ext uri="{FF2B5EF4-FFF2-40B4-BE49-F238E27FC236}">
                <a16:creationId xmlns:a16="http://schemas.microsoft.com/office/drawing/2014/main" id="{7566E894-F6A6-49B7-A7DA-EAD1FA9372E8}"/>
              </a:ext>
            </a:extLst>
          </p:cNvPr>
          <p:cNvSpPr/>
          <p:nvPr/>
        </p:nvSpPr>
        <p:spPr>
          <a:xfrm>
            <a:off x="7412926" y="256496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What Is Privacy?</a:t>
            </a:r>
          </a:p>
        </p:txBody>
      </p:sp>
      <p:sp>
        <p:nvSpPr>
          <p:cNvPr id="18" name="Straight Connector 17">
            <a:extLst>
              <a:ext uri="{FF2B5EF4-FFF2-40B4-BE49-F238E27FC236}">
                <a16:creationId xmlns:a16="http://schemas.microsoft.com/office/drawing/2014/main" id="{F0D4377D-19D3-4B38-9F4B-03191CAEB7AF}"/>
              </a:ext>
            </a:extLst>
          </p:cNvPr>
          <p:cNvSpPr/>
          <p:nvPr/>
        </p:nvSpPr>
        <p:spPr>
          <a:xfrm>
            <a:off x="7240796" y="27741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DCBBF9A8-AC48-4186-940E-406C6AEA0EC3}"/>
              </a:ext>
            </a:extLst>
          </p:cNvPr>
          <p:cNvSpPr/>
          <p:nvPr/>
        </p:nvSpPr>
        <p:spPr>
          <a:xfrm>
            <a:off x="7412926" y="278680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Information Collected by E-commerce Companies</a:t>
            </a:r>
          </a:p>
        </p:txBody>
      </p:sp>
      <p:sp>
        <p:nvSpPr>
          <p:cNvPr id="20" name="Straight Connector 19">
            <a:extLst>
              <a:ext uri="{FF2B5EF4-FFF2-40B4-BE49-F238E27FC236}">
                <a16:creationId xmlns:a16="http://schemas.microsoft.com/office/drawing/2014/main" id="{926C333E-45E1-4C50-B0D5-40766CDA4C0D}"/>
              </a:ext>
            </a:extLst>
          </p:cNvPr>
          <p:cNvSpPr/>
          <p:nvPr/>
        </p:nvSpPr>
        <p:spPr>
          <a:xfrm>
            <a:off x="7240796" y="301182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Straight Connector 21">
            <a:extLst>
              <a:ext uri="{FF2B5EF4-FFF2-40B4-BE49-F238E27FC236}">
                <a16:creationId xmlns:a16="http://schemas.microsoft.com/office/drawing/2014/main" id="{CE578866-83D4-4557-A2DB-11FF270D81A1}"/>
              </a:ext>
            </a:extLst>
          </p:cNvPr>
          <p:cNvSpPr/>
          <p:nvPr/>
        </p:nvSpPr>
        <p:spPr>
          <a:xfrm>
            <a:off x="7240796" y="325906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Straight Connector 23">
            <a:extLst>
              <a:ext uri="{FF2B5EF4-FFF2-40B4-BE49-F238E27FC236}">
                <a16:creationId xmlns:a16="http://schemas.microsoft.com/office/drawing/2014/main" id="{D1A4AA07-47C7-4039-925B-20E2D05508A0}"/>
              </a:ext>
            </a:extLst>
          </p:cNvPr>
          <p:cNvSpPr/>
          <p:nvPr/>
        </p:nvSpPr>
        <p:spPr>
          <a:xfrm>
            <a:off x="7240796" y="350947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5" name="Freeform: Shape 24">
            <a:extLst>
              <a:ext uri="{FF2B5EF4-FFF2-40B4-BE49-F238E27FC236}">
                <a16:creationId xmlns:a16="http://schemas.microsoft.com/office/drawing/2014/main" id="{EE24B8DC-0C9F-4B54-9063-1448DF99797E}"/>
              </a:ext>
            </a:extLst>
          </p:cNvPr>
          <p:cNvSpPr/>
          <p:nvPr/>
        </p:nvSpPr>
        <p:spPr>
          <a:xfrm>
            <a:off x="7412926" y="3496779"/>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Technological Solutions</a:t>
            </a:r>
          </a:p>
        </p:txBody>
      </p:sp>
      <p:sp>
        <p:nvSpPr>
          <p:cNvPr id="26" name="Straight Connector 25">
            <a:extLst>
              <a:ext uri="{FF2B5EF4-FFF2-40B4-BE49-F238E27FC236}">
                <a16:creationId xmlns:a16="http://schemas.microsoft.com/office/drawing/2014/main" id="{24180EFE-E833-4BBC-AAAB-4FD14F8D80D4}"/>
              </a:ext>
            </a:extLst>
          </p:cNvPr>
          <p:cNvSpPr/>
          <p:nvPr/>
        </p:nvSpPr>
        <p:spPr>
          <a:xfrm>
            <a:off x="2650664" y="37562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B408E200-DD44-4560-9F32-AC5948B7B2AD}"/>
              </a:ext>
            </a:extLst>
          </p:cNvPr>
          <p:cNvSpPr/>
          <p:nvPr/>
        </p:nvSpPr>
        <p:spPr>
          <a:xfrm>
            <a:off x="2822794" y="3792498"/>
            <a:ext cx="4418001" cy="882713"/>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Intellectual Property Rights</a:t>
            </a:r>
          </a:p>
        </p:txBody>
      </p:sp>
      <p:sp>
        <p:nvSpPr>
          <p:cNvPr id="28" name="Freeform: Shape 27">
            <a:extLst>
              <a:ext uri="{FF2B5EF4-FFF2-40B4-BE49-F238E27FC236}">
                <a16:creationId xmlns:a16="http://schemas.microsoft.com/office/drawing/2014/main" id="{E871C0BD-60C0-43F9-93D0-DC92C11197D9}"/>
              </a:ext>
            </a:extLst>
          </p:cNvPr>
          <p:cNvSpPr/>
          <p:nvPr/>
        </p:nvSpPr>
        <p:spPr>
          <a:xfrm>
            <a:off x="7412926" y="3765572"/>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Copyright</a:t>
            </a:r>
          </a:p>
        </p:txBody>
      </p:sp>
      <p:sp>
        <p:nvSpPr>
          <p:cNvPr id="29" name="Straight Connector 28">
            <a:extLst>
              <a:ext uri="{FF2B5EF4-FFF2-40B4-BE49-F238E27FC236}">
                <a16:creationId xmlns:a16="http://schemas.microsoft.com/office/drawing/2014/main" id="{0790418E-238F-4FEA-9909-2C8BF926FBAD}"/>
              </a:ext>
            </a:extLst>
          </p:cNvPr>
          <p:cNvSpPr/>
          <p:nvPr/>
        </p:nvSpPr>
        <p:spPr>
          <a:xfrm>
            <a:off x="7240796" y="39833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Shape 29">
            <a:extLst>
              <a:ext uri="{FF2B5EF4-FFF2-40B4-BE49-F238E27FC236}">
                <a16:creationId xmlns:a16="http://schemas.microsoft.com/office/drawing/2014/main" id="{CA833F35-7481-4EE3-A356-B1C377C6AF0B}"/>
              </a:ext>
            </a:extLst>
          </p:cNvPr>
          <p:cNvSpPr/>
          <p:nvPr/>
        </p:nvSpPr>
        <p:spPr>
          <a:xfrm>
            <a:off x="7412926" y="399863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Patents</a:t>
            </a:r>
            <a:endParaRPr lang="en-US" sz="1400" kern="1200" dirty="0"/>
          </a:p>
        </p:txBody>
      </p:sp>
      <p:sp>
        <p:nvSpPr>
          <p:cNvPr id="31" name="Straight Connector 30">
            <a:extLst>
              <a:ext uri="{FF2B5EF4-FFF2-40B4-BE49-F238E27FC236}">
                <a16:creationId xmlns:a16="http://schemas.microsoft.com/office/drawing/2014/main" id="{9AE94318-1D8D-49AE-A220-A8AC0FAC386F}"/>
              </a:ext>
            </a:extLst>
          </p:cNvPr>
          <p:cNvSpPr/>
          <p:nvPr/>
        </p:nvSpPr>
        <p:spPr>
          <a:xfrm>
            <a:off x="7240796" y="421645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9B84F5C9-8F87-4612-A0C1-C45FC7B34886}"/>
              </a:ext>
            </a:extLst>
          </p:cNvPr>
          <p:cNvSpPr/>
          <p:nvPr/>
        </p:nvSpPr>
        <p:spPr>
          <a:xfrm>
            <a:off x="7412926" y="4231697"/>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Trademarks</a:t>
            </a:r>
          </a:p>
        </p:txBody>
      </p:sp>
      <p:sp>
        <p:nvSpPr>
          <p:cNvPr id="33" name="Straight Connector 32">
            <a:extLst>
              <a:ext uri="{FF2B5EF4-FFF2-40B4-BE49-F238E27FC236}">
                <a16:creationId xmlns:a16="http://schemas.microsoft.com/office/drawing/2014/main" id="{E35748AB-79D9-49C0-9E41-25A52DD0DB5A}"/>
              </a:ext>
            </a:extLst>
          </p:cNvPr>
          <p:cNvSpPr/>
          <p:nvPr/>
        </p:nvSpPr>
        <p:spPr>
          <a:xfrm>
            <a:off x="7240796" y="444951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0A6B2ED2-3B9F-4086-AE63-BA1339A1E07F}"/>
              </a:ext>
            </a:extLst>
          </p:cNvPr>
          <p:cNvSpPr/>
          <p:nvPr/>
        </p:nvSpPr>
        <p:spPr>
          <a:xfrm>
            <a:off x="7412926" y="447237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Trade Secrets</a:t>
            </a:r>
            <a:endParaRPr lang="en-US" sz="1400" kern="1200" dirty="0"/>
          </a:p>
        </p:txBody>
      </p:sp>
      <p:sp>
        <p:nvSpPr>
          <p:cNvPr id="35" name="Straight Connector 34">
            <a:extLst>
              <a:ext uri="{FF2B5EF4-FFF2-40B4-BE49-F238E27FC236}">
                <a16:creationId xmlns:a16="http://schemas.microsoft.com/office/drawing/2014/main" id="{0FA379D1-4258-4FDC-BC42-F4C2E5946427}"/>
              </a:ext>
            </a:extLst>
          </p:cNvPr>
          <p:cNvSpPr/>
          <p:nvPr/>
        </p:nvSpPr>
        <p:spPr>
          <a:xfrm>
            <a:off x="2650664" y="469020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6" name="Freeform: Shape 35">
            <a:extLst>
              <a:ext uri="{FF2B5EF4-FFF2-40B4-BE49-F238E27FC236}">
                <a16:creationId xmlns:a16="http://schemas.microsoft.com/office/drawing/2014/main" id="{042A02C0-CBC1-412B-BB95-A8C8EFF50EE0}"/>
              </a:ext>
            </a:extLst>
          </p:cNvPr>
          <p:cNvSpPr/>
          <p:nvPr/>
        </p:nvSpPr>
        <p:spPr>
          <a:xfrm>
            <a:off x="2822794" y="4733766"/>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Governance</a:t>
            </a:r>
          </a:p>
        </p:txBody>
      </p:sp>
      <p:sp>
        <p:nvSpPr>
          <p:cNvPr id="37" name="Freeform: Shape 36">
            <a:extLst>
              <a:ext uri="{FF2B5EF4-FFF2-40B4-BE49-F238E27FC236}">
                <a16:creationId xmlns:a16="http://schemas.microsoft.com/office/drawing/2014/main" id="{445A6F95-9429-454B-9604-9ED1C466581C}"/>
              </a:ext>
            </a:extLst>
          </p:cNvPr>
          <p:cNvSpPr/>
          <p:nvPr/>
        </p:nvSpPr>
        <p:spPr>
          <a:xfrm>
            <a:off x="7412926" y="4733766"/>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Can the Internet Be Controlled?</a:t>
            </a:r>
          </a:p>
        </p:txBody>
      </p:sp>
      <p:sp>
        <p:nvSpPr>
          <p:cNvPr id="38" name="Straight Connector 37">
            <a:extLst>
              <a:ext uri="{FF2B5EF4-FFF2-40B4-BE49-F238E27FC236}">
                <a16:creationId xmlns:a16="http://schemas.microsoft.com/office/drawing/2014/main" id="{3613EA11-D1D2-4FD8-811B-F0259772B9EA}"/>
              </a:ext>
            </a:extLst>
          </p:cNvPr>
          <p:cNvSpPr/>
          <p:nvPr/>
        </p:nvSpPr>
        <p:spPr>
          <a:xfrm>
            <a:off x="7240796" y="496676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57BD0289-0469-4931-A5B2-14B6FA986729}"/>
              </a:ext>
            </a:extLst>
          </p:cNvPr>
          <p:cNvSpPr/>
          <p:nvPr/>
        </p:nvSpPr>
        <p:spPr>
          <a:xfrm>
            <a:off x="7412926" y="4966762"/>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Net Neutrality</a:t>
            </a:r>
          </a:p>
        </p:txBody>
      </p:sp>
      <p:sp>
        <p:nvSpPr>
          <p:cNvPr id="40" name="Straight Connector 39">
            <a:extLst>
              <a:ext uri="{FF2B5EF4-FFF2-40B4-BE49-F238E27FC236}">
                <a16:creationId xmlns:a16="http://schemas.microsoft.com/office/drawing/2014/main" id="{19A31A1B-F174-4415-A10B-53B99C445693}"/>
              </a:ext>
            </a:extLst>
          </p:cNvPr>
          <p:cNvSpPr/>
          <p:nvPr/>
        </p:nvSpPr>
        <p:spPr>
          <a:xfrm>
            <a:off x="7240796" y="52188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1" name="Freeform: Shape 40">
            <a:extLst>
              <a:ext uri="{FF2B5EF4-FFF2-40B4-BE49-F238E27FC236}">
                <a16:creationId xmlns:a16="http://schemas.microsoft.com/office/drawing/2014/main" id="{20BDCD75-F2E3-4DD6-BB0D-C428FDC05617}"/>
              </a:ext>
            </a:extLst>
          </p:cNvPr>
          <p:cNvSpPr/>
          <p:nvPr/>
        </p:nvSpPr>
        <p:spPr>
          <a:xfrm>
            <a:off x="7412925" y="5218808"/>
            <a:ext cx="4754880"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Antitrust, Monopoly, and Market Competition</a:t>
            </a:r>
          </a:p>
        </p:txBody>
      </p:sp>
      <p:sp>
        <p:nvSpPr>
          <p:cNvPr id="42" name="Straight Connector 41">
            <a:extLst>
              <a:ext uri="{FF2B5EF4-FFF2-40B4-BE49-F238E27FC236}">
                <a16:creationId xmlns:a16="http://schemas.microsoft.com/office/drawing/2014/main" id="{AC453149-D1DF-425F-B1AB-ACB753DE75C6}"/>
              </a:ext>
            </a:extLst>
          </p:cNvPr>
          <p:cNvSpPr/>
          <p:nvPr/>
        </p:nvSpPr>
        <p:spPr>
          <a:xfrm>
            <a:off x="2650664" y="55098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3" name="Freeform: Shape 42">
            <a:extLst>
              <a:ext uri="{FF2B5EF4-FFF2-40B4-BE49-F238E27FC236}">
                <a16:creationId xmlns:a16="http://schemas.microsoft.com/office/drawing/2014/main" id="{35D5399E-8A98-48DD-9D20-932A628DEA19}"/>
              </a:ext>
            </a:extLst>
          </p:cNvPr>
          <p:cNvSpPr/>
          <p:nvPr/>
        </p:nvSpPr>
        <p:spPr>
          <a:xfrm>
            <a:off x="2822794" y="5524795"/>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Public Safety and Welfare</a:t>
            </a:r>
          </a:p>
        </p:txBody>
      </p:sp>
      <p:sp>
        <p:nvSpPr>
          <p:cNvPr id="44" name="Freeform: Shape 43">
            <a:extLst>
              <a:ext uri="{FF2B5EF4-FFF2-40B4-BE49-F238E27FC236}">
                <a16:creationId xmlns:a16="http://schemas.microsoft.com/office/drawing/2014/main" id="{FD56527A-C26A-4B91-970C-414C49EFA6A6}"/>
              </a:ext>
            </a:extLst>
          </p:cNvPr>
          <p:cNvSpPr/>
          <p:nvPr/>
        </p:nvSpPr>
        <p:spPr>
          <a:xfrm>
            <a:off x="7412926" y="5553370"/>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Protecting Children</a:t>
            </a:r>
          </a:p>
        </p:txBody>
      </p:sp>
      <p:sp>
        <p:nvSpPr>
          <p:cNvPr id="45" name="Straight Connector 44">
            <a:extLst>
              <a:ext uri="{FF2B5EF4-FFF2-40B4-BE49-F238E27FC236}">
                <a16:creationId xmlns:a16="http://schemas.microsoft.com/office/drawing/2014/main" id="{B3A517B2-3C17-45C6-B0C7-3559EF8164AD}"/>
              </a:ext>
            </a:extLst>
          </p:cNvPr>
          <p:cNvSpPr/>
          <p:nvPr/>
        </p:nvSpPr>
        <p:spPr>
          <a:xfrm>
            <a:off x="7240796" y="585883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0068F56E-5518-42E0-A0EB-8AA098421665}"/>
              </a:ext>
            </a:extLst>
          </p:cNvPr>
          <p:cNvSpPr/>
          <p:nvPr/>
        </p:nvSpPr>
        <p:spPr>
          <a:xfrm>
            <a:off x="7412926" y="5884239"/>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Cigarettes, Drugs, and Gambling: Is the Web Really Borderless?</a:t>
            </a:r>
          </a:p>
        </p:txBody>
      </p:sp>
      <p:sp>
        <p:nvSpPr>
          <p:cNvPr id="47" name="Straight Connector 46">
            <a:extLst>
              <a:ext uri="{FF2B5EF4-FFF2-40B4-BE49-F238E27FC236}">
                <a16:creationId xmlns:a16="http://schemas.microsoft.com/office/drawing/2014/main" id="{2E6EE912-3B4B-4A6E-AEEF-802A587BCC5A}"/>
              </a:ext>
            </a:extLst>
          </p:cNvPr>
          <p:cNvSpPr/>
          <p:nvPr/>
        </p:nvSpPr>
        <p:spPr>
          <a:xfrm>
            <a:off x="2650664" y="63922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F7FE81E7-45C8-4E3D-BD23-E0C543D79E64}"/>
              </a:ext>
            </a:extLst>
          </p:cNvPr>
          <p:cNvSpPr/>
          <p:nvPr/>
        </p:nvSpPr>
        <p:spPr>
          <a:xfrm>
            <a:off x="7412926" y="302452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dirty="0"/>
              <a:t>Social Networks: Privacy and Self Revelation</a:t>
            </a:r>
          </a:p>
        </p:txBody>
      </p:sp>
      <p:sp>
        <p:nvSpPr>
          <p:cNvPr id="49" name="Freeform: Shape 48">
            <a:extLst>
              <a:ext uri="{FF2B5EF4-FFF2-40B4-BE49-F238E27FC236}">
                <a16:creationId xmlns:a16="http://schemas.microsoft.com/office/drawing/2014/main" id="{F4662A8E-7C70-4C88-9E3A-9254A42FC507}"/>
              </a:ext>
            </a:extLst>
          </p:cNvPr>
          <p:cNvSpPr/>
          <p:nvPr/>
        </p:nvSpPr>
        <p:spPr>
          <a:xfrm>
            <a:off x="7412926" y="325906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a:t>Privacy and Terms of Use Policies</a:t>
            </a:r>
            <a:endParaRPr lang="en-US" sz="1400" dirty="0"/>
          </a:p>
        </p:txBody>
      </p:sp>
    </p:spTree>
    <p:extLst>
      <p:ext uri="{BB962C8B-B14F-4D97-AF65-F5344CB8AC3E}">
        <p14:creationId xmlns:p14="http://schemas.microsoft.com/office/powerpoint/2010/main" val="584358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7"/>
                                        </p:tgtEl>
                                        <p:attrNameLst>
                                          <p:attrName>fillcolor</p:attrName>
                                        </p:attrNameLst>
                                      </p:cBhvr>
                                      <p:to>
                                        <a:srgbClr val="FFFF00"/>
                                      </p:to>
                                    </p:animClr>
                                    <p:set>
                                      <p:cBhvr>
                                        <p:cTn id="7" dur="2000" fill="hold"/>
                                        <p:tgtEl>
                                          <p:spTgt spid="27"/>
                                        </p:tgtEl>
                                        <p:attrNameLst>
                                          <p:attrName>fill.type</p:attrName>
                                        </p:attrNameLst>
                                      </p:cBhvr>
                                      <p:to>
                                        <p:strVal val="solid"/>
                                      </p:to>
                                    </p:set>
                                    <p:set>
                                      <p:cBhvr>
                                        <p:cTn id="8" dur="2000" fill="hold"/>
                                        <p:tgtEl>
                                          <p:spTgt spid="2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0000" lnSpcReduction="20000"/>
          </a:bodyPr>
          <a:lstStyle/>
          <a:p>
            <a:r>
              <a:rPr lang="en-US" b="1" dirty="0"/>
              <a:t>Intellectual property </a:t>
            </a:r>
            <a:r>
              <a:rPr lang="en-US" dirty="0"/>
              <a:t>refers to creations of the human mind, like websites, music, books, and software.</a:t>
            </a:r>
          </a:p>
          <a:p>
            <a:r>
              <a:rPr lang="en-US" dirty="0"/>
              <a:t>Traditionally, creators own their IP and control its use—but the </a:t>
            </a:r>
            <a:r>
              <a:rPr lang="en-US" b="1" dirty="0"/>
              <a:t>Internet challenges this model</a:t>
            </a:r>
            <a:r>
              <a:rPr lang="en-US" dirty="0"/>
              <a:t>.</a:t>
            </a:r>
          </a:p>
          <a:p>
            <a:r>
              <a:rPr lang="en-US" b="1" dirty="0"/>
              <a:t>Digital content is easy to copy, share, and alter</a:t>
            </a:r>
            <a:r>
              <a:rPr lang="en-US" dirty="0"/>
              <a:t>, making enforcement of IP rights difficult.</a:t>
            </a:r>
          </a:p>
          <a:p>
            <a:r>
              <a:rPr lang="en-US" dirty="0"/>
              <a:t>The Internet allows </a:t>
            </a:r>
            <a:r>
              <a:rPr lang="en-US" b="1" dirty="0"/>
              <a:t>mass distribution of perfect digital copies</a:t>
            </a:r>
            <a:r>
              <a:rPr lang="en-US" dirty="0"/>
              <a:t> at almost no cost.</a:t>
            </a:r>
          </a:p>
          <a:p>
            <a:r>
              <a:rPr lang="en-US" dirty="0"/>
              <a:t>Entrepreneurs often overlook IP laws, such as </a:t>
            </a:r>
            <a:r>
              <a:rPr lang="en-US" b="1" dirty="0"/>
              <a:t>patents and trademarks</a:t>
            </a:r>
            <a:r>
              <a:rPr lang="en-US" dirty="0"/>
              <a:t>, in the fast-paced online world.</a:t>
            </a:r>
          </a:p>
          <a:p>
            <a:r>
              <a:rPr lang="en-US" dirty="0"/>
              <a:t>Key ethical and social questions arise:</a:t>
            </a:r>
          </a:p>
          <a:p>
            <a:pPr lvl="1"/>
            <a:r>
              <a:rPr lang="en-US" dirty="0"/>
              <a:t>Should society still protect IP in the digital age?</a:t>
            </a:r>
          </a:p>
          <a:p>
            <a:pPr lvl="1"/>
            <a:r>
              <a:rPr lang="en-US" dirty="0"/>
              <a:t>Does protecting IP limit innovation or benefit society?</a:t>
            </a:r>
          </a:p>
          <a:p>
            <a:pPr lvl="1"/>
            <a:r>
              <a:rPr lang="en-US" dirty="0"/>
              <a:t>Should technology be restricted to protect IP owners?</a:t>
            </a:r>
          </a:p>
          <a:p>
            <a:r>
              <a:rPr lang="en-US" dirty="0"/>
              <a:t>Politically, the challenge is to </a:t>
            </a:r>
            <a:r>
              <a:rPr lang="en-US" b="1" dirty="0"/>
              <a:t>balance IP protection with the growth of e-commerce and the open Internet</a:t>
            </a:r>
            <a:r>
              <a:rPr lang="en-US" dirty="0"/>
              <a:t>.</a:t>
            </a:r>
          </a:p>
          <a:p>
            <a:endParaRPr lang="ar-SY" dirty="0"/>
          </a:p>
        </p:txBody>
      </p:sp>
    </p:spTree>
    <p:extLst>
      <p:ext uri="{BB962C8B-B14F-4D97-AF65-F5344CB8AC3E}">
        <p14:creationId xmlns:p14="http://schemas.microsoft.com/office/powerpoint/2010/main" val="10964348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232227" y="1422213"/>
            <a:ext cx="11814627" cy="4934138"/>
          </a:xfrm>
        </p:spPr>
        <p:txBody>
          <a:bodyPr>
            <a:normAutofit fontScale="70000" lnSpcReduction="20000"/>
          </a:bodyPr>
          <a:lstStyle/>
          <a:p>
            <a:pPr marL="0" indent="0">
              <a:buNone/>
            </a:pPr>
            <a:r>
              <a:rPr lang="en-US" b="1" dirty="0">
                <a:solidFill>
                  <a:srgbClr val="FF0000"/>
                </a:solidFill>
              </a:rPr>
              <a:t>Types of Intellectual Property Protection</a:t>
            </a:r>
          </a:p>
          <a:p>
            <a:r>
              <a:rPr lang="en-US" dirty="0"/>
              <a:t>There are </a:t>
            </a:r>
            <a:r>
              <a:rPr lang="en-US" b="1" dirty="0"/>
              <a:t>four main types</a:t>
            </a:r>
            <a:r>
              <a:rPr lang="en-US" dirty="0"/>
              <a:t> of IP protection: </a:t>
            </a:r>
          </a:p>
          <a:p>
            <a:pPr lvl="1">
              <a:lnSpc>
                <a:spcPct val="220000"/>
              </a:lnSpc>
              <a:buFont typeface="Wingdings" panose="05000000000000000000" pitchFamily="2" charset="2"/>
              <a:buChar char="v"/>
            </a:pPr>
            <a:r>
              <a:rPr lang="en-US" b="1" dirty="0"/>
              <a:t>Copyright</a:t>
            </a:r>
          </a:p>
          <a:p>
            <a:pPr lvl="1">
              <a:lnSpc>
                <a:spcPct val="220000"/>
              </a:lnSpc>
              <a:buFont typeface="Wingdings" panose="05000000000000000000" pitchFamily="2" charset="2"/>
              <a:buChar char="v"/>
            </a:pPr>
            <a:r>
              <a:rPr lang="en-US" b="1" dirty="0"/>
              <a:t>Patent</a:t>
            </a:r>
          </a:p>
          <a:p>
            <a:pPr lvl="1">
              <a:lnSpc>
                <a:spcPct val="220000"/>
              </a:lnSpc>
              <a:buFont typeface="Wingdings" panose="05000000000000000000" pitchFamily="2" charset="2"/>
              <a:buChar char="v"/>
            </a:pPr>
            <a:r>
              <a:rPr lang="en-US" b="1" dirty="0"/>
              <a:t>Trademark</a:t>
            </a:r>
          </a:p>
          <a:p>
            <a:pPr lvl="1">
              <a:lnSpc>
                <a:spcPct val="220000"/>
              </a:lnSpc>
              <a:buFont typeface="Wingdings" panose="05000000000000000000" pitchFamily="2" charset="2"/>
              <a:buChar char="v"/>
            </a:pPr>
            <a:r>
              <a:rPr lang="en-US" b="1" dirty="0"/>
              <a:t>Trade Secrets</a:t>
            </a:r>
            <a:r>
              <a:rPr lang="en-US" dirty="0"/>
              <a:t>.</a:t>
            </a:r>
          </a:p>
          <a:p>
            <a:r>
              <a:rPr lang="en-US" dirty="0"/>
              <a:t>The Goal is to balance:</a:t>
            </a:r>
          </a:p>
          <a:p>
            <a:pPr lvl="1"/>
            <a:r>
              <a:rPr lang="en-US" b="1" dirty="0"/>
              <a:t>Public interest</a:t>
            </a:r>
            <a:r>
              <a:rPr lang="en-US" dirty="0"/>
              <a:t>: Encouraging creativity and access to ideas.</a:t>
            </a:r>
          </a:p>
          <a:p>
            <a:pPr lvl="1"/>
            <a:r>
              <a:rPr lang="en-US" b="1" dirty="0"/>
              <a:t>Private interest</a:t>
            </a:r>
            <a:r>
              <a:rPr lang="en-US" dirty="0"/>
              <a:t>: Rewarding creators for their work.</a:t>
            </a:r>
          </a:p>
        </p:txBody>
      </p:sp>
      <p:pic>
        <p:nvPicPr>
          <p:cNvPr id="18434" name="Picture 2">
            <a:extLst>
              <a:ext uri="{FF2B5EF4-FFF2-40B4-BE49-F238E27FC236}">
                <a16:creationId xmlns:a16="http://schemas.microsoft.com/office/drawing/2014/main" id="{0E4BEE88-EDB1-43F4-8633-1424C757DEE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05770" y="2563813"/>
            <a:ext cx="435681" cy="435681"/>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BRUIPO - patent">
            <a:extLst>
              <a:ext uri="{FF2B5EF4-FFF2-40B4-BE49-F238E27FC236}">
                <a16:creationId xmlns:a16="http://schemas.microsoft.com/office/drawing/2014/main" id="{25589D4B-A9A8-453B-9EC7-8ABB82162D5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63365" y="3070003"/>
            <a:ext cx="914400" cy="54864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What you need to know about the Trademark Modernization Act of 2020 - NH  Business Review">
            <a:extLst>
              <a:ext uri="{FF2B5EF4-FFF2-40B4-BE49-F238E27FC236}">
                <a16:creationId xmlns:a16="http://schemas.microsoft.com/office/drawing/2014/main" id="{F194647D-B860-4DA9-980D-0B949A6256D0}"/>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46245" y="3691213"/>
            <a:ext cx="548640" cy="548640"/>
          </a:xfrm>
          <a:prstGeom prst="rect">
            <a:avLst/>
          </a:prstGeom>
          <a:noFill/>
          <a:extLst>
            <a:ext uri="{909E8E84-426E-40DD-AFC4-6F175D3DCCD1}">
              <a14:hiddenFill xmlns:a14="http://schemas.microsoft.com/office/drawing/2010/main">
                <a:solidFill>
                  <a:srgbClr val="FFFFFF"/>
                </a:solidFill>
              </a14:hiddenFill>
            </a:ext>
          </a:extLst>
        </p:spPr>
      </p:pic>
      <p:pic>
        <p:nvPicPr>
          <p:cNvPr id="18440" name="Picture 8" descr="Can Trade Secrets Ever Be Sold?">
            <a:extLst>
              <a:ext uri="{FF2B5EF4-FFF2-40B4-BE49-F238E27FC236}">
                <a16:creationId xmlns:a16="http://schemas.microsoft.com/office/drawing/2014/main" id="{913AEFC8-58C9-4D12-B561-5E514589689F}"/>
              </a:ext>
            </a:extLst>
          </p:cNvPr>
          <p:cNvPicPr>
            <a:picLocks noChangeAspect="1" noChangeArrowheads="1"/>
          </p:cNvPicPr>
          <p:nvPr/>
        </p:nvPicPr>
        <p:blipFill>
          <a:blip r:embed="rId5" cstate="print">
            <a:clrChange>
              <a:clrFrom>
                <a:srgbClr val="FFFFFF"/>
              </a:clrFrom>
              <a:clrTo>
                <a:srgbClr val="FFFFFF">
                  <a:alpha val="0"/>
                </a:srgbClr>
              </a:clrTo>
            </a:clrChange>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646245" y="4200822"/>
            <a:ext cx="548640"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5272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7500" lnSpcReduction="20000"/>
          </a:bodyPr>
          <a:lstStyle/>
          <a:p>
            <a:r>
              <a:rPr lang="en-US" dirty="0"/>
              <a:t>However, </a:t>
            </a:r>
            <a:r>
              <a:rPr lang="en-US" b="1" dirty="0"/>
              <a:t>new technologies constantly disrupt this balance</a:t>
            </a:r>
            <a:r>
              <a:rPr lang="en-US" dirty="0"/>
              <a:t>. Over the past century, innovations like radio, television, CDs, DVDs, and especially the Internet have made it easier to copy and distribute content, often without permission. This weakens the effectiveness of traditional Intellectual Property  protections.</a:t>
            </a:r>
          </a:p>
          <a:p>
            <a:r>
              <a:rPr lang="en-US" dirty="0"/>
              <a:t> After 2005, with the rise of platforms like the </a:t>
            </a:r>
            <a:r>
              <a:rPr lang="en-US" b="1" dirty="0"/>
              <a:t>iTunes Store</a:t>
            </a:r>
            <a:r>
              <a:rPr lang="en-US" dirty="0"/>
              <a:t>, smartphones, and tablets, the balance began to shift back toward </a:t>
            </a:r>
            <a:r>
              <a:rPr lang="en-US" b="1" dirty="0"/>
              <a:t>content owners</a:t>
            </a:r>
            <a:r>
              <a:rPr lang="en-US" dirty="0"/>
              <a:t>. These platforms rely on high-quality, legally obtained content to attract users. At the same time, </a:t>
            </a:r>
            <a:r>
              <a:rPr lang="en-US" b="1" dirty="0"/>
              <a:t>lawsuits and legal pressure</a:t>
            </a:r>
            <a:r>
              <a:rPr lang="en-US" dirty="0"/>
              <a:t> increased the cost of ignoring IP laws, forcing internet companies to take IP protection more seriously.</a:t>
            </a:r>
          </a:p>
          <a:p>
            <a:r>
              <a:rPr lang="en-US" dirty="0"/>
              <a:t>In short, while technology initially weakened IP protections, the growing importance of digital content and legal enforcement has helped restore some balance in favor of creators and rights holders.</a:t>
            </a:r>
          </a:p>
          <a:p>
            <a:endParaRPr lang="ar-SY" dirty="0"/>
          </a:p>
        </p:txBody>
      </p:sp>
    </p:spTree>
    <p:extLst>
      <p:ext uri="{BB962C8B-B14F-4D97-AF65-F5344CB8AC3E}">
        <p14:creationId xmlns:p14="http://schemas.microsoft.com/office/powerpoint/2010/main" val="16962473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07367-47C0-4BDF-BEBD-A623810D8152}"/>
              </a:ext>
            </a:extLst>
          </p:cNvPr>
          <p:cNvSpPr>
            <a:spLocks noGrp="1"/>
          </p:cNvSpPr>
          <p:nvPr>
            <p:ph type="title"/>
          </p:nvPr>
        </p:nvSpPr>
        <p:spPr/>
        <p:txBody>
          <a:bodyPr/>
          <a:lstStyle/>
          <a:p>
            <a:endParaRPr lang="ar-SY"/>
          </a:p>
        </p:txBody>
      </p:sp>
      <p:pic>
        <p:nvPicPr>
          <p:cNvPr id="4" name="videoplayback">
            <a:hlinkClick r:id="" action="ppaction://media"/>
            <a:extLst>
              <a:ext uri="{FF2B5EF4-FFF2-40B4-BE49-F238E27FC236}">
                <a16:creationId xmlns:a16="http://schemas.microsoft.com/office/drawing/2014/main" id="{E1E4C3FC-0B36-40F2-A8D8-907E19DD6906}"/>
              </a:ext>
            </a:extLst>
          </p:cNvPr>
          <p:cNvPicPr>
            <a:picLocks noGrp="1" noChangeAspect="1"/>
          </p:cNvPicPr>
          <p:nvPr>
            <p:ph idx="1"/>
            <a:videoFile r:link="rId1"/>
            <p:extLst>
              <p:ext uri="{DAA4B4D4-6D71-4841-9C94-3DE7FCFB9230}">
                <p14:media xmlns:p14="http://schemas.microsoft.com/office/powerpoint/2010/main" r:embed="rId2">
                  <p14:trim st="9240" end="41884.0333"/>
                </p14:media>
              </p:ext>
            </p:extLst>
          </p:nvPr>
        </p:nvPicPr>
        <p:blipFill>
          <a:blip r:embed="rId5"/>
          <a:stretch>
            <a:fillRect/>
          </a:stretch>
        </p:blipFill>
        <p:spPr>
          <a:xfrm>
            <a:off x="1710531" y="1348658"/>
            <a:ext cx="8770938" cy="4933950"/>
          </a:xfrm>
        </p:spPr>
      </p:pic>
    </p:spTree>
    <p:extLst>
      <p:ext uri="{BB962C8B-B14F-4D97-AF65-F5344CB8AC3E}">
        <p14:creationId xmlns:p14="http://schemas.microsoft.com/office/powerpoint/2010/main" val="1397651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497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COPYRIGHT</a:t>
            </a:r>
            <a:r>
              <a:rPr lang="en-US" dirty="0"/>
              <a:t> </a:t>
            </a:r>
          </a:p>
          <a:p>
            <a:r>
              <a:rPr lang="en-US" b="1" dirty="0"/>
              <a:t>What is protected?</a:t>
            </a:r>
          </a:p>
          <a:p>
            <a:pPr>
              <a:buFont typeface="Wingdings" panose="05000000000000000000" pitchFamily="2" charset="2"/>
              <a:buChar char="q"/>
            </a:pPr>
            <a:r>
              <a:rPr lang="en-US" dirty="0"/>
              <a:t>Copyright protects </a:t>
            </a:r>
            <a:r>
              <a:rPr lang="en-US" b="1" dirty="0"/>
              <a:t>original creative works</a:t>
            </a:r>
            <a:r>
              <a:rPr lang="en-US" dirty="0"/>
              <a:t>—like books, music, software, photos, and videos. It doesn’t protect the </a:t>
            </a:r>
            <a:r>
              <a:rPr lang="en-US" b="1" dirty="0"/>
              <a:t>idea itself</a:t>
            </a:r>
            <a:r>
              <a:rPr lang="en-US" dirty="0"/>
              <a:t>, but rather </a:t>
            </a:r>
            <a:r>
              <a:rPr lang="en-US" b="1" dirty="0"/>
              <a:t>how that idea is expressed</a:t>
            </a:r>
            <a:r>
              <a:rPr lang="en-US" dirty="0"/>
              <a:t> (e.g., the actual text, code, or image).</a:t>
            </a:r>
          </a:p>
          <a:p>
            <a:r>
              <a:rPr lang="en-US" b="1" dirty="0"/>
              <a:t>Why does this matter?</a:t>
            </a:r>
          </a:p>
          <a:p>
            <a:pPr>
              <a:buFont typeface="Wingdings" panose="05000000000000000000" pitchFamily="2" charset="2"/>
              <a:buChar char="q"/>
            </a:pPr>
            <a:r>
              <a:rPr lang="en-US" dirty="0"/>
              <a:t>In the digital world, it’s very easy to </a:t>
            </a:r>
            <a:r>
              <a:rPr lang="en-US" b="1" dirty="0"/>
              <a:t>copy and share</a:t>
            </a:r>
            <a:r>
              <a:rPr lang="en-US" dirty="0"/>
              <a:t> content. For example, someone can view the HTML code of a website, but they </a:t>
            </a:r>
            <a:r>
              <a:rPr lang="en-US" b="1" dirty="0"/>
              <a:t>can’t legally copy and reuse it</a:t>
            </a:r>
            <a:r>
              <a:rPr lang="en-US" dirty="0"/>
              <a:t> to build a similar commercial site.</a:t>
            </a:r>
          </a:p>
        </p:txBody>
      </p:sp>
      <p:pic>
        <p:nvPicPr>
          <p:cNvPr id="19458" name="Picture 2" descr="What is Copyright and Why is it Important – raza1201">
            <a:extLst>
              <a:ext uri="{FF2B5EF4-FFF2-40B4-BE49-F238E27FC236}">
                <a16:creationId xmlns:a16="http://schemas.microsoft.com/office/drawing/2014/main" id="{F8C7249E-52CF-4BDA-9B8F-718854C7F8CB}"/>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78171" y="1125123"/>
            <a:ext cx="4468586" cy="1549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51319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0000" lnSpcReduction="20000"/>
          </a:bodyPr>
          <a:lstStyle/>
          <a:p>
            <a:r>
              <a:rPr lang="en-US" b="1" dirty="0"/>
              <a:t>What’s not protected?</a:t>
            </a:r>
            <a:endParaRPr lang="en-US" dirty="0"/>
          </a:p>
          <a:p>
            <a:pPr>
              <a:buFont typeface="Wingdings" panose="05000000000000000000" pitchFamily="2" charset="2"/>
              <a:buChar char="q"/>
            </a:pPr>
            <a:r>
              <a:rPr lang="en-US" dirty="0"/>
              <a:t>The </a:t>
            </a:r>
            <a:r>
              <a:rPr lang="en-US" b="1" dirty="0"/>
              <a:t>concept or technique</a:t>
            </a:r>
            <a:r>
              <a:rPr lang="en-US" dirty="0"/>
              <a:t> behind a work isn’t protected. So, someone can study how a website works and then use the same </a:t>
            </a:r>
            <a:r>
              <a:rPr lang="en-US" b="1" dirty="0"/>
              <a:t>methods or logic</a:t>
            </a:r>
            <a:r>
              <a:rPr lang="en-US" dirty="0"/>
              <a:t> to build a different site—as long as they don’t copy the actual code or design.</a:t>
            </a:r>
          </a:p>
          <a:p>
            <a:r>
              <a:rPr lang="en-US" b="1" dirty="0"/>
              <a:t>Real-world example:</a:t>
            </a:r>
          </a:p>
          <a:p>
            <a:pPr>
              <a:buFont typeface="Wingdings" panose="05000000000000000000" pitchFamily="2" charset="2"/>
              <a:buChar char="q"/>
            </a:pPr>
            <a:r>
              <a:rPr lang="en-US" dirty="0"/>
              <a:t>Imagine you design a unique website layout. Others can’t copy your exact layout or code, but they can be inspired by your design and create something similar using their own code.</a:t>
            </a:r>
          </a:p>
          <a:p>
            <a:r>
              <a:rPr lang="en-US" b="1" dirty="0"/>
              <a:t>Why it’s important:</a:t>
            </a:r>
          </a:p>
          <a:p>
            <a:pPr>
              <a:buFont typeface="Wingdings" panose="05000000000000000000" pitchFamily="2" charset="2"/>
              <a:buChar char="q"/>
            </a:pPr>
            <a:r>
              <a:rPr lang="en-US" dirty="0"/>
              <a:t>Copyright encourages creativity by giving creators control over their work. But it also allows others to </a:t>
            </a:r>
            <a:r>
              <a:rPr lang="en-US" b="1" dirty="0"/>
              <a:t>learn from existing work</a:t>
            </a:r>
            <a:r>
              <a:rPr lang="en-US" dirty="0"/>
              <a:t> and build something new—as long as they don’t copy it directly.</a:t>
            </a:r>
          </a:p>
          <a:p>
            <a:endParaRPr lang="ar-SY" dirty="0"/>
          </a:p>
        </p:txBody>
      </p:sp>
    </p:spTree>
    <p:extLst>
      <p:ext uri="{BB962C8B-B14F-4D97-AF65-F5344CB8AC3E}">
        <p14:creationId xmlns:p14="http://schemas.microsoft.com/office/powerpoint/2010/main" val="1497251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62500" lnSpcReduction="20000"/>
          </a:bodyPr>
          <a:lstStyle/>
          <a:p>
            <a:pPr marL="0" indent="0">
              <a:buNone/>
            </a:pPr>
            <a:r>
              <a:rPr lang="en-US" sz="3800" b="1" dirty="0">
                <a:solidFill>
                  <a:srgbClr val="FF0000"/>
                </a:solidFill>
              </a:rPr>
              <a:t>PATENTS</a:t>
            </a:r>
          </a:p>
          <a:p>
            <a:r>
              <a:rPr lang="en-US" dirty="0"/>
              <a:t>A </a:t>
            </a:r>
            <a:r>
              <a:rPr lang="en-US" b="1" dirty="0"/>
              <a:t>patent</a:t>
            </a:r>
            <a:r>
              <a:rPr lang="en-US" dirty="0"/>
              <a:t> is a legal right that gives an inventor </a:t>
            </a:r>
            <a:r>
              <a:rPr lang="en-US" b="1" dirty="0"/>
              <a:t>exclusive control</a:t>
            </a:r>
            <a:r>
              <a:rPr lang="en-US" dirty="0"/>
              <a:t> over how their invention is used, made, or sold for a limited time—usually </a:t>
            </a:r>
            <a:r>
              <a:rPr lang="en-US" b="1" dirty="0"/>
              <a:t>20 years</a:t>
            </a:r>
            <a:r>
              <a:rPr lang="en-US" dirty="0"/>
              <a:t>. It’s like a temporary monopoly that rewards innovation.</a:t>
            </a:r>
          </a:p>
          <a:p>
            <a:r>
              <a:rPr lang="en-US" b="1" dirty="0"/>
              <a:t>What Does a Patent Protect?</a:t>
            </a:r>
          </a:p>
          <a:p>
            <a:pPr>
              <a:buFont typeface="Wingdings" panose="05000000000000000000" pitchFamily="2" charset="2"/>
              <a:buChar char="q"/>
            </a:pPr>
            <a:r>
              <a:rPr lang="en-US" dirty="0"/>
              <a:t>Unlike copyright (which protects the </a:t>
            </a:r>
            <a:r>
              <a:rPr lang="en-US" i="1" dirty="0"/>
              <a:t>expression</a:t>
            </a:r>
            <a:r>
              <a:rPr lang="en-US" dirty="0"/>
              <a:t> of an idea), a patent protects the </a:t>
            </a:r>
            <a:r>
              <a:rPr lang="en-US" b="1" dirty="0"/>
              <a:t>idea itself</a:t>
            </a:r>
            <a:r>
              <a:rPr lang="en-US" dirty="0"/>
              <a:t>—but only if it meets certain conditions. The invention must be:</a:t>
            </a:r>
          </a:p>
          <a:p>
            <a:r>
              <a:rPr lang="en-US" b="1" dirty="0"/>
              <a:t>New</a:t>
            </a:r>
            <a:r>
              <a:rPr lang="en-US" dirty="0"/>
              <a:t>: It hasn’t been done before.</a:t>
            </a:r>
          </a:p>
          <a:p>
            <a:r>
              <a:rPr lang="en-US" b="1" dirty="0"/>
              <a:t>Original</a:t>
            </a:r>
            <a:r>
              <a:rPr lang="en-US" dirty="0"/>
              <a:t>: It’s the inventor’s own work.</a:t>
            </a:r>
          </a:p>
          <a:p>
            <a:r>
              <a:rPr lang="en-US" b="1" dirty="0"/>
              <a:t>Non-obvious</a:t>
            </a:r>
            <a:r>
              <a:rPr lang="en-US" dirty="0"/>
              <a:t>: It’s not something any expert could easily think of.</a:t>
            </a:r>
          </a:p>
          <a:p>
            <a:r>
              <a:rPr lang="en-US" b="1" dirty="0"/>
              <a:t>Useful</a:t>
            </a:r>
            <a:r>
              <a:rPr lang="en-US" dirty="0"/>
              <a:t>: It must have a practical application.</a:t>
            </a:r>
          </a:p>
          <a:p>
            <a:endParaRPr lang="ar-SY" dirty="0"/>
          </a:p>
        </p:txBody>
      </p:sp>
      <p:pic>
        <p:nvPicPr>
          <p:cNvPr id="20482" name="Picture 2" descr="What is a Consumer Product Patent and Why is it Important?">
            <a:extLst>
              <a:ext uri="{FF2B5EF4-FFF2-40B4-BE49-F238E27FC236}">
                <a16:creationId xmlns:a16="http://schemas.microsoft.com/office/drawing/2014/main" id="{DFF3BAD4-4996-4DE7-BAC9-478FC61117E9}"/>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52343" y="3429000"/>
            <a:ext cx="4608513"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1812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a:bodyPr>
          <a:lstStyle/>
          <a:p>
            <a:pPr marL="0" indent="0">
              <a:buNone/>
            </a:pPr>
            <a:r>
              <a:rPr lang="en-US" b="1" dirty="0">
                <a:solidFill>
                  <a:srgbClr val="FF0000"/>
                </a:solidFill>
              </a:rPr>
              <a:t>PATENTS</a:t>
            </a:r>
          </a:p>
          <a:p>
            <a:r>
              <a:rPr lang="en-US" b="1" dirty="0"/>
              <a:t>What Can Be Patented?</a:t>
            </a:r>
          </a:p>
          <a:p>
            <a:pPr>
              <a:buFont typeface="Wingdings" panose="05000000000000000000" pitchFamily="2" charset="2"/>
              <a:buChar char="q"/>
            </a:pPr>
            <a:r>
              <a:rPr lang="en-US" dirty="0"/>
              <a:t>Patents apply to:</a:t>
            </a:r>
          </a:p>
          <a:p>
            <a:pPr lvl="1">
              <a:buFont typeface="Wingdings" panose="05000000000000000000" pitchFamily="2" charset="2"/>
              <a:buChar char="v"/>
            </a:pPr>
            <a:r>
              <a:rPr lang="en-US" b="1" dirty="0"/>
              <a:t>Machines</a:t>
            </a:r>
            <a:r>
              <a:rPr lang="en-US" dirty="0"/>
              <a:t> (e.g., engines, tools)</a:t>
            </a:r>
          </a:p>
          <a:p>
            <a:pPr lvl="1">
              <a:buFont typeface="Wingdings" panose="05000000000000000000" pitchFamily="2" charset="2"/>
              <a:buChar char="v"/>
            </a:pPr>
            <a:r>
              <a:rPr lang="en-US" b="1" dirty="0"/>
              <a:t>Man-made products</a:t>
            </a:r>
            <a:r>
              <a:rPr lang="en-US" dirty="0"/>
              <a:t> (e.g., electronics, gadgets)</a:t>
            </a:r>
          </a:p>
          <a:p>
            <a:pPr lvl="1">
              <a:buFont typeface="Wingdings" panose="05000000000000000000" pitchFamily="2" charset="2"/>
              <a:buChar char="v"/>
            </a:pPr>
            <a:r>
              <a:rPr lang="en-US" b="1" dirty="0"/>
              <a:t>Chemical compositions</a:t>
            </a:r>
            <a:r>
              <a:rPr lang="en-US" dirty="0"/>
              <a:t> (e.g., medicines, materials)</a:t>
            </a:r>
          </a:p>
          <a:p>
            <a:pPr lvl="1">
              <a:buFont typeface="Wingdings" panose="05000000000000000000" pitchFamily="2" charset="2"/>
              <a:buChar char="v"/>
            </a:pPr>
            <a:r>
              <a:rPr lang="en-US" b="1" dirty="0"/>
              <a:t>Processes or methods</a:t>
            </a:r>
            <a:r>
              <a:rPr lang="en-US" dirty="0"/>
              <a:t> (e.g., manufacturing techniques, software algorithms)</a:t>
            </a:r>
          </a:p>
        </p:txBody>
      </p:sp>
    </p:spTree>
    <p:extLst>
      <p:ext uri="{BB962C8B-B14F-4D97-AF65-F5344CB8AC3E}">
        <p14:creationId xmlns:p14="http://schemas.microsoft.com/office/powerpoint/2010/main" val="41408334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0000" lnSpcReduction="20000"/>
          </a:bodyPr>
          <a:lstStyle/>
          <a:p>
            <a:pPr marL="0" indent="0">
              <a:buNone/>
            </a:pPr>
            <a:r>
              <a:rPr lang="ar-SY" b="1" dirty="0"/>
              <a:t>💡</a:t>
            </a:r>
            <a:r>
              <a:rPr lang="en-US" b="1" dirty="0"/>
              <a:t> Why Are Patents Important?</a:t>
            </a:r>
            <a:endParaRPr lang="en-US" dirty="0"/>
          </a:p>
          <a:p>
            <a:r>
              <a:rPr lang="en-US" dirty="0"/>
              <a:t>They </a:t>
            </a:r>
            <a:r>
              <a:rPr lang="en-US" b="1" dirty="0"/>
              <a:t>encourage innovation</a:t>
            </a:r>
            <a:r>
              <a:rPr lang="en-US" dirty="0"/>
              <a:t> by giving inventors a chance to profit from their ideas.</a:t>
            </a:r>
          </a:p>
          <a:p>
            <a:r>
              <a:rPr lang="en-US" dirty="0"/>
              <a:t>They also </a:t>
            </a:r>
            <a:r>
              <a:rPr lang="en-US" b="1" dirty="0"/>
              <a:t>promote knowledge sharing</a:t>
            </a:r>
            <a:r>
              <a:rPr lang="en-US" dirty="0"/>
              <a:t>—because to get a patent, inventors must publish detailed information about how their invention works.</a:t>
            </a:r>
          </a:p>
          <a:p>
            <a:r>
              <a:rPr lang="en-US" dirty="0"/>
              <a:t>Others can study these patents and create </a:t>
            </a:r>
            <a:r>
              <a:rPr lang="en-US" b="1" dirty="0"/>
              <a:t>alternative solutions</a:t>
            </a:r>
            <a:r>
              <a:rPr lang="en-US" dirty="0"/>
              <a:t> that achieve the same result in a different way.</a:t>
            </a:r>
          </a:p>
          <a:p>
            <a:pPr marL="0" indent="0">
              <a:buNone/>
            </a:pPr>
            <a:r>
              <a:rPr lang="ar-SY" b="1" dirty="0"/>
              <a:t>⚠️</a:t>
            </a:r>
            <a:r>
              <a:rPr lang="en-US" b="1" dirty="0"/>
              <a:t> Potential Downsides</a:t>
            </a:r>
          </a:p>
          <a:p>
            <a:r>
              <a:rPr lang="en-US" dirty="0"/>
              <a:t>Patents can </a:t>
            </a:r>
            <a:r>
              <a:rPr lang="en-US" b="1" dirty="0"/>
              <a:t>limit competition</a:t>
            </a:r>
            <a:r>
              <a:rPr lang="en-US" dirty="0"/>
              <a:t>: New companies may have to pay licensing fees or avoid certain technologies.</a:t>
            </a:r>
          </a:p>
          <a:p>
            <a:r>
              <a:rPr lang="en-US" dirty="0"/>
              <a:t>This can </a:t>
            </a:r>
            <a:r>
              <a:rPr lang="en-US" b="1" dirty="0"/>
              <a:t>slow down innovation</a:t>
            </a:r>
            <a:r>
              <a:rPr lang="en-US" dirty="0"/>
              <a:t> if too many barriers are created.</a:t>
            </a:r>
          </a:p>
          <a:p>
            <a:r>
              <a:rPr lang="en-US" dirty="0"/>
              <a:t>Some companies use patents </a:t>
            </a:r>
            <a:r>
              <a:rPr lang="en-US" b="1" dirty="0"/>
              <a:t>strategically</a:t>
            </a:r>
            <a:r>
              <a:rPr lang="en-US" dirty="0"/>
              <a:t>, not just to protect inventions, but to block competitors or demand settlements.</a:t>
            </a:r>
            <a:endParaRPr lang="ar-SY" dirty="0"/>
          </a:p>
        </p:txBody>
      </p:sp>
    </p:spTree>
    <p:extLst>
      <p:ext uri="{BB962C8B-B14F-4D97-AF65-F5344CB8AC3E}">
        <p14:creationId xmlns:p14="http://schemas.microsoft.com/office/powerpoint/2010/main" val="22422704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4F503-3D20-4F59-83DC-3E8A303F3EC5}"/>
              </a:ext>
            </a:extLst>
          </p:cNvPr>
          <p:cNvSpPr>
            <a:spLocks noGrp="1"/>
          </p:cNvSpPr>
          <p:nvPr>
            <p:ph type="title"/>
          </p:nvPr>
        </p:nvSpPr>
        <p:spPr/>
        <p:txBody>
          <a:bodyPr/>
          <a:lstStyle/>
          <a:p>
            <a:r>
              <a:rPr lang="en-US" dirty="0"/>
              <a:t>What is Trademarks</a:t>
            </a:r>
            <a:endParaRPr lang="ar-SY" dirty="0"/>
          </a:p>
        </p:txBody>
      </p:sp>
      <p:pic>
        <p:nvPicPr>
          <p:cNvPr id="4" name="videoplayback 1">
            <a:hlinkClick r:id="" action="ppaction://media"/>
            <a:extLst>
              <a:ext uri="{FF2B5EF4-FFF2-40B4-BE49-F238E27FC236}">
                <a16:creationId xmlns:a16="http://schemas.microsoft.com/office/drawing/2014/main" id="{EE611415-FD04-48DB-9F67-B958B7BAC8E0}"/>
              </a:ext>
            </a:extLst>
          </p:cNvPr>
          <p:cNvPicPr>
            <a:picLocks noGrp="1" noChangeAspect="1"/>
          </p:cNvPicPr>
          <p:nvPr>
            <p:ph idx="1"/>
            <a:videoFile r:link="rId1"/>
            <p:extLst>
              <p:ext uri="{DAA4B4D4-6D71-4841-9C94-3DE7FCFB9230}">
                <p14:media xmlns:p14="http://schemas.microsoft.com/office/powerpoint/2010/main" r:embed="rId2">
                  <p14:trim st="5248" end="22717.5572"/>
                </p14:media>
              </p:ext>
            </p:extLst>
          </p:nvPr>
        </p:nvPicPr>
        <p:blipFill>
          <a:blip r:embed="rId5"/>
          <a:stretch>
            <a:fillRect/>
          </a:stretch>
        </p:blipFill>
        <p:spPr>
          <a:xfrm>
            <a:off x="1711325" y="1378858"/>
            <a:ext cx="8770938" cy="4933950"/>
          </a:xfrm>
        </p:spPr>
      </p:pic>
    </p:spTree>
    <p:extLst>
      <p:ext uri="{BB962C8B-B14F-4D97-AF65-F5344CB8AC3E}">
        <p14:creationId xmlns:p14="http://schemas.microsoft.com/office/powerpoint/2010/main" val="2540451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7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blipFill dpi="0" rotWithShape="1">
            <a:blip r:embed="rId2">
              <a:alphaModFix amt="5000"/>
            </a:blip>
            <a:srcRect/>
            <a:tile tx="0" ty="0" sx="100000" sy="100000" flip="none" algn="tl"/>
          </a:blipFill>
        </p:spPr>
        <p:txBody>
          <a:bodyPr>
            <a:normAutofit fontScale="92500"/>
          </a:bodyPr>
          <a:lstStyle/>
          <a:p>
            <a:pPr marL="0" indent="0">
              <a:buNone/>
            </a:pPr>
            <a:r>
              <a:rPr lang="en-US" b="1" dirty="0">
                <a:solidFill>
                  <a:srgbClr val="FF0000"/>
                </a:solidFill>
              </a:rPr>
              <a:t>Trademarks</a:t>
            </a:r>
          </a:p>
          <a:p>
            <a:r>
              <a:rPr lang="en-US" dirty="0"/>
              <a:t>A </a:t>
            </a:r>
            <a:r>
              <a:rPr lang="en-US" b="1" dirty="0"/>
              <a:t>trademark</a:t>
            </a:r>
            <a:r>
              <a:rPr lang="en-US" dirty="0"/>
              <a:t> is a symbol, word, phrase, design, or even a color or shape used to </a:t>
            </a:r>
            <a:r>
              <a:rPr lang="en-US" b="1" dirty="0"/>
              <a:t>identify and distinguish products or services</a:t>
            </a:r>
            <a:r>
              <a:rPr lang="en-US" dirty="0"/>
              <a:t> from others in the market. It helps consumers recognize the source of goods and ensures brand consistency.</a:t>
            </a:r>
          </a:p>
          <a:p>
            <a:r>
              <a:rPr lang="en-US" b="1" dirty="0"/>
              <a:t>Why Trademarks Matter</a:t>
            </a:r>
          </a:p>
          <a:p>
            <a:pPr lvl="1">
              <a:buFont typeface="Wingdings" panose="05000000000000000000" pitchFamily="2" charset="2"/>
              <a:buChar char="v"/>
            </a:pPr>
            <a:r>
              <a:rPr lang="en-US" b="1" dirty="0"/>
              <a:t>For consumers</a:t>
            </a:r>
            <a:r>
              <a:rPr lang="en-US" dirty="0"/>
              <a:t>: Trademarks help people know they’re buying from a trusted source.</a:t>
            </a:r>
          </a:p>
          <a:p>
            <a:pPr lvl="1">
              <a:buFont typeface="Wingdings" panose="05000000000000000000" pitchFamily="2" charset="2"/>
              <a:buChar char="v"/>
            </a:pPr>
            <a:r>
              <a:rPr lang="en-US" b="1" dirty="0"/>
              <a:t>For businesses</a:t>
            </a:r>
            <a:r>
              <a:rPr lang="en-US" dirty="0"/>
              <a:t>: They protect the brand from imitation and misuse, preserving reputation and market value.</a:t>
            </a:r>
            <a:endParaRPr lang="ar-SY" dirty="0"/>
          </a:p>
        </p:txBody>
      </p:sp>
    </p:spTree>
    <p:extLst>
      <p:ext uri="{BB962C8B-B14F-4D97-AF65-F5344CB8AC3E}">
        <p14:creationId xmlns:p14="http://schemas.microsoft.com/office/powerpoint/2010/main" val="33854891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0000" lnSpcReduction="20000"/>
          </a:bodyPr>
          <a:lstStyle/>
          <a:p>
            <a:r>
              <a:rPr lang="en-US" b="1" dirty="0"/>
              <a:t>What Can Be Trademarked?</a:t>
            </a:r>
          </a:p>
          <a:p>
            <a:r>
              <a:rPr lang="en-US" dirty="0"/>
              <a:t>Words (e.g., “Nike”) - Logos (e.g., Apple’s logo) - Packaging styles - Colors (e.g., Tiffany blue) -Sounds (e.g., Intel’s chime)  </a:t>
            </a:r>
          </a:p>
          <a:p>
            <a:r>
              <a:rPr lang="en-US" dirty="0"/>
              <a:t>Generic or descriptive terms (like “clock”) usually </a:t>
            </a:r>
            <a:r>
              <a:rPr lang="en-US" b="1" dirty="0"/>
              <a:t>cannot</a:t>
            </a:r>
            <a:r>
              <a:rPr lang="en-US" dirty="0"/>
              <a:t> be trademarked.</a:t>
            </a:r>
          </a:p>
          <a:p>
            <a:r>
              <a:rPr lang="en-US" b="1" dirty="0"/>
              <a:t>⚠️ Trademark Abuse and Online Risks</a:t>
            </a:r>
          </a:p>
          <a:p>
            <a:r>
              <a:rPr lang="en-US" b="1" dirty="0"/>
              <a:t>Cyber squatting</a:t>
            </a:r>
            <a:r>
              <a:rPr lang="en-US" dirty="0"/>
              <a:t>: Registering domain names similar to famous brands to mislead users or profit unfairly.</a:t>
            </a:r>
          </a:p>
          <a:p>
            <a:r>
              <a:rPr lang="en-US" b="1" dirty="0"/>
              <a:t>Typo squatting</a:t>
            </a:r>
            <a:r>
              <a:rPr lang="en-US" dirty="0"/>
              <a:t>: Using misspelled versions of popular domains to trick users.</a:t>
            </a:r>
          </a:p>
          <a:p>
            <a:r>
              <a:rPr lang="en-US" dirty="0"/>
              <a:t>These tactics can lead users to malicious or inappropriate websites and are often used for phishing or spreading malware.</a:t>
            </a:r>
            <a:endParaRPr lang="ar-SY" dirty="0"/>
          </a:p>
        </p:txBody>
      </p:sp>
      <p:pic>
        <p:nvPicPr>
          <p:cNvPr id="1026" name="Picture 2" descr="Tiffany Blue Color: Hex Code, Palettes ...">
            <a:extLst>
              <a:ext uri="{FF2B5EF4-FFF2-40B4-BE49-F238E27FC236}">
                <a16:creationId xmlns:a16="http://schemas.microsoft.com/office/drawing/2014/main" id="{CB411FFA-576D-4801-A0A4-180D6F6839D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13372" y="1446631"/>
            <a:ext cx="1080406" cy="6050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pple Logo and symbol, meaning, history ...">
            <a:extLst>
              <a:ext uri="{FF2B5EF4-FFF2-40B4-BE49-F238E27FC236}">
                <a16:creationId xmlns:a16="http://schemas.microsoft.com/office/drawing/2014/main" id="{3DFF9B7E-E8A2-49D6-B90F-AEBBD80D1E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73764" y="1422213"/>
            <a:ext cx="1196521" cy="670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1423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85000" lnSpcReduction="10000"/>
          </a:bodyPr>
          <a:lstStyle/>
          <a:p>
            <a:r>
              <a:rPr lang="en-US" b="1" dirty="0"/>
              <a:t>Digital Trademark Challenges:</a:t>
            </a:r>
          </a:p>
          <a:p>
            <a:pPr lvl="1">
              <a:buFont typeface="Wingdings" panose="05000000000000000000" pitchFamily="2" charset="2"/>
              <a:buChar char="v"/>
            </a:pPr>
            <a:r>
              <a:rPr lang="en-US" b="1" dirty="0"/>
              <a:t>Metatags misuse</a:t>
            </a:r>
            <a:r>
              <a:rPr lang="en-US" dirty="0"/>
              <a:t>: Using famous brand names in website metadata to attract search traffic. This is allowed only if it doesn’t mislead users.</a:t>
            </a:r>
          </a:p>
          <a:p>
            <a:pPr lvl="1">
              <a:buFont typeface="Wingdings" panose="05000000000000000000" pitchFamily="2" charset="2"/>
              <a:buChar char="v"/>
            </a:pPr>
            <a:r>
              <a:rPr lang="en-US" b="1" dirty="0"/>
              <a:t>Domain name conflicts</a:t>
            </a:r>
            <a:r>
              <a:rPr lang="en-US" dirty="0"/>
              <a:t>: With the rise of new domain extensions (like .shop, .tech), trademark owners face more risks of brand misuse.</a:t>
            </a:r>
          </a:p>
          <a:p>
            <a:r>
              <a:rPr lang="en-US" b="1" dirty="0"/>
              <a:t>How Trademarks Are Protected Online</a:t>
            </a:r>
          </a:p>
          <a:p>
            <a:pPr lvl="1"/>
            <a:r>
              <a:rPr lang="en-US" dirty="0"/>
              <a:t>Organizations like </a:t>
            </a:r>
            <a:r>
              <a:rPr lang="en-US" b="1" dirty="0"/>
              <a:t>WIPO</a:t>
            </a:r>
            <a:r>
              <a:rPr lang="en-US" dirty="0"/>
              <a:t> handle domain disputes and help transfer misused domains back to rightful owners.</a:t>
            </a:r>
          </a:p>
          <a:p>
            <a:pPr lvl="1"/>
            <a:r>
              <a:rPr lang="en-US" dirty="0"/>
              <a:t>Systems like </a:t>
            </a:r>
            <a:r>
              <a:rPr lang="en-US" b="1" dirty="0"/>
              <a:t>URS</a:t>
            </a:r>
            <a:r>
              <a:rPr lang="en-US" dirty="0"/>
              <a:t> (Uniform Rapid Suspension) allow quick action against trademark violations in new domain spaces.</a:t>
            </a:r>
          </a:p>
          <a:p>
            <a:endParaRPr lang="ar-SY" dirty="0"/>
          </a:p>
        </p:txBody>
      </p:sp>
    </p:spTree>
    <p:extLst>
      <p:ext uri="{BB962C8B-B14F-4D97-AF65-F5344CB8AC3E}">
        <p14:creationId xmlns:p14="http://schemas.microsoft.com/office/powerpoint/2010/main" val="16171669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85000" lnSpcReduction="20000"/>
          </a:bodyPr>
          <a:lstStyle/>
          <a:p>
            <a:pPr marL="0" indent="0">
              <a:buNone/>
            </a:pPr>
            <a:r>
              <a:rPr lang="en-US" sz="4000" dirty="0">
                <a:solidFill>
                  <a:srgbClr val="FF0000"/>
                </a:solidFill>
              </a:rPr>
              <a:t>Trade secrets </a:t>
            </a:r>
          </a:p>
          <a:p>
            <a:r>
              <a:rPr lang="en-US" b="1" dirty="0">
                <a:solidFill>
                  <a:schemeClr val="accent1"/>
                </a:solidFill>
              </a:rPr>
              <a:t>Trade secrets</a:t>
            </a:r>
            <a:r>
              <a:rPr lang="en-US" dirty="0">
                <a:solidFill>
                  <a:schemeClr val="accent1"/>
                </a:solidFill>
              </a:rPr>
              <a:t> </a:t>
            </a:r>
            <a:r>
              <a:rPr lang="en-US" dirty="0"/>
              <a:t>are a type of intellectual property that includes </a:t>
            </a:r>
            <a:r>
              <a:rPr lang="en-US" b="1" dirty="0"/>
              <a:t>confidential business information</a:t>
            </a:r>
            <a:r>
              <a:rPr lang="en-US" dirty="0"/>
              <a:t>—such as formulas, processes, methods, or strategies—that give a company a </a:t>
            </a:r>
            <a:r>
              <a:rPr lang="en-US" b="1" dirty="0"/>
              <a:t>competitive advantage</a:t>
            </a:r>
            <a:r>
              <a:rPr lang="en-US" dirty="0"/>
              <a:t> and are </a:t>
            </a:r>
            <a:r>
              <a:rPr lang="en-US" b="1" dirty="0"/>
              <a:t>not publicly disclosed</a:t>
            </a:r>
            <a:r>
              <a:rPr lang="en-US" dirty="0"/>
              <a:t>.</a:t>
            </a:r>
          </a:p>
          <a:p>
            <a:r>
              <a:rPr lang="en-US" b="1" dirty="0"/>
              <a:t> Key Characteristics of Trade Secrets</a:t>
            </a:r>
          </a:p>
          <a:p>
            <a:pPr lvl="1">
              <a:buFont typeface="Wingdings" panose="05000000000000000000" pitchFamily="2" charset="2"/>
              <a:buChar char="v"/>
            </a:pPr>
            <a:r>
              <a:rPr lang="en-US" dirty="0"/>
              <a:t>To qualify as a trade secret, the information must:</a:t>
            </a:r>
          </a:p>
          <a:p>
            <a:pPr lvl="1">
              <a:buFont typeface="Wingdings" panose="05000000000000000000" pitchFamily="2" charset="2"/>
              <a:buChar char="v"/>
            </a:pPr>
            <a:r>
              <a:rPr lang="en-US" dirty="0"/>
              <a:t>Be </a:t>
            </a:r>
            <a:r>
              <a:rPr lang="en-US" b="1" dirty="0"/>
              <a:t>secret</a:t>
            </a:r>
            <a:r>
              <a:rPr lang="en-US" dirty="0"/>
              <a:t> (not generally known).</a:t>
            </a:r>
          </a:p>
          <a:p>
            <a:pPr lvl="1">
              <a:buFont typeface="Wingdings" panose="05000000000000000000" pitchFamily="2" charset="2"/>
              <a:buChar char="v"/>
            </a:pPr>
            <a:r>
              <a:rPr lang="en-US" dirty="0"/>
              <a:t>Have </a:t>
            </a:r>
            <a:r>
              <a:rPr lang="en-US" b="1" dirty="0"/>
              <a:t>commercial value</a:t>
            </a:r>
            <a:r>
              <a:rPr lang="en-US" dirty="0"/>
              <a:t> because it is secret.</a:t>
            </a:r>
          </a:p>
          <a:p>
            <a:pPr lvl="1">
              <a:buFont typeface="Wingdings" panose="05000000000000000000" pitchFamily="2" charset="2"/>
              <a:buChar char="v"/>
            </a:pPr>
            <a:r>
              <a:rPr lang="en-US" dirty="0"/>
              <a:t>Be </a:t>
            </a:r>
            <a:r>
              <a:rPr lang="en-US" b="1" dirty="0"/>
              <a:t>actively protected</a:t>
            </a:r>
            <a:r>
              <a:rPr lang="en-US" dirty="0"/>
              <a:t> by the company (e.g., through security measures or confidentiality agreements).</a:t>
            </a:r>
          </a:p>
          <a:p>
            <a:endParaRPr lang="ar-SY" dirty="0"/>
          </a:p>
        </p:txBody>
      </p:sp>
      <p:pic>
        <p:nvPicPr>
          <p:cNvPr id="22530" name="Picture 2" descr="The Secret Sauce: What is a Trade Secret and How Can You Protect It?">
            <a:extLst>
              <a:ext uri="{FF2B5EF4-FFF2-40B4-BE49-F238E27FC236}">
                <a16:creationId xmlns:a16="http://schemas.microsoft.com/office/drawing/2014/main" id="{5A5EEDFF-3688-44B7-AF05-98259E4FA6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7718" y="3541485"/>
            <a:ext cx="3615219" cy="2087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94387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Intellectual Property Rights</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85000" lnSpcReduction="20000"/>
          </a:bodyPr>
          <a:lstStyle/>
          <a:p>
            <a:r>
              <a:rPr lang="en-US" b="1" dirty="0"/>
              <a:t>Examples of Trade Secrets</a:t>
            </a:r>
          </a:p>
          <a:p>
            <a:pPr lvl="1">
              <a:buFont typeface="Wingdings" panose="05000000000000000000" pitchFamily="2" charset="2"/>
              <a:buChar char="v"/>
            </a:pPr>
            <a:r>
              <a:rPr lang="en-US" dirty="0"/>
              <a:t>Coca-Cola’s formula</a:t>
            </a:r>
          </a:p>
          <a:p>
            <a:pPr lvl="1">
              <a:buFont typeface="Wingdings" panose="05000000000000000000" pitchFamily="2" charset="2"/>
              <a:buChar char="v"/>
            </a:pPr>
            <a:r>
              <a:rPr lang="en-US" dirty="0"/>
              <a:t>Manufacturing techniques for jet engine parts</a:t>
            </a:r>
          </a:p>
          <a:p>
            <a:pPr lvl="1">
              <a:buFont typeface="Wingdings" panose="05000000000000000000" pitchFamily="2" charset="2"/>
              <a:buChar char="v"/>
            </a:pPr>
            <a:r>
              <a:rPr lang="en-US" dirty="0"/>
              <a:t>Proprietary algorithms or internal business processes</a:t>
            </a:r>
          </a:p>
          <a:p>
            <a:r>
              <a:rPr lang="en-US" b="1" dirty="0"/>
              <a:t>Why Trade Secrets Matter</a:t>
            </a:r>
          </a:p>
          <a:p>
            <a:pPr lvl="1">
              <a:buFont typeface="Wingdings" panose="05000000000000000000" pitchFamily="2" charset="2"/>
              <a:buChar char="v"/>
            </a:pPr>
            <a:r>
              <a:rPr lang="en-US" dirty="0"/>
              <a:t>They often represent </a:t>
            </a:r>
            <a:r>
              <a:rPr lang="en-US" b="1" dirty="0"/>
              <a:t>a company’s most valuable assets</a:t>
            </a:r>
            <a:r>
              <a:rPr lang="en-US" dirty="0"/>
              <a:t>.</a:t>
            </a:r>
          </a:p>
          <a:p>
            <a:pPr lvl="1">
              <a:buFont typeface="Wingdings" panose="05000000000000000000" pitchFamily="2" charset="2"/>
              <a:buChar char="v"/>
            </a:pPr>
            <a:r>
              <a:rPr lang="en-US" dirty="0"/>
              <a:t>Unlike patents, trade secrets </a:t>
            </a:r>
            <a:r>
              <a:rPr lang="en-US" b="1" dirty="0"/>
              <a:t>don’t require public disclosure</a:t>
            </a:r>
            <a:r>
              <a:rPr lang="en-US" dirty="0"/>
              <a:t> and can last indefinitely—as long as they remain secret.</a:t>
            </a:r>
          </a:p>
          <a:p>
            <a:pPr lvl="1">
              <a:buFont typeface="Wingdings" panose="05000000000000000000" pitchFamily="2" charset="2"/>
              <a:buChar char="v"/>
            </a:pPr>
            <a:r>
              <a:rPr lang="en-US" dirty="0"/>
              <a:t>In the digital age, trade secrets are more vulnerable to </a:t>
            </a:r>
            <a:r>
              <a:rPr lang="en-US" b="1" dirty="0"/>
              <a:t>cyber theft</a:t>
            </a:r>
            <a:r>
              <a:rPr lang="en-US" dirty="0"/>
              <a:t> and </a:t>
            </a:r>
            <a:r>
              <a:rPr lang="en-US" b="1" dirty="0"/>
              <a:t>economic espionage</a:t>
            </a:r>
            <a:r>
              <a:rPr lang="en-US" dirty="0"/>
              <a:t>, especially by hackers or foreign entities.</a:t>
            </a:r>
          </a:p>
        </p:txBody>
      </p:sp>
    </p:spTree>
    <p:extLst>
      <p:ext uri="{BB962C8B-B14F-4D97-AF65-F5344CB8AC3E}">
        <p14:creationId xmlns:p14="http://schemas.microsoft.com/office/powerpoint/2010/main" val="28779206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471B3502-69D2-4E35-A7F3-FF3DCE998160}"/>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Freeform: Shape 4">
            <a:extLst>
              <a:ext uri="{FF2B5EF4-FFF2-40B4-BE49-F238E27FC236}">
                <a16:creationId xmlns:a16="http://schemas.microsoft.com/office/drawing/2014/main" id="{877AEF0C-E0CF-4060-8BB8-AA4C3975925D}"/>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r>
              <a:rPr lang="en-US" sz="2800" b="1" kern="1200" dirty="0"/>
              <a:t>Chapter 8:</a:t>
            </a:r>
          </a:p>
          <a:p>
            <a:pPr marL="0" lvl="0" indent="0" algn="l" defTabSz="1244600" rtl="0">
              <a:lnSpc>
                <a:spcPct val="90000"/>
              </a:lnSpc>
              <a:spcBef>
                <a:spcPct val="0"/>
              </a:spcBef>
              <a:spcAft>
                <a:spcPct val="35000"/>
              </a:spcAft>
              <a:buNone/>
            </a:pPr>
            <a:r>
              <a:rPr lang="en-US" sz="2800" kern="1200" dirty="0"/>
              <a:t>Ethical, social, and political issues in e-commerce</a:t>
            </a:r>
          </a:p>
        </p:txBody>
      </p:sp>
      <p:sp>
        <p:nvSpPr>
          <p:cNvPr id="6" name="Freeform: Shape 5">
            <a:extLst>
              <a:ext uri="{FF2B5EF4-FFF2-40B4-BE49-F238E27FC236}">
                <a16:creationId xmlns:a16="http://schemas.microsoft.com/office/drawing/2014/main" id="{809C6449-61E7-4907-A952-9C79509AA899}"/>
              </a:ext>
            </a:extLst>
          </p:cNvPr>
          <p:cNvSpPr/>
          <p:nvPr/>
        </p:nvSpPr>
        <p:spPr>
          <a:xfrm>
            <a:off x="2822794" y="1567564"/>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Understanding Ethical, Social, and Political Issues in E-commerce</a:t>
            </a:r>
          </a:p>
        </p:txBody>
      </p:sp>
      <p:sp>
        <p:nvSpPr>
          <p:cNvPr id="8" name="Freeform: Shape 7">
            <a:extLst>
              <a:ext uri="{FF2B5EF4-FFF2-40B4-BE49-F238E27FC236}">
                <a16:creationId xmlns:a16="http://schemas.microsoft.com/office/drawing/2014/main" id="{415CB60F-152E-4831-9BF1-682EB04099D6}"/>
              </a:ext>
            </a:extLst>
          </p:cNvPr>
          <p:cNvSpPr/>
          <p:nvPr/>
        </p:nvSpPr>
        <p:spPr>
          <a:xfrm>
            <a:off x="7412926" y="156756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A Model for Organizing the Issues</a:t>
            </a:r>
            <a:endParaRPr lang="en-US" sz="1400" kern="1200" dirty="0"/>
          </a:p>
        </p:txBody>
      </p:sp>
      <p:sp>
        <p:nvSpPr>
          <p:cNvPr id="9" name="Straight Connector 8">
            <a:extLst>
              <a:ext uri="{FF2B5EF4-FFF2-40B4-BE49-F238E27FC236}">
                <a16:creationId xmlns:a16="http://schemas.microsoft.com/office/drawing/2014/main" id="{5B6E4030-69D1-499D-930D-3CA818B7F3F7}"/>
              </a:ext>
            </a:extLst>
          </p:cNvPr>
          <p:cNvSpPr/>
          <p:nvPr/>
        </p:nvSpPr>
        <p:spPr>
          <a:xfrm>
            <a:off x="7240796" y="17853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2F244E9F-5E53-4080-8ABC-4CE2246D71DC}"/>
              </a:ext>
            </a:extLst>
          </p:cNvPr>
          <p:cNvSpPr/>
          <p:nvPr/>
        </p:nvSpPr>
        <p:spPr>
          <a:xfrm>
            <a:off x="7412925" y="1808246"/>
            <a:ext cx="4754880"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Responsibility, Accountability, Liability, and Due Process</a:t>
            </a:r>
          </a:p>
        </p:txBody>
      </p:sp>
      <p:sp>
        <p:nvSpPr>
          <p:cNvPr id="11" name="Straight Connector 10">
            <a:extLst>
              <a:ext uri="{FF2B5EF4-FFF2-40B4-BE49-F238E27FC236}">
                <a16:creationId xmlns:a16="http://schemas.microsoft.com/office/drawing/2014/main" id="{F97229DD-EADB-4983-B27D-194B00E3AAD9}"/>
              </a:ext>
            </a:extLst>
          </p:cNvPr>
          <p:cNvSpPr/>
          <p:nvPr/>
        </p:nvSpPr>
        <p:spPr>
          <a:xfrm>
            <a:off x="7240796" y="204130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5C179E54-1B15-492E-8100-F6CF917B4995}"/>
              </a:ext>
            </a:extLst>
          </p:cNvPr>
          <p:cNvSpPr/>
          <p:nvPr/>
        </p:nvSpPr>
        <p:spPr>
          <a:xfrm>
            <a:off x="7412926" y="206416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Analyzing Ethical Dilemmas</a:t>
            </a:r>
            <a:endParaRPr lang="en-US" sz="1400" kern="1200" dirty="0"/>
          </a:p>
        </p:txBody>
      </p:sp>
      <p:sp>
        <p:nvSpPr>
          <p:cNvPr id="13" name="Straight Connector 12">
            <a:extLst>
              <a:ext uri="{FF2B5EF4-FFF2-40B4-BE49-F238E27FC236}">
                <a16:creationId xmlns:a16="http://schemas.microsoft.com/office/drawing/2014/main" id="{656CE8ED-A27C-4C13-AD37-A178C99F545A}"/>
              </a:ext>
            </a:extLst>
          </p:cNvPr>
          <p:cNvSpPr/>
          <p:nvPr/>
        </p:nvSpPr>
        <p:spPr>
          <a:xfrm>
            <a:off x="7240796" y="230485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3E19ED6E-AD3D-4C5E-849C-B355AC3BD0DD}"/>
              </a:ext>
            </a:extLst>
          </p:cNvPr>
          <p:cNvSpPr/>
          <p:nvPr/>
        </p:nvSpPr>
        <p:spPr>
          <a:xfrm>
            <a:off x="7412926" y="2320091"/>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Ethical Principles</a:t>
            </a:r>
            <a:endParaRPr lang="en-US" sz="1400" kern="1200" dirty="0"/>
          </a:p>
        </p:txBody>
      </p:sp>
      <p:sp>
        <p:nvSpPr>
          <p:cNvPr id="15" name="Straight Connector 14">
            <a:extLst>
              <a:ext uri="{FF2B5EF4-FFF2-40B4-BE49-F238E27FC236}">
                <a16:creationId xmlns:a16="http://schemas.microsoft.com/office/drawing/2014/main" id="{2F02B8E5-03F7-4E33-B058-31C99D84E23A}"/>
              </a:ext>
            </a:extLst>
          </p:cNvPr>
          <p:cNvSpPr/>
          <p:nvPr/>
        </p:nvSpPr>
        <p:spPr>
          <a:xfrm>
            <a:off x="2650664" y="25531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739A68C1-C00D-4037-9DA1-A324910F1CA1}"/>
              </a:ext>
            </a:extLst>
          </p:cNvPr>
          <p:cNvSpPr/>
          <p:nvPr/>
        </p:nvSpPr>
        <p:spPr>
          <a:xfrm>
            <a:off x="2822794" y="2564968"/>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Privacy and Information Rights</a:t>
            </a:r>
          </a:p>
        </p:txBody>
      </p:sp>
      <p:sp>
        <p:nvSpPr>
          <p:cNvPr id="17" name="Freeform: Shape 16">
            <a:extLst>
              <a:ext uri="{FF2B5EF4-FFF2-40B4-BE49-F238E27FC236}">
                <a16:creationId xmlns:a16="http://schemas.microsoft.com/office/drawing/2014/main" id="{7566E894-F6A6-49B7-A7DA-EAD1FA9372E8}"/>
              </a:ext>
            </a:extLst>
          </p:cNvPr>
          <p:cNvSpPr/>
          <p:nvPr/>
        </p:nvSpPr>
        <p:spPr>
          <a:xfrm>
            <a:off x="7412926" y="256496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What Is Privacy?</a:t>
            </a:r>
          </a:p>
        </p:txBody>
      </p:sp>
      <p:sp>
        <p:nvSpPr>
          <p:cNvPr id="18" name="Straight Connector 17">
            <a:extLst>
              <a:ext uri="{FF2B5EF4-FFF2-40B4-BE49-F238E27FC236}">
                <a16:creationId xmlns:a16="http://schemas.microsoft.com/office/drawing/2014/main" id="{F0D4377D-19D3-4B38-9F4B-03191CAEB7AF}"/>
              </a:ext>
            </a:extLst>
          </p:cNvPr>
          <p:cNvSpPr/>
          <p:nvPr/>
        </p:nvSpPr>
        <p:spPr>
          <a:xfrm>
            <a:off x="7240796" y="27741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DCBBF9A8-AC48-4186-940E-406C6AEA0EC3}"/>
              </a:ext>
            </a:extLst>
          </p:cNvPr>
          <p:cNvSpPr/>
          <p:nvPr/>
        </p:nvSpPr>
        <p:spPr>
          <a:xfrm>
            <a:off x="7412926" y="278680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Information Collected by E-commerce Companies</a:t>
            </a:r>
          </a:p>
        </p:txBody>
      </p:sp>
      <p:sp>
        <p:nvSpPr>
          <p:cNvPr id="20" name="Straight Connector 19">
            <a:extLst>
              <a:ext uri="{FF2B5EF4-FFF2-40B4-BE49-F238E27FC236}">
                <a16:creationId xmlns:a16="http://schemas.microsoft.com/office/drawing/2014/main" id="{926C333E-45E1-4C50-B0D5-40766CDA4C0D}"/>
              </a:ext>
            </a:extLst>
          </p:cNvPr>
          <p:cNvSpPr/>
          <p:nvPr/>
        </p:nvSpPr>
        <p:spPr>
          <a:xfrm>
            <a:off x="7240796" y="301182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Straight Connector 21">
            <a:extLst>
              <a:ext uri="{FF2B5EF4-FFF2-40B4-BE49-F238E27FC236}">
                <a16:creationId xmlns:a16="http://schemas.microsoft.com/office/drawing/2014/main" id="{CE578866-83D4-4557-A2DB-11FF270D81A1}"/>
              </a:ext>
            </a:extLst>
          </p:cNvPr>
          <p:cNvSpPr/>
          <p:nvPr/>
        </p:nvSpPr>
        <p:spPr>
          <a:xfrm>
            <a:off x="7240796" y="325906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Straight Connector 23">
            <a:extLst>
              <a:ext uri="{FF2B5EF4-FFF2-40B4-BE49-F238E27FC236}">
                <a16:creationId xmlns:a16="http://schemas.microsoft.com/office/drawing/2014/main" id="{D1A4AA07-47C7-4039-925B-20E2D05508A0}"/>
              </a:ext>
            </a:extLst>
          </p:cNvPr>
          <p:cNvSpPr/>
          <p:nvPr/>
        </p:nvSpPr>
        <p:spPr>
          <a:xfrm>
            <a:off x="7240796" y="350947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5" name="Freeform: Shape 24">
            <a:extLst>
              <a:ext uri="{FF2B5EF4-FFF2-40B4-BE49-F238E27FC236}">
                <a16:creationId xmlns:a16="http://schemas.microsoft.com/office/drawing/2014/main" id="{EE24B8DC-0C9F-4B54-9063-1448DF99797E}"/>
              </a:ext>
            </a:extLst>
          </p:cNvPr>
          <p:cNvSpPr/>
          <p:nvPr/>
        </p:nvSpPr>
        <p:spPr>
          <a:xfrm>
            <a:off x="7412926" y="3496779"/>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Technological Solutions</a:t>
            </a:r>
          </a:p>
        </p:txBody>
      </p:sp>
      <p:sp>
        <p:nvSpPr>
          <p:cNvPr id="26" name="Straight Connector 25">
            <a:extLst>
              <a:ext uri="{FF2B5EF4-FFF2-40B4-BE49-F238E27FC236}">
                <a16:creationId xmlns:a16="http://schemas.microsoft.com/office/drawing/2014/main" id="{24180EFE-E833-4BBC-AAAB-4FD14F8D80D4}"/>
              </a:ext>
            </a:extLst>
          </p:cNvPr>
          <p:cNvSpPr/>
          <p:nvPr/>
        </p:nvSpPr>
        <p:spPr>
          <a:xfrm>
            <a:off x="2650664" y="37562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B408E200-DD44-4560-9F32-AC5948B7B2AD}"/>
              </a:ext>
            </a:extLst>
          </p:cNvPr>
          <p:cNvSpPr/>
          <p:nvPr/>
        </p:nvSpPr>
        <p:spPr>
          <a:xfrm>
            <a:off x="2822794" y="3792498"/>
            <a:ext cx="4418001" cy="882713"/>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Intellectual Property Rights</a:t>
            </a:r>
          </a:p>
        </p:txBody>
      </p:sp>
      <p:sp>
        <p:nvSpPr>
          <p:cNvPr id="28" name="Freeform: Shape 27">
            <a:extLst>
              <a:ext uri="{FF2B5EF4-FFF2-40B4-BE49-F238E27FC236}">
                <a16:creationId xmlns:a16="http://schemas.microsoft.com/office/drawing/2014/main" id="{E871C0BD-60C0-43F9-93D0-DC92C11197D9}"/>
              </a:ext>
            </a:extLst>
          </p:cNvPr>
          <p:cNvSpPr/>
          <p:nvPr/>
        </p:nvSpPr>
        <p:spPr>
          <a:xfrm>
            <a:off x="7412926" y="3765572"/>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Copyright</a:t>
            </a:r>
          </a:p>
        </p:txBody>
      </p:sp>
      <p:sp>
        <p:nvSpPr>
          <p:cNvPr id="29" name="Straight Connector 28">
            <a:extLst>
              <a:ext uri="{FF2B5EF4-FFF2-40B4-BE49-F238E27FC236}">
                <a16:creationId xmlns:a16="http://schemas.microsoft.com/office/drawing/2014/main" id="{0790418E-238F-4FEA-9909-2C8BF926FBAD}"/>
              </a:ext>
            </a:extLst>
          </p:cNvPr>
          <p:cNvSpPr/>
          <p:nvPr/>
        </p:nvSpPr>
        <p:spPr>
          <a:xfrm>
            <a:off x="7240796" y="39833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Shape 29">
            <a:extLst>
              <a:ext uri="{FF2B5EF4-FFF2-40B4-BE49-F238E27FC236}">
                <a16:creationId xmlns:a16="http://schemas.microsoft.com/office/drawing/2014/main" id="{CA833F35-7481-4EE3-A356-B1C377C6AF0B}"/>
              </a:ext>
            </a:extLst>
          </p:cNvPr>
          <p:cNvSpPr/>
          <p:nvPr/>
        </p:nvSpPr>
        <p:spPr>
          <a:xfrm>
            <a:off x="7412926" y="399863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Patents</a:t>
            </a:r>
            <a:endParaRPr lang="en-US" sz="1400" kern="1200" dirty="0"/>
          </a:p>
        </p:txBody>
      </p:sp>
      <p:sp>
        <p:nvSpPr>
          <p:cNvPr id="31" name="Straight Connector 30">
            <a:extLst>
              <a:ext uri="{FF2B5EF4-FFF2-40B4-BE49-F238E27FC236}">
                <a16:creationId xmlns:a16="http://schemas.microsoft.com/office/drawing/2014/main" id="{9AE94318-1D8D-49AE-A220-A8AC0FAC386F}"/>
              </a:ext>
            </a:extLst>
          </p:cNvPr>
          <p:cNvSpPr/>
          <p:nvPr/>
        </p:nvSpPr>
        <p:spPr>
          <a:xfrm>
            <a:off x="7240796" y="421645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9B84F5C9-8F87-4612-A0C1-C45FC7B34886}"/>
              </a:ext>
            </a:extLst>
          </p:cNvPr>
          <p:cNvSpPr/>
          <p:nvPr/>
        </p:nvSpPr>
        <p:spPr>
          <a:xfrm>
            <a:off x="7412926" y="4231697"/>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Trademarks</a:t>
            </a:r>
          </a:p>
        </p:txBody>
      </p:sp>
      <p:sp>
        <p:nvSpPr>
          <p:cNvPr id="33" name="Straight Connector 32">
            <a:extLst>
              <a:ext uri="{FF2B5EF4-FFF2-40B4-BE49-F238E27FC236}">
                <a16:creationId xmlns:a16="http://schemas.microsoft.com/office/drawing/2014/main" id="{E35748AB-79D9-49C0-9E41-25A52DD0DB5A}"/>
              </a:ext>
            </a:extLst>
          </p:cNvPr>
          <p:cNvSpPr/>
          <p:nvPr/>
        </p:nvSpPr>
        <p:spPr>
          <a:xfrm>
            <a:off x="7240796" y="444951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0A6B2ED2-3B9F-4086-AE63-BA1339A1E07F}"/>
              </a:ext>
            </a:extLst>
          </p:cNvPr>
          <p:cNvSpPr/>
          <p:nvPr/>
        </p:nvSpPr>
        <p:spPr>
          <a:xfrm>
            <a:off x="7412926" y="447237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Trade Secrets</a:t>
            </a:r>
            <a:endParaRPr lang="en-US" sz="1400" kern="1200" dirty="0"/>
          </a:p>
        </p:txBody>
      </p:sp>
      <p:sp>
        <p:nvSpPr>
          <p:cNvPr id="35" name="Straight Connector 34">
            <a:extLst>
              <a:ext uri="{FF2B5EF4-FFF2-40B4-BE49-F238E27FC236}">
                <a16:creationId xmlns:a16="http://schemas.microsoft.com/office/drawing/2014/main" id="{0FA379D1-4258-4FDC-BC42-F4C2E5946427}"/>
              </a:ext>
            </a:extLst>
          </p:cNvPr>
          <p:cNvSpPr/>
          <p:nvPr/>
        </p:nvSpPr>
        <p:spPr>
          <a:xfrm>
            <a:off x="2650664" y="469020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6" name="Freeform: Shape 35">
            <a:extLst>
              <a:ext uri="{FF2B5EF4-FFF2-40B4-BE49-F238E27FC236}">
                <a16:creationId xmlns:a16="http://schemas.microsoft.com/office/drawing/2014/main" id="{042A02C0-CBC1-412B-BB95-A8C8EFF50EE0}"/>
              </a:ext>
            </a:extLst>
          </p:cNvPr>
          <p:cNvSpPr/>
          <p:nvPr/>
        </p:nvSpPr>
        <p:spPr>
          <a:xfrm>
            <a:off x="2822794" y="4733767"/>
            <a:ext cx="4418001" cy="772230"/>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Governance</a:t>
            </a:r>
          </a:p>
        </p:txBody>
      </p:sp>
      <p:sp>
        <p:nvSpPr>
          <p:cNvPr id="37" name="Freeform: Shape 36">
            <a:extLst>
              <a:ext uri="{FF2B5EF4-FFF2-40B4-BE49-F238E27FC236}">
                <a16:creationId xmlns:a16="http://schemas.microsoft.com/office/drawing/2014/main" id="{445A6F95-9429-454B-9604-9ED1C466581C}"/>
              </a:ext>
            </a:extLst>
          </p:cNvPr>
          <p:cNvSpPr/>
          <p:nvPr/>
        </p:nvSpPr>
        <p:spPr>
          <a:xfrm>
            <a:off x="7412926" y="4733766"/>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Can the Internet Be Controlled?</a:t>
            </a:r>
          </a:p>
        </p:txBody>
      </p:sp>
      <p:sp>
        <p:nvSpPr>
          <p:cNvPr id="38" name="Straight Connector 37">
            <a:extLst>
              <a:ext uri="{FF2B5EF4-FFF2-40B4-BE49-F238E27FC236}">
                <a16:creationId xmlns:a16="http://schemas.microsoft.com/office/drawing/2014/main" id="{3613EA11-D1D2-4FD8-811B-F0259772B9EA}"/>
              </a:ext>
            </a:extLst>
          </p:cNvPr>
          <p:cNvSpPr/>
          <p:nvPr/>
        </p:nvSpPr>
        <p:spPr>
          <a:xfrm>
            <a:off x="7240796" y="496676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57BD0289-0469-4931-A5B2-14B6FA986729}"/>
              </a:ext>
            </a:extLst>
          </p:cNvPr>
          <p:cNvSpPr/>
          <p:nvPr/>
        </p:nvSpPr>
        <p:spPr>
          <a:xfrm>
            <a:off x="7412926" y="4966762"/>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Net Neutrality</a:t>
            </a:r>
          </a:p>
        </p:txBody>
      </p:sp>
      <p:sp>
        <p:nvSpPr>
          <p:cNvPr id="40" name="Straight Connector 39">
            <a:extLst>
              <a:ext uri="{FF2B5EF4-FFF2-40B4-BE49-F238E27FC236}">
                <a16:creationId xmlns:a16="http://schemas.microsoft.com/office/drawing/2014/main" id="{19A31A1B-F174-4415-A10B-53B99C445693}"/>
              </a:ext>
            </a:extLst>
          </p:cNvPr>
          <p:cNvSpPr/>
          <p:nvPr/>
        </p:nvSpPr>
        <p:spPr>
          <a:xfrm>
            <a:off x="7240796" y="52188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1" name="Freeform: Shape 40">
            <a:extLst>
              <a:ext uri="{FF2B5EF4-FFF2-40B4-BE49-F238E27FC236}">
                <a16:creationId xmlns:a16="http://schemas.microsoft.com/office/drawing/2014/main" id="{20BDCD75-F2E3-4DD6-BB0D-C428FDC05617}"/>
              </a:ext>
            </a:extLst>
          </p:cNvPr>
          <p:cNvSpPr/>
          <p:nvPr/>
        </p:nvSpPr>
        <p:spPr>
          <a:xfrm>
            <a:off x="7412925" y="5218808"/>
            <a:ext cx="4754880"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Antitrust, Monopoly, and Market Competition</a:t>
            </a:r>
          </a:p>
        </p:txBody>
      </p:sp>
      <p:sp>
        <p:nvSpPr>
          <p:cNvPr id="42" name="Straight Connector 41">
            <a:extLst>
              <a:ext uri="{FF2B5EF4-FFF2-40B4-BE49-F238E27FC236}">
                <a16:creationId xmlns:a16="http://schemas.microsoft.com/office/drawing/2014/main" id="{AC453149-D1DF-425F-B1AB-ACB753DE75C6}"/>
              </a:ext>
            </a:extLst>
          </p:cNvPr>
          <p:cNvSpPr/>
          <p:nvPr/>
        </p:nvSpPr>
        <p:spPr>
          <a:xfrm>
            <a:off x="2650664" y="55098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3" name="Freeform: Shape 42">
            <a:extLst>
              <a:ext uri="{FF2B5EF4-FFF2-40B4-BE49-F238E27FC236}">
                <a16:creationId xmlns:a16="http://schemas.microsoft.com/office/drawing/2014/main" id="{35D5399E-8A98-48DD-9D20-932A628DEA19}"/>
              </a:ext>
            </a:extLst>
          </p:cNvPr>
          <p:cNvSpPr/>
          <p:nvPr/>
        </p:nvSpPr>
        <p:spPr>
          <a:xfrm>
            <a:off x="2822794" y="5524795"/>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Public Safety and Welfare</a:t>
            </a:r>
          </a:p>
        </p:txBody>
      </p:sp>
      <p:sp>
        <p:nvSpPr>
          <p:cNvPr id="44" name="Freeform: Shape 43">
            <a:extLst>
              <a:ext uri="{FF2B5EF4-FFF2-40B4-BE49-F238E27FC236}">
                <a16:creationId xmlns:a16="http://schemas.microsoft.com/office/drawing/2014/main" id="{FD56527A-C26A-4B91-970C-414C49EFA6A6}"/>
              </a:ext>
            </a:extLst>
          </p:cNvPr>
          <p:cNvSpPr/>
          <p:nvPr/>
        </p:nvSpPr>
        <p:spPr>
          <a:xfrm>
            <a:off x="7412926" y="5553370"/>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Protecting Children</a:t>
            </a:r>
          </a:p>
        </p:txBody>
      </p:sp>
      <p:sp>
        <p:nvSpPr>
          <p:cNvPr id="45" name="Straight Connector 44">
            <a:extLst>
              <a:ext uri="{FF2B5EF4-FFF2-40B4-BE49-F238E27FC236}">
                <a16:creationId xmlns:a16="http://schemas.microsoft.com/office/drawing/2014/main" id="{B3A517B2-3C17-45C6-B0C7-3559EF8164AD}"/>
              </a:ext>
            </a:extLst>
          </p:cNvPr>
          <p:cNvSpPr/>
          <p:nvPr/>
        </p:nvSpPr>
        <p:spPr>
          <a:xfrm>
            <a:off x="7240796" y="585883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0068F56E-5518-42E0-A0EB-8AA098421665}"/>
              </a:ext>
            </a:extLst>
          </p:cNvPr>
          <p:cNvSpPr/>
          <p:nvPr/>
        </p:nvSpPr>
        <p:spPr>
          <a:xfrm>
            <a:off x="7412926" y="5884239"/>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Cigarettes, Drugs, and Gambling: Is the Web Really Borderless?</a:t>
            </a:r>
          </a:p>
        </p:txBody>
      </p:sp>
      <p:sp>
        <p:nvSpPr>
          <p:cNvPr id="47" name="Straight Connector 46">
            <a:extLst>
              <a:ext uri="{FF2B5EF4-FFF2-40B4-BE49-F238E27FC236}">
                <a16:creationId xmlns:a16="http://schemas.microsoft.com/office/drawing/2014/main" id="{2E6EE912-3B4B-4A6E-AEEF-802A587BCC5A}"/>
              </a:ext>
            </a:extLst>
          </p:cNvPr>
          <p:cNvSpPr/>
          <p:nvPr/>
        </p:nvSpPr>
        <p:spPr>
          <a:xfrm>
            <a:off x="2650664" y="63922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98F74A44-C6FF-45FB-B8B2-CA174CC5B1C4}"/>
              </a:ext>
            </a:extLst>
          </p:cNvPr>
          <p:cNvSpPr/>
          <p:nvPr/>
        </p:nvSpPr>
        <p:spPr>
          <a:xfrm>
            <a:off x="7412926" y="302452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dirty="0"/>
              <a:t>Social Networks: Privacy and Self Revelation</a:t>
            </a:r>
          </a:p>
        </p:txBody>
      </p:sp>
      <p:sp>
        <p:nvSpPr>
          <p:cNvPr id="49" name="Freeform: Shape 48">
            <a:extLst>
              <a:ext uri="{FF2B5EF4-FFF2-40B4-BE49-F238E27FC236}">
                <a16:creationId xmlns:a16="http://schemas.microsoft.com/office/drawing/2014/main" id="{A9D5DBF3-5E1F-406A-B4B0-A8DC5E01F512}"/>
              </a:ext>
            </a:extLst>
          </p:cNvPr>
          <p:cNvSpPr/>
          <p:nvPr/>
        </p:nvSpPr>
        <p:spPr>
          <a:xfrm>
            <a:off x="7412926" y="325906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a:t>Privacy and Terms of Use Policies</a:t>
            </a:r>
            <a:endParaRPr lang="en-US" sz="1400" dirty="0"/>
          </a:p>
        </p:txBody>
      </p:sp>
    </p:spTree>
    <p:extLst>
      <p:ext uri="{BB962C8B-B14F-4D97-AF65-F5344CB8AC3E}">
        <p14:creationId xmlns:p14="http://schemas.microsoft.com/office/powerpoint/2010/main" val="848301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6"/>
                                        </p:tgtEl>
                                        <p:attrNameLst>
                                          <p:attrName>fillcolor</p:attrName>
                                        </p:attrNameLst>
                                      </p:cBhvr>
                                      <p:to>
                                        <a:srgbClr val="FFFF00"/>
                                      </p:to>
                                    </p:animClr>
                                    <p:set>
                                      <p:cBhvr>
                                        <p:cTn id="7" dur="2000" fill="hold"/>
                                        <p:tgtEl>
                                          <p:spTgt spid="36"/>
                                        </p:tgtEl>
                                        <p:attrNameLst>
                                          <p:attrName>fill.type</p:attrName>
                                        </p:attrNameLst>
                                      </p:cBhvr>
                                      <p:to>
                                        <p:strVal val="solid"/>
                                      </p:to>
                                    </p:set>
                                    <p:set>
                                      <p:cBhvr>
                                        <p:cTn id="8" dur="2000" fill="hold"/>
                                        <p:tgtEl>
                                          <p:spTgt spid="3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Governance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92500" lnSpcReduction="10000"/>
          </a:bodyPr>
          <a:lstStyle/>
          <a:p>
            <a:r>
              <a:rPr lang="en-US" b="1" dirty="0"/>
              <a:t>Governance involves social control: </a:t>
            </a:r>
          </a:p>
          <a:p>
            <a:pPr lvl="1">
              <a:buFont typeface="Wingdings" panose="05000000000000000000" pitchFamily="2" charset="2"/>
              <a:buChar char="v"/>
            </a:pPr>
            <a:r>
              <a:rPr lang="en-US" dirty="0"/>
              <a:t>Who will control the Internet? </a:t>
            </a:r>
          </a:p>
          <a:p>
            <a:pPr lvl="1">
              <a:buFont typeface="Wingdings" panose="05000000000000000000" pitchFamily="2" charset="2"/>
              <a:buChar char="v"/>
            </a:pPr>
            <a:r>
              <a:rPr lang="en-US" dirty="0"/>
              <a:t>Who will control the processes, the content, and the activities of e-commerce?</a:t>
            </a:r>
          </a:p>
          <a:p>
            <a:pPr lvl="1">
              <a:buFont typeface="Wingdings" panose="05000000000000000000" pitchFamily="2" charset="2"/>
              <a:buChar char="v"/>
            </a:pPr>
            <a:r>
              <a:rPr lang="en-US" dirty="0"/>
              <a:t>What elements will be controlled, and how will the controls be implemented?</a:t>
            </a:r>
          </a:p>
          <a:p>
            <a:r>
              <a:rPr lang="en-US" dirty="0"/>
              <a:t>A natural question arises and needs to be answered: </a:t>
            </a:r>
          </a:p>
          <a:p>
            <a:r>
              <a:rPr lang="en-US" dirty="0"/>
              <a:t>Why do we as a society need to “control” e-commerce? Because e-commerce and the Internet are so closely intertwined (although not identical), controlling e-commerce also involves regulating the Internet.</a:t>
            </a:r>
            <a:endParaRPr lang="ar-SY" dirty="0"/>
          </a:p>
        </p:txBody>
      </p:sp>
    </p:spTree>
    <p:extLst>
      <p:ext uri="{BB962C8B-B14F-4D97-AF65-F5344CB8AC3E}">
        <p14:creationId xmlns:p14="http://schemas.microsoft.com/office/powerpoint/2010/main" val="12100902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Governance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92500"/>
          </a:bodyPr>
          <a:lstStyle/>
          <a:p>
            <a:pPr marL="0" indent="0">
              <a:buNone/>
            </a:pPr>
            <a:r>
              <a:rPr lang="en-US" b="1" dirty="0">
                <a:solidFill>
                  <a:srgbClr val="FF0000"/>
                </a:solidFill>
              </a:rPr>
              <a:t>Can the Internet Be Controlled?</a:t>
            </a:r>
          </a:p>
          <a:p>
            <a:r>
              <a:rPr lang="en-US" b="1" dirty="0"/>
              <a:t>Early belief</a:t>
            </a:r>
            <a:r>
              <a:rPr lang="en-US" dirty="0"/>
              <a:t>: The Internet was thought to be uncontrollable due to its </a:t>
            </a:r>
            <a:r>
              <a:rPr lang="en-US" b="1" dirty="0"/>
              <a:t>decentralized design</a:t>
            </a:r>
            <a:r>
              <a:rPr lang="en-US" dirty="0"/>
              <a:t>, </a:t>
            </a:r>
            <a:r>
              <a:rPr lang="en-US" b="1" dirty="0"/>
              <a:t>borderless nature</a:t>
            </a:r>
            <a:r>
              <a:rPr lang="en-US" dirty="0"/>
              <a:t>, and </a:t>
            </a:r>
            <a:r>
              <a:rPr lang="en-US" b="1" dirty="0"/>
              <a:t>packet-switching technology</a:t>
            </a:r>
            <a:r>
              <a:rPr lang="en-US" dirty="0"/>
              <a:t>.</a:t>
            </a:r>
          </a:p>
          <a:p>
            <a:r>
              <a:rPr lang="en-US" b="1" dirty="0"/>
              <a:t>Reality today</a:t>
            </a:r>
            <a:r>
              <a:rPr lang="en-US" dirty="0"/>
              <a:t>: The Internet </a:t>
            </a:r>
            <a:r>
              <a:rPr lang="en-US" b="1" dirty="0"/>
              <a:t>can be monitored and controlled</a:t>
            </a:r>
            <a:r>
              <a:rPr lang="en-US" dirty="0"/>
              <a:t>, especially through:</a:t>
            </a:r>
          </a:p>
          <a:p>
            <a:pPr lvl="1"/>
            <a:r>
              <a:rPr lang="en-US" b="1" dirty="0"/>
              <a:t>Network access points</a:t>
            </a:r>
            <a:endParaRPr lang="en-US" dirty="0"/>
          </a:p>
          <a:p>
            <a:pPr lvl="1"/>
            <a:r>
              <a:rPr lang="en-US" b="1" dirty="0"/>
              <a:t>Centralized routers</a:t>
            </a:r>
            <a:endParaRPr lang="en-US" dirty="0"/>
          </a:p>
          <a:p>
            <a:pPr lvl="1"/>
            <a:r>
              <a:rPr lang="en-US" b="1" dirty="0"/>
              <a:t>Internet Service Providers (ISPs)</a:t>
            </a:r>
            <a:endParaRPr lang="en-US" dirty="0"/>
          </a:p>
        </p:txBody>
      </p:sp>
    </p:spTree>
    <p:extLst>
      <p:ext uri="{BB962C8B-B14F-4D97-AF65-F5344CB8AC3E}">
        <p14:creationId xmlns:p14="http://schemas.microsoft.com/office/powerpoint/2010/main" val="39457850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Governance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7500" lnSpcReduction="20000"/>
          </a:bodyPr>
          <a:lstStyle/>
          <a:p>
            <a:r>
              <a:rPr lang="en-US" b="1" dirty="0"/>
              <a:t>Examples of control</a:t>
            </a:r>
            <a:r>
              <a:rPr lang="en-US" dirty="0"/>
              <a:t>:</a:t>
            </a:r>
          </a:p>
          <a:p>
            <a:pPr lvl="1">
              <a:buFont typeface="Wingdings" panose="05000000000000000000" pitchFamily="2" charset="2"/>
              <a:buChar char="v"/>
            </a:pPr>
            <a:r>
              <a:rPr lang="en-US" dirty="0"/>
              <a:t>Countries like </a:t>
            </a:r>
            <a:r>
              <a:rPr lang="en-US" b="1" dirty="0"/>
              <a:t>China, Iran, ….etc. </a:t>
            </a:r>
            <a:r>
              <a:rPr lang="en-US" dirty="0"/>
              <a:t>use national firewalls and government-owned infrastructure to filter and block content.</a:t>
            </a:r>
          </a:p>
          <a:p>
            <a:pPr lvl="1">
              <a:buFont typeface="Wingdings" panose="05000000000000000000" pitchFamily="2" charset="2"/>
              <a:buChar char="v"/>
            </a:pPr>
            <a:r>
              <a:rPr lang="en-US" dirty="0"/>
              <a:t>In the </a:t>
            </a:r>
            <a:r>
              <a:rPr lang="en-US" b="1" dirty="0"/>
              <a:t>U.S.</a:t>
            </a:r>
            <a:r>
              <a:rPr lang="en-US" dirty="0"/>
              <a:t>, ISPs can be forced to remove content, and agencies like the </a:t>
            </a:r>
            <a:r>
              <a:rPr lang="en-US" b="1" dirty="0"/>
              <a:t>NSA</a:t>
            </a:r>
            <a:r>
              <a:rPr lang="en-US" dirty="0"/>
              <a:t> can monitor traffic with court approval.</a:t>
            </a:r>
          </a:p>
          <a:p>
            <a:r>
              <a:rPr lang="en-US" b="1" dirty="0"/>
              <a:t>Corporate control</a:t>
            </a:r>
            <a:r>
              <a:rPr lang="en-US" dirty="0"/>
              <a:t>: Many companies restrict employee access to certain websites at work.</a:t>
            </a:r>
          </a:p>
          <a:p>
            <a:r>
              <a:rPr lang="en-US" b="1" dirty="0"/>
              <a:t>Tension with free speech</a:t>
            </a:r>
            <a:r>
              <a:rPr lang="en-US" dirty="0"/>
              <a:t>: In democratic societies, especially the U.S., efforts to regulate online content often clash with </a:t>
            </a:r>
            <a:r>
              <a:rPr lang="en-US" b="1" dirty="0"/>
              <a:t>freedom of expression</a:t>
            </a:r>
            <a:r>
              <a:rPr lang="en-US" dirty="0"/>
              <a:t>.</a:t>
            </a:r>
          </a:p>
          <a:p>
            <a:r>
              <a:rPr lang="en-US" b="1" dirty="0"/>
              <a:t>Modern challenges</a:t>
            </a:r>
            <a:r>
              <a:rPr lang="en-US" dirty="0"/>
              <a:t>: The rise of </a:t>
            </a:r>
            <a:r>
              <a:rPr lang="en-US" b="1" dirty="0"/>
              <a:t>online bullying, fake news, and hate speech</a:t>
            </a:r>
            <a:r>
              <a:rPr lang="en-US" dirty="0"/>
              <a:t> has reignited debates about how much control is necessary—and who should have it.</a:t>
            </a:r>
            <a:endParaRPr lang="ar-SY" dirty="0"/>
          </a:p>
        </p:txBody>
      </p:sp>
    </p:spTree>
    <p:extLst>
      <p:ext uri="{BB962C8B-B14F-4D97-AF65-F5344CB8AC3E}">
        <p14:creationId xmlns:p14="http://schemas.microsoft.com/office/powerpoint/2010/main" val="17958662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Governance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62500" lnSpcReduction="20000"/>
          </a:bodyPr>
          <a:lstStyle/>
          <a:p>
            <a:r>
              <a:rPr lang="en-US" b="1" dirty="0">
                <a:solidFill>
                  <a:schemeClr val="accent1"/>
                </a:solidFill>
              </a:rPr>
              <a:t>Net neutrality</a:t>
            </a:r>
            <a:r>
              <a:rPr lang="en-US" dirty="0">
                <a:solidFill>
                  <a:schemeClr val="accent1"/>
                </a:solidFill>
              </a:rPr>
              <a:t> </a:t>
            </a:r>
            <a:r>
              <a:rPr lang="en-US" dirty="0"/>
              <a:t>means all internet data should be treated equally by service providers—no favoritism, blocking, or slowing down based on content or usage.</a:t>
            </a:r>
          </a:p>
          <a:p>
            <a:r>
              <a:rPr lang="en-US" dirty="0"/>
              <a:t>Without net neutrality, ISPs can:</a:t>
            </a:r>
          </a:p>
          <a:p>
            <a:pPr lvl="1">
              <a:buFont typeface="Wingdings" panose="05000000000000000000" pitchFamily="2" charset="2"/>
              <a:buChar char="v"/>
            </a:pPr>
            <a:r>
              <a:rPr lang="en-US" b="1" dirty="0"/>
              <a:t>Throttle</a:t>
            </a:r>
            <a:r>
              <a:rPr lang="en-US" dirty="0"/>
              <a:t> heavy users (e.g., streaming or torrenting).</a:t>
            </a:r>
          </a:p>
          <a:p>
            <a:pPr lvl="1">
              <a:buFont typeface="Wingdings" panose="05000000000000000000" pitchFamily="2" charset="2"/>
              <a:buChar char="v"/>
            </a:pPr>
            <a:r>
              <a:rPr lang="en-US" b="1" dirty="0"/>
              <a:t>Charge extra</a:t>
            </a:r>
            <a:r>
              <a:rPr lang="en-US" dirty="0"/>
              <a:t> for faster access to certain services.</a:t>
            </a:r>
          </a:p>
          <a:p>
            <a:pPr lvl="1">
              <a:buFont typeface="Wingdings" panose="05000000000000000000" pitchFamily="2" charset="2"/>
              <a:buChar char="v"/>
            </a:pPr>
            <a:r>
              <a:rPr lang="en-US" b="1" dirty="0"/>
              <a:t>Prioritize</a:t>
            </a:r>
            <a:r>
              <a:rPr lang="en-US" dirty="0"/>
              <a:t> some platforms over others.</a:t>
            </a:r>
          </a:p>
          <a:p>
            <a:r>
              <a:rPr lang="en-US" dirty="0"/>
              <a:t>ISPs argue that managing bandwidth is necessary to maintain network performance and that heavy users should pay more.</a:t>
            </a:r>
          </a:p>
          <a:p>
            <a:r>
              <a:rPr lang="en-US" dirty="0"/>
              <a:t>Critics of non-neutral practices warn that this could:</a:t>
            </a:r>
          </a:p>
          <a:p>
            <a:pPr lvl="1">
              <a:buFont typeface="Wingdings" panose="05000000000000000000" pitchFamily="2" charset="2"/>
              <a:buChar char="v"/>
            </a:pPr>
            <a:r>
              <a:rPr lang="en-US" b="1" dirty="0"/>
              <a:t>Limit access</a:t>
            </a:r>
            <a:r>
              <a:rPr lang="en-US" dirty="0"/>
              <a:t> to certain content.</a:t>
            </a:r>
          </a:p>
          <a:p>
            <a:pPr lvl="1">
              <a:buFont typeface="Wingdings" panose="05000000000000000000" pitchFamily="2" charset="2"/>
              <a:buChar char="v"/>
            </a:pPr>
            <a:r>
              <a:rPr lang="en-US" b="1" dirty="0"/>
              <a:t>Hurt competition</a:t>
            </a:r>
            <a:r>
              <a:rPr lang="en-US" dirty="0"/>
              <a:t> by favoring large companies.</a:t>
            </a:r>
          </a:p>
          <a:p>
            <a:pPr lvl="1">
              <a:buFont typeface="Wingdings" panose="05000000000000000000" pitchFamily="2" charset="2"/>
              <a:buChar char="v"/>
            </a:pPr>
            <a:r>
              <a:rPr lang="en-US" b="1" dirty="0"/>
              <a:t>Reduce innovation</a:t>
            </a:r>
            <a:r>
              <a:rPr lang="en-US" dirty="0"/>
              <a:t> by making it harder for smaller platforms to compete.</a:t>
            </a:r>
          </a:p>
          <a:p>
            <a:r>
              <a:rPr lang="en-US" dirty="0"/>
              <a:t>The debate continues as </a:t>
            </a:r>
            <a:r>
              <a:rPr lang="en-US" b="1" dirty="0"/>
              <a:t>governments, companies, and users</a:t>
            </a:r>
            <a:r>
              <a:rPr lang="en-US" dirty="0"/>
              <a:t> try to balance open access with infrastructure demands.</a:t>
            </a:r>
            <a:endParaRPr lang="ar-SY" dirty="0"/>
          </a:p>
        </p:txBody>
      </p:sp>
      <p:pic>
        <p:nvPicPr>
          <p:cNvPr id="23554" name="Picture 2" descr="The Battle Over Net Neutrality – The Mirror">
            <a:extLst>
              <a:ext uri="{FF2B5EF4-FFF2-40B4-BE49-F238E27FC236}">
                <a16:creationId xmlns:a16="http://schemas.microsoft.com/office/drawing/2014/main" id="{418CA15D-1F4A-4EC7-8199-35D49582FA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6686" y="1890594"/>
            <a:ext cx="3001734" cy="1998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3373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Governance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a:xfrm>
            <a:off x="188685" y="1422213"/>
            <a:ext cx="11814627" cy="5199814"/>
          </a:xfrm>
          <a:noFill/>
        </p:spPr>
        <p:txBody>
          <a:bodyPr>
            <a:normAutofit fontScale="55000" lnSpcReduction="20000"/>
          </a:bodyPr>
          <a:lstStyle/>
          <a:p>
            <a:pPr marL="0" indent="0">
              <a:buNone/>
            </a:pPr>
            <a:r>
              <a:rPr lang="en-US" sz="4400" b="1" dirty="0">
                <a:solidFill>
                  <a:srgbClr val="FF0000"/>
                </a:solidFill>
              </a:rPr>
              <a:t>Antitrust, Monopoly, and Market Competition in the Internet Era</a:t>
            </a:r>
          </a:p>
          <a:p>
            <a:r>
              <a:rPr lang="en-US" sz="2900" dirty="0"/>
              <a:t>Major tech firms like </a:t>
            </a:r>
            <a:r>
              <a:rPr lang="en-US" sz="2900" b="1" dirty="0"/>
              <a:t>Google (Alphabet), Amazon, and Meta</a:t>
            </a:r>
            <a:r>
              <a:rPr lang="en-US" sz="2900" dirty="0"/>
              <a:t> have grown so large that many believe they are </a:t>
            </a:r>
            <a:r>
              <a:rPr lang="en-US" sz="2900" b="1" dirty="0"/>
              <a:t>limiting competition</a:t>
            </a:r>
            <a:r>
              <a:rPr lang="en-US" sz="2900" dirty="0"/>
              <a:t>.</a:t>
            </a:r>
          </a:p>
          <a:p>
            <a:r>
              <a:rPr lang="en-US" sz="2900" dirty="0"/>
              <a:t>These companies often </a:t>
            </a:r>
            <a:r>
              <a:rPr lang="en-US" sz="2900" b="1" dirty="0"/>
              <a:t>acquire smaller rivals</a:t>
            </a:r>
            <a:r>
              <a:rPr lang="en-US" sz="2900" dirty="0"/>
              <a:t>, increasing their dominance and reducing innovation from startups.</a:t>
            </a:r>
          </a:p>
          <a:p>
            <a:r>
              <a:rPr lang="en-US" sz="2900" dirty="0"/>
              <a:t>Critics argue that Big Tech:</a:t>
            </a:r>
          </a:p>
          <a:p>
            <a:pPr lvl="1"/>
            <a:r>
              <a:rPr lang="en-US" b="1" dirty="0"/>
              <a:t>Invades user privacy</a:t>
            </a:r>
            <a:endParaRPr lang="en-US" dirty="0"/>
          </a:p>
          <a:p>
            <a:pPr lvl="1"/>
            <a:r>
              <a:rPr lang="en-US" b="1" dirty="0"/>
              <a:t>Fails to protect personal data</a:t>
            </a:r>
            <a:endParaRPr lang="en-US" dirty="0"/>
          </a:p>
          <a:p>
            <a:pPr lvl="1"/>
            <a:r>
              <a:rPr lang="en-US" b="1" dirty="0"/>
              <a:t>Spreads misinformation</a:t>
            </a:r>
            <a:endParaRPr lang="en-US" dirty="0"/>
          </a:p>
          <a:p>
            <a:pPr lvl="1"/>
            <a:r>
              <a:rPr lang="en-US" b="1" dirty="0"/>
              <a:t>Drives small businesses out of the market</a:t>
            </a:r>
            <a:endParaRPr lang="en-US" dirty="0"/>
          </a:p>
          <a:p>
            <a:pPr lvl="1"/>
            <a:r>
              <a:rPr lang="en-US" b="1" dirty="0"/>
              <a:t>Uses financial power to block regulation</a:t>
            </a:r>
            <a:endParaRPr lang="en-US" dirty="0"/>
          </a:p>
          <a:p>
            <a:r>
              <a:rPr lang="en-US" sz="2900" dirty="0"/>
              <a:t>There’s growing concern that these firms are </a:t>
            </a:r>
            <a:r>
              <a:rPr lang="en-US" sz="2900" b="1" dirty="0"/>
              <a:t>too powerful</a:t>
            </a:r>
            <a:r>
              <a:rPr lang="en-US" sz="2900" dirty="0"/>
              <a:t>, not just economically but also socially and politically.</a:t>
            </a:r>
          </a:p>
          <a:p>
            <a:r>
              <a:rPr lang="en-US" sz="2900" dirty="0"/>
              <a:t>The central question: </a:t>
            </a:r>
            <a:r>
              <a:rPr lang="en-US" sz="2900" b="1" dirty="0"/>
              <a:t>Are these companies harming the public good by concentrating too much control over digital life and commerce?</a:t>
            </a:r>
            <a:endParaRPr lang="en-US" sz="2900" dirty="0"/>
          </a:p>
          <a:p>
            <a:endParaRPr lang="ar-SY" dirty="0"/>
          </a:p>
        </p:txBody>
      </p:sp>
    </p:spTree>
    <p:extLst>
      <p:ext uri="{BB962C8B-B14F-4D97-AF65-F5344CB8AC3E}">
        <p14:creationId xmlns:p14="http://schemas.microsoft.com/office/powerpoint/2010/main" val="139651398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471B3502-69D2-4E35-A7F3-FF3DCE998160}"/>
              </a:ext>
            </a:extLst>
          </p:cNvPr>
          <p:cNvSpPr/>
          <p:nvPr/>
        </p:nvSpPr>
        <p:spPr>
          <a:xfrm>
            <a:off x="355599" y="1524000"/>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Freeform: Shape 4">
            <a:extLst>
              <a:ext uri="{FF2B5EF4-FFF2-40B4-BE49-F238E27FC236}">
                <a16:creationId xmlns:a16="http://schemas.microsoft.com/office/drawing/2014/main" id="{877AEF0C-E0CF-4060-8BB8-AA4C3975925D}"/>
              </a:ext>
            </a:extLst>
          </p:cNvPr>
          <p:cNvSpPr/>
          <p:nvPr/>
        </p:nvSpPr>
        <p:spPr>
          <a:xfrm>
            <a:off x="355599" y="1524000"/>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endParaRPr lang="en-US" sz="2800" kern="1200" dirty="0"/>
          </a:p>
          <a:p>
            <a:pPr marL="0" lvl="0" indent="0" algn="l" defTabSz="1244600" rtl="0">
              <a:lnSpc>
                <a:spcPct val="90000"/>
              </a:lnSpc>
              <a:spcBef>
                <a:spcPct val="0"/>
              </a:spcBef>
              <a:spcAft>
                <a:spcPct val="35000"/>
              </a:spcAft>
              <a:buNone/>
            </a:pPr>
            <a:r>
              <a:rPr lang="en-US" sz="2800" b="1" kern="1200" dirty="0"/>
              <a:t>Chapter 8:</a:t>
            </a:r>
          </a:p>
          <a:p>
            <a:pPr marL="0" lvl="0" indent="0" algn="l" defTabSz="1244600" rtl="0">
              <a:lnSpc>
                <a:spcPct val="90000"/>
              </a:lnSpc>
              <a:spcBef>
                <a:spcPct val="0"/>
              </a:spcBef>
              <a:spcAft>
                <a:spcPct val="35000"/>
              </a:spcAft>
              <a:buNone/>
            </a:pPr>
            <a:r>
              <a:rPr lang="en-US" sz="2800" kern="1200" dirty="0"/>
              <a:t>Ethical, social, and political issues in e-commerce</a:t>
            </a:r>
          </a:p>
        </p:txBody>
      </p:sp>
      <p:sp>
        <p:nvSpPr>
          <p:cNvPr id="6" name="Freeform: Shape 5">
            <a:extLst>
              <a:ext uri="{FF2B5EF4-FFF2-40B4-BE49-F238E27FC236}">
                <a16:creationId xmlns:a16="http://schemas.microsoft.com/office/drawing/2014/main" id="{809C6449-61E7-4907-A952-9C79509AA899}"/>
              </a:ext>
            </a:extLst>
          </p:cNvPr>
          <p:cNvSpPr/>
          <p:nvPr/>
        </p:nvSpPr>
        <p:spPr>
          <a:xfrm>
            <a:off x="2822794" y="1567564"/>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Understanding Ethical, Social, and Political Issues in E-commerce</a:t>
            </a:r>
          </a:p>
        </p:txBody>
      </p:sp>
      <p:sp>
        <p:nvSpPr>
          <p:cNvPr id="8" name="Freeform: Shape 7">
            <a:extLst>
              <a:ext uri="{FF2B5EF4-FFF2-40B4-BE49-F238E27FC236}">
                <a16:creationId xmlns:a16="http://schemas.microsoft.com/office/drawing/2014/main" id="{415CB60F-152E-4831-9BF1-682EB04099D6}"/>
              </a:ext>
            </a:extLst>
          </p:cNvPr>
          <p:cNvSpPr/>
          <p:nvPr/>
        </p:nvSpPr>
        <p:spPr>
          <a:xfrm>
            <a:off x="7412926" y="156756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A Model for Organizing the Issues</a:t>
            </a:r>
            <a:endParaRPr lang="en-US" sz="1400" kern="1200" dirty="0"/>
          </a:p>
        </p:txBody>
      </p:sp>
      <p:sp>
        <p:nvSpPr>
          <p:cNvPr id="9" name="Straight Connector 8">
            <a:extLst>
              <a:ext uri="{FF2B5EF4-FFF2-40B4-BE49-F238E27FC236}">
                <a16:creationId xmlns:a16="http://schemas.microsoft.com/office/drawing/2014/main" id="{5B6E4030-69D1-499D-930D-3CA818B7F3F7}"/>
              </a:ext>
            </a:extLst>
          </p:cNvPr>
          <p:cNvSpPr/>
          <p:nvPr/>
        </p:nvSpPr>
        <p:spPr>
          <a:xfrm>
            <a:off x="7240796" y="178538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2F244E9F-5E53-4080-8ABC-4CE2246D71DC}"/>
              </a:ext>
            </a:extLst>
          </p:cNvPr>
          <p:cNvSpPr/>
          <p:nvPr/>
        </p:nvSpPr>
        <p:spPr>
          <a:xfrm>
            <a:off x="7412925" y="1808246"/>
            <a:ext cx="4754880"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Responsibility, Accountability, Liability, and Due Process</a:t>
            </a:r>
          </a:p>
        </p:txBody>
      </p:sp>
      <p:sp>
        <p:nvSpPr>
          <p:cNvPr id="11" name="Straight Connector 10">
            <a:extLst>
              <a:ext uri="{FF2B5EF4-FFF2-40B4-BE49-F238E27FC236}">
                <a16:creationId xmlns:a16="http://schemas.microsoft.com/office/drawing/2014/main" id="{F97229DD-EADB-4983-B27D-194B00E3AAD9}"/>
              </a:ext>
            </a:extLst>
          </p:cNvPr>
          <p:cNvSpPr/>
          <p:nvPr/>
        </p:nvSpPr>
        <p:spPr>
          <a:xfrm>
            <a:off x="7240796" y="204130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5C179E54-1B15-492E-8100-F6CF917B4995}"/>
              </a:ext>
            </a:extLst>
          </p:cNvPr>
          <p:cNvSpPr/>
          <p:nvPr/>
        </p:nvSpPr>
        <p:spPr>
          <a:xfrm>
            <a:off x="7412926" y="206416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Analyzing Ethical Dilemmas</a:t>
            </a:r>
            <a:endParaRPr lang="en-US" sz="1400" kern="1200" dirty="0"/>
          </a:p>
        </p:txBody>
      </p:sp>
      <p:sp>
        <p:nvSpPr>
          <p:cNvPr id="13" name="Straight Connector 12">
            <a:extLst>
              <a:ext uri="{FF2B5EF4-FFF2-40B4-BE49-F238E27FC236}">
                <a16:creationId xmlns:a16="http://schemas.microsoft.com/office/drawing/2014/main" id="{656CE8ED-A27C-4C13-AD37-A178C99F545A}"/>
              </a:ext>
            </a:extLst>
          </p:cNvPr>
          <p:cNvSpPr/>
          <p:nvPr/>
        </p:nvSpPr>
        <p:spPr>
          <a:xfrm>
            <a:off x="7240796" y="230485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3E19ED6E-AD3D-4C5E-849C-B355AC3BD0DD}"/>
              </a:ext>
            </a:extLst>
          </p:cNvPr>
          <p:cNvSpPr/>
          <p:nvPr/>
        </p:nvSpPr>
        <p:spPr>
          <a:xfrm>
            <a:off x="7412926" y="2320091"/>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Ethical Principles</a:t>
            </a:r>
            <a:endParaRPr lang="en-US" sz="1400" kern="1200" dirty="0"/>
          </a:p>
        </p:txBody>
      </p:sp>
      <p:sp>
        <p:nvSpPr>
          <p:cNvPr id="15" name="Straight Connector 14">
            <a:extLst>
              <a:ext uri="{FF2B5EF4-FFF2-40B4-BE49-F238E27FC236}">
                <a16:creationId xmlns:a16="http://schemas.microsoft.com/office/drawing/2014/main" id="{2F02B8E5-03F7-4E33-B058-31C99D84E23A}"/>
              </a:ext>
            </a:extLst>
          </p:cNvPr>
          <p:cNvSpPr/>
          <p:nvPr/>
        </p:nvSpPr>
        <p:spPr>
          <a:xfrm>
            <a:off x="2650664" y="25531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739A68C1-C00D-4037-9DA1-A324910F1CA1}"/>
              </a:ext>
            </a:extLst>
          </p:cNvPr>
          <p:cNvSpPr/>
          <p:nvPr/>
        </p:nvSpPr>
        <p:spPr>
          <a:xfrm>
            <a:off x="2822794" y="2564968"/>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Privacy and Information Rights</a:t>
            </a:r>
          </a:p>
        </p:txBody>
      </p:sp>
      <p:sp>
        <p:nvSpPr>
          <p:cNvPr id="17" name="Freeform: Shape 16">
            <a:extLst>
              <a:ext uri="{FF2B5EF4-FFF2-40B4-BE49-F238E27FC236}">
                <a16:creationId xmlns:a16="http://schemas.microsoft.com/office/drawing/2014/main" id="{7566E894-F6A6-49B7-A7DA-EAD1FA9372E8}"/>
              </a:ext>
            </a:extLst>
          </p:cNvPr>
          <p:cNvSpPr/>
          <p:nvPr/>
        </p:nvSpPr>
        <p:spPr>
          <a:xfrm>
            <a:off x="7412926" y="256496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What Is Privacy?</a:t>
            </a:r>
          </a:p>
        </p:txBody>
      </p:sp>
      <p:sp>
        <p:nvSpPr>
          <p:cNvPr id="18" name="Straight Connector 17">
            <a:extLst>
              <a:ext uri="{FF2B5EF4-FFF2-40B4-BE49-F238E27FC236}">
                <a16:creationId xmlns:a16="http://schemas.microsoft.com/office/drawing/2014/main" id="{F0D4377D-19D3-4B38-9F4B-03191CAEB7AF}"/>
              </a:ext>
            </a:extLst>
          </p:cNvPr>
          <p:cNvSpPr/>
          <p:nvPr/>
        </p:nvSpPr>
        <p:spPr>
          <a:xfrm>
            <a:off x="7240796" y="27741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Freeform: Shape 18">
            <a:extLst>
              <a:ext uri="{FF2B5EF4-FFF2-40B4-BE49-F238E27FC236}">
                <a16:creationId xmlns:a16="http://schemas.microsoft.com/office/drawing/2014/main" id="{DCBBF9A8-AC48-4186-940E-406C6AEA0EC3}"/>
              </a:ext>
            </a:extLst>
          </p:cNvPr>
          <p:cNvSpPr/>
          <p:nvPr/>
        </p:nvSpPr>
        <p:spPr>
          <a:xfrm>
            <a:off x="7412926" y="2786808"/>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Information Collected by E-commerce Companies</a:t>
            </a:r>
          </a:p>
        </p:txBody>
      </p:sp>
      <p:sp>
        <p:nvSpPr>
          <p:cNvPr id="20" name="Straight Connector 19">
            <a:extLst>
              <a:ext uri="{FF2B5EF4-FFF2-40B4-BE49-F238E27FC236}">
                <a16:creationId xmlns:a16="http://schemas.microsoft.com/office/drawing/2014/main" id="{926C333E-45E1-4C50-B0D5-40766CDA4C0D}"/>
              </a:ext>
            </a:extLst>
          </p:cNvPr>
          <p:cNvSpPr/>
          <p:nvPr/>
        </p:nvSpPr>
        <p:spPr>
          <a:xfrm>
            <a:off x="7240796" y="301182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Straight Connector 21">
            <a:extLst>
              <a:ext uri="{FF2B5EF4-FFF2-40B4-BE49-F238E27FC236}">
                <a16:creationId xmlns:a16="http://schemas.microsoft.com/office/drawing/2014/main" id="{CE578866-83D4-4557-A2DB-11FF270D81A1}"/>
              </a:ext>
            </a:extLst>
          </p:cNvPr>
          <p:cNvSpPr/>
          <p:nvPr/>
        </p:nvSpPr>
        <p:spPr>
          <a:xfrm>
            <a:off x="7240796" y="325906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Straight Connector 23">
            <a:extLst>
              <a:ext uri="{FF2B5EF4-FFF2-40B4-BE49-F238E27FC236}">
                <a16:creationId xmlns:a16="http://schemas.microsoft.com/office/drawing/2014/main" id="{D1A4AA07-47C7-4039-925B-20E2D05508A0}"/>
              </a:ext>
            </a:extLst>
          </p:cNvPr>
          <p:cNvSpPr/>
          <p:nvPr/>
        </p:nvSpPr>
        <p:spPr>
          <a:xfrm>
            <a:off x="7240796" y="350947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5" name="Freeform: Shape 24">
            <a:extLst>
              <a:ext uri="{FF2B5EF4-FFF2-40B4-BE49-F238E27FC236}">
                <a16:creationId xmlns:a16="http://schemas.microsoft.com/office/drawing/2014/main" id="{EE24B8DC-0C9F-4B54-9063-1448DF99797E}"/>
              </a:ext>
            </a:extLst>
          </p:cNvPr>
          <p:cNvSpPr/>
          <p:nvPr/>
        </p:nvSpPr>
        <p:spPr>
          <a:xfrm>
            <a:off x="7412926" y="3496779"/>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Technological Solutions</a:t>
            </a:r>
          </a:p>
        </p:txBody>
      </p:sp>
      <p:sp>
        <p:nvSpPr>
          <p:cNvPr id="26" name="Straight Connector 25">
            <a:extLst>
              <a:ext uri="{FF2B5EF4-FFF2-40B4-BE49-F238E27FC236}">
                <a16:creationId xmlns:a16="http://schemas.microsoft.com/office/drawing/2014/main" id="{24180EFE-E833-4BBC-AAAB-4FD14F8D80D4}"/>
              </a:ext>
            </a:extLst>
          </p:cNvPr>
          <p:cNvSpPr/>
          <p:nvPr/>
        </p:nvSpPr>
        <p:spPr>
          <a:xfrm>
            <a:off x="2650664" y="37562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B408E200-DD44-4560-9F32-AC5948B7B2AD}"/>
              </a:ext>
            </a:extLst>
          </p:cNvPr>
          <p:cNvSpPr/>
          <p:nvPr/>
        </p:nvSpPr>
        <p:spPr>
          <a:xfrm>
            <a:off x="2822794" y="3792498"/>
            <a:ext cx="4418001" cy="882713"/>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Intellectual Property Rights</a:t>
            </a:r>
          </a:p>
        </p:txBody>
      </p:sp>
      <p:sp>
        <p:nvSpPr>
          <p:cNvPr id="28" name="Freeform: Shape 27">
            <a:extLst>
              <a:ext uri="{FF2B5EF4-FFF2-40B4-BE49-F238E27FC236}">
                <a16:creationId xmlns:a16="http://schemas.microsoft.com/office/drawing/2014/main" id="{E871C0BD-60C0-43F9-93D0-DC92C11197D9}"/>
              </a:ext>
            </a:extLst>
          </p:cNvPr>
          <p:cNvSpPr/>
          <p:nvPr/>
        </p:nvSpPr>
        <p:spPr>
          <a:xfrm>
            <a:off x="7412926" y="3765572"/>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Copyright</a:t>
            </a:r>
          </a:p>
        </p:txBody>
      </p:sp>
      <p:sp>
        <p:nvSpPr>
          <p:cNvPr id="29" name="Straight Connector 28">
            <a:extLst>
              <a:ext uri="{FF2B5EF4-FFF2-40B4-BE49-F238E27FC236}">
                <a16:creationId xmlns:a16="http://schemas.microsoft.com/office/drawing/2014/main" id="{0790418E-238F-4FEA-9909-2C8BF926FBAD}"/>
              </a:ext>
            </a:extLst>
          </p:cNvPr>
          <p:cNvSpPr/>
          <p:nvPr/>
        </p:nvSpPr>
        <p:spPr>
          <a:xfrm>
            <a:off x="7240796" y="398339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Shape 29">
            <a:extLst>
              <a:ext uri="{FF2B5EF4-FFF2-40B4-BE49-F238E27FC236}">
                <a16:creationId xmlns:a16="http://schemas.microsoft.com/office/drawing/2014/main" id="{CA833F35-7481-4EE3-A356-B1C377C6AF0B}"/>
              </a:ext>
            </a:extLst>
          </p:cNvPr>
          <p:cNvSpPr/>
          <p:nvPr/>
        </p:nvSpPr>
        <p:spPr>
          <a:xfrm>
            <a:off x="7412926" y="3998634"/>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Patents</a:t>
            </a:r>
            <a:endParaRPr lang="en-US" sz="1400" kern="1200" dirty="0"/>
          </a:p>
        </p:txBody>
      </p:sp>
      <p:sp>
        <p:nvSpPr>
          <p:cNvPr id="31" name="Straight Connector 30">
            <a:extLst>
              <a:ext uri="{FF2B5EF4-FFF2-40B4-BE49-F238E27FC236}">
                <a16:creationId xmlns:a16="http://schemas.microsoft.com/office/drawing/2014/main" id="{9AE94318-1D8D-49AE-A220-A8AC0FAC386F}"/>
              </a:ext>
            </a:extLst>
          </p:cNvPr>
          <p:cNvSpPr/>
          <p:nvPr/>
        </p:nvSpPr>
        <p:spPr>
          <a:xfrm>
            <a:off x="7240796" y="421645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Shape 31">
            <a:extLst>
              <a:ext uri="{FF2B5EF4-FFF2-40B4-BE49-F238E27FC236}">
                <a16:creationId xmlns:a16="http://schemas.microsoft.com/office/drawing/2014/main" id="{9B84F5C9-8F87-4612-A0C1-C45FC7B34886}"/>
              </a:ext>
            </a:extLst>
          </p:cNvPr>
          <p:cNvSpPr/>
          <p:nvPr/>
        </p:nvSpPr>
        <p:spPr>
          <a:xfrm>
            <a:off x="7412926" y="4231697"/>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Trademarks</a:t>
            </a:r>
          </a:p>
        </p:txBody>
      </p:sp>
      <p:sp>
        <p:nvSpPr>
          <p:cNvPr id="33" name="Straight Connector 32">
            <a:extLst>
              <a:ext uri="{FF2B5EF4-FFF2-40B4-BE49-F238E27FC236}">
                <a16:creationId xmlns:a16="http://schemas.microsoft.com/office/drawing/2014/main" id="{E35748AB-79D9-49C0-9E41-25A52DD0DB5A}"/>
              </a:ext>
            </a:extLst>
          </p:cNvPr>
          <p:cNvSpPr/>
          <p:nvPr/>
        </p:nvSpPr>
        <p:spPr>
          <a:xfrm>
            <a:off x="7240796" y="444951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4" name="Freeform: Shape 33">
            <a:extLst>
              <a:ext uri="{FF2B5EF4-FFF2-40B4-BE49-F238E27FC236}">
                <a16:creationId xmlns:a16="http://schemas.microsoft.com/office/drawing/2014/main" id="{0A6B2ED2-3B9F-4086-AE63-BA1339A1E07F}"/>
              </a:ext>
            </a:extLst>
          </p:cNvPr>
          <p:cNvSpPr/>
          <p:nvPr/>
        </p:nvSpPr>
        <p:spPr>
          <a:xfrm>
            <a:off x="7412926" y="4472379"/>
            <a:ext cx="4418001" cy="217822"/>
          </a:xfrm>
          <a:custGeom>
            <a:avLst/>
            <a:gdLst>
              <a:gd name="connsiteX0" fmla="*/ 0 w 4418001"/>
              <a:gd name="connsiteY0" fmla="*/ 0 h 217822"/>
              <a:gd name="connsiteX1" fmla="*/ 4418001 w 4418001"/>
              <a:gd name="connsiteY1" fmla="*/ 0 h 217822"/>
              <a:gd name="connsiteX2" fmla="*/ 4418001 w 4418001"/>
              <a:gd name="connsiteY2" fmla="*/ 217822 h 217822"/>
              <a:gd name="connsiteX3" fmla="*/ 0 w 4418001"/>
              <a:gd name="connsiteY3" fmla="*/ 217822 h 217822"/>
              <a:gd name="connsiteX4" fmla="*/ 0 w 4418001"/>
              <a:gd name="connsiteY4" fmla="*/ 0 h 217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17822">
                <a:moveTo>
                  <a:pt x="0" y="0"/>
                </a:moveTo>
                <a:lnTo>
                  <a:pt x="4418001" y="0"/>
                </a:lnTo>
                <a:lnTo>
                  <a:pt x="4418001" y="217822"/>
                </a:lnTo>
                <a:lnTo>
                  <a:pt x="0" y="21782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a:t>Trade Secrets</a:t>
            </a:r>
            <a:endParaRPr lang="en-US" sz="1400" kern="1200" dirty="0"/>
          </a:p>
        </p:txBody>
      </p:sp>
      <p:sp>
        <p:nvSpPr>
          <p:cNvPr id="35" name="Straight Connector 34">
            <a:extLst>
              <a:ext uri="{FF2B5EF4-FFF2-40B4-BE49-F238E27FC236}">
                <a16:creationId xmlns:a16="http://schemas.microsoft.com/office/drawing/2014/main" id="{0FA379D1-4258-4FDC-BC42-F4C2E5946427}"/>
              </a:ext>
            </a:extLst>
          </p:cNvPr>
          <p:cNvSpPr/>
          <p:nvPr/>
        </p:nvSpPr>
        <p:spPr>
          <a:xfrm>
            <a:off x="2650664" y="4690201"/>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6" name="Freeform: Shape 35">
            <a:extLst>
              <a:ext uri="{FF2B5EF4-FFF2-40B4-BE49-F238E27FC236}">
                <a16:creationId xmlns:a16="http://schemas.microsoft.com/office/drawing/2014/main" id="{042A02C0-CBC1-412B-BB95-A8C8EFF50EE0}"/>
              </a:ext>
            </a:extLst>
          </p:cNvPr>
          <p:cNvSpPr/>
          <p:nvPr/>
        </p:nvSpPr>
        <p:spPr>
          <a:xfrm>
            <a:off x="2822794" y="4733766"/>
            <a:ext cx="4418001" cy="871289"/>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Governance</a:t>
            </a:r>
          </a:p>
        </p:txBody>
      </p:sp>
      <p:sp>
        <p:nvSpPr>
          <p:cNvPr id="37" name="Freeform: Shape 36">
            <a:extLst>
              <a:ext uri="{FF2B5EF4-FFF2-40B4-BE49-F238E27FC236}">
                <a16:creationId xmlns:a16="http://schemas.microsoft.com/office/drawing/2014/main" id="{445A6F95-9429-454B-9604-9ED1C466581C}"/>
              </a:ext>
            </a:extLst>
          </p:cNvPr>
          <p:cNvSpPr/>
          <p:nvPr/>
        </p:nvSpPr>
        <p:spPr>
          <a:xfrm>
            <a:off x="7412926" y="4733766"/>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Can the Internet Be Controlled?</a:t>
            </a:r>
          </a:p>
        </p:txBody>
      </p:sp>
      <p:sp>
        <p:nvSpPr>
          <p:cNvPr id="38" name="Straight Connector 37">
            <a:extLst>
              <a:ext uri="{FF2B5EF4-FFF2-40B4-BE49-F238E27FC236}">
                <a16:creationId xmlns:a16="http://schemas.microsoft.com/office/drawing/2014/main" id="{3613EA11-D1D2-4FD8-811B-F0259772B9EA}"/>
              </a:ext>
            </a:extLst>
          </p:cNvPr>
          <p:cNvSpPr/>
          <p:nvPr/>
        </p:nvSpPr>
        <p:spPr>
          <a:xfrm>
            <a:off x="7240796" y="4966762"/>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9" name="Freeform: Shape 38">
            <a:extLst>
              <a:ext uri="{FF2B5EF4-FFF2-40B4-BE49-F238E27FC236}">
                <a16:creationId xmlns:a16="http://schemas.microsoft.com/office/drawing/2014/main" id="{57BD0289-0469-4931-A5B2-14B6FA986729}"/>
              </a:ext>
            </a:extLst>
          </p:cNvPr>
          <p:cNvSpPr/>
          <p:nvPr/>
        </p:nvSpPr>
        <p:spPr>
          <a:xfrm>
            <a:off x="7412926" y="4966762"/>
            <a:ext cx="4418001"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Net Neutrality</a:t>
            </a:r>
          </a:p>
        </p:txBody>
      </p:sp>
      <p:sp>
        <p:nvSpPr>
          <p:cNvPr id="40" name="Straight Connector 39">
            <a:extLst>
              <a:ext uri="{FF2B5EF4-FFF2-40B4-BE49-F238E27FC236}">
                <a16:creationId xmlns:a16="http://schemas.microsoft.com/office/drawing/2014/main" id="{19A31A1B-F174-4415-A10B-53B99C445693}"/>
              </a:ext>
            </a:extLst>
          </p:cNvPr>
          <p:cNvSpPr/>
          <p:nvPr/>
        </p:nvSpPr>
        <p:spPr>
          <a:xfrm>
            <a:off x="7240796" y="521880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1" name="Freeform: Shape 40">
            <a:extLst>
              <a:ext uri="{FF2B5EF4-FFF2-40B4-BE49-F238E27FC236}">
                <a16:creationId xmlns:a16="http://schemas.microsoft.com/office/drawing/2014/main" id="{20BDCD75-F2E3-4DD6-BB0D-C428FDC05617}"/>
              </a:ext>
            </a:extLst>
          </p:cNvPr>
          <p:cNvSpPr/>
          <p:nvPr/>
        </p:nvSpPr>
        <p:spPr>
          <a:xfrm>
            <a:off x="7412925" y="5218808"/>
            <a:ext cx="4754880" cy="290146"/>
          </a:xfrm>
          <a:custGeom>
            <a:avLst/>
            <a:gdLst>
              <a:gd name="connsiteX0" fmla="*/ 0 w 4418001"/>
              <a:gd name="connsiteY0" fmla="*/ 0 h 290146"/>
              <a:gd name="connsiteX1" fmla="*/ 4418001 w 4418001"/>
              <a:gd name="connsiteY1" fmla="*/ 0 h 290146"/>
              <a:gd name="connsiteX2" fmla="*/ 4418001 w 4418001"/>
              <a:gd name="connsiteY2" fmla="*/ 290146 h 290146"/>
              <a:gd name="connsiteX3" fmla="*/ 0 w 4418001"/>
              <a:gd name="connsiteY3" fmla="*/ 290146 h 290146"/>
              <a:gd name="connsiteX4" fmla="*/ 0 w 4418001"/>
              <a:gd name="connsiteY4" fmla="*/ 0 h 29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90146">
                <a:moveTo>
                  <a:pt x="0" y="0"/>
                </a:moveTo>
                <a:lnTo>
                  <a:pt x="4418001" y="0"/>
                </a:lnTo>
                <a:lnTo>
                  <a:pt x="4418001" y="290146"/>
                </a:lnTo>
                <a:lnTo>
                  <a:pt x="0" y="2901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Antitrust, Monopoly, and Market Competition</a:t>
            </a:r>
          </a:p>
        </p:txBody>
      </p:sp>
      <p:sp>
        <p:nvSpPr>
          <p:cNvPr id="42" name="Straight Connector 41">
            <a:extLst>
              <a:ext uri="{FF2B5EF4-FFF2-40B4-BE49-F238E27FC236}">
                <a16:creationId xmlns:a16="http://schemas.microsoft.com/office/drawing/2014/main" id="{AC453149-D1DF-425F-B1AB-ACB753DE75C6}"/>
              </a:ext>
            </a:extLst>
          </p:cNvPr>
          <p:cNvSpPr/>
          <p:nvPr/>
        </p:nvSpPr>
        <p:spPr>
          <a:xfrm>
            <a:off x="2650664" y="5509805"/>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3" name="Freeform: Shape 42">
            <a:extLst>
              <a:ext uri="{FF2B5EF4-FFF2-40B4-BE49-F238E27FC236}">
                <a16:creationId xmlns:a16="http://schemas.microsoft.com/office/drawing/2014/main" id="{35D5399E-8A98-48DD-9D20-932A628DEA19}"/>
              </a:ext>
            </a:extLst>
          </p:cNvPr>
          <p:cNvSpPr/>
          <p:nvPr/>
        </p:nvSpPr>
        <p:spPr>
          <a:xfrm>
            <a:off x="2822794" y="5524796"/>
            <a:ext cx="4418001" cy="761050"/>
          </a:xfrm>
          <a:custGeom>
            <a:avLst/>
            <a:gdLst>
              <a:gd name="connsiteX0" fmla="*/ 0 w 4418001"/>
              <a:gd name="connsiteY0" fmla="*/ 0 h 871289"/>
              <a:gd name="connsiteX1" fmla="*/ 4418001 w 4418001"/>
              <a:gd name="connsiteY1" fmla="*/ 0 h 871289"/>
              <a:gd name="connsiteX2" fmla="*/ 4418001 w 4418001"/>
              <a:gd name="connsiteY2" fmla="*/ 871289 h 871289"/>
              <a:gd name="connsiteX3" fmla="*/ 0 w 4418001"/>
              <a:gd name="connsiteY3" fmla="*/ 871289 h 871289"/>
              <a:gd name="connsiteX4" fmla="*/ 0 w 4418001"/>
              <a:gd name="connsiteY4" fmla="*/ 0 h 87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1289">
                <a:moveTo>
                  <a:pt x="0" y="0"/>
                </a:moveTo>
                <a:lnTo>
                  <a:pt x="4418001" y="0"/>
                </a:lnTo>
                <a:lnTo>
                  <a:pt x="4418001" y="871289"/>
                </a:lnTo>
                <a:lnTo>
                  <a:pt x="0" y="8712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kern="1200" dirty="0">
                <a:solidFill>
                  <a:schemeClr val="accent1"/>
                </a:solidFill>
              </a:rPr>
              <a:t>Public Safety and Welfare</a:t>
            </a:r>
          </a:p>
        </p:txBody>
      </p:sp>
      <p:sp>
        <p:nvSpPr>
          <p:cNvPr id="44" name="Freeform: Shape 43">
            <a:extLst>
              <a:ext uri="{FF2B5EF4-FFF2-40B4-BE49-F238E27FC236}">
                <a16:creationId xmlns:a16="http://schemas.microsoft.com/office/drawing/2014/main" id="{FD56527A-C26A-4B91-970C-414C49EFA6A6}"/>
              </a:ext>
            </a:extLst>
          </p:cNvPr>
          <p:cNvSpPr/>
          <p:nvPr/>
        </p:nvSpPr>
        <p:spPr>
          <a:xfrm>
            <a:off x="7412926" y="5553370"/>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Protecting Children</a:t>
            </a:r>
          </a:p>
        </p:txBody>
      </p:sp>
      <p:sp>
        <p:nvSpPr>
          <p:cNvPr id="45" name="Straight Connector 44">
            <a:extLst>
              <a:ext uri="{FF2B5EF4-FFF2-40B4-BE49-F238E27FC236}">
                <a16:creationId xmlns:a16="http://schemas.microsoft.com/office/drawing/2014/main" id="{B3A517B2-3C17-45C6-B0C7-3559EF8164AD}"/>
              </a:ext>
            </a:extLst>
          </p:cNvPr>
          <p:cNvSpPr/>
          <p:nvPr/>
        </p:nvSpPr>
        <p:spPr>
          <a:xfrm>
            <a:off x="7240796" y="5858839"/>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6" name="Freeform: Shape 45">
            <a:extLst>
              <a:ext uri="{FF2B5EF4-FFF2-40B4-BE49-F238E27FC236}">
                <a16:creationId xmlns:a16="http://schemas.microsoft.com/office/drawing/2014/main" id="{0068F56E-5518-42E0-A0EB-8AA098421665}"/>
              </a:ext>
            </a:extLst>
          </p:cNvPr>
          <p:cNvSpPr/>
          <p:nvPr/>
        </p:nvSpPr>
        <p:spPr>
          <a:xfrm>
            <a:off x="7412926" y="5884239"/>
            <a:ext cx="4418001" cy="435644"/>
          </a:xfrm>
          <a:custGeom>
            <a:avLst/>
            <a:gdLst>
              <a:gd name="connsiteX0" fmla="*/ 0 w 4418001"/>
              <a:gd name="connsiteY0" fmla="*/ 0 h 435644"/>
              <a:gd name="connsiteX1" fmla="*/ 4418001 w 4418001"/>
              <a:gd name="connsiteY1" fmla="*/ 0 h 435644"/>
              <a:gd name="connsiteX2" fmla="*/ 4418001 w 4418001"/>
              <a:gd name="connsiteY2" fmla="*/ 435644 h 435644"/>
              <a:gd name="connsiteX3" fmla="*/ 0 w 4418001"/>
              <a:gd name="connsiteY3" fmla="*/ 435644 h 435644"/>
              <a:gd name="connsiteX4" fmla="*/ 0 w 4418001"/>
              <a:gd name="connsiteY4" fmla="*/ 0 h 435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644">
                <a:moveTo>
                  <a:pt x="0" y="0"/>
                </a:moveTo>
                <a:lnTo>
                  <a:pt x="4418001" y="0"/>
                </a:lnTo>
                <a:lnTo>
                  <a:pt x="4418001" y="435644"/>
                </a:lnTo>
                <a:lnTo>
                  <a:pt x="0" y="43564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lvl="0" indent="0" algn="l" defTabSz="355600" rtl="0">
              <a:lnSpc>
                <a:spcPct val="90000"/>
              </a:lnSpc>
              <a:spcBef>
                <a:spcPct val="0"/>
              </a:spcBef>
              <a:spcAft>
                <a:spcPct val="35000"/>
              </a:spcAft>
              <a:buNone/>
            </a:pPr>
            <a:r>
              <a:rPr lang="en-US" sz="1400" kern="1200" dirty="0"/>
              <a:t>Cigarettes, Drugs, and Gambling: Is the Web Really Borderless?</a:t>
            </a:r>
          </a:p>
        </p:txBody>
      </p:sp>
      <p:sp>
        <p:nvSpPr>
          <p:cNvPr id="47" name="Straight Connector 46">
            <a:extLst>
              <a:ext uri="{FF2B5EF4-FFF2-40B4-BE49-F238E27FC236}">
                <a16:creationId xmlns:a16="http://schemas.microsoft.com/office/drawing/2014/main" id="{2E6EE912-3B4B-4A6E-AEEF-802A587BCC5A}"/>
              </a:ext>
            </a:extLst>
          </p:cNvPr>
          <p:cNvSpPr/>
          <p:nvPr/>
        </p:nvSpPr>
        <p:spPr>
          <a:xfrm>
            <a:off x="2650664" y="6392274"/>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8" name="Freeform: Shape 47">
            <a:extLst>
              <a:ext uri="{FF2B5EF4-FFF2-40B4-BE49-F238E27FC236}">
                <a16:creationId xmlns:a16="http://schemas.microsoft.com/office/drawing/2014/main" id="{7DC9D894-640D-4ECB-9BCE-CF385913EE2D}"/>
              </a:ext>
            </a:extLst>
          </p:cNvPr>
          <p:cNvSpPr/>
          <p:nvPr/>
        </p:nvSpPr>
        <p:spPr>
          <a:xfrm>
            <a:off x="7412926" y="302452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dirty="0"/>
              <a:t>Social Networks: Privacy and Self Revelation</a:t>
            </a:r>
          </a:p>
        </p:txBody>
      </p:sp>
      <p:sp>
        <p:nvSpPr>
          <p:cNvPr id="49" name="Freeform: Shape 48">
            <a:extLst>
              <a:ext uri="{FF2B5EF4-FFF2-40B4-BE49-F238E27FC236}">
                <a16:creationId xmlns:a16="http://schemas.microsoft.com/office/drawing/2014/main" id="{F4CBCD98-E9F9-4360-8251-504A068437EF}"/>
              </a:ext>
            </a:extLst>
          </p:cNvPr>
          <p:cNvSpPr/>
          <p:nvPr/>
        </p:nvSpPr>
        <p:spPr>
          <a:xfrm>
            <a:off x="7412926" y="3259064"/>
            <a:ext cx="4418001" cy="174215"/>
          </a:xfrm>
          <a:custGeom>
            <a:avLst/>
            <a:gdLst>
              <a:gd name="connsiteX0" fmla="*/ 0 w 4418001"/>
              <a:gd name="connsiteY0" fmla="*/ 0 h 174215"/>
              <a:gd name="connsiteX1" fmla="*/ 4418001 w 4418001"/>
              <a:gd name="connsiteY1" fmla="*/ 0 h 174215"/>
              <a:gd name="connsiteX2" fmla="*/ 4418001 w 4418001"/>
              <a:gd name="connsiteY2" fmla="*/ 174215 h 174215"/>
              <a:gd name="connsiteX3" fmla="*/ 0 w 4418001"/>
              <a:gd name="connsiteY3" fmla="*/ 174215 h 174215"/>
              <a:gd name="connsiteX4" fmla="*/ 0 w 4418001"/>
              <a:gd name="connsiteY4" fmla="*/ 0 h 174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74215">
                <a:moveTo>
                  <a:pt x="0" y="0"/>
                </a:moveTo>
                <a:lnTo>
                  <a:pt x="4418001" y="0"/>
                </a:lnTo>
                <a:lnTo>
                  <a:pt x="4418001" y="174215"/>
                </a:lnTo>
                <a:lnTo>
                  <a:pt x="0" y="1742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lvl="0" defTabSz="355600">
              <a:lnSpc>
                <a:spcPct val="90000"/>
              </a:lnSpc>
              <a:spcBef>
                <a:spcPct val="0"/>
              </a:spcBef>
              <a:spcAft>
                <a:spcPct val="35000"/>
              </a:spcAft>
            </a:pPr>
            <a:r>
              <a:rPr lang="en-US" sz="1400"/>
              <a:t>Privacy and Terms of Use Policies</a:t>
            </a:r>
            <a:endParaRPr lang="en-US" sz="1400" dirty="0"/>
          </a:p>
        </p:txBody>
      </p:sp>
    </p:spTree>
    <p:extLst>
      <p:ext uri="{BB962C8B-B14F-4D97-AF65-F5344CB8AC3E}">
        <p14:creationId xmlns:p14="http://schemas.microsoft.com/office/powerpoint/2010/main" val="242723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3"/>
                                        </p:tgtEl>
                                        <p:attrNameLst>
                                          <p:attrName>fillcolor</p:attrName>
                                        </p:attrNameLst>
                                      </p:cBhvr>
                                      <p:to>
                                        <a:srgbClr val="FFFF00"/>
                                      </p:to>
                                    </p:animClr>
                                    <p:set>
                                      <p:cBhvr>
                                        <p:cTn id="7" dur="2000" fill="hold"/>
                                        <p:tgtEl>
                                          <p:spTgt spid="43"/>
                                        </p:tgtEl>
                                        <p:attrNameLst>
                                          <p:attrName>fill.type</p:attrName>
                                        </p:attrNameLst>
                                      </p:cBhvr>
                                      <p:to>
                                        <p:strVal val="solid"/>
                                      </p:to>
                                    </p:set>
                                    <p:set>
                                      <p:cBhvr>
                                        <p:cTn id="8" dur="2000" fill="hold"/>
                                        <p:tgtEl>
                                          <p:spTgt spid="4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Public Safety and Welfare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62500" lnSpcReduction="20000"/>
          </a:bodyPr>
          <a:lstStyle/>
          <a:p>
            <a:pPr marL="0" indent="0">
              <a:buNone/>
            </a:pPr>
            <a:r>
              <a:rPr lang="en-US" sz="4000" b="1" dirty="0">
                <a:solidFill>
                  <a:srgbClr val="FF0000"/>
                </a:solidFill>
              </a:rPr>
              <a:t>Protecting Children</a:t>
            </a:r>
          </a:p>
          <a:p>
            <a:pPr marL="0" indent="0">
              <a:buNone/>
            </a:pPr>
            <a:r>
              <a:rPr lang="en-US" b="1" dirty="0"/>
              <a:t>Exposure to Harmful Content: </a:t>
            </a:r>
            <a:r>
              <a:rPr lang="en-US" dirty="0"/>
              <a:t>Children are at risk of encountering obscene or inappropriate material online. Efforts have been made to limit their exposure through content filtering and platform moderation.</a:t>
            </a:r>
          </a:p>
          <a:p>
            <a:pPr marL="0" indent="0">
              <a:buNone/>
            </a:pPr>
            <a:r>
              <a:rPr lang="en-US" b="1" dirty="0"/>
              <a:t>Content Moderation Challenges: </a:t>
            </a:r>
            <a:r>
              <a:rPr lang="en-US" dirty="0"/>
              <a:t>Online platforms struggle to accurately detect and remove harmful content. Even advanced systems often misclassify content, sometimes removing legitimate educational or artistic material.</a:t>
            </a:r>
          </a:p>
          <a:p>
            <a:pPr marL="0" indent="0">
              <a:buNone/>
            </a:pPr>
            <a:r>
              <a:rPr lang="en-US" b="1" dirty="0"/>
              <a:t>Mental Health Concerns: </a:t>
            </a:r>
            <a:r>
              <a:rPr lang="en-US" dirty="0"/>
              <a:t>Digital media use can negatively impact children's mental well-being. Common issues include:</a:t>
            </a:r>
          </a:p>
          <a:p>
            <a:pPr lvl="1"/>
            <a:r>
              <a:rPr lang="en-US" dirty="0"/>
              <a:t>Cyberbullying and toxic online interactions</a:t>
            </a:r>
          </a:p>
          <a:p>
            <a:pPr lvl="1"/>
            <a:r>
              <a:rPr lang="en-US" dirty="0"/>
              <a:t>Feelings of exclusion and harmful social comparisons</a:t>
            </a:r>
          </a:p>
          <a:p>
            <a:pPr lvl="1"/>
            <a:r>
              <a:rPr lang="en-US" dirty="0"/>
              <a:t>Disrupted sleep and reduced physical activity</a:t>
            </a:r>
          </a:p>
          <a:p>
            <a:pPr lvl="1"/>
            <a:r>
              <a:rPr lang="en-US" dirty="0"/>
              <a:t>Risk of excessive screen time and digital addiction</a:t>
            </a:r>
            <a:endParaRPr lang="ar-SY" dirty="0"/>
          </a:p>
        </p:txBody>
      </p:sp>
    </p:spTree>
    <p:extLst>
      <p:ext uri="{BB962C8B-B14F-4D97-AF65-F5344CB8AC3E}">
        <p14:creationId xmlns:p14="http://schemas.microsoft.com/office/powerpoint/2010/main" val="4164479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Public Safety and Welfare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Protecting Children</a:t>
            </a:r>
          </a:p>
          <a:p>
            <a:r>
              <a:rPr lang="en-US" b="1" dirty="0"/>
              <a:t>Platform-Specific Effects: </a:t>
            </a:r>
            <a:r>
              <a:rPr lang="en-US" dirty="0"/>
              <a:t>Some platforms, like Instagram, have been linked to negative effects on self-esteem, especially among teenage girls.</a:t>
            </a:r>
          </a:p>
          <a:p>
            <a:r>
              <a:rPr lang="en-US" b="1" dirty="0"/>
              <a:t>Designing for Child Well-being: </a:t>
            </a:r>
            <a:r>
              <a:rPr lang="en-US" dirty="0"/>
              <a:t>There is growing emphasis on designing digital services that prioritize children's physical and mental health. This includes age-appropriate interfaces, privacy protections, and features that reduce harm.</a:t>
            </a:r>
          </a:p>
          <a:p>
            <a:r>
              <a:rPr lang="en-US" b="1" dirty="0"/>
              <a:t>Emerging Digital Environments: </a:t>
            </a:r>
            <a:r>
              <a:rPr lang="en-US" dirty="0"/>
              <a:t>New technologies like the metaverse raise fresh concerns about children's safety and psychological impact in immersive spaces.</a:t>
            </a:r>
            <a:endParaRPr lang="ar-SY" dirty="0"/>
          </a:p>
        </p:txBody>
      </p:sp>
    </p:spTree>
    <p:extLst>
      <p:ext uri="{BB962C8B-B14F-4D97-AF65-F5344CB8AC3E}">
        <p14:creationId xmlns:p14="http://schemas.microsoft.com/office/powerpoint/2010/main" val="245020813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Public Safety and Welfare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62500" lnSpcReduction="20000"/>
          </a:bodyPr>
          <a:lstStyle/>
          <a:p>
            <a:pPr marL="0" indent="0">
              <a:buNone/>
            </a:pPr>
            <a:r>
              <a:rPr lang="en-US" sz="3800" b="1" dirty="0">
                <a:solidFill>
                  <a:srgbClr val="FF0000"/>
                </a:solidFill>
              </a:rPr>
              <a:t>Cigarettes, Drugs, and Gambling: Is the Web Really Borderless?</a:t>
            </a:r>
          </a:p>
          <a:p>
            <a:r>
              <a:rPr lang="en-US" b="1" dirty="0"/>
              <a:t>Online Access to Restricted Products: </a:t>
            </a:r>
            <a:r>
              <a:rPr lang="en-US" dirty="0"/>
              <a:t>Products like cigarettes, drugs, and gambling services are often tightly controlled offline but can still be found online, sometimes through offshore websites.</a:t>
            </a:r>
          </a:p>
          <a:p>
            <a:r>
              <a:rPr lang="en-US" b="1" dirty="0"/>
              <a:t>Cigarette Sales Online:</a:t>
            </a:r>
            <a:endParaRPr lang="en-US" dirty="0"/>
          </a:p>
          <a:p>
            <a:pPr lvl="1"/>
            <a:r>
              <a:rPr lang="en-US" dirty="0"/>
              <a:t>Authorities have been effective in reducing online sales of untaxed cigarettes by pressuring payment processors and shipping companies to stop supporting these transactions.</a:t>
            </a:r>
          </a:p>
          <a:p>
            <a:pPr lvl="1"/>
            <a:r>
              <a:rPr lang="en-US" dirty="0"/>
              <a:t>Major tobacco companies have also taken steps to avoid supplying resellers involved in illegal online sales.</a:t>
            </a:r>
          </a:p>
          <a:p>
            <a:pPr lvl="1"/>
            <a:r>
              <a:rPr lang="en-US" dirty="0"/>
              <a:t>Some offshore websites still operate using checks, money orders, and postal services, but consumer use has dropped due to fear of tax enforcement.</a:t>
            </a:r>
          </a:p>
          <a:p>
            <a:r>
              <a:rPr lang="en-US" b="1" dirty="0"/>
              <a:t>E-Cigarettes and Vaping:</a:t>
            </a:r>
            <a:endParaRPr lang="en-US" dirty="0"/>
          </a:p>
          <a:p>
            <a:pPr lvl="1"/>
            <a:r>
              <a:rPr lang="en-US" dirty="0"/>
              <a:t>Growing health concerns have led to increased restrictions on the online sale of e-cigarettes and vaping products.</a:t>
            </a:r>
          </a:p>
          <a:p>
            <a:pPr lvl="1"/>
            <a:r>
              <a:rPr lang="en-US" dirty="0"/>
              <a:t>These restrictions are being implemented at both local and national levels.</a:t>
            </a:r>
            <a:endParaRPr lang="ar-SY" dirty="0"/>
          </a:p>
        </p:txBody>
      </p:sp>
      <p:pic>
        <p:nvPicPr>
          <p:cNvPr id="4" name="Picture 2" descr="Harmful addictions. gambling, drug and smoking addiction. green background  | Premium Photo">
            <a:extLst>
              <a:ext uri="{FF2B5EF4-FFF2-40B4-BE49-F238E27FC236}">
                <a16:creationId xmlns:a16="http://schemas.microsoft.com/office/drawing/2014/main" id="{54670A27-6A7B-4F23-9B39-D305766C10C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7143" y="4739126"/>
            <a:ext cx="2037895" cy="13933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80391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Public Safety and Welfare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7500" lnSpcReduction="20000"/>
          </a:bodyPr>
          <a:lstStyle/>
          <a:p>
            <a:pPr marL="0" indent="0">
              <a:buNone/>
            </a:pPr>
            <a:r>
              <a:rPr lang="en-US" sz="3400" b="1" dirty="0">
                <a:solidFill>
                  <a:srgbClr val="FF0000"/>
                </a:solidFill>
              </a:rPr>
              <a:t>Cigarettes, Drugs, and Gambling: Is the Web Really Borderless?</a:t>
            </a:r>
          </a:p>
          <a:p>
            <a:r>
              <a:rPr lang="en-US" dirty="0"/>
              <a:t>Most online pharmacies operate without requiring prescriptions and may sell dangerous or counterfeit drugs.</a:t>
            </a:r>
          </a:p>
          <a:p>
            <a:r>
              <a:rPr lang="en-US" dirty="0"/>
              <a:t>Some fake medications contain harmful substances instead of the intended treatment.</a:t>
            </a:r>
          </a:p>
          <a:p>
            <a:r>
              <a:rPr lang="en-US" dirty="0"/>
              <a:t>Many people are drawn to online pharmacies for lower prices, especially from countries with cheaper drug markets.</a:t>
            </a:r>
          </a:p>
          <a:p>
            <a:r>
              <a:rPr lang="en-US" dirty="0"/>
              <a:t>Offshore operations make regulation and enforcement difficult.</a:t>
            </a:r>
          </a:p>
          <a:p>
            <a:r>
              <a:rPr lang="en-US" dirty="0"/>
              <a:t>The </a:t>
            </a:r>
            <a:r>
              <a:rPr lang="en-US" b="1" dirty="0"/>
              <a:t>darknet</a:t>
            </a:r>
            <a:r>
              <a:rPr lang="en-US" dirty="0"/>
              <a:t> is a major hub for anonymous drug sales, using special software and cryptocurrencies.</a:t>
            </a:r>
          </a:p>
        </p:txBody>
      </p:sp>
    </p:spTree>
    <p:extLst>
      <p:ext uri="{BB962C8B-B14F-4D97-AF65-F5344CB8AC3E}">
        <p14:creationId xmlns:p14="http://schemas.microsoft.com/office/powerpoint/2010/main" val="376753968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9DAFF-FC22-40F0-AC2E-AC798C8130D0}"/>
              </a:ext>
            </a:extLst>
          </p:cNvPr>
          <p:cNvSpPr>
            <a:spLocks noGrp="1"/>
          </p:cNvSpPr>
          <p:nvPr>
            <p:ph type="title"/>
          </p:nvPr>
        </p:nvSpPr>
        <p:spPr/>
        <p:txBody>
          <a:bodyPr>
            <a:normAutofit/>
          </a:bodyPr>
          <a:lstStyle/>
          <a:p>
            <a:r>
              <a:rPr lang="en-US" dirty="0"/>
              <a:t>Public Safety and Welfare</a:t>
            </a:r>
            <a:endParaRPr lang="ar-SY" dirty="0"/>
          </a:p>
        </p:txBody>
      </p:sp>
      <p:sp>
        <p:nvSpPr>
          <p:cNvPr id="3" name="Content Placeholder 2">
            <a:extLst>
              <a:ext uri="{FF2B5EF4-FFF2-40B4-BE49-F238E27FC236}">
                <a16:creationId xmlns:a16="http://schemas.microsoft.com/office/drawing/2014/main" id="{1873FC5E-F7F8-4A31-9DF6-9D7426CEF8A2}"/>
              </a:ext>
            </a:extLst>
          </p:cNvPr>
          <p:cNvSpPr>
            <a:spLocks noGrp="1"/>
          </p:cNvSpPr>
          <p:nvPr>
            <p:ph idx="1"/>
          </p:nvPr>
        </p:nvSpPr>
        <p:spPr/>
        <p:txBody>
          <a:bodyPr>
            <a:normAutofit fontScale="77500" lnSpcReduction="20000"/>
          </a:bodyPr>
          <a:lstStyle/>
          <a:p>
            <a:pPr marL="0" indent="0">
              <a:buNone/>
            </a:pPr>
            <a:r>
              <a:rPr lang="en-US" sz="3800" b="1" dirty="0">
                <a:solidFill>
                  <a:srgbClr val="FF0000"/>
                </a:solidFill>
              </a:rPr>
              <a:t>Cigarettes, Drugs, and Gambling: Is the Web Really Borderless?</a:t>
            </a:r>
          </a:p>
          <a:p>
            <a:r>
              <a:rPr lang="en-US" b="1" dirty="0"/>
              <a:t>Jurisdictional Tensions: </a:t>
            </a:r>
            <a:r>
              <a:rPr lang="en-US" dirty="0"/>
              <a:t>Online gambling challenges traditional legal boundaries, as websites can operate across borders and outside local control.</a:t>
            </a:r>
          </a:p>
          <a:p>
            <a:r>
              <a:rPr lang="en-US" b="1" dirty="0"/>
              <a:t>Industry Adaptation: </a:t>
            </a:r>
            <a:r>
              <a:rPr lang="en-US" dirty="0"/>
              <a:t>Many gambling companies and U.S. states now support online gambling due to its potential for generating significant revenue.</a:t>
            </a:r>
          </a:p>
          <a:p>
            <a:r>
              <a:rPr lang="en-US" b="1" dirty="0"/>
              <a:t>Use of Cryptocurrencies: </a:t>
            </a:r>
            <a:r>
              <a:rPr lang="en-US" dirty="0"/>
              <a:t>Online gambling platforms often adopt cryptocurrencies to bypass traditional financial systems and enhance user anonymity.</a:t>
            </a:r>
          </a:p>
          <a:p>
            <a:r>
              <a:rPr lang="en-US" b="1" dirty="0"/>
              <a:t>Enforcement and Evasion: </a:t>
            </a:r>
            <a:r>
              <a:rPr lang="en-US" dirty="0"/>
              <a:t>While authorities have attempted to restrict access to offshore gambling sites, these platforms adapt quickly, often shifting to alternative payment methods and jurisdictions.</a:t>
            </a:r>
          </a:p>
          <a:p>
            <a:endParaRPr lang="en-US" dirty="0"/>
          </a:p>
        </p:txBody>
      </p:sp>
    </p:spTree>
    <p:extLst>
      <p:ext uri="{BB962C8B-B14F-4D97-AF65-F5344CB8AC3E}">
        <p14:creationId xmlns:p14="http://schemas.microsoft.com/office/powerpoint/2010/main" val="166831094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0000" lnSpcReduction="20000"/>
          </a:bodyPr>
          <a:lstStyle/>
          <a:p>
            <a:pPr marL="0" indent="0">
              <a:buNone/>
            </a:pPr>
            <a:r>
              <a:rPr lang="en-US" b="1" dirty="0"/>
              <a:t>Understand why e-commerce raises ethical, social, and political issues.</a:t>
            </a:r>
          </a:p>
          <a:p>
            <a:r>
              <a:rPr lang="en-US" dirty="0"/>
              <a:t>The major issues raised by e-commerce can be loosely categorized into four major dimensions:</a:t>
            </a:r>
          </a:p>
          <a:p>
            <a:r>
              <a:rPr lang="en-US" b="1" i="1" dirty="0"/>
              <a:t>Information rights</a:t>
            </a:r>
            <a:r>
              <a:rPr lang="en-US" dirty="0"/>
              <a:t>—What rights do individuals have to control their own personal information when Internet technologies make information collection so pervasive and efficient?</a:t>
            </a:r>
          </a:p>
          <a:p>
            <a:r>
              <a:rPr lang="en-US" b="1" i="1" dirty="0"/>
              <a:t>Property rights</a:t>
            </a:r>
            <a:r>
              <a:rPr lang="en-US" dirty="0"/>
              <a:t>—How can traditional intellectual property rights be enforced when perfect copies of protected works can be made and easily distributed worldwide via the Internet?</a:t>
            </a:r>
          </a:p>
          <a:p>
            <a:r>
              <a:rPr lang="en-US" b="1" i="1" dirty="0"/>
              <a:t>Governance</a:t>
            </a:r>
            <a:r>
              <a:rPr lang="en-US" dirty="0"/>
              <a:t>—Should the Internet and e-commerce be subject to public laws? </a:t>
            </a:r>
          </a:p>
          <a:p>
            <a:r>
              <a:rPr lang="en-US" b="1" i="1" dirty="0"/>
              <a:t>Public safety and welfare</a:t>
            </a:r>
            <a:r>
              <a:rPr lang="en-US" dirty="0"/>
              <a:t>—What efforts should be undertaken to ensure equitable access to the Internet and e-commerce channels? Do certain online content and activities pose a threat to public safety and welfare? </a:t>
            </a:r>
            <a:endParaRPr lang="ar-SY" dirty="0"/>
          </a:p>
        </p:txBody>
      </p:sp>
    </p:spTree>
    <p:extLst>
      <p:ext uri="{BB962C8B-B14F-4D97-AF65-F5344CB8AC3E}">
        <p14:creationId xmlns:p14="http://schemas.microsoft.com/office/powerpoint/2010/main" val="251462312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62500" lnSpcReduction="20000"/>
          </a:bodyPr>
          <a:lstStyle/>
          <a:p>
            <a:pPr marL="0" indent="0">
              <a:buNone/>
            </a:pPr>
            <a:r>
              <a:rPr lang="en-US" b="1" dirty="0"/>
              <a:t>Understand why e-commerce raises ethical, social, and political issues.</a:t>
            </a:r>
          </a:p>
          <a:p>
            <a:r>
              <a:rPr lang="en-US" dirty="0"/>
              <a:t>Ethical, social, and political controversies usually present themselves as dilemmas. Ethical dilemmas can be analyzed via the following process:</a:t>
            </a:r>
          </a:p>
          <a:p>
            <a:r>
              <a:rPr lang="en-US" dirty="0"/>
              <a:t>Identify and clearly describe the facts.</a:t>
            </a:r>
          </a:p>
          <a:p>
            <a:r>
              <a:rPr lang="en-US" dirty="0"/>
              <a:t>Define the conflict or dilemma and identify the higher-order values involved.</a:t>
            </a:r>
          </a:p>
          <a:p>
            <a:r>
              <a:rPr lang="en-US" dirty="0"/>
              <a:t>Identify the stakeholders.</a:t>
            </a:r>
          </a:p>
          <a:p>
            <a:r>
              <a:rPr lang="en-US" dirty="0"/>
              <a:t>Identify the options that you can reasonably take.</a:t>
            </a:r>
          </a:p>
          <a:p>
            <a:r>
              <a:rPr lang="en-US" dirty="0"/>
              <a:t>Identify the potential consequences of your options.</a:t>
            </a:r>
          </a:p>
          <a:p>
            <a:r>
              <a:rPr lang="en-US" dirty="0"/>
              <a:t>Refer to well-established ethical principles, such as the Golden Rule, Universalism, the Slippery Slope, the Collective Utilitarian Principle, Risk Aversion, the No Free Lunch Rule, the </a:t>
            </a:r>
            <a:r>
              <a:rPr lang="en-US" i="1" dirty="0"/>
              <a:t>New York Times </a:t>
            </a:r>
            <a:r>
              <a:rPr lang="en-US" dirty="0"/>
              <a:t>Test, and the Social Contract Rule, to help you decide the best actions to take regarding the matter.</a:t>
            </a:r>
            <a:endParaRPr lang="ar-SY" dirty="0"/>
          </a:p>
        </p:txBody>
      </p:sp>
    </p:spTree>
    <p:extLst>
      <p:ext uri="{BB962C8B-B14F-4D97-AF65-F5344CB8AC3E}">
        <p14:creationId xmlns:p14="http://schemas.microsoft.com/office/powerpoint/2010/main" val="201067196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sz="2400" b="1" dirty="0"/>
              <a:t>Understand basic concepts related to privacy and information rights, the practices of e-commerce companies that threaten privacy, and the different methods that can be used to protect online privacy.</a:t>
            </a:r>
          </a:p>
          <a:p>
            <a:r>
              <a:rPr lang="en-US" dirty="0"/>
              <a:t>To understand the issues concerning online privacy, you must first understand some basic concepts:</a:t>
            </a:r>
          </a:p>
          <a:p>
            <a:r>
              <a:rPr lang="en-US" b="1" i="1" dirty="0"/>
              <a:t>Privacy</a:t>
            </a:r>
            <a:r>
              <a:rPr lang="en-US" i="1" dirty="0"/>
              <a:t> </a:t>
            </a:r>
            <a:r>
              <a:rPr lang="en-US" dirty="0"/>
              <a:t>is the moral right of individuals to be left alone, free from surveillance by or interference from others.</a:t>
            </a:r>
          </a:p>
          <a:p>
            <a:r>
              <a:rPr lang="en-US" b="1" i="1" dirty="0"/>
              <a:t>Information privacy </a:t>
            </a:r>
            <a:r>
              <a:rPr lang="en-US" dirty="0"/>
              <a:t>includes the right to control personal information and to know what information is being collected, the right to due process, and the right to have personal information stored securely.</a:t>
            </a:r>
          </a:p>
          <a:p>
            <a:r>
              <a:rPr lang="en-US" b="1" i="1" dirty="0"/>
              <a:t>Due process </a:t>
            </a:r>
            <a:r>
              <a:rPr lang="en-US" dirty="0"/>
              <a:t>as embodied by the FTC’s Fair Information Practices principles, informed consent, and opt-in/ opt-out policies also plays an important role in privacy.</a:t>
            </a:r>
            <a:endParaRPr lang="ar-SY" sz="2400" b="1" dirty="0"/>
          </a:p>
        </p:txBody>
      </p:sp>
    </p:spTree>
    <p:extLst>
      <p:ext uri="{BB962C8B-B14F-4D97-AF65-F5344CB8AC3E}">
        <p14:creationId xmlns:p14="http://schemas.microsoft.com/office/powerpoint/2010/main" val="20617366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sz="2400" b="1" dirty="0"/>
              <a:t>Understand the various forms of intellectual property and the challenges involved in protecting it.</a:t>
            </a:r>
          </a:p>
          <a:p>
            <a:r>
              <a:rPr lang="en-US" sz="2300" b="1" i="1" dirty="0"/>
              <a:t>Copyright law </a:t>
            </a:r>
            <a:r>
              <a:rPr lang="en-US" sz="2300" dirty="0"/>
              <a:t>protects original forms of expression such as writings, drawings, and computer programs from being copied by others for a certain period of time. It does not protect ideas—just their expression in a tangible medium. </a:t>
            </a:r>
          </a:p>
          <a:p>
            <a:r>
              <a:rPr lang="en-US" sz="2300" dirty="0"/>
              <a:t>Copyrights, like all rights, are not absolute. The doctrine of fair use permits certain parties under certain circumstances to use copyrighted material without permission. </a:t>
            </a:r>
          </a:p>
          <a:p>
            <a:r>
              <a:rPr lang="en-US" sz="2300" b="1" i="1" dirty="0"/>
              <a:t>Patent law </a:t>
            </a:r>
            <a:r>
              <a:rPr lang="en-US" sz="2300" dirty="0"/>
              <a:t>grants the owner of a patent an exclusive monopoly to the ideas behind an invention for a certain period of time, typically 20 years. Patents are very different from copyrights in that patents protect the ideas themselves and not merely the expression of the ideas. There are four types of inventions for which patents are granted under patent law: machines, man-made products, compositions of matter, and processing methods. In order to be granted a patent, the applicant must show that the invention is new, original, novel, nonobvious, and not evident in prior arts and practices</a:t>
            </a:r>
            <a:endParaRPr lang="ar-SY" sz="2300" dirty="0"/>
          </a:p>
        </p:txBody>
      </p:sp>
    </p:spTree>
    <p:extLst>
      <p:ext uri="{BB962C8B-B14F-4D97-AF65-F5344CB8AC3E}">
        <p14:creationId xmlns:p14="http://schemas.microsoft.com/office/powerpoint/2010/main" val="194706768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85000" lnSpcReduction="10000"/>
          </a:bodyPr>
          <a:lstStyle/>
          <a:p>
            <a:pPr marL="0" indent="0">
              <a:buNone/>
            </a:pPr>
            <a:r>
              <a:rPr lang="en-US" sz="2400" b="1" dirty="0"/>
              <a:t>Understand the various forms of intellectual property and the challenges involved in protecting it.</a:t>
            </a:r>
          </a:p>
          <a:p>
            <a:r>
              <a:rPr lang="en-US" sz="2400" b="1" i="1" dirty="0"/>
              <a:t>Trademark law </a:t>
            </a:r>
            <a:r>
              <a:rPr lang="en-US" sz="2400" dirty="0"/>
              <a:t>protects the public in the marketplace by ensuring that the public gets what it pays for and wants to receive and also protects the owner, who has spent time, money, and energy bringing the product to market against piracy and misappropriation. Trademarks are granted for a period of 10 years and can be renewed indefinitely. Use of a trademark that creates confusion with existing trademarks, causes consumers to make market mistakes, or misrepresents the origins of goods is an infringement. In addition, the intentional misuse of words and symbols in the marketplace to extort revenue from legitimate trademark owners (“bad faith”) is proscribed. </a:t>
            </a:r>
          </a:p>
          <a:p>
            <a:r>
              <a:rPr lang="en-US" sz="2400" b="1" i="1" dirty="0"/>
              <a:t>Trade secret </a:t>
            </a:r>
            <a:r>
              <a:rPr lang="en-US" sz="2400" i="1" dirty="0"/>
              <a:t>laws </a:t>
            </a:r>
            <a:r>
              <a:rPr lang="en-US" sz="2400" dirty="0"/>
              <a:t>protect intellectual property that involves business procedures, processes, formulas, and methods of manufacture.</a:t>
            </a:r>
          </a:p>
        </p:txBody>
      </p:sp>
    </p:spTree>
    <p:extLst>
      <p:ext uri="{BB962C8B-B14F-4D97-AF65-F5344CB8AC3E}">
        <p14:creationId xmlns:p14="http://schemas.microsoft.com/office/powerpoint/2010/main" val="426269905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lnSpcReduction="10000"/>
          </a:bodyPr>
          <a:lstStyle/>
          <a:p>
            <a:pPr marL="0" indent="0">
              <a:buNone/>
            </a:pPr>
            <a:r>
              <a:rPr lang="en-US" b="1" dirty="0"/>
              <a:t>Understand how the Internet is governed, and identify major governance issues raised by the Internet and e-commerce.</a:t>
            </a:r>
          </a:p>
          <a:p>
            <a:r>
              <a:rPr lang="en-US" sz="2400" dirty="0"/>
              <a:t>Governance involves social control: who will control e-commerce, what elements will be controlled, and how those controls will be implemented. </a:t>
            </a:r>
          </a:p>
          <a:p>
            <a:r>
              <a:rPr lang="en-US" sz="2400" dirty="0"/>
              <a:t>E-commerce raises the issue of how—and whether—to tax remote sales. </a:t>
            </a:r>
          </a:p>
          <a:p>
            <a:r>
              <a:rPr lang="en-US" sz="2400" dirty="0"/>
              <a:t>Net neutrality refers to the idea that ISPs, including cable Internet, and wireless carriers, should treat all data on the Internet in the same manner and not discriminate or price differentially by content, protocol, platform, hardware, or application.</a:t>
            </a:r>
          </a:p>
        </p:txBody>
      </p:sp>
    </p:spTree>
    <p:extLst>
      <p:ext uri="{BB962C8B-B14F-4D97-AF65-F5344CB8AC3E}">
        <p14:creationId xmlns:p14="http://schemas.microsoft.com/office/powerpoint/2010/main" val="148989655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b="1" dirty="0"/>
              <a:t>Identify major public safety and welfare issues raised by e-commerce.</a:t>
            </a:r>
          </a:p>
          <a:p>
            <a:r>
              <a:rPr lang="en-US" sz="2400" dirty="0"/>
              <a:t>Critical public safety and welfare issues in e-commerce include: </a:t>
            </a:r>
          </a:p>
          <a:p>
            <a:pPr lvl="1">
              <a:buFont typeface="Wingdings" panose="05000000000000000000" pitchFamily="2" charset="2"/>
              <a:buChar char="v"/>
            </a:pPr>
            <a:r>
              <a:rPr lang="en-US" sz="2000" dirty="0"/>
              <a:t>The protection of children and strong sentiments against pornography. </a:t>
            </a:r>
          </a:p>
          <a:p>
            <a:pPr lvl="1">
              <a:buFont typeface="Wingdings" panose="05000000000000000000" pitchFamily="2" charset="2"/>
              <a:buChar char="v"/>
            </a:pPr>
            <a:r>
              <a:rPr lang="en-US" sz="2000" dirty="0"/>
              <a:t>Efforts to restrict sales of cigarettes and drugs and to control gambling. In the United States, cigarettes, gambling, medical drugs, and addictive recreational drugs are either banned or tightly regulated by federal and state laws. Many offshore sites for these products and services have been shut down following government pressure. Online gambling is growing but is doing so more slowly than anticipated.</a:t>
            </a:r>
          </a:p>
        </p:txBody>
      </p:sp>
    </p:spTree>
    <p:extLst>
      <p:ext uri="{BB962C8B-B14F-4D97-AF65-F5344CB8AC3E}">
        <p14:creationId xmlns:p14="http://schemas.microsoft.com/office/powerpoint/2010/main" val="30516036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1026" name="Picture 2">
            <a:extLst>
              <a:ext uri="{FF2B5EF4-FFF2-40B4-BE49-F238E27FC236}">
                <a16:creationId xmlns:a16="http://schemas.microsoft.com/office/drawing/2014/main" id="{049F2169-4A69-4F9D-8ADA-93D9D248CD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EE57EE5-8DC6-4757-9E5C-B6FBD17FC15E}"/>
</file>

<file path=customXml/itemProps2.xml><?xml version="1.0" encoding="utf-8"?>
<ds:datastoreItem xmlns:ds="http://schemas.openxmlformats.org/officeDocument/2006/customXml" ds:itemID="{BFDB8206-AE61-4C99-B023-3E7C3BEC12F9}"/>
</file>

<file path=customXml/itemProps3.xml><?xml version="1.0" encoding="utf-8"?>
<ds:datastoreItem xmlns:ds="http://schemas.openxmlformats.org/officeDocument/2006/customXml" ds:itemID="{8C595E79-E3F1-43E4-B028-B726098D3304}"/>
</file>

<file path=docProps/app.xml><?xml version="1.0" encoding="utf-8"?>
<Properties xmlns="http://schemas.openxmlformats.org/officeDocument/2006/extended-properties" xmlns:vt="http://schemas.openxmlformats.org/officeDocument/2006/docPropsVTypes">
  <TotalTime>21706</TotalTime>
  <Words>8784</Words>
  <Application>Microsoft Office PowerPoint</Application>
  <PresentationFormat>Widescreen</PresentationFormat>
  <Paragraphs>577</Paragraphs>
  <Slides>73</Slides>
  <Notes>8</Notes>
  <HiddenSlides>0</HiddenSlides>
  <MMClips>2</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73</vt:i4>
      </vt:variant>
    </vt:vector>
  </HeadingPairs>
  <TitlesOfParts>
    <vt:vector size="81" baseType="lpstr">
      <vt:lpstr>Arial</vt:lpstr>
      <vt:lpstr>Calibri</vt:lpstr>
      <vt:lpstr>Calibri Light</vt:lpstr>
      <vt:lpstr>Cambria</vt:lpstr>
      <vt:lpstr>Times New Roman</vt:lpstr>
      <vt:lpstr>Wingdings</vt:lpstr>
      <vt:lpstr>Office Theme</vt:lpstr>
      <vt:lpstr>1_Office Theme</vt:lpstr>
      <vt:lpstr>PowerPoint Presentation</vt:lpstr>
      <vt:lpstr>Chapter 8</vt:lpstr>
      <vt:lpstr>Chapter 8</vt:lpstr>
      <vt:lpstr>Learning Objectives</vt:lpstr>
      <vt:lpstr>PowerPoint Presentation</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Understanding Ethical, Social, and Political Issues in E-commerce</vt:lpstr>
      <vt:lpstr>PowerPoint Presentation</vt:lpstr>
      <vt:lpstr>Privacy and Information Rights</vt:lpstr>
      <vt:lpstr>Privacy and Information Rights</vt:lpstr>
      <vt:lpstr>Privacy and Information Rights</vt:lpstr>
      <vt:lpstr>Privacy and Information Rights</vt:lpstr>
      <vt:lpstr>Privacy and Information Rights</vt:lpstr>
      <vt:lpstr>Privacy and Information Rights</vt:lpstr>
      <vt:lpstr>Privacy and Information Rights</vt:lpstr>
      <vt:lpstr>Privacy and Information Rights</vt:lpstr>
      <vt:lpstr>Privacy and Information Rights</vt:lpstr>
      <vt:lpstr>Privacy and Information Rights</vt:lpstr>
      <vt:lpstr>PowerPoint Presentation</vt:lpstr>
      <vt:lpstr>Intellectual Property Rights</vt:lpstr>
      <vt:lpstr>Intellectual Property Rights</vt:lpstr>
      <vt:lpstr>Intellectual Property Rights</vt:lpstr>
      <vt:lpstr>PowerPoint Presentation</vt:lpstr>
      <vt:lpstr>Intellectual Property Rights</vt:lpstr>
      <vt:lpstr>Intellectual Property Rights</vt:lpstr>
      <vt:lpstr>Intellectual Property Rights</vt:lpstr>
      <vt:lpstr>Intellectual Property Rights</vt:lpstr>
      <vt:lpstr>Intellectual Property Rights</vt:lpstr>
      <vt:lpstr>What is Trademarks</vt:lpstr>
      <vt:lpstr>Intellectual Property Rights</vt:lpstr>
      <vt:lpstr>Intellectual Property Rights</vt:lpstr>
      <vt:lpstr>Intellectual Property Rights</vt:lpstr>
      <vt:lpstr>Intellectual Property Rights</vt:lpstr>
      <vt:lpstr>Intellectual Property Rights</vt:lpstr>
      <vt:lpstr>PowerPoint Presentation</vt:lpstr>
      <vt:lpstr>Governance</vt:lpstr>
      <vt:lpstr>Governance</vt:lpstr>
      <vt:lpstr>Governance</vt:lpstr>
      <vt:lpstr>Governance</vt:lpstr>
      <vt:lpstr>Governance</vt:lpstr>
      <vt:lpstr>PowerPoint Presentation</vt:lpstr>
      <vt:lpstr>Public Safety and Welfare</vt:lpstr>
      <vt:lpstr>Public Safety and Welfare</vt:lpstr>
      <vt:lpstr>Public Safety and Welfare</vt:lpstr>
      <vt:lpstr>Public Safety and Welfare</vt:lpstr>
      <vt:lpstr>Public Safety and Welfare</vt:lpstr>
      <vt:lpstr>Review</vt:lpstr>
      <vt:lpstr>Review</vt:lpstr>
      <vt:lpstr>Review</vt:lpstr>
      <vt:lpstr>Review</vt:lpstr>
      <vt:lpstr>Review</vt:lpstr>
      <vt:lpstr>Review</vt:lpstr>
      <vt:lpstr>Review</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579</cp:revision>
  <dcterms:created xsi:type="dcterms:W3CDTF">2023-09-12T14:13:52Z</dcterms:created>
  <dcterms:modified xsi:type="dcterms:W3CDTF">2025-07-15T13:14:59Z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