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308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9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9203F-1A35-41C2-B748-1497822FE66F}" type="doc">
      <dgm:prSet loTypeId="urn:microsoft.com/office/officeart/2005/8/layout/radial3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15B610B-8195-4AEF-AF15-0F91634C52AC}">
      <dgm:prSet phldrT="[Text]"/>
      <dgm:spPr/>
      <dgm:t>
        <a:bodyPr/>
        <a:lstStyle/>
        <a:p>
          <a:r>
            <a:rPr lang="en-US" dirty="0"/>
            <a:t>Intellectual Ability</a:t>
          </a:r>
        </a:p>
      </dgm:t>
    </dgm:pt>
    <dgm:pt modelId="{F5E900F2-B89A-4241-A851-1A70BABD45C8}" type="parTrans" cxnId="{75B73B84-21B9-489D-9812-A76F2E26DC76}">
      <dgm:prSet/>
      <dgm:spPr/>
      <dgm:t>
        <a:bodyPr/>
        <a:lstStyle/>
        <a:p>
          <a:endParaRPr lang="en-US"/>
        </a:p>
      </dgm:t>
    </dgm:pt>
    <dgm:pt modelId="{23E0D2EA-3FAE-4379-B802-633979F8AB36}" type="sibTrans" cxnId="{75B73B84-21B9-489D-9812-A76F2E26DC76}">
      <dgm:prSet/>
      <dgm:spPr/>
      <dgm:t>
        <a:bodyPr/>
        <a:lstStyle/>
        <a:p>
          <a:endParaRPr lang="en-US"/>
        </a:p>
      </dgm:t>
    </dgm:pt>
    <dgm:pt modelId="{63E4C617-7440-464B-BF82-6C579731ECA6}">
      <dgm:prSet phldrT="[Text]"/>
      <dgm:spPr/>
      <dgm:t>
        <a:bodyPr/>
        <a:lstStyle/>
        <a:p>
          <a:r>
            <a:rPr lang="en-US" dirty="0"/>
            <a:t>Number Aptitude</a:t>
          </a:r>
        </a:p>
      </dgm:t>
    </dgm:pt>
    <dgm:pt modelId="{39ED9035-4D0B-4C7E-963B-52BC02E80F53}" type="parTrans" cxnId="{11F0AB2D-BF40-460F-8E53-736DBCE7CBF0}">
      <dgm:prSet/>
      <dgm:spPr/>
      <dgm:t>
        <a:bodyPr/>
        <a:lstStyle/>
        <a:p>
          <a:endParaRPr lang="en-US"/>
        </a:p>
      </dgm:t>
    </dgm:pt>
    <dgm:pt modelId="{A03832F7-F1D8-498A-9B2E-828AE7EB8F2C}" type="sibTrans" cxnId="{11F0AB2D-BF40-460F-8E53-736DBCE7CBF0}">
      <dgm:prSet/>
      <dgm:spPr/>
      <dgm:t>
        <a:bodyPr/>
        <a:lstStyle/>
        <a:p>
          <a:endParaRPr lang="en-US"/>
        </a:p>
      </dgm:t>
    </dgm:pt>
    <dgm:pt modelId="{2321B4B9-A502-4D86-84A5-8FC6C66C924B}">
      <dgm:prSet/>
      <dgm:spPr/>
      <dgm:t>
        <a:bodyPr/>
        <a:lstStyle/>
        <a:p>
          <a:r>
            <a:rPr lang="en-US" dirty="0"/>
            <a:t>Verbal Comprehension</a:t>
          </a:r>
        </a:p>
      </dgm:t>
    </dgm:pt>
    <dgm:pt modelId="{5B6775EB-B296-4C1B-ABAC-552870E7D6A6}" type="parTrans" cxnId="{CFFF2048-238B-479D-808E-EBEA92F794DA}">
      <dgm:prSet/>
      <dgm:spPr/>
      <dgm:t>
        <a:bodyPr/>
        <a:lstStyle/>
        <a:p>
          <a:endParaRPr lang="en-US"/>
        </a:p>
      </dgm:t>
    </dgm:pt>
    <dgm:pt modelId="{331EB0A7-AFB2-4BBC-BDD9-A45513B921CD}" type="sibTrans" cxnId="{CFFF2048-238B-479D-808E-EBEA92F794DA}">
      <dgm:prSet/>
      <dgm:spPr/>
      <dgm:t>
        <a:bodyPr/>
        <a:lstStyle/>
        <a:p>
          <a:endParaRPr lang="en-US"/>
        </a:p>
      </dgm:t>
    </dgm:pt>
    <dgm:pt modelId="{89559876-FA7F-423E-B097-3486C493A052}">
      <dgm:prSet/>
      <dgm:spPr/>
      <dgm:t>
        <a:bodyPr/>
        <a:lstStyle/>
        <a:p>
          <a:r>
            <a:rPr lang="en-US" dirty="0"/>
            <a:t>Perceptual Speed</a:t>
          </a:r>
        </a:p>
      </dgm:t>
    </dgm:pt>
    <dgm:pt modelId="{9155856B-2765-4976-8F8C-C2577EB9FE33}" type="parTrans" cxnId="{CAE5410E-4FC7-4271-99C9-7606F617B1BE}">
      <dgm:prSet/>
      <dgm:spPr/>
      <dgm:t>
        <a:bodyPr/>
        <a:lstStyle/>
        <a:p>
          <a:endParaRPr lang="en-US"/>
        </a:p>
      </dgm:t>
    </dgm:pt>
    <dgm:pt modelId="{FBC62A9F-3554-4594-874D-764DC2E579A7}" type="sibTrans" cxnId="{CAE5410E-4FC7-4271-99C9-7606F617B1BE}">
      <dgm:prSet/>
      <dgm:spPr/>
      <dgm:t>
        <a:bodyPr/>
        <a:lstStyle/>
        <a:p>
          <a:endParaRPr lang="en-US"/>
        </a:p>
      </dgm:t>
    </dgm:pt>
    <dgm:pt modelId="{E1B78149-A8EC-4138-A48B-87962F087D29}">
      <dgm:prSet/>
      <dgm:spPr/>
      <dgm:t>
        <a:bodyPr/>
        <a:lstStyle/>
        <a:p>
          <a:r>
            <a:rPr lang="en-US" dirty="0"/>
            <a:t>Inductive Reasoning</a:t>
          </a:r>
        </a:p>
      </dgm:t>
    </dgm:pt>
    <dgm:pt modelId="{0CEBCD5D-CF79-4BCF-9B18-9BF7F568845F}" type="parTrans" cxnId="{1E279C7F-9F76-4B4D-91AA-9B84928B19A3}">
      <dgm:prSet/>
      <dgm:spPr/>
      <dgm:t>
        <a:bodyPr/>
        <a:lstStyle/>
        <a:p>
          <a:endParaRPr lang="en-US"/>
        </a:p>
      </dgm:t>
    </dgm:pt>
    <dgm:pt modelId="{5BFE9438-5A0D-4AE8-B08E-4C8E2172824A}" type="sibTrans" cxnId="{1E279C7F-9F76-4B4D-91AA-9B84928B19A3}">
      <dgm:prSet/>
      <dgm:spPr/>
      <dgm:t>
        <a:bodyPr/>
        <a:lstStyle/>
        <a:p>
          <a:endParaRPr lang="en-US"/>
        </a:p>
      </dgm:t>
    </dgm:pt>
    <dgm:pt modelId="{248E0426-2B22-4424-ACF8-2927CBCE63D3}">
      <dgm:prSet/>
      <dgm:spPr/>
      <dgm:t>
        <a:bodyPr/>
        <a:lstStyle/>
        <a:p>
          <a:r>
            <a:rPr lang="en-US" dirty="0"/>
            <a:t>Deductive Reasoning</a:t>
          </a:r>
        </a:p>
      </dgm:t>
    </dgm:pt>
    <dgm:pt modelId="{317C6204-9C33-495F-9EB8-E1177AB548C6}" type="parTrans" cxnId="{7D5D19AC-BF82-4AB2-BB4F-9C36F8289AA7}">
      <dgm:prSet/>
      <dgm:spPr/>
      <dgm:t>
        <a:bodyPr/>
        <a:lstStyle/>
        <a:p>
          <a:endParaRPr lang="en-US"/>
        </a:p>
      </dgm:t>
    </dgm:pt>
    <dgm:pt modelId="{6610D5C2-58BD-4C6C-BF3A-CDB3EF3A0A42}" type="sibTrans" cxnId="{7D5D19AC-BF82-4AB2-BB4F-9C36F8289AA7}">
      <dgm:prSet/>
      <dgm:spPr/>
      <dgm:t>
        <a:bodyPr/>
        <a:lstStyle/>
        <a:p>
          <a:endParaRPr lang="en-US"/>
        </a:p>
      </dgm:t>
    </dgm:pt>
    <dgm:pt modelId="{D81C029E-8549-40DF-BE12-E0458279614C}">
      <dgm:prSet/>
      <dgm:spPr/>
      <dgm:t>
        <a:bodyPr/>
        <a:lstStyle/>
        <a:p>
          <a:r>
            <a:rPr lang="en-US" dirty="0"/>
            <a:t>Spatial Visualization</a:t>
          </a:r>
        </a:p>
      </dgm:t>
    </dgm:pt>
    <dgm:pt modelId="{AD02063E-EAE2-4F49-89BB-73426C59FCF8}" type="parTrans" cxnId="{F25EB73D-F003-4169-BF55-05C6A0FF20A9}">
      <dgm:prSet/>
      <dgm:spPr/>
      <dgm:t>
        <a:bodyPr/>
        <a:lstStyle/>
        <a:p>
          <a:endParaRPr lang="en-US"/>
        </a:p>
      </dgm:t>
    </dgm:pt>
    <dgm:pt modelId="{E5A7B0D5-D02E-45BE-B885-D2AAB1AF5D8F}" type="sibTrans" cxnId="{F25EB73D-F003-4169-BF55-05C6A0FF20A9}">
      <dgm:prSet/>
      <dgm:spPr/>
      <dgm:t>
        <a:bodyPr/>
        <a:lstStyle/>
        <a:p>
          <a:endParaRPr lang="en-US"/>
        </a:p>
      </dgm:t>
    </dgm:pt>
    <dgm:pt modelId="{CAE10E99-3B18-44C8-A348-FE0402017594}">
      <dgm:prSet/>
      <dgm:spPr/>
      <dgm:t>
        <a:bodyPr/>
        <a:lstStyle/>
        <a:p>
          <a:r>
            <a:rPr lang="en-US" dirty="0"/>
            <a:t>Memory</a:t>
          </a:r>
        </a:p>
      </dgm:t>
    </dgm:pt>
    <dgm:pt modelId="{C6C0F8C8-F988-43CD-BAE3-7B0D9ECAD278}" type="parTrans" cxnId="{621734CB-74FC-4C37-9B25-FCAEC01737F6}">
      <dgm:prSet/>
      <dgm:spPr/>
      <dgm:t>
        <a:bodyPr/>
        <a:lstStyle/>
        <a:p>
          <a:endParaRPr lang="en-US"/>
        </a:p>
      </dgm:t>
    </dgm:pt>
    <dgm:pt modelId="{9F647380-5985-45D7-AEF4-0B0B36922D62}" type="sibTrans" cxnId="{621734CB-74FC-4C37-9B25-FCAEC01737F6}">
      <dgm:prSet/>
      <dgm:spPr/>
      <dgm:t>
        <a:bodyPr/>
        <a:lstStyle/>
        <a:p>
          <a:endParaRPr lang="en-US"/>
        </a:p>
      </dgm:t>
    </dgm:pt>
    <dgm:pt modelId="{6FE70292-B869-4E8C-8696-C4F10DA96300}" type="pres">
      <dgm:prSet presAssocID="{D3E9203F-1A35-41C2-B748-1497822FE66F}" presName="composite" presStyleCnt="0">
        <dgm:presLayoutVars>
          <dgm:chMax val="1"/>
          <dgm:dir/>
          <dgm:resizeHandles val="exact"/>
        </dgm:presLayoutVars>
      </dgm:prSet>
      <dgm:spPr/>
    </dgm:pt>
    <dgm:pt modelId="{92E8DEEF-6E83-40E3-818B-26BB09B3FE29}" type="pres">
      <dgm:prSet presAssocID="{D3E9203F-1A35-41C2-B748-1497822FE66F}" presName="radial" presStyleCnt="0">
        <dgm:presLayoutVars>
          <dgm:animLvl val="ctr"/>
        </dgm:presLayoutVars>
      </dgm:prSet>
      <dgm:spPr/>
    </dgm:pt>
    <dgm:pt modelId="{0572EFAA-A1A9-4F6E-8901-B56F66CC9B7A}" type="pres">
      <dgm:prSet presAssocID="{A15B610B-8195-4AEF-AF15-0F91634C52AC}" presName="centerShape" presStyleLbl="vennNode1" presStyleIdx="0" presStyleCnt="8" custLinFactNeighborX="4310" custLinFactNeighborY="-1209"/>
      <dgm:spPr/>
    </dgm:pt>
    <dgm:pt modelId="{0CFFD7AE-9792-47F3-B5F8-4868E9E57639}" type="pres">
      <dgm:prSet presAssocID="{63E4C617-7440-464B-BF82-6C579731ECA6}" presName="node" presStyleLbl="vennNode1" presStyleIdx="1" presStyleCnt="8">
        <dgm:presLayoutVars>
          <dgm:bulletEnabled val="1"/>
        </dgm:presLayoutVars>
      </dgm:prSet>
      <dgm:spPr/>
    </dgm:pt>
    <dgm:pt modelId="{64CBBC84-5E75-4AF1-AFF8-C0ED855C23AD}" type="pres">
      <dgm:prSet presAssocID="{2321B4B9-A502-4D86-84A5-8FC6C66C924B}" presName="node" presStyleLbl="vennNode1" presStyleIdx="2" presStyleCnt="8">
        <dgm:presLayoutVars>
          <dgm:bulletEnabled val="1"/>
        </dgm:presLayoutVars>
      </dgm:prSet>
      <dgm:spPr/>
    </dgm:pt>
    <dgm:pt modelId="{80C78CE4-9A4E-4889-8154-4C6201ECD09E}" type="pres">
      <dgm:prSet presAssocID="{89559876-FA7F-423E-B097-3486C493A052}" presName="node" presStyleLbl="vennNode1" presStyleIdx="3" presStyleCnt="8">
        <dgm:presLayoutVars>
          <dgm:bulletEnabled val="1"/>
        </dgm:presLayoutVars>
      </dgm:prSet>
      <dgm:spPr/>
    </dgm:pt>
    <dgm:pt modelId="{E0A6359E-8E0A-496D-80F6-5C0B09E6EEA1}" type="pres">
      <dgm:prSet presAssocID="{E1B78149-A8EC-4138-A48B-87962F087D29}" presName="node" presStyleLbl="vennNode1" presStyleIdx="4" presStyleCnt="8">
        <dgm:presLayoutVars>
          <dgm:bulletEnabled val="1"/>
        </dgm:presLayoutVars>
      </dgm:prSet>
      <dgm:spPr/>
    </dgm:pt>
    <dgm:pt modelId="{73E98292-27BC-4416-8E67-61AB3C684EE0}" type="pres">
      <dgm:prSet presAssocID="{248E0426-2B22-4424-ACF8-2927CBCE63D3}" presName="node" presStyleLbl="vennNode1" presStyleIdx="5" presStyleCnt="8">
        <dgm:presLayoutVars>
          <dgm:bulletEnabled val="1"/>
        </dgm:presLayoutVars>
      </dgm:prSet>
      <dgm:spPr/>
    </dgm:pt>
    <dgm:pt modelId="{02785CA4-3427-4DEC-99F4-D9D82A787C60}" type="pres">
      <dgm:prSet presAssocID="{D81C029E-8549-40DF-BE12-E0458279614C}" presName="node" presStyleLbl="vennNode1" presStyleIdx="6" presStyleCnt="8">
        <dgm:presLayoutVars>
          <dgm:bulletEnabled val="1"/>
        </dgm:presLayoutVars>
      </dgm:prSet>
      <dgm:spPr/>
    </dgm:pt>
    <dgm:pt modelId="{D999E3F5-FEC5-4ADF-9DCF-BB5FA15BCF86}" type="pres">
      <dgm:prSet presAssocID="{CAE10E99-3B18-44C8-A348-FE0402017594}" presName="node" presStyleLbl="vennNode1" presStyleIdx="7" presStyleCnt="8">
        <dgm:presLayoutVars>
          <dgm:bulletEnabled val="1"/>
        </dgm:presLayoutVars>
      </dgm:prSet>
      <dgm:spPr/>
    </dgm:pt>
  </dgm:ptLst>
  <dgm:cxnLst>
    <dgm:cxn modelId="{CAE5410E-4FC7-4271-99C9-7606F617B1BE}" srcId="{A15B610B-8195-4AEF-AF15-0F91634C52AC}" destId="{89559876-FA7F-423E-B097-3486C493A052}" srcOrd="2" destOrd="0" parTransId="{9155856B-2765-4976-8F8C-C2577EB9FE33}" sibTransId="{FBC62A9F-3554-4594-874D-764DC2E579A7}"/>
    <dgm:cxn modelId="{11F0AB2D-BF40-460F-8E53-736DBCE7CBF0}" srcId="{A15B610B-8195-4AEF-AF15-0F91634C52AC}" destId="{63E4C617-7440-464B-BF82-6C579731ECA6}" srcOrd="0" destOrd="0" parTransId="{39ED9035-4D0B-4C7E-963B-52BC02E80F53}" sibTransId="{A03832F7-F1D8-498A-9B2E-828AE7EB8F2C}"/>
    <dgm:cxn modelId="{15C10635-AED5-4E25-9825-586C0E5FB88C}" type="presOf" srcId="{2321B4B9-A502-4D86-84A5-8FC6C66C924B}" destId="{64CBBC84-5E75-4AF1-AFF8-C0ED855C23AD}" srcOrd="0" destOrd="0" presId="urn:microsoft.com/office/officeart/2005/8/layout/radial3"/>
    <dgm:cxn modelId="{6323A53A-D7F6-4B42-A0F8-7F1DD4647105}" type="presOf" srcId="{D81C029E-8549-40DF-BE12-E0458279614C}" destId="{02785CA4-3427-4DEC-99F4-D9D82A787C60}" srcOrd="0" destOrd="0" presId="urn:microsoft.com/office/officeart/2005/8/layout/radial3"/>
    <dgm:cxn modelId="{F25EB73D-F003-4169-BF55-05C6A0FF20A9}" srcId="{A15B610B-8195-4AEF-AF15-0F91634C52AC}" destId="{D81C029E-8549-40DF-BE12-E0458279614C}" srcOrd="5" destOrd="0" parTransId="{AD02063E-EAE2-4F49-89BB-73426C59FCF8}" sibTransId="{E5A7B0D5-D02E-45BE-B885-D2AAB1AF5D8F}"/>
    <dgm:cxn modelId="{47664062-850A-4C86-9DB7-E696B9850A2F}" type="presOf" srcId="{63E4C617-7440-464B-BF82-6C579731ECA6}" destId="{0CFFD7AE-9792-47F3-B5F8-4868E9E57639}" srcOrd="0" destOrd="0" presId="urn:microsoft.com/office/officeart/2005/8/layout/radial3"/>
    <dgm:cxn modelId="{E7DFA967-5A07-43F2-A8C2-A6E8EAA4BBC0}" type="presOf" srcId="{A15B610B-8195-4AEF-AF15-0F91634C52AC}" destId="{0572EFAA-A1A9-4F6E-8901-B56F66CC9B7A}" srcOrd="0" destOrd="0" presId="urn:microsoft.com/office/officeart/2005/8/layout/radial3"/>
    <dgm:cxn modelId="{CFFF2048-238B-479D-808E-EBEA92F794DA}" srcId="{A15B610B-8195-4AEF-AF15-0F91634C52AC}" destId="{2321B4B9-A502-4D86-84A5-8FC6C66C924B}" srcOrd="1" destOrd="0" parTransId="{5B6775EB-B296-4C1B-ABAC-552870E7D6A6}" sibTransId="{331EB0A7-AFB2-4BBC-BDD9-A45513B921CD}"/>
    <dgm:cxn modelId="{200FD94B-7083-4DF7-B180-D54932EFE261}" type="presOf" srcId="{248E0426-2B22-4424-ACF8-2927CBCE63D3}" destId="{73E98292-27BC-4416-8E67-61AB3C684EE0}" srcOrd="0" destOrd="0" presId="urn:microsoft.com/office/officeart/2005/8/layout/radial3"/>
    <dgm:cxn modelId="{CFCF8C53-C2B4-41D4-9799-355D1693FF80}" type="presOf" srcId="{CAE10E99-3B18-44C8-A348-FE0402017594}" destId="{D999E3F5-FEC5-4ADF-9DCF-BB5FA15BCF86}" srcOrd="0" destOrd="0" presId="urn:microsoft.com/office/officeart/2005/8/layout/radial3"/>
    <dgm:cxn modelId="{1E279C7F-9F76-4B4D-91AA-9B84928B19A3}" srcId="{A15B610B-8195-4AEF-AF15-0F91634C52AC}" destId="{E1B78149-A8EC-4138-A48B-87962F087D29}" srcOrd="3" destOrd="0" parTransId="{0CEBCD5D-CF79-4BCF-9B18-9BF7F568845F}" sibTransId="{5BFE9438-5A0D-4AE8-B08E-4C8E2172824A}"/>
    <dgm:cxn modelId="{75B73B84-21B9-489D-9812-A76F2E26DC76}" srcId="{D3E9203F-1A35-41C2-B748-1497822FE66F}" destId="{A15B610B-8195-4AEF-AF15-0F91634C52AC}" srcOrd="0" destOrd="0" parTransId="{F5E900F2-B89A-4241-A851-1A70BABD45C8}" sibTransId="{23E0D2EA-3FAE-4379-B802-633979F8AB36}"/>
    <dgm:cxn modelId="{7D5D19AC-BF82-4AB2-BB4F-9C36F8289AA7}" srcId="{A15B610B-8195-4AEF-AF15-0F91634C52AC}" destId="{248E0426-2B22-4424-ACF8-2927CBCE63D3}" srcOrd="4" destOrd="0" parTransId="{317C6204-9C33-495F-9EB8-E1177AB548C6}" sibTransId="{6610D5C2-58BD-4C6C-BF3A-CDB3EF3A0A42}"/>
    <dgm:cxn modelId="{333171B0-C06C-4CBA-9EFC-C50A4DFA443D}" type="presOf" srcId="{E1B78149-A8EC-4138-A48B-87962F087D29}" destId="{E0A6359E-8E0A-496D-80F6-5C0B09E6EEA1}" srcOrd="0" destOrd="0" presId="urn:microsoft.com/office/officeart/2005/8/layout/radial3"/>
    <dgm:cxn modelId="{621734CB-74FC-4C37-9B25-FCAEC01737F6}" srcId="{A15B610B-8195-4AEF-AF15-0F91634C52AC}" destId="{CAE10E99-3B18-44C8-A348-FE0402017594}" srcOrd="6" destOrd="0" parTransId="{C6C0F8C8-F988-43CD-BAE3-7B0D9ECAD278}" sibTransId="{9F647380-5985-45D7-AEF4-0B0B36922D62}"/>
    <dgm:cxn modelId="{17E3C4CB-0EB5-476D-904D-825894D5A199}" type="presOf" srcId="{89559876-FA7F-423E-B097-3486C493A052}" destId="{80C78CE4-9A4E-4889-8154-4C6201ECD09E}" srcOrd="0" destOrd="0" presId="urn:microsoft.com/office/officeart/2005/8/layout/radial3"/>
    <dgm:cxn modelId="{89DF2EFE-EE86-4C5E-8AC6-E4021623EDF3}" type="presOf" srcId="{D3E9203F-1A35-41C2-B748-1497822FE66F}" destId="{6FE70292-B869-4E8C-8696-C4F10DA96300}" srcOrd="0" destOrd="0" presId="urn:microsoft.com/office/officeart/2005/8/layout/radial3"/>
    <dgm:cxn modelId="{E01A621B-0071-4A7B-A9D1-9B0361D9776A}" type="presParOf" srcId="{6FE70292-B869-4E8C-8696-C4F10DA96300}" destId="{92E8DEEF-6E83-40E3-818B-26BB09B3FE29}" srcOrd="0" destOrd="0" presId="urn:microsoft.com/office/officeart/2005/8/layout/radial3"/>
    <dgm:cxn modelId="{F927378B-51D3-4FD9-AC08-E99BF97F8D2E}" type="presParOf" srcId="{92E8DEEF-6E83-40E3-818B-26BB09B3FE29}" destId="{0572EFAA-A1A9-4F6E-8901-B56F66CC9B7A}" srcOrd="0" destOrd="0" presId="urn:microsoft.com/office/officeart/2005/8/layout/radial3"/>
    <dgm:cxn modelId="{D5B39ECE-F16D-4A08-B78F-BCA0303E8FE8}" type="presParOf" srcId="{92E8DEEF-6E83-40E3-818B-26BB09B3FE29}" destId="{0CFFD7AE-9792-47F3-B5F8-4868E9E57639}" srcOrd="1" destOrd="0" presId="urn:microsoft.com/office/officeart/2005/8/layout/radial3"/>
    <dgm:cxn modelId="{BAD3A6A2-3B39-40E5-8722-AF01C0881943}" type="presParOf" srcId="{92E8DEEF-6E83-40E3-818B-26BB09B3FE29}" destId="{64CBBC84-5E75-4AF1-AFF8-C0ED855C23AD}" srcOrd="2" destOrd="0" presId="urn:microsoft.com/office/officeart/2005/8/layout/radial3"/>
    <dgm:cxn modelId="{F613CD5A-E6AD-40B3-B43A-8D0955F66432}" type="presParOf" srcId="{92E8DEEF-6E83-40E3-818B-26BB09B3FE29}" destId="{80C78CE4-9A4E-4889-8154-4C6201ECD09E}" srcOrd="3" destOrd="0" presId="urn:microsoft.com/office/officeart/2005/8/layout/radial3"/>
    <dgm:cxn modelId="{B0907C13-9A9A-4AD9-9162-2DEA0D66438A}" type="presParOf" srcId="{92E8DEEF-6E83-40E3-818B-26BB09B3FE29}" destId="{E0A6359E-8E0A-496D-80F6-5C0B09E6EEA1}" srcOrd="4" destOrd="0" presId="urn:microsoft.com/office/officeart/2005/8/layout/radial3"/>
    <dgm:cxn modelId="{0E67B3CE-1123-4663-A931-6A26CC80E7F3}" type="presParOf" srcId="{92E8DEEF-6E83-40E3-818B-26BB09B3FE29}" destId="{73E98292-27BC-4416-8E67-61AB3C684EE0}" srcOrd="5" destOrd="0" presId="urn:microsoft.com/office/officeart/2005/8/layout/radial3"/>
    <dgm:cxn modelId="{6F4BE243-7967-4543-9FD3-A03897F5AE4F}" type="presParOf" srcId="{92E8DEEF-6E83-40E3-818B-26BB09B3FE29}" destId="{02785CA4-3427-4DEC-99F4-D9D82A787C60}" srcOrd="6" destOrd="0" presId="urn:microsoft.com/office/officeart/2005/8/layout/radial3"/>
    <dgm:cxn modelId="{EADB2E64-BAA8-4F81-97A4-D403534A23D3}" type="presParOf" srcId="{92E8DEEF-6E83-40E3-818B-26BB09B3FE29}" destId="{D999E3F5-FEC5-4ADF-9DCF-BB5FA15BCF86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F6E571-0431-4A04-B20C-C16822AC0C7F}" type="doc">
      <dgm:prSet loTypeId="urn:microsoft.com/office/officeart/2005/8/layout/hProcess9" loCatId="process" qsTypeId="urn:microsoft.com/office/officeart/2005/8/quickstyle/simple2" qsCatId="simple" csTypeId="urn:microsoft.com/office/officeart/2005/8/colors/colorful5" csCatId="colorful" phldr="1"/>
      <dgm:spPr/>
    </dgm:pt>
    <dgm:pt modelId="{5AD455C1-821E-4F99-9FCA-6B4AD153A1C3}">
      <dgm:prSet phldrT="[Text]"/>
      <dgm:spPr/>
      <dgm:t>
        <a:bodyPr/>
        <a:lstStyle/>
        <a:p>
          <a:r>
            <a:rPr lang="en-US" dirty="0"/>
            <a:t>Involves Change</a:t>
          </a:r>
        </a:p>
      </dgm:t>
    </dgm:pt>
    <dgm:pt modelId="{5E7591F4-C2D0-4D8A-933E-7C3D8761DB5B}" type="parTrans" cxnId="{1F4E651F-E4F1-4318-8AFA-194B1A0040DC}">
      <dgm:prSet/>
      <dgm:spPr/>
      <dgm:t>
        <a:bodyPr/>
        <a:lstStyle/>
        <a:p>
          <a:endParaRPr lang="en-US"/>
        </a:p>
      </dgm:t>
    </dgm:pt>
    <dgm:pt modelId="{E17E0B9D-5111-4526-9875-1A79451F59BD}" type="sibTrans" cxnId="{1F4E651F-E4F1-4318-8AFA-194B1A0040DC}">
      <dgm:prSet/>
      <dgm:spPr/>
      <dgm:t>
        <a:bodyPr/>
        <a:lstStyle/>
        <a:p>
          <a:endParaRPr lang="en-US"/>
        </a:p>
      </dgm:t>
    </dgm:pt>
    <dgm:pt modelId="{1C6FB41A-C3B9-4B70-B8F1-67A12AD1D246}">
      <dgm:prSet phldrT="[Text]"/>
      <dgm:spPr/>
      <dgm:t>
        <a:bodyPr/>
        <a:lstStyle/>
        <a:p>
          <a:r>
            <a:rPr lang="en-US" dirty="0"/>
            <a:t>Is Relatively Permanent</a:t>
          </a:r>
        </a:p>
      </dgm:t>
    </dgm:pt>
    <dgm:pt modelId="{3242A460-E541-4280-9E83-CAABE71B25C4}" type="parTrans" cxnId="{C417C65D-708C-42A3-B8D1-CB26A13E5FD5}">
      <dgm:prSet/>
      <dgm:spPr/>
      <dgm:t>
        <a:bodyPr/>
        <a:lstStyle/>
        <a:p>
          <a:endParaRPr lang="en-US"/>
        </a:p>
      </dgm:t>
    </dgm:pt>
    <dgm:pt modelId="{A967DAE2-4A6D-4D8C-9B2F-9E1DC857E07F}" type="sibTrans" cxnId="{C417C65D-708C-42A3-B8D1-CB26A13E5FD5}">
      <dgm:prSet/>
      <dgm:spPr/>
      <dgm:t>
        <a:bodyPr/>
        <a:lstStyle/>
        <a:p>
          <a:endParaRPr lang="en-US"/>
        </a:p>
      </dgm:t>
    </dgm:pt>
    <dgm:pt modelId="{A173483B-85CD-4D93-BDD1-275AA152D828}">
      <dgm:prSet phldrT="[Text]"/>
      <dgm:spPr/>
      <dgm:t>
        <a:bodyPr/>
        <a:lstStyle/>
        <a:p>
          <a:r>
            <a:rPr lang="en-US" dirty="0"/>
            <a:t>Is Acquired Through Experience</a:t>
          </a:r>
        </a:p>
      </dgm:t>
    </dgm:pt>
    <dgm:pt modelId="{B3FD9005-BCBD-40CF-92BD-2ED6D3F4EBFF}" type="parTrans" cxnId="{D3A79E26-A104-42F8-A0A8-F96B34113C8A}">
      <dgm:prSet/>
      <dgm:spPr/>
      <dgm:t>
        <a:bodyPr/>
        <a:lstStyle/>
        <a:p>
          <a:endParaRPr lang="en-US"/>
        </a:p>
      </dgm:t>
    </dgm:pt>
    <dgm:pt modelId="{BDE065AD-0C6E-42ED-9D32-2ED2A9F65380}" type="sibTrans" cxnId="{D3A79E26-A104-42F8-A0A8-F96B34113C8A}">
      <dgm:prSet/>
      <dgm:spPr/>
      <dgm:t>
        <a:bodyPr/>
        <a:lstStyle/>
        <a:p>
          <a:endParaRPr lang="en-US"/>
        </a:p>
      </dgm:t>
    </dgm:pt>
    <dgm:pt modelId="{28C0CC1D-87C7-4AF0-9CCE-C85044F5D480}" type="pres">
      <dgm:prSet presAssocID="{26F6E571-0431-4A04-B20C-C16822AC0C7F}" presName="CompostProcess" presStyleCnt="0">
        <dgm:presLayoutVars>
          <dgm:dir/>
          <dgm:resizeHandles val="exact"/>
        </dgm:presLayoutVars>
      </dgm:prSet>
      <dgm:spPr/>
    </dgm:pt>
    <dgm:pt modelId="{442B2C2F-601C-4D7A-AB37-747860AD5BD4}" type="pres">
      <dgm:prSet presAssocID="{26F6E571-0431-4A04-B20C-C16822AC0C7F}" presName="arrow" presStyleLbl="bgShp" presStyleIdx="0" presStyleCnt="1" custLinFactNeighborX="16990" custLinFactNeighborY="6627"/>
      <dgm:spPr/>
    </dgm:pt>
    <dgm:pt modelId="{BAAC40F1-B5D1-4C7F-8DC9-755995BCEB05}" type="pres">
      <dgm:prSet presAssocID="{26F6E571-0431-4A04-B20C-C16822AC0C7F}" presName="linearProcess" presStyleCnt="0"/>
      <dgm:spPr/>
    </dgm:pt>
    <dgm:pt modelId="{0611AC07-0EBF-47D3-88B9-B9680769F0B1}" type="pres">
      <dgm:prSet presAssocID="{5AD455C1-821E-4F99-9FCA-6B4AD153A1C3}" presName="textNode" presStyleLbl="node1" presStyleIdx="0" presStyleCnt="3">
        <dgm:presLayoutVars>
          <dgm:bulletEnabled val="1"/>
        </dgm:presLayoutVars>
      </dgm:prSet>
      <dgm:spPr/>
    </dgm:pt>
    <dgm:pt modelId="{1217194D-4BB0-4015-A64B-7BE5A3886BC0}" type="pres">
      <dgm:prSet presAssocID="{E17E0B9D-5111-4526-9875-1A79451F59BD}" presName="sibTrans" presStyleCnt="0"/>
      <dgm:spPr/>
    </dgm:pt>
    <dgm:pt modelId="{2AB29214-3F79-4297-8374-AEB9782DB1F7}" type="pres">
      <dgm:prSet presAssocID="{1C6FB41A-C3B9-4B70-B8F1-67A12AD1D246}" presName="textNode" presStyleLbl="node1" presStyleIdx="1" presStyleCnt="3">
        <dgm:presLayoutVars>
          <dgm:bulletEnabled val="1"/>
        </dgm:presLayoutVars>
      </dgm:prSet>
      <dgm:spPr/>
    </dgm:pt>
    <dgm:pt modelId="{E4BC9148-77F9-4CA1-BC43-C9D0094C19BB}" type="pres">
      <dgm:prSet presAssocID="{A967DAE2-4A6D-4D8C-9B2F-9E1DC857E07F}" presName="sibTrans" presStyleCnt="0"/>
      <dgm:spPr/>
    </dgm:pt>
    <dgm:pt modelId="{64467F69-80F8-428C-8010-E56152F82C0F}" type="pres">
      <dgm:prSet presAssocID="{A173483B-85CD-4D93-BDD1-275AA152D828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1F4E651F-E4F1-4318-8AFA-194B1A0040DC}" srcId="{26F6E571-0431-4A04-B20C-C16822AC0C7F}" destId="{5AD455C1-821E-4F99-9FCA-6B4AD153A1C3}" srcOrd="0" destOrd="0" parTransId="{5E7591F4-C2D0-4D8A-933E-7C3D8761DB5B}" sibTransId="{E17E0B9D-5111-4526-9875-1A79451F59BD}"/>
    <dgm:cxn modelId="{D3A79E26-A104-42F8-A0A8-F96B34113C8A}" srcId="{26F6E571-0431-4A04-B20C-C16822AC0C7F}" destId="{A173483B-85CD-4D93-BDD1-275AA152D828}" srcOrd="2" destOrd="0" parTransId="{B3FD9005-BCBD-40CF-92BD-2ED6D3F4EBFF}" sibTransId="{BDE065AD-0C6E-42ED-9D32-2ED2A9F65380}"/>
    <dgm:cxn modelId="{C417C65D-708C-42A3-B8D1-CB26A13E5FD5}" srcId="{26F6E571-0431-4A04-B20C-C16822AC0C7F}" destId="{1C6FB41A-C3B9-4B70-B8F1-67A12AD1D246}" srcOrd="1" destOrd="0" parTransId="{3242A460-E541-4280-9E83-CAABE71B25C4}" sibTransId="{A967DAE2-4A6D-4D8C-9B2F-9E1DC857E07F}"/>
    <dgm:cxn modelId="{B97EA088-4D52-4548-8D3D-C1BD57216011}" type="presOf" srcId="{1C6FB41A-C3B9-4B70-B8F1-67A12AD1D246}" destId="{2AB29214-3F79-4297-8374-AEB9782DB1F7}" srcOrd="0" destOrd="0" presId="urn:microsoft.com/office/officeart/2005/8/layout/hProcess9"/>
    <dgm:cxn modelId="{B12783B7-EBAF-4045-AB39-702156AFF51B}" type="presOf" srcId="{26F6E571-0431-4A04-B20C-C16822AC0C7F}" destId="{28C0CC1D-87C7-4AF0-9CCE-C85044F5D480}" srcOrd="0" destOrd="0" presId="urn:microsoft.com/office/officeart/2005/8/layout/hProcess9"/>
    <dgm:cxn modelId="{9B397EC5-807D-403A-A1BA-09347A890C00}" type="presOf" srcId="{A173483B-85CD-4D93-BDD1-275AA152D828}" destId="{64467F69-80F8-428C-8010-E56152F82C0F}" srcOrd="0" destOrd="0" presId="urn:microsoft.com/office/officeart/2005/8/layout/hProcess9"/>
    <dgm:cxn modelId="{BD52E5C8-9B33-4CC3-A77C-F7FF6C984B44}" type="presOf" srcId="{5AD455C1-821E-4F99-9FCA-6B4AD153A1C3}" destId="{0611AC07-0EBF-47D3-88B9-B9680769F0B1}" srcOrd="0" destOrd="0" presId="urn:microsoft.com/office/officeart/2005/8/layout/hProcess9"/>
    <dgm:cxn modelId="{6AFF09C0-6A6F-4AA4-9F48-F69192CEED37}" type="presParOf" srcId="{28C0CC1D-87C7-4AF0-9CCE-C85044F5D480}" destId="{442B2C2F-601C-4D7A-AB37-747860AD5BD4}" srcOrd="0" destOrd="0" presId="urn:microsoft.com/office/officeart/2005/8/layout/hProcess9"/>
    <dgm:cxn modelId="{CEC6058B-D2BA-4BC9-B272-481EA3B38727}" type="presParOf" srcId="{28C0CC1D-87C7-4AF0-9CCE-C85044F5D480}" destId="{BAAC40F1-B5D1-4C7F-8DC9-755995BCEB05}" srcOrd="1" destOrd="0" presId="urn:microsoft.com/office/officeart/2005/8/layout/hProcess9"/>
    <dgm:cxn modelId="{BA15D20F-B153-4BFC-AE84-EF6D6C98E36D}" type="presParOf" srcId="{BAAC40F1-B5D1-4C7F-8DC9-755995BCEB05}" destId="{0611AC07-0EBF-47D3-88B9-B9680769F0B1}" srcOrd="0" destOrd="0" presId="urn:microsoft.com/office/officeart/2005/8/layout/hProcess9"/>
    <dgm:cxn modelId="{F6E21949-479D-4E26-BC90-F54AC6F84DDE}" type="presParOf" srcId="{BAAC40F1-B5D1-4C7F-8DC9-755995BCEB05}" destId="{1217194D-4BB0-4015-A64B-7BE5A3886BC0}" srcOrd="1" destOrd="0" presId="urn:microsoft.com/office/officeart/2005/8/layout/hProcess9"/>
    <dgm:cxn modelId="{9A454DAA-45E8-4AAC-B3D5-9B4059457C66}" type="presParOf" srcId="{BAAC40F1-B5D1-4C7F-8DC9-755995BCEB05}" destId="{2AB29214-3F79-4297-8374-AEB9782DB1F7}" srcOrd="2" destOrd="0" presId="urn:microsoft.com/office/officeart/2005/8/layout/hProcess9"/>
    <dgm:cxn modelId="{A09012EA-44EA-4094-B053-8668EDE1F603}" type="presParOf" srcId="{BAAC40F1-B5D1-4C7F-8DC9-755995BCEB05}" destId="{E4BC9148-77F9-4CA1-BC43-C9D0094C19BB}" srcOrd="3" destOrd="0" presId="urn:microsoft.com/office/officeart/2005/8/layout/hProcess9"/>
    <dgm:cxn modelId="{5DD5D73E-7A4A-46E0-8D26-FFE01D4C1EC2}" type="presParOf" srcId="{BAAC40F1-B5D1-4C7F-8DC9-755995BCEB05}" destId="{64467F69-80F8-428C-8010-E56152F82C0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E5BDEEBB-5553-4DCD-ABA2-48002B2EE308}" type="presOf" srcId="{9CEEF2CE-F652-4145-BE6A-998658997664}" destId="{CB48018C-7F41-4C00-AF36-C7BBE9EFFBEE}" srcOrd="0" destOrd="0" presId="urn:microsoft.com/office/officeart/2005/8/layout/arrow1"/>
    <dgm:cxn modelId="{119D04CC-7253-4541-8551-58860244D1D9}" type="presOf" srcId="{642E760D-E593-4DC6-9B9E-3C5C819C2153}" destId="{043D4C45-AFCB-47D2-A4E8-EB426FB5EFEB}" srcOrd="0" destOrd="0" presId="urn:microsoft.com/office/officeart/2005/8/layout/arrow1"/>
    <dgm:cxn modelId="{274495D2-82E2-4B0D-8D56-7FED293EAB5C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76EB1FD0-AECA-46A5-AE4A-5BE8E3687378}" type="presParOf" srcId="{043D4C45-AFCB-47D2-A4E8-EB426FB5EFEB}" destId="{CB48018C-7F41-4C00-AF36-C7BBE9EFFBEE}" srcOrd="0" destOrd="0" presId="urn:microsoft.com/office/officeart/2005/8/layout/arrow1"/>
    <dgm:cxn modelId="{37852AD0-5485-45E5-A11B-5C129DC0B975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 custRadScaleRad="99956" custRadScaleInc="0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</dgm:pt>
  </dgm:ptLst>
  <dgm:cxnLst>
    <dgm:cxn modelId="{A3D74D0E-D28B-4C0D-913A-41D71DA2DDBA}" type="presOf" srcId="{F680B603-092D-4749-A57B-CAEE5ECD45A6}" destId="{623B653F-D5F4-4756-B2FA-E7B63C0D081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8A3D7585-F3CC-4134-BDAC-7F53B6D00BED}" type="presOf" srcId="{642E760D-E593-4DC6-9B9E-3C5C819C2153}" destId="{043D4C45-AFCB-47D2-A4E8-EB426FB5EFEB}" srcOrd="0" destOrd="0" presId="urn:microsoft.com/office/officeart/2005/8/layout/arrow1"/>
    <dgm:cxn modelId="{7E08B0E1-CCB9-4025-9D5C-932E8C7A5F98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E0A42F92-BFFA-4AA2-826A-8D5654CD4911}" type="presParOf" srcId="{043D4C45-AFCB-47D2-A4E8-EB426FB5EFEB}" destId="{CB48018C-7F41-4C00-AF36-C7BBE9EFFBEE}" srcOrd="0" destOrd="0" presId="urn:microsoft.com/office/officeart/2005/8/layout/arrow1"/>
    <dgm:cxn modelId="{DDB53103-6457-4184-9B11-EA378108CCC9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</dgm:pt>
  </dgm:ptLst>
  <dgm:cxnLst>
    <dgm:cxn modelId="{3C3C7922-B931-4039-ACBC-F37BD5FF0AAD}" type="presOf" srcId="{F680B603-092D-4749-A57B-CAEE5ECD45A6}" destId="{623B653F-D5F4-4756-B2FA-E7B63C0D081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37830C8F-F458-4397-B34C-2498F0087FED}" type="presOf" srcId="{9CEEF2CE-F652-4145-BE6A-998658997664}" destId="{CB48018C-7F41-4C00-AF36-C7BBE9EFFBEE}" srcOrd="0" destOrd="0" presId="urn:microsoft.com/office/officeart/2005/8/layout/arrow1"/>
    <dgm:cxn modelId="{F6B3FEBE-95C6-4C76-A4CA-6CDA8D7AA89B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3AE6CB2E-E4C1-4E4D-86B9-51ACBF8B54D2}" type="presParOf" srcId="{043D4C45-AFCB-47D2-A4E8-EB426FB5EFEB}" destId="{CB48018C-7F41-4C00-AF36-C7BBE9EFFBEE}" srcOrd="0" destOrd="0" presId="urn:microsoft.com/office/officeart/2005/8/layout/arrow1"/>
    <dgm:cxn modelId="{164A5A2B-5467-4FB7-A49C-8849AF4888D2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</dgm:pt>
  </dgm:ptLst>
  <dgm:cxnLst>
    <dgm:cxn modelId="{27CF4F07-B870-48F2-93CC-D93AB8D573D4}" type="presOf" srcId="{9CEEF2CE-F652-4145-BE6A-998658997664}" destId="{CB48018C-7F41-4C00-AF36-C7BBE9EFFBE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6D7C8597-F3D3-4ED4-B5B8-046F94CD3024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C937C0FD-5BF2-4DE3-ACA6-39788A132E8F}" type="presOf" srcId="{F680B603-092D-4749-A57B-CAEE5ECD45A6}" destId="{623B653F-D5F4-4756-B2FA-E7B63C0D081E}" srcOrd="0" destOrd="0" presId="urn:microsoft.com/office/officeart/2005/8/layout/arrow1"/>
    <dgm:cxn modelId="{63A9A936-AF79-4BE5-AC74-B499DE8796FF}" type="presParOf" srcId="{043D4C45-AFCB-47D2-A4E8-EB426FB5EFEB}" destId="{CB48018C-7F41-4C00-AF36-C7BBE9EFFBEE}" srcOrd="0" destOrd="0" presId="urn:microsoft.com/office/officeart/2005/8/layout/arrow1"/>
    <dgm:cxn modelId="{4B559A32-925A-425D-AF10-4E6C8AADD77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54177" custLinFactNeighborY="-448">
        <dgm:presLayoutVars>
          <dgm:bulletEnabled val="1"/>
        </dgm:presLayoutVars>
      </dgm:prSet>
      <dgm:spPr/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</dgm:pt>
  </dgm:ptLst>
  <dgm:cxnLst>
    <dgm:cxn modelId="{78F84707-AC1A-42AC-B736-66FAEDBA025F}" type="presOf" srcId="{5D595FB8-45C0-4BA6-8115-3FBF48CF7EFD}" destId="{761ABA33-FF57-440C-B181-BC0E1FA7C66E}" srcOrd="0" destOrd="0" presId="urn:microsoft.com/office/officeart/2005/8/layout/chevron2"/>
    <dgm:cxn modelId="{7D54450F-8270-4863-892F-59C5530F3B4B}" type="presOf" srcId="{3876066A-D144-4329-8B24-5A29AE34C76C}" destId="{AA252191-AB1F-441E-BFA4-0FA1673B62A5}" srcOrd="0" destOrd="0" presId="urn:microsoft.com/office/officeart/2005/8/layout/chevron2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E066262A-840A-4A56-9EA4-A4C77E551F6A}" type="presOf" srcId="{5EAB9CF2-59E3-42F2-AECD-47F14B549CAC}" destId="{8B14E6E1-D9BF-4142-ADDF-C204E92B1BA6}" srcOrd="0" destOrd="0" presId="urn:microsoft.com/office/officeart/2005/8/layout/chevron2"/>
    <dgm:cxn modelId="{0C78AC30-37CE-47B6-B2E5-C06E006E7CC5}" type="presOf" srcId="{4FD81E0D-C09C-4B8D-A242-521CE2ED0F51}" destId="{62412E7A-90F7-47AA-9763-53D39CE77142}" srcOrd="0" destOrd="0" presId="urn:microsoft.com/office/officeart/2005/8/layout/chevron2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8878C657-050B-45ED-B799-960036A2CFD1}" type="presOf" srcId="{FB73CF57-6347-41ED-89B5-A65C32EAA9A1}" destId="{0087E4A6-E419-476B-B13E-0366B9A2F3DE}" srcOrd="0" destOrd="0" presId="urn:microsoft.com/office/officeart/2005/8/layout/chevron2"/>
    <dgm:cxn modelId="{34CE4790-2CB7-400B-B9B5-F4BCAE62FB79}" type="presOf" srcId="{7255E6CC-3B75-40F3-BDF3-B2A229FE2BA2}" destId="{6B931746-51F8-40BF-8256-DEECBB7C6AC4}" srcOrd="0" destOrd="0" presId="urn:microsoft.com/office/officeart/2005/8/layout/chevron2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2911AE9F-21F7-4E12-B1FA-BA74EC33C261}" type="presOf" srcId="{433D10F8-C16E-4A87-AED9-6DC019EDA9C0}" destId="{73FD785E-24F1-4BA0-A4C7-21967D337728}" srcOrd="0" destOrd="0" presId="urn:microsoft.com/office/officeart/2005/8/layout/chevron2"/>
    <dgm:cxn modelId="{5A9D37A1-BAC2-4E17-AD63-E9E552CDDF88}" type="presOf" srcId="{B0635417-B10D-41C6-95F2-922A63C0DAE5}" destId="{D60693DB-73AF-4B15-8D4F-4DFFE9B52531}" srcOrd="0" destOrd="0" presId="urn:microsoft.com/office/officeart/2005/8/layout/chevron2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4241B0C6-881E-4FD0-8DB6-C884A8EE7DCF}" type="presOf" srcId="{F7F0A843-E75C-43FC-A8C3-92C6918B17ED}" destId="{23703FBF-FC3A-47AA-BDED-14E4CA728136}" srcOrd="0" destOrd="0" presId="urn:microsoft.com/office/officeart/2005/8/layout/chevron2"/>
    <dgm:cxn modelId="{CBBDE7D4-FDF9-408F-93C7-BBA1694C4942}" type="presOf" srcId="{0C262CD3-1DCD-4E35-BACE-56730F808F14}" destId="{9B2428AD-B622-4436-9010-8EEFCD84BC26}" srcOrd="0" destOrd="0" presId="urn:microsoft.com/office/officeart/2005/8/layout/chevron2"/>
    <dgm:cxn modelId="{8442ACD7-D5C3-4092-B669-6EE9D4D0882D}" type="presOf" srcId="{78DA0054-F68D-4D54-9D65-4095B081FE33}" destId="{A47C081E-F68C-4114-8342-5068698DE960}" srcOrd="0" destOrd="0" presId="urn:microsoft.com/office/officeart/2005/8/layout/chevron2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DA328132-A537-4DC5-B17B-828EFA10105B}" type="presParOf" srcId="{8B14E6E1-D9BF-4142-ADDF-C204E92B1BA6}" destId="{E2D55F2B-8615-4937-96EE-8A2611E2CE6E}" srcOrd="0" destOrd="0" presId="urn:microsoft.com/office/officeart/2005/8/layout/chevron2"/>
    <dgm:cxn modelId="{C2501277-841C-47F4-BEB9-926264B0FDEB}" type="presParOf" srcId="{E2D55F2B-8615-4937-96EE-8A2611E2CE6E}" destId="{23703FBF-FC3A-47AA-BDED-14E4CA728136}" srcOrd="0" destOrd="0" presId="urn:microsoft.com/office/officeart/2005/8/layout/chevron2"/>
    <dgm:cxn modelId="{E5701474-95FF-433B-8A24-F6A38C8BF9FA}" type="presParOf" srcId="{E2D55F2B-8615-4937-96EE-8A2611E2CE6E}" destId="{AA252191-AB1F-441E-BFA4-0FA1673B62A5}" srcOrd="1" destOrd="0" presId="urn:microsoft.com/office/officeart/2005/8/layout/chevron2"/>
    <dgm:cxn modelId="{618FB3B3-C546-42A9-88DD-AF397222D1AD}" type="presParOf" srcId="{8B14E6E1-D9BF-4142-ADDF-C204E92B1BA6}" destId="{E7EC2C15-BD60-4118-9EC4-CACC30AFDD4E}" srcOrd="1" destOrd="0" presId="urn:microsoft.com/office/officeart/2005/8/layout/chevron2"/>
    <dgm:cxn modelId="{BA2161F3-F90D-4212-96F1-8E11B59BCF5D}" type="presParOf" srcId="{8B14E6E1-D9BF-4142-ADDF-C204E92B1BA6}" destId="{4FA37B30-1778-4282-B12C-0A9C748E5C75}" srcOrd="2" destOrd="0" presId="urn:microsoft.com/office/officeart/2005/8/layout/chevron2"/>
    <dgm:cxn modelId="{D708DB66-F31F-4707-A29E-8462ABF3CAB9}" type="presParOf" srcId="{4FA37B30-1778-4282-B12C-0A9C748E5C75}" destId="{73FD785E-24F1-4BA0-A4C7-21967D337728}" srcOrd="0" destOrd="0" presId="urn:microsoft.com/office/officeart/2005/8/layout/chevron2"/>
    <dgm:cxn modelId="{24C557F9-C070-4E9F-A582-EA9CB4643D2C}" type="presParOf" srcId="{4FA37B30-1778-4282-B12C-0A9C748E5C75}" destId="{761ABA33-FF57-440C-B181-BC0E1FA7C66E}" srcOrd="1" destOrd="0" presId="urn:microsoft.com/office/officeart/2005/8/layout/chevron2"/>
    <dgm:cxn modelId="{13AC42D4-3C09-4223-B799-57686585CE82}" type="presParOf" srcId="{8B14E6E1-D9BF-4142-ADDF-C204E92B1BA6}" destId="{3150899F-E147-4E16-8A4A-EA0D5A884CCA}" srcOrd="3" destOrd="0" presId="urn:microsoft.com/office/officeart/2005/8/layout/chevron2"/>
    <dgm:cxn modelId="{66883690-5911-4A54-BA2D-4D55EFF3E4FC}" type="presParOf" srcId="{8B14E6E1-D9BF-4142-ADDF-C204E92B1BA6}" destId="{21C577D4-5B17-42E4-8B26-3E681B98A19B}" srcOrd="4" destOrd="0" presId="urn:microsoft.com/office/officeart/2005/8/layout/chevron2"/>
    <dgm:cxn modelId="{EFFB1DA4-E942-4E6C-B797-4E14AA3BE7F2}" type="presParOf" srcId="{21C577D4-5B17-42E4-8B26-3E681B98A19B}" destId="{A47C081E-F68C-4114-8342-5068698DE960}" srcOrd="0" destOrd="0" presId="urn:microsoft.com/office/officeart/2005/8/layout/chevron2"/>
    <dgm:cxn modelId="{3CF2F3BA-D3DD-4534-80EA-2B4EA7A75894}" type="presParOf" srcId="{21C577D4-5B17-42E4-8B26-3E681B98A19B}" destId="{62412E7A-90F7-47AA-9763-53D39CE77142}" srcOrd="1" destOrd="0" presId="urn:microsoft.com/office/officeart/2005/8/layout/chevron2"/>
    <dgm:cxn modelId="{58BA01DD-D3F6-4095-96C3-05189706473F}" type="presParOf" srcId="{8B14E6E1-D9BF-4142-ADDF-C204E92B1BA6}" destId="{3644D4DC-3E2F-470E-AB9E-C7B90866AE73}" srcOrd="5" destOrd="0" presId="urn:microsoft.com/office/officeart/2005/8/layout/chevron2"/>
    <dgm:cxn modelId="{D51C509F-31DF-4531-84CE-DF60F2445C24}" type="presParOf" srcId="{8B14E6E1-D9BF-4142-ADDF-C204E92B1BA6}" destId="{83FF975C-A3B4-4DCB-AA66-2F4EC0BF6626}" srcOrd="6" destOrd="0" presId="urn:microsoft.com/office/officeart/2005/8/layout/chevron2"/>
    <dgm:cxn modelId="{4280320F-5071-4F43-AC27-6651CEBCFEAC}" type="presParOf" srcId="{83FF975C-A3B4-4DCB-AA66-2F4EC0BF6626}" destId="{D60693DB-73AF-4B15-8D4F-4DFFE9B52531}" srcOrd="0" destOrd="0" presId="urn:microsoft.com/office/officeart/2005/8/layout/chevron2"/>
    <dgm:cxn modelId="{0E1A9966-DA3F-4E38-BA59-888D8AC81302}" type="presParOf" srcId="{83FF975C-A3B4-4DCB-AA66-2F4EC0BF6626}" destId="{0087E4A6-E419-476B-B13E-0366B9A2F3DE}" srcOrd="1" destOrd="0" presId="urn:microsoft.com/office/officeart/2005/8/layout/chevron2"/>
    <dgm:cxn modelId="{FEE096E7-0AE8-4A27-92BF-2A4CF2F083D4}" type="presParOf" srcId="{8B14E6E1-D9BF-4142-ADDF-C204E92B1BA6}" destId="{DC516A99-5B70-4952-B1DE-6EC953091C7E}" srcOrd="7" destOrd="0" presId="urn:microsoft.com/office/officeart/2005/8/layout/chevron2"/>
    <dgm:cxn modelId="{98A95908-5537-4831-8A63-E3E205C19F07}" type="presParOf" srcId="{8B14E6E1-D9BF-4142-ADDF-C204E92B1BA6}" destId="{3A0E3484-EDA8-4DCD-B06B-0A35D9B7C838}" srcOrd="8" destOrd="0" presId="urn:microsoft.com/office/officeart/2005/8/layout/chevron2"/>
    <dgm:cxn modelId="{83DF2D67-CE1A-4207-8710-AF6720EFC48E}" type="presParOf" srcId="{3A0E3484-EDA8-4DCD-B06B-0A35D9B7C838}" destId="{6B931746-51F8-40BF-8256-DEECBB7C6AC4}" srcOrd="0" destOrd="0" presId="urn:microsoft.com/office/officeart/2005/8/layout/chevron2"/>
    <dgm:cxn modelId="{F61ADFA4-549B-4DC5-BBA3-B95367C07ED6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2EFAA-A1A9-4F6E-8901-B56F66CC9B7A}">
      <dsp:nvSpPr>
        <dsp:cNvPr id="0" name=""/>
        <dsp:cNvSpPr/>
      </dsp:nvSpPr>
      <dsp:spPr>
        <a:xfrm>
          <a:off x="2587521" y="1008252"/>
          <a:ext cx="2506083" cy="2506083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Intellectual Ability</a:t>
          </a:r>
        </a:p>
      </dsp:txBody>
      <dsp:txXfrm>
        <a:off x="2954528" y="1375259"/>
        <a:ext cx="1772069" cy="1772069"/>
      </dsp:txXfrm>
    </dsp:sp>
    <dsp:sp modelId="{0CFFD7AE-9792-47F3-B5F8-4868E9E57639}">
      <dsp:nvSpPr>
        <dsp:cNvPr id="0" name=""/>
        <dsp:cNvSpPr/>
      </dsp:nvSpPr>
      <dsp:spPr>
        <a:xfrm>
          <a:off x="3073281" y="41300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65506"/>
                <a:satOff val="-2488"/>
                <a:lumOff val="-16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965506"/>
                <a:satOff val="-2488"/>
                <a:lumOff val="-16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965506"/>
                <a:satOff val="-2488"/>
                <a:lumOff val="-16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Number Aptitude</a:t>
          </a:r>
        </a:p>
      </dsp:txBody>
      <dsp:txXfrm>
        <a:off x="3256785" y="224804"/>
        <a:ext cx="886033" cy="886033"/>
      </dsp:txXfrm>
    </dsp:sp>
    <dsp:sp modelId="{64CBBC84-5E75-4AF1-AFF8-C0ED855C23AD}">
      <dsp:nvSpPr>
        <dsp:cNvPr id="0" name=""/>
        <dsp:cNvSpPr/>
      </dsp:nvSpPr>
      <dsp:spPr>
        <a:xfrm>
          <a:off x="4349979" y="6561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931012"/>
                <a:satOff val="-4977"/>
                <a:lumOff val="-33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931012"/>
                <a:satOff val="-4977"/>
                <a:lumOff val="-33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931012"/>
                <a:satOff val="-4977"/>
                <a:lumOff val="-33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Verbal Comprehension</a:t>
          </a:r>
        </a:p>
      </dsp:txBody>
      <dsp:txXfrm>
        <a:off x="4533483" y="839629"/>
        <a:ext cx="886033" cy="886033"/>
      </dsp:txXfrm>
    </dsp:sp>
    <dsp:sp modelId="{80C78CE4-9A4E-4889-8154-4C6201ECD09E}">
      <dsp:nvSpPr>
        <dsp:cNvPr id="0" name=""/>
        <dsp:cNvSpPr/>
      </dsp:nvSpPr>
      <dsp:spPr>
        <a:xfrm>
          <a:off x="4665297" y="20376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896518"/>
                <a:satOff val="-7465"/>
                <a:lumOff val="-50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896518"/>
                <a:satOff val="-7465"/>
                <a:lumOff val="-50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896518"/>
                <a:satOff val="-7465"/>
                <a:lumOff val="-50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Perceptual Speed</a:t>
          </a:r>
        </a:p>
      </dsp:txBody>
      <dsp:txXfrm>
        <a:off x="4848801" y="2221129"/>
        <a:ext cx="886033" cy="886033"/>
      </dsp:txXfrm>
    </dsp:sp>
    <dsp:sp modelId="{E0A6359E-8E0A-496D-80F6-5C0B09E6EEA1}">
      <dsp:nvSpPr>
        <dsp:cNvPr id="0" name=""/>
        <dsp:cNvSpPr/>
      </dsp:nvSpPr>
      <dsp:spPr>
        <a:xfrm>
          <a:off x="3781795" y="3145502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862025"/>
                <a:satOff val="-9954"/>
                <a:lumOff val="-6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862025"/>
                <a:satOff val="-9954"/>
                <a:lumOff val="-6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862025"/>
                <a:satOff val="-9954"/>
                <a:lumOff val="-6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Inductive Reasoning</a:t>
          </a:r>
        </a:p>
      </dsp:txBody>
      <dsp:txXfrm>
        <a:off x="3965299" y="3329006"/>
        <a:ext cx="886033" cy="886033"/>
      </dsp:txXfrm>
    </dsp:sp>
    <dsp:sp modelId="{73E98292-27BC-4416-8E67-61AB3C684EE0}">
      <dsp:nvSpPr>
        <dsp:cNvPr id="0" name=""/>
        <dsp:cNvSpPr/>
      </dsp:nvSpPr>
      <dsp:spPr>
        <a:xfrm>
          <a:off x="2364767" y="3145502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827531"/>
                <a:satOff val="-12442"/>
                <a:lumOff val="-84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827531"/>
                <a:satOff val="-12442"/>
                <a:lumOff val="-84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827531"/>
                <a:satOff val="-12442"/>
                <a:lumOff val="-84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Deductive Reasoning</a:t>
          </a:r>
        </a:p>
      </dsp:txBody>
      <dsp:txXfrm>
        <a:off x="2548271" y="3329006"/>
        <a:ext cx="886033" cy="886033"/>
      </dsp:txXfrm>
    </dsp:sp>
    <dsp:sp modelId="{02785CA4-3427-4DEC-99F4-D9D82A787C60}">
      <dsp:nvSpPr>
        <dsp:cNvPr id="0" name=""/>
        <dsp:cNvSpPr/>
      </dsp:nvSpPr>
      <dsp:spPr>
        <a:xfrm>
          <a:off x="1481265" y="20376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793037"/>
                <a:satOff val="-14931"/>
                <a:lumOff val="-100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Spatial Visualization</a:t>
          </a:r>
        </a:p>
      </dsp:txBody>
      <dsp:txXfrm>
        <a:off x="1664769" y="2221129"/>
        <a:ext cx="886033" cy="886033"/>
      </dsp:txXfrm>
    </dsp:sp>
    <dsp:sp modelId="{D999E3F5-FEC5-4ADF-9DCF-BB5FA15BCF86}">
      <dsp:nvSpPr>
        <dsp:cNvPr id="0" name=""/>
        <dsp:cNvSpPr/>
      </dsp:nvSpPr>
      <dsp:spPr>
        <a:xfrm>
          <a:off x="1796583" y="656125"/>
          <a:ext cx="1253041" cy="125304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Memory</a:t>
          </a:r>
        </a:p>
      </dsp:txBody>
      <dsp:txXfrm>
        <a:off x="1980087" y="839629"/>
        <a:ext cx="886033" cy="8860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B2C2F-601C-4D7A-AB37-747860AD5BD4}">
      <dsp:nvSpPr>
        <dsp:cNvPr id="0" name=""/>
        <dsp:cNvSpPr/>
      </dsp:nvSpPr>
      <dsp:spPr>
        <a:xfrm>
          <a:off x="713765" y="0"/>
          <a:ext cx="4044674" cy="3429844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11AC07-0EBF-47D3-88B9-B9680769F0B1}">
      <dsp:nvSpPr>
        <dsp:cNvPr id="0" name=""/>
        <dsp:cNvSpPr/>
      </dsp:nvSpPr>
      <dsp:spPr>
        <a:xfrm>
          <a:off x="5111" y="1028953"/>
          <a:ext cx="1531622" cy="137193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Involves Change</a:t>
          </a:r>
        </a:p>
      </dsp:txBody>
      <dsp:txXfrm>
        <a:off x="72083" y="1095925"/>
        <a:ext cx="1397678" cy="1237993"/>
      </dsp:txXfrm>
    </dsp:sp>
    <dsp:sp modelId="{2AB29214-3F79-4297-8374-AEB9782DB1F7}">
      <dsp:nvSpPr>
        <dsp:cNvPr id="0" name=""/>
        <dsp:cNvSpPr/>
      </dsp:nvSpPr>
      <dsp:spPr>
        <a:xfrm>
          <a:off x="1613408" y="1028953"/>
          <a:ext cx="1531622" cy="1371937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Is Relatively Permanent</a:t>
          </a:r>
        </a:p>
      </dsp:txBody>
      <dsp:txXfrm>
        <a:off x="1680380" y="1095925"/>
        <a:ext cx="1397678" cy="1237993"/>
      </dsp:txXfrm>
    </dsp:sp>
    <dsp:sp modelId="{64467F69-80F8-428C-8010-E56152F82C0F}">
      <dsp:nvSpPr>
        <dsp:cNvPr id="0" name=""/>
        <dsp:cNvSpPr/>
      </dsp:nvSpPr>
      <dsp:spPr>
        <a:xfrm>
          <a:off x="3221705" y="1028953"/>
          <a:ext cx="1531622" cy="1371937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Is Acquired Through Experience</a:t>
          </a:r>
        </a:p>
      </dsp:txBody>
      <dsp:txXfrm>
        <a:off x="3288677" y="1095925"/>
        <a:ext cx="1397678" cy="12379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670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Sensing (S)</a:t>
          </a:r>
        </a:p>
      </dsp:txBody>
      <dsp:txXfrm rot="5400000">
        <a:off x="240466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671977" y="-518718"/>
          <a:ext cx="946152" cy="200059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144755" y="8504"/>
        <a:ext cx="2000596" cy="946152"/>
      </dsp:txXfrm>
    </dsp:sp>
    <dsp:sp modelId="{AA252191-AB1F-441E-BFA4-0FA1673B62A5}">
      <dsp:nvSpPr>
        <dsp:cNvPr id="0" name=""/>
        <dsp:cNvSpPr/>
      </dsp:nvSpPr>
      <dsp:spPr>
        <a:xfrm rot="5400000">
          <a:off x="3946023" y="-1826629"/>
          <a:ext cx="615322" cy="42800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2113646" y="35786"/>
        <a:ext cx="4250038" cy="555246"/>
      </dsp:txXfrm>
    </dsp:sp>
    <dsp:sp modelId="{73FD785E-24F1-4BA0-A4C7-21967D337728}">
      <dsp:nvSpPr>
        <dsp:cNvPr id="0" name=""/>
        <dsp:cNvSpPr/>
      </dsp:nvSpPr>
      <dsp:spPr>
        <a:xfrm rot="5400000">
          <a:off x="663420" y="329180"/>
          <a:ext cx="946152" cy="196636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153312" y="839288"/>
        <a:ext cx="1966368" cy="946152"/>
      </dsp:txXfrm>
    </dsp:sp>
    <dsp:sp modelId="{761ABA33-FF57-440C-B181-BC0E1FA7C66E}">
      <dsp:nvSpPr>
        <dsp:cNvPr id="0" name=""/>
        <dsp:cNvSpPr/>
      </dsp:nvSpPr>
      <dsp:spPr>
        <a:xfrm rot="5400000">
          <a:off x="3856120" y="-762591"/>
          <a:ext cx="550756" cy="398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2139013" y="981402"/>
        <a:ext cx="3958084" cy="496984"/>
      </dsp:txXfrm>
    </dsp:sp>
    <dsp:sp modelId="{A47C081E-F68C-4114-8342-5068698DE960}">
      <dsp:nvSpPr>
        <dsp:cNvPr id="0" name=""/>
        <dsp:cNvSpPr/>
      </dsp:nvSpPr>
      <dsp:spPr>
        <a:xfrm rot="5400000">
          <a:off x="651654" y="1278668"/>
          <a:ext cx="946152" cy="194283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153312" y="1777010"/>
        <a:ext cx="1942836" cy="946152"/>
      </dsp:txXfrm>
    </dsp:sp>
    <dsp:sp modelId="{62412E7A-90F7-47AA-9763-53D39CE77142}">
      <dsp:nvSpPr>
        <dsp:cNvPr id="0" name=""/>
        <dsp:cNvSpPr/>
      </dsp:nvSpPr>
      <dsp:spPr>
        <a:xfrm rot="5400000">
          <a:off x="3229300" y="570945"/>
          <a:ext cx="828871" cy="30262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2130609" y="1710098"/>
        <a:ext cx="2985792" cy="747947"/>
      </dsp:txXfrm>
    </dsp:sp>
    <dsp:sp modelId="{D60693DB-73AF-4B15-8D4F-4DFFE9B52531}">
      <dsp:nvSpPr>
        <dsp:cNvPr id="0" name=""/>
        <dsp:cNvSpPr/>
      </dsp:nvSpPr>
      <dsp:spPr>
        <a:xfrm rot="5400000">
          <a:off x="651654" y="2109453"/>
          <a:ext cx="946152" cy="194283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153312" y="2607795"/>
        <a:ext cx="1942836" cy="946152"/>
      </dsp:txXfrm>
    </dsp:sp>
    <dsp:sp modelId="{0087E4A6-E419-476B-B13E-0366B9A2F3DE}">
      <dsp:nvSpPr>
        <dsp:cNvPr id="0" name=""/>
        <dsp:cNvSpPr/>
      </dsp:nvSpPr>
      <dsp:spPr>
        <a:xfrm rot="5400000">
          <a:off x="3840972" y="1047536"/>
          <a:ext cx="614999" cy="40681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2114381" y="2804149"/>
        <a:ext cx="4038159" cy="554955"/>
      </dsp:txXfrm>
    </dsp:sp>
    <dsp:sp modelId="{6B931746-51F8-40BF-8256-DEECBB7C6AC4}">
      <dsp:nvSpPr>
        <dsp:cNvPr id="0" name=""/>
        <dsp:cNvSpPr/>
      </dsp:nvSpPr>
      <dsp:spPr>
        <a:xfrm rot="5400000">
          <a:off x="678299" y="2913594"/>
          <a:ext cx="946152" cy="199612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153313" y="3438580"/>
        <a:ext cx="1996125" cy="946152"/>
      </dsp:txXfrm>
    </dsp:sp>
    <dsp:sp modelId="{9B2428AD-B622-4436-9010-8EEFCD84BC26}">
      <dsp:nvSpPr>
        <dsp:cNvPr id="0" name=""/>
        <dsp:cNvSpPr/>
      </dsp:nvSpPr>
      <dsp:spPr>
        <a:xfrm rot="5400000">
          <a:off x="3724699" y="2102762"/>
          <a:ext cx="614999" cy="37841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2140126" y="3717357"/>
        <a:ext cx="3754123" cy="5549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83E8C-668C-69D0-76DE-5937AAC11E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CE9BEF-8B29-1D39-E715-5C72F4F4D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A315E-FDD3-3F41-7E9E-A75B68C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BC236-1524-1C06-8DBB-5802DF580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18C4E-C452-5CBA-3114-68096217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249E8-2AFA-44D1-2AC0-AFF17DA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FF8D0-9C11-F8B8-CCF9-4925B12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7A8B0-4BC0-DE02-C9A4-6B418FDD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78EB9-D624-1C19-D6E0-8D6EC91F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8C661-26D1-DB49-6292-4E450CCE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0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DE0CE-7418-30F9-8844-8ED1B851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8485B-0129-293E-BFF9-361A594F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9EEB4-4B09-6EE9-498D-5E5444C5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99226-A643-BF69-4EF5-C7755CC6C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CD760-9EF1-DB78-3333-C64589B5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8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A842F-5364-B04C-87A4-42421B61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CE0FA-B884-1FB6-9903-3CC748A24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B4F18-D9C7-0479-4927-E88ED4E52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94214B-D458-A4D2-83D8-698DD2D2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60FC3-2839-6A5F-6071-08FF00320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021A3-719D-BE23-54D6-3029652D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7EEB4-65E5-6CC0-6C01-DA109DA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6C6C3C-BF0D-C5DD-C45B-71118720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16438-FB75-79D3-199A-D7BDCFEA3D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83A947-89E9-3431-7BE0-95E3D1203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463C76-42B2-E71E-A2A4-1201C55F5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CAF5A-4316-5585-2C9B-C7DDA42A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14FF82-6EB0-2C2F-41C2-CF98220D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BEB9BA-9261-D662-FF39-BAEB28F9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6DF64-1046-1B8C-2303-8E4B82ACC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137F21-6774-BA14-3220-247BCD6B4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BDEFB0-8EE9-60A3-852A-96FA28E0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71F79C-433D-A8D3-2FF6-65B2A4137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4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09E53-A22E-1FE2-9DEF-BD81D0EA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13C97A-EFCB-5606-5049-F140560A0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22F17-12E7-F98C-A316-A348F5E1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CE209-6683-8640-0AA8-A9A62BBF9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CC01-F671-51C8-4826-00CFBB2F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4D51-D4B1-AB35-36A6-AF695AA1A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481CC-80EF-D401-3CAC-0285CD3B4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695D9E-B806-3881-CC7D-3206F10E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F9162-7EDE-BC19-5B35-6ABA1ABF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6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0C90A-98AE-AEEC-4E85-8BEC7713E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467B12-E91A-A451-8950-71C8BF202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2807D-FA05-EC22-93BF-EE4209F21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167D4-FABA-16C2-3D2B-CBEA31E4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E96CD1-297A-15D9-A5C7-A531D133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80CC6-EDEF-30F0-E6E7-C05A2672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16573-6B43-3482-45E3-F0F0A3D8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B1A70-CFF0-0F97-7CCA-20603D6EB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B7289-A9D2-A91C-3733-1C0E71ABB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5BB2E-5DB2-8E6A-F385-77E3D661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CB0A1-5587-0ACC-8E79-CBAD365E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55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F785D0-A025-275D-DDE8-9C667796D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83A109-D4A8-05AC-A1CD-72CECFF14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F19AA-14B3-25CB-4767-81F4E18B9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3FCCD-3289-CBA9-28B5-6E623A2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49604-E0FF-EF47-3F6C-642632A7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B5FF1D-142D-5E51-8B42-54CC88F8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99A96-39FF-956D-D20C-A273271C7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D35C-58F6-42B4-1065-E1D982DC4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BF60-B78D-47BA-93BA-EF1ECA3C51E2}" type="datetimeFigureOut">
              <a:rPr lang="en-US" smtClean="0"/>
              <a:t>6/12/2022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0FA8B-698A-EE91-2A11-D1BA0A4F1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F9332-C487-79F0-842D-E715251A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1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5" Type="http://schemas.openxmlformats.org/officeDocument/2006/relationships/image" Target="../media/image9.emf"/><Relationship Id="rId10" Type="http://schemas.microsoft.com/office/2007/relationships/diagramDrawing" Target="../diagrams/drawing2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diagramQuickStyle" Target="../diagrams/quickStyle4.xml"/><Relationship Id="rId18" Type="http://schemas.openxmlformats.org/officeDocument/2006/relationships/diagramQuickStyle" Target="../diagrams/quickStyle5.xml"/><Relationship Id="rId3" Type="http://schemas.openxmlformats.org/officeDocument/2006/relationships/image" Target="../media/image7.emf"/><Relationship Id="rId21" Type="http://schemas.openxmlformats.org/officeDocument/2006/relationships/diagramData" Target="../diagrams/data6.xml"/><Relationship Id="rId7" Type="http://schemas.openxmlformats.org/officeDocument/2006/relationships/diagramLayout" Target="../diagrams/layout3.xml"/><Relationship Id="rId12" Type="http://schemas.openxmlformats.org/officeDocument/2006/relationships/diagramLayout" Target="../diagrams/layout4.xml"/><Relationship Id="rId17" Type="http://schemas.openxmlformats.org/officeDocument/2006/relationships/diagramLayout" Target="../diagrams/layout5.xml"/><Relationship Id="rId25" Type="http://schemas.microsoft.com/office/2007/relationships/diagramDrawing" Target="../diagrams/drawing6.xml"/><Relationship Id="rId2" Type="http://schemas.openxmlformats.org/officeDocument/2006/relationships/image" Target="../media/image6.png"/><Relationship Id="rId16" Type="http://schemas.openxmlformats.org/officeDocument/2006/relationships/diagramData" Target="../diagrams/data5.xml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11" Type="http://schemas.openxmlformats.org/officeDocument/2006/relationships/diagramData" Target="../diagrams/data4.xml"/><Relationship Id="rId24" Type="http://schemas.openxmlformats.org/officeDocument/2006/relationships/diagramColors" Target="../diagrams/colors6.xml"/><Relationship Id="rId5" Type="http://schemas.openxmlformats.org/officeDocument/2006/relationships/image" Target="../media/image9.emf"/><Relationship Id="rId15" Type="http://schemas.microsoft.com/office/2007/relationships/diagramDrawing" Target="../diagrams/drawing4.xml"/><Relationship Id="rId23" Type="http://schemas.openxmlformats.org/officeDocument/2006/relationships/diagramQuickStyle" Target="../diagrams/quickStyle6.xml"/><Relationship Id="rId10" Type="http://schemas.microsoft.com/office/2007/relationships/diagramDrawing" Target="../diagrams/drawing3.xml"/><Relationship Id="rId19" Type="http://schemas.openxmlformats.org/officeDocument/2006/relationships/diagramColors" Target="../diagrams/colors5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3.xml"/><Relationship Id="rId14" Type="http://schemas.openxmlformats.org/officeDocument/2006/relationships/diagramColors" Target="../diagrams/colors4.xml"/><Relationship Id="rId22" Type="http://schemas.openxmlformats.org/officeDocument/2006/relationships/diagramLayout" Target="../diagrams/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7.xml"/><Relationship Id="rId5" Type="http://schemas.openxmlformats.org/officeDocument/2006/relationships/image" Target="../media/image9.emf"/><Relationship Id="rId10" Type="http://schemas.microsoft.com/office/2007/relationships/diagramDrawing" Target="../diagrams/drawing7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6049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Walid K. El Leithy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0254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marL="381000" indent="-381000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/>
            </a:pPr>
            <a:r>
              <a:rPr lang="en-GB" altLang="ar-EG" sz="2400" dirty="0"/>
              <a:t>Contrast the two types of ability: intellectual and physical.</a:t>
            </a:r>
          </a:p>
          <a:p>
            <a:pPr marL="381000" indent="-381000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/>
            </a:pPr>
            <a:r>
              <a:rPr lang="en-GB" altLang="ar-EG" sz="2400" dirty="0"/>
              <a:t>Identify the key biographical characteristics and describe how they are relevant to OB.</a:t>
            </a:r>
          </a:p>
          <a:p>
            <a:pPr marL="381000" indent="-381000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/>
            </a:pPr>
            <a:r>
              <a:rPr lang="en-GB" altLang="ar-EG" sz="2400" dirty="0"/>
              <a:t>Define learning and outline the principles of the three major theories of learning.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4. Define shaping and show how it can be used in OB.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5. Define personality, describe how it is measured, and explain the factors that determine an individual’s personality.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91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marL="452438" indent="-452438" eaLnBrk="1" hangingPunct="1">
              <a:buFont typeface="Verdana" panose="020B0604030504040204" pitchFamily="34" charset="0"/>
              <a:buAutoNum type="arabicPeriod" startAt="6"/>
            </a:pPr>
            <a:r>
              <a:rPr lang="en-GB" altLang="ar-EG" sz="2400" dirty="0"/>
              <a:t>Describe the Myers-Briggs Type Indicator personality framework and assess its strengths and weaknesses.</a:t>
            </a:r>
          </a:p>
          <a:p>
            <a:pPr marL="452438" indent="-452438" eaLnBrk="1" hangingPunct="1">
              <a:spcAft>
                <a:spcPct val="500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 startAt="6"/>
            </a:pPr>
            <a:r>
              <a:rPr lang="en-GB" altLang="ar-EG" sz="2400" dirty="0"/>
              <a:t>Identify the key traits in the Big Five personality model and demonstrate how the Big Five traits predict </a:t>
            </a:r>
            <a:r>
              <a:rPr lang="en-GB" altLang="ar-EG" sz="2400" dirty="0" err="1"/>
              <a:t>behavior</a:t>
            </a:r>
            <a:r>
              <a:rPr lang="en-GB" altLang="ar-EG" sz="2400" dirty="0"/>
              <a:t> at work.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482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&amp; 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8. Identify other personality traits relevant to OB.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9. Define values, demonstrate the importance of      values, and contrast terminal and instrumental values.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10. Show the relationship between individual personality and the workplace.</a:t>
            </a:r>
          </a:p>
          <a:p>
            <a:pPr eaLnBrk="1" hangingPunct="1">
              <a:spcAft>
                <a:spcPct val="50000"/>
              </a:spcAft>
              <a:buClr>
                <a:schemeClr val="tx1"/>
              </a:buClr>
              <a:buSzPct val="100000"/>
            </a:pPr>
            <a:r>
              <a:rPr lang="en-GB" altLang="ar-EG" sz="2400" dirty="0"/>
              <a:t>11. Identify Hofstede’s five value dimensions of national culture.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400" i="1" dirty="0">
              <a:solidFill>
                <a:srgbClr val="00A15F"/>
              </a:solidFill>
            </a:endParaRP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6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Ability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227797" y="177870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" indent="-6350" eaLnBrk="1" hangingPunct="1">
              <a:buFont typeface="Wingdings" panose="05000000000000000000" pitchFamily="2" charset="2"/>
              <a:buNone/>
            </a:pPr>
            <a:r>
              <a:rPr lang="en-US" altLang="ar-EG" sz="2400" dirty="0">
                <a:solidFill>
                  <a:srgbClr val="00A15F"/>
                </a:solidFill>
              </a:rPr>
              <a:t>Ability</a:t>
            </a:r>
            <a:r>
              <a:rPr lang="en-US" altLang="ar-EG" sz="2400" dirty="0"/>
              <a:t> is an individual’s capacity to perform the various tasks in a job.</a:t>
            </a:r>
            <a:r>
              <a:rPr lang="en-US" altLang="ar-EG" sz="2400" i="1" dirty="0">
                <a:solidFill>
                  <a:srgbClr val="00A15F"/>
                </a:solidFill>
              </a:rPr>
              <a:t> </a:t>
            </a:r>
            <a:r>
              <a:rPr lang="en-US" altLang="ar-EG" sz="2400" dirty="0"/>
              <a:t>It is made up of two sets of factors:</a:t>
            </a:r>
          </a:p>
          <a:p>
            <a:pPr marL="6350" indent="-6350" eaLnBrk="1" hangingPunct="1">
              <a:buFont typeface="Wingdings" panose="05000000000000000000" pitchFamily="2" charset="2"/>
              <a:buNone/>
            </a:pPr>
            <a:r>
              <a:rPr lang="en-US" altLang="ar-EG" sz="2400" b="1" dirty="0"/>
              <a:t>Intellectual Abilities</a:t>
            </a:r>
          </a:p>
          <a:p>
            <a:pPr marL="452438" lvl="1" indent="-266700" eaLnBrk="1" hangingPunct="1">
              <a:buFontTx/>
              <a:buChar char="•"/>
            </a:pPr>
            <a:r>
              <a:rPr lang="en-US" altLang="ar-EG" sz="2400" dirty="0"/>
              <a:t>The abilities needed to perform mental activities like thinking and reasoning.</a:t>
            </a:r>
          </a:p>
          <a:p>
            <a:pPr marL="6350" indent="-6350" eaLnBrk="1" hangingPunct="1">
              <a:buFont typeface="Wingdings" panose="05000000000000000000" pitchFamily="2" charset="2"/>
              <a:buNone/>
            </a:pPr>
            <a:r>
              <a:rPr lang="en-US" altLang="ar-EG" sz="2400" b="1" dirty="0"/>
              <a:t>Physical Abilities</a:t>
            </a:r>
          </a:p>
          <a:p>
            <a:pPr marL="452438" lvl="1" indent="-266700" eaLnBrk="1" hangingPunct="1">
              <a:buFontTx/>
              <a:buChar char="•"/>
            </a:pPr>
            <a:r>
              <a:rPr lang="en-US" altLang="ar-EG" sz="2400" dirty="0"/>
              <a:t>The capacity to do tasks demanding stamina, strength, and similar characteristics.</a:t>
            </a:r>
          </a:p>
        </p:txBody>
      </p:sp>
    </p:spTree>
    <p:extLst>
      <p:ext uri="{BB962C8B-B14F-4D97-AF65-F5344CB8AC3E}">
        <p14:creationId xmlns:p14="http://schemas.microsoft.com/office/powerpoint/2010/main" val="267320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05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Dimensions of Intellectual Ability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3B6736AE-4456-A904-0EE2-C7E2DC218E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3761234"/>
              </p:ext>
            </p:extLst>
          </p:nvPr>
        </p:nvGraphicFramePr>
        <p:xfrm>
          <a:off x="1505243" y="1427555"/>
          <a:ext cx="7399605" cy="4439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13376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46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Dimensions of Intellectual Ability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13">
            <a:extLst>
              <a:ext uri="{FF2B5EF4-FFF2-40B4-BE49-F238E27FC236}">
                <a16:creationId xmlns:a16="http://schemas.microsoft.com/office/drawing/2014/main" id="{367B6CD7-A9D7-6D99-3528-3A486DB25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098" y="1842678"/>
            <a:ext cx="7653338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022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Nine Basic Physical Abilities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573DE9-F494-88C0-62B3-D5BB20FEABA1}"/>
              </a:ext>
            </a:extLst>
          </p:cNvPr>
          <p:cNvSpPr txBox="1"/>
          <p:nvPr/>
        </p:nvSpPr>
        <p:spPr>
          <a:xfrm>
            <a:off x="2926080" y="1393766"/>
            <a:ext cx="627419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Strength Factors</a:t>
            </a:r>
          </a:p>
          <a:p>
            <a:pPr marL="458788" lvl="1" indent="-457200" eaLnBrk="1" hangingPunct="1"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Dynamic strength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Trunk strength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Static strength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/>
            </a:pPr>
            <a:r>
              <a:rPr lang="en-US" altLang="ar-EG" sz="2400" dirty="0"/>
              <a:t>Explosive strength</a:t>
            </a: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Flexibility Factors</a:t>
            </a:r>
          </a:p>
          <a:p>
            <a:pPr marL="458788" lvl="1" indent="-457200" eaLnBrk="1" hangingPunct="1">
              <a:buSzPct val="100000"/>
              <a:buFont typeface="Verdana" panose="020B0604030504040204" pitchFamily="34" charset="0"/>
              <a:buAutoNum type="arabicPeriod" startAt="5"/>
            </a:pPr>
            <a:r>
              <a:rPr lang="en-US" altLang="ar-EG" sz="2400" dirty="0"/>
              <a:t>Extent flexibility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 startAt="5"/>
            </a:pPr>
            <a:r>
              <a:rPr lang="en-US" altLang="ar-EG" sz="2400" dirty="0"/>
              <a:t>Dynamic flexibility</a:t>
            </a: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Other Factors</a:t>
            </a:r>
          </a:p>
          <a:p>
            <a:pPr marL="458788" lvl="1" indent="-457200" eaLnBrk="1" hangingPunct="1">
              <a:buSzPct val="100000"/>
              <a:buFont typeface="Verdana" panose="020B0604030504040204" pitchFamily="34" charset="0"/>
              <a:buAutoNum type="arabicPeriod" startAt="7"/>
            </a:pPr>
            <a:r>
              <a:rPr lang="en-US" altLang="ar-EG" sz="2400" dirty="0"/>
              <a:t>Body coordination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 startAt="7"/>
            </a:pPr>
            <a:r>
              <a:rPr lang="en-US" altLang="ar-EG" sz="2400" dirty="0"/>
              <a:t>Balance</a:t>
            </a:r>
          </a:p>
          <a:p>
            <a:pPr marL="458788" lvl="1" indent="-457200" eaLnBrk="1" hangingPunct="1">
              <a:spcBef>
                <a:spcPct val="0"/>
              </a:spcBef>
              <a:buSzPct val="100000"/>
              <a:buFont typeface="Verdana" panose="020B0604030504040204" pitchFamily="34" charset="0"/>
              <a:buAutoNum type="arabicPeriod" startAt="7"/>
            </a:pPr>
            <a:r>
              <a:rPr lang="en-US" altLang="ar-EG" sz="2400" dirty="0"/>
              <a:t>Stamina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85751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473085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Nibe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Basic Physical Abilities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13">
            <a:extLst>
              <a:ext uri="{FF2B5EF4-FFF2-40B4-BE49-F238E27FC236}">
                <a16:creationId xmlns:a16="http://schemas.microsoft.com/office/drawing/2014/main" id="{CBF2BF49-417B-D7CD-D36F-3E8148D3B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327" y="1354588"/>
            <a:ext cx="604202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724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Biographical Characteristics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A62E89-D906-E097-7A28-B3C92A0ABC7E}"/>
              </a:ext>
            </a:extLst>
          </p:cNvPr>
          <p:cNvSpPr txBox="1"/>
          <p:nvPr/>
        </p:nvSpPr>
        <p:spPr>
          <a:xfrm>
            <a:off x="2999935" y="1855823"/>
            <a:ext cx="622495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Objective and easily obtained personal characteristics: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Age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Older workers bring experience, judgment, a strong work ethic, and commitment to quality.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Gender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Very few differences exist between men and women that affect job performance.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Race</a:t>
            </a:r>
            <a:r>
              <a:rPr lang="en-US" altLang="ar-EG" sz="2000" dirty="0"/>
              <a:t> 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The biological heritage used to identify oneself.</a:t>
            </a:r>
          </a:p>
          <a:p>
            <a:pPr marL="452438" lvl="1" indent="-271463" eaLnBrk="1" hangingPunct="1">
              <a:buFontTx/>
              <a:buChar char="•"/>
            </a:pPr>
            <a:r>
              <a:rPr lang="en-US" altLang="ar-EG" sz="2000" dirty="0"/>
              <a:t>Contentious</a:t>
            </a:r>
            <a:r>
              <a:rPr lang="en-US" altLang="ar-EG" sz="2000" dirty="0">
                <a:solidFill>
                  <a:srgbClr val="3FA85D"/>
                </a:solidFill>
              </a:rPr>
              <a:t> </a:t>
            </a:r>
            <a:r>
              <a:rPr lang="en-US" altLang="ar-EG" sz="2000" dirty="0"/>
              <a:t>issue: differences exist, but could be more culture-based than race-based.</a:t>
            </a:r>
          </a:p>
        </p:txBody>
      </p:sp>
    </p:spTree>
    <p:extLst>
      <p:ext uri="{BB962C8B-B14F-4D97-AF65-F5344CB8AC3E}">
        <p14:creationId xmlns:p14="http://schemas.microsoft.com/office/powerpoint/2010/main" val="1612987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Biographical Characteristics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7" descr="IMG_0603 (1024x683)">
            <a:extLst>
              <a:ext uri="{FF2B5EF4-FFF2-40B4-BE49-F238E27FC236}">
                <a16:creationId xmlns:a16="http://schemas.microsoft.com/office/drawing/2014/main" id="{F3EF6FAB-D78F-F171-FA4E-1FE7B3CBF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125" y="1374487"/>
            <a:ext cx="4695825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8C5BA6-F503-F9DC-880C-EED404C95EBD}"/>
              </a:ext>
            </a:extLst>
          </p:cNvPr>
          <p:cNvSpPr txBox="1"/>
          <p:nvPr/>
        </p:nvSpPr>
        <p:spPr>
          <a:xfrm rot="10800000" flipV="1">
            <a:off x="2912011" y="4506786"/>
            <a:ext cx="62813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SzTx/>
              <a:buFontTx/>
              <a:buNone/>
            </a:pPr>
            <a:r>
              <a:rPr lang="en-GB" altLang="ar-EG" sz="1800" dirty="0">
                <a:solidFill>
                  <a:srgbClr val="0070C0"/>
                </a:solidFill>
              </a:rPr>
              <a:t>Gender:</a:t>
            </a:r>
            <a:br>
              <a:rPr lang="en-GB" altLang="ar-EG" sz="1800" dirty="0">
                <a:solidFill>
                  <a:srgbClr val="0070C0"/>
                </a:solidFill>
              </a:rPr>
            </a:br>
            <a:r>
              <a:rPr lang="en-GB" altLang="ar-EG" sz="1800" dirty="0">
                <a:solidFill>
                  <a:srgbClr val="0070C0"/>
                </a:solidFill>
              </a:rPr>
              <a:t>The Qatari Business Women’s Forum (QBWF) was set up to raise awareness of the role that women play in business in Qatar.</a:t>
            </a:r>
          </a:p>
        </p:txBody>
      </p:sp>
    </p:spTree>
    <p:extLst>
      <p:ext uri="{BB962C8B-B14F-4D97-AF65-F5344CB8AC3E}">
        <p14:creationId xmlns:p14="http://schemas.microsoft.com/office/powerpoint/2010/main" val="199250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488" indent="0" eaLnBrk="1" hangingPunct="1">
              <a:spcAft>
                <a:spcPct val="500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Learning is any relatively permanent change in behavior that occurs as a result of experience</a:t>
            </a:r>
          </a:p>
          <a:p>
            <a:pPr marL="90488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400" b="1" dirty="0"/>
              <a:t>Learning components: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A4701BA-033E-C00E-5E91-5997D1D3E6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5726598"/>
              </p:ext>
            </p:extLst>
          </p:nvPr>
        </p:nvGraphicFramePr>
        <p:xfrm>
          <a:off x="2861560" y="2615355"/>
          <a:ext cx="4758440" cy="3429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45710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Theories of Learning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C4E6D1-0F28-B367-26B6-825DAF236CEA}"/>
              </a:ext>
            </a:extLst>
          </p:cNvPr>
          <p:cNvSpPr txBox="1"/>
          <p:nvPr/>
        </p:nvSpPr>
        <p:spPr>
          <a:xfrm>
            <a:off x="2983523" y="1702230"/>
            <a:ext cx="622495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Classical Conditioning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400" dirty="0"/>
              <a:t>A type of conditioning in which an individual responds to some stimulus that would not ordinarily produce such a response.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Operant Conditioning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400" dirty="0"/>
              <a:t>A type of conditioning in which desired voluntary behavior leads to a reward or prevents a punishment.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Social-Learning Theory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400" dirty="0"/>
              <a:t>People can learn through observation and direct experience.</a:t>
            </a:r>
          </a:p>
        </p:txBody>
      </p:sp>
    </p:spTree>
    <p:extLst>
      <p:ext uri="{BB962C8B-B14F-4D97-AF65-F5344CB8AC3E}">
        <p14:creationId xmlns:p14="http://schemas.microsoft.com/office/powerpoint/2010/main" val="1988872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Classical Conditioning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Pavlov’s Dog Drool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5260CF-956D-7AD6-F333-4E76B53B0D4D}"/>
              </a:ext>
            </a:extLst>
          </p:cNvPr>
          <p:cNvSpPr txBox="1"/>
          <p:nvPr/>
        </p:nvSpPr>
        <p:spPr>
          <a:xfrm>
            <a:off x="2999935" y="1855823"/>
            <a:ext cx="62249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Key Concepts:</a:t>
            </a:r>
          </a:p>
          <a:p>
            <a:pPr marL="452438" lvl="1" indent="-273050" eaLnBrk="1" hangingPunct="1"/>
            <a:r>
              <a:rPr lang="en-US" altLang="ar-EG" sz="2000" dirty="0"/>
              <a:t>Unconditioned stimulus</a:t>
            </a:r>
          </a:p>
          <a:p>
            <a:pPr marL="893763" lvl="2" indent="-261938" eaLnBrk="1" hangingPunct="1"/>
            <a:r>
              <a:rPr lang="en-US" altLang="ar-EG" sz="2000" dirty="0"/>
              <a:t>A naturally occurring phenomenon.</a:t>
            </a:r>
          </a:p>
          <a:p>
            <a:pPr marL="452438" lvl="1" indent="-273050" eaLnBrk="1" hangingPunct="1"/>
            <a:r>
              <a:rPr lang="en-US" altLang="ar-EG" sz="2000" dirty="0"/>
              <a:t>Unconditioned response</a:t>
            </a:r>
          </a:p>
          <a:p>
            <a:pPr marL="893763" lvl="2" indent="-261938" eaLnBrk="1" hangingPunct="1"/>
            <a:r>
              <a:rPr lang="en-US" altLang="ar-EG" sz="2000" dirty="0"/>
              <a:t>The naturally occurring response to a natural stimulus.</a:t>
            </a:r>
          </a:p>
          <a:p>
            <a:pPr marL="452438" lvl="1" indent="-273050" eaLnBrk="1" hangingPunct="1"/>
            <a:r>
              <a:rPr lang="en-US" altLang="ar-EG" sz="2000" dirty="0"/>
              <a:t>Conditioned stimulus</a:t>
            </a:r>
          </a:p>
          <a:p>
            <a:pPr marL="893763" lvl="2" indent="-261938" eaLnBrk="1" hangingPunct="1"/>
            <a:r>
              <a:rPr lang="en-US" altLang="ar-EG" sz="2000" dirty="0"/>
              <a:t>An artificial stimulus introduced into the situation.</a:t>
            </a:r>
          </a:p>
          <a:p>
            <a:pPr marL="452438" lvl="1" indent="-273050" eaLnBrk="1" hangingPunct="1"/>
            <a:r>
              <a:rPr lang="en-US" altLang="ar-EG" sz="2000" dirty="0"/>
              <a:t>Conditioned response</a:t>
            </a:r>
          </a:p>
          <a:p>
            <a:pPr marL="893763" lvl="2" indent="-261938" eaLnBrk="1" hangingPunct="1"/>
            <a:r>
              <a:rPr lang="en-US" altLang="ar-EG" sz="2000" dirty="0"/>
              <a:t>The response to the artificial stimulus.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This is a passive form of learning. It is reflexive and not voluntary—not the best theory for OB learning.</a:t>
            </a:r>
          </a:p>
        </p:txBody>
      </p:sp>
    </p:spTree>
    <p:extLst>
      <p:ext uri="{BB962C8B-B14F-4D97-AF65-F5344CB8AC3E}">
        <p14:creationId xmlns:p14="http://schemas.microsoft.com/office/powerpoint/2010/main" val="1027835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Operant Conditioning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Skinner’s Behaviorism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077884-1985-391F-64F4-846FE668496C}"/>
              </a:ext>
            </a:extLst>
          </p:cNvPr>
          <p:cNvSpPr txBox="1"/>
          <p:nvPr/>
        </p:nvSpPr>
        <p:spPr>
          <a:xfrm>
            <a:off x="2983523" y="1548039"/>
            <a:ext cx="622495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B. F. Skinner’s concept of Behaviorism: behavior follows stimuli in a relatively unthinking manner.</a:t>
            </a:r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Key Concepts:</a:t>
            </a:r>
          </a:p>
          <a:p>
            <a:pPr marL="452438" lvl="1" indent="-271463" eaLnBrk="1" hangingPunct="1"/>
            <a:r>
              <a:rPr lang="en-US" altLang="ar-EG" sz="2000" dirty="0"/>
              <a:t>Conditioned behavior: voluntary behavior that is learned, not reflexive.</a:t>
            </a:r>
          </a:p>
          <a:p>
            <a:pPr marL="452438" lvl="1" indent="-271463" eaLnBrk="1" hangingPunct="1"/>
            <a:r>
              <a:rPr lang="en-US" altLang="ar-EG" sz="2000" dirty="0"/>
              <a:t>Reinforcement: the consequences of behavior which can increase or decrease the likelihood of behavior repetition.</a:t>
            </a:r>
          </a:p>
          <a:p>
            <a:pPr marL="452438" lvl="1" indent="-271463" eaLnBrk="1" hangingPunct="1"/>
            <a:r>
              <a:rPr lang="en-US" altLang="ar-EG" sz="2000" dirty="0"/>
              <a:t>Pleasing consequences increase likelihood of repetition.</a:t>
            </a:r>
          </a:p>
          <a:p>
            <a:pPr marL="452438" lvl="1" indent="-271463" eaLnBrk="1" hangingPunct="1"/>
            <a:r>
              <a:rPr lang="en-US" altLang="ar-EG" sz="2000" dirty="0"/>
              <a:t>Rewards are most effective immediately after performance.</a:t>
            </a:r>
          </a:p>
          <a:p>
            <a:pPr marL="452438" lvl="1" indent="-271463" eaLnBrk="1" hangingPunct="1"/>
            <a:r>
              <a:rPr lang="en-US" altLang="ar-EG" sz="2000" dirty="0"/>
              <a:t>Unrewarded/punished behavior is unlikely to be repeated</a:t>
            </a:r>
            <a:r>
              <a:rPr lang="en-US" altLang="ar-EG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0704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Social Learning Theory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12A9D7-8B59-B64A-8A80-485434A50B47}"/>
              </a:ext>
            </a:extLst>
          </p:cNvPr>
          <p:cNvSpPr txBox="1"/>
          <p:nvPr/>
        </p:nvSpPr>
        <p:spPr>
          <a:xfrm>
            <a:off x="2982351" y="1308296"/>
            <a:ext cx="624253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dirty="0"/>
              <a:t>Based on the idea that people can also learn indirectly: by observation, reading, or just hearing about someone else’s—a model’s—experiences.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Key Concepts:</a:t>
            </a:r>
          </a:p>
          <a:p>
            <a:pPr marL="452438" lvl="1" indent="-273050" eaLnBrk="1" hangingPunct="1"/>
            <a:r>
              <a:rPr lang="en-US" altLang="ar-EG" sz="2000" dirty="0"/>
              <a:t>Attentional processes</a:t>
            </a:r>
          </a:p>
          <a:p>
            <a:pPr marL="893763" lvl="2" indent="-261938" eaLnBrk="1" hangingPunct="1"/>
            <a:r>
              <a:rPr lang="en-US" altLang="ar-EG" sz="2000" dirty="0"/>
              <a:t>Must recognize and pay attention to critical features to learn.</a:t>
            </a:r>
          </a:p>
          <a:p>
            <a:pPr marL="452438" lvl="1" indent="-273050" eaLnBrk="1" hangingPunct="1"/>
            <a:r>
              <a:rPr lang="en-US" altLang="ar-EG" sz="2000" dirty="0"/>
              <a:t>Retention processes</a:t>
            </a:r>
          </a:p>
          <a:p>
            <a:pPr marL="893763" lvl="2" indent="-261938" eaLnBrk="1" hangingPunct="1"/>
            <a:r>
              <a:rPr lang="en-US" altLang="ar-EG" sz="2000" dirty="0"/>
              <a:t>Model’s actions must be remembered to be learned.</a:t>
            </a:r>
          </a:p>
          <a:p>
            <a:pPr marL="452438" lvl="1" indent="-273050" eaLnBrk="1" hangingPunct="1"/>
            <a:r>
              <a:rPr lang="en-US" altLang="ar-EG" sz="2000" dirty="0"/>
              <a:t>Motor reproduction processes</a:t>
            </a:r>
          </a:p>
          <a:p>
            <a:pPr marL="893763" lvl="2" indent="-261938" eaLnBrk="1" hangingPunct="1"/>
            <a:r>
              <a:rPr lang="en-US" altLang="ar-EG" sz="2000" dirty="0"/>
              <a:t>Watching the model’s behavior must be converted to doing.</a:t>
            </a:r>
          </a:p>
          <a:p>
            <a:pPr marL="452438" lvl="1" indent="-273050" eaLnBrk="1" hangingPunct="1"/>
            <a:r>
              <a:rPr lang="en-US" altLang="ar-EG" sz="2000" dirty="0"/>
              <a:t>Reinforcement processes</a:t>
            </a:r>
          </a:p>
          <a:p>
            <a:pPr marL="893763" lvl="2" indent="-261938" eaLnBrk="1" hangingPunct="1"/>
            <a:r>
              <a:rPr lang="en-US" altLang="ar-EG" sz="2000" dirty="0"/>
              <a:t>Positive incentives motivate learners.</a:t>
            </a:r>
          </a:p>
        </p:txBody>
      </p:sp>
    </p:spTree>
    <p:extLst>
      <p:ext uri="{BB962C8B-B14F-4D97-AF65-F5344CB8AC3E}">
        <p14:creationId xmlns:p14="http://schemas.microsoft.com/office/powerpoint/2010/main" val="1752842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Shaping: A Managerial Tool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6C5A49-7373-9E4F-E16F-0CBA5C8084B8}"/>
              </a:ext>
            </a:extLst>
          </p:cNvPr>
          <p:cNvSpPr txBox="1"/>
          <p:nvPr/>
        </p:nvSpPr>
        <p:spPr>
          <a:xfrm>
            <a:off x="2440788" y="1716877"/>
            <a:ext cx="62249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ar-EG" sz="2000" dirty="0"/>
              <a:t>Systematically reinforcing each successive step that moves an individual closer to the desired response</a:t>
            </a:r>
            <a:endParaRPr 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E7890F-284C-B161-4771-4BAFFBD3529D}"/>
              </a:ext>
            </a:extLst>
          </p:cNvPr>
          <p:cNvSpPr txBox="1"/>
          <p:nvPr/>
        </p:nvSpPr>
        <p:spPr>
          <a:xfrm>
            <a:off x="2650377" y="2645088"/>
            <a:ext cx="6574512" cy="2536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lnSpc>
                <a:spcPct val="90000"/>
              </a:lnSpc>
              <a:spcBef>
                <a:spcPct val="100000"/>
              </a:spcBef>
              <a:spcAft>
                <a:spcPts val="2500"/>
              </a:spcAft>
              <a:buFont typeface="Wingdings" panose="05000000000000000000" pitchFamily="2" charset="2"/>
              <a:buNone/>
            </a:pPr>
            <a:r>
              <a:rPr lang="en-US" altLang="ar-EG" sz="2000" b="1" dirty="0"/>
              <a:t>Four Methods of Shaping Behavior:</a:t>
            </a:r>
          </a:p>
          <a:p>
            <a:pPr marL="382588" lvl="1" indent="-381000"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SzTx/>
              <a:buFont typeface="Verdana" panose="020B0604030504040204" pitchFamily="34" charset="0"/>
              <a:buAutoNum type="arabicPeriod"/>
            </a:pPr>
            <a:r>
              <a:rPr lang="en-US" altLang="ar-EG" sz="2000" dirty="0"/>
              <a:t>Positive reinforcement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FontTx/>
              <a:buChar char="•"/>
            </a:pPr>
            <a:r>
              <a:rPr lang="en-US" altLang="ar-EG" sz="2000" dirty="0"/>
              <a:t>Providing a reward for a desired behavior (learning).</a:t>
            </a:r>
          </a:p>
          <a:p>
            <a:pPr marL="382588" lvl="1" indent="-381000" eaLnBrk="1" hangingPunct="1">
              <a:lnSpc>
                <a:spcPct val="90000"/>
              </a:lnSpc>
              <a:buSzTx/>
              <a:buFont typeface="Verdana" panose="020B0604030504040204" pitchFamily="34" charset="0"/>
              <a:buAutoNum type="arabicPeriod"/>
            </a:pPr>
            <a:r>
              <a:rPr lang="en-US" altLang="ar-EG" sz="2000" dirty="0"/>
              <a:t>Negative reinforcement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EG" sz="2000" dirty="0"/>
              <a:t>Removing an unpleasant consequence when the desired behavior occurs (learning).</a:t>
            </a:r>
          </a:p>
        </p:txBody>
      </p:sp>
    </p:spTree>
    <p:extLst>
      <p:ext uri="{BB962C8B-B14F-4D97-AF65-F5344CB8AC3E}">
        <p14:creationId xmlns:p14="http://schemas.microsoft.com/office/powerpoint/2010/main" val="23287496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Shaping: A Managerial Tool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E1A646-B873-1B90-52F8-96EA28F38C29}"/>
              </a:ext>
            </a:extLst>
          </p:cNvPr>
          <p:cNvSpPr txBox="1"/>
          <p:nvPr/>
        </p:nvSpPr>
        <p:spPr>
          <a:xfrm>
            <a:off x="2999935" y="2385198"/>
            <a:ext cx="622495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2588" lvl="1" indent="-381000" eaLnBrk="1" hangingPunct="1">
              <a:lnSpc>
                <a:spcPct val="90000"/>
              </a:lnSpc>
              <a:buSzTx/>
              <a:buFont typeface="Verdana" panose="020B0604030504040204" pitchFamily="34" charset="0"/>
              <a:buAutoNum type="arabicPeriod" startAt="3"/>
            </a:pPr>
            <a:r>
              <a:rPr lang="en-US" altLang="ar-EG" sz="2000" dirty="0"/>
              <a:t>Punishment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EG" sz="2000" dirty="0"/>
              <a:t>Applying an undesirable condition to eliminate an undesirable behavior (“unlearning”).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lang="en-US" altLang="ar-EG" sz="2000" dirty="0"/>
          </a:p>
          <a:p>
            <a:pPr marL="382588" lvl="1" indent="-381000" eaLnBrk="1" hangingPunct="1">
              <a:lnSpc>
                <a:spcPct val="90000"/>
              </a:lnSpc>
              <a:buSzTx/>
              <a:buFont typeface="Verdana" panose="020B0604030504040204" pitchFamily="34" charset="0"/>
              <a:buAutoNum type="arabicPeriod" startAt="4"/>
            </a:pPr>
            <a:r>
              <a:rPr lang="en-US" altLang="ar-EG" sz="2000" dirty="0"/>
              <a:t>Extinction</a:t>
            </a:r>
          </a:p>
          <a:p>
            <a:pPr marL="561975" lvl="2" indent="-381000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EG" sz="2000" dirty="0"/>
              <a:t>Withholding (</a:t>
            </a:r>
            <a:r>
              <a:rPr lang="en-US" altLang="ar-EG" sz="2000" dirty="0" err="1"/>
              <a:t>hagb</a:t>
            </a:r>
            <a:r>
              <a:rPr lang="en-US" altLang="ar-EG" sz="2000" dirty="0"/>
              <a:t>) reinforcement of a behavior to cause its cessation (“unlearning”).</a:t>
            </a:r>
          </a:p>
        </p:txBody>
      </p:sp>
    </p:spTree>
    <p:extLst>
      <p:ext uri="{BB962C8B-B14F-4D97-AF65-F5344CB8AC3E}">
        <p14:creationId xmlns:p14="http://schemas.microsoft.com/office/powerpoint/2010/main" val="2677903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BE6C4-3B3B-5DDC-AD34-629C16590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CAC64-B970-A146-CCB2-21CE6B689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b="0" i="0" dirty="0">
                <a:solidFill>
                  <a:srgbClr val="2C2F34"/>
                </a:solidFill>
                <a:effectLst/>
                <a:latin typeface="sawah"/>
              </a:rPr>
              <a:t>في المرة الأولى التي تذهب فيها إلى محل البقالة مع طفلك يطلب منك شراء الحلوى في البداية فإنك ترفض ، ولكن عندما يبدأ في البكاء تشتري له الحلوى ، وهذا يعزز الفكرة في ذهنه أنه في كل مرة يلقي فيها نوبة غضب في سيحصل على شوكولاتة من محل بقالة ، ويواصل القيام بذلك ، وتستمر في مكافأة سلوكه عن غير قصد ، ثم يومًا ما تقول ببساطة “لا” لطلبه على الرغم من نوبات الغضب التي يمر بها ، ويبكي ولكنك تجاهلت هذا في المناسبتين التاليتين وفي النهاية عندما تذهب إلى المتجر للمرة الثالثة تدرك أنه لم يعد يلقي بنوبات الغضب.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535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5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Schedules of Reinforcement: A Critical Issue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1D6A21-9ADF-1815-8F7F-DADF2D991007}"/>
              </a:ext>
            </a:extLst>
          </p:cNvPr>
          <p:cNvSpPr txBox="1"/>
          <p:nvPr/>
        </p:nvSpPr>
        <p:spPr>
          <a:xfrm>
            <a:off x="2999935" y="1786573"/>
            <a:ext cx="6224954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There are two major types:</a:t>
            </a:r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Continuous Reinforcement</a:t>
            </a:r>
          </a:p>
          <a:p>
            <a:pPr marL="452438" lvl="1" indent="-271463" eaLnBrk="1" hangingPunct="1">
              <a:spcAft>
                <a:spcPct val="50000"/>
              </a:spcAft>
              <a:buFontTx/>
              <a:buChar char="•"/>
            </a:pPr>
            <a:r>
              <a:rPr lang="en-US" altLang="ar-EG" sz="2000" dirty="0"/>
              <a:t>A desired behavior is reinforced each time it is demonstrated.</a:t>
            </a:r>
            <a:endParaRPr lang="en-US" altLang="ar-EG" sz="2000" b="1" dirty="0"/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Intermittent Reinforcement</a:t>
            </a:r>
          </a:p>
          <a:p>
            <a:pPr marL="452438" lvl="1" indent="-2714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ar-EG" sz="2000" dirty="0"/>
              <a:t>A desired behavior is reinforced often enough to make the behavior worth repeating but not every time it is demonstrated.</a:t>
            </a:r>
          </a:p>
          <a:p>
            <a:pPr marL="452438" lvl="1" indent="-2714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ar-EG" sz="2000" dirty="0"/>
              <a:t>Multiple frequencies.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683198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12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Intermittent Reinforcement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75A544-0AF4-F033-0087-51E9E3D4BC1F}"/>
              </a:ext>
            </a:extLst>
          </p:cNvPr>
          <p:cNvSpPr txBox="1"/>
          <p:nvPr/>
        </p:nvSpPr>
        <p:spPr>
          <a:xfrm>
            <a:off x="2989167" y="1997839"/>
            <a:ext cx="622495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Ratio 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000" dirty="0"/>
              <a:t>Depends on the number of responses made.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Interval</a:t>
            </a:r>
          </a:p>
          <a:p>
            <a:pPr marL="450850" lvl="1" indent="-271463" eaLnBrk="1" hangingPunct="1">
              <a:buFontTx/>
              <a:buChar char="•"/>
            </a:pPr>
            <a:r>
              <a:rPr lang="en-US" altLang="ar-EG" sz="2000" dirty="0"/>
              <a:t>Depends on the time between reinforcements.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Fixed</a:t>
            </a:r>
            <a:r>
              <a:rPr lang="en-US" altLang="ar-EG" sz="2000" dirty="0">
                <a:solidFill>
                  <a:srgbClr val="3FA85D"/>
                </a:solidFill>
              </a:rPr>
              <a:t> </a:t>
            </a:r>
          </a:p>
          <a:p>
            <a:pPr marL="450850" lvl="1" indent="-271463" eaLnBrk="1" hangingPunct="1"/>
            <a:r>
              <a:rPr lang="en-US" altLang="ar-EG" sz="2000" dirty="0"/>
              <a:t>Rewards are spaced at uniform time intervals or after a set number of responses.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Variable </a:t>
            </a:r>
          </a:p>
          <a:p>
            <a:pPr marL="450850" lvl="1" indent="-271463" eaLnBrk="1" hangingPunct="1"/>
            <a:r>
              <a:rPr lang="en-US" altLang="ar-EG" sz="2000" dirty="0"/>
              <a:t>Rewards that are unpredictable or that vary relative to the behavior.  </a:t>
            </a:r>
          </a:p>
        </p:txBody>
      </p:sp>
    </p:spTree>
    <p:extLst>
      <p:ext uri="{BB962C8B-B14F-4D97-AF65-F5344CB8AC3E}">
        <p14:creationId xmlns:p14="http://schemas.microsoft.com/office/powerpoint/2010/main" val="42353272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Schedule of Reinforcement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981A20A1-47A1-25FE-7F8F-3C57C43C4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353" y="1922614"/>
            <a:ext cx="7859712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410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Personality?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81B50C-6143-6CCB-2142-E48591112D83}"/>
              </a:ext>
            </a:extLst>
          </p:cNvPr>
          <p:cNvSpPr txBox="1"/>
          <p:nvPr/>
        </p:nvSpPr>
        <p:spPr>
          <a:xfrm>
            <a:off x="2999935" y="2271321"/>
            <a:ext cx="6224954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i="1" dirty="0">
                <a:solidFill>
                  <a:srgbClr val="00A15F"/>
                </a:solidFill>
              </a:rPr>
              <a:t>The dynamic organization within the individual of those psychophysical systems that determine his unique adjustments to his environment.</a:t>
            </a:r>
          </a:p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Gordon Allport.</a:t>
            </a:r>
          </a:p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endParaRPr lang="en-US" altLang="ar-EG" sz="2400" dirty="0"/>
          </a:p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Personality is the sum total of ways in which an individual reacts and interacts with others, the measurable traits a person exhibits.</a:t>
            </a:r>
          </a:p>
        </p:txBody>
      </p:sp>
    </p:spTree>
    <p:extLst>
      <p:ext uri="{BB962C8B-B14F-4D97-AF65-F5344CB8AC3E}">
        <p14:creationId xmlns:p14="http://schemas.microsoft.com/office/powerpoint/2010/main" val="30117067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Personality?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921B3A-B92B-E23A-EA8A-472E4C817D46}"/>
              </a:ext>
            </a:extLst>
          </p:cNvPr>
          <p:cNvSpPr txBox="1"/>
          <p:nvPr/>
        </p:nvSpPr>
        <p:spPr>
          <a:xfrm>
            <a:off x="2983523" y="2040043"/>
            <a:ext cx="6224954" cy="2908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b="1" dirty="0"/>
              <a:t>Measuring Personality</a:t>
            </a:r>
          </a:p>
          <a:p>
            <a:pPr marL="450850" lvl="1" indent="-271463" eaLnBrk="1" hangingPunct="1">
              <a:spcAft>
                <a:spcPts val="600"/>
              </a:spcAft>
              <a:buFontTx/>
              <a:buChar char="•"/>
            </a:pPr>
            <a:r>
              <a:rPr lang="en-US" altLang="ar-EG" sz="2400" dirty="0"/>
              <a:t>Helpful in hiring decisions.</a:t>
            </a:r>
          </a:p>
          <a:p>
            <a:pPr marL="450850" lvl="1" indent="-271463" eaLnBrk="1" hangingPunct="1">
              <a:spcAft>
                <a:spcPts val="600"/>
              </a:spcAft>
              <a:buFontTx/>
              <a:buChar char="•"/>
            </a:pPr>
            <a:r>
              <a:rPr lang="en-US" altLang="ar-EG" sz="2400" dirty="0"/>
              <a:t>Most common method: self-reporting surveys.</a:t>
            </a:r>
          </a:p>
          <a:p>
            <a:pPr marL="450850" lvl="1" indent="-271463" eaLnBrk="1" hangingPunct="1">
              <a:spcAft>
                <a:spcPts val="600"/>
              </a:spcAft>
              <a:buFontTx/>
              <a:buChar char="•"/>
            </a:pPr>
            <a:r>
              <a:rPr lang="en-US" altLang="ar-EG" sz="2400" dirty="0"/>
              <a:t>Observer-ratings surveys provide an independent assessment of personality—often better predictors.</a:t>
            </a:r>
          </a:p>
        </p:txBody>
      </p:sp>
    </p:spTree>
    <p:extLst>
      <p:ext uri="{BB962C8B-B14F-4D97-AF65-F5344CB8AC3E}">
        <p14:creationId xmlns:p14="http://schemas.microsoft.com/office/powerpoint/2010/main" val="40701425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Determinants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8BB962-F476-E928-EC57-7B53A4C498E4}"/>
              </a:ext>
            </a:extLst>
          </p:cNvPr>
          <p:cNvSpPr txBox="1"/>
          <p:nvPr/>
        </p:nvSpPr>
        <p:spPr>
          <a:xfrm>
            <a:off x="2999935" y="1648074"/>
            <a:ext cx="6224954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b="1" dirty="0"/>
              <a:t>Heredity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Factors determined at conception: physical stature, facial attractiveness, gender, temperament, muscle composition and reflexes, energy level.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This ‘Heredity Approach’ argues that genes are the source of personality.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Twin studies: raised apart but very similar personalities.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Parents don’t add much to personality development.</a:t>
            </a:r>
          </a:p>
          <a:p>
            <a:pPr marL="452438" lvl="1" indent="-273050" eaLnBrk="1" hangingPunct="1">
              <a:spcAft>
                <a:spcPct val="50000"/>
              </a:spcAft>
            </a:pPr>
            <a:r>
              <a:rPr lang="en-US" altLang="ar-EG" sz="2000" dirty="0"/>
              <a:t>There is some personality change over long </a:t>
            </a:r>
            <a:br>
              <a:rPr lang="en-US" altLang="ar-EG" sz="2000" dirty="0"/>
            </a:br>
            <a:r>
              <a:rPr lang="en-US" altLang="ar-EG" sz="2000" dirty="0"/>
              <a:t>time periods.</a:t>
            </a:r>
          </a:p>
        </p:txBody>
      </p:sp>
    </p:spTree>
    <p:extLst>
      <p:ext uri="{BB962C8B-B14F-4D97-AF65-F5344CB8AC3E}">
        <p14:creationId xmlns:p14="http://schemas.microsoft.com/office/powerpoint/2010/main" val="22132222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Personality Traits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65C9F7-DE66-E99F-3517-172894F6DB82}"/>
              </a:ext>
            </a:extLst>
          </p:cNvPr>
          <p:cNvSpPr txBox="1"/>
          <p:nvPr/>
        </p:nvSpPr>
        <p:spPr>
          <a:xfrm>
            <a:off x="2999935" y="2117433"/>
            <a:ext cx="6224954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" indent="-635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>
                <a:solidFill>
                  <a:srgbClr val="00A15F"/>
                </a:solidFill>
              </a:rPr>
              <a:t>Traits</a:t>
            </a:r>
            <a:r>
              <a:rPr lang="en-US" altLang="ar-EG" sz="2400" dirty="0"/>
              <a:t> are enduring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مستمر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400" dirty="0"/>
              <a:t>characteristics that describe an individual’s behavior.</a:t>
            </a:r>
          </a:p>
          <a:p>
            <a:pPr marL="450850" lvl="1" indent="-265113" eaLnBrk="1" hangingPunct="1">
              <a:spcAft>
                <a:spcPts val="1200"/>
              </a:spcAft>
            </a:pPr>
            <a:r>
              <a:rPr lang="en-US" altLang="ar-EG" sz="2400" dirty="0"/>
              <a:t>The more consistent the characteristic and the more frequently it occurs in diverse situations, the more important the trait.</a:t>
            </a:r>
          </a:p>
          <a:p>
            <a:pPr marL="6350" indent="-6350" eaLnBrk="1" hangingPunct="1"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ar-EG" sz="2400" dirty="0"/>
              <a:t>Two dominant frameworks are used to describe personality:</a:t>
            </a:r>
          </a:p>
          <a:p>
            <a:pPr marL="450850" lvl="1" indent="-265113" eaLnBrk="1" hangingPunct="1"/>
            <a:r>
              <a:rPr lang="en-US" altLang="ar-EG" sz="2400" dirty="0"/>
              <a:t>Myers-Briggs Type Indicator (MBTI)</a:t>
            </a:r>
          </a:p>
          <a:p>
            <a:pPr marL="450850" lvl="1" indent="-265113" eaLnBrk="1" hangingPunct="1"/>
            <a:r>
              <a:rPr lang="en-US" altLang="ar-EG" sz="2400" dirty="0"/>
              <a:t>Big Five Model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74C20D9E-AAAE-B830-1A18-B36F0A545B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0456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65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Myers- Briggs Type Indicator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B54BEE-9623-FE79-A150-D8980E68E478}"/>
              </a:ext>
            </a:extLst>
          </p:cNvPr>
          <p:cNvSpPr txBox="1"/>
          <p:nvPr/>
        </p:nvSpPr>
        <p:spPr>
          <a:xfrm>
            <a:off x="2345790" y="1326048"/>
            <a:ext cx="68791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850" indent="-273050" eaLnBrk="1" hangingPunct="1"/>
            <a:r>
              <a:rPr lang="en-US" altLang="ar-EG" dirty="0"/>
              <a:t>Most widely used instrument in the world.</a:t>
            </a:r>
          </a:p>
          <a:p>
            <a:pPr marL="450850" indent="-273050" eaLnBrk="1" hangingPunct="1"/>
            <a:r>
              <a:rPr lang="en-US" altLang="ar-EG" dirty="0"/>
              <a:t>Participants are classified on four axes to determine one of 16 possible personality types, such as ENTJ. </a:t>
            </a:r>
          </a:p>
        </p:txBody>
      </p:sp>
      <p:grpSp>
        <p:nvGrpSpPr>
          <p:cNvPr id="11" name="Group 9">
            <a:extLst>
              <a:ext uri="{FF2B5EF4-FFF2-40B4-BE49-F238E27FC236}">
                <a16:creationId xmlns:a16="http://schemas.microsoft.com/office/drawing/2014/main" id="{83743319-21AC-F799-D366-07182BC96DCB}"/>
              </a:ext>
            </a:extLst>
          </p:cNvPr>
          <p:cNvGrpSpPr>
            <a:grpSpLocks/>
          </p:cNvGrpSpPr>
          <p:nvPr/>
        </p:nvGrpSpPr>
        <p:grpSpPr bwMode="auto">
          <a:xfrm>
            <a:off x="2753608" y="2298287"/>
            <a:ext cx="5410200" cy="3886200"/>
            <a:chOff x="1143000" y="2514600"/>
            <a:chExt cx="5410200" cy="3886200"/>
          </a:xfrm>
        </p:grpSpPr>
        <p:graphicFrame>
          <p:nvGraphicFramePr>
            <p:cNvPr id="12" name="Diagram 11">
              <a:extLst>
                <a:ext uri="{FF2B5EF4-FFF2-40B4-BE49-F238E27FC236}">
                  <a16:creationId xmlns:a16="http://schemas.microsoft.com/office/drawing/2014/main" id="{762FEF1B-20D2-6FA2-490F-C50634BAA595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graphicFrame>
          <p:nvGraphicFramePr>
            <p:cNvPr id="13" name="Diagram 12">
              <a:extLst>
                <a:ext uri="{FF2B5EF4-FFF2-40B4-BE49-F238E27FC236}">
                  <a16:creationId xmlns:a16="http://schemas.microsoft.com/office/drawing/2014/main" id="{FAC904A5-3C73-6195-8EFC-1C223400A8D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965299055"/>
                </p:ext>
              </p:extLst>
            </p:nvPr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1" r:lo="rId12" r:qs="rId13" r:cs="rId14"/>
            </a:graphicData>
          </a:graphic>
        </p:graphicFrame>
        <p:graphicFrame>
          <p:nvGraphicFramePr>
            <p:cNvPr id="14" name="Diagram 13">
              <a:extLst>
                <a:ext uri="{FF2B5EF4-FFF2-40B4-BE49-F238E27FC236}">
                  <a16:creationId xmlns:a16="http://schemas.microsoft.com/office/drawing/2014/main" id="{AEF09587-13C9-69D9-976B-D06912C0E9AC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6" r:lo="rId17" r:qs="rId18" r:cs="rId19"/>
            </a:graphicData>
          </a:graphic>
        </p:graphicFrame>
        <p:graphicFrame>
          <p:nvGraphicFramePr>
            <p:cNvPr id="15" name="Diagram 14">
              <a:extLst>
                <a:ext uri="{FF2B5EF4-FFF2-40B4-BE49-F238E27FC236}">
                  <a16:creationId xmlns:a16="http://schemas.microsoft.com/office/drawing/2014/main" id="{97E22128-3022-EEF0-AA04-3181F08B39E2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1" r:lo="rId22" r:qs="rId23" r:cs="rId24"/>
            </a:graphicData>
          </a:graphic>
        </p:graphicFrame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58730F3-5182-A70D-724D-202A3D32DAD1}"/>
              </a:ext>
            </a:extLst>
          </p:cNvPr>
          <p:cNvSpPr txBox="1"/>
          <p:nvPr/>
        </p:nvSpPr>
        <p:spPr>
          <a:xfrm>
            <a:off x="-1413946" y="2446262"/>
            <a:ext cx="62249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Sociable and Assertive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A01605-4D8A-72B3-9453-1F4E11EE7EE4}"/>
              </a:ext>
            </a:extLst>
          </p:cNvPr>
          <p:cNvSpPr txBox="1"/>
          <p:nvPr/>
        </p:nvSpPr>
        <p:spPr>
          <a:xfrm>
            <a:off x="-1371742" y="3628785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Practical and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Orderly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8D3388-9BF8-BD4A-6D79-FAFAD64A6B45}"/>
              </a:ext>
            </a:extLst>
          </p:cNvPr>
          <p:cNvSpPr txBox="1"/>
          <p:nvPr/>
        </p:nvSpPr>
        <p:spPr>
          <a:xfrm>
            <a:off x="-582975" y="4660487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Use Reason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and Logic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E54B27-0987-CB4D-BF3E-499EB82C59AF}"/>
              </a:ext>
            </a:extLst>
          </p:cNvPr>
          <p:cNvSpPr txBox="1"/>
          <p:nvPr/>
        </p:nvSpPr>
        <p:spPr>
          <a:xfrm>
            <a:off x="522803" y="5299896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Want Order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&amp; Structure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2DC591-D0A1-5816-8C6C-92F742187EF5}"/>
              </a:ext>
            </a:extLst>
          </p:cNvPr>
          <p:cNvSpPr txBox="1"/>
          <p:nvPr/>
        </p:nvSpPr>
        <p:spPr>
          <a:xfrm>
            <a:off x="3239142" y="2595735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Quiet and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Shy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EFF553-4F80-827C-E147-36ACC0FA527A}"/>
              </a:ext>
            </a:extLst>
          </p:cNvPr>
          <p:cNvSpPr txBox="1"/>
          <p:nvPr/>
        </p:nvSpPr>
        <p:spPr>
          <a:xfrm>
            <a:off x="4291775" y="3215922"/>
            <a:ext cx="6879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Unconscious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Processes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4D98DAF-38A7-179E-9BD8-28D24335E12E}"/>
              </a:ext>
            </a:extLst>
          </p:cNvPr>
          <p:cNvSpPr txBox="1"/>
          <p:nvPr/>
        </p:nvSpPr>
        <p:spPr>
          <a:xfrm>
            <a:off x="5458709" y="4351750"/>
            <a:ext cx="6879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Uses Values &amp; Emotions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FC48519-70F3-CAB1-71B5-E5E48DD7D44B}"/>
              </a:ext>
            </a:extLst>
          </p:cNvPr>
          <p:cNvSpPr txBox="1"/>
          <p:nvPr/>
        </p:nvSpPr>
        <p:spPr>
          <a:xfrm>
            <a:off x="6106408" y="5362326"/>
            <a:ext cx="6879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ar-EG" sz="1800" b="1" dirty="0">
                <a:latin typeface="Calibri" panose="020F0502020204030204" pitchFamily="34" charset="0"/>
              </a:rPr>
              <a:t>Flexible and Spontaneous</a:t>
            </a:r>
          </a:p>
        </p:txBody>
      </p:sp>
    </p:spTree>
    <p:extLst>
      <p:ext uri="{BB962C8B-B14F-4D97-AF65-F5344CB8AC3E}">
        <p14:creationId xmlns:p14="http://schemas.microsoft.com/office/powerpoint/2010/main" val="18718550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76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Myers- Briggs Types and Their Uses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9DD39E-3BE5-43D0-392A-DA602087724F}"/>
              </a:ext>
            </a:extLst>
          </p:cNvPr>
          <p:cNvSpPr txBox="1"/>
          <p:nvPr/>
        </p:nvSpPr>
        <p:spPr>
          <a:xfrm>
            <a:off x="2999935" y="1840434"/>
            <a:ext cx="622495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3600"/>
              </a:spcBef>
              <a:buFont typeface="Verdana" panose="020B0604030504040204" pitchFamily="34" charset="0"/>
              <a:buNone/>
            </a:pPr>
            <a:r>
              <a:rPr lang="en-US" altLang="ar-EG" sz="2000" dirty="0"/>
              <a:t>Each of the sixteen possible combinations has a name, for instance:</a:t>
            </a:r>
            <a:r>
              <a:rPr lang="en-US" altLang="ar-EG" sz="2000" dirty="0">
                <a:solidFill>
                  <a:srgbClr val="FF6600"/>
                </a:solidFill>
              </a:rPr>
              <a:t> </a:t>
            </a:r>
          </a:p>
          <a:p>
            <a:pPr marL="450850" lvl="1" indent="-271463" eaLnBrk="1" hangingPunct="1"/>
            <a:r>
              <a:rPr lang="en-US" altLang="ar-EG" sz="2000" dirty="0"/>
              <a:t>Visionaries (INTJ) – original, stubborn, and driven.</a:t>
            </a:r>
          </a:p>
          <a:p>
            <a:pPr marL="450850" lvl="1" indent="-271463" eaLnBrk="1" hangingPunct="1"/>
            <a:r>
              <a:rPr lang="en-US" altLang="ar-EG" sz="2000" dirty="0"/>
              <a:t>Organizers (ESTJ) – realistic, logical, analytical, and business-like.</a:t>
            </a:r>
          </a:p>
          <a:p>
            <a:pPr marL="450850" lvl="1" indent="-271463" eaLnBrk="1" hangingPunct="1">
              <a:spcAft>
                <a:spcPts val="2400"/>
              </a:spcAft>
            </a:pPr>
            <a:r>
              <a:rPr lang="en-US" altLang="ar-EG" sz="2000" dirty="0"/>
              <a:t>Conceptualizer (ENTP) – entrepreneurial, innovative, individualistic, and resourceful.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dirty="0"/>
              <a:t>Research results on the validity of MBTI are mixed.</a:t>
            </a:r>
          </a:p>
          <a:p>
            <a:pPr marL="450850" lvl="1" indent="-271463" eaLnBrk="1" hangingPunct="1"/>
            <a:r>
              <a:rPr lang="en-US" altLang="ar-EG" sz="2000" dirty="0"/>
              <a:t>MBTI is a good tool for self-awareness and counseling.</a:t>
            </a:r>
          </a:p>
          <a:p>
            <a:pPr marL="450850" lvl="1" indent="-271463" eaLnBrk="1" hangingPunct="1"/>
            <a:r>
              <a:rPr lang="en-US" altLang="ar-EG" sz="2000" dirty="0"/>
              <a:t>Should </a:t>
            </a:r>
            <a:r>
              <a:rPr lang="en-US" altLang="ar-EG" sz="2000" i="1" dirty="0"/>
              <a:t>not</a:t>
            </a:r>
            <a:r>
              <a:rPr lang="en-US" altLang="ar-EG" sz="2000" dirty="0"/>
              <a:t> be used as a selection test for job candidates.</a:t>
            </a:r>
          </a:p>
        </p:txBody>
      </p:sp>
    </p:spTree>
    <p:extLst>
      <p:ext uri="{BB962C8B-B14F-4D97-AF65-F5344CB8AC3E}">
        <p14:creationId xmlns:p14="http://schemas.microsoft.com/office/powerpoint/2010/main" val="9714380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Big Five Model of Personality Dimensions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1CB41ACD-94C9-DE2E-DAA3-9697D075D0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2137307"/>
              </p:ext>
            </p:extLst>
          </p:nvPr>
        </p:nvGraphicFramePr>
        <p:xfrm>
          <a:off x="2440788" y="1294227"/>
          <a:ext cx="6393723" cy="4393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3686687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78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The Big Five Traits Predict Behavior?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FE514E-1DE8-B6C9-8713-74B3AD781EFF}"/>
              </a:ext>
            </a:extLst>
          </p:cNvPr>
          <p:cNvSpPr txBox="1"/>
          <p:nvPr/>
        </p:nvSpPr>
        <p:spPr>
          <a:xfrm>
            <a:off x="2983523" y="1311904"/>
            <a:ext cx="6224954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Research has shown this to be a better framework.</a:t>
            </a:r>
          </a:p>
          <a:p>
            <a:pPr marL="0" indent="0" eaLnBrk="1" hangingPunct="1">
              <a:spcAft>
                <a:spcPct val="50000"/>
              </a:spcAft>
              <a:buFont typeface="Verdana" panose="020B0604030504040204" pitchFamily="34" charset="0"/>
              <a:buNone/>
            </a:pPr>
            <a:r>
              <a:rPr lang="en-US" altLang="ar-EG" sz="2000" dirty="0"/>
              <a:t>Certain traits have been shown to strongly relate to higher job performance:</a:t>
            </a:r>
          </a:p>
          <a:p>
            <a:pPr marL="450850" lvl="1" indent="-271463" eaLnBrk="1" hangingPunct="1">
              <a:spcAft>
                <a:spcPct val="50000"/>
              </a:spcAft>
            </a:pPr>
            <a:r>
              <a:rPr lang="en-US" altLang="ar-EG" sz="2000" dirty="0"/>
              <a:t>Highly conscientious people develop more job knowledge, exert greater effort, and have better performance.</a:t>
            </a:r>
          </a:p>
          <a:p>
            <a:pPr marL="450850" lvl="1" indent="-271463" eaLnBrk="1" hangingPunct="1">
              <a:spcBef>
                <a:spcPct val="20000"/>
              </a:spcBef>
              <a:spcAft>
                <a:spcPct val="10000"/>
              </a:spcAft>
            </a:pPr>
            <a:r>
              <a:rPr lang="en-US" altLang="ar-EG" sz="2000" dirty="0"/>
              <a:t>Other Big Five Traits also have implications for work.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Emotional stability is related to job satisfaction.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Extroverts tend to be happier in their jobs and have good social skills.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Open people are more creative and can be good leaders.</a:t>
            </a:r>
          </a:p>
          <a:p>
            <a:pPr marL="893763" lvl="2" indent="-263525" eaLnBrk="1" hangingPunct="1">
              <a:spcAft>
                <a:spcPct val="10000"/>
              </a:spcAft>
            </a:pPr>
            <a:r>
              <a:rPr lang="en-US" altLang="ar-EG" sz="2000" dirty="0"/>
              <a:t>Agreeable people are good in social settings.</a:t>
            </a:r>
          </a:p>
        </p:txBody>
      </p:sp>
    </p:spTree>
    <p:extLst>
      <p:ext uri="{BB962C8B-B14F-4D97-AF65-F5344CB8AC3E}">
        <p14:creationId xmlns:p14="http://schemas.microsoft.com/office/powerpoint/2010/main" val="12820172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Big Five Traits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1">
            <a:extLst>
              <a:ext uri="{FF2B5EF4-FFF2-40B4-BE49-F238E27FC236}">
                <a16:creationId xmlns:a16="http://schemas.microsoft.com/office/drawing/2014/main" id="{DBC86624-DD0C-82BF-953E-12BEA7FA7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4" y="1298575"/>
            <a:ext cx="9168973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6148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35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Other Personality Traits Relevant to OB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F540DC-FCF8-14DA-3751-3A9DA8BF29C4}"/>
              </a:ext>
            </a:extLst>
          </p:cNvPr>
          <p:cNvSpPr txBox="1"/>
          <p:nvPr/>
        </p:nvSpPr>
        <p:spPr>
          <a:xfrm>
            <a:off x="2999935" y="1509574"/>
            <a:ext cx="622495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ar-EG" sz="2000" b="1" dirty="0"/>
              <a:t>Core Self-Evaluation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en-US" sz="2000" dirty="0"/>
              <a:t>Represent a stable personality trait which includes an individual's subconscious, fundamental evaluations about themselves, their own abilities and their own control. People who have high core self-evaluations will think positively of themselves and be confident in their own abilities.</a:t>
            </a:r>
            <a:endParaRPr lang="en-US" altLang="ar-EG" sz="2000" dirty="0"/>
          </a:p>
          <a:p>
            <a:pPr marL="0" indent="0"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ar-EG" sz="2000" b="1" dirty="0"/>
              <a:t>Machiavellianism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000" dirty="0"/>
              <a:t>A pragmatic, emotionally distant power-player who believes that ends justify the means.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000" dirty="0"/>
              <a:t>High </a:t>
            </a:r>
            <a:r>
              <a:rPr lang="en-US" altLang="ar-EG" sz="2000" dirty="0" err="1"/>
              <a:t>Machs</a:t>
            </a:r>
            <a:r>
              <a:rPr lang="en-US" altLang="ar-EG" sz="2000" dirty="0"/>
              <a:t> are manipulative, win more often, and persuade more than they are persuaded. Flourish when:</a:t>
            </a:r>
          </a:p>
          <a:p>
            <a:pPr marL="903288" lvl="2" indent="-273050" eaLnBrk="1" hangingPunct="1">
              <a:lnSpc>
                <a:spcPct val="90000"/>
              </a:lnSpc>
            </a:pPr>
            <a:r>
              <a:rPr lang="en-US" altLang="ar-EG" sz="2000" dirty="0"/>
              <a:t>they have direct interaction;</a:t>
            </a:r>
          </a:p>
          <a:p>
            <a:pPr marL="903288" lvl="2" indent="-273050" eaLnBrk="1" hangingPunct="1">
              <a:lnSpc>
                <a:spcPct val="90000"/>
              </a:lnSpc>
            </a:pPr>
            <a:r>
              <a:rPr lang="en-US" altLang="ar-EG" sz="2000" dirty="0"/>
              <a:t>they work with minimal rules and regulations;</a:t>
            </a:r>
          </a:p>
          <a:p>
            <a:pPr marL="903288" lvl="2" indent="-273050" eaLnBrk="1" hangingPunct="1">
              <a:lnSpc>
                <a:spcPct val="90000"/>
              </a:lnSpc>
            </a:pPr>
            <a:r>
              <a:rPr lang="en-US" altLang="ar-EG" sz="2000" dirty="0"/>
              <a:t>their emotions distract others.</a:t>
            </a:r>
          </a:p>
        </p:txBody>
      </p:sp>
    </p:spTree>
    <p:extLst>
      <p:ext uri="{BB962C8B-B14F-4D97-AF65-F5344CB8AC3E}">
        <p14:creationId xmlns:p14="http://schemas.microsoft.com/office/powerpoint/2010/main" val="40472897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4916" y="492592"/>
            <a:ext cx="6197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Other Personality Traits Relevant to OB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8E2FBE-4792-E536-93E4-ABE25720A6D2}"/>
              </a:ext>
            </a:extLst>
          </p:cNvPr>
          <p:cNvSpPr txBox="1"/>
          <p:nvPr/>
        </p:nvSpPr>
        <p:spPr>
          <a:xfrm>
            <a:off x="2912012" y="1610200"/>
            <a:ext cx="631287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ar-EG" sz="2400" b="1" dirty="0"/>
              <a:t>Narcissism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400" dirty="0"/>
              <a:t>A </a:t>
            </a:r>
            <a:r>
              <a:rPr lang="en-US" altLang="ar-EG" sz="2400" dirty="0">
                <a:solidFill>
                  <a:srgbClr val="00A15F"/>
                </a:solidFill>
              </a:rPr>
              <a:t>narcissist </a:t>
            </a:r>
            <a:r>
              <a:rPr lang="en-US" altLang="ar-EG" sz="2400" dirty="0"/>
              <a:t>is an arrogant, entitled, self-important person who needs excessive admiration.</a:t>
            </a:r>
          </a:p>
          <a:p>
            <a:pPr marL="450850" lvl="1" indent="-271463" eaLnBrk="1" hangingPunct="1">
              <a:lnSpc>
                <a:spcPct val="90000"/>
              </a:lnSpc>
            </a:pPr>
            <a:r>
              <a:rPr lang="en-US" altLang="ar-EG" sz="2400" dirty="0"/>
              <a:t>Less effective in their jobs.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endParaRPr lang="en-US" altLang="ar-EG" sz="2400" dirty="0">
              <a:solidFill>
                <a:srgbClr val="3FA85D"/>
              </a:solidFill>
            </a:endParaRP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Self-Monitoring</a:t>
            </a:r>
          </a:p>
          <a:p>
            <a:pPr marL="450850" lvl="1" indent="-271463" eaLnBrk="1" hangingPunct="1"/>
            <a:r>
              <a:rPr lang="en-US" altLang="ar-EG" sz="2400" dirty="0"/>
              <a:t>The ability to adjust behavior to meet external, situational factors.</a:t>
            </a:r>
          </a:p>
          <a:p>
            <a:pPr marL="450850" lvl="1" indent="-271463" eaLnBrk="1" hangingPunct="1"/>
            <a:r>
              <a:rPr lang="en-US" altLang="ar-EG" sz="2400" dirty="0"/>
              <a:t>High self-monitors conform more and are more likely to become leaders.</a:t>
            </a:r>
          </a:p>
        </p:txBody>
      </p:sp>
    </p:spTree>
    <p:extLst>
      <p:ext uri="{BB962C8B-B14F-4D97-AF65-F5344CB8AC3E}">
        <p14:creationId xmlns:p14="http://schemas.microsoft.com/office/powerpoint/2010/main" val="11192962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13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Other Personality Traits Relevant to OB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1E3324-62F7-EDE2-4C17-CE51F5C657A3}"/>
              </a:ext>
            </a:extLst>
          </p:cNvPr>
          <p:cNvSpPr txBox="1"/>
          <p:nvPr/>
        </p:nvSpPr>
        <p:spPr>
          <a:xfrm>
            <a:off x="2650377" y="1927274"/>
            <a:ext cx="657451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400" b="1" dirty="0"/>
              <a:t>Risk Taking</a:t>
            </a:r>
          </a:p>
          <a:p>
            <a:pPr marL="450850" lvl="1" indent="-271463" eaLnBrk="1" hangingPunct="1"/>
            <a:r>
              <a:rPr lang="en-US" altLang="ar-EG" sz="2400" dirty="0"/>
              <a:t>The willingness to take chances.</a:t>
            </a:r>
          </a:p>
          <a:p>
            <a:pPr marL="450850" lvl="1" indent="-271463" eaLnBrk="1" hangingPunct="1"/>
            <a:r>
              <a:rPr lang="en-US" altLang="ar-EG" sz="2400" dirty="0"/>
              <a:t>May be best to align propensities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النزعات</a:t>
            </a:r>
            <a:r>
              <a:rPr lang="en-US" altLang="ar-EG" sz="2400" dirty="0"/>
              <a:t> with job requirements.</a:t>
            </a:r>
          </a:p>
          <a:p>
            <a:pPr marL="450850" lvl="1" indent="-271463" eaLnBrk="1" hangingPunct="1"/>
            <a:r>
              <a:rPr lang="en-US" altLang="ar-EG" sz="2400" dirty="0"/>
              <a:t>Risk takers make faster decisions with less information.</a:t>
            </a:r>
            <a:endParaRPr lang="en-US" altLang="ar-EG" sz="2400" dirty="0">
              <a:solidFill>
                <a:srgbClr val="3FA85D"/>
              </a:solidFill>
            </a:endParaRPr>
          </a:p>
          <a:p>
            <a:pPr marL="450850" lvl="1" indent="-271463" eaLnBrk="1" hangingPunct="1"/>
            <a:r>
              <a:rPr lang="en-US" altLang="ar-EG" sz="2400" dirty="0"/>
              <a:t>Creates positive change in the environment</a:t>
            </a:r>
            <a:r>
              <a:rPr lang="en-US" altLang="ar-EG" dirty="0"/>
              <a:t>.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8C1BDBCA-26AC-BCD6-854B-B3C07913C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8036" y="204734"/>
            <a:ext cx="12072675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4756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Values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A263FE-24F2-B13E-9120-786A53826F00}"/>
              </a:ext>
            </a:extLst>
          </p:cNvPr>
          <p:cNvSpPr txBox="1"/>
          <p:nvPr/>
        </p:nvSpPr>
        <p:spPr>
          <a:xfrm>
            <a:off x="2999935" y="1840434"/>
            <a:ext cx="62249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>
                <a:solidFill>
                  <a:srgbClr val="00A15F"/>
                </a:solidFill>
              </a:rPr>
              <a:t>Values</a:t>
            </a:r>
            <a:r>
              <a:rPr lang="en-US" altLang="ar-EG" sz="2000" dirty="0"/>
              <a:t> are basic convictions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قناعات</a:t>
            </a:r>
            <a:r>
              <a:rPr lang="en-US" altLang="ar-EG" sz="2000" dirty="0"/>
              <a:t> on how to conduct yourself or how to live your life that are personally or socially preferable— “How To” live life properly.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>
                <a:solidFill>
                  <a:srgbClr val="00A15F"/>
                </a:solidFill>
              </a:rPr>
              <a:t>Attributes of Values: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Content Attribute—that the mode of conduct or end-state is important.</a:t>
            </a:r>
          </a:p>
          <a:p>
            <a:pPr marL="450850" lvl="1" indent="-265113" eaLnBrk="1" hangingPunct="1"/>
            <a:r>
              <a:rPr lang="en-US" altLang="ar-EG" sz="2000" dirty="0"/>
              <a:t>Intensity Attribute—just how important that content is.</a:t>
            </a:r>
          </a:p>
          <a:p>
            <a:pPr marL="450850" lvl="1" indent="-265113" eaLnBrk="1" hangingPunct="1"/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>
                <a:solidFill>
                  <a:srgbClr val="00A15F"/>
                </a:solidFill>
              </a:rPr>
              <a:t>Value System</a:t>
            </a:r>
            <a:r>
              <a:rPr lang="en-US" altLang="ar-EG" sz="2000" dirty="0">
                <a:solidFill>
                  <a:srgbClr val="3FA85D"/>
                </a:solidFill>
              </a:rPr>
              <a:t>:</a:t>
            </a:r>
          </a:p>
          <a:p>
            <a:pPr marL="450850" lvl="1" indent="-265113" eaLnBrk="1" hangingPunct="1"/>
            <a:r>
              <a:rPr lang="en-US" altLang="ar-EG" sz="2000" dirty="0"/>
              <a:t>A person’s values rank-ordered by intensity.</a:t>
            </a:r>
          </a:p>
          <a:p>
            <a:pPr marL="450850" lvl="1" indent="-265113" eaLnBrk="1" hangingPunct="1"/>
            <a:r>
              <a:rPr lang="en-US" altLang="ar-EG" sz="2000" dirty="0"/>
              <a:t>Tends to be relatively constant and consistent.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99E00200-D1E3-A2EC-E4EC-0C6C11F93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1380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0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Classifying Values- Rokeach Value Survey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2BCC6-374B-FDED-C948-165223217F5A}"/>
              </a:ext>
            </a:extLst>
          </p:cNvPr>
          <p:cNvSpPr txBox="1"/>
          <p:nvPr/>
        </p:nvSpPr>
        <p:spPr>
          <a:xfrm>
            <a:off x="2999935" y="1701934"/>
            <a:ext cx="622495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Terminal Values</a:t>
            </a:r>
          </a:p>
          <a:p>
            <a:pPr marL="452438" lvl="1" indent="-273050" eaLnBrk="1" hangingPunct="1"/>
            <a:r>
              <a:rPr lang="en-US" altLang="ar-EG" sz="2000" dirty="0"/>
              <a:t>Desirable end-states of existence; the goals that a person would like  to achieve during his or her lifetime.</a:t>
            </a:r>
          </a:p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b="1" dirty="0"/>
              <a:t>Instrumental Values</a:t>
            </a:r>
          </a:p>
          <a:p>
            <a:pPr marL="452438" lvl="1" indent="-273050" eaLnBrk="1" hangingPunct="1"/>
            <a:r>
              <a:rPr lang="en-US" altLang="ar-EG" sz="2000" dirty="0"/>
              <a:t>Preferable modes of behavior or means of achieving one’s terminal values.</a:t>
            </a:r>
          </a:p>
          <a:p>
            <a:pPr marL="452438" lvl="1" indent="-273050" eaLnBrk="1" hangingPunct="1"/>
            <a:endParaRPr lang="en-US" altLang="ar-EG" sz="2000" dirty="0"/>
          </a:p>
          <a:p>
            <a:pPr marL="0" indent="0" eaLnBrk="1" hangingPunct="1">
              <a:spcBef>
                <a:spcPts val="1200"/>
              </a:spcBef>
              <a:buFont typeface="Verdana" panose="020B0604030504040204" pitchFamily="34" charset="0"/>
              <a:buNone/>
            </a:pPr>
            <a:r>
              <a:rPr lang="en-US" altLang="ar-EG" sz="2000" dirty="0"/>
              <a:t>People in same occupations or categories tend to hold similar values, but:</a:t>
            </a:r>
          </a:p>
          <a:p>
            <a:pPr marL="452438" lvl="1" indent="-273050" eaLnBrk="1" hangingPunct="1"/>
            <a:r>
              <a:rPr lang="en-US" altLang="ar-EG" sz="2000" dirty="0"/>
              <a:t>values vary between groups</a:t>
            </a:r>
          </a:p>
          <a:p>
            <a:pPr marL="452438" lvl="1" indent="-273050" eaLnBrk="1" hangingPunct="1"/>
            <a:r>
              <a:rPr lang="en-US" altLang="ar-EG" sz="2000" dirty="0"/>
              <a:t>value differences make it difficult for groups to negotiate and may create conflict.</a:t>
            </a:r>
          </a:p>
        </p:txBody>
      </p:sp>
    </p:spTree>
    <p:extLst>
      <p:ext uri="{BB962C8B-B14F-4D97-AF65-F5344CB8AC3E}">
        <p14:creationId xmlns:p14="http://schemas.microsoft.com/office/powerpoint/2010/main" val="9277396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02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Value Different Between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4">
            <a:extLst>
              <a:ext uri="{FF2B5EF4-FFF2-40B4-BE49-F238E27FC236}">
                <a16:creationId xmlns:a16="http://schemas.microsoft.com/office/drawing/2014/main" id="{D458B381-9398-1638-D948-66E772829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904" y="1925728"/>
            <a:ext cx="7959725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4967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Personality &amp; Values To The </a:t>
            </a:r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WorkPlace</a:t>
            </a:r>
            <a:endParaRPr lang="en-US" sz="24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Person- Job Fit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AC720F-1B82-FA8D-721E-10910401F742}"/>
              </a:ext>
            </a:extLst>
          </p:cNvPr>
          <p:cNvSpPr txBox="1"/>
          <p:nvPr/>
        </p:nvSpPr>
        <p:spPr>
          <a:xfrm>
            <a:off x="2889027" y="1374488"/>
            <a:ext cx="6335862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Managers are less interested in someone’s ability to do a specific job than in that person’s flexibility.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/>
              <a:t>John Holland’s Personality-Job Fit Theory</a:t>
            </a:r>
          </a:p>
          <a:p>
            <a:pPr marL="450850" lvl="1" indent="-271463" eaLnBrk="1" hangingPunct="1"/>
            <a:r>
              <a:rPr lang="en-US" altLang="ar-EG" sz="2000" dirty="0"/>
              <a:t>Six personality types.</a:t>
            </a:r>
          </a:p>
          <a:p>
            <a:pPr marL="450850" lvl="1" indent="-271463" eaLnBrk="1" hangingPunct="1"/>
            <a:r>
              <a:rPr lang="en-US" altLang="ar-EG" sz="2000" dirty="0"/>
              <a:t>Vocational Preference Inventory (VPI).</a:t>
            </a:r>
          </a:p>
          <a:p>
            <a:pPr marL="450850" lvl="1" indent="-271463" eaLnBrk="1" hangingPunct="1"/>
            <a:endParaRPr lang="en-US" altLang="ar-EG" sz="2000" dirty="0"/>
          </a:p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b="1" dirty="0"/>
              <a:t>Key Points of the Model:</a:t>
            </a:r>
          </a:p>
          <a:p>
            <a:pPr marL="450850" lvl="1" indent="-271463" eaLnBrk="1" hangingPunct="1"/>
            <a:r>
              <a:rPr lang="en-US" altLang="ar-EG" sz="2000" dirty="0"/>
              <a:t>There appear to be intrinsic</a:t>
            </a:r>
            <a:r>
              <a:rPr kumimoji="0" lang="ar-SA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حقيقي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/>
              <a:t> </a:t>
            </a:r>
            <a:r>
              <a:rPr lang="en-US" altLang="ar-EG" sz="2000" dirty="0"/>
              <a:t>differences in personality between people.</a:t>
            </a:r>
          </a:p>
          <a:p>
            <a:pPr marL="450850" lvl="1" indent="-271463" eaLnBrk="1" hangingPunct="1"/>
            <a:r>
              <a:rPr lang="en-US" altLang="ar-EG" sz="2000" dirty="0"/>
              <a:t>There are different types of jobs.</a:t>
            </a:r>
          </a:p>
          <a:p>
            <a:pPr marL="450850" lvl="1" indent="-271463" eaLnBrk="1" hangingPunct="1"/>
            <a:r>
              <a:rPr lang="en-US" altLang="ar-EG" sz="2000" dirty="0"/>
              <a:t>People in jobs congruent with their personality should be more satisfied and therefore turnover should reduce.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13364261-3F1F-14A8-3179-14B92517F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18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Holland’s Personality Typology &amp; Occupations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0">
            <a:extLst>
              <a:ext uri="{FF2B5EF4-FFF2-40B4-BE49-F238E27FC236}">
                <a16:creationId xmlns:a16="http://schemas.microsoft.com/office/drawing/2014/main" id="{864C72DB-525A-CAA7-51FE-085454134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1760965"/>
            <a:ext cx="7723187" cy="333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44915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473085"/>
            <a:ext cx="677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Still Linking Personality  To The Workplace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19D058-D2E3-3B3D-7017-5E86E475EF41}"/>
              </a:ext>
            </a:extLst>
          </p:cNvPr>
          <p:cNvSpPr txBox="1"/>
          <p:nvPr/>
        </p:nvSpPr>
        <p:spPr>
          <a:xfrm>
            <a:off x="2766935" y="1548645"/>
            <a:ext cx="64579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en-US" altLang="ar-EG" sz="2000" dirty="0"/>
              <a:t>In addition to matching the individual’s personality to the job, managers are also concerned with </a:t>
            </a:r>
            <a:r>
              <a:rPr lang="en-US" altLang="ar-EG" sz="2000" dirty="0">
                <a:solidFill>
                  <a:srgbClr val="00A15F"/>
                </a:solidFill>
              </a:rPr>
              <a:t>Person-Organization Fit</a:t>
            </a:r>
            <a:r>
              <a:rPr lang="en-US" altLang="ar-EG" sz="2000" dirty="0"/>
              <a:t>.</a:t>
            </a:r>
          </a:p>
          <a:p>
            <a:pPr marL="0" indent="0" eaLnBrk="1" hangingPunct="1">
              <a:buFont typeface="Wingdings" panose="05000000000000000000" pitchFamily="2" charset="2"/>
              <a:buNone/>
            </a:pPr>
            <a:endParaRPr lang="en-US" altLang="ar-EG" sz="2000" dirty="0"/>
          </a:p>
          <a:p>
            <a:pPr marL="450850" lvl="1" indent="-271463" eaLnBrk="1" hangingPunct="1"/>
            <a:r>
              <a:rPr lang="en-US" altLang="ar-EG" sz="2000" dirty="0"/>
              <a:t>The employee’s personality must fit with the organizational culture.</a:t>
            </a:r>
          </a:p>
          <a:p>
            <a:pPr marL="450850" lvl="1" indent="-271463" eaLnBrk="1" hangingPunct="1"/>
            <a:r>
              <a:rPr lang="en-US" altLang="ar-EG" sz="2000" dirty="0"/>
              <a:t>People are attracted to organizations that match their values.</a:t>
            </a:r>
          </a:p>
          <a:p>
            <a:pPr marL="450850" lvl="1" indent="-271463" eaLnBrk="1" hangingPunct="1"/>
            <a:r>
              <a:rPr lang="en-US" altLang="ar-EG" sz="2000" dirty="0"/>
              <a:t>Those who match are most likely to be selected.</a:t>
            </a:r>
          </a:p>
          <a:p>
            <a:pPr marL="450850" lvl="1" indent="-271463" eaLnBrk="1" hangingPunct="1"/>
            <a:r>
              <a:rPr lang="en-US" altLang="ar-EG" sz="2000" dirty="0"/>
              <a:t>Mismatches will result in turnover.</a:t>
            </a:r>
          </a:p>
          <a:p>
            <a:pPr marL="450850" lvl="1" indent="-271463" eaLnBrk="1" hangingPunct="1"/>
            <a:r>
              <a:rPr lang="en-US" altLang="ar-EG" sz="2000" dirty="0"/>
              <a:t>Can use the Big Five personality types to match to the organizational culture.</a:t>
            </a:r>
          </a:p>
        </p:txBody>
      </p:sp>
    </p:spTree>
    <p:extLst>
      <p:ext uri="{BB962C8B-B14F-4D97-AF65-F5344CB8AC3E}">
        <p14:creationId xmlns:p14="http://schemas.microsoft.com/office/powerpoint/2010/main" val="31804188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82944"/>
            <a:ext cx="6067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Distance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47E422-A405-98D9-7826-BEF8F97C4ADF}"/>
              </a:ext>
            </a:extLst>
          </p:cNvPr>
          <p:cNvSpPr txBox="1"/>
          <p:nvPr/>
        </p:nvSpPr>
        <p:spPr>
          <a:xfrm>
            <a:off x="2373465" y="1610200"/>
            <a:ext cx="622495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Verdana" panose="020B0604030504040204" pitchFamily="34" charset="0"/>
              <a:buNone/>
            </a:pPr>
            <a:r>
              <a:rPr lang="en-US" altLang="ar-EG" sz="2000" dirty="0">
                <a:solidFill>
                  <a:srgbClr val="00A15F"/>
                </a:solidFill>
              </a:rPr>
              <a:t>Power Distance </a:t>
            </a:r>
            <a:r>
              <a:rPr lang="en-US" altLang="ar-EG" sz="2000" dirty="0"/>
              <a:t>is the extent to which a society accepts that power in institutions and organizations is distributed unequally.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6712C-320C-998D-D900-C83E946FB9C3}"/>
              </a:ext>
            </a:extLst>
          </p:cNvPr>
          <p:cNvSpPr txBox="1"/>
          <p:nvPr/>
        </p:nvSpPr>
        <p:spPr>
          <a:xfrm>
            <a:off x="2999935" y="2409821"/>
            <a:ext cx="62249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>
              <a:buSzTx/>
              <a:buFontTx/>
              <a:buNone/>
            </a:pPr>
            <a:r>
              <a:rPr lang="en-US" altLang="ar-EG" sz="2000" b="1" dirty="0"/>
              <a:t>Low distance</a:t>
            </a:r>
          </a:p>
          <a:p>
            <a:pPr lvl="2" eaLnBrk="1" hangingPunct="1">
              <a:spcBef>
                <a:spcPct val="50000"/>
              </a:spcBef>
              <a:buSzTx/>
              <a:buFont typeface="Arial" panose="020B0604020202020204" pitchFamily="34" charset="0"/>
              <a:buChar char="•"/>
            </a:pPr>
            <a:r>
              <a:rPr lang="en-US" altLang="ar-EG" sz="2000" dirty="0"/>
              <a:t>Relatively equal power between those with status/wealth and those without status/wealth</a:t>
            </a:r>
          </a:p>
          <a:p>
            <a:pPr lvl="1" eaLnBrk="1" hangingPunct="1">
              <a:buSzTx/>
              <a:buFontTx/>
              <a:buNone/>
            </a:pPr>
            <a:r>
              <a:rPr lang="en-US" altLang="ar-EG" sz="2000" b="1" dirty="0"/>
              <a:t>High distance</a:t>
            </a:r>
          </a:p>
          <a:p>
            <a:pPr lvl="2" eaLnBrk="1" hangingPunct="1">
              <a:spcBef>
                <a:spcPct val="50000"/>
              </a:spcBef>
              <a:buSzTx/>
              <a:buFont typeface="Arial" panose="020B0604020202020204" pitchFamily="34" charset="0"/>
              <a:buChar char="•"/>
            </a:pPr>
            <a:r>
              <a:rPr lang="en-US" altLang="ar-EG" sz="2000" dirty="0"/>
              <a:t>Extremely unequal power distribution between those with status/wealth and those without status/wealth</a:t>
            </a:r>
          </a:p>
        </p:txBody>
      </p:sp>
    </p:spTree>
    <p:extLst>
      <p:ext uri="{BB962C8B-B14F-4D97-AF65-F5344CB8AC3E}">
        <p14:creationId xmlns:p14="http://schemas.microsoft.com/office/powerpoint/2010/main" val="15642430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40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Distance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33D421-CF6A-02EA-B4D2-921A4AA02F3F}"/>
              </a:ext>
            </a:extLst>
          </p:cNvPr>
          <p:cNvSpPr txBox="1"/>
          <p:nvPr/>
        </p:nvSpPr>
        <p:spPr>
          <a:xfrm>
            <a:off x="2785403" y="1828800"/>
            <a:ext cx="642307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ar-EG" sz="2400" b="1" dirty="0"/>
              <a:t>Individualism</a:t>
            </a:r>
          </a:p>
          <a:p>
            <a:pPr lvl="1" eaLnBrk="1" hangingPunct="1"/>
            <a:r>
              <a:rPr lang="en-US" altLang="ar-EG" sz="2400" dirty="0"/>
              <a:t>The degree to which people prefer to act as individuals rather than a member of groups.</a:t>
            </a:r>
          </a:p>
          <a:p>
            <a:pPr lvl="1" eaLnBrk="1" hangingPunct="1"/>
            <a:endParaRPr lang="en-US" altLang="ar-EG" sz="2400" dirty="0"/>
          </a:p>
          <a:p>
            <a:pPr eaLnBrk="1" hangingPunct="1">
              <a:buFontTx/>
              <a:buNone/>
            </a:pPr>
            <a:r>
              <a:rPr lang="en-US" altLang="ar-EG" sz="2400" b="1" dirty="0"/>
              <a:t>Collectivism</a:t>
            </a:r>
          </a:p>
          <a:p>
            <a:pPr lvl="1" eaLnBrk="1" hangingPunct="1"/>
            <a:r>
              <a:rPr lang="en-US" altLang="ar-EG" sz="2400" dirty="0"/>
              <a:t>A tight social framework in which people expect others in groups of which they are a part to look after them and protect them.</a:t>
            </a:r>
          </a:p>
        </p:txBody>
      </p:sp>
    </p:spTree>
    <p:extLst>
      <p:ext uri="{BB962C8B-B14F-4D97-AF65-F5344CB8AC3E}">
        <p14:creationId xmlns:p14="http://schemas.microsoft.com/office/powerpoint/2010/main" val="452770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252" y="-91323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4D0612-0E14-F1EB-15C0-92AB6D3C07A2}"/>
              </a:ext>
            </a:extLst>
          </p:cNvPr>
          <p:cNvSpPr txBox="1"/>
          <p:nvPr/>
        </p:nvSpPr>
        <p:spPr>
          <a:xfrm>
            <a:off x="2650377" y="1610200"/>
            <a:ext cx="65745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ar-EG" sz="2400" b="1" dirty="0"/>
              <a:t>Masculinity</a:t>
            </a:r>
          </a:p>
          <a:p>
            <a:pPr lvl="1" eaLnBrk="1" hangingPunct="1"/>
            <a:r>
              <a:rPr lang="en-US" altLang="ar-EG" sz="2400" dirty="0"/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buFontTx/>
              <a:buNone/>
            </a:pPr>
            <a:r>
              <a:rPr lang="en-US" altLang="ar-EG" sz="2400" b="1" dirty="0"/>
              <a:t>Femininity</a:t>
            </a:r>
          </a:p>
          <a:p>
            <a:pPr lvl="1" eaLnBrk="1" hangingPunct="1"/>
            <a:r>
              <a:rPr lang="en-US" altLang="ar-EG" sz="2400" dirty="0"/>
              <a:t>The extent to which there is little differentiation between roles for men and women.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4A5CF6-2776-7677-B9C9-4DE279F72FDC}"/>
              </a:ext>
            </a:extLst>
          </p:cNvPr>
          <p:cNvSpPr txBox="1"/>
          <p:nvPr/>
        </p:nvSpPr>
        <p:spPr>
          <a:xfrm>
            <a:off x="2766936" y="422031"/>
            <a:ext cx="643333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775615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44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8A90AA-4DEF-39A9-AB0C-5712114B45B2}"/>
              </a:ext>
            </a:extLst>
          </p:cNvPr>
          <p:cNvSpPr txBox="1"/>
          <p:nvPr/>
        </p:nvSpPr>
        <p:spPr>
          <a:xfrm>
            <a:off x="2440788" y="1610200"/>
            <a:ext cx="67841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ar-EG" sz="2400" dirty="0">
                <a:solidFill>
                  <a:srgbClr val="00A15F"/>
                </a:solidFill>
              </a:rPr>
              <a:t>Uncertainty avoidance </a:t>
            </a:r>
            <a:r>
              <a:rPr lang="en-US" altLang="ar-EG" sz="2400" dirty="0"/>
              <a:t>is the extent to which a society feels threatened by uncertain and ambiguous situations and tries to avoid them.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218D47-7818-33B3-83A9-2DC0C9E222FE}"/>
              </a:ext>
            </a:extLst>
          </p:cNvPr>
          <p:cNvSpPr txBox="1"/>
          <p:nvPr/>
        </p:nvSpPr>
        <p:spPr>
          <a:xfrm>
            <a:off x="2351224" y="2727048"/>
            <a:ext cx="69632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b="1" dirty="0"/>
              <a:t>High Uncertainty Avoidance:</a:t>
            </a:r>
            <a:r>
              <a:rPr lang="en-US" altLang="ar-EG" sz="2400" dirty="0">
                <a:solidFill>
                  <a:srgbClr val="FF6600"/>
                </a:solidFill>
              </a:rPr>
              <a:t>  </a:t>
            </a:r>
          </a:p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dirty="0"/>
              <a:t>Society does not like ambiguous situations and tries to avoid them. </a:t>
            </a:r>
          </a:p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b="1" dirty="0"/>
              <a:t>Low Uncertainty Avoidance:</a:t>
            </a:r>
            <a:r>
              <a:rPr lang="en-US" altLang="ar-EG" sz="2400" dirty="0">
                <a:solidFill>
                  <a:srgbClr val="FF6600"/>
                </a:solidFill>
              </a:rPr>
              <a:t>  </a:t>
            </a:r>
          </a:p>
          <a:p>
            <a:pPr eaLnBrk="1" hangingPunct="1">
              <a:buClr>
                <a:srgbClr val="CC6600"/>
              </a:buClr>
              <a:buSzTx/>
              <a:buFontTx/>
              <a:buNone/>
            </a:pPr>
            <a:r>
              <a:rPr lang="en-US" altLang="ar-EG" sz="2400" dirty="0"/>
              <a:t>Society does not mind ambiguous situations and embraces them.  </a:t>
            </a:r>
          </a:p>
        </p:txBody>
      </p:sp>
    </p:spTree>
    <p:extLst>
      <p:ext uri="{BB962C8B-B14F-4D97-AF65-F5344CB8AC3E}">
        <p14:creationId xmlns:p14="http://schemas.microsoft.com/office/powerpoint/2010/main" val="4616673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F05884-294B-BCEE-7B09-65B4E648A456}"/>
              </a:ext>
            </a:extLst>
          </p:cNvPr>
          <p:cNvSpPr txBox="1"/>
          <p:nvPr/>
        </p:nvSpPr>
        <p:spPr>
          <a:xfrm>
            <a:off x="2249714" y="1901371"/>
            <a:ext cx="697774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ar-EG" sz="2400" b="1" dirty="0"/>
              <a:t>Long-term Orientation</a:t>
            </a:r>
          </a:p>
          <a:p>
            <a:pPr lvl="1" eaLnBrk="1" hangingPunct="1"/>
            <a:r>
              <a:rPr lang="en-US" altLang="ar-EG" sz="2400" dirty="0"/>
              <a:t>A national culture attribute that emphasizes the future, thrift, and persistence.</a:t>
            </a:r>
          </a:p>
          <a:p>
            <a:pPr eaLnBrk="1" hangingPunct="1">
              <a:buFontTx/>
              <a:buNone/>
            </a:pPr>
            <a:r>
              <a:rPr lang="en-US" altLang="ar-EG" sz="2400" b="1" dirty="0"/>
              <a:t>Short-term Orientation</a:t>
            </a:r>
          </a:p>
          <a:p>
            <a:pPr lvl="1" eaLnBrk="1" hangingPunct="1"/>
            <a:r>
              <a:rPr lang="en-US" altLang="ar-EG" sz="2400" dirty="0"/>
              <a:t>A national culture attribute that emphasizes the present and the here and now.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3DB7D6-38DD-D6E2-A52E-AABD4A7201DE}"/>
              </a:ext>
            </a:extLst>
          </p:cNvPr>
          <p:cNvSpPr txBox="1"/>
          <p:nvPr/>
        </p:nvSpPr>
        <p:spPr>
          <a:xfrm>
            <a:off x="2964544" y="420914"/>
            <a:ext cx="62375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110023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261257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D28EB2-8034-A4C3-1975-39B87B120741}"/>
              </a:ext>
            </a:extLst>
          </p:cNvPr>
          <p:cNvSpPr txBox="1"/>
          <p:nvPr/>
        </p:nvSpPr>
        <p:spPr>
          <a:xfrm>
            <a:off x="2650377" y="1548645"/>
            <a:ext cx="657707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There are regional differences within countries.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The original data is old and based on only one company.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Hofstede had to make many judgment calls while doing the research.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Some results don’t match what is believed to be true about given countries.</a:t>
            </a:r>
          </a:p>
          <a:p>
            <a:pPr marL="450850" indent="-273050" eaLnBrk="1" hangingPunct="1">
              <a:spcAft>
                <a:spcPct val="50000"/>
              </a:spcAft>
            </a:pPr>
            <a:r>
              <a:rPr lang="en-US" altLang="ar-EG" sz="2400" dirty="0"/>
              <a:t>Despite these problems it remains a very popular framework.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547A8B-8F47-108C-45D7-CF6909FA13BD}"/>
              </a:ext>
            </a:extLst>
          </p:cNvPr>
          <p:cNvSpPr txBox="1"/>
          <p:nvPr/>
        </p:nvSpPr>
        <p:spPr>
          <a:xfrm>
            <a:off x="2766935" y="236724"/>
            <a:ext cx="64351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Linking Cultures &amp; Behaviors</a:t>
            </a:r>
          </a:p>
          <a:p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Hofstade’s</a:t>
            </a:r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Framework: Power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019362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08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cs typeface="Tajawal Medium" panose="00000600000000000000" pitchFamily="2" charset="-78"/>
              </a:rPr>
              <a:t>Globe Framework For Assessing Cultures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108899-DD7F-275C-BFB2-CC8AB2481E1B}"/>
              </a:ext>
            </a:extLst>
          </p:cNvPr>
          <p:cNvSpPr txBox="1"/>
          <p:nvPr/>
        </p:nvSpPr>
        <p:spPr>
          <a:xfrm>
            <a:off x="3008086" y="1655219"/>
            <a:ext cx="6219370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None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Identifies nine dimensions of national culture.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tabLst/>
              <a:defRPr/>
            </a:pPr>
            <a:endParaRPr kumimoji="0" lang="en-US" altLang="ar-EG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None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Similar to Hofstede’s framework with these additional dimensions:</a:t>
            </a:r>
          </a:p>
          <a:p>
            <a:pPr marL="450850" marR="0" lvl="1" indent="-271463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t>Humane Orientation: how much society rewards people for being generous, and kind.</a:t>
            </a:r>
          </a:p>
          <a:p>
            <a:pPr marL="450850" marR="0" lvl="1" indent="-271463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tabLst/>
              <a:defRPr/>
            </a:pPr>
            <a:r>
              <a:rPr kumimoji="0" lang="en-US" altLang="ar-EG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cs typeface="Arial"/>
              </a:rPr>
              <a:t>Performance Orientation: how much society encourages and rewards performance improvement and excellence.</a:t>
            </a:r>
          </a:p>
        </p:txBody>
      </p:sp>
    </p:spTree>
    <p:extLst>
      <p:ext uri="{BB962C8B-B14F-4D97-AF65-F5344CB8AC3E}">
        <p14:creationId xmlns:p14="http://schemas.microsoft.com/office/powerpoint/2010/main" val="22068011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03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F40E01-B560-7947-2A83-819DDF930D17}"/>
              </a:ext>
            </a:extLst>
          </p:cNvPr>
          <p:cNvSpPr txBox="1"/>
          <p:nvPr/>
        </p:nvSpPr>
        <p:spPr>
          <a:xfrm>
            <a:off x="3008086" y="1786024"/>
            <a:ext cx="621937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SzTx/>
              <a:buFont typeface="Verdana" panose="020B0604030504040204" pitchFamily="34" charset="0"/>
              <a:buAutoNum type="arabicPeriod"/>
            </a:pPr>
            <a:r>
              <a:rPr lang="en-US" altLang="ar-EG" sz="2000" b="1" dirty="0"/>
              <a:t>Ability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Directly influences employees’ level of performance.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Managers need to focus on ability in selection, promotion, and transfer.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Fine-tune job to fit incumbent’s abilities. </a:t>
            </a:r>
          </a:p>
          <a:p>
            <a:pPr marL="561975" lvl="2" indent="-381000" eaLnBrk="1" hangingPunct="1"/>
            <a:endParaRPr lang="en-US" altLang="ar-EG" sz="2000" dirty="0"/>
          </a:p>
          <a:p>
            <a:pPr marL="458788" lvl="1" indent="-457200" eaLnBrk="1" hangingPunct="1">
              <a:buSzTx/>
              <a:buFont typeface="Verdana" panose="020B0604030504040204" pitchFamily="34" charset="0"/>
              <a:buAutoNum type="arabicPeriod" startAt="2"/>
            </a:pPr>
            <a:r>
              <a:rPr lang="en-US" altLang="ar-EG" sz="2000" b="1" dirty="0"/>
              <a:t>Biographical Characteristics</a:t>
            </a:r>
          </a:p>
          <a:p>
            <a:pPr marL="561975" lvl="2" indent="-381000" eaLnBrk="1" hangingPunct="1">
              <a:buFontTx/>
              <a:buChar char="•"/>
            </a:pPr>
            <a:r>
              <a:rPr lang="en-US" altLang="ar-EG" sz="2000" dirty="0"/>
              <a:t>Should not be used in management decisions: possible source of bias. </a:t>
            </a:r>
          </a:p>
          <a:p>
            <a:pPr marL="458788" lvl="1" indent="-457200" eaLnBrk="1" hangingPunct="1">
              <a:buSzTx/>
              <a:buFont typeface="Verdana" panose="020B0604030504040204" pitchFamily="34" charset="0"/>
              <a:buAutoNum type="arabicPeriod" startAt="2"/>
            </a:pPr>
            <a:r>
              <a:rPr lang="en-US" altLang="ar-EG" sz="2000" b="1" dirty="0"/>
              <a:t>Learning</a:t>
            </a:r>
          </a:p>
          <a:p>
            <a:pPr marL="561975" lvl="2" indent="-381000" eaLnBrk="1" hangingPunct="1">
              <a:buFont typeface="Verdana" panose="020B0604030504040204" pitchFamily="34" charset="0"/>
              <a:buChar char="•"/>
            </a:pPr>
            <a:r>
              <a:rPr lang="en-US" altLang="ar-EG" sz="2000" dirty="0"/>
              <a:t>Observable change in behavior = learning.</a:t>
            </a:r>
          </a:p>
          <a:p>
            <a:pPr marL="561975" lvl="2" indent="-381000" eaLnBrk="1" hangingPunct="1">
              <a:buFont typeface="Verdana" panose="020B0604030504040204" pitchFamily="34" charset="0"/>
              <a:buChar char="•"/>
            </a:pPr>
            <a:r>
              <a:rPr lang="en-US" altLang="ar-EG" sz="2000" dirty="0"/>
              <a:t>Reinforcement works better than punishment.</a:t>
            </a:r>
          </a:p>
        </p:txBody>
      </p:sp>
    </p:spTree>
    <p:extLst>
      <p:ext uri="{BB962C8B-B14F-4D97-AF65-F5344CB8AC3E}">
        <p14:creationId xmlns:p14="http://schemas.microsoft.com/office/powerpoint/2010/main" val="237685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37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1DDD4D-CCB3-7F50-6800-C7A904A36CC9}"/>
              </a:ext>
            </a:extLst>
          </p:cNvPr>
          <p:cNvSpPr txBox="1"/>
          <p:nvPr/>
        </p:nvSpPr>
        <p:spPr>
          <a:xfrm>
            <a:off x="2650377" y="1610200"/>
            <a:ext cx="657707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SzPct val="100000"/>
              <a:buFont typeface="Verdana" panose="020B0604030504040204" pitchFamily="34" charset="0"/>
              <a:buAutoNum type="arabicPeriod" startAt="4"/>
            </a:pPr>
            <a:r>
              <a:rPr lang="en-US" altLang="ar-EG" sz="2000" b="1" dirty="0"/>
              <a:t>Personality</a:t>
            </a:r>
          </a:p>
          <a:p>
            <a:pPr marL="542925" lvl="1" indent="-271463" eaLnBrk="1" hangingPunct="1"/>
            <a:r>
              <a:rPr lang="en-US" altLang="ar-EG" sz="2000" dirty="0"/>
              <a:t>Screen for the Big Five trait of conscientiousness. </a:t>
            </a:r>
          </a:p>
          <a:p>
            <a:pPr marL="542925" lvl="1" indent="-271463" eaLnBrk="1" hangingPunct="1"/>
            <a:r>
              <a:rPr lang="en-US" altLang="ar-EG" sz="2000" dirty="0"/>
              <a:t>Take into account the situational factors as well.</a:t>
            </a:r>
          </a:p>
          <a:p>
            <a:pPr marL="542925" lvl="1" indent="-271463" eaLnBrk="1" hangingPunct="1"/>
            <a:r>
              <a:rPr lang="en-US" altLang="ar-EG" sz="2000" dirty="0"/>
              <a:t>MBTI can help with training and development.</a:t>
            </a:r>
          </a:p>
          <a:p>
            <a:pPr marL="542925" lvl="1" indent="-271463" eaLnBrk="1" hangingPunct="1">
              <a:buFont typeface="Verdana" panose="020B0604030504040204" pitchFamily="34" charset="0"/>
              <a:buNone/>
            </a:pPr>
            <a:endParaRPr lang="en-US" altLang="ar-EG" sz="2000" dirty="0"/>
          </a:p>
          <a:p>
            <a:pPr marL="0" indent="0" eaLnBrk="1" hangingPunct="1">
              <a:buSzPct val="100000"/>
              <a:buFont typeface="Verdana" panose="020B0604030504040204" pitchFamily="34" charset="0"/>
              <a:buAutoNum type="arabicPeriod" startAt="4"/>
            </a:pPr>
            <a:r>
              <a:rPr lang="en-US" altLang="ar-EG" sz="2000" b="1" dirty="0"/>
              <a:t>  Values</a:t>
            </a:r>
          </a:p>
          <a:p>
            <a:pPr marL="542925" lvl="1" indent="-271463" eaLnBrk="1" hangingPunct="1"/>
            <a:r>
              <a:rPr lang="en-US" altLang="ar-EG" sz="2000" dirty="0"/>
              <a:t>Often explain attitudes, behaviors, and perceptions.</a:t>
            </a:r>
          </a:p>
          <a:p>
            <a:pPr marL="542925" lvl="1" indent="-271463" eaLnBrk="1" hangingPunct="1"/>
            <a:r>
              <a:rPr lang="en-US" altLang="ar-EG" sz="2000" dirty="0"/>
              <a:t>Higher performance and satisfaction achieved when the individual’s values match those of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026926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2700</Words>
  <Application>Microsoft Office PowerPoint</Application>
  <PresentationFormat>Widescreen</PresentationFormat>
  <Paragraphs>448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0" baseType="lpstr">
      <vt:lpstr>Arial</vt:lpstr>
      <vt:lpstr>Calibri</vt:lpstr>
      <vt:lpstr>Calibri Light</vt:lpstr>
      <vt:lpstr>Cambria</vt:lpstr>
      <vt:lpstr>inherit</vt:lpstr>
      <vt:lpstr>sawah</vt:lpstr>
      <vt:lpstr>Tajawal Medium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Walid  El Leithy</dc:creator>
  <cp:lastModifiedBy>Walid  El Leithy</cp:lastModifiedBy>
  <cp:revision>73</cp:revision>
  <dcterms:created xsi:type="dcterms:W3CDTF">2022-05-27T10:44:51Z</dcterms:created>
  <dcterms:modified xsi:type="dcterms:W3CDTF">2022-06-13T06:57:22Z</dcterms:modified>
</cp:coreProperties>
</file>