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631" r:id="rId2"/>
    <p:sldId id="632" r:id="rId3"/>
    <p:sldId id="633" r:id="rId4"/>
    <p:sldId id="634" r:id="rId5"/>
    <p:sldId id="640" r:id="rId6"/>
    <p:sldId id="583" r:id="rId7"/>
    <p:sldId id="584" r:id="rId8"/>
    <p:sldId id="585" r:id="rId9"/>
    <p:sldId id="586" r:id="rId10"/>
    <p:sldId id="587" r:id="rId11"/>
    <p:sldId id="588" r:id="rId12"/>
    <p:sldId id="590" r:id="rId13"/>
    <p:sldId id="591" r:id="rId14"/>
    <p:sldId id="592" r:id="rId15"/>
    <p:sldId id="641" r:id="rId16"/>
    <p:sldId id="567" r:id="rId17"/>
    <p:sldId id="620" r:id="rId18"/>
    <p:sldId id="621" r:id="rId19"/>
    <p:sldId id="622" r:id="rId20"/>
    <p:sldId id="642" r:id="rId21"/>
    <p:sldId id="619" r:id="rId22"/>
    <p:sldId id="568" r:id="rId23"/>
    <p:sldId id="603" r:id="rId24"/>
    <p:sldId id="596" r:id="rId25"/>
    <p:sldId id="602" r:id="rId26"/>
    <p:sldId id="598" r:id="rId27"/>
    <p:sldId id="597" r:id="rId28"/>
    <p:sldId id="600" r:id="rId29"/>
    <p:sldId id="599" r:id="rId30"/>
    <p:sldId id="601" r:id="rId31"/>
    <p:sldId id="604" r:id="rId32"/>
    <p:sldId id="606" r:id="rId33"/>
    <p:sldId id="607" r:id="rId34"/>
    <p:sldId id="614" r:id="rId35"/>
    <p:sldId id="609" r:id="rId36"/>
    <p:sldId id="612" r:id="rId37"/>
    <p:sldId id="613" r:id="rId38"/>
    <p:sldId id="617" r:id="rId39"/>
    <p:sldId id="616" r:id="rId40"/>
    <p:sldId id="637" r:id="rId41"/>
    <p:sldId id="638" r:id="rId42"/>
    <p:sldId id="63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2550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27</a:t>
            </a:fld>
            <a:endParaRPr lang="en-US"/>
          </a:p>
        </p:txBody>
      </p:sp>
    </p:spTree>
    <p:extLst>
      <p:ext uri="{BB962C8B-B14F-4D97-AF65-F5344CB8AC3E}">
        <p14:creationId xmlns:p14="http://schemas.microsoft.com/office/powerpoint/2010/main" val="1168631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40399147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73660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1789614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0613677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4.wdp"/></Relationships>
</file>

<file path=ppt/slides/_rels/slide2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6</a:t>
            </a:r>
          </a:p>
        </p:txBody>
      </p:sp>
      <p:sp>
        <p:nvSpPr>
          <p:cNvPr id="2" name="Rectangle: Rounded Corners 1">
            <a:extLst>
              <a:ext uri="{FF2B5EF4-FFF2-40B4-BE49-F238E27FC236}">
                <a16:creationId xmlns:a16="http://schemas.microsoft.com/office/drawing/2014/main" id="{0D0BE1FC-A3B0-E13F-0F37-BDDFA1CB3450}"/>
              </a:ext>
            </a:extLst>
          </p:cNvPr>
          <p:cNvSpPr/>
          <p:nvPr/>
        </p:nvSpPr>
        <p:spPr>
          <a:xfrm>
            <a:off x="-171450" y="5852160"/>
            <a:ext cx="3611880" cy="707886"/>
          </a:xfrm>
          <a:prstGeom prst="roundRect">
            <a:avLst/>
          </a:prstGeom>
          <a:solidFill>
            <a:srgbClr val="00B2F1"/>
          </a:solidFill>
          <a:ln>
            <a:solidFill>
              <a:srgbClr val="00B2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EA042EE-C8CC-E074-27DF-53A34124BF15}"/>
              </a:ext>
            </a:extLst>
          </p:cNvPr>
          <p:cNvSpPr txBox="1"/>
          <p:nvPr/>
        </p:nvSpPr>
        <p:spPr>
          <a:xfrm>
            <a:off x="491891" y="5907670"/>
            <a:ext cx="1749966"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Digital Leaders</a:t>
            </a:r>
          </a:p>
        </p:txBody>
      </p:sp>
    </p:spTree>
    <p:extLst>
      <p:ext uri="{BB962C8B-B14F-4D97-AF65-F5344CB8AC3E}">
        <p14:creationId xmlns:p14="http://schemas.microsoft.com/office/powerpoint/2010/main" val="1973188235"/>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spd="med"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4" name="TextBox 3">
            <a:extLst>
              <a:ext uri="{FF2B5EF4-FFF2-40B4-BE49-F238E27FC236}">
                <a16:creationId xmlns:a16="http://schemas.microsoft.com/office/drawing/2014/main" id="{90A93E87-F777-944F-3211-738CE50E0F34}"/>
              </a:ext>
            </a:extLst>
          </p:cNvPr>
          <p:cNvSpPr txBox="1"/>
          <p:nvPr/>
        </p:nvSpPr>
        <p:spPr>
          <a:xfrm>
            <a:off x="4566126" y="772716"/>
            <a:ext cx="6841014" cy="5734903"/>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1630969665"/>
      </p:ext>
    </p:extLst>
  </p:cSld>
  <p:clrMapOvr>
    <a:masterClrMapping/>
  </p:clrMapOvr>
  <mc:AlternateContent xmlns:mc="http://schemas.openxmlformats.org/markup-compatibility/2006" xmlns:p14="http://schemas.microsoft.com/office/powerpoint/2010/main">
    <mc:Choice Requires="p14">
      <p:transition spd="med" p14:dur="700" advTm="63100">
        <p:fade/>
      </p:transition>
    </mc:Choice>
    <mc:Fallback xmlns="">
      <p:transition spd="med" advTm="631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566126" y="87449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6" name="TextBox 5">
            <a:extLst>
              <a:ext uri="{FF2B5EF4-FFF2-40B4-BE49-F238E27FC236}">
                <a16:creationId xmlns:a16="http://schemas.microsoft.com/office/drawing/2014/main" id="{011DDEC1-86CE-F434-1A28-52CBD0F289EF}"/>
              </a:ext>
            </a:extLst>
          </p:cNvPr>
          <p:cNvSpPr txBox="1"/>
          <p:nvPr/>
        </p:nvSpPr>
        <p:spPr>
          <a:xfrm>
            <a:off x="4866710" y="1590842"/>
            <a:ext cx="6698815" cy="47545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a:p>
            <a:pPr marL="569913" lvl="2" indent="-58738" algn="just">
              <a:lnSpc>
                <a:spcPts val="28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58304316"/>
      </p:ext>
    </p:extLst>
  </p:cSld>
  <p:clrMapOvr>
    <a:masterClrMapping/>
  </p:clrMapOvr>
  <mc:AlternateContent xmlns:mc="http://schemas.openxmlformats.org/markup-compatibility/2006" xmlns:p14="http://schemas.microsoft.com/office/powerpoint/2010/main">
    <mc:Choice Requires="p14">
      <p:transition spd="med" p14:dur="700" advTm="52000">
        <p:fade/>
      </p:transition>
    </mc:Choice>
    <mc:Fallback xmlns="">
      <p:transition spd="med" advTm="5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2" name="TextBox 1">
            <a:extLst>
              <a:ext uri="{FF2B5EF4-FFF2-40B4-BE49-F238E27FC236}">
                <a16:creationId xmlns:a16="http://schemas.microsoft.com/office/drawing/2014/main" id="{03721D16-1B80-FFED-1039-03F384AFBFEC}"/>
              </a:ext>
            </a:extLst>
          </p:cNvPr>
          <p:cNvSpPr txBox="1"/>
          <p:nvPr/>
        </p:nvSpPr>
        <p:spPr>
          <a:xfrm>
            <a:off x="4684982" y="1145346"/>
            <a:ext cx="6684960" cy="5078313"/>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Digital leadership, however, doesn’t just happen like that, it has to be learned. Simply knowing the current technologies and transferring traditional management tools one-to-one to the virtual space is not enough to meet the demands of modern everyday working life. Instead, you need a new way of working, tailored to digital transformation and true “digital leaders” who lead by example.</a:t>
            </a:r>
          </a:p>
          <a:p>
            <a:pPr algn="just"/>
            <a:endParaRPr lang="en-US" sz="20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digital leaders and the strengths they should have.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8 components of digital leadership</a:t>
            </a:r>
          </a:p>
        </p:txBody>
      </p:sp>
    </p:spTree>
    <p:extLst>
      <p:ext uri="{BB962C8B-B14F-4D97-AF65-F5344CB8AC3E}">
        <p14:creationId xmlns:p14="http://schemas.microsoft.com/office/powerpoint/2010/main" val="1794682640"/>
      </p:ext>
    </p:extLst>
  </p:cSld>
  <p:clrMapOvr>
    <a:masterClrMapping/>
  </p:clrMapOvr>
  <mc:AlternateContent xmlns:mc="http://schemas.openxmlformats.org/markup-compatibility/2006" xmlns:p14="http://schemas.microsoft.com/office/powerpoint/2010/main">
    <mc:Choice Requires="p14">
      <p:transition spd="med" p14:dur="700" advTm="55000">
        <p:fade/>
      </p:transition>
    </mc:Choice>
    <mc:Fallback xmlns="">
      <p:transition spd="med" advTm="5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2" name="TextBox 1">
            <a:extLst>
              <a:ext uri="{FF2B5EF4-FFF2-40B4-BE49-F238E27FC236}">
                <a16:creationId xmlns:a16="http://schemas.microsoft.com/office/drawing/2014/main" id="{EA2B9942-12A9-77E9-2D83-CCA65ED35F73}"/>
              </a:ext>
            </a:extLst>
          </p:cNvPr>
          <p:cNvSpPr txBox="1"/>
          <p:nvPr/>
        </p:nvSpPr>
        <p:spPr>
          <a:xfrm>
            <a:off x="4344080" y="1940509"/>
            <a:ext cx="386195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a:t>
            </a:r>
          </a:p>
        </p:txBody>
      </p:sp>
      <p:pic>
        <p:nvPicPr>
          <p:cNvPr id="3" name="Picture 2" descr="A picture containing bubble, compact disk&#10;&#10;Description automatically generated">
            <a:extLst>
              <a:ext uri="{FF2B5EF4-FFF2-40B4-BE49-F238E27FC236}">
                <a16:creationId xmlns:a16="http://schemas.microsoft.com/office/drawing/2014/main" id="{161BA88D-6F3D-2B51-7063-D4A6372EE171}"/>
              </a:ext>
            </a:extLst>
          </p:cNvPr>
          <p:cNvPicPr>
            <a:picLocks noChangeAspect="1"/>
          </p:cNvPicPr>
          <p:nvPr/>
        </p:nvPicPr>
        <p:blipFill rotWithShape="1">
          <a:blip r:embed="rId4">
            <a:extLst>
              <a:ext uri="{28A0092B-C50C-407E-A947-70E740481C1C}">
                <a14:useLocalDpi xmlns:a14="http://schemas.microsoft.com/office/drawing/2010/main" val="0"/>
              </a:ext>
            </a:extLst>
          </a:blip>
          <a:srcRect b="4642"/>
          <a:stretch/>
        </p:blipFill>
        <p:spPr>
          <a:xfrm>
            <a:off x="3800971" y="2648395"/>
            <a:ext cx="4948172" cy="3137901"/>
          </a:xfrm>
          <a:prstGeom prst="rect">
            <a:avLst/>
          </a:prstGeom>
        </p:spPr>
      </p:pic>
    </p:spTree>
    <p:extLst>
      <p:ext uri="{BB962C8B-B14F-4D97-AF65-F5344CB8AC3E}">
        <p14:creationId xmlns:p14="http://schemas.microsoft.com/office/powerpoint/2010/main" val="3005771585"/>
      </p:ext>
    </p:extLst>
  </p:cSld>
  <p:clrMapOvr>
    <a:masterClrMapping/>
  </p:clrMapOvr>
  <mc:AlternateContent xmlns:mc="http://schemas.openxmlformats.org/markup-compatibility/2006" xmlns:p14="http://schemas.microsoft.com/office/powerpoint/2010/main">
    <mc:Choice Requires="p14">
      <p:transition spd="med" p14:dur="700" advTm="33000">
        <p:fade/>
      </p:transition>
    </mc:Choice>
    <mc:Fallback xmlns="">
      <p:transition spd="med" advTm="3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9" name="TextBox 8"/>
          <p:cNvSpPr txBox="1"/>
          <p:nvPr/>
        </p:nvSpPr>
        <p:spPr>
          <a:xfrm>
            <a:off x="142470" y="2060450"/>
            <a:ext cx="11150370"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members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team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organization or groups, and they bring outside knowledge into the organization .</a:t>
            </a:r>
          </a:p>
        </p:txBody>
      </p:sp>
      <p:sp>
        <p:nvSpPr>
          <p:cNvPr id="11" name="TextBox 10">
            <a:extLst>
              <a:ext uri="{FF2B5EF4-FFF2-40B4-BE49-F238E27FC236}">
                <a16:creationId xmlns:a16="http://schemas.microsoft.com/office/drawing/2014/main" id="{ECF30BE8-4845-372B-31CC-2E857126C1D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6760" y="2049315"/>
            <a:ext cx="11184660" cy="3839641"/>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responsible for maintaining effective communication with employees, the executive team, and the information technology team inside the business, as well as coordinating across these three groups in order to realize digitalization or digital applications.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 </a:t>
            </a:r>
          </a:p>
        </p:txBody>
      </p:sp>
      <p:sp>
        <p:nvSpPr>
          <p:cNvPr id="10" name="TextBox 9">
            <a:extLst>
              <a:ext uri="{FF2B5EF4-FFF2-40B4-BE49-F238E27FC236}">
                <a16:creationId xmlns:a16="http://schemas.microsoft.com/office/drawing/2014/main" id="{659F68B8-D7CB-A4E8-6714-9B484F6E93DB}"/>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B5AAA91B-39F6-3D79-F2E6-F5268584C83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14875" y="206312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Additionally, the digital leader's expertise of business, digital literacy, and management science will enhance the success of the open, unbiased, and empathic policies and behaviors that the digital leader is expected to exhibit.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Successful digital leaders of the future will possess great coaching abilities, enabling them to foster dynamic, empowering, and high-performance cultures. </a:t>
            </a:r>
          </a:p>
        </p:txBody>
      </p:sp>
      <p:sp>
        <p:nvSpPr>
          <p:cNvPr id="10" name="TextBox 9">
            <a:extLst>
              <a:ext uri="{FF2B5EF4-FFF2-40B4-BE49-F238E27FC236}">
                <a16:creationId xmlns:a16="http://schemas.microsoft.com/office/drawing/2014/main" id="{35546886-4B54-5F94-CB1E-CD2E0CC50C50}"/>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158CE04D-A926-D14C-8E45-5B4330E3750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398641217"/>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1" y="2120273"/>
            <a:ext cx="11327130"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characterized by an inventive mindset, networking intelligence, adaptability, motivational coaching, digital intelligence, democratic compromise behaviors, and a capacity to learn from their failures. </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with vision, courage, inspiration, intellectual stimulation, passion, strategic thinking/planning, focus, collaboration, innovation, adaptability, communication, emotional intelligence, spiritual intelligence, responsibilities and accountability, technology, entrepreneurial, and adaptive ideas should be able to shape societies, solve problems, and think critically. </a:t>
            </a:r>
          </a:p>
        </p:txBody>
      </p:sp>
      <p:sp>
        <p:nvSpPr>
          <p:cNvPr id="11" name="TextBox 10">
            <a:extLst>
              <a:ext uri="{FF2B5EF4-FFF2-40B4-BE49-F238E27FC236}">
                <a16:creationId xmlns:a16="http://schemas.microsoft.com/office/drawing/2014/main" id="{E425B7EB-6E72-9667-628D-EF3E958FC05F}"/>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D8364011-44AB-B2EA-6A45-E57645645F3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3217735369"/>
      </p:ext>
    </p:extLst>
  </p:cSld>
  <p:clrMapOvr>
    <a:masterClrMapping/>
  </p:clrMapOvr>
  <mc:AlternateContent xmlns:mc="http://schemas.openxmlformats.org/markup-compatibility/2006" xmlns:p14="http://schemas.microsoft.com/office/powerpoint/2010/main">
    <mc:Choice Requires="p14">
      <p:transition p14:dur="10" advTm="128000"/>
    </mc:Choice>
    <mc:Fallback xmlns="">
      <p:transition advTm="12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24990" y="2002228"/>
            <a:ext cx="10984080"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vision for businesses to achieve their digital goals, and the ability to adjust their ideas and policies to changing situations.</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 linked to emotional intelligence and leadership types such as transformational and transactional leadership</a:t>
            </a:r>
          </a:p>
        </p:txBody>
      </p:sp>
      <p:sp>
        <p:nvSpPr>
          <p:cNvPr id="11" name="TextBox 10">
            <a:extLst>
              <a:ext uri="{FF2B5EF4-FFF2-40B4-BE49-F238E27FC236}">
                <a16:creationId xmlns:a16="http://schemas.microsoft.com/office/drawing/2014/main" id="{3CF7588B-6BE4-2808-29EA-A0FE8F891239}"/>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A0DF0616-0F1B-82CB-731E-00390C8063D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Lst>
          </a:blip>
          <a:srcRect l="25254" t="27359" r="14792" b="7925"/>
          <a:stretch/>
        </p:blipFill>
        <p:spPr>
          <a:xfrm>
            <a:off x="2440840" y="1233379"/>
            <a:ext cx="9179900" cy="5573927"/>
          </a:xfrm>
          <a:prstGeom prst="rect">
            <a:avLst/>
          </a:prstGeom>
        </p:spPr>
      </p:pic>
      <p:sp>
        <p:nvSpPr>
          <p:cNvPr id="7" name="TextBox 6"/>
          <p:cNvSpPr txBox="1"/>
          <p:nvPr/>
        </p:nvSpPr>
        <p:spPr>
          <a:xfrm>
            <a:off x="724755" y="2227379"/>
            <a:ext cx="3009884"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
        <p:nvSpPr>
          <p:cNvPr id="3" name="TextBox 2">
            <a:extLst>
              <a:ext uri="{FF2B5EF4-FFF2-40B4-BE49-F238E27FC236}">
                <a16:creationId xmlns:a16="http://schemas.microsoft.com/office/drawing/2014/main" id="{6D915507-4A1A-2CF4-95E8-6963DA9F9C10}"/>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0" name="TextBox 9">
            <a:extLst>
              <a:ext uri="{FF2B5EF4-FFF2-40B4-BE49-F238E27FC236}">
                <a16:creationId xmlns:a16="http://schemas.microsoft.com/office/drawing/2014/main" id="{8A2B1B1E-CB4E-6232-9949-7360D26AC2E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1581264"/>
            <a:ext cx="5111260" cy="4700486"/>
          </a:xfrm>
          <a:prstGeom prst="rect">
            <a:avLst/>
          </a:prstGeom>
        </p:spPr>
      </p:pic>
      <p:sp>
        <p:nvSpPr>
          <p:cNvPr id="7" name="TextBox 6"/>
          <p:cNvSpPr txBox="1"/>
          <p:nvPr/>
        </p:nvSpPr>
        <p:spPr>
          <a:xfrm>
            <a:off x="8356296" y="596491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13038" y="2061915"/>
            <a:ext cx="7073562" cy="4042132"/>
          </a:xfrm>
          <a:prstGeom prst="rect">
            <a:avLst/>
          </a:prstGeom>
          <a:noFill/>
        </p:spPr>
        <p:txBody>
          <a:bodyPr wrap="square" rtlCol="0">
            <a:spAutoFit/>
          </a:bodyPr>
          <a:lstStyle/>
          <a:p>
            <a:pPr marL="974725" indent="-457200" algn="just">
              <a:lnSpc>
                <a:spcPts val="2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 is a combination of Digital Strategist, Digital Innovator, and Digital Driver. </a:t>
            </a:r>
          </a:p>
          <a:p>
            <a:pPr marL="974725" indent="-227013" algn="just">
              <a:lnSpc>
                <a:spcPts val="2200"/>
              </a:lnSpc>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 </a:t>
            </a:r>
            <a:r>
              <a:rPr lang="en-US" sz="2000" b="1" dirty="0">
                <a:solidFill>
                  <a:srgbClr val="0A1F61"/>
                </a:solidFill>
                <a:latin typeface="Tajawal ExtraBold" panose="00000800000000000000" pitchFamily="2" charset="-78"/>
                <a:cs typeface="Tajawal ExtraBold" panose="00000800000000000000" pitchFamily="2" charset="-78"/>
              </a:rPr>
              <a:t>stays ahead of emerging trends and technologies, experiments with them personally where possible, and finds ways to apply them to drive transformative change for customers and/or business operations. </a:t>
            </a:r>
          </a:p>
          <a:p>
            <a:pPr marL="974725" indent="-227013" algn="just">
              <a:lnSpc>
                <a:spcPts val="2200"/>
              </a:lnSpc>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en-US" sz="2000" b="1" dirty="0">
                <a:solidFill>
                  <a:srgbClr val="0A1F61"/>
                </a:solidFill>
                <a:latin typeface="Tajawal ExtraBold" panose="00000800000000000000" pitchFamily="2" charset="-78"/>
                <a:cs typeface="Tajawal ExtraBold" panose="00000800000000000000" pitchFamily="2" charset="-78"/>
              </a:rPr>
              <a:t>disrupts the status quo and keeps moving the organization toward the vision for winning in the future. </a:t>
            </a:r>
          </a:p>
          <a:p>
            <a:pPr marL="974725" indent="-227013" algn="just">
              <a:lnSpc>
                <a:spcPts val="2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sp>
        <p:nvSpPr>
          <p:cNvPr id="3" name="TextBox 2">
            <a:extLst>
              <a:ext uri="{FF2B5EF4-FFF2-40B4-BE49-F238E27FC236}">
                <a16:creationId xmlns:a16="http://schemas.microsoft.com/office/drawing/2014/main" id="{FAFFB1F5-1AD5-DFE4-65B6-B4B5EF736973}"/>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4" name="TextBox 13">
            <a:extLst>
              <a:ext uri="{FF2B5EF4-FFF2-40B4-BE49-F238E27FC236}">
                <a16:creationId xmlns:a16="http://schemas.microsoft.com/office/drawing/2014/main" id="{99BDA607-FB2C-F003-82A9-471616909D1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92" t="23450" r="24581" b="9185"/>
          <a:stretch/>
        </p:blipFill>
        <p:spPr>
          <a:xfrm>
            <a:off x="7627519" y="1671545"/>
            <a:ext cx="4411837" cy="4373144"/>
          </a:xfrm>
          <a:prstGeom prst="rect">
            <a:avLst/>
          </a:prstGeom>
        </p:spPr>
      </p:pic>
      <p:sp>
        <p:nvSpPr>
          <p:cNvPr id="7" name="TextBox 6"/>
          <p:cNvSpPr txBox="1"/>
          <p:nvPr/>
        </p:nvSpPr>
        <p:spPr>
          <a:xfrm>
            <a:off x="8264856" y="595348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Digital Leader Model</a:t>
            </a:r>
          </a:p>
        </p:txBody>
      </p:sp>
      <p:sp>
        <p:nvSpPr>
          <p:cNvPr id="12" name="TextBox 11">
            <a:extLst>
              <a:ext uri="{FF2B5EF4-FFF2-40B4-BE49-F238E27FC236}">
                <a16:creationId xmlns:a16="http://schemas.microsoft.com/office/drawing/2014/main" id="{0316EC17-82EB-31EC-D144-906ADFB2F2C6}"/>
              </a:ext>
            </a:extLst>
          </p:cNvPr>
          <p:cNvSpPr txBox="1"/>
          <p:nvPr/>
        </p:nvSpPr>
        <p:spPr>
          <a:xfrm>
            <a:off x="260277" y="2180738"/>
            <a:ext cx="7279574"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 Model </a:t>
            </a:r>
            <a:r>
              <a:rPr lang="en-US" sz="2400" b="1" dirty="0">
                <a:solidFill>
                  <a:srgbClr val="0A1F61"/>
                </a:solidFill>
                <a:latin typeface="Tajawal ExtraBold" panose="00000800000000000000" pitchFamily="2" charset="-78"/>
                <a:cs typeface="Tajawal ExtraBold" panose="00000800000000000000" pitchFamily="2" charset="-78"/>
              </a:rPr>
              <a:t>shows the important skills sets that are required to be a digital leader.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change is about steering people in a volatile work environment, promoting and inspiring collaboration, empowering team members to embrace change and drive their self-development, being self-aware and be willing to move into the role of a humble facilitator.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9290872-1D73-81C0-5F3E-25FF7614681B}"/>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1" name="TextBox 10">
            <a:extLst>
              <a:ext uri="{FF2B5EF4-FFF2-40B4-BE49-F238E27FC236}">
                <a16:creationId xmlns:a16="http://schemas.microsoft.com/office/drawing/2014/main" id="{FF32FF8E-60B4-6A03-3770-4CB4FBDA448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699893401"/>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5367" y="2157046"/>
            <a:ext cx="11257483" cy="3865289"/>
          </a:xfrm>
          <a:prstGeom prst="rect">
            <a:avLst/>
          </a:prstGeom>
          <a:noFill/>
        </p:spPr>
        <p:txBody>
          <a:bodyPr wrap="square" rtlCol="0">
            <a:spAutoFit/>
          </a:bodyPr>
          <a:lstStyle/>
          <a:p>
            <a:pPr marL="974725" indent="-4572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To overcome the challenges derived from the digital transformation, leaders are required to develop a combination of digital and human skills, mainly related to the ability to communicate effectively in a digitalized context, create cohesion between geographically distant followers, foster initiative and change attitudes, and deal with complex and fast problem solving. </a:t>
            </a:r>
          </a:p>
          <a:p>
            <a:pPr marL="974725" indent="-4572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Inspirational leaders will remain pivotal in making the right decisions, as “humans will continue to enjoy a strong comparative advantage over machines.”</a:t>
            </a:r>
          </a:p>
        </p:txBody>
      </p:sp>
      <p:sp>
        <p:nvSpPr>
          <p:cNvPr id="10" name="TextBox 9">
            <a:extLst>
              <a:ext uri="{FF2B5EF4-FFF2-40B4-BE49-F238E27FC236}">
                <a16:creationId xmlns:a16="http://schemas.microsoft.com/office/drawing/2014/main" id="{A3E7AA18-2665-C88F-7423-620F6B767BA1}"/>
              </a:ext>
            </a:extLst>
          </p:cNvPr>
          <p:cNvSpPr txBox="1"/>
          <p:nvPr/>
        </p:nvSpPr>
        <p:spPr>
          <a:xfrm>
            <a:off x="2398917" y="1047133"/>
            <a:ext cx="276229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a:t>
            </a:r>
          </a:p>
        </p:txBody>
      </p:sp>
      <p:sp>
        <p:nvSpPr>
          <p:cNvPr id="11" name="TextBox 10">
            <a:extLst>
              <a:ext uri="{FF2B5EF4-FFF2-40B4-BE49-F238E27FC236}">
                <a16:creationId xmlns:a16="http://schemas.microsoft.com/office/drawing/2014/main" id="{C2226441-019F-F97D-CC0F-A04DC360A61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968030108"/>
      </p:ext>
    </p:extLst>
  </p:cSld>
  <p:clrMapOvr>
    <a:masterClrMapping/>
  </p:clrMapOvr>
  <mc:AlternateContent xmlns:mc="http://schemas.openxmlformats.org/markup-compatibility/2006" xmlns:p14="http://schemas.microsoft.com/office/powerpoint/2010/main">
    <mc:Choice Requires="p14">
      <p:transition p14:dur="10" advTm="356200"/>
    </mc:Choice>
    <mc:Fallback xmlns="">
      <p:transition advTm="3562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6" name="TextBox 5">
            <a:extLst>
              <a:ext uri="{FF2B5EF4-FFF2-40B4-BE49-F238E27FC236}">
                <a16:creationId xmlns:a16="http://schemas.microsoft.com/office/drawing/2014/main" id="{9565A368-F03D-E904-41D0-725B679E1A20}"/>
              </a:ext>
            </a:extLst>
          </p:cNvPr>
          <p:cNvSpPr txBox="1"/>
          <p:nvPr/>
        </p:nvSpPr>
        <p:spPr>
          <a:xfrm>
            <a:off x="3287620" y="1569715"/>
            <a:ext cx="6097978" cy="1661993"/>
          </a:xfrm>
          <a:prstGeom prst="rect">
            <a:avLst/>
          </a:prstGeom>
          <a:noFill/>
        </p:spPr>
        <p:txBody>
          <a:bodyPr wrap="square">
            <a:spAutoFit/>
          </a:bodyPr>
          <a:lstStyle/>
          <a:p>
            <a:pPr marL="60325" algn="ctr"/>
            <a:r>
              <a:rPr lang="en-US" sz="6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ExtraBold" panose="00000800000000000000" pitchFamily="2" charset="-78"/>
                <a:cs typeface="Tajawal ExtraBold" panose="00000800000000000000" pitchFamily="2" charset="-78"/>
              </a:rPr>
              <a:t>8</a:t>
            </a:r>
            <a:r>
              <a:rPr lang="en-US" sz="3600" b="1" dirty="0">
                <a:solidFill>
                  <a:srgbClr val="0A1F61"/>
                </a:solidFill>
                <a:latin typeface="Tajawal ExtraBold" panose="00000800000000000000" pitchFamily="2" charset="-78"/>
                <a:cs typeface="Tajawal ExtraBold" panose="00000800000000000000" pitchFamily="2" charset="-78"/>
              </a:rPr>
              <a:t> Components of </a:t>
            </a:r>
          </a:p>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Leadership </a:t>
            </a:r>
          </a:p>
        </p:txBody>
      </p:sp>
      <p:pic>
        <p:nvPicPr>
          <p:cNvPr id="8" name="Picture 7" descr="A picture containing music&#10;&#10;Description automatically generated">
            <a:extLst>
              <a:ext uri="{FF2B5EF4-FFF2-40B4-BE49-F238E27FC236}">
                <a16:creationId xmlns:a16="http://schemas.microsoft.com/office/drawing/2014/main" id="{EE2B54FE-5EFD-5290-6121-0BAC855E70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97708" y="3231708"/>
            <a:ext cx="4877802" cy="2792542"/>
          </a:xfrm>
          <a:prstGeom prst="rect">
            <a:avLst/>
          </a:prstGeom>
        </p:spPr>
      </p:pic>
    </p:spTree>
    <p:extLst>
      <p:ext uri="{BB962C8B-B14F-4D97-AF65-F5344CB8AC3E}">
        <p14:creationId xmlns:p14="http://schemas.microsoft.com/office/powerpoint/2010/main" val="2627982517"/>
      </p:ext>
    </p:extLst>
  </p:cSld>
  <p:clrMapOvr>
    <a:masterClrMapping/>
  </p:clrMapOvr>
  <mc:AlternateContent xmlns:mc="http://schemas.openxmlformats.org/markup-compatibility/2006" xmlns:p14="http://schemas.microsoft.com/office/powerpoint/2010/main">
    <mc:Choice Requires="p14">
      <p:transition spd="med" p14:dur="700" advTm="8000">
        <p:fade/>
      </p:transition>
    </mc:Choice>
    <mc:Fallback xmlns="">
      <p:transition spd="med"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22173" y="1139093"/>
            <a:ext cx="6160679"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components of digital leadership </a:t>
            </a:r>
            <a:endParaRPr lang="en-US" sz="2400" b="1" dirty="0">
              <a:solidFill>
                <a:schemeClr val="accent2"/>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2">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256507" y="2114964"/>
            <a:ext cx="7920396" cy="3901774"/>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1. Media competence: An effective digital leader is technically savvy and knows digital programs and media so well they can use them optimally to achieve business goals.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2. Agility: Nowadays, the demands placed on companies change frequently and at high speed. Being able to react flexibly to these changes is essential to remain competitive. Complex tasks can no longer be planned in detail over the long term, especially when it comes to digital and IT-related projects.</a:t>
            </a:r>
          </a:p>
        </p:txBody>
      </p:sp>
      <p:sp>
        <p:nvSpPr>
          <p:cNvPr id="11" name="TextBox 10">
            <a:extLst>
              <a:ext uri="{FF2B5EF4-FFF2-40B4-BE49-F238E27FC236}">
                <a16:creationId xmlns:a16="http://schemas.microsoft.com/office/drawing/2014/main" id="{428F3E41-D1A4-CFD3-0B57-AB25A65A042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2">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300758" y="2080674"/>
            <a:ext cx="7963132" cy="3917804"/>
          </a:xfrm>
          <a:prstGeom prst="rect">
            <a:avLst/>
          </a:prstGeom>
          <a:noFill/>
        </p:spPr>
        <p:txBody>
          <a:bodyPr wrap="square" rtlCol="0">
            <a:spAutoFit/>
          </a:bodyPr>
          <a:lstStyle/>
          <a:p>
            <a:pPr marL="517525" algn="just">
              <a:lnSpc>
                <a:spcPts val="2500"/>
              </a:lnSpc>
            </a:pPr>
            <a:r>
              <a:rPr lang="en-US" sz="2000" b="1" dirty="0">
                <a:solidFill>
                  <a:srgbClr val="0A1F61"/>
                </a:solidFill>
                <a:latin typeface="Tajawal ExtraBold" panose="00000800000000000000" pitchFamily="2" charset="-78"/>
                <a:cs typeface="Tajawal ExtraBold" panose="00000800000000000000" pitchFamily="2" charset="-78"/>
              </a:rPr>
              <a:t>3. Personal responsibility and autonomy: Digital leadership means creating the framework for teams to work autonomously. An open culture of feedback, individual appreciation and plenty of room for maneuver ensure that employees are motivated to get to work and are willing to contribute to the company achieving its goals. </a:t>
            </a:r>
          </a:p>
          <a:p>
            <a:pPr marL="517525" algn="just">
              <a:lnSpc>
                <a:spcPts val="2500"/>
              </a:lnSpc>
            </a:pPr>
            <a:r>
              <a:rPr lang="en-US" sz="2000" b="1" dirty="0">
                <a:solidFill>
                  <a:srgbClr val="0A1F61"/>
                </a:solidFill>
                <a:latin typeface="Tajawal ExtraBold" panose="00000800000000000000" pitchFamily="2" charset="-78"/>
                <a:cs typeface="Tajawal ExtraBold" panose="00000800000000000000" pitchFamily="2" charset="-78"/>
              </a:rPr>
              <a:t>4. Interconnected thinking and acting: digital leaders must link existing knowledge within their network in a meaningful way and bring employees together in interdisciplinary teams. After all, it is practically essential these days for people to work on projects across departments or companies.</a:t>
            </a:r>
          </a:p>
        </p:txBody>
      </p:sp>
      <p:sp>
        <p:nvSpPr>
          <p:cNvPr id="11" name="TextBox 10">
            <a:extLst>
              <a:ext uri="{FF2B5EF4-FFF2-40B4-BE49-F238E27FC236}">
                <a16:creationId xmlns:a16="http://schemas.microsoft.com/office/drawing/2014/main" id="{5A418F64-924C-9E6D-8D7F-4C224E7074E3}"/>
              </a:ext>
            </a:extLst>
          </p:cNvPr>
          <p:cNvSpPr txBox="1"/>
          <p:nvPr/>
        </p:nvSpPr>
        <p:spPr>
          <a:xfrm>
            <a:off x="2322173" y="1139093"/>
            <a:ext cx="6160679"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components of digital leadership </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A50689F-4AE4-274A-A92C-C475C723204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411030643"/>
      </p:ext>
    </p:extLst>
  </p:cSld>
  <p:clrMapOvr>
    <a:masterClrMapping/>
  </p:clrMapOvr>
  <mc:AlternateContent xmlns:mc="http://schemas.openxmlformats.org/markup-compatibility/2006" xmlns:p14="http://schemas.microsoft.com/office/powerpoint/2010/main">
    <mc:Choice Requires="p14">
      <p:transition p14:dur="10" advTm="228300"/>
    </mc:Choice>
    <mc:Fallback xmlns="">
      <p:transition advTm="2283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2">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281051" y="2137170"/>
            <a:ext cx="7999274" cy="3901774"/>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5. Innovation and vision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Good digital leaders take a courageous approach, develop innovative solutions and a vision together with their team, and strive to use creative approaches to solve tomorrow’s problems today. e.g. launching new digital initiatives or revising business processes.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6. Clear communication: Communicating openly and clearly is one of the most important digital leadership skills. When teams work independently and from different locations, it is all the more crucial that there is plenty of communication. </a:t>
            </a:r>
          </a:p>
        </p:txBody>
      </p:sp>
      <p:sp>
        <p:nvSpPr>
          <p:cNvPr id="11" name="TextBox 10">
            <a:extLst>
              <a:ext uri="{FF2B5EF4-FFF2-40B4-BE49-F238E27FC236}">
                <a16:creationId xmlns:a16="http://schemas.microsoft.com/office/drawing/2014/main" id="{5B32B82C-C988-2B7D-FF94-C07036A52DCE}"/>
              </a:ext>
            </a:extLst>
          </p:cNvPr>
          <p:cNvSpPr txBox="1"/>
          <p:nvPr/>
        </p:nvSpPr>
        <p:spPr>
          <a:xfrm>
            <a:off x="2322173" y="1139093"/>
            <a:ext cx="6160679"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components of digital leadership </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CCD333E-AA9F-9C71-6ADC-4F40152AE06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947126527"/>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2">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322524" y="2092104"/>
            <a:ext cx="7884215" cy="3917804"/>
          </a:xfrm>
          <a:prstGeom prst="rect">
            <a:avLst/>
          </a:prstGeom>
          <a:noFill/>
        </p:spPr>
        <p:txBody>
          <a:bodyPr wrap="square" rtlCol="0">
            <a:spAutoFit/>
          </a:bodyPr>
          <a:lstStyle/>
          <a:p>
            <a:pPr marL="517525" algn="just">
              <a:lnSpc>
                <a:spcPts val="2500"/>
              </a:lnSpc>
            </a:pPr>
            <a:r>
              <a:rPr lang="en-US" sz="2000" b="1" dirty="0">
                <a:solidFill>
                  <a:srgbClr val="0A1F61"/>
                </a:solidFill>
                <a:latin typeface="Tajawal ExtraBold" panose="00000800000000000000" pitchFamily="2" charset="-78"/>
                <a:cs typeface="Tajawal ExtraBold" panose="00000800000000000000" pitchFamily="2" charset="-78"/>
              </a:rPr>
              <a:t>7. People in focus</a:t>
            </a:r>
          </a:p>
          <a:p>
            <a:pPr marL="517525" algn="just">
              <a:lnSpc>
                <a:spcPts val="2500"/>
              </a:lnSpc>
            </a:pPr>
            <a:r>
              <a:rPr lang="en-US" sz="2000" b="1" dirty="0">
                <a:solidFill>
                  <a:srgbClr val="0A1F61"/>
                </a:solidFill>
                <a:latin typeface="Tajawal ExtraBold" panose="00000800000000000000" pitchFamily="2" charset="-78"/>
                <a:cs typeface="Tajawal ExtraBold" panose="00000800000000000000" pitchFamily="2" charset="-78"/>
              </a:rPr>
              <a:t>Employees, with their needs, potential, strengths and weaknesses, are the focus of digital leadership. A better approach would be to use digital business models that put the employee at the center and that are based on structural support and inspiration.</a:t>
            </a:r>
          </a:p>
          <a:p>
            <a:pPr marL="517525" algn="just">
              <a:lnSpc>
                <a:spcPts val="2500"/>
              </a:lnSpc>
            </a:pPr>
            <a:r>
              <a:rPr lang="en-US" sz="2000" b="1" dirty="0">
                <a:solidFill>
                  <a:srgbClr val="0A1F61"/>
                </a:solidFill>
                <a:latin typeface="Tajawal ExtraBold" panose="00000800000000000000" pitchFamily="2" charset="-78"/>
                <a:cs typeface="Tajawal ExtraBold" panose="00000800000000000000" pitchFamily="2" charset="-78"/>
              </a:rPr>
              <a:t>8. Transparency, in terms of corporate values and goals or strategies for the future: Employees no longer just want to know what they have to do, but also why they should do it. Communicating this “purpose” transparently and providing all employees with the necessary information at all times is the main task of digital leaders.</a:t>
            </a:r>
          </a:p>
        </p:txBody>
      </p:sp>
      <p:sp>
        <p:nvSpPr>
          <p:cNvPr id="11" name="TextBox 10">
            <a:extLst>
              <a:ext uri="{FF2B5EF4-FFF2-40B4-BE49-F238E27FC236}">
                <a16:creationId xmlns:a16="http://schemas.microsoft.com/office/drawing/2014/main" id="{A862D197-CEAC-23DD-C8AB-A98D66D50B69}"/>
              </a:ext>
            </a:extLst>
          </p:cNvPr>
          <p:cNvSpPr txBox="1"/>
          <p:nvPr/>
        </p:nvSpPr>
        <p:spPr>
          <a:xfrm>
            <a:off x="2322173" y="1139093"/>
            <a:ext cx="6160679"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components of digital leadership </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575B24F-853D-1638-9453-1F225CC05DA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830278635"/>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314295" y="263067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10387921" y="2630677"/>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3" name="TextBox 2">
            <a:extLst>
              <a:ext uri="{FF2B5EF4-FFF2-40B4-BE49-F238E27FC236}">
                <a16:creationId xmlns:a16="http://schemas.microsoft.com/office/drawing/2014/main" id="{520F2C13-3477-0989-7178-37F357F5160A}"/>
              </a:ext>
            </a:extLst>
          </p:cNvPr>
          <p:cNvSpPr txBox="1"/>
          <p:nvPr/>
        </p:nvSpPr>
        <p:spPr>
          <a:xfrm>
            <a:off x="3412658" y="1494989"/>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8 key leadership strengths</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10" name="Picture 9" descr="Graphical user interface&#10;&#10;Description automatically generated with low confidence">
            <a:extLst>
              <a:ext uri="{FF2B5EF4-FFF2-40B4-BE49-F238E27FC236}">
                <a16:creationId xmlns:a16="http://schemas.microsoft.com/office/drawing/2014/main" id="{94D50FAA-6537-0AE5-982F-5CE72EBD67BC}"/>
              </a:ext>
            </a:extLst>
          </p:cNvPr>
          <p:cNvPicPr>
            <a:picLocks noChangeAspect="1"/>
          </p:cNvPicPr>
          <p:nvPr/>
        </p:nvPicPr>
        <p:blipFill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t="13813" b="715"/>
          <a:stretch/>
        </p:blipFill>
        <p:spPr>
          <a:xfrm>
            <a:off x="2824810" y="2387619"/>
            <a:ext cx="7273674" cy="3253524"/>
          </a:xfrm>
          <a:prstGeom prst="rect">
            <a:avLst/>
          </a:prstGeom>
        </p:spPr>
      </p:pic>
    </p:spTree>
    <p:extLst>
      <p:ext uri="{BB962C8B-B14F-4D97-AF65-F5344CB8AC3E}">
        <p14:creationId xmlns:p14="http://schemas.microsoft.com/office/powerpoint/2010/main" val="3063025160"/>
      </p:ext>
    </p:extLst>
  </p:cSld>
  <p:clrMapOvr>
    <a:masterClrMapping/>
  </p:clrMapOvr>
  <mc:AlternateContent xmlns:mc="http://schemas.openxmlformats.org/markup-compatibility/2006" xmlns:p14="http://schemas.microsoft.com/office/powerpoint/2010/main">
    <mc:Choice Requires="p14">
      <p:transition spd="med" p14:dur="700" advTm="47000">
        <p:fade/>
      </p:transition>
    </mc:Choice>
    <mc:Fallback xmlns="">
      <p:transition spd="med" advTm="4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18951" y="2206404"/>
            <a:ext cx="11110774"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Self-awareness is, in essence, the ability to monitor your own emotions and reactions as a leader.</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Practicing self-awareness allows you to better react to situations or people who may trigger you.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Developing self-awareness better equips you as a leader to become aware of your emotions and build a toolkit for how to handle them in a professional situation.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more self-aware can lead to </a:t>
            </a:r>
            <a:r>
              <a:rPr lang="en-US" sz="2400" b="1" dirty="0">
                <a:solidFill>
                  <a:srgbClr val="C00000"/>
                </a:solidFill>
                <a:latin typeface="Tajawal ExtraBold" panose="00000800000000000000" pitchFamily="2" charset="-78"/>
                <a:cs typeface="Tajawal ExtraBold" panose="00000800000000000000" pitchFamily="2" charset="-78"/>
              </a:rPr>
              <a:t>avoiding unnecessary conflict</a:t>
            </a:r>
            <a:r>
              <a:rPr lang="en-US" sz="2400" b="1" dirty="0">
                <a:solidFill>
                  <a:srgbClr val="0A1F61"/>
                </a:solidFill>
                <a:latin typeface="Tajawal ExtraBold" panose="00000800000000000000" pitchFamily="2" charset="-78"/>
                <a:cs typeface="Tajawal ExtraBold" panose="00000800000000000000" pitchFamily="2" charset="-78"/>
              </a:rPr>
              <a:t>. It will also help you set a good example for your team.</a:t>
            </a:r>
            <a:endParaRPr lang="en-US" sz="2400" b="1" i="1" dirty="0">
              <a:solidFill>
                <a:srgbClr val="C00000"/>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445924A1-172F-C924-559E-F6D1728A5B5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542371456"/>
      </p:ext>
    </p:extLst>
  </p:cSld>
  <p:clrMapOvr>
    <a:masterClrMapping/>
  </p:clrMapOvr>
  <mc:AlternateContent xmlns:mc="http://schemas.openxmlformats.org/markup-compatibility/2006" xmlns:p14="http://schemas.microsoft.com/office/powerpoint/2010/main">
    <mc:Choice Requires="p14">
      <p:transition p14:dur="10" advTm="363000"/>
    </mc:Choice>
    <mc:Fallback xmlns="">
      <p:transition advTm="36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58321" y="2103534"/>
            <a:ext cx="11110774" cy="3939540"/>
          </a:xfrm>
          <a:prstGeom prst="rect">
            <a:avLst/>
          </a:prstGeom>
          <a:noFill/>
        </p:spPr>
        <p:txBody>
          <a:bodyPr wrap="square" rtlCol="0">
            <a:spAutoFit/>
          </a:bodyPr>
          <a:lstStyle/>
          <a:p>
            <a:pPr marL="974725" indent="-457200" algn="just">
              <a:lnSpc>
                <a:spcPts val="2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display self-awareness are also able to adapt their leadership style to the needs of their team. </a:t>
            </a:r>
            <a:r>
              <a:rPr lang="en-US" sz="2000" b="1" i="1" dirty="0">
                <a:solidFill>
                  <a:srgbClr val="0A1F61"/>
                </a:solidFill>
                <a:latin typeface="Tajawal ExtraBold" panose="00000800000000000000" pitchFamily="2" charset="-78"/>
                <a:cs typeface="Tajawal ExtraBold" panose="00000800000000000000" pitchFamily="2" charset="-78"/>
              </a:rPr>
              <a:t>For example, if a team is feeling stressed or under increased pressure, a leader with good self-awareness will know how to provide the support and encouragement needed.</a:t>
            </a:r>
          </a:p>
          <a:p>
            <a:pPr marL="974725" indent="-457200" algn="just">
              <a:lnSpc>
                <a:spcPts val="25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Here are some quick tips to help you become more self-aware as a leader:</a:t>
            </a:r>
          </a:p>
          <a:p>
            <a:pPr marL="1431925" lvl="2" algn="just">
              <a:lnSpc>
                <a:spcPts val="2500"/>
              </a:lnSpc>
            </a:pPr>
            <a:r>
              <a:rPr lang="en-US" sz="2400" b="1" i="1" dirty="0">
                <a:solidFill>
                  <a:srgbClr val="0A1F61"/>
                </a:solidFill>
                <a:latin typeface="Tajawal ExtraBold" panose="00000800000000000000" pitchFamily="2" charset="-78"/>
                <a:cs typeface="Tajawal ExtraBold" panose="00000800000000000000" pitchFamily="2" charset="-78"/>
              </a:rPr>
              <a:t>1.	Keep an open mind</a:t>
            </a:r>
          </a:p>
          <a:p>
            <a:pPr marL="1431925" lvl="2" algn="just">
              <a:lnSpc>
                <a:spcPts val="2500"/>
              </a:lnSpc>
            </a:pPr>
            <a:r>
              <a:rPr lang="en-US" sz="2400" b="1" i="1" dirty="0">
                <a:solidFill>
                  <a:srgbClr val="0A1F61"/>
                </a:solidFill>
                <a:latin typeface="Tajawal ExtraBold" panose="00000800000000000000" pitchFamily="2" charset="-78"/>
                <a:cs typeface="Tajawal ExtraBold" panose="00000800000000000000" pitchFamily="2" charset="-78"/>
              </a:rPr>
              <a:t>2.	Stay focused</a:t>
            </a:r>
          </a:p>
          <a:p>
            <a:pPr marL="1431925" lvl="2" algn="just">
              <a:lnSpc>
                <a:spcPts val="2500"/>
              </a:lnSpc>
            </a:pPr>
            <a:r>
              <a:rPr lang="en-US" sz="2400" b="1" i="1" dirty="0">
                <a:solidFill>
                  <a:srgbClr val="0A1F61"/>
                </a:solidFill>
                <a:latin typeface="Tajawal ExtraBold" panose="00000800000000000000" pitchFamily="2" charset="-78"/>
                <a:cs typeface="Tajawal ExtraBold" panose="00000800000000000000" pitchFamily="2" charset="-78"/>
              </a:rPr>
              <a:t>3.	Understand your own strengths and weaknesses</a:t>
            </a:r>
          </a:p>
          <a:p>
            <a:pPr marL="1431925" lvl="2" algn="just">
              <a:lnSpc>
                <a:spcPts val="2500"/>
              </a:lnSpc>
            </a:pPr>
            <a:r>
              <a:rPr lang="en-US" sz="2400" b="1" i="1" dirty="0">
                <a:solidFill>
                  <a:srgbClr val="0A1F61"/>
                </a:solidFill>
                <a:latin typeface="Tajawal ExtraBold" panose="00000800000000000000" pitchFamily="2" charset="-78"/>
                <a:cs typeface="Tajawal ExtraBold" panose="00000800000000000000" pitchFamily="2" charset="-78"/>
              </a:rPr>
              <a:t>4.	Know your emotional triggers</a:t>
            </a:r>
          </a:p>
          <a:p>
            <a:pPr marL="1431925" lvl="2" algn="just">
              <a:lnSpc>
                <a:spcPts val="2500"/>
              </a:lnSpc>
            </a:pPr>
            <a:r>
              <a:rPr lang="en-US" sz="2400" b="1" i="1" dirty="0">
                <a:solidFill>
                  <a:srgbClr val="0A1F61"/>
                </a:solidFill>
                <a:latin typeface="Tajawal ExtraBold" panose="00000800000000000000" pitchFamily="2" charset="-78"/>
                <a:cs typeface="Tajawal ExtraBold" panose="00000800000000000000" pitchFamily="2" charset="-78"/>
              </a:rPr>
              <a:t>5.	Practice self-discipline</a:t>
            </a:r>
          </a:p>
          <a:p>
            <a:pPr marL="1431925" lvl="2" algn="just">
              <a:lnSpc>
                <a:spcPts val="2500"/>
              </a:lnSpc>
            </a:pPr>
            <a:r>
              <a:rPr lang="en-US" sz="2400" b="1" i="1" dirty="0">
                <a:solidFill>
                  <a:srgbClr val="0A1F61"/>
                </a:solidFill>
                <a:latin typeface="Tajawal ExtraBold" panose="00000800000000000000" pitchFamily="2" charset="-78"/>
                <a:cs typeface="Tajawal ExtraBold" panose="00000800000000000000" pitchFamily="2" charset="-78"/>
              </a:rPr>
              <a:t>6.	Seek feedback from your team</a:t>
            </a:r>
          </a:p>
        </p:txBody>
      </p:sp>
      <p:sp>
        <p:nvSpPr>
          <p:cNvPr id="9" name="TextBox 8">
            <a:extLst>
              <a:ext uri="{FF2B5EF4-FFF2-40B4-BE49-F238E27FC236}">
                <a16:creationId xmlns:a16="http://schemas.microsoft.com/office/drawing/2014/main" id="{59ED0C11-9C4E-0A10-DC1A-6BD175FC206D}"/>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p>
        </p:txBody>
      </p:sp>
      <p:sp>
        <p:nvSpPr>
          <p:cNvPr id="12" name="TextBox 11">
            <a:extLst>
              <a:ext uri="{FF2B5EF4-FFF2-40B4-BE49-F238E27FC236}">
                <a16:creationId xmlns:a16="http://schemas.microsoft.com/office/drawing/2014/main" id="{54E37036-332C-89EC-0C3F-D08DC2D154B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658220758"/>
      </p:ext>
    </p:extLst>
  </p:cSld>
  <p:clrMapOvr>
    <a:masterClrMapping/>
  </p:clrMapOvr>
  <mc:AlternateContent xmlns:mc="http://schemas.openxmlformats.org/markup-compatibility/2006" xmlns:p14="http://schemas.microsoft.com/office/powerpoint/2010/main">
    <mc:Choice Requires="p14">
      <p:transition p14:dur="10" advTm="287000"/>
    </mc:Choice>
    <mc:Fallback xmlns="">
      <p:transition advTm="287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302432" y="2199156"/>
            <a:ext cx="10901563"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is communication. To be an effective leader, you must be able to communicate effectively. Your success, and that of your organization is reliant on it.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leader, you need to be a skilled communicator in relationships at many levels, and with a wide range of different audiences.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Therefore, it is vital that you are able to think clearly, and critically you must learn to handle the rapid flow of information within your organization, and among customers, partners, employees, and other stakeholders and influencers.</a:t>
            </a:r>
          </a:p>
        </p:txBody>
      </p:sp>
      <p:sp>
        <p:nvSpPr>
          <p:cNvPr id="9" name="TextBox 8">
            <a:extLst>
              <a:ext uri="{FF2B5EF4-FFF2-40B4-BE49-F238E27FC236}">
                <a16:creationId xmlns:a16="http://schemas.microsoft.com/office/drawing/2014/main" id="{DD386C22-5C2F-F63F-82B6-3EC54523FBDA}"/>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10" name="TextBox 9">
            <a:extLst>
              <a:ext uri="{FF2B5EF4-FFF2-40B4-BE49-F238E27FC236}">
                <a16:creationId xmlns:a16="http://schemas.microsoft.com/office/drawing/2014/main" id="{0A2989FE-FBC6-2DE7-222E-D5D4DF0DC3B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93263550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91002" y="2236025"/>
            <a:ext cx="10901563" cy="3683060"/>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communication as a leader must be purposeful, and intentional. </a:t>
            </a:r>
          </a:p>
          <a:p>
            <a:pPr marL="974725"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know when, what and exactly how to communicate is an art. </a:t>
            </a:r>
          </a:p>
          <a:p>
            <a:pPr marL="974725"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Delivering effective communication is vital to gain trust, align in pursuit of targets and goals, and inspire change. </a:t>
            </a:r>
          </a:p>
          <a:p>
            <a:pPr marL="974725"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lack strong communication skills often find themselves in situations where information is misunderstood or lacking. This can ultimately lead to relationships souring and place barriers between you, and your teams which can inhibit success.</a:t>
            </a:r>
          </a:p>
        </p:txBody>
      </p:sp>
      <p:sp>
        <p:nvSpPr>
          <p:cNvPr id="9" name="TextBox 8">
            <a:extLst>
              <a:ext uri="{FF2B5EF4-FFF2-40B4-BE49-F238E27FC236}">
                <a16:creationId xmlns:a16="http://schemas.microsoft.com/office/drawing/2014/main" id="{7266C690-965F-18CA-BB0B-E6E122323254}"/>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12" name="TextBox 11">
            <a:extLst>
              <a:ext uri="{FF2B5EF4-FFF2-40B4-BE49-F238E27FC236}">
                <a16:creationId xmlns:a16="http://schemas.microsoft.com/office/drawing/2014/main" id="{4E656A5D-66B0-EC86-E06E-D991920A0C3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77356890"/>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599612" y="2065302"/>
            <a:ext cx="6423407" cy="211160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Communication</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Non-Verbal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a:t>
            </a:r>
          </a:p>
          <a:p>
            <a:pPr marL="914400" lvl="1" indent="-457200" algn="just">
              <a:lnSpc>
                <a:spcPts val="32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ACTIVELY Listen—Not Hear</a:t>
            </a:r>
          </a:p>
        </p:txBody>
      </p:sp>
      <p:pic>
        <p:nvPicPr>
          <p:cNvPr id="10" name="Picture 9">
            <a:extLst>
              <a:ext uri="{FF2B5EF4-FFF2-40B4-BE49-F238E27FC236}">
                <a16:creationId xmlns:a16="http://schemas.microsoft.com/office/drawing/2014/main" id="{16507FA4-5EF6-80DA-DAE6-B978FA2F839A}"/>
              </a:ext>
            </a:extLst>
          </p:cNvPr>
          <p:cNvPicPr>
            <a:picLocks noChangeAspect="1"/>
          </p:cNvPicPr>
          <p:nvPr/>
        </p:nvPicPr>
        <p:blipFill rotWithShape="1">
          <a:blip r:embed="rId2"/>
          <a:srcRect l="21216" t="33593" r="25097" b="13593"/>
          <a:stretch/>
        </p:blipFill>
        <p:spPr>
          <a:xfrm>
            <a:off x="6287071" y="1745169"/>
            <a:ext cx="4920822" cy="2722984"/>
          </a:xfrm>
          <a:prstGeom prst="rect">
            <a:avLst/>
          </a:prstGeom>
          <a:ln w="57150">
            <a:solidFill>
              <a:srgbClr val="C00000"/>
            </a:solidFill>
          </a:ln>
        </p:spPr>
      </p:pic>
      <p:sp>
        <p:nvSpPr>
          <p:cNvPr id="12" name="TextBox 11">
            <a:extLst>
              <a:ext uri="{FF2B5EF4-FFF2-40B4-BE49-F238E27FC236}">
                <a16:creationId xmlns:a16="http://schemas.microsoft.com/office/drawing/2014/main" id="{6FEB11D3-7EAB-EB55-C75D-ACAF45657B2A}"/>
              </a:ext>
            </a:extLst>
          </p:cNvPr>
          <p:cNvSpPr txBox="1"/>
          <p:nvPr/>
        </p:nvSpPr>
        <p:spPr>
          <a:xfrm>
            <a:off x="166825" y="4422433"/>
            <a:ext cx="10189030" cy="1701235"/>
          </a:xfrm>
          <a:prstGeom prst="rect">
            <a:avLst/>
          </a:prstGeom>
          <a:noFill/>
        </p:spPr>
        <p:txBody>
          <a:bodyPr wrap="square" rtlCol="0">
            <a:spAutoFit/>
          </a:bodyPr>
          <a:lstStyle/>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Listen ACTIVELY to your customers, your supervisors, your colleagues, and anyone else who comes inContact with your business.</a:t>
            </a:r>
          </a:p>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 is one of the main KEYS to SUCCESS</a:t>
            </a:r>
          </a:p>
        </p:txBody>
      </p:sp>
      <p:sp>
        <p:nvSpPr>
          <p:cNvPr id="9" name="TextBox 8">
            <a:extLst>
              <a:ext uri="{FF2B5EF4-FFF2-40B4-BE49-F238E27FC236}">
                <a16:creationId xmlns:a16="http://schemas.microsoft.com/office/drawing/2014/main" id="{330938DE-00FB-FCE1-5D1E-FD08D2A4DA55}"/>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13" name="TextBox 12">
            <a:extLst>
              <a:ext uri="{FF2B5EF4-FFF2-40B4-BE49-F238E27FC236}">
                <a16:creationId xmlns:a16="http://schemas.microsoft.com/office/drawing/2014/main" id="{321A384B-C2CC-09D1-9B2D-864FA98CC35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58481285"/>
      </p:ext>
    </p:extLst>
  </p:cSld>
  <p:clrMapOvr>
    <a:masterClrMapping/>
  </p:clrMapOvr>
  <mc:AlternateContent xmlns:mc="http://schemas.openxmlformats.org/markup-compatibility/2006" xmlns:p14="http://schemas.microsoft.com/office/powerpoint/2010/main">
    <mc:Choice Requires="p14">
      <p:transition p14:dur="10" advTm="173200"/>
    </mc:Choice>
    <mc:Fallback xmlns="">
      <p:transition advTm="1732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965372" y="2107716"/>
            <a:ext cx="6423407" cy="252197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Did You Know That</a:t>
            </a: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55%Body Language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38%Tone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7%Verbal</a:t>
            </a:r>
          </a:p>
          <a:p>
            <a:pPr marL="974725" lvl="1" algn="just">
              <a:lnSpc>
                <a:spcPts val="3200"/>
              </a:lnSpc>
            </a:pPr>
            <a:r>
              <a:rPr lang="en-US" sz="2400" b="1" i="1" dirty="0">
                <a:solidFill>
                  <a:srgbClr val="C00000"/>
                </a:solidFill>
                <a:latin typeface="Tajawal ExtraBold" panose="00000800000000000000" pitchFamily="2" charset="-78"/>
                <a:cs typeface="Tajawal ExtraBold" panose="00000800000000000000" pitchFamily="2" charset="-78"/>
              </a:rPr>
              <a:t>100%TOTAL</a:t>
            </a:r>
          </a:p>
        </p:txBody>
      </p:sp>
      <p:sp>
        <p:nvSpPr>
          <p:cNvPr id="9" name="TextBox 8">
            <a:extLst>
              <a:ext uri="{FF2B5EF4-FFF2-40B4-BE49-F238E27FC236}">
                <a16:creationId xmlns:a16="http://schemas.microsoft.com/office/drawing/2014/main" id="{4FB9776B-5749-01B4-E2DE-D2938E67F6C1}"/>
              </a:ext>
            </a:extLst>
          </p:cNvPr>
          <p:cNvSpPr txBox="1"/>
          <p:nvPr/>
        </p:nvSpPr>
        <p:spPr>
          <a:xfrm>
            <a:off x="5217573" y="1959629"/>
            <a:ext cx="6423407"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P’s of Office Meeting Protocol</a:t>
            </a:r>
          </a:p>
          <a:p>
            <a:pPr marL="517525"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Punctual</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Prepared</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Participatory</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Positive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Productive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Polite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Proactive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Professional</a:t>
            </a:r>
          </a:p>
        </p:txBody>
      </p:sp>
      <p:sp>
        <p:nvSpPr>
          <p:cNvPr id="10" name="TextBox 9">
            <a:extLst>
              <a:ext uri="{FF2B5EF4-FFF2-40B4-BE49-F238E27FC236}">
                <a16:creationId xmlns:a16="http://schemas.microsoft.com/office/drawing/2014/main" id="{511751CE-45B4-DFDE-A653-E76D33723C67}"/>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13" name="TextBox 12">
            <a:extLst>
              <a:ext uri="{FF2B5EF4-FFF2-40B4-BE49-F238E27FC236}">
                <a16:creationId xmlns:a16="http://schemas.microsoft.com/office/drawing/2014/main" id="{63DD73B5-E38F-0546-7F89-4D4B1BD8851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247164031"/>
      </p:ext>
    </p:extLst>
  </p:cSld>
  <p:clrMapOvr>
    <a:masterClrMapping/>
  </p:clrMapOvr>
  <mc:AlternateContent xmlns:mc="http://schemas.openxmlformats.org/markup-compatibility/2006" xmlns:p14="http://schemas.microsoft.com/office/powerpoint/2010/main">
    <mc:Choice Requires="p14">
      <p:transition p14:dur="10" advTm="305000"/>
    </mc:Choice>
    <mc:Fallback xmlns="">
      <p:transition advTm="30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E86967F-0470-6AFF-A69F-C1D251DA2984}"/>
              </a:ext>
            </a:extLst>
          </p:cNvPr>
          <p:cNvSpPr txBox="1"/>
          <p:nvPr/>
        </p:nvSpPr>
        <p:spPr>
          <a:xfrm>
            <a:off x="504840" y="2012094"/>
            <a:ext cx="10778351" cy="4093428"/>
          </a:xfrm>
          <a:prstGeom prst="rect">
            <a:avLst/>
          </a:prstGeom>
          <a:noFill/>
        </p:spPr>
        <p:txBody>
          <a:bodyPr wrap="square" rtlCol="0">
            <a:spAutoFit/>
          </a:bodyPr>
          <a:lstStyle/>
          <a:p>
            <a:pPr marL="974725" indent="-457200" algn="just">
              <a:lnSpc>
                <a:spcPts val="2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good presentation skills must include:</a:t>
            </a:r>
          </a:p>
          <a:p>
            <a:pPr marL="1317625" lvl="1" indent="-342900" algn="just">
              <a:lnSpc>
                <a:spcPts val="24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Know Your Audience's Needs and connect with your audience.</a:t>
            </a:r>
          </a:p>
          <a:p>
            <a:pPr marL="1774825" lvl="2" indent="-342900" algn="just">
              <a:lnSpc>
                <a:spcPts val="24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Leaders match information with the needs and desires of others who share their vision. Persuasion, enlightenment and inspiration require engaging not only the minds but also the hearts of listeners. </a:t>
            </a:r>
          </a:p>
          <a:p>
            <a:pPr marL="1317625" lvl="1" indent="-342900" algn="just">
              <a:lnSpc>
                <a:spcPts val="24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Sharpen your message: The 3 Cs: Have a Clear, Concise, and Consistent Message. </a:t>
            </a:r>
          </a:p>
          <a:p>
            <a:pPr marL="1774825" lvl="2" indent="-342900" algn="just">
              <a:lnSpc>
                <a:spcPts val="24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Clarity: Identifying your main ideas </a:t>
            </a:r>
          </a:p>
          <a:p>
            <a:pPr marL="1774825" lvl="2" indent="-342900" algn="just">
              <a:lnSpc>
                <a:spcPts val="24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Keep it concise: Aim for short, direct sentences. </a:t>
            </a:r>
          </a:p>
          <a:p>
            <a:pPr marL="1774825" lvl="2" indent="-342900" algn="just">
              <a:lnSpc>
                <a:spcPts val="24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Consistency in communication usually means two things: repetition and frequency</a:t>
            </a:r>
          </a:p>
          <a:p>
            <a:pPr marL="1317625" lvl="1" indent="-342900" algn="just">
              <a:lnSpc>
                <a:spcPts val="24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Tell a story with data and specific examples</a:t>
            </a:r>
          </a:p>
          <a:p>
            <a:pPr marL="1317625" lvl="1" indent="-342900" algn="just">
              <a:lnSpc>
                <a:spcPts val="24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Use Effective Nonverbal Communication</a:t>
            </a:r>
          </a:p>
          <a:p>
            <a:pPr marL="1317625" lvl="1" indent="-342900" algn="just">
              <a:lnSpc>
                <a:spcPts val="24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Closing statement</a:t>
            </a:r>
          </a:p>
        </p:txBody>
      </p:sp>
      <p:sp>
        <p:nvSpPr>
          <p:cNvPr id="10" name="TextBox 9">
            <a:extLst>
              <a:ext uri="{FF2B5EF4-FFF2-40B4-BE49-F238E27FC236}">
                <a16:creationId xmlns:a16="http://schemas.microsoft.com/office/drawing/2014/main" id="{620A0B4A-6F84-274B-F798-1A09DE4472EF}"/>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p>
        </p:txBody>
      </p:sp>
      <p:sp>
        <p:nvSpPr>
          <p:cNvPr id="12" name="TextBox 11">
            <a:extLst>
              <a:ext uri="{FF2B5EF4-FFF2-40B4-BE49-F238E27FC236}">
                <a16:creationId xmlns:a16="http://schemas.microsoft.com/office/drawing/2014/main" id="{A2F0BB25-AD74-76B0-629C-953FAE86D55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896566913"/>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diagram&#10;&#10;Description automatically generated">
            <a:extLst>
              <a:ext uri="{FF2B5EF4-FFF2-40B4-BE49-F238E27FC236}">
                <a16:creationId xmlns:a16="http://schemas.microsoft.com/office/drawing/2014/main" id="{94F4064C-15F2-722E-5E66-CF3EFD8FB9AF}"/>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489630" y="1744289"/>
            <a:ext cx="7808201" cy="4261976"/>
          </a:xfrm>
          <a:prstGeom prst="rect">
            <a:avLst/>
          </a:prstGeom>
        </p:spPr>
      </p:pic>
      <p:sp>
        <p:nvSpPr>
          <p:cNvPr id="3" name="TextBox 2">
            <a:extLst>
              <a:ext uri="{FF2B5EF4-FFF2-40B4-BE49-F238E27FC236}">
                <a16:creationId xmlns:a16="http://schemas.microsoft.com/office/drawing/2014/main" id="{DDF54144-9913-7B75-8263-99CF68F339FA}"/>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p>
        </p:txBody>
      </p:sp>
      <p:sp>
        <p:nvSpPr>
          <p:cNvPr id="10" name="TextBox 9">
            <a:extLst>
              <a:ext uri="{FF2B5EF4-FFF2-40B4-BE49-F238E27FC236}">
                <a16:creationId xmlns:a16="http://schemas.microsoft.com/office/drawing/2014/main" id="{D5DEBE5C-445C-C0BA-CD76-424757A6DAF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870193631"/>
      </p:ext>
    </p:extLst>
  </p:cSld>
  <p:clrMapOvr>
    <a:masterClrMapping/>
  </p:clrMapOvr>
  <mc:AlternateContent xmlns:mc="http://schemas.openxmlformats.org/markup-compatibility/2006" xmlns:p14="http://schemas.microsoft.com/office/powerpoint/2010/main">
    <mc:Choice Requires="p14">
      <p:transition p14:dur="10" advTm="181000"/>
    </mc:Choice>
    <mc:Fallback xmlns="">
      <p:transition advTm="181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03373" y="2132991"/>
            <a:ext cx="10901563" cy="3760004"/>
          </a:xfrm>
          <a:prstGeom prst="rect">
            <a:avLst/>
          </a:prstGeom>
          <a:noFill/>
        </p:spPr>
        <p:txBody>
          <a:bodyPr wrap="square" rtlCol="0">
            <a:spAutoFit/>
          </a:bodyPr>
          <a:lstStyle/>
          <a:p>
            <a:pPr marL="974725" indent="-457200" algn="just">
              <a:lnSpc>
                <a:spcPts val="2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process of interaction by which two or more parties who consider they need to be jointly involved in an outcome, but who initially have different objectives, seek by the use of argument and persuasion to resolve their differences in order to achieve a mutually acceptable solution.</a:t>
            </a:r>
          </a:p>
          <a:p>
            <a:pPr marL="974725" indent="-457200" algn="just">
              <a:lnSpc>
                <a:spcPts val="2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Getting to YES</a:t>
            </a:r>
          </a:p>
          <a:p>
            <a:pPr marL="974725" indent="-457200" algn="ctr">
              <a:lnSpc>
                <a:spcPts val="22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What is Negotiation?</a:t>
            </a:r>
          </a:p>
          <a:p>
            <a:pPr marL="517525" algn="ctr">
              <a:lnSpc>
                <a:spcPts val="2200"/>
              </a:lnSpc>
            </a:pPr>
            <a:r>
              <a:rPr lang="en-US" sz="2400" b="1" i="1" dirty="0">
                <a:solidFill>
                  <a:srgbClr val="C00000"/>
                </a:solidFill>
                <a:latin typeface="Tajawal ExtraBold" panose="00000800000000000000" pitchFamily="2" charset="-78"/>
                <a:cs typeface="Tajawal ExtraBold" panose="00000800000000000000" pitchFamily="2" charset="-78"/>
              </a:rPr>
              <a:t>The only game where both parties WIN</a:t>
            </a:r>
          </a:p>
          <a:p>
            <a:pPr marL="860425" indent="-342900">
              <a:lnSpc>
                <a:spcPts val="2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Negotiation </a:t>
            </a:r>
            <a:r>
              <a:rPr lang="en-US" sz="2400" b="1" i="1" dirty="0">
                <a:ln w="12700" cmpd="sng">
                  <a:solidFill>
                    <a:schemeClr val="accent4"/>
                  </a:solidFill>
                  <a:prstDash val="solid"/>
                </a:ln>
                <a:solidFill>
                  <a:srgbClr val="FFC000"/>
                </a:solidFill>
                <a:latin typeface="Tajawal ExtraBold" panose="00000800000000000000" pitchFamily="2" charset="-78"/>
                <a:cs typeface="Tajawal ExtraBold" panose="00000800000000000000" pitchFamily="2" charset="-78"/>
              </a:rPr>
              <a:t>Golden</a:t>
            </a:r>
            <a:r>
              <a:rPr lang="en-US" sz="2400" b="1" i="1" dirty="0">
                <a:solidFill>
                  <a:srgbClr val="0A1F61"/>
                </a:solidFill>
                <a:latin typeface="Tajawal ExtraBold" panose="00000800000000000000" pitchFamily="2" charset="-78"/>
                <a:cs typeface="Tajawal ExtraBold" panose="00000800000000000000" pitchFamily="2" charset="-78"/>
              </a:rPr>
              <a:t> Rules</a:t>
            </a:r>
          </a:p>
          <a:p>
            <a:pPr marL="1317625" lvl="1" indent="-342900">
              <a:lnSpc>
                <a:spcPts val="2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Don’t Give it--Trade it</a:t>
            </a:r>
          </a:p>
          <a:p>
            <a:pPr marL="1317625" lvl="1" indent="-342900">
              <a:lnSpc>
                <a:spcPts val="2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There is Always a Better Offer than 1st one</a:t>
            </a:r>
          </a:p>
          <a:p>
            <a:pPr marL="1317625" lvl="1" indent="-342900">
              <a:lnSpc>
                <a:spcPts val="2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Everything is Open to Change</a:t>
            </a:r>
          </a:p>
          <a:p>
            <a:pPr marL="1317625" lvl="1" indent="-342900">
              <a:lnSpc>
                <a:spcPts val="2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Always Aim High</a:t>
            </a:r>
          </a:p>
        </p:txBody>
      </p:sp>
      <p:sp>
        <p:nvSpPr>
          <p:cNvPr id="10" name="Scroll: Vertical 9">
            <a:extLst>
              <a:ext uri="{FF2B5EF4-FFF2-40B4-BE49-F238E27FC236}">
                <a16:creationId xmlns:a16="http://schemas.microsoft.com/office/drawing/2014/main" id="{28A31405-BDEE-34A7-AC99-01803ECD37B7}"/>
              </a:ext>
            </a:extLst>
          </p:cNvPr>
          <p:cNvSpPr/>
          <p:nvPr/>
        </p:nvSpPr>
        <p:spPr>
          <a:xfrm>
            <a:off x="8507316" y="4643044"/>
            <a:ext cx="3606140" cy="1610201"/>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Basic Concepts </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Two Parties</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No Unilaterally imposed decision</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Negotiation is a process</a:t>
            </a:r>
          </a:p>
        </p:txBody>
      </p:sp>
      <p:pic>
        <p:nvPicPr>
          <p:cNvPr id="12" name="Picture 11" descr="Icon&#10;&#10;Description automatically generated">
            <a:extLst>
              <a:ext uri="{FF2B5EF4-FFF2-40B4-BE49-F238E27FC236}">
                <a16:creationId xmlns:a16="http://schemas.microsoft.com/office/drawing/2014/main" id="{7C57B530-A1CA-E03D-FD75-6629C289B6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35067" y="4036273"/>
            <a:ext cx="1539739" cy="1539739"/>
          </a:xfrm>
          <a:prstGeom prst="rect">
            <a:avLst/>
          </a:prstGeom>
        </p:spPr>
      </p:pic>
      <p:sp>
        <p:nvSpPr>
          <p:cNvPr id="9" name="TextBox 8">
            <a:extLst>
              <a:ext uri="{FF2B5EF4-FFF2-40B4-BE49-F238E27FC236}">
                <a16:creationId xmlns:a16="http://schemas.microsoft.com/office/drawing/2014/main" id="{1B2CCC05-E4F4-BDB6-6A2C-F46EB646BB16}"/>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13" name="TextBox 12">
            <a:extLst>
              <a:ext uri="{FF2B5EF4-FFF2-40B4-BE49-F238E27FC236}">
                <a16:creationId xmlns:a16="http://schemas.microsoft.com/office/drawing/2014/main" id="{617ED7F8-1B4B-323F-9C89-C042F1A4DF7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3743897242"/>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45340" y="2175180"/>
            <a:ext cx="11081790" cy="3939540"/>
          </a:xfrm>
          <a:prstGeom prst="rect">
            <a:avLst/>
          </a:prstGeom>
          <a:noFill/>
        </p:spPr>
        <p:txBody>
          <a:bodyPr wrap="square" rtlCol="0">
            <a:spAutoFit/>
          </a:bodyPr>
          <a:lstStyle/>
          <a:p>
            <a:pPr marL="860425" indent="-342900" algn="just">
              <a:lnSpc>
                <a:spcPts val="2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 negotiation, an effective leader will look to understand the needs and interests of those they lead and work to satisfy those needs. Effective negotiators are able to find common ground between parties, build trust, and manage conflict. They are also able to see the “big picture” and possess long-term thinking.</a:t>
            </a:r>
          </a:p>
          <a:p>
            <a:pPr marL="860425" indent="-342900" algn="just">
              <a:lnSpc>
                <a:spcPts val="2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way we view things determines how they will be perceived in reality. As an effective negotiator, it’s vital to keep your viewpoints open and avoid involving ego and bias. This ultimately means you need to keep your emotions in check throughout any negotiation. Managing emotions can have a positive impact in any negotiation situation. This can ultimately translate into easier negotiations, problem-solving, and decision-making.</a:t>
            </a:r>
          </a:p>
        </p:txBody>
      </p:sp>
      <p:sp>
        <p:nvSpPr>
          <p:cNvPr id="10" name="TextBox 9">
            <a:extLst>
              <a:ext uri="{FF2B5EF4-FFF2-40B4-BE49-F238E27FC236}">
                <a16:creationId xmlns:a16="http://schemas.microsoft.com/office/drawing/2014/main" id="{88C3FDC8-DC8B-16F6-20B9-56AFEF368680}"/>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12" name="TextBox 11">
            <a:extLst>
              <a:ext uri="{FF2B5EF4-FFF2-40B4-BE49-F238E27FC236}">
                <a16:creationId xmlns:a16="http://schemas.microsoft.com/office/drawing/2014/main" id="{531E1579-5BEF-472A-9A07-F2C21B2D634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508834004"/>
      </p:ext>
    </p:extLst>
  </p:cSld>
  <p:clrMapOvr>
    <a:masterClrMapping/>
  </p:clrMapOvr>
  <mc:AlternateContent xmlns:mc="http://schemas.openxmlformats.org/markup-compatibility/2006" xmlns:p14="http://schemas.microsoft.com/office/powerpoint/2010/main">
    <mc:Choice Requires="p14">
      <p:transition p14:dur="10" advTm="75000"/>
    </mc:Choice>
    <mc:Fallback xmlns="">
      <p:transition advTm="7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358899" y="2325224"/>
            <a:ext cx="10901563" cy="3528658"/>
          </a:xfrm>
          <a:prstGeom prst="rect">
            <a:avLst/>
          </a:prstGeom>
          <a:noFill/>
        </p:spPr>
        <p:txBody>
          <a:bodyPr wrap="square" rtlCol="0">
            <a:spAutoFit/>
          </a:bodyPr>
          <a:lstStyle/>
          <a:p>
            <a:pPr marL="517525" algn="just">
              <a:lnSpc>
                <a:spcPts val="3000"/>
              </a:lnSpc>
            </a:pPr>
            <a:r>
              <a:rPr lang="en-US" sz="2800" b="1" dirty="0">
                <a:solidFill>
                  <a:srgbClr val="0A1F61"/>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means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2"/>
          <a:srcRect l="21137" t="25802" r="25389" b="13939"/>
          <a:stretch/>
        </p:blipFill>
        <p:spPr>
          <a:xfrm>
            <a:off x="7212399" y="2034539"/>
            <a:ext cx="4983264" cy="3158789"/>
          </a:xfrm>
          <a:prstGeom prst="rect">
            <a:avLst/>
          </a:prstGeom>
        </p:spPr>
      </p:pic>
      <p:sp>
        <p:nvSpPr>
          <p:cNvPr id="10" name="TextBox 9">
            <a:extLst>
              <a:ext uri="{FF2B5EF4-FFF2-40B4-BE49-F238E27FC236}">
                <a16:creationId xmlns:a16="http://schemas.microsoft.com/office/drawing/2014/main" id="{A30075BF-31CA-3910-747E-2EB7C6E30184}"/>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12" name="TextBox 11">
            <a:extLst>
              <a:ext uri="{FF2B5EF4-FFF2-40B4-BE49-F238E27FC236}">
                <a16:creationId xmlns:a16="http://schemas.microsoft.com/office/drawing/2014/main" id="{AFFCE0D3-38FC-6AC2-8DBB-93F96CE0B84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23179" y="2117049"/>
            <a:ext cx="10943931" cy="3939540"/>
          </a:xfrm>
          <a:prstGeom prst="rect">
            <a:avLst/>
          </a:prstGeom>
          <a:noFill/>
        </p:spPr>
        <p:txBody>
          <a:bodyPr wrap="square" rtlCol="0">
            <a:spAutoFit/>
          </a:bodyPr>
          <a:lstStyle/>
          <a:p>
            <a:pPr marL="860425" indent="-342900" algn="just">
              <a:lnSpc>
                <a:spcPts val="2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Critical Thinking:</a:t>
            </a:r>
          </a:p>
          <a:p>
            <a:pPr marL="1317625" lvl="1" indent="-342900" algn="just">
              <a:lnSpc>
                <a:spcPts val="2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Is a manner of reasoning which places intellectual standards and principles on ordered thinking structures and processes.</a:t>
            </a:r>
          </a:p>
          <a:p>
            <a:pPr marL="1317625" lvl="1" indent="-342900" algn="just">
              <a:lnSpc>
                <a:spcPts val="2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Involves contemplation and reasoning with regard to what results will be brought about if any of a number of alternatives are chosen in a decision-making or action process.</a:t>
            </a:r>
          </a:p>
          <a:p>
            <a:pPr marL="1317625" lvl="1" indent="-342900" algn="just">
              <a:lnSpc>
                <a:spcPts val="2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Focuses on important aspects of information; it involves the asking of questions about data, then creating arguments and ideas that help in decision-making and problem-solving processes.</a:t>
            </a:r>
          </a:p>
          <a:p>
            <a:pPr marL="855663" lvl="1" indent="-344488" algn="just">
              <a:lnSpc>
                <a:spcPts val="2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critical thinking, an individual must utilize control over the following thought-process attributes:</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Direction provided by the person.</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done by individual.</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Self-discipline applied.</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Self-correction made by the critical thinker.</a:t>
            </a:r>
          </a:p>
        </p:txBody>
      </p:sp>
      <p:sp>
        <p:nvSpPr>
          <p:cNvPr id="9" name="TextBox 8">
            <a:extLst>
              <a:ext uri="{FF2B5EF4-FFF2-40B4-BE49-F238E27FC236}">
                <a16:creationId xmlns:a16="http://schemas.microsoft.com/office/drawing/2014/main" id="{83C0254B-752C-87F2-2611-D3C39466D5A1}"/>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p>
        </p:txBody>
      </p:sp>
      <p:sp>
        <p:nvSpPr>
          <p:cNvPr id="12" name="TextBox 11">
            <a:extLst>
              <a:ext uri="{FF2B5EF4-FFF2-40B4-BE49-F238E27FC236}">
                <a16:creationId xmlns:a16="http://schemas.microsoft.com/office/drawing/2014/main" id="{F467E436-CD60-4651-BA78-05492D561D6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412621"/>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45340" y="2128479"/>
            <a:ext cx="11058930" cy="3939540"/>
          </a:xfrm>
          <a:prstGeom prst="rect">
            <a:avLst/>
          </a:prstGeom>
          <a:noFill/>
        </p:spPr>
        <p:txBody>
          <a:bodyPr wrap="square" rtlCol="0">
            <a:spAutoFit/>
          </a:bodyPr>
          <a:lstStyle/>
          <a:p>
            <a:pPr marL="860425"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Critical thinkers:</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 and conclusions).</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framing of arguments.</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arguments used in the critical thinking process are based on individual assumptions of reality, values, and ethics.</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fully aware of the patterns of inductive and deductive reasoning and how they are used in critical thinking (inductive reasoning involves going from the known data to previously unknown information; deductive reasoning involves supporting an idea with evidence and examples).</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emotions can affect judgment.</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willing to give fair hearing to all sides of an issue.</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Recognize implications and suggestions that are made by media sources.</a:t>
            </a:r>
          </a:p>
          <a:p>
            <a:pPr marL="1317625" lvl="1" indent="-342900" algn="just">
              <a:lnSpc>
                <a:spcPts val="2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Can detect reasoning errors.</a:t>
            </a:r>
          </a:p>
        </p:txBody>
      </p:sp>
      <p:sp>
        <p:nvSpPr>
          <p:cNvPr id="10" name="TextBox 9">
            <a:extLst>
              <a:ext uri="{FF2B5EF4-FFF2-40B4-BE49-F238E27FC236}">
                <a16:creationId xmlns:a16="http://schemas.microsoft.com/office/drawing/2014/main" id="{4D255456-7333-948A-0034-75E1CFA310EE}"/>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p>
        </p:txBody>
      </p:sp>
      <p:sp>
        <p:nvSpPr>
          <p:cNvPr id="12" name="TextBox 11">
            <a:extLst>
              <a:ext uri="{FF2B5EF4-FFF2-40B4-BE49-F238E27FC236}">
                <a16:creationId xmlns:a16="http://schemas.microsoft.com/office/drawing/2014/main" id="{97B3E83D-04C5-F98D-36F4-7C4F7BDDA39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558650772"/>
      </p:ext>
    </p:extLst>
  </p:cSld>
  <p:clrMapOvr>
    <a:masterClrMapping/>
  </p:clrMapOvr>
  <mc:AlternateContent xmlns:mc="http://schemas.openxmlformats.org/markup-compatibility/2006" xmlns:p14="http://schemas.microsoft.com/office/powerpoint/2010/main">
    <mc:Choice Requires="p14">
      <p:transition p14:dur="10" advTm="50100"/>
    </mc:Choice>
    <mc:Fallback xmlns="">
      <p:transition advTm="501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311163" y="2117049"/>
            <a:ext cx="11604003" cy="3926716"/>
          </a:xfrm>
          <a:prstGeom prst="rect">
            <a:avLst/>
          </a:prstGeom>
          <a:noFill/>
        </p:spPr>
        <p:txBody>
          <a:bodyPr wrap="square" rtlCol="0">
            <a:spAutoFit/>
          </a:bodyPr>
          <a:lstStyle/>
          <a:p>
            <a:pPr marL="1317625" lvl="1" indent="-342900" algn="just">
              <a:lnSpc>
                <a:spcPts val="23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 and conclusions).</a:t>
            </a:r>
          </a:p>
          <a:p>
            <a:pPr marL="1317625" lvl="1" indent="-342900" algn="just">
              <a:lnSpc>
                <a:spcPts val="23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3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between co-workers, managers and employees, or different departments within the company. While conflict can sometimes be beneficial, allowing for creativity and different perspectives to be brought to the table, it can also quickly escalate and become detrimental to the business.</a:t>
            </a:r>
          </a:p>
          <a:p>
            <a:pPr marL="1317625" lvl="1" indent="-342900" algn="just">
              <a:lnSpc>
                <a:spcPts val="23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
        <p:nvSpPr>
          <p:cNvPr id="9" name="TextBox 8">
            <a:extLst>
              <a:ext uri="{FF2B5EF4-FFF2-40B4-BE49-F238E27FC236}">
                <a16:creationId xmlns:a16="http://schemas.microsoft.com/office/drawing/2014/main" id="{A314147A-613C-786C-0D1E-4B418341C46C}"/>
              </a:ext>
            </a:extLst>
          </p:cNvPr>
          <p:cNvSpPr txBox="1"/>
          <p:nvPr/>
        </p:nvSpPr>
        <p:spPr>
          <a:xfrm>
            <a:off x="2489631" y="851736"/>
            <a:ext cx="5104282"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12" name="TextBox 11">
            <a:extLst>
              <a:ext uri="{FF2B5EF4-FFF2-40B4-BE49-F238E27FC236}">
                <a16:creationId xmlns:a16="http://schemas.microsoft.com/office/drawing/2014/main" id="{63898A97-EC10-A558-65FA-FC3E557EDB0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405702" y="2553195"/>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2"/>
          <a:srcRect l="21809" t="23478" r="24513" b="10304"/>
          <a:stretch/>
        </p:blipFill>
        <p:spPr>
          <a:xfrm>
            <a:off x="6096000" y="2306166"/>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229082" y="2095647"/>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
        <p:nvSpPr>
          <p:cNvPr id="15" name="TextBox 14">
            <a:extLst>
              <a:ext uri="{FF2B5EF4-FFF2-40B4-BE49-F238E27FC236}">
                <a16:creationId xmlns:a16="http://schemas.microsoft.com/office/drawing/2014/main" id="{66888524-7663-F756-86EF-E772BE8A3FAF}"/>
              </a:ext>
            </a:extLst>
          </p:cNvPr>
          <p:cNvSpPr txBox="1"/>
          <p:nvPr/>
        </p:nvSpPr>
        <p:spPr>
          <a:xfrm>
            <a:off x="2489631" y="851736"/>
            <a:ext cx="5261377"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16" name="TextBox 15">
            <a:extLst>
              <a:ext uri="{FF2B5EF4-FFF2-40B4-BE49-F238E27FC236}">
                <a16:creationId xmlns:a16="http://schemas.microsoft.com/office/drawing/2014/main" id="{654FE170-0481-D8C9-9292-D0B13925E8B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462851" y="2238440"/>
            <a:ext cx="10809723" cy="4068486"/>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the Mind Works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is placed in zones (files)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Logical links are automatically created (index)</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from all the senses can be converted and stored as regular data</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“Accept that creativity is not something that we learn, </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it‘s something that we‘ve forgotten but can relearn”</a:t>
            </a:r>
          </a:p>
          <a:p>
            <a:pPr marL="517525" algn="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Edward de Bono</a:t>
            </a:r>
          </a:p>
          <a:p>
            <a:pPr marL="517525" algn="just">
              <a:lnSpc>
                <a:spcPts val="2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517525" algn="just">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Which do YOU think came first Problem-Solving or Decision Making?</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you don‘t have a problem to solve or improve; or an opportunity to seize or are looking for one, then you don‘t have a decision to make.</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6CF97262-6369-64C4-53BD-503862C12188}"/>
              </a:ext>
            </a:extLst>
          </p:cNvPr>
          <p:cNvSpPr txBox="1"/>
          <p:nvPr/>
        </p:nvSpPr>
        <p:spPr>
          <a:xfrm>
            <a:off x="2489631" y="851736"/>
            <a:ext cx="5261377"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12" name="TextBox 11">
            <a:extLst>
              <a:ext uri="{FF2B5EF4-FFF2-40B4-BE49-F238E27FC236}">
                <a16:creationId xmlns:a16="http://schemas.microsoft.com/office/drawing/2014/main" id="{FBD0958D-1D33-D5FA-F059-B71D246494E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756789065"/>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151495" y="2051810"/>
            <a:ext cx="11152775" cy="4042132"/>
          </a:xfrm>
          <a:prstGeom prst="rect">
            <a:avLst/>
          </a:prstGeom>
          <a:noFill/>
        </p:spPr>
        <p:txBody>
          <a:bodyPr wrap="square" rtlCol="0">
            <a:spAutoFit/>
          </a:bodyPr>
          <a:lstStyle/>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The decision-making process involves alternative development and analysis followed by the selection of an option.</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2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Programmed decisions involve familiar and straightforward solutions. They are the most common type of decision faced by individuals in the office, and they are often handled by the use of the use of a routine approach.</a:t>
            </a:r>
          </a:p>
        </p:txBody>
      </p:sp>
      <p:sp>
        <p:nvSpPr>
          <p:cNvPr id="10" name="TextBox 9">
            <a:extLst>
              <a:ext uri="{FF2B5EF4-FFF2-40B4-BE49-F238E27FC236}">
                <a16:creationId xmlns:a16="http://schemas.microsoft.com/office/drawing/2014/main" id="{8DEC96C8-86AB-7010-29E2-648421381F79}"/>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12" name="TextBox 11">
            <a:extLst>
              <a:ext uri="{FF2B5EF4-FFF2-40B4-BE49-F238E27FC236}">
                <a16:creationId xmlns:a16="http://schemas.microsoft.com/office/drawing/2014/main" id="{BF52A6B3-D463-C121-2218-AC333C5E913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09005" y="2261300"/>
            <a:ext cx="11550160" cy="3640868"/>
          </a:xfrm>
          <a:prstGeom prst="rect">
            <a:avLst/>
          </a:prstGeom>
          <a:noFill/>
        </p:spPr>
        <p:txBody>
          <a:bodyPr wrap="square" rtlCol="0">
            <a:spAutoFit/>
          </a:bodyPr>
          <a:lstStyle/>
          <a:p>
            <a:pPr marL="1317625" lvl="1" indent="-342900" algn="just">
              <a:lnSpc>
                <a:spcPts val="31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lnSpc>
                <a:spcPts val="31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Non-programmed decisions 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
        <p:nvSpPr>
          <p:cNvPr id="10" name="TextBox 9">
            <a:extLst>
              <a:ext uri="{FF2B5EF4-FFF2-40B4-BE49-F238E27FC236}">
                <a16:creationId xmlns:a16="http://schemas.microsoft.com/office/drawing/2014/main" id="{F752D517-E9D8-ECA1-0300-5DC277A4254B}"/>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12" name="TextBox 11">
            <a:extLst>
              <a:ext uri="{FF2B5EF4-FFF2-40B4-BE49-F238E27FC236}">
                <a16:creationId xmlns:a16="http://schemas.microsoft.com/office/drawing/2014/main" id="{AC6C5F8D-996E-1E18-07A6-5231E1F08B2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29968" y="2067267"/>
            <a:ext cx="11058930" cy="4160241"/>
          </a:xfrm>
          <a:prstGeom prst="rect">
            <a:avLst/>
          </a:prstGeom>
          <a:noFill/>
        </p:spPr>
        <p:txBody>
          <a:bodyPr wrap="square" rtlCol="0">
            <a:spAutoFit/>
          </a:bodyPr>
          <a:lstStyle/>
          <a:p>
            <a:pPr marL="860425" indent="-342900" algn="just">
              <a:lnSpc>
                <a:spcPts val="28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Decision-Making Process</a:t>
            </a:r>
          </a:p>
          <a:p>
            <a:pPr marL="517525"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Decision making is a process. The rational or classical model of decision making involves the following:</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1.Problem definition and identification.</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2.The setting of priorities, criteria, and objectives.</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3.The consideration of causes and development of alternatives.</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4.Analysis of perceived alternatives.</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5.Selection of an alternative.</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6.Development of a plan.</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7.Implementation of the plan.</a:t>
            </a:r>
          </a:p>
          <a:p>
            <a:pPr marL="1431925" lvl="2" algn="just">
              <a:lnSpc>
                <a:spcPts val="2800"/>
              </a:lnSpc>
            </a:pPr>
            <a:r>
              <a:rPr lang="en-US" sz="2400" b="1" dirty="0">
                <a:solidFill>
                  <a:srgbClr val="0A1F61"/>
                </a:solidFill>
                <a:latin typeface="Tajawal ExtraBold" panose="00000800000000000000" pitchFamily="2" charset="-78"/>
                <a:cs typeface="Tajawal ExtraBold" panose="00000800000000000000" pitchFamily="2" charset="-78"/>
              </a:rPr>
              <a:t>8.Follow up and control—till you reach follow through.</a:t>
            </a:r>
          </a:p>
        </p:txBody>
      </p:sp>
      <p:sp>
        <p:nvSpPr>
          <p:cNvPr id="9" name="TextBox 8">
            <a:extLst>
              <a:ext uri="{FF2B5EF4-FFF2-40B4-BE49-F238E27FC236}">
                <a16:creationId xmlns:a16="http://schemas.microsoft.com/office/drawing/2014/main" id="{781CDE53-62A0-AB6C-6DA9-4C122896E8B8}"/>
              </a:ext>
            </a:extLst>
          </p:cNvPr>
          <p:cNvSpPr txBox="1"/>
          <p:nvPr/>
        </p:nvSpPr>
        <p:spPr>
          <a:xfrm>
            <a:off x="2489631" y="851736"/>
            <a:ext cx="4722768" cy="892552"/>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12" name="TextBox 11">
            <a:extLst>
              <a:ext uri="{FF2B5EF4-FFF2-40B4-BE49-F238E27FC236}">
                <a16:creationId xmlns:a16="http://schemas.microsoft.com/office/drawing/2014/main" id="{E931A878-C582-36BB-9057-1B4F9B505C5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Tree>
    <p:extLst>
      <p:ext uri="{BB962C8B-B14F-4D97-AF65-F5344CB8AC3E}">
        <p14:creationId xmlns:p14="http://schemas.microsoft.com/office/powerpoint/2010/main" val="4012280898"/>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90488" y="121536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4" name="TextBox 3">
            <a:extLst>
              <a:ext uri="{FF2B5EF4-FFF2-40B4-BE49-F238E27FC236}">
                <a16:creationId xmlns:a16="http://schemas.microsoft.com/office/drawing/2014/main" id="{D05D9BCA-DEB3-C1FB-4A9F-312AEA1C989C}"/>
              </a:ext>
            </a:extLst>
          </p:cNvPr>
          <p:cNvSpPr txBox="1"/>
          <p:nvPr/>
        </p:nvSpPr>
        <p:spPr>
          <a:xfrm>
            <a:off x="4648093" y="1962220"/>
            <a:ext cx="6576728" cy="4594848"/>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spTree>
    <p:extLst>
      <p:ext uri="{BB962C8B-B14F-4D97-AF65-F5344CB8AC3E}">
        <p14:creationId xmlns:p14="http://schemas.microsoft.com/office/powerpoint/2010/main" val="1058004254"/>
      </p:ext>
    </p:extLst>
  </p:cSld>
  <p:clrMapOvr>
    <a:masterClrMapping/>
  </p:clrMapOvr>
  <mc:AlternateContent xmlns:mc="http://schemas.openxmlformats.org/markup-compatibility/2006" xmlns:p14="http://schemas.microsoft.com/office/powerpoint/2010/main">
    <mc:Choice Requires="p14">
      <p:transition spd="med" p14:dur="700" advTm="26000">
        <p:fade/>
      </p:transition>
    </mc:Choice>
    <mc:Fallback xmlns="">
      <p:transition spd="med" advTm="26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51936" y="127608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Lec.6</a:t>
            </a:r>
          </a:p>
        </p:txBody>
      </p:sp>
      <p:sp>
        <p:nvSpPr>
          <p:cNvPr id="4" name="TextBox 3">
            <a:extLst>
              <a:ext uri="{FF2B5EF4-FFF2-40B4-BE49-F238E27FC236}">
                <a16:creationId xmlns:a16="http://schemas.microsoft.com/office/drawing/2014/main" id="{7366D632-1592-36B5-37A0-5E4D04D46F42}"/>
              </a:ext>
            </a:extLst>
          </p:cNvPr>
          <p:cNvSpPr txBox="1"/>
          <p:nvPr/>
        </p:nvSpPr>
        <p:spPr>
          <a:xfrm>
            <a:off x="3385474" y="2261831"/>
            <a:ext cx="7987376" cy="3754874"/>
          </a:xfrm>
          <a:prstGeom prst="rect">
            <a:avLst/>
          </a:prstGeom>
          <a:noFill/>
        </p:spPr>
        <p:txBody>
          <a:bodyPr wrap="square" rtlCol="0">
            <a:spAutoFit/>
          </a:bodyPr>
          <a:lstStyle/>
          <a:p>
            <a:pPr marL="285750" indent="-285750">
              <a:buFont typeface="Wingdings" panose="05000000000000000000" pitchFamily="2" charset="2"/>
              <a:buChar char="q"/>
            </a:pPr>
            <a:r>
              <a:rPr lang="en-US" sz="1400" dirty="0" err="1">
                <a:cs typeface="Tajawal Medium" panose="00000600000000000000" pitchFamily="2" charset="-78"/>
              </a:rPr>
              <a:t>Bli</a:t>
            </a:r>
            <a:r>
              <a:rPr lang="en-US" sz="1400" dirty="0">
                <a:cs typeface="Tajawal Medium" panose="00000600000000000000" pitchFamily="2" charset="-78"/>
              </a:rPr>
              <a:t>-Group-Wp. (2011</a:t>
            </a:r>
            <a:r>
              <a:rPr lang="en-US" sz="1400" i="1" dirty="0">
                <a:cs typeface="Tajawal Medium" panose="00000600000000000000" pitchFamily="2" charset="-78"/>
              </a:rPr>
              <a:t>). Leadership Course material</a:t>
            </a:r>
            <a:r>
              <a:rPr lang="en-US" sz="1400" dirty="0">
                <a:cs typeface="Tajawal Medium" panose="00000600000000000000" pitchFamily="2" charset="-78"/>
              </a:rPr>
              <a:t>. </a:t>
            </a:r>
            <a:r>
              <a:rPr lang="en-US" sz="1400" dirty="0" err="1">
                <a:cs typeface="Tajawal Medium" panose="00000600000000000000" pitchFamily="2" charset="-78"/>
              </a:rPr>
              <a:t>Amideast</a:t>
            </a:r>
            <a:r>
              <a:rPr lang="en-US" sz="14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400" dirty="0">
                <a:effectLst/>
              </a:rPr>
              <a:t>Alp </a:t>
            </a:r>
            <a:r>
              <a:rPr lang="en-US" sz="1400" dirty="0" err="1">
                <a:effectLst/>
              </a:rPr>
              <a:t>Erdoğan</a:t>
            </a:r>
            <a:r>
              <a:rPr lang="en-US" sz="1400" dirty="0">
                <a:effectLst/>
              </a:rPr>
              <a:t>, F., &amp; </a:t>
            </a:r>
            <a:r>
              <a:rPr lang="en-US" sz="1400" dirty="0" err="1">
                <a:effectLst/>
              </a:rPr>
              <a:t>Sağbaş</a:t>
            </a:r>
            <a:r>
              <a:rPr lang="en-US" sz="1400" dirty="0">
                <a:effectLst/>
              </a:rPr>
              <a:t>, M. (2022, February 20). </a:t>
            </a:r>
            <a:r>
              <a:rPr lang="en-US" sz="1400" i="1" dirty="0">
                <a:effectLst/>
              </a:rPr>
              <a:t>Digital Leadership: A Systematic Conceptual Literature Review</a:t>
            </a:r>
            <a:r>
              <a:rPr lang="en-US" sz="1400" dirty="0">
                <a:effectLst/>
              </a:rPr>
              <a:t>. Research Gate. Retrieved March 1, 2023, from https://www.researchgate.net/publication/358729671_Digital_Leadership_A_Systematic_Conceptual_Literature_Review </a:t>
            </a:r>
          </a:p>
          <a:p>
            <a:pPr marL="285750" indent="-285750">
              <a:buFont typeface="Wingdings" panose="05000000000000000000" pitchFamily="2" charset="2"/>
              <a:buChar char="q"/>
            </a:pPr>
            <a:r>
              <a:rPr lang="en-US" sz="1400" dirty="0" err="1">
                <a:effectLst/>
              </a:rPr>
              <a:t>Impey</a:t>
            </a:r>
            <a:r>
              <a:rPr lang="en-US" sz="1400" dirty="0">
                <a:effectLst/>
              </a:rPr>
              <a:t>, C. (2020, January 24). </a:t>
            </a:r>
            <a:r>
              <a:rPr lang="en-US" sz="1400" i="1" dirty="0">
                <a:effectLst/>
              </a:rPr>
              <a:t>Clear, concise, consistent – The three Cs of effective communication </a:t>
            </a:r>
            <a:r>
              <a:rPr lang="en-US" sz="1400" dirty="0">
                <a:effectLst/>
              </a:rPr>
              <a:t>. Clear, concise, consistent – the three Cs of effective communication. Retrieved March 1, 2023, from https://www.bccpa.ca/news-events/latest-news/2020/clear-concise-consistent-the-three-cs-of-effective-communication/ </a:t>
            </a:r>
          </a:p>
          <a:p>
            <a:pPr marL="285750" indent="-285750">
              <a:buFont typeface="Wingdings" panose="05000000000000000000" pitchFamily="2" charset="2"/>
              <a:buChar char="q"/>
            </a:pPr>
            <a:r>
              <a:rPr lang="en-US" sz="1400" dirty="0">
                <a:effectLst/>
              </a:rPr>
              <a:t>Mimi. (n.d.). </a:t>
            </a:r>
            <a:r>
              <a:rPr lang="en-US" sz="1400" i="1" dirty="0">
                <a:effectLst/>
              </a:rPr>
              <a:t>Presentation skills for leaders</a:t>
            </a:r>
            <a:r>
              <a:rPr lang="en-US" sz="1400" dirty="0">
                <a:effectLst/>
              </a:rPr>
              <a:t>. Bliss Communications. Retrieved March 1, 2023, from https://www.mimibliss.com/what-we-do </a:t>
            </a:r>
          </a:p>
          <a:p>
            <a:pPr marL="285750" indent="-285750">
              <a:buFont typeface="Wingdings" panose="05000000000000000000" pitchFamily="2" charset="2"/>
              <a:buChar char="q"/>
            </a:pPr>
            <a:r>
              <a:rPr lang="en-US" sz="1400" dirty="0" err="1">
                <a:effectLst/>
              </a:rPr>
              <a:t>Genard</a:t>
            </a:r>
            <a:r>
              <a:rPr lang="en-US" sz="1400" dirty="0">
                <a:effectLst/>
              </a:rPr>
              <a:t>, G. (2017, November 19). </a:t>
            </a:r>
            <a:r>
              <a:rPr lang="en-US" sz="1400" i="1" dirty="0">
                <a:effectLst/>
              </a:rPr>
              <a:t>Leadership skills: The 5 essential speaking techniques</a:t>
            </a:r>
            <a:r>
              <a:rPr lang="en-US" sz="1400" dirty="0">
                <a:effectLst/>
              </a:rPr>
              <a:t>. </a:t>
            </a:r>
            <a:r>
              <a:rPr lang="en-US" sz="1400" dirty="0" err="1">
                <a:effectLst/>
              </a:rPr>
              <a:t>Genard</a:t>
            </a:r>
            <a:r>
              <a:rPr lang="en-US" sz="1400" dirty="0">
                <a:effectLst/>
              </a:rPr>
              <a:t> Method Public Speaking Training. Retrieved March 1, 2023, from https://www.genardmethod.com/blog/leadership-skills-the-5-essential-speaking-techniques </a:t>
            </a:r>
          </a:p>
          <a:p>
            <a:pPr marL="285750" indent="-285750">
              <a:buFont typeface="Wingdings" panose="05000000000000000000" pitchFamily="2" charset="2"/>
              <a:buChar char="q"/>
            </a:pPr>
            <a:r>
              <a:rPr lang="en-US" sz="1400" dirty="0">
                <a:effectLst/>
              </a:rPr>
              <a:t>Model, S. (2022, December 21). </a:t>
            </a:r>
            <a:r>
              <a:rPr lang="en-US" sz="1400" i="1" dirty="0">
                <a:effectLst/>
              </a:rPr>
              <a:t>Presentation skills 101: A guide to presentation success</a:t>
            </a:r>
            <a:r>
              <a:rPr lang="en-US" sz="1400" dirty="0">
                <a:effectLst/>
              </a:rPr>
              <a:t>. </a:t>
            </a:r>
            <a:r>
              <a:rPr lang="en-US" sz="1400" dirty="0" err="1">
                <a:effectLst/>
              </a:rPr>
              <a:t>SlideModel</a:t>
            </a:r>
            <a:r>
              <a:rPr lang="en-US" sz="1400" dirty="0">
                <a:effectLst/>
              </a:rPr>
              <a:t>. Retrieved March 9, 2023, from https://slidemodel.com/presentation-skills-guide/ </a:t>
            </a:r>
          </a:p>
        </p:txBody>
      </p:sp>
    </p:spTree>
    <p:extLst>
      <p:ext uri="{BB962C8B-B14F-4D97-AF65-F5344CB8AC3E}">
        <p14:creationId xmlns:p14="http://schemas.microsoft.com/office/powerpoint/2010/main" val="2027569828"/>
      </p:ext>
    </p:extLst>
  </p:cSld>
  <p:clrMapOvr>
    <a:masterClrMapping/>
  </p:clrMapOvr>
  <mc:AlternateContent xmlns:mc="http://schemas.openxmlformats.org/markup-compatibility/2006" xmlns:p14="http://schemas.microsoft.com/office/powerpoint/2010/main">
    <mc:Choice Requires="p14">
      <p:transition spd="med" p14:dur="700" advTm="10000">
        <p:fade/>
      </p:transition>
    </mc:Choice>
    <mc:Fallback xmlns="">
      <p:transition spd="med" advTm="10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529992370"/>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F0EB55-7DCC-4F35-9401-9031B909A66A}"/>
</file>

<file path=customXml/itemProps2.xml><?xml version="1.0" encoding="utf-8"?>
<ds:datastoreItem xmlns:ds="http://schemas.openxmlformats.org/officeDocument/2006/customXml" ds:itemID="{876FC68E-71BD-44CD-A21B-323D7B545541}"/>
</file>

<file path=customXml/itemProps3.xml><?xml version="1.0" encoding="utf-8"?>
<ds:datastoreItem xmlns:ds="http://schemas.openxmlformats.org/officeDocument/2006/customXml" ds:itemID="{D52897F3-53FD-4EFE-B14E-9A70793B6187}"/>
</file>

<file path=docProps/app.xml><?xml version="1.0" encoding="utf-8"?>
<Properties xmlns="http://schemas.openxmlformats.org/officeDocument/2006/extended-properties" xmlns:vt="http://schemas.openxmlformats.org/officeDocument/2006/docPropsVTypes">
  <TotalTime>6351</TotalTime>
  <Words>3609</Words>
  <Application>Microsoft Office PowerPoint</Application>
  <PresentationFormat>Widescreen</PresentationFormat>
  <Paragraphs>309</Paragraphs>
  <Slides>42</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149</cp:revision>
  <dcterms:created xsi:type="dcterms:W3CDTF">2021-08-03T13:03:26Z</dcterms:created>
  <dcterms:modified xsi:type="dcterms:W3CDTF">2025-03-07T23:18:24Z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