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313" r:id="rId7"/>
    <p:sldId id="564" r:id="rId8"/>
    <p:sldId id="306" r:id="rId9"/>
    <p:sldId id="496" r:id="rId10"/>
    <p:sldId id="627" r:id="rId11"/>
    <p:sldId id="623" r:id="rId12"/>
    <p:sldId id="628" r:id="rId13"/>
    <p:sldId id="624" r:id="rId14"/>
    <p:sldId id="629" r:id="rId15"/>
    <p:sldId id="539" r:id="rId16"/>
    <p:sldId id="597" r:id="rId17"/>
    <p:sldId id="598" r:id="rId18"/>
    <p:sldId id="599" r:id="rId19"/>
    <p:sldId id="625" r:id="rId20"/>
    <p:sldId id="626" r:id="rId21"/>
    <p:sldId id="600" r:id="rId22"/>
    <p:sldId id="601" r:id="rId23"/>
    <p:sldId id="602" r:id="rId24"/>
    <p:sldId id="577" r:id="rId25"/>
    <p:sldId id="603" r:id="rId26"/>
    <p:sldId id="630" r:id="rId27"/>
    <p:sldId id="631" r:id="rId28"/>
    <p:sldId id="632" r:id="rId29"/>
    <p:sldId id="633" r:id="rId30"/>
    <p:sldId id="634" r:id="rId31"/>
    <p:sldId id="567" r:id="rId32"/>
    <p:sldId id="604" r:id="rId33"/>
    <p:sldId id="635" r:id="rId34"/>
    <p:sldId id="636" r:id="rId35"/>
    <p:sldId id="637" r:id="rId36"/>
    <p:sldId id="638" r:id="rId37"/>
    <p:sldId id="639" r:id="rId38"/>
    <p:sldId id="640" r:id="rId39"/>
    <p:sldId id="641" r:id="rId40"/>
    <p:sldId id="642" r:id="rId41"/>
    <p:sldId id="643" r:id="rId42"/>
    <p:sldId id="644" r:id="rId43"/>
    <p:sldId id="551" r:id="rId44"/>
    <p:sldId id="52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64"/>
            <p14:sldId id="306"/>
            <p14:sldId id="496"/>
            <p14:sldId id="627"/>
            <p14:sldId id="623"/>
            <p14:sldId id="628"/>
            <p14:sldId id="624"/>
            <p14:sldId id="629"/>
            <p14:sldId id="539"/>
            <p14:sldId id="597"/>
            <p14:sldId id="598"/>
            <p14:sldId id="599"/>
            <p14:sldId id="625"/>
            <p14:sldId id="626"/>
            <p14:sldId id="600"/>
            <p14:sldId id="601"/>
            <p14:sldId id="602"/>
            <p14:sldId id="577"/>
            <p14:sldId id="603"/>
            <p14:sldId id="630"/>
            <p14:sldId id="631"/>
            <p14:sldId id="632"/>
            <p14:sldId id="633"/>
            <p14:sldId id="634"/>
            <p14:sldId id="567"/>
            <p14:sldId id="604"/>
            <p14:sldId id="635"/>
            <p14:sldId id="636"/>
            <p14:sldId id="637"/>
            <p14:sldId id="638"/>
            <p14:sldId id="639"/>
            <p14:sldId id="640"/>
            <p14:sldId id="641"/>
            <p14:sldId id="642"/>
            <p14:sldId id="643"/>
            <p14:sldId id="644"/>
            <p14:sldId id="551"/>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A20000"/>
    <a:srgbClr val="480000"/>
    <a:srgbClr val="FFFFFF"/>
    <a:srgbClr val="00AEEF"/>
    <a:srgbClr val="FFD200"/>
    <a:srgbClr val="203E5F"/>
    <a:srgbClr val="F58221"/>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556" autoAdjust="0"/>
    <p:restoredTop sz="94660"/>
  </p:normalViewPr>
  <p:slideViewPr>
    <p:cSldViewPr snapToGrid="0">
      <p:cViewPr varScale="1">
        <p:scale>
          <a:sx n="65" d="100"/>
          <a:sy n="65" d="100"/>
        </p:scale>
        <p:origin x="54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36B9D-51B4-3203-AFDA-991124C625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CEA59-7435-F557-9E1A-EDD0393F1DB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0BEE642-897F-7162-0925-5B315F4E6EE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E0CB3FD-8585-9FAE-9EB4-3D6B8C15C607}"/>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82428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4941D-FD31-15E7-8EE3-193FA11F4F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D65335-9CA1-91C6-15EE-11DA6DEE7A6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AF99320-6F30-3853-CC13-CAD687F2F07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A9A5ED3-0CDB-BDF0-492B-5D5201254C80}"/>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43629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56F182-1908-8CBD-CA8F-80F67EF793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37640F-12E4-3558-1E46-8F0E9B471A1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D97B67C-A7E6-4A48-01E9-6EC85187202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EB42D5C-2FA9-616E-5F28-82EC7C88AC08}"/>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481194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C8B0E2-B8B7-9EB8-F588-72689C285C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4B5EE0-8DEF-2169-029A-70B5C516358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8A6465E-C351-025F-1478-F34E8910EF5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E819C9B-9895-F4CD-F60D-35CCB98785D5}"/>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25704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F69A7E-B118-6070-E367-D278EA0A3B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5A895D-1403-F504-5EC5-4D5DEA6DB40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1096A96-B7A4-461F-C639-36CA8818B7C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EEE455B-3FCC-B52D-878C-58E5466FBEA6}"/>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0481847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4BA81-D292-D4F8-1A8D-3AA736E594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CEFB02-8E90-DBA9-CB0A-544DEF7F502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40F5B58-9BCF-01DA-8254-33E37329EF5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D654735-B3C6-629B-F90C-3E3645CE3F2D}"/>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0730227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A6F772-9594-79FE-99F2-ADF7115A44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B8D69D-1555-F3C1-A228-5E95DDFD472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BB43464-9B9F-E48A-3080-55E6F6B068E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8D0C9B0-2CD9-AB54-28F3-D3FDAC72B424}"/>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556091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BD17B-3E37-CE34-F427-DB2252D605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A21AB4-F048-091B-CBAC-B3EE79781D9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79D7F92-73F5-51CF-E457-5AE4255D64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4A0B9E-01FB-20DE-09C1-7612728BDC4B}"/>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1192027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48969A-D0F1-12AC-7DF0-420977D344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AB1C33-8216-F077-40CD-429667FDD9B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21BDD6C-C064-E38B-49B6-9DE30B188E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9C83EF-91B1-5DF7-A82D-DCAABF3BFA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3332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27C0B-0114-8465-E8B9-7FCF8AF650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F37506-BF9C-34FA-EAB5-509DDD5AE70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EB2967D-650F-D18A-266C-8513AEC565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8E3D8F-B15B-00B5-AA87-A7ADB29E90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779941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C8B27-6500-0313-6D1D-F8AC6FED2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3A2FF1-1D18-87F3-FF9D-970DC2E43E1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1C2742B-922F-BFBA-F540-AA4CA5C399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4EFACD-1CEE-957D-E40D-A64245D2E0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64573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4.emf"/></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5.emf"/></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6.emf"/></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7.emf"/></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jpeg"/><Relationship Id="rId1" Type="http://schemas.openxmlformats.org/officeDocument/2006/relationships/slideLayout" Target="../slideLayouts/slideLayout15.xml"/><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99820" y="3068637"/>
            <a:ext cx="6700163" cy="1323439"/>
          </a:xfrm>
          <a:prstGeom prst="rect">
            <a:avLst/>
          </a:prstGeom>
          <a:noFill/>
        </p:spPr>
        <p:txBody>
          <a:bodyPr wrap="square" rtlCol="0">
            <a:spAutoFit/>
          </a:bodyPr>
          <a:lstStyle/>
          <a:p>
            <a:pPr algn="ctr">
              <a:lnSpc>
                <a:spcPct val="150000"/>
              </a:lnSpc>
            </a:pPr>
            <a:r>
              <a:rPr lang="ar-EG" sz="2000" b="1" dirty="0">
                <a:solidFill>
                  <a:srgbClr val="002060"/>
                </a:solidFill>
                <a:latin typeface="Alexandria" charset="0"/>
                <a:cs typeface="Alexandria" charset="0"/>
              </a:rPr>
              <a:t>أ.م.د</a:t>
            </a:r>
            <a:r>
              <a:rPr lang="ar-EG" sz="2000" b="1" dirty="0">
                <a:solidFill>
                  <a:srgbClr val="002060"/>
                </a:solidFill>
                <a:latin typeface="Alexandria" charset="0"/>
                <a:cs typeface="+mj-cs"/>
              </a:rPr>
              <a:t>/ شيرين فاروق ربيع</a:t>
            </a:r>
          </a:p>
          <a:p>
            <a:pPr marL="0" marR="0" lvl="0" indent="0" algn="ctr" defTabSz="914400" rtl="1" eaLnBrk="1" fontAlgn="base" latinLnBrk="0" hangingPunct="1">
              <a:lnSpc>
                <a:spcPct val="150000"/>
              </a:lnSpc>
              <a:spcBef>
                <a:spcPts val="0"/>
              </a:spcBef>
              <a:spcAft>
                <a:spcPts val="0"/>
              </a:spcAft>
              <a:buClrTx/>
              <a:buSzTx/>
              <a:buFontTx/>
              <a:buNone/>
              <a:tabLst/>
              <a:defRPr/>
            </a:pPr>
            <a:r>
              <a:rPr lang="ar-EG" sz="2000" b="1" dirty="0">
                <a:solidFill>
                  <a:srgbClr val="002060"/>
                </a:solidFill>
                <a:latin typeface="Alexandria" charset="0"/>
                <a:cs typeface="+mj-cs"/>
              </a:rPr>
              <a:t>أستاذ مشارك بكلية </a:t>
            </a: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الإعلام والتسويق –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University </a:t>
            </a: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Midocean</a:t>
            </a: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 </a:t>
            </a:r>
            <a:r>
              <a:rPr kumimoji="0" lang="ar-EG" sz="2000" b="1" i="0" u="none" strike="noStrike" kern="1200" cap="none" spc="0" normalizeH="0" baseline="0" noProof="0" dirty="0">
                <a:ln>
                  <a:noFill/>
                </a:ln>
                <a:solidFill>
                  <a:srgbClr val="002060"/>
                </a:solidFill>
                <a:effectLst/>
                <a:uLnTx/>
                <a:uFillTx/>
                <a:latin typeface="Alexandria" charset="0"/>
                <a:ea typeface="+mn-ea"/>
                <a:cs typeface="+mj-cs"/>
              </a:rPr>
              <a:t>      </a:t>
            </a:r>
            <a:r>
              <a:rPr kumimoji="0" lang="ar-SA" sz="2000" b="1"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j-cs"/>
              </a:rPr>
              <a:t> </a:t>
            </a:r>
            <a:endPar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j-cs"/>
            </a:endParaRPr>
          </a:p>
          <a:p>
            <a:r>
              <a:rPr lang="ar-EG" sz="2000" b="1" dirty="0">
                <a:solidFill>
                  <a:srgbClr val="002060"/>
                </a:solidFill>
                <a:latin typeface="Alexandria" charset="0"/>
                <a:cs typeface="+mj-cs"/>
              </a:rPr>
              <a:t>  </a:t>
            </a:r>
            <a:endParaRPr lang="en-US" sz="2000" b="1" dirty="0">
              <a:solidFill>
                <a:srgbClr val="002060"/>
              </a:solidFill>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019001" y="4839434"/>
            <a:ext cx="3074534" cy="101566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ar-EG" sz="2000" b="1" dirty="0">
                <a:solidFill>
                  <a:schemeClr val="bg1"/>
                </a:solidFill>
                <a:latin typeface="Alexandria" charset="0"/>
                <a:cs typeface="+mj-cs"/>
              </a:rPr>
              <a:t>المحاضرة الثالثة </a:t>
            </a:r>
          </a:p>
          <a:p>
            <a:pPr algn="ctr" rtl="1">
              <a:lnSpc>
                <a:spcPct val="150000"/>
              </a:lnSpc>
            </a:pPr>
            <a:r>
              <a:rPr lang="ar-EG"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DGM 212 </a:t>
            </a:r>
            <a:endParaRPr lang="en-US" sz="3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7351" y="-154183"/>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325352" y="1478409"/>
            <a:ext cx="5503084" cy="1706621"/>
          </a:xfrm>
          <a:prstGeom prst="rect">
            <a:avLst/>
          </a:prstGeom>
          <a:noFill/>
        </p:spPr>
        <p:txBody>
          <a:bodyPr wrap="square" rtlCol="0">
            <a:spAutoFit/>
          </a:bodyPr>
          <a:lstStyle/>
          <a:p>
            <a:pPr algn="ctr">
              <a:lnSpc>
                <a:spcPct val="150000"/>
              </a:lnSpc>
            </a:pPr>
            <a:r>
              <a:rPr lang="ar-EG" sz="2800" b="1" dirty="0">
                <a:solidFill>
                  <a:srgbClr val="0070C0"/>
                </a:solidFill>
                <a:latin typeface="Alexandria" charset="0"/>
                <a:cs typeface="+mj-cs"/>
              </a:rPr>
              <a:t>مقرر كتابة الأخبار والتقرير الصحفي</a:t>
            </a:r>
            <a:endParaRPr lang="en-US" sz="2800" b="1" dirty="0">
              <a:solidFill>
                <a:srgbClr val="0070C0"/>
              </a:solidFill>
              <a:latin typeface="Alexandria" charset="0"/>
              <a:cs typeface="+mj-cs"/>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News Writing and Journalistic Report </a:t>
            </a:r>
          </a:p>
          <a:p>
            <a:pPr algn="ctr" rtl="1">
              <a:lnSpc>
                <a:spcPct val="150000"/>
              </a:lnSpc>
            </a:pPr>
            <a:endParaRPr lang="en-US" sz="2000" b="1" dirty="0">
              <a:solidFill>
                <a:srgbClr val="0070C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1176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886853" y="3549649"/>
            <a:ext cx="2773655" cy="523220"/>
          </a:xfrm>
          <a:prstGeom prst="rect">
            <a:avLst/>
          </a:prstGeom>
          <a:noFill/>
        </p:spPr>
        <p:txBody>
          <a:bodyPr wrap="square" rtlCol="0">
            <a:spAutoFit/>
          </a:bodyPr>
          <a:lstStyle/>
          <a:p>
            <a:r>
              <a:rPr lang="ar-EG" sz="2800" b="1" dirty="0">
                <a:solidFill>
                  <a:srgbClr val="00B0F0"/>
                </a:solidFill>
                <a:latin typeface="Alexandria" charset="0"/>
                <a:cs typeface="+mj-cs"/>
              </a:rPr>
              <a:t> </a:t>
            </a:r>
            <a:r>
              <a:rPr lang="ar-EG" sz="2800" b="1" dirty="0">
                <a:solidFill>
                  <a:srgbClr val="0070C0"/>
                </a:solidFill>
                <a:latin typeface="Alexandria" charset="0"/>
                <a:cs typeface="+mj-cs"/>
              </a:rPr>
              <a:t> المحاضرة الثالثة </a:t>
            </a:r>
          </a:p>
        </p:txBody>
      </p:sp>
      <p:sp>
        <p:nvSpPr>
          <p:cNvPr id="13" name="TextBox 12"/>
          <p:cNvSpPr txBox="1"/>
          <p:nvPr/>
        </p:nvSpPr>
        <p:spPr>
          <a:xfrm>
            <a:off x="-59992" y="6049137"/>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B0F0"/>
                </a:solidFill>
                <a:latin typeface="Times New Roman" panose="02020603050405020304" pitchFamily="18" charset="0"/>
                <a:cs typeface="Times New Roman" panose="02020603050405020304" pitchFamily="18" charset="0"/>
              </a:rPr>
              <a:t>Prepared by</a:t>
            </a:r>
            <a:r>
              <a:rPr lang="ar-EG" sz="2400" b="1" dirty="0">
                <a:solidFill>
                  <a:srgbClr val="00B0F0"/>
                </a:solidFill>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Shereen farouk</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46848" y="-101601"/>
            <a:ext cx="2305141" cy="1076343"/>
          </a:xfrm>
          <a:prstGeom prst="rect">
            <a:avLst/>
          </a:prstGeom>
        </p:spPr>
      </p:pic>
      <p:sp>
        <p:nvSpPr>
          <p:cNvPr id="3" name="Rectangle: Rounded Corners 2">
            <a:extLst>
              <a:ext uri="{FF2B5EF4-FFF2-40B4-BE49-F238E27FC236}">
                <a16:creationId xmlns:a16="http://schemas.microsoft.com/office/drawing/2014/main" id="{D835C72E-8A2B-1A4B-FB7A-18D141972387}"/>
              </a:ext>
            </a:extLst>
          </p:cNvPr>
          <p:cNvSpPr/>
          <p:nvPr/>
        </p:nvSpPr>
        <p:spPr>
          <a:xfrm>
            <a:off x="5786648" y="3468914"/>
            <a:ext cx="3516608" cy="871869"/>
          </a:xfrm>
          <a:prstGeom prst="roundRect">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002060"/>
              </a:solidFill>
            </a:endParaRPr>
          </a:p>
        </p:txBody>
      </p:sp>
      <p:sp>
        <p:nvSpPr>
          <p:cNvPr id="8" name="Rectangle 7">
            <a:extLst>
              <a:ext uri="{FF2B5EF4-FFF2-40B4-BE49-F238E27FC236}">
                <a16:creationId xmlns:a16="http://schemas.microsoft.com/office/drawing/2014/main" id="{6DF34E87-4967-2FE8-BF3C-DA3A5C04566C}"/>
              </a:ext>
            </a:extLst>
          </p:cNvPr>
          <p:cNvSpPr/>
          <p:nvPr/>
        </p:nvSpPr>
        <p:spPr>
          <a:xfrm>
            <a:off x="4094387" y="4042167"/>
            <a:ext cx="7955046" cy="129582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0" dirty="0">
                <a:solidFill>
                  <a:srgbClr val="002060"/>
                </a:solidFill>
                <a:effectLst/>
                <a:latin typeface="Calibri" panose="020F0502020204030204" pitchFamily="34" charset="0"/>
                <a:ea typeface="Times New Roman" panose="02020603050405020304" pitchFamily="18" charset="0"/>
              </a:rPr>
              <a:t>تدقيق المعلومات والتحقق من المصادر الرقمية</a:t>
            </a:r>
            <a:r>
              <a:rPr lang="en-US" sz="2400" b="1" kern="0" dirty="0">
                <a:solidFill>
                  <a:srgbClr val="002060"/>
                </a:solidFill>
                <a:effectLst/>
                <a:latin typeface="Calibri" panose="020F0502020204030204" pitchFamily="34" charset="0"/>
                <a:ea typeface="Times New Roman" panose="02020603050405020304" pitchFamily="18" charset="0"/>
              </a:rPr>
              <a:t> </a:t>
            </a:r>
            <a:r>
              <a:rPr lang="ar-EG" sz="2400" b="1" kern="0" dirty="0">
                <a:solidFill>
                  <a:srgbClr val="002060"/>
                </a:solidFill>
                <a:effectLst/>
                <a:latin typeface="Calibri" panose="020F0502020204030204" pitchFamily="34" charset="0"/>
                <a:ea typeface="Times New Roman" panose="02020603050405020304" pitchFamily="18" charset="0"/>
              </a:rPr>
              <a:t>المولدة بالذكاء الاصطناعي </a:t>
            </a:r>
          </a:p>
          <a:p>
            <a:pPr marL="0" marR="0" algn="ctr" rtl="1">
              <a:lnSpc>
                <a:spcPct val="115000"/>
              </a:lnSpc>
              <a:spcAft>
                <a:spcPts val="800"/>
              </a:spcAft>
              <a:buNone/>
            </a:pPr>
            <a:r>
              <a:rPr lang="ar-EG" sz="2400" b="1" kern="0" dirty="0">
                <a:solidFill>
                  <a:srgbClr val="FF0000"/>
                </a:solidFill>
                <a:effectLst/>
                <a:latin typeface="Calibri" panose="020F0502020204030204" pitchFamily="34" charset="0"/>
                <a:ea typeface="Calibri" panose="020F0502020204030204" pitchFamily="34" charset="0"/>
              </a:rPr>
              <a:t>الجزء الثاني </a:t>
            </a:r>
            <a:endParaRPr lang="en-US" sz="2400" kern="100" dirty="0">
              <a:solidFill>
                <a:srgbClr val="FF0000"/>
              </a:solidFill>
              <a:effectLst/>
              <a:latin typeface="Calibri" panose="020F0502020204030204" pitchFamily="34" charset="0"/>
              <a:ea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96" y="0"/>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612047" y="244803"/>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EG" sz="2400" b="1" dirty="0">
                <a:solidFill>
                  <a:schemeClr val="bg1"/>
                </a:solidFill>
                <a:latin typeface="Alexandria" charset="0"/>
                <a:cs typeface="+mj-cs"/>
              </a:rPr>
              <a:t>تذكير ب</a:t>
            </a:r>
            <a:r>
              <a:rPr lang="ar-SA" sz="2400" b="1" dirty="0">
                <a:solidFill>
                  <a:schemeClr val="bg1"/>
                </a:solidFill>
                <a:latin typeface="Alexandria" charset="0"/>
                <a:cs typeface="+mj-cs"/>
              </a:rPr>
              <a:t>محتوى المحاضرة </a:t>
            </a:r>
            <a:r>
              <a:rPr lang="ar-EG" sz="2400" b="1" dirty="0">
                <a:solidFill>
                  <a:schemeClr val="bg1"/>
                </a:solidFill>
                <a:latin typeface="Alexandria" charset="0"/>
                <a:cs typeface="+mj-cs"/>
              </a:rPr>
              <a:t>الثانية</a:t>
            </a:r>
            <a:endParaRPr lang="ar-SA" sz="2400" b="1" dirty="0">
              <a:solidFill>
                <a:schemeClr val="bg1"/>
              </a:solidFill>
              <a:latin typeface="Alexandria" charset="0"/>
              <a:cs typeface="+mj-cs"/>
            </a:endParaRPr>
          </a:p>
        </p:txBody>
      </p:sp>
      <p:pic>
        <p:nvPicPr>
          <p:cNvPr id="11" name="Picture 10">
            <a:extLst>
              <a:ext uri="{FF2B5EF4-FFF2-40B4-BE49-F238E27FC236}">
                <a16:creationId xmlns:a16="http://schemas.microsoft.com/office/drawing/2014/main" id="{15161A53-1370-4B75-3EF8-F3C9E0287EC5}"/>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1097605" y="361480"/>
            <a:ext cx="1094395" cy="1076343"/>
          </a:xfrm>
          <a:prstGeom prst="rect">
            <a:avLst/>
          </a:prstGeom>
        </p:spPr>
      </p:pic>
      <p:sp>
        <p:nvSpPr>
          <p:cNvPr id="13" name="Rectangle: Rounded Corners 12">
            <a:extLst>
              <a:ext uri="{FF2B5EF4-FFF2-40B4-BE49-F238E27FC236}">
                <a16:creationId xmlns:a16="http://schemas.microsoft.com/office/drawing/2014/main" id="{AE566D4B-19EE-D513-9687-C8F35E4F60BA}"/>
              </a:ext>
            </a:extLst>
          </p:cNvPr>
          <p:cNvSpPr/>
          <p:nvPr/>
        </p:nvSpPr>
        <p:spPr>
          <a:xfrm>
            <a:off x="547836" y="1437823"/>
            <a:ext cx="4128422" cy="5079224"/>
          </a:xfrm>
          <a:prstGeom prst="roundRect">
            <a:avLst>
              <a:gd name="adj" fmla="val 6140"/>
            </a:avLst>
          </a:prstGeom>
          <a:gradFill flip="none" rotWithShape="1">
            <a:gsLst>
              <a:gs pos="0">
                <a:srgbClr val="203E5F">
                  <a:shade val="30000"/>
                  <a:satMod val="115000"/>
                </a:srgbClr>
              </a:gs>
              <a:gs pos="50000">
                <a:srgbClr val="203E5F">
                  <a:shade val="67500"/>
                  <a:satMod val="115000"/>
                </a:srgbClr>
              </a:gs>
              <a:gs pos="100000">
                <a:srgbClr val="203E5F">
                  <a:shade val="100000"/>
                  <a:satMod val="115000"/>
                </a:srgbClr>
              </a:gs>
            </a:gsLst>
            <a:lin ang="2700000" scaled="1"/>
            <a:tileRect/>
          </a:gradFill>
          <a:ln w="38100" cap="flat" cmpd="sng" algn="ctr">
            <a:no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ysClr val="window" lastClr="FFFFFF"/>
                </a:solidFill>
                <a:latin typeface="Calibri"/>
              </a:defRPr>
            </a:lvl1pPr>
            <a:lvl2pPr marL="457200" algn="l" defTabSz="914400" rtl="0" eaLnBrk="1" latinLnBrk="0" hangingPunct="1">
              <a:defRPr sz="1800" kern="1200">
                <a:solidFill>
                  <a:sysClr val="window" lastClr="FFFFFF"/>
                </a:solidFill>
                <a:latin typeface="Calibri"/>
              </a:defRPr>
            </a:lvl2pPr>
            <a:lvl3pPr marL="914400" algn="l" defTabSz="914400" rtl="0" eaLnBrk="1" latinLnBrk="0" hangingPunct="1">
              <a:defRPr sz="1800" kern="1200">
                <a:solidFill>
                  <a:sysClr val="window" lastClr="FFFFFF"/>
                </a:solidFill>
                <a:latin typeface="Calibri"/>
              </a:defRPr>
            </a:lvl3pPr>
            <a:lvl4pPr marL="1371600" algn="l" defTabSz="914400" rtl="0" eaLnBrk="1" latinLnBrk="0" hangingPunct="1">
              <a:defRPr sz="1800" kern="1200">
                <a:solidFill>
                  <a:sysClr val="window" lastClr="FFFFFF"/>
                </a:solidFill>
                <a:latin typeface="Calibri"/>
              </a:defRPr>
            </a:lvl4pPr>
            <a:lvl5pPr marL="1828800" algn="l" defTabSz="914400" rtl="0" eaLnBrk="1" latinLnBrk="0" hangingPunct="1">
              <a:defRPr sz="1800" kern="1200">
                <a:solidFill>
                  <a:sysClr val="window" lastClr="FFFFFF"/>
                </a:solidFill>
                <a:latin typeface="Calibri"/>
              </a:defRPr>
            </a:lvl5pPr>
            <a:lvl6pPr marL="2286000" algn="l" defTabSz="914400" rtl="0" eaLnBrk="1" latinLnBrk="0" hangingPunct="1">
              <a:defRPr sz="1800" kern="1200">
                <a:solidFill>
                  <a:sysClr val="window" lastClr="FFFFFF"/>
                </a:solidFill>
                <a:latin typeface="Calibri"/>
              </a:defRPr>
            </a:lvl6pPr>
            <a:lvl7pPr marL="2743200" algn="l" defTabSz="914400" rtl="0" eaLnBrk="1" latinLnBrk="0" hangingPunct="1">
              <a:defRPr sz="1800" kern="1200">
                <a:solidFill>
                  <a:sysClr val="window" lastClr="FFFFFF"/>
                </a:solidFill>
                <a:latin typeface="Calibri"/>
              </a:defRPr>
            </a:lvl7pPr>
            <a:lvl8pPr marL="3200400" algn="l" defTabSz="914400" rtl="0" eaLnBrk="1" latinLnBrk="0" hangingPunct="1">
              <a:defRPr sz="1800" kern="1200">
                <a:solidFill>
                  <a:sysClr val="window" lastClr="FFFFFF"/>
                </a:solidFill>
                <a:latin typeface="Calibri"/>
              </a:defRPr>
            </a:lvl8pPr>
            <a:lvl9pPr marL="3657600" algn="l" defTabSz="914400" rtl="0" eaLnBrk="1" latinLnBrk="0" hangingPunct="1">
              <a:defRPr sz="1800" kern="1200">
                <a:solidFill>
                  <a:sysClr val="window" lastClr="FFFFFF"/>
                </a:solidFill>
                <a:latin typeface="Calibri"/>
              </a:defRPr>
            </a:lvl9pPr>
          </a:lstStyle>
          <a:p>
            <a:pPr algn="ctr"/>
            <a:endParaRPr lang="en-US" dirty="0"/>
          </a:p>
        </p:txBody>
      </p:sp>
      <p:pic>
        <p:nvPicPr>
          <p:cNvPr id="14" name="Picture 13" descr="Midocean 02-03">
            <a:extLst>
              <a:ext uri="{FF2B5EF4-FFF2-40B4-BE49-F238E27FC236}">
                <a16:creationId xmlns:a16="http://schemas.microsoft.com/office/drawing/2014/main" id="{C3D48E3A-1EF1-BEC5-D3A3-7202E663C425}"/>
              </a:ext>
            </a:extLst>
          </p:cNvPr>
          <p:cNvPicPr>
            <a:picLocks noChangeAspect="1"/>
          </p:cNvPicPr>
          <p:nvPr/>
        </p:nvPicPr>
        <p:blipFill>
          <a:blip r:embed="rId5"/>
          <a:stretch>
            <a:fillRect/>
          </a:stretch>
        </p:blipFill>
        <p:spPr>
          <a:xfrm>
            <a:off x="908367" y="1156971"/>
            <a:ext cx="3410425" cy="2272029"/>
          </a:xfrm>
          <a:prstGeom prst="rect">
            <a:avLst/>
          </a:prstGeom>
        </p:spPr>
      </p:pic>
      <p:sp>
        <p:nvSpPr>
          <p:cNvPr id="15" name="TextBox 7">
            <a:extLst>
              <a:ext uri="{FF2B5EF4-FFF2-40B4-BE49-F238E27FC236}">
                <a16:creationId xmlns:a16="http://schemas.microsoft.com/office/drawing/2014/main" id="{D74C1125-B7B0-FD9F-3E4F-4E566D21880B}"/>
              </a:ext>
            </a:extLst>
          </p:cNvPr>
          <p:cNvSpPr txBox="1"/>
          <p:nvPr/>
        </p:nvSpPr>
        <p:spPr>
          <a:xfrm>
            <a:off x="1514237" y="3361011"/>
            <a:ext cx="1811713"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كلية الإعلام والتسويق</a:t>
            </a:r>
            <a:endParaRPr lang="en-US" b="1" dirty="0">
              <a:solidFill>
                <a:sysClr val="window" lastClr="FFFFFF"/>
              </a:solidFill>
              <a:latin typeface="Alexandria" charset="0"/>
              <a:cs typeface="+mj-cs"/>
            </a:endParaRPr>
          </a:p>
        </p:txBody>
      </p:sp>
      <p:sp>
        <p:nvSpPr>
          <p:cNvPr id="16" name="TextBox 1">
            <a:extLst>
              <a:ext uri="{FF2B5EF4-FFF2-40B4-BE49-F238E27FC236}">
                <a16:creationId xmlns:a16="http://schemas.microsoft.com/office/drawing/2014/main" id="{6BECAFFD-2D46-FE4E-06A5-B6AF9C30870C}"/>
              </a:ext>
            </a:extLst>
          </p:cNvPr>
          <p:cNvSpPr txBox="1"/>
          <p:nvPr/>
        </p:nvSpPr>
        <p:spPr>
          <a:xfrm>
            <a:off x="1158767" y="3931359"/>
            <a:ext cx="2693366"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برنامج بكالو</a:t>
            </a:r>
            <a:r>
              <a:rPr lang="ar-EG" b="1" dirty="0">
                <a:solidFill>
                  <a:sysClr val="window" lastClr="FFFFFF"/>
                </a:solidFill>
                <a:latin typeface="Alexandria" charset="0"/>
                <a:cs typeface="+mj-cs"/>
              </a:rPr>
              <a:t>ريو</a:t>
            </a:r>
            <a:r>
              <a:rPr lang="ar-SA" b="1" dirty="0">
                <a:solidFill>
                  <a:sysClr val="window" lastClr="FFFFFF"/>
                </a:solidFill>
                <a:latin typeface="Alexandria" charset="0"/>
                <a:cs typeface="+mj-cs"/>
              </a:rPr>
              <a:t>س </a:t>
            </a:r>
            <a:r>
              <a:rPr lang="ar-EG" b="1" dirty="0">
                <a:solidFill>
                  <a:sysClr val="window" lastClr="FFFFFF"/>
                </a:solidFill>
                <a:latin typeface="Alexandria" charset="0"/>
                <a:cs typeface="+mj-cs"/>
              </a:rPr>
              <a:t>الإعلام </a:t>
            </a:r>
            <a:r>
              <a:rPr lang="ar-SA" b="1" dirty="0">
                <a:solidFill>
                  <a:sysClr val="window" lastClr="FFFFFF"/>
                </a:solidFill>
                <a:latin typeface="Alexandria" charset="0"/>
                <a:cs typeface="+mj-cs"/>
              </a:rPr>
              <a:t>الرقمي</a:t>
            </a:r>
            <a:endParaRPr lang="en-US" b="1" dirty="0">
              <a:solidFill>
                <a:sysClr val="window" lastClr="FFFFFF"/>
              </a:solidFill>
              <a:latin typeface="Alexandria" charset="0"/>
              <a:cs typeface="+mj-cs"/>
            </a:endParaRPr>
          </a:p>
        </p:txBody>
      </p:sp>
      <p:sp>
        <p:nvSpPr>
          <p:cNvPr id="17" name="TextBox 4">
            <a:extLst>
              <a:ext uri="{FF2B5EF4-FFF2-40B4-BE49-F238E27FC236}">
                <a16:creationId xmlns:a16="http://schemas.microsoft.com/office/drawing/2014/main" id="{7FA01943-05EF-1817-C0E4-A54CA6284D19}"/>
              </a:ext>
            </a:extLst>
          </p:cNvPr>
          <p:cNvSpPr txBox="1"/>
          <p:nvPr/>
        </p:nvSpPr>
        <p:spPr>
          <a:xfrm>
            <a:off x="1493527" y="4603691"/>
            <a:ext cx="2008883"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كود المقرر</a:t>
            </a:r>
            <a:r>
              <a:rPr lang="en-US" b="1" dirty="0">
                <a:solidFill>
                  <a:sysClr val="window" lastClr="FFFFFF"/>
                </a:solidFill>
                <a:latin typeface="Times New Roman" panose="02020603050405020304" pitchFamily="18" charset="0"/>
                <a:cs typeface="Times New Roman" panose="02020603050405020304" pitchFamily="18" charset="0"/>
              </a:rPr>
              <a:t>DGM 212 </a:t>
            </a:r>
          </a:p>
        </p:txBody>
      </p:sp>
      <p:sp>
        <p:nvSpPr>
          <p:cNvPr id="4" name="TextBox 3">
            <a:extLst>
              <a:ext uri="{FF2B5EF4-FFF2-40B4-BE49-F238E27FC236}">
                <a16:creationId xmlns:a16="http://schemas.microsoft.com/office/drawing/2014/main" id="{017DBC95-FB7E-05FD-6C2E-D48787CC5C79}"/>
              </a:ext>
            </a:extLst>
          </p:cNvPr>
          <p:cNvSpPr txBox="1"/>
          <p:nvPr/>
        </p:nvSpPr>
        <p:spPr>
          <a:xfrm>
            <a:off x="5224094" y="1623035"/>
            <a:ext cx="6571033" cy="4985980"/>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EG" sz="2000" b="1" dirty="0">
                <a:solidFill>
                  <a:schemeClr val="accent1">
                    <a:lumMod val="50000"/>
                  </a:schemeClr>
                </a:solidFill>
                <a:cs typeface="+mj-cs"/>
              </a:rPr>
              <a:t>مقدمة</a:t>
            </a:r>
          </a:p>
          <a:p>
            <a:pPr marL="342900" indent="-342900" algn="r" rtl="1">
              <a:lnSpc>
                <a:spcPct val="150000"/>
              </a:lnSpc>
              <a:buFont typeface="Wingdings" panose="05000000000000000000" pitchFamily="2" charset="2"/>
              <a:buChar char="q"/>
            </a:pPr>
            <a:r>
              <a:rPr lang="ar-EG" sz="2000" b="1" dirty="0">
                <a:solidFill>
                  <a:schemeClr val="accent1">
                    <a:lumMod val="50000"/>
                  </a:schemeClr>
                </a:solidFill>
                <a:cs typeface="+mj-cs"/>
              </a:rPr>
              <a:t>تحديات العصر الرقمي</a:t>
            </a:r>
          </a:p>
          <a:p>
            <a:pPr marL="342900" indent="-342900" algn="r" rtl="1">
              <a:lnSpc>
                <a:spcPct val="150000"/>
              </a:lnSpc>
              <a:buFont typeface="Wingdings" panose="05000000000000000000" pitchFamily="2" charset="2"/>
              <a:buChar char="q"/>
            </a:pPr>
            <a:r>
              <a:rPr lang="ar-EG" sz="2000" b="1" dirty="0">
                <a:solidFill>
                  <a:schemeClr val="accent1">
                    <a:lumMod val="50000"/>
                  </a:schemeClr>
                </a:solidFill>
                <a:cs typeface="+mj-cs"/>
              </a:rPr>
              <a:t>انتشار الأخبار المضللة والزائفة وأمثلة عملية عليها</a:t>
            </a:r>
          </a:p>
          <a:p>
            <a:pPr marL="342900" indent="-342900" algn="r" rtl="1">
              <a:lnSpc>
                <a:spcPct val="150000"/>
              </a:lnSpc>
              <a:buFont typeface="Wingdings" panose="05000000000000000000" pitchFamily="2" charset="2"/>
              <a:buChar char="q"/>
            </a:pPr>
            <a:r>
              <a:rPr lang="ar-EG" sz="2000" b="1" dirty="0">
                <a:solidFill>
                  <a:schemeClr val="accent1">
                    <a:lumMod val="50000"/>
                  </a:schemeClr>
                </a:solidFill>
                <a:cs typeface="+mj-cs"/>
              </a:rPr>
              <a:t>الركائز الخمس لعملية التحقق من المعلومات </a:t>
            </a:r>
          </a:p>
          <a:p>
            <a:pPr marL="342900" indent="-342900" algn="r" rtl="1">
              <a:lnSpc>
                <a:spcPct val="150000"/>
              </a:lnSpc>
              <a:buFont typeface="Wingdings" panose="05000000000000000000" pitchFamily="2" charset="2"/>
              <a:buChar char="q"/>
            </a:pPr>
            <a:r>
              <a:rPr lang="ar-EG" sz="2000" b="1" dirty="0">
                <a:solidFill>
                  <a:schemeClr val="accent1">
                    <a:lumMod val="50000"/>
                  </a:schemeClr>
                </a:solidFill>
                <a:cs typeface="+mj-cs"/>
              </a:rPr>
              <a:t>أدوات تدقيق المعلومات </a:t>
            </a:r>
          </a:p>
          <a:p>
            <a:pPr marL="342900" indent="-342900" algn="r" rtl="1">
              <a:lnSpc>
                <a:spcPct val="150000"/>
              </a:lnSpc>
              <a:buAutoNum type="arabicPeriod"/>
            </a:pPr>
            <a:r>
              <a:rPr lang="ar-EG" sz="2000" dirty="0">
                <a:solidFill>
                  <a:schemeClr val="accent1">
                    <a:lumMod val="50000"/>
                  </a:schemeClr>
                </a:solidFill>
                <a:cs typeface="+mj-cs"/>
              </a:rPr>
              <a:t>البحث عبر الإنترنت</a:t>
            </a:r>
          </a:p>
          <a:p>
            <a:pPr marL="342900" indent="-342900" algn="r" rtl="1">
              <a:lnSpc>
                <a:spcPct val="150000"/>
              </a:lnSpc>
              <a:buAutoNum type="arabicPeriod"/>
            </a:pPr>
            <a:r>
              <a:rPr lang="ar-EG" sz="2000" dirty="0">
                <a:solidFill>
                  <a:schemeClr val="accent1">
                    <a:lumMod val="50000"/>
                  </a:schemeClr>
                </a:solidFill>
                <a:cs typeface="+mj-cs"/>
              </a:rPr>
              <a:t>أدوات التحقق من الصور</a:t>
            </a:r>
          </a:p>
          <a:p>
            <a:pPr marL="342900" indent="-342900" algn="r" rtl="1">
              <a:lnSpc>
                <a:spcPct val="150000"/>
              </a:lnSpc>
              <a:buAutoNum type="arabicPeriod"/>
            </a:pPr>
            <a:r>
              <a:rPr lang="ar-EG" sz="2000" dirty="0">
                <a:solidFill>
                  <a:schemeClr val="accent1">
                    <a:lumMod val="50000"/>
                  </a:schemeClr>
                </a:solidFill>
                <a:cs typeface="+mj-cs"/>
              </a:rPr>
              <a:t>أدوات التحقق من الفيديوهات</a:t>
            </a:r>
          </a:p>
          <a:p>
            <a:pPr marL="342900" indent="-342900" algn="r" rtl="1">
              <a:lnSpc>
                <a:spcPct val="150000"/>
              </a:lnSpc>
              <a:buAutoNum type="arabicPeriod"/>
            </a:pPr>
            <a:r>
              <a:rPr lang="ar-EG" sz="2000" dirty="0">
                <a:solidFill>
                  <a:schemeClr val="accent1">
                    <a:lumMod val="50000"/>
                  </a:schemeClr>
                </a:solidFill>
                <a:cs typeface="+mj-cs"/>
              </a:rPr>
              <a:t>أدوات التحقق من المواقع الجغرافية </a:t>
            </a:r>
          </a:p>
          <a:p>
            <a:pPr marL="342900" indent="-342900" algn="r" rtl="1">
              <a:lnSpc>
                <a:spcPct val="150000"/>
              </a:lnSpc>
              <a:buAutoNum type="arabicPeriod"/>
            </a:pPr>
            <a:r>
              <a:rPr lang="ar-EG" sz="2000" dirty="0">
                <a:solidFill>
                  <a:schemeClr val="accent1">
                    <a:lumMod val="50000"/>
                  </a:schemeClr>
                </a:solidFill>
                <a:cs typeface="+mj-cs"/>
              </a:rPr>
              <a:t>ملخص المحاضرة</a:t>
            </a:r>
            <a:endParaRPr lang="ar-EG" sz="1600" dirty="0">
              <a:cs typeface="+mj-cs"/>
            </a:endParaRPr>
          </a:p>
          <a:p>
            <a:pPr algn="r" rtl="1"/>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347F6-6BDB-EBA8-4140-7B41B8ED327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5207ED8-2373-28FD-6F59-2297BFAF9C0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322F38F-EAC0-8AE8-B6AE-E884A1358C1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a:extLst>
              <a:ext uri="{FF2B5EF4-FFF2-40B4-BE49-F238E27FC236}">
                <a16:creationId xmlns:a16="http://schemas.microsoft.com/office/drawing/2014/main" id="{2F74D068-F1A1-371C-B7B7-8034A98340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96" y="0"/>
            <a:ext cx="2305141" cy="1076343"/>
          </a:xfrm>
          <a:prstGeom prst="rect">
            <a:avLst/>
          </a:prstGeom>
        </p:spPr>
      </p:pic>
      <p:sp>
        <p:nvSpPr>
          <p:cNvPr id="10" name="Rectangle 9">
            <a:extLst>
              <a:ext uri="{FF2B5EF4-FFF2-40B4-BE49-F238E27FC236}">
                <a16:creationId xmlns:a16="http://schemas.microsoft.com/office/drawing/2014/main" id="{40967CA1-8B47-71DA-176E-7055BDA18E92}"/>
              </a:ext>
            </a:extLst>
          </p:cNvPr>
          <p:cNvSpPr/>
          <p:nvPr/>
        </p:nvSpPr>
        <p:spPr>
          <a:xfrm>
            <a:off x="2612047" y="244803"/>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EG" sz="2800" b="1" dirty="0">
                <a:solidFill>
                  <a:schemeClr val="bg1"/>
                </a:solidFill>
                <a:latin typeface="Alexandria" charset="0"/>
                <a:cs typeface="+mj-cs"/>
              </a:rPr>
              <a:t>محتوى المحاضرة الثالثة</a:t>
            </a:r>
            <a:endParaRPr lang="ar-SA" sz="2800" b="1" dirty="0">
              <a:solidFill>
                <a:schemeClr val="bg1"/>
              </a:solidFill>
              <a:latin typeface="Alexandria" charset="0"/>
              <a:cs typeface="+mj-cs"/>
            </a:endParaRPr>
          </a:p>
        </p:txBody>
      </p:sp>
      <p:pic>
        <p:nvPicPr>
          <p:cNvPr id="11" name="Picture 10">
            <a:extLst>
              <a:ext uri="{FF2B5EF4-FFF2-40B4-BE49-F238E27FC236}">
                <a16:creationId xmlns:a16="http://schemas.microsoft.com/office/drawing/2014/main" id="{B4B063FB-5AEA-399A-E3CE-8DA2432CD53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1097605" y="361480"/>
            <a:ext cx="1094395" cy="1076343"/>
          </a:xfrm>
          <a:prstGeom prst="rect">
            <a:avLst/>
          </a:prstGeom>
        </p:spPr>
      </p:pic>
      <p:sp>
        <p:nvSpPr>
          <p:cNvPr id="12" name="TextBox 8">
            <a:extLst>
              <a:ext uri="{FF2B5EF4-FFF2-40B4-BE49-F238E27FC236}">
                <a16:creationId xmlns:a16="http://schemas.microsoft.com/office/drawing/2014/main" id="{D8DB2B42-9476-7B48-50B8-502C52A0BA70}"/>
              </a:ext>
            </a:extLst>
          </p:cNvPr>
          <p:cNvSpPr txBox="1"/>
          <p:nvPr/>
        </p:nvSpPr>
        <p:spPr>
          <a:xfrm>
            <a:off x="4093916" y="1250527"/>
            <a:ext cx="7180612" cy="718466"/>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justLow" rtl="1">
              <a:lnSpc>
                <a:spcPct val="200000"/>
              </a:lnSpc>
            </a:pPr>
            <a:r>
              <a:rPr lang="ar-SA" sz="2400" b="1" dirty="0">
                <a:solidFill>
                  <a:srgbClr val="C00000"/>
                </a:solidFill>
                <a:latin typeface="Alexandria" charset="0"/>
                <a:cs typeface="+mj-cs"/>
              </a:rPr>
              <a:t>في هذه المحاضرة </a:t>
            </a:r>
            <a:r>
              <a:rPr lang="ar-EG" sz="2400" b="1" dirty="0">
                <a:solidFill>
                  <a:srgbClr val="C00000"/>
                </a:solidFill>
                <a:latin typeface="Alexandria" charset="0"/>
                <a:cs typeface="+mj-cs"/>
              </a:rPr>
              <a:t>الثالثة سنتناول </a:t>
            </a:r>
            <a:r>
              <a:rPr lang="ar-SA" sz="2400" b="1" dirty="0">
                <a:solidFill>
                  <a:srgbClr val="C00000"/>
                </a:solidFill>
                <a:latin typeface="Alexandria" charset="0"/>
                <a:cs typeface="+mj-cs"/>
              </a:rPr>
              <a:t> النقاط التالية:</a:t>
            </a:r>
            <a:endParaRPr lang="ar-SA" sz="2400" b="1" dirty="0">
              <a:solidFill>
                <a:srgbClr val="00206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53FF690-A81B-7057-8317-54AE939BC7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05" y="2350735"/>
            <a:ext cx="3678866" cy="34398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75D491B7-9E10-4525-C1B6-8B339A645220}"/>
              </a:ext>
            </a:extLst>
          </p:cNvPr>
          <p:cNvSpPr txBox="1"/>
          <p:nvPr/>
        </p:nvSpPr>
        <p:spPr>
          <a:xfrm>
            <a:off x="4336027" y="1968993"/>
            <a:ext cx="7610168" cy="4791376"/>
          </a:xfrm>
          <a:prstGeom prst="rect">
            <a:avLst/>
          </a:prstGeom>
          <a:noFill/>
        </p:spPr>
        <p:txBody>
          <a:bodyPr wrap="square">
            <a:spAutoFit/>
          </a:bodyPr>
          <a:lstStyle/>
          <a:p>
            <a:pPr marL="342900" marR="0" lvl="0" indent="-342900" algn="justLow" rtl="1">
              <a:lnSpc>
                <a:spcPct val="150000"/>
              </a:lnSpc>
              <a:spcAft>
                <a:spcPts val="800"/>
              </a:spcAft>
              <a:buFont typeface="Wingdings" panose="05000000000000000000" pitchFamily="2" charset="2"/>
              <a:buChar char=""/>
            </a:pPr>
            <a:r>
              <a:rPr lang="ar-EG" sz="2400" kern="12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مقدمة</a:t>
            </a:r>
          </a:p>
          <a:p>
            <a:pPr marL="342900" marR="0" lvl="0" indent="-342900" algn="justLow" rtl="1">
              <a:lnSpc>
                <a:spcPct val="150000"/>
              </a:lnSpc>
              <a:spcAft>
                <a:spcPts val="800"/>
              </a:spcAft>
              <a:buFont typeface="Wingdings" panose="05000000000000000000" pitchFamily="2" charset="2"/>
              <a:buChar char=""/>
            </a:pPr>
            <a:r>
              <a:rPr lang="ar-EG" sz="2400" kern="12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بعض الأمثلة التي يمكن أن تساعد فيها روبوتات الدردشة بالذكاء الاصطناعي </a:t>
            </a:r>
            <a:r>
              <a:rPr lang="ar-EG" sz="24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 </a:t>
            </a:r>
            <a:r>
              <a:rPr lang="ar-EG" sz="2400" kern="12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على التحقق من المعلومات.</a:t>
            </a:r>
            <a:endParaRPr lang="en-US" sz="24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Bef>
                <a:spcPts val="200"/>
              </a:spcBef>
              <a:buFont typeface="Wingdings" panose="05000000000000000000" pitchFamily="2" charset="2"/>
              <a:buChar char=""/>
            </a:pPr>
            <a:r>
              <a:rPr lang="ar-EG" sz="2400" kern="1200" dirty="0">
                <a:solidFill>
                  <a:schemeClr val="accent1">
                    <a:lumMod val="50000"/>
                  </a:schemeClr>
                </a:solidFill>
                <a:effectLst/>
                <a:latin typeface="Tahoma" panose="020B0604030504040204" pitchFamily="34" charset="0"/>
                <a:ea typeface="Arial" panose="020B0604020202020204" pitchFamily="34" charset="0"/>
                <a:cs typeface="Arial" panose="020B0604020202020204" pitchFamily="34" charset="0"/>
              </a:rPr>
              <a:t>كيف نكتشف التزييف العميق. </a:t>
            </a:r>
            <a:endParaRPr lang="en-US" sz="2400" dirty="0">
              <a:solidFill>
                <a:schemeClr val="accent1">
                  <a:lumMod val="50000"/>
                </a:schemeClr>
              </a:solidFill>
              <a:effectLst/>
              <a:latin typeface="Times New Roman" panose="02020603050405020304" pitchFamily="18" charset="0"/>
              <a:ea typeface="Times New Roman" panose="02020603050405020304" pitchFamily="18" charset="0"/>
            </a:endParaRPr>
          </a:p>
          <a:p>
            <a:pPr marL="342900" marR="0" lvl="0" indent="-342900" algn="justLow" rtl="1">
              <a:lnSpc>
                <a:spcPct val="150000"/>
              </a:lnSpc>
              <a:buFont typeface="Wingdings" panose="05000000000000000000" pitchFamily="2" charset="2"/>
              <a:buChar char=""/>
            </a:pPr>
            <a:r>
              <a:rPr lang="ar-EG" sz="2400" kern="1200" dirty="0">
                <a:solidFill>
                  <a:schemeClr val="accent1">
                    <a:lumMod val="50000"/>
                  </a:schemeClr>
                </a:solidFill>
                <a:effectLst/>
                <a:latin typeface="Alexandria"/>
                <a:ea typeface="+mn-ea"/>
              </a:rPr>
              <a:t>دليل لكشف المحتوى المُولد بالذكاء الاصطناعي.</a:t>
            </a:r>
            <a:endParaRPr lang="en-US" sz="2400" dirty="0">
              <a:solidFill>
                <a:schemeClr val="accent1">
                  <a:lumMod val="50000"/>
                </a:schemeClr>
              </a:solidFill>
              <a:effectLst/>
              <a:latin typeface="Times New Roman" panose="02020603050405020304" pitchFamily="18" charset="0"/>
              <a:ea typeface="Times New Roman" panose="02020603050405020304" pitchFamily="18" charset="0"/>
            </a:endParaRPr>
          </a:p>
          <a:p>
            <a:pPr marL="342900" marR="0" lvl="0" indent="-342900" algn="justLow" rtl="1">
              <a:lnSpc>
                <a:spcPct val="150000"/>
              </a:lnSpc>
              <a:spcAft>
                <a:spcPts val="800"/>
              </a:spcAft>
              <a:buFont typeface="Wingdings" panose="05000000000000000000" pitchFamily="2" charset="2"/>
              <a:buChar char=""/>
            </a:pPr>
            <a:r>
              <a:rPr lang="ar-EG" sz="2400" kern="1200" dirty="0">
                <a:solidFill>
                  <a:schemeClr val="accent1">
                    <a:lumMod val="50000"/>
                  </a:schemeClr>
                </a:solidFill>
                <a:effectLst/>
                <a:latin typeface="Tajawal-Bold"/>
                <a:ea typeface="+mn-ea"/>
                <a:cs typeface="Arial" panose="020B0604020202020204" pitchFamily="34" charset="0"/>
              </a:rPr>
              <a:t>أدوات التحقق من المحتوى المولّد بالذكاء الاصطناعي.</a:t>
            </a:r>
            <a:endParaRPr lang="en-US" sz="2400" dirty="0">
              <a:solidFill>
                <a:schemeClr val="accent1">
                  <a:lumMod val="50000"/>
                </a:schemeClr>
              </a:solidFill>
              <a:effectLst/>
              <a:latin typeface="Times New Roman" panose="02020603050405020304" pitchFamily="18" charset="0"/>
              <a:ea typeface="Times New Roman" panose="02020603050405020304" pitchFamily="18" charset="0"/>
            </a:endParaRPr>
          </a:p>
          <a:p>
            <a:pPr marL="342900" marR="0" lvl="0" indent="-342900" algn="justLow" rtl="1">
              <a:lnSpc>
                <a:spcPct val="150000"/>
              </a:lnSpc>
              <a:buFont typeface="Wingdings" panose="05000000000000000000" pitchFamily="2" charset="2"/>
              <a:buChar char=""/>
            </a:pPr>
            <a:r>
              <a:rPr lang="ar-EG" sz="2400" dirty="0">
                <a:solidFill>
                  <a:schemeClr val="accent1">
                    <a:lumMod val="50000"/>
                  </a:schemeClr>
                </a:solidFill>
                <a:effectLst/>
                <a:latin typeface="Times New Roman" panose="02020603050405020304" pitchFamily="18" charset="0"/>
                <a:ea typeface="Times New Roman" panose="02020603050405020304" pitchFamily="18" charset="0"/>
              </a:rPr>
              <a:t>أدوات فحص المحتوى الخاص بمنصات التواصل الاجتماعي.</a:t>
            </a:r>
          </a:p>
          <a:p>
            <a:pPr marL="342900" marR="0" lvl="0" indent="-342900" algn="justLow" rtl="1">
              <a:lnSpc>
                <a:spcPct val="150000"/>
              </a:lnSpc>
              <a:buFont typeface="Wingdings" panose="05000000000000000000" pitchFamily="2" charset="2"/>
              <a:buChar char=""/>
            </a:pPr>
            <a:r>
              <a:rPr lang="ar-EG" sz="2400" dirty="0">
                <a:solidFill>
                  <a:schemeClr val="accent1">
                    <a:lumMod val="50000"/>
                  </a:schemeClr>
                </a:solidFill>
                <a:latin typeface="Times New Roman" panose="02020603050405020304" pitchFamily="18" charset="0"/>
                <a:ea typeface="Times New Roman" panose="02020603050405020304" pitchFamily="18" charset="0"/>
              </a:rPr>
              <a:t>ملخص المحاضرة </a:t>
            </a:r>
            <a:endParaRPr lang="en-US" sz="24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51175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04977" y="804432"/>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91386"/>
            <a:ext cx="2305141" cy="1226093"/>
          </a:xfrm>
          <a:prstGeom prst="rect">
            <a:avLst/>
          </a:prstGeom>
        </p:spPr>
      </p:pic>
      <p:sp>
        <p:nvSpPr>
          <p:cNvPr id="6" name="TextBox 5">
            <a:extLst>
              <a:ext uri="{FF2B5EF4-FFF2-40B4-BE49-F238E27FC236}">
                <a16:creationId xmlns:a16="http://schemas.microsoft.com/office/drawing/2014/main" id="{651AF30F-5001-3197-0A78-1670211E8A1A}"/>
              </a:ext>
            </a:extLst>
          </p:cNvPr>
          <p:cNvSpPr txBox="1"/>
          <p:nvPr/>
        </p:nvSpPr>
        <p:spPr>
          <a:xfrm>
            <a:off x="4365523" y="404322"/>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a:t>
            </a:r>
            <a:endParaRPr lang="en-US" sz="2000" dirty="0">
              <a:solidFill>
                <a:schemeClr val="accent1">
                  <a:lumMod val="50000"/>
                </a:schemeClr>
              </a:solidFill>
            </a:endParaRPr>
          </a:p>
        </p:txBody>
      </p:sp>
      <p:sp>
        <p:nvSpPr>
          <p:cNvPr id="9" name="Rectangle 8">
            <a:extLst>
              <a:ext uri="{FF2B5EF4-FFF2-40B4-BE49-F238E27FC236}">
                <a16:creationId xmlns:a16="http://schemas.microsoft.com/office/drawing/2014/main" id="{BB966BC9-CF9B-A042-B8C2-874C6E755422}"/>
              </a:ext>
            </a:extLst>
          </p:cNvPr>
          <p:cNvSpPr/>
          <p:nvPr/>
        </p:nvSpPr>
        <p:spPr>
          <a:xfrm>
            <a:off x="2604977" y="887681"/>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800" b="1" kern="0" dirty="0">
                <a:solidFill>
                  <a:schemeClr val="bg1"/>
                </a:solidFill>
                <a:latin typeface="Calibri" panose="020F0502020204030204" pitchFamily="34" charset="0"/>
                <a:cs typeface="Calibri" panose="020F0502020204030204" pitchFamily="34" charset="0"/>
              </a:rPr>
              <a:t> 📚 مقدمــــــــــــــــــة...</a:t>
            </a:r>
            <a:endParaRPr lang="en-US" sz="2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496FA2A4-12A4-49BA-5B0D-BBF649360842}"/>
              </a:ext>
            </a:extLst>
          </p:cNvPr>
          <p:cNvSpPr txBox="1"/>
          <p:nvPr/>
        </p:nvSpPr>
        <p:spPr>
          <a:xfrm>
            <a:off x="2300748" y="2101173"/>
            <a:ext cx="9548587" cy="3357137"/>
          </a:xfrm>
          <a:prstGeom prst="rect">
            <a:avLst/>
          </a:prstGeom>
          <a:noFill/>
        </p:spPr>
        <p:txBody>
          <a:bodyPr wrap="square">
            <a:spAutoFit/>
          </a:bodyPr>
          <a:lstStyle/>
          <a:p>
            <a:pPr algn="justLow" rtl="1">
              <a:lnSpc>
                <a:spcPct val="150000"/>
              </a:lnSpc>
            </a:pPr>
            <a:r>
              <a:rPr lang="ar-EG" sz="2400" dirty="0">
                <a:solidFill>
                  <a:schemeClr val="accent1">
                    <a:lumMod val="50000"/>
                  </a:schemeClr>
                </a:solidFill>
                <a:cs typeface="+mj-cs"/>
              </a:rPr>
              <a:t>       يتزايد استخدام روبوتات الدردشة بالذكاء الاصطناعي في حياتنا اليومية. وقد نتساءل إن كان</a:t>
            </a:r>
            <a:r>
              <a:rPr lang="en-US" sz="2400" dirty="0">
                <a:solidFill>
                  <a:schemeClr val="accent1">
                    <a:lumMod val="50000"/>
                  </a:schemeClr>
                </a:solidFill>
                <a:cs typeface="+mj-cs"/>
              </a:rPr>
              <a:t> </a:t>
            </a:r>
            <a:r>
              <a:rPr lang="ar-EG" sz="2400" dirty="0">
                <a:solidFill>
                  <a:schemeClr val="accent1">
                    <a:lumMod val="50000"/>
                  </a:schemeClr>
                </a:solidFill>
                <a:cs typeface="+mj-cs"/>
              </a:rPr>
              <a:t>بإمكاننا استخدام أدوات مثل </a:t>
            </a:r>
            <a:r>
              <a:rPr lang="en-US" sz="2400" dirty="0">
                <a:solidFill>
                  <a:schemeClr val="accent1">
                    <a:lumMod val="50000"/>
                  </a:schemeClr>
                </a:solidFill>
                <a:cs typeface="+mj-cs"/>
              </a:rPr>
              <a:t> </a:t>
            </a:r>
            <a:r>
              <a:rPr lang="en-US" sz="2400" dirty="0">
                <a:solidFill>
                  <a:schemeClr val="accent1">
                    <a:lumMod val="50000"/>
                  </a:schemeClr>
                </a:solidFill>
                <a:latin typeface="Times New Roman" panose="02020603050405020304" pitchFamily="18" charset="0"/>
                <a:cs typeface="Times New Roman" panose="02020603050405020304" pitchFamily="18" charset="0"/>
              </a:rPr>
              <a:t>ChatGPT - Copilot - Claude AI</a:t>
            </a:r>
            <a:r>
              <a:rPr lang="en-US" sz="2400" dirty="0">
                <a:solidFill>
                  <a:schemeClr val="accent1">
                    <a:lumMod val="50000"/>
                  </a:schemeClr>
                </a:solidFill>
                <a:cs typeface="+mj-cs"/>
              </a:rPr>
              <a:t>- </a:t>
            </a:r>
            <a:r>
              <a:rPr lang="ar-EG" sz="2400" dirty="0">
                <a:solidFill>
                  <a:schemeClr val="accent1">
                    <a:lumMod val="50000"/>
                  </a:schemeClr>
                </a:solidFill>
                <a:cs typeface="+mj-cs"/>
              </a:rPr>
              <a:t>وغيرها في تدقيق</a:t>
            </a:r>
            <a:r>
              <a:rPr lang="en-US" sz="2400" dirty="0">
                <a:solidFill>
                  <a:schemeClr val="accent1">
                    <a:lumMod val="50000"/>
                  </a:schemeClr>
                </a:solidFill>
                <a:cs typeface="+mj-cs"/>
              </a:rPr>
              <a:t> </a:t>
            </a:r>
            <a:r>
              <a:rPr lang="ar-EG" sz="2400" dirty="0">
                <a:solidFill>
                  <a:schemeClr val="accent1">
                    <a:lumMod val="50000"/>
                  </a:schemeClr>
                </a:solidFill>
                <a:cs typeface="+mj-cs"/>
              </a:rPr>
              <a:t>المعلومات.</a:t>
            </a:r>
            <a:endParaRPr lang="en-US" sz="2400" dirty="0">
              <a:solidFill>
                <a:schemeClr val="accent1">
                  <a:lumMod val="50000"/>
                </a:schemeClr>
              </a:solidFill>
              <a:cs typeface="+mj-cs"/>
            </a:endParaRPr>
          </a:p>
          <a:p>
            <a:pPr algn="justLow" rtl="1">
              <a:lnSpc>
                <a:spcPct val="150000"/>
              </a:lnSpc>
            </a:pPr>
            <a:r>
              <a:rPr lang="ar-EG" sz="2400" dirty="0">
                <a:solidFill>
                  <a:schemeClr val="accent1">
                    <a:lumMod val="50000"/>
                  </a:schemeClr>
                </a:solidFill>
                <a:cs typeface="+mj-cs"/>
              </a:rPr>
              <a:t> أولاً، علينا أن ندرك أن هذه الروبوتات يمكن أن تنتج معلومات غير دقيقة وأن</a:t>
            </a:r>
            <a:r>
              <a:rPr lang="en-US" sz="2400" dirty="0">
                <a:solidFill>
                  <a:schemeClr val="accent1">
                    <a:lumMod val="50000"/>
                  </a:schemeClr>
                </a:solidFill>
                <a:cs typeface="+mj-cs"/>
              </a:rPr>
              <a:t> </a:t>
            </a:r>
            <a:r>
              <a:rPr lang="ar-EG" sz="2400" dirty="0">
                <a:solidFill>
                  <a:schemeClr val="accent1">
                    <a:lumMod val="50000"/>
                  </a:schemeClr>
                </a:solidFill>
                <a:cs typeface="+mj-cs"/>
              </a:rPr>
              <a:t>المحتوى الذي تولده يستوجب التدقيق. ولكنها يمكن أن تساعدنا في مهام متنوعة، مع التشديد</a:t>
            </a:r>
            <a:r>
              <a:rPr lang="en-US" sz="2400" dirty="0">
                <a:solidFill>
                  <a:schemeClr val="accent1">
                    <a:lumMod val="50000"/>
                  </a:schemeClr>
                </a:solidFill>
                <a:cs typeface="+mj-cs"/>
              </a:rPr>
              <a:t> </a:t>
            </a:r>
            <a:r>
              <a:rPr lang="ar-EG" sz="2400" dirty="0">
                <a:solidFill>
                  <a:schemeClr val="accent1">
                    <a:lumMod val="50000"/>
                  </a:schemeClr>
                </a:solidFill>
                <a:cs typeface="+mj-cs"/>
              </a:rPr>
              <a:t>على ضرورة المراجعة البشرية والتحقق من المعلومات التي نتوصل إليها عبرها. </a:t>
            </a:r>
            <a:endParaRPr lang="en-US" sz="2400" dirty="0">
              <a:solidFill>
                <a:schemeClr val="accent1">
                  <a:lumMod val="50000"/>
                </a:schemeClr>
              </a:solidFill>
              <a:cs typeface="+mj-cs"/>
            </a:endParaRPr>
          </a:p>
        </p:txBody>
      </p:sp>
    </p:spTree>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C4E3D-1479-1D1B-6A92-CB24C206489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0684227-767F-7E09-0C38-B92E30C1D9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018027" cy="6046017"/>
          </a:xfrm>
        </p:spPr>
      </p:pic>
      <p:sp>
        <p:nvSpPr>
          <p:cNvPr id="2" name="Right Triangle 1">
            <a:extLst>
              <a:ext uri="{FF2B5EF4-FFF2-40B4-BE49-F238E27FC236}">
                <a16:creationId xmlns:a16="http://schemas.microsoft.com/office/drawing/2014/main" id="{C4C6D629-F04A-4378-8761-6742B12A2C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3B93B9-D26C-4D4B-3605-D48571F0C18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DCA86610-5238-3F31-4A8A-7369082E8C22}"/>
              </a:ext>
            </a:extLst>
          </p:cNvPr>
          <p:cNvSpPr/>
          <p:nvPr/>
        </p:nvSpPr>
        <p:spPr>
          <a:xfrm>
            <a:off x="3710763" y="879840"/>
            <a:ext cx="84788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1991B31-741C-4C17-AC64-C7D97C623CB1}"/>
              </a:ext>
            </a:extLst>
          </p:cNvPr>
          <p:cNvSpPr/>
          <p:nvPr/>
        </p:nvSpPr>
        <p:spPr>
          <a:xfrm>
            <a:off x="3710763" y="966810"/>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endParaRPr lang="en-US" sz="2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00B64FCB-7D60-4925-3C57-7F507A95E77E}"/>
              </a:ext>
            </a:extLst>
          </p:cNvPr>
          <p:cNvSpPr txBox="1"/>
          <p:nvPr/>
        </p:nvSpPr>
        <p:spPr>
          <a:xfrm>
            <a:off x="4234739" y="1038912"/>
            <a:ext cx="7473745" cy="707886"/>
          </a:xfrm>
          <a:prstGeom prst="rect">
            <a:avLst/>
          </a:prstGeom>
          <a:noFill/>
        </p:spPr>
        <p:txBody>
          <a:bodyPr wrap="square">
            <a:spAutoFit/>
          </a:bodyPr>
          <a:lstStyle/>
          <a:p>
            <a:pPr algn="ctr" rtl="1"/>
            <a:r>
              <a:rPr kumimoji="0" lang="ar-EG" sz="2000" b="1" i="0" u="none" strike="noStrike" kern="1200" cap="none" spc="0" normalizeH="0" baseline="0" noProof="0" dirty="0">
                <a:ln>
                  <a:noFill/>
                </a:ln>
                <a:solidFill>
                  <a:schemeClr val="bg1"/>
                </a:solidFill>
                <a:effectLst/>
                <a:uLnTx/>
                <a:uFillTx/>
                <a:latin typeface="Calibri"/>
                <a:ea typeface="+mn-ea"/>
                <a:cs typeface="Times New Roman" panose="02020603050405020304" pitchFamily="18" charset="0"/>
              </a:rPr>
              <a:t>بعض الأمثلة التي يمكن أن تساعد فيها روبوتات الدردشة بالذكاء الاصطناعي </a:t>
            </a:r>
          </a:p>
          <a:p>
            <a:pPr algn="ctr" rtl="1"/>
            <a:r>
              <a:rPr kumimoji="0" lang="ar-EG" sz="2000" b="1" i="0" u="none" strike="noStrike" kern="1200" cap="none" spc="0" normalizeH="0" baseline="0" noProof="0" dirty="0">
                <a:ln>
                  <a:noFill/>
                </a:ln>
                <a:solidFill>
                  <a:schemeClr val="bg1"/>
                </a:solidFill>
                <a:effectLst/>
                <a:uLnTx/>
                <a:uFillTx/>
                <a:latin typeface="Calibri"/>
                <a:ea typeface="+mn-ea"/>
                <a:cs typeface="Times New Roman" panose="02020603050405020304" pitchFamily="18" charset="0"/>
              </a:rPr>
              <a:t>فى التحقق من المعلومات :</a:t>
            </a:r>
            <a:endParaRPr lang="en-US" sz="1600" b="1" dirty="0">
              <a:solidFill>
                <a:schemeClr val="bg1"/>
              </a:solidFill>
            </a:endParaRPr>
          </a:p>
        </p:txBody>
      </p:sp>
      <p:sp>
        <p:nvSpPr>
          <p:cNvPr id="12" name="TextBox 11">
            <a:extLst>
              <a:ext uri="{FF2B5EF4-FFF2-40B4-BE49-F238E27FC236}">
                <a16:creationId xmlns:a16="http://schemas.microsoft.com/office/drawing/2014/main" id="{8783E9E8-3856-5CBC-CB33-0A952D55704B}"/>
              </a:ext>
            </a:extLst>
          </p:cNvPr>
          <p:cNvSpPr txBox="1"/>
          <p:nvPr/>
        </p:nvSpPr>
        <p:spPr>
          <a:xfrm>
            <a:off x="4063468" y="459105"/>
            <a:ext cx="8136194"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a:t>
            </a:r>
            <a:endParaRPr lang="en-US" sz="2000" dirty="0">
              <a:solidFill>
                <a:schemeClr val="accent1">
                  <a:lumMod val="50000"/>
                </a:schemeClr>
              </a:solidFill>
            </a:endParaRPr>
          </a:p>
        </p:txBody>
      </p:sp>
      <p:sp>
        <p:nvSpPr>
          <p:cNvPr id="16" name="TextBox 15">
            <a:extLst>
              <a:ext uri="{FF2B5EF4-FFF2-40B4-BE49-F238E27FC236}">
                <a16:creationId xmlns:a16="http://schemas.microsoft.com/office/drawing/2014/main" id="{93680867-1760-8388-0614-A9AD501C04FB}"/>
              </a:ext>
            </a:extLst>
          </p:cNvPr>
          <p:cNvSpPr txBox="1"/>
          <p:nvPr/>
        </p:nvSpPr>
        <p:spPr>
          <a:xfrm>
            <a:off x="4704736" y="2259748"/>
            <a:ext cx="7118555" cy="2803140"/>
          </a:xfrm>
          <a:prstGeom prst="rect">
            <a:avLst/>
          </a:prstGeom>
          <a:noFill/>
        </p:spPr>
        <p:txBody>
          <a:bodyPr wrap="square">
            <a:spAutoFit/>
          </a:bodyPr>
          <a:lstStyle/>
          <a:p>
            <a:pPr algn="justLow" rtl="1">
              <a:lnSpc>
                <a:spcPct val="150000"/>
              </a:lnSpc>
            </a:pPr>
            <a:r>
              <a:rPr lang="ar-EG" sz="2400" dirty="0">
                <a:solidFill>
                  <a:srgbClr val="002060"/>
                </a:solidFill>
                <a:cs typeface="+mj-cs"/>
              </a:rPr>
              <a:t>1.</a:t>
            </a:r>
            <a:r>
              <a:rPr lang="ar-EG" sz="2400" b="1" dirty="0">
                <a:solidFill>
                  <a:srgbClr val="002060"/>
                </a:solidFill>
                <a:cs typeface="+mj-cs"/>
              </a:rPr>
              <a:t>المساعدة في تحديد العناصر المهمة داخل الصورة</a:t>
            </a:r>
            <a:r>
              <a:rPr lang="ar-EG" sz="2400" dirty="0">
                <a:solidFill>
                  <a:srgbClr val="002060"/>
                </a:solidFill>
                <a:cs typeface="+mj-cs"/>
              </a:rPr>
              <a:t>: من الممكن أن نستخدم أدوات الدردشة بالذكاء الاصطناعي لمساعدتنا على تحديد العناصر المهمة داخل الصورة التي يجب أن نبحث عنها ونتحقق منها. يمكن أيضاً أن تساعدنا هذه الأدوات في رصد العلامات غير الطبيعية داخل الصورة نتيجة التعديل أو التوليد بالذكاء الاصطناعي</a:t>
            </a:r>
            <a:endParaRPr lang="en-US" sz="2400" dirty="0">
              <a:solidFill>
                <a:srgbClr val="002060"/>
              </a:solidFill>
              <a:cs typeface="+mj-cs"/>
            </a:endParaRPr>
          </a:p>
        </p:txBody>
      </p:sp>
    </p:spTree>
    <p:extLst>
      <p:ext uri="{BB962C8B-B14F-4D97-AF65-F5344CB8AC3E}">
        <p14:creationId xmlns:p14="http://schemas.microsoft.com/office/powerpoint/2010/main" val="54259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EB7ADB-3AB8-7B6E-93F6-3382B06DD0A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121D123-EE96-6DDC-2412-D7A59225918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018027" cy="6046017"/>
          </a:xfrm>
        </p:spPr>
      </p:pic>
      <p:sp>
        <p:nvSpPr>
          <p:cNvPr id="2" name="Right Triangle 1">
            <a:extLst>
              <a:ext uri="{FF2B5EF4-FFF2-40B4-BE49-F238E27FC236}">
                <a16:creationId xmlns:a16="http://schemas.microsoft.com/office/drawing/2014/main" id="{0427BDA7-C337-A349-A36A-C789DD6197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2AA72C8-14EB-B491-1250-0A89E8D4912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776F615-ADFD-178B-F9F4-343973623A98}"/>
              </a:ext>
            </a:extLst>
          </p:cNvPr>
          <p:cNvSpPr/>
          <p:nvPr/>
        </p:nvSpPr>
        <p:spPr>
          <a:xfrm>
            <a:off x="3710763" y="879840"/>
            <a:ext cx="84788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A27B095-3B8F-C58F-3472-D4A3B3A77594}"/>
              </a:ext>
            </a:extLst>
          </p:cNvPr>
          <p:cNvSpPr/>
          <p:nvPr/>
        </p:nvSpPr>
        <p:spPr>
          <a:xfrm>
            <a:off x="3710763" y="966810"/>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endParaRPr lang="en-US" sz="2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5C50F0CD-E08C-280C-265A-AD06E05D4106}"/>
              </a:ext>
            </a:extLst>
          </p:cNvPr>
          <p:cNvSpPr txBox="1"/>
          <p:nvPr/>
        </p:nvSpPr>
        <p:spPr>
          <a:xfrm>
            <a:off x="4234740" y="1017543"/>
            <a:ext cx="7473745" cy="707886"/>
          </a:xfrm>
          <a:prstGeom prst="rect">
            <a:avLst/>
          </a:prstGeom>
          <a:noFill/>
        </p:spPr>
        <p:txBody>
          <a:bodyPr wrap="square">
            <a:spAutoFit/>
          </a:bodyPr>
          <a:lstStyle/>
          <a:p>
            <a:pPr algn="ctr" rtl="1"/>
            <a:r>
              <a:rPr kumimoji="0" lang="ar-EG" sz="2000" b="1" i="0" u="none" strike="noStrike" kern="1200" cap="none" spc="0" normalizeH="0" baseline="0" noProof="0" dirty="0">
                <a:ln>
                  <a:noFill/>
                </a:ln>
                <a:solidFill>
                  <a:schemeClr val="bg1"/>
                </a:solidFill>
                <a:effectLst/>
                <a:uLnTx/>
                <a:uFillTx/>
                <a:latin typeface="Calibri"/>
                <a:ea typeface="+mn-ea"/>
                <a:cs typeface="Times New Roman" panose="02020603050405020304" pitchFamily="18" charset="0"/>
              </a:rPr>
              <a:t>بعض الأمثلة التي يمكن أن تساعد فيها روبوتات الدردشة بالذكاء الاصطناعي </a:t>
            </a:r>
          </a:p>
          <a:p>
            <a:pPr algn="ctr" rtl="1"/>
            <a:r>
              <a:rPr kumimoji="0" lang="ar-EG" sz="2000" b="1" i="0" u="none" strike="noStrike" kern="1200" cap="none" spc="0" normalizeH="0" baseline="0" noProof="0" dirty="0">
                <a:ln>
                  <a:noFill/>
                </a:ln>
                <a:solidFill>
                  <a:schemeClr val="bg1"/>
                </a:solidFill>
                <a:effectLst/>
                <a:uLnTx/>
                <a:uFillTx/>
                <a:latin typeface="Calibri"/>
                <a:ea typeface="+mn-ea"/>
                <a:cs typeface="Times New Roman" panose="02020603050405020304" pitchFamily="18" charset="0"/>
              </a:rPr>
              <a:t>فى التحقق من المعلومات :</a:t>
            </a:r>
            <a:endParaRPr lang="en-US" sz="1600" b="1" dirty="0">
              <a:solidFill>
                <a:schemeClr val="bg1"/>
              </a:solidFill>
            </a:endParaRPr>
          </a:p>
        </p:txBody>
      </p:sp>
      <p:sp>
        <p:nvSpPr>
          <p:cNvPr id="12" name="TextBox 11">
            <a:extLst>
              <a:ext uri="{FF2B5EF4-FFF2-40B4-BE49-F238E27FC236}">
                <a16:creationId xmlns:a16="http://schemas.microsoft.com/office/drawing/2014/main" id="{A0C1D1F0-9C06-BF89-3074-E5256D1A604E}"/>
              </a:ext>
            </a:extLst>
          </p:cNvPr>
          <p:cNvSpPr txBox="1"/>
          <p:nvPr/>
        </p:nvSpPr>
        <p:spPr>
          <a:xfrm>
            <a:off x="4234740" y="459105"/>
            <a:ext cx="8129358"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a:t>
            </a:r>
            <a:endParaRPr lang="en-US" sz="2000" dirty="0">
              <a:solidFill>
                <a:schemeClr val="accent1">
                  <a:lumMod val="50000"/>
                </a:schemeClr>
              </a:solidFill>
            </a:endParaRPr>
          </a:p>
        </p:txBody>
      </p:sp>
      <p:sp>
        <p:nvSpPr>
          <p:cNvPr id="18" name="TextBox 17">
            <a:extLst>
              <a:ext uri="{FF2B5EF4-FFF2-40B4-BE49-F238E27FC236}">
                <a16:creationId xmlns:a16="http://schemas.microsoft.com/office/drawing/2014/main" id="{26DEB5B9-3B4D-1248-5F14-6BC2809ACC7C}"/>
              </a:ext>
            </a:extLst>
          </p:cNvPr>
          <p:cNvSpPr txBox="1"/>
          <p:nvPr/>
        </p:nvSpPr>
        <p:spPr>
          <a:xfrm>
            <a:off x="4704735" y="2256018"/>
            <a:ext cx="7205047" cy="2802690"/>
          </a:xfrm>
          <a:prstGeom prst="rect">
            <a:avLst/>
          </a:prstGeom>
          <a:noFill/>
        </p:spPr>
        <p:txBody>
          <a:bodyPr wrap="square">
            <a:spAutoFit/>
          </a:bodyPr>
          <a:lstStyle/>
          <a:p>
            <a:pPr algn="justLow" rtl="1">
              <a:lnSpc>
                <a:spcPct val="150000"/>
              </a:lnSpc>
            </a:pPr>
            <a:r>
              <a:rPr lang="ar-EG" sz="2400" b="1" dirty="0">
                <a:solidFill>
                  <a:srgbClr val="002060"/>
                </a:solidFill>
                <a:cs typeface="+mj-cs"/>
              </a:rPr>
              <a:t>2. المساعدة في تحديد مكان التقاط الصورة: </a:t>
            </a:r>
            <a:r>
              <a:rPr lang="ar-EG" sz="2400" dirty="0">
                <a:solidFill>
                  <a:srgbClr val="002060"/>
                </a:solidFill>
                <a:cs typeface="+mj-cs"/>
              </a:rPr>
              <a:t>بالاستعانة بوصف لعلامات معينة داخل الصورة أو تحميل الصورة على هذه الأدوات، يمكن أن تساعدنا على تحديد أين التُقطت الصورة. إذ يمكن أن تقدم لنا هذه الأدوات تحليلاً كاملاً للصور يساعدنا على معرفة من أين نبدأ البحث عنها، ولكن طبعاً دون أن نكتفي بذلك</a:t>
            </a:r>
            <a:r>
              <a:rPr lang="ar-EG" sz="2400" dirty="0"/>
              <a:t>.</a:t>
            </a:r>
            <a:endParaRPr lang="en-US" sz="2400" dirty="0"/>
          </a:p>
        </p:txBody>
      </p:sp>
    </p:spTree>
    <p:extLst>
      <p:ext uri="{BB962C8B-B14F-4D97-AF65-F5344CB8AC3E}">
        <p14:creationId xmlns:p14="http://schemas.microsoft.com/office/powerpoint/2010/main" val="1837845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2C762-EB3C-D326-43CE-D0AEC96BF4F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2EB85DC-2FD9-873B-16CA-3F3A80AF6DA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018027" cy="6046017"/>
          </a:xfrm>
        </p:spPr>
      </p:pic>
      <p:sp>
        <p:nvSpPr>
          <p:cNvPr id="2" name="Right Triangle 1">
            <a:extLst>
              <a:ext uri="{FF2B5EF4-FFF2-40B4-BE49-F238E27FC236}">
                <a16:creationId xmlns:a16="http://schemas.microsoft.com/office/drawing/2014/main" id="{9E4B7163-DD59-E22A-92F4-D1541313F58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D3197AD-F3A4-117A-21B3-A16E4D4091C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BD4BB07-94EB-DED2-C7F6-76AAD1B5785B}"/>
              </a:ext>
            </a:extLst>
          </p:cNvPr>
          <p:cNvSpPr/>
          <p:nvPr/>
        </p:nvSpPr>
        <p:spPr>
          <a:xfrm>
            <a:off x="3710763" y="879840"/>
            <a:ext cx="84788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E61DE2C-C859-7AC3-4DE0-A85A93B5428A}"/>
              </a:ext>
            </a:extLst>
          </p:cNvPr>
          <p:cNvSpPr/>
          <p:nvPr/>
        </p:nvSpPr>
        <p:spPr>
          <a:xfrm>
            <a:off x="3710763" y="966810"/>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endParaRPr lang="en-US" sz="2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42B2A989-9E20-77CB-14B4-6E573B85C39B}"/>
              </a:ext>
            </a:extLst>
          </p:cNvPr>
          <p:cNvSpPr txBox="1"/>
          <p:nvPr/>
        </p:nvSpPr>
        <p:spPr>
          <a:xfrm>
            <a:off x="4234740" y="1164033"/>
            <a:ext cx="7473745" cy="707886"/>
          </a:xfrm>
          <a:prstGeom prst="rect">
            <a:avLst/>
          </a:prstGeom>
          <a:noFill/>
        </p:spPr>
        <p:txBody>
          <a:bodyPr wrap="square">
            <a:spAutoFit/>
          </a:bodyPr>
          <a:lstStyle/>
          <a:p>
            <a:pPr algn="ctr" rtl="1"/>
            <a:r>
              <a:rPr kumimoji="0" lang="ar-EG" sz="2000" b="1" i="0" u="none" strike="noStrike" kern="1200" cap="none" spc="0" normalizeH="0" baseline="0" noProof="0" dirty="0">
                <a:ln>
                  <a:noFill/>
                </a:ln>
                <a:solidFill>
                  <a:schemeClr val="bg1"/>
                </a:solidFill>
                <a:effectLst/>
                <a:uLnTx/>
                <a:uFillTx/>
                <a:latin typeface="Calibri"/>
                <a:ea typeface="+mn-ea"/>
                <a:cs typeface="Times New Roman" panose="02020603050405020304" pitchFamily="18" charset="0"/>
              </a:rPr>
              <a:t>بعض الأمثلة التي يمكن أن تساعد فيها روبوتات الدردشة بالذكاء الاصطناعي فى التحقق من المعلومات :</a:t>
            </a:r>
            <a:endParaRPr lang="en-US" sz="1600" b="1" dirty="0">
              <a:solidFill>
                <a:schemeClr val="bg1"/>
              </a:solidFill>
            </a:endParaRPr>
          </a:p>
        </p:txBody>
      </p:sp>
      <p:sp>
        <p:nvSpPr>
          <p:cNvPr id="12" name="TextBox 11">
            <a:extLst>
              <a:ext uri="{FF2B5EF4-FFF2-40B4-BE49-F238E27FC236}">
                <a16:creationId xmlns:a16="http://schemas.microsoft.com/office/drawing/2014/main" id="{AFAFFA88-9978-162D-4B16-D3FC8E20AC5B}"/>
              </a:ext>
            </a:extLst>
          </p:cNvPr>
          <p:cNvSpPr txBox="1"/>
          <p:nvPr/>
        </p:nvSpPr>
        <p:spPr>
          <a:xfrm>
            <a:off x="3385474" y="459105"/>
            <a:ext cx="8653334"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a:t>
            </a:r>
            <a:endParaRPr lang="en-US" sz="2000" dirty="0">
              <a:solidFill>
                <a:schemeClr val="accent1">
                  <a:lumMod val="50000"/>
                </a:schemeClr>
              </a:solidFill>
            </a:endParaRPr>
          </a:p>
        </p:txBody>
      </p:sp>
      <p:sp>
        <p:nvSpPr>
          <p:cNvPr id="16" name="TextBox 15">
            <a:extLst>
              <a:ext uri="{FF2B5EF4-FFF2-40B4-BE49-F238E27FC236}">
                <a16:creationId xmlns:a16="http://schemas.microsoft.com/office/drawing/2014/main" id="{CD4B2ED8-A6B3-6F90-4E60-129E8A30B6DC}"/>
              </a:ext>
            </a:extLst>
          </p:cNvPr>
          <p:cNvSpPr txBox="1"/>
          <p:nvPr/>
        </p:nvSpPr>
        <p:spPr>
          <a:xfrm>
            <a:off x="4293841" y="2056507"/>
            <a:ext cx="7917219" cy="3911135"/>
          </a:xfrm>
          <a:prstGeom prst="rect">
            <a:avLst/>
          </a:prstGeom>
          <a:noFill/>
        </p:spPr>
        <p:txBody>
          <a:bodyPr wrap="square">
            <a:spAutoFit/>
          </a:bodyPr>
          <a:lstStyle/>
          <a:p>
            <a:pPr algn="justLow" rtl="1">
              <a:lnSpc>
                <a:spcPct val="150000"/>
              </a:lnSpc>
            </a:pPr>
            <a:r>
              <a:rPr lang="ar-EG" sz="2400" b="1" dirty="0">
                <a:solidFill>
                  <a:srgbClr val="002060"/>
                </a:solidFill>
                <a:cs typeface="+mj-cs"/>
              </a:rPr>
              <a:t>3. المساعدة في التعرف على الشعارات</a:t>
            </a:r>
            <a:r>
              <a:rPr lang="ar-EG" sz="2400" dirty="0">
                <a:solidFill>
                  <a:srgbClr val="002060"/>
                </a:solidFill>
                <a:cs typeface="+mj-cs"/>
              </a:rPr>
              <a:t>: من المهام التي يمكن أن يساعدنا فيها الذكاء الاصطناعي تحديد معنى الشعارات وما تمثله. فإذا كانت الصورة تحمل شعاراً أو هناك علامات تدل على اسم مؤسسة ما، حتى لو كانت اللغة غير مفهومة لنا، يمكن أن نجرب رفع الصورة ويمكن أن تعطينا هذه الأدوات إجابة بخصوص معنى هذا الشعار. ليس الأمر دائماً صحيحاً 100%، ولكن بشكل عام يمكن أن يساعد بشكل كبير، خاصة أننا يمكن أن نبحث عن هذه المعلومات بشكل منفصل ونتأكد منها.</a:t>
            </a:r>
            <a:endParaRPr lang="en-US" sz="2400" dirty="0">
              <a:solidFill>
                <a:srgbClr val="002060"/>
              </a:solidFill>
              <a:cs typeface="+mj-cs"/>
            </a:endParaRPr>
          </a:p>
        </p:txBody>
      </p:sp>
    </p:spTree>
    <p:extLst>
      <p:ext uri="{BB962C8B-B14F-4D97-AF65-F5344CB8AC3E}">
        <p14:creationId xmlns:p14="http://schemas.microsoft.com/office/powerpoint/2010/main" val="3963082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9BB625-C341-FCB0-29AD-FB80F7433C1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B8896AC-ED36-5C3E-74E8-12B0F57AB65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018027" cy="6046017"/>
          </a:xfrm>
        </p:spPr>
      </p:pic>
      <p:sp>
        <p:nvSpPr>
          <p:cNvPr id="2" name="Right Triangle 1">
            <a:extLst>
              <a:ext uri="{FF2B5EF4-FFF2-40B4-BE49-F238E27FC236}">
                <a16:creationId xmlns:a16="http://schemas.microsoft.com/office/drawing/2014/main" id="{95181036-EF90-2C5A-C694-6595CF9CE58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E9371C7-0391-8301-EEE3-8E9BC9D407B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A0E58D5E-A4A0-98BE-6FA8-B65C076B805F}"/>
              </a:ext>
            </a:extLst>
          </p:cNvPr>
          <p:cNvSpPr/>
          <p:nvPr/>
        </p:nvSpPr>
        <p:spPr>
          <a:xfrm>
            <a:off x="3710763" y="879840"/>
            <a:ext cx="84788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7202060-0E8D-35B8-2E07-F31294D83C21}"/>
              </a:ext>
            </a:extLst>
          </p:cNvPr>
          <p:cNvSpPr/>
          <p:nvPr/>
        </p:nvSpPr>
        <p:spPr>
          <a:xfrm>
            <a:off x="3710763" y="966810"/>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endParaRPr lang="en-US" sz="2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726B3380-DF25-535C-F80C-CA36676C8A15}"/>
              </a:ext>
            </a:extLst>
          </p:cNvPr>
          <p:cNvSpPr txBox="1"/>
          <p:nvPr/>
        </p:nvSpPr>
        <p:spPr>
          <a:xfrm>
            <a:off x="4234740" y="1164033"/>
            <a:ext cx="7473745" cy="707886"/>
          </a:xfrm>
          <a:prstGeom prst="rect">
            <a:avLst/>
          </a:prstGeom>
          <a:noFill/>
        </p:spPr>
        <p:txBody>
          <a:bodyPr wrap="square">
            <a:spAutoFit/>
          </a:bodyPr>
          <a:lstStyle/>
          <a:p>
            <a:pPr algn="ctr" rtl="1"/>
            <a:r>
              <a:rPr kumimoji="0" lang="ar-EG" sz="2000" b="1" i="0" u="none" strike="noStrike" kern="1200" cap="none" spc="0" normalizeH="0" baseline="0" noProof="0" dirty="0">
                <a:ln>
                  <a:noFill/>
                </a:ln>
                <a:solidFill>
                  <a:schemeClr val="bg1"/>
                </a:solidFill>
                <a:effectLst/>
                <a:uLnTx/>
                <a:uFillTx/>
                <a:latin typeface="Calibri"/>
                <a:ea typeface="+mn-ea"/>
                <a:cs typeface="Times New Roman" panose="02020603050405020304" pitchFamily="18" charset="0"/>
              </a:rPr>
              <a:t>بعض الأمثلة التي يمكن أن تساعد فيها روبوتات الدردشة بالذكاء الاصطناعي فى التحقق من المعلومات :</a:t>
            </a:r>
            <a:endParaRPr lang="en-US" sz="1600" b="1" dirty="0">
              <a:solidFill>
                <a:schemeClr val="bg1"/>
              </a:solidFill>
            </a:endParaRPr>
          </a:p>
        </p:txBody>
      </p:sp>
      <p:sp>
        <p:nvSpPr>
          <p:cNvPr id="12" name="TextBox 11">
            <a:extLst>
              <a:ext uri="{FF2B5EF4-FFF2-40B4-BE49-F238E27FC236}">
                <a16:creationId xmlns:a16="http://schemas.microsoft.com/office/drawing/2014/main" id="{9992858A-56D0-70DB-F6DF-7B50F4D5446E}"/>
              </a:ext>
            </a:extLst>
          </p:cNvPr>
          <p:cNvSpPr txBox="1"/>
          <p:nvPr/>
        </p:nvSpPr>
        <p:spPr>
          <a:xfrm>
            <a:off x="4114800" y="459105"/>
            <a:ext cx="8249297"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a:t>
            </a:r>
            <a:endParaRPr lang="en-US" sz="2000" dirty="0">
              <a:solidFill>
                <a:schemeClr val="accent1">
                  <a:lumMod val="50000"/>
                </a:schemeClr>
              </a:solidFill>
            </a:endParaRPr>
          </a:p>
        </p:txBody>
      </p:sp>
      <p:sp>
        <p:nvSpPr>
          <p:cNvPr id="18" name="TextBox 17">
            <a:extLst>
              <a:ext uri="{FF2B5EF4-FFF2-40B4-BE49-F238E27FC236}">
                <a16:creationId xmlns:a16="http://schemas.microsoft.com/office/drawing/2014/main" id="{AA1B735C-B50B-15B1-8A48-AC828996454B}"/>
              </a:ext>
            </a:extLst>
          </p:cNvPr>
          <p:cNvSpPr txBox="1"/>
          <p:nvPr/>
        </p:nvSpPr>
        <p:spPr>
          <a:xfrm>
            <a:off x="4984955" y="2253357"/>
            <a:ext cx="7137407" cy="2803140"/>
          </a:xfrm>
          <a:prstGeom prst="rect">
            <a:avLst/>
          </a:prstGeom>
          <a:noFill/>
        </p:spPr>
        <p:txBody>
          <a:bodyPr wrap="square">
            <a:spAutoFit/>
          </a:bodyPr>
          <a:lstStyle/>
          <a:p>
            <a:pPr algn="justLow" rtl="1">
              <a:lnSpc>
                <a:spcPct val="150000"/>
              </a:lnSpc>
            </a:pPr>
            <a:r>
              <a:rPr lang="ar-EG" sz="2400" b="1" dirty="0">
                <a:solidFill>
                  <a:srgbClr val="002060"/>
                </a:solidFill>
                <a:cs typeface="+mj-cs"/>
              </a:rPr>
              <a:t>4. المساعدة في التعرف على المعالم والأماكن التاريخية: </a:t>
            </a:r>
            <a:r>
              <a:rPr lang="ar-EG" sz="2400" dirty="0">
                <a:solidFill>
                  <a:srgbClr val="002060"/>
                </a:solidFill>
                <a:cs typeface="+mj-cs"/>
              </a:rPr>
              <a:t>إذا كان هناك معلم مميز في الصورة، يمكن أن يخمن الذكاء الاصطناعي المكان ويحدده. في بعض الأحيان، لا يكون البحث العكسي ناجحاً، ولكن يمكن أن يعطينا الذكاء الاصطناعي التوليدي إجابة ننطلق منها ونتأكد منها عبر بحث منفصل</a:t>
            </a:r>
            <a:endParaRPr lang="en-US" sz="2400" dirty="0"/>
          </a:p>
        </p:txBody>
      </p:sp>
    </p:spTree>
    <p:extLst>
      <p:ext uri="{BB962C8B-B14F-4D97-AF65-F5344CB8AC3E}">
        <p14:creationId xmlns:p14="http://schemas.microsoft.com/office/powerpoint/2010/main" val="493418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604265-A041-951C-6F04-23B9939677D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2CCB31D-20FC-CDD8-B948-446F84F0B02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018027" cy="6046017"/>
          </a:xfrm>
        </p:spPr>
      </p:pic>
      <p:sp>
        <p:nvSpPr>
          <p:cNvPr id="2" name="Right Triangle 1">
            <a:extLst>
              <a:ext uri="{FF2B5EF4-FFF2-40B4-BE49-F238E27FC236}">
                <a16:creationId xmlns:a16="http://schemas.microsoft.com/office/drawing/2014/main" id="{E04584A3-1F4D-C027-B7AB-0735E69DA03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7A6841F-8380-AAE6-A2C4-5E177F9056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172DD0-DE07-737D-FC55-A01502AA1444}"/>
              </a:ext>
            </a:extLst>
          </p:cNvPr>
          <p:cNvSpPr/>
          <p:nvPr/>
        </p:nvSpPr>
        <p:spPr>
          <a:xfrm>
            <a:off x="3710763" y="879840"/>
            <a:ext cx="84788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4DF4006-A074-3898-546D-7AFE1E3FAF31}"/>
              </a:ext>
            </a:extLst>
          </p:cNvPr>
          <p:cNvSpPr/>
          <p:nvPr/>
        </p:nvSpPr>
        <p:spPr>
          <a:xfrm>
            <a:off x="3710763" y="966810"/>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endParaRPr lang="en-US" sz="2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2B6A03E7-FEB3-3DF5-2548-8FFCF5581BB2}"/>
              </a:ext>
            </a:extLst>
          </p:cNvPr>
          <p:cNvSpPr txBox="1"/>
          <p:nvPr/>
        </p:nvSpPr>
        <p:spPr>
          <a:xfrm>
            <a:off x="4234740" y="1164033"/>
            <a:ext cx="7473745" cy="707886"/>
          </a:xfrm>
          <a:prstGeom prst="rect">
            <a:avLst/>
          </a:prstGeom>
          <a:noFill/>
        </p:spPr>
        <p:txBody>
          <a:bodyPr wrap="square">
            <a:spAutoFit/>
          </a:bodyPr>
          <a:lstStyle/>
          <a:p>
            <a:pPr algn="ctr" rtl="1"/>
            <a:r>
              <a:rPr kumimoji="0" lang="ar-EG" sz="2000" b="1" i="0" u="none" strike="noStrike" kern="1200" cap="none" spc="0" normalizeH="0" baseline="0" noProof="0" dirty="0">
                <a:ln>
                  <a:noFill/>
                </a:ln>
                <a:solidFill>
                  <a:schemeClr val="bg1"/>
                </a:solidFill>
                <a:effectLst/>
                <a:uLnTx/>
                <a:uFillTx/>
                <a:latin typeface="Calibri"/>
                <a:ea typeface="+mn-ea"/>
                <a:cs typeface="Times New Roman" panose="02020603050405020304" pitchFamily="18" charset="0"/>
              </a:rPr>
              <a:t>بعض الأمثلة التي يمكن أن تساعد فيها روبوتات الدردشة بالذكاء الاصطناعي فى التحقق من المعلومات :</a:t>
            </a:r>
            <a:endParaRPr lang="en-US" sz="1600" b="1" dirty="0">
              <a:solidFill>
                <a:schemeClr val="bg1"/>
              </a:solidFill>
            </a:endParaRPr>
          </a:p>
        </p:txBody>
      </p:sp>
      <p:sp>
        <p:nvSpPr>
          <p:cNvPr id="12" name="TextBox 11">
            <a:extLst>
              <a:ext uri="{FF2B5EF4-FFF2-40B4-BE49-F238E27FC236}">
                <a16:creationId xmlns:a16="http://schemas.microsoft.com/office/drawing/2014/main" id="{0B348BD8-1625-8E80-F556-EA73BE5353B6}"/>
              </a:ext>
            </a:extLst>
          </p:cNvPr>
          <p:cNvSpPr txBox="1"/>
          <p:nvPr/>
        </p:nvSpPr>
        <p:spPr>
          <a:xfrm>
            <a:off x="3710764" y="459105"/>
            <a:ext cx="8653334"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a:t>
            </a:r>
            <a:endParaRPr lang="en-US" sz="2000" dirty="0">
              <a:solidFill>
                <a:schemeClr val="accent1">
                  <a:lumMod val="50000"/>
                </a:schemeClr>
              </a:solidFill>
            </a:endParaRPr>
          </a:p>
        </p:txBody>
      </p:sp>
      <p:sp>
        <p:nvSpPr>
          <p:cNvPr id="16" name="TextBox 15">
            <a:extLst>
              <a:ext uri="{FF2B5EF4-FFF2-40B4-BE49-F238E27FC236}">
                <a16:creationId xmlns:a16="http://schemas.microsoft.com/office/drawing/2014/main" id="{9926C870-757E-037A-0D00-667174D28B30}"/>
              </a:ext>
            </a:extLst>
          </p:cNvPr>
          <p:cNvSpPr txBox="1"/>
          <p:nvPr/>
        </p:nvSpPr>
        <p:spPr>
          <a:xfrm>
            <a:off x="4737316" y="2056507"/>
            <a:ext cx="7473744" cy="3357137"/>
          </a:xfrm>
          <a:prstGeom prst="rect">
            <a:avLst/>
          </a:prstGeom>
          <a:noFill/>
        </p:spPr>
        <p:txBody>
          <a:bodyPr wrap="square">
            <a:spAutoFit/>
          </a:bodyPr>
          <a:lstStyle/>
          <a:p>
            <a:pPr algn="justLow" rtl="1">
              <a:lnSpc>
                <a:spcPct val="150000"/>
              </a:lnSpc>
            </a:pPr>
            <a:r>
              <a:rPr lang="ar-EG" sz="2400" b="1" dirty="0">
                <a:solidFill>
                  <a:srgbClr val="002060"/>
                </a:solidFill>
                <a:cs typeface="+mj-cs"/>
              </a:rPr>
              <a:t>5. المساعدة في كشف التلاعب بالصور: </a:t>
            </a:r>
            <a:r>
              <a:rPr lang="ar-EG" sz="2400" dirty="0">
                <a:solidFill>
                  <a:srgbClr val="002060"/>
                </a:solidFill>
                <a:cs typeface="+mj-cs"/>
              </a:rPr>
              <a:t>إذا كنا نشك أن صورة ما تم التلاعب بها، وأنه قد تمت إضافة نص على لقطة شاشة من وسيلة إعلام معروفة، يمكن أن تساعدنا روبوتات الدردشة بالذكاء الاصطناعي على التفطن إلى مواطن التلاعب، خاصة أنها تحلل أموراً قد لا نستطيع كشفها بالأدوات العادية مثل الأخطاء اللغوية في لغة لا نتحدثها أو المساحات الزائدة بين الكلمات.</a:t>
            </a:r>
            <a:endParaRPr lang="en-US" sz="2400" dirty="0">
              <a:solidFill>
                <a:srgbClr val="002060"/>
              </a:solidFill>
              <a:cs typeface="+mj-cs"/>
            </a:endParaRPr>
          </a:p>
        </p:txBody>
      </p:sp>
    </p:spTree>
    <p:extLst>
      <p:ext uri="{BB962C8B-B14F-4D97-AF65-F5344CB8AC3E}">
        <p14:creationId xmlns:p14="http://schemas.microsoft.com/office/powerpoint/2010/main" val="374427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48372-15AA-FFC1-E674-7842D77EBA4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17EDB1E-18DE-C2E5-33B7-4A648A4AC91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018027" cy="6046017"/>
          </a:xfrm>
        </p:spPr>
      </p:pic>
      <p:sp>
        <p:nvSpPr>
          <p:cNvPr id="2" name="Right Triangle 1">
            <a:extLst>
              <a:ext uri="{FF2B5EF4-FFF2-40B4-BE49-F238E27FC236}">
                <a16:creationId xmlns:a16="http://schemas.microsoft.com/office/drawing/2014/main" id="{80B3E9BF-EC85-1F68-5ECD-474384EE735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7D0F8F1-060F-5ABB-2409-401BD220065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F52A4B06-08AE-2C5B-AAB8-35D22BA23A1B}"/>
              </a:ext>
            </a:extLst>
          </p:cNvPr>
          <p:cNvSpPr/>
          <p:nvPr/>
        </p:nvSpPr>
        <p:spPr>
          <a:xfrm>
            <a:off x="3710763" y="879840"/>
            <a:ext cx="84788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28B0DF3-B6B8-6F66-4451-CBD53779B806}"/>
              </a:ext>
            </a:extLst>
          </p:cNvPr>
          <p:cNvSpPr/>
          <p:nvPr/>
        </p:nvSpPr>
        <p:spPr>
          <a:xfrm>
            <a:off x="3710763" y="966810"/>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endParaRPr lang="en-US" sz="2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58C1237B-161F-8C11-AC43-3F7AD28036F0}"/>
              </a:ext>
            </a:extLst>
          </p:cNvPr>
          <p:cNvSpPr txBox="1"/>
          <p:nvPr/>
        </p:nvSpPr>
        <p:spPr>
          <a:xfrm>
            <a:off x="4234740" y="1164033"/>
            <a:ext cx="7473745" cy="707886"/>
          </a:xfrm>
          <a:prstGeom prst="rect">
            <a:avLst/>
          </a:prstGeom>
          <a:noFill/>
        </p:spPr>
        <p:txBody>
          <a:bodyPr wrap="square">
            <a:spAutoFit/>
          </a:bodyPr>
          <a:lstStyle/>
          <a:p>
            <a:pPr algn="ctr" rtl="1"/>
            <a:r>
              <a:rPr kumimoji="0" lang="ar-EG" sz="2000" b="1" i="0" u="none" strike="noStrike" kern="1200" cap="none" spc="0" normalizeH="0" baseline="0" noProof="0" dirty="0">
                <a:ln>
                  <a:noFill/>
                </a:ln>
                <a:solidFill>
                  <a:schemeClr val="bg1"/>
                </a:solidFill>
                <a:effectLst/>
                <a:uLnTx/>
                <a:uFillTx/>
                <a:latin typeface="Calibri"/>
                <a:ea typeface="+mn-ea"/>
                <a:cs typeface="Times New Roman" panose="02020603050405020304" pitchFamily="18" charset="0"/>
              </a:rPr>
              <a:t>بعض الأمثلة التي يمكن أن تساعد فيها روبوتات الدردشة بالذكاء الاصطناعي فى التحقق من المعلومات :</a:t>
            </a:r>
            <a:endParaRPr lang="en-US" sz="1600" b="1" dirty="0">
              <a:solidFill>
                <a:schemeClr val="bg1"/>
              </a:solidFill>
            </a:endParaRPr>
          </a:p>
        </p:txBody>
      </p:sp>
      <p:sp>
        <p:nvSpPr>
          <p:cNvPr id="12" name="TextBox 11">
            <a:extLst>
              <a:ext uri="{FF2B5EF4-FFF2-40B4-BE49-F238E27FC236}">
                <a16:creationId xmlns:a16="http://schemas.microsoft.com/office/drawing/2014/main" id="{39B50962-AEC0-7B47-5F25-1671ADB3D75C}"/>
              </a:ext>
            </a:extLst>
          </p:cNvPr>
          <p:cNvSpPr txBox="1"/>
          <p:nvPr/>
        </p:nvSpPr>
        <p:spPr>
          <a:xfrm>
            <a:off x="4535848" y="459105"/>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a:t>
            </a:r>
            <a:endParaRPr lang="en-US" sz="2000" dirty="0">
              <a:solidFill>
                <a:schemeClr val="accent1">
                  <a:lumMod val="50000"/>
                </a:schemeClr>
              </a:solidFill>
            </a:endParaRPr>
          </a:p>
        </p:txBody>
      </p:sp>
      <p:sp>
        <p:nvSpPr>
          <p:cNvPr id="18" name="TextBox 17">
            <a:extLst>
              <a:ext uri="{FF2B5EF4-FFF2-40B4-BE49-F238E27FC236}">
                <a16:creationId xmlns:a16="http://schemas.microsoft.com/office/drawing/2014/main" id="{CB5D4BAB-3238-DB20-2125-4EA0643D8B0A}"/>
              </a:ext>
            </a:extLst>
          </p:cNvPr>
          <p:cNvSpPr txBox="1"/>
          <p:nvPr/>
        </p:nvSpPr>
        <p:spPr>
          <a:xfrm>
            <a:off x="3907757" y="1948036"/>
            <a:ext cx="8127709" cy="1695144"/>
          </a:xfrm>
          <a:prstGeom prst="rect">
            <a:avLst/>
          </a:prstGeom>
          <a:noFill/>
        </p:spPr>
        <p:txBody>
          <a:bodyPr wrap="square">
            <a:spAutoFit/>
          </a:bodyPr>
          <a:lstStyle/>
          <a:p>
            <a:pPr algn="justLow" rtl="1">
              <a:lnSpc>
                <a:spcPct val="150000"/>
              </a:lnSpc>
            </a:pPr>
            <a:r>
              <a:rPr lang="ar-EG" sz="2400" b="1" dirty="0">
                <a:solidFill>
                  <a:srgbClr val="002060"/>
                </a:solidFill>
                <a:cs typeface="+mj-cs"/>
              </a:rPr>
              <a:t>6. التحقق من الإحصائيات والبيانات: </a:t>
            </a:r>
            <a:r>
              <a:rPr lang="ar-EG" sz="2400" dirty="0">
                <a:solidFill>
                  <a:srgbClr val="002060"/>
                </a:solidFill>
                <a:cs typeface="+mj-cs"/>
              </a:rPr>
              <a:t>يمكن أيضاً استخدام هذه الأدوات في التحقق من الإحصائيات والبيانات وإن كانت الإحصائيات المقدمة تعبر فعلاً عن البيانات الخام، ولكن دائماً علينا أن نراجع النتائج ونتأكد منها.</a:t>
            </a:r>
            <a:endParaRPr lang="en-US" sz="2400" dirty="0">
              <a:solidFill>
                <a:srgbClr val="002060"/>
              </a:solidFill>
              <a:cs typeface="+mj-cs"/>
            </a:endParaRPr>
          </a:p>
        </p:txBody>
      </p:sp>
      <p:sp>
        <p:nvSpPr>
          <p:cNvPr id="6" name="TextBox 5">
            <a:extLst>
              <a:ext uri="{FF2B5EF4-FFF2-40B4-BE49-F238E27FC236}">
                <a16:creationId xmlns:a16="http://schemas.microsoft.com/office/drawing/2014/main" id="{8D0A96A5-65FB-2E1C-D645-BEA94E321910}"/>
              </a:ext>
            </a:extLst>
          </p:cNvPr>
          <p:cNvSpPr txBox="1"/>
          <p:nvPr/>
        </p:nvSpPr>
        <p:spPr>
          <a:xfrm>
            <a:off x="4129548" y="4062392"/>
            <a:ext cx="7884517" cy="1695144"/>
          </a:xfrm>
          <a:prstGeom prst="rect">
            <a:avLst/>
          </a:prstGeom>
          <a:noFill/>
        </p:spPr>
        <p:txBody>
          <a:bodyPr wrap="square">
            <a:spAutoFit/>
          </a:bodyPr>
          <a:lstStyle/>
          <a:p>
            <a:pPr algn="justLow" rtl="1">
              <a:lnSpc>
                <a:spcPct val="150000"/>
              </a:lnSpc>
            </a:pPr>
            <a:r>
              <a:rPr lang="ar-EG" sz="2400" b="1" dirty="0">
                <a:solidFill>
                  <a:srgbClr val="002060"/>
                </a:solidFill>
                <a:cs typeface="+mj-cs"/>
              </a:rPr>
              <a:t>7. الترجمة وبناء التقرير والسرد: </a:t>
            </a:r>
            <a:r>
              <a:rPr lang="ar-EG" sz="2400" dirty="0">
                <a:solidFill>
                  <a:srgbClr val="002060"/>
                </a:solidFill>
                <a:cs typeface="+mj-cs"/>
              </a:rPr>
              <a:t>بطبيعة الحال، بالإضافة إلى المساعدة في التحقق، قد تسهل هذه الأدوات الترجمة أو تقترح بناءً معيناً للتحقيق أو أشكال سرد يمكن أن تكون متماشية مع احتياجات الجمهور.</a:t>
            </a:r>
            <a:endParaRPr lang="en-US" sz="2400" dirty="0">
              <a:solidFill>
                <a:srgbClr val="002060"/>
              </a:solidFill>
              <a:cs typeface="+mj-cs"/>
            </a:endParaRPr>
          </a:p>
        </p:txBody>
      </p:sp>
    </p:spTree>
    <p:extLst>
      <p:ext uri="{BB962C8B-B14F-4D97-AF65-F5344CB8AC3E}">
        <p14:creationId xmlns:p14="http://schemas.microsoft.com/office/powerpoint/2010/main" val="2832359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A9597-7BCC-6882-F953-FB67FF41BB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14CCBBD-DE7E-1A05-9BD7-AC794739E39D}"/>
              </a:ext>
            </a:extLst>
          </p:cNvPr>
          <p:cNvPicPr>
            <a:picLocks noChangeAspect="1"/>
          </p:cNvPicPr>
          <p:nvPr/>
        </p:nvPicPr>
        <p:blipFill>
          <a:blip r:embed="rId3"/>
          <a:stretch>
            <a:fillRect/>
          </a:stretch>
        </p:blipFill>
        <p:spPr>
          <a:xfrm>
            <a:off x="0" y="0"/>
            <a:ext cx="12192000" cy="6772940"/>
          </a:xfrm>
          <a:prstGeom prst="rect">
            <a:avLst/>
          </a:prstGeom>
        </p:spPr>
      </p:pic>
      <p:sp>
        <p:nvSpPr>
          <p:cNvPr id="4" name="Textbox 73">
            <a:extLst>
              <a:ext uri="{FF2B5EF4-FFF2-40B4-BE49-F238E27FC236}">
                <a16:creationId xmlns:a16="http://schemas.microsoft.com/office/drawing/2014/main" id="{5299B85B-CBB2-6458-FBF1-79D1DFA92ADB}"/>
              </a:ext>
            </a:extLst>
          </p:cNvPr>
          <p:cNvSpPr txBox="1"/>
          <p:nvPr/>
        </p:nvSpPr>
        <p:spPr>
          <a:xfrm>
            <a:off x="0" y="2713350"/>
            <a:ext cx="6096000" cy="859521"/>
          </a:xfrm>
          <a:prstGeom prst="rect">
            <a:avLst/>
          </a:prstGeom>
          <a:solidFill>
            <a:srgbClr val="2D3956"/>
          </a:solidFill>
        </p:spPr>
        <p:txBody>
          <a:bodyPr wrap="square" lIns="0" tIns="0" rIns="0" bIns="0" rtlCol="0">
            <a:noAutofit/>
          </a:bodyPr>
          <a:lstStyle/>
          <a:p>
            <a:pPr marL="0" marR="0" algn="ctr" rtl="1">
              <a:spcBef>
                <a:spcPts val="200"/>
              </a:spcBef>
              <a:buNone/>
            </a:pPr>
            <a:r>
              <a:rPr lang="en-US" sz="1500" dirty="0">
                <a:effectLst/>
                <a:latin typeface="Tahoma" panose="020B0604030504040204" pitchFamily="34" charset="0"/>
                <a:ea typeface="Arial" panose="020B0604020202020204" pitchFamily="34" charset="0"/>
                <a:cs typeface="Arial" panose="020B0604020202020204" pitchFamily="34" charset="0"/>
              </a:rPr>
              <a:t> </a:t>
            </a:r>
            <a:endParaRPr lang="ar-EG" sz="1500" dirty="0">
              <a:effectLst/>
              <a:latin typeface="Tahoma" panose="020B0604030504040204" pitchFamily="34" charset="0"/>
              <a:ea typeface="Arial" panose="020B0604020202020204" pitchFamily="34" charset="0"/>
              <a:cs typeface="Arial" panose="020B0604020202020204" pitchFamily="34" charset="0"/>
            </a:endParaRPr>
          </a:p>
          <a:p>
            <a:pPr marL="0" marR="0" algn="ctr" rtl="1">
              <a:spcBef>
                <a:spcPts val="200"/>
              </a:spcBef>
              <a:buNone/>
            </a:pPr>
            <a:r>
              <a:rPr lang="ar-EG" sz="2800" b="1" dirty="0">
                <a:solidFill>
                  <a:schemeClr val="bg1"/>
                </a:solidFill>
                <a:effectLst/>
                <a:latin typeface="Tahoma" panose="020B0604030504040204" pitchFamily="34" charset="0"/>
                <a:ea typeface="Arial" panose="020B0604020202020204" pitchFamily="34" charset="0"/>
                <a:cs typeface="Arial" panose="020B0604020202020204" pitchFamily="34" charset="0"/>
              </a:rPr>
              <a:t>كيف نكتشف التزييف العميق </a:t>
            </a:r>
            <a:endParaRPr lang="en-US" sz="2800" b="1" dirty="0">
              <a:solidFill>
                <a:schemeClr val="bg1"/>
              </a:solidFill>
              <a:effectLst/>
              <a:latin typeface="Arial" panose="020B0604020202020204" pitchFamily="34" charset="0"/>
              <a:ea typeface="Arial" panose="020B0604020202020204" pitchFamily="34" charset="0"/>
              <a:cs typeface="+mj-cs"/>
            </a:endParaRPr>
          </a:p>
        </p:txBody>
      </p:sp>
    </p:spTree>
    <p:extLst>
      <p:ext uri="{BB962C8B-B14F-4D97-AF65-F5344CB8AC3E}">
        <p14:creationId xmlns:p14="http://schemas.microsoft.com/office/powerpoint/2010/main" val="1539491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50C8A-99D7-1CE0-7C1E-00165016BB9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0458AD0-B7EC-C9C0-FDEA-20AA86D72EF7}"/>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9AF90201-0CB3-3571-30EA-21735933C8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4" name="Textbox 73">
            <a:extLst>
              <a:ext uri="{FF2B5EF4-FFF2-40B4-BE49-F238E27FC236}">
                <a16:creationId xmlns:a16="http://schemas.microsoft.com/office/drawing/2014/main" id="{F47A2DDE-24BE-CB91-E2DE-5C225FDD72C6}"/>
              </a:ext>
            </a:extLst>
          </p:cNvPr>
          <p:cNvSpPr txBox="1"/>
          <p:nvPr/>
        </p:nvSpPr>
        <p:spPr>
          <a:xfrm>
            <a:off x="2693258" y="855054"/>
            <a:ext cx="9498742" cy="796765"/>
          </a:xfrm>
          <a:prstGeom prst="rect">
            <a:avLst/>
          </a:prstGeom>
          <a:solidFill>
            <a:srgbClr val="2D3956"/>
          </a:solidFill>
        </p:spPr>
        <p:txBody>
          <a:bodyPr wrap="square" lIns="0" tIns="0" rIns="0" bIns="0" rtlCol="0">
            <a:noAutofit/>
          </a:bodyPr>
          <a:lstStyle/>
          <a:p>
            <a:pPr marL="0" marR="0" algn="ctr" rtl="1">
              <a:spcBef>
                <a:spcPts val="200"/>
              </a:spcBef>
              <a:buNone/>
            </a:pPr>
            <a:r>
              <a:rPr lang="en-US" sz="1500" dirty="0">
                <a:effectLst/>
                <a:latin typeface="Tahoma" panose="020B0604030504040204" pitchFamily="34" charset="0"/>
                <a:ea typeface="Arial" panose="020B0604020202020204" pitchFamily="34" charset="0"/>
                <a:cs typeface="Arial" panose="020B0604020202020204" pitchFamily="34" charset="0"/>
              </a:rPr>
              <a:t> </a:t>
            </a:r>
            <a:endParaRPr lang="ar-EG" sz="1500" dirty="0">
              <a:effectLst/>
              <a:latin typeface="Tahoma" panose="020B0604030504040204" pitchFamily="34" charset="0"/>
              <a:ea typeface="Arial" panose="020B0604020202020204" pitchFamily="34" charset="0"/>
              <a:cs typeface="Arial" panose="020B0604020202020204" pitchFamily="34" charset="0"/>
            </a:endParaRPr>
          </a:p>
          <a:p>
            <a:pPr marL="0" marR="0" algn="ctr" rtl="1">
              <a:spcBef>
                <a:spcPts val="200"/>
              </a:spcBef>
              <a:buNone/>
            </a:pPr>
            <a:r>
              <a:rPr lang="ar-EG" sz="2400" b="1" dirty="0">
                <a:solidFill>
                  <a:schemeClr val="bg1"/>
                </a:solidFill>
                <a:effectLst/>
                <a:latin typeface="Tahoma" panose="020B0604030504040204" pitchFamily="34" charset="0"/>
                <a:ea typeface="Arial" panose="020B0604020202020204" pitchFamily="34" charset="0"/>
                <a:cs typeface="Arial" panose="020B0604020202020204" pitchFamily="34" charset="0"/>
              </a:rPr>
              <a:t>كيف نكتشف التزييف العميق </a:t>
            </a:r>
            <a:endParaRPr lang="en-US" sz="2400" b="1" dirty="0">
              <a:solidFill>
                <a:schemeClr val="bg1"/>
              </a:solidFill>
              <a:effectLst/>
              <a:latin typeface="Arial" panose="020B0604020202020204" pitchFamily="34" charset="0"/>
              <a:ea typeface="Arial" panose="020B0604020202020204" pitchFamily="34" charset="0"/>
              <a:cs typeface="+mj-cs"/>
            </a:endParaRPr>
          </a:p>
        </p:txBody>
      </p:sp>
      <p:sp>
        <p:nvSpPr>
          <p:cNvPr id="3" name="TextBox 2">
            <a:extLst>
              <a:ext uri="{FF2B5EF4-FFF2-40B4-BE49-F238E27FC236}">
                <a16:creationId xmlns:a16="http://schemas.microsoft.com/office/drawing/2014/main" id="{A3861783-2E23-26AE-FA2B-ACDD79A14D1E}"/>
              </a:ext>
            </a:extLst>
          </p:cNvPr>
          <p:cNvSpPr txBox="1"/>
          <p:nvPr/>
        </p:nvSpPr>
        <p:spPr>
          <a:xfrm>
            <a:off x="4363751" y="352329"/>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a:t>
            </a:r>
            <a:endParaRPr lang="en-US" sz="2000" dirty="0">
              <a:solidFill>
                <a:schemeClr val="accent1">
                  <a:lumMod val="50000"/>
                </a:schemeClr>
              </a:solidFill>
            </a:endParaRPr>
          </a:p>
        </p:txBody>
      </p:sp>
      <p:sp>
        <p:nvSpPr>
          <p:cNvPr id="7" name="TextBox 6">
            <a:extLst>
              <a:ext uri="{FF2B5EF4-FFF2-40B4-BE49-F238E27FC236}">
                <a16:creationId xmlns:a16="http://schemas.microsoft.com/office/drawing/2014/main" id="{19E09A21-85E4-4549-7E57-D714782ABEB9}"/>
              </a:ext>
            </a:extLst>
          </p:cNvPr>
          <p:cNvSpPr txBox="1"/>
          <p:nvPr/>
        </p:nvSpPr>
        <p:spPr>
          <a:xfrm>
            <a:off x="367453" y="1838869"/>
            <a:ext cx="11732397" cy="5019131"/>
          </a:xfrm>
          <a:prstGeom prst="rect">
            <a:avLst/>
          </a:prstGeom>
          <a:noFill/>
        </p:spPr>
        <p:txBody>
          <a:bodyPr wrap="square">
            <a:spAutoFit/>
          </a:bodyPr>
          <a:lstStyle/>
          <a:p>
            <a:pPr algn="justLow" rtl="1">
              <a:lnSpc>
                <a:spcPct val="150000"/>
              </a:lnSpc>
            </a:pPr>
            <a:r>
              <a:rPr lang="ar-EG" sz="2000" dirty="0">
                <a:solidFill>
                  <a:schemeClr val="accent1">
                    <a:lumMod val="50000"/>
                  </a:schemeClr>
                </a:solidFill>
                <a:cs typeface="+mj-cs"/>
              </a:rPr>
              <a:t>      </a:t>
            </a:r>
            <a:r>
              <a:rPr lang="ar-EG" sz="2400" dirty="0">
                <a:solidFill>
                  <a:schemeClr val="accent1">
                    <a:lumMod val="50000"/>
                  </a:schemeClr>
                </a:solidFill>
                <a:cs typeface="+mj-cs"/>
              </a:rPr>
              <a:t>من أجل الكشف عن التزييف العميق أو المحتوى المولد بالذكاء الاصطناعي بشكل عام، قد لا تكون مقاربة واحدة كافية. فهناك أدوات تختبر مدى حضور تقنيات الذكاء الاصطناعي في عملية تعديل أو توليد المحتوى، ولكنها لا تقدم نتائج دقيقة وسليمة دائماً. في أحيان كثيرة، قد تخبرنا هذه الأدوات أن الصورة مثلاً مولدة بالذكاء الاصطناعي، في حين نكون نحن على يقين أنها صورة حقيقية، وفي أحيان أخرى يحصل العكس. نكون على يقين أن الصورة مولدة بالذكاء الاصطناعي، لكن لا تكون الأدوات قادرة على كشفها.  </a:t>
            </a:r>
          </a:p>
          <a:p>
            <a:pPr algn="justLow" rtl="1">
              <a:lnSpc>
                <a:spcPct val="150000"/>
              </a:lnSpc>
            </a:pPr>
            <a:r>
              <a:rPr lang="ar-EG" sz="2400" dirty="0">
                <a:solidFill>
                  <a:schemeClr val="accent1">
                    <a:lumMod val="50000"/>
                  </a:schemeClr>
                </a:solidFill>
                <a:cs typeface="+mj-cs"/>
              </a:rPr>
              <a:t>      تتطور الأدوات طبعاً بشكل مستمر، ما يعني أنه يجب متابعة الأدوات الجديدة التي يمكن أن تظهر ومدى دقتها.   </a:t>
            </a:r>
          </a:p>
          <a:p>
            <a:pPr algn="ctr" rtl="1">
              <a:lnSpc>
                <a:spcPct val="150000"/>
              </a:lnSpc>
            </a:pPr>
            <a:r>
              <a:rPr lang="ar-EG" sz="2400" b="1" dirty="0">
                <a:solidFill>
                  <a:srgbClr val="C00000"/>
                </a:solidFill>
                <a:cs typeface="+mj-cs"/>
              </a:rPr>
              <a:t>والآن، هل يعني ذلك أنه لا يمكننا كشف التزييف العميق أو المحتويات المولدة بالذكاء الاصطناعي؟  </a:t>
            </a:r>
          </a:p>
          <a:p>
            <a:pPr algn="ctr" rtl="1">
              <a:lnSpc>
                <a:spcPct val="150000"/>
              </a:lnSpc>
            </a:pPr>
            <a:r>
              <a:rPr lang="ar-EG" sz="2400" b="1" u="sng" dirty="0">
                <a:solidFill>
                  <a:srgbClr val="C00000"/>
                </a:solidFill>
                <a:cs typeface="+mj-cs"/>
              </a:rPr>
              <a:t> </a:t>
            </a:r>
            <a:r>
              <a:rPr lang="ar-EG" sz="2400" u="sng" dirty="0">
                <a:solidFill>
                  <a:schemeClr val="accent1">
                    <a:lumMod val="50000"/>
                  </a:schemeClr>
                </a:solidFill>
                <a:cs typeface="+mj-cs"/>
              </a:rPr>
              <a:t>اتفقنا في البداية أننا لن نعتمد خطوة واحدة في التحقق من هذه المحتويات، بل سنتوجه إلى مقاربة شاملة، والأدوات هي جزء فقط من المعادلة</a:t>
            </a:r>
            <a:endParaRPr lang="en-US" sz="2400" u="sng" dirty="0">
              <a:solidFill>
                <a:schemeClr val="accent1">
                  <a:lumMod val="50000"/>
                </a:schemeClr>
              </a:solidFill>
              <a:cs typeface="+mj-cs"/>
            </a:endParaRPr>
          </a:p>
        </p:txBody>
      </p:sp>
    </p:spTree>
    <p:extLst>
      <p:ext uri="{BB962C8B-B14F-4D97-AF65-F5344CB8AC3E}">
        <p14:creationId xmlns:p14="http://schemas.microsoft.com/office/powerpoint/2010/main" val="3076256271"/>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3B278-C22E-59EB-E3EA-D3E19B7449C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5A91ECC-EC2B-0AC7-556B-BF5CA0DE82F3}"/>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9A871715-463F-7048-979A-B325B639CA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9" name="Rectangle 5">
            <a:extLst>
              <a:ext uri="{FF2B5EF4-FFF2-40B4-BE49-F238E27FC236}">
                <a16:creationId xmlns:a16="http://schemas.microsoft.com/office/drawing/2014/main" id="{A647FFF6-B612-FDD4-DC0E-8762620B48B6}"/>
              </a:ext>
            </a:extLst>
          </p:cNvPr>
          <p:cNvSpPr>
            <a:spLocks noChangeArrowheads="1"/>
          </p:cNvSpPr>
          <p:nvPr/>
        </p:nvSpPr>
        <p:spPr bwMode="auto">
          <a:xfrm>
            <a:off x="-92150" y="14247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TextBox 2">
            <a:extLst>
              <a:ext uri="{FF2B5EF4-FFF2-40B4-BE49-F238E27FC236}">
                <a16:creationId xmlns:a16="http://schemas.microsoft.com/office/drawing/2014/main" id="{B9FE48D3-5286-F8E4-DD0B-B04B6363FDC4}"/>
              </a:ext>
            </a:extLst>
          </p:cNvPr>
          <p:cNvSpPr txBox="1"/>
          <p:nvPr/>
        </p:nvSpPr>
        <p:spPr>
          <a:xfrm>
            <a:off x="4363751" y="352329"/>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
        <p:nvSpPr>
          <p:cNvPr id="11" name="TextBox 10">
            <a:extLst>
              <a:ext uri="{FF2B5EF4-FFF2-40B4-BE49-F238E27FC236}">
                <a16:creationId xmlns:a16="http://schemas.microsoft.com/office/drawing/2014/main" id="{4C910D33-797D-40DB-27A4-A135969EECC6}"/>
              </a:ext>
            </a:extLst>
          </p:cNvPr>
          <p:cNvSpPr txBox="1"/>
          <p:nvPr/>
        </p:nvSpPr>
        <p:spPr>
          <a:xfrm>
            <a:off x="4498258" y="1786258"/>
            <a:ext cx="7693742" cy="5018682"/>
          </a:xfrm>
          <a:prstGeom prst="rect">
            <a:avLst/>
          </a:prstGeom>
          <a:noFill/>
        </p:spPr>
        <p:txBody>
          <a:bodyPr wrap="square">
            <a:spAutoFit/>
          </a:bodyPr>
          <a:lstStyle/>
          <a:p>
            <a:pPr algn="justLow" rtl="1">
              <a:lnSpc>
                <a:spcPct val="150000"/>
              </a:lnSpc>
            </a:pPr>
            <a:r>
              <a:rPr lang="ar-EG" sz="2400" b="1" dirty="0">
                <a:solidFill>
                  <a:schemeClr val="accent1">
                    <a:lumMod val="50000"/>
                  </a:schemeClr>
                </a:solidFill>
              </a:rPr>
              <a:t>الخطوات الأخرى تتمثل أولاً في: </a:t>
            </a:r>
          </a:p>
          <a:p>
            <a:pPr algn="justLow" rtl="1">
              <a:lnSpc>
                <a:spcPct val="150000"/>
              </a:lnSpc>
            </a:pPr>
            <a:r>
              <a:rPr lang="ar-EG" sz="2400" dirty="0">
                <a:solidFill>
                  <a:schemeClr val="accent1">
                    <a:lumMod val="50000"/>
                  </a:schemeClr>
                </a:solidFill>
              </a:rPr>
              <a:t> </a:t>
            </a:r>
            <a:r>
              <a:rPr lang="ar-EG" sz="2400" dirty="0">
                <a:solidFill>
                  <a:schemeClr val="accent1">
                    <a:lumMod val="50000"/>
                  </a:schemeClr>
                </a:solidFill>
                <a:cs typeface="+mj-cs"/>
              </a:rPr>
              <a:t>1</a:t>
            </a:r>
            <a:r>
              <a:rPr lang="ar-EG" sz="2400" dirty="0">
                <a:solidFill>
                  <a:schemeClr val="accent1">
                    <a:lumMod val="50000"/>
                  </a:schemeClr>
                </a:solidFill>
              </a:rPr>
              <a:t>. </a:t>
            </a:r>
            <a:r>
              <a:rPr lang="ar-EG" sz="2400" b="1" dirty="0">
                <a:solidFill>
                  <a:schemeClr val="accent1">
                    <a:lumMod val="50000"/>
                  </a:schemeClr>
                </a:solidFill>
              </a:rPr>
              <a:t>استخدام المقاربة التقليدية: </a:t>
            </a:r>
            <a:r>
              <a:rPr lang="ar-EG" sz="2400" dirty="0">
                <a:solidFill>
                  <a:schemeClr val="accent1">
                    <a:lumMod val="50000"/>
                  </a:schemeClr>
                </a:solidFill>
              </a:rPr>
              <a:t>قبل أن ندقق في صورة ما، يجب أن نفهمها، وأن نجيب عن مختلف الأسئلة المرتبطة بها:</a:t>
            </a:r>
          </a:p>
          <a:p>
            <a:pPr algn="justLow" rtl="1">
              <a:lnSpc>
                <a:spcPct val="150000"/>
              </a:lnSpc>
            </a:pPr>
            <a:r>
              <a:rPr lang="ar-EG" sz="2400" dirty="0">
                <a:solidFill>
                  <a:schemeClr val="accent1">
                    <a:lumMod val="50000"/>
                  </a:schemeClr>
                </a:solidFill>
              </a:rPr>
              <a:t>   - ماذا تمثل هذه الصورة؟   يقودنا ذلك إلى أسئلة تساعدنا على التحقق، وهي: هل ما تمثله الصورة حدث بالفعل؟ متى حدث ذلك؟ أين حدث ذلك؟ من يظهر في الصورة؟ هل حدث الأمر كما تعرضه الصورة؟ كيف تعرض الصورة الحدث أو الأشخاص؟   سنركز أيضاً على الجوانب التقنية. </a:t>
            </a:r>
            <a:r>
              <a:rPr lang="ar-EG" sz="2400" u="sng" dirty="0">
                <a:solidFill>
                  <a:schemeClr val="accent1">
                    <a:lumMod val="50000"/>
                  </a:schemeClr>
                </a:solidFill>
              </a:rPr>
              <a:t>هل الصورة منطقية؟ هل هي مثالية جداً حتى تكون حقيقية؟  فمثلاً </a:t>
            </a:r>
            <a:r>
              <a:rPr lang="ar-EG" sz="2400" dirty="0">
                <a:solidFill>
                  <a:schemeClr val="accent1">
                    <a:lumMod val="50000"/>
                  </a:schemeClr>
                </a:solidFill>
              </a:rPr>
              <a:t>كيف يمكن أن يرتدي الأطفال تحت الأنقاض في غزة بالصدفة قميصاً يحمل العلم الفلسطيني؟ </a:t>
            </a:r>
            <a:endParaRPr lang="en-US" sz="2400" dirty="0">
              <a:solidFill>
                <a:schemeClr val="accent1">
                  <a:lumMod val="50000"/>
                </a:schemeClr>
              </a:solidFill>
            </a:endParaRPr>
          </a:p>
        </p:txBody>
      </p:sp>
      <p:sp>
        <p:nvSpPr>
          <p:cNvPr id="13" name="Textbox 73">
            <a:extLst>
              <a:ext uri="{FF2B5EF4-FFF2-40B4-BE49-F238E27FC236}">
                <a16:creationId xmlns:a16="http://schemas.microsoft.com/office/drawing/2014/main" id="{62D949AD-062E-C34E-2B8E-40ADDAE29341}"/>
              </a:ext>
            </a:extLst>
          </p:cNvPr>
          <p:cNvSpPr txBox="1"/>
          <p:nvPr/>
        </p:nvSpPr>
        <p:spPr>
          <a:xfrm>
            <a:off x="2693258" y="855054"/>
            <a:ext cx="9498742" cy="796765"/>
          </a:xfrm>
          <a:prstGeom prst="rect">
            <a:avLst/>
          </a:prstGeom>
          <a:solidFill>
            <a:srgbClr val="2D3956"/>
          </a:solidFill>
        </p:spPr>
        <p:txBody>
          <a:bodyPr wrap="square" lIns="0" tIns="0" rIns="0" bIns="0" rtlCol="0">
            <a:noAutofit/>
          </a:bodyPr>
          <a:lstStyle/>
          <a:p>
            <a:pPr marL="0" marR="0" algn="ctr" rtl="1">
              <a:spcBef>
                <a:spcPts val="200"/>
              </a:spcBef>
              <a:buNone/>
            </a:pPr>
            <a:r>
              <a:rPr lang="en-US" sz="1500" dirty="0">
                <a:effectLst/>
                <a:latin typeface="Tahoma" panose="020B0604030504040204" pitchFamily="34" charset="0"/>
                <a:ea typeface="Arial" panose="020B0604020202020204" pitchFamily="34" charset="0"/>
                <a:cs typeface="Arial" panose="020B0604020202020204" pitchFamily="34" charset="0"/>
              </a:rPr>
              <a:t> </a:t>
            </a:r>
            <a:endParaRPr lang="ar-EG" sz="1500" dirty="0">
              <a:effectLst/>
              <a:latin typeface="Tahoma" panose="020B0604030504040204" pitchFamily="34" charset="0"/>
              <a:ea typeface="Arial" panose="020B0604020202020204" pitchFamily="34" charset="0"/>
              <a:cs typeface="Arial" panose="020B0604020202020204" pitchFamily="34" charset="0"/>
            </a:endParaRPr>
          </a:p>
          <a:p>
            <a:pPr marL="0" marR="0" algn="ctr" rtl="1">
              <a:spcBef>
                <a:spcPts val="200"/>
              </a:spcBef>
              <a:buNone/>
            </a:pPr>
            <a:r>
              <a:rPr lang="ar-EG" sz="2400" b="1" dirty="0">
                <a:solidFill>
                  <a:schemeClr val="bg1"/>
                </a:solidFill>
                <a:effectLst/>
                <a:latin typeface="Tahoma" panose="020B0604030504040204" pitchFamily="34" charset="0"/>
                <a:ea typeface="Arial" panose="020B0604020202020204" pitchFamily="34" charset="0"/>
                <a:cs typeface="Arial" panose="020B0604020202020204" pitchFamily="34" charset="0"/>
              </a:rPr>
              <a:t>كيف نكتشف التزييف العميق </a:t>
            </a:r>
            <a:endParaRPr lang="en-US" sz="2400" b="1" dirty="0">
              <a:solidFill>
                <a:schemeClr val="bg1"/>
              </a:solidFill>
              <a:effectLst/>
              <a:latin typeface="Arial" panose="020B0604020202020204" pitchFamily="34" charset="0"/>
              <a:ea typeface="Arial" panose="020B0604020202020204" pitchFamily="34" charset="0"/>
              <a:cs typeface="+mj-cs"/>
            </a:endParaRPr>
          </a:p>
        </p:txBody>
      </p:sp>
      <p:pic>
        <p:nvPicPr>
          <p:cNvPr id="15" name="Picture 14">
            <a:extLst>
              <a:ext uri="{FF2B5EF4-FFF2-40B4-BE49-F238E27FC236}">
                <a16:creationId xmlns:a16="http://schemas.microsoft.com/office/drawing/2014/main" id="{F2A3A170-476C-5673-87BD-0E52D4DBAD4D}"/>
              </a:ext>
            </a:extLst>
          </p:cNvPr>
          <p:cNvPicPr>
            <a:picLocks noChangeAspect="1"/>
          </p:cNvPicPr>
          <p:nvPr/>
        </p:nvPicPr>
        <p:blipFill>
          <a:blip r:embed="rId3"/>
          <a:stretch>
            <a:fillRect/>
          </a:stretch>
        </p:blipFill>
        <p:spPr>
          <a:xfrm>
            <a:off x="139421" y="1836880"/>
            <a:ext cx="4224330" cy="46836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4373754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4F103-6D64-6708-FCEA-99FC87B0C4A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EC6D943-0965-38AD-0282-418F56292353}"/>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D5442B7C-FB3E-77EA-300D-9332C04BF4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pic>
        <p:nvPicPr>
          <p:cNvPr id="5121" name="Image 120">
            <a:extLst>
              <a:ext uri="{FF2B5EF4-FFF2-40B4-BE49-F238E27FC236}">
                <a16:creationId xmlns:a16="http://schemas.microsoft.com/office/drawing/2014/main" id="{D74FBB87-9883-1447-753D-DA445CFDA88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670" y="2517961"/>
            <a:ext cx="95250" cy="889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5">
            <a:extLst>
              <a:ext uri="{FF2B5EF4-FFF2-40B4-BE49-F238E27FC236}">
                <a16:creationId xmlns:a16="http://schemas.microsoft.com/office/drawing/2014/main" id="{318AEA91-5447-FE28-9DDD-A1BC050F436D}"/>
              </a:ext>
            </a:extLst>
          </p:cNvPr>
          <p:cNvSpPr>
            <a:spLocks noChangeArrowheads="1"/>
          </p:cNvSpPr>
          <p:nvPr/>
        </p:nvSpPr>
        <p:spPr bwMode="auto">
          <a:xfrm>
            <a:off x="-414670" y="206076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TextBox 2">
            <a:extLst>
              <a:ext uri="{FF2B5EF4-FFF2-40B4-BE49-F238E27FC236}">
                <a16:creationId xmlns:a16="http://schemas.microsoft.com/office/drawing/2014/main" id="{B2A2A604-367D-2C57-2739-4C76F19E5EDA}"/>
              </a:ext>
            </a:extLst>
          </p:cNvPr>
          <p:cNvSpPr txBox="1"/>
          <p:nvPr/>
        </p:nvSpPr>
        <p:spPr>
          <a:xfrm>
            <a:off x="4363751" y="366044"/>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
        <p:nvSpPr>
          <p:cNvPr id="9" name="Textbox 73">
            <a:extLst>
              <a:ext uri="{FF2B5EF4-FFF2-40B4-BE49-F238E27FC236}">
                <a16:creationId xmlns:a16="http://schemas.microsoft.com/office/drawing/2014/main" id="{A7A51F44-39CB-E42B-86DF-B0BA8103E7C8}"/>
              </a:ext>
            </a:extLst>
          </p:cNvPr>
          <p:cNvSpPr txBox="1"/>
          <p:nvPr/>
        </p:nvSpPr>
        <p:spPr>
          <a:xfrm>
            <a:off x="2693258" y="855054"/>
            <a:ext cx="9498742" cy="796765"/>
          </a:xfrm>
          <a:prstGeom prst="rect">
            <a:avLst/>
          </a:prstGeom>
          <a:solidFill>
            <a:srgbClr val="2D3956"/>
          </a:solidFill>
        </p:spPr>
        <p:txBody>
          <a:bodyPr wrap="square" lIns="0" tIns="0" rIns="0" bIns="0" rtlCol="0">
            <a:noAutofit/>
          </a:bodyPr>
          <a:lstStyle/>
          <a:p>
            <a:pPr marL="0" marR="0" algn="ctr" rtl="1">
              <a:spcBef>
                <a:spcPts val="200"/>
              </a:spcBef>
              <a:buNone/>
            </a:pPr>
            <a:r>
              <a:rPr lang="en-US" sz="1500" dirty="0">
                <a:effectLst/>
                <a:latin typeface="Tahoma" panose="020B0604030504040204" pitchFamily="34" charset="0"/>
                <a:ea typeface="Arial" panose="020B0604020202020204" pitchFamily="34" charset="0"/>
                <a:cs typeface="Arial" panose="020B0604020202020204" pitchFamily="34" charset="0"/>
              </a:rPr>
              <a:t> </a:t>
            </a:r>
            <a:endParaRPr lang="ar-EG" sz="1500" dirty="0">
              <a:effectLst/>
              <a:latin typeface="Tahoma" panose="020B0604030504040204" pitchFamily="34" charset="0"/>
              <a:ea typeface="Arial" panose="020B0604020202020204" pitchFamily="34" charset="0"/>
              <a:cs typeface="Arial" panose="020B0604020202020204" pitchFamily="34" charset="0"/>
            </a:endParaRPr>
          </a:p>
          <a:p>
            <a:pPr marL="0" marR="0" algn="ctr" rtl="1">
              <a:spcBef>
                <a:spcPts val="200"/>
              </a:spcBef>
              <a:buNone/>
            </a:pPr>
            <a:r>
              <a:rPr lang="ar-EG" sz="2400" b="1" dirty="0">
                <a:solidFill>
                  <a:schemeClr val="bg1"/>
                </a:solidFill>
                <a:effectLst/>
                <a:latin typeface="Tahoma" panose="020B0604030504040204" pitchFamily="34" charset="0"/>
                <a:ea typeface="Arial" panose="020B0604020202020204" pitchFamily="34" charset="0"/>
                <a:cs typeface="Arial" panose="020B0604020202020204" pitchFamily="34" charset="0"/>
              </a:rPr>
              <a:t>كيف نكتشف التزييف العميق </a:t>
            </a:r>
            <a:endParaRPr lang="en-US" sz="2400" b="1" dirty="0">
              <a:solidFill>
                <a:schemeClr val="bg1"/>
              </a:solidFill>
              <a:effectLst/>
              <a:latin typeface="Arial" panose="020B0604020202020204" pitchFamily="34" charset="0"/>
              <a:ea typeface="Arial" panose="020B0604020202020204" pitchFamily="34" charset="0"/>
              <a:cs typeface="+mj-cs"/>
            </a:endParaRPr>
          </a:p>
        </p:txBody>
      </p:sp>
      <p:pic>
        <p:nvPicPr>
          <p:cNvPr id="11" name="Picture 10">
            <a:extLst>
              <a:ext uri="{FF2B5EF4-FFF2-40B4-BE49-F238E27FC236}">
                <a16:creationId xmlns:a16="http://schemas.microsoft.com/office/drawing/2014/main" id="{A5288F1C-5507-11A4-1D5A-513DC528B9F4}"/>
              </a:ext>
            </a:extLst>
          </p:cNvPr>
          <p:cNvPicPr>
            <a:picLocks noChangeAspect="1"/>
          </p:cNvPicPr>
          <p:nvPr/>
        </p:nvPicPr>
        <p:blipFill>
          <a:blip r:embed="rId4"/>
          <a:stretch>
            <a:fillRect/>
          </a:stretch>
        </p:blipFill>
        <p:spPr>
          <a:xfrm>
            <a:off x="92150" y="1688727"/>
            <a:ext cx="4296110" cy="42102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TextBox 12">
            <a:extLst>
              <a:ext uri="{FF2B5EF4-FFF2-40B4-BE49-F238E27FC236}">
                <a16:creationId xmlns:a16="http://schemas.microsoft.com/office/drawing/2014/main" id="{C29C87DF-F05B-1A9F-5B52-8CF9F9CA5D03}"/>
              </a:ext>
            </a:extLst>
          </p:cNvPr>
          <p:cNvSpPr txBox="1"/>
          <p:nvPr/>
        </p:nvSpPr>
        <p:spPr>
          <a:xfrm>
            <a:off x="-414670" y="5864280"/>
            <a:ext cx="6509955" cy="878895"/>
          </a:xfrm>
          <a:prstGeom prst="rect">
            <a:avLst/>
          </a:prstGeom>
          <a:noFill/>
        </p:spPr>
        <p:txBody>
          <a:bodyPr wrap="square">
            <a:spAutoFit/>
          </a:bodyPr>
          <a:lstStyle/>
          <a:p>
            <a:pPr algn="justLow" rtl="1">
              <a:lnSpc>
                <a:spcPct val="150000"/>
              </a:lnSpc>
            </a:pPr>
            <a:r>
              <a:rPr lang="ar-EG" b="1" dirty="0">
                <a:solidFill>
                  <a:schemeClr val="accent1">
                    <a:lumMod val="50000"/>
                  </a:schemeClr>
                </a:solidFill>
                <a:cs typeface="+mj-cs"/>
              </a:rPr>
              <a:t>المصدر: </a:t>
            </a:r>
            <a:r>
              <a:rPr lang="ar-EG" dirty="0">
                <a:solidFill>
                  <a:schemeClr val="accent1">
                    <a:lumMod val="50000"/>
                  </a:schemeClr>
                </a:solidFill>
                <a:cs typeface="+mj-cs"/>
              </a:rPr>
              <a:t>تقرير عن الكاميرا في عصر الذكاء الاصطناعي من </a:t>
            </a:r>
            <a:r>
              <a:rPr lang="en-US" dirty="0">
                <a:solidFill>
                  <a:schemeClr val="accent1">
                    <a:lumMod val="50000"/>
                  </a:schemeClr>
                </a:solidFill>
                <a:latin typeface="Times New Roman" panose="02020603050405020304" pitchFamily="18" charset="0"/>
                <a:cs typeface="Times New Roman" panose="02020603050405020304" pitchFamily="18" charset="0"/>
              </a:rPr>
              <a:t>The Spectator</a:t>
            </a:r>
          </a:p>
          <a:p>
            <a:pPr algn="ctr" rtl="1">
              <a:lnSpc>
                <a:spcPct val="150000"/>
              </a:lnSpc>
            </a:pPr>
            <a:r>
              <a:rPr lang="ar-EG" dirty="0">
                <a:solidFill>
                  <a:schemeClr val="accent1">
                    <a:lumMod val="50000"/>
                  </a:schemeClr>
                </a:solidFill>
                <a:cs typeface="+mj-cs"/>
              </a:rPr>
              <a:t>صور موّلدة عن طريق أدوات الذكاء الاصطناعي</a:t>
            </a:r>
            <a:endParaRPr lang="en-US" dirty="0">
              <a:solidFill>
                <a:schemeClr val="accent1">
                  <a:lumMod val="50000"/>
                </a:schemeClr>
              </a:solidFill>
              <a:cs typeface="+mj-cs"/>
            </a:endParaRPr>
          </a:p>
        </p:txBody>
      </p:sp>
      <p:sp>
        <p:nvSpPr>
          <p:cNvPr id="17" name="TextBox 16">
            <a:extLst>
              <a:ext uri="{FF2B5EF4-FFF2-40B4-BE49-F238E27FC236}">
                <a16:creationId xmlns:a16="http://schemas.microsoft.com/office/drawing/2014/main" id="{01F94EBD-A43E-AC03-8F2C-7248C72E52A0}"/>
              </a:ext>
            </a:extLst>
          </p:cNvPr>
          <p:cNvSpPr txBox="1"/>
          <p:nvPr/>
        </p:nvSpPr>
        <p:spPr>
          <a:xfrm>
            <a:off x="4692473" y="1904545"/>
            <a:ext cx="7407377" cy="1889300"/>
          </a:xfrm>
          <a:prstGeom prst="rect">
            <a:avLst/>
          </a:prstGeom>
          <a:noFill/>
        </p:spPr>
        <p:txBody>
          <a:bodyPr wrap="square">
            <a:spAutoFit/>
          </a:bodyPr>
          <a:lstStyle/>
          <a:p>
            <a:pPr algn="justLow" rtl="1">
              <a:lnSpc>
                <a:spcPct val="150000"/>
              </a:lnSpc>
            </a:pPr>
            <a:r>
              <a:rPr lang="ar-EG" sz="2000" b="1" dirty="0">
                <a:solidFill>
                  <a:schemeClr val="accent1">
                    <a:lumMod val="50000"/>
                  </a:schemeClr>
                </a:solidFill>
                <a:cs typeface="+mj-cs"/>
              </a:rPr>
              <a:t>2</a:t>
            </a:r>
            <a:r>
              <a:rPr lang="ar-EG" sz="2000" b="1" dirty="0">
                <a:solidFill>
                  <a:schemeClr val="accent1">
                    <a:lumMod val="50000"/>
                  </a:schemeClr>
                </a:solidFill>
              </a:rPr>
              <a:t>.استخدام الذكاء الاصطناعي: </a:t>
            </a:r>
            <a:r>
              <a:rPr lang="ar-EG" sz="2000" dirty="0">
                <a:solidFill>
                  <a:schemeClr val="accent1">
                    <a:lumMod val="50000"/>
                  </a:schemeClr>
                </a:solidFill>
              </a:rPr>
              <a:t>تتجه وسائل التواصل الاجتماعي إلى تحديد استخدام الذكاء الاصطناعي عبر ما يعرف بـ </a:t>
            </a:r>
            <a:r>
              <a:rPr lang="en-US" sz="2000" dirty="0">
                <a:solidFill>
                  <a:schemeClr val="accent1">
                    <a:lumMod val="50000"/>
                  </a:schemeClr>
                </a:solidFill>
              </a:rPr>
              <a:t> </a:t>
            </a:r>
            <a:r>
              <a:rPr lang="en-US" sz="2000" b="1" dirty="0">
                <a:solidFill>
                  <a:schemeClr val="accent1">
                    <a:lumMod val="50000"/>
                  </a:schemeClr>
                </a:solidFill>
                <a:latin typeface="Times New Roman" panose="02020603050405020304" pitchFamily="18" charset="0"/>
                <a:cs typeface="Times New Roman" panose="02020603050405020304" pitchFamily="18" charset="0"/>
              </a:rPr>
              <a:t>AI Labeling </a:t>
            </a:r>
            <a:r>
              <a:rPr lang="ar-EG" sz="2000" dirty="0">
                <a:solidFill>
                  <a:schemeClr val="accent1">
                    <a:lumMod val="50000"/>
                  </a:schemeClr>
                </a:solidFill>
              </a:rPr>
              <a:t>فتشير أسفل المحتوى إلى أن الذكاء الاصطناعي استخدم فيه.   </a:t>
            </a:r>
            <a:endParaRPr lang="en-US" sz="2000" dirty="0">
              <a:solidFill>
                <a:schemeClr val="accent1">
                  <a:lumMod val="50000"/>
                </a:schemeClr>
              </a:solidFill>
            </a:endParaRPr>
          </a:p>
          <a:p>
            <a:pPr algn="ctr" rtl="1">
              <a:lnSpc>
                <a:spcPct val="150000"/>
              </a:lnSpc>
            </a:pPr>
            <a:r>
              <a:rPr lang="ar-EG" sz="2000" b="1" u="sng" dirty="0">
                <a:solidFill>
                  <a:schemeClr val="accent1">
                    <a:lumMod val="50000"/>
                  </a:schemeClr>
                </a:solidFill>
              </a:rPr>
              <a:t>مثال: تعتمد شركة ميتا سياسة الإعلان عن المحتوى المولّد بالذكاء الاصطناعي</a:t>
            </a:r>
            <a:endParaRPr lang="en-US" sz="2000" b="1" u="sng" dirty="0">
              <a:solidFill>
                <a:schemeClr val="accent1">
                  <a:lumMod val="50000"/>
                </a:schemeClr>
              </a:solidFill>
            </a:endParaRPr>
          </a:p>
        </p:txBody>
      </p:sp>
    </p:spTree>
    <p:extLst>
      <p:ext uri="{BB962C8B-B14F-4D97-AF65-F5344CB8AC3E}">
        <p14:creationId xmlns:p14="http://schemas.microsoft.com/office/powerpoint/2010/main" val="288283446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3CF04D-A4E7-87A1-9BD8-87B3754AD8B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8A843D0-D8C6-1A7B-B583-49EDA6E91744}"/>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DB08AA6E-3BBA-3B35-9016-995EF7D488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pic>
        <p:nvPicPr>
          <p:cNvPr id="5121" name="Image 120">
            <a:extLst>
              <a:ext uri="{FF2B5EF4-FFF2-40B4-BE49-F238E27FC236}">
                <a16:creationId xmlns:a16="http://schemas.microsoft.com/office/drawing/2014/main" id="{3506258F-0C19-36FC-ABDB-06A5D4901FC0}"/>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670" y="2517961"/>
            <a:ext cx="95250" cy="889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5">
            <a:extLst>
              <a:ext uri="{FF2B5EF4-FFF2-40B4-BE49-F238E27FC236}">
                <a16:creationId xmlns:a16="http://schemas.microsoft.com/office/drawing/2014/main" id="{182FB23E-761E-608D-A3D9-344956839A1C}"/>
              </a:ext>
            </a:extLst>
          </p:cNvPr>
          <p:cNvSpPr>
            <a:spLocks noChangeArrowheads="1"/>
          </p:cNvSpPr>
          <p:nvPr/>
        </p:nvSpPr>
        <p:spPr bwMode="auto">
          <a:xfrm>
            <a:off x="-414670" y="206076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TextBox 2">
            <a:extLst>
              <a:ext uri="{FF2B5EF4-FFF2-40B4-BE49-F238E27FC236}">
                <a16:creationId xmlns:a16="http://schemas.microsoft.com/office/drawing/2014/main" id="{BBD161B3-DCB7-C246-9681-FA42FE254253}"/>
              </a:ext>
            </a:extLst>
          </p:cNvPr>
          <p:cNvSpPr txBox="1"/>
          <p:nvPr/>
        </p:nvSpPr>
        <p:spPr>
          <a:xfrm>
            <a:off x="4363751" y="366044"/>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
        <p:nvSpPr>
          <p:cNvPr id="9" name="Textbox 73">
            <a:extLst>
              <a:ext uri="{FF2B5EF4-FFF2-40B4-BE49-F238E27FC236}">
                <a16:creationId xmlns:a16="http://schemas.microsoft.com/office/drawing/2014/main" id="{1543E65B-6D16-1A48-B245-AA15535FCBD4}"/>
              </a:ext>
            </a:extLst>
          </p:cNvPr>
          <p:cNvSpPr txBox="1"/>
          <p:nvPr/>
        </p:nvSpPr>
        <p:spPr>
          <a:xfrm>
            <a:off x="2693258" y="855054"/>
            <a:ext cx="9498742" cy="796765"/>
          </a:xfrm>
          <a:prstGeom prst="rect">
            <a:avLst/>
          </a:prstGeom>
          <a:solidFill>
            <a:srgbClr val="2D3956"/>
          </a:solidFill>
        </p:spPr>
        <p:txBody>
          <a:bodyPr wrap="square" lIns="0" tIns="0" rIns="0" bIns="0" rtlCol="0">
            <a:noAutofit/>
          </a:bodyPr>
          <a:lstStyle/>
          <a:p>
            <a:pPr marL="0" marR="0" algn="ctr" rtl="1">
              <a:spcBef>
                <a:spcPts val="200"/>
              </a:spcBef>
              <a:buNone/>
            </a:pPr>
            <a:r>
              <a:rPr lang="en-US" sz="1500" dirty="0">
                <a:effectLst/>
                <a:latin typeface="Tahoma" panose="020B0604030504040204" pitchFamily="34" charset="0"/>
                <a:ea typeface="Arial" panose="020B0604020202020204" pitchFamily="34" charset="0"/>
                <a:cs typeface="Arial" panose="020B0604020202020204" pitchFamily="34" charset="0"/>
              </a:rPr>
              <a:t> </a:t>
            </a:r>
            <a:endParaRPr lang="ar-EG" sz="1500" dirty="0">
              <a:effectLst/>
              <a:latin typeface="Tahoma" panose="020B0604030504040204" pitchFamily="34" charset="0"/>
              <a:ea typeface="Arial" panose="020B0604020202020204" pitchFamily="34" charset="0"/>
              <a:cs typeface="Arial" panose="020B0604020202020204" pitchFamily="34" charset="0"/>
            </a:endParaRPr>
          </a:p>
          <a:p>
            <a:pPr marL="0" marR="0" algn="ctr" rtl="1">
              <a:spcBef>
                <a:spcPts val="200"/>
              </a:spcBef>
              <a:buNone/>
            </a:pPr>
            <a:r>
              <a:rPr lang="ar-EG" sz="2400" b="1" dirty="0">
                <a:solidFill>
                  <a:schemeClr val="bg1"/>
                </a:solidFill>
                <a:effectLst/>
                <a:latin typeface="Tahoma" panose="020B0604030504040204" pitchFamily="34" charset="0"/>
                <a:ea typeface="Arial" panose="020B0604020202020204" pitchFamily="34" charset="0"/>
                <a:cs typeface="Arial" panose="020B0604020202020204" pitchFamily="34" charset="0"/>
              </a:rPr>
              <a:t>كيف نكتشف التزييف العميق </a:t>
            </a:r>
            <a:endParaRPr lang="en-US" sz="2400" b="1" dirty="0">
              <a:solidFill>
                <a:schemeClr val="bg1"/>
              </a:solidFill>
              <a:effectLst/>
              <a:latin typeface="Arial" panose="020B0604020202020204" pitchFamily="34" charset="0"/>
              <a:ea typeface="Arial" panose="020B0604020202020204" pitchFamily="34" charset="0"/>
              <a:cs typeface="+mj-cs"/>
            </a:endParaRPr>
          </a:p>
        </p:txBody>
      </p:sp>
      <p:sp>
        <p:nvSpPr>
          <p:cNvPr id="4" name="TextBox 3">
            <a:extLst>
              <a:ext uri="{FF2B5EF4-FFF2-40B4-BE49-F238E27FC236}">
                <a16:creationId xmlns:a16="http://schemas.microsoft.com/office/drawing/2014/main" id="{2198349E-3DCE-C2FD-B9ED-C19674B5A84F}"/>
              </a:ext>
            </a:extLst>
          </p:cNvPr>
          <p:cNvSpPr txBox="1"/>
          <p:nvPr/>
        </p:nvSpPr>
        <p:spPr>
          <a:xfrm>
            <a:off x="1984760" y="1838310"/>
            <a:ext cx="9564457" cy="4653646"/>
          </a:xfrm>
          <a:prstGeom prst="rect">
            <a:avLst/>
          </a:prstGeom>
          <a:noFill/>
        </p:spPr>
        <p:txBody>
          <a:bodyPr wrap="square">
            <a:spAutoFit/>
          </a:bodyPr>
          <a:lstStyle/>
          <a:p>
            <a:pPr algn="justLow" rtl="1">
              <a:lnSpc>
                <a:spcPct val="150000"/>
              </a:lnSpc>
            </a:pPr>
            <a:r>
              <a:rPr lang="ar-EG" sz="2000" b="1" dirty="0">
                <a:solidFill>
                  <a:schemeClr val="accent1">
                    <a:lumMod val="50000"/>
                  </a:schemeClr>
                </a:solidFill>
                <a:cs typeface="+mj-cs"/>
              </a:rPr>
              <a:t>3. العلامات داخل الصورة: </a:t>
            </a:r>
            <a:r>
              <a:rPr lang="ar-EG" sz="2000" dirty="0">
                <a:solidFill>
                  <a:schemeClr val="accent1">
                    <a:lumMod val="50000"/>
                  </a:schemeClr>
                </a:solidFill>
                <a:cs typeface="+mj-cs"/>
              </a:rPr>
              <a:t>تساعدنا بعض العلامات في تحديد إن كان الذكاء الاصطناعي قد استخدم في توليد المحتوى البصري: </a:t>
            </a:r>
          </a:p>
          <a:p>
            <a:pPr algn="justLow" rtl="1">
              <a:lnSpc>
                <a:spcPct val="150000"/>
              </a:lnSpc>
            </a:pPr>
            <a:r>
              <a:rPr lang="ar-EG" sz="2000" b="1" dirty="0">
                <a:solidFill>
                  <a:schemeClr val="accent1">
                    <a:lumMod val="50000"/>
                  </a:schemeClr>
                </a:solidFill>
                <a:cs typeface="+mj-cs"/>
              </a:rPr>
              <a:t>4. أصابع اليد أو شكل اليد بشكل عام: </a:t>
            </a:r>
            <a:r>
              <a:rPr lang="ar-EG" sz="2000" dirty="0">
                <a:solidFill>
                  <a:schemeClr val="accent1">
                    <a:lumMod val="50000"/>
                  </a:schemeClr>
                </a:solidFill>
                <a:cs typeface="+mj-cs"/>
              </a:rPr>
              <a:t>حيث يمكن أن يكون شكل اليد غريباً وأن تضم مثلاً 3 أو 7 أصابع. </a:t>
            </a:r>
          </a:p>
          <a:p>
            <a:pPr algn="justLow" rtl="1">
              <a:lnSpc>
                <a:spcPct val="150000"/>
              </a:lnSpc>
            </a:pPr>
            <a:r>
              <a:rPr lang="ar-EG" sz="2000" b="1" dirty="0">
                <a:solidFill>
                  <a:schemeClr val="accent1">
                    <a:lumMod val="50000"/>
                  </a:schemeClr>
                </a:solidFill>
                <a:cs typeface="+mj-cs"/>
              </a:rPr>
              <a:t>5. قرط غير موجود أو أقراط غير متطابقة</a:t>
            </a:r>
            <a:r>
              <a:rPr lang="ar-EG" sz="2000" dirty="0">
                <a:solidFill>
                  <a:schemeClr val="accent1">
                    <a:lumMod val="50000"/>
                  </a:schemeClr>
                </a:solidFill>
                <a:cs typeface="+mj-cs"/>
              </a:rPr>
              <a:t>: أحياناً تظهر الأقراط كأنها ملتصقة بالجلد أو الشعر، كما يمكن أن تكون مختلفة جداً وغير متطابقة. </a:t>
            </a:r>
          </a:p>
          <a:p>
            <a:pPr algn="justLow" rtl="1">
              <a:lnSpc>
                <a:spcPct val="150000"/>
              </a:lnSpc>
            </a:pPr>
            <a:r>
              <a:rPr lang="ar-EG" sz="2000" b="1" dirty="0">
                <a:solidFill>
                  <a:schemeClr val="accent1">
                    <a:lumMod val="50000"/>
                  </a:schemeClr>
                </a:solidFill>
                <a:cs typeface="+mj-cs"/>
              </a:rPr>
              <a:t>6. النظارات تمتزج مع الجلد</a:t>
            </a:r>
            <a:r>
              <a:rPr lang="ar-EG" sz="2000" dirty="0">
                <a:solidFill>
                  <a:schemeClr val="accent1">
                    <a:lumMod val="50000"/>
                  </a:schemeClr>
                </a:solidFill>
                <a:cs typeface="+mj-cs"/>
              </a:rPr>
              <a:t>: تبدو النظارات كأنها ملتصقة بالجلد. </a:t>
            </a:r>
          </a:p>
          <a:p>
            <a:pPr algn="justLow" rtl="1">
              <a:lnSpc>
                <a:spcPct val="150000"/>
              </a:lnSpc>
            </a:pPr>
            <a:r>
              <a:rPr lang="ar-EG" sz="2000" b="1" dirty="0">
                <a:solidFill>
                  <a:schemeClr val="accent1">
                    <a:lumMod val="50000"/>
                  </a:schemeClr>
                </a:solidFill>
                <a:cs typeface="+mj-cs"/>
              </a:rPr>
              <a:t>7. عدم تناسق في الوجه</a:t>
            </a:r>
            <a:r>
              <a:rPr lang="ar-EG" sz="2000" dirty="0">
                <a:solidFill>
                  <a:schemeClr val="accent1">
                    <a:lumMod val="50000"/>
                  </a:schemeClr>
                </a:solidFill>
                <a:cs typeface="+mj-cs"/>
              </a:rPr>
              <a:t>: تكون الأسنان والعينان بأحجام مختلفة ويبدو منبت الشعر غريباً. </a:t>
            </a:r>
          </a:p>
          <a:p>
            <a:pPr algn="justLow" rtl="1">
              <a:lnSpc>
                <a:spcPct val="150000"/>
              </a:lnSpc>
            </a:pPr>
            <a:r>
              <a:rPr lang="ar-EG" sz="2000" b="1" dirty="0">
                <a:solidFill>
                  <a:schemeClr val="accent1">
                    <a:lumMod val="50000"/>
                  </a:schemeClr>
                </a:solidFill>
                <a:cs typeface="+mj-cs"/>
              </a:rPr>
              <a:t>8. الصورة نقية جداً وغير واقعية أو قد تبدو الوجوه والخلفيات ضبابية أو مشوهة</a:t>
            </a:r>
            <a:r>
              <a:rPr lang="ar-EG" sz="2000" dirty="0">
                <a:solidFill>
                  <a:schemeClr val="accent1">
                    <a:lumMod val="50000"/>
                  </a:schemeClr>
                </a:solidFill>
                <a:cs typeface="+mj-cs"/>
              </a:rPr>
              <a:t>: أحياناً تكون الصور نقية وصافية جداً وتوزيع الإضاءة فيها غير طبيعي، كما يمكن في بعض الأحيان الأخرى أن تكون الوجوه والأيدي مشوهة، وتبدو الشخصيات في الصورة مدمجة مع الخلفية. </a:t>
            </a:r>
          </a:p>
        </p:txBody>
      </p:sp>
    </p:spTree>
    <p:extLst>
      <p:ext uri="{BB962C8B-B14F-4D97-AF65-F5344CB8AC3E}">
        <p14:creationId xmlns:p14="http://schemas.microsoft.com/office/powerpoint/2010/main" val="50623343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7D2DA6-7BE1-BB56-5CF5-43F8B9D7D20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C5884EA-0E09-6C29-23B7-213D3CFCBA02}"/>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3F9BE37C-71DE-B613-A12B-5C02C6B17E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pic>
        <p:nvPicPr>
          <p:cNvPr id="5121" name="Image 120">
            <a:extLst>
              <a:ext uri="{FF2B5EF4-FFF2-40B4-BE49-F238E27FC236}">
                <a16:creationId xmlns:a16="http://schemas.microsoft.com/office/drawing/2014/main" id="{48A24F7C-173D-73DB-4F38-A341813582D2}"/>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670" y="2517961"/>
            <a:ext cx="95250" cy="889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5">
            <a:extLst>
              <a:ext uri="{FF2B5EF4-FFF2-40B4-BE49-F238E27FC236}">
                <a16:creationId xmlns:a16="http://schemas.microsoft.com/office/drawing/2014/main" id="{17CBC556-179B-2232-94CD-A25638B84845}"/>
              </a:ext>
            </a:extLst>
          </p:cNvPr>
          <p:cNvSpPr>
            <a:spLocks noChangeArrowheads="1"/>
          </p:cNvSpPr>
          <p:nvPr/>
        </p:nvSpPr>
        <p:spPr bwMode="auto">
          <a:xfrm>
            <a:off x="-414670" y="206076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TextBox 2">
            <a:extLst>
              <a:ext uri="{FF2B5EF4-FFF2-40B4-BE49-F238E27FC236}">
                <a16:creationId xmlns:a16="http://schemas.microsoft.com/office/drawing/2014/main" id="{C92A3C8B-A7E5-6592-63E9-02DC6D100DC3}"/>
              </a:ext>
            </a:extLst>
          </p:cNvPr>
          <p:cNvSpPr txBox="1"/>
          <p:nvPr/>
        </p:nvSpPr>
        <p:spPr>
          <a:xfrm>
            <a:off x="4363751" y="366044"/>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
        <p:nvSpPr>
          <p:cNvPr id="9" name="Textbox 73">
            <a:extLst>
              <a:ext uri="{FF2B5EF4-FFF2-40B4-BE49-F238E27FC236}">
                <a16:creationId xmlns:a16="http://schemas.microsoft.com/office/drawing/2014/main" id="{AE9D3DF5-6065-F293-7223-D3DE76F8FB11}"/>
              </a:ext>
            </a:extLst>
          </p:cNvPr>
          <p:cNvSpPr txBox="1"/>
          <p:nvPr/>
        </p:nvSpPr>
        <p:spPr>
          <a:xfrm>
            <a:off x="2693258" y="855054"/>
            <a:ext cx="9498742" cy="796765"/>
          </a:xfrm>
          <a:prstGeom prst="rect">
            <a:avLst/>
          </a:prstGeom>
          <a:solidFill>
            <a:srgbClr val="2D3956"/>
          </a:solidFill>
        </p:spPr>
        <p:txBody>
          <a:bodyPr wrap="square" lIns="0" tIns="0" rIns="0" bIns="0" rtlCol="0">
            <a:noAutofit/>
          </a:bodyPr>
          <a:lstStyle/>
          <a:p>
            <a:pPr marL="0" marR="0" algn="ctr" rtl="1">
              <a:spcBef>
                <a:spcPts val="200"/>
              </a:spcBef>
              <a:buNone/>
            </a:pPr>
            <a:r>
              <a:rPr lang="en-US" sz="1500" dirty="0">
                <a:effectLst/>
                <a:latin typeface="Tahoma" panose="020B0604030504040204" pitchFamily="34" charset="0"/>
                <a:ea typeface="Arial" panose="020B0604020202020204" pitchFamily="34" charset="0"/>
                <a:cs typeface="Arial" panose="020B0604020202020204" pitchFamily="34" charset="0"/>
              </a:rPr>
              <a:t> </a:t>
            </a:r>
            <a:endParaRPr lang="ar-EG" sz="1500" dirty="0">
              <a:effectLst/>
              <a:latin typeface="Tahoma" panose="020B0604030504040204" pitchFamily="34" charset="0"/>
              <a:ea typeface="Arial" panose="020B0604020202020204" pitchFamily="34" charset="0"/>
              <a:cs typeface="Arial" panose="020B0604020202020204" pitchFamily="34" charset="0"/>
            </a:endParaRPr>
          </a:p>
          <a:p>
            <a:pPr marL="0" marR="0" algn="ctr" rtl="1">
              <a:spcBef>
                <a:spcPts val="200"/>
              </a:spcBef>
              <a:buNone/>
            </a:pPr>
            <a:r>
              <a:rPr lang="ar-EG" sz="2400" b="1" dirty="0">
                <a:solidFill>
                  <a:schemeClr val="bg1"/>
                </a:solidFill>
                <a:effectLst/>
                <a:latin typeface="Tahoma" panose="020B0604030504040204" pitchFamily="34" charset="0"/>
                <a:ea typeface="Arial" panose="020B0604020202020204" pitchFamily="34" charset="0"/>
                <a:cs typeface="Arial" panose="020B0604020202020204" pitchFamily="34" charset="0"/>
              </a:rPr>
              <a:t>كيف نكتشف التزييف العميق </a:t>
            </a:r>
            <a:endParaRPr lang="en-US" sz="2400" b="1" dirty="0">
              <a:solidFill>
                <a:schemeClr val="bg1"/>
              </a:solidFill>
              <a:effectLst/>
              <a:latin typeface="Arial" panose="020B0604020202020204" pitchFamily="34" charset="0"/>
              <a:ea typeface="Arial" panose="020B0604020202020204" pitchFamily="34" charset="0"/>
              <a:cs typeface="+mj-cs"/>
            </a:endParaRPr>
          </a:p>
        </p:txBody>
      </p:sp>
      <p:sp>
        <p:nvSpPr>
          <p:cNvPr id="5" name="TextBox 4">
            <a:extLst>
              <a:ext uri="{FF2B5EF4-FFF2-40B4-BE49-F238E27FC236}">
                <a16:creationId xmlns:a16="http://schemas.microsoft.com/office/drawing/2014/main" id="{5243BAFE-E985-9157-1AC2-DFD2330EE4B7}"/>
              </a:ext>
            </a:extLst>
          </p:cNvPr>
          <p:cNvSpPr txBox="1"/>
          <p:nvPr/>
        </p:nvSpPr>
        <p:spPr>
          <a:xfrm>
            <a:off x="1702825" y="1973282"/>
            <a:ext cx="10397025" cy="3754874"/>
          </a:xfrm>
          <a:prstGeom prst="rect">
            <a:avLst/>
          </a:prstGeom>
          <a:noFill/>
        </p:spPr>
        <p:txBody>
          <a:bodyPr wrap="square">
            <a:spAutoFit/>
          </a:bodyPr>
          <a:lstStyle/>
          <a:p>
            <a:pPr algn="r" rtl="1"/>
            <a:endParaRPr lang="ar-EG" dirty="0"/>
          </a:p>
          <a:p>
            <a:pPr algn="r" rtl="1"/>
            <a:r>
              <a:rPr lang="ar-EG" sz="2000" dirty="0">
                <a:solidFill>
                  <a:schemeClr val="accent1">
                    <a:lumMod val="50000"/>
                  </a:schemeClr>
                </a:solidFill>
                <a:cs typeface="+mj-cs"/>
              </a:rPr>
              <a:t>9</a:t>
            </a:r>
            <a:r>
              <a:rPr lang="ar-EG" sz="2000" dirty="0">
                <a:solidFill>
                  <a:schemeClr val="accent1">
                    <a:lumMod val="50000"/>
                  </a:schemeClr>
                </a:solidFill>
              </a:rPr>
              <a:t>. </a:t>
            </a:r>
            <a:r>
              <a:rPr lang="ar-EG" sz="2000" b="1" dirty="0">
                <a:solidFill>
                  <a:schemeClr val="accent1">
                    <a:lumMod val="50000"/>
                  </a:schemeClr>
                </a:solidFill>
              </a:rPr>
              <a:t>العبارات المستخدمة</a:t>
            </a:r>
            <a:r>
              <a:rPr lang="ar-EG" sz="2000" dirty="0">
                <a:solidFill>
                  <a:schemeClr val="accent1">
                    <a:lumMod val="50000"/>
                  </a:schemeClr>
                </a:solidFill>
              </a:rPr>
              <a:t>: أحياناً قد تتسرب أخطاء في كتابة أسماء المعالم أو المؤسسات في الصور والمواد البصرية.</a:t>
            </a:r>
          </a:p>
          <a:p>
            <a:pPr algn="r" rtl="1"/>
            <a:endParaRPr lang="ar-EG" sz="2000" dirty="0">
              <a:solidFill>
                <a:schemeClr val="accent1">
                  <a:lumMod val="50000"/>
                </a:schemeClr>
              </a:solidFill>
            </a:endParaRPr>
          </a:p>
          <a:p>
            <a:pPr algn="r" rtl="1"/>
            <a:r>
              <a:rPr lang="ar-EG" sz="2000" dirty="0">
                <a:solidFill>
                  <a:schemeClr val="accent1">
                    <a:lumMod val="50000"/>
                  </a:schemeClr>
                </a:solidFill>
                <a:cs typeface="+mj-cs"/>
              </a:rPr>
              <a:t>10.</a:t>
            </a:r>
            <a:r>
              <a:rPr lang="ar-EG" sz="2000" dirty="0">
                <a:solidFill>
                  <a:schemeClr val="accent1">
                    <a:lumMod val="50000"/>
                  </a:schemeClr>
                </a:solidFill>
              </a:rPr>
              <a:t> </a:t>
            </a:r>
            <a:r>
              <a:rPr lang="ar-EG" sz="2000" b="1" dirty="0">
                <a:solidFill>
                  <a:schemeClr val="accent1">
                    <a:lumMod val="50000"/>
                  </a:schemeClr>
                </a:solidFill>
              </a:rPr>
              <a:t>الشعارات والأماكن: </a:t>
            </a:r>
            <a:r>
              <a:rPr lang="ar-EG" sz="2000" dirty="0">
                <a:solidFill>
                  <a:schemeClr val="accent1">
                    <a:lumMod val="50000"/>
                  </a:schemeClr>
                </a:solidFill>
              </a:rPr>
              <a:t>تكون الشعارات والمعالم مشوهة وتفاصيلها مختلفة عن الواقع.</a:t>
            </a:r>
          </a:p>
          <a:p>
            <a:pPr algn="r" rtl="1"/>
            <a:endParaRPr lang="ar-EG" sz="2000" dirty="0">
              <a:solidFill>
                <a:schemeClr val="accent1">
                  <a:lumMod val="50000"/>
                </a:schemeClr>
              </a:solidFill>
            </a:endParaRPr>
          </a:p>
          <a:p>
            <a:pPr algn="justLow" rtl="1"/>
            <a:r>
              <a:rPr lang="ar-EG" sz="2000" dirty="0">
                <a:solidFill>
                  <a:schemeClr val="accent1">
                    <a:lumMod val="50000"/>
                  </a:schemeClr>
                </a:solidFill>
                <a:cs typeface="+mj-cs"/>
              </a:rPr>
              <a:t>11</a:t>
            </a:r>
            <a:r>
              <a:rPr lang="ar-EG" sz="2000" dirty="0">
                <a:solidFill>
                  <a:schemeClr val="accent1">
                    <a:lumMod val="50000"/>
                  </a:schemeClr>
                </a:solidFill>
              </a:rPr>
              <a:t>. </a:t>
            </a:r>
            <a:r>
              <a:rPr lang="ar-EG" sz="2000" b="1" dirty="0">
                <a:solidFill>
                  <a:schemeClr val="accent1">
                    <a:lumMod val="50000"/>
                  </a:schemeClr>
                </a:solidFill>
              </a:rPr>
              <a:t>عدم التناسق بشكل عام:  </a:t>
            </a:r>
            <a:r>
              <a:rPr lang="ar-EG" sz="2000" dirty="0">
                <a:solidFill>
                  <a:schemeClr val="accent1">
                    <a:lumMod val="50000"/>
                  </a:schemeClr>
                </a:solidFill>
              </a:rPr>
              <a:t>أجزاء المواد البصرية غير متناسقة وغير منطقية، قد يتغير الطقس مثلاً بين لقطة وأخرى أو ملابس الشخصيات، أو قد تُظهر الصورة حدثاً معيناً، لكن الطقس مختلف عما يكون عليه في ذلك الوقت من السنة.</a:t>
            </a:r>
          </a:p>
          <a:p>
            <a:pPr algn="justLow" rtl="1"/>
            <a:endParaRPr lang="ar-EG" sz="2000" dirty="0">
              <a:solidFill>
                <a:schemeClr val="accent1">
                  <a:lumMod val="50000"/>
                </a:schemeClr>
              </a:solidFill>
            </a:endParaRPr>
          </a:p>
          <a:p>
            <a:pPr algn="justLow" rtl="1"/>
            <a:r>
              <a:rPr lang="ar-EG" sz="2000" dirty="0">
                <a:solidFill>
                  <a:schemeClr val="accent1">
                    <a:lumMod val="50000"/>
                  </a:schemeClr>
                </a:solidFill>
                <a:cs typeface="+mj-cs"/>
              </a:rPr>
              <a:t>12</a:t>
            </a:r>
            <a:r>
              <a:rPr lang="ar-EG" sz="2000" dirty="0">
                <a:solidFill>
                  <a:schemeClr val="accent1">
                    <a:lumMod val="50000"/>
                  </a:schemeClr>
                </a:solidFill>
              </a:rPr>
              <a:t>. </a:t>
            </a:r>
            <a:r>
              <a:rPr lang="ar-EG" sz="2000" b="1" dirty="0">
                <a:solidFill>
                  <a:schemeClr val="accent1">
                    <a:lumMod val="50000"/>
                  </a:schemeClr>
                </a:solidFill>
              </a:rPr>
              <a:t>الظلال والانعكاسات:</a:t>
            </a:r>
            <a:r>
              <a:rPr lang="ar-EG" sz="2000" dirty="0">
                <a:solidFill>
                  <a:schemeClr val="accent1">
                    <a:lumMod val="50000"/>
                  </a:schemeClr>
                </a:solidFill>
              </a:rPr>
              <a:t>ظلال الشخصيات والأشياء تبدو غير منطقية وغير متناسبة مع ما تكون عليه عادة، وكذلك الانعكاسات في المرأة أو الزجاج بشكل عام قد لا تكون متطابقة.</a:t>
            </a:r>
          </a:p>
          <a:p>
            <a:pPr algn="r" rtl="1"/>
            <a:endParaRPr lang="ar-EG" sz="2000" dirty="0">
              <a:solidFill>
                <a:schemeClr val="accent1">
                  <a:lumMod val="50000"/>
                </a:schemeClr>
              </a:solidFill>
            </a:endParaRPr>
          </a:p>
          <a:p>
            <a:pPr algn="r" rtl="1"/>
            <a:r>
              <a:rPr lang="ar-EG" sz="2000" b="1" dirty="0">
                <a:solidFill>
                  <a:schemeClr val="accent1">
                    <a:lumMod val="50000"/>
                  </a:schemeClr>
                </a:solidFill>
                <a:cs typeface="+mj-cs"/>
              </a:rPr>
              <a:t>13</a:t>
            </a:r>
            <a:r>
              <a:rPr lang="ar-EG" sz="2000" b="1" dirty="0">
                <a:solidFill>
                  <a:schemeClr val="accent1">
                    <a:lumMod val="50000"/>
                  </a:schemeClr>
                </a:solidFill>
              </a:rPr>
              <a:t>.  الانحيازات</a:t>
            </a:r>
            <a:r>
              <a:rPr lang="ar-EG" sz="2000" dirty="0">
                <a:solidFill>
                  <a:schemeClr val="accent1">
                    <a:lumMod val="50000"/>
                  </a:schemeClr>
                </a:solidFill>
              </a:rPr>
              <a:t>: مثل تكريس صور نمطية عن منطقة معينة عند توليد صور عنها، مثال جمال وخيم بدل معالم حديثة.</a:t>
            </a:r>
            <a:endParaRPr lang="en-US" sz="2000" dirty="0">
              <a:solidFill>
                <a:schemeClr val="accent1">
                  <a:lumMod val="50000"/>
                </a:schemeClr>
              </a:solidFill>
            </a:endParaRPr>
          </a:p>
        </p:txBody>
      </p:sp>
    </p:spTree>
    <p:extLst>
      <p:ext uri="{BB962C8B-B14F-4D97-AF65-F5344CB8AC3E}">
        <p14:creationId xmlns:p14="http://schemas.microsoft.com/office/powerpoint/2010/main" val="31648737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5DBA9-AB1F-61CC-AEE2-260311972BA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9B752D7-6B08-E65E-A601-B4CEC27476CB}"/>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1F247486-DF91-66D5-99C2-03F1F4D4FE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4" name="Textbox 73">
            <a:extLst>
              <a:ext uri="{FF2B5EF4-FFF2-40B4-BE49-F238E27FC236}">
                <a16:creationId xmlns:a16="http://schemas.microsoft.com/office/drawing/2014/main" id="{769A58E1-4A64-36D1-8C06-637101897866}"/>
              </a:ext>
            </a:extLst>
          </p:cNvPr>
          <p:cNvSpPr txBox="1"/>
          <p:nvPr/>
        </p:nvSpPr>
        <p:spPr>
          <a:xfrm>
            <a:off x="8908026" y="851400"/>
            <a:ext cx="3191823" cy="910660"/>
          </a:xfrm>
          <a:prstGeom prst="rect">
            <a:avLst/>
          </a:prstGeom>
          <a:solidFill>
            <a:srgbClr val="2D3956"/>
          </a:solidFill>
        </p:spPr>
        <p:txBody>
          <a:bodyPr wrap="square" lIns="0" tIns="0" rIns="0" bIns="0" rtlCol="0">
            <a:noAutofit/>
          </a:bodyPr>
          <a:lstStyle/>
          <a:p>
            <a:pPr marL="0" marR="0" algn="ctr" rtl="1">
              <a:spcBef>
                <a:spcPts val="200"/>
              </a:spcBef>
              <a:buNone/>
            </a:pPr>
            <a:endParaRPr lang="ar-EG" dirty="0">
              <a:effectLst/>
              <a:latin typeface="Arial" panose="020B0604020202020204" pitchFamily="34" charset="0"/>
              <a:ea typeface="Arial" panose="020B0604020202020204" pitchFamily="34" charset="0"/>
              <a:cs typeface="+mj-cs"/>
            </a:endParaRPr>
          </a:p>
          <a:p>
            <a:pPr marL="0" marR="0" algn="ctr" rtl="1">
              <a:spcBef>
                <a:spcPts val="200"/>
              </a:spcBef>
              <a:buNone/>
            </a:pPr>
            <a:r>
              <a:rPr lang="ar-EG" sz="2400" b="1" dirty="0">
                <a:solidFill>
                  <a:schemeClr val="bg1"/>
                </a:solidFill>
                <a:effectLst/>
                <a:latin typeface="Arial" panose="020B0604020202020204" pitchFamily="34" charset="0"/>
                <a:ea typeface="Arial" panose="020B0604020202020204" pitchFamily="34" charset="0"/>
                <a:cs typeface="+mj-cs"/>
              </a:rPr>
              <a:t>مثال عملى (1) </a:t>
            </a:r>
            <a:endParaRPr lang="en-US" sz="2400" b="1" dirty="0">
              <a:solidFill>
                <a:schemeClr val="bg1"/>
              </a:solidFill>
              <a:effectLst/>
              <a:latin typeface="Arial" panose="020B0604020202020204" pitchFamily="34" charset="0"/>
              <a:ea typeface="Arial" panose="020B0604020202020204" pitchFamily="34" charset="0"/>
              <a:cs typeface="+mj-cs"/>
            </a:endParaRPr>
          </a:p>
        </p:txBody>
      </p:sp>
      <p:pic>
        <p:nvPicPr>
          <p:cNvPr id="5121" name="Image 120">
            <a:extLst>
              <a:ext uri="{FF2B5EF4-FFF2-40B4-BE49-F238E27FC236}">
                <a16:creationId xmlns:a16="http://schemas.microsoft.com/office/drawing/2014/main" id="{8A133F57-535C-27FD-CE81-876E91BE98D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670" y="2517961"/>
            <a:ext cx="95250" cy="889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DFE2CC7-E827-B706-2C86-3CF1E01588E7}"/>
              </a:ext>
            </a:extLst>
          </p:cNvPr>
          <p:cNvPicPr>
            <a:picLocks noChangeAspect="1"/>
          </p:cNvPicPr>
          <p:nvPr/>
        </p:nvPicPr>
        <p:blipFill>
          <a:blip r:embed="rId4"/>
          <a:stretch>
            <a:fillRect/>
          </a:stretch>
        </p:blipFill>
        <p:spPr>
          <a:xfrm>
            <a:off x="609860" y="1021789"/>
            <a:ext cx="5845448" cy="56735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B26CA6A9-9D74-C427-79A2-130A3FA04B5F}"/>
              </a:ext>
            </a:extLst>
          </p:cNvPr>
          <p:cNvSpPr txBox="1"/>
          <p:nvPr/>
        </p:nvSpPr>
        <p:spPr>
          <a:xfrm>
            <a:off x="7152968" y="2054729"/>
            <a:ext cx="4616244" cy="3600986"/>
          </a:xfrm>
          <a:prstGeom prst="rect">
            <a:avLst/>
          </a:prstGeom>
          <a:noFill/>
        </p:spPr>
        <p:txBody>
          <a:bodyPr wrap="square">
            <a:spAutoFit/>
          </a:bodyPr>
          <a:lstStyle/>
          <a:p>
            <a:pPr algn="justLow" rtl="1">
              <a:lnSpc>
                <a:spcPct val="150000"/>
              </a:lnSpc>
            </a:pPr>
            <a:r>
              <a:rPr lang="ar-EG" sz="2400" dirty="0">
                <a:solidFill>
                  <a:schemeClr val="accent1">
                    <a:lumMod val="50000"/>
                  </a:schemeClr>
                </a:solidFill>
                <a:cs typeface="+mj-cs"/>
              </a:rPr>
              <a:t>هذه الصورة التي ولدت بأدوات الذكاء الاصناعى  خلال زلزال سوريا وتركيا، حيث يظهر رجل الإطفاء بست أصابع. </a:t>
            </a:r>
          </a:p>
          <a:p>
            <a:pPr algn="justLow" rtl="1">
              <a:lnSpc>
                <a:spcPct val="150000"/>
              </a:lnSpc>
            </a:pPr>
            <a:r>
              <a:rPr lang="ar-EG" sz="2400" dirty="0">
                <a:solidFill>
                  <a:schemeClr val="accent1">
                    <a:lumMod val="50000"/>
                  </a:schemeClr>
                </a:solidFill>
                <a:cs typeface="+mj-cs"/>
              </a:rPr>
              <a:t>صور موّلدة عن طريق أدوات الذكاء الاصطناعي</a:t>
            </a:r>
          </a:p>
          <a:p>
            <a:pPr algn="ctr" rtl="1"/>
            <a:r>
              <a:rPr lang="ar-EG" sz="2400" dirty="0">
                <a:solidFill>
                  <a:schemeClr val="accent1">
                    <a:lumMod val="50000"/>
                  </a:schemeClr>
                </a:solidFill>
                <a:cs typeface="+mj-cs"/>
              </a:rPr>
              <a:t>    </a:t>
            </a:r>
          </a:p>
          <a:p>
            <a:pPr algn="justLow" rtl="1"/>
            <a:r>
              <a:rPr lang="ar-EG" sz="2400" dirty="0">
                <a:solidFill>
                  <a:schemeClr val="accent1">
                    <a:lumMod val="50000"/>
                  </a:schemeClr>
                </a:solidFill>
                <a:cs typeface="+mj-cs"/>
              </a:rPr>
              <a:t>(</a:t>
            </a:r>
            <a:r>
              <a:rPr lang="ar-EG" sz="2400" dirty="0">
                <a:solidFill>
                  <a:srgbClr val="C00000"/>
                </a:solidFill>
                <a:cs typeface="+mj-cs"/>
              </a:rPr>
              <a:t>المصدر: تقرير عن المحتالين من </a:t>
            </a:r>
            <a:r>
              <a:rPr lang="en-US" sz="2400" dirty="0">
                <a:solidFill>
                  <a:srgbClr val="C00000"/>
                </a:solidFill>
                <a:cs typeface="+mj-cs"/>
              </a:rPr>
              <a:t>BBC</a:t>
            </a:r>
            <a:r>
              <a:rPr lang="ar-EG" sz="2400" dirty="0">
                <a:solidFill>
                  <a:schemeClr val="accent1">
                    <a:lumMod val="50000"/>
                  </a:schemeClr>
                </a:solidFill>
                <a:cs typeface="+mj-cs"/>
              </a:rPr>
              <a:t> )</a:t>
            </a:r>
            <a:endParaRPr lang="en-US" sz="2400" dirty="0">
              <a:solidFill>
                <a:schemeClr val="accent1">
                  <a:lumMod val="50000"/>
                </a:schemeClr>
              </a:solidFill>
              <a:cs typeface="+mj-cs"/>
            </a:endParaRPr>
          </a:p>
        </p:txBody>
      </p:sp>
      <p:sp>
        <p:nvSpPr>
          <p:cNvPr id="10" name="TextBox 9">
            <a:extLst>
              <a:ext uri="{FF2B5EF4-FFF2-40B4-BE49-F238E27FC236}">
                <a16:creationId xmlns:a16="http://schemas.microsoft.com/office/drawing/2014/main" id="{5CF7BC64-CDC6-C9E4-8BF7-E31E781A04E8}"/>
              </a:ext>
            </a:extLst>
          </p:cNvPr>
          <p:cNvSpPr txBox="1"/>
          <p:nvPr/>
        </p:nvSpPr>
        <p:spPr>
          <a:xfrm>
            <a:off x="4363751" y="366044"/>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156730177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51C37-CC7B-4804-A43D-EC27BE8EB74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7D82041-F592-4CEB-1461-E8F6F704CF35}"/>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CD6B0A5E-D71F-2A4E-3AE8-3B6E552915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pic>
        <p:nvPicPr>
          <p:cNvPr id="5121" name="Image 120">
            <a:extLst>
              <a:ext uri="{FF2B5EF4-FFF2-40B4-BE49-F238E27FC236}">
                <a16:creationId xmlns:a16="http://schemas.microsoft.com/office/drawing/2014/main" id="{949C6BDC-3477-71BF-6B79-0CB5219211F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670" y="2517961"/>
            <a:ext cx="95250" cy="889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F5EC0E0-E6E0-8C67-DE3E-E91D43506BF2}"/>
              </a:ext>
            </a:extLst>
          </p:cNvPr>
          <p:cNvPicPr>
            <a:picLocks noChangeAspect="1"/>
          </p:cNvPicPr>
          <p:nvPr/>
        </p:nvPicPr>
        <p:blipFill>
          <a:blip r:embed="rId4"/>
          <a:stretch>
            <a:fillRect/>
          </a:stretch>
        </p:blipFill>
        <p:spPr>
          <a:xfrm>
            <a:off x="604684" y="1055861"/>
            <a:ext cx="5737122" cy="55291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73">
            <a:extLst>
              <a:ext uri="{FF2B5EF4-FFF2-40B4-BE49-F238E27FC236}">
                <a16:creationId xmlns:a16="http://schemas.microsoft.com/office/drawing/2014/main" id="{23205A6D-2CAB-D9EB-B92B-1B057AF24E3D}"/>
              </a:ext>
            </a:extLst>
          </p:cNvPr>
          <p:cNvSpPr txBox="1"/>
          <p:nvPr/>
        </p:nvSpPr>
        <p:spPr>
          <a:xfrm>
            <a:off x="8908026" y="851400"/>
            <a:ext cx="3191823" cy="910660"/>
          </a:xfrm>
          <a:prstGeom prst="rect">
            <a:avLst/>
          </a:prstGeom>
          <a:solidFill>
            <a:srgbClr val="2D3956"/>
          </a:solidFill>
        </p:spPr>
        <p:txBody>
          <a:bodyPr wrap="square" lIns="0" tIns="0" rIns="0" bIns="0" rtlCol="0">
            <a:noAutofit/>
          </a:bodyPr>
          <a:lstStyle/>
          <a:p>
            <a:pPr marL="0" marR="0" algn="ctr" rtl="1">
              <a:spcBef>
                <a:spcPts val="200"/>
              </a:spcBef>
              <a:buNone/>
            </a:pPr>
            <a:endParaRPr lang="ar-EG" dirty="0">
              <a:effectLst/>
              <a:latin typeface="Arial" panose="020B0604020202020204" pitchFamily="34" charset="0"/>
              <a:ea typeface="Arial" panose="020B0604020202020204" pitchFamily="34" charset="0"/>
              <a:cs typeface="+mj-cs"/>
            </a:endParaRPr>
          </a:p>
          <a:p>
            <a:pPr marL="0" marR="0" algn="ctr" rtl="1">
              <a:spcBef>
                <a:spcPts val="200"/>
              </a:spcBef>
              <a:buNone/>
            </a:pPr>
            <a:r>
              <a:rPr lang="ar-EG" sz="2400" b="1" dirty="0">
                <a:solidFill>
                  <a:schemeClr val="bg1"/>
                </a:solidFill>
                <a:effectLst/>
                <a:latin typeface="Arial" panose="020B0604020202020204" pitchFamily="34" charset="0"/>
                <a:ea typeface="Arial" panose="020B0604020202020204" pitchFamily="34" charset="0"/>
                <a:cs typeface="+mj-cs"/>
              </a:rPr>
              <a:t>مثال عملى (2) </a:t>
            </a:r>
            <a:endParaRPr lang="en-US" sz="2400" b="1" dirty="0">
              <a:solidFill>
                <a:schemeClr val="bg1"/>
              </a:solidFill>
              <a:effectLst/>
              <a:latin typeface="Arial" panose="020B0604020202020204" pitchFamily="34" charset="0"/>
              <a:ea typeface="Arial" panose="020B0604020202020204" pitchFamily="34" charset="0"/>
              <a:cs typeface="+mj-cs"/>
            </a:endParaRPr>
          </a:p>
        </p:txBody>
      </p:sp>
      <p:sp>
        <p:nvSpPr>
          <p:cNvPr id="10" name="TextBox 9">
            <a:extLst>
              <a:ext uri="{FF2B5EF4-FFF2-40B4-BE49-F238E27FC236}">
                <a16:creationId xmlns:a16="http://schemas.microsoft.com/office/drawing/2014/main" id="{B206BA5F-47D4-1785-7C43-E84A6CFCDCB9}"/>
              </a:ext>
            </a:extLst>
          </p:cNvPr>
          <p:cNvSpPr txBox="1"/>
          <p:nvPr/>
        </p:nvSpPr>
        <p:spPr>
          <a:xfrm>
            <a:off x="6784258" y="2109066"/>
            <a:ext cx="5080502" cy="2350965"/>
          </a:xfrm>
          <a:prstGeom prst="rect">
            <a:avLst/>
          </a:prstGeom>
          <a:noFill/>
        </p:spPr>
        <p:txBody>
          <a:bodyPr wrap="square">
            <a:spAutoFit/>
          </a:bodyPr>
          <a:lstStyle/>
          <a:p>
            <a:pPr algn="ctr" rtl="1">
              <a:lnSpc>
                <a:spcPct val="150000"/>
              </a:lnSpc>
            </a:pPr>
            <a:r>
              <a:rPr lang="ar-EG" sz="2000" b="1" dirty="0">
                <a:solidFill>
                  <a:schemeClr val="accent1">
                    <a:lumMod val="50000"/>
                  </a:schemeClr>
                </a:solidFill>
              </a:rPr>
              <a:t>تظهر هنا الأقراط في جهة واحدة من الصورة وتبدو ممزوجة مع الخلفية.</a:t>
            </a:r>
          </a:p>
          <a:p>
            <a:pPr algn="ctr" rtl="1">
              <a:lnSpc>
                <a:spcPct val="150000"/>
              </a:lnSpc>
            </a:pPr>
            <a:endParaRPr lang="ar-EG" sz="2000" b="1" dirty="0">
              <a:solidFill>
                <a:schemeClr val="accent1">
                  <a:lumMod val="50000"/>
                </a:schemeClr>
              </a:solidFill>
            </a:endParaRPr>
          </a:p>
          <a:p>
            <a:pPr algn="ctr" rtl="1">
              <a:lnSpc>
                <a:spcPct val="150000"/>
              </a:lnSpc>
            </a:pPr>
            <a:r>
              <a:rPr lang="ar-EG" sz="2000" b="1" dirty="0">
                <a:solidFill>
                  <a:schemeClr val="accent1">
                    <a:lumMod val="50000"/>
                  </a:schemeClr>
                </a:solidFill>
              </a:rPr>
              <a:t>صورة موّلدة عن طريق أدوات الذكاء الاصطناعي</a:t>
            </a:r>
          </a:p>
          <a:p>
            <a:pPr algn="ctr" rtl="1">
              <a:lnSpc>
                <a:spcPct val="150000"/>
              </a:lnSpc>
            </a:pPr>
            <a:r>
              <a:rPr lang="ar-EG" sz="2000" b="1" dirty="0">
                <a:solidFill>
                  <a:schemeClr val="accent1">
                    <a:lumMod val="50000"/>
                  </a:schemeClr>
                </a:solidFill>
              </a:rPr>
              <a:t>(المصدر: </a:t>
            </a:r>
            <a:r>
              <a:rPr lang="en-US" sz="2000" b="1" dirty="0">
                <a:solidFill>
                  <a:schemeClr val="accent1">
                    <a:lumMod val="50000"/>
                  </a:schemeClr>
                </a:solidFill>
                <a:cs typeface="+mj-cs"/>
              </a:rPr>
              <a:t>Which Face Is Real</a:t>
            </a:r>
            <a:r>
              <a:rPr lang="ar-EG" sz="2000" b="1" dirty="0">
                <a:solidFill>
                  <a:schemeClr val="accent1">
                    <a:lumMod val="50000"/>
                  </a:schemeClr>
                </a:solidFill>
                <a:cs typeface="+mj-cs"/>
              </a:rPr>
              <a:t> </a:t>
            </a:r>
            <a:r>
              <a:rPr lang="ar-EG" sz="2000" b="1" dirty="0">
                <a:solidFill>
                  <a:schemeClr val="accent1">
                    <a:lumMod val="50000"/>
                  </a:schemeClr>
                </a:solidFill>
              </a:rPr>
              <a:t>)</a:t>
            </a:r>
            <a:endParaRPr lang="en-US" sz="2000" b="1" dirty="0">
              <a:solidFill>
                <a:schemeClr val="accent1">
                  <a:lumMod val="50000"/>
                </a:schemeClr>
              </a:solidFill>
            </a:endParaRPr>
          </a:p>
        </p:txBody>
      </p:sp>
      <p:sp>
        <p:nvSpPr>
          <p:cNvPr id="12" name="TextBox 11">
            <a:extLst>
              <a:ext uri="{FF2B5EF4-FFF2-40B4-BE49-F238E27FC236}">
                <a16:creationId xmlns:a16="http://schemas.microsoft.com/office/drawing/2014/main" id="{F5B71F92-AB81-16B5-8EF0-763418B38C65}"/>
              </a:ext>
            </a:extLst>
          </p:cNvPr>
          <p:cNvSpPr txBox="1"/>
          <p:nvPr/>
        </p:nvSpPr>
        <p:spPr>
          <a:xfrm>
            <a:off x="4363751" y="366044"/>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282316860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668A2E-4D17-6D23-62E8-F6686D761DD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B7AFB45-787C-F2FE-FC48-74766B886FF7}"/>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6AA8EBE5-7AE7-3139-0C29-BBD6F6ED3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pic>
        <p:nvPicPr>
          <p:cNvPr id="5121" name="Image 120">
            <a:extLst>
              <a:ext uri="{FF2B5EF4-FFF2-40B4-BE49-F238E27FC236}">
                <a16:creationId xmlns:a16="http://schemas.microsoft.com/office/drawing/2014/main" id="{B1BF73AE-502C-4B02-0FF4-23A9A67251B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670" y="2517961"/>
            <a:ext cx="95250" cy="889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590DD79-AF2D-99CB-5F6F-CB988484CD45}"/>
              </a:ext>
            </a:extLst>
          </p:cNvPr>
          <p:cNvPicPr>
            <a:picLocks noChangeAspect="1"/>
          </p:cNvPicPr>
          <p:nvPr/>
        </p:nvPicPr>
        <p:blipFill>
          <a:blip r:embed="rId4"/>
          <a:stretch>
            <a:fillRect/>
          </a:stretch>
        </p:blipFill>
        <p:spPr>
          <a:xfrm>
            <a:off x="530942" y="1178593"/>
            <a:ext cx="4839235" cy="53254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73">
            <a:extLst>
              <a:ext uri="{FF2B5EF4-FFF2-40B4-BE49-F238E27FC236}">
                <a16:creationId xmlns:a16="http://schemas.microsoft.com/office/drawing/2014/main" id="{2033336C-36AF-B7E6-7B7E-B7AED60973FC}"/>
              </a:ext>
            </a:extLst>
          </p:cNvPr>
          <p:cNvSpPr txBox="1"/>
          <p:nvPr/>
        </p:nvSpPr>
        <p:spPr>
          <a:xfrm>
            <a:off x="8908026" y="851400"/>
            <a:ext cx="3191823" cy="910660"/>
          </a:xfrm>
          <a:prstGeom prst="rect">
            <a:avLst/>
          </a:prstGeom>
          <a:solidFill>
            <a:srgbClr val="2D3956"/>
          </a:solidFill>
        </p:spPr>
        <p:txBody>
          <a:bodyPr wrap="square" lIns="0" tIns="0" rIns="0" bIns="0" rtlCol="0">
            <a:noAutofit/>
          </a:bodyPr>
          <a:lstStyle/>
          <a:p>
            <a:pPr marL="0" marR="0" algn="ctr" rtl="1">
              <a:spcBef>
                <a:spcPts val="200"/>
              </a:spcBef>
              <a:buNone/>
            </a:pPr>
            <a:endParaRPr lang="ar-EG" dirty="0">
              <a:effectLst/>
              <a:latin typeface="Arial" panose="020B0604020202020204" pitchFamily="34" charset="0"/>
              <a:ea typeface="Arial" panose="020B0604020202020204" pitchFamily="34" charset="0"/>
              <a:cs typeface="+mj-cs"/>
            </a:endParaRPr>
          </a:p>
          <a:p>
            <a:pPr marL="0" marR="0" algn="ctr" rtl="1">
              <a:spcBef>
                <a:spcPts val="200"/>
              </a:spcBef>
              <a:buNone/>
            </a:pPr>
            <a:r>
              <a:rPr lang="ar-EG" sz="2400" b="1" dirty="0">
                <a:solidFill>
                  <a:schemeClr val="bg1"/>
                </a:solidFill>
                <a:effectLst/>
                <a:latin typeface="Arial" panose="020B0604020202020204" pitchFamily="34" charset="0"/>
                <a:ea typeface="Arial" panose="020B0604020202020204" pitchFamily="34" charset="0"/>
                <a:cs typeface="+mj-cs"/>
              </a:rPr>
              <a:t>مثال عملى (3) </a:t>
            </a:r>
            <a:endParaRPr lang="en-US" sz="2400" b="1" dirty="0">
              <a:solidFill>
                <a:schemeClr val="bg1"/>
              </a:solidFill>
              <a:effectLst/>
              <a:latin typeface="Arial" panose="020B0604020202020204" pitchFamily="34" charset="0"/>
              <a:ea typeface="Arial" panose="020B0604020202020204" pitchFamily="34" charset="0"/>
              <a:cs typeface="+mj-cs"/>
            </a:endParaRPr>
          </a:p>
        </p:txBody>
      </p:sp>
      <p:sp>
        <p:nvSpPr>
          <p:cNvPr id="10" name="TextBox 9">
            <a:extLst>
              <a:ext uri="{FF2B5EF4-FFF2-40B4-BE49-F238E27FC236}">
                <a16:creationId xmlns:a16="http://schemas.microsoft.com/office/drawing/2014/main" id="{9D6DCCF1-AE7C-E687-0A06-54E46FC72B1E}"/>
              </a:ext>
            </a:extLst>
          </p:cNvPr>
          <p:cNvSpPr txBox="1"/>
          <p:nvPr/>
        </p:nvSpPr>
        <p:spPr>
          <a:xfrm>
            <a:off x="5973983" y="2079266"/>
            <a:ext cx="6341806" cy="966290"/>
          </a:xfrm>
          <a:prstGeom prst="rect">
            <a:avLst/>
          </a:prstGeom>
          <a:noFill/>
        </p:spPr>
        <p:txBody>
          <a:bodyPr wrap="square">
            <a:spAutoFit/>
          </a:bodyPr>
          <a:lstStyle/>
          <a:p>
            <a:pPr algn="ctr" rtl="1">
              <a:lnSpc>
                <a:spcPct val="150000"/>
              </a:lnSpc>
            </a:pPr>
            <a:r>
              <a:rPr lang="ar-EG" sz="2000" b="1" dirty="0">
                <a:solidFill>
                  <a:schemeClr val="accent1">
                    <a:lumMod val="50000"/>
                  </a:schemeClr>
                </a:solidFill>
                <a:cs typeface="+mj-cs"/>
              </a:rPr>
              <a:t>صورة تظهر اعتقال جنود إسرائيليين مولّدة بالذكاء الاصطناعي</a:t>
            </a:r>
          </a:p>
          <a:p>
            <a:pPr algn="ctr" rtl="1">
              <a:lnSpc>
                <a:spcPct val="150000"/>
              </a:lnSpc>
            </a:pPr>
            <a:r>
              <a:rPr lang="ar-EG" sz="2000" b="1" dirty="0">
                <a:solidFill>
                  <a:schemeClr val="accent1">
                    <a:lumMod val="50000"/>
                  </a:schemeClr>
                </a:solidFill>
                <a:cs typeface="+mj-cs"/>
              </a:rPr>
              <a:t> من تقرير منصة "مهارات"</a:t>
            </a:r>
            <a:endParaRPr lang="en-US" sz="2000" b="1" dirty="0">
              <a:solidFill>
                <a:schemeClr val="accent1">
                  <a:lumMod val="50000"/>
                </a:schemeClr>
              </a:solidFill>
              <a:cs typeface="+mj-cs"/>
            </a:endParaRPr>
          </a:p>
        </p:txBody>
      </p:sp>
      <p:sp>
        <p:nvSpPr>
          <p:cNvPr id="12" name="TextBox 11">
            <a:extLst>
              <a:ext uri="{FF2B5EF4-FFF2-40B4-BE49-F238E27FC236}">
                <a16:creationId xmlns:a16="http://schemas.microsoft.com/office/drawing/2014/main" id="{EA67E1C5-C8FD-C3C6-02F3-E827E07FFC26}"/>
              </a:ext>
            </a:extLst>
          </p:cNvPr>
          <p:cNvSpPr txBox="1"/>
          <p:nvPr/>
        </p:nvSpPr>
        <p:spPr>
          <a:xfrm>
            <a:off x="4363751" y="366044"/>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336061603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CFBCA-B7E3-37A8-A03F-1BCC3A16022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3D226DF-DED4-330F-3AC3-52FB7DFFCAE2}"/>
              </a:ext>
            </a:extLst>
          </p:cNvPr>
          <p:cNvPicPr>
            <a:picLocks noChangeAspect="1"/>
          </p:cNvPicPr>
          <p:nvPr/>
        </p:nvPicPr>
        <p:blipFill>
          <a:blip r:embed="rId3"/>
          <a:stretch>
            <a:fillRect/>
          </a:stretch>
        </p:blipFill>
        <p:spPr>
          <a:xfrm>
            <a:off x="0" y="0"/>
            <a:ext cx="12192000" cy="6772940"/>
          </a:xfrm>
          <a:prstGeom prst="rect">
            <a:avLst/>
          </a:prstGeom>
        </p:spPr>
      </p:pic>
      <p:sp>
        <p:nvSpPr>
          <p:cNvPr id="3" name="Rectangle 2">
            <a:extLst>
              <a:ext uri="{FF2B5EF4-FFF2-40B4-BE49-F238E27FC236}">
                <a16:creationId xmlns:a16="http://schemas.microsoft.com/office/drawing/2014/main" id="{7C118D49-DAB1-D227-E893-71A7BB5803CF}"/>
              </a:ext>
            </a:extLst>
          </p:cNvPr>
          <p:cNvSpPr/>
          <p:nvPr/>
        </p:nvSpPr>
        <p:spPr>
          <a:xfrm>
            <a:off x="412955" y="2655399"/>
            <a:ext cx="6445045" cy="1009575"/>
          </a:xfrm>
          <a:prstGeom prst="rect">
            <a:avLst/>
          </a:prstGeom>
          <a:solidFill>
            <a:srgbClr val="00194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exandria" charset="0"/>
                <a:ea typeface="+mn-ea"/>
                <a:cs typeface="Alexandria" charset="0"/>
              </a:rPr>
              <a:t>دليل لكشف المحتوى المُولد بالذكاء الاصطناعي</a:t>
            </a:r>
            <a:endParaRPr kumimoji="0" lang="en-US" sz="2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4121273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6C135-EF73-32E0-F70E-0D684772C8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43F28A8-B82F-BE75-FC46-E1B9F46FEAC2}"/>
              </a:ext>
            </a:extLst>
          </p:cNvPr>
          <p:cNvSpPr/>
          <p:nvPr/>
        </p:nvSpPr>
        <p:spPr>
          <a:xfrm>
            <a:off x="2785408" y="691604"/>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2FF3A910-6ADF-2918-650F-32A5245CEE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3" name="Rectangle 2">
            <a:extLst>
              <a:ext uri="{FF2B5EF4-FFF2-40B4-BE49-F238E27FC236}">
                <a16:creationId xmlns:a16="http://schemas.microsoft.com/office/drawing/2014/main" id="{BDF68090-D0C2-8E3C-28D2-F74FEDCDD321}"/>
              </a:ext>
            </a:extLst>
          </p:cNvPr>
          <p:cNvSpPr/>
          <p:nvPr/>
        </p:nvSpPr>
        <p:spPr>
          <a:xfrm>
            <a:off x="2693258" y="802397"/>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أولًا: كيف تكتشف الصور المولدة بالذكاء الاصطناعي</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6CBE31AE-C7B0-4500-876F-5B1AE668D2F8}"/>
              </a:ext>
            </a:extLst>
          </p:cNvPr>
          <p:cNvSpPr txBox="1"/>
          <p:nvPr/>
        </p:nvSpPr>
        <p:spPr>
          <a:xfrm>
            <a:off x="4140609" y="2074904"/>
            <a:ext cx="7776087" cy="3619581"/>
          </a:xfrm>
          <a:prstGeom prst="rect">
            <a:avLst/>
          </a:prstGeom>
          <a:noFill/>
        </p:spPr>
        <p:txBody>
          <a:bodyPr wrap="square">
            <a:spAutoFit/>
          </a:bodyPr>
          <a:lstStyle/>
          <a:p>
            <a:pPr marL="0" marR="0" algn="r" rtl="1">
              <a:lnSpc>
                <a:spcPct val="115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 ملامح الوجه غير المنطقية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عدم تماثل الأذنين أو العينين</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اختلاف حجم القزحية أو اتجاه النظر</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ملامح </a:t>
            </a:r>
            <a:r>
              <a:rPr lang="ar-EG"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شبه صحيحة</a:t>
            </a:r>
            <a:r>
              <a:rPr lang="ar-EG"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 لكن فيها شيء مقلق</a:t>
            </a:r>
            <a:r>
              <a:rPr lang="en-US" sz="2000" kern="0" dirty="0">
                <a:solidFill>
                  <a:schemeClr val="accent1">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t> (Uncanny feeling)</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 الشعر والتفاصيل الدقيقة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خصلات غير مترابطة أو تبدو مرسومة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خطوط على الجبهة تشبه الشقوق</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شعر يختفي أو يظهر بشكل غير طبيعي</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051F2C07-DBE0-BF6D-98DC-BB2F8179D32C}"/>
              </a:ext>
            </a:extLst>
          </p:cNvPr>
          <p:cNvPicPr>
            <a:picLocks noChangeAspect="1"/>
          </p:cNvPicPr>
          <p:nvPr/>
        </p:nvPicPr>
        <p:blipFill>
          <a:blip r:embed="rId3"/>
          <a:stretch>
            <a:fillRect/>
          </a:stretch>
        </p:blipFill>
        <p:spPr>
          <a:xfrm>
            <a:off x="417871" y="2074904"/>
            <a:ext cx="5678129" cy="39806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Box 10">
            <a:extLst>
              <a:ext uri="{FF2B5EF4-FFF2-40B4-BE49-F238E27FC236}">
                <a16:creationId xmlns:a16="http://schemas.microsoft.com/office/drawing/2014/main" id="{17ED76A2-3220-999C-B6D1-7A5754670D13}"/>
              </a:ext>
            </a:extLst>
          </p:cNvPr>
          <p:cNvSpPr txBox="1"/>
          <p:nvPr/>
        </p:nvSpPr>
        <p:spPr>
          <a:xfrm>
            <a:off x="4363751" y="366044"/>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3498084986"/>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A9FF8-030D-1FC7-CAE9-442A80A0CC3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1292829-26D3-5D33-3252-53778320CEE0}"/>
              </a:ext>
            </a:extLst>
          </p:cNvPr>
          <p:cNvSpPr/>
          <p:nvPr/>
        </p:nvSpPr>
        <p:spPr>
          <a:xfrm>
            <a:off x="2785408" y="691604"/>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4BBC25D1-E535-0149-04C7-785933CADC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3" name="Rectangle 2">
            <a:extLst>
              <a:ext uri="{FF2B5EF4-FFF2-40B4-BE49-F238E27FC236}">
                <a16:creationId xmlns:a16="http://schemas.microsoft.com/office/drawing/2014/main" id="{996BC354-8E7D-06A0-D924-0CA6057DBC73}"/>
              </a:ext>
            </a:extLst>
          </p:cNvPr>
          <p:cNvSpPr/>
          <p:nvPr/>
        </p:nvSpPr>
        <p:spPr>
          <a:xfrm>
            <a:off x="2693258" y="802397"/>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كيف تكتشف الصور المولدة بالذكاء الاصطناعي</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4E371326-5573-FD64-606E-D118E66EEE8E}"/>
              </a:ext>
            </a:extLst>
          </p:cNvPr>
          <p:cNvSpPr txBox="1"/>
          <p:nvPr/>
        </p:nvSpPr>
        <p:spPr>
          <a:xfrm>
            <a:off x="4409768" y="1822236"/>
            <a:ext cx="6659107" cy="4532651"/>
          </a:xfrm>
          <a:prstGeom prst="rect">
            <a:avLst/>
          </a:prstGeom>
          <a:noFill/>
        </p:spPr>
        <p:txBody>
          <a:bodyPr wrap="square">
            <a:spAutoFit/>
          </a:bodyPr>
          <a:lstStyle/>
          <a:p>
            <a:pPr marL="0" marR="0" algn="r" rtl="1">
              <a:lnSpc>
                <a:spcPct val="115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3.الأسنان والفم</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أسنان غير منتظمة بشكل مبالغ</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تفاصيل ضبابية داخل الفم</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 الإكسسوارات (نقطة مهمة جدًا)</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أقراط غير متطابقة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نظارات بإطارات مشوهة أو غير متوازنة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5.الخلفية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عناصر غير مفهومة أو “مذابة</a:t>
            </a:r>
            <a:r>
              <a:rPr lang="en-US" sz="2000" kern="0" dirty="0">
                <a:solidFill>
                  <a:schemeClr val="accent1">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t>”</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 أو ضبابية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نصوص غير مقروءة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أماكن لا تبدو حقيقية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355BCA2F-2949-23F9-5195-FE1AA8281343}"/>
              </a:ext>
            </a:extLst>
          </p:cNvPr>
          <p:cNvPicPr>
            <a:picLocks noChangeAspect="1"/>
          </p:cNvPicPr>
          <p:nvPr/>
        </p:nvPicPr>
        <p:blipFill>
          <a:blip r:embed="rId3"/>
          <a:stretch>
            <a:fillRect/>
          </a:stretch>
        </p:blipFill>
        <p:spPr>
          <a:xfrm>
            <a:off x="409608" y="1932040"/>
            <a:ext cx="5592470" cy="3952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TextBox 12">
            <a:extLst>
              <a:ext uri="{FF2B5EF4-FFF2-40B4-BE49-F238E27FC236}">
                <a16:creationId xmlns:a16="http://schemas.microsoft.com/office/drawing/2014/main" id="{3D3AACDF-04A4-68FF-EFAD-F964DF6DF884}"/>
              </a:ext>
            </a:extLst>
          </p:cNvPr>
          <p:cNvSpPr txBox="1"/>
          <p:nvPr/>
        </p:nvSpPr>
        <p:spPr>
          <a:xfrm>
            <a:off x="4363751" y="366044"/>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74166630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9B1B4-630B-FD6D-A263-D1C0DA3693E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DBD7DDC-AE08-E778-2E10-E76DE602F331}"/>
              </a:ext>
            </a:extLst>
          </p:cNvPr>
          <p:cNvSpPr/>
          <p:nvPr/>
        </p:nvSpPr>
        <p:spPr>
          <a:xfrm>
            <a:off x="2785408" y="691604"/>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8394CDAB-8747-5D49-4CA1-5892D2AD68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3" name="Rectangle 2">
            <a:extLst>
              <a:ext uri="{FF2B5EF4-FFF2-40B4-BE49-F238E27FC236}">
                <a16:creationId xmlns:a16="http://schemas.microsoft.com/office/drawing/2014/main" id="{0FE9EF0B-3C7F-BD43-99D8-E4E1305781A9}"/>
              </a:ext>
            </a:extLst>
          </p:cNvPr>
          <p:cNvSpPr/>
          <p:nvPr/>
        </p:nvSpPr>
        <p:spPr>
          <a:xfrm>
            <a:off x="2693258" y="802397"/>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effectLst/>
                <a:ea typeface="Times New Roman" panose="02020603050405020304" pitchFamily="18" charset="0"/>
                <a:cs typeface="Times New Roman" panose="02020603050405020304" pitchFamily="18" charset="0"/>
              </a:rPr>
              <a:t>ثانياً: </a:t>
            </a:r>
            <a:r>
              <a:rPr lang="ar-SA" sz="2400" b="1" kern="0" dirty="0">
                <a:effectLst/>
                <a:ea typeface="Times New Roman" panose="02020603050405020304" pitchFamily="18" charset="0"/>
                <a:cs typeface="Times New Roman" panose="02020603050405020304" pitchFamily="18" charset="0"/>
              </a:rPr>
              <a:t>كيفية اكتشاف النصوص المولدة بالذكاء الاصطناعي</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7A9D1945-4302-186E-CEDF-82E5E08D73E0}"/>
              </a:ext>
            </a:extLst>
          </p:cNvPr>
          <p:cNvSpPr txBox="1"/>
          <p:nvPr/>
        </p:nvSpPr>
        <p:spPr>
          <a:xfrm>
            <a:off x="4081616" y="1814564"/>
            <a:ext cx="6098458" cy="4351832"/>
          </a:xfrm>
          <a:prstGeom prst="rect">
            <a:avLst/>
          </a:prstGeom>
          <a:noFill/>
        </p:spPr>
        <p:txBody>
          <a:bodyPr wrap="square">
            <a:spAutoFit/>
          </a:bodyPr>
          <a:lstStyle/>
          <a:p>
            <a:pPr marL="0" marR="0" algn="r" rtl="1">
              <a:lnSpc>
                <a:spcPct val="150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1.الأسلوب اللغوي</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لغة </a:t>
            </a:r>
            <a:r>
              <a:rPr lang="ar-EG"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مثالية أكثر من اللازم</a:t>
            </a:r>
            <a:r>
              <a:rPr lang="ar-EG" sz="2000" kern="0" dirty="0">
                <a:solidFill>
                  <a:schemeClr val="accent1">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تكرار نفس الفكرة بصيغ مختلفة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غياب الأخطاء البشرية الطبيعية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50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2.العمومية الزائدة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كلام عام بدون تفاصيل حقيقية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استخدام عبارات مثل</a:t>
            </a:r>
            <a:r>
              <a:rPr lang="en-US" sz="2000" kern="0" dirty="0">
                <a:solidFill>
                  <a:schemeClr val="accent1">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t>:</a:t>
            </a:r>
            <a:br>
              <a:rPr lang="en-US" sz="2000" kern="0" dirty="0">
                <a:solidFill>
                  <a:schemeClr val="accent1">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b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(من المهم – من الضروري – في العصر الحديث)</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descr="PUBLIC CONTENT - Updated October 2026 - Request Consultation - 3737 Buffalo Speedway, Houston, Texas - Public Relations - Phone Number - Yelp">
            <a:extLst>
              <a:ext uri="{FF2B5EF4-FFF2-40B4-BE49-F238E27FC236}">
                <a16:creationId xmlns:a16="http://schemas.microsoft.com/office/drawing/2014/main" id="{67251562-9550-9ABE-5AD2-F420C9DC4B63}"/>
              </a:ext>
            </a:extLst>
          </p:cNvPr>
          <p:cNvPicPr>
            <a:picLocks noChangeAspect="1"/>
          </p:cNvPicPr>
          <p:nvPr/>
        </p:nvPicPr>
        <p:blipFill>
          <a:blip r:embed="rId3"/>
          <a:stretch>
            <a:fillRect/>
          </a:stretch>
        </p:blipFill>
        <p:spPr>
          <a:xfrm>
            <a:off x="802269" y="2014423"/>
            <a:ext cx="4551396" cy="39521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A3DD3C53-17CB-A82C-7B67-3D3887B70933}"/>
              </a:ext>
            </a:extLst>
          </p:cNvPr>
          <p:cNvSpPr txBox="1"/>
          <p:nvPr/>
        </p:nvSpPr>
        <p:spPr>
          <a:xfrm>
            <a:off x="4363751" y="366044"/>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3821663271"/>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36F625-BD77-8B69-A0E8-BF5071E32F1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68FB425-9FC9-76B7-571D-298E96E9012E}"/>
              </a:ext>
            </a:extLst>
          </p:cNvPr>
          <p:cNvSpPr/>
          <p:nvPr/>
        </p:nvSpPr>
        <p:spPr>
          <a:xfrm>
            <a:off x="2785408" y="691604"/>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6C590B68-86AD-3162-B4D9-D5BEFDAB26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3" name="Rectangle 2">
            <a:extLst>
              <a:ext uri="{FF2B5EF4-FFF2-40B4-BE49-F238E27FC236}">
                <a16:creationId xmlns:a16="http://schemas.microsoft.com/office/drawing/2014/main" id="{90FC9A0B-7278-52BD-51C5-771E7EFD245B}"/>
              </a:ext>
            </a:extLst>
          </p:cNvPr>
          <p:cNvSpPr/>
          <p:nvPr/>
        </p:nvSpPr>
        <p:spPr>
          <a:xfrm>
            <a:off x="2693258" y="802397"/>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0" dirty="0">
                <a:effectLst/>
                <a:ea typeface="Times New Roman" panose="02020603050405020304" pitchFamily="18" charset="0"/>
                <a:cs typeface="Times New Roman" panose="02020603050405020304" pitchFamily="18" charset="0"/>
              </a:rPr>
              <a:t>كيفية اكتشاف النصوص المولدة بالذكاء الاصطناعي</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57D5693E-5A59-6F79-0BFE-E56B51C2945D}"/>
              </a:ext>
            </a:extLst>
          </p:cNvPr>
          <p:cNvSpPr txBox="1"/>
          <p:nvPr/>
        </p:nvSpPr>
        <p:spPr>
          <a:xfrm>
            <a:off x="5172997" y="1989997"/>
            <a:ext cx="6098458" cy="4042966"/>
          </a:xfrm>
          <a:prstGeom prst="rect">
            <a:avLst/>
          </a:prstGeom>
          <a:noFill/>
        </p:spPr>
        <p:txBody>
          <a:bodyPr wrap="square">
            <a:spAutoFit/>
          </a:bodyPr>
          <a:lstStyle/>
          <a:p>
            <a:pPr marL="0" marR="0" algn="r" rtl="1">
              <a:lnSpc>
                <a:spcPct val="115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 غياب المصدر</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لا يوجد اقتباسات واضحة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لا توجد إحالات دقيقة أو مراجع حقيقية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 التوازن المفرط</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عرض كل وجهات النظر بدون موقف واضح</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حيادية مبالغ فيها</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5. أخطاء منطقية خفية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معلومات صحيحة ظاهريًا لكنها غير مترابطة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خلط بين مفاهيم أو تواريخ</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descr="Garry＇s Mod Error / Source Missing Model by TayG0 | Download free STL model  | Printables.com">
            <a:extLst>
              <a:ext uri="{FF2B5EF4-FFF2-40B4-BE49-F238E27FC236}">
                <a16:creationId xmlns:a16="http://schemas.microsoft.com/office/drawing/2014/main" id="{D7C5CE8B-95E6-385C-82F5-99B25E573A1D}"/>
              </a:ext>
            </a:extLst>
          </p:cNvPr>
          <p:cNvPicPr>
            <a:picLocks noChangeAspect="1"/>
          </p:cNvPicPr>
          <p:nvPr/>
        </p:nvPicPr>
        <p:blipFill>
          <a:blip r:embed="rId3"/>
          <a:stretch>
            <a:fillRect/>
          </a:stretch>
        </p:blipFill>
        <p:spPr>
          <a:xfrm>
            <a:off x="149603" y="2012637"/>
            <a:ext cx="5271609" cy="34031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1">
            <a:extLst>
              <a:ext uri="{FF2B5EF4-FFF2-40B4-BE49-F238E27FC236}">
                <a16:creationId xmlns:a16="http://schemas.microsoft.com/office/drawing/2014/main" id="{E73AA82A-6123-3837-C422-73E8B51BBCE2}"/>
              </a:ext>
            </a:extLst>
          </p:cNvPr>
          <p:cNvSpPr txBox="1"/>
          <p:nvPr/>
        </p:nvSpPr>
        <p:spPr>
          <a:xfrm>
            <a:off x="4363751" y="366044"/>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2835585412"/>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1C2AD-93D2-BAD9-B0A0-32547EC5C08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2ECD9BA-A01F-E6BF-AF81-5210203361CA}"/>
              </a:ext>
            </a:extLst>
          </p:cNvPr>
          <p:cNvSpPr/>
          <p:nvPr/>
        </p:nvSpPr>
        <p:spPr>
          <a:xfrm>
            <a:off x="2785408" y="691604"/>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558C2FA0-1EBD-1FC7-4579-C7B55609E4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3" name="Rectangle 2">
            <a:extLst>
              <a:ext uri="{FF2B5EF4-FFF2-40B4-BE49-F238E27FC236}">
                <a16:creationId xmlns:a16="http://schemas.microsoft.com/office/drawing/2014/main" id="{E8D800AA-842E-B850-414A-20A81A799255}"/>
              </a:ext>
            </a:extLst>
          </p:cNvPr>
          <p:cNvSpPr/>
          <p:nvPr/>
        </p:nvSpPr>
        <p:spPr>
          <a:xfrm>
            <a:off x="2693258" y="802397"/>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ثالثًا: كيفية اكتشاف الفيديوهات المولدة</a:t>
            </a:r>
            <a:r>
              <a:rPr lang="en-US" sz="2400" b="1" kern="0" dirty="0">
                <a:effectLst/>
                <a:latin typeface="Times New Roman" panose="02020603050405020304" pitchFamily="18" charset="0"/>
                <a:ea typeface="Times New Roman" panose="02020603050405020304" pitchFamily="18" charset="0"/>
                <a:cs typeface="Arial" panose="020B0604020202020204" pitchFamily="34" charset="0"/>
              </a:rPr>
              <a:t> (Deepfake)</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B62CE8AA-0AC9-583B-4A6D-54191301B62F}"/>
              </a:ext>
            </a:extLst>
          </p:cNvPr>
          <p:cNvSpPr txBox="1"/>
          <p:nvPr/>
        </p:nvSpPr>
        <p:spPr>
          <a:xfrm>
            <a:off x="5438467" y="1901597"/>
            <a:ext cx="6098458" cy="3325910"/>
          </a:xfrm>
          <a:prstGeom prst="rect">
            <a:avLst/>
          </a:prstGeom>
          <a:noFill/>
        </p:spPr>
        <p:txBody>
          <a:bodyPr wrap="square">
            <a:spAutoFit/>
          </a:bodyPr>
          <a:lstStyle/>
          <a:p>
            <a:pPr marL="0" marR="0" algn="r" rtl="1">
              <a:lnSpc>
                <a:spcPct val="150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1.حركة الوجه</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عدم تطابق حركة الشفاه مع الصوت</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تعبيرات وجه غير طبيعية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50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 العين</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رمش قليل أو غير طبيعي</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نظرة جامدة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AB12F1FC-8B7A-1761-CFCE-E425C4A02385}"/>
              </a:ext>
            </a:extLst>
          </p:cNvPr>
          <p:cNvPicPr>
            <a:picLocks noChangeAspect="1"/>
          </p:cNvPicPr>
          <p:nvPr/>
        </p:nvPicPr>
        <p:blipFill>
          <a:blip r:embed="rId3"/>
          <a:stretch>
            <a:fillRect/>
          </a:stretch>
        </p:blipFill>
        <p:spPr>
          <a:xfrm>
            <a:off x="516927" y="2013771"/>
            <a:ext cx="7063745" cy="38560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TextBox 12">
            <a:extLst>
              <a:ext uri="{FF2B5EF4-FFF2-40B4-BE49-F238E27FC236}">
                <a16:creationId xmlns:a16="http://schemas.microsoft.com/office/drawing/2014/main" id="{14B43C20-4D0D-92B7-2B3A-746126600F8E}"/>
              </a:ext>
            </a:extLst>
          </p:cNvPr>
          <p:cNvSpPr txBox="1"/>
          <p:nvPr/>
        </p:nvSpPr>
        <p:spPr>
          <a:xfrm>
            <a:off x="4363751" y="366044"/>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126082796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D284C-FB39-A764-5AE6-D2EEF8F3C75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0AFEA58-2EB2-6B81-6F0B-2E96AF03E227}"/>
              </a:ext>
            </a:extLst>
          </p:cNvPr>
          <p:cNvSpPr/>
          <p:nvPr/>
        </p:nvSpPr>
        <p:spPr>
          <a:xfrm>
            <a:off x="2785408" y="691604"/>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A1C0BA0A-3D3A-372A-E6CA-451626A380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3" name="Rectangle 2">
            <a:extLst>
              <a:ext uri="{FF2B5EF4-FFF2-40B4-BE49-F238E27FC236}">
                <a16:creationId xmlns:a16="http://schemas.microsoft.com/office/drawing/2014/main" id="{B9006161-ED30-749E-BE39-78C77BE0BF3E}"/>
              </a:ext>
            </a:extLst>
          </p:cNvPr>
          <p:cNvSpPr/>
          <p:nvPr/>
        </p:nvSpPr>
        <p:spPr>
          <a:xfrm>
            <a:off x="2693258" y="802397"/>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كيفية اكتشاف الفيديوهات المولدة</a:t>
            </a:r>
            <a:r>
              <a:rPr lang="en-US" sz="2400" b="1" kern="0" dirty="0">
                <a:effectLst/>
                <a:latin typeface="Times New Roman" panose="02020603050405020304" pitchFamily="18" charset="0"/>
                <a:ea typeface="Times New Roman" panose="02020603050405020304" pitchFamily="18" charset="0"/>
                <a:cs typeface="Arial" panose="020B0604020202020204" pitchFamily="34" charset="0"/>
              </a:rPr>
              <a:t> (Deepfake)</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EAFA81C1-F0A5-2DDB-B300-7130891B4EC6}"/>
              </a:ext>
            </a:extLst>
          </p:cNvPr>
          <p:cNvSpPr txBox="1"/>
          <p:nvPr/>
        </p:nvSpPr>
        <p:spPr>
          <a:xfrm>
            <a:off x="5231990" y="2090280"/>
            <a:ext cx="6098458" cy="4076116"/>
          </a:xfrm>
          <a:prstGeom prst="rect">
            <a:avLst/>
          </a:prstGeom>
          <a:noFill/>
        </p:spPr>
        <p:txBody>
          <a:bodyPr wrap="square">
            <a:spAutoFit/>
          </a:bodyPr>
          <a:lstStyle/>
          <a:p>
            <a:pPr marL="0" marR="0" algn="r" rtl="1">
              <a:lnSpc>
                <a:spcPct val="115000"/>
              </a:lnSpc>
              <a:spcAft>
                <a:spcPts val="800"/>
              </a:spcAft>
              <a:buNone/>
            </a:pPr>
            <a:r>
              <a:rPr lang="ar-EG" sz="1350" b="1" kern="0" dirty="0">
                <a:effectLst/>
                <a:latin typeface="Calibri" panose="020F0502020204030204" pitchFamily="34" charset="0"/>
                <a:ea typeface="Times New Roman" panose="02020603050405020304" pitchFamily="18" charset="0"/>
                <a:cs typeface="Times New Roman" panose="02020603050405020304" pitchFamily="18" charset="0"/>
              </a:rPr>
              <a:t> </a:t>
            </a: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mj-cs"/>
              </a:rPr>
              <a:t>3.الإضاءة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mj-cs"/>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الإضاءة على الوجه لا تتطابق مع الخلفية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mj-cs"/>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ظلال غير منطقية</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mj-cs"/>
            </a:endParaRPr>
          </a:p>
          <a:p>
            <a:pPr marL="0" marR="0" algn="r" rtl="1">
              <a:lnSpc>
                <a:spcPct val="115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mj-cs"/>
              </a:rPr>
              <a:t>4. الصوت</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mj-cs"/>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نبرة ثابتة جدًا</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mj-cs"/>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غياب المشاعر أو التردد الطبيعي</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mj-cs"/>
            </a:endParaRPr>
          </a:p>
          <a:p>
            <a:pPr marL="0" marR="0" algn="r" rtl="1">
              <a:lnSpc>
                <a:spcPct val="115000"/>
              </a:lnSpc>
              <a:spcAft>
                <a:spcPts val="800"/>
              </a:spcAft>
              <a:buNone/>
            </a:pPr>
            <a:r>
              <a:rPr lang="ar-SA" sz="2000" b="1" kern="0" dirty="0">
                <a:solidFill>
                  <a:schemeClr val="accent1">
                    <a:lumMod val="50000"/>
                  </a:schemeClr>
                </a:solidFill>
                <a:effectLst/>
                <a:latin typeface="Calibri" panose="020F0502020204030204" pitchFamily="34" charset="0"/>
                <a:ea typeface="Times New Roman" panose="02020603050405020304" pitchFamily="18" charset="0"/>
                <a:cs typeface="+mj-cs"/>
              </a:rPr>
              <a:t>5. الحواف</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mj-cs"/>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تشوهات حول الوجه أو الشعر</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mj-cs"/>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000" kern="0" dirty="0">
                <a:solidFill>
                  <a:schemeClr val="accent1">
                    <a:lumMod val="50000"/>
                  </a:schemeClr>
                </a:solidFill>
                <a:effectLst/>
                <a:latin typeface="Calibri" panose="020F0502020204030204" pitchFamily="34" charset="0"/>
                <a:ea typeface="Times New Roman" panose="02020603050405020304" pitchFamily="18" charset="0"/>
                <a:cs typeface="+mj-cs"/>
              </a:rPr>
              <a:t>اهتزاز في حدود الوجه</a:t>
            </a:r>
            <a:endParaRPr lang="en-US" sz="2000" kern="100" dirty="0">
              <a:solidFill>
                <a:schemeClr val="accent1">
                  <a:lumMod val="50000"/>
                </a:schemeClr>
              </a:solidFill>
              <a:effectLst/>
              <a:latin typeface="Calibri" panose="020F0502020204030204" pitchFamily="34" charset="0"/>
              <a:ea typeface="Calibri" panose="020F0502020204030204" pitchFamily="34" charset="0"/>
              <a:cs typeface="+mj-cs"/>
            </a:endParaRPr>
          </a:p>
        </p:txBody>
      </p:sp>
      <p:pic>
        <p:nvPicPr>
          <p:cNvPr id="7" name="Picture 6">
            <a:extLst>
              <a:ext uri="{FF2B5EF4-FFF2-40B4-BE49-F238E27FC236}">
                <a16:creationId xmlns:a16="http://schemas.microsoft.com/office/drawing/2014/main" id="{E71CDCA1-1442-6613-12C6-DCA556F4A95A}"/>
              </a:ext>
            </a:extLst>
          </p:cNvPr>
          <p:cNvPicPr>
            <a:picLocks noChangeAspect="1"/>
          </p:cNvPicPr>
          <p:nvPr/>
        </p:nvPicPr>
        <p:blipFill>
          <a:blip r:embed="rId3"/>
          <a:stretch>
            <a:fillRect/>
          </a:stretch>
        </p:blipFill>
        <p:spPr>
          <a:xfrm>
            <a:off x="717755" y="1979487"/>
            <a:ext cx="6040438" cy="40761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901008D4-D971-E508-93EA-311D2B6FDCBB}"/>
              </a:ext>
            </a:extLst>
          </p:cNvPr>
          <p:cNvSpPr txBox="1"/>
          <p:nvPr/>
        </p:nvSpPr>
        <p:spPr>
          <a:xfrm>
            <a:off x="4363751" y="366044"/>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1429706392"/>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AF2BD-D745-DD60-C771-22210EBA9D1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47861D6-6E49-39AB-2169-D2F6B3D68265}"/>
              </a:ext>
            </a:extLst>
          </p:cNvPr>
          <p:cNvPicPr>
            <a:picLocks noChangeAspect="1"/>
          </p:cNvPicPr>
          <p:nvPr/>
        </p:nvPicPr>
        <p:blipFill>
          <a:blip r:embed="rId3"/>
          <a:stretch>
            <a:fillRect/>
          </a:stretch>
        </p:blipFill>
        <p:spPr>
          <a:xfrm>
            <a:off x="0" y="0"/>
            <a:ext cx="12192000" cy="6772940"/>
          </a:xfrm>
          <a:prstGeom prst="rect">
            <a:avLst/>
          </a:prstGeom>
        </p:spPr>
      </p:pic>
      <p:sp>
        <p:nvSpPr>
          <p:cNvPr id="3" name="Rectangle 2">
            <a:extLst>
              <a:ext uri="{FF2B5EF4-FFF2-40B4-BE49-F238E27FC236}">
                <a16:creationId xmlns:a16="http://schemas.microsoft.com/office/drawing/2014/main" id="{8B662FF2-C8FB-A5F4-D3F5-552719734608}"/>
              </a:ext>
            </a:extLst>
          </p:cNvPr>
          <p:cNvSpPr/>
          <p:nvPr/>
        </p:nvSpPr>
        <p:spPr>
          <a:xfrm>
            <a:off x="279991" y="2863141"/>
            <a:ext cx="652484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Tajawal-Bold"/>
                <a:ea typeface="+mn-ea"/>
                <a:cs typeface="Arial" panose="020B0604020202020204" pitchFamily="34" charset="0"/>
              </a:rPr>
              <a:t>أدوات التحقق من المحتوى المولّد بالذكاء الاصطناعي</a:t>
            </a:r>
            <a:endParaRPr kumimoji="0" lang="en-US" sz="2400" b="1" i="0" u="none" strike="noStrike" kern="1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18430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E533F-07C7-645D-3E75-D0D25C0063B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A3F050B-1660-39D7-1826-9FB732E44CE4}"/>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7498A010-65B0-E7DC-C084-641DFDDDE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3" name="TextBox 2">
            <a:extLst>
              <a:ext uri="{FF2B5EF4-FFF2-40B4-BE49-F238E27FC236}">
                <a16:creationId xmlns:a16="http://schemas.microsoft.com/office/drawing/2014/main" id="{B4F7991C-1B55-3276-4CB7-4BE465DC60B9}"/>
              </a:ext>
            </a:extLst>
          </p:cNvPr>
          <p:cNvSpPr txBox="1"/>
          <p:nvPr/>
        </p:nvSpPr>
        <p:spPr>
          <a:xfrm>
            <a:off x="2495356" y="1722301"/>
            <a:ext cx="9406592" cy="966290"/>
          </a:xfrm>
          <a:prstGeom prst="rect">
            <a:avLst/>
          </a:prstGeom>
          <a:noFill/>
        </p:spPr>
        <p:txBody>
          <a:bodyPr wrap="square">
            <a:spAutoFit/>
          </a:bodyPr>
          <a:lstStyle/>
          <a:p>
            <a:pPr algn="justLow" rtl="1">
              <a:lnSpc>
                <a:spcPct val="150000"/>
              </a:lnSpc>
            </a:pPr>
            <a:r>
              <a:rPr lang="ar-EG" sz="2000" b="0" i="0" u="none" strike="noStrike" baseline="0" dirty="0">
                <a:solidFill>
                  <a:srgbClr val="002060"/>
                </a:solidFill>
                <a:latin typeface="Tajawal-Regular"/>
                <a:cs typeface="+mj-cs"/>
              </a:rPr>
              <a:t>ما زالت أدوات التحقق من المحتوى المولّد بالذكاء الاصطناعي غير قادرة على إعطاء نتائج دقيقة في كل الحالات. نستعين بها للتحقق إذا كنّا نشك في أن المحتوى قد تم توليده، على أن نتعامل مع نتائجها بحذر وأن نتأكد منها.</a:t>
            </a:r>
            <a:endParaRPr lang="en-US" sz="2000" dirty="0">
              <a:solidFill>
                <a:srgbClr val="002060"/>
              </a:solidFill>
              <a:cs typeface="+mj-cs"/>
            </a:endParaRPr>
          </a:p>
        </p:txBody>
      </p:sp>
      <p:sp>
        <p:nvSpPr>
          <p:cNvPr id="5" name="Rectangle 4">
            <a:extLst>
              <a:ext uri="{FF2B5EF4-FFF2-40B4-BE49-F238E27FC236}">
                <a16:creationId xmlns:a16="http://schemas.microsoft.com/office/drawing/2014/main" id="{9B0B13FF-5C20-956B-8826-808B26AB238E}"/>
              </a:ext>
            </a:extLst>
          </p:cNvPr>
          <p:cNvSpPr/>
          <p:nvPr/>
        </p:nvSpPr>
        <p:spPr>
          <a:xfrm>
            <a:off x="2693258" y="802397"/>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Tajawal-Bold"/>
                <a:ea typeface="+mn-ea"/>
                <a:cs typeface="Arial" panose="020B0604020202020204" pitchFamily="34" charset="0"/>
              </a:rPr>
              <a:t>أدوات التحقق من المحتوى المولّد بالذكاء الاصطناعي</a:t>
            </a:r>
            <a:endParaRPr kumimoji="0" lang="en-US" sz="2400" b="1" i="0" u="none" strike="noStrike" kern="1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28582853-C247-DACE-14A6-5F76DB278EFC}"/>
              </a:ext>
            </a:extLst>
          </p:cNvPr>
          <p:cNvSpPr txBox="1"/>
          <p:nvPr/>
        </p:nvSpPr>
        <p:spPr>
          <a:xfrm>
            <a:off x="9497961" y="2989100"/>
            <a:ext cx="2403987" cy="1421992"/>
          </a:xfrm>
          <a:prstGeom prst="rect">
            <a:avLst/>
          </a:prstGeom>
          <a:noFill/>
        </p:spPr>
        <p:txBody>
          <a:bodyPr wrap="square">
            <a:spAutoFit/>
          </a:bodyPr>
          <a:lstStyle/>
          <a:p>
            <a:pPr algn="r" rtl="1">
              <a:lnSpc>
                <a:spcPct val="150000"/>
              </a:lnSpc>
            </a:pPr>
            <a:r>
              <a:rPr lang="ar-EG" sz="2000" b="1" i="0" u="none" strike="noStrike" baseline="0" dirty="0">
                <a:solidFill>
                  <a:srgbClr val="002060"/>
                </a:solidFill>
                <a:latin typeface="Tajawal-Regular"/>
                <a:cs typeface="+mj-cs"/>
              </a:rPr>
              <a:t>من بين هذه الأدوات</a:t>
            </a:r>
            <a:r>
              <a:rPr lang="ar-EG" sz="2000" b="0" i="0" u="none" strike="noStrike" baseline="0" dirty="0">
                <a:solidFill>
                  <a:srgbClr val="002060"/>
                </a:solidFill>
                <a:latin typeface="Tajawal-Regular"/>
                <a:cs typeface="+mj-cs"/>
              </a:rPr>
              <a:t>:</a:t>
            </a:r>
          </a:p>
          <a:p>
            <a:pPr algn="r" rtl="1">
              <a:lnSpc>
                <a:spcPct val="150000"/>
              </a:lnSpc>
            </a:pPr>
            <a:r>
              <a:rPr lang="ar-EG" sz="2000" b="1" dirty="0">
                <a:solidFill>
                  <a:srgbClr val="002060"/>
                </a:solidFill>
                <a:latin typeface="Tajawal-Regular"/>
                <a:cs typeface="+mj-cs"/>
              </a:rPr>
              <a:t>1) أداة: </a:t>
            </a:r>
            <a:r>
              <a:rPr lang="en-US" sz="2000" b="1" dirty="0">
                <a:solidFill>
                  <a:srgbClr val="002060"/>
                </a:solidFill>
                <a:latin typeface="Times New Roman" panose="02020603050405020304" pitchFamily="18" charset="0"/>
                <a:cs typeface="Times New Roman" panose="02020603050405020304" pitchFamily="18" charset="0"/>
              </a:rPr>
              <a:t>AI OR NOT</a:t>
            </a:r>
          </a:p>
          <a:p>
            <a:pPr algn="r" rtl="1">
              <a:lnSpc>
                <a:spcPct val="150000"/>
              </a:lnSpc>
            </a:pPr>
            <a:endParaRPr lang="ar-EG" sz="2000" b="0" i="0" u="none" strike="noStrike" baseline="0" dirty="0">
              <a:solidFill>
                <a:srgbClr val="002060"/>
              </a:solidFill>
              <a:latin typeface="Tajawal-Regular"/>
              <a:cs typeface="+mj-cs"/>
            </a:endParaRPr>
          </a:p>
        </p:txBody>
      </p:sp>
      <p:pic>
        <p:nvPicPr>
          <p:cNvPr id="11" name="Picture 10">
            <a:extLst>
              <a:ext uri="{FF2B5EF4-FFF2-40B4-BE49-F238E27FC236}">
                <a16:creationId xmlns:a16="http://schemas.microsoft.com/office/drawing/2014/main" id="{619406C0-D6B4-AAB7-D2B2-56AFB851709E}"/>
              </a:ext>
            </a:extLst>
          </p:cNvPr>
          <p:cNvPicPr>
            <a:picLocks noChangeAspect="1"/>
          </p:cNvPicPr>
          <p:nvPr/>
        </p:nvPicPr>
        <p:blipFill>
          <a:blip r:embed="rId3">
            <a:lum contrast="20000"/>
          </a:blip>
          <a:stretch>
            <a:fillRect/>
          </a:stretch>
        </p:blipFill>
        <p:spPr>
          <a:xfrm>
            <a:off x="2094270" y="2898369"/>
            <a:ext cx="6799006" cy="3249209"/>
          </a:xfrm>
          <a:prstGeom prst="rect">
            <a:avLst/>
          </a:prstGeom>
        </p:spPr>
      </p:pic>
      <p:sp>
        <p:nvSpPr>
          <p:cNvPr id="13" name="TextBox 12">
            <a:extLst>
              <a:ext uri="{FF2B5EF4-FFF2-40B4-BE49-F238E27FC236}">
                <a16:creationId xmlns:a16="http://schemas.microsoft.com/office/drawing/2014/main" id="{EFC58E8C-EEEA-546A-8B09-1339EB022D5E}"/>
              </a:ext>
            </a:extLst>
          </p:cNvPr>
          <p:cNvSpPr txBox="1"/>
          <p:nvPr/>
        </p:nvSpPr>
        <p:spPr>
          <a:xfrm>
            <a:off x="2426109" y="6295062"/>
            <a:ext cx="6135328" cy="400110"/>
          </a:xfrm>
          <a:prstGeom prst="rect">
            <a:avLst/>
          </a:prstGeom>
          <a:noFill/>
        </p:spPr>
        <p:txBody>
          <a:bodyPr wrap="square">
            <a:spAutoFit/>
          </a:bodyPr>
          <a:lstStyle/>
          <a:p>
            <a:pPr algn="ctr" rtl="1"/>
            <a:r>
              <a:rPr lang="ar-EG" sz="2000" b="0" i="0" u="none" strike="noStrike" baseline="0" dirty="0">
                <a:solidFill>
                  <a:srgbClr val="002060"/>
                </a:solidFill>
                <a:latin typeface="Tajawal-Regular"/>
              </a:rPr>
              <a:t>لقطة شاشة من موقع منصة </a:t>
            </a:r>
            <a:r>
              <a:rPr lang="en-US" sz="2000" b="1" i="0" u="none" strike="noStrike" baseline="0" dirty="0">
                <a:solidFill>
                  <a:srgbClr val="002060"/>
                </a:solidFill>
                <a:latin typeface="Times New Roman" panose="02020603050405020304" pitchFamily="18" charset="0"/>
                <a:cs typeface="Times New Roman" panose="02020603050405020304" pitchFamily="18" charset="0"/>
              </a:rPr>
              <a:t>AI OR NOT</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46880FEA-3F49-7F5D-681E-9283F88B7FB6}"/>
              </a:ext>
            </a:extLst>
          </p:cNvPr>
          <p:cNvSpPr txBox="1"/>
          <p:nvPr/>
        </p:nvSpPr>
        <p:spPr>
          <a:xfrm>
            <a:off x="4363751" y="310312"/>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398836798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F933D-1F9E-14CD-E33E-22116E167A6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2A56F99-F93B-721A-063D-A9268BA6A454}"/>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15169B14-C7CE-2B8E-0BD6-0643078A78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5" name="Rectangle 4">
            <a:extLst>
              <a:ext uri="{FF2B5EF4-FFF2-40B4-BE49-F238E27FC236}">
                <a16:creationId xmlns:a16="http://schemas.microsoft.com/office/drawing/2014/main" id="{5E812A59-8F44-783A-61E4-B828E4760605}"/>
              </a:ext>
            </a:extLst>
          </p:cNvPr>
          <p:cNvSpPr/>
          <p:nvPr/>
        </p:nvSpPr>
        <p:spPr>
          <a:xfrm>
            <a:off x="2693258" y="802397"/>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Tajawal-Bold"/>
                <a:ea typeface="+mn-ea"/>
                <a:cs typeface="Arial" panose="020B0604020202020204" pitchFamily="34" charset="0"/>
              </a:rPr>
              <a:t>أدوات التحقق من المحتوى المولّد بالذكاء الاصطناعي</a:t>
            </a:r>
            <a:endParaRPr kumimoji="0" lang="en-US" sz="2400" b="1" i="0" u="none" strike="noStrike" kern="1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D19DF17F-6440-BEDB-6671-B8A9E8618018}"/>
              </a:ext>
            </a:extLst>
          </p:cNvPr>
          <p:cNvSpPr txBox="1"/>
          <p:nvPr/>
        </p:nvSpPr>
        <p:spPr>
          <a:xfrm>
            <a:off x="6651523" y="1767781"/>
            <a:ext cx="5194568" cy="1884298"/>
          </a:xfrm>
          <a:prstGeom prst="rect">
            <a:avLst/>
          </a:prstGeom>
          <a:noFill/>
        </p:spPr>
        <p:txBody>
          <a:bodyPr wrap="square">
            <a:spAutoFit/>
          </a:bodyPr>
          <a:lstStyle/>
          <a:p>
            <a:pPr algn="justLow" rtl="1">
              <a:lnSpc>
                <a:spcPct val="150000"/>
              </a:lnSpc>
            </a:pPr>
            <a:r>
              <a:rPr lang="ar-EG" sz="2000" dirty="0">
                <a:solidFill>
                  <a:srgbClr val="002060"/>
                </a:solidFill>
                <a:cs typeface="+mj-cs"/>
              </a:rPr>
              <a:t>تفحص هذه الأداة الصور والمقاطع الصوتية وتعطي نتائج بخصوص إن كانت مولّدة أو طبيعية. بعد إنشاء حساب على الأداة، ستظهر لنا هذه الصفحة ويمكن عليها أن نحمّل الصورة المراد التحقق منها</a:t>
            </a:r>
            <a:r>
              <a:rPr lang="ar-EG" dirty="0"/>
              <a:t>:</a:t>
            </a:r>
            <a:endParaRPr lang="en-US" dirty="0"/>
          </a:p>
        </p:txBody>
      </p:sp>
      <p:pic>
        <p:nvPicPr>
          <p:cNvPr id="10" name="Picture 9">
            <a:extLst>
              <a:ext uri="{FF2B5EF4-FFF2-40B4-BE49-F238E27FC236}">
                <a16:creationId xmlns:a16="http://schemas.microsoft.com/office/drawing/2014/main" id="{14B984BD-384E-9022-58E1-6DB5AFB033C5}"/>
              </a:ext>
            </a:extLst>
          </p:cNvPr>
          <p:cNvPicPr>
            <a:picLocks noChangeAspect="1"/>
          </p:cNvPicPr>
          <p:nvPr/>
        </p:nvPicPr>
        <p:blipFill>
          <a:blip r:embed="rId3">
            <a:lum bright="-40000"/>
          </a:blip>
          <a:stretch>
            <a:fillRect/>
          </a:stretch>
        </p:blipFill>
        <p:spPr>
          <a:xfrm>
            <a:off x="345909" y="1866795"/>
            <a:ext cx="6135328" cy="3124410"/>
          </a:xfrm>
          <a:prstGeom prst="rect">
            <a:avLst/>
          </a:prstGeom>
        </p:spPr>
      </p:pic>
      <p:sp>
        <p:nvSpPr>
          <p:cNvPr id="14" name="TextBox 13">
            <a:extLst>
              <a:ext uri="{FF2B5EF4-FFF2-40B4-BE49-F238E27FC236}">
                <a16:creationId xmlns:a16="http://schemas.microsoft.com/office/drawing/2014/main" id="{47CEF314-06F9-5A2F-F7A5-E3A065D3C34A}"/>
              </a:ext>
            </a:extLst>
          </p:cNvPr>
          <p:cNvSpPr txBox="1"/>
          <p:nvPr/>
        </p:nvSpPr>
        <p:spPr>
          <a:xfrm>
            <a:off x="92150" y="5131541"/>
            <a:ext cx="7455987" cy="1015663"/>
          </a:xfrm>
          <a:prstGeom prst="rect">
            <a:avLst/>
          </a:prstGeom>
          <a:noFill/>
        </p:spPr>
        <p:txBody>
          <a:bodyPr wrap="square">
            <a:spAutoFit/>
          </a:bodyPr>
          <a:lstStyle/>
          <a:p>
            <a:pPr algn="ctr" rtl="1"/>
            <a:r>
              <a:rPr lang="ar-EG" sz="2000" dirty="0">
                <a:solidFill>
                  <a:srgbClr val="002060"/>
                </a:solidFill>
              </a:rPr>
              <a:t>طريقة تحميل صورة من موقع منصة </a:t>
            </a:r>
            <a:r>
              <a:rPr lang="en-US" sz="2000" b="1" dirty="0">
                <a:solidFill>
                  <a:srgbClr val="002060"/>
                </a:solidFill>
                <a:latin typeface="Times New Roman" panose="02020603050405020304" pitchFamily="18" charset="0"/>
                <a:cs typeface="Times New Roman" panose="02020603050405020304" pitchFamily="18" charset="0"/>
              </a:rPr>
              <a:t>AI OR NOT</a:t>
            </a:r>
          </a:p>
          <a:p>
            <a:pPr algn="ctr" rtl="1"/>
            <a:r>
              <a:rPr lang="ar-EG" sz="2000" dirty="0">
                <a:solidFill>
                  <a:srgbClr val="002060"/>
                </a:solidFill>
              </a:rPr>
              <a:t>مباشرة بعد تحميل الصورة، تظهر لنا النتيجة على يمين الشاشة. </a:t>
            </a:r>
          </a:p>
          <a:p>
            <a:pPr algn="r" rtl="1"/>
            <a:r>
              <a:rPr lang="ar-EG" sz="2000" dirty="0">
                <a:solidFill>
                  <a:srgbClr val="002060"/>
                </a:solidFill>
              </a:rPr>
              <a:t>تُشير النتيجة على الأداة إلى أنه من المرجح أن تكون الصورة مولّدة بالذكاء الاصطناعي</a:t>
            </a:r>
            <a:r>
              <a:rPr lang="ar-EG" dirty="0"/>
              <a:t>.</a:t>
            </a:r>
            <a:endParaRPr lang="en-US" dirty="0"/>
          </a:p>
        </p:txBody>
      </p:sp>
      <p:sp>
        <p:nvSpPr>
          <p:cNvPr id="16" name="TextBox 15">
            <a:extLst>
              <a:ext uri="{FF2B5EF4-FFF2-40B4-BE49-F238E27FC236}">
                <a16:creationId xmlns:a16="http://schemas.microsoft.com/office/drawing/2014/main" id="{4F30E4FD-DD72-3E47-5C55-150B4EB570BF}"/>
              </a:ext>
            </a:extLst>
          </p:cNvPr>
          <p:cNvSpPr txBox="1"/>
          <p:nvPr/>
        </p:nvSpPr>
        <p:spPr>
          <a:xfrm>
            <a:off x="4363751" y="310686"/>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263026323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4963F-8BA9-529F-5F3E-87F5A1A3553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91F2477-AB31-F471-C204-57F1B9498876}"/>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8708EF36-7250-8876-A236-C96505E6D4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5" name="Rectangle 4">
            <a:extLst>
              <a:ext uri="{FF2B5EF4-FFF2-40B4-BE49-F238E27FC236}">
                <a16:creationId xmlns:a16="http://schemas.microsoft.com/office/drawing/2014/main" id="{882B34D2-D07B-68C2-0AA3-74CB22C33533}"/>
              </a:ext>
            </a:extLst>
          </p:cNvPr>
          <p:cNvSpPr/>
          <p:nvPr/>
        </p:nvSpPr>
        <p:spPr>
          <a:xfrm>
            <a:off x="2693258" y="802397"/>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Tajawal-Bold"/>
                <a:ea typeface="+mn-ea"/>
                <a:cs typeface="Arial" panose="020B0604020202020204" pitchFamily="34" charset="0"/>
              </a:rPr>
              <a:t>أدوات التحقق من المحتوى المولّد بالذكاء الاصطناعي</a:t>
            </a:r>
            <a:endParaRPr kumimoji="0" lang="en-US" sz="2400" b="1" i="0" u="none" strike="noStrike" kern="1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ADE3A28-08D7-2051-8403-CD276A92ABC2}"/>
              </a:ext>
            </a:extLst>
          </p:cNvPr>
          <p:cNvSpPr txBox="1"/>
          <p:nvPr/>
        </p:nvSpPr>
        <p:spPr>
          <a:xfrm>
            <a:off x="8716297" y="2075052"/>
            <a:ext cx="2521974" cy="461665"/>
          </a:xfrm>
          <a:prstGeom prst="rect">
            <a:avLst/>
          </a:prstGeom>
          <a:noFill/>
        </p:spPr>
        <p:txBody>
          <a:bodyPr wrap="square">
            <a:spAutoFit/>
          </a:bodyPr>
          <a:lstStyle/>
          <a:p>
            <a:pPr algn="r" rtl="1"/>
            <a:r>
              <a:rPr lang="en-US" sz="2400" b="1" i="0" u="none" strike="noStrike" baseline="0" dirty="0">
                <a:solidFill>
                  <a:srgbClr val="002060"/>
                </a:solidFill>
                <a:latin typeface="Times New Roman" panose="02020603050405020304" pitchFamily="18" charset="0"/>
                <a:cs typeface="Times New Roman" panose="02020603050405020304" pitchFamily="18" charset="0"/>
              </a:rPr>
              <a:t>Hive Moderation</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22FB3637-0C7A-A1AB-65A7-28D637B068FF}"/>
              </a:ext>
            </a:extLst>
          </p:cNvPr>
          <p:cNvPicPr>
            <a:picLocks noChangeAspect="1"/>
          </p:cNvPicPr>
          <p:nvPr/>
        </p:nvPicPr>
        <p:blipFill>
          <a:blip r:embed="rId3"/>
          <a:stretch>
            <a:fillRect/>
          </a:stretch>
        </p:blipFill>
        <p:spPr>
          <a:xfrm>
            <a:off x="953729" y="1953133"/>
            <a:ext cx="7143136" cy="3082413"/>
          </a:xfrm>
          <a:prstGeom prst="rect">
            <a:avLst/>
          </a:prstGeom>
        </p:spPr>
      </p:pic>
      <p:sp>
        <p:nvSpPr>
          <p:cNvPr id="15" name="TextBox 14">
            <a:extLst>
              <a:ext uri="{FF2B5EF4-FFF2-40B4-BE49-F238E27FC236}">
                <a16:creationId xmlns:a16="http://schemas.microsoft.com/office/drawing/2014/main" id="{7A2C3B1E-43D8-1F54-F292-BFB0E576AB15}"/>
              </a:ext>
            </a:extLst>
          </p:cNvPr>
          <p:cNvSpPr txBox="1"/>
          <p:nvPr/>
        </p:nvSpPr>
        <p:spPr>
          <a:xfrm>
            <a:off x="1457633" y="5035546"/>
            <a:ext cx="6135328" cy="400110"/>
          </a:xfrm>
          <a:prstGeom prst="rect">
            <a:avLst/>
          </a:prstGeom>
          <a:noFill/>
        </p:spPr>
        <p:txBody>
          <a:bodyPr wrap="square">
            <a:spAutoFit/>
          </a:bodyPr>
          <a:lstStyle/>
          <a:p>
            <a:pPr algn="ctr" rtl="1"/>
            <a:r>
              <a:rPr lang="ar-EG" sz="2000" b="0" i="0" u="none" strike="noStrike" baseline="0" dirty="0">
                <a:solidFill>
                  <a:srgbClr val="002060"/>
                </a:solidFill>
                <a:latin typeface="Tajawal-Regular"/>
                <a:cs typeface="+mj-cs"/>
              </a:rPr>
              <a:t>لقطة شاشة من موقع </a:t>
            </a:r>
            <a:r>
              <a:rPr lang="en-US" sz="2000" b="1" i="0" u="none" strike="noStrike" baseline="0" dirty="0">
                <a:solidFill>
                  <a:srgbClr val="002060"/>
                </a:solidFill>
                <a:latin typeface="Times New Roman" panose="02020603050405020304" pitchFamily="18" charset="0"/>
                <a:cs typeface="Times New Roman" panose="02020603050405020304" pitchFamily="18" charset="0"/>
              </a:rPr>
              <a:t>Hive Moderation</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3FF0B184-4C7F-49D5-37E9-9E947012E201}"/>
              </a:ext>
            </a:extLst>
          </p:cNvPr>
          <p:cNvSpPr txBox="1"/>
          <p:nvPr/>
        </p:nvSpPr>
        <p:spPr>
          <a:xfrm>
            <a:off x="11002296" y="2088939"/>
            <a:ext cx="1097553" cy="461665"/>
          </a:xfrm>
          <a:prstGeom prst="rect">
            <a:avLst/>
          </a:prstGeom>
          <a:noFill/>
        </p:spPr>
        <p:txBody>
          <a:bodyPr wrap="square" rtlCol="0">
            <a:spAutoFit/>
          </a:bodyPr>
          <a:lstStyle/>
          <a:p>
            <a:pPr algn="r" rtl="1"/>
            <a:r>
              <a:rPr lang="ar-EG" sz="2400" b="1" dirty="0">
                <a:solidFill>
                  <a:srgbClr val="002060"/>
                </a:solidFill>
                <a:cs typeface="+mj-cs"/>
              </a:rPr>
              <a:t>2) </a:t>
            </a:r>
            <a:r>
              <a:rPr lang="ar-EG" sz="2400" b="1" dirty="0">
                <a:solidFill>
                  <a:srgbClr val="002060"/>
                </a:solidFill>
              </a:rPr>
              <a:t>أداة </a:t>
            </a:r>
            <a:r>
              <a:rPr lang="ar-EG" dirty="0"/>
              <a:t>: </a:t>
            </a:r>
            <a:endParaRPr lang="en-US" dirty="0"/>
          </a:p>
        </p:txBody>
      </p:sp>
      <p:sp>
        <p:nvSpPr>
          <p:cNvPr id="18" name="TextBox 17">
            <a:extLst>
              <a:ext uri="{FF2B5EF4-FFF2-40B4-BE49-F238E27FC236}">
                <a16:creationId xmlns:a16="http://schemas.microsoft.com/office/drawing/2014/main" id="{0C40E1C9-CD05-4180-3670-E1D8A1F22202}"/>
              </a:ext>
            </a:extLst>
          </p:cNvPr>
          <p:cNvSpPr txBox="1"/>
          <p:nvPr/>
        </p:nvSpPr>
        <p:spPr>
          <a:xfrm>
            <a:off x="4363751" y="284689"/>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330356917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D6F83-9445-8057-D24E-7F758A2A541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F6D4A9B-0E75-7BDC-7566-1BFCE8CD8E5D}"/>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7B99C47B-12AE-4D81-BDB7-615A03C560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5" name="Rectangle 4">
            <a:extLst>
              <a:ext uri="{FF2B5EF4-FFF2-40B4-BE49-F238E27FC236}">
                <a16:creationId xmlns:a16="http://schemas.microsoft.com/office/drawing/2014/main" id="{BB0C1D6E-44C4-D371-4A3A-74BC9151C8DC}"/>
              </a:ext>
            </a:extLst>
          </p:cNvPr>
          <p:cNvSpPr/>
          <p:nvPr/>
        </p:nvSpPr>
        <p:spPr>
          <a:xfrm>
            <a:off x="2693258" y="802397"/>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Tajawal-Bold"/>
                <a:ea typeface="+mn-ea"/>
                <a:cs typeface="Arial" panose="020B0604020202020204" pitchFamily="34" charset="0"/>
              </a:rPr>
              <a:t>أدوات التحقق من المحتوى المولّد بالذكاء الاصطناعي</a:t>
            </a:r>
            <a:endParaRPr kumimoji="0" lang="en-US" sz="2400" b="1" i="0" u="none" strike="noStrike" kern="1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1B4EFC3B-993E-E78A-5FA9-A092A1253A55}"/>
              </a:ext>
            </a:extLst>
          </p:cNvPr>
          <p:cNvSpPr txBox="1"/>
          <p:nvPr/>
        </p:nvSpPr>
        <p:spPr>
          <a:xfrm>
            <a:off x="8716297" y="2075052"/>
            <a:ext cx="2521974" cy="461665"/>
          </a:xfrm>
          <a:prstGeom prst="rect">
            <a:avLst/>
          </a:prstGeom>
          <a:noFill/>
        </p:spPr>
        <p:txBody>
          <a:bodyPr wrap="square">
            <a:spAutoFit/>
          </a:bodyPr>
          <a:lstStyle/>
          <a:p>
            <a:pPr algn="r" rtl="1"/>
            <a:r>
              <a:rPr lang="en-US" sz="2400" b="1" i="0" u="none" strike="noStrike" baseline="0" dirty="0">
                <a:solidFill>
                  <a:srgbClr val="002060"/>
                </a:solidFill>
                <a:latin typeface="Times New Roman" panose="02020603050405020304" pitchFamily="18" charset="0"/>
                <a:cs typeface="Times New Roman" panose="02020603050405020304" pitchFamily="18" charset="0"/>
              </a:rPr>
              <a:t>Hive Moderation</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BAC781A1-5C7B-28C6-906C-6F10E4D0B3E9}"/>
              </a:ext>
            </a:extLst>
          </p:cNvPr>
          <p:cNvSpPr txBox="1"/>
          <p:nvPr/>
        </p:nvSpPr>
        <p:spPr>
          <a:xfrm>
            <a:off x="11002296" y="2088939"/>
            <a:ext cx="1097553" cy="461665"/>
          </a:xfrm>
          <a:prstGeom prst="rect">
            <a:avLst/>
          </a:prstGeom>
          <a:noFill/>
        </p:spPr>
        <p:txBody>
          <a:bodyPr wrap="square" rtlCol="0">
            <a:spAutoFit/>
          </a:bodyPr>
          <a:lstStyle/>
          <a:p>
            <a:pPr algn="r" rtl="1"/>
            <a:r>
              <a:rPr lang="ar-EG" sz="2400" b="1" dirty="0">
                <a:solidFill>
                  <a:srgbClr val="002060"/>
                </a:solidFill>
                <a:cs typeface="+mj-cs"/>
              </a:rPr>
              <a:t>2</a:t>
            </a:r>
            <a:r>
              <a:rPr lang="ar-EG" sz="2400" b="1" dirty="0">
                <a:solidFill>
                  <a:srgbClr val="002060"/>
                </a:solidFill>
              </a:rPr>
              <a:t>) أداة </a:t>
            </a:r>
            <a:r>
              <a:rPr lang="ar-EG" dirty="0"/>
              <a:t>: </a:t>
            </a:r>
            <a:endParaRPr lang="en-US" dirty="0"/>
          </a:p>
        </p:txBody>
      </p:sp>
      <p:pic>
        <p:nvPicPr>
          <p:cNvPr id="4" name="Picture 3">
            <a:extLst>
              <a:ext uri="{FF2B5EF4-FFF2-40B4-BE49-F238E27FC236}">
                <a16:creationId xmlns:a16="http://schemas.microsoft.com/office/drawing/2014/main" id="{AA05D7D4-96CA-C8CA-4AE7-F87F2921E41A}"/>
              </a:ext>
            </a:extLst>
          </p:cNvPr>
          <p:cNvPicPr>
            <a:picLocks noChangeAspect="1"/>
          </p:cNvPicPr>
          <p:nvPr/>
        </p:nvPicPr>
        <p:blipFill>
          <a:blip r:embed="rId3">
            <a:lum contrast="40000"/>
          </a:blip>
          <a:stretch>
            <a:fillRect/>
          </a:stretch>
        </p:blipFill>
        <p:spPr>
          <a:xfrm>
            <a:off x="530941" y="2411527"/>
            <a:ext cx="7580671" cy="3600819"/>
          </a:xfrm>
          <a:prstGeom prst="rect">
            <a:avLst/>
          </a:prstGeom>
        </p:spPr>
      </p:pic>
      <p:sp>
        <p:nvSpPr>
          <p:cNvPr id="9" name="TextBox 8">
            <a:extLst>
              <a:ext uri="{FF2B5EF4-FFF2-40B4-BE49-F238E27FC236}">
                <a16:creationId xmlns:a16="http://schemas.microsoft.com/office/drawing/2014/main" id="{AAA83318-6EDE-1847-9E5F-4CD7E6B40EAA}"/>
              </a:ext>
            </a:extLst>
          </p:cNvPr>
          <p:cNvSpPr txBox="1"/>
          <p:nvPr/>
        </p:nvSpPr>
        <p:spPr>
          <a:xfrm>
            <a:off x="1371600" y="1905774"/>
            <a:ext cx="6135328" cy="400110"/>
          </a:xfrm>
          <a:prstGeom prst="rect">
            <a:avLst/>
          </a:prstGeom>
          <a:noFill/>
        </p:spPr>
        <p:txBody>
          <a:bodyPr wrap="square">
            <a:spAutoFit/>
          </a:bodyPr>
          <a:lstStyle/>
          <a:p>
            <a:pPr algn="ctr" rtl="1"/>
            <a:r>
              <a:rPr lang="ar-EG" sz="2000" b="1" i="0" u="none" strike="noStrike" baseline="0" dirty="0">
                <a:solidFill>
                  <a:srgbClr val="002060"/>
                </a:solidFill>
                <a:latin typeface="Tajawal-Bold"/>
              </a:rPr>
              <a:t>بعدها نحمل الصورة عبر الضغط على السهم:</a:t>
            </a:r>
            <a:endParaRPr lang="en-US" sz="2000" dirty="0">
              <a:solidFill>
                <a:srgbClr val="002060"/>
              </a:solidFill>
            </a:endParaRPr>
          </a:p>
        </p:txBody>
      </p:sp>
      <p:sp>
        <p:nvSpPr>
          <p:cNvPr id="11" name="TextBox 10">
            <a:extLst>
              <a:ext uri="{FF2B5EF4-FFF2-40B4-BE49-F238E27FC236}">
                <a16:creationId xmlns:a16="http://schemas.microsoft.com/office/drawing/2014/main" id="{FA7D4503-40EF-9F90-7134-967CCB48B8D4}"/>
              </a:ext>
            </a:extLst>
          </p:cNvPr>
          <p:cNvSpPr txBox="1"/>
          <p:nvPr/>
        </p:nvSpPr>
        <p:spPr>
          <a:xfrm>
            <a:off x="-582563" y="6055603"/>
            <a:ext cx="9807677" cy="707886"/>
          </a:xfrm>
          <a:prstGeom prst="rect">
            <a:avLst/>
          </a:prstGeom>
          <a:noFill/>
        </p:spPr>
        <p:txBody>
          <a:bodyPr wrap="square">
            <a:spAutoFit/>
          </a:bodyPr>
          <a:lstStyle/>
          <a:p>
            <a:pPr algn="ctr"/>
            <a:r>
              <a:rPr lang="ar-EG" sz="2000" b="1" i="0" u="none" strike="noStrike" baseline="0" dirty="0">
                <a:solidFill>
                  <a:srgbClr val="002060"/>
                </a:solidFill>
                <a:latin typeface="Tajawal-Regular"/>
                <a:cs typeface="+mj-cs"/>
              </a:rPr>
              <a:t>تظهر لنا النتيجة على يمين الشاشة، تشير الأداة إلى أنه بنسبة % 99.1 فإن هذه الصورة على</a:t>
            </a:r>
          </a:p>
          <a:p>
            <a:pPr algn="ctr"/>
            <a:r>
              <a:rPr lang="ar-EG" sz="2000" b="1" i="0" u="none" strike="noStrike" baseline="0" dirty="0">
                <a:solidFill>
                  <a:srgbClr val="002060"/>
                </a:solidFill>
                <a:latin typeface="Tajawal-Regular"/>
                <a:cs typeface="+mj-cs"/>
              </a:rPr>
              <a:t>الأرجح مولّدة بالذكاء الاصطناعي</a:t>
            </a:r>
            <a:r>
              <a:rPr lang="ar-EG" sz="2000" b="0" i="0" u="none" strike="noStrike" baseline="0" dirty="0">
                <a:solidFill>
                  <a:srgbClr val="002060"/>
                </a:solidFill>
                <a:latin typeface="Tajawal-Regular"/>
                <a:cs typeface="+mj-cs"/>
              </a:rPr>
              <a:t>.</a:t>
            </a:r>
            <a:endParaRPr lang="en-US" sz="2000" dirty="0">
              <a:solidFill>
                <a:srgbClr val="002060"/>
              </a:solidFill>
              <a:cs typeface="+mj-cs"/>
            </a:endParaRPr>
          </a:p>
        </p:txBody>
      </p:sp>
      <p:sp>
        <p:nvSpPr>
          <p:cNvPr id="14" name="TextBox 13">
            <a:extLst>
              <a:ext uri="{FF2B5EF4-FFF2-40B4-BE49-F238E27FC236}">
                <a16:creationId xmlns:a16="http://schemas.microsoft.com/office/drawing/2014/main" id="{0686FE91-8032-DAB8-C5A4-A20B16337C51}"/>
              </a:ext>
            </a:extLst>
          </p:cNvPr>
          <p:cNvSpPr txBox="1"/>
          <p:nvPr/>
        </p:nvSpPr>
        <p:spPr>
          <a:xfrm>
            <a:off x="4363751" y="264750"/>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3673570329"/>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86313-7E28-B968-40D5-1C9477E9253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7B4E480-B82B-A461-3879-A1D1EA9341E9}"/>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A155CBDE-0A2E-A31A-8513-FEB20AE79F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5" name="Rectangle 4">
            <a:extLst>
              <a:ext uri="{FF2B5EF4-FFF2-40B4-BE49-F238E27FC236}">
                <a16:creationId xmlns:a16="http://schemas.microsoft.com/office/drawing/2014/main" id="{12B9C9A3-F7D1-62DD-CEFA-22003E6FA0E9}"/>
              </a:ext>
            </a:extLst>
          </p:cNvPr>
          <p:cNvSpPr/>
          <p:nvPr/>
        </p:nvSpPr>
        <p:spPr>
          <a:xfrm>
            <a:off x="2693258" y="802397"/>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Tajawal-Bold"/>
                <a:ea typeface="+mn-ea"/>
                <a:cs typeface="Arial" panose="020B0604020202020204" pitchFamily="34" charset="0"/>
              </a:rPr>
              <a:t>أدوات التحقق من المحتوى المولّد بالذكاء الاصطناعي</a:t>
            </a:r>
            <a:endParaRPr kumimoji="0" lang="en-US" sz="2400" b="1" i="0" u="none" strike="noStrike" kern="1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5673C13-CA42-F084-A2E0-5062CABC3A24}"/>
              </a:ext>
            </a:extLst>
          </p:cNvPr>
          <p:cNvSpPr txBox="1"/>
          <p:nvPr/>
        </p:nvSpPr>
        <p:spPr>
          <a:xfrm>
            <a:off x="8288595" y="2020530"/>
            <a:ext cx="3366434" cy="461665"/>
          </a:xfrm>
          <a:prstGeom prst="rect">
            <a:avLst/>
          </a:prstGeom>
          <a:noFill/>
        </p:spPr>
        <p:txBody>
          <a:bodyPr wrap="square" rtlCol="0">
            <a:spAutoFit/>
          </a:bodyPr>
          <a:lstStyle/>
          <a:p>
            <a:pPr algn="r" rtl="1"/>
            <a:r>
              <a:rPr lang="ar-EG" sz="2400" dirty="0">
                <a:solidFill>
                  <a:srgbClr val="002060"/>
                </a:solidFill>
                <a:cs typeface="+mj-cs"/>
              </a:rPr>
              <a:t>3. أداة :</a:t>
            </a:r>
            <a:r>
              <a:rPr lang="en-US" sz="2400" b="1" dirty="0">
                <a:solidFill>
                  <a:srgbClr val="002060"/>
                </a:solidFill>
                <a:latin typeface="Times New Roman" panose="02020603050405020304" pitchFamily="18" charset="0"/>
                <a:cs typeface="Times New Roman" panose="02020603050405020304" pitchFamily="18" charset="0"/>
              </a:rPr>
              <a:t>Deep ware</a:t>
            </a:r>
            <a:r>
              <a:rPr lang="ar-EG" sz="2400" dirty="0">
                <a:solidFill>
                  <a:srgbClr val="002060"/>
                </a:solidFill>
                <a:cs typeface="+mj-cs"/>
              </a:rPr>
              <a:t> </a:t>
            </a:r>
            <a:endParaRPr lang="en-US" sz="2400" dirty="0">
              <a:solidFill>
                <a:srgbClr val="002060"/>
              </a:solidFill>
              <a:cs typeface="+mj-cs"/>
            </a:endParaRPr>
          </a:p>
        </p:txBody>
      </p:sp>
      <p:pic>
        <p:nvPicPr>
          <p:cNvPr id="13" name="Picture 12">
            <a:extLst>
              <a:ext uri="{FF2B5EF4-FFF2-40B4-BE49-F238E27FC236}">
                <a16:creationId xmlns:a16="http://schemas.microsoft.com/office/drawing/2014/main" id="{2415D044-4D8C-A22C-B83B-29B765EB448C}"/>
              </a:ext>
            </a:extLst>
          </p:cNvPr>
          <p:cNvPicPr>
            <a:picLocks noChangeAspect="1"/>
          </p:cNvPicPr>
          <p:nvPr/>
        </p:nvPicPr>
        <p:blipFill>
          <a:blip r:embed="rId3">
            <a:lum contrast="20000"/>
          </a:blip>
          <a:stretch>
            <a:fillRect/>
          </a:stretch>
        </p:blipFill>
        <p:spPr>
          <a:xfrm>
            <a:off x="693174" y="2020530"/>
            <a:ext cx="7723808" cy="3258991"/>
          </a:xfrm>
          <a:prstGeom prst="rect">
            <a:avLst/>
          </a:prstGeom>
        </p:spPr>
      </p:pic>
      <p:sp>
        <p:nvSpPr>
          <p:cNvPr id="15" name="TextBox 14">
            <a:extLst>
              <a:ext uri="{FF2B5EF4-FFF2-40B4-BE49-F238E27FC236}">
                <a16:creationId xmlns:a16="http://schemas.microsoft.com/office/drawing/2014/main" id="{F8468592-A3CC-F12C-C347-AB701EB077C9}"/>
              </a:ext>
            </a:extLst>
          </p:cNvPr>
          <p:cNvSpPr txBox="1"/>
          <p:nvPr/>
        </p:nvSpPr>
        <p:spPr>
          <a:xfrm>
            <a:off x="1261226" y="5279521"/>
            <a:ext cx="6135328" cy="400110"/>
          </a:xfrm>
          <a:prstGeom prst="rect">
            <a:avLst/>
          </a:prstGeom>
          <a:noFill/>
        </p:spPr>
        <p:txBody>
          <a:bodyPr wrap="square">
            <a:spAutoFit/>
          </a:bodyPr>
          <a:lstStyle/>
          <a:p>
            <a:pPr algn="ctr" rtl="1"/>
            <a:r>
              <a:rPr lang="ar-EG" sz="2000" b="1" i="0" u="none" strike="noStrike" baseline="0" dirty="0">
                <a:solidFill>
                  <a:srgbClr val="002060"/>
                </a:solidFill>
                <a:latin typeface="Tajawal-Regular"/>
              </a:rPr>
              <a:t>لقطة شاشة من موقع </a:t>
            </a:r>
            <a:r>
              <a:rPr lang="en-US" sz="2000" b="1" i="0" u="none" strike="noStrike" baseline="0" dirty="0">
                <a:solidFill>
                  <a:srgbClr val="002060"/>
                </a:solidFill>
                <a:latin typeface="Times New Roman" panose="02020603050405020304" pitchFamily="18" charset="0"/>
                <a:cs typeface="Times New Roman" panose="02020603050405020304" pitchFamily="18" charset="0"/>
              </a:rPr>
              <a:t>Deep ware</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21BF65AE-385F-4E68-3459-3B3C51948B91}"/>
              </a:ext>
            </a:extLst>
          </p:cNvPr>
          <p:cNvSpPr txBox="1"/>
          <p:nvPr/>
        </p:nvSpPr>
        <p:spPr>
          <a:xfrm>
            <a:off x="4374470" y="284689"/>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342021049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E0D83-00A9-C1B6-571C-D66784259F7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C85C52C-D2D6-2827-0C2E-D3960C5272AD}"/>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8AA39D54-9FB6-01DD-0E0B-C84EAE1258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5" name="Rectangle 4">
            <a:extLst>
              <a:ext uri="{FF2B5EF4-FFF2-40B4-BE49-F238E27FC236}">
                <a16:creationId xmlns:a16="http://schemas.microsoft.com/office/drawing/2014/main" id="{929B755E-6901-F772-FCA1-4F61032A38A0}"/>
              </a:ext>
            </a:extLst>
          </p:cNvPr>
          <p:cNvSpPr/>
          <p:nvPr/>
        </p:nvSpPr>
        <p:spPr>
          <a:xfrm>
            <a:off x="2693258" y="802397"/>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Tajawal-Bold"/>
                <a:ea typeface="+mn-ea"/>
                <a:cs typeface="Arial" panose="020B0604020202020204" pitchFamily="34" charset="0"/>
              </a:rPr>
              <a:t>أدوات التحقق من المحتوى المولّد بالذكاء الاصطناعي</a:t>
            </a:r>
            <a:endParaRPr kumimoji="0" lang="en-US" sz="2400" b="1" i="0" u="none" strike="noStrike" kern="1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45A64FB2-F65F-676B-CB84-6379C6BA25BE}"/>
              </a:ext>
            </a:extLst>
          </p:cNvPr>
          <p:cNvSpPr txBox="1"/>
          <p:nvPr/>
        </p:nvSpPr>
        <p:spPr>
          <a:xfrm>
            <a:off x="2241755" y="1958343"/>
            <a:ext cx="9858095" cy="830997"/>
          </a:xfrm>
          <a:prstGeom prst="rect">
            <a:avLst/>
          </a:prstGeom>
          <a:noFill/>
        </p:spPr>
        <p:txBody>
          <a:bodyPr wrap="square">
            <a:spAutoFit/>
          </a:bodyPr>
          <a:lstStyle/>
          <a:p>
            <a:pPr algn="justLow" rtl="1"/>
            <a:r>
              <a:rPr lang="ar-EG" sz="2400" i="0" u="none" strike="noStrike" baseline="0" dirty="0">
                <a:solidFill>
                  <a:srgbClr val="002060"/>
                </a:solidFill>
                <a:latin typeface="Tajawal-Bold"/>
                <a:cs typeface="+mj-cs"/>
              </a:rPr>
              <a:t>قمنا بوضع رابط </a:t>
            </a:r>
            <a:r>
              <a:rPr lang="ar-EG" sz="2400" i="0" u="none" strike="noStrike" baseline="0" dirty="0">
                <a:solidFill>
                  <a:srgbClr val="002060"/>
                </a:solidFill>
                <a:latin typeface="Tajawal-Regular"/>
                <a:cs typeface="+mj-cs"/>
              </a:rPr>
              <a:t>فيديو </a:t>
            </a:r>
            <a:r>
              <a:rPr lang="ar-EG" sz="2400" i="0" u="none" strike="noStrike" baseline="0" dirty="0">
                <a:solidFill>
                  <a:srgbClr val="002060"/>
                </a:solidFill>
                <a:latin typeface="Tajawal-Bold"/>
                <a:cs typeface="+mj-cs"/>
              </a:rPr>
              <a:t>الرئيس الأوكراني فولوديمير زيلينسكي بعد الضغط على </a:t>
            </a:r>
            <a:r>
              <a:rPr lang="en-US" sz="2400" i="0" u="none" strike="noStrike" baseline="0" dirty="0">
                <a:solidFill>
                  <a:srgbClr val="002060"/>
                </a:solidFill>
                <a:latin typeface="Times New Roman" panose="02020603050405020304" pitchFamily="18" charset="0"/>
                <a:cs typeface="Times New Roman" panose="02020603050405020304" pitchFamily="18" charset="0"/>
              </a:rPr>
              <a:t>Go To</a:t>
            </a:r>
          </a:p>
          <a:p>
            <a:pPr algn="justLow" rtl="1"/>
            <a:r>
              <a:rPr lang="en-US" sz="2400" i="0" u="none" strike="noStrike" baseline="0" dirty="0">
                <a:solidFill>
                  <a:srgbClr val="002060"/>
                </a:solidFill>
                <a:latin typeface="Tajawal-Bold"/>
                <a:cs typeface="+mj-cs"/>
              </a:rPr>
              <a:t>:</a:t>
            </a:r>
            <a:r>
              <a:rPr lang="en-US" sz="2400" i="0" u="none" strike="noStrike" baseline="0" dirty="0">
                <a:solidFill>
                  <a:srgbClr val="002060"/>
                </a:solidFill>
                <a:latin typeface="Times New Roman" panose="02020603050405020304" pitchFamily="18" charset="0"/>
                <a:cs typeface="Times New Roman" panose="02020603050405020304" pitchFamily="18" charset="0"/>
              </a:rPr>
              <a:t>Scanner</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5C0008A-C2AF-55C0-5294-E33244F6E052}"/>
              </a:ext>
            </a:extLst>
          </p:cNvPr>
          <p:cNvPicPr>
            <a:picLocks noChangeAspect="1"/>
          </p:cNvPicPr>
          <p:nvPr/>
        </p:nvPicPr>
        <p:blipFill>
          <a:blip r:embed="rId3">
            <a:lum bright="-20000" contrast="40000"/>
          </a:blip>
          <a:stretch>
            <a:fillRect/>
          </a:stretch>
        </p:blipFill>
        <p:spPr>
          <a:xfrm>
            <a:off x="859065" y="2746481"/>
            <a:ext cx="6544625" cy="3685560"/>
          </a:xfrm>
          <a:prstGeom prst="rect">
            <a:avLst/>
          </a:prstGeom>
        </p:spPr>
      </p:pic>
      <p:sp>
        <p:nvSpPr>
          <p:cNvPr id="14" name="TextBox 13">
            <a:extLst>
              <a:ext uri="{FF2B5EF4-FFF2-40B4-BE49-F238E27FC236}">
                <a16:creationId xmlns:a16="http://schemas.microsoft.com/office/drawing/2014/main" id="{1448FFBE-343A-004D-95A8-2DA9DA11C98D}"/>
              </a:ext>
            </a:extLst>
          </p:cNvPr>
          <p:cNvSpPr txBox="1"/>
          <p:nvPr/>
        </p:nvSpPr>
        <p:spPr>
          <a:xfrm>
            <a:off x="4363751" y="284689"/>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2464413549"/>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28CD1-176D-B409-5819-FACB570F600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61D6BF8-2E47-D074-B8EB-3EAB910351D2}"/>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56FB809F-ADCA-18BC-3678-99BF002A3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5" name="Rectangle 4">
            <a:extLst>
              <a:ext uri="{FF2B5EF4-FFF2-40B4-BE49-F238E27FC236}">
                <a16:creationId xmlns:a16="http://schemas.microsoft.com/office/drawing/2014/main" id="{64102490-E3C7-9C89-1317-B8A9F6DEFECA}"/>
              </a:ext>
            </a:extLst>
          </p:cNvPr>
          <p:cNvSpPr/>
          <p:nvPr/>
        </p:nvSpPr>
        <p:spPr>
          <a:xfrm>
            <a:off x="2693258" y="802397"/>
            <a:ext cx="940659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Tajawal-Bold"/>
                <a:ea typeface="+mn-ea"/>
                <a:cs typeface="Arial" panose="020B0604020202020204" pitchFamily="34" charset="0"/>
              </a:rPr>
              <a:t>أدوات التحقق من المحتوى المولّد بالذكاء الاصطناعي</a:t>
            </a:r>
            <a:endParaRPr kumimoji="0" lang="en-US" sz="2400" b="1" i="0" u="none" strike="noStrike" kern="1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4B57BC4A-3C0A-FF3A-3A10-65736BBF2510}"/>
              </a:ext>
            </a:extLst>
          </p:cNvPr>
          <p:cNvPicPr>
            <a:picLocks noChangeAspect="1"/>
          </p:cNvPicPr>
          <p:nvPr/>
        </p:nvPicPr>
        <p:blipFill>
          <a:blip r:embed="rId3"/>
          <a:stretch>
            <a:fillRect/>
          </a:stretch>
        </p:blipFill>
        <p:spPr>
          <a:xfrm>
            <a:off x="2846438" y="1966398"/>
            <a:ext cx="7447935" cy="3553534"/>
          </a:xfrm>
          <a:prstGeom prst="rect">
            <a:avLst/>
          </a:prstGeom>
        </p:spPr>
      </p:pic>
      <p:sp>
        <p:nvSpPr>
          <p:cNvPr id="10" name="TextBox 9">
            <a:extLst>
              <a:ext uri="{FF2B5EF4-FFF2-40B4-BE49-F238E27FC236}">
                <a16:creationId xmlns:a16="http://schemas.microsoft.com/office/drawing/2014/main" id="{2755C8EC-C779-294C-1024-96ABE6B8074E}"/>
              </a:ext>
            </a:extLst>
          </p:cNvPr>
          <p:cNvSpPr txBox="1"/>
          <p:nvPr/>
        </p:nvSpPr>
        <p:spPr>
          <a:xfrm>
            <a:off x="2397291" y="5855631"/>
            <a:ext cx="8066927" cy="400110"/>
          </a:xfrm>
          <a:prstGeom prst="rect">
            <a:avLst/>
          </a:prstGeom>
          <a:noFill/>
        </p:spPr>
        <p:txBody>
          <a:bodyPr wrap="square">
            <a:spAutoFit/>
          </a:bodyPr>
          <a:lstStyle/>
          <a:p>
            <a:pPr algn="ctr" rtl="1"/>
            <a:r>
              <a:rPr lang="ar-EG" sz="2000" b="1" i="0" u="none" strike="noStrike" baseline="0" dirty="0">
                <a:solidFill>
                  <a:srgbClr val="002060"/>
                </a:solidFill>
                <a:latin typeface="Tajawal-Regular"/>
              </a:rPr>
              <a:t>بعد الضغط على </a:t>
            </a:r>
            <a:r>
              <a:rPr lang="en-US" sz="2000" b="1" i="0" u="none" strike="noStrike" baseline="0" dirty="0">
                <a:solidFill>
                  <a:srgbClr val="002060"/>
                </a:solidFill>
                <a:latin typeface="Times New Roman" panose="02020603050405020304" pitchFamily="18" charset="0"/>
                <a:cs typeface="Times New Roman" panose="02020603050405020304" pitchFamily="18" charset="0"/>
              </a:rPr>
              <a:t>Scan </a:t>
            </a:r>
            <a:r>
              <a:rPr lang="ar-EG" sz="2000" b="1" i="0" u="none" strike="noStrike" baseline="0" dirty="0">
                <a:solidFill>
                  <a:srgbClr val="002060"/>
                </a:solidFill>
                <a:latin typeface="Tajawal-Regular"/>
              </a:rPr>
              <a:t>جاءت نتيجة الأداة أن الفيديو يتضمن تزييفاً عميقاً</a:t>
            </a:r>
            <a:endParaRPr lang="en-US" sz="2000" b="1" dirty="0">
              <a:solidFill>
                <a:srgbClr val="002060"/>
              </a:solidFill>
            </a:endParaRPr>
          </a:p>
        </p:txBody>
      </p:sp>
      <p:sp>
        <p:nvSpPr>
          <p:cNvPr id="12" name="TextBox 11">
            <a:extLst>
              <a:ext uri="{FF2B5EF4-FFF2-40B4-BE49-F238E27FC236}">
                <a16:creationId xmlns:a16="http://schemas.microsoft.com/office/drawing/2014/main" id="{6E2108E9-6256-E7F0-A5AA-7744115345FD}"/>
              </a:ext>
            </a:extLst>
          </p:cNvPr>
          <p:cNvSpPr txBox="1"/>
          <p:nvPr/>
        </p:nvSpPr>
        <p:spPr>
          <a:xfrm>
            <a:off x="4363751" y="278480"/>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154116477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465FB-8A07-4525-9BC8-F304507C2CB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53E2B3A-9D67-B010-8619-9D574D9D8BD8}"/>
              </a:ext>
            </a:extLst>
          </p:cNvPr>
          <p:cNvPicPr>
            <a:picLocks noChangeAspect="1"/>
          </p:cNvPicPr>
          <p:nvPr/>
        </p:nvPicPr>
        <p:blipFill>
          <a:blip r:embed="rId3"/>
          <a:stretch>
            <a:fillRect/>
          </a:stretch>
        </p:blipFill>
        <p:spPr>
          <a:xfrm>
            <a:off x="0" y="0"/>
            <a:ext cx="12192000" cy="6772940"/>
          </a:xfrm>
          <a:prstGeom prst="rect">
            <a:avLst/>
          </a:prstGeom>
        </p:spPr>
      </p:pic>
      <p:sp>
        <p:nvSpPr>
          <p:cNvPr id="3" name="Rectangle 2">
            <a:extLst>
              <a:ext uri="{FF2B5EF4-FFF2-40B4-BE49-F238E27FC236}">
                <a16:creationId xmlns:a16="http://schemas.microsoft.com/office/drawing/2014/main" id="{5EF60407-D392-2BAB-67BA-3165F45426F3}"/>
              </a:ext>
            </a:extLst>
          </p:cNvPr>
          <p:cNvSpPr/>
          <p:nvPr/>
        </p:nvSpPr>
        <p:spPr>
          <a:xfrm>
            <a:off x="279991" y="2863141"/>
            <a:ext cx="652484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ajawal-Bold"/>
                <a:ea typeface="+mn-ea"/>
                <a:cs typeface="Arial" panose="020B0604020202020204" pitchFamily="34" charset="0"/>
              </a:rPr>
              <a:t>أدوات فحص المحتوى </a:t>
            </a:r>
            <a:r>
              <a:rPr lang="ar-EG" sz="2400" b="1" dirty="0">
                <a:solidFill>
                  <a:prstClr val="white"/>
                </a:solidFill>
                <a:latin typeface="Tajawal-Bold"/>
                <a:cs typeface="Arial" panose="020B0604020202020204" pitchFamily="34" charset="0"/>
              </a:rPr>
              <a:t>الخاص بمنصات التواصل الاجتماعي</a:t>
            </a:r>
            <a:endParaRPr kumimoji="0" lang="en-US" sz="24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14800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6FFFC-6278-F550-82B6-78F954AD3C4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9BFEF01-9C58-8E81-8745-F479B5028C67}"/>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472C4"/>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D7CD560C-508D-CAFD-BD16-BE81E9A495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3" name="Rectangle 2">
            <a:extLst>
              <a:ext uri="{FF2B5EF4-FFF2-40B4-BE49-F238E27FC236}">
                <a16:creationId xmlns:a16="http://schemas.microsoft.com/office/drawing/2014/main" id="{1DCAB853-987D-CC2A-61CB-2171D4C454D3}"/>
              </a:ext>
            </a:extLst>
          </p:cNvPr>
          <p:cNvSpPr/>
          <p:nvPr/>
        </p:nvSpPr>
        <p:spPr>
          <a:xfrm>
            <a:off x="2693258" y="754475"/>
            <a:ext cx="949874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ajawal-Bold"/>
                <a:ea typeface="+mn-ea"/>
                <a:cs typeface="Arial" panose="020B0604020202020204" pitchFamily="34" charset="0"/>
              </a:rPr>
              <a:t>أدوات فحص المحتوى </a:t>
            </a:r>
            <a:r>
              <a:rPr lang="ar-EG" sz="2400" b="1" dirty="0">
                <a:solidFill>
                  <a:prstClr val="white"/>
                </a:solidFill>
                <a:latin typeface="Tajawal-Bold"/>
                <a:cs typeface="Arial" panose="020B0604020202020204" pitchFamily="34" charset="0"/>
              </a:rPr>
              <a:t>الخاص بمنصات التواصل الاجتماعي</a:t>
            </a:r>
            <a:endParaRPr kumimoji="0" lang="en-US" sz="24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8E11EFAC-A4F5-9001-9814-D0E8D93E5C4A}"/>
              </a:ext>
            </a:extLst>
          </p:cNvPr>
          <p:cNvSpPr txBox="1"/>
          <p:nvPr/>
        </p:nvSpPr>
        <p:spPr>
          <a:xfrm>
            <a:off x="604684" y="1602384"/>
            <a:ext cx="11495166" cy="1889300"/>
          </a:xfrm>
          <a:prstGeom prst="rect">
            <a:avLst/>
          </a:prstGeom>
          <a:noFill/>
        </p:spPr>
        <p:txBody>
          <a:bodyPr wrap="square">
            <a:spAutoFit/>
          </a:bodyPr>
          <a:lstStyle/>
          <a:p>
            <a:pPr algn="justLow" rtl="1">
              <a:lnSpc>
                <a:spcPct val="150000"/>
              </a:lnSpc>
            </a:pPr>
            <a:r>
              <a:rPr lang="ar-EG" sz="2000" b="1" dirty="0">
                <a:solidFill>
                  <a:srgbClr val="002060"/>
                </a:solidFill>
                <a:cs typeface="+mj-cs"/>
              </a:rPr>
              <a:t>تُمثل عملية فحص حسابات على مواقع التواصل الاجتماعي عنصراً ضروريّاً عند البحث الأوليّ عن الادعاء لمعرفة طبيعة الصفحات التي نشرته. ولكنها يمكن أن تكون خطوة أساسية في الحصول على دليل جوهري في عملية التحقق، إذا كان الادعاء متعلقاً بالحساب نفسه، مثلاً  أنه حساب رسمي لمؤسسة معينة. ولكن قبل أن نبدأ في استعراض بعض الأدوات، لنفكر في خطوات أساسية يمكن أن نتبعها كلما فحصنا حسابات على منصات التواصل الاجتماعي.</a:t>
            </a:r>
            <a:endParaRPr lang="en-US" sz="2000" b="1" dirty="0">
              <a:solidFill>
                <a:srgbClr val="002060"/>
              </a:solidFill>
              <a:cs typeface="+mj-cs"/>
            </a:endParaRPr>
          </a:p>
        </p:txBody>
      </p:sp>
      <p:pic>
        <p:nvPicPr>
          <p:cNvPr id="12" name="Picture 11">
            <a:extLst>
              <a:ext uri="{FF2B5EF4-FFF2-40B4-BE49-F238E27FC236}">
                <a16:creationId xmlns:a16="http://schemas.microsoft.com/office/drawing/2014/main" id="{15A5C7A8-ABD3-021F-8BE5-77C6C94C19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684" y="3172985"/>
            <a:ext cx="7949381" cy="3192860"/>
          </a:xfrm>
          <a:prstGeom prst="rect">
            <a:avLst/>
          </a:prstGeom>
        </p:spPr>
      </p:pic>
      <p:sp>
        <p:nvSpPr>
          <p:cNvPr id="14" name="TextBox 13">
            <a:extLst>
              <a:ext uri="{FF2B5EF4-FFF2-40B4-BE49-F238E27FC236}">
                <a16:creationId xmlns:a16="http://schemas.microsoft.com/office/drawing/2014/main" id="{4EAE66CF-08D2-3FCF-6601-7E1BA721D0C0}"/>
              </a:ext>
            </a:extLst>
          </p:cNvPr>
          <p:cNvSpPr txBox="1"/>
          <p:nvPr/>
        </p:nvSpPr>
        <p:spPr>
          <a:xfrm>
            <a:off x="4363751" y="248890"/>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420159049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B340F-BF6F-D02B-CD38-0D54EA1ABC6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AB8770C-4063-E012-2B9F-09A0CA1DDAFF}"/>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472C4"/>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D257148-7E18-FED6-4B6F-1EDAB9C610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3" name="Rectangle 2">
            <a:extLst>
              <a:ext uri="{FF2B5EF4-FFF2-40B4-BE49-F238E27FC236}">
                <a16:creationId xmlns:a16="http://schemas.microsoft.com/office/drawing/2014/main" id="{CD82A09F-60C0-A6DF-5EE2-6760A4F3C780}"/>
              </a:ext>
            </a:extLst>
          </p:cNvPr>
          <p:cNvSpPr/>
          <p:nvPr/>
        </p:nvSpPr>
        <p:spPr>
          <a:xfrm>
            <a:off x="2693258" y="754475"/>
            <a:ext cx="949874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ajawal-Bold"/>
                <a:ea typeface="+mn-ea"/>
                <a:cs typeface="Arial" panose="020B0604020202020204" pitchFamily="34" charset="0"/>
              </a:rPr>
              <a:t>أدوات فحص المحتوى </a:t>
            </a:r>
            <a:r>
              <a:rPr lang="ar-EG" sz="2400" b="1" dirty="0">
                <a:solidFill>
                  <a:prstClr val="white"/>
                </a:solidFill>
                <a:latin typeface="Tajawal-Bold"/>
                <a:cs typeface="Arial" panose="020B0604020202020204" pitchFamily="34" charset="0"/>
              </a:rPr>
              <a:t>الخاص بمنصات التواصل الاجتماعي</a:t>
            </a:r>
            <a:endParaRPr kumimoji="0" lang="en-US" sz="24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0A24340-112F-5BB7-0A47-957BF264AA01}"/>
              </a:ext>
            </a:extLst>
          </p:cNvPr>
          <p:cNvSpPr txBox="1"/>
          <p:nvPr/>
        </p:nvSpPr>
        <p:spPr>
          <a:xfrm>
            <a:off x="245807" y="1664175"/>
            <a:ext cx="11854043" cy="966290"/>
          </a:xfrm>
          <a:prstGeom prst="rect">
            <a:avLst/>
          </a:prstGeom>
          <a:noFill/>
        </p:spPr>
        <p:txBody>
          <a:bodyPr wrap="square">
            <a:spAutoFit/>
          </a:bodyPr>
          <a:lstStyle/>
          <a:p>
            <a:pPr algn="justLow" rtl="1">
              <a:lnSpc>
                <a:spcPct val="150000"/>
              </a:lnSpc>
            </a:pPr>
            <a:r>
              <a:rPr lang="ar-EG" sz="2000" b="1" dirty="0">
                <a:solidFill>
                  <a:srgbClr val="002060"/>
                </a:solidFill>
                <a:cs typeface="+mj-cs"/>
              </a:rPr>
              <a:t>نظراً للتحولات التي تعرفها مواقع التواصل الاجتماعي وتغيير سياستها باستمرار تجاه إمكانية النفاذ إلى المحتوى، فإن عدد الأدوات المجانية التي تساعدنا في استخراج المحتوى وفحصه وتحليله أصبح محدوداً. نستعرض هنا بعض الأدوات التي يمكن أن تفيد في هذه المرحلة.</a:t>
            </a:r>
            <a:endParaRPr lang="en-US" sz="2000" b="1" dirty="0">
              <a:solidFill>
                <a:srgbClr val="002060"/>
              </a:solidFill>
              <a:cs typeface="+mj-cs"/>
            </a:endParaRPr>
          </a:p>
        </p:txBody>
      </p:sp>
      <p:sp>
        <p:nvSpPr>
          <p:cNvPr id="7" name="TextBox 6">
            <a:extLst>
              <a:ext uri="{FF2B5EF4-FFF2-40B4-BE49-F238E27FC236}">
                <a16:creationId xmlns:a16="http://schemas.microsoft.com/office/drawing/2014/main" id="{9D4FB58C-605B-755C-1236-DBB324CF67F9}"/>
              </a:ext>
            </a:extLst>
          </p:cNvPr>
          <p:cNvSpPr txBox="1"/>
          <p:nvPr/>
        </p:nvSpPr>
        <p:spPr>
          <a:xfrm>
            <a:off x="530942" y="3006830"/>
            <a:ext cx="6135328" cy="461665"/>
          </a:xfrm>
          <a:prstGeom prst="rect">
            <a:avLst/>
          </a:prstGeom>
          <a:noFill/>
        </p:spPr>
        <p:txBody>
          <a:bodyPr wrap="square">
            <a:spAutoFit/>
          </a:bodyPr>
          <a:lstStyle/>
          <a:p>
            <a:pPr rtl="1"/>
            <a:r>
              <a:rPr lang="en-US" sz="2400" b="1" dirty="0">
                <a:solidFill>
                  <a:srgbClr val="002060"/>
                </a:solidFill>
                <a:latin typeface="Times New Roman" panose="02020603050405020304" pitchFamily="18" charset="0"/>
                <a:cs typeface="Times New Roman" panose="02020603050405020304" pitchFamily="18" charset="0"/>
              </a:rPr>
              <a:t>1.Who Posted What:</a:t>
            </a:r>
          </a:p>
        </p:txBody>
      </p:sp>
      <p:pic>
        <p:nvPicPr>
          <p:cNvPr id="11" name="Picture 10">
            <a:extLst>
              <a:ext uri="{FF2B5EF4-FFF2-40B4-BE49-F238E27FC236}">
                <a16:creationId xmlns:a16="http://schemas.microsoft.com/office/drawing/2014/main" id="{15AEEA5F-2C51-6E34-2810-6F2D96186CAC}"/>
              </a:ext>
            </a:extLst>
          </p:cNvPr>
          <p:cNvPicPr>
            <a:picLocks noChangeAspect="1"/>
          </p:cNvPicPr>
          <p:nvPr/>
        </p:nvPicPr>
        <p:blipFill>
          <a:blip r:embed="rId3">
            <a:lum bright="-20000" contrast="40000"/>
          </a:blip>
          <a:stretch>
            <a:fillRect/>
          </a:stretch>
        </p:blipFill>
        <p:spPr>
          <a:xfrm>
            <a:off x="3973250" y="2765826"/>
            <a:ext cx="7117537" cy="3433372"/>
          </a:xfrm>
          <a:prstGeom prst="rect">
            <a:avLst/>
          </a:prstGeom>
        </p:spPr>
      </p:pic>
      <p:sp>
        <p:nvSpPr>
          <p:cNvPr id="13" name="TextBox 12">
            <a:extLst>
              <a:ext uri="{FF2B5EF4-FFF2-40B4-BE49-F238E27FC236}">
                <a16:creationId xmlns:a16="http://schemas.microsoft.com/office/drawing/2014/main" id="{2CE92570-C094-C9E2-CF69-46F4796F7E1B}"/>
              </a:ext>
            </a:extLst>
          </p:cNvPr>
          <p:cNvSpPr txBox="1"/>
          <p:nvPr/>
        </p:nvSpPr>
        <p:spPr>
          <a:xfrm>
            <a:off x="5206181" y="6390897"/>
            <a:ext cx="5338916" cy="369332"/>
          </a:xfrm>
          <a:prstGeom prst="rect">
            <a:avLst/>
          </a:prstGeom>
          <a:noFill/>
        </p:spPr>
        <p:txBody>
          <a:bodyPr wrap="square" rtlCol="0">
            <a:spAutoFit/>
          </a:bodyPr>
          <a:lstStyle/>
          <a:p>
            <a:pPr algn="ctr" rtl="1"/>
            <a:r>
              <a:rPr lang="ar-EG" sz="1800" b="1" i="0" u="none" strike="noStrike" baseline="0" dirty="0">
                <a:solidFill>
                  <a:srgbClr val="002060"/>
                </a:solidFill>
                <a:latin typeface="Tajawal-Regular"/>
              </a:rPr>
              <a:t>لقطة شاشة من موقع </a:t>
            </a:r>
            <a:r>
              <a:rPr lang="en-US" sz="1800" b="1" i="0" u="none" strike="noStrike" baseline="0" dirty="0">
                <a:solidFill>
                  <a:srgbClr val="002060"/>
                </a:solidFill>
                <a:latin typeface="Times New Roman" panose="02020603050405020304" pitchFamily="18" charset="0"/>
                <a:cs typeface="Times New Roman" panose="02020603050405020304" pitchFamily="18" charset="0"/>
              </a:rPr>
              <a:t>Who Posted What</a:t>
            </a:r>
            <a:endParaRPr lang="en-US" b="1" dirty="0">
              <a:solidFill>
                <a:srgbClr val="00206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729B6F3C-96EA-9735-6424-E4C208F082FF}"/>
              </a:ext>
            </a:extLst>
          </p:cNvPr>
          <p:cNvSpPr txBox="1"/>
          <p:nvPr/>
        </p:nvSpPr>
        <p:spPr>
          <a:xfrm>
            <a:off x="4363751" y="258692"/>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95690023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5ABB0-1550-4653-15A9-5164A85B1A6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9E63972-57E4-B9A8-CCCD-80E341365A61}"/>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472C4"/>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6F425FCC-5875-1BB5-2EA8-76FADCAEB1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3" name="Rectangle 2">
            <a:extLst>
              <a:ext uri="{FF2B5EF4-FFF2-40B4-BE49-F238E27FC236}">
                <a16:creationId xmlns:a16="http://schemas.microsoft.com/office/drawing/2014/main" id="{BB0D7B8D-D0DE-9BB2-2102-969F5487FCFC}"/>
              </a:ext>
            </a:extLst>
          </p:cNvPr>
          <p:cNvSpPr/>
          <p:nvPr/>
        </p:nvSpPr>
        <p:spPr>
          <a:xfrm>
            <a:off x="2693258" y="754475"/>
            <a:ext cx="9498742"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ajawal-Bold"/>
                <a:ea typeface="+mn-ea"/>
                <a:cs typeface="Arial" panose="020B0604020202020204" pitchFamily="34" charset="0"/>
              </a:rPr>
              <a:t>أدوات فحص المحتوى </a:t>
            </a:r>
            <a:r>
              <a:rPr lang="ar-EG" sz="2400" b="1" dirty="0">
                <a:solidFill>
                  <a:prstClr val="white"/>
                </a:solidFill>
                <a:latin typeface="Tajawal-Bold"/>
                <a:cs typeface="Arial" panose="020B0604020202020204" pitchFamily="34" charset="0"/>
              </a:rPr>
              <a:t>الخاص بمنصات التواصل الاجتماعي</a:t>
            </a:r>
            <a:endParaRPr kumimoji="0" lang="en-US" sz="24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423E1F03-A81F-B469-F66C-24BF97AAF055}"/>
              </a:ext>
            </a:extLst>
          </p:cNvPr>
          <p:cNvSpPr txBox="1"/>
          <p:nvPr/>
        </p:nvSpPr>
        <p:spPr>
          <a:xfrm>
            <a:off x="678426" y="1778151"/>
            <a:ext cx="6135328" cy="461665"/>
          </a:xfrm>
          <a:prstGeom prst="rect">
            <a:avLst/>
          </a:prstGeom>
          <a:noFill/>
        </p:spPr>
        <p:txBody>
          <a:bodyPr wrap="square">
            <a:spAutoFit/>
          </a:bodyPr>
          <a:lstStyle/>
          <a:p>
            <a:r>
              <a:rPr lang="en-US" sz="2400" b="1" i="0" u="none" strike="noStrike" baseline="0" dirty="0">
                <a:solidFill>
                  <a:srgbClr val="002060"/>
                </a:solidFill>
                <a:latin typeface="Times New Roman" panose="02020603050405020304" pitchFamily="18" charset="0"/>
                <a:cs typeface="Times New Roman" panose="02020603050405020304" pitchFamily="18" charset="0"/>
              </a:rPr>
              <a:t>2.Webmii</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0B6CEBD-1BBE-69BA-5E02-61C6CD35C209}"/>
              </a:ext>
            </a:extLst>
          </p:cNvPr>
          <p:cNvSpPr txBox="1"/>
          <p:nvPr/>
        </p:nvSpPr>
        <p:spPr>
          <a:xfrm>
            <a:off x="2397291" y="1778151"/>
            <a:ext cx="9689690" cy="1695144"/>
          </a:xfrm>
          <a:prstGeom prst="rect">
            <a:avLst/>
          </a:prstGeom>
          <a:noFill/>
        </p:spPr>
        <p:txBody>
          <a:bodyPr wrap="square">
            <a:spAutoFit/>
          </a:bodyPr>
          <a:lstStyle/>
          <a:p>
            <a:pPr algn="justLow" rtl="1">
              <a:lnSpc>
                <a:spcPct val="150000"/>
              </a:lnSpc>
            </a:pPr>
            <a:r>
              <a:rPr lang="ar-EG" sz="2400" dirty="0">
                <a:solidFill>
                  <a:srgbClr val="002060"/>
                </a:solidFill>
                <a:cs typeface="+mj-cs"/>
              </a:rPr>
              <a:t>تسمح الأداة بالبحث عن الأشخاص على وسائل التواصل الاجتماعي والمواقع الإلكترونية.</a:t>
            </a:r>
            <a:r>
              <a:rPr lang="en-US" sz="2400" dirty="0">
                <a:solidFill>
                  <a:srgbClr val="002060"/>
                </a:solidFill>
                <a:cs typeface="+mj-cs"/>
              </a:rPr>
              <a:t> </a:t>
            </a:r>
            <a:r>
              <a:rPr lang="ar-EG" sz="2400" dirty="0">
                <a:solidFill>
                  <a:srgbClr val="002060"/>
                </a:solidFill>
                <a:cs typeface="+mj-cs"/>
              </a:rPr>
              <a:t>تظهر الأداة كل المواقع الإلكترونية وصفحات التواصل الاجتماعي التي ذكر فيها اسم الشخص. المراد البحث عنه. كل ما علينا فعله هو إدخال اسم الشخص على الأداة.</a:t>
            </a:r>
            <a:endParaRPr lang="en-US" sz="2400" dirty="0">
              <a:solidFill>
                <a:srgbClr val="002060"/>
              </a:solidFill>
              <a:cs typeface="+mj-cs"/>
            </a:endParaRPr>
          </a:p>
        </p:txBody>
      </p:sp>
      <p:pic>
        <p:nvPicPr>
          <p:cNvPr id="13" name="Picture 12">
            <a:extLst>
              <a:ext uri="{FF2B5EF4-FFF2-40B4-BE49-F238E27FC236}">
                <a16:creationId xmlns:a16="http://schemas.microsoft.com/office/drawing/2014/main" id="{1E3D7D0C-D883-CCB1-1352-65142EF225D3}"/>
              </a:ext>
            </a:extLst>
          </p:cNvPr>
          <p:cNvPicPr>
            <a:picLocks noChangeAspect="1"/>
          </p:cNvPicPr>
          <p:nvPr/>
        </p:nvPicPr>
        <p:blipFill>
          <a:blip r:embed="rId3">
            <a:lum bright="-20000" contrast="40000"/>
          </a:blip>
          <a:stretch>
            <a:fillRect/>
          </a:stretch>
        </p:blipFill>
        <p:spPr>
          <a:xfrm>
            <a:off x="409553" y="2925833"/>
            <a:ext cx="5229247" cy="3384704"/>
          </a:xfrm>
          <a:prstGeom prst="rect">
            <a:avLst/>
          </a:prstGeom>
        </p:spPr>
      </p:pic>
      <p:sp>
        <p:nvSpPr>
          <p:cNvPr id="15" name="TextBox 14">
            <a:extLst>
              <a:ext uri="{FF2B5EF4-FFF2-40B4-BE49-F238E27FC236}">
                <a16:creationId xmlns:a16="http://schemas.microsoft.com/office/drawing/2014/main" id="{A01BF7C9-8CCF-1630-214B-E103CA66AFBD}"/>
              </a:ext>
            </a:extLst>
          </p:cNvPr>
          <p:cNvSpPr txBox="1"/>
          <p:nvPr/>
        </p:nvSpPr>
        <p:spPr>
          <a:xfrm>
            <a:off x="-43488" y="6310537"/>
            <a:ext cx="6135328" cy="400110"/>
          </a:xfrm>
          <a:prstGeom prst="rect">
            <a:avLst/>
          </a:prstGeom>
          <a:noFill/>
        </p:spPr>
        <p:txBody>
          <a:bodyPr wrap="square">
            <a:spAutoFit/>
          </a:bodyPr>
          <a:lstStyle/>
          <a:p>
            <a:pPr algn="ctr" rtl="1"/>
            <a:r>
              <a:rPr lang="ar-EG" sz="2000" b="1" i="0" u="none" strike="noStrike" baseline="0" dirty="0">
                <a:solidFill>
                  <a:srgbClr val="002060"/>
                </a:solidFill>
                <a:latin typeface="Tajawal-Regular"/>
                <a:cs typeface="+mj-cs"/>
              </a:rPr>
              <a:t>لقطة شاشة من موقع </a:t>
            </a:r>
            <a:r>
              <a:rPr lang="en-US" sz="2000" b="1" i="0" u="none" strike="noStrike" baseline="0" dirty="0">
                <a:solidFill>
                  <a:srgbClr val="002060"/>
                </a:solidFill>
                <a:latin typeface="Times New Roman" panose="02020603050405020304" pitchFamily="18" charset="0"/>
                <a:cs typeface="Times New Roman" panose="02020603050405020304" pitchFamily="18" charset="0"/>
              </a:rPr>
              <a:t>Webmii</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098B9C5-7D9C-361C-B431-93BFBFE99F25}"/>
              </a:ext>
            </a:extLst>
          </p:cNvPr>
          <p:cNvSpPr txBox="1"/>
          <p:nvPr/>
        </p:nvSpPr>
        <p:spPr>
          <a:xfrm>
            <a:off x="4363751" y="284689"/>
            <a:ext cx="7828249"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الثالثة: تدقيق المعلومات والتحقق من المصادر الرقمية </a:t>
            </a:r>
            <a:r>
              <a:rPr lang="ar-EG" sz="2000" b="1" kern="0" dirty="0">
                <a:solidFill>
                  <a:schemeClr val="accent1">
                    <a:lumMod val="50000"/>
                  </a:schemeClr>
                </a:solidFill>
                <a:ea typeface="Times New Roman" panose="02020603050405020304" pitchFamily="18" charset="0"/>
                <a:cs typeface="Times New Roman" panose="02020603050405020304" pitchFamily="18" charset="0"/>
              </a:rPr>
              <a:t>المولدة  بالذكاء الاصطناعي</a:t>
            </a:r>
            <a:endParaRPr lang="en-US" sz="2000" dirty="0">
              <a:solidFill>
                <a:schemeClr val="accent1">
                  <a:lumMod val="50000"/>
                </a:schemeClr>
              </a:solidFill>
            </a:endParaRPr>
          </a:p>
        </p:txBody>
      </p:sp>
    </p:spTree>
    <p:extLst>
      <p:ext uri="{BB962C8B-B14F-4D97-AF65-F5344CB8AC3E}">
        <p14:creationId xmlns:p14="http://schemas.microsoft.com/office/powerpoint/2010/main" val="140271277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848260" y="1754022"/>
            <a:ext cx="10495479" cy="3349956"/>
          </a:xfrm>
          <a:prstGeom prst="rect">
            <a:avLst/>
          </a:prstGeom>
          <a:noFill/>
        </p:spPr>
        <p:txBody>
          <a:bodyPr wrap="square" rtlCol="0">
            <a:spAutoFit/>
          </a:bodyPr>
          <a:lstStyle/>
          <a:p>
            <a:pPr algn="just" rtl="1">
              <a:lnSpc>
                <a:spcPct val="150000"/>
              </a:lnSpc>
            </a:pPr>
            <a:r>
              <a:rPr lang="ar-SA" sz="2400" b="1" dirty="0">
                <a:solidFill>
                  <a:srgbClr val="C00000"/>
                </a:solidFill>
                <a:latin typeface="Alexandria" charset="0"/>
                <a:cs typeface="+mj-cs"/>
              </a:rPr>
              <a:t>في هذه المحاضرة من مقرر </a:t>
            </a:r>
            <a:r>
              <a:rPr lang="ar-EG" sz="2400" b="1" dirty="0">
                <a:solidFill>
                  <a:srgbClr val="C00000"/>
                </a:solidFill>
                <a:latin typeface="Alexandria" charset="0"/>
                <a:cs typeface="+mj-cs"/>
              </a:rPr>
              <a:t>كتابة الأخبار والتقرير الصحفى</a:t>
            </a:r>
            <a:r>
              <a:rPr lang="ar-EG" sz="2400" dirty="0">
                <a:solidFill>
                  <a:schemeClr val="accent1">
                    <a:lumMod val="50000"/>
                  </a:schemeClr>
                </a:solidFill>
                <a:latin typeface="Alexandria" charset="0"/>
                <a:cs typeface="+mj-cs"/>
              </a:rPr>
              <a:t>:</a:t>
            </a:r>
          </a:p>
          <a:p>
            <a:pPr algn="just" rtl="1">
              <a:lnSpc>
                <a:spcPct val="150000"/>
              </a:lnSpc>
            </a:pPr>
            <a:r>
              <a:rPr lang="ar-EG" sz="2400" dirty="0">
                <a:solidFill>
                  <a:schemeClr val="accent1">
                    <a:lumMod val="50000"/>
                  </a:schemeClr>
                </a:solidFill>
                <a:latin typeface="Alexandria" charset="0"/>
                <a:cs typeface="+mj-cs"/>
              </a:rPr>
              <a:t>استعرضت المحاضرة مجموعة من الأساليب والأدوات التي تساعد في التحقق من المعلومات والمحتوى الرقمي.وتناولت دور روبوتات الدردشة بالذكاء الاصطناعي في دعم عملية التحقق من المعلومات.كما تناولت كيفية اكتشاف التزييف العميق، والتعرف على المحتوى المُولد بالذكاء الاصطناعي.واستعرضت أهم الأدوات المستخدمة لفحص المحتوى المُولد بالذكاء الاصطناعي ومحتوى منصات التواصل الاجتماعي.وفي النهاية، يظل التحقق من المعلومات خطوة أساسية قبل تصديق المحتوى الرقمي أو مشاركته.</a:t>
            </a:r>
            <a:endParaRPr lang="ar-SA" dirty="0">
              <a:solidFill>
                <a:schemeClr val="accent1">
                  <a:lumMod val="50000"/>
                </a:schemeClr>
              </a:solidFill>
              <a:latin typeface="Alexandria" charset="0"/>
              <a:cs typeface="+mj-cs"/>
            </a:endParaRP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4125" y="-75738"/>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429266" y="575187"/>
            <a:ext cx="7868545" cy="664405"/>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mj-cs"/>
              </a:rPr>
              <a:t>ملخص المحاضرة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7DF1A506-788B-42C0-B845-C4F64162E815}"/>
              </a:ext>
            </a:extLst>
          </p:cNvPr>
          <p:cNvSpPr/>
          <p:nvPr/>
        </p:nvSpPr>
        <p:spPr>
          <a:xfrm>
            <a:off x="9704439" y="1667527"/>
            <a:ext cx="2487560"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mj-cs"/>
              </a:rPr>
              <a:t>المحاضرة</a:t>
            </a:r>
            <a:r>
              <a:rPr lang="ar-EG" sz="2400" b="1" dirty="0">
                <a:latin typeface="Alexandria" charset="0"/>
                <a:cs typeface="+mj-cs"/>
              </a:rPr>
              <a:t> الرابعة</a:t>
            </a:r>
          </a:p>
          <a:p>
            <a:pPr algn="ctr" rtl="1"/>
            <a:endParaRPr lang="ar-SA" sz="2400" b="1" dirty="0">
              <a:latin typeface="Alexandria" charset="0"/>
              <a:cs typeface="+mj-cs"/>
            </a:endParaRPr>
          </a:p>
        </p:txBody>
      </p:sp>
      <p:sp>
        <p:nvSpPr>
          <p:cNvPr id="2" name="Rectangle 1">
            <a:extLst>
              <a:ext uri="{FF2B5EF4-FFF2-40B4-BE49-F238E27FC236}">
                <a16:creationId xmlns:a16="http://schemas.microsoft.com/office/drawing/2014/main" id="{C968BFFB-0F79-3E24-6758-E2BAD6D0C62C}"/>
              </a:ext>
            </a:extLst>
          </p:cNvPr>
          <p:cNvSpPr/>
          <p:nvPr/>
        </p:nvSpPr>
        <p:spPr>
          <a:xfrm>
            <a:off x="-1" y="6039294"/>
            <a:ext cx="12191999" cy="955008"/>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Rectangle 6">
            <a:extLst>
              <a:ext uri="{FF2B5EF4-FFF2-40B4-BE49-F238E27FC236}">
                <a16:creationId xmlns:a16="http://schemas.microsoft.com/office/drawing/2014/main" id="{7D41ACE7-D0BB-4065-9DD8-D9DB5BBE5878}"/>
              </a:ext>
            </a:extLst>
          </p:cNvPr>
          <p:cNvSpPr/>
          <p:nvPr/>
        </p:nvSpPr>
        <p:spPr>
          <a:xfrm>
            <a:off x="2496459" y="457200"/>
            <a:ext cx="8213258" cy="87898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mj-cs"/>
              </a:rPr>
              <a:t>ا</a:t>
            </a:r>
            <a:r>
              <a:rPr lang="ar-SA" sz="2800" b="1" dirty="0">
                <a:solidFill>
                  <a:schemeClr val="bg1"/>
                </a:solidFill>
                <a:latin typeface="Alexandria" charset="0"/>
                <a:cs typeface="+mj-cs"/>
              </a:rPr>
              <a:t>لمحاضرة </a:t>
            </a:r>
            <a:r>
              <a:rPr lang="ar-EG" sz="2800" b="1" dirty="0">
                <a:solidFill>
                  <a:schemeClr val="bg1"/>
                </a:solidFill>
                <a:latin typeface="Alexandria" charset="0"/>
                <a:cs typeface="+mj-cs"/>
              </a:rPr>
              <a:t>الرابعة.</a:t>
            </a:r>
            <a:endParaRPr lang="ar-SA" sz="2800" b="1" dirty="0">
              <a:solidFill>
                <a:schemeClr val="bg1"/>
              </a:solidFill>
              <a:latin typeface="Alexandria" charset="0"/>
              <a:cs typeface="+mj-cs"/>
            </a:endParaRP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 y="1561201"/>
            <a:ext cx="12192000" cy="72479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D5C615BC-A5C0-E1E2-6937-8B9DDE53EF70}"/>
              </a:ext>
            </a:extLst>
          </p:cNvPr>
          <p:cNvSpPr txBox="1"/>
          <p:nvPr/>
        </p:nvSpPr>
        <p:spPr>
          <a:xfrm>
            <a:off x="233917" y="2620948"/>
            <a:ext cx="9337786" cy="2249142"/>
          </a:xfrm>
          <a:prstGeom prst="rect">
            <a:avLst/>
          </a:prstGeom>
          <a:noFill/>
        </p:spPr>
        <p:txBody>
          <a:bodyPr wrap="square">
            <a:spAutoFit/>
          </a:bodyPr>
          <a:lstStyle/>
          <a:p>
            <a:pPr algn="justLow" rtl="1">
              <a:lnSpc>
                <a:spcPct val="150000"/>
              </a:lnSpc>
            </a:pPr>
            <a:r>
              <a:rPr lang="ar-EG" sz="2000" b="1" dirty="0">
                <a:solidFill>
                  <a:schemeClr val="accent1">
                    <a:lumMod val="50000"/>
                  </a:schemeClr>
                </a:solidFill>
              </a:rPr>
              <a:t>في المحاضرة </a:t>
            </a:r>
            <a:r>
              <a:rPr lang="ar-EG" sz="2400" b="1" dirty="0">
                <a:solidFill>
                  <a:schemeClr val="accent1">
                    <a:lumMod val="50000"/>
                  </a:schemeClr>
                </a:solidFill>
                <a:cs typeface="+mj-cs"/>
              </a:rPr>
              <a:t>القادمة</a:t>
            </a:r>
            <a:r>
              <a:rPr lang="ar-EG" sz="2400" dirty="0">
                <a:solidFill>
                  <a:schemeClr val="accent1">
                    <a:lumMod val="50000"/>
                  </a:schemeClr>
                </a:solidFill>
                <a:cs typeface="+mj-cs"/>
              </a:rPr>
              <a:t>، نتناول الأسس الرئيسية لكتابة الخبر الصحفي وبنائه بصورة واضحة ومتكاملة. كما تستعرض المحاضرة القادمة مكونات الخبر والأسئلة الأساسية التي تساعد في تحديد المعلومات الجوهرية للحدث.كما تتناول مفهوم المقدمة الخبرية وأهم أسس صياغتها، إلى جانب ترتيب المعلومات وفقًا لأهميتها.</a:t>
            </a:r>
            <a:endParaRPr lang="en-US" sz="2000" dirty="0">
              <a:solidFill>
                <a:schemeClr val="accent1">
                  <a:lumMod val="50000"/>
                </a:schemeClr>
              </a:solidFill>
              <a:cs typeface="+mj-cs"/>
            </a:endParaRP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833717" y="5753767"/>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77948"/>
            <a:ext cx="2580006" cy="1204686"/>
          </a:xfrm>
          <a:prstGeom prst="rect">
            <a:avLst/>
          </a:prstGeom>
        </p:spPr>
      </p:pic>
      <p:sp>
        <p:nvSpPr>
          <p:cNvPr id="3" name="TextBox 2">
            <a:extLst>
              <a:ext uri="{FF2B5EF4-FFF2-40B4-BE49-F238E27FC236}">
                <a16:creationId xmlns:a16="http://schemas.microsoft.com/office/drawing/2014/main" id="{BCDEE939-D9A5-CC39-FEE5-8FEE0B50EA95}"/>
              </a:ext>
            </a:extLst>
          </p:cNvPr>
          <p:cNvSpPr txBox="1"/>
          <p:nvPr/>
        </p:nvSpPr>
        <p:spPr>
          <a:xfrm>
            <a:off x="-1072978" y="5753767"/>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mj-cs"/>
              </a:rPr>
              <a:t>شكراً لحضوركم</a:t>
            </a:r>
            <a:endParaRPr lang="en-US" sz="4400" b="1" dirty="0">
              <a:solidFill>
                <a:schemeClr val="bg1"/>
              </a:solidFill>
              <a:latin typeface="Alexandria" charset="0"/>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3E6BA649-9DAD-41C0-8181-E0B73F281A88}"/>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4167</TotalTime>
  <Words>2828</Words>
  <Application>Microsoft Office PowerPoint</Application>
  <PresentationFormat>Widescreen</PresentationFormat>
  <Paragraphs>256</Paragraphs>
  <Slides>42</Slides>
  <Notes>14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42</vt:i4>
      </vt:variant>
    </vt:vector>
  </HeadingPairs>
  <TitlesOfParts>
    <vt:vector size="53" baseType="lpstr">
      <vt:lpstr>Alexandria</vt:lpstr>
      <vt:lpstr>Arial</vt:lpstr>
      <vt:lpstr>Calibri</vt:lpstr>
      <vt:lpstr>Calibri Light</vt:lpstr>
      <vt:lpstr>Symbol</vt:lpstr>
      <vt:lpstr>Tahoma</vt:lpstr>
      <vt:lpstr>Tajawal-Bold</vt:lpstr>
      <vt:lpstr>Tajawal-Regular</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Author</cp:lastModifiedBy>
  <cp:revision>82</cp:revision>
  <dcterms:created xsi:type="dcterms:W3CDTF">2023-04-29T09:08:00Z</dcterms:created>
  <dcterms:modified xsi:type="dcterms:W3CDTF">2026-10-04T09:53:26Z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