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1" r:id="rId4"/>
    <p:sldId id="259" r:id="rId5"/>
    <p:sldId id="260" r:id="rId6"/>
    <p:sldId id="261" r:id="rId7"/>
    <p:sldId id="283" r:id="rId8"/>
    <p:sldId id="284" r:id="rId9"/>
    <p:sldId id="264" r:id="rId10"/>
    <p:sldId id="286" r:id="rId11"/>
    <p:sldId id="266" r:id="rId12"/>
    <p:sldId id="267" r:id="rId13"/>
    <p:sldId id="268" r:id="rId14"/>
    <p:sldId id="269" r:id="rId15"/>
    <p:sldId id="270" r:id="rId16"/>
    <p:sldId id="282" r:id="rId17"/>
    <p:sldId id="285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188" y="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0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LAnoBERT [11]</c:v>
                </c:pt>
              </c:strCache>
            </c:strRef>
          </c:tx>
          <c:spPr>
            <a:solidFill>
              <a:srgbClr val="5B9BD5"/>
            </a:solidFill>
            <a:ln>
              <a:solidFill>
                <a:srgbClr val="5B9BD5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Precision</c:v>
                </c:pt>
                <c:pt idx="1">
                  <c:v>Recall</c:v>
                </c:pt>
                <c:pt idx="2">
                  <c:v>F1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2">
                  <c:v>87.49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5B9BD5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0-CEAB-4EFE-A349-27BDD25F23A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LogSD [15]</c:v>
                </c:pt>
              </c:strCache>
            </c:strRef>
          </c:tx>
          <c:spPr>
            <a:solidFill>
              <a:srgbClr val="70AD47"/>
            </a:solidFill>
            <a:ln>
              <a:solidFill>
                <a:srgbClr val="70AD47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Precision</c:v>
                </c:pt>
                <c:pt idx="1">
                  <c:v>Recall</c:v>
                </c:pt>
                <c:pt idx="2">
                  <c:v>F1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96</c:v>
                </c:pt>
                <c:pt idx="1">
                  <c:v>96.64</c:v>
                </c:pt>
                <c:pt idx="2">
                  <c:v>96.27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70AD47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1-CEAB-4EFE-A349-27BDD25F23A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LogFormer [12]</c:v>
                </c:pt>
              </c:strCache>
            </c:strRef>
          </c:tx>
          <c:spPr>
            <a:solidFill>
              <a:srgbClr val="ED7D31"/>
            </a:solidFill>
            <a:ln>
              <a:solidFill>
                <a:srgbClr val="ED7D31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Precision</c:v>
                </c:pt>
                <c:pt idx="1">
                  <c:v>Recall</c:v>
                </c:pt>
                <c:pt idx="2">
                  <c:v>F1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96</c:v>
                </c:pt>
                <c:pt idx="1">
                  <c:v>97</c:v>
                </c:pt>
                <c:pt idx="2">
                  <c:v>97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ED7D31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2-CEAB-4EFE-A349-27BDD25F23A0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Proposed Model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7030A0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Precision</c:v>
                </c:pt>
                <c:pt idx="1">
                  <c:v>Recall</c:v>
                </c:pt>
                <c:pt idx="2">
                  <c:v>F1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99.2</c:v>
                </c:pt>
                <c:pt idx="1">
                  <c:v>98.16</c:v>
                </c:pt>
                <c:pt idx="2">
                  <c:v>98.68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7030A0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3-CEAB-4EFE-A349-27BDD25F23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12700">
            <a:solidFill>
              <a:srgbClr val="FFFFFF"/>
            </a:solidFill>
          </a:ln>
        </c:spPr>
        <c:txPr>
          <a:bodyPr/>
          <a:lstStyle/>
          <a:p>
            <a:pPr>
              <a:defRPr sz="900">
                <a:solidFill>
                  <a:srgbClr val="FFFFFF"/>
                </a:solidFill>
              </a:defRPr>
            </a:pPr>
            <a:endParaRPr lang="en-US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100"/>
          <c:min val="0"/>
        </c:scaling>
        <c:delete val="0"/>
        <c:axPos val="l"/>
        <c:majorGridlines>
          <c:spPr>
            <a:ln w="5715">
              <a:solidFill>
                <a:srgbClr val="3F4C5B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 w="12700">
            <a:solidFill>
              <a:srgbClr val="FFFFFF"/>
            </a:solidFill>
          </a:ln>
        </c:spPr>
        <c:txPr>
          <a:bodyPr/>
          <a:lstStyle/>
          <a:p>
            <a:pPr>
              <a:defRPr sz="800">
                <a:solidFill>
                  <a:srgbClr val="FFFFFF"/>
                </a:solidFill>
              </a:defRPr>
            </a:pPr>
            <a:endParaRPr lang="en-US"/>
          </a:p>
        </c:txPr>
        <c:crossAx val="-2068027336"/>
        <c:crosses val="autoZero"/>
        <c:crossBetween val="between"/>
        <c:majorUnit val="20"/>
      </c:valAx>
    </c:plotArea>
    <c:legend>
      <c:legendPos val="b"/>
      <c:overlay val="0"/>
      <c:txPr>
        <a:bodyPr/>
        <a:lstStyle/>
        <a:p>
          <a:pPr>
            <a:defRPr sz="800">
              <a:solidFill>
                <a:srgbClr val="FFFFFF"/>
              </a:solidFill>
            </a:defRPr>
          </a:pPr>
          <a:endParaRPr lang="en-US"/>
        </a:p>
      </c:txPr>
    </c:legend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0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SHAP</c:v>
                </c:pt>
              </c:strCache>
            </c:strRef>
          </c:tx>
          <c:spPr>
            <a:solidFill>
              <a:srgbClr val="4897FF"/>
            </a:solidFill>
            <a:ln>
              <a:solidFill>
                <a:srgbClr val="4897FF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Faithfulness</c:v>
                </c:pt>
                <c:pt idx="1">
                  <c:v>Stability</c:v>
                </c:pt>
                <c:pt idx="2">
                  <c:v>Robustness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</c:v>
                </c:pt>
                <c:pt idx="1">
                  <c:v>0.45</c:v>
                </c:pt>
                <c:pt idx="2">
                  <c:v>0.45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4897FF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0-02E2-4C6F-9413-E810BE5ACF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Event Occlusion</c:v>
                </c:pt>
              </c:strCache>
            </c:strRef>
          </c:tx>
          <c:spPr>
            <a:solidFill>
              <a:srgbClr val="ED7D31"/>
            </a:solidFill>
            <a:ln>
              <a:solidFill>
                <a:srgbClr val="ED7D31"/>
              </a:solidFill>
            </a:ln>
          </c:spPr>
          <c:invertIfNegative val="1"/>
          <c:cat>
            <c:strRef>
              <c:f>Sheet1!$A$2:$A$4</c:f>
              <c:strCache>
                <c:ptCount val="3"/>
                <c:pt idx="0">
                  <c:v>Faithfulness</c:v>
                </c:pt>
                <c:pt idx="1">
                  <c:v>Stability</c:v>
                </c:pt>
                <c:pt idx="2">
                  <c:v>Robustness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solidFill>
                      <a:srgbClr val="ED7D31"/>
                    </a:solidFill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1-02E2-4C6F-9413-E810BE5ACF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srgbClr val="FFFFFF"/>
            </a:solidFill>
          </a:ln>
        </c:spPr>
        <c:txPr>
          <a:bodyPr/>
          <a:lstStyle/>
          <a:p>
            <a:pPr>
              <a:defRPr sz="800">
                <a:solidFill>
                  <a:srgbClr val="FFFFFF"/>
                </a:solidFill>
              </a:defRPr>
            </a:pPr>
            <a:endParaRPr lang="en-US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1.1000000000000001"/>
          <c:min val="0"/>
        </c:scaling>
        <c:delete val="1"/>
        <c:axPos val="b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legend>
      <c:legendPos val="b"/>
      <c:overlay val="1"/>
      <c:txPr>
        <a:bodyPr/>
        <a:lstStyle/>
        <a:p>
          <a:pPr>
            <a:defRPr sz="750">
              <a:solidFill>
                <a:srgbClr val="FFFFFF"/>
              </a:solidFill>
            </a:defRPr>
          </a:pPr>
          <a:endParaRPr lang="en-US"/>
        </a:p>
      </c:txPr>
    </c:legend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658368"/>
            <a:ext cx="10698480" cy="11430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2800" b="1" dirty="0">
                <a:solidFill>
                  <a:srgbClr val="FFFFFF"/>
                </a:solidFill>
                <a:latin typeface="Aptos"/>
              </a:rPr>
              <a:t>Explainable Transformer-Based Anomaly Detection
for Large-Scale System Logs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993392"/>
            <a:ext cx="4572000" cy="3200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00" b="1">
                <a:solidFill>
                  <a:srgbClr val="4897FF"/>
                </a:solidFill>
                <a:latin typeface="Aptos"/>
              </a:rPr>
              <a:t>Thesis Defense Presentation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788920"/>
            <a:ext cx="5212080" cy="7772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00" b="1">
                <a:solidFill>
                  <a:srgbClr val="FFFFFF"/>
                </a:solidFill>
                <a:latin typeface="Aptos"/>
              </a:rPr>
              <a:t>Hesham Bashatah — ID No. 253001893
Anas Barro — ID No. 253001086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749039"/>
            <a:ext cx="6035040" cy="7132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00" b="0">
                <a:solidFill>
                  <a:srgbClr val="9EAEBF"/>
                </a:solidFill>
                <a:latin typeface="Aptos"/>
              </a:rPr>
              <a:t>Master of Science in Artificial Intelligence
College of Informatics — Midocean University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4663440"/>
            <a:ext cx="5303520" cy="3200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50" b="1">
                <a:solidFill>
                  <a:srgbClr val="FFFFFF"/>
                </a:solidFill>
                <a:latin typeface="Aptos"/>
              </a:rPr>
              <a:t>Supervisor: Dr. Wesam Ahmed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388856C-38AF-4985-36A2-C8BC10D08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026" y="1829516"/>
            <a:ext cx="4744665" cy="34732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320040"/>
            <a:ext cx="10789920" cy="5029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2700" b="1">
                <a:solidFill>
                  <a:srgbClr val="FFFFFF"/>
                </a:solidFill>
                <a:latin typeface="Aptos"/>
              </a:rPr>
              <a:t>Agenda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77240" y="1234440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234440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>
                <a:solidFill>
                  <a:srgbClr val="4897FF"/>
                </a:solidFill>
                <a:latin typeface="Aptos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64208" y="1234440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Introduction and Background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2039112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9B59B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77240" y="2039112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 dirty="0">
                <a:solidFill>
                  <a:srgbClr val="9B59B6"/>
                </a:solidFill>
                <a:latin typeface="Aptos"/>
              </a:rPr>
              <a:t>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64208" y="2039112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Contributions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843784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2843784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>
                <a:solidFill>
                  <a:srgbClr val="4897FF"/>
                </a:solidFill>
                <a:latin typeface="Aptos"/>
              </a:rPr>
              <a:t>03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4208" y="2843784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Methodology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3648456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77240" y="3648456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>
                <a:solidFill>
                  <a:srgbClr val="ED7D31"/>
                </a:solidFill>
                <a:latin typeface="Aptos"/>
              </a:rPr>
              <a:t>04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4208" y="3648456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Results and Analysis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77240" y="4453128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9B59B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4453128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>
                <a:solidFill>
                  <a:srgbClr val="9B59B6"/>
                </a:solidFill>
                <a:latin typeface="Aptos"/>
              </a:rPr>
              <a:t>05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64208" y="4453128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Conclusion and Future Work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77240" y="5257800"/>
            <a:ext cx="658368" cy="566928"/>
          </a:xfrm>
          <a:prstGeom prst="round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77240" y="5257800"/>
            <a:ext cx="65836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00" b="1">
                <a:solidFill>
                  <a:srgbClr val="4897FF"/>
                </a:solidFill>
                <a:latin typeface="Aptos"/>
              </a:rPr>
              <a:t>06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64208" y="5257800"/>
            <a:ext cx="896112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FFFFFF"/>
                </a:solidFill>
                <a:latin typeface="Aptos"/>
              </a:rPr>
              <a:t>References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E35599D-1971-B2FC-1D43-F6CA35D46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4410" y="2019035"/>
            <a:ext cx="5096787" cy="281993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F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256032"/>
            <a:ext cx="384048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INTRODUCTION &amp; BACKGROUND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585216"/>
            <a:ext cx="10881360" cy="43891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00" b="1" i="0" u="none" strike="noStrike" kern="1200" cap="none" spc="0" normalizeH="0" baseline="0" noProof="0" dirty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System Logs Are Operational Evidence at Scale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42415"/>
            <a:ext cx="10881360" cy="34747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Modern systems continuously generate operational evidence, but anomalies often emerge from context across multiple events.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472184"/>
            <a:ext cx="10927080" cy="16459"/>
          </a:xfrm>
          <a:prstGeom prst="rect">
            <a:avLst/>
          </a:prstGeom>
          <a:solidFill>
            <a:srgbClr val="30415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" y="1737360"/>
            <a:ext cx="3703320" cy="4251960"/>
          </a:xfrm>
          <a:prstGeom prst="roundRect">
            <a:avLst>
              <a:gd name="adj" fmla="val 8000"/>
            </a:avLst>
          </a:prstGeom>
          <a:solidFill>
            <a:srgbClr val="121B27"/>
          </a:solidFill>
          <a:ln w="10160">
            <a:solidFill>
              <a:srgbClr val="30415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8680" y="1920240"/>
            <a:ext cx="324612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WHY LOG ANALYSIS IS CHALLENGING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2331720"/>
            <a:ext cx="41148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53312" y="2313432"/>
            <a:ext cx="260604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HIGH VOLUME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53312" y="2587752"/>
            <a:ext cx="257860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70" b="0" i="0" u="none" strike="noStrike" kern="1200" cap="none" spc="0" normalizeH="0" baseline="0" noProof="0" dirty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Millions of events can be generated across modern distributed environments.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68680" y="3209544"/>
            <a:ext cx="3246120" cy="10972"/>
          </a:xfrm>
          <a:prstGeom prst="rect">
            <a:avLst/>
          </a:prstGeom>
          <a:solidFill>
            <a:srgbClr val="30415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8680" y="3401568"/>
            <a:ext cx="41148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53312" y="3383280"/>
            <a:ext cx="260604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SEQUENTIAL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53312" y="3657600"/>
            <a:ext cx="257860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7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An event may become meaningful only when interpreted with what happened before and after it.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8680" y="4279392"/>
            <a:ext cx="3246120" cy="10972"/>
          </a:xfrm>
          <a:prstGeom prst="rect">
            <a:avLst/>
          </a:prstGeom>
          <a:solidFill>
            <a:srgbClr val="30415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680" y="4498848"/>
            <a:ext cx="41148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53312" y="4480560"/>
            <a:ext cx="260604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CONTEXT-DEPENDENT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53312" y="4754880"/>
            <a:ext cx="257860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7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Anomalies can emerge from changes in meaning, order, frequency, or surrounding behavior.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17720" y="1755648"/>
            <a:ext cx="694944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WHAT OPERATIONAL LOGS LOOK LIKE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17720" y="2212848"/>
            <a:ext cx="6949440" cy="987552"/>
          </a:xfrm>
          <a:prstGeom prst="roundRect">
            <a:avLst>
              <a:gd name="adj" fmla="val 8000"/>
            </a:avLst>
          </a:prstGeom>
          <a:solidFill>
            <a:srgbClr val="0E1621"/>
          </a:solidFill>
          <a:ln w="10160">
            <a:solidFill>
              <a:srgbClr val="30415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18888" y="2304288"/>
            <a:ext cx="6547103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8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APPLICATION LOG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18888" y="2542032"/>
            <a:ext cx="6547103" cy="53035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2026-08-15 19:04:11 INFO   api-gateway  GET /orders/78421  200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2026-08-15 19:04:14 WARN   payment      retry=1 timeout=2500ms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2026-08-15 19:04:17 ERROR  payment      upstream timeout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617720" y="3438144"/>
            <a:ext cx="6949440" cy="987552"/>
          </a:xfrm>
          <a:prstGeom prst="roundRect">
            <a:avLst>
              <a:gd name="adj" fmla="val 8000"/>
            </a:avLst>
          </a:prstGeom>
          <a:solidFill>
            <a:srgbClr val="0E1621"/>
          </a:solidFill>
          <a:ln w="10160">
            <a:solidFill>
              <a:srgbClr val="30415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18888" y="3529584"/>
            <a:ext cx="6547103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8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SYSTEM / INFRASTRUCTURE LOG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18888" y="3767328"/>
            <a:ext cx="6547103" cy="53035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Aug 15 19:04:11 node-07  kernel  eth0 link is up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Aug 15 19:04:16 node-07  WARN    memory pressure detected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Aug 15 19:04:18 node-07  ERROR   worker exited code=1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617720" y="4663440"/>
            <a:ext cx="6949440" cy="987552"/>
          </a:xfrm>
          <a:prstGeom prst="roundRect">
            <a:avLst>
              <a:gd name="adj" fmla="val 8000"/>
            </a:avLst>
          </a:prstGeom>
          <a:solidFill>
            <a:srgbClr val="1B324A"/>
          </a:solidFill>
          <a:ln w="10160">
            <a:solidFill>
              <a:srgbClr val="4E8B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18888" y="4754879"/>
            <a:ext cx="6547103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80" b="1" i="0" u="none" strike="noStrike" kern="1200" cap="none" spc="0" normalizeH="0" baseline="0" noProof="0">
                <a:ln>
                  <a:noFill/>
                </a:ln>
                <a:solidFill>
                  <a:srgbClr val="4E8BCD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BGL DATASET — RESEARCH DATA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18888" y="4992624"/>
            <a:ext cx="6547103" cy="53035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-         1117838570  2005.06.03  R02-M1-N0-C:J12-U11  ...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-         1117838571  2005.06.03  R02-M1-N0-C:J12-U11  ...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Courier New"/>
                <a:ea typeface="+mn-ea"/>
                <a:cs typeface="+mn-cs"/>
              </a:rPr>
              <a:t>KERNDTLB  1117838574  2005.06.03  R02-M1-N0-C:J12-U11  ...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68680" y="6199632"/>
            <a:ext cx="10469880" cy="34747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Anomalies may be abnormal patterns across a sequence of familiar events — not only unusual individual messages.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201400" y="256032"/>
            <a:ext cx="36576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A4B1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01168"/>
            <a:ext cx="365760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000" b="1" dirty="0">
                <a:solidFill>
                  <a:srgbClr val="4897FF"/>
                </a:solidFill>
                <a:latin typeface="Aptos"/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30352"/>
            <a:ext cx="10972800" cy="43891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2700" b="1">
                <a:solidFill>
                  <a:srgbClr val="EFF4F9"/>
                </a:solidFill>
                <a:latin typeface="Aptos"/>
              </a:rPr>
              <a:t>Research Contributions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960120"/>
            <a:ext cx="10972800" cy="34747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30" b="0">
                <a:solidFill>
                  <a:srgbClr val="9EAEBF"/>
                </a:solidFill>
                <a:latin typeface="Aptos"/>
              </a:rPr>
              <a:t>The contribution is centered on the detection framework and objectively evaluated explainability—not on preprocessing.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58368" y="1645919"/>
            <a:ext cx="566928" cy="566928"/>
          </a:xfrm>
          <a:prstGeom prst="roundRect">
            <a:avLst/>
          </a:prstGeom>
          <a:solidFill>
            <a:srgbClr val="182B3D"/>
          </a:solidFill>
          <a:ln w="9525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58368" y="1645919"/>
            <a:ext cx="56692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50" b="1">
                <a:solidFill>
                  <a:srgbClr val="4897FF"/>
                </a:solidFill>
                <a:latin typeface="Aptos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4752" y="1545336"/>
            <a:ext cx="324612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4897FF"/>
                </a:solidFill>
                <a:latin typeface="Aptos"/>
              </a:rPr>
              <a:t>Compact Semantic Detection Framework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09160" y="1545336"/>
            <a:ext cx="653796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10" b="0">
                <a:solidFill>
                  <a:srgbClr val="EFF4F9"/>
                </a:solidFill>
                <a:latin typeface="Aptos"/>
              </a:rPr>
              <a:t>Frozen MiniLM semantic event embeddings are combined with a lightweight trainable Transformer classifier.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1444752" y="2542032"/>
            <a:ext cx="9802368" cy="7315"/>
          </a:xfrm>
          <a:prstGeom prst="rect">
            <a:avLst/>
          </a:prstGeom>
          <a:solidFill>
            <a:srgbClr val="4B59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58368" y="2706624"/>
            <a:ext cx="566928" cy="566928"/>
          </a:xfrm>
          <a:prstGeom prst="roundRect">
            <a:avLst/>
          </a:prstGeom>
          <a:solidFill>
            <a:srgbClr val="182B3D"/>
          </a:solidFill>
          <a:ln w="9525">
            <a:solidFill>
              <a:srgbClr val="9B59B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8368" y="2706624"/>
            <a:ext cx="56692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50" b="1">
                <a:solidFill>
                  <a:srgbClr val="9B59B6"/>
                </a:solidFill>
                <a:latin typeface="Aptos"/>
              </a:rPr>
              <a:t>02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44752" y="2606039"/>
            <a:ext cx="324612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9B59B6"/>
                </a:solidFill>
                <a:latin typeface="Aptos"/>
              </a:rPr>
              <a:t>Integrated Post-hoc Explainability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09160" y="2606039"/>
            <a:ext cx="653796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10" b="0">
                <a:solidFill>
                  <a:srgbClr val="EFF4F9"/>
                </a:solidFill>
                <a:latin typeface="Aptos"/>
              </a:rPr>
              <a:t>SHAP and Event Occlusion explain influential event positions after detection without changing the classifier decision.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44752" y="3602736"/>
            <a:ext cx="9802368" cy="7315"/>
          </a:xfrm>
          <a:prstGeom prst="rect">
            <a:avLst/>
          </a:prstGeom>
          <a:solidFill>
            <a:srgbClr val="4B59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658368" y="3767328"/>
            <a:ext cx="566928" cy="566928"/>
          </a:xfrm>
          <a:prstGeom prst="roundRect">
            <a:avLst/>
          </a:prstGeom>
          <a:solidFill>
            <a:srgbClr val="182B3D"/>
          </a:solidFill>
          <a:ln w="9525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58368" y="3767328"/>
            <a:ext cx="56692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50" b="1">
                <a:solidFill>
                  <a:srgbClr val="ED7D31"/>
                </a:solidFill>
                <a:latin typeface="Aptos"/>
              </a:rP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44752" y="3666744"/>
            <a:ext cx="324612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ED7D31"/>
                </a:solidFill>
                <a:latin typeface="Aptos"/>
              </a:rPr>
              <a:t>Objective XAI Evaluation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09160" y="3666744"/>
            <a:ext cx="653796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10" b="0">
                <a:solidFill>
                  <a:srgbClr val="EFF4F9"/>
                </a:solidFill>
                <a:latin typeface="Aptos"/>
              </a:rPr>
              <a:t>Explanation quality is assessed through faithfulness, stability, baseline robustness, concentration, agreement, and runtime.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444752" y="4663440"/>
            <a:ext cx="9802368" cy="7315"/>
          </a:xfrm>
          <a:prstGeom prst="rect">
            <a:avLst/>
          </a:prstGeom>
          <a:solidFill>
            <a:srgbClr val="4B59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658368" y="4828032"/>
            <a:ext cx="566928" cy="566928"/>
          </a:xfrm>
          <a:prstGeom prst="roundRect">
            <a:avLst/>
          </a:prstGeom>
          <a:solidFill>
            <a:srgbClr val="182B3D"/>
          </a:solidFill>
          <a:ln w="9525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58368" y="4828032"/>
            <a:ext cx="566928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350" b="1">
                <a:solidFill>
                  <a:srgbClr val="ED7D31"/>
                </a:solidFill>
                <a:latin typeface="Aptos"/>
              </a:rPr>
              <a:t>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44752" y="4727448"/>
            <a:ext cx="324612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>
                <a:solidFill>
                  <a:srgbClr val="ED7D31"/>
                </a:solidFill>
                <a:latin typeface="Aptos"/>
              </a:rPr>
              <a:t>Evidence-Based Explainer Selection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09160" y="4727448"/>
            <a:ext cx="6537960" cy="9601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210" b="0">
                <a:solidFill>
                  <a:srgbClr val="EFF4F9"/>
                </a:solidFill>
                <a:latin typeface="Aptos"/>
              </a:rPr>
              <a:t>Event Occlusion is selected as the primary explainer from measured evidence; SHAP remains complementary.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7C4C2C-B161-3AF8-2B47-64F0B10BF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73" y="540688"/>
            <a:ext cx="11855394" cy="63173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B6E156-108F-FA30-90A0-26F3D3C7D404}"/>
              </a:ext>
            </a:extLst>
          </p:cNvPr>
          <p:cNvSpPr txBox="1"/>
          <p:nvPr/>
        </p:nvSpPr>
        <p:spPr>
          <a:xfrm>
            <a:off x="548640" y="192358"/>
            <a:ext cx="3657600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lang="en-US" sz="1000" b="1" dirty="0">
                <a:solidFill>
                  <a:srgbClr val="4897FF"/>
                </a:solidFill>
                <a:latin typeface="Aptos"/>
              </a:rPr>
              <a:t>METHODOLOGY</a:t>
            </a:r>
            <a:endParaRPr sz="1000" b="1" dirty="0">
              <a:solidFill>
                <a:srgbClr val="4897FF"/>
              </a:solidFill>
              <a:latin typeface="Apto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3FF789-F6C3-75D0-59E1-28D8ED068331}"/>
              </a:ext>
            </a:extLst>
          </p:cNvPr>
          <p:cNvSpPr txBox="1"/>
          <p:nvPr/>
        </p:nvSpPr>
        <p:spPr>
          <a:xfrm>
            <a:off x="548640" y="518694"/>
            <a:ext cx="10881360" cy="49244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PROPOSED FRAMEWORK</a:t>
            </a:r>
            <a:endParaRPr kumimoji="0" sz="2600" b="1" i="0" u="none" strike="noStrike" kern="1200" cap="none" spc="0" normalizeH="0" baseline="0" noProof="0" dirty="0">
              <a:ln>
                <a:noFill/>
              </a:ln>
              <a:solidFill>
                <a:srgbClr val="F4F7FA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01168"/>
            <a:ext cx="3200400" cy="2011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METHODOLOGY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02920"/>
            <a:ext cx="10972800" cy="384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Class Imbalance Handling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896112"/>
            <a:ext cx="10972800" cy="2743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Objective: preserve the real chronological distribution while making the model more sensitive to rare anomalous windows.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389888"/>
            <a:ext cx="1092708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 dirty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THE PROBLEM</a:t>
            </a:r>
          </a:p>
        </p:txBody>
      </p:sp>
      <p:sp>
        <p:nvSpPr>
          <p:cNvPr id="6" name="Rectangle 5"/>
          <p:cNvSpPr/>
          <p:nvPr/>
        </p:nvSpPr>
        <p:spPr>
          <a:xfrm>
            <a:off x="822960" y="1709928"/>
            <a:ext cx="10561320" cy="1920240"/>
          </a:xfrm>
          <a:prstGeom prst="rect">
            <a:avLst/>
          </a:prstGeom>
          <a:solidFill>
            <a:srgbClr val="121A24"/>
          </a:solidFill>
          <a:ln w="8255">
            <a:solidFill>
              <a:srgbClr val="45536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7280" y="1901952"/>
            <a:ext cx="3474720" cy="2011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NORMAL WINDOW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8992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8992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1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17319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17319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55648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55648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93976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93976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32304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32304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5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70632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70632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6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108960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08960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7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447288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47288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8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785616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85616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123944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23944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97280" y="2688336"/>
            <a:ext cx="347472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19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10 normal events  →  Label 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45152" y="2011680"/>
            <a:ext cx="2011680" cy="2743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Normal windows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45152" y="2331720"/>
            <a:ext cx="2011680" cy="3200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≫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45152" y="2688336"/>
            <a:ext cx="2011680" cy="2743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Anomalous windows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903720" y="1901952"/>
            <a:ext cx="3474720" cy="2011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E55B5B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ANOMALOUS WINDOW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885432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85432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1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223760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23760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2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562088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62088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3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900415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00415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4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238743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238743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5</a:t>
            </a:r>
          </a:p>
        </p:txBody>
      </p:sp>
      <p:sp>
        <p:nvSpPr>
          <p:cNvPr id="43" name="Rectangle 42"/>
          <p:cNvSpPr/>
          <p:nvPr/>
        </p:nvSpPr>
        <p:spPr>
          <a:xfrm>
            <a:off x="8577071" y="2286000"/>
            <a:ext cx="301752" cy="301752"/>
          </a:xfrm>
          <a:prstGeom prst="rect">
            <a:avLst/>
          </a:prstGeom>
          <a:solidFill>
            <a:srgbClr val="E55B5B"/>
          </a:solidFill>
          <a:ln w="2540">
            <a:solidFill>
              <a:srgbClr val="E55B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577071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6</a:t>
            </a:r>
          </a:p>
        </p:txBody>
      </p:sp>
      <p:sp>
        <p:nvSpPr>
          <p:cNvPr id="45" name="Rectangle 44"/>
          <p:cNvSpPr/>
          <p:nvPr/>
        </p:nvSpPr>
        <p:spPr>
          <a:xfrm>
            <a:off x="8915399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915399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7</a:t>
            </a:r>
          </a:p>
        </p:txBody>
      </p:sp>
      <p:sp>
        <p:nvSpPr>
          <p:cNvPr id="47" name="Rectangle 46"/>
          <p:cNvSpPr/>
          <p:nvPr/>
        </p:nvSpPr>
        <p:spPr>
          <a:xfrm>
            <a:off x="9253727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53727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8</a:t>
            </a:r>
          </a:p>
        </p:txBody>
      </p:sp>
      <p:sp>
        <p:nvSpPr>
          <p:cNvPr id="49" name="Rectangle 48"/>
          <p:cNvSpPr/>
          <p:nvPr/>
        </p:nvSpPr>
        <p:spPr>
          <a:xfrm>
            <a:off x="9592055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592055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</a:t>
            </a:r>
          </a:p>
        </p:txBody>
      </p:sp>
      <p:sp>
        <p:nvSpPr>
          <p:cNvPr id="51" name="Rectangle 50"/>
          <p:cNvSpPr/>
          <p:nvPr/>
        </p:nvSpPr>
        <p:spPr>
          <a:xfrm>
            <a:off x="9930383" y="2286000"/>
            <a:ext cx="301752" cy="301752"/>
          </a:xfrm>
          <a:prstGeom prst="rect">
            <a:avLst/>
          </a:prstGeom>
          <a:solidFill>
            <a:srgbClr val="4897FF"/>
          </a:solidFill>
          <a:ln w="254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930383" y="2322576"/>
            <a:ext cx="301752" cy="1828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64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10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903720" y="2688336"/>
            <a:ext cx="347472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19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≥1 anomalous event  →  Label 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188720" y="3182112"/>
            <a:ext cx="982980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Consequence: overall Accuracy can remain high even if rare anomalies are missed.</a:t>
            </a:r>
          </a:p>
        </p:txBody>
      </p:sp>
      <p:sp>
        <p:nvSpPr>
          <p:cNvPr id="71" name="Rectangle 70"/>
          <p:cNvSpPr/>
          <p:nvPr/>
        </p:nvSpPr>
        <p:spPr>
          <a:xfrm>
            <a:off x="1545336" y="6020015"/>
            <a:ext cx="8769095" cy="621792"/>
          </a:xfrm>
          <a:prstGeom prst="rect">
            <a:avLst/>
          </a:prstGeom>
          <a:solidFill>
            <a:srgbClr val="102233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481328" y="6230327"/>
            <a:ext cx="1828800" cy="2011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19" b="1" i="0" u="none" strike="noStrike" kern="1200" cap="none" spc="0" normalizeH="0" baseline="0" noProof="0" dirty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HOW WE JUDGE IT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442754" y="6172200"/>
            <a:ext cx="8119872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Accuracy is reported, but Precision + Recall + F1 are emphasized for anomaly detection.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24840" y="3832003"/>
            <a:ext cx="10927080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 dirty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OUR RESPONSE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1545336" y="4168138"/>
            <a:ext cx="1757758" cy="384048"/>
          </a:xfrm>
          <a:prstGeom prst="rect">
            <a:avLst/>
          </a:prstGeom>
          <a:solidFill>
            <a:srgbClr val="0F1720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303094" y="4168138"/>
            <a:ext cx="7011337" cy="384048"/>
          </a:xfrm>
          <a:prstGeom prst="rect">
            <a:avLst/>
          </a:prstGeom>
          <a:solidFill>
            <a:srgbClr val="141D28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618488" y="4237140"/>
            <a:ext cx="1642966" cy="22775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ACTION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910957" y="4263022"/>
            <a:ext cx="6385325" cy="22775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WHAT WE DID</a:t>
            </a:r>
          </a:p>
        </p:txBody>
      </p:sp>
      <p:sp>
        <p:nvSpPr>
          <p:cNvPr id="79" name="Rectangle 78"/>
          <p:cNvSpPr/>
          <p:nvPr/>
        </p:nvSpPr>
        <p:spPr>
          <a:xfrm>
            <a:off x="1545336" y="4552186"/>
            <a:ext cx="1757758" cy="356616"/>
          </a:xfrm>
          <a:prstGeom prst="rect">
            <a:avLst/>
          </a:prstGeom>
          <a:solidFill>
            <a:srgbClr val="0F1720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3303094" y="4552186"/>
            <a:ext cx="7011337" cy="356616"/>
          </a:xfrm>
          <a:prstGeom prst="rect">
            <a:avLst/>
          </a:prstGeom>
          <a:solidFill>
            <a:srgbClr val="0F1720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636776" y="4612044"/>
            <a:ext cx="1614267" cy="22775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Preserve distribution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950208" y="4612878"/>
            <a:ext cx="6270532" cy="22608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9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• Keep the original chronological class distribution.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545336" y="4908802"/>
            <a:ext cx="1757758" cy="356616"/>
          </a:xfrm>
          <a:prstGeom prst="rect">
            <a:avLst/>
          </a:prstGeom>
          <a:solidFill>
            <a:srgbClr val="141D28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3303094" y="4908802"/>
            <a:ext cx="7011337" cy="356616"/>
          </a:xfrm>
          <a:prstGeom prst="rect">
            <a:avLst/>
          </a:prstGeom>
          <a:solidFill>
            <a:srgbClr val="141D28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636776" y="4968660"/>
            <a:ext cx="1614267" cy="22775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 resampling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950208" y="4969494"/>
            <a:ext cx="6270532" cy="22608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9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• No oversampling  • No undersampling  • No synthetic sequences.</a:t>
            </a:r>
          </a:p>
        </p:txBody>
      </p:sp>
      <p:sp>
        <p:nvSpPr>
          <p:cNvPr id="87" name="Rectangle 86"/>
          <p:cNvSpPr/>
          <p:nvPr/>
        </p:nvSpPr>
        <p:spPr>
          <a:xfrm>
            <a:off x="1545336" y="5265417"/>
            <a:ext cx="1757758" cy="356616"/>
          </a:xfrm>
          <a:prstGeom prst="rect">
            <a:avLst/>
          </a:prstGeom>
          <a:solidFill>
            <a:srgbClr val="0F1720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3303094" y="5265417"/>
            <a:ext cx="7011337" cy="356616"/>
          </a:xfrm>
          <a:prstGeom prst="rect">
            <a:avLst/>
          </a:prstGeom>
          <a:solidFill>
            <a:srgbClr val="141D28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636776" y="5325276"/>
            <a:ext cx="1614267" cy="22775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Weighted BCE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950208" y="5330681"/>
            <a:ext cx="6270532" cy="22608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9" b="0" i="0" u="none" strike="noStrike" kern="1200" cap="none" spc="0" normalizeH="0" baseline="0" noProof="0" dirty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• Increase anomaly sensitivity through the training loss rather than altering the data.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82880"/>
            <a:ext cx="365760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METHODOLOGY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920" y="493776"/>
            <a:ext cx="11155680" cy="39319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Evaluation Metrics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307592"/>
            <a:ext cx="1088136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DETECTION PERFORMANCE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1600200"/>
            <a:ext cx="1325880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1645920"/>
            <a:ext cx="1234439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Metric</a:t>
            </a:r>
          </a:p>
        </p:txBody>
      </p:sp>
      <p:sp>
        <p:nvSpPr>
          <p:cNvPr id="8" name="Rectangle 7"/>
          <p:cNvSpPr/>
          <p:nvPr/>
        </p:nvSpPr>
        <p:spPr>
          <a:xfrm>
            <a:off x="1965960" y="1600200"/>
            <a:ext cx="4160520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11679" y="1645920"/>
            <a:ext cx="4069080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Equation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26479" y="1600200"/>
            <a:ext cx="5422392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72199" y="1645920"/>
            <a:ext cx="5330952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What It Tells Us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0080" y="2011680"/>
            <a:ext cx="1325880" cy="521207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3231" y="2057400"/>
            <a:ext cx="1179576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Precision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65960" y="2011680"/>
            <a:ext cx="4160520" cy="521207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39112" y="2057400"/>
            <a:ext cx="4014215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3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TP / (TP + FP)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126479" y="2011680"/>
            <a:ext cx="5422392" cy="521207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99631" y="2057400"/>
            <a:ext cx="5276088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How many predicted anomaly windows are actually anomalous; reflects false-alarm control.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0080" y="2532888"/>
            <a:ext cx="1325880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3231" y="2578608"/>
            <a:ext cx="1179576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Recall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965960" y="2532888"/>
            <a:ext cx="4160520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39112" y="2578608"/>
            <a:ext cx="4014215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3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TP / (TP + FN)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126479" y="2532888"/>
            <a:ext cx="5422392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99631" y="2578608"/>
            <a:ext cx="5276088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How many actual anomaly windows are detected; reflects missed-anomaly control.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40080" y="3054096"/>
            <a:ext cx="1325880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3231" y="3099815"/>
            <a:ext cx="1179576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F1-Score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965960" y="3054096"/>
            <a:ext cx="4160520" cy="521207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39112" y="3099815"/>
            <a:ext cx="4014215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3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2 × (Precision × Recall) / (Precision + Recall)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26479" y="3054096"/>
            <a:ext cx="5422392" cy="521207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99631" y="3099815"/>
            <a:ext cx="5276088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Primary model-selection metric; balances Precision and Recall.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40080" y="3575303"/>
            <a:ext cx="1325880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3231" y="3621023"/>
            <a:ext cx="1179576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Accuracy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965960" y="3575303"/>
            <a:ext cx="4160520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039112" y="3621023"/>
            <a:ext cx="4014215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3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(TP + TN) / (TP + TN + FP + FN)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126479" y="3575303"/>
            <a:ext cx="5422392" cy="521207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99631" y="3621023"/>
            <a:ext cx="5276088" cy="42976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Overall correctness, but interpreted cautiously because the dataset is imbalanced.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0080" y="4224528"/>
            <a:ext cx="1088136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3FC4AE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EXPLANATION QUALITY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40080" y="4517136"/>
            <a:ext cx="1508760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3FC4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85800" y="4562856"/>
            <a:ext cx="1417319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Metric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148839" y="4517136"/>
            <a:ext cx="3977639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3FC4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94559" y="4562856"/>
            <a:ext cx="3886200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Equation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126479" y="4517136"/>
            <a:ext cx="5422392" cy="411480"/>
          </a:xfrm>
          <a:prstGeom prst="rect">
            <a:avLst/>
          </a:prstGeom>
          <a:solidFill>
            <a:srgbClr val="182B3D"/>
          </a:solidFill>
          <a:ln w="8890">
            <a:solidFill>
              <a:srgbClr val="3FC4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172199" y="4562856"/>
            <a:ext cx="5330952" cy="3108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What It Tells Us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40080" y="4928616"/>
            <a:ext cx="1508760" cy="603504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13231" y="4974336"/>
            <a:ext cx="1362456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3FC4AE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Faithfulness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148839" y="4928616"/>
            <a:ext cx="3977639" cy="603504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1991" y="4974336"/>
            <a:ext cx="3831335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Comprehensivenessₖ = z(X) − z(X \ Tₖ)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126479" y="4928616"/>
            <a:ext cx="5422392" cy="603504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99631" y="4974336"/>
            <a:ext cx="5276088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If removing top-ranked events reduces the anomaly logit, the attribution is supported by perturbation evidence.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0080" y="5532120"/>
            <a:ext cx="1508760" cy="603504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3231" y="5577840"/>
            <a:ext cx="1362456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3FC4AE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Stability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148839" y="5532120"/>
            <a:ext cx="3977639" cy="603504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221991" y="5577840"/>
            <a:ext cx="3831335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Repeated-run attribution consistency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126479" y="5532120"/>
            <a:ext cx="5422392" cy="603504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199631" y="5577840"/>
            <a:ext cx="5276088" cy="5120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Checks whether repeated explanations remain consistent for the same case and method.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047602" y="939087"/>
            <a:ext cx="8066314" cy="25237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Because BGL is imbalanced, Accuracy is not interpreted alone — Precision, Recall and F1 are emphasized.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E46AF3-C207-E283-E4CA-381DCF54B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4BC4007-DCF6-77C8-5E14-3B8FAA9F8395}"/>
              </a:ext>
            </a:extLst>
          </p:cNvPr>
          <p:cNvSpPr txBox="1"/>
          <p:nvPr/>
        </p:nvSpPr>
        <p:spPr>
          <a:xfrm>
            <a:off x="548640" y="192358"/>
            <a:ext cx="3657600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METHODOLOGY</a:t>
            </a:r>
            <a:endParaRPr kumimoji="0" sz="1000" b="1" i="0" u="none" strike="noStrike" kern="1200" cap="none" spc="0" normalizeH="0" baseline="0" noProof="0" dirty="0">
              <a:ln>
                <a:noFill/>
              </a:ln>
              <a:solidFill>
                <a:srgbClr val="4897FF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C78642-4F12-3DE7-2FD4-626CBBA0110A}"/>
              </a:ext>
            </a:extLst>
          </p:cNvPr>
          <p:cNvSpPr txBox="1"/>
          <p:nvPr/>
        </p:nvSpPr>
        <p:spPr>
          <a:xfrm>
            <a:off x="548640" y="518694"/>
            <a:ext cx="10881360" cy="49244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4F7F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Model Architecture </a:t>
            </a:r>
            <a:endParaRPr kumimoji="0" sz="2600" b="1" i="0" u="none" strike="noStrike" kern="1200" cap="none" spc="0" normalizeH="0" baseline="0" noProof="0" dirty="0">
              <a:ln>
                <a:noFill/>
              </a:ln>
              <a:solidFill>
                <a:srgbClr val="F4F7FA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9CA6A3-C1E5-EF8D-A7B3-C115ED523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6" y="1011137"/>
            <a:ext cx="11965577" cy="525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33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82880"/>
            <a:ext cx="3657600" cy="2194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RESULTS &amp; ANALYSIS  |  19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920" y="493776"/>
            <a:ext cx="11155680" cy="39319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5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Contextual Comparison with Representative BGL Studies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77824"/>
            <a:ext cx="1115568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7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Precision, recall and F1 are compared where reported; each study keeps one consistent color.</a:t>
            </a:r>
          </a:p>
        </p:txBody>
      </p:sp>
      <p:sp>
        <p:nvSpPr>
          <p:cNvPr id="5" name="Rectangle 4"/>
          <p:cNvSpPr/>
          <p:nvPr/>
        </p:nvSpPr>
        <p:spPr>
          <a:xfrm>
            <a:off x="384048" y="1353312"/>
            <a:ext cx="1389888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479" y="1399032"/>
            <a:ext cx="1335024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Study / Reference</a:t>
            </a:r>
          </a:p>
        </p:txBody>
      </p:sp>
      <p:sp>
        <p:nvSpPr>
          <p:cNvPr id="7" name="Rectangle 6"/>
          <p:cNvSpPr/>
          <p:nvPr/>
        </p:nvSpPr>
        <p:spPr>
          <a:xfrm>
            <a:off x="1773936" y="1353312"/>
            <a:ext cx="694944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1368" y="1399032"/>
            <a:ext cx="640080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Precision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468880" y="1353312"/>
            <a:ext cx="694944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96312" y="1399032"/>
            <a:ext cx="640080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Recall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63824" y="1353312"/>
            <a:ext cx="621792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91256" y="1399032"/>
            <a:ext cx="566928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5615" y="1353312"/>
            <a:ext cx="868680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3048" y="1399032"/>
            <a:ext cx="813815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Other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654296" y="1353312"/>
            <a:ext cx="1645920" cy="475488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81728" y="1399032"/>
            <a:ext cx="1591056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XAI / Explainability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84048" y="1828800"/>
            <a:ext cx="1389888" cy="713232"/>
          </a:xfrm>
          <a:prstGeom prst="rect">
            <a:avLst/>
          </a:prstGeom>
          <a:solidFill>
            <a:srgbClr val="101822"/>
          </a:solidFill>
          <a:ln w="10160">
            <a:solidFill>
              <a:srgbClr val="5B9BD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1479" y="1874519"/>
            <a:ext cx="1335024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LAnoBERT [11]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3936" y="1828800"/>
            <a:ext cx="694944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01368" y="1874519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68880" y="1828800"/>
            <a:ext cx="694944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96312" y="1874519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—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163824" y="1828800"/>
            <a:ext cx="621792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91256" y="1874519"/>
            <a:ext cx="566928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87.49%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785615" y="1828800"/>
            <a:ext cx="868680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13048" y="1874519"/>
            <a:ext cx="813815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AUROC
97.21%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654296" y="1828800"/>
            <a:ext cx="1645920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81728" y="1874519"/>
            <a:ext cx="1591056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 matched event-level
XAI benchmark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84048" y="2542032"/>
            <a:ext cx="1389888" cy="713232"/>
          </a:xfrm>
          <a:prstGeom prst="rect">
            <a:avLst/>
          </a:prstGeom>
          <a:solidFill>
            <a:srgbClr val="151E29"/>
          </a:solidFill>
          <a:ln w="10160">
            <a:solidFill>
              <a:srgbClr val="70AD4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1479" y="2587752"/>
            <a:ext cx="1335024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LogSD [15]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773936" y="2542032"/>
            <a:ext cx="694944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01368" y="2587752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96.00%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468880" y="2542032"/>
            <a:ext cx="694944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96312" y="2587752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96.64%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163824" y="2542032"/>
            <a:ext cx="621792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191256" y="2587752"/>
            <a:ext cx="566928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96.27%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785615" y="2542032"/>
            <a:ext cx="868680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813048" y="2587752"/>
            <a:ext cx="813815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PRC
97.16%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654296" y="2542032"/>
            <a:ext cx="1645920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81728" y="2587752"/>
            <a:ext cx="1591056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 matched
XAI benchmark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84048" y="3255264"/>
            <a:ext cx="1389888" cy="713232"/>
          </a:xfrm>
          <a:prstGeom prst="rect">
            <a:avLst/>
          </a:prstGeom>
          <a:solidFill>
            <a:srgbClr val="101822"/>
          </a:solidFill>
          <a:ln w="10160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1479" y="3300984"/>
            <a:ext cx="1335024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LogFormer [12]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773936" y="3255264"/>
            <a:ext cx="694944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01368" y="3300984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96.00%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468880" y="3255264"/>
            <a:ext cx="694944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496312" y="3300984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97.00%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163824" y="3255264"/>
            <a:ext cx="621792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91256" y="3300984"/>
            <a:ext cx="566928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97.00%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785615" y="3255264"/>
            <a:ext cx="868680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813048" y="3300984"/>
            <a:ext cx="813815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—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654296" y="3255264"/>
            <a:ext cx="1645920" cy="713232"/>
          </a:xfrm>
          <a:prstGeom prst="rect">
            <a:avLst/>
          </a:prstGeom>
          <a:solidFill>
            <a:srgbClr val="101822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681728" y="3300984"/>
            <a:ext cx="1591056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No matched event-level
XAI benchmark*</a:t>
            </a:r>
          </a:p>
        </p:txBody>
      </p:sp>
      <p:sp>
        <p:nvSpPr>
          <p:cNvPr id="53" name="Rectangle 52"/>
          <p:cNvSpPr/>
          <p:nvPr/>
        </p:nvSpPr>
        <p:spPr>
          <a:xfrm>
            <a:off x="384048" y="3968496"/>
            <a:ext cx="1389888" cy="713232"/>
          </a:xfrm>
          <a:prstGeom prst="rect">
            <a:avLst/>
          </a:prstGeom>
          <a:solidFill>
            <a:srgbClr val="151E29"/>
          </a:solidFill>
          <a:ln w="10160"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11479" y="4014216"/>
            <a:ext cx="1335024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Proposed Model
(This Work)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773936" y="3968496"/>
            <a:ext cx="694944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801368" y="4014216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99.20%</a:t>
            </a:r>
          </a:p>
        </p:txBody>
      </p:sp>
      <p:sp>
        <p:nvSpPr>
          <p:cNvPr id="57" name="Rectangle 56"/>
          <p:cNvSpPr/>
          <p:nvPr/>
        </p:nvSpPr>
        <p:spPr>
          <a:xfrm>
            <a:off x="2468880" y="3968496"/>
            <a:ext cx="694944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496312" y="4014216"/>
            <a:ext cx="640080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98.16%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163824" y="3968496"/>
            <a:ext cx="621792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191256" y="4014216"/>
            <a:ext cx="566928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4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98.68%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785615" y="3968496"/>
            <a:ext cx="868680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813048" y="4014216"/>
            <a:ext cx="813815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AP
99.25%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654296" y="3968496"/>
            <a:ext cx="1645920" cy="713232"/>
          </a:xfrm>
          <a:prstGeom prst="rect">
            <a:avLst/>
          </a:prstGeom>
          <a:solidFill>
            <a:srgbClr val="151E29"/>
          </a:solidFill>
          <a:ln w="5715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681728" y="4014216"/>
            <a:ext cx="1591056" cy="6126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SHAP + Event Occlusion
Quantitative XAI evaluation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84048" y="4800600"/>
            <a:ext cx="5916168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6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— = not reported in Thesis V9 comparison evidence. Study-specific AUROC/PRC/AP are retained in the table only.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583680" y="1353312"/>
            <a:ext cx="5166360" cy="2377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1CBDC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COMMON DETECTION METRICS BY STUDY</a:t>
            </a:r>
          </a:p>
        </p:txBody>
      </p:sp>
      <p:graphicFrame>
        <p:nvGraphicFramePr>
          <p:cNvPr id="67" name="Chart 66"/>
          <p:cNvGraphicFramePr>
            <a:graphicFrameLocks noGrp="1"/>
          </p:cNvGraphicFramePr>
          <p:nvPr/>
        </p:nvGraphicFramePr>
        <p:xfrm>
          <a:off x="6629400" y="1737360"/>
          <a:ext cx="5074920" cy="3337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6748272" y="5102352"/>
            <a:ext cx="4800600" cy="34747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3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Missing metrics are not plotted. Each study uses the same color across Precision, Recall and F1.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02920" y="5870448"/>
            <a:ext cx="11183112" cy="530352"/>
          </a:xfrm>
          <a:prstGeom prst="rect">
            <a:avLst/>
          </a:prstGeom>
          <a:solidFill>
            <a:srgbClr val="102233"/>
          </a:solidFill>
          <a:ln w="1016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13232" y="5943600"/>
            <a:ext cx="10762488" cy="365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3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Contextual comparison only — differences in preprocessing, anomaly units, windowing, supervision, splitting and threshold policies prevent a controlled head-to-head ranking.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82880"/>
            <a:ext cx="3657600" cy="219456"/>
          </a:xfrm>
          <a:prstGeom prst="rect">
            <a:avLst/>
          </a:prstGeom>
          <a:noFill/>
          <a:ln>
            <a:solidFill/>
          </a:ln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5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RESULTS &amp; ANALYSIS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920" y="493776"/>
            <a:ext cx="11155680" cy="39319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5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SHAP vs Event Occlusion: Explainability Results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77824"/>
            <a:ext cx="11155680" cy="27432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4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Both methods were benchmarked on the same 50 held-out sequences using three replacement baselines and common evaluation measures.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298448"/>
            <a:ext cx="5532120" cy="219456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COMPARATIVE OUTCOME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1600200"/>
            <a:ext cx="1874519" cy="402336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1645920"/>
            <a:ext cx="1783079" cy="30175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Dimension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4600" y="1600200"/>
            <a:ext cx="1691640" cy="402336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60320" y="1645920"/>
            <a:ext cx="1600200" cy="30175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SHAP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06240" y="1600200"/>
            <a:ext cx="1965960" cy="402336"/>
          </a:xfrm>
          <a:prstGeom prst="rect">
            <a:avLst/>
          </a:prstGeom>
          <a:solidFill>
            <a:srgbClr val="182B3D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51959" y="1645920"/>
            <a:ext cx="1874519" cy="30175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8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Event Occlusion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0080" y="2002536"/>
            <a:ext cx="1874519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4088" y="2048255"/>
            <a:ext cx="174650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Faithfulness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14600" y="2002536"/>
            <a:ext cx="1691640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78608" y="2048255"/>
            <a:ext cx="1563624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Comparable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06240" y="2002536"/>
            <a:ext cx="1965960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70248" y="2048255"/>
            <a:ext cx="183794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Comparable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0080" y="2459736"/>
            <a:ext cx="1874519" cy="457200"/>
          </a:xfrm>
          <a:prstGeom prst="rect">
            <a:avLst/>
          </a:prstGeom>
          <a:solidFill>
            <a:srgbClr val="151E29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4088" y="2505456"/>
            <a:ext cx="174650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Repeated-run Stability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14600" y="2459736"/>
            <a:ext cx="1691640" cy="457200"/>
          </a:xfrm>
          <a:prstGeom prst="rect">
            <a:avLst/>
          </a:prstGeom>
          <a:solidFill>
            <a:srgbClr val="151E29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78608" y="2505456"/>
            <a:ext cx="1563624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Lower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206240" y="2459736"/>
            <a:ext cx="1965960" cy="457200"/>
          </a:xfrm>
          <a:prstGeom prst="rect">
            <a:avLst/>
          </a:prstGeom>
          <a:solidFill>
            <a:srgbClr val="151E29"/>
          </a:solidFill>
          <a:ln w="7874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70248" y="2505456"/>
            <a:ext cx="183794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Stronger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40080" y="2916936"/>
            <a:ext cx="1874519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4088" y="2962656"/>
            <a:ext cx="174650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Baseline Robustness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514600" y="2916936"/>
            <a:ext cx="1691640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78608" y="2962656"/>
            <a:ext cx="1563624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Lower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206240" y="2916936"/>
            <a:ext cx="1965960" cy="457200"/>
          </a:xfrm>
          <a:prstGeom prst="rect">
            <a:avLst/>
          </a:prstGeom>
          <a:solidFill>
            <a:srgbClr val="101822"/>
          </a:solidFill>
          <a:ln w="7874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70248" y="2962656"/>
            <a:ext cx="183794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Stronger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40080" y="3374136"/>
            <a:ext cx="1874519" cy="457200"/>
          </a:xfrm>
          <a:prstGeom prst="rect">
            <a:avLst/>
          </a:prstGeom>
          <a:solidFill>
            <a:srgbClr val="151E29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4088" y="3419856"/>
            <a:ext cx="174650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Runtime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14600" y="3374136"/>
            <a:ext cx="1691640" cy="457200"/>
          </a:xfrm>
          <a:prstGeom prst="rect">
            <a:avLst/>
          </a:prstGeom>
          <a:solidFill>
            <a:srgbClr val="151E29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8608" y="3419856"/>
            <a:ext cx="1563624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Slower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206240" y="3374136"/>
            <a:ext cx="1965960" cy="457200"/>
          </a:xfrm>
          <a:prstGeom prst="rect">
            <a:avLst/>
          </a:prstGeom>
          <a:solidFill>
            <a:srgbClr val="151E29"/>
          </a:solidFill>
          <a:ln w="7874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70248" y="3419856"/>
            <a:ext cx="183794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≈20.8× faster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40080" y="3831335"/>
            <a:ext cx="1874519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4088" y="3877055"/>
            <a:ext cx="174650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Role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514600" y="3831335"/>
            <a:ext cx="1691640" cy="457200"/>
          </a:xfrm>
          <a:prstGeom prst="rect">
            <a:avLst/>
          </a:prstGeom>
          <a:solidFill>
            <a:srgbClr val="101822"/>
          </a:solidFill>
          <a:ln w="5334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578608" y="3877055"/>
            <a:ext cx="1563624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Complementary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206240" y="3831335"/>
            <a:ext cx="1965960" cy="457200"/>
          </a:xfrm>
          <a:prstGeom prst="rect">
            <a:avLst/>
          </a:prstGeom>
          <a:solidFill>
            <a:srgbClr val="101822"/>
          </a:solidFill>
          <a:ln w="7874">
            <a:solidFill>
              <a:srgbClr val="ED7D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70248" y="3877055"/>
            <a:ext cx="1837943" cy="36576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60" b="1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Primary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92240" y="1298448"/>
            <a:ext cx="5047488" cy="219456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RESULT SUMMARY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492240" y="1600200"/>
            <a:ext cx="5047488" cy="2916936"/>
          </a:xfrm>
          <a:prstGeom prst="rect">
            <a:avLst/>
          </a:prstGeom>
          <a:solidFill>
            <a:srgbClr val="121A24"/>
          </a:solidFill>
          <a:ln w="7620">
            <a:solidFill>
              <a:srgbClr val="4B5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4" name="Chart 43"/>
          <p:cNvGraphicFramePr>
            <a:graphicFrameLocks noGrp="1"/>
          </p:cNvGraphicFramePr>
          <p:nvPr/>
        </p:nvGraphicFramePr>
        <p:xfrm>
          <a:off x="6720840" y="1856231"/>
          <a:ext cx="4590288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6656832" y="4187952"/>
            <a:ext cx="4709160" cy="20116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7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Directional summary only — not raw metric magnitudes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40080" y="4736592"/>
            <a:ext cx="10899648" cy="640080"/>
          </a:xfrm>
          <a:prstGeom prst="rect">
            <a:avLst/>
          </a:prstGeom>
          <a:solidFill>
            <a:srgbClr val="102233"/>
          </a:solidFill>
          <a:ln w="8890">
            <a:solidFill>
              <a:srgbClr val="4897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68680" y="4828032"/>
            <a:ext cx="2011680" cy="20116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EVIDENCE-BASED CHOICE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80360" y="4782312"/>
            <a:ext cx="8321040" cy="329184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Event Occlusion is selected as the primary explainer; SHAP is retained as a complementary attribution method.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0080" y="5577840"/>
            <a:ext cx="10899648" cy="621792"/>
          </a:xfrm>
          <a:prstGeom prst="rect">
            <a:avLst/>
          </a:prstGeom>
          <a:solidFill>
            <a:srgbClr val="101822"/>
          </a:solidFill>
          <a:ln w="698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68680" y="5660136"/>
            <a:ext cx="1874519" cy="20116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1200" cap="none" spc="0" normalizeH="0" baseline="0" noProof="0">
                <a:ln>
                  <a:noFill/>
                </a:ln>
                <a:solidFill>
                  <a:srgbClr val="4897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WHY?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761488" y="5632704"/>
            <a:ext cx="8412480" cy="310896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80" b="0" i="0" u="none" strike="noStrike" kern="1200" cap="none" spc="0" normalizeH="0" baseline="0" noProof="0">
                <a:ln>
                  <a:noFill/>
                </a:ln>
                <a:solidFill>
                  <a:srgbClr val="EFF4F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Faithfulness is practically similar, but Occlusion is more stable, more robust across baselines, and approximately 20.8× faster.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40080" y="6336792"/>
            <a:ext cx="10899648" cy="18288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50" b="0" i="0" u="none" strike="noStrike" kern="1200" cap="none" spc="0" normalizeH="0" baseline="0" noProof="0">
                <a:ln>
                  <a:noFill/>
                </a:ln>
                <a:solidFill>
                  <a:srgbClr val="9EAEB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Interpretation remains local to model-decision sensitivity; these explanations are not causal root-cause evidence.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1004</Words>
  <Application>Microsoft Office PowerPoint</Application>
  <PresentationFormat>Widescreen</PresentationFormat>
  <Paragraphs>203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Aptos</vt:lpstr>
      <vt:lpstr>Arial</vt:lpstr>
      <vt:lpstr>Calibri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Hesham Bashatah</cp:lastModifiedBy>
  <cp:revision>5</cp:revision>
  <dcterms:created xsi:type="dcterms:W3CDTF">2013-01-27T09:14:16Z</dcterms:created>
  <dcterms:modified xsi:type="dcterms:W3CDTF">2026-08-16T02:56:19Z</dcterms:modified>
  <cp:category/>
</cp:coreProperties>
</file>