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9956" autoAdjust="0"/>
    <p:restoredTop sz="94660"/>
  </p:normalViewPr>
  <p:slideViewPr>
    <p:cSldViewPr snapToGrid="0">
      <p:cViewPr varScale="1">
        <p:scale>
          <a:sx n="71" d="100"/>
          <a:sy n="71" d="100"/>
        </p:scale>
        <p:origin x="28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992CCE-FA97-4DDC-89E0-67C55CB71CD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08303E9-A67F-4EF9-8B5B-8247C77F3D9B}">
      <dgm:prSet/>
      <dgm:spPr/>
      <dgm:t>
        <a:bodyPr/>
        <a:lstStyle/>
        <a:p>
          <a:pPr rtl="1">
            <a:lnSpc>
              <a:spcPct val="100000"/>
            </a:lnSpc>
          </a:pPr>
          <a:r>
            <a:rPr lang="ar-SA" b="1" dirty="0">
              <a:latin typeface="Sakkal Majalla" panose="02000000000000000000" pitchFamily="2" charset="-78"/>
              <a:cs typeface="Sakkal Majalla" panose="02000000000000000000" pitchFamily="2" charset="-78"/>
            </a:rPr>
            <a:t>اسم البحث:</a:t>
          </a:r>
          <a:r>
            <a:rPr lang="ar-SA" dirty="0">
              <a:latin typeface="Sakkal Majalla" panose="02000000000000000000" pitchFamily="2" charset="-78"/>
              <a:cs typeface="Sakkal Majalla" panose="02000000000000000000" pitchFamily="2" charset="-78"/>
            </a:rPr>
            <a:t> </a:t>
          </a:r>
          <a:r>
            <a:rPr lang="en-US" dirty="0">
              <a:latin typeface="Sakkal Majalla" panose="02000000000000000000" pitchFamily="2" charset="-78"/>
              <a:cs typeface="Sakkal Majalla" panose="02000000000000000000" pitchFamily="2" charset="-78"/>
            </a:rPr>
            <a:t>Deep Learning Models for Classifying Herpetofauna Species in Camera Trap Images</a:t>
          </a:r>
        </a:p>
      </dgm:t>
    </dgm:pt>
    <dgm:pt modelId="{F242D11B-49D6-45FF-A3EF-E035758021C8}" type="parTrans" cxnId="{F81A807A-761C-440D-9086-1893E4E72085}">
      <dgm:prSet/>
      <dgm:spPr/>
      <dgm:t>
        <a:bodyPr/>
        <a:lstStyle/>
        <a:p>
          <a:pPr algn="r" rtl="1"/>
          <a:endParaRPr lang="en-US">
            <a:latin typeface="Sakkal Majalla" panose="02000000000000000000" pitchFamily="2" charset="-78"/>
            <a:cs typeface="Sakkal Majalla" panose="02000000000000000000" pitchFamily="2" charset="-78"/>
          </a:endParaRPr>
        </a:p>
      </dgm:t>
    </dgm:pt>
    <dgm:pt modelId="{5D680352-BDAD-43E0-B807-38CFFE9EC7CF}" type="sibTrans" cxnId="{F81A807A-761C-440D-9086-1893E4E72085}">
      <dgm:prSet/>
      <dgm:spPr/>
      <dgm:t>
        <a:bodyPr/>
        <a:lstStyle/>
        <a:p>
          <a:pPr algn="r" rtl="1"/>
          <a:endParaRPr lang="en-US">
            <a:latin typeface="Sakkal Majalla" panose="02000000000000000000" pitchFamily="2" charset="-78"/>
            <a:cs typeface="Sakkal Majalla" panose="02000000000000000000" pitchFamily="2" charset="-78"/>
          </a:endParaRPr>
        </a:p>
      </dgm:t>
    </dgm:pt>
    <dgm:pt modelId="{6C953DE3-C274-42DF-88AE-E4784C4A9620}">
      <dgm:prSet/>
      <dgm:spPr/>
      <dgm:t>
        <a:bodyPr/>
        <a:lstStyle/>
        <a:p>
          <a:pPr algn="r" rtl="1">
            <a:lnSpc>
              <a:spcPct val="100000"/>
            </a:lnSpc>
          </a:pPr>
          <a:r>
            <a:rPr lang="ar-SA" b="1" dirty="0">
              <a:latin typeface="Sakkal Majalla" panose="02000000000000000000" pitchFamily="2" charset="-78"/>
              <a:cs typeface="Sakkal Majalla" panose="02000000000000000000" pitchFamily="2" charset="-78"/>
            </a:rPr>
            <a:t>اسم المجلة:</a:t>
          </a:r>
          <a:r>
            <a:rPr lang="ar-SA" dirty="0">
              <a:latin typeface="Sakkal Majalla" panose="02000000000000000000" pitchFamily="2" charset="-78"/>
              <a:cs typeface="Sakkal Majalla" panose="02000000000000000000" pitchFamily="2" charset="-78"/>
            </a:rPr>
            <a:t> </a:t>
          </a:r>
          <a:r>
            <a:rPr lang="en-US" dirty="0">
              <a:latin typeface="Sakkal Majalla" panose="02000000000000000000" pitchFamily="2" charset="-78"/>
              <a:cs typeface="Sakkal Majalla" panose="02000000000000000000" pitchFamily="2" charset="-78"/>
            </a:rPr>
            <a:t>Animals (MDPI) – Open Access Journal</a:t>
          </a:r>
        </a:p>
      </dgm:t>
    </dgm:pt>
    <dgm:pt modelId="{71DF43A5-4042-4D6F-A816-D1F5A9A70837}" type="parTrans" cxnId="{A566202F-32B4-4C4F-9431-FD9FDD711BEC}">
      <dgm:prSet/>
      <dgm:spPr/>
      <dgm:t>
        <a:bodyPr/>
        <a:lstStyle/>
        <a:p>
          <a:pPr algn="r" rtl="1"/>
          <a:endParaRPr lang="en-US">
            <a:latin typeface="Sakkal Majalla" panose="02000000000000000000" pitchFamily="2" charset="-78"/>
            <a:cs typeface="Sakkal Majalla" panose="02000000000000000000" pitchFamily="2" charset="-78"/>
          </a:endParaRPr>
        </a:p>
      </dgm:t>
    </dgm:pt>
    <dgm:pt modelId="{606BEBC5-1270-498F-86AF-18B0E25DF0E9}" type="sibTrans" cxnId="{A566202F-32B4-4C4F-9431-FD9FDD711BEC}">
      <dgm:prSet/>
      <dgm:spPr/>
      <dgm:t>
        <a:bodyPr/>
        <a:lstStyle/>
        <a:p>
          <a:pPr algn="r" rtl="1"/>
          <a:endParaRPr lang="en-US">
            <a:latin typeface="Sakkal Majalla" panose="02000000000000000000" pitchFamily="2" charset="-78"/>
            <a:cs typeface="Sakkal Majalla" panose="02000000000000000000" pitchFamily="2" charset="-78"/>
          </a:endParaRPr>
        </a:p>
      </dgm:t>
    </dgm:pt>
    <dgm:pt modelId="{7CB7CA83-0454-4BB9-89DB-5175B33C7793}">
      <dgm:prSet/>
      <dgm:spPr/>
      <dgm:t>
        <a:bodyPr/>
        <a:lstStyle/>
        <a:p>
          <a:pPr algn="r" rtl="1">
            <a:lnSpc>
              <a:spcPct val="100000"/>
            </a:lnSpc>
          </a:pPr>
          <a:r>
            <a:rPr lang="ar-SA" b="1" dirty="0">
              <a:latin typeface="Sakkal Majalla" panose="02000000000000000000" pitchFamily="2" charset="-78"/>
              <a:cs typeface="Sakkal Majalla" panose="02000000000000000000" pitchFamily="2" charset="-78"/>
            </a:rPr>
            <a:t>سنة النشر:</a:t>
          </a:r>
          <a:r>
            <a:rPr lang="ar-SA" dirty="0">
              <a:latin typeface="Sakkal Majalla" panose="02000000000000000000" pitchFamily="2" charset="-78"/>
              <a:cs typeface="Sakkal Majalla" panose="02000000000000000000" pitchFamily="2" charset="-78"/>
            </a:rPr>
            <a:t> 2023</a:t>
          </a:r>
          <a:endParaRPr lang="en-US" dirty="0">
            <a:latin typeface="Sakkal Majalla" panose="02000000000000000000" pitchFamily="2" charset="-78"/>
            <a:cs typeface="Sakkal Majalla" panose="02000000000000000000" pitchFamily="2" charset="-78"/>
          </a:endParaRPr>
        </a:p>
      </dgm:t>
    </dgm:pt>
    <dgm:pt modelId="{609DD2D3-FDA9-4543-A29C-7C61BB9C2980}" type="parTrans" cxnId="{F5BF3D62-C486-444D-B808-C56FC66C7E35}">
      <dgm:prSet/>
      <dgm:spPr/>
      <dgm:t>
        <a:bodyPr/>
        <a:lstStyle/>
        <a:p>
          <a:pPr algn="r" rtl="1"/>
          <a:endParaRPr lang="en-US">
            <a:latin typeface="Sakkal Majalla" panose="02000000000000000000" pitchFamily="2" charset="-78"/>
            <a:cs typeface="Sakkal Majalla" panose="02000000000000000000" pitchFamily="2" charset="-78"/>
          </a:endParaRPr>
        </a:p>
      </dgm:t>
    </dgm:pt>
    <dgm:pt modelId="{25691230-9465-4B3C-A4B9-2C47E877016A}" type="sibTrans" cxnId="{F5BF3D62-C486-444D-B808-C56FC66C7E35}">
      <dgm:prSet/>
      <dgm:spPr/>
      <dgm:t>
        <a:bodyPr/>
        <a:lstStyle/>
        <a:p>
          <a:pPr algn="r" rtl="1"/>
          <a:endParaRPr lang="en-US">
            <a:latin typeface="Sakkal Majalla" panose="02000000000000000000" pitchFamily="2" charset="-78"/>
            <a:cs typeface="Sakkal Majalla" panose="02000000000000000000" pitchFamily="2" charset="-78"/>
          </a:endParaRPr>
        </a:p>
      </dgm:t>
    </dgm:pt>
    <dgm:pt modelId="{310C9379-14C6-46A8-B164-5C1E06958F0F}">
      <dgm:prSet/>
      <dgm:spPr/>
      <dgm:t>
        <a:bodyPr/>
        <a:lstStyle/>
        <a:p>
          <a:pPr algn="r" rtl="1">
            <a:lnSpc>
              <a:spcPct val="100000"/>
            </a:lnSpc>
          </a:pPr>
          <a:r>
            <a:rPr lang="ar-SA" b="1" dirty="0">
              <a:latin typeface="Sakkal Majalla" panose="02000000000000000000" pitchFamily="2" charset="-78"/>
              <a:cs typeface="Sakkal Majalla" panose="02000000000000000000" pitchFamily="2" charset="-78"/>
            </a:rPr>
            <a:t>المؤلفون: </a:t>
          </a:r>
          <a:r>
            <a:rPr lang="en-US" b="1" dirty="0" err="1">
              <a:latin typeface="Sakkal Majalla" panose="02000000000000000000" pitchFamily="2" charset="-78"/>
              <a:cs typeface="Sakkal Majalla" panose="02000000000000000000" pitchFamily="2" charset="-78"/>
            </a:rPr>
            <a:t>Sazida</a:t>
          </a:r>
          <a:r>
            <a:rPr lang="en-US" b="1" dirty="0">
              <a:latin typeface="Sakkal Majalla" panose="02000000000000000000" pitchFamily="2" charset="-78"/>
              <a:cs typeface="Sakkal Majalla" panose="02000000000000000000" pitchFamily="2" charset="-78"/>
            </a:rPr>
            <a:t> B. Islam, Damian Valles, Toby J. Hibbitts, Wade A. Ryberg, Danielle K. Walkup, Michael R. J. Forstner</a:t>
          </a:r>
          <a:endParaRPr lang="en-US" dirty="0">
            <a:latin typeface="Sakkal Majalla" panose="02000000000000000000" pitchFamily="2" charset="-78"/>
            <a:cs typeface="Sakkal Majalla" panose="02000000000000000000" pitchFamily="2" charset="-78"/>
          </a:endParaRPr>
        </a:p>
      </dgm:t>
    </dgm:pt>
    <dgm:pt modelId="{B3CFBFED-728D-4877-916C-AF1252F8C5C4}" type="parTrans" cxnId="{A6EFB0F7-0FB1-4159-BBFE-A9E5D1DD9735}">
      <dgm:prSet/>
      <dgm:spPr/>
      <dgm:t>
        <a:bodyPr/>
        <a:lstStyle/>
        <a:p>
          <a:pPr algn="r" rtl="1"/>
          <a:endParaRPr lang="en-US">
            <a:latin typeface="Sakkal Majalla" panose="02000000000000000000" pitchFamily="2" charset="-78"/>
            <a:cs typeface="Sakkal Majalla" panose="02000000000000000000" pitchFamily="2" charset="-78"/>
          </a:endParaRPr>
        </a:p>
      </dgm:t>
    </dgm:pt>
    <dgm:pt modelId="{30BA948F-5FDF-4159-9934-D2C1D544C3EA}" type="sibTrans" cxnId="{A6EFB0F7-0FB1-4159-BBFE-A9E5D1DD9735}">
      <dgm:prSet/>
      <dgm:spPr/>
      <dgm:t>
        <a:bodyPr/>
        <a:lstStyle/>
        <a:p>
          <a:pPr algn="r" rtl="1"/>
          <a:endParaRPr lang="en-US">
            <a:latin typeface="Sakkal Majalla" panose="02000000000000000000" pitchFamily="2" charset="-78"/>
            <a:cs typeface="Sakkal Majalla" panose="02000000000000000000" pitchFamily="2" charset="-78"/>
          </a:endParaRPr>
        </a:p>
      </dgm:t>
    </dgm:pt>
    <dgm:pt modelId="{C97BF672-AEFB-4645-9B8E-A30D20F28FE6}" type="pres">
      <dgm:prSet presAssocID="{85992CCE-FA97-4DDC-89E0-67C55CB71CDE}" presName="root" presStyleCnt="0">
        <dgm:presLayoutVars>
          <dgm:dir/>
          <dgm:resizeHandles val="exact"/>
        </dgm:presLayoutVars>
      </dgm:prSet>
      <dgm:spPr/>
    </dgm:pt>
    <dgm:pt modelId="{064F3EE5-1AC6-46F1-BD71-5C377BA9E769}" type="pres">
      <dgm:prSet presAssocID="{808303E9-A67F-4EF9-8B5B-8247C77F3D9B}" presName="compNode" presStyleCnt="0"/>
      <dgm:spPr/>
    </dgm:pt>
    <dgm:pt modelId="{F785A30B-A404-437A-95F4-EA3CDC00094B}" type="pres">
      <dgm:prSet presAssocID="{808303E9-A67F-4EF9-8B5B-8247C77F3D9B}" presName="bgRect" presStyleLbl="bgShp" presStyleIdx="0" presStyleCnt="4"/>
      <dgm:spPr/>
    </dgm:pt>
    <dgm:pt modelId="{EA5D6DA6-52FA-4AB6-BAC8-08F13D87A438}" type="pres">
      <dgm:prSet presAssocID="{808303E9-A67F-4EF9-8B5B-8247C77F3D9B}" presName="iconRect" presStyleLbl="node1" presStyleIdx="0" presStyleCnt="4" custLinFactX="579035" custLinFactNeighborX="600000" custLinFactNeighborY="-1334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فأر"/>
        </a:ext>
      </dgm:extLst>
    </dgm:pt>
    <dgm:pt modelId="{8BC21495-3D97-4D71-B9BE-D1280DF7AC01}" type="pres">
      <dgm:prSet presAssocID="{808303E9-A67F-4EF9-8B5B-8247C77F3D9B}" presName="spaceRect" presStyleCnt="0"/>
      <dgm:spPr/>
    </dgm:pt>
    <dgm:pt modelId="{1511DA9D-B34D-453B-88AB-4FD37CE868CB}" type="pres">
      <dgm:prSet presAssocID="{808303E9-A67F-4EF9-8B5B-8247C77F3D9B}" presName="parTx" presStyleLbl="revTx" presStyleIdx="0" presStyleCnt="4" custScaleX="73700">
        <dgm:presLayoutVars>
          <dgm:chMax val="0"/>
          <dgm:chPref val="0"/>
        </dgm:presLayoutVars>
      </dgm:prSet>
      <dgm:spPr/>
    </dgm:pt>
    <dgm:pt modelId="{1FCD2F32-8AFB-4D5A-8E50-FEEF2F4268BF}" type="pres">
      <dgm:prSet presAssocID="{5D680352-BDAD-43E0-B807-38CFFE9EC7CF}" presName="sibTrans" presStyleCnt="0"/>
      <dgm:spPr/>
    </dgm:pt>
    <dgm:pt modelId="{1ADE6746-8D38-49AD-881A-439C9C0884AD}" type="pres">
      <dgm:prSet presAssocID="{6C953DE3-C274-42DF-88AE-E4784C4A9620}" presName="compNode" presStyleCnt="0"/>
      <dgm:spPr/>
    </dgm:pt>
    <dgm:pt modelId="{604F0453-BF8C-429D-99A1-0958CB9100E8}" type="pres">
      <dgm:prSet presAssocID="{6C953DE3-C274-42DF-88AE-E4784C4A9620}" presName="bgRect" presStyleLbl="bgShp" presStyleIdx="1" presStyleCnt="4"/>
      <dgm:spPr/>
    </dgm:pt>
    <dgm:pt modelId="{0282DA7E-90A0-4D6B-BEDD-4BAA818D8505}" type="pres">
      <dgm:prSet presAssocID="{6C953DE3-C274-42DF-88AE-E4784C4A9620}" presName="iconRect" presStyleLbl="node1" presStyleIdx="1" presStyleCnt="4" custLinFactX="579035" custLinFactNeighborX="600000" custLinFactNeighborY="-1334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شفاه"/>
        </a:ext>
      </dgm:extLst>
    </dgm:pt>
    <dgm:pt modelId="{0A38C5C3-DBF2-4728-A29C-C119A090197D}" type="pres">
      <dgm:prSet presAssocID="{6C953DE3-C274-42DF-88AE-E4784C4A9620}" presName="spaceRect" presStyleCnt="0"/>
      <dgm:spPr/>
    </dgm:pt>
    <dgm:pt modelId="{105D384C-3E05-4E63-A802-CDF57B99C631}" type="pres">
      <dgm:prSet presAssocID="{6C953DE3-C274-42DF-88AE-E4784C4A9620}" presName="parTx" presStyleLbl="revTx" presStyleIdx="1" presStyleCnt="4" custScaleX="76499">
        <dgm:presLayoutVars>
          <dgm:chMax val="0"/>
          <dgm:chPref val="0"/>
        </dgm:presLayoutVars>
      </dgm:prSet>
      <dgm:spPr/>
    </dgm:pt>
    <dgm:pt modelId="{9E8DF704-6C7D-4879-AAE3-9D7503150831}" type="pres">
      <dgm:prSet presAssocID="{606BEBC5-1270-498F-86AF-18B0E25DF0E9}" presName="sibTrans" presStyleCnt="0"/>
      <dgm:spPr/>
    </dgm:pt>
    <dgm:pt modelId="{B1A157E7-26F2-4F4D-97AE-4590010F9C2E}" type="pres">
      <dgm:prSet presAssocID="{7CB7CA83-0454-4BB9-89DB-5175B33C7793}" presName="compNode" presStyleCnt="0"/>
      <dgm:spPr/>
    </dgm:pt>
    <dgm:pt modelId="{F1C6F994-0ADA-4B47-A680-2B24E792218C}" type="pres">
      <dgm:prSet presAssocID="{7CB7CA83-0454-4BB9-89DB-5175B33C7793}" presName="bgRect" presStyleLbl="bgShp" presStyleIdx="2" presStyleCnt="4"/>
      <dgm:spPr/>
    </dgm:pt>
    <dgm:pt modelId="{928093F6-DBB5-428B-8DCA-8B4D4BBAEEB7}" type="pres">
      <dgm:prSet presAssocID="{7CB7CA83-0454-4BB9-89DB-5175B33C7793}" presName="iconRect" presStyleLbl="node1" presStyleIdx="2" presStyleCnt="4" custLinFactX="579035" custLinFactNeighborX="600000" custLinFactNeighborY="-1334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مُفرقعة نارية"/>
        </a:ext>
      </dgm:extLst>
    </dgm:pt>
    <dgm:pt modelId="{A7C706E6-1CE7-4633-B198-C4D423315DE1}" type="pres">
      <dgm:prSet presAssocID="{7CB7CA83-0454-4BB9-89DB-5175B33C7793}" presName="spaceRect" presStyleCnt="0"/>
      <dgm:spPr/>
    </dgm:pt>
    <dgm:pt modelId="{B05F6900-D447-4D5B-BFA0-771F72A6553C}" type="pres">
      <dgm:prSet presAssocID="{7CB7CA83-0454-4BB9-89DB-5175B33C7793}" presName="parTx" presStyleLbl="revTx" presStyleIdx="2" presStyleCnt="4" custScaleX="72799">
        <dgm:presLayoutVars>
          <dgm:chMax val="0"/>
          <dgm:chPref val="0"/>
        </dgm:presLayoutVars>
      </dgm:prSet>
      <dgm:spPr/>
    </dgm:pt>
    <dgm:pt modelId="{0BF25518-FEB3-4130-BDCA-3A2C27E0C217}" type="pres">
      <dgm:prSet presAssocID="{25691230-9465-4B3C-A4B9-2C47E877016A}" presName="sibTrans" presStyleCnt="0"/>
      <dgm:spPr/>
    </dgm:pt>
    <dgm:pt modelId="{E9815318-C739-42B7-A7CF-E8B6DCD6EC74}" type="pres">
      <dgm:prSet presAssocID="{310C9379-14C6-46A8-B164-5C1E06958F0F}" presName="compNode" presStyleCnt="0"/>
      <dgm:spPr/>
    </dgm:pt>
    <dgm:pt modelId="{E820F78C-4735-4434-AD92-A2D05A1C5F42}" type="pres">
      <dgm:prSet presAssocID="{310C9379-14C6-46A8-B164-5C1E06958F0F}" presName="bgRect" presStyleLbl="bgShp" presStyleIdx="3" presStyleCnt="4"/>
      <dgm:spPr/>
    </dgm:pt>
    <dgm:pt modelId="{E554905D-2D08-4564-940E-42D4CAB1B58F}" type="pres">
      <dgm:prSet presAssocID="{310C9379-14C6-46A8-B164-5C1E06958F0F}" presName="iconRect" presStyleLbl="node1" presStyleIdx="3" presStyleCnt="4" custLinFactX="579035" custLinFactNeighborX="600000" custLinFactNeighborY="-1334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مُحاضِر"/>
        </a:ext>
      </dgm:extLst>
    </dgm:pt>
    <dgm:pt modelId="{C5F02FAD-8A32-4865-8EBD-0B5955346BE1}" type="pres">
      <dgm:prSet presAssocID="{310C9379-14C6-46A8-B164-5C1E06958F0F}" presName="spaceRect" presStyleCnt="0"/>
      <dgm:spPr/>
    </dgm:pt>
    <dgm:pt modelId="{33A8A1AB-8612-45E3-994F-9EE629C638FD}" type="pres">
      <dgm:prSet presAssocID="{310C9379-14C6-46A8-B164-5C1E06958F0F}" presName="parTx" presStyleLbl="revTx" presStyleIdx="3" presStyleCnt="4" custScaleX="69798">
        <dgm:presLayoutVars>
          <dgm:chMax val="0"/>
          <dgm:chPref val="0"/>
        </dgm:presLayoutVars>
      </dgm:prSet>
      <dgm:spPr/>
    </dgm:pt>
  </dgm:ptLst>
  <dgm:cxnLst>
    <dgm:cxn modelId="{DE713126-3F81-46F1-BBC9-6FE252672FDE}" type="presOf" srcId="{310C9379-14C6-46A8-B164-5C1E06958F0F}" destId="{33A8A1AB-8612-45E3-994F-9EE629C638FD}" srcOrd="0" destOrd="0" presId="urn:microsoft.com/office/officeart/2018/2/layout/IconVerticalSolidList"/>
    <dgm:cxn modelId="{A566202F-32B4-4C4F-9431-FD9FDD711BEC}" srcId="{85992CCE-FA97-4DDC-89E0-67C55CB71CDE}" destId="{6C953DE3-C274-42DF-88AE-E4784C4A9620}" srcOrd="1" destOrd="0" parTransId="{71DF43A5-4042-4D6F-A816-D1F5A9A70837}" sibTransId="{606BEBC5-1270-498F-86AF-18B0E25DF0E9}"/>
    <dgm:cxn modelId="{3950055F-4D9D-42CD-9FE2-DE9C28A97437}" type="presOf" srcId="{6C953DE3-C274-42DF-88AE-E4784C4A9620}" destId="{105D384C-3E05-4E63-A802-CDF57B99C631}" srcOrd="0" destOrd="0" presId="urn:microsoft.com/office/officeart/2018/2/layout/IconVerticalSolidList"/>
    <dgm:cxn modelId="{F5BF3D62-C486-444D-B808-C56FC66C7E35}" srcId="{85992CCE-FA97-4DDC-89E0-67C55CB71CDE}" destId="{7CB7CA83-0454-4BB9-89DB-5175B33C7793}" srcOrd="2" destOrd="0" parTransId="{609DD2D3-FDA9-4543-A29C-7C61BB9C2980}" sibTransId="{25691230-9465-4B3C-A4B9-2C47E877016A}"/>
    <dgm:cxn modelId="{F81A807A-761C-440D-9086-1893E4E72085}" srcId="{85992CCE-FA97-4DDC-89E0-67C55CB71CDE}" destId="{808303E9-A67F-4EF9-8B5B-8247C77F3D9B}" srcOrd="0" destOrd="0" parTransId="{F242D11B-49D6-45FF-A3EF-E035758021C8}" sibTransId="{5D680352-BDAD-43E0-B807-38CFFE9EC7CF}"/>
    <dgm:cxn modelId="{0E460581-C1FC-4283-997D-A9EDE24DCBB8}" type="presOf" srcId="{85992CCE-FA97-4DDC-89E0-67C55CB71CDE}" destId="{C97BF672-AEFB-4645-9B8E-A30D20F28FE6}" srcOrd="0" destOrd="0" presId="urn:microsoft.com/office/officeart/2018/2/layout/IconVerticalSolidList"/>
    <dgm:cxn modelId="{91BE33BB-3C50-4D8A-8AFE-19E7FF991F7A}" type="presOf" srcId="{808303E9-A67F-4EF9-8B5B-8247C77F3D9B}" destId="{1511DA9D-B34D-453B-88AB-4FD37CE868CB}" srcOrd="0" destOrd="0" presId="urn:microsoft.com/office/officeart/2018/2/layout/IconVerticalSolidList"/>
    <dgm:cxn modelId="{C09C7CD1-61C5-43D9-BA90-97D9E76D4F76}" type="presOf" srcId="{7CB7CA83-0454-4BB9-89DB-5175B33C7793}" destId="{B05F6900-D447-4D5B-BFA0-771F72A6553C}" srcOrd="0" destOrd="0" presId="urn:microsoft.com/office/officeart/2018/2/layout/IconVerticalSolidList"/>
    <dgm:cxn modelId="{A6EFB0F7-0FB1-4159-BBFE-A9E5D1DD9735}" srcId="{85992CCE-FA97-4DDC-89E0-67C55CB71CDE}" destId="{310C9379-14C6-46A8-B164-5C1E06958F0F}" srcOrd="3" destOrd="0" parTransId="{B3CFBFED-728D-4877-916C-AF1252F8C5C4}" sibTransId="{30BA948F-5FDF-4159-9934-D2C1D544C3EA}"/>
    <dgm:cxn modelId="{A7DD2F26-9486-4FAF-ACED-5E4F3068F95C}" type="presParOf" srcId="{C97BF672-AEFB-4645-9B8E-A30D20F28FE6}" destId="{064F3EE5-1AC6-46F1-BD71-5C377BA9E769}" srcOrd="0" destOrd="0" presId="urn:microsoft.com/office/officeart/2018/2/layout/IconVerticalSolidList"/>
    <dgm:cxn modelId="{37A9C243-F29B-4BE9-AA3F-0604971E852A}" type="presParOf" srcId="{064F3EE5-1AC6-46F1-BD71-5C377BA9E769}" destId="{F785A30B-A404-437A-95F4-EA3CDC00094B}" srcOrd="0" destOrd="0" presId="urn:microsoft.com/office/officeart/2018/2/layout/IconVerticalSolidList"/>
    <dgm:cxn modelId="{FD0B7E17-0A88-4404-9054-C23954907C70}" type="presParOf" srcId="{064F3EE5-1AC6-46F1-BD71-5C377BA9E769}" destId="{EA5D6DA6-52FA-4AB6-BAC8-08F13D87A438}" srcOrd="1" destOrd="0" presId="urn:microsoft.com/office/officeart/2018/2/layout/IconVerticalSolidList"/>
    <dgm:cxn modelId="{FB18DDB1-4379-45C9-8D0E-CF9A29D35C4E}" type="presParOf" srcId="{064F3EE5-1AC6-46F1-BD71-5C377BA9E769}" destId="{8BC21495-3D97-4D71-B9BE-D1280DF7AC01}" srcOrd="2" destOrd="0" presId="urn:microsoft.com/office/officeart/2018/2/layout/IconVerticalSolidList"/>
    <dgm:cxn modelId="{16067DCE-A1D6-4449-BC90-555229170A92}" type="presParOf" srcId="{064F3EE5-1AC6-46F1-BD71-5C377BA9E769}" destId="{1511DA9D-B34D-453B-88AB-4FD37CE868CB}" srcOrd="3" destOrd="0" presId="urn:microsoft.com/office/officeart/2018/2/layout/IconVerticalSolidList"/>
    <dgm:cxn modelId="{4C8B148C-030F-4E7B-A017-0CEA9658B85E}" type="presParOf" srcId="{C97BF672-AEFB-4645-9B8E-A30D20F28FE6}" destId="{1FCD2F32-8AFB-4D5A-8E50-FEEF2F4268BF}" srcOrd="1" destOrd="0" presId="urn:microsoft.com/office/officeart/2018/2/layout/IconVerticalSolidList"/>
    <dgm:cxn modelId="{F33831A9-829A-4BC9-A8F4-D948A1334020}" type="presParOf" srcId="{C97BF672-AEFB-4645-9B8E-A30D20F28FE6}" destId="{1ADE6746-8D38-49AD-881A-439C9C0884AD}" srcOrd="2" destOrd="0" presId="urn:microsoft.com/office/officeart/2018/2/layout/IconVerticalSolidList"/>
    <dgm:cxn modelId="{A34CCDF6-4CA8-4A56-BB15-679A2E215C77}" type="presParOf" srcId="{1ADE6746-8D38-49AD-881A-439C9C0884AD}" destId="{604F0453-BF8C-429D-99A1-0958CB9100E8}" srcOrd="0" destOrd="0" presId="urn:microsoft.com/office/officeart/2018/2/layout/IconVerticalSolidList"/>
    <dgm:cxn modelId="{6E1CAD87-1525-4CE8-AC73-FF95BD776429}" type="presParOf" srcId="{1ADE6746-8D38-49AD-881A-439C9C0884AD}" destId="{0282DA7E-90A0-4D6B-BEDD-4BAA818D8505}" srcOrd="1" destOrd="0" presId="urn:microsoft.com/office/officeart/2018/2/layout/IconVerticalSolidList"/>
    <dgm:cxn modelId="{44EEA5FA-A1D1-4565-BA2A-5B5559CC9301}" type="presParOf" srcId="{1ADE6746-8D38-49AD-881A-439C9C0884AD}" destId="{0A38C5C3-DBF2-4728-A29C-C119A090197D}" srcOrd="2" destOrd="0" presId="urn:microsoft.com/office/officeart/2018/2/layout/IconVerticalSolidList"/>
    <dgm:cxn modelId="{6675B28A-36C6-4108-BB86-71E9E28FB414}" type="presParOf" srcId="{1ADE6746-8D38-49AD-881A-439C9C0884AD}" destId="{105D384C-3E05-4E63-A802-CDF57B99C631}" srcOrd="3" destOrd="0" presId="urn:microsoft.com/office/officeart/2018/2/layout/IconVerticalSolidList"/>
    <dgm:cxn modelId="{0B3E72D6-0310-4EA8-A669-B6F5A0759EE9}" type="presParOf" srcId="{C97BF672-AEFB-4645-9B8E-A30D20F28FE6}" destId="{9E8DF704-6C7D-4879-AAE3-9D7503150831}" srcOrd="3" destOrd="0" presId="urn:microsoft.com/office/officeart/2018/2/layout/IconVerticalSolidList"/>
    <dgm:cxn modelId="{C39B43B0-B0C3-43DA-A318-6D7E3DAC767D}" type="presParOf" srcId="{C97BF672-AEFB-4645-9B8E-A30D20F28FE6}" destId="{B1A157E7-26F2-4F4D-97AE-4590010F9C2E}" srcOrd="4" destOrd="0" presId="urn:microsoft.com/office/officeart/2018/2/layout/IconVerticalSolidList"/>
    <dgm:cxn modelId="{ED7BC7F3-9DC4-4D46-9157-22F5B1644DB0}" type="presParOf" srcId="{B1A157E7-26F2-4F4D-97AE-4590010F9C2E}" destId="{F1C6F994-0ADA-4B47-A680-2B24E792218C}" srcOrd="0" destOrd="0" presId="urn:microsoft.com/office/officeart/2018/2/layout/IconVerticalSolidList"/>
    <dgm:cxn modelId="{4B16F3A1-A461-41CE-B365-23124E9E6F78}" type="presParOf" srcId="{B1A157E7-26F2-4F4D-97AE-4590010F9C2E}" destId="{928093F6-DBB5-428B-8DCA-8B4D4BBAEEB7}" srcOrd="1" destOrd="0" presId="urn:microsoft.com/office/officeart/2018/2/layout/IconVerticalSolidList"/>
    <dgm:cxn modelId="{FE747265-8560-433C-97AD-10AA4FCC6D4C}" type="presParOf" srcId="{B1A157E7-26F2-4F4D-97AE-4590010F9C2E}" destId="{A7C706E6-1CE7-4633-B198-C4D423315DE1}" srcOrd="2" destOrd="0" presId="urn:microsoft.com/office/officeart/2018/2/layout/IconVerticalSolidList"/>
    <dgm:cxn modelId="{4D365AB5-2724-4145-B3AB-A3F582EF995A}" type="presParOf" srcId="{B1A157E7-26F2-4F4D-97AE-4590010F9C2E}" destId="{B05F6900-D447-4D5B-BFA0-771F72A6553C}" srcOrd="3" destOrd="0" presId="urn:microsoft.com/office/officeart/2018/2/layout/IconVerticalSolidList"/>
    <dgm:cxn modelId="{89C5C6B9-B8F2-4048-A512-1B5EEE9EA022}" type="presParOf" srcId="{C97BF672-AEFB-4645-9B8E-A30D20F28FE6}" destId="{0BF25518-FEB3-4130-BDCA-3A2C27E0C217}" srcOrd="5" destOrd="0" presId="urn:microsoft.com/office/officeart/2018/2/layout/IconVerticalSolidList"/>
    <dgm:cxn modelId="{0ADE102E-2450-40ED-BCD2-2BDBA42D576F}" type="presParOf" srcId="{C97BF672-AEFB-4645-9B8E-A30D20F28FE6}" destId="{E9815318-C739-42B7-A7CF-E8B6DCD6EC74}" srcOrd="6" destOrd="0" presId="urn:microsoft.com/office/officeart/2018/2/layout/IconVerticalSolidList"/>
    <dgm:cxn modelId="{4F70A5BF-372A-492A-A5A4-53D24EE29240}" type="presParOf" srcId="{E9815318-C739-42B7-A7CF-E8B6DCD6EC74}" destId="{E820F78C-4735-4434-AD92-A2D05A1C5F42}" srcOrd="0" destOrd="0" presId="urn:microsoft.com/office/officeart/2018/2/layout/IconVerticalSolidList"/>
    <dgm:cxn modelId="{5655D3D6-80CB-4C92-80E9-407E92E955BF}" type="presParOf" srcId="{E9815318-C739-42B7-A7CF-E8B6DCD6EC74}" destId="{E554905D-2D08-4564-940E-42D4CAB1B58F}" srcOrd="1" destOrd="0" presId="urn:microsoft.com/office/officeart/2018/2/layout/IconVerticalSolidList"/>
    <dgm:cxn modelId="{4F9F2AB7-91E2-41AA-9745-4AB8045A1FA8}" type="presParOf" srcId="{E9815318-C739-42B7-A7CF-E8B6DCD6EC74}" destId="{C5F02FAD-8A32-4865-8EBD-0B5955346BE1}" srcOrd="2" destOrd="0" presId="urn:microsoft.com/office/officeart/2018/2/layout/IconVerticalSolidList"/>
    <dgm:cxn modelId="{78FEB04F-C131-44AB-B10E-AABBDBFCEC7C}" type="presParOf" srcId="{E9815318-C739-42B7-A7CF-E8B6DCD6EC74}" destId="{33A8A1AB-8612-45E3-994F-9EE629C638F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A675D9-2909-4192-9403-FF0F163D6DCE}" type="doc">
      <dgm:prSet loTypeId="urn:microsoft.com/office/officeart/2005/8/layout/process4" loCatId="process" qsTypeId="urn:microsoft.com/office/officeart/2005/8/quickstyle/simple1" qsCatId="simple" csTypeId="urn:microsoft.com/office/officeart/2005/8/colors/colorful1" csCatId="colorful" phldr="1"/>
      <dgm:spPr/>
      <dgm:t>
        <a:bodyPr/>
        <a:lstStyle/>
        <a:p>
          <a:endParaRPr lang="en-US"/>
        </a:p>
      </dgm:t>
    </dgm:pt>
    <dgm:pt modelId="{072E7F37-7DC5-462E-A956-A73938F2DBF6}">
      <dgm:prSet custT="1"/>
      <dgm:spPr/>
      <dgm:t>
        <a:bodyPr/>
        <a:lstStyle/>
        <a:p>
          <a:r>
            <a:rPr lang="ar-SA" sz="4000" b="1" dirty="0"/>
            <a:t>منهجية البحث:</a:t>
          </a:r>
          <a:endParaRPr lang="en-US" sz="4000" dirty="0"/>
        </a:p>
      </dgm:t>
    </dgm:pt>
    <dgm:pt modelId="{F006D940-D835-4D63-8A98-BB4D8EF35B41}" type="parTrans" cxnId="{0A5B10A5-0E62-48FB-9AE0-E3CA40358532}">
      <dgm:prSet/>
      <dgm:spPr/>
      <dgm:t>
        <a:bodyPr/>
        <a:lstStyle/>
        <a:p>
          <a:endParaRPr lang="en-US"/>
        </a:p>
      </dgm:t>
    </dgm:pt>
    <dgm:pt modelId="{0EEDEEF1-B5B0-48C0-8B54-664F5C70C049}" type="sibTrans" cxnId="{0A5B10A5-0E62-48FB-9AE0-E3CA40358532}">
      <dgm:prSet/>
      <dgm:spPr/>
      <dgm:t>
        <a:bodyPr/>
        <a:lstStyle/>
        <a:p>
          <a:endParaRPr lang="en-US"/>
        </a:p>
      </dgm:t>
    </dgm:pt>
    <dgm:pt modelId="{089EC356-BB92-43D0-8176-2F57A2364374}">
      <dgm:prSet custT="1"/>
      <dgm:spPr/>
      <dgm:t>
        <a:bodyPr/>
        <a:lstStyle/>
        <a:p>
          <a:r>
            <a:rPr lang="ar-SA" sz="1800" b="1" dirty="0">
              <a:latin typeface="Sakkal Majalla" panose="02000000000000000000" pitchFamily="2" charset="-78"/>
              <a:cs typeface="Sakkal Majalla" panose="02000000000000000000" pitchFamily="2" charset="-78"/>
            </a:rPr>
            <a:t>هدفت الدراسة إلى تطوير نماذج تعلم عميق لتصنيف ثلاث مجموعات من الحيوانات: الثعابين، السحالي، والضفادع، باستخدام صور تم التقاطها بواسطة كاميرات بيئية. تم استخدام ثلاث نماذج مختلفة:</a:t>
          </a:r>
          <a:endParaRPr lang="en-US" sz="1800" b="1" dirty="0">
            <a:latin typeface="Sakkal Majalla" panose="02000000000000000000" pitchFamily="2" charset="-78"/>
            <a:cs typeface="Sakkal Majalla" panose="02000000000000000000" pitchFamily="2" charset="-78"/>
          </a:endParaRPr>
        </a:p>
      </dgm:t>
    </dgm:pt>
    <dgm:pt modelId="{0AA32F7C-3C00-464D-8503-04760B7FE7A6}" type="parTrans" cxnId="{6A111AC7-13B7-4B43-9A75-DCB68BAFC570}">
      <dgm:prSet/>
      <dgm:spPr/>
      <dgm:t>
        <a:bodyPr/>
        <a:lstStyle/>
        <a:p>
          <a:endParaRPr lang="en-US"/>
        </a:p>
      </dgm:t>
    </dgm:pt>
    <dgm:pt modelId="{C5A727E4-2112-4E63-B747-5BBF9D7EE90F}" type="sibTrans" cxnId="{6A111AC7-13B7-4B43-9A75-DCB68BAFC570}">
      <dgm:prSet/>
      <dgm:spPr/>
      <dgm:t>
        <a:bodyPr/>
        <a:lstStyle/>
        <a:p>
          <a:endParaRPr lang="en-US"/>
        </a:p>
      </dgm:t>
    </dgm:pt>
    <dgm:pt modelId="{307C307C-0925-4C68-B068-E4DB41391CC4}">
      <dgm:prSet custT="1"/>
      <dgm:spPr/>
      <dgm:t>
        <a:bodyPr/>
        <a:lstStyle/>
        <a:p>
          <a:r>
            <a:rPr lang="en-US" sz="2400" b="1" dirty="0">
              <a:latin typeface="Sakkal Majalla" panose="02000000000000000000" pitchFamily="2" charset="-78"/>
              <a:cs typeface="Sakkal Majalla" panose="02000000000000000000" pitchFamily="2" charset="-78"/>
            </a:rPr>
            <a:t>VGG16</a:t>
          </a:r>
          <a:r>
            <a:rPr lang="ar-SA" sz="2400" b="1" dirty="0">
              <a:latin typeface="Sakkal Majalla" panose="02000000000000000000" pitchFamily="2" charset="-78"/>
              <a:cs typeface="Sakkal Majalla" panose="02000000000000000000" pitchFamily="2" charset="-78"/>
            </a:rPr>
            <a:t> </a:t>
          </a:r>
          <a:r>
            <a:rPr lang="ar-SA" sz="2400" dirty="0">
              <a:latin typeface="Sakkal Majalla" panose="02000000000000000000" pitchFamily="2" charset="-78"/>
              <a:cs typeface="Sakkal Majalla" panose="02000000000000000000" pitchFamily="2" charset="-78"/>
            </a:rPr>
            <a:t>نموذج مدرب مسبقًا</a:t>
          </a:r>
          <a:endParaRPr lang="en-US" sz="2400" dirty="0">
            <a:latin typeface="Sakkal Majalla" panose="02000000000000000000" pitchFamily="2" charset="-78"/>
            <a:cs typeface="Sakkal Majalla" panose="02000000000000000000" pitchFamily="2" charset="-78"/>
          </a:endParaRPr>
        </a:p>
      </dgm:t>
    </dgm:pt>
    <dgm:pt modelId="{5F5E7F8E-60B5-411A-B79E-9079593CE3C4}" type="parTrans" cxnId="{3A6B176D-0D53-4999-B200-301D7BB76DD5}">
      <dgm:prSet/>
      <dgm:spPr/>
      <dgm:t>
        <a:bodyPr/>
        <a:lstStyle/>
        <a:p>
          <a:endParaRPr lang="en-US"/>
        </a:p>
      </dgm:t>
    </dgm:pt>
    <dgm:pt modelId="{CBB957D8-67E7-4F88-84A4-DB73BC2E8897}" type="sibTrans" cxnId="{3A6B176D-0D53-4999-B200-301D7BB76DD5}">
      <dgm:prSet/>
      <dgm:spPr/>
      <dgm:t>
        <a:bodyPr/>
        <a:lstStyle/>
        <a:p>
          <a:endParaRPr lang="en-US"/>
        </a:p>
      </dgm:t>
    </dgm:pt>
    <dgm:pt modelId="{7BB8C0DC-BED3-40F2-B4C7-A9F872B78C27}">
      <dgm:prSet custT="1"/>
      <dgm:spPr/>
      <dgm:t>
        <a:bodyPr/>
        <a:lstStyle/>
        <a:p>
          <a:r>
            <a:rPr lang="en-US" sz="2400" b="1" dirty="0">
              <a:latin typeface="Sakkal Majalla" panose="02000000000000000000" pitchFamily="2" charset="-78"/>
              <a:cs typeface="Sakkal Majalla" panose="02000000000000000000" pitchFamily="2" charset="-78"/>
            </a:rPr>
            <a:t>ResNet50</a:t>
          </a:r>
          <a:r>
            <a:rPr lang="ar-SA" sz="2400" dirty="0">
              <a:latin typeface="Sakkal Majalla" panose="02000000000000000000" pitchFamily="2" charset="-78"/>
              <a:cs typeface="Sakkal Majalla" panose="02000000000000000000" pitchFamily="2" charset="-78"/>
            </a:rPr>
            <a:t>نموذج مدرب مسبقًا</a:t>
          </a:r>
          <a:endParaRPr lang="en-US" sz="2400" dirty="0">
            <a:latin typeface="Sakkal Majalla" panose="02000000000000000000" pitchFamily="2" charset="-78"/>
            <a:cs typeface="Sakkal Majalla" panose="02000000000000000000" pitchFamily="2" charset="-78"/>
          </a:endParaRPr>
        </a:p>
      </dgm:t>
    </dgm:pt>
    <dgm:pt modelId="{A7A94E3A-27A4-4041-B038-C8BB552EA552}" type="parTrans" cxnId="{BD4DEC4A-D9EB-4EFF-BEE0-82CF47BE7BB2}">
      <dgm:prSet/>
      <dgm:spPr/>
      <dgm:t>
        <a:bodyPr/>
        <a:lstStyle/>
        <a:p>
          <a:endParaRPr lang="en-US"/>
        </a:p>
      </dgm:t>
    </dgm:pt>
    <dgm:pt modelId="{DC1384DE-6A8B-4572-B230-ECD63CE9E140}" type="sibTrans" cxnId="{BD4DEC4A-D9EB-4EFF-BEE0-82CF47BE7BB2}">
      <dgm:prSet/>
      <dgm:spPr/>
      <dgm:t>
        <a:bodyPr/>
        <a:lstStyle/>
        <a:p>
          <a:endParaRPr lang="en-US"/>
        </a:p>
      </dgm:t>
    </dgm:pt>
    <dgm:pt modelId="{BB6DB288-762F-411A-BBA3-3B337D2A8EA2}">
      <dgm:prSet custT="1"/>
      <dgm:spPr/>
      <dgm:t>
        <a:bodyPr/>
        <a:lstStyle/>
        <a:p>
          <a:r>
            <a:rPr lang="en-US" sz="2400" b="1" dirty="0">
              <a:latin typeface="Sakkal Majalla" panose="02000000000000000000" pitchFamily="2" charset="-78"/>
              <a:cs typeface="Sakkal Majalla" panose="02000000000000000000" pitchFamily="2" charset="-78"/>
            </a:rPr>
            <a:t>CNN-1</a:t>
          </a:r>
          <a:r>
            <a:rPr lang="ar-SA" sz="2400" dirty="0">
              <a:latin typeface="Sakkal Majalla" panose="02000000000000000000" pitchFamily="2" charset="-78"/>
              <a:cs typeface="Sakkal Majalla" panose="02000000000000000000" pitchFamily="2" charset="-78"/>
            </a:rPr>
            <a:t>نموذج شبكة عصبية </a:t>
          </a:r>
          <a:r>
            <a:rPr lang="ar-SA" sz="2400" dirty="0" err="1">
              <a:latin typeface="Sakkal Majalla" panose="02000000000000000000" pitchFamily="2" charset="-78"/>
              <a:cs typeface="Sakkal Majalla" panose="02000000000000000000" pitchFamily="2" charset="-78"/>
            </a:rPr>
            <a:t>تلافيفية</a:t>
          </a:r>
          <a:r>
            <a:rPr lang="ar-SA" sz="2400" dirty="0">
              <a:latin typeface="Sakkal Majalla" panose="02000000000000000000" pitchFamily="2" charset="-78"/>
              <a:cs typeface="Sakkal Majalla" panose="02000000000000000000" pitchFamily="2" charset="-78"/>
            </a:rPr>
            <a:t> تم تدريبه من الصفر</a:t>
          </a:r>
          <a:endParaRPr lang="en-US" sz="2400" dirty="0">
            <a:latin typeface="Sakkal Majalla" panose="02000000000000000000" pitchFamily="2" charset="-78"/>
            <a:cs typeface="Sakkal Majalla" panose="02000000000000000000" pitchFamily="2" charset="-78"/>
          </a:endParaRPr>
        </a:p>
      </dgm:t>
    </dgm:pt>
    <dgm:pt modelId="{2BA7A981-4CCB-417A-BFB5-A274BEC2870D}" type="parTrans" cxnId="{9C5564EC-E733-4D56-8976-D18D803F5709}">
      <dgm:prSet/>
      <dgm:spPr/>
      <dgm:t>
        <a:bodyPr/>
        <a:lstStyle/>
        <a:p>
          <a:endParaRPr lang="en-US"/>
        </a:p>
      </dgm:t>
    </dgm:pt>
    <dgm:pt modelId="{DFE18468-C845-4F59-B9E1-DEF87416469E}" type="sibTrans" cxnId="{9C5564EC-E733-4D56-8976-D18D803F5709}">
      <dgm:prSet/>
      <dgm:spPr/>
      <dgm:t>
        <a:bodyPr/>
        <a:lstStyle/>
        <a:p>
          <a:endParaRPr lang="en-US"/>
        </a:p>
      </dgm:t>
    </dgm:pt>
    <dgm:pt modelId="{0F54E6C1-DC81-4468-B24F-E8ECB9AC204C}" type="pres">
      <dgm:prSet presAssocID="{07A675D9-2909-4192-9403-FF0F163D6DCE}" presName="Name0" presStyleCnt="0">
        <dgm:presLayoutVars>
          <dgm:dir/>
          <dgm:animLvl val="lvl"/>
          <dgm:resizeHandles val="exact"/>
        </dgm:presLayoutVars>
      </dgm:prSet>
      <dgm:spPr/>
    </dgm:pt>
    <dgm:pt modelId="{FCAC5E8C-EA68-4C9B-9624-C413817C4E6C}" type="pres">
      <dgm:prSet presAssocID="{BB6DB288-762F-411A-BBA3-3B337D2A8EA2}" presName="boxAndChildren" presStyleCnt="0"/>
      <dgm:spPr/>
    </dgm:pt>
    <dgm:pt modelId="{5836B2FF-886A-4132-A464-1B40B9C7B165}" type="pres">
      <dgm:prSet presAssocID="{BB6DB288-762F-411A-BBA3-3B337D2A8EA2}" presName="parentTextBox" presStyleLbl="node1" presStyleIdx="0" presStyleCnt="5"/>
      <dgm:spPr/>
    </dgm:pt>
    <dgm:pt modelId="{9B629C7D-2E05-4949-85D7-8FF09EDC1B55}" type="pres">
      <dgm:prSet presAssocID="{DC1384DE-6A8B-4572-B230-ECD63CE9E140}" presName="sp" presStyleCnt="0"/>
      <dgm:spPr/>
    </dgm:pt>
    <dgm:pt modelId="{14D5D369-5904-4577-9177-6087042E9204}" type="pres">
      <dgm:prSet presAssocID="{7BB8C0DC-BED3-40F2-B4C7-A9F872B78C27}" presName="arrowAndChildren" presStyleCnt="0"/>
      <dgm:spPr/>
    </dgm:pt>
    <dgm:pt modelId="{490FBD83-B861-4983-A01B-F24103D4ED4D}" type="pres">
      <dgm:prSet presAssocID="{7BB8C0DC-BED3-40F2-B4C7-A9F872B78C27}" presName="parentTextArrow" presStyleLbl="node1" presStyleIdx="1" presStyleCnt="5"/>
      <dgm:spPr/>
    </dgm:pt>
    <dgm:pt modelId="{F0770365-B3A6-4E15-97AC-D47BF3DDD857}" type="pres">
      <dgm:prSet presAssocID="{CBB957D8-67E7-4F88-84A4-DB73BC2E8897}" presName="sp" presStyleCnt="0"/>
      <dgm:spPr/>
    </dgm:pt>
    <dgm:pt modelId="{66F457DA-053D-47B7-8E7A-C29A5D06A697}" type="pres">
      <dgm:prSet presAssocID="{307C307C-0925-4C68-B068-E4DB41391CC4}" presName="arrowAndChildren" presStyleCnt="0"/>
      <dgm:spPr/>
    </dgm:pt>
    <dgm:pt modelId="{A9FBF99E-4D06-41D8-8FD3-EFFF5DE3B20E}" type="pres">
      <dgm:prSet presAssocID="{307C307C-0925-4C68-B068-E4DB41391CC4}" presName="parentTextArrow" presStyleLbl="node1" presStyleIdx="2" presStyleCnt="5"/>
      <dgm:spPr/>
    </dgm:pt>
    <dgm:pt modelId="{5511CD1E-43B3-458F-85EA-6E392934A4F3}" type="pres">
      <dgm:prSet presAssocID="{C5A727E4-2112-4E63-B747-5BBF9D7EE90F}" presName="sp" presStyleCnt="0"/>
      <dgm:spPr/>
    </dgm:pt>
    <dgm:pt modelId="{F0D25610-C11F-4EA7-8868-B5D77EE12C8F}" type="pres">
      <dgm:prSet presAssocID="{089EC356-BB92-43D0-8176-2F57A2364374}" presName="arrowAndChildren" presStyleCnt="0"/>
      <dgm:spPr/>
    </dgm:pt>
    <dgm:pt modelId="{F57A5714-512A-404E-A1C5-87DB0D9D3650}" type="pres">
      <dgm:prSet presAssocID="{089EC356-BB92-43D0-8176-2F57A2364374}" presName="parentTextArrow" presStyleLbl="node1" presStyleIdx="3" presStyleCnt="5" custScaleY="139177"/>
      <dgm:spPr/>
    </dgm:pt>
    <dgm:pt modelId="{12365150-3DCD-4681-8196-CB254F09CE0B}" type="pres">
      <dgm:prSet presAssocID="{0EEDEEF1-B5B0-48C0-8B54-664F5C70C049}" presName="sp" presStyleCnt="0"/>
      <dgm:spPr/>
    </dgm:pt>
    <dgm:pt modelId="{A53C2B23-5D34-429C-B725-68DFFF05415C}" type="pres">
      <dgm:prSet presAssocID="{072E7F37-7DC5-462E-A956-A73938F2DBF6}" presName="arrowAndChildren" presStyleCnt="0"/>
      <dgm:spPr/>
    </dgm:pt>
    <dgm:pt modelId="{59E5CD4B-9E8E-4118-9C13-57BAEDC87FF4}" type="pres">
      <dgm:prSet presAssocID="{072E7F37-7DC5-462E-A956-A73938F2DBF6}" presName="parentTextArrow" presStyleLbl="node1" presStyleIdx="4" presStyleCnt="5"/>
      <dgm:spPr/>
    </dgm:pt>
  </dgm:ptLst>
  <dgm:cxnLst>
    <dgm:cxn modelId="{C9E8D83F-CF40-4647-868F-F8F0A05F637D}" type="presOf" srcId="{BB6DB288-762F-411A-BBA3-3B337D2A8EA2}" destId="{5836B2FF-886A-4132-A464-1B40B9C7B165}" srcOrd="0" destOrd="0" presId="urn:microsoft.com/office/officeart/2005/8/layout/process4"/>
    <dgm:cxn modelId="{EE4A8362-92DD-4A6C-AAF7-D0877643A07B}" type="presOf" srcId="{072E7F37-7DC5-462E-A956-A73938F2DBF6}" destId="{59E5CD4B-9E8E-4118-9C13-57BAEDC87FF4}" srcOrd="0" destOrd="0" presId="urn:microsoft.com/office/officeart/2005/8/layout/process4"/>
    <dgm:cxn modelId="{14F01445-3286-4266-82DF-7E1BDF701647}" type="presOf" srcId="{7BB8C0DC-BED3-40F2-B4C7-A9F872B78C27}" destId="{490FBD83-B861-4983-A01B-F24103D4ED4D}" srcOrd="0" destOrd="0" presId="urn:microsoft.com/office/officeart/2005/8/layout/process4"/>
    <dgm:cxn modelId="{BD4DEC4A-D9EB-4EFF-BEE0-82CF47BE7BB2}" srcId="{07A675D9-2909-4192-9403-FF0F163D6DCE}" destId="{7BB8C0DC-BED3-40F2-B4C7-A9F872B78C27}" srcOrd="3" destOrd="0" parTransId="{A7A94E3A-27A4-4041-B038-C8BB552EA552}" sibTransId="{DC1384DE-6A8B-4572-B230-ECD63CE9E140}"/>
    <dgm:cxn modelId="{3A6B176D-0D53-4999-B200-301D7BB76DD5}" srcId="{07A675D9-2909-4192-9403-FF0F163D6DCE}" destId="{307C307C-0925-4C68-B068-E4DB41391CC4}" srcOrd="2" destOrd="0" parTransId="{5F5E7F8E-60B5-411A-B79E-9079593CE3C4}" sibTransId="{CBB957D8-67E7-4F88-84A4-DB73BC2E8897}"/>
    <dgm:cxn modelId="{4575E14F-C294-4C12-9159-B394B1174EA5}" type="presOf" srcId="{089EC356-BB92-43D0-8176-2F57A2364374}" destId="{F57A5714-512A-404E-A1C5-87DB0D9D3650}" srcOrd="0" destOrd="0" presId="urn:microsoft.com/office/officeart/2005/8/layout/process4"/>
    <dgm:cxn modelId="{D4158A7C-09D7-4F78-94F6-91B3ECFBEA90}" type="presOf" srcId="{307C307C-0925-4C68-B068-E4DB41391CC4}" destId="{A9FBF99E-4D06-41D8-8FD3-EFFF5DE3B20E}" srcOrd="0" destOrd="0" presId="urn:microsoft.com/office/officeart/2005/8/layout/process4"/>
    <dgm:cxn modelId="{0A5B10A5-0E62-48FB-9AE0-E3CA40358532}" srcId="{07A675D9-2909-4192-9403-FF0F163D6DCE}" destId="{072E7F37-7DC5-462E-A956-A73938F2DBF6}" srcOrd="0" destOrd="0" parTransId="{F006D940-D835-4D63-8A98-BB4D8EF35B41}" sibTransId="{0EEDEEF1-B5B0-48C0-8B54-664F5C70C049}"/>
    <dgm:cxn modelId="{6A111AC7-13B7-4B43-9A75-DCB68BAFC570}" srcId="{07A675D9-2909-4192-9403-FF0F163D6DCE}" destId="{089EC356-BB92-43D0-8176-2F57A2364374}" srcOrd="1" destOrd="0" parTransId="{0AA32F7C-3C00-464D-8503-04760B7FE7A6}" sibTransId="{C5A727E4-2112-4E63-B747-5BBF9D7EE90F}"/>
    <dgm:cxn modelId="{A2A22BD9-A475-426D-8E66-593C87454806}" type="presOf" srcId="{07A675D9-2909-4192-9403-FF0F163D6DCE}" destId="{0F54E6C1-DC81-4468-B24F-E8ECB9AC204C}" srcOrd="0" destOrd="0" presId="urn:microsoft.com/office/officeart/2005/8/layout/process4"/>
    <dgm:cxn modelId="{9C5564EC-E733-4D56-8976-D18D803F5709}" srcId="{07A675D9-2909-4192-9403-FF0F163D6DCE}" destId="{BB6DB288-762F-411A-BBA3-3B337D2A8EA2}" srcOrd="4" destOrd="0" parTransId="{2BA7A981-4CCB-417A-BFB5-A274BEC2870D}" sibTransId="{DFE18468-C845-4F59-B9E1-DEF87416469E}"/>
    <dgm:cxn modelId="{192720F0-513E-4ACD-A417-7194A0F66193}" type="presParOf" srcId="{0F54E6C1-DC81-4468-B24F-E8ECB9AC204C}" destId="{FCAC5E8C-EA68-4C9B-9624-C413817C4E6C}" srcOrd="0" destOrd="0" presId="urn:microsoft.com/office/officeart/2005/8/layout/process4"/>
    <dgm:cxn modelId="{D9F7300D-E3CB-4789-B26B-05410BE44996}" type="presParOf" srcId="{FCAC5E8C-EA68-4C9B-9624-C413817C4E6C}" destId="{5836B2FF-886A-4132-A464-1B40B9C7B165}" srcOrd="0" destOrd="0" presId="urn:microsoft.com/office/officeart/2005/8/layout/process4"/>
    <dgm:cxn modelId="{E1FEC193-EF93-4C3E-931E-EBB079C31109}" type="presParOf" srcId="{0F54E6C1-DC81-4468-B24F-E8ECB9AC204C}" destId="{9B629C7D-2E05-4949-85D7-8FF09EDC1B55}" srcOrd="1" destOrd="0" presId="urn:microsoft.com/office/officeart/2005/8/layout/process4"/>
    <dgm:cxn modelId="{A0EFB61C-F955-443E-B6AC-F6CE398CB0F9}" type="presParOf" srcId="{0F54E6C1-DC81-4468-B24F-E8ECB9AC204C}" destId="{14D5D369-5904-4577-9177-6087042E9204}" srcOrd="2" destOrd="0" presId="urn:microsoft.com/office/officeart/2005/8/layout/process4"/>
    <dgm:cxn modelId="{5A93EE2D-B2A7-42C9-95FE-623A179FEA2E}" type="presParOf" srcId="{14D5D369-5904-4577-9177-6087042E9204}" destId="{490FBD83-B861-4983-A01B-F24103D4ED4D}" srcOrd="0" destOrd="0" presId="urn:microsoft.com/office/officeart/2005/8/layout/process4"/>
    <dgm:cxn modelId="{F6C576A8-937D-4A27-92FA-EDEF22F7616D}" type="presParOf" srcId="{0F54E6C1-DC81-4468-B24F-E8ECB9AC204C}" destId="{F0770365-B3A6-4E15-97AC-D47BF3DDD857}" srcOrd="3" destOrd="0" presId="urn:microsoft.com/office/officeart/2005/8/layout/process4"/>
    <dgm:cxn modelId="{3525DAC5-0887-4881-B4BF-61CE180A4E40}" type="presParOf" srcId="{0F54E6C1-DC81-4468-B24F-E8ECB9AC204C}" destId="{66F457DA-053D-47B7-8E7A-C29A5D06A697}" srcOrd="4" destOrd="0" presId="urn:microsoft.com/office/officeart/2005/8/layout/process4"/>
    <dgm:cxn modelId="{2504489A-63AA-4567-9B78-A83D7CC034DA}" type="presParOf" srcId="{66F457DA-053D-47B7-8E7A-C29A5D06A697}" destId="{A9FBF99E-4D06-41D8-8FD3-EFFF5DE3B20E}" srcOrd="0" destOrd="0" presId="urn:microsoft.com/office/officeart/2005/8/layout/process4"/>
    <dgm:cxn modelId="{B5AF3E6A-CC35-4803-8C64-E6F04BB30CD9}" type="presParOf" srcId="{0F54E6C1-DC81-4468-B24F-E8ECB9AC204C}" destId="{5511CD1E-43B3-458F-85EA-6E392934A4F3}" srcOrd="5" destOrd="0" presId="urn:microsoft.com/office/officeart/2005/8/layout/process4"/>
    <dgm:cxn modelId="{89D3211F-D6D2-4D21-A331-C2BF20CECB7D}" type="presParOf" srcId="{0F54E6C1-DC81-4468-B24F-E8ECB9AC204C}" destId="{F0D25610-C11F-4EA7-8868-B5D77EE12C8F}" srcOrd="6" destOrd="0" presId="urn:microsoft.com/office/officeart/2005/8/layout/process4"/>
    <dgm:cxn modelId="{8F4BE086-854E-415A-99F1-54FF1D685A52}" type="presParOf" srcId="{F0D25610-C11F-4EA7-8868-B5D77EE12C8F}" destId="{F57A5714-512A-404E-A1C5-87DB0D9D3650}" srcOrd="0" destOrd="0" presId="urn:microsoft.com/office/officeart/2005/8/layout/process4"/>
    <dgm:cxn modelId="{50825D8A-EC1C-4F9C-BF23-4CFE5789B904}" type="presParOf" srcId="{0F54E6C1-DC81-4468-B24F-E8ECB9AC204C}" destId="{12365150-3DCD-4681-8196-CB254F09CE0B}" srcOrd="7" destOrd="0" presId="urn:microsoft.com/office/officeart/2005/8/layout/process4"/>
    <dgm:cxn modelId="{8E21FCBC-32C4-4EAB-BE65-1E12EF934C28}" type="presParOf" srcId="{0F54E6C1-DC81-4468-B24F-E8ECB9AC204C}" destId="{A53C2B23-5D34-429C-B725-68DFFF05415C}" srcOrd="8" destOrd="0" presId="urn:microsoft.com/office/officeart/2005/8/layout/process4"/>
    <dgm:cxn modelId="{C03D740E-764F-46B7-AF6F-650676EF91D7}" type="presParOf" srcId="{A53C2B23-5D34-429C-B725-68DFFF05415C}" destId="{59E5CD4B-9E8E-4118-9C13-57BAEDC87FF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47B3A8-BA4E-4152-B426-AEA4681AA8B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A127FE47-14EB-4294-B7E1-8E85055F4249}">
      <dgm:prSet custT="1"/>
      <dgm:spPr/>
      <dgm:t>
        <a:bodyPr/>
        <a:lstStyle/>
        <a:p>
          <a:pPr algn="r" rtl="1"/>
          <a:r>
            <a:rPr lang="en-US" sz="1600" b="1" dirty="0">
              <a:latin typeface="Sakkal Majalla" panose="02000000000000000000" pitchFamily="2" charset="-78"/>
              <a:cs typeface="Sakkal Majalla" panose="02000000000000000000" pitchFamily="2" charset="-78"/>
            </a:rPr>
            <a:t>VGG16:</a:t>
          </a:r>
          <a:br>
            <a:rPr lang="en-US" sz="1600" dirty="0">
              <a:latin typeface="Sakkal Majalla" panose="02000000000000000000" pitchFamily="2" charset="-78"/>
              <a:cs typeface="Sakkal Majalla" panose="02000000000000000000" pitchFamily="2" charset="-78"/>
            </a:rPr>
          </a:br>
          <a:r>
            <a:rPr lang="en-US" sz="1600" dirty="0">
              <a:latin typeface="Sakkal Majalla" panose="02000000000000000000" pitchFamily="2" charset="-78"/>
              <a:cs typeface="Sakkal Majalla" panose="02000000000000000000" pitchFamily="2" charset="-78"/>
            </a:rPr>
            <a:t>VGG16 </a:t>
          </a:r>
          <a:r>
            <a:rPr lang="ar-SA" sz="1600" dirty="0">
              <a:latin typeface="Sakkal Majalla" panose="02000000000000000000" pitchFamily="2" charset="-78"/>
              <a:cs typeface="Sakkal Majalla" panose="02000000000000000000" pitchFamily="2" charset="-78"/>
            </a:rPr>
            <a:t>هو نموذج شبكة عصبية </a:t>
          </a:r>
          <a:r>
            <a:rPr lang="ar-SA" sz="1600" dirty="0" err="1">
              <a:latin typeface="Sakkal Majalla" panose="02000000000000000000" pitchFamily="2" charset="-78"/>
              <a:cs typeface="Sakkal Majalla" panose="02000000000000000000" pitchFamily="2" charset="-78"/>
            </a:rPr>
            <a:t>تلافيفية</a:t>
          </a:r>
          <a:r>
            <a:rPr lang="ar-SA" sz="1600" dirty="0">
              <a:latin typeface="Sakkal Majalla" panose="02000000000000000000" pitchFamily="2" charset="-78"/>
              <a:cs typeface="Sakkal Majalla" panose="02000000000000000000" pitchFamily="2" charset="-78"/>
            </a:rPr>
            <a:t> (</a:t>
          </a:r>
          <a:r>
            <a:rPr lang="en-US" sz="1600" dirty="0">
              <a:latin typeface="Sakkal Majalla" panose="02000000000000000000" pitchFamily="2" charset="-78"/>
              <a:cs typeface="Sakkal Majalla" panose="02000000000000000000" pitchFamily="2" charset="-78"/>
            </a:rPr>
            <a:t>Convolutional Neural Network - CNN) </a:t>
          </a:r>
          <a:r>
            <a:rPr lang="ar-SA" sz="1600" dirty="0">
              <a:latin typeface="Sakkal Majalla" panose="02000000000000000000" pitchFamily="2" charset="-78"/>
              <a:cs typeface="Sakkal Majalla" panose="02000000000000000000" pitchFamily="2" charset="-78"/>
            </a:rPr>
            <a:t>تم تطويره من قبل </a:t>
          </a:r>
          <a:r>
            <a:rPr lang="en-US" sz="1600" dirty="0">
              <a:latin typeface="Sakkal Majalla" panose="02000000000000000000" pitchFamily="2" charset="-78"/>
              <a:cs typeface="Sakkal Majalla" panose="02000000000000000000" pitchFamily="2" charset="-78"/>
            </a:rPr>
            <a:t>Visual Geometry Group </a:t>
          </a:r>
          <a:r>
            <a:rPr lang="ar-SA" sz="1600" dirty="0">
              <a:latin typeface="Sakkal Majalla" panose="02000000000000000000" pitchFamily="2" charset="-78"/>
              <a:cs typeface="Sakkal Majalla" panose="02000000000000000000" pitchFamily="2" charset="-78"/>
            </a:rPr>
            <a:t>في جامعة أكسفورد. يتكون من 16 طبقة (13 طبقة </a:t>
          </a:r>
          <a:r>
            <a:rPr lang="ar-SA" sz="1600" dirty="0" err="1">
              <a:latin typeface="Sakkal Majalla" panose="02000000000000000000" pitchFamily="2" charset="-78"/>
              <a:cs typeface="Sakkal Majalla" panose="02000000000000000000" pitchFamily="2" charset="-78"/>
            </a:rPr>
            <a:t>تلافيفية</a:t>
          </a:r>
          <a:r>
            <a:rPr lang="ar-SA" sz="1600" dirty="0">
              <a:latin typeface="Sakkal Majalla" panose="02000000000000000000" pitchFamily="2" charset="-78"/>
              <a:cs typeface="Sakkal Majalla" panose="02000000000000000000" pitchFamily="2" charset="-78"/>
            </a:rPr>
            <a:t> و3 طبقات متصلة بالكامل). يتميز باستخدام مرشحات صغيرة بحجم 3</a:t>
          </a:r>
          <a:r>
            <a:rPr lang="en-US" sz="1600" dirty="0">
              <a:latin typeface="Sakkal Majalla" panose="02000000000000000000" pitchFamily="2" charset="-78"/>
              <a:cs typeface="Sakkal Majalla" panose="02000000000000000000" pitchFamily="2" charset="-78"/>
            </a:rPr>
            <a:t>x3 </a:t>
          </a:r>
          <a:r>
            <a:rPr lang="ar-SA" sz="1600" dirty="0">
              <a:latin typeface="Sakkal Majalla" panose="02000000000000000000" pitchFamily="2" charset="-78"/>
              <a:cs typeface="Sakkal Majalla" panose="02000000000000000000" pitchFamily="2" charset="-78"/>
            </a:rPr>
            <a:t>مع خطوة (</a:t>
          </a:r>
          <a:r>
            <a:rPr lang="en-US" sz="1600" dirty="0">
              <a:latin typeface="Sakkal Majalla" panose="02000000000000000000" pitchFamily="2" charset="-78"/>
              <a:cs typeface="Sakkal Majalla" panose="02000000000000000000" pitchFamily="2" charset="-78"/>
            </a:rPr>
            <a:t>stride) 1، </a:t>
          </a:r>
          <a:r>
            <a:rPr lang="ar-SA" sz="1600" dirty="0">
              <a:latin typeface="Sakkal Majalla" panose="02000000000000000000" pitchFamily="2" charset="-78"/>
              <a:cs typeface="Sakkal Majalla" panose="02000000000000000000" pitchFamily="2" charset="-78"/>
            </a:rPr>
            <a:t>مما يسمح بتعلم السمات المكانية بشكل دقيق. النموذج يحتوي على طبقات تجميع (</a:t>
          </a:r>
          <a:r>
            <a:rPr lang="en-US" sz="1600" dirty="0">
              <a:latin typeface="Sakkal Majalla" panose="02000000000000000000" pitchFamily="2" charset="-78"/>
              <a:cs typeface="Sakkal Majalla" panose="02000000000000000000" pitchFamily="2" charset="-78"/>
            </a:rPr>
            <a:t>Pooling Layers) </a:t>
          </a:r>
          <a:r>
            <a:rPr lang="ar-SA" sz="1600" dirty="0">
              <a:latin typeface="Sakkal Majalla" panose="02000000000000000000" pitchFamily="2" charset="-78"/>
              <a:cs typeface="Sakkal Majalla" panose="02000000000000000000" pitchFamily="2" charset="-78"/>
            </a:rPr>
            <a:t>لتقليل الأبعاد المكانية مع الحفاظ على المعلومات المهمة. في هذا البحث، تم استخدام </a:t>
          </a:r>
          <a:r>
            <a:rPr lang="en-US" sz="1600" dirty="0">
              <a:latin typeface="Sakkal Majalla" panose="02000000000000000000" pitchFamily="2" charset="-78"/>
              <a:cs typeface="Sakkal Majalla" panose="02000000000000000000" pitchFamily="2" charset="-78"/>
            </a:rPr>
            <a:t>VGG16 </a:t>
          </a:r>
          <a:r>
            <a:rPr lang="ar-SA" sz="1600" dirty="0">
              <a:latin typeface="Sakkal Majalla" panose="02000000000000000000" pitchFamily="2" charset="-78"/>
              <a:cs typeface="Sakkal Majalla" panose="02000000000000000000" pitchFamily="2" charset="-78"/>
            </a:rPr>
            <a:t>كجزء من نهج التعلم المنقول (</a:t>
          </a:r>
          <a:r>
            <a:rPr lang="en-US" sz="1600" dirty="0">
              <a:latin typeface="Sakkal Majalla" panose="02000000000000000000" pitchFamily="2" charset="-78"/>
              <a:cs typeface="Sakkal Majalla" panose="02000000000000000000" pitchFamily="2" charset="-78"/>
            </a:rPr>
            <a:t>Transfer Learning)، </a:t>
          </a:r>
          <a:r>
            <a:rPr lang="ar-SA" sz="1600" dirty="0">
              <a:latin typeface="Sakkal Majalla" panose="02000000000000000000" pitchFamily="2" charset="-78"/>
              <a:cs typeface="Sakkal Majalla" panose="02000000000000000000" pitchFamily="2" charset="-78"/>
            </a:rPr>
            <a:t>حيث تم استخدام الأوزان المدربة مسبقًا على قاعدة بيانات </a:t>
          </a:r>
          <a:r>
            <a:rPr lang="en-US" sz="1600" dirty="0">
              <a:latin typeface="Sakkal Majalla" panose="02000000000000000000" pitchFamily="2" charset="-78"/>
              <a:cs typeface="Sakkal Majalla" panose="02000000000000000000" pitchFamily="2" charset="-78"/>
            </a:rPr>
            <a:t>ImageNet، </a:t>
          </a:r>
          <a:r>
            <a:rPr lang="ar-SA" sz="1600" dirty="0">
              <a:latin typeface="Sakkal Majalla" panose="02000000000000000000" pitchFamily="2" charset="-78"/>
              <a:cs typeface="Sakkal Majalla" panose="02000000000000000000" pitchFamily="2" charset="-78"/>
            </a:rPr>
            <a:t>ثم تم تهيئة الطبقات الأخيرة (</a:t>
          </a:r>
          <a:r>
            <a:rPr lang="en-US" sz="1600" dirty="0">
              <a:latin typeface="Sakkal Majalla" panose="02000000000000000000" pitchFamily="2" charset="-78"/>
              <a:cs typeface="Sakkal Majalla" panose="02000000000000000000" pitchFamily="2" charset="-78"/>
            </a:rPr>
            <a:t>Fully Connected Layers) </a:t>
          </a:r>
          <a:r>
            <a:rPr lang="ar-SA" sz="1600" dirty="0">
              <a:latin typeface="Sakkal Majalla" panose="02000000000000000000" pitchFamily="2" charset="-78"/>
              <a:cs typeface="Sakkal Majalla" panose="02000000000000000000" pitchFamily="2" charset="-78"/>
            </a:rPr>
            <a:t>لتصنيف الأنواع الحيوانية المحددة.</a:t>
          </a:r>
          <a:endParaRPr lang="en-US" sz="1600" dirty="0">
            <a:latin typeface="Sakkal Majalla" panose="02000000000000000000" pitchFamily="2" charset="-78"/>
            <a:cs typeface="Sakkal Majalla" panose="02000000000000000000" pitchFamily="2" charset="-78"/>
          </a:endParaRPr>
        </a:p>
      </dgm:t>
    </dgm:pt>
    <dgm:pt modelId="{AF68FC12-0C03-4083-A6CB-7CE54E996726}" type="parTrans" cxnId="{6DD4D8FA-C92D-4D07-9A3A-004B499EAFAA}">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06EBABC2-04F8-4B11-A371-5DFF8330921C}" type="sibTrans" cxnId="{6DD4D8FA-C92D-4D07-9A3A-004B499EAFAA}">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C8158295-30AD-4678-B8D4-CB3F62D11693}">
      <dgm:prSet custT="1"/>
      <dgm:spPr/>
      <dgm:t>
        <a:bodyPr/>
        <a:lstStyle/>
        <a:p>
          <a:pPr algn="r" rtl="1"/>
          <a:r>
            <a:rPr lang="en-US" sz="1600" b="1" dirty="0">
              <a:solidFill>
                <a:schemeClr val="tx1"/>
              </a:solidFill>
              <a:latin typeface="Sakkal Majalla" panose="02000000000000000000" pitchFamily="2" charset="-78"/>
              <a:cs typeface="Sakkal Majalla" panose="02000000000000000000" pitchFamily="2" charset="-78"/>
            </a:rPr>
            <a:t>ResNet50:</a:t>
          </a:r>
          <a:br>
            <a:rPr lang="en-US" sz="1600" dirty="0">
              <a:solidFill>
                <a:schemeClr val="tx1"/>
              </a:solidFill>
              <a:latin typeface="Sakkal Majalla" panose="02000000000000000000" pitchFamily="2" charset="-78"/>
              <a:cs typeface="Sakkal Majalla" panose="02000000000000000000" pitchFamily="2" charset="-78"/>
            </a:rPr>
          </a:br>
          <a:r>
            <a:rPr lang="en-US" sz="1600" dirty="0">
              <a:solidFill>
                <a:schemeClr val="tx1"/>
              </a:solidFill>
              <a:latin typeface="Sakkal Majalla" panose="02000000000000000000" pitchFamily="2" charset="-78"/>
              <a:cs typeface="Sakkal Majalla" panose="02000000000000000000" pitchFamily="2" charset="-78"/>
            </a:rPr>
            <a:t>ResNet50 (Residual Network) </a:t>
          </a:r>
          <a:r>
            <a:rPr lang="ar-SA" sz="1600" dirty="0">
              <a:solidFill>
                <a:schemeClr val="tx1"/>
              </a:solidFill>
              <a:latin typeface="Sakkal Majalla" panose="02000000000000000000" pitchFamily="2" charset="-78"/>
              <a:cs typeface="Sakkal Majalla" panose="02000000000000000000" pitchFamily="2" charset="-78"/>
            </a:rPr>
            <a:t>هو نموذج </a:t>
          </a:r>
          <a:r>
            <a:rPr lang="en-US" sz="1600" dirty="0">
              <a:solidFill>
                <a:schemeClr val="tx1"/>
              </a:solidFill>
              <a:latin typeface="Sakkal Majalla" panose="02000000000000000000" pitchFamily="2" charset="-78"/>
              <a:cs typeface="Sakkal Majalla" panose="02000000000000000000" pitchFamily="2" charset="-78"/>
            </a:rPr>
            <a:t>CNN </a:t>
          </a:r>
          <a:r>
            <a:rPr lang="ar-SA" sz="1600" dirty="0">
              <a:solidFill>
                <a:schemeClr val="tx1"/>
              </a:solidFill>
              <a:latin typeface="Sakkal Majalla" panose="02000000000000000000" pitchFamily="2" charset="-78"/>
              <a:cs typeface="Sakkal Majalla" panose="02000000000000000000" pitchFamily="2" charset="-78"/>
            </a:rPr>
            <a:t>آخر يتكون من 50 طبقة، تم تطويره لمعالجة مشكلة التدهور (</a:t>
          </a:r>
          <a:r>
            <a:rPr lang="en-US" sz="1600" dirty="0">
              <a:solidFill>
                <a:schemeClr val="tx1"/>
              </a:solidFill>
              <a:latin typeface="Sakkal Majalla" panose="02000000000000000000" pitchFamily="2" charset="-78"/>
              <a:cs typeface="Sakkal Majalla" panose="02000000000000000000" pitchFamily="2" charset="-78"/>
            </a:rPr>
            <a:t>Degradation Problem) </a:t>
          </a:r>
          <a:r>
            <a:rPr lang="ar-SA" sz="1600" dirty="0">
              <a:solidFill>
                <a:schemeClr val="tx1"/>
              </a:solidFill>
              <a:latin typeface="Sakkal Majalla" panose="02000000000000000000" pitchFamily="2" charset="-78"/>
              <a:cs typeface="Sakkal Majalla" panose="02000000000000000000" pitchFamily="2" charset="-78"/>
            </a:rPr>
            <a:t>في الشبكات العميقة جدًا. يعتمد على مفهوم "التوصيلات المتبقية" (</a:t>
          </a:r>
          <a:r>
            <a:rPr lang="en-US" sz="1600" dirty="0">
              <a:solidFill>
                <a:schemeClr val="tx1"/>
              </a:solidFill>
              <a:latin typeface="Sakkal Majalla" panose="02000000000000000000" pitchFamily="2" charset="-78"/>
              <a:cs typeface="Sakkal Majalla" panose="02000000000000000000" pitchFamily="2" charset="-78"/>
            </a:rPr>
            <a:t>Residual Connections) </a:t>
          </a:r>
          <a:r>
            <a:rPr lang="ar-SA" sz="1600" dirty="0">
              <a:solidFill>
                <a:schemeClr val="tx1"/>
              </a:solidFill>
              <a:latin typeface="Sakkal Majalla" panose="02000000000000000000" pitchFamily="2" charset="-78"/>
              <a:cs typeface="Sakkal Majalla" panose="02000000000000000000" pitchFamily="2" charset="-78"/>
            </a:rPr>
            <a:t>التي تسمح بتمرير المعلومات مباشرة عبر الطبقات، مما يساعد على تدريب الشبكات العميقة بشكل أفضل ويقلل من مشكلة التدرج المتلاشي (</a:t>
          </a:r>
          <a:r>
            <a:rPr lang="en-US" sz="1600" dirty="0">
              <a:solidFill>
                <a:schemeClr val="tx1"/>
              </a:solidFill>
              <a:latin typeface="Sakkal Majalla" panose="02000000000000000000" pitchFamily="2" charset="-78"/>
              <a:cs typeface="Sakkal Majalla" panose="02000000000000000000" pitchFamily="2" charset="-78"/>
            </a:rPr>
            <a:t>Vanishing Gradient). </a:t>
          </a:r>
          <a:r>
            <a:rPr lang="ar-SA" sz="1600" dirty="0">
              <a:solidFill>
                <a:schemeClr val="tx1"/>
              </a:solidFill>
              <a:latin typeface="Sakkal Majalla" panose="02000000000000000000" pitchFamily="2" charset="-78"/>
              <a:cs typeface="Sakkal Majalla" panose="02000000000000000000" pitchFamily="2" charset="-78"/>
            </a:rPr>
            <a:t>في هذا البحث، تم استخدام </a:t>
          </a:r>
          <a:r>
            <a:rPr lang="en-US" sz="1600" dirty="0">
              <a:solidFill>
                <a:schemeClr val="tx1"/>
              </a:solidFill>
              <a:latin typeface="Sakkal Majalla" panose="02000000000000000000" pitchFamily="2" charset="-78"/>
              <a:cs typeface="Sakkal Majalla" panose="02000000000000000000" pitchFamily="2" charset="-78"/>
            </a:rPr>
            <a:t>ResNet50 </a:t>
          </a:r>
          <a:r>
            <a:rPr lang="ar-SA" sz="1600" dirty="0">
              <a:solidFill>
                <a:schemeClr val="tx1"/>
              </a:solidFill>
              <a:latin typeface="Sakkal Majalla" panose="02000000000000000000" pitchFamily="2" charset="-78"/>
              <a:cs typeface="Sakkal Majalla" panose="02000000000000000000" pitchFamily="2" charset="-78"/>
            </a:rPr>
            <a:t>أيضًا بنهج التعلم المنقول، حيث تم تهيئة الطبقات الأخيرة لتصنيف الأنواع الحيوانية.</a:t>
          </a:r>
          <a:endParaRPr lang="en-US" sz="1600" dirty="0">
            <a:solidFill>
              <a:schemeClr val="tx1"/>
            </a:solidFill>
            <a:latin typeface="Sakkal Majalla" panose="02000000000000000000" pitchFamily="2" charset="-78"/>
            <a:cs typeface="Sakkal Majalla" panose="02000000000000000000" pitchFamily="2" charset="-78"/>
          </a:endParaRPr>
        </a:p>
      </dgm:t>
    </dgm:pt>
    <dgm:pt modelId="{03E0865C-C1DF-4E1C-90D0-507D110A5EC1}" type="parTrans" cxnId="{12289F05-201B-4C98-968B-52DF8ECF8E61}">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C7C217EA-B762-48BD-B6D6-610FAB60B2A9}" type="sibTrans" cxnId="{12289F05-201B-4C98-968B-52DF8ECF8E61}">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6FF6BB83-0F75-4D35-A384-9561D408B8C5}">
      <dgm:prSet custT="1"/>
      <dgm:spPr/>
      <dgm:t>
        <a:bodyPr/>
        <a:lstStyle/>
        <a:p>
          <a:pPr algn="r" rtl="1"/>
          <a:r>
            <a:rPr lang="en-US" sz="1600" b="1">
              <a:latin typeface="Sakkal Majalla" panose="02000000000000000000" pitchFamily="2" charset="-78"/>
              <a:cs typeface="Sakkal Majalla" panose="02000000000000000000" pitchFamily="2" charset="-78"/>
            </a:rPr>
            <a:t>CNN-1 (Self-Trained Model):</a:t>
          </a:r>
          <a:br>
            <a:rPr lang="en-US" sz="1600">
              <a:latin typeface="Sakkal Majalla" panose="02000000000000000000" pitchFamily="2" charset="-78"/>
              <a:cs typeface="Sakkal Majalla" panose="02000000000000000000" pitchFamily="2" charset="-78"/>
            </a:rPr>
          </a:br>
          <a:r>
            <a:rPr lang="ar-SA" sz="1600">
              <a:latin typeface="Sakkal Majalla" panose="02000000000000000000" pitchFamily="2" charset="-78"/>
              <a:cs typeface="Sakkal Majalla" panose="02000000000000000000" pitchFamily="2" charset="-78"/>
            </a:rPr>
            <a:t>هذا النموذج تم تصميمه وبناؤه من الصفر من قبل الباحثين. يتكون من عدة طبقات تلافيفية وطبقات تجميع، مع تغيير في عدد الطبقات ومعاملات الزيادة (</a:t>
          </a:r>
          <a:r>
            <a:rPr lang="en-US" sz="1600">
              <a:latin typeface="Sakkal Majalla" panose="02000000000000000000" pitchFamily="2" charset="-78"/>
              <a:cs typeface="Sakkal Majalla" panose="02000000000000000000" pitchFamily="2" charset="-78"/>
            </a:rPr>
            <a:t>Augmentation Parameters) </a:t>
          </a:r>
          <a:r>
            <a:rPr lang="ar-SA" sz="1600">
              <a:latin typeface="Sakkal Majalla" panose="02000000000000000000" pitchFamily="2" charset="-78"/>
              <a:cs typeface="Sakkal Majalla" panose="02000000000000000000" pitchFamily="2" charset="-78"/>
            </a:rPr>
            <a:t>لتحسين الأداء على مجموعة البيانات الصغيرة. الهدف من هذا النموذج لم يكن التفوق على النماذج المدربة مسبقًا، بل دراسة تأثير بناء شبكة مخصصة على مجموعة بيانات صغيرة.</a:t>
          </a:r>
          <a:endParaRPr lang="en-US" sz="1600">
            <a:latin typeface="Sakkal Majalla" panose="02000000000000000000" pitchFamily="2" charset="-78"/>
            <a:cs typeface="Sakkal Majalla" panose="02000000000000000000" pitchFamily="2" charset="-78"/>
          </a:endParaRPr>
        </a:p>
      </dgm:t>
    </dgm:pt>
    <dgm:pt modelId="{99250CE5-6293-4C84-BEC4-92D34D817065}" type="parTrans" cxnId="{C82E28D0-0361-4531-A5EF-FBBA3FF80D1B}">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CEEF84EE-B0B6-4F26-BBDA-E92FB553365E}" type="sibTrans" cxnId="{C82E28D0-0361-4531-A5EF-FBBA3FF80D1B}">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3D06A682-9876-4F17-8309-5C423D4FF2CA}" type="pres">
      <dgm:prSet presAssocID="{0847B3A8-BA4E-4152-B426-AEA4681AA8BC}" presName="linear" presStyleCnt="0">
        <dgm:presLayoutVars>
          <dgm:animLvl val="lvl"/>
          <dgm:resizeHandles val="exact"/>
        </dgm:presLayoutVars>
      </dgm:prSet>
      <dgm:spPr/>
    </dgm:pt>
    <dgm:pt modelId="{FD60B5ED-A21B-4026-89FE-3912BC145B12}" type="pres">
      <dgm:prSet presAssocID="{A127FE47-14EB-4294-B7E1-8E85055F4249}" presName="parentText" presStyleLbl="node1" presStyleIdx="0" presStyleCnt="3" custScaleY="115129">
        <dgm:presLayoutVars>
          <dgm:chMax val="0"/>
          <dgm:bulletEnabled val="1"/>
        </dgm:presLayoutVars>
      </dgm:prSet>
      <dgm:spPr/>
    </dgm:pt>
    <dgm:pt modelId="{446C4039-4400-41F3-9FEC-4E882B7EA593}" type="pres">
      <dgm:prSet presAssocID="{06EBABC2-04F8-4B11-A371-5DFF8330921C}" presName="spacer" presStyleCnt="0"/>
      <dgm:spPr/>
    </dgm:pt>
    <dgm:pt modelId="{8B8C4456-AB68-48D3-8009-70AE761DF3E2}" type="pres">
      <dgm:prSet presAssocID="{C8158295-30AD-4678-B8D4-CB3F62D11693}" presName="parentText" presStyleLbl="node1" presStyleIdx="1" presStyleCnt="3">
        <dgm:presLayoutVars>
          <dgm:chMax val="0"/>
          <dgm:bulletEnabled val="1"/>
        </dgm:presLayoutVars>
      </dgm:prSet>
      <dgm:spPr/>
    </dgm:pt>
    <dgm:pt modelId="{85FD87F8-26D0-4312-8C32-1198E149B293}" type="pres">
      <dgm:prSet presAssocID="{C7C217EA-B762-48BD-B6D6-610FAB60B2A9}" presName="spacer" presStyleCnt="0"/>
      <dgm:spPr/>
    </dgm:pt>
    <dgm:pt modelId="{07DDCE6D-6747-49BF-96D9-807B90309C40}" type="pres">
      <dgm:prSet presAssocID="{6FF6BB83-0F75-4D35-A384-9561D408B8C5}" presName="parentText" presStyleLbl="node1" presStyleIdx="2" presStyleCnt="3">
        <dgm:presLayoutVars>
          <dgm:chMax val="0"/>
          <dgm:bulletEnabled val="1"/>
        </dgm:presLayoutVars>
      </dgm:prSet>
      <dgm:spPr/>
    </dgm:pt>
  </dgm:ptLst>
  <dgm:cxnLst>
    <dgm:cxn modelId="{12289F05-201B-4C98-968B-52DF8ECF8E61}" srcId="{0847B3A8-BA4E-4152-B426-AEA4681AA8BC}" destId="{C8158295-30AD-4678-B8D4-CB3F62D11693}" srcOrd="1" destOrd="0" parTransId="{03E0865C-C1DF-4E1C-90D0-507D110A5EC1}" sibTransId="{C7C217EA-B762-48BD-B6D6-610FAB60B2A9}"/>
    <dgm:cxn modelId="{1CF54C36-7C25-4FE0-9AD2-0ED8344F62CC}" type="presOf" srcId="{0847B3A8-BA4E-4152-B426-AEA4681AA8BC}" destId="{3D06A682-9876-4F17-8309-5C423D4FF2CA}" srcOrd="0" destOrd="0" presId="urn:microsoft.com/office/officeart/2005/8/layout/vList2"/>
    <dgm:cxn modelId="{96E7B138-4C38-4577-A300-7EF5F0C8A88D}" type="presOf" srcId="{C8158295-30AD-4678-B8D4-CB3F62D11693}" destId="{8B8C4456-AB68-48D3-8009-70AE761DF3E2}" srcOrd="0" destOrd="0" presId="urn:microsoft.com/office/officeart/2005/8/layout/vList2"/>
    <dgm:cxn modelId="{2EC7E9AA-2F90-4CA0-8EDF-E4230F604A7D}" type="presOf" srcId="{6FF6BB83-0F75-4D35-A384-9561D408B8C5}" destId="{07DDCE6D-6747-49BF-96D9-807B90309C40}" srcOrd="0" destOrd="0" presId="urn:microsoft.com/office/officeart/2005/8/layout/vList2"/>
    <dgm:cxn modelId="{1843C5B6-51CC-4A29-B5A4-A8B6A1DC0E8F}" type="presOf" srcId="{A127FE47-14EB-4294-B7E1-8E85055F4249}" destId="{FD60B5ED-A21B-4026-89FE-3912BC145B12}" srcOrd="0" destOrd="0" presId="urn:microsoft.com/office/officeart/2005/8/layout/vList2"/>
    <dgm:cxn modelId="{C82E28D0-0361-4531-A5EF-FBBA3FF80D1B}" srcId="{0847B3A8-BA4E-4152-B426-AEA4681AA8BC}" destId="{6FF6BB83-0F75-4D35-A384-9561D408B8C5}" srcOrd="2" destOrd="0" parTransId="{99250CE5-6293-4C84-BEC4-92D34D817065}" sibTransId="{CEEF84EE-B0B6-4F26-BBDA-E92FB553365E}"/>
    <dgm:cxn modelId="{6DD4D8FA-C92D-4D07-9A3A-004B499EAFAA}" srcId="{0847B3A8-BA4E-4152-B426-AEA4681AA8BC}" destId="{A127FE47-14EB-4294-B7E1-8E85055F4249}" srcOrd="0" destOrd="0" parTransId="{AF68FC12-0C03-4083-A6CB-7CE54E996726}" sibTransId="{06EBABC2-04F8-4B11-A371-5DFF8330921C}"/>
    <dgm:cxn modelId="{2A177010-CB4D-4624-9931-7E20AF1BCFC6}" type="presParOf" srcId="{3D06A682-9876-4F17-8309-5C423D4FF2CA}" destId="{FD60B5ED-A21B-4026-89FE-3912BC145B12}" srcOrd="0" destOrd="0" presId="urn:microsoft.com/office/officeart/2005/8/layout/vList2"/>
    <dgm:cxn modelId="{9E4785EE-7C6F-455A-902E-3D982818EEF3}" type="presParOf" srcId="{3D06A682-9876-4F17-8309-5C423D4FF2CA}" destId="{446C4039-4400-41F3-9FEC-4E882B7EA593}" srcOrd="1" destOrd="0" presId="urn:microsoft.com/office/officeart/2005/8/layout/vList2"/>
    <dgm:cxn modelId="{A4E6986B-B066-49E2-8EAC-D35747352B1F}" type="presParOf" srcId="{3D06A682-9876-4F17-8309-5C423D4FF2CA}" destId="{8B8C4456-AB68-48D3-8009-70AE761DF3E2}" srcOrd="2" destOrd="0" presId="urn:microsoft.com/office/officeart/2005/8/layout/vList2"/>
    <dgm:cxn modelId="{292157C9-420A-4A4A-BE41-5B9436BF4901}" type="presParOf" srcId="{3D06A682-9876-4F17-8309-5C423D4FF2CA}" destId="{85FD87F8-26D0-4312-8C32-1198E149B293}" srcOrd="3" destOrd="0" presId="urn:microsoft.com/office/officeart/2005/8/layout/vList2"/>
    <dgm:cxn modelId="{476DC923-760D-4E80-B766-A0B72D1E6C81}" type="presParOf" srcId="{3D06A682-9876-4F17-8309-5C423D4FF2CA}" destId="{07DDCE6D-6747-49BF-96D9-807B90309C4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4D62AD-6D0E-4FA4-BBA7-B5A11CB59D16}"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21678AF3-3870-4AFD-AECF-F3B15387BD01}">
      <dgm:prSet custT="1"/>
      <dgm:spPr/>
      <dgm:t>
        <a:bodyPr/>
        <a:lstStyle/>
        <a:p>
          <a:r>
            <a:rPr lang="ar-SA" sz="1400">
              <a:latin typeface="Sakkal Majalla" panose="02000000000000000000" pitchFamily="2" charset="-78"/>
              <a:cs typeface="Sakkal Majalla" panose="02000000000000000000" pitchFamily="2" charset="-78"/>
            </a:rPr>
            <a:t>الباحثون قاموا بمعالجة البيانات بعدة خطوات لضمان جودة الصور وتحسين أداء النماذج:</a:t>
          </a:r>
          <a:endParaRPr lang="en-US" sz="1400">
            <a:latin typeface="Sakkal Majalla" panose="02000000000000000000" pitchFamily="2" charset="-78"/>
            <a:cs typeface="Sakkal Majalla" panose="02000000000000000000" pitchFamily="2" charset="-78"/>
          </a:endParaRPr>
        </a:p>
      </dgm:t>
    </dgm:pt>
    <dgm:pt modelId="{B9F0C1AC-E844-4285-BC30-7C8243592979}" type="parTrans" cxnId="{478C10F7-E693-4966-BFF0-6707BDD40F52}">
      <dgm:prSet/>
      <dgm:spPr/>
      <dgm:t>
        <a:bodyPr/>
        <a:lstStyle/>
        <a:p>
          <a:endParaRPr lang="en-US" sz="1400">
            <a:latin typeface="Sakkal Majalla" panose="02000000000000000000" pitchFamily="2" charset="-78"/>
            <a:cs typeface="Sakkal Majalla" panose="02000000000000000000" pitchFamily="2" charset="-78"/>
          </a:endParaRPr>
        </a:p>
      </dgm:t>
    </dgm:pt>
    <dgm:pt modelId="{F579A846-CC14-4E62-B109-2DAC85503015}" type="sibTrans" cxnId="{478C10F7-E693-4966-BFF0-6707BDD40F52}">
      <dgm:prSet custT="1"/>
      <dgm:spPr/>
      <dgm:t>
        <a:bodyPr/>
        <a:lstStyle/>
        <a:p>
          <a:endParaRPr lang="en-US" sz="1400">
            <a:latin typeface="Sakkal Majalla" panose="02000000000000000000" pitchFamily="2" charset="-78"/>
            <a:cs typeface="Sakkal Majalla" panose="02000000000000000000" pitchFamily="2" charset="-78"/>
          </a:endParaRPr>
        </a:p>
      </dgm:t>
    </dgm:pt>
    <dgm:pt modelId="{7AC44CF0-0D6C-496A-89F5-0A87474AF9D4}">
      <dgm:prSet custT="1"/>
      <dgm:spPr/>
      <dgm:t>
        <a:bodyPr/>
        <a:lstStyle/>
        <a:p>
          <a:r>
            <a:rPr lang="ar-SA" sz="1600" b="1" kern="1200" dirty="0">
              <a:latin typeface="Sakkal Majalla" panose="02000000000000000000" pitchFamily="2" charset="-78"/>
              <a:cs typeface="Sakkal Majalla" panose="02000000000000000000" pitchFamily="2" charset="-78"/>
            </a:rPr>
            <a:t>تعزيز البيانات:</a:t>
          </a:r>
        </a:p>
        <a:p>
          <a:r>
            <a:rPr lang="ar-SA" sz="1400" kern="1200" dirty="0">
              <a:solidFill>
                <a:prstClr val="white"/>
              </a:solidFill>
              <a:latin typeface="Sakkal Majalla" panose="02000000000000000000" pitchFamily="2" charset="-78"/>
              <a:ea typeface="+mn-ea"/>
              <a:cs typeface="Sakkal Majalla" panose="02000000000000000000" pitchFamily="2" charset="-78"/>
            </a:rPr>
            <a:t>استُخدمت تقنيات متنوعة لزيادة تنوع البيانات وتعزيز قدرة النموذج على التعميم، تشمل: الانعكاس الأفقي، التدوير (90 درجة)، التمويه </a:t>
          </a:r>
          <a:r>
            <a:rPr lang="ar-SA" sz="1400" kern="1200" dirty="0" err="1">
              <a:solidFill>
                <a:prstClr val="white"/>
              </a:solidFill>
              <a:latin typeface="Sakkal Majalla" panose="02000000000000000000" pitchFamily="2" charset="-78"/>
              <a:ea typeface="+mn-ea"/>
              <a:cs typeface="Sakkal Majalla" panose="02000000000000000000" pitchFamily="2" charset="-78"/>
            </a:rPr>
            <a:t>الغاوسي</a:t>
          </a:r>
          <a:r>
            <a:rPr lang="ar-SA" sz="1400" kern="1200" dirty="0">
              <a:solidFill>
                <a:prstClr val="white"/>
              </a:solidFill>
              <a:latin typeface="Sakkal Majalla" panose="02000000000000000000" pitchFamily="2" charset="-78"/>
              <a:ea typeface="+mn-ea"/>
              <a:cs typeface="Sakkal Majalla" panose="02000000000000000000" pitchFamily="2" charset="-78"/>
            </a:rPr>
            <a:t>، تعديل الألوان، وتحويلات الإضاءة والتباين.</a:t>
          </a:r>
        </a:p>
      </dgm:t>
    </dgm:pt>
    <dgm:pt modelId="{EAE8756D-C7EE-4924-BF15-DA6BFACAF62B}" type="parTrans" cxnId="{3E781705-19A5-4844-97AC-97614E99F836}">
      <dgm:prSet/>
      <dgm:spPr/>
      <dgm:t>
        <a:bodyPr/>
        <a:lstStyle/>
        <a:p>
          <a:endParaRPr lang="en-US" sz="1400">
            <a:latin typeface="Sakkal Majalla" panose="02000000000000000000" pitchFamily="2" charset="-78"/>
            <a:cs typeface="Sakkal Majalla" panose="02000000000000000000" pitchFamily="2" charset="-78"/>
          </a:endParaRPr>
        </a:p>
      </dgm:t>
    </dgm:pt>
    <dgm:pt modelId="{34B9CFBD-247C-4F8F-A288-ACDA283C5620}" type="sibTrans" cxnId="{3E781705-19A5-4844-97AC-97614E99F836}">
      <dgm:prSet custT="1"/>
      <dgm:spPr/>
      <dgm:t>
        <a:bodyPr/>
        <a:lstStyle/>
        <a:p>
          <a:endParaRPr lang="en-US" sz="1400">
            <a:latin typeface="Sakkal Majalla" panose="02000000000000000000" pitchFamily="2" charset="-78"/>
            <a:cs typeface="Sakkal Majalla" panose="02000000000000000000" pitchFamily="2" charset="-78"/>
          </a:endParaRPr>
        </a:p>
      </dgm:t>
    </dgm:pt>
    <dgm:pt modelId="{64ED9C8D-986C-48CD-B9F9-303436126E6E}">
      <dgm:prSet custT="1"/>
      <dgm:spPr/>
      <dgm:t>
        <a:bodyPr/>
        <a:lstStyle/>
        <a:p>
          <a:r>
            <a:rPr lang="ar-SA" sz="1600" b="1" dirty="0">
              <a:latin typeface="Sakkal Majalla" panose="02000000000000000000" pitchFamily="2" charset="-78"/>
              <a:cs typeface="Sakkal Majalla" panose="02000000000000000000" pitchFamily="2" charset="-78"/>
            </a:rPr>
            <a:t>أبعاد الصور ودقتها الأصلية:</a:t>
          </a:r>
          <a:endParaRPr lang="ar-SA" sz="1400" dirty="0">
            <a:latin typeface="Sakkal Majalla" panose="02000000000000000000" pitchFamily="2" charset="-78"/>
            <a:cs typeface="Sakkal Majalla" panose="02000000000000000000" pitchFamily="2" charset="-78"/>
          </a:endParaRPr>
        </a:p>
        <a:p>
          <a:r>
            <a:rPr lang="ar-SA" sz="1400" dirty="0">
              <a:latin typeface="Sakkal Majalla" panose="02000000000000000000" pitchFamily="2" charset="-78"/>
              <a:cs typeface="Sakkal Majalla" panose="02000000000000000000" pitchFamily="2" charset="-78"/>
            </a:rPr>
            <a:t>تم جمع صور عالية الدقة (5472 × 3648 بكسل) وإعادة تحجيمها إلى ثلاث دقات (64 × 64، 96 × 96، 180 × 180 بكسل) لاختبار تأثير حجم الصورة على دقة النموذج وسرعة التدريب، خاصة على الأجهزة منخفضة الطاقة.</a:t>
          </a:r>
          <a:endParaRPr lang="en-US" sz="1400" dirty="0">
            <a:latin typeface="Sakkal Majalla" panose="02000000000000000000" pitchFamily="2" charset="-78"/>
            <a:cs typeface="Sakkal Majalla" panose="02000000000000000000" pitchFamily="2" charset="-78"/>
          </a:endParaRPr>
        </a:p>
      </dgm:t>
    </dgm:pt>
    <dgm:pt modelId="{4F034E32-BD9C-4A28-BC01-BC39FCC830C4}" type="parTrans" cxnId="{F7D5A99E-203E-4614-9711-714EA9491808}">
      <dgm:prSet/>
      <dgm:spPr/>
      <dgm:t>
        <a:bodyPr/>
        <a:lstStyle/>
        <a:p>
          <a:endParaRPr lang="en-US" sz="1400">
            <a:latin typeface="Sakkal Majalla" panose="02000000000000000000" pitchFamily="2" charset="-78"/>
            <a:cs typeface="Sakkal Majalla" panose="02000000000000000000" pitchFamily="2" charset="-78"/>
          </a:endParaRPr>
        </a:p>
      </dgm:t>
    </dgm:pt>
    <dgm:pt modelId="{BE5E746F-ED89-41FE-9AB4-96C768768F2F}" type="sibTrans" cxnId="{F7D5A99E-203E-4614-9711-714EA9491808}">
      <dgm:prSet custT="1"/>
      <dgm:spPr/>
      <dgm:t>
        <a:bodyPr/>
        <a:lstStyle/>
        <a:p>
          <a:endParaRPr lang="en-US" sz="1400">
            <a:latin typeface="Sakkal Majalla" panose="02000000000000000000" pitchFamily="2" charset="-78"/>
            <a:cs typeface="Sakkal Majalla" panose="02000000000000000000" pitchFamily="2" charset="-78"/>
          </a:endParaRPr>
        </a:p>
      </dgm:t>
    </dgm:pt>
    <dgm:pt modelId="{1AE0CB21-25B1-4E11-BB41-48A4B294E92D}">
      <dgm:prSet custT="1"/>
      <dgm:spPr/>
      <dgm:t>
        <a:bodyPr/>
        <a:lstStyle/>
        <a:p>
          <a:r>
            <a:rPr lang="ar-SA" sz="1600" b="1" kern="1200" dirty="0">
              <a:latin typeface="Sakkal Majalla" panose="02000000000000000000" pitchFamily="2" charset="-78"/>
              <a:cs typeface="Sakkal Majalla" panose="02000000000000000000" pitchFamily="2" charset="-78"/>
            </a:rPr>
            <a:t>تنسيق الألوان:</a:t>
          </a:r>
        </a:p>
        <a:p>
          <a:r>
            <a:rPr lang="ar-SA" sz="1400" kern="1200" dirty="0">
              <a:solidFill>
                <a:prstClr val="white"/>
              </a:solidFill>
              <a:latin typeface="Sakkal Majalla" panose="02000000000000000000" pitchFamily="2" charset="-78"/>
              <a:ea typeface="+mn-ea"/>
              <a:cs typeface="Sakkal Majalla" panose="02000000000000000000" pitchFamily="2" charset="-78"/>
            </a:rPr>
            <a:t>الصور الأصلية كانت ملونة</a:t>
          </a:r>
        </a:p>
        <a:p>
          <a:r>
            <a:rPr lang="ar-SA" sz="1400" kern="1200" dirty="0">
              <a:solidFill>
                <a:prstClr val="white"/>
              </a:solidFill>
              <a:latin typeface="Sakkal Majalla" panose="02000000000000000000" pitchFamily="2" charset="-78"/>
              <a:ea typeface="+mn-ea"/>
              <a:cs typeface="Sakkal Majalla" panose="02000000000000000000" pitchFamily="2" charset="-78"/>
            </a:rPr>
            <a:t>)</a:t>
          </a:r>
          <a:r>
            <a:rPr lang="en-US" sz="1400" kern="1200" dirty="0">
              <a:solidFill>
                <a:prstClr val="white"/>
              </a:solidFill>
              <a:latin typeface="Sakkal Majalla" panose="02000000000000000000" pitchFamily="2" charset="-78"/>
              <a:ea typeface="+mn-ea"/>
              <a:cs typeface="Sakkal Majalla" panose="02000000000000000000" pitchFamily="2" charset="-78"/>
            </a:rPr>
            <a:t>RGB</a:t>
          </a:r>
          <a:r>
            <a:rPr lang="ar-SA" sz="1400" kern="1200" dirty="0">
              <a:solidFill>
                <a:prstClr val="white"/>
              </a:solidFill>
              <a:latin typeface="Sakkal Majalla" panose="02000000000000000000" pitchFamily="2" charset="-78"/>
              <a:ea typeface="+mn-ea"/>
              <a:cs typeface="Sakkal Majalla" panose="02000000000000000000" pitchFamily="2" charset="-78"/>
            </a:rPr>
            <a:t>(</a:t>
          </a:r>
          <a:endParaRPr lang="en-US" sz="1400" kern="1200" dirty="0">
            <a:solidFill>
              <a:prstClr val="white"/>
            </a:solidFill>
            <a:latin typeface="Sakkal Majalla" panose="02000000000000000000" pitchFamily="2" charset="-78"/>
            <a:ea typeface="+mn-ea"/>
            <a:cs typeface="Sakkal Majalla" panose="02000000000000000000" pitchFamily="2" charset="-78"/>
          </a:endParaRPr>
        </a:p>
        <a:p>
          <a:pPr rtl="1">
            <a:buFont typeface="Arial" panose="020B0604020202020204" pitchFamily="34" charset="0"/>
            <a:buChar char="•"/>
          </a:pPr>
          <a:r>
            <a:rPr lang="ar-SA" sz="1400" kern="1200" dirty="0">
              <a:solidFill>
                <a:prstClr val="white"/>
              </a:solidFill>
              <a:latin typeface="Sakkal Majalla" panose="02000000000000000000" pitchFamily="2" charset="-78"/>
              <a:ea typeface="+mn-ea"/>
              <a:cs typeface="Sakkal Majalla" panose="02000000000000000000" pitchFamily="2" charset="-78"/>
            </a:rPr>
            <a:t>تم الحفاظ على القنوات الثلاث (</a:t>
          </a:r>
          <a:r>
            <a:rPr lang="en-US" sz="1400" kern="1200" dirty="0">
              <a:solidFill>
                <a:prstClr val="white"/>
              </a:solidFill>
              <a:latin typeface="Sakkal Majalla" panose="02000000000000000000" pitchFamily="2" charset="-78"/>
              <a:ea typeface="+mn-ea"/>
              <a:cs typeface="Sakkal Majalla" panose="02000000000000000000" pitchFamily="2" charset="-78"/>
            </a:rPr>
            <a:t>Red, Green, Blue</a:t>
          </a:r>
          <a:r>
            <a:rPr lang="ar-SA" sz="1400" kern="1200" dirty="0">
              <a:solidFill>
                <a:prstClr val="white"/>
              </a:solidFill>
              <a:latin typeface="Sakkal Majalla" panose="02000000000000000000" pitchFamily="2" charset="-78"/>
              <a:ea typeface="+mn-ea"/>
              <a:cs typeface="Sakkal Majalla" panose="02000000000000000000" pitchFamily="2" charset="-78"/>
            </a:rPr>
            <a:t>)</a:t>
          </a:r>
        </a:p>
        <a:p>
          <a:pPr rtl="1">
            <a:buFont typeface="Arial" panose="020B0604020202020204" pitchFamily="34" charset="0"/>
            <a:buChar char="•"/>
          </a:pPr>
          <a:r>
            <a:rPr lang="ar-SA" sz="1400" kern="1200" dirty="0">
              <a:solidFill>
                <a:prstClr val="white"/>
              </a:solidFill>
              <a:latin typeface="Sakkal Majalla" panose="02000000000000000000" pitchFamily="2" charset="-78"/>
              <a:ea typeface="+mn-ea"/>
              <a:cs typeface="Sakkal Majalla" panose="02000000000000000000" pitchFamily="2" charset="-78"/>
            </a:rPr>
            <a:t>أثناء الإدخال للنموذج.</a:t>
          </a:r>
        </a:p>
        <a:p>
          <a:pPr rtl="1">
            <a:buFont typeface="Arial" panose="020B0604020202020204" pitchFamily="34" charset="0"/>
            <a:buChar char="•"/>
          </a:pPr>
          <a:r>
            <a:rPr lang="ar-SA" sz="1400" kern="1200" dirty="0">
              <a:solidFill>
                <a:prstClr val="white"/>
              </a:solidFill>
              <a:latin typeface="Sakkal Majalla" panose="02000000000000000000" pitchFamily="2" charset="-78"/>
              <a:ea typeface="+mn-ea"/>
              <a:cs typeface="Sakkal Majalla" panose="02000000000000000000" pitchFamily="2" charset="-78"/>
            </a:rPr>
            <a:t>هذا ضروري لأن بعض الأنواع تُميز جزئياً باللون</a:t>
          </a:r>
          <a:r>
            <a:rPr lang="ar-SA" sz="1400" kern="1200" dirty="0"/>
            <a:t>.</a:t>
          </a:r>
          <a:endParaRPr lang="en-US" sz="1400" kern="1200" dirty="0">
            <a:latin typeface="Sakkal Majalla" panose="02000000000000000000" pitchFamily="2" charset="-78"/>
            <a:cs typeface="Sakkal Majalla" panose="02000000000000000000" pitchFamily="2" charset="-78"/>
          </a:endParaRPr>
        </a:p>
      </dgm:t>
    </dgm:pt>
    <dgm:pt modelId="{FE3F0F7F-3FE8-496C-B872-B3D69A0F9498}" type="parTrans" cxnId="{41562733-2F2B-4A0F-ABF6-D21BA16ECDCB}">
      <dgm:prSet/>
      <dgm:spPr/>
      <dgm:t>
        <a:bodyPr/>
        <a:lstStyle/>
        <a:p>
          <a:endParaRPr lang="en-US" sz="1400">
            <a:latin typeface="Sakkal Majalla" panose="02000000000000000000" pitchFamily="2" charset="-78"/>
            <a:cs typeface="Sakkal Majalla" panose="02000000000000000000" pitchFamily="2" charset="-78"/>
          </a:endParaRPr>
        </a:p>
      </dgm:t>
    </dgm:pt>
    <dgm:pt modelId="{575E422C-0C7C-4992-BCBB-B299CF489D98}" type="sibTrans" cxnId="{41562733-2F2B-4A0F-ABF6-D21BA16ECDCB}">
      <dgm:prSet custT="1"/>
      <dgm:spPr/>
      <dgm:t>
        <a:bodyPr/>
        <a:lstStyle/>
        <a:p>
          <a:endParaRPr lang="en-US" sz="1400">
            <a:latin typeface="Sakkal Majalla" panose="02000000000000000000" pitchFamily="2" charset="-78"/>
            <a:cs typeface="Sakkal Majalla" panose="02000000000000000000" pitchFamily="2" charset="-78"/>
          </a:endParaRPr>
        </a:p>
      </dgm:t>
    </dgm:pt>
    <dgm:pt modelId="{B319B8AD-D9E6-49D5-A5DE-5EA147D0E574}">
      <dgm:prSet custT="1"/>
      <dgm:spPr/>
      <dgm:t>
        <a:bodyPr/>
        <a:lstStyle/>
        <a:p>
          <a:r>
            <a:rPr lang="ar-SA" sz="1800" b="1" kern="1200" dirty="0">
              <a:latin typeface="Sakkal Majalla" panose="02000000000000000000" pitchFamily="2" charset="-78"/>
              <a:cs typeface="Sakkal Majalla" panose="02000000000000000000" pitchFamily="2" charset="-78"/>
            </a:rPr>
            <a:t>التطبيع:</a:t>
          </a:r>
        </a:p>
        <a:p>
          <a:r>
            <a:rPr lang="ar-SA" sz="1400" kern="1200" dirty="0">
              <a:solidFill>
                <a:prstClr val="white"/>
              </a:solidFill>
              <a:latin typeface="Sakkal Majalla" panose="02000000000000000000" pitchFamily="2" charset="-78"/>
              <a:ea typeface="+mn-ea"/>
              <a:cs typeface="Sakkal Majalla" panose="02000000000000000000" pitchFamily="2" charset="-78"/>
            </a:rPr>
            <a:t>قيم البكسلات تم تطبيعها (من 0-255 إلى نطاق 0.0-1.0) للمساعدة في استقرار النموذج أثناء التدريب</a:t>
          </a:r>
          <a:endParaRPr lang="en-US" sz="1400" kern="1200" dirty="0">
            <a:solidFill>
              <a:prstClr val="white"/>
            </a:solidFill>
            <a:latin typeface="Sakkal Majalla" panose="02000000000000000000" pitchFamily="2" charset="-78"/>
            <a:ea typeface="+mn-ea"/>
            <a:cs typeface="Sakkal Majalla" panose="02000000000000000000" pitchFamily="2" charset="-78"/>
          </a:endParaRPr>
        </a:p>
      </dgm:t>
    </dgm:pt>
    <dgm:pt modelId="{A65C27EA-9FD6-45A4-96A3-3CA7121E3A56}" type="parTrans" cxnId="{D01CC9FB-D791-44AA-85F1-1CB560E0F81D}">
      <dgm:prSet/>
      <dgm:spPr/>
      <dgm:t>
        <a:bodyPr/>
        <a:lstStyle/>
        <a:p>
          <a:endParaRPr lang="en-US" sz="1400">
            <a:latin typeface="Sakkal Majalla" panose="02000000000000000000" pitchFamily="2" charset="-78"/>
            <a:cs typeface="Sakkal Majalla" panose="02000000000000000000" pitchFamily="2" charset="-78"/>
          </a:endParaRPr>
        </a:p>
      </dgm:t>
    </dgm:pt>
    <dgm:pt modelId="{7D57D2FD-6367-41FC-BE5F-BBA1A6EB0238}" type="sibTrans" cxnId="{D01CC9FB-D791-44AA-85F1-1CB560E0F81D}">
      <dgm:prSet custT="1"/>
      <dgm:spPr/>
      <dgm:t>
        <a:bodyPr/>
        <a:lstStyle/>
        <a:p>
          <a:endParaRPr lang="en-US" sz="1400">
            <a:latin typeface="Sakkal Majalla" panose="02000000000000000000" pitchFamily="2" charset="-78"/>
            <a:cs typeface="Sakkal Majalla" panose="02000000000000000000" pitchFamily="2" charset="-78"/>
          </a:endParaRPr>
        </a:p>
      </dgm:t>
    </dgm:pt>
    <dgm:pt modelId="{1606313D-EE1D-4493-A2DE-9C1B76B69622}">
      <dgm:prSet custT="1"/>
      <dgm:spPr/>
      <dgm:t>
        <a:bodyPr/>
        <a:lstStyle/>
        <a:p>
          <a:r>
            <a:rPr lang="ar-SA" sz="1600" b="1" kern="1200" dirty="0">
              <a:latin typeface="Sakkal Majalla" panose="02000000000000000000" pitchFamily="2" charset="-78"/>
              <a:cs typeface="Sakkal Majalla" panose="02000000000000000000" pitchFamily="2" charset="-78"/>
            </a:rPr>
            <a:t>تقسيم البيانات:</a:t>
          </a:r>
        </a:p>
        <a:p>
          <a:br>
            <a:rPr lang="en-US" sz="1400" kern="1200" dirty="0">
              <a:solidFill>
                <a:prstClr val="white"/>
              </a:solidFill>
              <a:latin typeface="Sakkal Majalla" panose="02000000000000000000" pitchFamily="2" charset="-78"/>
              <a:ea typeface="+mn-ea"/>
              <a:cs typeface="Sakkal Majalla" panose="02000000000000000000" pitchFamily="2" charset="-78"/>
            </a:rPr>
          </a:br>
          <a:r>
            <a:rPr lang="en-US" sz="1400" kern="1200" dirty="0">
              <a:solidFill>
                <a:prstClr val="white"/>
              </a:solidFill>
              <a:latin typeface="Sakkal Majalla" panose="02000000000000000000" pitchFamily="2" charset="-78"/>
              <a:ea typeface="+mn-ea"/>
              <a:cs typeface="Sakkal Majalla" panose="02000000000000000000" pitchFamily="2" charset="-78"/>
            </a:rPr>
            <a:t>90% </a:t>
          </a:r>
          <a:r>
            <a:rPr lang="ar-SA" sz="1400" kern="1200" dirty="0">
              <a:solidFill>
                <a:prstClr val="white"/>
              </a:solidFill>
              <a:latin typeface="Sakkal Majalla" panose="02000000000000000000" pitchFamily="2" charset="-78"/>
              <a:ea typeface="+mn-ea"/>
              <a:cs typeface="Sakkal Majalla" panose="02000000000000000000" pitchFamily="2" charset="-78"/>
            </a:rPr>
            <a:t>للتدريب، </a:t>
          </a:r>
        </a:p>
        <a:p>
          <a:r>
            <a:rPr lang="ar-SA" sz="1400" kern="1200" dirty="0">
              <a:solidFill>
                <a:prstClr val="white"/>
              </a:solidFill>
              <a:latin typeface="Sakkal Majalla" panose="02000000000000000000" pitchFamily="2" charset="-78"/>
              <a:ea typeface="+mn-ea"/>
              <a:cs typeface="Sakkal Majalla" panose="02000000000000000000" pitchFamily="2" charset="-78"/>
            </a:rPr>
            <a:t>للاختبار 10% </a:t>
          </a:r>
          <a:endParaRPr lang="en-US" sz="1400" kern="1200" dirty="0">
            <a:solidFill>
              <a:prstClr val="white"/>
            </a:solidFill>
            <a:latin typeface="Sakkal Majalla" panose="02000000000000000000" pitchFamily="2" charset="-78"/>
            <a:ea typeface="+mn-ea"/>
            <a:cs typeface="Sakkal Majalla" panose="02000000000000000000" pitchFamily="2" charset="-78"/>
          </a:endParaRPr>
        </a:p>
      </dgm:t>
    </dgm:pt>
    <dgm:pt modelId="{90061190-8E03-41F5-BA50-977860F25760}" type="parTrans" cxnId="{FDF67C11-3480-4B98-B7E3-F4D7E78C374A}">
      <dgm:prSet/>
      <dgm:spPr/>
      <dgm:t>
        <a:bodyPr/>
        <a:lstStyle/>
        <a:p>
          <a:endParaRPr lang="en-US" sz="1400">
            <a:latin typeface="Sakkal Majalla" panose="02000000000000000000" pitchFamily="2" charset="-78"/>
            <a:cs typeface="Sakkal Majalla" panose="02000000000000000000" pitchFamily="2" charset="-78"/>
          </a:endParaRPr>
        </a:p>
      </dgm:t>
    </dgm:pt>
    <dgm:pt modelId="{1E6946BA-F3B1-4C5F-AF1E-115D33583499}" type="sibTrans" cxnId="{FDF67C11-3480-4B98-B7E3-F4D7E78C374A}">
      <dgm:prSet/>
      <dgm:spPr/>
      <dgm:t>
        <a:bodyPr/>
        <a:lstStyle/>
        <a:p>
          <a:endParaRPr lang="en-US" sz="1400">
            <a:latin typeface="Sakkal Majalla" panose="02000000000000000000" pitchFamily="2" charset="-78"/>
            <a:cs typeface="Sakkal Majalla" panose="02000000000000000000" pitchFamily="2" charset="-78"/>
          </a:endParaRPr>
        </a:p>
      </dgm:t>
    </dgm:pt>
    <dgm:pt modelId="{25EDB2F6-BA54-433A-825E-4508308F2189}" type="pres">
      <dgm:prSet presAssocID="{764D62AD-6D0E-4FA4-BBA7-B5A11CB59D16}" presName="Name0" presStyleCnt="0">
        <dgm:presLayoutVars>
          <dgm:dir/>
          <dgm:resizeHandles val="exact"/>
        </dgm:presLayoutVars>
      </dgm:prSet>
      <dgm:spPr/>
    </dgm:pt>
    <dgm:pt modelId="{151CDB9D-0A51-44E2-9E38-FA1D903020E8}" type="pres">
      <dgm:prSet presAssocID="{21678AF3-3870-4AFD-AECF-F3B15387BD01}" presName="node" presStyleLbl="node1" presStyleIdx="0" presStyleCnt="6" custScaleY="164810">
        <dgm:presLayoutVars>
          <dgm:bulletEnabled val="1"/>
        </dgm:presLayoutVars>
      </dgm:prSet>
      <dgm:spPr/>
    </dgm:pt>
    <dgm:pt modelId="{A6A681B2-554D-4A74-9D40-52ACEDED558C}" type="pres">
      <dgm:prSet presAssocID="{F579A846-CC14-4E62-B109-2DAC85503015}" presName="sibTrans" presStyleLbl="sibTrans1D1" presStyleIdx="0" presStyleCnt="5"/>
      <dgm:spPr/>
    </dgm:pt>
    <dgm:pt modelId="{0D0A636B-17DE-4A12-8C62-CD68ABD464F4}" type="pres">
      <dgm:prSet presAssocID="{F579A846-CC14-4E62-B109-2DAC85503015}" presName="connectorText" presStyleLbl="sibTrans1D1" presStyleIdx="0" presStyleCnt="5"/>
      <dgm:spPr/>
    </dgm:pt>
    <dgm:pt modelId="{9E41CCC8-D88C-4441-A69B-F1330E46A541}" type="pres">
      <dgm:prSet presAssocID="{7AC44CF0-0D6C-496A-89F5-0A87474AF9D4}" presName="node" presStyleLbl="node1" presStyleIdx="1" presStyleCnt="6" custScaleX="137449" custScaleY="164810">
        <dgm:presLayoutVars>
          <dgm:bulletEnabled val="1"/>
        </dgm:presLayoutVars>
      </dgm:prSet>
      <dgm:spPr/>
    </dgm:pt>
    <dgm:pt modelId="{4D7CAFF2-7500-4120-95F5-0A7E08676841}" type="pres">
      <dgm:prSet presAssocID="{34B9CFBD-247C-4F8F-A288-ACDA283C5620}" presName="sibTrans" presStyleLbl="sibTrans1D1" presStyleIdx="1" presStyleCnt="5"/>
      <dgm:spPr/>
    </dgm:pt>
    <dgm:pt modelId="{F17B262F-2CAE-4EA1-AB5A-808927678DA0}" type="pres">
      <dgm:prSet presAssocID="{34B9CFBD-247C-4F8F-A288-ACDA283C5620}" presName="connectorText" presStyleLbl="sibTrans1D1" presStyleIdx="1" presStyleCnt="5"/>
      <dgm:spPr/>
    </dgm:pt>
    <dgm:pt modelId="{6AB79866-12EB-466E-A15F-EB7B68B809F8}" type="pres">
      <dgm:prSet presAssocID="{64ED9C8D-986C-48CD-B9F9-303436126E6E}" presName="node" presStyleLbl="node1" presStyleIdx="2" presStyleCnt="6" custScaleY="192408" custLinFactNeighborY="9748">
        <dgm:presLayoutVars>
          <dgm:bulletEnabled val="1"/>
        </dgm:presLayoutVars>
      </dgm:prSet>
      <dgm:spPr/>
    </dgm:pt>
    <dgm:pt modelId="{F3F7ADB6-3E0A-47E8-ADD3-8B92402894CB}" type="pres">
      <dgm:prSet presAssocID="{BE5E746F-ED89-41FE-9AB4-96C768768F2F}" presName="sibTrans" presStyleLbl="sibTrans1D1" presStyleIdx="2" presStyleCnt="5"/>
      <dgm:spPr/>
    </dgm:pt>
    <dgm:pt modelId="{EAC4137E-4759-4DE5-9326-4A11A633BF0E}" type="pres">
      <dgm:prSet presAssocID="{BE5E746F-ED89-41FE-9AB4-96C768768F2F}" presName="connectorText" presStyleLbl="sibTrans1D1" presStyleIdx="2" presStyleCnt="5"/>
      <dgm:spPr/>
    </dgm:pt>
    <dgm:pt modelId="{6C7853D7-3C04-426E-A6A1-1AD9EE83C29C}" type="pres">
      <dgm:prSet presAssocID="{1AE0CB21-25B1-4E11-BB41-48A4B294E92D}" presName="node" presStyleLbl="node1" presStyleIdx="3" presStyleCnt="6" custScaleX="128731" custScaleY="208297">
        <dgm:presLayoutVars>
          <dgm:bulletEnabled val="1"/>
        </dgm:presLayoutVars>
      </dgm:prSet>
      <dgm:spPr/>
    </dgm:pt>
    <dgm:pt modelId="{9BFA44CD-7AE7-4B2D-AFEB-5CC3CED624C9}" type="pres">
      <dgm:prSet presAssocID="{575E422C-0C7C-4992-BCBB-B299CF489D98}" presName="sibTrans" presStyleLbl="sibTrans1D1" presStyleIdx="3" presStyleCnt="5"/>
      <dgm:spPr/>
    </dgm:pt>
    <dgm:pt modelId="{C5D09944-F33D-44DC-8AC0-B15C06685C25}" type="pres">
      <dgm:prSet presAssocID="{575E422C-0C7C-4992-BCBB-B299CF489D98}" presName="connectorText" presStyleLbl="sibTrans1D1" presStyleIdx="3" presStyleCnt="5"/>
      <dgm:spPr/>
    </dgm:pt>
    <dgm:pt modelId="{2516C734-3412-4ECD-A589-44D6D2C90E43}" type="pres">
      <dgm:prSet presAssocID="{B319B8AD-D9E6-49D5-A5DE-5EA147D0E574}" presName="node" presStyleLbl="node1" presStyleIdx="4" presStyleCnt="6" custScaleX="157033" custScaleY="214927">
        <dgm:presLayoutVars>
          <dgm:bulletEnabled val="1"/>
        </dgm:presLayoutVars>
      </dgm:prSet>
      <dgm:spPr/>
    </dgm:pt>
    <dgm:pt modelId="{36187B8C-24A6-417E-BC99-F87815299F8F}" type="pres">
      <dgm:prSet presAssocID="{7D57D2FD-6367-41FC-BE5F-BBA1A6EB0238}" presName="sibTrans" presStyleLbl="sibTrans1D1" presStyleIdx="4" presStyleCnt="5"/>
      <dgm:spPr/>
    </dgm:pt>
    <dgm:pt modelId="{6C49D170-7A9E-4B83-99F9-FC99B933C82C}" type="pres">
      <dgm:prSet presAssocID="{7D57D2FD-6367-41FC-BE5F-BBA1A6EB0238}" presName="connectorText" presStyleLbl="sibTrans1D1" presStyleIdx="4" presStyleCnt="5"/>
      <dgm:spPr/>
    </dgm:pt>
    <dgm:pt modelId="{BD33E07C-C552-43B3-BB18-401D6F29BD75}" type="pres">
      <dgm:prSet presAssocID="{1606313D-EE1D-4493-A2DE-9C1B76B69622}" presName="node" presStyleLbl="node1" presStyleIdx="5" presStyleCnt="6" custScaleY="214927">
        <dgm:presLayoutVars>
          <dgm:bulletEnabled val="1"/>
        </dgm:presLayoutVars>
      </dgm:prSet>
      <dgm:spPr/>
    </dgm:pt>
  </dgm:ptLst>
  <dgm:cxnLst>
    <dgm:cxn modelId="{3E781705-19A5-4844-97AC-97614E99F836}" srcId="{764D62AD-6D0E-4FA4-BBA7-B5A11CB59D16}" destId="{7AC44CF0-0D6C-496A-89F5-0A87474AF9D4}" srcOrd="1" destOrd="0" parTransId="{EAE8756D-C7EE-4924-BF15-DA6BFACAF62B}" sibTransId="{34B9CFBD-247C-4F8F-A288-ACDA283C5620}"/>
    <dgm:cxn modelId="{68ED4A09-20E1-401B-80EF-2CEC29E5ECCA}" type="presOf" srcId="{575E422C-0C7C-4992-BCBB-B299CF489D98}" destId="{9BFA44CD-7AE7-4B2D-AFEB-5CC3CED624C9}" srcOrd="0" destOrd="0" presId="urn:microsoft.com/office/officeart/2016/7/layout/RepeatingBendingProcessNew"/>
    <dgm:cxn modelId="{FDF67C11-3480-4B98-B7E3-F4D7E78C374A}" srcId="{764D62AD-6D0E-4FA4-BBA7-B5A11CB59D16}" destId="{1606313D-EE1D-4493-A2DE-9C1B76B69622}" srcOrd="5" destOrd="0" parTransId="{90061190-8E03-41F5-BA50-977860F25760}" sibTransId="{1E6946BA-F3B1-4C5F-AF1E-115D33583499}"/>
    <dgm:cxn modelId="{DA09F212-1007-4387-90B0-08C708E03921}" type="presOf" srcId="{34B9CFBD-247C-4F8F-A288-ACDA283C5620}" destId="{4D7CAFF2-7500-4120-95F5-0A7E08676841}" srcOrd="0" destOrd="0" presId="urn:microsoft.com/office/officeart/2016/7/layout/RepeatingBendingProcessNew"/>
    <dgm:cxn modelId="{FC10B717-9300-495D-9636-A307B0ABEEFD}" type="presOf" srcId="{34B9CFBD-247C-4F8F-A288-ACDA283C5620}" destId="{F17B262F-2CAE-4EA1-AB5A-808927678DA0}" srcOrd="1" destOrd="0" presId="urn:microsoft.com/office/officeart/2016/7/layout/RepeatingBendingProcessNew"/>
    <dgm:cxn modelId="{0B3C5D25-DC1C-4800-AF00-655B43A6E520}" type="presOf" srcId="{BE5E746F-ED89-41FE-9AB4-96C768768F2F}" destId="{F3F7ADB6-3E0A-47E8-ADD3-8B92402894CB}" srcOrd="0" destOrd="0" presId="urn:microsoft.com/office/officeart/2016/7/layout/RepeatingBendingProcessNew"/>
    <dgm:cxn modelId="{41562733-2F2B-4A0F-ABF6-D21BA16ECDCB}" srcId="{764D62AD-6D0E-4FA4-BBA7-B5A11CB59D16}" destId="{1AE0CB21-25B1-4E11-BB41-48A4B294E92D}" srcOrd="3" destOrd="0" parTransId="{FE3F0F7F-3FE8-496C-B872-B3D69A0F9498}" sibTransId="{575E422C-0C7C-4992-BCBB-B299CF489D98}"/>
    <dgm:cxn modelId="{028AA83A-5812-4156-B1DB-373042D8FA39}" type="presOf" srcId="{F579A846-CC14-4E62-B109-2DAC85503015}" destId="{0D0A636B-17DE-4A12-8C62-CD68ABD464F4}" srcOrd="1" destOrd="0" presId="urn:microsoft.com/office/officeart/2016/7/layout/RepeatingBendingProcessNew"/>
    <dgm:cxn modelId="{77982D62-78D8-41CC-91C2-5CFC2AE2E479}" type="presOf" srcId="{64ED9C8D-986C-48CD-B9F9-303436126E6E}" destId="{6AB79866-12EB-466E-A15F-EB7B68B809F8}" srcOrd="0" destOrd="0" presId="urn:microsoft.com/office/officeart/2016/7/layout/RepeatingBendingProcessNew"/>
    <dgm:cxn modelId="{99A26669-3313-4939-9B8E-11941740D2BD}" type="presOf" srcId="{1606313D-EE1D-4493-A2DE-9C1B76B69622}" destId="{BD33E07C-C552-43B3-BB18-401D6F29BD75}" srcOrd="0" destOrd="0" presId="urn:microsoft.com/office/officeart/2016/7/layout/RepeatingBendingProcessNew"/>
    <dgm:cxn modelId="{8B75506B-6531-46B0-85A1-79544A28414A}" type="presOf" srcId="{7AC44CF0-0D6C-496A-89F5-0A87474AF9D4}" destId="{9E41CCC8-D88C-4441-A69B-F1330E46A541}" srcOrd="0" destOrd="0" presId="urn:microsoft.com/office/officeart/2016/7/layout/RepeatingBendingProcessNew"/>
    <dgm:cxn modelId="{4253AD6E-57CA-40E2-8025-B18CF45813C2}" type="presOf" srcId="{21678AF3-3870-4AFD-AECF-F3B15387BD01}" destId="{151CDB9D-0A51-44E2-9E38-FA1D903020E8}" srcOrd="0" destOrd="0" presId="urn:microsoft.com/office/officeart/2016/7/layout/RepeatingBendingProcessNew"/>
    <dgm:cxn modelId="{28C8EF4E-6435-4F50-AB29-1A8BF1655A02}" type="presOf" srcId="{B319B8AD-D9E6-49D5-A5DE-5EA147D0E574}" destId="{2516C734-3412-4ECD-A589-44D6D2C90E43}" srcOrd="0" destOrd="0" presId="urn:microsoft.com/office/officeart/2016/7/layout/RepeatingBendingProcessNew"/>
    <dgm:cxn modelId="{66DB936F-7245-4BE0-8A16-E4071874615A}" type="presOf" srcId="{764D62AD-6D0E-4FA4-BBA7-B5A11CB59D16}" destId="{25EDB2F6-BA54-433A-825E-4508308F2189}" srcOrd="0" destOrd="0" presId="urn:microsoft.com/office/officeart/2016/7/layout/RepeatingBendingProcessNew"/>
    <dgm:cxn modelId="{E65AB052-6ACE-4EFD-9E62-7F996B78029E}" type="presOf" srcId="{575E422C-0C7C-4992-BCBB-B299CF489D98}" destId="{C5D09944-F33D-44DC-8AC0-B15C06685C25}" srcOrd="1" destOrd="0" presId="urn:microsoft.com/office/officeart/2016/7/layout/RepeatingBendingProcessNew"/>
    <dgm:cxn modelId="{09096D75-87AE-4615-B729-204CF210B56A}" type="presOf" srcId="{7D57D2FD-6367-41FC-BE5F-BBA1A6EB0238}" destId="{6C49D170-7A9E-4B83-99F9-FC99B933C82C}" srcOrd="1" destOrd="0" presId="urn:microsoft.com/office/officeart/2016/7/layout/RepeatingBendingProcessNew"/>
    <dgm:cxn modelId="{6FCE4B97-CE07-4B49-9663-79DD47A7EF98}" type="presOf" srcId="{BE5E746F-ED89-41FE-9AB4-96C768768F2F}" destId="{EAC4137E-4759-4DE5-9326-4A11A633BF0E}" srcOrd="1" destOrd="0" presId="urn:microsoft.com/office/officeart/2016/7/layout/RepeatingBendingProcessNew"/>
    <dgm:cxn modelId="{F7D5A99E-203E-4614-9711-714EA9491808}" srcId="{764D62AD-6D0E-4FA4-BBA7-B5A11CB59D16}" destId="{64ED9C8D-986C-48CD-B9F9-303436126E6E}" srcOrd="2" destOrd="0" parTransId="{4F034E32-BD9C-4A28-BC01-BC39FCC830C4}" sibTransId="{BE5E746F-ED89-41FE-9AB4-96C768768F2F}"/>
    <dgm:cxn modelId="{2A40D0B1-DF06-443B-B868-37D86541F543}" type="presOf" srcId="{7D57D2FD-6367-41FC-BE5F-BBA1A6EB0238}" destId="{36187B8C-24A6-417E-BC99-F87815299F8F}" srcOrd="0" destOrd="0" presId="urn:microsoft.com/office/officeart/2016/7/layout/RepeatingBendingProcessNew"/>
    <dgm:cxn modelId="{4AD8E3B7-A7BE-4677-A032-7393F501F6E3}" type="presOf" srcId="{F579A846-CC14-4E62-B109-2DAC85503015}" destId="{A6A681B2-554D-4A74-9D40-52ACEDED558C}" srcOrd="0" destOrd="0" presId="urn:microsoft.com/office/officeart/2016/7/layout/RepeatingBendingProcessNew"/>
    <dgm:cxn modelId="{478C10F7-E693-4966-BFF0-6707BDD40F52}" srcId="{764D62AD-6D0E-4FA4-BBA7-B5A11CB59D16}" destId="{21678AF3-3870-4AFD-AECF-F3B15387BD01}" srcOrd="0" destOrd="0" parTransId="{B9F0C1AC-E844-4285-BC30-7C8243592979}" sibTransId="{F579A846-CC14-4E62-B109-2DAC85503015}"/>
    <dgm:cxn modelId="{C362D3FA-DD10-42BB-8A1F-3ED848FFCDAB}" type="presOf" srcId="{1AE0CB21-25B1-4E11-BB41-48A4B294E92D}" destId="{6C7853D7-3C04-426E-A6A1-1AD9EE83C29C}" srcOrd="0" destOrd="0" presId="urn:microsoft.com/office/officeart/2016/7/layout/RepeatingBendingProcessNew"/>
    <dgm:cxn modelId="{D01CC9FB-D791-44AA-85F1-1CB560E0F81D}" srcId="{764D62AD-6D0E-4FA4-BBA7-B5A11CB59D16}" destId="{B319B8AD-D9E6-49D5-A5DE-5EA147D0E574}" srcOrd="4" destOrd="0" parTransId="{A65C27EA-9FD6-45A4-96A3-3CA7121E3A56}" sibTransId="{7D57D2FD-6367-41FC-BE5F-BBA1A6EB0238}"/>
    <dgm:cxn modelId="{5E9CF9E9-5364-4B50-8DF2-948153B66442}" type="presParOf" srcId="{25EDB2F6-BA54-433A-825E-4508308F2189}" destId="{151CDB9D-0A51-44E2-9E38-FA1D903020E8}" srcOrd="0" destOrd="0" presId="urn:microsoft.com/office/officeart/2016/7/layout/RepeatingBendingProcessNew"/>
    <dgm:cxn modelId="{4C4A0391-80D2-4A66-B002-B890AE1472AC}" type="presParOf" srcId="{25EDB2F6-BA54-433A-825E-4508308F2189}" destId="{A6A681B2-554D-4A74-9D40-52ACEDED558C}" srcOrd="1" destOrd="0" presId="urn:microsoft.com/office/officeart/2016/7/layout/RepeatingBendingProcessNew"/>
    <dgm:cxn modelId="{C06F1E17-DC5E-48A7-85AC-FFFE31C030E5}" type="presParOf" srcId="{A6A681B2-554D-4A74-9D40-52ACEDED558C}" destId="{0D0A636B-17DE-4A12-8C62-CD68ABD464F4}" srcOrd="0" destOrd="0" presId="urn:microsoft.com/office/officeart/2016/7/layout/RepeatingBendingProcessNew"/>
    <dgm:cxn modelId="{7A9FE3AA-0531-4407-AC14-F4029CDBFC31}" type="presParOf" srcId="{25EDB2F6-BA54-433A-825E-4508308F2189}" destId="{9E41CCC8-D88C-4441-A69B-F1330E46A541}" srcOrd="2" destOrd="0" presId="urn:microsoft.com/office/officeart/2016/7/layout/RepeatingBendingProcessNew"/>
    <dgm:cxn modelId="{259BBDD6-22A4-4BDD-B624-AC144A3DD3BA}" type="presParOf" srcId="{25EDB2F6-BA54-433A-825E-4508308F2189}" destId="{4D7CAFF2-7500-4120-95F5-0A7E08676841}" srcOrd="3" destOrd="0" presId="urn:microsoft.com/office/officeart/2016/7/layout/RepeatingBendingProcessNew"/>
    <dgm:cxn modelId="{78545210-0504-46C4-95D0-E68672DBDC57}" type="presParOf" srcId="{4D7CAFF2-7500-4120-95F5-0A7E08676841}" destId="{F17B262F-2CAE-4EA1-AB5A-808927678DA0}" srcOrd="0" destOrd="0" presId="urn:microsoft.com/office/officeart/2016/7/layout/RepeatingBendingProcessNew"/>
    <dgm:cxn modelId="{1DD3773F-C80F-4EAB-9C88-1FDCE42F403F}" type="presParOf" srcId="{25EDB2F6-BA54-433A-825E-4508308F2189}" destId="{6AB79866-12EB-466E-A15F-EB7B68B809F8}" srcOrd="4" destOrd="0" presId="urn:microsoft.com/office/officeart/2016/7/layout/RepeatingBendingProcessNew"/>
    <dgm:cxn modelId="{FB942471-7D72-410A-AC33-58808458D121}" type="presParOf" srcId="{25EDB2F6-BA54-433A-825E-4508308F2189}" destId="{F3F7ADB6-3E0A-47E8-ADD3-8B92402894CB}" srcOrd="5" destOrd="0" presId="urn:microsoft.com/office/officeart/2016/7/layout/RepeatingBendingProcessNew"/>
    <dgm:cxn modelId="{33F05CD6-511B-43D3-95BA-C2AA147DF7F6}" type="presParOf" srcId="{F3F7ADB6-3E0A-47E8-ADD3-8B92402894CB}" destId="{EAC4137E-4759-4DE5-9326-4A11A633BF0E}" srcOrd="0" destOrd="0" presId="urn:microsoft.com/office/officeart/2016/7/layout/RepeatingBendingProcessNew"/>
    <dgm:cxn modelId="{4B42B2FF-1987-47D0-9D56-624CE89BF931}" type="presParOf" srcId="{25EDB2F6-BA54-433A-825E-4508308F2189}" destId="{6C7853D7-3C04-426E-A6A1-1AD9EE83C29C}" srcOrd="6" destOrd="0" presId="urn:microsoft.com/office/officeart/2016/7/layout/RepeatingBendingProcessNew"/>
    <dgm:cxn modelId="{118021A5-101A-444B-81DD-E65418D90794}" type="presParOf" srcId="{25EDB2F6-BA54-433A-825E-4508308F2189}" destId="{9BFA44CD-7AE7-4B2D-AFEB-5CC3CED624C9}" srcOrd="7" destOrd="0" presId="urn:microsoft.com/office/officeart/2016/7/layout/RepeatingBendingProcessNew"/>
    <dgm:cxn modelId="{D4C53525-EA67-487F-B113-111DF2ED7C9A}" type="presParOf" srcId="{9BFA44CD-7AE7-4B2D-AFEB-5CC3CED624C9}" destId="{C5D09944-F33D-44DC-8AC0-B15C06685C25}" srcOrd="0" destOrd="0" presId="urn:microsoft.com/office/officeart/2016/7/layout/RepeatingBendingProcessNew"/>
    <dgm:cxn modelId="{759F71CC-C153-4872-93C7-E275E301FD9D}" type="presParOf" srcId="{25EDB2F6-BA54-433A-825E-4508308F2189}" destId="{2516C734-3412-4ECD-A589-44D6D2C90E43}" srcOrd="8" destOrd="0" presId="urn:microsoft.com/office/officeart/2016/7/layout/RepeatingBendingProcessNew"/>
    <dgm:cxn modelId="{BE68F355-EF3B-4694-A971-459B2C801318}" type="presParOf" srcId="{25EDB2F6-BA54-433A-825E-4508308F2189}" destId="{36187B8C-24A6-417E-BC99-F87815299F8F}" srcOrd="9" destOrd="0" presId="urn:microsoft.com/office/officeart/2016/7/layout/RepeatingBendingProcessNew"/>
    <dgm:cxn modelId="{66B03E3B-D40D-45D9-ACFB-95B2534EB982}" type="presParOf" srcId="{36187B8C-24A6-417E-BC99-F87815299F8F}" destId="{6C49D170-7A9E-4B83-99F9-FC99B933C82C}" srcOrd="0" destOrd="0" presId="urn:microsoft.com/office/officeart/2016/7/layout/RepeatingBendingProcessNew"/>
    <dgm:cxn modelId="{F6FA55D1-D38F-43ED-97F9-284D725DD339}" type="presParOf" srcId="{25EDB2F6-BA54-433A-825E-4508308F2189}" destId="{BD33E07C-C552-43B3-BB18-401D6F29BD75}"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4F939F7-AC99-4634-9C67-AD22AEF2A6AE}"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5435FC72-C549-421E-8F68-C9A4CB1DF9AD}">
      <dgm:prSet custT="1"/>
      <dgm:spPr/>
      <dgm:t>
        <a:bodyPr/>
        <a:lstStyle/>
        <a:p>
          <a:r>
            <a:rPr lang="ar-SA" sz="2800" b="1" kern="1200" dirty="0">
              <a:latin typeface="Sakkal Majalla" panose="02000000000000000000" pitchFamily="2" charset="-78"/>
              <a:cs typeface="Sakkal Majalla" panose="02000000000000000000" pitchFamily="2" charset="-78"/>
            </a:rPr>
            <a:t>توصيف البيانات:</a:t>
          </a:r>
          <a:br>
            <a:rPr lang="ar-SA" sz="1700" kern="1200" dirty="0">
              <a:latin typeface="Sakkal Majalla" panose="02000000000000000000" pitchFamily="2" charset="-78"/>
              <a:cs typeface="Sakkal Majalla" panose="02000000000000000000" pitchFamily="2" charset="-78"/>
            </a:rPr>
          </a:br>
          <a:r>
            <a:rPr lang="ar-SA" sz="2000" kern="1200" dirty="0">
              <a:solidFill>
                <a:prstClr val="white"/>
              </a:solidFill>
              <a:latin typeface="Sakkal Majalla" panose="02000000000000000000" pitchFamily="2" charset="-78"/>
              <a:ea typeface="+mn-ea"/>
              <a:cs typeface="Sakkal Majalla" panose="02000000000000000000" pitchFamily="2" charset="-78"/>
            </a:rPr>
            <a:t>تم جمع الصور باستخدام كاميرات مختلفة، بما في ذلك كاميرات الهواتف المحمولة، في مناطق مختلفة من ولاية تكساس، الولايات المتحدة الأمريكية</a:t>
          </a:r>
          <a:r>
            <a:rPr lang="en-US" sz="1700" kern="1200" dirty="0"/>
            <a:t>.</a:t>
          </a:r>
          <a:endParaRPr lang="en-US" sz="1700" kern="1200" dirty="0">
            <a:latin typeface="Sakkal Majalla" panose="02000000000000000000" pitchFamily="2" charset="-78"/>
            <a:cs typeface="Sakkal Majalla" panose="02000000000000000000" pitchFamily="2" charset="-78"/>
          </a:endParaRPr>
        </a:p>
      </dgm:t>
    </dgm:pt>
    <dgm:pt modelId="{BFA49D3C-3F2C-4FA6-9D78-BAF0C08B1812}" type="parTrans" cxnId="{CAAD1549-C516-4295-A509-DA7D9AFA741F}">
      <dgm:prSet/>
      <dgm:spPr/>
      <dgm:t>
        <a:bodyPr/>
        <a:lstStyle/>
        <a:p>
          <a:endParaRPr lang="en-US">
            <a:latin typeface="Sakkal Majalla" panose="02000000000000000000" pitchFamily="2" charset="-78"/>
            <a:cs typeface="Sakkal Majalla" panose="02000000000000000000" pitchFamily="2" charset="-78"/>
          </a:endParaRPr>
        </a:p>
      </dgm:t>
    </dgm:pt>
    <dgm:pt modelId="{0F94D590-9624-4322-B52F-0B1CC2A03B4B}" type="sibTrans" cxnId="{CAAD1549-C516-4295-A509-DA7D9AFA741F}">
      <dgm:prSet/>
      <dgm:spPr/>
      <dgm:t>
        <a:bodyPr/>
        <a:lstStyle/>
        <a:p>
          <a:endParaRPr lang="en-US">
            <a:latin typeface="Sakkal Majalla" panose="02000000000000000000" pitchFamily="2" charset="-78"/>
            <a:cs typeface="Sakkal Majalla" panose="02000000000000000000" pitchFamily="2" charset="-78"/>
          </a:endParaRPr>
        </a:p>
      </dgm:t>
    </dgm:pt>
    <dgm:pt modelId="{A8B1174B-BDE2-4232-916A-A6471DDEEC2D}">
      <dgm:prSet custT="1"/>
      <dgm:spPr/>
      <dgm:t>
        <a:bodyPr/>
        <a:lstStyle/>
        <a:p>
          <a:pPr marL="0" lvl="0" algn="ctr" defTabSz="1244600" rtl="1">
            <a:lnSpc>
              <a:spcPct val="90000"/>
            </a:lnSpc>
            <a:spcBef>
              <a:spcPct val="0"/>
            </a:spcBef>
            <a:spcAft>
              <a:spcPct val="35000"/>
            </a:spcAft>
            <a:buNone/>
          </a:pPr>
          <a:r>
            <a:rPr lang="ar-SA" sz="2800" b="1" kern="1200" dirty="0">
              <a:latin typeface="Sakkal Majalla" panose="02000000000000000000" pitchFamily="2" charset="-78"/>
              <a:cs typeface="Sakkal Majalla" panose="02000000000000000000" pitchFamily="2" charset="-78"/>
            </a:rPr>
            <a:t>حجم البيانات</a:t>
          </a:r>
          <a:r>
            <a:rPr lang="ar-SA" sz="2000" kern="1200" dirty="0">
              <a:solidFill>
                <a:prstClr val="white"/>
              </a:solidFill>
              <a:latin typeface="Sakkal Majalla" panose="02000000000000000000" pitchFamily="2" charset="-78"/>
              <a:ea typeface="+mn-ea"/>
              <a:cs typeface="Sakkal Majalla" panose="02000000000000000000" pitchFamily="2" charset="-78"/>
            </a:rPr>
            <a:t>:</a:t>
          </a:r>
        </a:p>
        <a:p>
          <a:pPr marL="0" lvl="0" algn="ctr" defTabSz="1244600" rtl="1">
            <a:lnSpc>
              <a:spcPct val="90000"/>
            </a:lnSpc>
            <a:spcBef>
              <a:spcPct val="0"/>
            </a:spcBef>
            <a:spcAft>
              <a:spcPct val="35000"/>
            </a:spcAft>
            <a:buNone/>
          </a:pPr>
          <a:r>
            <a:rPr lang="ar-SA" sz="2000" kern="1200" dirty="0">
              <a:solidFill>
                <a:prstClr val="white"/>
              </a:solidFill>
              <a:latin typeface="Sakkal Majalla" panose="02000000000000000000" pitchFamily="2" charset="-78"/>
              <a:ea typeface="+mn-ea"/>
              <a:cs typeface="Sakkal Majalla" panose="02000000000000000000" pitchFamily="2" charset="-78"/>
            </a:rPr>
            <a:t>عدد الصور الإجمالي: 6300 صورة.​ عدد الصور المستخدمة بعد التنظيف: 5550 صورة، موزعة كالتالي:​ الثعابين: 1650 صورة.​ السحالي: 1650 صورة.​ الضفادع: 1800 صورة.</a:t>
          </a:r>
          <a:endParaRPr lang="en-US" sz="2000" kern="1200" dirty="0">
            <a:solidFill>
              <a:prstClr val="white"/>
            </a:solidFill>
            <a:latin typeface="Sakkal Majalla" panose="02000000000000000000" pitchFamily="2" charset="-78"/>
            <a:ea typeface="+mn-ea"/>
            <a:cs typeface="Sakkal Majalla" panose="02000000000000000000" pitchFamily="2" charset="-78"/>
          </a:endParaRPr>
        </a:p>
      </dgm:t>
    </dgm:pt>
    <dgm:pt modelId="{46C8AD88-2351-4026-8885-AC84DFC4EBD6}" type="parTrans" cxnId="{1CF86FBD-899A-4CF7-976D-2406EC904674}">
      <dgm:prSet/>
      <dgm:spPr/>
      <dgm:t>
        <a:bodyPr/>
        <a:lstStyle/>
        <a:p>
          <a:endParaRPr lang="en-US">
            <a:latin typeface="Sakkal Majalla" panose="02000000000000000000" pitchFamily="2" charset="-78"/>
            <a:cs typeface="Sakkal Majalla" panose="02000000000000000000" pitchFamily="2" charset="-78"/>
          </a:endParaRPr>
        </a:p>
      </dgm:t>
    </dgm:pt>
    <dgm:pt modelId="{13CB0AB9-E763-4B4C-BFB6-2DE35B3BFA4E}" type="sibTrans" cxnId="{1CF86FBD-899A-4CF7-976D-2406EC904674}">
      <dgm:prSet/>
      <dgm:spPr/>
      <dgm:t>
        <a:bodyPr/>
        <a:lstStyle/>
        <a:p>
          <a:endParaRPr lang="en-US">
            <a:latin typeface="Sakkal Majalla" panose="02000000000000000000" pitchFamily="2" charset="-78"/>
            <a:cs typeface="Sakkal Majalla" panose="02000000000000000000" pitchFamily="2" charset="-78"/>
          </a:endParaRPr>
        </a:p>
      </dgm:t>
    </dgm:pt>
    <dgm:pt modelId="{2C8AE530-0D52-41F1-BF9F-B18D435D3D4F}" type="pres">
      <dgm:prSet presAssocID="{44F939F7-AC99-4634-9C67-AD22AEF2A6AE}" presName="Name0" presStyleCnt="0">
        <dgm:presLayoutVars>
          <dgm:dir/>
          <dgm:animLvl val="lvl"/>
          <dgm:resizeHandles val="exact"/>
        </dgm:presLayoutVars>
      </dgm:prSet>
      <dgm:spPr/>
    </dgm:pt>
    <dgm:pt modelId="{B2CC212D-4A91-4F04-AD0A-A96756E11FE5}" type="pres">
      <dgm:prSet presAssocID="{A8B1174B-BDE2-4232-916A-A6471DDEEC2D}" presName="boxAndChildren" presStyleCnt="0"/>
      <dgm:spPr/>
    </dgm:pt>
    <dgm:pt modelId="{7344EB60-4528-461A-AA99-58BBDCDE8781}" type="pres">
      <dgm:prSet presAssocID="{A8B1174B-BDE2-4232-916A-A6471DDEEC2D}" presName="parentTextBox" presStyleLbl="node1" presStyleIdx="0" presStyleCnt="2"/>
      <dgm:spPr/>
    </dgm:pt>
    <dgm:pt modelId="{27994501-C07C-4AE3-8A04-2755E161BFBD}" type="pres">
      <dgm:prSet presAssocID="{0F94D590-9624-4322-B52F-0B1CC2A03B4B}" presName="sp" presStyleCnt="0"/>
      <dgm:spPr/>
    </dgm:pt>
    <dgm:pt modelId="{15910ACF-F556-4B4C-8451-CF019D492484}" type="pres">
      <dgm:prSet presAssocID="{5435FC72-C549-421E-8F68-C9A4CB1DF9AD}" presName="arrowAndChildren" presStyleCnt="0"/>
      <dgm:spPr/>
    </dgm:pt>
    <dgm:pt modelId="{8235F052-CD5B-4F62-9908-1CAC96C0CB95}" type="pres">
      <dgm:prSet presAssocID="{5435FC72-C549-421E-8F68-C9A4CB1DF9AD}" presName="parentTextArrow" presStyleLbl="node1" presStyleIdx="1" presStyleCnt="2"/>
      <dgm:spPr/>
    </dgm:pt>
  </dgm:ptLst>
  <dgm:cxnLst>
    <dgm:cxn modelId="{CAAD1549-C516-4295-A509-DA7D9AFA741F}" srcId="{44F939F7-AC99-4634-9C67-AD22AEF2A6AE}" destId="{5435FC72-C549-421E-8F68-C9A4CB1DF9AD}" srcOrd="0" destOrd="0" parTransId="{BFA49D3C-3F2C-4FA6-9D78-BAF0C08B1812}" sibTransId="{0F94D590-9624-4322-B52F-0B1CC2A03B4B}"/>
    <dgm:cxn modelId="{571E9276-93D1-4C03-9493-0B88DA90ABD8}" type="presOf" srcId="{A8B1174B-BDE2-4232-916A-A6471DDEEC2D}" destId="{7344EB60-4528-461A-AA99-58BBDCDE8781}" srcOrd="0" destOrd="0" presId="urn:microsoft.com/office/officeart/2005/8/layout/process4"/>
    <dgm:cxn modelId="{BA09C080-0B56-41FE-BEE5-A67998EA8641}" type="presOf" srcId="{5435FC72-C549-421E-8F68-C9A4CB1DF9AD}" destId="{8235F052-CD5B-4F62-9908-1CAC96C0CB95}" srcOrd="0" destOrd="0" presId="urn:microsoft.com/office/officeart/2005/8/layout/process4"/>
    <dgm:cxn modelId="{CF92F484-F5D4-4E62-AB12-1F0F0BCB1198}" type="presOf" srcId="{44F939F7-AC99-4634-9C67-AD22AEF2A6AE}" destId="{2C8AE530-0D52-41F1-BF9F-B18D435D3D4F}" srcOrd="0" destOrd="0" presId="urn:microsoft.com/office/officeart/2005/8/layout/process4"/>
    <dgm:cxn modelId="{1CF86FBD-899A-4CF7-976D-2406EC904674}" srcId="{44F939F7-AC99-4634-9C67-AD22AEF2A6AE}" destId="{A8B1174B-BDE2-4232-916A-A6471DDEEC2D}" srcOrd="1" destOrd="0" parTransId="{46C8AD88-2351-4026-8885-AC84DFC4EBD6}" sibTransId="{13CB0AB9-E763-4B4C-BFB6-2DE35B3BFA4E}"/>
    <dgm:cxn modelId="{6554AF0D-DFCF-4559-A659-85C04AAFCDF1}" type="presParOf" srcId="{2C8AE530-0D52-41F1-BF9F-B18D435D3D4F}" destId="{B2CC212D-4A91-4F04-AD0A-A96756E11FE5}" srcOrd="0" destOrd="0" presId="urn:microsoft.com/office/officeart/2005/8/layout/process4"/>
    <dgm:cxn modelId="{5D3EF39F-89BD-49CE-8C0B-55DFD757ABC5}" type="presParOf" srcId="{B2CC212D-4A91-4F04-AD0A-A96756E11FE5}" destId="{7344EB60-4528-461A-AA99-58BBDCDE8781}" srcOrd="0" destOrd="0" presId="urn:microsoft.com/office/officeart/2005/8/layout/process4"/>
    <dgm:cxn modelId="{E82A1517-E477-4DF0-8466-9D6D7EA51116}" type="presParOf" srcId="{2C8AE530-0D52-41F1-BF9F-B18D435D3D4F}" destId="{27994501-C07C-4AE3-8A04-2755E161BFBD}" srcOrd="1" destOrd="0" presId="urn:microsoft.com/office/officeart/2005/8/layout/process4"/>
    <dgm:cxn modelId="{A685B928-0DE0-438F-9D5E-250F90421C87}" type="presParOf" srcId="{2C8AE530-0D52-41F1-BF9F-B18D435D3D4F}" destId="{15910ACF-F556-4B4C-8451-CF019D492484}" srcOrd="2" destOrd="0" presId="urn:microsoft.com/office/officeart/2005/8/layout/process4"/>
    <dgm:cxn modelId="{4A4A1DE1-823E-4B3A-BD2C-ACC4E9ACFCE3}" type="presParOf" srcId="{15910ACF-F556-4B4C-8451-CF019D492484}" destId="{8235F052-CD5B-4F62-9908-1CAC96C0CB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9448D0E-6F5E-4CC2-A635-0555C29F240F}" type="doc">
      <dgm:prSet loTypeId="urn:microsoft.com/office/officeart/2016/7/layout/LinearBlockProcessNumbered" loCatId="process" qsTypeId="urn:microsoft.com/office/officeart/2005/8/quickstyle/simple1" qsCatId="simple" csTypeId="urn:microsoft.com/office/officeart/2005/8/colors/colorful1" csCatId="colorful" phldr="1"/>
      <dgm:spPr/>
      <dgm:t>
        <a:bodyPr/>
        <a:lstStyle/>
        <a:p>
          <a:endParaRPr lang="en-US"/>
        </a:p>
      </dgm:t>
    </dgm:pt>
    <dgm:pt modelId="{F3C06E73-589F-464A-85D3-0DC8078EDEB4}">
      <dgm:prSet custT="1"/>
      <dgm:spPr/>
      <dgm:t>
        <a:bodyPr/>
        <a:lstStyle/>
        <a:p>
          <a:pPr rtl="1"/>
          <a:r>
            <a:rPr lang="ar-SA" sz="2000" kern="1200" dirty="0">
              <a:solidFill>
                <a:prstClr val="white"/>
              </a:solidFill>
              <a:latin typeface="Sakkal Majalla" panose="02000000000000000000" pitchFamily="2" charset="-78"/>
              <a:ea typeface="+mn-ea"/>
              <a:cs typeface="Sakkal Majalla" panose="02000000000000000000" pitchFamily="2" charset="-78"/>
            </a:rPr>
            <a:t>دقة التصنيف:</a:t>
          </a:r>
        </a:p>
        <a:p>
          <a:pPr rtl="1"/>
          <a:r>
            <a:rPr lang="en-US" sz="2000" kern="1200" dirty="0">
              <a:solidFill>
                <a:prstClr val="white"/>
              </a:solidFill>
              <a:latin typeface="Sakkal Majalla" panose="02000000000000000000" pitchFamily="2" charset="-78"/>
              <a:ea typeface="+mn-ea"/>
              <a:cs typeface="Sakkal Majalla" panose="02000000000000000000" pitchFamily="2" charset="-78"/>
            </a:rPr>
            <a:t>:VGG16 </a:t>
          </a:r>
          <a:r>
            <a:rPr lang="ar-SA" sz="2000" kern="1200" dirty="0">
              <a:solidFill>
                <a:prstClr val="white"/>
              </a:solidFill>
              <a:latin typeface="Sakkal Majalla" panose="02000000000000000000" pitchFamily="2" charset="-78"/>
              <a:ea typeface="+mn-ea"/>
              <a:cs typeface="Sakkal Majalla" panose="02000000000000000000" pitchFamily="2" charset="-78"/>
            </a:rPr>
            <a:t>حقق دقة تصنيف بلغت 87%.​</a:t>
          </a:r>
        </a:p>
        <a:p>
          <a:pPr rtl="1">
            <a:buNone/>
          </a:pPr>
          <a:r>
            <a:rPr lang="en-US" sz="2000" kern="1200" dirty="0">
              <a:solidFill>
                <a:prstClr val="white"/>
              </a:solidFill>
              <a:latin typeface="Sakkal Majalla" panose="02000000000000000000" pitchFamily="2" charset="-78"/>
              <a:ea typeface="+mn-ea"/>
              <a:cs typeface="Sakkal Majalla" panose="02000000000000000000" pitchFamily="2" charset="-78"/>
            </a:rPr>
            <a:t>:ResNet50 </a:t>
          </a:r>
          <a:r>
            <a:rPr lang="ar-SA" sz="2000" kern="1200" dirty="0">
              <a:solidFill>
                <a:prstClr val="white"/>
              </a:solidFill>
              <a:latin typeface="Sakkal Majalla" panose="02000000000000000000" pitchFamily="2" charset="-78"/>
              <a:ea typeface="+mn-ea"/>
              <a:cs typeface="Sakkal Majalla" panose="02000000000000000000" pitchFamily="2" charset="-78"/>
            </a:rPr>
            <a:t>حقق دقة تصنيف بلغت 86%.​</a:t>
          </a:r>
        </a:p>
        <a:p>
          <a:pPr rtl="1"/>
          <a:r>
            <a:rPr lang="en-US" sz="2000" kern="1200" dirty="0">
              <a:solidFill>
                <a:prstClr val="white"/>
              </a:solidFill>
              <a:latin typeface="Sakkal Majalla" panose="02000000000000000000" pitchFamily="2" charset="-78"/>
              <a:ea typeface="+mn-ea"/>
              <a:cs typeface="Sakkal Majalla" panose="02000000000000000000" pitchFamily="2" charset="-78"/>
            </a:rPr>
            <a:t>CNN-1 </a:t>
          </a:r>
          <a:r>
            <a:rPr lang="ar-SA" sz="2000" kern="1200" dirty="0">
              <a:solidFill>
                <a:prstClr val="white"/>
              </a:solidFill>
              <a:latin typeface="Sakkal Majalla" panose="02000000000000000000" pitchFamily="2" charset="-78"/>
              <a:ea typeface="+mn-ea"/>
              <a:cs typeface="Sakkal Majalla" panose="02000000000000000000" pitchFamily="2" charset="-78"/>
            </a:rPr>
            <a:t>:حقق دقة تصنيف بلغت 72%.​</a:t>
          </a:r>
          <a:endParaRPr lang="en-US" sz="2000" kern="1200" dirty="0">
            <a:solidFill>
              <a:prstClr val="white"/>
            </a:solidFill>
            <a:latin typeface="Sakkal Majalla" panose="02000000000000000000" pitchFamily="2" charset="-78"/>
            <a:ea typeface="+mn-ea"/>
            <a:cs typeface="Sakkal Majalla" panose="02000000000000000000" pitchFamily="2" charset="-78"/>
          </a:endParaRPr>
        </a:p>
      </dgm:t>
    </dgm:pt>
    <dgm:pt modelId="{9996C994-3F18-4C18-86AC-10A8FBC8BE6E}" type="parTrans" cxnId="{39BC143A-F373-4FD0-A7CB-8F1E0E239ED6}">
      <dgm:prSet/>
      <dgm:spPr/>
      <dgm:t>
        <a:bodyPr/>
        <a:lstStyle/>
        <a:p>
          <a:pPr rtl="1"/>
          <a:endParaRPr lang="en-US" sz="1800">
            <a:latin typeface="Sakkal Majalla" panose="02000000000000000000" pitchFamily="2" charset="-78"/>
            <a:cs typeface="Sakkal Majalla" panose="02000000000000000000" pitchFamily="2" charset="-78"/>
          </a:endParaRPr>
        </a:p>
      </dgm:t>
    </dgm:pt>
    <dgm:pt modelId="{DDCFD156-3ECF-4D5F-99A1-C2DB6A83794D}" type="sibTrans" cxnId="{39BC143A-F373-4FD0-A7CB-8F1E0E239ED6}">
      <dgm:prSet phldrT="01" phldr="0" custT="1"/>
      <dgm:spPr/>
      <dgm:t>
        <a:bodyPr/>
        <a:lstStyle/>
        <a:p>
          <a:pPr rtl="1"/>
          <a:r>
            <a:rPr lang="en-US" sz="1800">
              <a:latin typeface="Sakkal Majalla" panose="02000000000000000000" pitchFamily="2" charset="-78"/>
              <a:cs typeface="Sakkal Majalla" panose="02000000000000000000" pitchFamily="2" charset="-78"/>
            </a:rPr>
            <a:t>01</a:t>
          </a:r>
          <a:endParaRPr lang="en-US" sz="1800" dirty="0">
            <a:latin typeface="Sakkal Majalla" panose="02000000000000000000" pitchFamily="2" charset="-78"/>
            <a:cs typeface="Sakkal Majalla" panose="02000000000000000000" pitchFamily="2" charset="-78"/>
          </a:endParaRPr>
        </a:p>
      </dgm:t>
    </dgm:pt>
    <dgm:pt modelId="{BEDE412C-B135-41E7-BACA-0391D8212EB7}">
      <dgm:prSet custT="1"/>
      <dgm:spPr/>
      <dgm:t>
        <a:bodyPr/>
        <a:lstStyle/>
        <a:p>
          <a:pPr rtl="1"/>
          <a:r>
            <a:rPr lang="ar-SA" sz="2000" kern="1200" dirty="0">
              <a:solidFill>
                <a:prstClr val="white"/>
              </a:solidFill>
              <a:latin typeface="Sakkal Majalla" panose="02000000000000000000" pitchFamily="2" charset="-78"/>
              <a:ea typeface="+mn-ea"/>
              <a:cs typeface="Sakkal Majalla" panose="02000000000000000000" pitchFamily="2" charset="-78"/>
            </a:rPr>
            <a:t>الأداء العام:</a:t>
          </a:r>
        </a:p>
        <a:p>
          <a:pPr rtl="1"/>
          <a:r>
            <a:rPr lang="ar-SA" sz="2000" kern="1200" dirty="0">
              <a:solidFill>
                <a:prstClr val="white"/>
              </a:solidFill>
              <a:latin typeface="Sakkal Majalla" panose="02000000000000000000" pitchFamily="2" charset="-78"/>
              <a:ea typeface="+mn-ea"/>
              <a:cs typeface="Sakkal Majalla" panose="02000000000000000000" pitchFamily="2" charset="-78"/>
            </a:rPr>
            <a:t>تُظهر النتائج أن النماذج المعتمدة على التعلم بالنقل</a:t>
          </a:r>
          <a:r>
            <a:rPr lang="en-US" sz="2000" kern="1200" dirty="0">
              <a:solidFill>
                <a:prstClr val="white"/>
              </a:solidFill>
              <a:latin typeface="Sakkal Majalla" panose="02000000000000000000" pitchFamily="2" charset="-78"/>
              <a:ea typeface="+mn-ea"/>
              <a:cs typeface="Sakkal Majalla" panose="02000000000000000000" pitchFamily="2" charset="-78"/>
            </a:rPr>
            <a:t> (Transfer Learning) </a:t>
          </a:r>
          <a:r>
            <a:rPr lang="ar-SA" sz="2000" kern="1200" dirty="0">
              <a:solidFill>
                <a:prstClr val="white"/>
              </a:solidFill>
              <a:latin typeface="Sakkal Majalla" panose="02000000000000000000" pitchFamily="2" charset="-78"/>
              <a:ea typeface="+mn-ea"/>
              <a:cs typeface="Sakkal Majalla" panose="02000000000000000000" pitchFamily="2" charset="-78"/>
            </a:rPr>
            <a:t>مثل</a:t>
          </a:r>
          <a:r>
            <a:rPr lang="en-US" sz="2000" kern="1200" dirty="0">
              <a:solidFill>
                <a:prstClr val="white"/>
              </a:solidFill>
              <a:latin typeface="Sakkal Majalla" panose="02000000000000000000" pitchFamily="2" charset="-78"/>
              <a:ea typeface="+mn-ea"/>
              <a:cs typeface="Sakkal Majalla" panose="02000000000000000000" pitchFamily="2" charset="-78"/>
            </a:rPr>
            <a:t> VGG16 </a:t>
          </a:r>
          <a:r>
            <a:rPr lang="ar-SA" sz="2000" kern="1200" dirty="0">
              <a:solidFill>
                <a:prstClr val="white"/>
              </a:solidFill>
              <a:latin typeface="Sakkal Majalla" panose="02000000000000000000" pitchFamily="2" charset="-78"/>
              <a:ea typeface="+mn-ea"/>
              <a:cs typeface="Sakkal Majalla" panose="02000000000000000000" pitchFamily="2" charset="-78"/>
            </a:rPr>
            <a:t>و</a:t>
          </a:r>
          <a:r>
            <a:rPr lang="en-US" sz="2000" kern="1200" dirty="0">
              <a:solidFill>
                <a:prstClr val="white"/>
              </a:solidFill>
              <a:latin typeface="Sakkal Majalla" panose="02000000000000000000" pitchFamily="2" charset="-78"/>
              <a:ea typeface="+mn-ea"/>
              <a:cs typeface="Sakkal Majalla" panose="02000000000000000000" pitchFamily="2" charset="-78"/>
            </a:rPr>
            <a:t>ResNet50 </a:t>
          </a:r>
          <a:r>
            <a:rPr lang="ar-SA" sz="2000" kern="1200" dirty="0">
              <a:solidFill>
                <a:prstClr val="white"/>
              </a:solidFill>
              <a:latin typeface="Sakkal Majalla" panose="02000000000000000000" pitchFamily="2" charset="-78"/>
              <a:ea typeface="+mn-ea"/>
              <a:cs typeface="Sakkal Majalla" panose="02000000000000000000" pitchFamily="2" charset="-78"/>
            </a:rPr>
            <a:t>تتفوق على النموذج المُدرب من الصفر</a:t>
          </a:r>
          <a:r>
            <a:rPr lang="en-US" sz="2000" kern="1200" dirty="0">
              <a:solidFill>
                <a:prstClr val="white"/>
              </a:solidFill>
              <a:latin typeface="Sakkal Majalla" panose="02000000000000000000" pitchFamily="2" charset="-78"/>
              <a:ea typeface="+mn-ea"/>
              <a:cs typeface="Sakkal Majalla" panose="02000000000000000000" pitchFamily="2" charset="-78"/>
            </a:rPr>
            <a:t> (CNN-1)</a:t>
          </a:r>
          <a:r>
            <a:rPr lang="ar-SA" sz="2000" kern="1200" dirty="0">
              <a:solidFill>
                <a:prstClr val="white"/>
              </a:solidFill>
              <a:latin typeface="Sakkal Majalla" panose="02000000000000000000" pitchFamily="2" charset="-78"/>
              <a:ea typeface="+mn-ea"/>
              <a:cs typeface="Sakkal Majalla" panose="02000000000000000000" pitchFamily="2" charset="-78"/>
            </a:rPr>
            <a:t>، مما يدل على فعالية استخدام النماذج المدربة مسبقًا في مثل هذه التطبيقات</a:t>
          </a:r>
          <a:r>
            <a:rPr lang="en-US" sz="1800" kern="1200" dirty="0"/>
            <a:t>.​</a:t>
          </a:r>
          <a:endParaRPr lang="en-US" sz="1800" kern="1200" dirty="0">
            <a:latin typeface="Sakkal Majalla" panose="02000000000000000000" pitchFamily="2" charset="-78"/>
            <a:cs typeface="Sakkal Majalla" panose="02000000000000000000" pitchFamily="2" charset="-78"/>
          </a:endParaRPr>
        </a:p>
      </dgm:t>
    </dgm:pt>
    <dgm:pt modelId="{5C986173-402D-4AF9-9079-5DD6552B9C01}" type="parTrans" cxnId="{F02652AF-4E57-4C22-A6AF-CA095FEFDFFC}">
      <dgm:prSet/>
      <dgm:spPr/>
      <dgm:t>
        <a:bodyPr/>
        <a:lstStyle/>
        <a:p>
          <a:pPr rtl="1"/>
          <a:endParaRPr lang="en-US" sz="1800">
            <a:latin typeface="Sakkal Majalla" panose="02000000000000000000" pitchFamily="2" charset="-78"/>
            <a:cs typeface="Sakkal Majalla" panose="02000000000000000000" pitchFamily="2" charset="-78"/>
          </a:endParaRPr>
        </a:p>
      </dgm:t>
    </dgm:pt>
    <dgm:pt modelId="{D21AB8F2-18D2-4C23-930B-D1CAFE2E9636}" type="sibTrans" cxnId="{F02652AF-4E57-4C22-A6AF-CA095FEFDFFC}">
      <dgm:prSet phldrT="02" phldr="0" custT="1"/>
      <dgm:spPr/>
      <dgm:t>
        <a:bodyPr/>
        <a:lstStyle/>
        <a:p>
          <a:pPr rtl="1"/>
          <a:r>
            <a:rPr lang="en-US" sz="1800">
              <a:latin typeface="Sakkal Majalla" panose="02000000000000000000" pitchFamily="2" charset="-78"/>
              <a:cs typeface="Sakkal Majalla" panose="02000000000000000000" pitchFamily="2" charset="-78"/>
            </a:rPr>
            <a:t>02</a:t>
          </a:r>
          <a:endParaRPr lang="en-US" sz="1800" dirty="0">
            <a:latin typeface="Sakkal Majalla" panose="02000000000000000000" pitchFamily="2" charset="-78"/>
            <a:cs typeface="Sakkal Majalla" panose="02000000000000000000" pitchFamily="2" charset="-78"/>
          </a:endParaRPr>
        </a:p>
      </dgm:t>
    </dgm:pt>
    <dgm:pt modelId="{A11E6842-4ACA-4355-9D59-E51EF11A7DCB}">
      <dgm:prSet custT="1"/>
      <dgm:spPr/>
      <dgm:t>
        <a:bodyPr/>
        <a:lstStyle/>
        <a:p>
          <a:pPr rtl="1"/>
          <a:r>
            <a:rPr lang="ar-SA" sz="2400" b="1" kern="1200" dirty="0">
              <a:latin typeface="Sakkal Majalla" panose="02000000000000000000" pitchFamily="2" charset="-78"/>
              <a:cs typeface="Sakkal Majalla" panose="02000000000000000000" pitchFamily="2" charset="-78"/>
            </a:rPr>
            <a:t>التحديات المحددة:</a:t>
          </a:r>
        </a:p>
        <a:p>
          <a:pPr rtl="1"/>
          <a:r>
            <a:rPr lang="ar-SA" sz="1400" kern="1200" dirty="0">
              <a:solidFill>
                <a:prstClr val="white"/>
              </a:solidFill>
              <a:latin typeface="Sakkal Majalla" panose="02000000000000000000" pitchFamily="2" charset="-78"/>
              <a:ea typeface="+mn-ea"/>
              <a:cs typeface="Sakkal Majalla" panose="02000000000000000000" pitchFamily="2" charset="-78"/>
            </a:rPr>
            <a:t>ندرة البيانات، مما يجعل الاعتماد على نماذج من الصفر غير فعّال. أداء النماذج تدهور عند تقليل دقة الصور مع زيادة الاستهلاك الحسابي، مما يشكل تحديًا للتوازن بين السرعة والدقة على الأجهزة منخفضة القدرة. تشابه الأنواع وعدم توازن عدد الصور بين الفئات، أدى إلى انحياز النموذج وتأثر دقة الفئات الأقل تمثيلًا. كما أن النماذج لم تُختبر في بيئات جديدة، مما يثير مخاوف بشأن تعميمها عند تغير الإضاءة، الخلفية، أو نوع الكاميرا.</a:t>
          </a:r>
          <a:endParaRPr lang="en-US" sz="1400" kern="1200" dirty="0">
            <a:solidFill>
              <a:prstClr val="white"/>
            </a:solidFill>
            <a:latin typeface="Sakkal Majalla" panose="02000000000000000000" pitchFamily="2" charset="-78"/>
            <a:ea typeface="+mn-ea"/>
            <a:cs typeface="Sakkal Majalla" panose="02000000000000000000" pitchFamily="2" charset="-78"/>
          </a:endParaRPr>
        </a:p>
      </dgm:t>
    </dgm:pt>
    <dgm:pt modelId="{28E014D1-DB6E-4168-B0B1-A63CFC90069D}" type="parTrans" cxnId="{9F4AAEF2-C62D-4EA3-8D53-BE18F519F7AC}">
      <dgm:prSet/>
      <dgm:spPr/>
      <dgm:t>
        <a:bodyPr/>
        <a:lstStyle/>
        <a:p>
          <a:pPr rtl="1"/>
          <a:endParaRPr lang="en-US" sz="1800">
            <a:latin typeface="Sakkal Majalla" panose="02000000000000000000" pitchFamily="2" charset="-78"/>
            <a:cs typeface="Sakkal Majalla" panose="02000000000000000000" pitchFamily="2" charset="-78"/>
          </a:endParaRPr>
        </a:p>
      </dgm:t>
    </dgm:pt>
    <dgm:pt modelId="{717C27BC-C1B1-46E5-A7C8-6B331AACC704}" type="sibTrans" cxnId="{9F4AAEF2-C62D-4EA3-8D53-BE18F519F7AC}">
      <dgm:prSet phldrT="03" phldr="0" custT="1"/>
      <dgm:spPr/>
      <dgm:t>
        <a:bodyPr/>
        <a:lstStyle/>
        <a:p>
          <a:pPr rtl="1"/>
          <a:r>
            <a:rPr lang="en-US" sz="1800">
              <a:latin typeface="Sakkal Majalla" panose="02000000000000000000" pitchFamily="2" charset="-78"/>
              <a:cs typeface="Sakkal Majalla" panose="02000000000000000000" pitchFamily="2" charset="-78"/>
            </a:rPr>
            <a:t>03</a:t>
          </a:r>
          <a:endParaRPr lang="en-US" sz="1800" dirty="0">
            <a:latin typeface="Sakkal Majalla" panose="02000000000000000000" pitchFamily="2" charset="-78"/>
            <a:cs typeface="Sakkal Majalla" panose="02000000000000000000" pitchFamily="2" charset="-78"/>
          </a:endParaRPr>
        </a:p>
      </dgm:t>
    </dgm:pt>
    <dgm:pt modelId="{CACB78AD-032F-4651-8607-5114202F2A7A}" type="pres">
      <dgm:prSet presAssocID="{B9448D0E-6F5E-4CC2-A635-0555C29F240F}" presName="Name0" presStyleCnt="0">
        <dgm:presLayoutVars>
          <dgm:animLvl val="lvl"/>
          <dgm:resizeHandles val="exact"/>
        </dgm:presLayoutVars>
      </dgm:prSet>
      <dgm:spPr/>
    </dgm:pt>
    <dgm:pt modelId="{6F026CD6-D76A-415A-9E03-4A87A9B87670}" type="pres">
      <dgm:prSet presAssocID="{F3C06E73-589F-464A-85D3-0DC8078EDEB4}" presName="compositeNode" presStyleCnt="0">
        <dgm:presLayoutVars>
          <dgm:bulletEnabled val="1"/>
        </dgm:presLayoutVars>
      </dgm:prSet>
      <dgm:spPr/>
    </dgm:pt>
    <dgm:pt modelId="{B81EF946-4875-4129-85D3-0161EF8FC304}" type="pres">
      <dgm:prSet presAssocID="{F3C06E73-589F-464A-85D3-0DC8078EDEB4}" presName="bgRect" presStyleLbl="alignNode1" presStyleIdx="0" presStyleCnt="3" custScaleY="105601" custLinFactX="100000" custLinFactNeighborX="116025" custLinFactNeighborY="-285"/>
      <dgm:spPr/>
    </dgm:pt>
    <dgm:pt modelId="{2D5EB01C-045E-4B14-91B7-7EA4CEBAE924}" type="pres">
      <dgm:prSet presAssocID="{DDCFD156-3ECF-4D5F-99A1-C2DB6A83794D}" presName="sibTransNodeRect" presStyleLbl="alignNode1" presStyleIdx="0" presStyleCnt="3" custScaleX="39580" custScaleY="48109" custLinFactX="100000" custLinFactNeighborX="144719" custLinFactNeighborY="-5746">
        <dgm:presLayoutVars>
          <dgm:chMax val="0"/>
          <dgm:bulletEnabled val="1"/>
        </dgm:presLayoutVars>
      </dgm:prSet>
      <dgm:spPr/>
    </dgm:pt>
    <dgm:pt modelId="{7A59F7FC-AB98-44FE-B43F-BEC45AF7176D}" type="pres">
      <dgm:prSet presAssocID="{F3C06E73-589F-464A-85D3-0DC8078EDEB4}" presName="nodeRect" presStyleLbl="alignNode1" presStyleIdx="0" presStyleCnt="3">
        <dgm:presLayoutVars>
          <dgm:bulletEnabled val="1"/>
        </dgm:presLayoutVars>
      </dgm:prSet>
      <dgm:spPr/>
    </dgm:pt>
    <dgm:pt modelId="{EAC7F141-68E5-4A95-A04B-A78252DAC9EA}" type="pres">
      <dgm:prSet presAssocID="{DDCFD156-3ECF-4D5F-99A1-C2DB6A83794D}" presName="sibTrans" presStyleCnt="0"/>
      <dgm:spPr/>
    </dgm:pt>
    <dgm:pt modelId="{F5265BB3-83E6-4AE7-B80B-2703318EA736}" type="pres">
      <dgm:prSet presAssocID="{BEDE412C-B135-41E7-BACA-0391D8212EB7}" presName="compositeNode" presStyleCnt="0">
        <dgm:presLayoutVars>
          <dgm:bulletEnabled val="1"/>
        </dgm:presLayoutVars>
      </dgm:prSet>
      <dgm:spPr/>
    </dgm:pt>
    <dgm:pt modelId="{76F56AB7-31C9-4B5B-9A49-16A544212826}" type="pres">
      <dgm:prSet presAssocID="{BEDE412C-B135-41E7-BACA-0391D8212EB7}" presName="bgRect" presStyleLbl="alignNode1" presStyleIdx="1" presStyleCnt="3" custScaleY="105601"/>
      <dgm:spPr/>
    </dgm:pt>
    <dgm:pt modelId="{CA617067-C679-4BB4-8B43-1AB7A3D30655}" type="pres">
      <dgm:prSet presAssocID="{D21AB8F2-18D2-4C23-930B-D1CAFE2E9636}" presName="sibTransNodeRect" presStyleLbl="alignNode1" presStyleIdx="1" presStyleCnt="3" custScaleX="41538" custLinFactNeighborX="28877" custLinFactNeighborY="-1980">
        <dgm:presLayoutVars>
          <dgm:chMax val="0"/>
          <dgm:bulletEnabled val="1"/>
        </dgm:presLayoutVars>
      </dgm:prSet>
      <dgm:spPr/>
    </dgm:pt>
    <dgm:pt modelId="{4ECF3E13-22E5-4E0B-BDE5-B4CDAA1E6495}" type="pres">
      <dgm:prSet presAssocID="{BEDE412C-B135-41E7-BACA-0391D8212EB7}" presName="nodeRect" presStyleLbl="alignNode1" presStyleIdx="1" presStyleCnt="3">
        <dgm:presLayoutVars>
          <dgm:bulletEnabled val="1"/>
        </dgm:presLayoutVars>
      </dgm:prSet>
      <dgm:spPr/>
    </dgm:pt>
    <dgm:pt modelId="{82DF0E0A-F9A9-42DC-BC8F-39BE6D9B9D9C}" type="pres">
      <dgm:prSet presAssocID="{D21AB8F2-18D2-4C23-930B-D1CAFE2E9636}" presName="sibTrans" presStyleCnt="0"/>
      <dgm:spPr/>
    </dgm:pt>
    <dgm:pt modelId="{EA8C9503-0583-4CEE-91DA-9E833BC45873}" type="pres">
      <dgm:prSet presAssocID="{A11E6842-4ACA-4355-9D59-E51EF11A7DCB}" presName="compositeNode" presStyleCnt="0">
        <dgm:presLayoutVars>
          <dgm:bulletEnabled val="1"/>
        </dgm:presLayoutVars>
      </dgm:prSet>
      <dgm:spPr/>
    </dgm:pt>
    <dgm:pt modelId="{B2E7666C-0060-47D8-8FF4-6EFC445F9C44}" type="pres">
      <dgm:prSet presAssocID="{A11E6842-4ACA-4355-9D59-E51EF11A7DCB}" presName="bgRect" presStyleLbl="alignNode1" presStyleIdx="2" presStyleCnt="3" custScaleY="105601" custLinFactX="-100000" custLinFactNeighborX="-113902" custLinFactNeighborY="-792"/>
      <dgm:spPr/>
    </dgm:pt>
    <dgm:pt modelId="{B88CAD63-9056-4F0F-B83E-CBEB5CADA91B}" type="pres">
      <dgm:prSet presAssocID="{717C27BC-C1B1-46E5-A7C8-6B331AACC704}" presName="sibTransNodeRect" presStyleLbl="alignNode1" presStyleIdx="2" presStyleCnt="3" custScaleX="43916" custLinFactX="-85706" custLinFactNeighborX="-100000" custLinFactNeighborY="-1980">
        <dgm:presLayoutVars>
          <dgm:chMax val="0"/>
          <dgm:bulletEnabled val="1"/>
        </dgm:presLayoutVars>
      </dgm:prSet>
      <dgm:spPr/>
    </dgm:pt>
    <dgm:pt modelId="{39F9CE45-E59E-4EAC-8FC7-FCC531A835A4}" type="pres">
      <dgm:prSet presAssocID="{A11E6842-4ACA-4355-9D59-E51EF11A7DCB}" presName="nodeRect" presStyleLbl="alignNode1" presStyleIdx="2" presStyleCnt="3">
        <dgm:presLayoutVars>
          <dgm:bulletEnabled val="1"/>
        </dgm:presLayoutVars>
      </dgm:prSet>
      <dgm:spPr/>
    </dgm:pt>
  </dgm:ptLst>
  <dgm:cxnLst>
    <dgm:cxn modelId="{2BEBAB14-663F-40F1-95A1-68B24161112D}" type="presOf" srcId="{B9448D0E-6F5E-4CC2-A635-0555C29F240F}" destId="{CACB78AD-032F-4651-8607-5114202F2A7A}" srcOrd="0" destOrd="0" presId="urn:microsoft.com/office/officeart/2016/7/layout/LinearBlockProcessNumbered"/>
    <dgm:cxn modelId="{39BC143A-F373-4FD0-A7CB-8F1E0E239ED6}" srcId="{B9448D0E-6F5E-4CC2-A635-0555C29F240F}" destId="{F3C06E73-589F-464A-85D3-0DC8078EDEB4}" srcOrd="0" destOrd="0" parTransId="{9996C994-3F18-4C18-86AC-10A8FBC8BE6E}" sibTransId="{DDCFD156-3ECF-4D5F-99A1-C2DB6A83794D}"/>
    <dgm:cxn modelId="{2849686D-C287-4463-9A32-DEFE774E420A}" type="presOf" srcId="{717C27BC-C1B1-46E5-A7C8-6B331AACC704}" destId="{B88CAD63-9056-4F0F-B83E-CBEB5CADA91B}" srcOrd="0" destOrd="0" presId="urn:microsoft.com/office/officeart/2016/7/layout/LinearBlockProcessNumbered"/>
    <dgm:cxn modelId="{5642C558-BA9C-4C11-ABEA-D7882BE0072B}" type="presOf" srcId="{F3C06E73-589F-464A-85D3-0DC8078EDEB4}" destId="{7A59F7FC-AB98-44FE-B43F-BEC45AF7176D}" srcOrd="1" destOrd="0" presId="urn:microsoft.com/office/officeart/2016/7/layout/LinearBlockProcessNumbered"/>
    <dgm:cxn modelId="{42D1E182-D02D-4F7F-B358-867594F150AD}" type="presOf" srcId="{BEDE412C-B135-41E7-BACA-0391D8212EB7}" destId="{4ECF3E13-22E5-4E0B-BDE5-B4CDAA1E6495}" srcOrd="1" destOrd="0" presId="urn:microsoft.com/office/officeart/2016/7/layout/LinearBlockProcessNumbered"/>
    <dgm:cxn modelId="{16B0029E-89B0-443F-8A61-06F834743134}" type="presOf" srcId="{DDCFD156-3ECF-4D5F-99A1-C2DB6A83794D}" destId="{2D5EB01C-045E-4B14-91B7-7EA4CEBAE924}" srcOrd="0" destOrd="0" presId="urn:microsoft.com/office/officeart/2016/7/layout/LinearBlockProcessNumbered"/>
    <dgm:cxn modelId="{9A41479F-56D9-4476-82B9-BAECB34D70BA}" type="presOf" srcId="{A11E6842-4ACA-4355-9D59-E51EF11A7DCB}" destId="{39F9CE45-E59E-4EAC-8FC7-FCC531A835A4}" srcOrd="1" destOrd="0" presId="urn:microsoft.com/office/officeart/2016/7/layout/LinearBlockProcessNumbered"/>
    <dgm:cxn modelId="{F02652AF-4E57-4C22-A6AF-CA095FEFDFFC}" srcId="{B9448D0E-6F5E-4CC2-A635-0555C29F240F}" destId="{BEDE412C-B135-41E7-BACA-0391D8212EB7}" srcOrd="1" destOrd="0" parTransId="{5C986173-402D-4AF9-9079-5DD6552B9C01}" sibTransId="{D21AB8F2-18D2-4C23-930B-D1CAFE2E9636}"/>
    <dgm:cxn modelId="{5DD122BD-44CA-4FC6-9E92-3EA358437003}" type="presOf" srcId="{D21AB8F2-18D2-4C23-930B-D1CAFE2E9636}" destId="{CA617067-C679-4BB4-8B43-1AB7A3D30655}" srcOrd="0" destOrd="0" presId="urn:microsoft.com/office/officeart/2016/7/layout/LinearBlockProcessNumbered"/>
    <dgm:cxn modelId="{470370BE-FB10-4FC5-9B20-98A50F035F6C}" type="presOf" srcId="{A11E6842-4ACA-4355-9D59-E51EF11A7DCB}" destId="{B2E7666C-0060-47D8-8FF4-6EFC445F9C44}" srcOrd="0" destOrd="0" presId="urn:microsoft.com/office/officeart/2016/7/layout/LinearBlockProcessNumbered"/>
    <dgm:cxn modelId="{6AAD9DC1-B1D5-4F82-9F32-1E4B15F3A65D}" type="presOf" srcId="{BEDE412C-B135-41E7-BACA-0391D8212EB7}" destId="{76F56AB7-31C9-4B5B-9A49-16A544212826}" srcOrd="0" destOrd="0" presId="urn:microsoft.com/office/officeart/2016/7/layout/LinearBlockProcessNumbered"/>
    <dgm:cxn modelId="{607479D7-6145-438D-A471-5A3318D4A18A}" type="presOf" srcId="{F3C06E73-589F-464A-85D3-0DC8078EDEB4}" destId="{B81EF946-4875-4129-85D3-0161EF8FC304}" srcOrd="0" destOrd="0" presId="urn:microsoft.com/office/officeart/2016/7/layout/LinearBlockProcessNumbered"/>
    <dgm:cxn modelId="{9F4AAEF2-C62D-4EA3-8D53-BE18F519F7AC}" srcId="{B9448D0E-6F5E-4CC2-A635-0555C29F240F}" destId="{A11E6842-4ACA-4355-9D59-E51EF11A7DCB}" srcOrd="2" destOrd="0" parTransId="{28E014D1-DB6E-4168-B0B1-A63CFC90069D}" sibTransId="{717C27BC-C1B1-46E5-A7C8-6B331AACC704}"/>
    <dgm:cxn modelId="{79DF7655-3E7A-4CFF-8D05-B6B133697288}" type="presParOf" srcId="{CACB78AD-032F-4651-8607-5114202F2A7A}" destId="{6F026CD6-D76A-415A-9E03-4A87A9B87670}" srcOrd="0" destOrd="0" presId="urn:microsoft.com/office/officeart/2016/7/layout/LinearBlockProcessNumbered"/>
    <dgm:cxn modelId="{2B095AF8-8E67-42DD-A884-49FAE9C9CC08}" type="presParOf" srcId="{6F026CD6-D76A-415A-9E03-4A87A9B87670}" destId="{B81EF946-4875-4129-85D3-0161EF8FC304}" srcOrd="0" destOrd="0" presId="urn:microsoft.com/office/officeart/2016/7/layout/LinearBlockProcessNumbered"/>
    <dgm:cxn modelId="{BAAC1EC5-6AB9-4B94-8FAB-DED06E17A725}" type="presParOf" srcId="{6F026CD6-D76A-415A-9E03-4A87A9B87670}" destId="{2D5EB01C-045E-4B14-91B7-7EA4CEBAE924}" srcOrd="1" destOrd="0" presId="urn:microsoft.com/office/officeart/2016/7/layout/LinearBlockProcessNumbered"/>
    <dgm:cxn modelId="{964C0F1B-F085-4DE0-B2A8-F7CD339673CB}" type="presParOf" srcId="{6F026CD6-D76A-415A-9E03-4A87A9B87670}" destId="{7A59F7FC-AB98-44FE-B43F-BEC45AF7176D}" srcOrd="2" destOrd="0" presId="urn:microsoft.com/office/officeart/2016/7/layout/LinearBlockProcessNumbered"/>
    <dgm:cxn modelId="{1602551A-DA71-4533-96D3-43D4E5AA0395}" type="presParOf" srcId="{CACB78AD-032F-4651-8607-5114202F2A7A}" destId="{EAC7F141-68E5-4A95-A04B-A78252DAC9EA}" srcOrd="1" destOrd="0" presId="urn:microsoft.com/office/officeart/2016/7/layout/LinearBlockProcessNumbered"/>
    <dgm:cxn modelId="{5C210137-A862-4561-BD87-4D63675065FB}" type="presParOf" srcId="{CACB78AD-032F-4651-8607-5114202F2A7A}" destId="{F5265BB3-83E6-4AE7-B80B-2703318EA736}" srcOrd="2" destOrd="0" presId="urn:microsoft.com/office/officeart/2016/7/layout/LinearBlockProcessNumbered"/>
    <dgm:cxn modelId="{4793B714-85A9-406C-B314-C660F3ABE741}" type="presParOf" srcId="{F5265BB3-83E6-4AE7-B80B-2703318EA736}" destId="{76F56AB7-31C9-4B5B-9A49-16A544212826}" srcOrd="0" destOrd="0" presId="urn:microsoft.com/office/officeart/2016/7/layout/LinearBlockProcessNumbered"/>
    <dgm:cxn modelId="{0357BD3B-D1BF-41D5-840E-EE6F46DD298B}" type="presParOf" srcId="{F5265BB3-83E6-4AE7-B80B-2703318EA736}" destId="{CA617067-C679-4BB4-8B43-1AB7A3D30655}" srcOrd="1" destOrd="0" presId="urn:microsoft.com/office/officeart/2016/7/layout/LinearBlockProcessNumbered"/>
    <dgm:cxn modelId="{DA9C5DC7-7F31-4BF9-934F-C3888D9C3D65}" type="presParOf" srcId="{F5265BB3-83E6-4AE7-B80B-2703318EA736}" destId="{4ECF3E13-22E5-4E0B-BDE5-B4CDAA1E6495}" srcOrd="2" destOrd="0" presId="urn:microsoft.com/office/officeart/2016/7/layout/LinearBlockProcessNumbered"/>
    <dgm:cxn modelId="{34FF18D3-3D90-4A20-B879-0D701324E2D4}" type="presParOf" srcId="{CACB78AD-032F-4651-8607-5114202F2A7A}" destId="{82DF0E0A-F9A9-42DC-BC8F-39BE6D9B9D9C}" srcOrd="3" destOrd="0" presId="urn:microsoft.com/office/officeart/2016/7/layout/LinearBlockProcessNumbered"/>
    <dgm:cxn modelId="{51B52956-226D-44CE-A657-9E276911DD8D}" type="presParOf" srcId="{CACB78AD-032F-4651-8607-5114202F2A7A}" destId="{EA8C9503-0583-4CEE-91DA-9E833BC45873}" srcOrd="4" destOrd="0" presId="urn:microsoft.com/office/officeart/2016/7/layout/LinearBlockProcessNumbered"/>
    <dgm:cxn modelId="{0B39650F-5125-4304-A97C-9D63D13FE3A7}" type="presParOf" srcId="{EA8C9503-0583-4CEE-91DA-9E833BC45873}" destId="{B2E7666C-0060-47D8-8FF4-6EFC445F9C44}" srcOrd="0" destOrd="0" presId="urn:microsoft.com/office/officeart/2016/7/layout/LinearBlockProcessNumbered"/>
    <dgm:cxn modelId="{DA66E119-DEF6-4A4F-86AD-56A1257C8E45}" type="presParOf" srcId="{EA8C9503-0583-4CEE-91DA-9E833BC45873}" destId="{B88CAD63-9056-4F0F-B83E-CBEB5CADA91B}" srcOrd="1" destOrd="0" presId="urn:microsoft.com/office/officeart/2016/7/layout/LinearBlockProcessNumbered"/>
    <dgm:cxn modelId="{1B315C2A-EE0D-4BBA-8719-853CFEC1FC57}" type="presParOf" srcId="{EA8C9503-0583-4CEE-91DA-9E833BC45873}" destId="{39F9CE45-E59E-4EAC-8FC7-FCC531A835A4}"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3FC45A3-5B38-4BD8-938A-3D96EB1DB897}"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AD01B18-99C4-4AFB-AE6C-D4A5016CCEBF}">
      <dgm:prSet custT="1"/>
      <dgm:spPr/>
      <dgm:t>
        <a:bodyPr/>
        <a:lstStyle/>
        <a:p>
          <a:pPr algn="r" rtl="1"/>
          <a:r>
            <a:rPr lang="ar-SA" sz="3200" b="1" dirty="0">
              <a:solidFill>
                <a:schemeClr val="tx1"/>
              </a:solidFill>
              <a:latin typeface="Sakkal Majalla" panose="02000000000000000000" pitchFamily="2" charset="-78"/>
              <a:cs typeface="Sakkal Majalla" panose="02000000000000000000" pitchFamily="2" charset="-78"/>
            </a:rPr>
            <a:t>المميزات:</a:t>
          </a:r>
          <a:endParaRPr lang="en-US" sz="3200" dirty="0">
            <a:solidFill>
              <a:schemeClr val="tx1"/>
            </a:solidFill>
            <a:latin typeface="Sakkal Majalla" panose="02000000000000000000" pitchFamily="2" charset="-78"/>
            <a:cs typeface="Sakkal Majalla" panose="02000000000000000000" pitchFamily="2" charset="-78"/>
          </a:endParaRPr>
        </a:p>
      </dgm:t>
    </dgm:pt>
    <dgm:pt modelId="{B37B7FB5-FD19-45CA-8EAB-09761A49A3A6}" type="parTrans" cxnId="{65FFD388-E35C-45EC-9721-51E8E200C1A4}">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FDE5408E-FEEA-4FEB-B482-515125A2FFBE}" type="sibTrans" cxnId="{65FFD388-E35C-45EC-9721-51E8E200C1A4}">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BCF86A8-7CB1-4111-827B-E833E83ABDAB}">
      <dgm:prSet custT="1"/>
      <dgm:spPr/>
      <dgm:t>
        <a:bodyPr/>
        <a:lstStyle/>
        <a:p>
          <a:pPr algn="r" rtl="1"/>
          <a:r>
            <a:rPr lang="ar-SA" sz="1400" b="1" kern="1200" dirty="0">
              <a:solidFill>
                <a:prstClr val="black"/>
              </a:solidFill>
              <a:latin typeface="Sakkal Majalla" panose="02000000000000000000" pitchFamily="2" charset="-78"/>
              <a:ea typeface="+mn-ea"/>
              <a:cs typeface="Sakkal Majalla" panose="02000000000000000000" pitchFamily="2" charset="-78"/>
            </a:rPr>
            <a:t>فعالية التعلم بالنقل</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أظهرت النماذج المدربة مسبقًا أداءً عاليًا حتى مع مجموعة بيانات محدودة</a:t>
          </a:r>
          <a:r>
            <a:rPr lang="en-US" sz="1400" kern="1200" dirty="0"/>
            <a:t>.​</a:t>
          </a:r>
          <a:endParaRPr lang="en-US" sz="1400" kern="1200" dirty="0">
            <a:solidFill>
              <a:schemeClr val="tx1"/>
            </a:solidFill>
            <a:latin typeface="Sakkal Majalla" panose="02000000000000000000" pitchFamily="2" charset="-78"/>
            <a:cs typeface="Sakkal Majalla" panose="02000000000000000000" pitchFamily="2" charset="-78"/>
          </a:endParaRPr>
        </a:p>
      </dgm:t>
    </dgm:pt>
    <dgm:pt modelId="{0C857EEA-166B-45EA-BA77-F4818F908A21}" type="parTrans" cxnId="{61F385C5-8FDE-46E3-9339-6E63C6E068B2}">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7508B5A-F921-490C-B664-8CA0A4D248BD}" type="sibTrans" cxnId="{61F385C5-8FDE-46E3-9339-6E63C6E068B2}">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4E47FE99-D5BE-4C5C-BD57-1209D98A0C90}">
      <dgm:prSet custT="1"/>
      <dgm:spPr/>
      <dgm:t>
        <a:bodyPr/>
        <a:lstStyle/>
        <a:p>
          <a:pPr algn="r" rtl="1"/>
          <a:r>
            <a:rPr lang="ar-SA" sz="1400" b="1" kern="1200" dirty="0">
              <a:solidFill>
                <a:prstClr val="black"/>
              </a:solidFill>
              <a:latin typeface="Sakkal Majalla" panose="02000000000000000000" pitchFamily="2" charset="-78"/>
              <a:ea typeface="+mn-ea"/>
              <a:cs typeface="Sakkal Majalla" panose="02000000000000000000" pitchFamily="2" charset="-78"/>
            </a:rPr>
            <a:t>تنوع البيانات</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استخدام بيانات من بيئات مختلفة يعزز من قدرة النماذج على التعميم</a:t>
          </a:r>
          <a:endParaRPr lang="en-US" sz="1400" b="1" kern="1200" dirty="0">
            <a:solidFill>
              <a:prstClr val="black"/>
            </a:solidFill>
            <a:latin typeface="Sakkal Majalla" panose="02000000000000000000" pitchFamily="2" charset="-78"/>
            <a:ea typeface="+mn-ea"/>
            <a:cs typeface="Sakkal Majalla" panose="02000000000000000000" pitchFamily="2" charset="-78"/>
          </a:endParaRPr>
        </a:p>
      </dgm:t>
    </dgm:pt>
    <dgm:pt modelId="{2C3AB967-231B-4184-A17F-3221FEEE08AB}" type="parTrans" cxnId="{A7C96A50-1146-48E9-9337-A3741B901919}">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D8786EB4-8DC7-4D74-948F-7DEED0F2FE3E}" type="sibTrans" cxnId="{A7C96A50-1146-48E9-9337-A3741B901919}">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0671BC4-67D9-4100-B121-E004CDA996B8}">
      <dgm:prSet custT="1"/>
      <dgm:spPr/>
      <dgm:t>
        <a:bodyPr/>
        <a:lstStyle/>
        <a:p>
          <a:pPr algn="r" rtl="1"/>
          <a:r>
            <a:rPr lang="ar-SA" sz="1400" b="1" kern="1200" dirty="0">
              <a:solidFill>
                <a:prstClr val="black"/>
              </a:solidFill>
              <a:latin typeface="Sakkal Majalla" panose="02000000000000000000" pitchFamily="2" charset="-78"/>
              <a:ea typeface="+mn-ea"/>
              <a:cs typeface="Sakkal Majalla" panose="02000000000000000000" pitchFamily="2" charset="-78"/>
            </a:rPr>
            <a:t>تطبيقات عملية</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إمكانية نشر النماذج على أجهزة منخفضة الطاقة يجعلها مناسبة للاستخدام في الميدان</a:t>
          </a:r>
          <a:r>
            <a:rPr lang="en-US" sz="1400" kern="1200" dirty="0"/>
            <a:t>.</a:t>
          </a:r>
          <a:endParaRPr lang="en-US" sz="1400" kern="1200" dirty="0">
            <a:solidFill>
              <a:schemeClr val="tx1"/>
            </a:solidFill>
            <a:latin typeface="Sakkal Majalla" panose="02000000000000000000" pitchFamily="2" charset="-78"/>
            <a:cs typeface="Sakkal Majalla" panose="02000000000000000000" pitchFamily="2" charset="-78"/>
          </a:endParaRPr>
        </a:p>
      </dgm:t>
    </dgm:pt>
    <dgm:pt modelId="{B14F3DF7-3073-4EC9-BD25-28B81CD73406}" type="parTrans" cxnId="{0E25512C-4BB1-417E-A7A8-74584E64B99F}">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7570F0D7-96F6-46E0-9FC4-27DC5B649B80}" type="sibTrans" cxnId="{0E25512C-4BB1-417E-A7A8-74584E64B99F}">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8128498-C14D-4E3E-9F4B-4BD261DB8DA6}">
      <dgm:prSet custT="1"/>
      <dgm:spPr/>
      <dgm:t>
        <a:bodyPr/>
        <a:lstStyle/>
        <a:p>
          <a:pPr algn="r" rtl="1"/>
          <a:endParaRPr lang="en-US" sz="1400" dirty="0">
            <a:solidFill>
              <a:schemeClr val="tx1"/>
            </a:solidFill>
            <a:latin typeface="Sakkal Majalla" panose="02000000000000000000" pitchFamily="2" charset="-78"/>
            <a:cs typeface="Sakkal Majalla" panose="02000000000000000000" pitchFamily="2" charset="-78"/>
          </a:endParaRPr>
        </a:p>
      </dgm:t>
    </dgm:pt>
    <dgm:pt modelId="{8C325EE7-EC9B-4498-B5AB-0D0C62AA4D70}" type="parTrans" cxnId="{84150663-53D6-4F90-8C24-1FE4AF371A55}">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E054B42B-6F12-4EF1-9089-C077B05411E7}" type="sibTrans" cxnId="{84150663-53D6-4F90-8C24-1FE4AF371A55}">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BE37E6B6-C782-4C33-9702-BF0E5FA329EB}">
      <dgm:prSet custT="1"/>
      <dgm:spPr/>
      <dgm:t>
        <a:bodyPr/>
        <a:lstStyle/>
        <a:p>
          <a:pPr algn="r" rtl="1"/>
          <a:r>
            <a:rPr lang="ar-SA" sz="3200" b="1" dirty="0">
              <a:solidFill>
                <a:schemeClr val="tx1"/>
              </a:solidFill>
              <a:latin typeface="Sakkal Majalla" panose="02000000000000000000" pitchFamily="2" charset="-78"/>
              <a:cs typeface="Sakkal Majalla" panose="02000000000000000000" pitchFamily="2" charset="-78"/>
            </a:rPr>
            <a:t>العيوب:</a:t>
          </a:r>
          <a:endParaRPr lang="en-US" sz="3200" dirty="0">
            <a:solidFill>
              <a:schemeClr val="tx1"/>
            </a:solidFill>
            <a:latin typeface="Sakkal Majalla" panose="02000000000000000000" pitchFamily="2" charset="-78"/>
            <a:cs typeface="Sakkal Majalla" panose="02000000000000000000" pitchFamily="2" charset="-78"/>
          </a:endParaRPr>
        </a:p>
      </dgm:t>
    </dgm:pt>
    <dgm:pt modelId="{D46217D9-EA4D-425F-99A0-FA6FB0E0549A}" type="parTrans" cxnId="{ACFA45F8-18D4-47D6-B493-A579F05FD6E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C6024045-4F71-46B6-A1E1-FA252EDD8593}" type="sibTrans" cxnId="{ACFA45F8-18D4-47D6-B493-A579F05FD6E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DBB50D97-D57D-4184-8D6C-D6627090D87B}">
      <dgm:prSet custT="1"/>
      <dgm:spPr/>
      <dgm:t>
        <a:bodyPr/>
        <a:lstStyle/>
        <a:p>
          <a:pPr algn="r" rtl="1"/>
          <a:r>
            <a:rPr lang="ar-SA" sz="1400" b="1" kern="1200" dirty="0">
              <a:solidFill>
                <a:prstClr val="black"/>
              </a:solidFill>
              <a:latin typeface="Sakkal Majalla" panose="02000000000000000000" pitchFamily="2" charset="-78"/>
              <a:ea typeface="+mn-ea"/>
              <a:cs typeface="Sakkal Majalla" panose="02000000000000000000" pitchFamily="2" charset="-78"/>
            </a:rPr>
            <a:t>عدد محدود من الفئات</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تم التركيز على ثلاث فئات فقط، مما قد يحد من تطبيق النموذج على مجموعات حيوانية أوسع</a:t>
          </a:r>
          <a:endParaRPr lang="en-US" sz="1400" b="1" kern="1200" dirty="0">
            <a:solidFill>
              <a:prstClr val="black"/>
            </a:solidFill>
            <a:latin typeface="Sakkal Majalla" panose="02000000000000000000" pitchFamily="2" charset="-78"/>
            <a:ea typeface="+mn-ea"/>
            <a:cs typeface="Sakkal Majalla" panose="02000000000000000000" pitchFamily="2" charset="-78"/>
          </a:endParaRPr>
        </a:p>
      </dgm:t>
    </dgm:pt>
    <dgm:pt modelId="{E346D4C8-629E-42F9-96F6-B76EB84AD9B6}" type="parTrans" cxnId="{4E4402A3-7BB7-4A2A-AF3E-FADA5C647606}">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9211B6F0-0CAA-4D70-8CC7-ECAE6F98631B}" type="sibTrans" cxnId="{4E4402A3-7BB7-4A2A-AF3E-FADA5C647606}">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094E44F0-9E18-46D4-86A5-B9A9BC3FD63A}">
      <dgm:prSet custT="1"/>
      <dgm:spPr/>
      <dgm:t>
        <a:bodyPr/>
        <a:lstStyle/>
        <a:p>
          <a:pPr algn="r" rtl="1"/>
          <a:r>
            <a:rPr lang="ar-SA" sz="1400" b="1" dirty="0">
              <a:solidFill>
                <a:schemeClr val="tx1"/>
              </a:solidFill>
              <a:latin typeface="Sakkal Majalla" panose="02000000000000000000" pitchFamily="2" charset="-78"/>
              <a:cs typeface="Sakkal Majalla" panose="02000000000000000000" pitchFamily="2" charset="-78"/>
            </a:rPr>
            <a:t>التشابه بين الأنواع:</a:t>
          </a:r>
          <a:r>
            <a:rPr lang="ar-SA" sz="1400" dirty="0">
              <a:solidFill>
                <a:schemeClr val="tx1"/>
              </a:solidFill>
              <a:latin typeface="Sakkal Majalla" panose="02000000000000000000" pitchFamily="2" charset="-78"/>
              <a:cs typeface="Sakkal Majalla" panose="02000000000000000000" pitchFamily="2" charset="-78"/>
            </a:rPr>
            <a:t> النماذج واجهت صعوبات في التمييز بين الأنواع ذات التشابه البصري العالي، مما يشير إلى الحاجة إلى ميزات أكثر تمييزًا أو بيانات أكثر تنوعًا.</a:t>
          </a:r>
          <a:endParaRPr lang="en-US" sz="1400" dirty="0">
            <a:solidFill>
              <a:schemeClr val="tx1"/>
            </a:solidFill>
            <a:latin typeface="Sakkal Majalla" panose="02000000000000000000" pitchFamily="2" charset="-78"/>
            <a:cs typeface="Sakkal Majalla" panose="02000000000000000000" pitchFamily="2" charset="-78"/>
          </a:endParaRPr>
        </a:p>
      </dgm:t>
    </dgm:pt>
    <dgm:pt modelId="{8C79B354-0035-4320-943E-AFE6337AA884}" type="parTrans" cxnId="{9F5C9275-6351-4B86-9C71-4834224B2F7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AB2D29F-A25E-4461-9EF6-2E97E112F548}" type="sibTrans" cxnId="{9F5C9275-6351-4B86-9C71-4834224B2F7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2FD5E4BB-06AE-4834-9FFC-61E163CE2E06}">
      <dgm:prSet custT="1"/>
      <dgm:spPr/>
      <dgm:t>
        <a:bodyPr/>
        <a:lstStyle/>
        <a:p>
          <a:pPr algn="r" rtl="1"/>
          <a:r>
            <a:rPr lang="ar-SA" sz="1400" b="1" dirty="0">
              <a:solidFill>
                <a:schemeClr val="tx1"/>
              </a:solidFill>
              <a:latin typeface="Sakkal Majalla" panose="02000000000000000000" pitchFamily="2" charset="-78"/>
              <a:cs typeface="Sakkal Majalla" panose="02000000000000000000" pitchFamily="2" charset="-78"/>
            </a:rPr>
            <a:t>التكلفة الحسابية:</a:t>
          </a:r>
          <a:r>
            <a:rPr lang="ar-SA" sz="1400" dirty="0">
              <a:solidFill>
                <a:schemeClr val="tx1"/>
              </a:solidFill>
              <a:latin typeface="Sakkal Majalla" panose="02000000000000000000" pitchFamily="2" charset="-78"/>
              <a:cs typeface="Sakkal Majalla" panose="02000000000000000000" pitchFamily="2" charset="-78"/>
            </a:rPr>
            <a:t> النماذج المدربة مسبقًا مثل </a:t>
          </a:r>
          <a:r>
            <a:rPr lang="en-US" sz="1400" dirty="0">
              <a:solidFill>
                <a:schemeClr val="tx1"/>
              </a:solidFill>
              <a:latin typeface="Sakkal Majalla" panose="02000000000000000000" pitchFamily="2" charset="-78"/>
              <a:cs typeface="Sakkal Majalla" panose="02000000000000000000" pitchFamily="2" charset="-78"/>
            </a:rPr>
            <a:t>VGG16 </a:t>
          </a:r>
          <a:r>
            <a:rPr lang="ar-SA" sz="1400" dirty="0">
              <a:solidFill>
                <a:schemeClr val="tx1"/>
              </a:solidFill>
              <a:latin typeface="Sakkal Majalla" panose="02000000000000000000" pitchFamily="2" charset="-78"/>
              <a:cs typeface="Sakkal Majalla" panose="02000000000000000000" pitchFamily="2" charset="-78"/>
            </a:rPr>
            <a:t>و</a:t>
          </a:r>
          <a:r>
            <a:rPr lang="en-US" sz="1400" dirty="0">
              <a:solidFill>
                <a:schemeClr val="tx1"/>
              </a:solidFill>
              <a:latin typeface="Sakkal Majalla" panose="02000000000000000000" pitchFamily="2" charset="-78"/>
              <a:cs typeface="Sakkal Majalla" panose="02000000000000000000" pitchFamily="2" charset="-78"/>
            </a:rPr>
            <a:t>ResNet50 </a:t>
          </a:r>
          <a:r>
            <a:rPr lang="ar-SA" sz="1400" dirty="0">
              <a:solidFill>
                <a:schemeClr val="tx1"/>
              </a:solidFill>
              <a:latin typeface="Sakkal Majalla" panose="02000000000000000000" pitchFamily="2" charset="-78"/>
              <a:cs typeface="Sakkal Majalla" panose="02000000000000000000" pitchFamily="2" charset="-78"/>
            </a:rPr>
            <a:t>تتطلب موارد حسابية كبيرة، مما قد يكون تحديًا للتطبيقات العملية في بيئات محدودة الموارد.</a:t>
          </a:r>
          <a:endParaRPr lang="en-US" sz="1400" dirty="0">
            <a:solidFill>
              <a:schemeClr val="tx1"/>
            </a:solidFill>
            <a:latin typeface="Sakkal Majalla" panose="02000000000000000000" pitchFamily="2" charset="-78"/>
            <a:cs typeface="Sakkal Majalla" panose="02000000000000000000" pitchFamily="2" charset="-78"/>
          </a:endParaRPr>
        </a:p>
      </dgm:t>
    </dgm:pt>
    <dgm:pt modelId="{F639E74D-95A1-4654-9FFF-5A58D6C6F95E}" type="parTrans" cxnId="{16A21C79-2E1F-45D8-B4D8-E93DE199EA3D}">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013C97A-7938-44AF-B688-F26627ABF8A9}" type="sibTrans" cxnId="{16A21C79-2E1F-45D8-B4D8-E93DE199EA3D}">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08A2F63-1F43-4D76-BBD9-1E99C17B5007}">
      <dgm:prSet custT="1"/>
      <dgm:spPr/>
      <dgm:t>
        <a:bodyPr/>
        <a:lstStyle/>
        <a:p>
          <a:pPr algn="r" rtl="1"/>
          <a:r>
            <a:rPr lang="ar-SA" sz="1400" b="1" kern="1200" dirty="0">
              <a:solidFill>
                <a:prstClr val="black"/>
              </a:solidFill>
              <a:latin typeface="Sakkal Majalla" panose="02000000000000000000" pitchFamily="2" charset="-78"/>
              <a:ea typeface="+mn-ea"/>
              <a:cs typeface="Sakkal Majalla" panose="02000000000000000000" pitchFamily="2" charset="-78"/>
            </a:rPr>
            <a:t>أداء النموذج المُدرب من الصفر</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أداء</a:t>
          </a:r>
          <a:r>
            <a:rPr lang="en-US" sz="1400" b="1" kern="1200" dirty="0">
              <a:solidFill>
                <a:prstClr val="black"/>
              </a:solidFill>
              <a:latin typeface="Sakkal Majalla" panose="02000000000000000000" pitchFamily="2" charset="-78"/>
              <a:ea typeface="+mn-ea"/>
              <a:cs typeface="Sakkal Majalla" panose="02000000000000000000" pitchFamily="2" charset="-78"/>
            </a:rPr>
            <a:t> CNN-1 </a:t>
          </a:r>
          <a:r>
            <a:rPr lang="ar-SA" sz="1400" b="1" kern="1200" dirty="0">
              <a:solidFill>
                <a:prstClr val="black"/>
              </a:solidFill>
              <a:latin typeface="Sakkal Majalla" panose="02000000000000000000" pitchFamily="2" charset="-78"/>
              <a:ea typeface="+mn-ea"/>
              <a:cs typeface="Sakkal Majalla" panose="02000000000000000000" pitchFamily="2" charset="-78"/>
            </a:rPr>
            <a:t>كان أقل مقارنة بالنماذج الأخرى، مما يشير إلى الحاجة لمزيد من التحسينات</a:t>
          </a:r>
          <a:r>
            <a:rPr lang="en-US" sz="1400" b="1" kern="1200" dirty="0">
              <a:solidFill>
                <a:prstClr val="black"/>
              </a:solidFill>
              <a:latin typeface="Sakkal Majalla" panose="02000000000000000000" pitchFamily="2" charset="-78"/>
              <a:ea typeface="+mn-ea"/>
              <a:cs typeface="Sakkal Majalla" panose="02000000000000000000" pitchFamily="2" charset="-78"/>
            </a:rPr>
            <a:t>.​</a:t>
          </a:r>
        </a:p>
      </dgm:t>
    </dgm:pt>
    <dgm:pt modelId="{243B121B-1C12-4416-ABD6-B808D43FE162}" type="parTrans" cxnId="{094898D5-6826-49E0-8A06-524E7EACE3B3}">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2B28C7A-04C9-4AA0-A09A-0669DABC97EA}" type="sibTrans" cxnId="{094898D5-6826-49E0-8A06-524E7EACE3B3}">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005CEDBF-C7E9-45C4-8776-E1B6F7A0A671}" type="pres">
      <dgm:prSet presAssocID="{C3FC45A3-5B38-4BD8-938A-3D96EB1DB897}" presName="linear" presStyleCnt="0">
        <dgm:presLayoutVars>
          <dgm:animLvl val="lvl"/>
          <dgm:resizeHandles val="exact"/>
        </dgm:presLayoutVars>
      </dgm:prSet>
      <dgm:spPr/>
    </dgm:pt>
    <dgm:pt modelId="{5AEC238F-8B30-4203-B3EA-86F929D7A4E5}" type="pres">
      <dgm:prSet presAssocID="{1AD01B18-99C4-4AFB-AE6C-D4A5016CCEBF}" presName="parentText" presStyleLbl="node1" presStyleIdx="0" presStyleCnt="10">
        <dgm:presLayoutVars>
          <dgm:chMax val="0"/>
          <dgm:bulletEnabled val="1"/>
        </dgm:presLayoutVars>
      </dgm:prSet>
      <dgm:spPr/>
    </dgm:pt>
    <dgm:pt modelId="{049AA7B6-3571-49F3-AAD7-37AF3406461B}" type="pres">
      <dgm:prSet presAssocID="{FDE5408E-FEEA-4FEB-B482-515125A2FFBE}" presName="spacer" presStyleCnt="0"/>
      <dgm:spPr/>
    </dgm:pt>
    <dgm:pt modelId="{41567740-F441-4F0C-BEE0-EBF09DE9F2EC}" type="pres">
      <dgm:prSet presAssocID="{8BCF86A8-7CB1-4111-827B-E833E83ABDAB}" presName="parentText" presStyleLbl="node1" presStyleIdx="1" presStyleCnt="10">
        <dgm:presLayoutVars>
          <dgm:chMax val="0"/>
          <dgm:bulletEnabled val="1"/>
        </dgm:presLayoutVars>
      </dgm:prSet>
      <dgm:spPr/>
    </dgm:pt>
    <dgm:pt modelId="{4ED44E94-F59A-4A91-8B1B-8B378809D4D4}" type="pres">
      <dgm:prSet presAssocID="{87508B5A-F921-490C-B664-8CA0A4D248BD}" presName="spacer" presStyleCnt="0"/>
      <dgm:spPr/>
    </dgm:pt>
    <dgm:pt modelId="{303D8FE6-5AA9-4974-892C-92EE08126327}" type="pres">
      <dgm:prSet presAssocID="{4E47FE99-D5BE-4C5C-BD57-1209D98A0C90}" presName="parentText" presStyleLbl="node1" presStyleIdx="2" presStyleCnt="10">
        <dgm:presLayoutVars>
          <dgm:chMax val="0"/>
          <dgm:bulletEnabled val="1"/>
        </dgm:presLayoutVars>
      </dgm:prSet>
      <dgm:spPr/>
    </dgm:pt>
    <dgm:pt modelId="{4942C329-7369-4A5B-9618-1CC9E56AFE57}" type="pres">
      <dgm:prSet presAssocID="{D8786EB4-8DC7-4D74-948F-7DEED0F2FE3E}" presName="spacer" presStyleCnt="0"/>
      <dgm:spPr/>
    </dgm:pt>
    <dgm:pt modelId="{04EDE996-F2AB-451D-B942-D012D88219A4}" type="pres">
      <dgm:prSet presAssocID="{80671BC4-67D9-4100-B121-E004CDA996B8}" presName="parentText" presStyleLbl="node1" presStyleIdx="3" presStyleCnt="10">
        <dgm:presLayoutVars>
          <dgm:chMax val="0"/>
          <dgm:bulletEnabled val="1"/>
        </dgm:presLayoutVars>
      </dgm:prSet>
      <dgm:spPr/>
    </dgm:pt>
    <dgm:pt modelId="{DE6170DF-37E5-47B1-A9F4-88BD56E72BA0}" type="pres">
      <dgm:prSet presAssocID="{7570F0D7-96F6-46E0-9FC4-27DC5B649B80}" presName="spacer" presStyleCnt="0"/>
      <dgm:spPr/>
    </dgm:pt>
    <dgm:pt modelId="{FD251013-611F-4F32-8590-BEADA92FF9F1}" type="pres">
      <dgm:prSet presAssocID="{58128498-C14D-4E3E-9F4B-4BD261DB8DA6}" presName="parentText" presStyleLbl="node1" presStyleIdx="4" presStyleCnt="10">
        <dgm:presLayoutVars>
          <dgm:chMax val="0"/>
          <dgm:bulletEnabled val="1"/>
        </dgm:presLayoutVars>
      </dgm:prSet>
      <dgm:spPr/>
    </dgm:pt>
    <dgm:pt modelId="{6038EFBA-E3DF-4DEF-9DF3-9257C1C58D19}" type="pres">
      <dgm:prSet presAssocID="{E054B42B-6F12-4EF1-9089-C077B05411E7}" presName="spacer" presStyleCnt="0"/>
      <dgm:spPr/>
    </dgm:pt>
    <dgm:pt modelId="{E3CE1944-11B3-4655-953E-847B8BA309FE}" type="pres">
      <dgm:prSet presAssocID="{BE37E6B6-C782-4C33-9702-BF0E5FA329EB}" presName="parentText" presStyleLbl="node1" presStyleIdx="5" presStyleCnt="10">
        <dgm:presLayoutVars>
          <dgm:chMax val="0"/>
          <dgm:bulletEnabled val="1"/>
        </dgm:presLayoutVars>
      </dgm:prSet>
      <dgm:spPr/>
    </dgm:pt>
    <dgm:pt modelId="{F75EF7EA-27DA-43EF-854E-52C40BAB473C}" type="pres">
      <dgm:prSet presAssocID="{C6024045-4F71-46B6-A1E1-FA252EDD8593}" presName="spacer" presStyleCnt="0"/>
      <dgm:spPr/>
    </dgm:pt>
    <dgm:pt modelId="{86925870-3CAA-4150-B808-55065B4C55CE}" type="pres">
      <dgm:prSet presAssocID="{DBB50D97-D57D-4184-8D6C-D6627090D87B}" presName="parentText" presStyleLbl="node1" presStyleIdx="6" presStyleCnt="10">
        <dgm:presLayoutVars>
          <dgm:chMax val="0"/>
          <dgm:bulletEnabled val="1"/>
        </dgm:presLayoutVars>
      </dgm:prSet>
      <dgm:spPr/>
    </dgm:pt>
    <dgm:pt modelId="{19B1C9E9-43AB-4DFA-BC25-D5A98EFF26B2}" type="pres">
      <dgm:prSet presAssocID="{9211B6F0-0CAA-4D70-8CC7-ECAE6F98631B}" presName="spacer" presStyleCnt="0"/>
      <dgm:spPr/>
    </dgm:pt>
    <dgm:pt modelId="{865B1C6D-4D76-4316-A311-F52B37473094}" type="pres">
      <dgm:prSet presAssocID="{094E44F0-9E18-46D4-86A5-B9A9BC3FD63A}" presName="parentText" presStyleLbl="node1" presStyleIdx="7" presStyleCnt="10">
        <dgm:presLayoutVars>
          <dgm:chMax val="0"/>
          <dgm:bulletEnabled val="1"/>
        </dgm:presLayoutVars>
      </dgm:prSet>
      <dgm:spPr/>
    </dgm:pt>
    <dgm:pt modelId="{280C0C96-9470-48FF-A835-AF4FAF7BA160}" type="pres">
      <dgm:prSet presAssocID="{5AB2D29F-A25E-4461-9EF6-2E97E112F548}" presName="spacer" presStyleCnt="0"/>
      <dgm:spPr/>
    </dgm:pt>
    <dgm:pt modelId="{1331A4D7-A4FD-4B8D-9633-696EBA822A75}" type="pres">
      <dgm:prSet presAssocID="{2FD5E4BB-06AE-4834-9FFC-61E163CE2E06}" presName="parentText" presStyleLbl="node1" presStyleIdx="8" presStyleCnt="10">
        <dgm:presLayoutVars>
          <dgm:chMax val="0"/>
          <dgm:bulletEnabled val="1"/>
        </dgm:presLayoutVars>
      </dgm:prSet>
      <dgm:spPr/>
    </dgm:pt>
    <dgm:pt modelId="{03EBF31D-1884-4716-B5CE-C7262F936D15}" type="pres">
      <dgm:prSet presAssocID="{8013C97A-7938-44AF-B688-F26627ABF8A9}" presName="spacer" presStyleCnt="0"/>
      <dgm:spPr/>
    </dgm:pt>
    <dgm:pt modelId="{0BA6B4B5-5A56-434A-AE8C-A426C85FBE4C}" type="pres">
      <dgm:prSet presAssocID="{508A2F63-1F43-4D76-BBD9-1E99C17B5007}" presName="parentText" presStyleLbl="node1" presStyleIdx="9" presStyleCnt="10">
        <dgm:presLayoutVars>
          <dgm:chMax val="0"/>
          <dgm:bulletEnabled val="1"/>
        </dgm:presLayoutVars>
      </dgm:prSet>
      <dgm:spPr/>
    </dgm:pt>
  </dgm:ptLst>
  <dgm:cxnLst>
    <dgm:cxn modelId="{0E25512C-4BB1-417E-A7A8-74584E64B99F}" srcId="{C3FC45A3-5B38-4BD8-938A-3D96EB1DB897}" destId="{80671BC4-67D9-4100-B121-E004CDA996B8}" srcOrd="3" destOrd="0" parTransId="{B14F3DF7-3073-4EC9-BD25-28B81CD73406}" sibTransId="{7570F0D7-96F6-46E0-9FC4-27DC5B649B80}"/>
    <dgm:cxn modelId="{4751855C-7349-49EC-9AA7-91608FA75E23}" type="presOf" srcId="{58128498-C14D-4E3E-9F4B-4BD261DB8DA6}" destId="{FD251013-611F-4F32-8590-BEADA92FF9F1}" srcOrd="0" destOrd="0" presId="urn:microsoft.com/office/officeart/2005/8/layout/vList2"/>
    <dgm:cxn modelId="{84150663-53D6-4F90-8C24-1FE4AF371A55}" srcId="{C3FC45A3-5B38-4BD8-938A-3D96EB1DB897}" destId="{58128498-C14D-4E3E-9F4B-4BD261DB8DA6}" srcOrd="4" destOrd="0" parTransId="{8C325EE7-EC9B-4498-B5AB-0D0C62AA4D70}" sibTransId="{E054B42B-6F12-4EF1-9089-C077B05411E7}"/>
    <dgm:cxn modelId="{0973B743-F889-4E5A-89F3-C4C7A7A1E5FF}" type="presOf" srcId="{BE37E6B6-C782-4C33-9702-BF0E5FA329EB}" destId="{E3CE1944-11B3-4655-953E-847B8BA309FE}" srcOrd="0" destOrd="0" presId="urn:microsoft.com/office/officeart/2005/8/layout/vList2"/>
    <dgm:cxn modelId="{8D6CC364-333D-4BD2-9EF5-EDD3D8388FCA}" type="presOf" srcId="{094E44F0-9E18-46D4-86A5-B9A9BC3FD63A}" destId="{865B1C6D-4D76-4316-A311-F52B37473094}" srcOrd="0" destOrd="0" presId="urn:microsoft.com/office/officeart/2005/8/layout/vList2"/>
    <dgm:cxn modelId="{E9F8D244-66C0-4961-87E5-E1BD1F21ECD1}" type="presOf" srcId="{2FD5E4BB-06AE-4834-9FFC-61E163CE2E06}" destId="{1331A4D7-A4FD-4B8D-9633-696EBA822A75}" srcOrd="0" destOrd="0" presId="urn:microsoft.com/office/officeart/2005/8/layout/vList2"/>
    <dgm:cxn modelId="{BB93106D-A26E-4B73-A997-FC0BDF69F023}" type="presOf" srcId="{8BCF86A8-7CB1-4111-827B-E833E83ABDAB}" destId="{41567740-F441-4F0C-BEE0-EBF09DE9F2EC}" srcOrd="0" destOrd="0" presId="urn:microsoft.com/office/officeart/2005/8/layout/vList2"/>
    <dgm:cxn modelId="{A7C96A50-1146-48E9-9337-A3741B901919}" srcId="{C3FC45A3-5B38-4BD8-938A-3D96EB1DB897}" destId="{4E47FE99-D5BE-4C5C-BD57-1209D98A0C90}" srcOrd="2" destOrd="0" parTransId="{2C3AB967-231B-4184-A17F-3221FEEE08AB}" sibTransId="{D8786EB4-8DC7-4D74-948F-7DEED0F2FE3E}"/>
    <dgm:cxn modelId="{9F5C9275-6351-4B86-9C71-4834224B2F7C}" srcId="{C3FC45A3-5B38-4BD8-938A-3D96EB1DB897}" destId="{094E44F0-9E18-46D4-86A5-B9A9BC3FD63A}" srcOrd="7" destOrd="0" parTransId="{8C79B354-0035-4320-943E-AFE6337AA884}" sibTransId="{5AB2D29F-A25E-4461-9EF6-2E97E112F548}"/>
    <dgm:cxn modelId="{16A21C79-2E1F-45D8-B4D8-E93DE199EA3D}" srcId="{C3FC45A3-5B38-4BD8-938A-3D96EB1DB897}" destId="{2FD5E4BB-06AE-4834-9FFC-61E163CE2E06}" srcOrd="8" destOrd="0" parTransId="{F639E74D-95A1-4654-9FFF-5A58D6C6F95E}" sibTransId="{8013C97A-7938-44AF-B688-F26627ABF8A9}"/>
    <dgm:cxn modelId="{65FFD388-E35C-45EC-9721-51E8E200C1A4}" srcId="{C3FC45A3-5B38-4BD8-938A-3D96EB1DB897}" destId="{1AD01B18-99C4-4AFB-AE6C-D4A5016CCEBF}" srcOrd="0" destOrd="0" parTransId="{B37B7FB5-FD19-45CA-8EAB-09761A49A3A6}" sibTransId="{FDE5408E-FEEA-4FEB-B482-515125A2FFBE}"/>
    <dgm:cxn modelId="{EE5EA39A-B674-48ED-ACCC-821901916745}" type="presOf" srcId="{508A2F63-1F43-4D76-BBD9-1E99C17B5007}" destId="{0BA6B4B5-5A56-434A-AE8C-A426C85FBE4C}" srcOrd="0" destOrd="0" presId="urn:microsoft.com/office/officeart/2005/8/layout/vList2"/>
    <dgm:cxn modelId="{4E4402A3-7BB7-4A2A-AF3E-FADA5C647606}" srcId="{C3FC45A3-5B38-4BD8-938A-3D96EB1DB897}" destId="{DBB50D97-D57D-4184-8D6C-D6627090D87B}" srcOrd="6" destOrd="0" parTransId="{E346D4C8-629E-42F9-96F6-B76EB84AD9B6}" sibTransId="{9211B6F0-0CAA-4D70-8CC7-ECAE6F98631B}"/>
    <dgm:cxn modelId="{BA99C7A5-2939-47A9-A4F7-0EF5705C1195}" type="presOf" srcId="{1AD01B18-99C4-4AFB-AE6C-D4A5016CCEBF}" destId="{5AEC238F-8B30-4203-B3EA-86F929D7A4E5}" srcOrd="0" destOrd="0" presId="urn:microsoft.com/office/officeart/2005/8/layout/vList2"/>
    <dgm:cxn modelId="{53BAE6B6-B748-46E5-BDDA-887514662B77}" type="presOf" srcId="{4E47FE99-D5BE-4C5C-BD57-1209D98A0C90}" destId="{303D8FE6-5AA9-4974-892C-92EE08126327}" srcOrd="0" destOrd="0" presId="urn:microsoft.com/office/officeart/2005/8/layout/vList2"/>
    <dgm:cxn modelId="{8CA901B9-CFE4-458D-AA75-1950F2D4FB62}" type="presOf" srcId="{DBB50D97-D57D-4184-8D6C-D6627090D87B}" destId="{86925870-3CAA-4150-B808-55065B4C55CE}" srcOrd="0" destOrd="0" presId="urn:microsoft.com/office/officeart/2005/8/layout/vList2"/>
    <dgm:cxn modelId="{61F385C5-8FDE-46E3-9339-6E63C6E068B2}" srcId="{C3FC45A3-5B38-4BD8-938A-3D96EB1DB897}" destId="{8BCF86A8-7CB1-4111-827B-E833E83ABDAB}" srcOrd="1" destOrd="0" parTransId="{0C857EEA-166B-45EA-BA77-F4818F908A21}" sibTransId="{87508B5A-F921-490C-B664-8CA0A4D248BD}"/>
    <dgm:cxn modelId="{094898D5-6826-49E0-8A06-524E7EACE3B3}" srcId="{C3FC45A3-5B38-4BD8-938A-3D96EB1DB897}" destId="{508A2F63-1F43-4D76-BBD9-1E99C17B5007}" srcOrd="9" destOrd="0" parTransId="{243B121B-1C12-4416-ABD6-B808D43FE162}" sibTransId="{52B28C7A-04C9-4AA0-A09A-0669DABC97EA}"/>
    <dgm:cxn modelId="{F7EBA6E4-7A70-47BA-A724-9E4F0D9F8E5C}" type="presOf" srcId="{80671BC4-67D9-4100-B121-E004CDA996B8}" destId="{04EDE996-F2AB-451D-B942-D012D88219A4}" srcOrd="0" destOrd="0" presId="urn:microsoft.com/office/officeart/2005/8/layout/vList2"/>
    <dgm:cxn modelId="{358C10F0-B306-49C7-9107-D61E55DC058E}" type="presOf" srcId="{C3FC45A3-5B38-4BD8-938A-3D96EB1DB897}" destId="{005CEDBF-C7E9-45C4-8776-E1B6F7A0A671}" srcOrd="0" destOrd="0" presId="urn:microsoft.com/office/officeart/2005/8/layout/vList2"/>
    <dgm:cxn modelId="{ACFA45F8-18D4-47D6-B493-A579F05FD6EC}" srcId="{C3FC45A3-5B38-4BD8-938A-3D96EB1DB897}" destId="{BE37E6B6-C782-4C33-9702-BF0E5FA329EB}" srcOrd="5" destOrd="0" parTransId="{D46217D9-EA4D-425F-99A0-FA6FB0E0549A}" sibTransId="{C6024045-4F71-46B6-A1E1-FA252EDD8593}"/>
    <dgm:cxn modelId="{A5904E2A-5AE2-47FC-B9BF-249EBD7EE09C}" type="presParOf" srcId="{005CEDBF-C7E9-45C4-8776-E1B6F7A0A671}" destId="{5AEC238F-8B30-4203-B3EA-86F929D7A4E5}" srcOrd="0" destOrd="0" presId="urn:microsoft.com/office/officeart/2005/8/layout/vList2"/>
    <dgm:cxn modelId="{0261B4B1-42E7-4894-B5C7-D6810715A163}" type="presParOf" srcId="{005CEDBF-C7E9-45C4-8776-E1B6F7A0A671}" destId="{049AA7B6-3571-49F3-AAD7-37AF3406461B}" srcOrd="1" destOrd="0" presId="urn:microsoft.com/office/officeart/2005/8/layout/vList2"/>
    <dgm:cxn modelId="{86F6A8AD-8C05-433D-A6A5-A8FFF994BE7B}" type="presParOf" srcId="{005CEDBF-C7E9-45C4-8776-E1B6F7A0A671}" destId="{41567740-F441-4F0C-BEE0-EBF09DE9F2EC}" srcOrd="2" destOrd="0" presId="urn:microsoft.com/office/officeart/2005/8/layout/vList2"/>
    <dgm:cxn modelId="{2F77197A-A95B-4898-8FCC-8EF5C2C489C3}" type="presParOf" srcId="{005CEDBF-C7E9-45C4-8776-E1B6F7A0A671}" destId="{4ED44E94-F59A-4A91-8B1B-8B378809D4D4}" srcOrd="3" destOrd="0" presId="urn:microsoft.com/office/officeart/2005/8/layout/vList2"/>
    <dgm:cxn modelId="{DF864B7B-0A39-4737-87A7-F1FF60FA2654}" type="presParOf" srcId="{005CEDBF-C7E9-45C4-8776-E1B6F7A0A671}" destId="{303D8FE6-5AA9-4974-892C-92EE08126327}" srcOrd="4" destOrd="0" presId="urn:microsoft.com/office/officeart/2005/8/layout/vList2"/>
    <dgm:cxn modelId="{21097999-415F-4D5C-9CC8-18E637E32D1E}" type="presParOf" srcId="{005CEDBF-C7E9-45C4-8776-E1B6F7A0A671}" destId="{4942C329-7369-4A5B-9618-1CC9E56AFE57}" srcOrd="5" destOrd="0" presId="urn:microsoft.com/office/officeart/2005/8/layout/vList2"/>
    <dgm:cxn modelId="{4982B27D-8587-457C-801B-DB26D5F7545F}" type="presParOf" srcId="{005CEDBF-C7E9-45C4-8776-E1B6F7A0A671}" destId="{04EDE996-F2AB-451D-B942-D012D88219A4}" srcOrd="6" destOrd="0" presId="urn:microsoft.com/office/officeart/2005/8/layout/vList2"/>
    <dgm:cxn modelId="{72A2C49C-4619-4358-99FC-CF77D00E6365}" type="presParOf" srcId="{005CEDBF-C7E9-45C4-8776-E1B6F7A0A671}" destId="{DE6170DF-37E5-47B1-A9F4-88BD56E72BA0}" srcOrd="7" destOrd="0" presId="urn:microsoft.com/office/officeart/2005/8/layout/vList2"/>
    <dgm:cxn modelId="{60F487B4-7906-4760-A529-BA00702B7CD6}" type="presParOf" srcId="{005CEDBF-C7E9-45C4-8776-E1B6F7A0A671}" destId="{FD251013-611F-4F32-8590-BEADA92FF9F1}" srcOrd="8" destOrd="0" presId="urn:microsoft.com/office/officeart/2005/8/layout/vList2"/>
    <dgm:cxn modelId="{479A78C2-7A06-40B9-A743-A496DAA57AC5}" type="presParOf" srcId="{005CEDBF-C7E9-45C4-8776-E1B6F7A0A671}" destId="{6038EFBA-E3DF-4DEF-9DF3-9257C1C58D19}" srcOrd="9" destOrd="0" presId="urn:microsoft.com/office/officeart/2005/8/layout/vList2"/>
    <dgm:cxn modelId="{E99FDBBA-9789-4B47-936A-F57F941C9AF1}" type="presParOf" srcId="{005CEDBF-C7E9-45C4-8776-E1B6F7A0A671}" destId="{E3CE1944-11B3-4655-953E-847B8BA309FE}" srcOrd="10" destOrd="0" presId="urn:microsoft.com/office/officeart/2005/8/layout/vList2"/>
    <dgm:cxn modelId="{99E270AF-028B-47D6-BEA7-C10DD1324573}" type="presParOf" srcId="{005CEDBF-C7E9-45C4-8776-E1B6F7A0A671}" destId="{F75EF7EA-27DA-43EF-854E-52C40BAB473C}" srcOrd="11" destOrd="0" presId="urn:microsoft.com/office/officeart/2005/8/layout/vList2"/>
    <dgm:cxn modelId="{6F8B1603-0833-4487-84DB-61A774845849}" type="presParOf" srcId="{005CEDBF-C7E9-45C4-8776-E1B6F7A0A671}" destId="{86925870-3CAA-4150-B808-55065B4C55CE}" srcOrd="12" destOrd="0" presId="urn:microsoft.com/office/officeart/2005/8/layout/vList2"/>
    <dgm:cxn modelId="{3B251722-5A6E-4741-893C-A7FE84BC646E}" type="presParOf" srcId="{005CEDBF-C7E9-45C4-8776-E1B6F7A0A671}" destId="{19B1C9E9-43AB-4DFA-BC25-D5A98EFF26B2}" srcOrd="13" destOrd="0" presId="urn:microsoft.com/office/officeart/2005/8/layout/vList2"/>
    <dgm:cxn modelId="{20C165D6-E9A5-47E4-980D-50FC7BA57289}" type="presParOf" srcId="{005CEDBF-C7E9-45C4-8776-E1B6F7A0A671}" destId="{865B1C6D-4D76-4316-A311-F52B37473094}" srcOrd="14" destOrd="0" presId="urn:microsoft.com/office/officeart/2005/8/layout/vList2"/>
    <dgm:cxn modelId="{756E1035-F3F3-499B-9FE4-802D6B765288}" type="presParOf" srcId="{005CEDBF-C7E9-45C4-8776-E1B6F7A0A671}" destId="{280C0C96-9470-48FF-A835-AF4FAF7BA160}" srcOrd="15" destOrd="0" presId="urn:microsoft.com/office/officeart/2005/8/layout/vList2"/>
    <dgm:cxn modelId="{21B2C122-9609-416B-8AF8-ED0C34C8764F}" type="presParOf" srcId="{005CEDBF-C7E9-45C4-8776-E1B6F7A0A671}" destId="{1331A4D7-A4FD-4B8D-9633-696EBA822A75}" srcOrd="16" destOrd="0" presId="urn:microsoft.com/office/officeart/2005/8/layout/vList2"/>
    <dgm:cxn modelId="{35128A45-0F3D-4F22-8CA9-BC02916D5A06}" type="presParOf" srcId="{005CEDBF-C7E9-45C4-8776-E1B6F7A0A671}" destId="{03EBF31D-1884-4716-B5CE-C7262F936D15}" srcOrd="17" destOrd="0" presId="urn:microsoft.com/office/officeart/2005/8/layout/vList2"/>
    <dgm:cxn modelId="{3C0C259B-DDF3-42DB-8EC2-BD88C3901A2D}" type="presParOf" srcId="{005CEDBF-C7E9-45C4-8776-E1B6F7A0A671}" destId="{0BA6B4B5-5A56-434A-AE8C-A426C85FBE4C}"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85A30B-A404-437A-95F4-EA3CDC00094B}">
      <dsp:nvSpPr>
        <dsp:cNvPr id="0" name=""/>
        <dsp:cNvSpPr/>
      </dsp:nvSpPr>
      <dsp:spPr>
        <a:xfrm>
          <a:off x="0" y="2121"/>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5D6DA6-52FA-4AB6-BAC8-08F13D87A438}">
      <dsp:nvSpPr>
        <dsp:cNvPr id="0" name=""/>
        <dsp:cNvSpPr/>
      </dsp:nvSpPr>
      <dsp:spPr>
        <a:xfrm>
          <a:off x="6625077" y="165124"/>
          <a:ext cx="591338" cy="5913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11DA9D-B34D-453B-88AB-4FD37CE868CB}">
      <dsp:nvSpPr>
        <dsp:cNvPr id="0" name=""/>
        <dsp:cNvSpPr/>
      </dsp:nvSpPr>
      <dsp:spPr>
        <a:xfrm>
          <a:off x="2027472" y="2121"/>
          <a:ext cx="4403283"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اسم البحث:</a:t>
          </a:r>
          <a:r>
            <a:rPr lang="ar-SA" sz="1600" kern="1200" dirty="0">
              <a:latin typeface="Sakkal Majalla" panose="02000000000000000000" pitchFamily="2" charset="-78"/>
              <a:cs typeface="Sakkal Majalla" panose="02000000000000000000" pitchFamily="2" charset="-78"/>
            </a:rPr>
            <a:t> </a:t>
          </a:r>
          <a:r>
            <a:rPr lang="en-US" sz="1600" kern="1200" dirty="0">
              <a:latin typeface="Sakkal Majalla" panose="02000000000000000000" pitchFamily="2" charset="-78"/>
              <a:cs typeface="Sakkal Majalla" panose="02000000000000000000" pitchFamily="2" charset="-78"/>
            </a:rPr>
            <a:t>Deep Learning Models for Classifying Herpetofauna Species in Camera Trap Images</a:t>
          </a:r>
        </a:p>
      </dsp:txBody>
      <dsp:txXfrm>
        <a:off x="2027472" y="2121"/>
        <a:ext cx="4403283" cy="1075161"/>
      </dsp:txXfrm>
    </dsp:sp>
    <dsp:sp modelId="{604F0453-BF8C-429D-99A1-0958CB9100E8}">
      <dsp:nvSpPr>
        <dsp:cNvPr id="0" name=""/>
        <dsp:cNvSpPr/>
      </dsp:nvSpPr>
      <dsp:spPr>
        <a:xfrm>
          <a:off x="0" y="1346073"/>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82DA7E-90A0-4D6B-BEDD-4BAA818D8505}">
      <dsp:nvSpPr>
        <dsp:cNvPr id="0" name=""/>
        <dsp:cNvSpPr/>
      </dsp:nvSpPr>
      <dsp:spPr>
        <a:xfrm>
          <a:off x="6625077" y="1509076"/>
          <a:ext cx="591338" cy="5913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5D384C-3E05-4E63-A802-CDF57B99C631}">
      <dsp:nvSpPr>
        <dsp:cNvPr id="0" name=""/>
        <dsp:cNvSpPr/>
      </dsp:nvSpPr>
      <dsp:spPr>
        <a:xfrm>
          <a:off x="1943857" y="1346073"/>
          <a:ext cx="4570512"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اسم المجلة:</a:t>
          </a:r>
          <a:r>
            <a:rPr lang="ar-SA" sz="1600" kern="1200" dirty="0">
              <a:latin typeface="Sakkal Majalla" panose="02000000000000000000" pitchFamily="2" charset="-78"/>
              <a:cs typeface="Sakkal Majalla" panose="02000000000000000000" pitchFamily="2" charset="-78"/>
            </a:rPr>
            <a:t> </a:t>
          </a:r>
          <a:r>
            <a:rPr lang="en-US" sz="1600" kern="1200" dirty="0">
              <a:latin typeface="Sakkal Majalla" panose="02000000000000000000" pitchFamily="2" charset="-78"/>
              <a:cs typeface="Sakkal Majalla" panose="02000000000000000000" pitchFamily="2" charset="-78"/>
            </a:rPr>
            <a:t>Animals (MDPI) – Open Access Journal</a:t>
          </a:r>
        </a:p>
      </dsp:txBody>
      <dsp:txXfrm>
        <a:off x="1943857" y="1346073"/>
        <a:ext cx="4570512" cy="1075161"/>
      </dsp:txXfrm>
    </dsp:sp>
    <dsp:sp modelId="{F1C6F994-0ADA-4B47-A680-2B24E792218C}">
      <dsp:nvSpPr>
        <dsp:cNvPr id="0" name=""/>
        <dsp:cNvSpPr/>
      </dsp:nvSpPr>
      <dsp:spPr>
        <a:xfrm>
          <a:off x="0" y="2690025"/>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8093F6-DBB5-428B-8DCA-8B4D4BBAEEB7}">
      <dsp:nvSpPr>
        <dsp:cNvPr id="0" name=""/>
        <dsp:cNvSpPr/>
      </dsp:nvSpPr>
      <dsp:spPr>
        <a:xfrm>
          <a:off x="6625077" y="2853028"/>
          <a:ext cx="591338" cy="5913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5F6900-D447-4D5B-BFA0-771F72A6553C}">
      <dsp:nvSpPr>
        <dsp:cNvPr id="0" name=""/>
        <dsp:cNvSpPr/>
      </dsp:nvSpPr>
      <dsp:spPr>
        <a:xfrm>
          <a:off x="2054387" y="2690025"/>
          <a:ext cx="4349452"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سنة النشر:</a:t>
          </a:r>
          <a:r>
            <a:rPr lang="ar-SA" sz="1600" kern="1200" dirty="0">
              <a:latin typeface="Sakkal Majalla" panose="02000000000000000000" pitchFamily="2" charset="-78"/>
              <a:cs typeface="Sakkal Majalla" panose="02000000000000000000" pitchFamily="2" charset="-78"/>
            </a:rPr>
            <a:t> 2023</a:t>
          </a:r>
          <a:endParaRPr lang="en-US" sz="1600" kern="1200" dirty="0">
            <a:latin typeface="Sakkal Majalla" panose="02000000000000000000" pitchFamily="2" charset="-78"/>
            <a:cs typeface="Sakkal Majalla" panose="02000000000000000000" pitchFamily="2" charset="-78"/>
          </a:endParaRPr>
        </a:p>
      </dsp:txBody>
      <dsp:txXfrm>
        <a:off x="2054387" y="2690025"/>
        <a:ext cx="4349452" cy="1075161"/>
      </dsp:txXfrm>
    </dsp:sp>
    <dsp:sp modelId="{E820F78C-4735-4434-AD92-A2D05A1C5F42}">
      <dsp:nvSpPr>
        <dsp:cNvPr id="0" name=""/>
        <dsp:cNvSpPr/>
      </dsp:nvSpPr>
      <dsp:spPr>
        <a:xfrm>
          <a:off x="0" y="4033977"/>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54905D-2D08-4564-940E-42D4CAB1B58F}">
      <dsp:nvSpPr>
        <dsp:cNvPr id="0" name=""/>
        <dsp:cNvSpPr/>
      </dsp:nvSpPr>
      <dsp:spPr>
        <a:xfrm>
          <a:off x="6625077" y="4196980"/>
          <a:ext cx="591338" cy="5913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A8A1AB-8612-45E3-994F-9EE629C638FD}">
      <dsp:nvSpPr>
        <dsp:cNvPr id="0" name=""/>
        <dsp:cNvSpPr/>
      </dsp:nvSpPr>
      <dsp:spPr>
        <a:xfrm>
          <a:off x="2144036" y="4033977"/>
          <a:ext cx="417015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المؤلفون: </a:t>
          </a:r>
          <a:r>
            <a:rPr lang="en-US" sz="1600" b="1" kern="1200" dirty="0" err="1">
              <a:latin typeface="Sakkal Majalla" panose="02000000000000000000" pitchFamily="2" charset="-78"/>
              <a:cs typeface="Sakkal Majalla" panose="02000000000000000000" pitchFamily="2" charset="-78"/>
            </a:rPr>
            <a:t>Sazida</a:t>
          </a:r>
          <a:r>
            <a:rPr lang="en-US" sz="1600" b="1" kern="1200" dirty="0">
              <a:latin typeface="Sakkal Majalla" panose="02000000000000000000" pitchFamily="2" charset="-78"/>
              <a:cs typeface="Sakkal Majalla" panose="02000000000000000000" pitchFamily="2" charset="-78"/>
            </a:rPr>
            <a:t> B. Islam, Damian Valles, Toby J. Hibbitts, Wade A. Ryberg, Danielle K. Walkup, Michael R. J. Forstner</a:t>
          </a:r>
          <a:endParaRPr lang="en-US" sz="1600" kern="1200" dirty="0">
            <a:latin typeface="Sakkal Majalla" panose="02000000000000000000" pitchFamily="2" charset="-78"/>
            <a:cs typeface="Sakkal Majalla" panose="02000000000000000000" pitchFamily="2" charset="-78"/>
          </a:endParaRPr>
        </a:p>
      </dsp:txBody>
      <dsp:txXfrm>
        <a:off x="2144036" y="4033977"/>
        <a:ext cx="4170154" cy="10751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6B2FF-886A-4132-A464-1B40B9C7B165}">
      <dsp:nvSpPr>
        <dsp:cNvPr id="0" name=""/>
        <dsp:cNvSpPr/>
      </dsp:nvSpPr>
      <dsp:spPr>
        <a:xfrm>
          <a:off x="0" y="4284968"/>
          <a:ext cx="7485718" cy="639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Sakkal Majalla" panose="02000000000000000000" pitchFamily="2" charset="-78"/>
              <a:cs typeface="Sakkal Majalla" panose="02000000000000000000" pitchFamily="2" charset="-78"/>
            </a:rPr>
            <a:t>CNN-1</a:t>
          </a:r>
          <a:r>
            <a:rPr lang="ar-SA" sz="2400" kern="1200" dirty="0">
              <a:latin typeface="Sakkal Majalla" panose="02000000000000000000" pitchFamily="2" charset="-78"/>
              <a:cs typeface="Sakkal Majalla" panose="02000000000000000000" pitchFamily="2" charset="-78"/>
            </a:rPr>
            <a:t>نموذج شبكة عصبية </a:t>
          </a:r>
          <a:r>
            <a:rPr lang="ar-SA" sz="2400" kern="1200" dirty="0" err="1">
              <a:latin typeface="Sakkal Majalla" panose="02000000000000000000" pitchFamily="2" charset="-78"/>
              <a:cs typeface="Sakkal Majalla" panose="02000000000000000000" pitchFamily="2" charset="-78"/>
            </a:rPr>
            <a:t>تلافيفية</a:t>
          </a:r>
          <a:r>
            <a:rPr lang="ar-SA" sz="2400" kern="1200" dirty="0">
              <a:latin typeface="Sakkal Majalla" panose="02000000000000000000" pitchFamily="2" charset="-78"/>
              <a:cs typeface="Sakkal Majalla" panose="02000000000000000000" pitchFamily="2" charset="-78"/>
            </a:rPr>
            <a:t> تم تدريبه من الصفر</a:t>
          </a:r>
          <a:endParaRPr lang="en-US" sz="2400" kern="1200" dirty="0">
            <a:latin typeface="Sakkal Majalla" panose="02000000000000000000" pitchFamily="2" charset="-78"/>
            <a:cs typeface="Sakkal Majalla" panose="02000000000000000000" pitchFamily="2" charset="-78"/>
          </a:endParaRPr>
        </a:p>
      </dsp:txBody>
      <dsp:txXfrm>
        <a:off x="0" y="4284968"/>
        <a:ext cx="7485718" cy="639844"/>
      </dsp:txXfrm>
    </dsp:sp>
    <dsp:sp modelId="{490FBD83-B861-4983-A01B-F24103D4ED4D}">
      <dsp:nvSpPr>
        <dsp:cNvPr id="0" name=""/>
        <dsp:cNvSpPr/>
      </dsp:nvSpPr>
      <dsp:spPr>
        <a:xfrm rot="10800000">
          <a:off x="0" y="3310485"/>
          <a:ext cx="7485718" cy="984080"/>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Sakkal Majalla" panose="02000000000000000000" pitchFamily="2" charset="-78"/>
              <a:cs typeface="Sakkal Majalla" panose="02000000000000000000" pitchFamily="2" charset="-78"/>
            </a:rPr>
            <a:t>ResNet50</a:t>
          </a:r>
          <a:r>
            <a:rPr lang="ar-SA" sz="2400" kern="1200" dirty="0">
              <a:latin typeface="Sakkal Majalla" panose="02000000000000000000" pitchFamily="2" charset="-78"/>
              <a:cs typeface="Sakkal Majalla" panose="02000000000000000000" pitchFamily="2" charset="-78"/>
            </a:rPr>
            <a:t>نموذج مدرب مسبقًا</a:t>
          </a:r>
          <a:endParaRPr lang="en-US" sz="2400" kern="1200" dirty="0">
            <a:latin typeface="Sakkal Majalla" panose="02000000000000000000" pitchFamily="2" charset="-78"/>
            <a:cs typeface="Sakkal Majalla" panose="02000000000000000000" pitchFamily="2" charset="-78"/>
          </a:endParaRPr>
        </a:p>
      </dsp:txBody>
      <dsp:txXfrm rot="10800000">
        <a:off x="0" y="3310485"/>
        <a:ext cx="7485718" cy="639426"/>
      </dsp:txXfrm>
    </dsp:sp>
    <dsp:sp modelId="{A9FBF99E-4D06-41D8-8FD3-EFFF5DE3B20E}">
      <dsp:nvSpPr>
        <dsp:cNvPr id="0" name=""/>
        <dsp:cNvSpPr/>
      </dsp:nvSpPr>
      <dsp:spPr>
        <a:xfrm rot="10800000">
          <a:off x="0" y="2336003"/>
          <a:ext cx="7485718" cy="984080"/>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Sakkal Majalla" panose="02000000000000000000" pitchFamily="2" charset="-78"/>
              <a:cs typeface="Sakkal Majalla" panose="02000000000000000000" pitchFamily="2" charset="-78"/>
            </a:rPr>
            <a:t>VGG16</a:t>
          </a:r>
          <a:r>
            <a:rPr lang="ar-SA" sz="2400" b="1" kern="1200" dirty="0">
              <a:latin typeface="Sakkal Majalla" panose="02000000000000000000" pitchFamily="2" charset="-78"/>
              <a:cs typeface="Sakkal Majalla" panose="02000000000000000000" pitchFamily="2" charset="-78"/>
            </a:rPr>
            <a:t> </a:t>
          </a:r>
          <a:r>
            <a:rPr lang="ar-SA" sz="2400" kern="1200" dirty="0">
              <a:latin typeface="Sakkal Majalla" panose="02000000000000000000" pitchFamily="2" charset="-78"/>
              <a:cs typeface="Sakkal Majalla" panose="02000000000000000000" pitchFamily="2" charset="-78"/>
            </a:rPr>
            <a:t>نموذج مدرب مسبقًا</a:t>
          </a:r>
          <a:endParaRPr lang="en-US" sz="2400" kern="1200" dirty="0">
            <a:latin typeface="Sakkal Majalla" panose="02000000000000000000" pitchFamily="2" charset="-78"/>
            <a:cs typeface="Sakkal Majalla" panose="02000000000000000000" pitchFamily="2" charset="-78"/>
          </a:endParaRPr>
        </a:p>
      </dsp:txBody>
      <dsp:txXfrm rot="10800000">
        <a:off x="0" y="2336003"/>
        <a:ext cx="7485718" cy="639426"/>
      </dsp:txXfrm>
    </dsp:sp>
    <dsp:sp modelId="{F57A5714-512A-404E-A1C5-87DB0D9D3650}">
      <dsp:nvSpPr>
        <dsp:cNvPr id="0" name=""/>
        <dsp:cNvSpPr/>
      </dsp:nvSpPr>
      <dsp:spPr>
        <a:xfrm rot="10800000">
          <a:off x="0" y="975987"/>
          <a:ext cx="7485718" cy="1369613"/>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b="1" kern="1200" dirty="0">
              <a:latin typeface="Sakkal Majalla" panose="02000000000000000000" pitchFamily="2" charset="-78"/>
              <a:cs typeface="Sakkal Majalla" panose="02000000000000000000" pitchFamily="2" charset="-78"/>
            </a:rPr>
            <a:t>هدفت الدراسة إلى تطوير نماذج تعلم عميق لتصنيف ثلاث مجموعات من الحيوانات: الثعابين، السحالي، والضفادع، باستخدام صور تم التقاطها بواسطة كاميرات بيئية. تم استخدام ثلاث نماذج مختلفة:</a:t>
          </a:r>
          <a:endParaRPr lang="en-US" sz="1800" b="1" kern="1200" dirty="0">
            <a:latin typeface="Sakkal Majalla" panose="02000000000000000000" pitchFamily="2" charset="-78"/>
            <a:cs typeface="Sakkal Majalla" panose="02000000000000000000" pitchFamily="2" charset="-78"/>
          </a:endParaRPr>
        </a:p>
      </dsp:txBody>
      <dsp:txXfrm rot="10800000">
        <a:off x="0" y="975987"/>
        <a:ext cx="7485718" cy="889933"/>
      </dsp:txXfrm>
    </dsp:sp>
    <dsp:sp modelId="{59E5CD4B-9E8E-4118-9C13-57BAEDC87FF4}">
      <dsp:nvSpPr>
        <dsp:cNvPr id="0" name=""/>
        <dsp:cNvSpPr/>
      </dsp:nvSpPr>
      <dsp:spPr>
        <a:xfrm rot="10800000">
          <a:off x="0" y="1505"/>
          <a:ext cx="7485718" cy="984080"/>
        </a:xfrm>
        <a:prstGeom prst="upArrowCallou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marL="0" lvl="0" indent="0" algn="ctr" defTabSz="1778000">
            <a:lnSpc>
              <a:spcPct val="90000"/>
            </a:lnSpc>
            <a:spcBef>
              <a:spcPct val="0"/>
            </a:spcBef>
            <a:spcAft>
              <a:spcPct val="35000"/>
            </a:spcAft>
            <a:buNone/>
          </a:pPr>
          <a:r>
            <a:rPr lang="ar-SA" sz="4000" b="1" kern="1200" dirty="0"/>
            <a:t>منهجية البحث:</a:t>
          </a:r>
          <a:endParaRPr lang="en-US" sz="4000" kern="1200" dirty="0"/>
        </a:p>
      </dsp:txBody>
      <dsp:txXfrm rot="10800000">
        <a:off x="0" y="1505"/>
        <a:ext cx="7485718" cy="6394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60B5ED-A21B-4026-89FE-3912BC145B12}">
      <dsp:nvSpPr>
        <dsp:cNvPr id="0" name=""/>
        <dsp:cNvSpPr/>
      </dsp:nvSpPr>
      <dsp:spPr>
        <a:xfrm>
          <a:off x="0" y="2918"/>
          <a:ext cx="7295146" cy="197747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en-US" sz="1600" b="1" kern="1200" dirty="0">
              <a:latin typeface="Sakkal Majalla" panose="02000000000000000000" pitchFamily="2" charset="-78"/>
              <a:cs typeface="Sakkal Majalla" panose="02000000000000000000" pitchFamily="2" charset="-78"/>
            </a:rPr>
            <a:t>VGG16:</a:t>
          </a:r>
          <a:br>
            <a:rPr lang="en-US" sz="1600" kern="1200" dirty="0">
              <a:latin typeface="Sakkal Majalla" panose="02000000000000000000" pitchFamily="2" charset="-78"/>
              <a:cs typeface="Sakkal Majalla" panose="02000000000000000000" pitchFamily="2" charset="-78"/>
            </a:rPr>
          </a:br>
          <a:r>
            <a:rPr lang="en-US" sz="1600" kern="1200" dirty="0">
              <a:latin typeface="Sakkal Majalla" panose="02000000000000000000" pitchFamily="2" charset="-78"/>
              <a:cs typeface="Sakkal Majalla" panose="02000000000000000000" pitchFamily="2" charset="-78"/>
            </a:rPr>
            <a:t>VGG16 </a:t>
          </a:r>
          <a:r>
            <a:rPr lang="ar-SA" sz="1600" kern="1200" dirty="0">
              <a:latin typeface="Sakkal Majalla" panose="02000000000000000000" pitchFamily="2" charset="-78"/>
              <a:cs typeface="Sakkal Majalla" panose="02000000000000000000" pitchFamily="2" charset="-78"/>
            </a:rPr>
            <a:t>هو نموذج شبكة عصبية </a:t>
          </a:r>
          <a:r>
            <a:rPr lang="ar-SA" sz="1600" kern="1200" dirty="0" err="1">
              <a:latin typeface="Sakkal Majalla" panose="02000000000000000000" pitchFamily="2" charset="-78"/>
              <a:cs typeface="Sakkal Majalla" panose="02000000000000000000" pitchFamily="2" charset="-78"/>
            </a:rPr>
            <a:t>تلافيفية</a:t>
          </a:r>
          <a:r>
            <a:rPr lang="ar-SA" sz="1600" kern="1200" dirty="0">
              <a:latin typeface="Sakkal Majalla" panose="02000000000000000000" pitchFamily="2" charset="-78"/>
              <a:cs typeface="Sakkal Majalla" panose="02000000000000000000" pitchFamily="2" charset="-78"/>
            </a:rPr>
            <a:t> (</a:t>
          </a:r>
          <a:r>
            <a:rPr lang="en-US" sz="1600" kern="1200" dirty="0">
              <a:latin typeface="Sakkal Majalla" panose="02000000000000000000" pitchFamily="2" charset="-78"/>
              <a:cs typeface="Sakkal Majalla" panose="02000000000000000000" pitchFamily="2" charset="-78"/>
            </a:rPr>
            <a:t>Convolutional Neural Network - CNN) </a:t>
          </a:r>
          <a:r>
            <a:rPr lang="ar-SA" sz="1600" kern="1200" dirty="0">
              <a:latin typeface="Sakkal Majalla" panose="02000000000000000000" pitchFamily="2" charset="-78"/>
              <a:cs typeface="Sakkal Majalla" panose="02000000000000000000" pitchFamily="2" charset="-78"/>
            </a:rPr>
            <a:t>تم تطويره من قبل </a:t>
          </a:r>
          <a:r>
            <a:rPr lang="en-US" sz="1600" kern="1200" dirty="0">
              <a:latin typeface="Sakkal Majalla" panose="02000000000000000000" pitchFamily="2" charset="-78"/>
              <a:cs typeface="Sakkal Majalla" panose="02000000000000000000" pitchFamily="2" charset="-78"/>
            </a:rPr>
            <a:t>Visual Geometry Group </a:t>
          </a:r>
          <a:r>
            <a:rPr lang="ar-SA" sz="1600" kern="1200" dirty="0">
              <a:latin typeface="Sakkal Majalla" panose="02000000000000000000" pitchFamily="2" charset="-78"/>
              <a:cs typeface="Sakkal Majalla" panose="02000000000000000000" pitchFamily="2" charset="-78"/>
            </a:rPr>
            <a:t>في جامعة أكسفورد. يتكون من 16 طبقة (13 طبقة </a:t>
          </a:r>
          <a:r>
            <a:rPr lang="ar-SA" sz="1600" kern="1200" dirty="0" err="1">
              <a:latin typeface="Sakkal Majalla" panose="02000000000000000000" pitchFamily="2" charset="-78"/>
              <a:cs typeface="Sakkal Majalla" panose="02000000000000000000" pitchFamily="2" charset="-78"/>
            </a:rPr>
            <a:t>تلافيفية</a:t>
          </a:r>
          <a:r>
            <a:rPr lang="ar-SA" sz="1600" kern="1200" dirty="0">
              <a:latin typeface="Sakkal Majalla" panose="02000000000000000000" pitchFamily="2" charset="-78"/>
              <a:cs typeface="Sakkal Majalla" panose="02000000000000000000" pitchFamily="2" charset="-78"/>
            </a:rPr>
            <a:t> و3 طبقات متصلة بالكامل). يتميز باستخدام مرشحات صغيرة بحجم 3</a:t>
          </a:r>
          <a:r>
            <a:rPr lang="en-US" sz="1600" kern="1200" dirty="0">
              <a:latin typeface="Sakkal Majalla" panose="02000000000000000000" pitchFamily="2" charset="-78"/>
              <a:cs typeface="Sakkal Majalla" panose="02000000000000000000" pitchFamily="2" charset="-78"/>
            </a:rPr>
            <a:t>x3 </a:t>
          </a:r>
          <a:r>
            <a:rPr lang="ar-SA" sz="1600" kern="1200" dirty="0">
              <a:latin typeface="Sakkal Majalla" panose="02000000000000000000" pitchFamily="2" charset="-78"/>
              <a:cs typeface="Sakkal Majalla" panose="02000000000000000000" pitchFamily="2" charset="-78"/>
            </a:rPr>
            <a:t>مع خطوة (</a:t>
          </a:r>
          <a:r>
            <a:rPr lang="en-US" sz="1600" kern="1200" dirty="0">
              <a:latin typeface="Sakkal Majalla" panose="02000000000000000000" pitchFamily="2" charset="-78"/>
              <a:cs typeface="Sakkal Majalla" panose="02000000000000000000" pitchFamily="2" charset="-78"/>
            </a:rPr>
            <a:t>stride) 1، </a:t>
          </a:r>
          <a:r>
            <a:rPr lang="ar-SA" sz="1600" kern="1200" dirty="0">
              <a:latin typeface="Sakkal Majalla" panose="02000000000000000000" pitchFamily="2" charset="-78"/>
              <a:cs typeface="Sakkal Majalla" panose="02000000000000000000" pitchFamily="2" charset="-78"/>
            </a:rPr>
            <a:t>مما يسمح بتعلم السمات المكانية بشكل دقيق. النموذج يحتوي على طبقات تجميع (</a:t>
          </a:r>
          <a:r>
            <a:rPr lang="en-US" sz="1600" kern="1200" dirty="0">
              <a:latin typeface="Sakkal Majalla" panose="02000000000000000000" pitchFamily="2" charset="-78"/>
              <a:cs typeface="Sakkal Majalla" panose="02000000000000000000" pitchFamily="2" charset="-78"/>
            </a:rPr>
            <a:t>Pooling Layers) </a:t>
          </a:r>
          <a:r>
            <a:rPr lang="ar-SA" sz="1600" kern="1200" dirty="0">
              <a:latin typeface="Sakkal Majalla" panose="02000000000000000000" pitchFamily="2" charset="-78"/>
              <a:cs typeface="Sakkal Majalla" panose="02000000000000000000" pitchFamily="2" charset="-78"/>
            </a:rPr>
            <a:t>لتقليل الأبعاد المكانية مع الحفاظ على المعلومات المهمة. في هذا البحث، تم استخدام </a:t>
          </a:r>
          <a:r>
            <a:rPr lang="en-US" sz="1600" kern="1200" dirty="0">
              <a:latin typeface="Sakkal Majalla" panose="02000000000000000000" pitchFamily="2" charset="-78"/>
              <a:cs typeface="Sakkal Majalla" panose="02000000000000000000" pitchFamily="2" charset="-78"/>
            </a:rPr>
            <a:t>VGG16 </a:t>
          </a:r>
          <a:r>
            <a:rPr lang="ar-SA" sz="1600" kern="1200" dirty="0">
              <a:latin typeface="Sakkal Majalla" panose="02000000000000000000" pitchFamily="2" charset="-78"/>
              <a:cs typeface="Sakkal Majalla" panose="02000000000000000000" pitchFamily="2" charset="-78"/>
            </a:rPr>
            <a:t>كجزء من نهج التعلم المنقول (</a:t>
          </a:r>
          <a:r>
            <a:rPr lang="en-US" sz="1600" kern="1200" dirty="0">
              <a:latin typeface="Sakkal Majalla" panose="02000000000000000000" pitchFamily="2" charset="-78"/>
              <a:cs typeface="Sakkal Majalla" panose="02000000000000000000" pitchFamily="2" charset="-78"/>
            </a:rPr>
            <a:t>Transfer Learning)، </a:t>
          </a:r>
          <a:r>
            <a:rPr lang="ar-SA" sz="1600" kern="1200" dirty="0">
              <a:latin typeface="Sakkal Majalla" panose="02000000000000000000" pitchFamily="2" charset="-78"/>
              <a:cs typeface="Sakkal Majalla" panose="02000000000000000000" pitchFamily="2" charset="-78"/>
            </a:rPr>
            <a:t>حيث تم استخدام الأوزان المدربة مسبقًا على قاعدة بيانات </a:t>
          </a:r>
          <a:r>
            <a:rPr lang="en-US" sz="1600" kern="1200" dirty="0">
              <a:latin typeface="Sakkal Majalla" panose="02000000000000000000" pitchFamily="2" charset="-78"/>
              <a:cs typeface="Sakkal Majalla" panose="02000000000000000000" pitchFamily="2" charset="-78"/>
            </a:rPr>
            <a:t>ImageNet، </a:t>
          </a:r>
          <a:r>
            <a:rPr lang="ar-SA" sz="1600" kern="1200" dirty="0">
              <a:latin typeface="Sakkal Majalla" panose="02000000000000000000" pitchFamily="2" charset="-78"/>
              <a:cs typeface="Sakkal Majalla" panose="02000000000000000000" pitchFamily="2" charset="-78"/>
            </a:rPr>
            <a:t>ثم تم تهيئة الطبقات الأخيرة (</a:t>
          </a:r>
          <a:r>
            <a:rPr lang="en-US" sz="1600" kern="1200" dirty="0">
              <a:latin typeface="Sakkal Majalla" panose="02000000000000000000" pitchFamily="2" charset="-78"/>
              <a:cs typeface="Sakkal Majalla" panose="02000000000000000000" pitchFamily="2" charset="-78"/>
            </a:rPr>
            <a:t>Fully Connected Layers) </a:t>
          </a:r>
          <a:r>
            <a:rPr lang="ar-SA" sz="1600" kern="1200" dirty="0">
              <a:latin typeface="Sakkal Majalla" panose="02000000000000000000" pitchFamily="2" charset="-78"/>
              <a:cs typeface="Sakkal Majalla" panose="02000000000000000000" pitchFamily="2" charset="-78"/>
            </a:rPr>
            <a:t>لتصنيف الأنواع الحيوانية المحددة.</a:t>
          </a:r>
          <a:endParaRPr lang="en-US" sz="1600" kern="1200" dirty="0">
            <a:latin typeface="Sakkal Majalla" panose="02000000000000000000" pitchFamily="2" charset="-78"/>
            <a:cs typeface="Sakkal Majalla" panose="02000000000000000000" pitchFamily="2" charset="-78"/>
          </a:endParaRPr>
        </a:p>
      </dsp:txBody>
      <dsp:txXfrm>
        <a:off x="96532" y="99450"/>
        <a:ext cx="7102082" cy="1784408"/>
      </dsp:txXfrm>
    </dsp:sp>
    <dsp:sp modelId="{8B8C4456-AB68-48D3-8009-70AE761DF3E2}">
      <dsp:nvSpPr>
        <dsp:cNvPr id="0" name=""/>
        <dsp:cNvSpPr/>
      </dsp:nvSpPr>
      <dsp:spPr>
        <a:xfrm>
          <a:off x="0" y="1991880"/>
          <a:ext cx="7295146" cy="1717614"/>
        </a:xfrm>
        <a:prstGeom prst="roundRect">
          <a:avLst/>
        </a:prstGeom>
        <a:solidFill>
          <a:schemeClr val="accent5">
            <a:hueOff val="4505397"/>
            <a:satOff val="-11270"/>
            <a:lumOff val="-1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en-US" sz="1600" b="1" kern="1200" dirty="0">
              <a:solidFill>
                <a:schemeClr val="tx1"/>
              </a:solidFill>
              <a:latin typeface="Sakkal Majalla" panose="02000000000000000000" pitchFamily="2" charset="-78"/>
              <a:cs typeface="Sakkal Majalla" panose="02000000000000000000" pitchFamily="2" charset="-78"/>
            </a:rPr>
            <a:t>ResNet50:</a:t>
          </a:r>
          <a:br>
            <a:rPr lang="en-US" sz="1600" kern="1200" dirty="0">
              <a:solidFill>
                <a:schemeClr val="tx1"/>
              </a:solidFill>
              <a:latin typeface="Sakkal Majalla" panose="02000000000000000000" pitchFamily="2" charset="-78"/>
              <a:cs typeface="Sakkal Majalla" panose="02000000000000000000" pitchFamily="2" charset="-78"/>
            </a:rPr>
          </a:br>
          <a:r>
            <a:rPr lang="en-US" sz="1600" kern="1200" dirty="0">
              <a:solidFill>
                <a:schemeClr val="tx1"/>
              </a:solidFill>
              <a:latin typeface="Sakkal Majalla" panose="02000000000000000000" pitchFamily="2" charset="-78"/>
              <a:cs typeface="Sakkal Majalla" panose="02000000000000000000" pitchFamily="2" charset="-78"/>
            </a:rPr>
            <a:t>ResNet50 (Residual Network) </a:t>
          </a:r>
          <a:r>
            <a:rPr lang="ar-SA" sz="1600" kern="1200" dirty="0">
              <a:solidFill>
                <a:schemeClr val="tx1"/>
              </a:solidFill>
              <a:latin typeface="Sakkal Majalla" panose="02000000000000000000" pitchFamily="2" charset="-78"/>
              <a:cs typeface="Sakkal Majalla" panose="02000000000000000000" pitchFamily="2" charset="-78"/>
            </a:rPr>
            <a:t>هو نموذج </a:t>
          </a:r>
          <a:r>
            <a:rPr lang="en-US" sz="1600" kern="1200" dirty="0">
              <a:solidFill>
                <a:schemeClr val="tx1"/>
              </a:solidFill>
              <a:latin typeface="Sakkal Majalla" panose="02000000000000000000" pitchFamily="2" charset="-78"/>
              <a:cs typeface="Sakkal Majalla" panose="02000000000000000000" pitchFamily="2" charset="-78"/>
            </a:rPr>
            <a:t>CNN </a:t>
          </a:r>
          <a:r>
            <a:rPr lang="ar-SA" sz="1600" kern="1200" dirty="0">
              <a:solidFill>
                <a:schemeClr val="tx1"/>
              </a:solidFill>
              <a:latin typeface="Sakkal Majalla" panose="02000000000000000000" pitchFamily="2" charset="-78"/>
              <a:cs typeface="Sakkal Majalla" panose="02000000000000000000" pitchFamily="2" charset="-78"/>
            </a:rPr>
            <a:t>آخر يتكون من 50 طبقة، تم تطويره لمعالجة مشكلة التدهور (</a:t>
          </a:r>
          <a:r>
            <a:rPr lang="en-US" sz="1600" kern="1200" dirty="0">
              <a:solidFill>
                <a:schemeClr val="tx1"/>
              </a:solidFill>
              <a:latin typeface="Sakkal Majalla" panose="02000000000000000000" pitchFamily="2" charset="-78"/>
              <a:cs typeface="Sakkal Majalla" panose="02000000000000000000" pitchFamily="2" charset="-78"/>
            </a:rPr>
            <a:t>Degradation Problem) </a:t>
          </a:r>
          <a:r>
            <a:rPr lang="ar-SA" sz="1600" kern="1200" dirty="0">
              <a:solidFill>
                <a:schemeClr val="tx1"/>
              </a:solidFill>
              <a:latin typeface="Sakkal Majalla" panose="02000000000000000000" pitchFamily="2" charset="-78"/>
              <a:cs typeface="Sakkal Majalla" panose="02000000000000000000" pitchFamily="2" charset="-78"/>
            </a:rPr>
            <a:t>في الشبكات العميقة جدًا. يعتمد على مفهوم "التوصيلات المتبقية" (</a:t>
          </a:r>
          <a:r>
            <a:rPr lang="en-US" sz="1600" kern="1200" dirty="0">
              <a:solidFill>
                <a:schemeClr val="tx1"/>
              </a:solidFill>
              <a:latin typeface="Sakkal Majalla" panose="02000000000000000000" pitchFamily="2" charset="-78"/>
              <a:cs typeface="Sakkal Majalla" panose="02000000000000000000" pitchFamily="2" charset="-78"/>
            </a:rPr>
            <a:t>Residual Connections) </a:t>
          </a:r>
          <a:r>
            <a:rPr lang="ar-SA" sz="1600" kern="1200" dirty="0">
              <a:solidFill>
                <a:schemeClr val="tx1"/>
              </a:solidFill>
              <a:latin typeface="Sakkal Majalla" panose="02000000000000000000" pitchFamily="2" charset="-78"/>
              <a:cs typeface="Sakkal Majalla" panose="02000000000000000000" pitchFamily="2" charset="-78"/>
            </a:rPr>
            <a:t>التي تسمح بتمرير المعلومات مباشرة عبر الطبقات، مما يساعد على تدريب الشبكات العميقة بشكل أفضل ويقلل من مشكلة التدرج المتلاشي (</a:t>
          </a:r>
          <a:r>
            <a:rPr lang="en-US" sz="1600" kern="1200" dirty="0">
              <a:solidFill>
                <a:schemeClr val="tx1"/>
              </a:solidFill>
              <a:latin typeface="Sakkal Majalla" panose="02000000000000000000" pitchFamily="2" charset="-78"/>
              <a:cs typeface="Sakkal Majalla" panose="02000000000000000000" pitchFamily="2" charset="-78"/>
            </a:rPr>
            <a:t>Vanishing Gradient). </a:t>
          </a:r>
          <a:r>
            <a:rPr lang="ar-SA" sz="1600" kern="1200" dirty="0">
              <a:solidFill>
                <a:schemeClr val="tx1"/>
              </a:solidFill>
              <a:latin typeface="Sakkal Majalla" panose="02000000000000000000" pitchFamily="2" charset="-78"/>
              <a:cs typeface="Sakkal Majalla" panose="02000000000000000000" pitchFamily="2" charset="-78"/>
            </a:rPr>
            <a:t>في هذا البحث، تم استخدام </a:t>
          </a:r>
          <a:r>
            <a:rPr lang="en-US" sz="1600" kern="1200" dirty="0">
              <a:solidFill>
                <a:schemeClr val="tx1"/>
              </a:solidFill>
              <a:latin typeface="Sakkal Majalla" panose="02000000000000000000" pitchFamily="2" charset="-78"/>
              <a:cs typeface="Sakkal Majalla" panose="02000000000000000000" pitchFamily="2" charset="-78"/>
            </a:rPr>
            <a:t>ResNet50 </a:t>
          </a:r>
          <a:r>
            <a:rPr lang="ar-SA" sz="1600" kern="1200" dirty="0">
              <a:solidFill>
                <a:schemeClr val="tx1"/>
              </a:solidFill>
              <a:latin typeface="Sakkal Majalla" panose="02000000000000000000" pitchFamily="2" charset="-78"/>
              <a:cs typeface="Sakkal Majalla" panose="02000000000000000000" pitchFamily="2" charset="-78"/>
            </a:rPr>
            <a:t>أيضًا بنهج التعلم المنقول، حيث تم تهيئة الطبقات الأخيرة لتصنيف الأنواع الحيوانية.</a:t>
          </a:r>
          <a:endParaRPr lang="en-US" sz="1600" kern="1200" dirty="0">
            <a:solidFill>
              <a:schemeClr val="tx1"/>
            </a:solidFill>
            <a:latin typeface="Sakkal Majalla" panose="02000000000000000000" pitchFamily="2" charset="-78"/>
            <a:cs typeface="Sakkal Majalla" panose="02000000000000000000" pitchFamily="2" charset="-78"/>
          </a:endParaRPr>
        </a:p>
      </dsp:txBody>
      <dsp:txXfrm>
        <a:off x="83847" y="2075727"/>
        <a:ext cx="7127452" cy="1549920"/>
      </dsp:txXfrm>
    </dsp:sp>
    <dsp:sp modelId="{07DDCE6D-6747-49BF-96D9-807B90309C40}">
      <dsp:nvSpPr>
        <dsp:cNvPr id="0" name=""/>
        <dsp:cNvSpPr/>
      </dsp:nvSpPr>
      <dsp:spPr>
        <a:xfrm>
          <a:off x="0" y="3720983"/>
          <a:ext cx="7295146" cy="1717614"/>
        </a:xfrm>
        <a:prstGeom prst="roundRect">
          <a:avLst/>
        </a:prstGeom>
        <a:solidFill>
          <a:schemeClr val="accent5">
            <a:hueOff val="9010794"/>
            <a:satOff val="-22539"/>
            <a:lumOff val="-2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en-US" sz="1600" b="1" kern="1200">
              <a:latin typeface="Sakkal Majalla" panose="02000000000000000000" pitchFamily="2" charset="-78"/>
              <a:cs typeface="Sakkal Majalla" panose="02000000000000000000" pitchFamily="2" charset="-78"/>
            </a:rPr>
            <a:t>CNN-1 (Self-Trained Model):</a:t>
          </a:r>
          <a:br>
            <a:rPr lang="en-US" sz="1600" kern="1200">
              <a:latin typeface="Sakkal Majalla" panose="02000000000000000000" pitchFamily="2" charset="-78"/>
              <a:cs typeface="Sakkal Majalla" panose="02000000000000000000" pitchFamily="2" charset="-78"/>
            </a:rPr>
          </a:br>
          <a:r>
            <a:rPr lang="ar-SA" sz="1600" kern="1200">
              <a:latin typeface="Sakkal Majalla" panose="02000000000000000000" pitchFamily="2" charset="-78"/>
              <a:cs typeface="Sakkal Majalla" panose="02000000000000000000" pitchFamily="2" charset="-78"/>
            </a:rPr>
            <a:t>هذا النموذج تم تصميمه وبناؤه من الصفر من قبل الباحثين. يتكون من عدة طبقات تلافيفية وطبقات تجميع، مع تغيير في عدد الطبقات ومعاملات الزيادة (</a:t>
          </a:r>
          <a:r>
            <a:rPr lang="en-US" sz="1600" kern="1200">
              <a:latin typeface="Sakkal Majalla" panose="02000000000000000000" pitchFamily="2" charset="-78"/>
              <a:cs typeface="Sakkal Majalla" panose="02000000000000000000" pitchFamily="2" charset="-78"/>
            </a:rPr>
            <a:t>Augmentation Parameters) </a:t>
          </a:r>
          <a:r>
            <a:rPr lang="ar-SA" sz="1600" kern="1200">
              <a:latin typeface="Sakkal Majalla" panose="02000000000000000000" pitchFamily="2" charset="-78"/>
              <a:cs typeface="Sakkal Majalla" panose="02000000000000000000" pitchFamily="2" charset="-78"/>
            </a:rPr>
            <a:t>لتحسين الأداء على مجموعة البيانات الصغيرة. الهدف من هذا النموذج لم يكن التفوق على النماذج المدربة مسبقًا، بل دراسة تأثير بناء شبكة مخصصة على مجموعة بيانات صغيرة.</a:t>
          </a:r>
          <a:endParaRPr lang="en-US" sz="1600" kern="1200">
            <a:latin typeface="Sakkal Majalla" panose="02000000000000000000" pitchFamily="2" charset="-78"/>
            <a:cs typeface="Sakkal Majalla" panose="02000000000000000000" pitchFamily="2" charset="-78"/>
          </a:endParaRPr>
        </a:p>
      </dsp:txBody>
      <dsp:txXfrm>
        <a:off x="83847" y="3804830"/>
        <a:ext cx="7127452" cy="15499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A681B2-554D-4A74-9D40-52ACEDED558C}">
      <dsp:nvSpPr>
        <dsp:cNvPr id="0" name=""/>
        <dsp:cNvSpPr/>
      </dsp:nvSpPr>
      <dsp:spPr>
        <a:xfrm>
          <a:off x="1852532" y="1020013"/>
          <a:ext cx="392427" cy="91440"/>
        </a:xfrm>
        <a:custGeom>
          <a:avLst/>
          <a:gdLst/>
          <a:ahLst/>
          <a:cxnLst/>
          <a:rect l="0" t="0" r="0" b="0"/>
          <a:pathLst>
            <a:path>
              <a:moveTo>
                <a:pt x="0" y="45720"/>
              </a:moveTo>
              <a:lnTo>
                <a:pt x="392427"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2038170" y="1063615"/>
        <a:ext cx="21151" cy="4234"/>
      </dsp:txXfrm>
    </dsp:sp>
    <dsp:sp modelId="{151CDB9D-0A51-44E2-9E38-FA1D903020E8}">
      <dsp:nvSpPr>
        <dsp:cNvPr id="0" name=""/>
        <dsp:cNvSpPr/>
      </dsp:nvSpPr>
      <dsp:spPr>
        <a:xfrm>
          <a:off x="15083" y="156353"/>
          <a:ext cx="1839248" cy="181875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125" tIns="94602" rIns="90125" bIns="94602" numCol="1" spcCol="1270" anchor="ctr" anchorCtr="0">
          <a:noAutofit/>
        </a:bodyPr>
        <a:lstStyle/>
        <a:p>
          <a:pPr marL="0" lvl="0" indent="0" algn="ctr" defTabSz="622300">
            <a:lnSpc>
              <a:spcPct val="90000"/>
            </a:lnSpc>
            <a:spcBef>
              <a:spcPct val="0"/>
            </a:spcBef>
            <a:spcAft>
              <a:spcPct val="35000"/>
            </a:spcAft>
            <a:buNone/>
          </a:pPr>
          <a:r>
            <a:rPr lang="ar-SA" sz="1400" kern="1200">
              <a:latin typeface="Sakkal Majalla" panose="02000000000000000000" pitchFamily="2" charset="-78"/>
              <a:cs typeface="Sakkal Majalla" panose="02000000000000000000" pitchFamily="2" charset="-78"/>
            </a:rPr>
            <a:t>الباحثون قاموا بمعالجة البيانات بعدة خطوات لضمان جودة الصور وتحسين أداء النماذج:</a:t>
          </a:r>
          <a:endParaRPr lang="en-US" sz="1400" kern="1200">
            <a:latin typeface="Sakkal Majalla" panose="02000000000000000000" pitchFamily="2" charset="-78"/>
            <a:cs typeface="Sakkal Majalla" panose="02000000000000000000" pitchFamily="2" charset="-78"/>
          </a:endParaRPr>
        </a:p>
      </dsp:txBody>
      <dsp:txXfrm>
        <a:off x="15083" y="156353"/>
        <a:ext cx="1839248" cy="1818759"/>
      </dsp:txXfrm>
    </dsp:sp>
    <dsp:sp modelId="{4D7CAFF2-7500-4120-95F5-0A7E08676841}">
      <dsp:nvSpPr>
        <dsp:cNvPr id="0" name=""/>
        <dsp:cNvSpPr/>
      </dsp:nvSpPr>
      <dsp:spPr>
        <a:xfrm>
          <a:off x="4803587" y="1065733"/>
          <a:ext cx="392427" cy="107573"/>
        </a:xfrm>
        <a:custGeom>
          <a:avLst/>
          <a:gdLst/>
          <a:ahLst/>
          <a:cxnLst/>
          <a:rect l="0" t="0" r="0" b="0"/>
          <a:pathLst>
            <a:path>
              <a:moveTo>
                <a:pt x="0" y="0"/>
              </a:moveTo>
              <a:lnTo>
                <a:pt x="213313" y="0"/>
              </a:lnTo>
              <a:lnTo>
                <a:pt x="213313" y="107573"/>
              </a:lnTo>
              <a:lnTo>
                <a:pt x="392427" y="107573"/>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4988889" y="1117402"/>
        <a:ext cx="21824" cy="4234"/>
      </dsp:txXfrm>
    </dsp:sp>
    <dsp:sp modelId="{9E41CCC8-D88C-4441-A69B-F1330E46A541}">
      <dsp:nvSpPr>
        <dsp:cNvPr id="0" name=""/>
        <dsp:cNvSpPr/>
      </dsp:nvSpPr>
      <dsp:spPr>
        <a:xfrm>
          <a:off x="2277359" y="156353"/>
          <a:ext cx="2528028" cy="181875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125" tIns="94602" rIns="90125" bIns="946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تعزيز البيانات:</a:t>
          </a:r>
        </a:p>
        <a:p>
          <a:pPr marL="0" lvl="0" indent="0" algn="ctr" defTabSz="711200">
            <a:lnSpc>
              <a:spcPct val="90000"/>
            </a:lnSpc>
            <a:spcBef>
              <a:spcPct val="0"/>
            </a:spcBef>
            <a:spcAft>
              <a:spcPct val="35000"/>
            </a:spcAft>
            <a:buNone/>
          </a:pPr>
          <a:r>
            <a:rPr lang="ar-SA" sz="1400" kern="1200" dirty="0">
              <a:solidFill>
                <a:prstClr val="white"/>
              </a:solidFill>
              <a:latin typeface="Sakkal Majalla" panose="02000000000000000000" pitchFamily="2" charset="-78"/>
              <a:ea typeface="+mn-ea"/>
              <a:cs typeface="Sakkal Majalla" panose="02000000000000000000" pitchFamily="2" charset="-78"/>
            </a:rPr>
            <a:t>استُخدمت تقنيات متنوعة لزيادة تنوع البيانات وتعزيز قدرة النموذج على التعميم، تشمل: الانعكاس الأفقي، التدوير (90 درجة)، التمويه </a:t>
          </a:r>
          <a:r>
            <a:rPr lang="ar-SA" sz="1400" kern="1200" dirty="0" err="1">
              <a:solidFill>
                <a:prstClr val="white"/>
              </a:solidFill>
              <a:latin typeface="Sakkal Majalla" panose="02000000000000000000" pitchFamily="2" charset="-78"/>
              <a:ea typeface="+mn-ea"/>
              <a:cs typeface="Sakkal Majalla" panose="02000000000000000000" pitchFamily="2" charset="-78"/>
            </a:rPr>
            <a:t>الغاوسي</a:t>
          </a:r>
          <a:r>
            <a:rPr lang="ar-SA" sz="1400" kern="1200" dirty="0">
              <a:solidFill>
                <a:prstClr val="white"/>
              </a:solidFill>
              <a:latin typeface="Sakkal Majalla" panose="02000000000000000000" pitchFamily="2" charset="-78"/>
              <a:ea typeface="+mn-ea"/>
              <a:cs typeface="Sakkal Majalla" panose="02000000000000000000" pitchFamily="2" charset="-78"/>
            </a:rPr>
            <a:t>، تعديل الألوان، وتحويلات الإضاءة والتباين.</a:t>
          </a:r>
        </a:p>
      </dsp:txBody>
      <dsp:txXfrm>
        <a:off x="2277359" y="156353"/>
        <a:ext cx="2528028" cy="1818759"/>
      </dsp:txXfrm>
    </dsp:sp>
    <dsp:sp modelId="{F3F7ADB6-3E0A-47E8-ADD3-8B92402894CB}">
      <dsp:nvSpPr>
        <dsp:cNvPr id="0" name=""/>
        <dsp:cNvSpPr/>
      </dsp:nvSpPr>
      <dsp:spPr>
        <a:xfrm>
          <a:off x="1198925" y="2233165"/>
          <a:ext cx="4949113" cy="321435"/>
        </a:xfrm>
        <a:custGeom>
          <a:avLst/>
          <a:gdLst/>
          <a:ahLst/>
          <a:cxnLst/>
          <a:rect l="0" t="0" r="0" b="0"/>
          <a:pathLst>
            <a:path>
              <a:moveTo>
                <a:pt x="4949113" y="0"/>
              </a:moveTo>
              <a:lnTo>
                <a:pt x="4949113" y="177817"/>
              </a:lnTo>
              <a:lnTo>
                <a:pt x="0" y="177817"/>
              </a:lnTo>
              <a:lnTo>
                <a:pt x="0" y="321435"/>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3549441" y="2391765"/>
        <a:ext cx="248080" cy="4234"/>
      </dsp:txXfrm>
    </dsp:sp>
    <dsp:sp modelId="{6AB79866-12EB-466E-A15F-EB7B68B809F8}">
      <dsp:nvSpPr>
        <dsp:cNvPr id="0" name=""/>
        <dsp:cNvSpPr/>
      </dsp:nvSpPr>
      <dsp:spPr>
        <a:xfrm>
          <a:off x="5228414" y="111648"/>
          <a:ext cx="1839248" cy="212331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125" tIns="94602" rIns="90125" bIns="946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أبعاد الصور ودقتها الأصلية:</a:t>
          </a:r>
          <a:endParaRPr lang="ar-SA" sz="1400" kern="1200" dirty="0">
            <a:latin typeface="Sakkal Majalla" panose="02000000000000000000" pitchFamily="2" charset="-78"/>
            <a:cs typeface="Sakkal Majalla" panose="02000000000000000000" pitchFamily="2" charset="-78"/>
          </a:endParaRPr>
        </a:p>
        <a:p>
          <a:pPr marL="0" lvl="0" indent="0" algn="ctr" defTabSz="711200">
            <a:lnSpc>
              <a:spcPct val="90000"/>
            </a:lnSpc>
            <a:spcBef>
              <a:spcPct val="0"/>
            </a:spcBef>
            <a:spcAft>
              <a:spcPct val="35000"/>
            </a:spcAft>
            <a:buNone/>
          </a:pPr>
          <a:r>
            <a:rPr lang="ar-SA" sz="1400" kern="1200" dirty="0">
              <a:latin typeface="Sakkal Majalla" panose="02000000000000000000" pitchFamily="2" charset="-78"/>
              <a:cs typeface="Sakkal Majalla" panose="02000000000000000000" pitchFamily="2" charset="-78"/>
            </a:rPr>
            <a:t>تم جمع صور عالية الدقة (5472 × 3648 بكسل) وإعادة تحجيمها إلى ثلاث دقات (64 × 64، 96 × 96، 180 × 180 بكسل) لاختبار تأثير حجم الصورة على دقة النموذج وسرعة التدريب، خاصة على الأجهزة منخفضة الطاقة.</a:t>
          </a:r>
          <a:endParaRPr lang="en-US" sz="1400" kern="1200" dirty="0">
            <a:latin typeface="Sakkal Majalla" panose="02000000000000000000" pitchFamily="2" charset="-78"/>
            <a:cs typeface="Sakkal Majalla" panose="02000000000000000000" pitchFamily="2" charset="-78"/>
          </a:endParaRPr>
        </a:p>
      </dsp:txBody>
      <dsp:txXfrm>
        <a:off x="5228414" y="111648"/>
        <a:ext cx="1839248" cy="2123316"/>
      </dsp:txXfrm>
    </dsp:sp>
    <dsp:sp modelId="{9BFA44CD-7AE7-4B2D-AFEB-5CC3CED624C9}">
      <dsp:nvSpPr>
        <dsp:cNvPr id="0" name=""/>
        <dsp:cNvSpPr/>
      </dsp:nvSpPr>
      <dsp:spPr>
        <a:xfrm>
          <a:off x="2380966" y="3690610"/>
          <a:ext cx="392427" cy="91440"/>
        </a:xfrm>
        <a:custGeom>
          <a:avLst/>
          <a:gdLst/>
          <a:ahLst/>
          <a:cxnLst/>
          <a:rect l="0" t="0" r="0" b="0"/>
          <a:pathLst>
            <a:path>
              <a:moveTo>
                <a:pt x="0" y="45720"/>
              </a:moveTo>
              <a:lnTo>
                <a:pt x="392427"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2566604" y="3734213"/>
        <a:ext cx="21151" cy="4234"/>
      </dsp:txXfrm>
    </dsp:sp>
    <dsp:sp modelId="{6C7853D7-3C04-426E-A6A1-1AD9EE83C29C}">
      <dsp:nvSpPr>
        <dsp:cNvPr id="0" name=""/>
        <dsp:cNvSpPr/>
      </dsp:nvSpPr>
      <dsp:spPr>
        <a:xfrm>
          <a:off x="15083" y="2587001"/>
          <a:ext cx="2367682" cy="229865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125" tIns="94602" rIns="90125" bIns="946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تنسيق الألوان:</a:t>
          </a:r>
        </a:p>
        <a:p>
          <a:pPr marL="0" lvl="0" indent="0" algn="ctr" defTabSz="711200">
            <a:lnSpc>
              <a:spcPct val="90000"/>
            </a:lnSpc>
            <a:spcBef>
              <a:spcPct val="0"/>
            </a:spcBef>
            <a:spcAft>
              <a:spcPct val="35000"/>
            </a:spcAft>
            <a:buNone/>
          </a:pPr>
          <a:r>
            <a:rPr lang="ar-SA" sz="1400" kern="1200" dirty="0">
              <a:solidFill>
                <a:prstClr val="white"/>
              </a:solidFill>
              <a:latin typeface="Sakkal Majalla" panose="02000000000000000000" pitchFamily="2" charset="-78"/>
              <a:ea typeface="+mn-ea"/>
              <a:cs typeface="Sakkal Majalla" panose="02000000000000000000" pitchFamily="2" charset="-78"/>
            </a:rPr>
            <a:t>الصور الأصلية كانت ملونة</a:t>
          </a:r>
        </a:p>
        <a:p>
          <a:pPr marL="0" lvl="0" indent="0" algn="ctr" defTabSz="711200">
            <a:lnSpc>
              <a:spcPct val="90000"/>
            </a:lnSpc>
            <a:spcBef>
              <a:spcPct val="0"/>
            </a:spcBef>
            <a:spcAft>
              <a:spcPct val="35000"/>
            </a:spcAft>
            <a:buNone/>
          </a:pPr>
          <a:r>
            <a:rPr lang="ar-SA" sz="1400" kern="1200" dirty="0">
              <a:solidFill>
                <a:prstClr val="white"/>
              </a:solidFill>
              <a:latin typeface="Sakkal Majalla" panose="02000000000000000000" pitchFamily="2" charset="-78"/>
              <a:ea typeface="+mn-ea"/>
              <a:cs typeface="Sakkal Majalla" panose="02000000000000000000" pitchFamily="2" charset="-78"/>
            </a:rPr>
            <a:t>)</a:t>
          </a:r>
          <a:r>
            <a:rPr lang="en-US" sz="1400" kern="1200" dirty="0">
              <a:solidFill>
                <a:prstClr val="white"/>
              </a:solidFill>
              <a:latin typeface="Sakkal Majalla" panose="02000000000000000000" pitchFamily="2" charset="-78"/>
              <a:ea typeface="+mn-ea"/>
              <a:cs typeface="Sakkal Majalla" panose="02000000000000000000" pitchFamily="2" charset="-78"/>
            </a:rPr>
            <a:t>RGB</a:t>
          </a:r>
          <a:r>
            <a:rPr lang="ar-SA" sz="1400" kern="1200" dirty="0">
              <a:solidFill>
                <a:prstClr val="white"/>
              </a:solidFill>
              <a:latin typeface="Sakkal Majalla" panose="02000000000000000000" pitchFamily="2" charset="-78"/>
              <a:ea typeface="+mn-ea"/>
              <a:cs typeface="Sakkal Majalla" panose="02000000000000000000" pitchFamily="2" charset="-78"/>
            </a:rPr>
            <a:t>(</a:t>
          </a:r>
          <a:endParaRPr lang="en-US" sz="1400" kern="1200" dirty="0">
            <a:solidFill>
              <a:prstClr val="white"/>
            </a:solidFill>
            <a:latin typeface="Sakkal Majalla" panose="02000000000000000000" pitchFamily="2" charset="-78"/>
            <a:ea typeface="+mn-ea"/>
            <a:cs typeface="Sakkal Majalla" panose="02000000000000000000" pitchFamily="2" charset="-78"/>
          </a:endParaRPr>
        </a:p>
        <a:p>
          <a:pPr marL="0" lvl="0" indent="0" algn="ctr" defTabSz="711200" rtl="1">
            <a:lnSpc>
              <a:spcPct val="90000"/>
            </a:lnSpc>
            <a:spcBef>
              <a:spcPct val="0"/>
            </a:spcBef>
            <a:spcAft>
              <a:spcPct val="35000"/>
            </a:spcAft>
            <a:buFont typeface="Arial" panose="020B0604020202020204" pitchFamily="34" charset="0"/>
            <a:buNone/>
          </a:pPr>
          <a:r>
            <a:rPr lang="ar-SA" sz="1400" kern="1200" dirty="0">
              <a:solidFill>
                <a:prstClr val="white"/>
              </a:solidFill>
              <a:latin typeface="Sakkal Majalla" panose="02000000000000000000" pitchFamily="2" charset="-78"/>
              <a:ea typeface="+mn-ea"/>
              <a:cs typeface="Sakkal Majalla" panose="02000000000000000000" pitchFamily="2" charset="-78"/>
            </a:rPr>
            <a:t>تم الحفاظ على القنوات الثلاث (</a:t>
          </a:r>
          <a:r>
            <a:rPr lang="en-US" sz="1400" kern="1200" dirty="0">
              <a:solidFill>
                <a:prstClr val="white"/>
              </a:solidFill>
              <a:latin typeface="Sakkal Majalla" panose="02000000000000000000" pitchFamily="2" charset="-78"/>
              <a:ea typeface="+mn-ea"/>
              <a:cs typeface="Sakkal Majalla" panose="02000000000000000000" pitchFamily="2" charset="-78"/>
            </a:rPr>
            <a:t>Red, Green, Blue</a:t>
          </a:r>
          <a:r>
            <a:rPr lang="ar-SA" sz="1400" kern="1200" dirty="0">
              <a:solidFill>
                <a:prstClr val="white"/>
              </a:solidFill>
              <a:latin typeface="Sakkal Majalla" panose="02000000000000000000" pitchFamily="2" charset="-78"/>
              <a:ea typeface="+mn-ea"/>
              <a:cs typeface="Sakkal Majalla" panose="02000000000000000000" pitchFamily="2" charset="-78"/>
            </a:rPr>
            <a:t>)</a:t>
          </a:r>
        </a:p>
        <a:p>
          <a:pPr marL="0" lvl="0" indent="0" algn="ctr" defTabSz="711200" rtl="1">
            <a:lnSpc>
              <a:spcPct val="90000"/>
            </a:lnSpc>
            <a:spcBef>
              <a:spcPct val="0"/>
            </a:spcBef>
            <a:spcAft>
              <a:spcPct val="35000"/>
            </a:spcAft>
            <a:buFont typeface="Arial" panose="020B0604020202020204" pitchFamily="34" charset="0"/>
            <a:buNone/>
          </a:pPr>
          <a:r>
            <a:rPr lang="ar-SA" sz="1400" kern="1200" dirty="0">
              <a:solidFill>
                <a:prstClr val="white"/>
              </a:solidFill>
              <a:latin typeface="Sakkal Majalla" panose="02000000000000000000" pitchFamily="2" charset="-78"/>
              <a:ea typeface="+mn-ea"/>
              <a:cs typeface="Sakkal Majalla" panose="02000000000000000000" pitchFamily="2" charset="-78"/>
            </a:rPr>
            <a:t>أثناء الإدخال للنموذج.</a:t>
          </a:r>
        </a:p>
        <a:p>
          <a:pPr marL="0" lvl="0" indent="0" algn="ctr" defTabSz="711200" rtl="1">
            <a:lnSpc>
              <a:spcPct val="90000"/>
            </a:lnSpc>
            <a:spcBef>
              <a:spcPct val="0"/>
            </a:spcBef>
            <a:spcAft>
              <a:spcPct val="35000"/>
            </a:spcAft>
            <a:buFont typeface="Arial" panose="020B0604020202020204" pitchFamily="34" charset="0"/>
            <a:buNone/>
          </a:pPr>
          <a:r>
            <a:rPr lang="ar-SA" sz="1400" kern="1200" dirty="0">
              <a:solidFill>
                <a:prstClr val="white"/>
              </a:solidFill>
              <a:latin typeface="Sakkal Majalla" panose="02000000000000000000" pitchFamily="2" charset="-78"/>
              <a:ea typeface="+mn-ea"/>
              <a:cs typeface="Sakkal Majalla" panose="02000000000000000000" pitchFamily="2" charset="-78"/>
            </a:rPr>
            <a:t>هذا ضروري لأن بعض الأنواع تُميز جزئياً باللون</a:t>
          </a:r>
          <a:r>
            <a:rPr lang="ar-SA" sz="1400" kern="1200" dirty="0"/>
            <a:t>.</a:t>
          </a:r>
          <a:endParaRPr lang="en-US" sz="1400" kern="1200" dirty="0">
            <a:latin typeface="Sakkal Majalla" panose="02000000000000000000" pitchFamily="2" charset="-78"/>
            <a:cs typeface="Sakkal Majalla" panose="02000000000000000000" pitchFamily="2" charset="-78"/>
          </a:endParaRPr>
        </a:p>
      </dsp:txBody>
      <dsp:txXfrm>
        <a:off x="15083" y="2587001"/>
        <a:ext cx="2367682" cy="2298659"/>
      </dsp:txXfrm>
    </dsp:sp>
    <dsp:sp modelId="{36187B8C-24A6-417E-BC99-F87815299F8F}">
      <dsp:nvSpPr>
        <dsp:cNvPr id="0" name=""/>
        <dsp:cNvSpPr/>
      </dsp:nvSpPr>
      <dsp:spPr>
        <a:xfrm>
          <a:off x="5692220" y="3690610"/>
          <a:ext cx="392427" cy="91440"/>
        </a:xfrm>
        <a:custGeom>
          <a:avLst/>
          <a:gdLst/>
          <a:ahLst/>
          <a:cxnLst/>
          <a:rect l="0" t="0" r="0" b="0"/>
          <a:pathLst>
            <a:path>
              <a:moveTo>
                <a:pt x="0" y="45720"/>
              </a:moveTo>
              <a:lnTo>
                <a:pt x="392427"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5877858" y="3734213"/>
        <a:ext cx="21151" cy="4234"/>
      </dsp:txXfrm>
    </dsp:sp>
    <dsp:sp modelId="{2516C734-3412-4ECD-A589-44D6D2C90E43}">
      <dsp:nvSpPr>
        <dsp:cNvPr id="0" name=""/>
        <dsp:cNvSpPr/>
      </dsp:nvSpPr>
      <dsp:spPr>
        <a:xfrm>
          <a:off x="2805793" y="2550418"/>
          <a:ext cx="2888226" cy="237182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125" tIns="94602" rIns="90125" bIns="94602" numCol="1" spcCol="1270" anchor="ctr" anchorCtr="0">
          <a:noAutofit/>
        </a:bodyPr>
        <a:lstStyle/>
        <a:p>
          <a:pPr marL="0" lvl="0" indent="0" algn="ctr" defTabSz="800100">
            <a:lnSpc>
              <a:spcPct val="90000"/>
            </a:lnSpc>
            <a:spcBef>
              <a:spcPct val="0"/>
            </a:spcBef>
            <a:spcAft>
              <a:spcPct val="35000"/>
            </a:spcAft>
            <a:buNone/>
          </a:pPr>
          <a:r>
            <a:rPr lang="ar-SA" sz="1800" b="1" kern="1200" dirty="0">
              <a:latin typeface="Sakkal Majalla" panose="02000000000000000000" pitchFamily="2" charset="-78"/>
              <a:cs typeface="Sakkal Majalla" panose="02000000000000000000" pitchFamily="2" charset="-78"/>
            </a:rPr>
            <a:t>التطبيع:</a:t>
          </a:r>
        </a:p>
        <a:p>
          <a:pPr marL="0" lvl="0" indent="0" algn="ctr" defTabSz="800100">
            <a:lnSpc>
              <a:spcPct val="90000"/>
            </a:lnSpc>
            <a:spcBef>
              <a:spcPct val="0"/>
            </a:spcBef>
            <a:spcAft>
              <a:spcPct val="35000"/>
            </a:spcAft>
            <a:buNone/>
          </a:pPr>
          <a:r>
            <a:rPr lang="ar-SA" sz="1400" kern="1200" dirty="0">
              <a:solidFill>
                <a:prstClr val="white"/>
              </a:solidFill>
              <a:latin typeface="Sakkal Majalla" panose="02000000000000000000" pitchFamily="2" charset="-78"/>
              <a:ea typeface="+mn-ea"/>
              <a:cs typeface="Sakkal Majalla" panose="02000000000000000000" pitchFamily="2" charset="-78"/>
            </a:rPr>
            <a:t>قيم البكسلات تم تطبيعها (من 0-255 إلى نطاق 0.0-1.0) للمساعدة في استقرار النموذج أثناء التدريب</a:t>
          </a:r>
          <a:endParaRPr lang="en-US" sz="1400" kern="1200" dirty="0">
            <a:solidFill>
              <a:prstClr val="white"/>
            </a:solidFill>
            <a:latin typeface="Sakkal Majalla" panose="02000000000000000000" pitchFamily="2" charset="-78"/>
            <a:ea typeface="+mn-ea"/>
            <a:cs typeface="Sakkal Majalla" panose="02000000000000000000" pitchFamily="2" charset="-78"/>
          </a:endParaRPr>
        </a:p>
      </dsp:txBody>
      <dsp:txXfrm>
        <a:off x="2805793" y="2550418"/>
        <a:ext cx="2888226" cy="2371824"/>
      </dsp:txXfrm>
    </dsp:sp>
    <dsp:sp modelId="{BD33E07C-C552-43B3-BB18-401D6F29BD75}">
      <dsp:nvSpPr>
        <dsp:cNvPr id="0" name=""/>
        <dsp:cNvSpPr/>
      </dsp:nvSpPr>
      <dsp:spPr>
        <a:xfrm>
          <a:off x="6117047" y="2550418"/>
          <a:ext cx="1839248" cy="237182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125" tIns="94602" rIns="90125" bIns="946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تقسيم البيانات:</a:t>
          </a:r>
        </a:p>
        <a:p>
          <a:pPr marL="0" lvl="0" indent="0" algn="ctr" defTabSz="711200">
            <a:lnSpc>
              <a:spcPct val="90000"/>
            </a:lnSpc>
            <a:spcBef>
              <a:spcPct val="0"/>
            </a:spcBef>
            <a:spcAft>
              <a:spcPct val="35000"/>
            </a:spcAft>
            <a:buNone/>
          </a:pPr>
          <a:br>
            <a:rPr lang="en-US" sz="1400" kern="1200" dirty="0">
              <a:solidFill>
                <a:prstClr val="white"/>
              </a:solidFill>
              <a:latin typeface="Sakkal Majalla" panose="02000000000000000000" pitchFamily="2" charset="-78"/>
              <a:ea typeface="+mn-ea"/>
              <a:cs typeface="Sakkal Majalla" panose="02000000000000000000" pitchFamily="2" charset="-78"/>
            </a:rPr>
          </a:br>
          <a:r>
            <a:rPr lang="en-US" sz="1400" kern="1200" dirty="0">
              <a:solidFill>
                <a:prstClr val="white"/>
              </a:solidFill>
              <a:latin typeface="Sakkal Majalla" panose="02000000000000000000" pitchFamily="2" charset="-78"/>
              <a:ea typeface="+mn-ea"/>
              <a:cs typeface="Sakkal Majalla" panose="02000000000000000000" pitchFamily="2" charset="-78"/>
            </a:rPr>
            <a:t>90% </a:t>
          </a:r>
          <a:r>
            <a:rPr lang="ar-SA" sz="1400" kern="1200" dirty="0">
              <a:solidFill>
                <a:prstClr val="white"/>
              </a:solidFill>
              <a:latin typeface="Sakkal Majalla" panose="02000000000000000000" pitchFamily="2" charset="-78"/>
              <a:ea typeface="+mn-ea"/>
              <a:cs typeface="Sakkal Majalla" panose="02000000000000000000" pitchFamily="2" charset="-78"/>
            </a:rPr>
            <a:t>للتدريب، </a:t>
          </a:r>
        </a:p>
        <a:p>
          <a:pPr marL="0" lvl="0" indent="0" algn="ctr" defTabSz="711200">
            <a:lnSpc>
              <a:spcPct val="90000"/>
            </a:lnSpc>
            <a:spcBef>
              <a:spcPct val="0"/>
            </a:spcBef>
            <a:spcAft>
              <a:spcPct val="35000"/>
            </a:spcAft>
            <a:buNone/>
          </a:pPr>
          <a:r>
            <a:rPr lang="ar-SA" sz="1400" kern="1200" dirty="0">
              <a:solidFill>
                <a:prstClr val="white"/>
              </a:solidFill>
              <a:latin typeface="Sakkal Majalla" panose="02000000000000000000" pitchFamily="2" charset="-78"/>
              <a:ea typeface="+mn-ea"/>
              <a:cs typeface="Sakkal Majalla" panose="02000000000000000000" pitchFamily="2" charset="-78"/>
            </a:rPr>
            <a:t>للاختبار 10% </a:t>
          </a:r>
          <a:endParaRPr lang="en-US" sz="1400" kern="1200" dirty="0">
            <a:solidFill>
              <a:prstClr val="white"/>
            </a:solidFill>
            <a:latin typeface="Sakkal Majalla" panose="02000000000000000000" pitchFamily="2" charset="-78"/>
            <a:ea typeface="+mn-ea"/>
            <a:cs typeface="Sakkal Majalla" panose="02000000000000000000" pitchFamily="2" charset="-78"/>
          </a:endParaRPr>
        </a:p>
      </dsp:txBody>
      <dsp:txXfrm>
        <a:off x="6117047" y="2550418"/>
        <a:ext cx="1839248" cy="23718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4EB60-4528-461A-AA99-58BBDCDE8781}">
      <dsp:nvSpPr>
        <dsp:cNvPr id="0" name=""/>
        <dsp:cNvSpPr/>
      </dsp:nvSpPr>
      <dsp:spPr>
        <a:xfrm>
          <a:off x="0" y="2973293"/>
          <a:ext cx="6479357" cy="195080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b="1" kern="1200" dirty="0">
              <a:latin typeface="Sakkal Majalla" panose="02000000000000000000" pitchFamily="2" charset="-78"/>
              <a:cs typeface="Sakkal Majalla" panose="02000000000000000000" pitchFamily="2" charset="-78"/>
            </a:rPr>
            <a:t>حجم البيانات</a:t>
          </a:r>
          <a:r>
            <a:rPr lang="ar-SA" sz="2000" kern="1200" dirty="0">
              <a:solidFill>
                <a:prstClr val="white"/>
              </a:solidFill>
              <a:latin typeface="Sakkal Majalla" panose="02000000000000000000" pitchFamily="2" charset="-78"/>
              <a:ea typeface="+mn-ea"/>
              <a:cs typeface="Sakkal Majalla" panose="02000000000000000000" pitchFamily="2" charset="-78"/>
            </a:rPr>
            <a:t>:</a:t>
          </a:r>
        </a:p>
        <a:p>
          <a:pPr marL="0" lvl="0" indent="0" algn="ctr" defTabSz="1244600" rtl="1">
            <a:lnSpc>
              <a:spcPct val="90000"/>
            </a:lnSpc>
            <a:spcBef>
              <a:spcPct val="0"/>
            </a:spcBef>
            <a:spcAft>
              <a:spcPct val="35000"/>
            </a:spcAft>
            <a:buNone/>
          </a:pPr>
          <a:r>
            <a:rPr lang="ar-SA" sz="2000" kern="1200" dirty="0">
              <a:solidFill>
                <a:prstClr val="white"/>
              </a:solidFill>
              <a:latin typeface="Sakkal Majalla" panose="02000000000000000000" pitchFamily="2" charset="-78"/>
              <a:ea typeface="+mn-ea"/>
              <a:cs typeface="Sakkal Majalla" panose="02000000000000000000" pitchFamily="2" charset="-78"/>
            </a:rPr>
            <a:t>عدد الصور الإجمالي: 6300 صورة.​ عدد الصور المستخدمة بعد التنظيف: 5550 صورة، موزعة كالتالي:​ الثعابين: 1650 صورة.​ السحالي: 1650 صورة.​ الضفادع: 1800 صورة.</a:t>
          </a:r>
          <a:endParaRPr lang="en-US" sz="2000" kern="1200" dirty="0">
            <a:solidFill>
              <a:prstClr val="white"/>
            </a:solidFill>
            <a:latin typeface="Sakkal Majalla" panose="02000000000000000000" pitchFamily="2" charset="-78"/>
            <a:ea typeface="+mn-ea"/>
            <a:cs typeface="Sakkal Majalla" panose="02000000000000000000" pitchFamily="2" charset="-78"/>
          </a:endParaRPr>
        </a:p>
      </dsp:txBody>
      <dsp:txXfrm>
        <a:off x="0" y="2973293"/>
        <a:ext cx="6479357" cy="1950802"/>
      </dsp:txXfrm>
    </dsp:sp>
    <dsp:sp modelId="{8235F052-CD5B-4F62-9908-1CAC96C0CB95}">
      <dsp:nvSpPr>
        <dsp:cNvPr id="0" name=""/>
        <dsp:cNvSpPr/>
      </dsp:nvSpPr>
      <dsp:spPr>
        <a:xfrm rot="10800000">
          <a:off x="0" y="2221"/>
          <a:ext cx="6479357" cy="3000334"/>
        </a:xfrm>
        <a:prstGeom prst="upArrowCallout">
          <a:avLst/>
        </a:prstGeom>
        <a:solidFill>
          <a:schemeClr val="accent2">
            <a:hueOff val="7072097"/>
            <a:satOff val="-26638"/>
            <a:lumOff val="2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ar-SA" sz="2800" b="1" kern="1200" dirty="0">
              <a:latin typeface="Sakkal Majalla" panose="02000000000000000000" pitchFamily="2" charset="-78"/>
              <a:cs typeface="Sakkal Majalla" panose="02000000000000000000" pitchFamily="2" charset="-78"/>
            </a:rPr>
            <a:t>توصيف البيانات:</a:t>
          </a:r>
          <a:br>
            <a:rPr lang="ar-SA" sz="1700" kern="1200" dirty="0">
              <a:latin typeface="Sakkal Majalla" panose="02000000000000000000" pitchFamily="2" charset="-78"/>
              <a:cs typeface="Sakkal Majalla" panose="02000000000000000000" pitchFamily="2" charset="-78"/>
            </a:rPr>
          </a:br>
          <a:r>
            <a:rPr lang="ar-SA" sz="2000" kern="1200" dirty="0">
              <a:solidFill>
                <a:prstClr val="white"/>
              </a:solidFill>
              <a:latin typeface="Sakkal Majalla" panose="02000000000000000000" pitchFamily="2" charset="-78"/>
              <a:ea typeface="+mn-ea"/>
              <a:cs typeface="Sakkal Majalla" panose="02000000000000000000" pitchFamily="2" charset="-78"/>
            </a:rPr>
            <a:t>تم جمع الصور باستخدام كاميرات مختلفة، بما في ذلك كاميرات الهواتف المحمولة، في مناطق مختلفة من ولاية تكساس، الولايات المتحدة الأمريكية</a:t>
          </a:r>
          <a:r>
            <a:rPr lang="en-US" sz="1700" kern="1200" dirty="0"/>
            <a:t>.</a:t>
          </a:r>
          <a:endParaRPr lang="en-US" sz="1700" kern="1200" dirty="0">
            <a:latin typeface="Sakkal Majalla" panose="02000000000000000000" pitchFamily="2" charset="-78"/>
            <a:cs typeface="Sakkal Majalla" panose="02000000000000000000" pitchFamily="2" charset="-78"/>
          </a:endParaRPr>
        </a:p>
      </dsp:txBody>
      <dsp:txXfrm rot="10800000">
        <a:off x="0" y="2221"/>
        <a:ext cx="6479357" cy="19495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1EF946-4875-4129-85D3-0161EF8FC304}">
      <dsp:nvSpPr>
        <dsp:cNvPr id="0" name=""/>
        <dsp:cNvSpPr/>
      </dsp:nvSpPr>
      <dsp:spPr>
        <a:xfrm>
          <a:off x="7444970" y="205238"/>
          <a:ext cx="3445958" cy="436675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r" defTabSz="889000" rtl="1">
            <a:lnSpc>
              <a:spcPct val="90000"/>
            </a:lnSpc>
            <a:spcBef>
              <a:spcPct val="0"/>
            </a:spcBef>
            <a:spcAft>
              <a:spcPct val="35000"/>
            </a:spcAft>
            <a:buNone/>
          </a:pPr>
          <a:r>
            <a:rPr lang="ar-SA" sz="2000" kern="1200" dirty="0">
              <a:solidFill>
                <a:prstClr val="white"/>
              </a:solidFill>
              <a:latin typeface="Sakkal Majalla" panose="02000000000000000000" pitchFamily="2" charset="-78"/>
              <a:ea typeface="+mn-ea"/>
              <a:cs typeface="Sakkal Majalla" panose="02000000000000000000" pitchFamily="2" charset="-78"/>
            </a:rPr>
            <a:t>دقة التصنيف:</a:t>
          </a:r>
        </a:p>
        <a:p>
          <a:pPr marL="0" lvl="0" indent="0" algn="r" defTabSz="889000" rtl="1">
            <a:lnSpc>
              <a:spcPct val="90000"/>
            </a:lnSpc>
            <a:spcBef>
              <a:spcPct val="0"/>
            </a:spcBef>
            <a:spcAft>
              <a:spcPct val="35000"/>
            </a:spcAft>
            <a:buNone/>
          </a:pPr>
          <a:r>
            <a:rPr lang="en-US" sz="2000" kern="1200" dirty="0">
              <a:solidFill>
                <a:prstClr val="white"/>
              </a:solidFill>
              <a:latin typeface="Sakkal Majalla" panose="02000000000000000000" pitchFamily="2" charset="-78"/>
              <a:ea typeface="+mn-ea"/>
              <a:cs typeface="Sakkal Majalla" panose="02000000000000000000" pitchFamily="2" charset="-78"/>
            </a:rPr>
            <a:t>:VGG16 </a:t>
          </a:r>
          <a:r>
            <a:rPr lang="ar-SA" sz="2000" kern="1200" dirty="0">
              <a:solidFill>
                <a:prstClr val="white"/>
              </a:solidFill>
              <a:latin typeface="Sakkal Majalla" panose="02000000000000000000" pitchFamily="2" charset="-78"/>
              <a:ea typeface="+mn-ea"/>
              <a:cs typeface="Sakkal Majalla" panose="02000000000000000000" pitchFamily="2" charset="-78"/>
            </a:rPr>
            <a:t>حقق دقة تصنيف بلغت 87%.​</a:t>
          </a:r>
        </a:p>
        <a:p>
          <a:pPr marL="0" lvl="0" indent="0" algn="r" defTabSz="889000" rtl="1">
            <a:lnSpc>
              <a:spcPct val="90000"/>
            </a:lnSpc>
            <a:spcBef>
              <a:spcPct val="0"/>
            </a:spcBef>
            <a:spcAft>
              <a:spcPct val="35000"/>
            </a:spcAft>
            <a:buNone/>
          </a:pPr>
          <a:r>
            <a:rPr lang="en-US" sz="2000" kern="1200" dirty="0">
              <a:solidFill>
                <a:prstClr val="white"/>
              </a:solidFill>
              <a:latin typeface="Sakkal Majalla" panose="02000000000000000000" pitchFamily="2" charset="-78"/>
              <a:ea typeface="+mn-ea"/>
              <a:cs typeface="Sakkal Majalla" panose="02000000000000000000" pitchFamily="2" charset="-78"/>
            </a:rPr>
            <a:t>:ResNet50 </a:t>
          </a:r>
          <a:r>
            <a:rPr lang="ar-SA" sz="2000" kern="1200" dirty="0">
              <a:solidFill>
                <a:prstClr val="white"/>
              </a:solidFill>
              <a:latin typeface="Sakkal Majalla" panose="02000000000000000000" pitchFamily="2" charset="-78"/>
              <a:ea typeface="+mn-ea"/>
              <a:cs typeface="Sakkal Majalla" panose="02000000000000000000" pitchFamily="2" charset="-78"/>
            </a:rPr>
            <a:t>حقق دقة تصنيف بلغت 86%.​</a:t>
          </a:r>
        </a:p>
        <a:p>
          <a:pPr marL="0" lvl="0" indent="0" algn="r" defTabSz="889000" rtl="1">
            <a:lnSpc>
              <a:spcPct val="90000"/>
            </a:lnSpc>
            <a:spcBef>
              <a:spcPct val="0"/>
            </a:spcBef>
            <a:spcAft>
              <a:spcPct val="35000"/>
            </a:spcAft>
            <a:buNone/>
          </a:pPr>
          <a:r>
            <a:rPr lang="en-US" sz="2000" kern="1200" dirty="0">
              <a:solidFill>
                <a:prstClr val="white"/>
              </a:solidFill>
              <a:latin typeface="Sakkal Majalla" panose="02000000000000000000" pitchFamily="2" charset="-78"/>
              <a:ea typeface="+mn-ea"/>
              <a:cs typeface="Sakkal Majalla" panose="02000000000000000000" pitchFamily="2" charset="-78"/>
            </a:rPr>
            <a:t>CNN-1 </a:t>
          </a:r>
          <a:r>
            <a:rPr lang="ar-SA" sz="2000" kern="1200" dirty="0">
              <a:solidFill>
                <a:prstClr val="white"/>
              </a:solidFill>
              <a:latin typeface="Sakkal Majalla" panose="02000000000000000000" pitchFamily="2" charset="-78"/>
              <a:ea typeface="+mn-ea"/>
              <a:cs typeface="Sakkal Majalla" panose="02000000000000000000" pitchFamily="2" charset="-78"/>
            </a:rPr>
            <a:t>:حقق دقة تصنيف بلغت 72%.​</a:t>
          </a:r>
          <a:endParaRPr lang="en-US" sz="2000" kern="1200" dirty="0">
            <a:solidFill>
              <a:prstClr val="white"/>
            </a:solidFill>
            <a:latin typeface="Sakkal Majalla" panose="02000000000000000000" pitchFamily="2" charset="-78"/>
            <a:ea typeface="+mn-ea"/>
            <a:cs typeface="Sakkal Majalla" panose="02000000000000000000" pitchFamily="2" charset="-78"/>
          </a:endParaRPr>
        </a:p>
      </dsp:txBody>
      <dsp:txXfrm>
        <a:off x="7444970" y="1951942"/>
        <a:ext cx="3445958" cy="2620055"/>
      </dsp:txXfrm>
    </dsp:sp>
    <dsp:sp modelId="{2D5EB01C-045E-4B14-91B7-7EA4CEBAE924}">
      <dsp:nvSpPr>
        <dsp:cNvPr id="0" name=""/>
        <dsp:cNvSpPr/>
      </dsp:nvSpPr>
      <dsp:spPr>
        <a:xfrm>
          <a:off x="9474788" y="666940"/>
          <a:ext cx="1363910" cy="79575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800100" rtl="1">
            <a:lnSpc>
              <a:spcPct val="90000"/>
            </a:lnSpc>
            <a:spcBef>
              <a:spcPct val="0"/>
            </a:spcBef>
            <a:spcAft>
              <a:spcPct val="35000"/>
            </a:spcAft>
            <a:buNone/>
          </a:pPr>
          <a:r>
            <a:rPr lang="en-US" sz="1800" kern="1200">
              <a:latin typeface="Sakkal Majalla" panose="02000000000000000000" pitchFamily="2" charset="-78"/>
              <a:cs typeface="Sakkal Majalla" panose="02000000000000000000" pitchFamily="2" charset="-78"/>
            </a:rPr>
            <a:t>01</a:t>
          </a:r>
          <a:endParaRPr lang="en-US" sz="1800" kern="1200" dirty="0">
            <a:latin typeface="Sakkal Majalla" panose="02000000000000000000" pitchFamily="2" charset="-78"/>
            <a:cs typeface="Sakkal Majalla" panose="02000000000000000000" pitchFamily="2" charset="-78"/>
          </a:endParaRPr>
        </a:p>
      </dsp:txBody>
      <dsp:txXfrm>
        <a:off x="9474788" y="666940"/>
        <a:ext cx="1363910" cy="795751"/>
      </dsp:txXfrm>
    </dsp:sp>
    <dsp:sp modelId="{76F56AB7-31C9-4B5B-9A49-16A544212826}">
      <dsp:nvSpPr>
        <dsp:cNvPr id="0" name=""/>
        <dsp:cNvSpPr/>
      </dsp:nvSpPr>
      <dsp:spPr>
        <a:xfrm>
          <a:off x="3722485" y="217023"/>
          <a:ext cx="3445958" cy="4366759"/>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r" defTabSz="889000" rtl="1">
            <a:lnSpc>
              <a:spcPct val="90000"/>
            </a:lnSpc>
            <a:spcBef>
              <a:spcPct val="0"/>
            </a:spcBef>
            <a:spcAft>
              <a:spcPct val="35000"/>
            </a:spcAft>
            <a:buNone/>
          </a:pPr>
          <a:r>
            <a:rPr lang="ar-SA" sz="2000" kern="1200" dirty="0">
              <a:solidFill>
                <a:prstClr val="white"/>
              </a:solidFill>
              <a:latin typeface="Sakkal Majalla" panose="02000000000000000000" pitchFamily="2" charset="-78"/>
              <a:ea typeface="+mn-ea"/>
              <a:cs typeface="Sakkal Majalla" panose="02000000000000000000" pitchFamily="2" charset="-78"/>
            </a:rPr>
            <a:t>الأداء العام:</a:t>
          </a:r>
        </a:p>
        <a:p>
          <a:pPr marL="0" lvl="0" indent="0" algn="r" defTabSz="889000" rtl="1">
            <a:lnSpc>
              <a:spcPct val="90000"/>
            </a:lnSpc>
            <a:spcBef>
              <a:spcPct val="0"/>
            </a:spcBef>
            <a:spcAft>
              <a:spcPct val="35000"/>
            </a:spcAft>
            <a:buNone/>
          </a:pPr>
          <a:r>
            <a:rPr lang="ar-SA" sz="2000" kern="1200" dirty="0">
              <a:solidFill>
                <a:prstClr val="white"/>
              </a:solidFill>
              <a:latin typeface="Sakkal Majalla" panose="02000000000000000000" pitchFamily="2" charset="-78"/>
              <a:ea typeface="+mn-ea"/>
              <a:cs typeface="Sakkal Majalla" panose="02000000000000000000" pitchFamily="2" charset="-78"/>
            </a:rPr>
            <a:t>تُظهر النتائج أن النماذج المعتمدة على التعلم بالنقل</a:t>
          </a:r>
          <a:r>
            <a:rPr lang="en-US" sz="2000" kern="1200" dirty="0">
              <a:solidFill>
                <a:prstClr val="white"/>
              </a:solidFill>
              <a:latin typeface="Sakkal Majalla" panose="02000000000000000000" pitchFamily="2" charset="-78"/>
              <a:ea typeface="+mn-ea"/>
              <a:cs typeface="Sakkal Majalla" panose="02000000000000000000" pitchFamily="2" charset="-78"/>
            </a:rPr>
            <a:t> (Transfer Learning) </a:t>
          </a:r>
          <a:r>
            <a:rPr lang="ar-SA" sz="2000" kern="1200" dirty="0">
              <a:solidFill>
                <a:prstClr val="white"/>
              </a:solidFill>
              <a:latin typeface="Sakkal Majalla" panose="02000000000000000000" pitchFamily="2" charset="-78"/>
              <a:ea typeface="+mn-ea"/>
              <a:cs typeface="Sakkal Majalla" panose="02000000000000000000" pitchFamily="2" charset="-78"/>
            </a:rPr>
            <a:t>مثل</a:t>
          </a:r>
          <a:r>
            <a:rPr lang="en-US" sz="2000" kern="1200" dirty="0">
              <a:solidFill>
                <a:prstClr val="white"/>
              </a:solidFill>
              <a:latin typeface="Sakkal Majalla" panose="02000000000000000000" pitchFamily="2" charset="-78"/>
              <a:ea typeface="+mn-ea"/>
              <a:cs typeface="Sakkal Majalla" panose="02000000000000000000" pitchFamily="2" charset="-78"/>
            </a:rPr>
            <a:t> VGG16 </a:t>
          </a:r>
          <a:r>
            <a:rPr lang="ar-SA" sz="2000" kern="1200" dirty="0">
              <a:solidFill>
                <a:prstClr val="white"/>
              </a:solidFill>
              <a:latin typeface="Sakkal Majalla" panose="02000000000000000000" pitchFamily="2" charset="-78"/>
              <a:ea typeface="+mn-ea"/>
              <a:cs typeface="Sakkal Majalla" panose="02000000000000000000" pitchFamily="2" charset="-78"/>
            </a:rPr>
            <a:t>و</a:t>
          </a:r>
          <a:r>
            <a:rPr lang="en-US" sz="2000" kern="1200" dirty="0">
              <a:solidFill>
                <a:prstClr val="white"/>
              </a:solidFill>
              <a:latin typeface="Sakkal Majalla" panose="02000000000000000000" pitchFamily="2" charset="-78"/>
              <a:ea typeface="+mn-ea"/>
              <a:cs typeface="Sakkal Majalla" panose="02000000000000000000" pitchFamily="2" charset="-78"/>
            </a:rPr>
            <a:t>ResNet50 </a:t>
          </a:r>
          <a:r>
            <a:rPr lang="ar-SA" sz="2000" kern="1200" dirty="0">
              <a:solidFill>
                <a:prstClr val="white"/>
              </a:solidFill>
              <a:latin typeface="Sakkal Majalla" panose="02000000000000000000" pitchFamily="2" charset="-78"/>
              <a:ea typeface="+mn-ea"/>
              <a:cs typeface="Sakkal Majalla" panose="02000000000000000000" pitchFamily="2" charset="-78"/>
            </a:rPr>
            <a:t>تتفوق على النموذج المُدرب من الصفر</a:t>
          </a:r>
          <a:r>
            <a:rPr lang="en-US" sz="2000" kern="1200" dirty="0">
              <a:solidFill>
                <a:prstClr val="white"/>
              </a:solidFill>
              <a:latin typeface="Sakkal Majalla" panose="02000000000000000000" pitchFamily="2" charset="-78"/>
              <a:ea typeface="+mn-ea"/>
              <a:cs typeface="Sakkal Majalla" panose="02000000000000000000" pitchFamily="2" charset="-78"/>
            </a:rPr>
            <a:t> (CNN-1)</a:t>
          </a:r>
          <a:r>
            <a:rPr lang="ar-SA" sz="2000" kern="1200" dirty="0">
              <a:solidFill>
                <a:prstClr val="white"/>
              </a:solidFill>
              <a:latin typeface="Sakkal Majalla" panose="02000000000000000000" pitchFamily="2" charset="-78"/>
              <a:ea typeface="+mn-ea"/>
              <a:cs typeface="Sakkal Majalla" panose="02000000000000000000" pitchFamily="2" charset="-78"/>
            </a:rPr>
            <a:t>، مما يدل على فعالية استخدام النماذج المدربة مسبقًا في مثل هذه التطبيقات</a:t>
          </a:r>
          <a:r>
            <a:rPr lang="en-US" sz="1800" kern="1200" dirty="0"/>
            <a:t>.​</a:t>
          </a:r>
          <a:endParaRPr lang="en-US" sz="1800" kern="1200" dirty="0">
            <a:latin typeface="Sakkal Majalla" panose="02000000000000000000" pitchFamily="2" charset="-78"/>
            <a:cs typeface="Sakkal Majalla" panose="02000000000000000000" pitchFamily="2" charset="-78"/>
          </a:endParaRPr>
        </a:p>
      </dsp:txBody>
      <dsp:txXfrm>
        <a:off x="3722485" y="1963727"/>
        <a:ext cx="3445958" cy="2620055"/>
      </dsp:txXfrm>
    </dsp:sp>
    <dsp:sp modelId="{CA617067-C679-4BB4-8B43-1AB7A3D30655}">
      <dsp:nvSpPr>
        <dsp:cNvPr id="0" name=""/>
        <dsp:cNvSpPr/>
      </dsp:nvSpPr>
      <dsp:spPr>
        <a:xfrm>
          <a:off x="5724862" y="300078"/>
          <a:ext cx="1431382" cy="16540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800100" rtl="1">
            <a:lnSpc>
              <a:spcPct val="90000"/>
            </a:lnSpc>
            <a:spcBef>
              <a:spcPct val="0"/>
            </a:spcBef>
            <a:spcAft>
              <a:spcPct val="35000"/>
            </a:spcAft>
            <a:buNone/>
          </a:pPr>
          <a:r>
            <a:rPr lang="en-US" sz="1800" kern="1200">
              <a:latin typeface="Sakkal Majalla" panose="02000000000000000000" pitchFamily="2" charset="-78"/>
              <a:cs typeface="Sakkal Majalla" panose="02000000000000000000" pitchFamily="2" charset="-78"/>
            </a:rPr>
            <a:t>02</a:t>
          </a:r>
          <a:endParaRPr lang="en-US" sz="1800" kern="1200" dirty="0">
            <a:latin typeface="Sakkal Majalla" panose="02000000000000000000" pitchFamily="2" charset="-78"/>
            <a:cs typeface="Sakkal Majalla" panose="02000000000000000000" pitchFamily="2" charset="-78"/>
          </a:endParaRPr>
        </a:p>
      </dsp:txBody>
      <dsp:txXfrm>
        <a:off x="5724862" y="300078"/>
        <a:ext cx="1431382" cy="1654059"/>
      </dsp:txXfrm>
    </dsp:sp>
    <dsp:sp modelId="{B2E7666C-0060-47D8-8FF4-6EFC445F9C44}">
      <dsp:nvSpPr>
        <dsp:cNvPr id="0" name=""/>
        <dsp:cNvSpPr/>
      </dsp:nvSpPr>
      <dsp:spPr>
        <a:xfrm>
          <a:off x="73147" y="184273"/>
          <a:ext cx="3445958" cy="4366759"/>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r" defTabSz="1066800" rtl="1">
            <a:lnSpc>
              <a:spcPct val="90000"/>
            </a:lnSpc>
            <a:spcBef>
              <a:spcPct val="0"/>
            </a:spcBef>
            <a:spcAft>
              <a:spcPct val="35000"/>
            </a:spcAft>
            <a:buNone/>
          </a:pPr>
          <a:r>
            <a:rPr lang="ar-SA" sz="2400" b="1" kern="1200" dirty="0">
              <a:latin typeface="Sakkal Majalla" panose="02000000000000000000" pitchFamily="2" charset="-78"/>
              <a:cs typeface="Sakkal Majalla" panose="02000000000000000000" pitchFamily="2" charset="-78"/>
            </a:rPr>
            <a:t>التحديات المحددة:</a:t>
          </a:r>
        </a:p>
        <a:p>
          <a:pPr marL="0" lvl="0" indent="0" algn="r" defTabSz="1066800" rtl="1">
            <a:lnSpc>
              <a:spcPct val="90000"/>
            </a:lnSpc>
            <a:spcBef>
              <a:spcPct val="0"/>
            </a:spcBef>
            <a:spcAft>
              <a:spcPct val="35000"/>
            </a:spcAft>
            <a:buNone/>
          </a:pPr>
          <a:r>
            <a:rPr lang="ar-SA" sz="1400" kern="1200" dirty="0">
              <a:solidFill>
                <a:prstClr val="white"/>
              </a:solidFill>
              <a:latin typeface="Sakkal Majalla" panose="02000000000000000000" pitchFamily="2" charset="-78"/>
              <a:ea typeface="+mn-ea"/>
              <a:cs typeface="Sakkal Majalla" panose="02000000000000000000" pitchFamily="2" charset="-78"/>
            </a:rPr>
            <a:t>ندرة البيانات، مما يجعل الاعتماد على نماذج من الصفر غير فعّال. أداء النماذج تدهور عند تقليل دقة الصور مع زيادة الاستهلاك الحسابي، مما يشكل تحديًا للتوازن بين السرعة والدقة على الأجهزة منخفضة القدرة. تشابه الأنواع وعدم توازن عدد الصور بين الفئات، أدى إلى انحياز النموذج وتأثر دقة الفئات الأقل تمثيلًا. كما أن النماذج لم تُختبر في بيئات جديدة، مما يثير مخاوف بشأن تعميمها عند تغير الإضاءة، الخلفية، أو نوع الكاميرا.</a:t>
          </a:r>
          <a:endParaRPr lang="en-US" sz="1400" kern="1200" dirty="0">
            <a:solidFill>
              <a:prstClr val="white"/>
            </a:solidFill>
            <a:latin typeface="Sakkal Majalla" panose="02000000000000000000" pitchFamily="2" charset="-78"/>
            <a:ea typeface="+mn-ea"/>
            <a:cs typeface="Sakkal Majalla" panose="02000000000000000000" pitchFamily="2" charset="-78"/>
          </a:endParaRPr>
        </a:p>
      </dsp:txBody>
      <dsp:txXfrm>
        <a:off x="73147" y="1930977"/>
        <a:ext cx="3445958" cy="2620055"/>
      </dsp:txXfrm>
    </dsp:sp>
    <dsp:sp modelId="{B88CAD63-9056-4F0F-B83E-CBEB5CADA91B}">
      <dsp:nvSpPr>
        <dsp:cNvPr id="0" name=""/>
        <dsp:cNvSpPr/>
      </dsp:nvSpPr>
      <dsp:spPr>
        <a:xfrm>
          <a:off x="2011084" y="300078"/>
          <a:ext cx="1513326" cy="16540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800100" rtl="1">
            <a:lnSpc>
              <a:spcPct val="90000"/>
            </a:lnSpc>
            <a:spcBef>
              <a:spcPct val="0"/>
            </a:spcBef>
            <a:spcAft>
              <a:spcPct val="35000"/>
            </a:spcAft>
            <a:buNone/>
          </a:pPr>
          <a:r>
            <a:rPr lang="en-US" sz="1800" kern="1200">
              <a:latin typeface="Sakkal Majalla" panose="02000000000000000000" pitchFamily="2" charset="-78"/>
              <a:cs typeface="Sakkal Majalla" panose="02000000000000000000" pitchFamily="2" charset="-78"/>
            </a:rPr>
            <a:t>03</a:t>
          </a:r>
          <a:endParaRPr lang="en-US" sz="1800" kern="1200" dirty="0">
            <a:latin typeface="Sakkal Majalla" panose="02000000000000000000" pitchFamily="2" charset="-78"/>
            <a:cs typeface="Sakkal Majalla" panose="02000000000000000000" pitchFamily="2" charset="-78"/>
          </a:endParaRPr>
        </a:p>
      </dsp:txBody>
      <dsp:txXfrm>
        <a:off x="2011084" y="300078"/>
        <a:ext cx="1513326" cy="16540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C238F-8B30-4203-B3EA-86F929D7A4E5}">
      <dsp:nvSpPr>
        <dsp:cNvPr id="0" name=""/>
        <dsp:cNvSpPr/>
      </dsp:nvSpPr>
      <dsp:spPr>
        <a:xfrm>
          <a:off x="0" y="1827"/>
          <a:ext cx="6479357" cy="50826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SA" sz="3200" b="1" kern="1200" dirty="0">
              <a:solidFill>
                <a:schemeClr val="tx1"/>
              </a:solidFill>
              <a:latin typeface="Sakkal Majalla" panose="02000000000000000000" pitchFamily="2" charset="-78"/>
              <a:cs typeface="Sakkal Majalla" panose="02000000000000000000" pitchFamily="2" charset="-78"/>
            </a:rPr>
            <a:t>المميزات:</a:t>
          </a:r>
          <a:endParaRPr lang="en-US" sz="3200" kern="1200" dirty="0">
            <a:solidFill>
              <a:schemeClr val="tx1"/>
            </a:solidFill>
            <a:latin typeface="Sakkal Majalla" panose="02000000000000000000" pitchFamily="2" charset="-78"/>
            <a:cs typeface="Sakkal Majalla" panose="02000000000000000000" pitchFamily="2" charset="-78"/>
          </a:endParaRPr>
        </a:p>
      </dsp:txBody>
      <dsp:txXfrm>
        <a:off x="24811" y="26638"/>
        <a:ext cx="6429735" cy="458642"/>
      </dsp:txXfrm>
    </dsp:sp>
    <dsp:sp modelId="{41567740-F441-4F0C-BEE0-EBF09DE9F2EC}">
      <dsp:nvSpPr>
        <dsp:cNvPr id="0" name=""/>
        <dsp:cNvSpPr/>
      </dsp:nvSpPr>
      <dsp:spPr>
        <a:xfrm>
          <a:off x="0" y="524309"/>
          <a:ext cx="6479357" cy="508264"/>
        </a:xfrm>
        <a:prstGeom prst="roundRect">
          <a:avLst/>
        </a:prstGeom>
        <a:solidFill>
          <a:schemeClr val="accent5">
            <a:hueOff val="1001199"/>
            <a:satOff val="-2504"/>
            <a:lumOff val="-2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prstClr val="black"/>
              </a:solidFill>
              <a:latin typeface="Sakkal Majalla" panose="02000000000000000000" pitchFamily="2" charset="-78"/>
              <a:ea typeface="+mn-ea"/>
              <a:cs typeface="Sakkal Majalla" panose="02000000000000000000" pitchFamily="2" charset="-78"/>
            </a:rPr>
            <a:t>فعالية التعلم بالنقل</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أظهرت النماذج المدربة مسبقًا أداءً عاليًا حتى مع مجموعة بيانات محدودة</a:t>
          </a:r>
          <a:r>
            <a:rPr lang="en-US" sz="1400" kern="1200" dirty="0"/>
            <a:t>.​</a:t>
          </a: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4811" y="549120"/>
        <a:ext cx="6429735" cy="458642"/>
      </dsp:txXfrm>
    </dsp:sp>
    <dsp:sp modelId="{303D8FE6-5AA9-4974-892C-92EE08126327}">
      <dsp:nvSpPr>
        <dsp:cNvPr id="0" name=""/>
        <dsp:cNvSpPr/>
      </dsp:nvSpPr>
      <dsp:spPr>
        <a:xfrm>
          <a:off x="0" y="1046791"/>
          <a:ext cx="6479357" cy="508264"/>
        </a:xfrm>
        <a:prstGeom prst="roundRect">
          <a:avLst/>
        </a:prstGeom>
        <a:solidFill>
          <a:schemeClr val="accent5">
            <a:hueOff val="2002399"/>
            <a:satOff val="-5009"/>
            <a:lumOff val="-54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prstClr val="black"/>
              </a:solidFill>
              <a:latin typeface="Sakkal Majalla" panose="02000000000000000000" pitchFamily="2" charset="-78"/>
              <a:ea typeface="+mn-ea"/>
              <a:cs typeface="Sakkal Majalla" panose="02000000000000000000" pitchFamily="2" charset="-78"/>
            </a:rPr>
            <a:t>تنوع البيانات</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استخدام بيانات من بيئات مختلفة يعزز من قدرة النماذج على التعميم</a:t>
          </a:r>
          <a:endParaRPr lang="en-US" sz="1400" b="1" kern="1200" dirty="0">
            <a:solidFill>
              <a:prstClr val="black"/>
            </a:solidFill>
            <a:latin typeface="Sakkal Majalla" panose="02000000000000000000" pitchFamily="2" charset="-78"/>
            <a:ea typeface="+mn-ea"/>
            <a:cs typeface="Sakkal Majalla" panose="02000000000000000000" pitchFamily="2" charset="-78"/>
          </a:endParaRPr>
        </a:p>
      </dsp:txBody>
      <dsp:txXfrm>
        <a:off x="24811" y="1071602"/>
        <a:ext cx="6429735" cy="458642"/>
      </dsp:txXfrm>
    </dsp:sp>
    <dsp:sp modelId="{04EDE996-F2AB-451D-B942-D012D88219A4}">
      <dsp:nvSpPr>
        <dsp:cNvPr id="0" name=""/>
        <dsp:cNvSpPr/>
      </dsp:nvSpPr>
      <dsp:spPr>
        <a:xfrm>
          <a:off x="0" y="1569272"/>
          <a:ext cx="6479357" cy="508264"/>
        </a:xfrm>
        <a:prstGeom prst="roundRect">
          <a:avLst/>
        </a:prstGeom>
        <a:solidFill>
          <a:schemeClr val="accent5">
            <a:hueOff val="3003598"/>
            <a:satOff val="-7513"/>
            <a:lumOff val="-81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prstClr val="black"/>
              </a:solidFill>
              <a:latin typeface="Sakkal Majalla" panose="02000000000000000000" pitchFamily="2" charset="-78"/>
              <a:ea typeface="+mn-ea"/>
              <a:cs typeface="Sakkal Majalla" panose="02000000000000000000" pitchFamily="2" charset="-78"/>
            </a:rPr>
            <a:t>تطبيقات عملية</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إمكانية نشر النماذج على أجهزة منخفضة الطاقة يجعلها مناسبة للاستخدام في الميدان</a:t>
          </a:r>
          <a:r>
            <a:rPr lang="en-US" sz="1400" kern="1200" dirty="0"/>
            <a:t>.</a:t>
          </a: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4811" y="1594083"/>
        <a:ext cx="6429735" cy="458642"/>
      </dsp:txXfrm>
    </dsp:sp>
    <dsp:sp modelId="{FD251013-611F-4F32-8590-BEADA92FF9F1}">
      <dsp:nvSpPr>
        <dsp:cNvPr id="0" name=""/>
        <dsp:cNvSpPr/>
      </dsp:nvSpPr>
      <dsp:spPr>
        <a:xfrm>
          <a:off x="0" y="2091754"/>
          <a:ext cx="6479357" cy="508264"/>
        </a:xfrm>
        <a:prstGeom prst="roundRect">
          <a:avLst/>
        </a:prstGeom>
        <a:solidFill>
          <a:schemeClr val="accent5">
            <a:hueOff val="4004797"/>
            <a:satOff val="-10017"/>
            <a:lumOff val="-108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4811" y="2116565"/>
        <a:ext cx="6429735" cy="458642"/>
      </dsp:txXfrm>
    </dsp:sp>
    <dsp:sp modelId="{E3CE1944-11B3-4655-953E-847B8BA309FE}">
      <dsp:nvSpPr>
        <dsp:cNvPr id="0" name=""/>
        <dsp:cNvSpPr/>
      </dsp:nvSpPr>
      <dsp:spPr>
        <a:xfrm>
          <a:off x="0" y="2614236"/>
          <a:ext cx="6479357" cy="508264"/>
        </a:xfrm>
        <a:prstGeom prst="roundRect">
          <a:avLst/>
        </a:prstGeom>
        <a:solidFill>
          <a:schemeClr val="accent5">
            <a:hueOff val="5005997"/>
            <a:satOff val="-12522"/>
            <a:lumOff val="-136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SA" sz="3200" b="1" kern="1200" dirty="0">
              <a:solidFill>
                <a:schemeClr val="tx1"/>
              </a:solidFill>
              <a:latin typeface="Sakkal Majalla" panose="02000000000000000000" pitchFamily="2" charset="-78"/>
              <a:cs typeface="Sakkal Majalla" panose="02000000000000000000" pitchFamily="2" charset="-78"/>
            </a:rPr>
            <a:t>العيوب:</a:t>
          </a:r>
          <a:endParaRPr lang="en-US" sz="3200" kern="1200" dirty="0">
            <a:solidFill>
              <a:schemeClr val="tx1"/>
            </a:solidFill>
            <a:latin typeface="Sakkal Majalla" panose="02000000000000000000" pitchFamily="2" charset="-78"/>
            <a:cs typeface="Sakkal Majalla" panose="02000000000000000000" pitchFamily="2" charset="-78"/>
          </a:endParaRPr>
        </a:p>
      </dsp:txBody>
      <dsp:txXfrm>
        <a:off x="24811" y="2639047"/>
        <a:ext cx="6429735" cy="458642"/>
      </dsp:txXfrm>
    </dsp:sp>
    <dsp:sp modelId="{86925870-3CAA-4150-B808-55065B4C55CE}">
      <dsp:nvSpPr>
        <dsp:cNvPr id="0" name=""/>
        <dsp:cNvSpPr/>
      </dsp:nvSpPr>
      <dsp:spPr>
        <a:xfrm>
          <a:off x="0" y="3136717"/>
          <a:ext cx="6479357" cy="508264"/>
        </a:xfrm>
        <a:prstGeom prst="roundRect">
          <a:avLst/>
        </a:prstGeom>
        <a:solidFill>
          <a:schemeClr val="accent5">
            <a:hueOff val="6007196"/>
            <a:satOff val="-15026"/>
            <a:lumOff val="-163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prstClr val="black"/>
              </a:solidFill>
              <a:latin typeface="Sakkal Majalla" panose="02000000000000000000" pitchFamily="2" charset="-78"/>
              <a:ea typeface="+mn-ea"/>
              <a:cs typeface="Sakkal Majalla" panose="02000000000000000000" pitchFamily="2" charset="-78"/>
            </a:rPr>
            <a:t>عدد محدود من الفئات</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تم التركيز على ثلاث فئات فقط، مما قد يحد من تطبيق النموذج على مجموعات حيوانية أوسع</a:t>
          </a:r>
          <a:endParaRPr lang="en-US" sz="1400" b="1" kern="1200" dirty="0">
            <a:solidFill>
              <a:prstClr val="black"/>
            </a:solidFill>
            <a:latin typeface="Sakkal Majalla" panose="02000000000000000000" pitchFamily="2" charset="-78"/>
            <a:ea typeface="+mn-ea"/>
            <a:cs typeface="Sakkal Majalla" panose="02000000000000000000" pitchFamily="2" charset="-78"/>
          </a:endParaRPr>
        </a:p>
      </dsp:txBody>
      <dsp:txXfrm>
        <a:off x="24811" y="3161528"/>
        <a:ext cx="6429735" cy="458642"/>
      </dsp:txXfrm>
    </dsp:sp>
    <dsp:sp modelId="{865B1C6D-4D76-4316-A311-F52B37473094}">
      <dsp:nvSpPr>
        <dsp:cNvPr id="0" name=""/>
        <dsp:cNvSpPr/>
      </dsp:nvSpPr>
      <dsp:spPr>
        <a:xfrm>
          <a:off x="0" y="3659199"/>
          <a:ext cx="6479357" cy="508264"/>
        </a:xfrm>
        <a:prstGeom prst="roundRect">
          <a:avLst/>
        </a:prstGeom>
        <a:solidFill>
          <a:schemeClr val="accent5">
            <a:hueOff val="7008396"/>
            <a:satOff val="-17530"/>
            <a:lumOff val="-190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schemeClr val="tx1"/>
              </a:solidFill>
              <a:latin typeface="Sakkal Majalla" panose="02000000000000000000" pitchFamily="2" charset="-78"/>
              <a:cs typeface="Sakkal Majalla" panose="02000000000000000000" pitchFamily="2" charset="-78"/>
            </a:rPr>
            <a:t>التشابه بين الأنواع:</a:t>
          </a:r>
          <a:r>
            <a:rPr lang="ar-SA" sz="1400" kern="1200" dirty="0">
              <a:solidFill>
                <a:schemeClr val="tx1"/>
              </a:solidFill>
              <a:latin typeface="Sakkal Majalla" panose="02000000000000000000" pitchFamily="2" charset="-78"/>
              <a:cs typeface="Sakkal Majalla" panose="02000000000000000000" pitchFamily="2" charset="-78"/>
            </a:rPr>
            <a:t> النماذج واجهت صعوبات في التمييز بين الأنواع ذات التشابه البصري العالي، مما يشير إلى الحاجة إلى ميزات أكثر تمييزًا أو بيانات أكثر تنوعًا.</a:t>
          </a: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4811" y="3684010"/>
        <a:ext cx="6429735" cy="458642"/>
      </dsp:txXfrm>
    </dsp:sp>
    <dsp:sp modelId="{1331A4D7-A4FD-4B8D-9633-696EBA822A75}">
      <dsp:nvSpPr>
        <dsp:cNvPr id="0" name=""/>
        <dsp:cNvSpPr/>
      </dsp:nvSpPr>
      <dsp:spPr>
        <a:xfrm>
          <a:off x="0" y="4181681"/>
          <a:ext cx="6479357" cy="508264"/>
        </a:xfrm>
        <a:prstGeom prst="roundRect">
          <a:avLst/>
        </a:prstGeom>
        <a:solidFill>
          <a:schemeClr val="accent5">
            <a:hueOff val="8009594"/>
            <a:satOff val="-20035"/>
            <a:lumOff val="-217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schemeClr val="tx1"/>
              </a:solidFill>
              <a:latin typeface="Sakkal Majalla" panose="02000000000000000000" pitchFamily="2" charset="-78"/>
              <a:cs typeface="Sakkal Majalla" panose="02000000000000000000" pitchFamily="2" charset="-78"/>
            </a:rPr>
            <a:t>التكلفة الحسابية:</a:t>
          </a:r>
          <a:r>
            <a:rPr lang="ar-SA" sz="1400" kern="1200" dirty="0">
              <a:solidFill>
                <a:schemeClr val="tx1"/>
              </a:solidFill>
              <a:latin typeface="Sakkal Majalla" panose="02000000000000000000" pitchFamily="2" charset="-78"/>
              <a:cs typeface="Sakkal Majalla" panose="02000000000000000000" pitchFamily="2" charset="-78"/>
            </a:rPr>
            <a:t> النماذج المدربة مسبقًا مثل </a:t>
          </a:r>
          <a:r>
            <a:rPr lang="en-US" sz="1400" kern="1200" dirty="0">
              <a:solidFill>
                <a:schemeClr val="tx1"/>
              </a:solidFill>
              <a:latin typeface="Sakkal Majalla" panose="02000000000000000000" pitchFamily="2" charset="-78"/>
              <a:cs typeface="Sakkal Majalla" panose="02000000000000000000" pitchFamily="2" charset="-78"/>
            </a:rPr>
            <a:t>VGG16 </a:t>
          </a:r>
          <a:r>
            <a:rPr lang="ar-SA" sz="1400" kern="1200" dirty="0">
              <a:solidFill>
                <a:schemeClr val="tx1"/>
              </a:solidFill>
              <a:latin typeface="Sakkal Majalla" panose="02000000000000000000" pitchFamily="2" charset="-78"/>
              <a:cs typeface="Sakkal Majalla" panose="02000000000000000000" pitchFamily="2" charset="-78"/>
            </a:rPr>
            <a:t>و</a:t>
          </a:r>
          <a:r>
            <a:rPr lang="en-US" sz="1400" kern="1200" dirty="0">
              <a:solidFill>
                <a:schemeClr val="tx1"/>
              </a:solidFill>
              <a:latin typeface="Sakkal Majalla" panose="02000000000000000000" pitchFamily="2" charset="-78"/>
              <a:cs typeface="Sakkal Majalla" panose="02000000000000000000" pitchFamily="2" charset="-78"/>
            </a:rPr>
            <a:t>ResNet50 </a:t>
          </a:r>
          <a:r>
            <a:rPr lang="ar-SA" sz="1400" kern="1200" dirty="0">
              <a:solidFill>
                <a:schemeClr val="tx1"/>
              </a:solidFill>
              <a:latin typeface="Sakkal Majalla" panose="02000000000000000000" pitchFamily="2" charset="-78"/>
              <a:cs typeface="Sakkal Majalla" panose="02000000000000000000" pitchFamily="2" charset="-78"/>
            </a:rPr>
            <a:t>تتطلب موارد حسابية كبيرة، مما قد يكون تحديًا للتطبيقات العملية في بيئات محدودة الموارد.</a:t>
          </a: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4811" y="4206492"/>
        <a:ext cx="6429735" cy="458642"/>
      </dsp:txXfrm>
    </dsp:sp>
    <dsp:sp modelId="{0BA6B4B5-5A56-434A-AE8C-A426C85FBE4C}">
      <dsp:nvSpPr>
        <dsp:cNvPr id="0" name=""/>
        <dsp:cNvSpPr/>
      </dsp:nvSpPr>
      <dsp:spPr>
        <a:xfrm>
          <a:off x="0" y="4704162"/>
          <a:ext cx="6479357" cy="508264"/>
        </a:xfrm>
        <a:prstGeom prst="roundRect">
          <a:avLst/>
        </a:prstGeom>
        <a:solidFill>
          <a:schemeClr val="accent5">
            <a:hueOff val="9010794"/>
            <a:satOff val="-22539"/>
            <a:lumOff val="-2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prstClr val="black"/>
              </a:solidFill>
              <a:latin typeface="Sakkal Majalla" panose="02000000000000000000" pitchFamily="2" charset="-78"/>
              <a:ea typeface="+mn-ea"/>
              <a:cs typeface="Sakkal Majalla" panose="02000000000000000000" pitchFamily="2" charset="-78"/>
            </a:rPr>
            <a:t>أداء النموذج المُدرب من الصفر</a:t>
          </a:r>
          <a:r>
            <a:rPr lang="en-US" sz="1400" b="1" kern="1200" dirty="0">
              <a:solidFill>
                <a:prstClr val="black"/>
              </a:solidFill>
              <a:latin typeface="Sakkal Majalla" panose="02000000000000000000" pitchFamily="2" charset="-78"/>
              <a:ea typeface="+mn-ea"/>
              <a:cs typeface="Sakkal Majalla" panose="02000000000000000000" pitchFamily="2" charset="-78"/>
            </a:rPr>
            <a:t>: </a:t>
          </a:r>
          <a:r>
            <a:rPr lang="ar-SA" sz="1400" b="1" kern="1200" dirty="0">
              <a:solidFill>
                <a:prstClr val="black"/>
              </a:solidFill>
              <a:latin typeface="Sakkal Majalla" panose="02000000000000000000" pitchFamily="2" charset="-78"/>
              <a:ea typeface="+mn-ea"/>
              <a:cs typeface="Sakkal Majalla" panose="02000000000000000000" pitchFamily="2" charset="-78"/>
            </a:rPr>
            <a:t>أداء</a:t>
          </a:r>
          <a:r>
            <a:rPr lang="en-US" sz="1400" b="1" kern="1200" dirty="0">
              <a:solidFill>
                <a:prstClr val="black"/>
              </a:solidFill>
              <a:latin typeface="Sakkal Majalla" panose="02000000000000000000" pitchFamily="2" charset="-78"/>
              <a:ea typeface="+mn-ea"/>
              <a:cs typeface="Sakkal Majalla" panose="02000000000000000000" pitchFamily="2" charset="-78"/>
            </a:rPr>
            <a:t> CNN-1 </a:t>
          </a:r>
          <a:r>
            <a:rPr lang="ar-SA" sz="1400" b="1" kern="1200" dirty="0">
              <a:solidFill>
                <a:prstClr val="black"/>
              </a:solidFill>
              <a:latin typeface="Sakkal Majalla" panose="02000000000000000000" pitchFamily="2" charset="-78"/>
              <a:ea typeface="+mn-ea"/>
              <a:cs typeface="Sakkal Majalla" panose="02000000000000000000" pitchFamily="2" charset="-78"/>
            </a:rPr>
            <a:t>كان أقل مقارنة بالنماذج الأخرى، مما يشير إلى الحاجة لمزيد من التحسينات</a:t>
          </a:r>
          <a:r>
            <a:rPr lang="en-US" sz="1400" b="1" kern="1200" dirty="0">
              <a:solidFill>
                <a:prstClr val="black"/>
              </a:solidFill>
              <a:latin typeface="Sakkal Majalla" panose="02000000000000000000" pitchFamily="2" charset="-78"/>
              <a:ea typeface="+mn-ea"/>
              <a:cs typeface="Sakkal Majalla" panose="02000000000000000000" pitchFamily="2" charset="-78"/>
            </a:rPr>
            <a:t>.​</a:t>
          </a:r>
        </a:p>
      </dsp:txBody>
      <dsp:txXfrm>
        <a:off x="24811" y="4728973"/>
        <a:ext cx="6429735" cy="45864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7891B885-2D8C-4766-9859-C07CA22036DF}" type="datetimeFigureOut">
              <a:rPr lang="ar-SA" smtClean="0"/>
              <a:t>18/10/1446</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16591604-B0C0-4CEE-907D-7375E7683090}" type="slidenum">
              <a:rPr lang="ar-SA" smtClean="0"/>
              <a:t>‹#›</a:t>
            </a:fld>
            <a:endParaRPr lang="ar-SA"/>
          </a:p>
        </p:txBody>
      </p:sp>
    </p:spTree>
    <p:extLst>
      <p:ext uri="{BB962C8B-B14F-4D97-AF65-F5344CB8AC3E}">
        <p14:creationId xmlns:p14="http://schemas.microsoft.com/office/powerpoint/2010/main" val="293344148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16591604-B0C0-4CEE-907D-7375E7683090}" type="slidenum">
              <a:rPr lang="ar-SA" smtClean="0"/>
              <a:t>2</a:t>
            </a:fld>
            <a:endParaRPr lang="ar-SA"/>
          </a:p>
        </p:txBody>
      </p:sp>
    </p:spTree>
    <p:extLst>
      <p:ext uri="{BB962C8B-B14F-4D97-AF65-F5344CB8AC3E}">
        <p14:creationId xmlns:p14="http://schemas.microsoft.com/office/powerpoint/2010/main" val="3024598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4/16/2025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71130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4/16/2025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28909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4/16/2025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4870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4/16/2025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94587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4/16/2025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69273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4/16/2025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85728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4/16/2025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634055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4/16/2025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16649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4/16/2025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096223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4/16/2025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731001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4/16/2025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7840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4/16/2025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80979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89" r:id="rId6"/>
    <p:sldLayoutId id="2147483685" r:id="rId7"/>
    <p:sldLayoutId id="2147483686" r:id="rId8"/>
    <p:sldLayoutId id="2147483687" r:id="rId9"/>
    <p:sldLayoutId id="2147483688" r:id="rId10"/>
    <p:sldLayoutId id="2147483690"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مفهوم جينيتيك تجريدي">
            <a:extLst>
              <a:ext uri="{FF2B5EF4-FFF2-40B4-BE49-F238E27FC236}">
                <a16:creationId xmlns:a16="http://schemas.microsoft.com/office/drawing/2014/main" id="{32192097-B46C-EA90-4809-01B654F71196}"/>
              </a:ext>
            </a:extLst>
          </p:cNvPr>
          <p:cNvPicPr>
            <a:picLocks noChangeAspect="1"/>
          </p:cNvPicPr>
          <p:nvPr/>
        </p:nvPicPr>
        <p:blipFill>
          <a:blip r:embed="rId2"/>
          <a:srcRect t="24459" b="19291"/>
          <a:stretch/>
        </p:blipFill>
        <p:spPr>
          <a:xfrm>
            <a:off x="20" y="10"/>
            <a:ext cx="12191979" cy="6857990"/>
          </a:xfrm>
          <a:prstGeom prst="rect">
            <a:avLst/>
          </a:prstGeom>
        </p:spPr>
      </p:pic>
      <p:sp>
        <p:nvSpPr>
          <p:cNvPr id="18" name="Rectangle 17">
            <a:extLst>
              <a:ext uri="{FF2B5EF4-FFF2-40B4-BE49-F238E27FC236}">
                <a16:creationId xmlns:a16="http://schemas.microsoft.com/office/drawing/2014/main" id="{0AF66B7C-69F6-439C-A508-14C94AF6B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61948" y="0"/>
            <a:ext cx="7230052"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F32FE70A-6A86-6B4E-E9DB-555B8DC2509C}"/>
              </a:ext>
            </a:extLst>
          </p:cNvPr>
          <p:cNvSpPr>
            <a:spLocks noGrp="1"/>
          </p:cNvSpPr>
          <p:nvPr>
            <p:ph type="ctrTitle"/>
          </p:nvPr>
        </p:nvSpPr>
        <p:spPr>
          <a:xfrm>
            <a:off x="6638062" y="914400"/>
            <a:ext cx="4892948" cy="3427867"/>
          </a:xfrm>
        </p:spPr>
        <p:txBody>
          <a:bodyPr anchor="t">
            <a:normAutofit/>
          </a:bodyPr>
          <a:lstStyle/>
          <a:p>
            <a:pPr algn="r">
              <a:lnSpc>
                <a:spcPct val="90000"/>
              </a:lnSpc>
            </a:pPr>
            <a:r>
              <a:rPr lang="en-US" sz="3400">
                <a:solidFill>
                  <a:srgbClr val="FFFFFF"/>
                </a:solidFill>
              </a:rPr>
              <a:t>Automated Wildlife Species Classification Using Deep Neural Networks</a:t>
            </a:r>
            <a:br>
              <a:rPr lang="en-US" sz="3400">
                <a:solidFill>
                  <a:srgbClr val="FFFFFF"/>
                </a:solidFill>
              </a:rPr>
            </a:br>
            <a:br>
              <a:rPr lang="en-US" sz="3400">
                <a:solidFill>
                  <a:srgbClr val="FFFFFF"/>
                </a:solidFill>
              </a:rPr>
            </a:br>
            <a:r>
              <a:rPr lang="ar-SA" sz="3400">
                <a:solidFill>
                  <a:srgbClr val="FFFFFF"/>
                </a:solidFill>
                <a:latin typeface="Sakkal Majalla" panose="02000000000000000000" pitchFamily="2" charset="-78"/>
                <a:cs typeface="Sakkal Majalla" panose="02000000000000000000" pitchFamily="2" charset="-78"/>
              </a:rPr>
              <a:t>التصنيف الآلي لأنواع الحياة البرية باستخدام الشبكات العصبية العميقة</a:t>
            </a:r>
          </a:p>
        </p:txBody>
      </p:sp>
      <p:sp>
        <p:nvSpPr>
          <p:cNvPr id="3" name="عنوان فرعي 2">
            <a:extLst>
              <a:ext uri="{FF2B5EF4-FFF2-40B4-BE49-F238E27FC236}">
                <a16:creationId xmlns:a16="http://schemas.microsoft.com/office/drawing/2014/main" id="{44BF77B2-B6AC-CE0A-1B98-C4F6C309DD90}"/>
              </a:ext>
            </a:extLst>
          </p:cNvPr>
          <p:cNvSpPr>
            <a:spLocks noGrp="1"/>
          </p:cNvSpPr>
          <p:nvPr>
            <p:ph type="subTitle" idx="1"/>
          </p:nvPr>
        </p:nvSpPr>
        <p:spPr>
          <a:xfrm>
            <a:off x="6638060" y="5253051"/>
            <a:ext cx="4892949" cy="812923"/>
          </a:xfrm>
        </p:spPr>
        <p:txBody>
          <a:bodyPr anchor="t">
            <a:normAutofit/>
          </a:bodyPr>
          <a:lstStyle/>
          <a:p>
            <a:pPr algn="r" rtl="1">
              <a:lnSpc>
                <a:spcPct val="120000"/>
              </a:lnSpc>
            </a:pPr>
            <a:r>
              <a:rPr lang="ar-SA" sz="1000" b="0" i="0">
                <a:solidFill>
                  <a:srgbClr val="FFFFFF"/>
                </a:solidFill>
                <a:effectLst/>
                <a:latin typeface="Sakkal Majalla" panose="02000000000000000000" pitchFamily="2" charset="-78"/>
                <a:cs typeface="Sakkal Majalla" panose="02000000000000000000" pitchFamily="2" charset="-78"/>
              </a:rPr>
              <a:t>عرض عن ورقة بحثية تستخدم</a:t>
            </a:r>
            <a:br>
              <a:rPr lang="ar-SA" sz="1000">
                <a:solidFill>
                  <a:srgbClr val="FFFFFF"/>
                </a:solidFill>
                <a:latin typeface="Sakkal Majalla" panose="02000000000000000000" pitchFamily="2" charset="-78"/>
                <a:cs typeface="Sakkal Majalla" panose="02000000000000000000" pitchFamily="2" charset="-78"/>
              </a:rPr>
            </a:br>
            <a:r>
              <a:rPr lang="en-US" sz="1000" b="0" i="0">
                <a:solidFill>
                  <a:srgbClr val="FFFFFF"/>
                </a:solidFill>
                <a:effectLst/>
                <a:latin typeface="Sakkal Majalla" panose="02000000000000000000" pitchFamily="2" charset="-78"/>
                <a:cs typeface="Sakkal Majalla" panose="02000000000000000000" pitchFamily="2" charset="-78"/>
              </a:rPr>
              <a:t>Machine Learning - Deep Learning </a:t>
            </a:r>
            <a:endParaRPr lang="en-US" sz="1000" b="0">
              <a:solidFill>
                <a:srgbClr val="FFFFFF"/>
              </a:solidFill>
              <a:latin typeface="Sakkal Majalla" panose="02000000000000000000" pitchFamily="2" charset="-78"/>
              <a:cs typeface="Sakkal Majalla" panose="02000000000000000000" pitchFamily="2" charset="-78"/>
            </a:endParaRPr>
          </a:p>
          <a:p>
            <a:pPr algn="r" rtl="1">
              <a:lnSpc>
                <a:spcPct val="120000"/>
              </a:lnSpc>
            </a:pPr>
            <a:r>
              <a:rPr lang="ar-SA" sz="1000">
                <a:solidFill>
                  <a:srgbClr val="FFFFFF"/>
                </a:solidFill>
                <a:latin typeface="Sakkal Majalla" panose="02000000000000000000" pitchFamily="2" charset="-78"/>
                <a:cs typeface="Sakkal Majalla" panose="02000000000000000000" pitchFamily="2" charset="-78"/>
              </a:rPr>
              <a:t>للتعرف على الكائنات الحية</a:t>
            </a:r>
          </a:p>
        </p:txBody>
      </p:sp>
      <p:cxnSp>
        <p:nvCxnSpPr>
          <p:cNvPr id="20" name="Straight Connector 19">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38376"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527061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عنوان 1">
            <a:extLst>
              <a:ext uri="{FF2B5EF4-FFF2-40B4-BE49-F238E27FC236}">
                <a16:creationId xmlns:a16="http://schemas.microsoft.com/office/drawing/2014/main" id="{55B950AB-D07D-DB18-919A-8B370D562F09}"/>
              </a:ext>
            </a:extLst>
          </p:cNvPr>
          <p:cNvSpPr>
            <a:spLocks noGrp="1"/>
          </p:cNvSpPr>
          <p:nvPr>
            <p:ph type="title"/>
          </p:nvPr>
        </p:nvSpPr>
        <p:spPr>
          <a:xfrm>
            <a:off x="8519161" y="909828"/>
            <a:ext cx="3000587" cy="4160520"/>
          </a:xfrm>
        </p:spPr>
        <p:txBody>
          <a:bodyPr anchor="t">
            <a:normAutofit/>
          </a:bodyPr>
          <a:lstStyle/>
          <a:p>
            <a:pPr algn="r" rtl="1"/>
            <a:r>
              <a:rPr lang="ar-SA" sz="3600" b="1" dirty="0">
                <a:latin typeface="Sakkal Majalla" panose="02000000000000000000" pitchFamily="2" charset="-78"/>
                <a:cs typeface="Sakkal Majalla" panose="02000000000000000000" pitchFamily="2" charset="-78"/>
              </a:rPr>
              <a:t>1. اسم البحث واسم المجلة وسنة النشر وأسماء المؤلفين</a:t>
            </a:r>
            <a:br>
              <a:rPr lang="ar-SA" sz="3600" b="1" dirty="0">
                <a:latin typeface="Sakkal Majalla" panose="02000000000000000000" pitchFamily="2" charset="-78"/>
                <a:cs typeface="Sakkal Majalla" panose="02000000000000000000" pitchFamily="2" charset="-78"/>
              </a:rPr>
            </a:br>
            <a:endParaRPr lang="ar-SA" sz="3600" dirty="0">
              <a:latin typeface="Sakkal Majalla" panose="02000000000000000000" pitchFamily="2" charset="-78"/>
              <a:cs typeface="Sakkal Majalla" panose="02000000000000000000" pitchFamily="2" charset="-78"/>
            </a:endParaRP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ABD27967-C85B-81B9-5913-0E1043AE6599}"/>
              </a:ext>
            </a:extLst>
          </p:cNvPr>
          <p:cNvGraphicFramePr>
            <a:graphicFrameLocks noGrp="1"/>
          </p:cNvGraphicFramePr>
          <p:nvPr>
            <p:ph idx="1"/>
            <p:extLst>
              <p:ext uri="{D42A27DB-BD31-4B8C-83A1-F6EECF244321}">
                <p14:modId xmlns:p14="http://schemas.microsoft.com/office/powerpoint/2010/main" val="1957307805"/>
              </p:ext>
            </p:extLst>
          </p:nvPr>
        </p:nvGraphicFramePr>
        <p:xfrm>
          <a:off x="651373" y="873370"/>
          <a:ext cx="7216416" cy="51112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5501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637580D-1176-4083-A9A1-BD8ED08996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20D9DFA0-5BE2-DDF8-E244-7B0B221E9A14}"/>
              </a:ext>
            </a:extLst>
          </p:cNvPr>
          <p:cNvSpPr>
            <a:spLocks noGrp="1"/>
          </p:cNvSpPr>
          <p:nvPr>
            <p:ph type="title"/>
          </p:nvPr>
        </p:nvSpPr>
        <p:spPr>
          <a:xfrm>
            <a:off x="8217240" y="1299882"/>
            <a:ext cx="3822360" cy="4150811"/>
          </a:xfrm>
        </p:spPr>
        <p:txBody>
          <a:bodyPr>
            <a:normAutofit fontScale="90000"/>
          </a:bodyPr>
          <a:lstStyle/>
          <a:p>
            <a:pPr algn="r" rtl="1">
              <a:buNone/>
            </a:pPr>
            <a:r>
              <a:rPr lang="ar-SA" sz="3400" dirty="0">
                <a:latin typeface="Sakkal Majalla" panose="02000000000000000000" pitchFamily="2" charset="-78"/>
                <a:cs typeface="Sakkal Majalla" panose="02000000000000000000" pitchFamily="2" charset="-78"/>
              </a:rPr>
              <a:t>2. </a:t>
            </a:r>
            <a:r>
              <a:rPr lang="ar-SA" sz="3400" b="1" dirty="0">
                <a:latin typeface="Sakkal Majalla" panose="02000000000000000000" pitchFamily="2" charset="-78"/>
                <a:cs typeface="Sakkal Majalla" panose="02000000000000000000" pitchFamily="2" charset="-78"/>
              </a:rPr>
              <a:t>منهجية البحث والنماذج المستخدمة</a:t>
            </a:r>
            <a:br>
              <a:rPr lang="ar-SA" sz="3400" b="1" dirty="0">
                <a:latin typeface="Sakkal Majalla" panose="02000000000000000000" pitchFamily="2" charset="-78"/>
                <a:cs typeface="Sakkal Majalla" panose="02000000000000000000" pitchFamily="2" charset="-78"/>
              </a:rPr>
            </a:br>
            <a:br>
              <a:rPr lang="ar-SA" sz="1600" b="1" dirty="0"/>
            </a:br>
            <a:br>
              <a:rPr lang="ar-SA" sz="1600" b="1" dirty="0">
                <a:latin typeface="Sakkal Majalla" panose="02000000000000000000" pitchFamily="2" charset="-78"/>
                <a:cs typeface="Sakkal Majalla" panose="02000000000000000000" pitchFamily="2" charset="-78"/>
              </a:rPr>
            </a:br>
            <a:r>
              <a:rPr lang="ar-SA" sz="1600" dirty="0">
                <a:latin typeface="Sakkal Majalla" panose="02000000000000000000" pitchFamily="2" charset="-78"/>
                <a:cs typeface="Sakkal Majalla" panose="02000000000000000000" pitchFamily="2" charset="-78"/>
              </a:rPr>
              <a:t>تم استخدام التعلم المنقول لـ </a:t>
            </a:r>
            <a:br>
              <a:rPr lang="en-US" sz="1600" dirty="0">
                <a:latin typeface="Sakkal Majalla" panose="02000000000000000000" pitchFamily="2" charset="-78"/>
                <a:cs typeface="Sakkal Majalla" panose="02000000000000000000" pitchFamily="2" charset="-78"/>
              </a:rPr>
            </a:br>
            <a:r>
              <a:rPr lang="en-US" sz="1600" dirty="0">
                <a:latin typeface="Sakkal Majalla" panose="02000000000000000000" pitchFamily="2" charset="-78"/>
                <a:cs typeface="Sakkal Majalla" panose="02000000000000000000" pitchFamily="2" charset="-78"/>
              </a:rPr>
              <a:t>VGG16 </a:t>
            </a:r>
            <a:r>
              <a:rPr lang="ar-SA" sz="1600" dirty="0">
                <a:latin typeface="Sakkal Majalla" panose="02000000000000000000" pitchFamily="2" charset="-78"/>
                <a:cs typeface="Sakkal Majalla" panose="02000000000000000000" pitchFamily="2" charset="-78"/>
              </a:rPr>
              <a:t>و</a:t>
            </a:r>
            <a:r>
              <a:rPr lang="en-US" sz="1600" dirty="0">
                <a:latin typeface="Sakkal Majalla" panose="02000000000000000000" pitchFamily="2" charset="-78"/>
                <a:cs typeface="Sakkal Majalla" panose="02000000000000000000" pitchFamily="2" charset="-78"/>
              </a:rPr>
              <a:t>ResNet50 </a:t>
            </a:r>
            <a:r>
              <a:rPr lang="ar-SA" sz="1600" dirty="0">
                <a:latin typeface="Sakkal Majalla" panose="02000000000000000000" pitchFamily="2" charset="-78"/>
                <a:cs typeface="Sakkal Majalla" panose="02000000000000000000" pitchFamily="2" charset="-78"/>
              </a:rPr>
              <a:t>للاستفادة من الأوزان المدربة مسبقًا، مما يقلل من الحاجة إلى بيانات تدريب ضخمة.</a:t>
            </a:r>
            <a:br>
              <a:rPr lang="ar-SA" sz="1600" dirty="0">
                <a:latin typeface="Sakkal Majalla" panose="02000000000000000000" pitchFamily="2" charset="-78"/>
                <a:cs typeface="Sakkal Majalla" panose="02000000000000000000" pitchFamily="2" charset="-78"/>
              </a:rPr>
            </a:br>
            <a:br>
              <a:rPr lang="ar-SA" sz="1600" dirty="0">
                <a:latin typeface="Sakkal Majalla" panose="02000000000000000000" pitchFamily="2" charset="-78"/>
                <a:cs typeface="Sakkal Majalla" panose="02000000000000000000" pitchFamily="2" charset="-78"/>
              </a:rPr>
            </a:br>
            <a:r>
              <a:rPr lang="ar-SA" sz="1600" dirty="0">
                <a:latin typeface="Sakkal Majalla" panose="02000000000000000000" pitchFamily="2" charset="-78"/>
                <a:cs typeface="Sakkal Majalla" panose="02000000000000000000" pitchFamily="2" charset="-78"/>
              </a:rPr>
              <a:t>كما تم تدريب النماذج على تصنيف 4 فئات: الثعابين، السحالي، الضفادع/العلاجيم، والخلفية (</a:t>
            </a:r>
            <a:r>
              <a:rPr lang="en-US" sz="1600" dirty="0">
                <a:latin typeface="Sakkal Majalla" panose="02000000000000000000" pitchFamily="2" charset="-78"/>
                <a:cs typeface="Sakkal Majalla" panose="02000000000000000000" pitchFamily="2" charset="-78"/>
              </a:rPr>
              <a:t>Background).</a:t>
            </a:r>
            <a:br>
              <a:rPr lang="en-US" sz="1600" dirty="0">
                <a:latin typeface="Sakkal Majalla" panose="02000000000000000000" pitchFamily="2" charset="-78"/>
                <a:cs typeface="Sakkal Majalla" panose="02000000000000000000" pitchFamily="2" charset="-78"/>
              </a:rPr>
            </a:br>
            <a:r>
              <a:rPr lang="ar-SA" sz="1600" dirty="0">
                <a:latin typeface="Sakkal Majalla" panose="02000000000000000000" pitchFamily="2" charset="-78"/>
                <a:cs typeface="Sakkal Majalla" panose="02000000000000000000" pitchFamily="2" charset="-78"/>
              </a:rPr>
              <a:t>تم تطبيق تقنيات زيادة البيانات (</a:t>
            </a:r>
            <a:r>
              <a:rPr lang="en-US" sz="1600" dirty="0">
                <a:latin typeface="Sakkal Majalla" panose="02000000000000000000" pitchFamily="2" charset="-78"/>
                <a:cs typeface="Sakkal Majalla" panose="02000000000000000000" pitchFamily="2" charset="-78"/>
              </a:rPr>
              <a:t>Data Augmentation) </a:t>
            </a:r>
            <a:r>
              <a:rPr lang="ar-SA" sz="1600" dirty="0">
                <a:latin typeface="Sakkal Majalla" panose="02000000000000000000" pitchFamily="2" charset="-78"/>
                <a:cs typeface="Sakkal Majalla" panose="02000000000000000000" pitchFamily="2" charset="-78"/>
              </a:rPr>
              <a:t>لتحسين أداء النماذج على مجموعة البيانات الصغيرة.</a:t>
            </a:r>
            <a:br>
              <a:rPr lang="ar-SA" sz="1600" dirty="0"/>
            </a:br>
            <a:br>
              <a:rPr lang="ar-SA" sz="3400" dirty="0">
                <a:latin typeface="Sakkal Majalla" panose="02000000000000000000" pitchFamily="2" charset="-78"/>
                <a:cs typeface="Sakkal Majalla" panose="02000000000000000000" pitchFamily="2" charset="-78"/>
              </a:rPr>
            </a:br>
            <a:endParaRPr lang="ar-SA" sz="3400" dirty="0">
              <a:latin typeface="Sakkal Majalla" panose="02000000000000000000" pitchFamily="2" charset="-78"/>
              <a:cs typeface="Sakkal Majalla" panose="02000000000000000000" pitchFamily="2" charset="-78"/>
            </a:endParaRPr>
          </a:p>
        </p:txBody>
      </p:sp>
      <p:cxnSp>
        <p:nvCxnSpPr>
          <p:cNvPr id="16" name="Straight Connector 15">
            <a:extLst>
              <a:ext uri="{FF2B5EF4-FFF2-40B4-BE49-F238E27FC236}">
                <a16:creationId xmlns:a16="http://schemas.microsoft.com/office/drawing/2014/main" id="{1A85A180-17F0-9F5F-51D9-6D242E7884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10" name="عنصر نائب للمحتوى 2">
            <a:extLst>
              <a:ext uri="{FF2B5EF4-FFF2-40B4-BE49-F238E27FC236}">
                <a16:creationId xmlns:a16="http://schemas.microsoft.com/office/drawing/2014/main" id="{F694BD4D-4768-3084-822C-839DFD7FE026}"/>
              </a:ext>
            </a:extLst>
          </p:cNvPr>
          <p:cNvGraphicFramePr>
            <a:graphicFrameLocks noGrp="1"/>
          </p:cNvGraphicFramePr>
          <p:nvPr>
            <p:ph idx="1"/>
            <p:extLst>
              <p:ext uri="{D42A27DB-BD31-4B8C-83A1-F6EECF244321}">
                <p14:modId xmlns:p14="http://schemas.microsoft.com/office/powerpoint/2010/main" val="3774109297"/>
              </p:ext>
            </p:extLst>
          </p:nvPr>
        </p:nvGraphicFramePr>
        <p:xfrm>
          <a:off x="731521" y="1299882"/>
          <a:ext cx="7485718"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7069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B445CB3E-67F4-88DB-395E-F07E1478F64A}"/>
              </a:ext>
            </a:extLst>
          </p:cNvPr>
          <p:cNvSpPr>
            <a:spLocks noGrp="1"/>
          </p:cNvSpPr>
          <p:nvPr>
            <p:ph type="title"/>
          </p:nvPr>
        </p:nvSpPr>
        <p:spPr>
          <a:xfrm>
            <a:off x="8183584" y="1469366"/>
            <a:ext cx="3677920" cy="3919267"/>
          </a:xfrm>
        </p:spPr>
        <p:txBody>
          <a:bodyPr anchor="t">
            <a:normAutofit/>
          </a:bodyPr>
          <a:lstStyle/>
          <a:p>
            <a:pPr algn="r" rtl="1"/>
            <a:r>
              <a:rPr lang="ar-SA" b="1" dirty="0">
                <a:latin typeface="Sakkal Majalla" panose="02000000000000000000" pitchFamily="2" charset="-78"/>
                <a:cs typeface="Sakkal Majalla" panose="02000000000000000000" pitchFamily="2" charset="-78"/>
              </a:rPr>
              <a:t>شرح مفصل للنماذج المستخدمة:</a:t>
            </a:r>
            <a:br>
              <a:rPr lang="ar-SA" b="1" dirty="0">
                <a:latin typeface="Sakkal Majalla" panose="02000000000000000000" pitchFamily="2" charset="-78"/>
                <a:cs typeface="Sakkal Majalla" panose="02000000000000000000" pitchFamily="2" charset="-78"/>
              </a:rPr>
            </a:br>
            <a:endParaRPr lang="ar-SA" dirty="0">
              <a:latin typeface="Sakkal Majalla" panose="02000000000000000000" pitchFamily="2" charset="-78"/>
              <a:cs typeface="Sakkal Majalla" panose="02000000000000000000" pitchFamily="2" charset="-78"/>
            </a:endParaRPr>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123E6419-C4B6-DA4B-9D18-9F498B0297CE}"/>
              </a:ext>
            </a:extLst>
          </p:cNvPr>
          <p:cNvGraphicFramePr>
            <a:graphicFrameLocks noGrp="1"/>
          </p:cNvGraphicFramePr>
          <p:nvPr>
            <p:ph idx="1"/>
            <p:extLst>
              <p:ext uri="{D42A27DB-BD31-4B8C-83A1-F6EECF244321}">
                <p14:modId xmlns:p14="http://schemas.microsoft.com/office/powerpoint/2010/main" val="681828572"/>
              </p:ext>
            </p:extLst>
          </p:nvPr>
        </p:nvGraphicFramePr>
        <p:xfrm>
          <a:off x="713232" y="1031001"/>
          <a:ext cx="7295146" cy="54415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5402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267D27E5-D3DB-901E-C704-9FA320C12056}"/>
              </a:ext>
            </a:extLst>
          </p:cNvPr>
          <p:cNvSpPr>
            <a:spLocks noGrp="1"/>
          </p:cNvSpPr>
          <p:nvPr>
            <p:ph type="title"/>
          </p:nvPr>
        </p:nvSpPr>
        <p:spPr>
          <a:xfrm>
            <a:off x="8519751" y="1404206"/>
            <a:ext cx="2955073" cy="3919267"/>
          </a:xfrm>
        </p:spPr>
        <p:txBody>
          <a:bodyPr anchor="t">
            <a:normAutofit/>
          </a:bodyPr>
          <a:lstStyle/>
          <a:p>
            <a:pPr algn="r" rtl="1"/>
            <a:r>
              <a:rPr lang="ar-SA" sz="3700" b="1" dirty="0"/>
              <a:t>3. خطوة معالجة البيانات </a:t>
            </a:r>
            <a:r>
              <a:rPr lang="ar-SA" sz="2800" b="1" dirty="0"/>
              <a:t>(</a:t>
            </a:r>
            <a:r>
              <a:rPr lang="en-US" sz="2800" b="1" dirty="0"/>
              <a:t>(Preprocessing</a:t>
            </a:r>
            <a:br>
              <a:rPr lang="en-US" sz="3700" b="1" dirty="0"/>
            </a:br>
            <a:endParaRPr lang="ar-SA" sz="3700" dirty="0"/>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846BE54E-069B-BC5B-99F7-B2B58E7C0BE7}"/>
              </a:ext>
            </a:extLst>
          </p:cNvPr>
          <p:cNvGraphicFramePr>
            <a:graphicFrameLocks noGrp="1"/>
          </p:cNvGraphicFramePr>
          <p:nvPr>
            <p:ph idx="1"/>
            <p:extLst>
              <p:ext uri="{D42A27DB-BD31-4B8C-83A1-F6EECF244321}">
                <p14:modId xmlns:p14="http://schemas.microsoft.com/office/powerpoint/2010/main" val="3468164393"/>
              </p:ext>
            </p:extLst>
          </p:nvPr>
        </p:nvGraphicFramePr>
        <p:xfrm>
          <a:off x="274186" y="1031001"/>
          <a:ext cx="7971380"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3166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1B66F347-4C54-E9F2-757B-AA8FBE97300F}"/>
              </a:ext>
            </a:extLst>
          </p:cNvPr>
          <p:cNvSpPr>
            <a:spLocks noGrp="1"/>
          </p:cNvSpPr>
          <p:nvPr>
            <p:ph type="title"/>
          </p:nvPr>
        </p:nvSpPr>
        <p:spPr>
          <a:xfrm>
            <a:off x="7987937" y="1371600"/>
            <a:ext cx="3677920" cy="3919267"/>
          </a:xfrm>
        </p:spPr>
        <p:txBody>
          <a:bodyPr anchor="t">
            <a:normAutofit/>
          </a:bodyPr>
          <a:lstStyle/>
          <a:p>
            <a:pPr algn="r" rtl="1"/>
            <a:r>
              <a:rPr lang="ar-SA" b="1" dirty="0"/>
              <a:t>4. توصيف البيانات وحجمها</a:t>
            </a:r>
            <a:br>
              <a:rPr lang="ar-SA" b="1" dirty="0"/>
            </a:br>
            <a:endParaRPr lang="ar-SA" dirty="0"/>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F6BB0661-E542-6553-D611-2B77D0FC51AB}"/>
              </a:ext>
            </a:extLst>
          </p:cNvPr>
          <p:cNvGraphicFramePr>
            <a:graphicFrameLocks noGrp="1"/>
          </p:cNvGraphicFramePr>
          <p:nvPr>
            <p:ph idx="1"/>
            <p:extLst>
              <p:ext uri="{D42A27DB-BD31-4B8C-83A1-F6EECF244321}">
                <p14:modId xmlns:p14="http://schemas.microsoft.com/office/powerpoint/2010/main" val="755583649"/>
              </p:ext>
            </p:extLst>
          </p:nvPr>
        </p:nvGraphicFramePr>
        <p:xfrm>
          <a:off x="713232" y="1186543"/>
          <a:ext cx="6479357"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3254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17C1BC52-F6E9-3A3D-A77A-58490FE81691}"/>
              </a:ext>
            </a:extLst>
          </p:cNvPr>
          <p:cNvSpPr>
            <a:spLocks noGrp="1"/>
          </p:cNvSpPr>
          <p:nvPr>
            <p:ph type="title"/>
          </p:nvPr>
        </p:nvSpPr>
        <p:spPr>
          <a:xfrm>
            <a:off x="640079" y="570750"/>
            <a:ext cx="10890929" cy="1387934"/>
          </a:xfrm>
        </p:spPr>
        <p:txBody>
          <a:bodyPr anchor="b">
            <a:normAutofit/>
          </a:bodyPr>
          <a:lstStyle/>
          <a:p>
            <a:pPr algn="r" rtl="1"/>
            <a:r>
              <a:rPr lang="ar-SA" b="1" dirty="0"/>
              <a:t>5. النتائج</a:t>
            </a:r>
            <a:br>
              <a:rPr lang="ar-SA" b="1" dirty="0"/>
            </a:br>
            <a:endParaRPr lang="ar-SA" dirty="0"/>
          </a:p>
        </p:txBody>
      </p:sp>
      <p:cxnSp>
        <p:nvCxnSpPr>
          <p:cNvPr id="11" name="Straight Connector 10">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B4BF9FFA-5BEB-1CE8-4483-8A5810259794}"/>
              </a:ext>
            </a:extLst>
          </p:cNvPr>
          <p:cNvGraphicFramePr>
            <a:graphicFrameLocks noGrp="1"/>
          </p:cNvGraphicFramePr>
          <p:nvPr>
            <p:ph idx="1"/>
            <p:extLst>
              <p:ext uri="{D42A27DB-BD31-4B8C-83A1-F6EECF244321}">
                <p14:modId xmlns:p14="http://schemas.microsoft.com/office/powerpoint/2010/main" val="817410232"/>
              </p:ext>
            </p:extLst>
          </p:nvPr>
        </p:nvGraphicFramePr>
        <p:xfrm>
          <a:off x="640079" y="1497106"/>
          <a:ext cx="10890929" cy="4800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0272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684B0131-8112-C071-26B1-CBAD7DF0BBC6}"/>
              </a:ext>
            </a:extLst>
          </p:cNvPr>
          <p:cNvSpPr>
            <a:spLocks noGrp="1"/>
          </p:cNvSpPr>
          <p:nvPr>
            <p:ph type="title"/>
          </p:nvPr>
        </p:nvSpPr>
        <p:spPr>
          <a:xfrm>
            <a:off x="7853088" y="1259141"/>
            <a:ext cx="3677920" cy="3919267"/>
          </a:xfrm>
        </p:spPr>
        <p:txBody>
          <a:bodyPr anchor="t">
            <a:normAutofit/>
          </a:bodyPr>
          <a:lstStyle/>
          <a:p>
            <a:pPr rtl="1"/>
            <a:r>
              <a:rPr lang="ar-SA" b="1" dirty="0"/>
              <a:t>6. المميزات والعيوب</a:t>
            </a:r>
            <a:br>
              <a:rPr lang="ar-SA" b="1" dirty="0"/>
            </a:br>
            <a:endParaRPr lang="ar-SA" dirty="0"/>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28758044-C605-D113-1305-E07158CC5295}"/>
              </a:ext>
            </a:extLst>
          </p:cNvPr>
          <p:cNvGraphicFramePr>
            <a:graphicFrameLocks noGrp="1"/>
          </p:cNvGraphicFramePr>
          <p:nvPr>
            <p:ph idx="1"/>
            <p:extLst>
              <p:ext uri="{D42A27DB-BD31-4B8C-83A1-F6EECF244321}">
                <p14:modId xmlns:p14="http://schemas.microsoft.com/office/powerpoint/2010/main" val="2899403682"/>
              </p:ext>
            </p:extLst>
          </p:nvPr>
        </p:nvGraphicFramePr>
        <p:xfrm>
          <a:off x="713232" y="1338942"/>
          <a:ext cx="6479357" cy="52142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3992908"/>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125</TotalTime>
  <Words>1085</Words>
  <Application>Microsoft Office PowerPoint</Application>
  <PresentationFormat>شاشة عريضة</PresentationFormat>
  <Paragraphs>62</Paragraphs>
  <Slides>8</Slides>
  <Notes>1</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8</vt:i4>
      </vt:variant>
    </vt:vector>
  </HeadingPairs>
  <TitlesOfParts>
    <vt:vector size="13" baseType="lpstr">
      <vt:lpstr>Aptos</vt:lpstr>
      <vt:lpstr>Arial</vt:lpstr>
      <vt:lpstr>Grandview Display</vt:lpstr>
      <vt:lpstr>Sakkal Majalla</vt:lpstr>
      <vt:lpstr>DashVTI</vt:lpstr>
      <vt:lpstr>Automated Wildlife Species Classification Using Deep Neural Networks  التصنيف الآلي لأنواع الحياة البرية باستخدام الشبكات العصبية العميقة</vt:lpstr>
      <vt:lpstr>1. اسم البحث واسم المجلة وسنة النشر وأسماء المؤلفين </vt:lpstr>
      <vt:lpstr>2. منهجية البحث والنماذج المستخدمة   تم استخدام التعلم المنقول لـ  VGG16 وResNet50 للاستفادة من الأوزان المدربة مسبقًا، مما يقلل من الحاجة إلى بيانات تدريب ضخمة.  كما تم تدريب النماذج على تصنيف 4 فئات: الثعابين، السحالي، الضفادع/العلاجيم، والخلفية (Background). تم تطبيق تقنيات زيادة البيانات (Data Augmentation) لتحسين أداء النماذج على مجموعة البيانات الصغيرة.  </vt:lpstr>
      <vt:lpstr>شرح مفصل للنماذج المستخدمة: </vt:lpstr>
      <vt:lpstr>3. خطوة معالجة البيانات ((Preprocessing </vt:lpstr>
      <vt:lpstr>4. توصيف البيانات وحجمها </vt:lpstr>
      <vt:lpstr>5. النتائج </vt:lpstr>
      <vt:lpstr>6. المميزات والعيوب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Ahmed Bashatah</dc:creator>
  <cp:lastModifiedBy>Ahmed Bashatah</cp:lastModifiedBy>
  <cp:revision>5</cp:revision>
  <dcterms:created xsi:type="dcterms:W3CDTF">2025-03-22T18:53:49Z</dcterms:created>
  <dcterms:modified xsi:type="dcterms:W3CDTF">2025-04-16T15:44:22Z</dcterms:modified>
</cp:coreProperties>
</file>