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3"/>
  </p:notesMasterIdLst>
  <p:sldIdLst>
    <p:sldId id="480" r:id="rId3"/>
    <p:sldId id="518" r:id="rId4"/>
    <p:sldId id="531" r:id="rId5"/>
    <p:sldId id="533" r:id="rId6"/>
    <p:sldId id="532" r:id="rId7"/>
    <p:sldId id="303" r:id="rId8"/>
    <p:sldId id="313" r:id="rId9"/>
    <p:sldId id="482" r:id="rId10"/>
    <p:sldId id="485" r:id="rId11"/>
    <p:sldId id="486" r:id="rId12"/>
    <p:sldId id="487" r:id="rId13"/>
    <p:sldId id="488" r:id="rId14"/>
    <p:sldId id="489" r:id="rId15"/>
    <p:sldId id="490" r:id="rId16"/>
    <p:sldId id="517" r:id="rId17"/>
    <p:sldId id="521" r:id="rId18"/>
    <p:sldId id="491" r:id="rId19"/>
    <p:sldId id="492" r:id="rId20"/>
    <p:sldId id="522" r:id="rId21"/>
    <p:sldId id="523" r:id="rId22"/>
    <p:sldId id="493" r:id="rId23"/>
    <p:sldId id="524" r:id="rId24"/>
    <p:sldId id="494" r:id="rId25"/>
    <p:sldId id="500" r:id="rId26"/>
    <p:sldId id="502" r:id="rId27"/>
    <p:sldId id="501" r:id="rId28"/>
    <p:sldId id="503" r:id="rId29"/>
    <p:sldId id="504" r:id="rId30"/>
    <p:sldId id="505" r:id="rId31"/>
    <p:sldId id="507" r:id="rId32"/>
    <p:sldId id="526" r:id="rId33"/>
    <p:sldId id="530" r:id="rId34"/>
    <p:sldId id="527" r:id="rId35"/>
    <p:sldId id="528" r:id="rId36"/>
    <p:sldId id="534" r:id="rId37"/>
    <p:sldId id="535" r:id="rId38"/>
    <p:sldId id="536" r:id="rId39"/>
    <p:sldId id="515" r:id="rId40"/>
    <p:sldId id="53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31"/>
            <p14:sldId id="533"/>
            <p14:sldId id="532"/>
            <p14:sldId id="303"/>
            <p14:sldId id="313"/>
            <p14:sldId id="482"/>
            <p14:sldId id="485"/>
            <p14:sldId id="486"/>
            <p14:sldId id="487"/>
            <p14:sldId id="488"/>
            <p14:sldId id="489"/>
            <p14:sldId id="490"/>
            <p14:sldId id="517"/>
            <p14:sldId id="521"/>
            <p14:sldId id="491"/>
            <p14:sldId id="492"/>
            <p14:sldId id="522"/>
            <p14:sldId id="523"/>
            <p14:sldId id="493"/>
            <p14:sldId id="524"/>
            <p14:sldId id="494"/>
            <p14:sldId id="500"/>
            <p14:sldId id="502"/>
            <p14:sldId id="501"/>
            <p14:sldId id="503"/>
            <p14:sldId id="504"/>
            <p14:sldId id="505"/>
            <p14:sldId id="507"/>
            <p14:sldId id="526"/>
            <p14:sldId id="530"/>
            <p14:sldId id="527"/>
            <p14:sldId id="528"/>
            <p14:sldId id="534"/>
            <p14:sldId id="535"/>
            <p14:sldId id="536"/>
            <p14:sldId id="515"/>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FFFFFF"/>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868" autoAdjust="0"/>
    <p:restoredTop sz="93738" autoAdjust="0"/>
  </p:normalViewPr>
  <p:slideViewPr>
    <p:cSldViewPr snapToGrid="0">
      <p:cViewPr varScale="1">
        <p:scale>
          <a:sx n="69" d="100"/>
          <a:sy n="69" d="100"/>
        </p:scale>
        <p:origin x="58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855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7.jpeg"/><Relationship Id="rId11" Type="http://schemas.openxmlformats.org/officeDocument/2006/relationships/image" Target="../media/image12.jpg"/><Relationship Id="rId5" Type="http://schemas.openxmlformats.org/officeDocument/2006/relationships/image" Target="../media/image6.jp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jpg"/></Relationships>
</file>

<file path=ppt/slides/_rels/slide3.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7.jpg"/><Relationship Id="rId11" Type="http://schemas.openxmlformats.org/officeDocument/2006/relationships/image" Target="../media/image13.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jp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8.jpg"/><Relationship Id="rId5" Type="http://schemas.openxmlformats.org/officeDocument/2006/relationships/image" Target="../media/image27.sv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xml"/><Relationship Id="rId1" Type="http://schemas.openxmlformats.org/officeDocument/2006/relationships/slideLayout" Target="../slideLayouts/slideLayout30.xml"/><Relationship Id="rId5" Type="http://schemas.openxmlformats.org/officeDocument/2006/relationships/image" Target="../media/image30.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jpg"/></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6.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55.jpg"/></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27.svg"/><Relationship Id="rId2" Type="http://schemas.openxmlformats.org/officeDocument/2006/relationships/image" Target="../media/image57.jpeg"/><Relationship Id="rId1" Type="http://schemas.openxmlformats.org/officeDocument/2006/relationships/slideLayout" Target="../slideLayouts/slideLayout32.xml"/><Relationship Id="rId6" Type="http://schemas.openxmlformats.org/officeDocument/2006/relationships/image" Target="../media/image26.png"/><Relationship Id="rId5" Type="http://schemas.openxmlformats.org/officeDocument/2006/relationships/image" Target="../media/image3.png"/><Relationship Id="rId4" Type="http://schemas.openxmlformats.org/officeDocument/2006/relationships/image" Target="../media/image5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05123" y="4518122"/>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a:t>
            </a:r>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05797" y="1029260"/>
            <a:ext cx="6685259" cy="3381375"/>
          </a:xfrm>
          <a:prstGeom prst="rect">
            <a:avLst/>
          </a:prstGeom>
          <a:noFill/>
        </p:spPr>
        <p:txBody>
          <a:bodyPr wrap="square" rtlCol="0">
            <a:spAutoFit/>
          </a:bodyPr>
          <a:lstStyle/>
          <a:p>
            <a:pPr algn="ctr"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ohammad bold art 1" pitchFamily="2" charset="-78"/>
              </a:rPr>
              <a:t>مقرر الإعلان الرقمي </a:t>
            </a:r>
          </a:p>
          <a:p>
            <a:pPr algn="ctr" rtl="1">
              <a:lnSpc>
                <a:spcPct val="107000"/>
              </a:lnSpc>
              <a:spcAft>
                <a:spcPts val="800"/>
              </a:spcAft>
            </a:pPr>
            <a:r>
              <a:rPr lang="en-US" sz="28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rPr>
              <a:t>Digital Advertising</a:t>
            </a:r>
            <a:endParaRPr lang="ar-EG" sz="28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endParaRPr>
          </a:p>
          <a:p>
            <a:pPr algn="ctr" rtl="1">
              <a:lnSpc>
                <a:spcPct val="107000"/>
              </a:lnSpc>
              <a:spcAft>
                <a:spcPts val="800"/>
              </a:spcAft>
            </a:pPr>
            <a:endParaRPr lang="en-US" sz="16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endParaRPr>
          </a:p>
          <a:p>
            <a:pPr algn="ctr" rtl="1">
              <a:lnSpc>
                <a:spcPct val="107000"/>
              </a:lnSpc>
              <a:spcAft>
                <a:spcPts val="800"/>
              </a:spcAft>
            </a:pPr>
            <a:r>
              <a:rPr lang="ar-EG" sz="2400" dirty="0">
                <a:solidFill>
                  <a:srgbClr val="002060"/>
                </a:solidFill>
                <a:latin typeface="Adobe Devanagari" panose="02040503050201020203" pitchFamily="18" charset="0"/>
                <a:ea typeface="Adobe Kaiti Std R" panose="02020400000000000000" pitchFamily="18" charset="-128"/>
                <a:cs typeface="mohammad bold art 1" pitchFamily="2" charset="-78"/>
              </a:rPr>
              <a:t>قوة المؤثرون الرقميون </a:t>
            </a:r>
          </a:p>
          <a:p>
            <a:pPr algn="ctr" rtl="1">
              <a:lnSpc>
                <a:spcPct val="107000"/>
              </a:lnSpc>
              <a:spcAft>
                <a:spcPts val="800"/>
              </a:spcAft>
            </a:pPr>
            <a:r>
              <a:rPr lang="ar-EG" sz="2400" dirty="0">
                <a:solidFill>
                  <a:srgbClr val="002060"/>
                </a:solidFill>
                <a:latin typeface="Adobe Devanagari" panose="02040503050201020203" pitchFamily="18" charset="0"/>
                <a:ea typeface="Adobe Kaiti Std R" panose="02020400000000000000" pitchFamily="18" charset="-128"/>
                <a:cs typeface="mohammad bold art 1" pitchFamily="2" charset="-78"/>
              </a:rPr>
              <a:t>وأخلاقياتهم في تحقيق نجاح العلامة التجارية</a:t>
            </a:r>
          </a:p>
          <a:p>
            <a:pPr algn="ctr" rtl="1">
              <a:lnSpc>
                <a:spcPct val="107000"/>
              </a:lnSpc>
              <a:spcAft>
                <a:spcPts val="800"/>
              </a:spcAft>
            </a:pPr>
            <a:endParaRPr lang="ar-EG" sz="2400" b="1" dirty="0">
              <a:solidFill>
                <a:srgbClr val="002060"/>
              </a:solidFill>
              <a:latin typeface="Adobe Devanagari" panose="02040503050201020203" pitchFamily="18" charset="0"/>
              <a:ea typeface="Adobe Kaiti Std R" panose="02020400000000000000" pitchFamily="18" charset="-128"/>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0687" y="5548940"/>
            <a:ext cx="2210862" cy="707886"/>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MKT 123</a:t>
            </a:r>
          </a:p>
          <a:p>
            <a:r>
              <a:rPr lang="en-US" sz="2000" b="1" dirty="0">
                <a:solidFill>
                  <a:srgbClr val="002060"/>
                </a:solidFill>
                <a:latin typeface="Times New Roman" panose="02020603050405020304" pitchFamily="18" charset="0"/>
                <a:cs typeface="Times New Roman" panose="02020603050405020304" pitchFamily="18" charset="0"/>
              </a:rPr>
              <a:t>Digital advertising</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818133" y="3740220"/>
            <a:ext cx="4886463" cy="523220"/>
          </a:xfrm>
          <a:prstGeom prst="rect">
            <a:avLst/>
          </a:prstGeom>
          <a:noFill/>
        </p:spPr>
        <p:txBody>
          <a:bodyPr wrap="square" rtlCol="0">
            <a:spAutoFit/>
          </a:bodyPr>
          <a:lstStyle/>
          <a:p>
            <a:pPr algn="ctr" rtl="1"/>
            <a:r>
              <a:rPr lang="ar-EG" sz="2800" dirty="0">
                <a:solidFill>
                  <a:srgbClr val="C00000"/>
                </a:solidFill>
                <a:cs typeface="mohammad bold art 1" pitchFamily="2" charset="-78"/>
              </a:rPr>
              <a:t>المحاضرة العاشرة </a:t>
            </a:r>
            <a:endParaRPr lang="en-US" sz="2800" dirty="0">
              <a:solidFill>
                <a:srgbClr val="C0000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695241" y="488152"/>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a:t>
            </a:r>
          </a:p>
        </p:txBody>
      </p:sp>
      <p:sp>
        <p:nvSpPr>
          <p:cNvPr id="14" name="Rectangle 13">
            <a:extLst>
              <a:ext uri="{FF2B5EF4-FFF2-40B4-BE49-F238E27FC236}">
                <a16:creationId xmlns:a16="http://schemas.microsoft.com/office/drawing/2014/main" id="{9FA3F187-A568-4AEE-8C8D-9760BCD0B159}"/>
              </a:ext>
            </a:extLst>
          </p:cNvPr>
          <p:cNvSpPr/>
          <p:nvPr/>
        </p:nvSpPr>
        <p:spPr>
          <a:xfrm>
            <a:off x="2673927" y="1056379"/>
            <a:ext cx="8404081" cy="144713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Ø"/>
            </a:pPr>
            <a:r>
              <a:rPr lang="ar-EG" sz="2400" b="1" dirty="0">
                <a:solidFill>
                  <a:srgbClr val="002060"/>
                </a:solidFill>
                <a:latin typeface="Adobe Arabic" panose="02040503050201020203" pitchFamily="18" charset="-78"/>
                <a:cs typeface="Times New Roman" panose="02020603050405020304" pitchFamily="18" charset="0"/>
              </a:rPr>
              <a:t>مفهوم التسويق عبر الشبكات الاجتماعية الافتراضية </a:t>
            </a:r>
            <a:r>
              <a:rPr lang="en-US" sz="3200" b="1" dirty="0">
                <a:solidFill>
                  <a:srgbClr val="002060"/>
                </a:solidFill>
                <a:latin typeface="Adobe Arabic" panose="02040503050201020203" pitchFamily="18" charset="-78"/>
              </a:rPr>
              <a:t>SMM</a:t>
            </a:r>
            <a:r>
              <a:rPr lang="ar-EG" sz="2400" dirty="0">
                <a:solidFill>
                  <a:srgbClr val="002060"/>
                </a:solidFill>
              </a:rPr>
              <a:t>.</a:t>
            </a:r>
          </a:p>
          <a:p>
            <a:pPr marL="342900" lvl="0" indent="-342900" algn="r" rtl="1">
              <a:lnSpc>
                <a:spcPct val="150000"/>
              </a:lnSpc>
              <a:buFont typeface="Wingdings" panose="05000000000000000000" pitchFamily="2" charset="2"/>
              <a:buChar char="Ø"/>
            </a:pPr>
            <a:r>
              <a:rPr lang="ar-EG" sz="24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مميزات التسويق عبر مواقع الشبكات الاجتماعية الافتراضية </a:t>
            </a:r>
            <a:r>
              <a:rPr lang="en-US" sz="2400" b="1" dirty="0">
                <a:solidFill>
                  <a:srgbClr val="002060"/>
                </a:solidFill>
                <a:latin typeface="Adobe Caslon Pro" panose="0205050205050A020403" pitchFamily="18" charset="0"/>
                <a:ea typeface="Calibri" panose="020F0502020204030204" pitchFamily="34" charset="0"/>
              </a:rPr>
              <a:t>SMM</a:t>
            </a:r>
            <a:endParaRPr lang="ar-EG" dirty="0">
              <a:solidFill>
                <a:srgbClr val="002060"/>
              </a:solidFill>
            </a:endParaRPr>
          </a:p>
        </p:txBody>
      </p:sp>
      <p:pic>
        <p:nvPicPr>
          <p:cNvPr id="9" name="Picture 8">
            <a:extLst>
              <a:ext uri="{FF2B5EF4-FFF2-40B4-BE49-F238E27FC236}">
                <a16:creationId xmlns:a16="http://schemas.microsoft.com/office/drawing/2014/main" id="{EDAF7A27-0C23-46E8-94D8-3C92335E166E}"/>
              </a:ext>
            </a:extLst>
          </p:cNvPr>
          <p:cNvPicPr>
            <a:picLocks noChangeAspect="1"/>
          </p:cNvPicPr>
          <p:nvPr/>
        </p:nvPicPr>
        <p:blipFill>
          <a:blip r:embed="rId3"/>
          <a:stretch>
            <a:fillRect/>
          </a:stretch>
        </p:blipFill>
        <p:spPr>
          <a:xfrm>
            <a:off x="8132619" y="2568327"/>
            <a:ext cx="3783552" cy="41092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D13C0506-480A-4436-B82F-1568267B69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01125" y="2568327"/>
            <a:ext cx="1840504" cy="24092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E1042685-9C94-4DE2-A61E-143142BEBE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09448" y="2740863"/>
            <a:ext cx="1962405" cy="2116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5E7F7596-EFE8-43DA-896B-8104890AD7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12677" y="5098469"/>
            <a:ext cx="1837962" cy="17105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8BBF544B-A96D-4827-9D07-219493E4542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56740" y="4977568"/>
            <a:ext cx="1916751" cy="18162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16">
            <a:extLst>
              <a:ext uri="{FF2B5EF4-FFF2-40B4-BE49-F238E27FC236}">
                <a16:creationId xmlns:a16="http://schemas.microsoft.com/office/drawing/2014/main" id="{4F250388-BDA1-4501-BF84-22E73022AC6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56608" y="4676596"/>
            <a:ext cx="1837962" cy="2116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27C9A7D7-67A1-4A8C-BD54-0D939C72945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87190" y="2283601"/>
            <a:ext cx="1837962" cy="20708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AF384D31-45D5-4078-998F-5B29FBA59E50}"/>
              </a:ext>
            </a:extLst>
          </p:cNvPr>
          <p:cNvPicPr>
            <a:picLocks noChangeAspect="1"/>
          </p:cNvPicPr>
          <p:nvPr/>
        </p:nvPicPr>
        <p:blipFill>
          <a:blip r:embed="rId10"/>
          <a:stretch>
            <a:fillRect/>
          </a:stretch>
        </p:blipFill>
        <p:spPr>
          <a:xfrm>
            <a:off x="156679" y="4520736"/>
            <a:ext cx="1894005" cy="21568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Picture 20">
            <a:extLst>
              <a:ext uri="{FF2B5EF4-FFF2-40B4-BE49-F238E27FC236}">
                <a16:creationId xmlns:a16="http://schemas.microsoft.com/office/drawing/2014/main" id="{377BBA87-875E-46B8-B0E6-2AE5E1D55E1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8925" y="1956176"/>
            <a:ext cx="1854448" cy="24454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2" name="Picture 21">
            <a:extLst>
              <a:ext uri="{FF2B5EF4-FFF2-40B4-BE49-F238E27FC236}">
                <a16:creationId xmlns:a16="http://schemas.microsoft.com/office/drawing/2014/main" id="{037F09E3-6404-4F57-908A-5C6AFF1D24E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663716" y="-23413"/>
            <a:ext cx="2051661" cy="1684891"/>
          </a:xfrm>
          <a:prstGeom prst="rect">
            <a:avLst/>
          </a:prstGeom>
        </p:spPr>
      </p:pic>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96000" y="329810"/>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a:t>
            </a:r>
          </a:p>
        </p:txBody>
      </p:sp>
      <p:sp>
        <p:nvSpPr>
          <p:cNvPr id="14" name="Rectangle 13">
            <a:extLst>
              <a:ext uri="{FF2B5EF4-FFF2-40B4-BE49-F238E27FC236}">
                <a16:creationId xmlns:a16="http://schemas.microsoft.com/office/drawing/2014/main" id="{9FA3F187-A568-4AEE-8C8D-9760BCD0B159}"/>
              </a:ext>
            </a:extLst>
          </p:cNvPr>
          <p:cNvSpPr/>
          <p:nvPr/>
        </p:nvSpPr>
        <p:spPr>
          <a:xfrm>
            <a:off x="1472158" y="1112519"/>
            <a:ext cx="9274825" cy="145196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lgn="justLow" rtl="1">
              <a:lnSpc>
                <a:spcPct val="150000"/>
              </a:lnSpc>
              <a:buFont typeface="Wingdings" panose="05000000000000000000" pitchFamily="2" charset="2"/>
              <a:buChar char="Ø"/>
            </a:pPr>
            <a:r>
              <a:rPr lang="ar-EG" sz="2400" b="1" dirty="0">
                <a:solidFill>
                  <a:srgbClr val="002060"/>
                </a:solidFill>
                <a:cs typeface="Times New Roman" panose="02020603050405020304" pitchFamily="18" charset="0"/>
              </a:rPr>
              <a:t>سلبيات التسويق عبر مواقع الشبكات الاجتماعية الافتراضية </a:t>
            </a:r>
            <a:r>
              <a:rPr lang="en-US" sz="2400" b="1" dirty="0">
                <a:solidFill>
                  <a:srgbClr val="002060"/>
                </a:solidFill>
                <a:latin typeface="Adobe Caslon Pro" panose="0205050205050A020403" pitchFamily="18" charset="0"/>
              </a:rPr>
              <a:t>SMM</a:t>
            </a:r>
          </a:p>
          <a:p>
            <a:pPr marL="342900" lvl="0" indent="-342900" algn="justLow" rtl="1">
              <a:lnSpc>
                <a:spcPct val="150000"/>
              </a:lnSpc>
              <a:buFont typeface="Wingdings" panose="05000000000000000000" pitchFamily="2" charset="2"/>
              <a:buChar char="Ø"/>
              <a:defRP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قنوات التسويق عبر الشبكات الاجتماعية الافتراضية</a:t>
            </a:r>
            <a:r>
              <a:rPr lang="en-US" sz="2400" b="1" dirty="0">
                <a:solidFill>
                  <a:srgbClr val="002060"/>
                </a:solidFill>
                <a:latin typeface="Adobe Caslon Pro" panose="0205050205050A020403" pitchFamily="18" charset="0"/>
                <a:ea typeface="Calibri" panose="020F0502020204030204" pitchFamily="34" charset="0"/>
              </a:rPr>
              <a:t>SMM</a:t>
            </a:r>
            <a:endParaRPr lang="ar-EG" sz="2000" b="1" dirty="0">
              <a:solidFill>
                <a:srgbClr val="002060"/>
              </a:solidFill>
              <a:latin typeface="Adobe Caslon Pro" panose="0205050205050A020403" pitchFamily="18" charset="0"/>
              <a:cs typeface="+mj-cs"/>
            </a:endParaRPr>
          </a:p>
        </p:txBody>
      </p:sp>
      <p:pic>
        <p:nvPicPr>
          <p:cNvPr id="9" name="Picture 8">
            <a:extLst>
              <a:ext uri="{FF2B5EF4-FFF2-40B4-BE49-F238E27FC236}">
                <a16:creationId xmlns:a16="http://schemas.microsoft.com/office/drawing/2014/main" id="{C6254D66-92EF-4338-A59D-C902DBED60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56550" y="2438400"/>
            <a:ext cx="2935450" cy="40570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8FAE76B4-8D6A-49EC-AFF0-51B175005A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2839" y="2560867"/>
            <a:ext cx="3802719" cy="19096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9450BB55-8829-44C1-BD35-599B91134BF4}"/>
              </a:ext>
            </a:extLst>
          </p:cNvPr>
          <p:cNvPicPr>
            <a:picLocks noChangeAspect="1"/>
          </p:cNvPicPr>
          <p:nvPr/>
        </p:nvPicPr>
        <p:blipFill>
          <a:blip r:embed="rId5"/>
          <a:stretch>
            <a:fillRect/>
          </a:stretch>
        </p:blipFill>
        <p:spPr>
          <a:xfrm>
            <a:off x="5350798" y="4658416"/>
            <a:ext cx="3802719" cy="21273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38209903-43E4-4055-9CDD-6466B159AA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93023" y="2467199"/>
            <a:ext cx="1582805" cy="19997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347D88C9-4C3B-4093-8508-B4699722B24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72158" y="2755313"/>
            <a:ext cx="1553200" cy="19997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16">
            <a:extLst>
              <a:ext uri="{FF2B5EF4-FFF2-40B4-BE49-F238E27FC236}">
                <a16:creationId xmlns:a16="http://schemas.microsoft.com/office/drawing/2014/main" id="{6B3B97C9-2C98-4691-ACB5-A50D42BAA00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234" y="3825732"/>
            <a:ext cx="1363778" cy="19997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37CDE145-EB1C-4B1F-AA59-DA9273F8B94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78834" y="4588941"/>
            <a:ext cx="1553201" cy="19997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Picture 18">
            <a:extLst>
              <a:ext uri="{FF2B5EF4-FFF2-40B4-BE49-F238E27FC236}">
                <a16:creationId xmlns:a16="http://schemas.microsoft.com/office/drawing/2014/main" id="{63596EF6-11B0-4337-9C95-3525002D09D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84189" y="4825590"/>
            <a:ext cx="1504352" cy="17930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a:extLst>
              <a:ext uri="{FF2B5EF4-FFF2-40B4-BE49-F238E27FC236}">
                <a16:creationId xmlns:a16="http://schemas.microsoft.com/office/drawing/2014/main" id="{A99F5FB3-7D52-4214-B82A-92A2E94D2F3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343456" y="-187220"/>
            <a:ext cx="1811978" cy="1811978"/>
          </a:xfrm>
          <a:prstGeom prst="rect">
            <a:avLst/>
          </a:prstGeom>
        </p:spPr>
      </p:pic>
    </p:spTree>
    <p:extLst>
      <p:ext uri="{BB962C8B-B14F-4D97-AF65-F5344CB8AC3E}">
        <p14:creationId xmlns:p14="http://schemas.microsoft.com/office/powerpoint/2010/main" val="4078086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767936" y="367869"/>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a:t>
            </a:r>
          </a:p>
        </p:txBody>
      </p:sp>
      <p:sp>
        <p:nvSpPr>
          <p:cNvPr id="14" name="Rectangle 13">
            <a:extLst>
              <a:ext uri="{FF2B5EF4-FFF2-40B4-BE49-F238E27FC236}">
                <a16:creationId xmlns:a16="http://schemas.microsoft.com/office/drawing/2014/main" id="{9FA3F187-A568-4AEE-8C8D-9760BCD0B159}"/>
              </a:ext>
            </a:extLst>
          </p:cNvPr>
          <p:cNvSpPr/>
          <p:nvPr/>
        </p:nvSpPr>
        <p:spPr>
          <a:xfrm>
            <a:off x="414376" y="1137572"/>
            <a:ext cx="11560825" cy="175716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Wingdings" panose="05000000000000000000" pitchFamily="2" charset="2"/>
              <a:buChar char="Ø"/>
            </a:pPr>
            <a:r>
              <a:rPr lang="ar-SA" sz="2400" b="1" dirty="0">
                <a:solidFill>
                  <a:srgbClr val="002060"/>
                </a:solidFill>
                <a:cs typeface="Times New Roman" panose="02020603050405020304" pitchFamily="18" charset="0"/>
              </a:rPr>
              <a:t>إنشاء استراتيجية تسويق </a:t>
            </a:r>
            <a:r>
              <a:rPr lang="ar-EG" sz="2400" b="1" dirty="0">
                <a:solidFill>
                  <a:srgbClr val="002060"/>
                </a:solidFill>
                <a:cs typeface="Times New Roman" panose="02020603050405020304" pitchFamily="18" charset="0"/>
              </a:rPr>
              <a:t>(عامة) </a:t>
            </a:r>
            <a:r>
              <a:rPr lang="ar-SA" sz="2400" b="1" dirty="0">
                <a:solidFill>
                  <a:srgbClr val="002060"/>
                </a:solidFill>
                <a:cs typeface="Times New Roman" panose="02020603050405020304" pitchFamily="18" charset="0"/>
              </a:rPr>
              <a:t>عبر </a:t>
            </a:r>
            <a:r>
              <a:rPr lang="ar-EG" sz="2400" b="1" dirty="0">
                <a:solidFill>
                  <a:srgbClr val="002060"/>
                </a:solidFill>
                <a:cs typeface="Times New Roman" panose="02020603050405020304" pitchFamily="18" charset="0"/>
              </a:rPr>
              <a:t>مواقع الشبكات الاجتماعية الافتراضية </a:t>
            </a:r>
            <a:r>
              <a:rPr lang="en-US" sz="2000" b="1" dirty="0">
                <a:solidFill>
                  <a:srgbClr val="002060"/>
                </a:solidFill>
                <a:latin typeface="Adobe Caslon Pro" panose="0205050205050A020403" pitchFamily="18" charset="0"/>
              </a:rPr>
              <a:t>SMM</a:t>
            </a:r>
            <a:endParaRPr lang="ar-EG" sz="2000" b="1" dirty="0">
              <a:solidFill>
                <a:srgbClr val="002060"/>
              </a:solidFill>
              <a:latin typeface="Adobe Caslon Pro" panose="0205050205050A020403" pitchFamily="18" charset="0"/>
              <a:cs typeface="Times New Roman" panose="02020603050405020304" pitchFamily="18" charset="0"/>
            </a:endParaRPr>
          </a:p>
          <a:p>
            <a:pPr marL="342900" lvl="0" indent="-342900" algn="r" rtl="1">
              <a:buFont typeface="Wingdings" panose="05000000000000000000" pitchFamily="2" charset="2"/>
              <a:buChar char="Ø"/>
            </a:pPr>
            <a:r>
              <a:rPr lang="ar-EG" sz="2400" b="1" dirty="0">
                <a:solidFill>
                  <a:srgbClr val="002060"/>
                </a:solidFill>
                <a:latin typeface="Noto Kufi Arabic"/>
              </a:rPr>
              <a:t>استراتيجيات التسويق عبر مواقع الشبكات الاجتماعية الافتراضية ( فيس بوك، يوتيوب، تويتر، انستجرام).</a:t>
            </a:r>
          </a:p>
          <a:p>
            <a:pPr marL="342900" lvl="0" indent="-342900" algn="r" rtl="1">
              <a:lnSpc>
                <a:spcPct val="150000"/>
              </a:lnSpc>
              <a:buFont typeface="Wingdings" panose="05000000000000000000" pitchFamily="2" charset="2"/>
              <a:buChar char="Ø"/>
            </a:pPr>
            <a:r>
              <a:rPr lang="ar-EG" sz="2400" b="1" dirty="0">
                <a:solidFill>
                  <a:srgbClr val="002060"/>
                </a:solidFill>
                <a:latin typeface="Noto Kufi Arabic"/>
              </a:rPr>
              <a:t>أدوات التسويق عبر مواقع التواصل الاجتماعي</a:t>
            </a:r>
          </a:p>
        </p:txBody>
      </p:sp>
      <p:pic>
        <p:nvPicPr>
          <p:cNvPr id="9" name="Picture 8">
            <a:extLst>
              <a:ext uri="{FF2B5EF4-FFF2-40B4-BE49-F238E27FC236}">
                <a16:creationId xmlns:a16="http://schemas.microsoft.com/office/drawing/2014/main" id="{74EC4B25-D20B-4468-8993-B5ADA508AB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6011" y="-143698"/>
            <a:ext cx="1963161" cy="1684891"/>
          </a:xfrm>
          <a:prstGeom prst="rect">
            <a:avLst/>
          </a:prstGeom>
        </p:spPr>
      </p:pic>
      <p:pic>
        <p:nvPicPr>
          <p:cNvPr id="10" name="Picture 9">
            <a:extLst>
              <a:ext uri="{FF2B5EF4-FFF2-40B4-BE49-F238E27FC236}">
                <a16:creationId xmlns:a16="http://schemas.microsoft.com/office/drawing/2014/main" id="{2F06AA9C-BBB0-4B36-AF28-2A515FA68B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7936" y="2894737"/>
            <a:ext cx="5009688" cy="37438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a:extLst>
              <a:ext uri="{FF2B5EF4-FFF2-40B4-BE49-F238E27FC236}">
                <a16:creationId xmlns:a16="http://schemas.microsoft.com/office/drawing/2014/main" id="{2C11D41D-A516-40B4-AC0F-56748F05AF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4376" y="2551191"/>
            <a:ext cx="6000279" cy="40874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65246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1963162" y="714391"/>
            <a:ext cx="732994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4780268" y="98351"/>
            <a:ext cx="494607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العاشرة</a:t>
            </a:r>
          </a:p>
        </p:txBody>
      </p:sp>
      <p:sp>
        <p:nvSpPr>
          <p:cNvPr id="14" name="Rectangle 13">
            <a:extLst>
              <a:ext uri="{FF2B5EF4-FFF2-40B4-BE49-F238E27FC236}">
                <a16:creationId xmlns:a16="http://schemas.microsoft.com/office/drawing/2014/main" id="{9FA3F187-A568-4AEE-8C8D-9760BCD0B159}"/>
              </a:ext>
            </a:extLst>
          </p:cNvPr>
          <p:cNvSpPr/>
          <p:nvPr/>
        </p:nvSpPr>
        <p:spPr>
          <a:xfrm>
            <a:off x="4169982" y="760110"/>
            <a:ext cx="7889608" cy="596288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Times New Roman" panose="02020603050405020304" pitchFamily="18" charset="0"/>
              </a:rPr>
              <a:t>تمهيد.</a:t>
            </a:r>
          </a:p>
          <a:p>
            <a:pPr marL="342900" lvl="0" indent="-342900" algn="r"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rPr>
              <a:t>من هم المؤثرون الرقميون </a:t>
            </a:r>
            <a:r>
              <a:rPr lang="en-US" sz="2000" b="1" dirty="0">
                <a:solidFill>
                  <a:srgbClr val="002060"/>
                </a:solidFill>
                <a:latin typeface="Adobe Caslon Pro" panose="0205050205050A020403" pitchFamily="18" charset="0"/>
                <a:cs typeface="+mj-cs"/>
              </a:rPr>
              <a:t>The concept of digital influencers</a:t>
            </a:r>
          </a:p>
          <a:p>
            <a:pPr marL="342900" lvl="0" indent="-342900" algn="r" rtl="1">
              <a:lnSpc>
                <a:spcPct val="150000"/>
              </a:lnSpc>
              <a:buFont typeface="Wingdings" panose="05000000000000000000" pitchFamily="2" charset="2"/>
              <a:buChar char="Ø"/>
            </a:pPr>
            <a:r>
              <a:rPr lang="ar-EG" sz="2000" b="1" dirty="0">
                <a:solidFill>
                  <a:srgbClr val="002060"/>
                </a:solidFill>
                <a:latin typeface="Cairo"/>
              </a:rPr>
              <a:t>أنواع المؤثرون الرقميون عبر مواقع الشبكات الاجتماعية الافتراضية</a:t>
            </a:r>
          </a:p>
          <a:p>
            <a:pPr lvl="0" algn="ctr" rtl="1">
              <a:lnSpc>
                <a:spcPct val="150000"/>
              </a:lnSpc>
            </a:pPr>
            <a:r>
              <a:rPr lang="en-US" sz="2000" b="1" dirty="0">
                <a:solidFill>
                  <a:srgbClr val="002060"/>
                </a:solidFill>
                <a:latin typeface="Adobe Caslon Pro" panose="0205050205050A020403" pitchFamily="18" charset="0"/>
              </a:rPr>
              <a:t>Types of digital influencers via virtual social networking sites </a:t>
            </a:r>
            <a:endParaRPr lang="ar-EG" sz="2000" b="1" dirty="0">
              <a:solidFill>
                <a:srgbClr val="002060"/>
              </a:solidFill>
              <a:latin typeface="Adobe Caslon Pro" panose="0205050205050A020403" pitchFamily="18" charset="0"/>
            </a:endParaRPr>
          </a:p>
          <a:p>
            <a:pPr marL="342900" lvl="0" indent="-342900" algn="r" rtl="1">
              <a:lnSpc>
                <a:spcPct val="150000"/>
              </a:lnSpc>
              <a:buFont typeface="Wingdings" panose="05000000000000000000" pitchFamily="2" charset="2"/>
              <a:buChar char="Ø"/>
            </a:pPr>
            <a:r>
              <a:rPr lang="ar-EG" sz="2000" b="1" dirty="0">
                <a:solidFill>
                  <a:srgbClr val="002060"/>
                </a:solidFill>
                <a:latin typeface="Cairo"/>
                <a:cs typeface="Times New Roman" panose="02020603050405020304" pitchFamily="18" charset="0"/>
              </a:rPr>
              <a:t>كيفية إيجاد المؤثرون  </a:t>
            </a:r>
            <a:r>
              <a:rPr lang="en-US" sz="2000" b="1" dirty="0">
                <a:solidFill>
                  <a:srgbClr val="002060"/>
                </a:solidFill>
                <a:latin typeface="Adobe Caslon Pro" panose="0205050205050A020403" pitchFamily="18" charset="0"/>
              </a:rPr>
              <a:t>How to find influencers</a:t>
            </a:r>
          </a:p>
          <a:p>
            <a:pPr marL="342900" lvl="0" indent="-342900" algn="r" rtl="1">
              <a:lnSpc>
                <a:spcPct val="150000"/>
              </a:lnSpc>
              <a:buFont typeface="Wingdings" panose="05000000000000000000" pitchFamily="2" charset="2"/>
              <a:buChar char="Ø"/>
            </a:pPr>
            <a:r>
              <a:rPr lang="ar-EG" sz="2000" b="1" dirty="0">
                <a:solidFill>
                  <a:srgbClr val="002060"/>
                </a:solidFill>
                <a:latin typeface="Cairo"/>
                <a:cs typeface="Times New Roman" panose="02020603050405020304" pitchFamily="18" charset="0"/>
              </a:rPr>
              <a:t>إحصائيات التسويق عبر المؤثرون </a:t>
            </a:r>
            <a:r>
              <a:rPr lang="en-US" sz="2000" b="1" dirty="0">
                <a:solidFill>
                  <a:srgbClr val="002060"/>
                </a:solidFill>
                <a:latin typeface="Adobe Caslon Pro" panose="0205050205050A020403" pitchFamily="18" charset="0"/>
              </a:rPr>
              <a:t>Influencer Marketing Statistics</a:t>
            </a:r>
          </a:p>
          <a:p>
            <a:pPr marL="342900" lvl="0" indent="-342900" algn="r" rtl="1">
              <a:lnSpc>
                <a:spcPct val="150000"/>
              </a:lnSpc>
              <a:buFont typeface="Wingdings" panose="05000000000000000000" pitchFamily="2" charset="2"/>
              <a:buChar char="Ø"/>
            </a:pPr>
            <a:r>
              <a:rPr lang="ar-EG" sz="2000" b="1" dirty="0">
                <a:solidFill>
                  <a:srgbClr val="002060"/>
                </a:solidFill>
                <a:latin typeface="Cairo"/>
                <a:cs typeface="Times New Roman" panose="02020603050405020304" pitchFamily="18" charset="0"/>
              </a:rPr>
              <a:t>أسباب استمرار التسويق عبر المؤثرون في النمو</a:t>
            </a:r>
          </a:p>
          <a:p>
            <a:pPr lvl="0" rtl="1">
              <a:lnSpc>
                <a:spcPct val="150000"/>
              </a:lnSpc>
            </a:pPr>
            <a:r>
              <a:rPr lang="en-US" sz="2000" b="1" dirty="0">
                <a:solidFill>
                  <a:srgbClr val="002060"/>
                </a:solidFill>
                <a:latin typeface="Adobe Caslon Pro" panose="0205050205050A020403" pitchFamily="18" charset="0"/>
              </a:rPr>
              <a:t>Why influencers marketing continues to grow</a:t>
            </a:r>
          </a:p>
          <a:p>
            <a:pPr marL="342900" lvl="0" indent="-342900" algn="r" rtl="1">
              <a:lnSpc>
                <a:spcPct val="150000"/>
              </a:lnSpc>
              <a:spcBef>
                <a:spcPts val="240"/>
              </a:spcBef>
              <a:spcAft>
                <a:spcPts val="600"/>
              </a:spcAft>
              <a:buFont typeface="Wingdings" panose="05000000000000000000" pitchFamily="2" charset="2"/>
              <a:buChar char="Ø"/>
            </a:pPr>
            <a:r>
              <a:rPr lang="ar-SA"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كيفية بناء استراتيجية التسويق الرقمي عبر المؤثرون</a:t>
            </a:r>
            <a:endParaRPr lang="ar-EG"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lvl="0" rtl="1">
              <a:lnSpc>
                <a:spcPct val="150000"/>
              </a:lnSpc>
              <a:spcBef>
                <a:spcPts val="240"/>
              </a:spcBef>
              <a:spcAft>
                <a:spcPts val="600"/>
              </a:spcAft>
            </a:pPr>
            <a:r>
              <a:rPr lang="en-US" sz="20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Building a digital marketing strategy through influencers</a:t>
            </a:r>
            <a:endParaRPr lang="ar-EG" sz="20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endParaRPr>
          </a:p>
          <a:p>
            <a:pPr marL="342900" lvl="0" indent="-342900" algn="r" rtl="1">
              <a:lnSpc>
                <a:spcPct val="150000"/>
              </a:lnSpc>
              <a:buFont typeface="Wingdings" panose="05000000000000000000" pitchFamily="2" charset="2"/>
              <a:buChar char="Ø"/>
            </a:pPr>
            <a:r>
              <a:rPr lang="ar-EG" sz="2000" b="1" dirty="0">
                <a:solidFill>
                  <a:srgbClr val="002060"/>
                </a:solidFill>
                <a:latin typeface="Adobe Caslon Pro" panose="0205050205050A020403" pitchFamily="18" charset="0"/>
                <a:cs typeface="Times New Roman" panose="02020603050405020304" pitchFamily="18" charset="0"/>
              </a:rPr>
              <a:t>أخلاقيات الإعلان الرقمي في عصر المؤثرون الرقميون</a:t>
            </a:r>
          </a:p>
          <a:p>
            <a:pPr lvl="0" algn="ctr" rtl="1">
              <a:lnSpc>
                <a:spcPct val="150000"/>
              </a:lnSpc>
            </a:pPr>
            <a:r>
              <a:rPr lang="en-US" sz="2000" b="1" dirty="0">
                <a:solidFill>
                  <a:srgbClr val="002060"/>
                </a:solidFill>
                <a:latin typeface="Adobe Caslon Pro" panose="0205050205050A020403" pitchFamily="18" charset="0"/>
              </a:rPr>
              <a:t>Digital Advertising Ethics in the Age of Digital Influencers</a:t>
            </a:r>
            <a:endParaRPr lang="ar-EG" sz="2000" b="1" dirty="0">
              <a:solidFill>
                <a:srgbClr val="002060"/>
              </a:solidFill>
              <a:latin typeface="Adobe Caslon Pro" panose="0205050205050A020403" pitchFamily="18" charset="0"/>
            </a:endParaRPr>
          </a:p>
          <a:p>
            <a:pPr marL="342900" lvl="0" indent="-342900" algn="r" rtl="1">
              <a:lnSpc>
                <a:spcPct val="150000"/>
              </a:lnSpc>
              <a:buFont typeface="Wingdings" panose="05000000000000000000" pitchFamily="2" charset="2"/>
              <a:buChar char="Ø"/>
            </a:pPr>
            <a:r>
              <a:rPr lang="ar-EG" sz="2000" b="1" dirty="0">
                <a:solidFill>
                  <a:srgbClr val="002060"/>
                </a:solidFill>
                <a:latin typeface="Adobe Caslon Pro" panose="0205050205050A020403" pitchFamily="18" charset="0"/>
              </a:rPr>
              <a:t>خاتمة.                                            المصادر والمراجع .</a:t>
            </a:r>
            <a:endParaRPr lang="en-US" sz="2000" b="1" dirty="0">
              <a:solidFill>
                <a:srgbClr val="002060"/>
              </a:solidFill>
              <a:latin typeface="Adobe Caslon Pro" panose="0205050205050A020403" pitchFamily="18" charset="0"/>
            </a:endParaRPr>
          </a:p>
          <a:p>
            <a:pPr marL="342900" lvl="0" indent="-342900" algn="r" rtl="1">
              <a:lnSpc>
                <a:spcPct val="150000"/>
              </a:lnSpc>
              <a:spcAft>
                <a:spcPts val="0"/>
              </a:spcAft>
              <a:buFont typeface="Wingdings" panose="05000000000000000000" pitchFamily="2" charset="2"/>
              <a:buChar char="Ø"/>
            </a:pPr>
            <a:endParaRPr lang="ar-EG" b="1" dirty="0">
              <a:solidFill>
                <a:srgbClr val="002060"/>
              </a:solidFill>
              <a:latin typeface="Adobe Caslon Pro" panose="0205050205050A020403" pitchFamily="18" charset="0"/>
              <a:cs typeface="+mj-cs"/>
            </a:endParaRPr>
          </a:p>
        </p:txBody>
      </p:sp>
    </p:spTree>
    <p:extLst>
      <p:ext uri="{BB962C8B-B14F-4D97-AF65-F5344CB8AC3E}">
        <p14:creationId xmlns:p14="http://schemas.microsoft.com/office/powerpoint/2010/main" val="297459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a:solidFill>
            <a:schemeClr val="accent4"/>
          </a:solidFill>
        </p:spPr>
      </p:pic>
      <p:sp>
        <p:nvSpPr>
          <p:cNvPr id="12" name="TextBox 11">
            <a:extLst>
              <a:ext uri="{FF2B5EF4-FFF2-40B4-BE49-F238E27FC236}">
                <a16:creationId xmlns:a16="http://schemas.microsoft.com/office/drawing/2014/main" id="{8C520B7F-7764-8B81-C7C7-A7440DA2CCAF}"/>
              </a:ext>
            </a:extLst>
          </p:cNvPr>
          <p:cNvSpPr txBox="1"/>
          <p:nvPr/>
        </p:nvSpPr>
        <p:spPr>
          <a:xfrm>
            <a:off x="2119822" y="6250637"/>
            <a:ext cx="338043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59992" y="6213825"/>
            <a:ext cx="4886463" cy="523220"/>
          </a:xfrm>
          <a:prstGeom prst="rect">
            <a:avLst/>
          </a:prstGeom>
          <a:noFill/>
        </p:spPr>
        <p:txBody>
          <a:bodyPr wrap="square" rtlCol="0">
            <a:spAutoFit/>
          </a:bodyPr>
          <a:lstStyle/>
          <a:p>
            <a:pPr lvl="0"/>
            <a:r>
              <a:rPr lang="en-US" sz="2800" b="1" dirty="0">
                <a:solidFill>
                  <a:srgbClr val="FFFFFF"/>
                </a:solidFill>
                <a:latin typeface="Times New Roman" panose="02020603050405020304" pitchFamily="18" charset="0"/>
                <a:cs typeface="Times New Roman" panose="02020603050405020304" pitchFamily="18" charset="0"/>
              </a:rPr>
              <a:t>Prepared by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5605" y="141995"/>
            <a:ext cx="2457656" cy="536878"/>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10160529" y="6334780"/>
            <a:ext cx="2616200" cy="523220"/>
          </a:xfrm>
          <a:prstGeom prst="rect">
            <a:avLst/>
          </a:prstGeom>
          <a:noFill/>
        </p:spPr>
        <p:txBody>
          <a:bodyPr wrap="square" rtlCol="0">
            <a:spAutoFit/>
          </a:bodyPr>
          <a:lstStyle/>
          <a:p>
            <a:pPr algn="ctr"/>
            <a:r>
              <a:rPr lang="en-US" sz="2800" b="1" dirty="0">
                <a:solidFill>
                  <a:schemeClr val="bg1"/>
                </a:solidFill>
                <a:latin typeface="Adobe Arabic" panose="02040503050201020203" pitchFamily="18" charset="-78"/>
                <a:cs typeface="Adobe Arabic" panose="02040503050201020203" pitchFamily="18" charset="-78"/>
              </a:rPr>
              <a:t>www.midocean.ae</a:t>
            </a:r>
          </a:p>
        </p:txBody>
      </p:sp>
      <p:sp>
        <p:nvSpPr>
          <p:cNvPr id="7" name="Rectangle: Rounded Corners 6">
            <a:extLst>
              <a:ext uri="{FF2B5EF4-FFF2-40B4-BE49-F238E27FC236}">
                <a16:creationId xmlns:a16="http://schemas.microsoft.com/office/drawing/2014/main" id="{0A129A97-E686-46E7-8A22-28BC6078FA5A}"/>
              </a:ext>
            </a:extLst>
          </p:cNvPr>
          <p:cNvSpPr/>
          <p:nvPr/>
        </p:nvSpPr>
        <p:spPr>
          <a:xfrm>
            <a:off x="0" y="842200"/>
            <a:ext cx="5851966" cy="5208297"/>
          </a:xfrm>
          <a:prstGeom prst="roundRect">
            <a:avLst/>
          </a:prstGeom>
          <a:solidFill>
            <a:schemeClr val="accent5">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pPr>
            <a:endParaRPr lang="ar-EG" sz="2800" dirty="0">
              <a:solidFill>
                <a:srgbClr val="002060"/>
              </a:solidFill>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E4E7CF8-B6D7-4FFF-81A8-69D5D10C50FC}"/>
              </a:ext>
            </a:extLst>
          </p:cNvPr>
          <p:cNvSpPr/>
          <p:nvPr/>
        </p:nvSpPr>
        <p:spPr>
          <a:xfrm>
            <a:off x="5990096" y="445648"/>
            <a:ext cx="1520537" cy="537342"/>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buFont typeface="Wingdings" panose="05000000000000000000" pitchFamily="2" charset="2"/>
              <a:buChar char="Ø"/>
              <a:defRPr/>
            </a:pPr>
            <a:r>
              <a:rPr lang="ar-EG" sz="2400" b="1" dirty="0">
                <a:solidFill>
                  <a:srgbClr val="002060"/>
                </a:solidFill>
                <a:latin typeface="Adobe Caslon Pro" panose="0205050205050A020403" pitchFamily="18" charset="0"/>
                <a:cs typeface="Times New Roman" panose="02020603050405020304" pitchFamily="18" charset="0"/>
              </a:rPr>
              <a:t>تمهيد...</a:t>
            </a:r>
            <a:endParaRPr kumimoji="0" lang="en-US" sz="24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endParaRPr>
          </a:p>
        </p:txBody>
      </p:sp>
      <p:sp>
        <p:nvSpPr>
          <p:cNvPr id="19" name="Rectangle: Rounded Corners 18">
            <a:extLst>
              <a:ext uri="{FF2B5EF4-FFF2-40B4-BE49-F238E27FC236}">
                <a16:creationId xmlns:a16="http://schemas.microsoft.com/office/drawing/2014/main" id="{2482B95F-A386-412A-91C7-BDF9E02DAB1E}"/>
              </a:ext>
            </a:extLst>
          </p:cNvPr>
          <p:cNvSpPr/>
          <p:nvPr/>
        </p:nvSpPr>
        <p:spPr>
          <a:xfrm>
            <a:off x="145605" y="1123780"/>
            <a:ext cx="8277959" cy="461043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2060"/>
                </a:solidFill>
                <a:latin typeface="Cairo"/>
                <a:cs typeface="+mj-cs"/>
              </a:rPr>
              <a:t>      </a:t>
            </a:r>
            <a:r>
              <a:rPr lang="ar-EG" sz="2400" dirty="0">
                <a:solidFill>
                  <a:srgbClr val="002060"/>
                </a:solidFill>
                <a:latin typeface="effra"/>
                <a:cs typeface="+mj-cs"/>
              </a:rPr>
              <a:t>من أهم الظواهر التي تجتاح وسائل التواصل الاجتماعي حالياً هي «المؤثرون» أو</a:t>
            </a:r>
            <a:r>
              <a:rPr lang="en-US" sz="2400" dirty="0">
                <a:solidFill>
                  <a:srgbClr val="002060"/>
                </a:solidFill>
                <a:latin typeface="effra"/>
                <a:cs typeface="+mj-cs"/>
              </a:rPr>
              <a:t> </a:t>
            </a:r>
            <a:r>
              <a:rPr lang="en-US" sz="2400" b="1" dirty="0">
                <a:solidFill>
                  <a:srgbClr val="002060"/>
                </a:solidFill>
                <a:latin typeface="Adobe Caslon Pro" panose="0205050205050A020403" pitchFamily="18" charset="0"/>
                <a:cs typeface="+mj-cs"/>
              </a:rPr>
              <a:t>Influencers</a:t>
            </a:r>
            <a:r>
              <a:rPr lang="en-US" sz="2400" dirty="0">
                <a:solidFill>
                  <a:srgbClr val="002060"/>
                </a:solidFill>
                <a:latin typeface="effra"/>
                <a:cs typeface="+mj-cs"/>
              </a:rPr>
              <a:t> </a:t>
            </a:r>
            <a:r>
              <a:rPr lang="ar-EG" sz="2400" dirty="0">
                <a:solidFill>
                  <a:srgbClr val="002060"/>
                </a:solidFill>
                <a:latin typeface="effra"/>
                <a:cs typeface="+mj-cs"/>
              </a:rPr>
              <a:t>الذين يساهمون في تسويق السلع والخدمات، خصوصاً على موقع إنستجرام. هؤلاء ساهموا في تسويق 3.7 مليون إعلان في عام 2018 بزيادة 43 % عن حجم تسويقهم في العام الأسبق. وهذا الرقم هو فقط المعترف به بأنه مادة إعلانية، حيث يوجد عدد هائل إضافي من المواد التي يروج لها هؤلاء من دون أن تظهر كمواد إعلانية، وهذا الحجم مرشح لأن يصل إلى 6.8 مليون إعلان في عام 2028.</a:t>
            </a:r>
            <a:endParaRPr lang="ar-EG" sz="2400" dirty="0">
              <a:solidFill>
                <a:srgbClr val="002060"/>
              </a:solidFill>
              <a:latin typeface="Cairo"/>
              <a:cs typeface="+mj-cs"/>
            </a:endParaRPr>
          </a:p>
        </p:txBody>
      </p:sp>
      <p:pic>
        <p:nvPicPr>
          <p:cNvPr id="5" name="Picture 4">
            <a:extLst>
              <a:ext uri="{FF2B5EF4-FFF2-40B4-BE49-F238E27FC236}">
                <a16:creationId xmlns:a16="http://schemas.microsoft.com/office/drawing/2014/main" id="{9C389CB9-A03A-4535-9629-DFE246989C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69169" y="1005528"/>
            <a:ext cx="3858326" cy="52082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01632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54740" y="-276361"/>
            <a:ext cx="2639355" cy="2651631"/>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63625" y="65545"/>
            <a:ext cx="1091009" cy="8465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63625" y="3500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37542" y="309518"/>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0" y="645788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31658" y="27565"/>
            <a:ext cx="922800" cy="824740"/>
          </a:xfrm>
          <a:prstGeom prst="rect">
            <a:avLst/>
          </a:prstGeom>
        </p:spPr>
      </p:pic>
      <p:sp>
        <p:nvSpPr>
          <p:cNvPr id="4" name="Rectangle: Rounded Corners 3">
            <a:extLst>
              <a:ext uri="{FF2B5EF4-FFF2-40B4-BE49-F238E27FC236}">
                <a16:creationId xmlns:a16="http://schemas.microsoft.com/office/drawing/2014/main" id="{226A6963-B14B-4301-BBF9-39FEF080B274}"/>
              </a:ext>
            </a:extLst>
          </p:cNvPr>
          <p:cNvSpPr/>
          <p:nvPr/>
        </p:nvSpPr>
        <p:spPr>
          <a:xfrm>
            <a:off x="3676329" y="1284512"/>
            <a:ext cx="7980835" cy="5245276"/>
          </a:xfrm>
          <a:prstGeom prst="roundRect">
            <a:avLst/>
          </a:prstGeom>
          <a:no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spcAft>
                <a:spcPts val="800"/>
              </a:spcAft>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1930B9B-6DF3-47D0-A2B8-3F31148B7CD6}"/>
              </a:ext>
            </a:extLst>
          </p:cNvPr>
          <p:cNvSpPr/>
          <p:nvPr/>
        </p:nvSpPr>
        <p:spPr>
          <a:xfrm>
            <a:off x="1154634" y="852305"/>
            <a:ext cx="10888252" cy="460895"/>
          </a:xfrm>
          <a:prstGeom prst="rect">
            <a:avLst/>
          </a:prstGeom>
        </p:spPr>
        <p:txBody>
          <a:bodyPr wrap="square">
            <a:spAutoFit/>
          </a:bodyPr>
          <a:lstStyle/>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a:t>
            </a:r>
            <a:endParaRPr lang="ar-EG" sz="1100" dirty="0">
              <a:latin typeface="Calibri" panose="020F0502020204030204" pitchFamily="34" charset="0"/>
              <a:ea typeface="Calibri" panose="020F0502020204030204" pitchFamily="34" charset="0"/>
              <a:cs typeface="+mj-cs"/>
            </a:endParaRPr>
          </a:p>
        </p:txBody>
      </p:sp>
      <p:sp>
        <p:nvSpPr>
          <p:cNvPr id="10" name="Rectangle 9">
            <a:extLst>
              <a:ext uri="{FF2B5EF4-FFF2-40B4-BE49-F238E27FC236}">
                <a16:creationId xmlns:a16="http://schemas.microsoft.com/office/drawing/2014/main" id="{C08031C4-38E3-452C-B2B1-5C66FCEE00E3}"/>
              </a:ext>
            </a:extLst>
          </p:cNvPr>
          <p:cNvSpPr/>
          <p:nvPr/>
        </p:nvSpPr>
        <p:spPr>
          <a:xfrm>
            <a:off x="3297382" y="1284151"/>
            <a:ext cx="8600476" cy="5565947"/>
          </a:xfrm>
          <a:prstGeom prst="rect">
            <a:avLst/>
          </a:prstGeom>
        </p:spPr>
        <p:txBody>
          <a:bodyPr wrap="square">
            <a:spAutoFit/>
          </a:bodyPr>
          <a:lstStyle/>
          <a:p>
            <a:pPr algn="justLow" rtl="1">
              <a:lnSpc>
                <a:spcPct val="150000"/>
              </a:lnSpc>
            </a:pPr>
            <a:r>
              <a:rPr lang="ar-EG" sz="2400" dirty="0">
                <a:solidFill>
                  <a:srgbClr val="002060"/>
                </a:solidFill>
                <a:latin typeface="skolar-sans-arabic"/>
                <a:cs typeface="+mj-cs"/>
              </a:rPr>
              <a:t>تعريف «المؤثر» ببساطة هو الشخص الذي يتبعه عدة ملايين، وبحد أدنى 10 </a:t>
            </a:r>
            <a:r>
              <a:rPr lang="ar-EG" sz="2400" dirty="0" err="1">
                <a:solidFill>
                  <a:srgbClr val="002060"/>
                </a:solidFill>
                <a:latin typeface="skolar-sans-arabic"/>
                <a:cs typeface="+mj-cs"/>
              </a:rPr>
              <a:t>آلآلاف</a:t>
            </a:r>
            <a:r>
              <a:rPr lang="ar-EG" sz="2400" dirty="0">
                <a:solidFill>
                  <a:srgbClr val="002060"/>
                </a:solidFill>
                <a:latin typeface="skolar-sans-arabic"/>
                <a:cs typeface="+mj-cs"/>
              </a:rPr>
              <a:t> متابع، على وسائل التواصل الاجتماعي، يثقون في تقييمهم لسلع أو خدمات في مجال معين بحيث تستعين بهم الشركات لتسويق منتجاتها مقابل مدفوعات أو هدايا تقدمها لهم. وهو مجال مختلف تماماً عن الإعلان المباشر وعن الإعلام، ويعترف أصحابه بتلقي مدفوعات مباشرة مقابل الخدمات التي يقدمونها.</a:t>
            </a:r>
          </a:p>
          <a:p>
            <a:pPr algn="justLow" rtl="1">
              <a:lnSpc>
                <a:spcPct val="150000"/>
              </a:lnSpc>
            </a:pPr>
            <a:r>
              <a:rPr lang="ar-EG" sz="2400" dirty="0">
                <a:solidFill>
                  <a:srgbClr val="002060"/>
                </a:solidFill>
                <a:latin typeface="skolar-sans-arabic"/>
                <a:cs typeface="+mj-cs"/>
              </a:rPr>
              <a:t>ويأتي الترويج للمنتجات عبر العديد من الأساليب حيث يظهر المنتج في الخلفية للتعريف به أو يمثل الـ «المؤثر» دور المشتري للمنتج «لأنه يثق به» أو لأنه يعرف عن هذا المجال أكثر مما يعرف غيره. ورغم القدرة في التأثير على شراء منتجات معينة أو الترويج لها، فإن «المؤثر» غير مسؤول بالمرة عن النتائج إذا كانت هذه المنتجات ضارة أو ليست بالجودة التي يدعيها المؤثر</a:t>
            </a:r>
            <a:r>
              <a:rPr lang="ar-EG" dirty="0">
                <a:solidFill>
                  <a:srgbClr val="172F2F"/>
                </a:solidFill>
                <a:latin typeface="skolar-sans-arabic"/>
              </a:rPr>
              <a:t>.</a:t>
            </a:r>
            <a:endParaRPr lang="ar-EG" dirty="0"/>
          </a:p>
        </p:txBody>
      </p:sp>
      <p:sp>
        <p:nvSpPr>
          <p:cNvPr id="15" name="Rectangle: Rounded Corners 14">
            <a:extLst>
              <a:ext uri="{FF2B5EF4-FFF2-40B4-BE49-F238E27FC236}">
                <a16:creationId xmlns:a16="http://schemas.microsoft.com/office/drawing/2014/main" id="{691A6C56-CECA-42FE-81FE-D0354C496D37}"/>
              </a:ext>
            </a:extLst>
          </p:cNvPr>
          <p:cNvSpPr/>
          <p:nvPr/>
        </p:nvSpPr>
        <p:spPr>
          <a:xfrm>
            <a:off x="1845692" y="533571"/>
            <a:ext cx="9246414"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r" rtl="1">
              <a:buFont typeface="Wingdings" panose="05000000000000000000" pitchFamily="2" charset="2"/>
              <a:buChar char="Ø"/>
            </a:pPr>
            <a:r>
              <a:rPr lang="ar-EG" sz="2800" b="1" dirty="0">
                <a:solidFill>
                  <a:schemeClr val="bg1"/>
                </a:solidFill>
                <a:latin typeface="Adobe Caslon Pro" panose="0205050205050A020403" pitchFamily="18" charset="0"/>
              </a:rPr>
              <a:t>من هم المؤثرون الرقميون</a:t>
            </a:r>
            <a:r>
              <a:rPr lang="en-US" sz="2800" b="1" dirty="0">
                <a:solidFill>
                  <a:schemeClr val="bg1"/>
                </a:solidFill>
                <a:latin typeface="Adobe Caslon Pro" panose="0205050205050A020403" pitchFamily="18" charset="0"/>
              </a:rPr>
              <a:t>The concept of digital  influencers  </a:t>
            </a:r>
          </a:p>
        </p:txBody>
      </p:sp>
      <p:pic>
        <p:nvPicPr>
          <p:cNvPr id="11" name="Picture 10">
            <a:extLst>
              <a:ext uri="{FF2B5EF4-FFF2-40B4-BE49-F238E27FC236}">
                <a16:creationId xmlns:a16="http://schemas.microsoft.com/office/drawing/2014/main" id="{8B96F0B6-38CB-4BAC-B2F6-441ED4A48415}"/>
              </a:ext>
            </a:extLst>
          </p:cNvPr>
          <p:cNvPicPr>
            <a:picLocks noChangeAspect="1"/>
          </p:cNvPicPr>
          <p:nvPr/>
        </p:nvPicPr>
        <p:blipFill>
          <a:blip r:embed="rId5"/>
          <a:stretch>
            <a:fillRect/>
          </a:stretch>
        </p:blipFill>
        <p:spPr>
          <a:xfrm>
            <a:off x="217495" y="1481470"/>
            <a:ext cx="2940998" cy="46448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24629" y="498763"/>
            <a:ext cx="7623858" cy="6292153"/>
          </a:xfrm>
          <a:prstGeom prst="roundRect">
            <a:avLst>
              <a:gd name="adj" fmla="val 6140"/>
            </a:avLst>
          </a:prstGeom>
          <a:solidFill>
            <a:srgbClr val="002060"/>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329208" y="644067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Arabic" panose="02040503050201020203" pitchFamily="18" charset="-78"/>
                <a:ea typeface="+mn-ea"/>
                <a:cs typeface="Adobe Arabic" panose="02040503050201020203" pitchFamily="18" charset="-78"/>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513" y="17214"/>
            <a:ext cx="1670758" cy="780130"/>
          </a:xfrm>
          <a:prstGeom prst="rect">
            <a:avLst/>
          </a:prstGeom>
        </p:spPr>
      </p:pic>
      <p:sp>
        <p:nvSpPr>
          <p:cNvPr id="8" name="Rectangle: Rounded Corners 7">
            <a:extLst>
              <a:ext uri="{FF2B5EF4-FFF2-40B4-BE49-F238E27FC236}">
                <a16:creationId xmlns:a16="http://schemas.microsoft.com/office/drawing/2014/main" id="{462C86F1-4864-4ACD-ABCF-1020F2719136}"/>
              </a:ext>
            </a:extLst>
          </p:cNvPr>
          <p:cNvSpPr/>
          <p:nvPr/>
        </p:nvSpPr>
        <p:spPr>
          <a:xfrm>
            <a:off x="2854035" y="472934"/>
            <a:ext cx="9059331" cy="629215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skolar-sans-arabic"/>
                <a:cs typeface="+mj-cs"/>
              </a:rPr>
              <a:t>المؤثرون يتمتعون بالابتكار ويرسمون خطوط توجهات الإنترنت التي تعرف باسم تريندز</a:t>
            </a:r>
            <a:r>
              <a:rPr lang="en-US" sz="2400" b="1" dirty="0">
                <a:solidFill>
                  <a:srgbClr val="002060"/>
                </a:solidFill>
                <a:latin typeface="Adobe Caslon Pro" panose="0205050205050A020403" pitchFamily="18" charset="0"/>
                <a:cs typeface="Simple Outline Pat" panose="02010400000000000000" pitchFamily="2" charset="-78"/>
              </a:rPr>
              <a:t>Trends</a:t>
            </a:r>
            <a:r>
              <a:rPr lang="en-US" sz="2400" dirty="0">
                <a:solidFill>
                  <a:srgbClr val="002060"/>
                </a:solidFill>
                <a:latin typeface="skolar-sans-arabic"/>
                <a:cs typeface="+mj-cs"/>
              </a:rPr>
              <a:t> </a:t>
            </a:r>
            <a:r>
              <a:rPr lang="ar-EG" sz="2400" dirty="0">
                <a:solidFill>
                  <a:srgbClr val="002060"/>
                </a:solidFill>
                <a:latin typeface="skolar-sans-arabic"/>
                <a:cs typeface="+mj-cs"/>
              </a:rPr>
              <a:t>. وهناك العديد من الفئات التي يمكن إطلاق اسم «</a:t>
            </a:r>
            <a:r>
              <a:rPr lang="ar-EG" sz="2400" b="1" dirty="0">
                <a:solidFill>
                  <a:srgbClr val="002060"/>
                </a:solidFill>
                <a:latin typeface="skolar-sans-arabic"/>
                <a:cs typeface="+mj-cs"/>
              </a:rPr>
              <a:t>المؤثرين</a:t>
            </a:r>
            <a:r>
              <a:rPr lang="ar-EG" sz="2400" dirty="0">
                <a:solidFill>
                  <a:srgbClr val="002060"/>
                </a:solidFill>
                <a:latin typeface="skolar-sans-arabic"/>
                <a:cs typeface="+mj-cs"/>
              </a:rPr>
              <a:t>» عليهم مثل الصحفيين والأكاديميين وخبراء التسويق ومحللي الأسواق. وهناك فئات بلا مهن محددة ولكنهم استطاعوا جمع أعداد غفيرة من المتابعين. وتجذب قراءة ما يكتبه هؤلاء في مدوناتهم أو المقتطفات التي يضعونها على مواقعهم المتابعين لهم.</a:t>
            </a:r>
          </a:p>
          <a:p>
            <a:pPr algn="justLow" rtl="1">
              <a:lnSpc>
                <a:spcPct val="150000"/>
              </a:lnSpc>
              <a:spcAft>
                <a:spcPts val="800"/>
              </a:spcAft>
            </a:pPr>
            <a:r>
              <a:rPr lang="ar-EG" sz="2400" dirty="0">
                <a:solidFill>
                  <a:srgbClr val="002060"/>
                </a:solidFill>
                <a:latin typeface="skolar-sans-arabic"/>
                <a:cs typeface="+mj-cs"/>
              </a:rPr>
              <a:t>المشاهير أيضاً يمكن اعتبارهم من المؤثرين. وفي مجال مثل كرة القدم يمكن اعتبار النجوم مثل رونالدو وميسي ومحمد صلاح من كبار المؤثرين دولياً. وهؤلاء يمكنهم أيضاً ترويج السلع مقابل مبالغ طائلة قد تفوق ما يحصلون عليه من الأندية التي يلعبون لها. ويشتهر محمد صلاح مثلاً بالترويج لمشروب «بيبسي ماكس» في بريطانيا، حيث تظهر صورته على زجاجات المشروب. وبخلاف حملات التسويق التقليدية يتم دفع أتعاب المؤثرين مقدماً، وليس بعد انتهاء الحملات الإعلانية.</a:t>
            </a:r>
          </a:p>
        </p:txBody>
      </p:sp>
      <p:pic>
        <p:nvPicPr>
          <p:cNvPr id="3" name="Picture 2">
            <a:extLst>
              <a:ext uri="{FF2B5EF4-FFF2-40B4-BE49-F238E27FC236}">
                <a16:creationId xmlns:a16="http://schemas.microsoft.com/office/drawing/2014/main" id="{C79C21A6-196A-4405-A12E-570A1A08F5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513" y="948049"/>
            <a:ext cx="2848625" cy="24809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887A0271-CD88-49CD-A644-07B996B595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513" y="3644839"/>
            <a:ext cx="2893117" cy="2740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58843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310635"/>
            <a:ext cx="4128422" cy="531877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15491" y="1346286"/>
            <a:ext cx="9082988" cy="517015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Cairo"/>
              </a:rPr>
              <a:t>- </a:t>
            </a:r>
            <a:r>
              <a:rPr lang="ar-EG" sz="2400" dirty="0">
                <a:solidFill>
                  <a:srgbClr val="002060"/>
                </a:solidFill>
                <a:latin typeface="Cairo"/>
                <a:cs typeface="+mj-cs"/>
              </a:rPr>
              <a:t>يعتبر التسويق عبر المؤثرون نوعاً من التسويق عبر مواقع التواصل الاجتماعي الذي يتم استخدامه للترويج والإشارة إلى المنتجات. حيث يقوم صانعو المحتوى بالتسويق للجمهور المثالي عبر قنوات مختلفة مما يسمح بتوسيع مدى الوصول إلى شخصية العميل أو المشتري.</a:t>
            </a:r>
          </a:p>
          <a:p>
            <a:pPr algn="justLow" rtl="1">
              <a:lnSpc>
                <a:spcPct val="150000"/>
              </a:lnSpc>
            </a:pPr>
            <a:r>
              <a:rPr lang="ar-EG" sz="2400" dirty="0">
                <a:solidFill>
                  <a:srgbClr val="002060"/>
                </a:solidFill>
                <a:latin typeface="Cairo"/>
                <a:cs typeface="+mj-cs"/>
              </a:rPr>
              <a:t>- وتتضمن أمثلة هذه القنوات وسائل التواصل الاجتماعي والمدونات والإعلانات الرقمية والمطبوعة والتلفزيون.</a:t>
            </a:r>
          </a:p>
          <a:p>
            <a:pPr algn="justLow" rtl="1">
              <a:lnSpc>
                <a:spcPct val="150000"/>
              </a:lnSpc>
            </a:pPr>
            <a:r>
              <a:rPr lang="ar-EG" sz="2400" dirty="0">
                <a:solidFill>
                  <a:srgbClr val="002060"/>
                </a:solidFill>
                <a:latin typeface="Cairo"/>
                <a:cs typeface="+mj-cs"/>
              </a:rPr>
              <a:t>- ولأن التسويق أصبح المؤثر الأكثر شيوعاً بين الشركات هذه الأيام، فالإعلانات التقليدية أصبحت أقل فاعلية في جذب العملاء.</a:t>
            </a:r>
          </a:p>
          <a:p>
            <a:pPr algn="justLow" rtl="1">
              <a:lnSpc>
                <a:spcPct val="150000"/>
              </a:lnSpc>
            </a:pPr>
            <a:r>
              <a:rPr lang="ar-EG" sz="2400" dirty="0">
                <a:solidFill>
                  <a:srgbClr val="002060"/>
                </a:solidFill>
                <a:latin typeface="Cairo"/>
                <a:cs typeface="+mj-cs"/>
              </a:rPr>
              <a:t>- يستخدم التسويق عن طريق المؤثرين تكتيكات محددة مثل التسويق الشفهي والإثبات الاجتماعي والتي أصبحت الآن جوانب مهمة لأي استراتيجية تسويقية ناجحة.</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5219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Rounded Corners 6">
            <a:extLst>
              <a:ext uri="{FF2B5EF4-FFF2-40B4-BE49-F238E27FC236}">
                <a16:creationId xmlns:a16="http://schemas.microsoft.com/office/drawing/2014/main" id="{F8576903-989C-4327-89C2-69CD70927235}"/>
              </a:ext>
            </a:extLst>
          </p:cNvPr>
          <p:cNvSpPr/>
          <p:nvPr/>
        </p:nvSpPr>
        <p:spPr>
          <a:xfrm>
            <a:off x="2951017" y="488981"/>
            <a:ext cx="7398327"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rtl="1">
              <a:buFont typeface="Wingdings" panose="05000000000000000000" pitchFamily="2" charset="2"/>
              <a:buChar char="Ø"/>
            </a:pPr>
            <a:r>
              <a:rPr lang="ar-EG" sz="2400" b="1" dirty="0">
                <a:solidFill>
                  <a:schemeClr val="bg1"/>
                </a:solidFill>
                <a:latin typeface="Cairo"/>
                <a:cs typeface="+mj-cs"/>
              </a:rPr>
              <a:t>ما هو التسويق عبر المؤثرون         </a:t>
            </a:r>
            <a:r>
              <a:rPr lang="en-US" sz="2800" b="1" dirty="0">
                <a:solidFill>
                  <a:schemeClr val="bg1"/>
                </a:solidFill>
                <a:latin typeface="Adobe Caslon Pro" panose="0205050205050A020403" pitchFamily="18" charset="0"/>
                <a:cs typeface="+mj-cs"/>
              </a:rPr>
              <a:t>Influencer Marketing</a:t>
            </a:r>
          </a:p>
        </p:txBody>
      </p:sp>
      <p:pic>
        <p:nvPicPr>
          <p:cNvPr id="4" name="Picture 3">
            <a:extLst>
              <a:ext uri="{FF2B5EF4-FFF2-40B4-BE49-F238E27FC236}">
                <a16:creationId xmlns:a16="http://schemas.microsoft.com/office/drawing/2014/main" id="{82AD5DAD-01C8-4A8F-84CC-1C7513318E68}"/>
              </a:ext>
            </a:extLst>
          </p:cNvPr>
          <p:cNvPicPr>
            <a:picLocks noChangeAspect="1"/>
          </p:cNvPicPr>
          <p:nvPr/>
        </p:nvPicPr>
        <p:blipFill>
          <a:blip r:embed="rId3">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tretch>
            <a:fillRect/>
          </a:stretch>
        </p:blipFill>
        <p:spPr>
          <a:xfrm>
            <a:off x="28491" y="1376620"/>
            <a:ext cx="2589900" cy="41504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0554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363604" y="1435139"/>
            <a:ext cx="3608324" cy="5098473"/>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894341"/>
            <a:ext cx="10889673" cy="576643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dirty="0">
                <a:solidFill>
                  <a:srgbClr val="002060"/>
                </a:solidFill>
                <a:latin typeface="Cairo"/>
                <a:cs typeface="+mj-cs"/>
              </a:rPr>
              <a:t>(1) </a:t>
            </a:r>
            <a:r>
              <a:rPr lang="ar-EG" sz="2400" dirty="0">
                <a:solidFill>
                  <a:srgbClr val="002060"/>
                </a:solidFill>
                <a:latin typeface="Cairo"/>
                <a:cs typeface="mohammad bold art 1" pitchFamily="2" charset="-78"/>
              </a:rPr>
              <a:t>المؤثرون الصغار   </a:t>
            </a:r>
            <a:r>
              <a:rPr lang="en-US" sz="2400" b="1" dirty="0">
                <a:solidFill>
                  <a:srgbClr val="002060"/>
                </a:solidFill>
                <a:latin typeface="Adobe Caslon Pro" panose="0205050205050A020403" pitchFamily="18" charset="0"/>
                <a:cs typeface="mohammad bold art 1" pitchFamily="2" charset="-78"/>
              </a:rPr>
              <a:t>Small influencers</a:t>
            </a:r>
            <a:endParaRPr lang="ar-EG" sz="2400" b="1" dirty="0">
              <a:solidFill>
                <a:srgbClr val="002060"/>
              </a:solidFill>
              <a:latin typeface="Adobe Caslon Pro" panose="0205050205050A020403" pitchFamily="18" charset="0"/>
              <a:cs typeface="mohammad bold art 1" pitchFamily="2" charset="-78"/>
            </a:endParaRPr>
          </a:p>
          <a:p>
            <a:pPr algn="justLow" rtl="1">
              <a:lnSpc>
                <a:spcPct val="150000"/>
              </a:lnSpc>
            </a:pPr>
            <a:r>
              <a:rPr lang="ar-EG" sz="2400" dirty="0">
                <a:solidFill>
                  <a:srgbClr val="002060"/>
                </a:solidFill>
                <a:latin typeface="Cairo"/>
                <a:cs typeface="+mj-cs"/>
              </a:rPr>
              <a:t>- يتمتع المؤثرون الصغار بمتابعة متواضعة نسبياً لآلاف أو عشرات الآلاف من الأشخاص في مجالهم. كما يقومون بإنشاء محتوى مرتبط بجمهورهم ويتواصلون معهم عبر منصات وسائل التواصل الاجتماعي والمدونات والمنشورات المكتوبة والمواقع الإلكترونية والمنتديات.</a:t>
            </a:r>
          </a:p>
          <a:p>
            <a:pPr algn="justLow" rtl="1">
              <a:lnSpc>
                <a:spcPct val="150000"/>
              </a:lnSpc>
            </a:pPr>
            <a:r>
              <a:rPr lang="ar-EG" sz="2400" dirty="0">
                <a:solidFill>
                  <a:srgbClr val="002060"/>
                </a:solidFill>
                <a:latin typeface="Cairo"/>
                <a:cs typeface="+mj-cs"/>
              </a:rPr>
              <a:t>- نظرًا لحجم المتابعين ونوع المحتوى الذي ينشئونه، فعادةً ما يكون لديهم معدلات مشاركة عالية بسبب وجود جمهور صغير يسمح للمؤثرين الصغار بالتواصل مع الأشخاص الذين يتابعونهم بشكل منتظم عبر قناتهم. وهذا يجعلها جذابة للعمل مع الشركات التي تتطلع إلى تطوير علاقات شخصية بين جمهورها المستهدف.</a:t>
            </a:r>
          </a:p>
          <a:p>
            <a:pPr algn="justLow" rtl="1">
              <a:lnSpc>
                <a:spcPct val="150000"/>
              </a:lnSpc>
            </a:pPr>
            <a:r>
              <a:rPr lang="ar-EG" sz="2400" dirty="0">
                <a:solidFill>
                  <a:srgbClr val="002060"/>
                </a:solidFill>
                <a:latin typeface="Cairo"/>
                <a:cs typeface="+mj-cs"/>
              </a:rPr>
              <a:t>بمجرد اختيار المؤثر الصغير الذي ستعمل معه يمكنك جعله يكتب منشوراً عن خدمتك أو مشاركة مراجعة عبر الإنترنت أو نشر صورة على انستجرام مع أحد منتجاتك. ونظراً للحجم الذي يمكن إدارته لقاعدة المتابعين، سيتمكن من التفاعل مع جمهورك المستهدف في المحتوى الذي يشاركه حول منتجاتك وعلامتك التجارية.</a:t>
            </a:r>
            <a:endParaRPr lang="en-US" sz="2400" dirty="0">
              <a:solidFill>
                <a:srgbClr val="002060"/>
              </a:solidFill>
              <a:latin typeface="Times New Roman" panose="02020603050405020304" pitchFamily="18" charset="0"/>
              <a:ea typeface="Times New Roman" panose="02020603050405020304" pitchFamily="18"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20071" y="6457890"/>
            <a:ext cx="21213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175035" y="244517"/>
            <a:ext cx="860380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a:solidFill>
                  <a:schemeClr val="bg1"/>
                </a:solidFill>
                <a:latin typeface="Cairo"/>
              </a:rPr>
              <a:t>أنواع المؤثرون الرقميون عبر مواقع الشبكات الاجتماعية الافتراضية</a:t>
            </a:r>
          </a:p>
          <a:p>
            <a:pPr algn="ctr" rtl="1"/>
            <a:r>
              <a:rPr lang="en-US" sz="2400" b="1" dirty="0">
                <a:solidFill>
                  <a:schemeClr val="bg1"/>
                </a:solidFill>
                <a:latin typeface="Adobe Caslon Pro" panose="0205050205050A020403" pitchFamily="18" charset="0"/>
              </a:rPr>
              <a:t>Types of digital influencers via virtual social networking sites </a:t>
            </a:r>
            <a:endParaRPr lang="ar-EG" sz="2400" b="1" dirty="0">
              <a:solidFill>
                <a:schemeClr val="bg1"/>
              </a:solidFill>
              <a:latin typeface="Adobe Caslon Pro" panose="0205050205050A020403" pitchFamily="18" charset="0"/>
            </a:endParaRPr>
          </a:p>
        </p:txBody>
      </p:sp>
    </p:spTree>
    <p:extLst>
      <p:ext uri="{BB962C8B-B14F-4D97-AF65-F5344CB8AC3E}">
        <p14:creationId xmlns:p14="http://schemas.microsoft.com/office/powerpoint/2010/main" val="32356743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27808" y="623455"/>
            <a:ext cx="3857706" cy="5918915"/>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71454" y="751868"/>
            <a:ext cx="8126715" cy="54826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dirty="0">
                <a:solidFill>
                  <a:srgbClr val="002060"/>
                </a:solidFill>
                <a:latin typeface="Cairo"/>
                <a:cs typeface="+mj-cs"/>
              </a:rPr>
              <a:t>(2) </a:t>
            </a:r>
            <a:r>
              <a:rPr lang="ar-EG" sz="2400" dirty="0">
                <a:solidFill>
                  <a:srgbClr val="002060"/>
                </a:solidFill>
                <a:latin typeface="Cairo"/>
                <a:cs typeface="mohammad bold art 1" pitchFamily="2" charset="-78"/>
              </a:rPr>
              <a:t>المشاهير المؤثرون  </a:t>
            </a:r>
            <a:r>
              <a:rPr lang="en-US" sz="2400" b="1" dirty="0">
                <a:solidFill>
                  <a:srgbClr val="002060"/>
                </a:solidFill>
                <a:latin typeface="Adobe Caslon Pro" panose="0205050205050A020403" pitchFamily="18" charset="0"/>
                <a:cs typeface="mohammad bold art 1" pitchFamily="2" charset="-78"/>
              </a:rPr>
              <a:t>Celebrity Influencers </a:t>
            </a:r>
            <a:endParaRPr lang="ar-EG" sz="2400" b="1" dirty="0">
              <a:solidFill>
                <a:srgbClr val="002060"/>
              </a:solidFill>
              <a:latin typeface="Adobe Caslon Pro" panose="0205050205050A020403" pitchFamily="18" charset="0"/>
              <a:cs typeface="mohammad bold art 1" pitchFamily="2" charset="-78"/>
            </a:endParaRPr>
          </a:p>
          <a:p>
            <a:pPr algn="justLow" rtl="1">
              <a:lnSpc>
                <a:spcPct val="150000"/>
              </a:lnSpc>
            </a:pPr>
            <a:r>
              <a:rPr lang="ar-EG" sz="2400" dirty="0">
                <a:solidFill>
                  <a:srgbClr val="002060"/>
                </a:solidFill>
                <a:latin typeface="Cairo"/>
              </a:rPr>
              <a:t>- </a:t>
            </a:r>
            <a:r>
              <a:rPr lang="ar-EG" sz="2400" dirty="0">
                <a:solidFill>
                  <a:srgbClr val="002060"/>
                </a:solidFill>
                <a:latin typeface="Cairo"/>
                <a:cs typeface="+mj-cs"/>
              </a:rPr>
              <a:t>المشاهير المؤثرون هم أشخاص يتمتعون بأعداد كبيرة من المتابعين المعروفين في العديد من الصناعات. ويُعد هذا النوع من المؤثرون معروف على نطاق واسع وبالتالي لديه القدرة على أن يكون ناجح للغاية في التأثير على جمهورك المستهدف.</a:t>
            </a:r>
          </a:p>
          <a:p>
            <a:pPr algn="justLow" rtl="1">
              <a:lnSpc>
                <a:spcPct val="150000"/>
              </a:lnSpc>
            </a:pPr>
            <a:r>
              <a:rPr lang="ar-EG" sz="2400" dirty="0">
                <a:solidFill>
                  <a:srgbClr val="002060"/>
                </a:solidFill>
                <a:latin typeface="Cairo"/>
                <a:cs typeface="+mj-cs"/>
              </a:rPr>
              <a:t>- كما يمكنك أن تطلب من المشاهير التقاط صور تروج لمنتجاتك أو شرح سبب حب أفراد جمهورهم لمنتجاتك أو خدماتك أو تقديم كوبونات ورموز خصم وكتابة مراجعات تخبر أعضاء الجمهور عن سبب وقوفهم إلى جانب علامتك التجارية، بالإضافة إلى إمكانية رعاية حدث يستضيفه المشهور أو يحضره.</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122369ED-A2A8-4BD2-A424-BC6090F61B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86" y="1063290"/>
            <a:ext cx="3294065" cy="50340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175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678874"/>
            <a:ext cx="4128422" cy="5835288"/>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56364" y="894341"/>
            <a:ext cx="7656626" cy="54731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Cairo"/>
                <a:cs typeface="+mj-cs"/>
              </a:rPr>
              <a:t>(3) </a:t>
            </a:r>
            <a:r>
              <a:rPr lang="ar-EG" sz="2400" dirty="0">
                <a:solidFill>
                  <a:srgbClr val="002060"/>
                </a:solidFill>
                <a:latin typeface="Cairo"/>
                <a:cs typeface="mohammad bold art 1" pitchFamily="2" charset="-78"/>
              </a:rPr>
              <a:t>المؤثرون عبر مدونة.</a:t>
            </a:r>
            <a:r>
              <a:rPr lang="en-US" sz="2400" b="1" dirty="0">
                <a:solidFill>
                  <a:srgbClr val="002060"/>
                </a:solidFill>
                <a:latin typeface="Adobe Caslon Pro" panose="0205050205050A020403" pitchFamily="18" charset="0"/>
                <a:cs typeface="+mj-cs"/>
              </a:rPr>
              <a:t> Influencers via Blog         </a:t>
            </a:r>
            <a:r>
              <a:rPr lang="en-US" sz="2400" dirty="0">
                <a:solidFill>
                  <a:srgbClr val="002060"/>
                </a:solidFill>
                <a:latin typeface="Cairo"/>
                <a:cs typeface="mohammad bold art 1" pitchFamily="2" charset="-78"/>
              </a:rPr>
              <a:t> </a:t>
            </a:r>
            <a:endParaRPr lang="ar-EG" sz="2400" b="1" dirty="0">
              <a:solidFill>
                <a:srgbClr val="002060"/>
              </a:solidFill>
              <a:latin typeface="Adobe Caslon Pro" panose="0205050205050A020403" pitchFamily="18" charset="0"/>
              <a:cs typeface="+mj-cs"/>
            </a:endParaRPr>
          </a:p>
          <a:p>
            <a:pPr algn="justLow" rtl="1">
              <a:lnSpc>
                <a:spcPct val="150000"/>
              </a:lnSpc>
            </a:pPr>
            <a:r>
              <a:rPr lang="ar-EG" sz="2400" dirty="0">
                <a:solidFill>
                  <a:srgbClr val="002060"/>
                </a:solidFill>
                <a:latin typeface="Cairo"/>
                <a:cs typeface="+mj-cs"/>
              </a:rPr>
              <a:t>- المؤثر عبر مدونة هو الشخص الذي يكتب لمدونته الخاصة ولديه الآلاف أو الملايين من المشتركين والقراء.</a:t>
            </a:r>
          </a:p>
          <a:p>
            <a:pPr algn="justLow" rtl="1">
              <a:lnSpc>
                <a:spcPct val="150000"/>
              </a:lnSpc>
            </a:pPr>
            <a:r>
              <a:rPr lang="ar-EG" sz="2400" dirty="0">
                <a:solidFill>
                  <a:srgbClr val="002060"/>
                </a:solidFill>
                <a:latin typeface="Cairo"/>
                <a:cs typeface="+mj-cs"/>
              </a:rPr>
              <a:t>- يتميز هذا النوع من المؤثرين بمدى وصوله وتأثيره على المتابعين مقارنة بغيره من المدونين.</a:t>
            </a:r>
          </a:p>
          <a:p>
            <a:pPr algn="justLow" rtl="1">
              <a:lnSpc>
                <a:spcPct val="150000"/>
              </a:lnSpc>
            </a:pPr>
            <a:r>
              <a:rPr lang="ar-EG" sz="2400" dirty="0">
                <a:solidFill>
                  <a:srgbClr val="002060"/>
                </a:solidFill>
                <a:latin typeface="Cairo"/>
                <a:cs typeface="+mj-cs"/>
              </a:rPr>
              <a:t>- وللتعاون مع أحد المؤثرون عبر مدونة يمكنك كتابة منشور ضيف لمدونته أو رعاية منشور حول أحد منتجاتك أو خدماتك.</a:t>
            </a:r>
          </a:p>
          <a:p>
            <a:pPr marL="342900" indent="-342900" algn="justLow" rtl="1">
              <a:lnSpc>
                <a:spcPct val="150000"/>
              </a:lnSpc>
              <a:buFontTx/>
              <a:buChar char="-"/>
            </a:pPr>
            <a:r>
              <a:rPr lang="ar-EG" sz="2400" dirty="0">
                <a:solidFill>
                  <a:srgbClr val="002060"/>
                </a:solidFill>
                <a:latin typeface="Cairo"/>
                <a:cs typeface="+mj-cs"/>
              </a:rPr>
              <a:t>وإذا كنت ترعى منشوراً على مدونة المؤثر فيمكنك أيضاً تقديم صور لمنتجاتك من أجل مشاركتها.</a:t>
            </a:r>
          </a:p>
          <a:p>
            <a:pPr algn="justLow" rtl="1">
              <a:lnSpc>
                <a:spcPct val="150000"/>
              </a:lnSpc>
            </a:pPr>
            <a:endParaRPr lang="ar-EG" sz="2400" dirty="0">
              <a:solidFill>
                <a:srgbClr val="002060"/>
              </a:solidFill>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B01E6F78-8E5B-407C-BFB7-9839BD76B355}"/>
              </a:ext>
            </a:extLst>
          </p:cNvPr>
          <p:cNvPicPr>
            <a:picLocks noChangeAspect="1"/>
          </p:cNvPicPr>
          <p:nvPr/>
        </p:nvPicPr>
        <p:blipFill>
          <a:blip r:embed="rId3"/>
          <a:stretch>
            <a:fillRect/>
          </a:stretch>
        </p:blipFill>
        <p:spPr>
          <a:xfrm>
            <a:off x="246225" y="1183539"/>
            <a:ext cx="3607000" cy="44909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02908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32181" y="675284"/>
            <a:ext cx="3811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76252" y="721003"/>
            <a:ext cx="4128422" cy="584189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19056" y="942551"/>
            <a:ext cx="8419363" cy="591544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Cairo"/>
                <a:cs typeface="+mj-cs"/>
              </a:rPr>
              <a:t>(4) </a:t>
            </a:r>
            <a:r>
              <a:rPr lang="ar-EG" sz="2400" dirty="0">
                <a:solidFill>
                  <a:srgbClr val="002060"/>
                </a:solidFill>
                <a:latin typeface="Cairo"/>
                <a:cs typeface="mohammad bold art 1" pitchFamily="2" charset="-78"/>
              </a:rPr>
              <a:t>المؤثرون عبر وسائل التواصل الاجتماعي</a:t>
            </a:r>
            <a:r>
              <a:rPr lang="en-US" sz="2000" b="1" dirty="0">
                <a:solidFill>
                  <a:srgbClr val="002060"/>
                </a:solidFill>
                <a:latin typeface="Adobe Caslon Pro" panose="0205050205050A020403" pitchFamily="18" charset="0"/>
                <a:cs typeface="mohammad bold art 1" pitchFamily="2" charset="-78"/>
              </a:rPr>
              <a:t>Social Media</a:t>
            </a:r>
            <a:r>
              <a:rPr lang="en-US" sz="2400" b="1" dirty="0">
                <a:solidFill>
                  <a:srgbClr val="002060"/>
                </a:solidFill>
                <a:latin typeface="Adobe Caslon Pro" panose="0205050205050A020403" pitchFamily="18" charset="0"/>
                <a:cs typeface="mohammad bold art 1" pitchFamily="2" charset="-78"/>
              </a:rPr>
              <a:t> </a:t>
            </a:r>
            <a:r>
              <a:rPr lang="en-US" sz="2000" b="1" dirty="0">
                <a:solidFill>
                  <a:srgbClr val="002060"/>
                </a:solidFill>
                <a:latin typeface="Adobe Caslon Pro" panose="0205050205050A020403" pitchFamily="18" charset="0"/>
                <a:cs typeface="mohammad bold art 1" pitchFamily="2" charset="-78"/>
              </a:rPr>
              <a:t>Influencers</a:t>
            </a:r>
            <a:r>
              <a:rPr lang="en-US" sz="2400" b="1" dirty="0">
                <a:solidFill>
                  <a:srgbClr val="002060"/>
                </a:solidFill>
                <a:latin typeface="Adobe Caslon Pro" panose="0205050205050A020403" pitchFamily="18" charset="0"/>
                <a:cs typeface="mohammad bold art 1" pitchFamily="2" charset="-78"/>
              </a:rPr>
              <a:t> </a:t>
            </a:r>
            <a:endParaRPr lang="ar-EG" sz="2400" b="1" dirty="0">
              <a:solidFill>
                <a:srgbClr val="002060"/>
              </a:solidFill>
              <a:latin typeface="Adobe Caslon Pro" panose="0205050205050A020403" pitchFamily="18" charset="0"/>
              <a:cs typeface="mohammad bold art 1" pitchFamily="2" charset="-78"/>
            </a:endParaRPr>
          </a:p>
          <a:p>
            <a:pPr algn="justLow" rtl="1">
              <a:lnSpc>
                <a:spcPct val="150000"/>
              </a:lnSpc>
            </a:pPr>
            <a:r>
              <a:rPr lang="ar-EG" sz="2400" dirty="0">
                <a:solidFill>
                  <a:srgbClr val="002060"/>
                </a:solidFill>
                <a:latin typeface="Cairo"/>
                <a:cs typeface="+mj-cs"/>
              </a:rPr>
              <a:t>- المؤثرون عبر وسائل التواصل الاجتماعي معروفون جيداً على المنصات الاجتماعية مثل انستجرام أو يوتيوب أو فيس بوك أو تويتر، ويتابعهم الآلاف أو حتى الملايين من الأشخاص.</a:t>
            </a:r>
          </a:p>
          <a:p>
            <a:pPr algn="justLow" rtl="1">
              <a:lnSpc>
                <a:spcPct val="150000"/>
              </a:lnSpc>
            </a:pPr>
            <a:r>
              <a:rPr lang="ar-EG" sz="2400" dirty="0">
                <a:solidFill>
                  <a:srgbClr val="002060"/>
                </a:solidFill>
                <a:latin typeface="Cairo"/>
                <a:cs typeface="+mj-cs"/>
              </a:rPr>
              <a:t>- يشارك المؤثرون عبر وسائل التواصل الاجتماعي محتوى حول مجموعة واسعة من الموضوعات مثل الصحة والتدريبات والسيارات والنظام الغذائي والأنشطة الخارجية والسفر والأزياء والفن والجمال والتصميم الداخلي.</a:t>
            </a:r>
          </a:p>
          <a:p>
            <a:pPr algn="justLow" rtl="1">
              <a:lnSpc>
                <a:spcPct val="150000"/>
              </a:lnSpc>
            </a:pPr>
            <a:r>
              <a:rPr lang="ar-EG" sz="2400" dirty="0">
                <a:solidFill>
                  <a:srgbClr val="002060"/>
                </a:solidFill>
                <a:latin typeface="Cairo"/>
                <a:cs typeface="+mj-cs"/>
              </a:rPr>
              <a:t>- بمجرد العثور على مؤثر عبر وسائل التواصل الاجتماعي لديه صورة ثابتة تعمل مع علامتك التجارية وينشر محتوى تشعر أنه يُكمل منتجاتك أو خدماتك، ولديه متابعون هم أيضاً أعضاء في جمهورك المستهدف يمكنك تحديد نوع المحتوى الذي تريده لحثه على </a:t>
            </a:r>
            <a:r>
              <a:rPr lang="ar-EG" sz="2400" dirty="0">
                <a:solidFill>
                  <a:srgbClr val="002060"/>
                </a:solidFill>
                <a:latin typeface="Cairo"/>
              </a:rPr>
              <a:t>الترويج.</a:t>
            </a:r>
          </a:p>
        </p:txBody>
      </p:sp>
      <p:sp>
        <p:nvSpPr>
          <p:cNvPr id="2" name="TextBox 1">
            <a:extLst>
              <a:ext uri="{FF2B5EF4-FFF2-40B4-BE49-F238E27FC236}">
                <a16:creationId xmlns:a16="http://schemas.microsoft.com/office/drawing/2014/main" id="{6C96370C-0E93-23F8-01E6-0F65F4C191D2}"/>
              </a:ext>
            </a:extLst>
          </p:cNvPr>
          <p:cNvSpPr txBox="1"/>
          <p:nvPr/>
        </p:nvSpPr>
        <p:spPr>
          <a:xfrm>
            <a:off x="-84745" y="64146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93254" y="315023"/>
            <a:ext cx="1738927" cy="811960"/>
          </a:xfrm>
          <a:prstGeom prst="rect">
            <a:avLst/>
          </a:prstGeom>
        </p:spPr>
      </p:pic>
      <p:sp>
        <p:nvSpPr>
          <p:cNvPr id="3" name="Rectangle: Rounded Corners 2">
            <a:extLst>
              <a:ext uri="{FF2B5EF4-FFF2-40B4-BE49-F238E27FC236}">
                <a16:creationId xmlns:a16="http://schemas.microsoft.com/office/drawing/2014/main" id="{C38F9112-CD6B-47CE-BC60-0C0D53873D0C}"/>
              </a:ext>
            </a:extLst>
          </p:cNvPr>
          <p:cNvSpPr/>
          <p:nvPr/>
        </p:nvSpPr>
        <p:spPr>
          <a:xfrm>
            <a:off x="1177636" y="6214561"/>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8" name="Picture 7">
            <a:extLst>
              <a:ext uri="{FF2B5EF4-FFF2-40B4-BE49-F238E27FC236}">
                <a16:creationId xmlns:a16="http://schemas.microsoft.com/office/drawing/2014/main" id="{EABC473B-5546-4F68-9DCA-AC33EE8685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326" y="1281319"/>
            <a:ext cx="3386011" cy="44473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44357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586632"/>
            <a:ext cx="4128422" cy="5653460"/>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17817" y="740146"/>
            <a:ext cx="7655957" cy="531983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Cairo"/>
                <a:cs typeface="+mj-cs"/>
              </a:rPr>
              <a:t>- إذا كان المؤثر موجوداً على انستجرام فقد تطلب منه نشر صورة مع منتجك ووضع علامة على حسابك الاجتماعي.</a:t>
            </a:r>
          </a:p>
          <a:p>
            <a:pPr algn="justLow" rtl="1">
              <a:lnSpc>
                <a:spcPct val="150000"/>
              </a:lnSpc>
            </a:pPr>
            <a:r>
              <a:rPr lang="ar-EG" sz="2400" dirty="0">
                <a:solidFill>
                  <a:srgbClr val="002060"/>
                </a:solidFill>
                <a:latin typeface="Cairo"/>
                <a:cs typeface="+mj-cs"/>
              </a:rPr>
              <a:t>- أما إذا كان على فيس بوك فيمكنك أن تطلب منه مشاركة مقطع فيديو مباشر لهم وهو يفتح منتجك.</a:t>
            </a:r>
          </a:p>
          <a:p>
            <a:pPr algn="justLow" rtl="1">
              <a:lnSpc>
                <a:spcPct val="150000"/>
              </a:lnSpc>
            </a:pPr>
            <a:r>
              <a:rPr lang="ar-EG" sz="2400" dirty="0">
                <a:solidFill>
                  <a:srgbClr val="002060"/>
                </a:solidFill>
                <a:latin typeface="Cairo"/>
                <a:cs typeface="+mj-cs"/>
              </a:rPr>
              <a:t>- وإذا كان المؤثر على تويتر فيمكنك جعله يكتب بياناً موجزاً ​​عن منتجك وإقرانه بصورة له وهو يمسك به.</a:t>
            </a:r>
          </a:p>
          <a:p>
            <a:pPr algn="justLow" rtl="1">
              <a:lnSpc>
                <a:spcPct val="150000"/>
              </a:lnSpc>
            </a:pPr>
            <a:r>
              <a:rPr lang="ar-EG" sz="2400" dirty="0">
                <a:solidFill>
                  <a:srgbClr val="002060"/>
                </a:solidFill>
                <a:latin typeface="Cairo"/>
                <a:cs typeface="+mj-cs"/>
              </a:rPr>
              <a:t> - أما على يوتيوب قد تطلب منه أن يشارك مقطع فيديو له وهو يستخدم منتجك مع شرح أسباب إعجابه به.</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54775B60-0A59-4E1A-B7B0-AD01ACDFF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406" y="1769651"/>
            <a:ext cx="3634638" cy="32608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3103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277382"/>
            <a:ext cx="4128422" cy="54697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90110" y="1323101"/>
            <a:ext cx="7833330" cy="515317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dirty="0">
                <a:solidFill>
                  <a:srgbClr val="808080"/>
                </a:solidFill>
                <a:latin typeface="Cairo"/>
                <a:cs typeface="mohammad bold art 1" pitchFamily="2" charset="-78"/>
              </a:rPr>
              <a:t> </a:t>
            </a:r>
            <a:r>
              <a:rPr lang="ar-EG" sz="2400" b="1" dirty="0">
                <a:solidFill>
                  <a:srgbClr val="002060"/>
                </a:solidFill>
                <a:latin typeface="Cairo"/>
                <a:cs typeface="+mj-cs"/>
              </a:rPr>
              <a:t>(1) </a:t>
            </a:r>
            <a:r>
              <a:rPr lang="ar-EG" sz="2400" dirty="0">
                <a:solidFill>
                  <a:srgbClr val="002060"/>
                </a:solidFill>
                <a:latin typeface="Cairo"/>
                <a:cs typeface="mohammad bold art 1" pitchFamily="2" charset="-78"/>
              </a:rPr>
              <a:t>البحث عن طريق جوجل   </a:t>
            </a:r>
            <a:r>
              <a:rPr lang="en-US" sz="2400" b="1" dirty="0">
                <a:solidFill>
                  <a:srgbClr val="002060"/>
                </a:solidFill>
                <a:latin typeface="Adobe Caslon Pro" panose="0205050205050A020403" pitchFamily="18" charset="0"/>
                <a:cs typeface="mohammad bold art 1" pitchFamily="2" charset="-78"/>
              </a:rPr>
              <a:t>Search by Google</a:t>
            </a:r>
            <a:endParaRPr lang="ar-EG" sz="2400" dirty="0">
              <a:solidFill>
                <a:srgbClr val="002060"/>
              </a:solidFill>
              <a:latin typeface="Cairo"/>
              <a:cs typeface="mohammad bold art 1" pitchFamily="2" charset="-78"/>
            </a:endParaRPr>
          </a:p>
          <a:p>
            <a:pPr algn="justLow" rtl="1">
              <a:lnSpc>
                <a:spcPct val="150000"/>
              </a:lnSpc>
            </a:pPr>
            <a:r>
              <a:rPr lang="ar-EG" sz="2400" dirty="0">
                <a:solidFill>
                  <a:srgbClr val="002060"/>
                </a:solidFill>
                <a:latin typeface="Cairo"/>
                <a:cs typeface="+mj-cs"/>
              </a:rPr>
              <a:t>تُعد الطريقة الأكثر مباشرة للبحث عن المؤثرون هي محركات البحث مثل جوجل. لأن المؤثر يقوم بالفعل بإنشاء محتوى في مجالك والوصول إلى جمهورك المستهدف، لذلك سيظهر لك بحث جوجل الخبراء والشخصيات المتعلقة في هذه المجالات.</a:t>
            </a:r>
          </a:p>
          <a:p>
            <a:pPr algn="justLow" rtl="1">
              <a:lnSpc>
                <a:spcPct val="150000"/>
              </a:lnSpc>
            </a:pPr>
            <a:r>
              <a:rPr lang="ar-EG" sz="2400" dirty="0">
                <a:solidFill>
                  <a:srgbClr val="002060"/>
                </a:solidFill>
                <a:latin typeface="Cairo"/>
                <a:cs typeface="+mj-cs"/>
              </a:rPr>
              <a:t>- يمكن القيام بمراجعة المقالات المتعلقة بمواضيع مجال عملك وقم بإجراء عمليات بحث فردية عن الأشخاص الذين سمعت عنهم أو تعرفهم بالفعل مساهمون ذوو تأثير كبير، وكذلك افحص المواقع وصفحات الويب الخاصة بالصناعة للبحث عن المؤثرون.</a:t>
            </a:r>
            <a:endParaRPr lang="ar-EG" sz="2400" dirty="0">
              <a:solidFill>
                <a:srgbClr val="002060"/>
              </a:solidFill>
              <a:latin typeface="Adobe Caslon Pro" panose="0205050205050A020403" pitchFamily="18"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3408218" y="443871"/>
            <a:ext cx="598688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r" rtl="1">
              <a:buFont typeface="Wingdings" panose="05000000000000000000" pitchFamily="2" charset="2"/>
              <a:buChar char="Ø"/>
            </a:pPr>
            <a:r>
              <a:rPr lang="ar-EG" sz="2400" b="1" dirty="0">
                <a:solidFill>
                  <a:schemeClr val="bg1"/>
                </a:solidFill>
                <a:latin typeface="Cairo"/>
                <a:cs typeface="+mj-cs"/>
              </a:rPr>
              <a:t>كيفية إيجاد المؤثرون  </a:t>
            </a:r>
            <a:r>
              <a:rPr lang="en-US" sz="2400" b="1" dirty="0">
                <a:solidFill>
                  <a:schemeClr val="bg1"/>
                </a:solidFill>
                <a:latin typeface="Adobe Caslon Pro" panose="0205050205050A020403" pitchFamily="18" charset="0"/>
                <a:cs typeface="+mj-cs"/>
              </a:rPr>
              <a:t>How to find influencers</a:t>
            </a:r>
          </a:p>
        </p:txBody>
      </p:sp>
      <p:pic>
        <p:nvPicPr>
          <p:cNvPr id="3" name="Picture 2">
            <a:extLst>
              <a:ext uri="{FF2B5EF4-FFF2-40B4-BE49-F238E27FC236}">
                <a16:creationId xmlns:a16="http://schemas.microsoft.com/office/drawing/2014/main" id="{16229471-9998-4F36-A3F9-0DC3EE3250E9}"/>
              </a:ext>
            </a:extLst>
          </p:cNvPr>
          <p:cNvPicPr>
            <a:picLocks noChangeAspect="1"/>
          </p:cNvPicPr>
          <p:nvPr/>
        </p:nvPicPr>
        <p:blipFill>
          <a:blip r:embed="rId3"/>
          <a:stretch>
            <a:fillRect/>
          </a:stretch>
        </p:blipFill>
        <p:spPr>
          <a:xfrm>
            <a:off x="71584" y="1532990"/>
            <a:ext cx="3770038" cy="4286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95974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554181"/>
            <a:ext cx="4128422" cy="6103763"/>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09455" y="692728"/>
            <a:ext cx="8781084" cy="596521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dirty="0">
                <a:solidFill>
                  <a:srgbClr val="002060"/>
                </a:solidFill>
                <a:latin typeface="Cairo"/>
                <a:cs typeface="+mj-cs"/>
              </a:rPr>
              <a:t>(2) </a:t>
            </a:r>
            <a:r>
              <a:rPr lang="ar-EG" sz="2400" dirty="0">
                <a:solidFill>
                  <a:srgbClr val="002060"/>
                </a:solidFill>
                <a:latin typeface="Cairo"/>
                <a:cs typeface="mohammad bold art 1" pitchFamily="2" charset="-78"/>
              </a:rPr>
              <a:t>وسائل التواصل الاجتماعي </a:t>
            </a:r>
            <a:r>
              <a:rPr lang="en-US" sz="2400" b="1" dirty="0">
                <a:solidFill>
                  <a:srgbClr val="002060"/>
                </a:solidFill>
                <a:latin typeface="Adobe Caslon Pro" panose="0205050205050A020403" pitchFamily="18" charset="0"/>
                <a:cs typeface="mohammad bold art 1" pitchFamily="2" charset="-78"/>
              </a:rPr>
              <a:t>Social Media </a:t>
            </a:r>
            <a:endParaRPr lang="ar-EG" sz="2400" b="1" dirty="0">
              <a:solidFill>
                <a:srgbClr val="002060"/>
              </a:solidFill>
              <a:latin typeface="Adobe Caslon Pro" panose="0205050205050A020403" pitchFamily="18" charset="0"/>
              <a:cs typeface="mohammad bold art 1" pitchFamily="2" charset="-78"/>
            </a:endParaRPr>
          </a:p>
          <a:p>
            <a:pPr algn="justLow" rtl="1">
              <a:lnSpc>
                <a:spcPct val="150000"/>
              </a:lnSpc>
            </a:pPr>
            <a:r>
              <a:rPr lang="ar-EG" sz="2400" dirty="0">
                <a:solidFill>
                  <a:srgbClr val="002060"/>
                </a:solidFill>
                <a:latin typeface="Cairo"/>
                <a:cs typeface="+mj-cs"/>
              </a:rPr>
              <a:t>سواء كنت تبحث عن مؤثر على هذه الوسائل أم لا فمن المحتمل أن يكون لمعظم المؤثرون نوع من التواجد على وسائل التواصل الاجتماعي، ومن خلال ملفاتهم الشخصية ستستطيع معرفة المزيد عنهم. وذلك بالبحث عن الكلمات المفتاحية والعبارات والمستخدمين المحددين وعلامات التصنيف وأعضاء الجمهور المُشار إليهم في منشورات محددة. فقد تكون العلامات التجارية والمستخدمون الاجتماعيون قد وضعوا علامات على المؤثرون الرقميون الذين يعملون في نفس مجالك.</a:t>
            </a:r>
          </a:p>
          <a:p>
            <a:pPr algn="justLow" rtl="1">
              <a:lnSpc>
                <a:spcPct val="150000"/>
              </a:lnSpc>
            </a:pPr>
            <a:r>
              <a:rPr lang="ar-EG" sz="2400" dirty="0">
                <a:solidFill>
                  <a:srgbClr val="002060"/>
                </a:solidFill>
                <a:latin typeface="Cairo"/>
                <a:cs typeface="+mj-cs"/>
              </a:rPr>
              <a:t>- أيضا البحث في أقسام التعليقات في المنشورات عالية الحركة المتعلقة بصناعتك أو نوع عملك، حيث قد يكون المؤثرون قد نشروا تعليقات وتفاعلوا مع أعضاء من جمهورك المستهدف هناك، لذلك يمكنك حتى الحصول على بعض الأفكار من مشاركات المؤثرون على حسابات منافسيك.</a:t>
            </a:r>
            <a:endParaRPr lang="ar-EG" sz="2400" dirty="0">
              <a:solidFill>
                <a:srgbClr val="002060"/>
              </a:solidFill>
              <a:latin typeface="Dubai-Regular"/>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A481C4A4-ACC4-48A0-AE89-B22040445D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072" y="1189162"/>
            <a:ext cx="2620243" cy="44796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18779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613756"/>
            <a:ext cx="4128422" cy="5427014"/>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48495" y="835052"/>
            <a:ext cx="7379378" cy="510854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Cairo"/>
              </a:rPr>
              <a:t>(</a:t>
            </a:r>
            <a:r>
              <a:rPr lang="ar-EG" sz="2400" b="1" dirty="0">
                <a:solidFill>
                  <a:srgbClr val="002060"/>
                </a:solidFill>
                <a:latin typeface="Adobe Caslon Pro" panose="0205050205050A020403" pitchFamily="18" charset="0"/>
                <a:cs typeface="+mj-cs"/>
              </a:rPr>
              <a:t>3</a:t>
            </a:r>
            <a:r>
              <a:rPr lang="ar-EG" sz="2400" dirty="0">
                <a:solidFill>
                  <a:srgbClr val="002060"/>
                </a:solidFill>
                <a:latin typeface="Cairo"/>
              </a:rPr>
              <a:t>) </a:t>
            </a:r>
            <a:r>
              <a:rPr lang="ar-EG" sz="2400" dirty="0">
                <a:solidFill>
                  <a:srgbClr val="002060"/>
                </a:solidFill>
                <a:latin typeface="Cairo"/>
                <a:cs typeface="mohammad bold art 1" pitchFamily="2" charset="-78"/>
              </a:rPr>
              <a:t>الإحالات  </a:t>
            </a:r>
            <a:r>
              <a:rPr lang="en-US" sz="2400" b="1" dirty="0">
                <a:solidFill>
                  <a:srgbClr val="002060"/>
                </a:solidFill>
                <a:latin typeface="Adobe Caslon Pro" panose="0205050205050A020403" pitchFamily="18" charset="0"/>
                <a:cs typeface="+mj-cs"/>
              </a:rPr>
              <a:t>Referrals</a:t>
            </a:r>
            <a:endParaRPr lang="ar-EG" sz="2400" b="1" dirty="0">
              <a:solidFill>
                <a:srgbClr val="002060"/>
              </a:solidFill>
              <a:latin typeface="Adobe Caslon Pro" panose="0205050205050A020403" pitchFamily="18" charset="0"/>
              <a:cs typeface="+mj-cs"/>
            </a:endParaRPr>
          </a:p>
          <a:p>
            <a:pPr algn="justLow" rtl="1">
              <a:lnSpc>
                <a:spcPct val="150000"/>
              </a:lnSpc>
            </a:pPr>
            <a:r>
              <a:rPr lang="ar-EG" sz="2400" dirty="0">
                <a:solidFill>
                  <a:srgbClr val="002060"/>
                </a:solidFill>
                <a:latin typeface="Cairo"/>
              </a:rPr>
              <a:t>- </a:t>
            </a:r>
            <a:r>
              <a:rPr lang="ar-EG" sz="2400" dirty="0">
                <a:solidFill>
                  <a:srgbClr val="002060"/>
                </a:solidFill>
                <a:latin typeface="Cairo"/>
                <a:cs typeface="+mj-cs"/>
              </a:rPr>
              <a:t>استخدم شبكتك الحالية المهنية أو الشخصية للحصول على الإحالات.</a:t>
            </a:r>
          </a:p>
          <a:p>
            <a:pPr algn="justLow" rtl="1">
              <a:lnSpc>
                <a:spcPct val="150000"/>
              </a:lnSpc>
            </a:pPr>
            <a:r>
              <a:rPr lang="ar-EG" sz="2400" dirty="0">
                <a:solidFill>
                  <a:srgbClr val="002060"/>
                </a:solidFill>
                <a:latin typeface="Cairo"/>
                <a:cs typeface="+mj-cs"/>
              </a:rPr>
              <a:t>- وابدأ البحث على تطبيق لينكد إن  </a:t>
            </a:r>
            <a:r>
              <a:rPr lang="en-US" sz="2400" dirty="0">
                <a:solidFill>
                  <a:srgbClr val="002060"/>
                </a:solidFill>
                <a:latin typeface="Cairo"/>
                <a:cs typeface="+mj-cs"/>
              </a:rPr>
              <a:t> </a:t>
            </a:r>
            <a:r>
              <a:rPr lang="en-US" sz="2400" dirty="0">
                <a:solidFill>
                  <a:srgbClr val="002060"/>
                </a:solidFill>
                <a:latin typeface="Adobe Caslon Pro" panose="0205050205050A020403" pitchFamily="18" charset="0"/>
              </a:rPr>
              <a:t>LinkedIn</a:t>
            </a:r>
            <a:r>
              <a:rPr lang="en-US" sz="2400" dirty="0">
                <a:solidFill>
                  <a:srgbClr val="002060"/>
                </a:solidFill>
                <a:latin typeface="Cairo"/>
              </a:rPr>
              <a:t> </a:t>
            </a:r>
            <a:r>
              <a:rPr lang="ar-EG" sz="2400" dirty="0">
                <a:solidFill>
                  <a:srgbClr val="002060"/>
                </a:solidFill>
                <a:latin typeface="Cairo"/>
                <a:cs typeface="+mj-cs"/>
              </a:rPr>
              <a:t>واسأل فريقك عما إذا كانوا قد تابعوا مؤخراً أي مؤثر على الشبكات الاجتماعية الذين ينشرون بانتظام محتوى يتوافق مع علامتك التجارية.</a:t>
            </a:r>
          </a:p>
          <a:p>
            <a:pPr marL="342900" indent="-342900" algn="justLow" rtl="1">
              <a:lnSpc>
                <a:spcPct val="150000"/>
              </a:lnSpc>
              <a:buFontTx/>
              <a:buChar char="-"/>
            </a:pPr>
            <a:r>
              <a:rPr lang="ar-EG" sz="2400" dirty="0">
                <a:solidFill>
                  <a:srgbClr val="002060"/>
                </a:solidFill>
                <a:latin typeface="Cairo"/>
                <a:cs typeface="+mj-cs"/>
              </a:rPr>
              <a:t>إذا كنت قد عملت مع أي من المؤثرون في الماضي، فاسألهم عما إذا كانوا على استعداد لربط عملك مع المؤثرون الآخرين الذين يعرفونهم أيضاً.</a:t>
            </a:r>
          </a:p>
          <a:p>
            <a:pPr algn="justLow" rtl="1">
              <a:lnSpc>
                <a:spcPct val="150000"/>
              </a:lnSpc>
            </a:pPr>
            <a:endParaRPr lang="ar-EG" sz="2400" dirty="0">
              <a:solidFill>
                <a:srgbClr val="002060"/>
              </a:solidFill>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3A733897-7AFC-4031-BE04-A01F3914F110}"/>
              </a:ext>
            </a:extLst>
          </p:cNvPr>
          <p:cNvPicPr>
            <a:picLocks noChangeAspect="1"/>
          </p:cNvPicPr>
          <p:nvPr/>
        </p:nvPicPr>
        <p:blipFill>
          <a:blip r:embed="rId3"/>
          <a:stretch>
            <a:fillRect/>
          </a:stretch>
        </p:blipFill>
        <p:spPr>
          <a:xfrm>
            <a:off x="339436" y="1109323"/>
            <a:ext cx="3640313" cy="44358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0469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94341"/>
            <a:ext cx="4128422" cy="547211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39549" y="971130"/>
            <a:ext cx="7441227" cy="531853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dirty="0">
                <a:solidFill>
                  <a:srgbClr val="002060"/>
                </a:solidFill>
                <a:latin typeface="Cairo"/>
              </a:rPr>
              <a:t>(4) </a:t>
            </a:r>
            <a:r>
              <a:rPr lang="ar-EG" sz="2400" dirty="0">
                <a:solidFill>
                  <a:srgbClr val="002060"/>
                </a:solidFill>
                <a:latin typeface="Cairo"/>
                <a:cs typeface="mohammad bold art 1" pitchFamily="2" charset="-78"/>
              </a:rPr>
              <a:t>المدونات</a:t>
            </a:r>
            <a:r>
              <a:rPr lang="ar-EG" sz="2400" dirty="0">
                <a:solidFill>
                  <a:srgbClr val="002060"/>
                </a:solidFill>
                <a:latin typeface="Cairo"/>
              </a:rPr>
              <a:t>. </a:t>
            </a:r>
            <a:r>
              <a:rPr lang="en-US" sz="2800" dirty="0">
                <a:solidFill>
                  <a:srgbClr val="002060"/>
                </a:solidFill>
                <a:latin typeface="Adobe Caslon Pro" panose="0205050205050A020403" pitchFamily="18" charset="0"/>
              </a:rPr>
              <a:t>Blogs</a:t>
            </a:r>
          </a:p>
          <a:p>
            <a:pPr algn="justLow" rtl="1">
              <a:lnSpc>
                <a:spcPct val="150000"/>
              </a:lnSpc>
            </a:pPr>
            <a:r>
              <a:rPr lang="en-US" sz="2400" dirty="0">
                <a:solidFill>
                  <a:srgbClr val="002060"/>
                </a:solidFill>
                <a:latin typeface="Cairo"/>
              </a:rPr>
              <a:t>-</a:t>
            </a:r>
            <a:r>
              <a:rPr lang="ar-EG" sz="2400" dirty="0">
                <a:solidFill>
                  <a:srgbClr val="002060"/>
                </a:solidFill>
                <a:latin typeface="Cairo"/>
              </a:rPr>
              <a:t> </a:t>
            </a:r>
            <a:r>
              <a:rPr lang="ar-EG" sz="2400" dirty="0">
                <a:solidFill>
                  <a:srgbClr val="002060"/>
                </a:solidFill>
                <a:latin typeface="Cairo"/>
                <a:cs typeface="+mj-cs"/>
              </a:rPr>
              <a:t>تُعد قراءة المدونات طريقة رائعة أيضاً لتحديد المؤثرون أو مؤلفي المدونات ومصادرهم، فابحث عن الأشخاص المذكورين فيها.</a:t>
            </a:r>
          </a:p>
          <a:p>
            <a:pPr algn="justLow" rtl="1">
              <a:lnSpc>
                <a:spcPct val="150000"/>
              </a:lnSpc>
            </a:pPr>
            <a:r>
              <a:rPr lang="ar-EG" sz="2400" dirty="0">
                <a:solidFill>
                  <a:srgbClr val="002060"/>
                </a:solidFill>
                <a:latin typeface="Cairo"/>
                <a:cs typeface="+mj-cs"/>
              </a:rPr>
              <a:t>- ربما يقوم المدون بمراجعة أعمالهم أو ذكر اقتباس منهم أو يطلب منهم المساهمة في العمل.</a:t>
            </a:r>
          </a:p>
          <a:p>
            <a:pPr algn="justLow" rtl="1">
              <a:lnSpc>
                <a:spcPct val="150000"/>
              </a:lnSpc>
            </a:pPr>
            <a:r>
              <a:rPr lang="ar-EG" sz="2400" dirty="0">
                <a:solidFill>
                  <a:srgbClr val="002060"/>
                </a:solidFill>
                <a:latin typeface="Cairo"/>
                <a:cs typeface="+mj-cs"/>
              </a:rPr>
              <a:t> - وبالإضافة إلى ذلك، غالباً ما تقوم المنشورات المتضمنة مجال الأعمال أو الفن أو الجمال أو الموضة بعمل جولات خبراء وتعرض عشرات من المؤثرون. ومن هنا يمكنك إجراء مزيد من البحث عن الفرد لتحديد ما إذا كان مناسباً لنشاطك التجاري أم لا.</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084B2ABD-35F6-4189-99A3-21B5D70981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55" y="1180220"/>
            <a:ext cx="3965559" cy="45652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62501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05751" y="1624386"/>
            <a:ext cx="4128422" cy="474206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32909" y="1624386"/>
            <a:ext cx="8293782" cy="474206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50000"/>
              </a:lnSpc>
              <a:buFontTx/>
              <a:buChar char="-"/>
            </a:pPr>
            <a:r>
              <a:rPr lang="ar-EG" sz="2400" dirty="0">
                <a:solidFill>
                  <a:srgbClr val="002060"/>
                </a:solidFill>
                <a:latin typeface="Cairo"/>
                <a:cs typeface="+mj-cs"/>
              </a:rPr>
              <a:t>يعتبر 80% من المسوقين أن التسويق بالمؤثرون فعال.</a:t>
            </a:r>
          </a:p>
          <a:p>
            <a:pPr marL="342900" indent="-342900" algn="justLow" rtl="1">
              <a:lnSpc>
                <a:spcPct val="150000"/>
              </a:lnSpc>
              <a:buFontTx/>
              <a:buChar char="-"/>
            </a:pPr>
            <a:r>
              <a:rPr lang="ar-EG" sz="2400" dirty="0">
                <a:solidFill>
                  <a:srgbClr val="002060"/>
                </a:solidFill>
                <a:latin typeface="Cairo"/>
                <a:cs typeface="+mj-cs"/>
              </a:rPr>
              <a:t>يعتبر 89٪ من المسوقين أيضاً أن عائد الاستثمار في التسويق عبر المؤثرون أعلى من القنوات التسويقية الأخرى.</a:t>
            </a:r>
          </a:p>
          <a:p>
            <a:pPr algn="justLow" rtl="1">
              <a:lnSpc>
                <a:spcPct val="150000"/>
              </a:lnSpc>
            </a:pPr>
            <a:r>
              <a:rPr lang="ar-EG" sz="2400" dirty="0">
                <a:solidFill>
                  <a:srgbClr val="002060"/>
                </a:solidFill>
                <a:latin typeface="Cairo"/>
                <a:cs typeface="+mj-cs"/>
              </a:rPr>
              <a:t>- يعتبر 70% من المسوقين أن جودة العملاء وحركة المرور في التسويق عبر المؤثرين أفضل من المصادر الأخرى.</a:t>
            </a:r>
          </a:p>
          <a:p>
            <a:pPr algn="justLow" rtl="1">
              <a:lnSpc>
                <a:spcPct val="150000"/>
              </a:lnSpc>
            </a:pPr>
            <a:r>
              <a:rPr lang="ar-EG" sz="2400" dirty="0">
                <a:solidFill>
                  <a:srgbClr val="002060"/>
                </a:solidFill>
                <a:latin typeface="Cairo"/>
                <a:cs typeface="+mj-cs"/>
              </a:rPr>
              <a:t>- يعتمد 49% من المسوقين اليوم على توصيات المؤثرون في قرارات الشراء الخاصة بهم، و  60% يقولون أنهم تأثروا بالتوصية عند التسوق في المتجر.</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98FD9859-B683-45BA-B00F-54AF5201E2DC}"/>
              </a:ext>
            </a:extLst>
          </p:cNvPr>
          <p:cNvSpPr/>
          <p:nvPr/>
        </p:nvSpPr>
        <p:spPr>
          <a:xfrm>
            <a:off x="3228108" y="617373"/>
            <a:ext cx="8045097"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r" rtl="1">
              <a:buFont typeface="Wingdings" panose="05000000000000000000" pitchFamily="2" charset="2"/>
              <a:buChar char="Ø"/>
            </a:pPr>
            <a:r>
              <a:rPr lang="ar-EG" sz="2400" b="1" dirty="0">
                <a:solidFill>
                  <a:schemeClr val="bg1"/>
                </a:solidFill>
                <a:latin typeface="Cairo"/>
                <a:cs typeface="+mj-cs"/>
              </a:rPr>
              <a:t>إحصائيات التسويق عبر المؤثرون </a:t>
            </a:r>
            <a:r>
              <a:rPr lang="en-US" sz="2400" b="1" dirty="0">
                <a:solidFill>
                  <a:schemeClr val="bg1"/>
                </a:solidFill>
                <a:latin typeface="Adobe Caslon Pro" panose="0205050205050A020403" pitchFamily="18" charset="0"/>
                <a:cs typeface="+mj-cs"/>
              </a:rPr>
              <a:t>Influencer Marketing Statistics</a:t>
            </a:r>
          </a:p>
        </p:txBody>
      </p:sp>
      <p:pic>
        <p:nvPicPr>
          <p:cNvPr id="7" name="Picture 6">
            <a:extLst>
              <a:ext uri="{FF2B5EF4-FFF2-40B4-BE49-F238E27FC236}">
                <a16:creationId xmlns:a16="http://schemas.microsoft.com/office/drawing/2014/main" id="{B1D837B5-DA14-4F7D-B201-D4FDD6FBB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741" y="1777658"/>
            <a:ext cx="3130686" cy="43095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32383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573578" y="871918"/>
            <a:ext cx="4128422" cy="5418045"/>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5237" y="1011382"/>
            <a:ext cx="6617382" cy="508046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2400" dirty="0">
                <a:solidFill>
                  <a:srgbClr val="002060"/>
                </a:solidFill>
                <a:latin typeface="Cairo"/>
                <a:cs typeface="Times New Roman" panose="02020603050405020304" pitchFamily="18" charset="0"/>
              </a:rPr>
              <a:t>- نمت عمليات البحث على جوجل حول التسويق عبر المؤثرون بنسبة 1500%في السنوات الثلاث الماضية.</a:t>
            </a:r>
          </a:p>
          <a:p>
            <a:pPr lvl="0" algn="justLow" rtl="1">
              <a:lnSpc>
                <a:spcPct val="150000"/>
              </a:lnSpc>
            </a:pPr>
            <a:r>
              <a:rPr lang="ar-EG" sz="2400" dirty="0">
                <a:solidFill>
                  <a:srgbClr val="002060"/>
                </a:solidFill>
                <a:latin typeface="Cairo"/>
                <a:cs typeface="Times New Roman" panose="02020603050405020304" pitchFamily="18" charset="0"/>
              </a:rPr>
              <a:t>- أكد 48% من المسوقين الذين يعملون مع المؤثرون على أن علاقة الجمهور هي العامل الأكثر قيمة عند التفكير في المؤثر الذي يتعاون معه.</a:t>
            </a:r>
          </a:p>
          <a:p>
            <a:pPr lvl="0" algn="justLow" rtl="1">
              <a:lnSpc>
                <a:spcPct val="150000"/>
              </a:lnSpc>
            </a:pPr>
            <a:r>
              <a:rPr lang="ar-EG" sz="2400" dirty="0">
                <a:solidFill>
                  <a:srgbClr val="002060"/>
                </a:solidFill>
                <a:latin typeface="Cairo"/>
                <a:cs typeface="Times New Roman" panose="02020603050405020304" pitchFamily="18" charset="0"/>
              </a:rPr>
              <a:t>- استراتيجيات التسويق عبر المؤثرون التي تركز على العلامات التجارية أو المشاركات تولد 8 أضعاف عائد الاستثمار.</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39539D2D-F5BD-420C-B58E-CA203C8E8E66}"/>
              </a:ext>
            </a:extLst>
          </p:cNvPr>
          <p:cNvPicPr>
            <a:picLocks noChangeAspect="1"/>
          </p:cNvPicPr>
          <p:nvPr/>
        </p:nvPicPr>
        <p:blipFill>
          <a:blip r:embed="rId3"/>
          <a:stretch>
            <a:fillRect/>
          </a:stretch>
        </p:blipFill>
        <p:spPr>
          <a:xfrm>
            <a:off x="299606" y="1148140"/>
            <a:ext cx="4286250" cy="4762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3461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077217"/>
            <a:ext cx="4128422" cy="5780783"/>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4698" y="1153094"/>
            <a:ext cx="11342604" cy="530479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Cairo"/>
                <a:cs typeface="+mj-cs"/>
              </a:rPr>
              <a:t>أصبح التسويق عبر المؤثرون شائعاً الآن، لكنه ليس مجرد اتجاه تسويقي سيتلاشى على المدى البعيد. ففي الواقع هو لم يكتمل نموه بعد لأنه سيستمر بالانتشار ليصبح أكثر شيوعاً خلال السنوات القادمة. لذا هذا هو الوقت المناسب للتعرف عليه والاستعداد لدمجه في استراتيجيتك الخاصة والتعرف على أسباب انتشاره:</a:t>
            </a:r>
          </a:p>
          <a:p>
            <a:pPr algn="justLow" rtl="1">
              <a:lnSpc>
                <a:spcPct val="150000"/>
              </a:lnSpc>
            </a:pPr>
            <a:r>
              <a:rPr lang="ar-EG" sz="2400" dirty="0">
                <a:solidFill>
                  <a:srgbClr val="002060"/>
                </a:solidFill>
                <a:latin typeface="Cairo"/>
                <a:cs typeface="+mj-cs"/>
              </a:rPr>
              <a:t>1- </a:t>
            </a:r>
            <a:r>
              <a:rPr lang="ar-EG" sz="2400" b="1" dirty="0">
                <a:solidFill>
                  <a:srgbClr val="002060"/>
                </a:solidFill>
                <a:latin typeface="Cairo"/>
                <a:cs typeface="+mj-cs"/>
              </a:rPr>
              <a:t>ارتفاع عدد المؤثرون.</a:t>
            </a:r>
            <a:r>
              <a:rPr lang="en-US" sz="2400" b="1" dirty="0">
                <a:solidFill>
                  <a:srgbClr val="002060"/>
                </a:solidFill>
                <a:latin typeface="Cairo"/>
                <a:cs typeface="+mj-cs"/>
              </a:rPr>
              <a:t> </a:t>
            </a:r>
            <a:r>
              <a:rPr lang="en-US" sz="2400" b="1" dirty="0">
                <a:solidFill>
                  <a:srgbClr val="002060"/>
                </a:solidFill>
                <a:latin typeface="Adobe Caslon Pro" panose="0205050205050A020403" pitchFamily="18" charset="0"/>
                <a:cs typeface="+mj-cs"/>
              </a:rPr>
              <a:t>High number of influencers </a:t>
            </a:r>
            <a:endParaRPr lang="ar-EG" sz="2400" b="1" dirty="0">
              <a:solidFill>
                <a:srgbClr val="002060"/>
              </a:solidFill>
              <a:latin typeface="Adobe Caslon Pro" panose="0205050205050A020403" pitchFamily="18" charset="0"/>
              <a:cs typeface="+mj-cs"/>
            </a:endParaRPr>
          </a:p>
          <a:p>
            <a:pPr algn="justLow" rtl="1">
              <a:lnSpc>
                <a:spcPct val="150000"/>
              </a:lnSpc>
            </a:pPr>
            <a:r>
              <a:rPr lang="ar-EG" sz="2400" dirty="0">
                <a:solidFill>
                  <a:srgbClr val="002060"/>
                </a:solidFill>
                <a:latin typeface="Cairo"/>
                <a:cs typeface="+mj-cs"/>
              </a:rPr>
              <a:t>مع استمرار نمو منصات وسائل التواصل الاجتماعي، هناك المزيد من الفرص للأشخاص الجدد ليصبحوا مؤثرين.</a:t>
            </a:r>
          </a:p>
          <a:p>
            <a:pPr algn="justLow" rtl="1">
              <a:lnSpc>
                <a:spcPct val="150000"/>
              </a:lnSpc>
            </a:pPr>
            <a:r>
              <a:rPr lang="ar-EG" sz="2400" dirty="0">
                <a:solidFill>
                  <a:srgbClr val="002060"/>
                </a:solidFill>
                <a:latin typeface="Cairo"/>
                <a:cs typeface="+mj-cs"/>
              </a:rPr>
              <a:t>ومن المؤكد أن البعض سيفعل ذلك بهدف أن يصبح شخصية مؤثرة، بينما سيشارك الآخرون ببساطة تفاصيل حياتهم ويصبحون فيما بعد شخصيات محبوبة. في كلتا الحالتين، سيكون هناك المزيد من الأشخاص الذين يزداد عددهم في مجالات محددة، هذا يعني أن لديك فرصة أفضل للعثور على شخص يستهدف جمهورك المحدد والذي يكون مثالياً لمتجر التجارة الإلكترونية الخاص بك.</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998724" y="336009"/>
            <a:ext cx="6657893" cy="93161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ctr" rtl="1">
              <a:buFont typeface="Wingdings" panose="05000000000000000000" pitchFamily="2" charset="2"/>
              <a:buChar char="Ø"/>
            </a:pPr>
            <a:r>
              <a:rPr lang="ar-EG" sz="2400" b="1" dirty="0">
                <a:solidFill>
                  <a:schemeClr val="bg1"/>
                </a:solidFill>
                <a:latin typeface="Cairo"/>
                <a:cs typeface="+mj-cs"/>
              </a:rPr>
              <a:t>أسباب استمرار التسويق عبر المؤثرون في النمو</a:t>
            </a:r>
          </a:p>
          <a:p>
            <a:pPr lvl="0" algn="ctr" rtl="1"/>
            <a:r>
              <a:rPr lang="en-US" sz="2400" b="1" dirty="0">
                <a:solidFill>
                  <a:schemeClr val="bg1"/>
                </a:solidFill>
                <a:latin typeface="Adobe Caslon Pro" panose="0205050205050A020403" pitchFamily="18" charset="0"/>
                <a:cs typeface="+mj-cs"/>
              </a:rPr>
              <a:t>Why influencer marketing continues to grow</a:t>
            </a:r>
          </a:p>
        </p:txBody>
      </p:sp>
    </p:spTree>
    <p:extLst>
      <p:ext uri="{BB962C8B-B14F-4D97-AF65-F5344CB8AC3E}">
        <p14:creationId xmlns:p14="http://schemas.microsoft.com/office/powerpoint/2010/main" val="13164749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077217"/>
            <a:ext cx="4128422" cy="5578507"/>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97381" y="1237210"/>
            <a:ext cx="8356397" cy="522068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dirty="0">
                <a:solidFill>
                  <a:srgbClr val="002060"/>
                </a:solidFill>
                <a:latin typeface="Cairo"/>
                <a:cs typeface="+mj-cs"/>
              </a:rPr>
              <a:t>2. </a:t>
            </a:r>
            <a:r>
              <a:rPr lang="ar-EG" sz="2400" b="1" dirty="0">
                <a:solidFill>
                  <a:srgbClr val="002060"/>
                </a:solidFill>
                <a:latin typeface="Cairo"/>
                <a:cs typeface="+mj-cs"/>
              </a:rPr>
              <a:t>ازدياد شعبية وكالات التسويق عبر المؤثرون</a:t>
            </a:r>
          </a:p>
          <a:p>
            <a:pPr algn="ctr" rtl="1"/>
            <a:r>
              <a:rPr lang="en-US" sz="2400" b="1" dirty="0">
                <a:solidFill>
                  <a:srgbClr val="002060"/>
                </a:solidFill>
                <a:latin typeface="Adobe Caslon Pro" panose="0205050205050A020403" pitchFamily="18" charset="0"/>
                <a:cs typeface="+mj-cs"/>
              </a:rPr>
              <a:t>Growing popularity of influencer marketing agencies</a:t>
            </a:r>
            <a:endParaRPr lang="ar-EG" sz="2800" b="1" dirty="0">
              <a:solidFill>
                <a:srgbClr val="002060"/>
              </a:solidFill>
              <a:latin typeface="Adobe Caslon Pro" panose="0205050205050A020403" pitchFamily="18" charset="0"/>
              <a:cs typeface="+mj-cs"/>
            </a:endParaRPr>
          </a:p>
          <a:p>
            <a:pPr algn="justLow" rtl="1">
              <a:lnSpc>
                <a:spcPct val="150000"/>
              </a:lnSpc>
            </a:pPr>
            <a:r>
              <a:rPr lang="ar-EG" sz="2400" dirty="0">
                <a:solidFill>
                  <a:srgbClr val="002060"/>
                </a:solidFill>
                <a:latin typeface="Cairo"/>
                <a:cs typeface="+mj-cs"/>
              </a:rPr>
              <a:t>- توجد اليوم وكالات تمثل المؤثرين ووكالات مصممة لمساعدة العلامات التجارية في العثور على أفضل المؤثرون لاستراتيجيتهم.</a:t>
            </a:r>
          </a:p>
          <a:p>
            <a:pPr algn="justLow" rtl="1">
              <a:lnSpc>
                <a:spcPct val="150000"/>
              </a:lnSpc>
            </a:pPr>
            <a:r>
              <a:rPr lang="ar-EG" sz="2400" dirty="0">
                <a:solidFill>
                  <a:srgbClr val="002060"/>
                </a:solidFill>
                <a:latin typeface="Cairo"/>
                <a:cs typeface="+mj-cs"/>
              </a:rPr>
              <a:t>ومع استمرار نمو الأعمال المحيطة بالتسويق عبر المؤثرون سيستمر التسويق نفسه أيضاً في التوسع.</a:t>
            </a:r>
          </a:p>
          <a:p>
            <a:pPr algn="justLow" rtl="1">
              <a:lnSpc>
                <a:spcPct val="150000"/>
              </a:lnSpc>
            </a:pPr>
            <a:r>
              <a:rPr lang="ar-EG" sz="2400" dirty="0">
                <a:solidFill>
                  <a:srgbClr val="002060"/>
                </a:solidFill>
                <a:latin typeface="Cairo"/>
                <a:cs typeface="+mj-cs"/>
              </a:rPr>
              <a:t>- وبالنسبة إلى علامات التجارة الإلكترونية التي لا ترغب في تخصيص الوقت أو الموارد لمواكبة اتجاهات التسويق عبر المؤثرون، حيث تُعد هذه الأنواع من الوكالات خياراً رائعاً لها. لأنها تمنحك الاستفادة من النجاح المذهل الذي يأتي غالباً مع هذا التسويق دون أن تتعلم كل شيء بنفسك.</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41E00995-97BA-4913-B05F-3FF2A200C244}"/>
              </a:ext>
            </a:extLst>
          </p:cNvPr>
          <p:cNvPicPr>
            <a:picLocks noChangeAspect="1"/>
          </p:cNvPicPr>
          <p:nvPr/>
        </p:nvPicPr>
        <p:blipFill>
          <a:blip r:embed="rId3"/>
          <a:stretch>
            <a:fillRect/>
          </a:stretch>
        </p:blipFill>
        <p:spPr>
          <a:xfrm>
            <a:off x="28491" y="1477092"/>
            <a:ext cx="3144980" cy="4740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42323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669176"/>
            <a:ext cx="4128422" cy="5571452"/>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4618" y="835430"/>
            <a:ext cx="6682683" cy="503889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dirty="0">
                <a:solidFill>
                  <a:srgbClr val="002060"/>
                </a:solidFill>
                <a:latin typeface="Cairo"/>
                <a:cs typeface="+mj-cs"/>
              </a:rPr>
              <a:t>3</a:t>
            </a:r>
            <a:r>
              <a:rPr lang="ar-EG" sz="2400" dirty="0">
                <a:solidFill>
                  <a:srgbClr val="002060"/>
                </a:solidFill>
                <a:latin typeface="Cairo"/>
              </a:rPr>
              <a:t>. </a:t>
            </a:r>
            <a:r>
              <a:rPr lang="ar-EG" sz="2400" b="1" dirty="0">
                <a:solidFill>
                  <a:srgbClr val="002060"/>
                </a:solidFill>
                <a:latin typeface="Cairo"/>
                <a:cs typeface="+mj-cs"/>
              </a:rPr>
              <a:t>تعدد أنواع المحتوى </a:t>
            </a:r>
            <a:r>
              <a:rPr lang="en-US" sz="2400" b="1" dirty="0">
                <a:solidFill>
                  <a:srgbClr val="002060"/>
                </a:solidFill>
                <a:latin typeface="Adobe Caslon Pro" panose="0205050205050A020403" pitchFamily="18" charset="0"/>
                <a:cs typeface="+mj-cs"/>
              </a:rPr>
              <a:t>Multiple content types</a:t>
            </a:r>
            <a:endParaRPr lang="ar-EG" sz="2400" b="1" dirty="0">
              <a:solidFill>
                <a:srgbClr val="002060"/>
              </a:solidFill>
              <a:latin typeface="Adobe Caslon Pro" panose="0205050205050A020403" pitchFamily="18" charset="0"/>
              <a:cs typeface="+mj-cs"/>
            </a:endParaRPr>
          </a:p>
          <a:p>
            <a:pPr algn="justLow" rtl="1">
              <a:lnSpc>
                <a:spcPct val="150000"/>
              </a:lnSpc>
            </a:pPr>
            <a:r>
              <a:rPr lang="ar-EG" sz="2400" dirty="0">
                <a:solidFill>
                  <a:srgbClr val="002060"/>
                </a:solidFill>
                <a:latin typeface="Cairo"/>
              </a:rPr>
              <a:t>- بدأ المؤثرون بإنشاء منشورات مدونة مكتوبة تتحدث عن منتجاتهم المفضلة، ثم بعد ذلك أصبحت وسائل التواصل الاجتماعي أكثر شيوعاً وتغيرت أنواع المحتوى الذي يصنعه المؤثرون.</a:t>
            </a:r>
          </a:p>
          <a:p>
            <a:pPr algn="justLow" rtl="1">
              <a:lnSpc>
                <a:spcPct val="150000"/>
              </a:lnSpc>
            </a:pPr>
            <a:r>
              <a:rPr lang="ar-EG" sz="2400" dirty="0">
                <a:solidFill>
                  <a:srgbClr val="002060"/>
                </a:solidFill>
                <a:latin typeface="Cairo"/>
              </a:rPr>
              <a:t>- وفي الوقت الحاضر أصبح الفيديو هو النوع الأكثر شيوعاً للمحتوى الذي يصنعه المؤثرون خاصةً عندما يتعلق الأمر بالترويج للمنتجات.</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CA65C11B-2B40-4692-92B0-F4756226E8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55" y="1064111"/>
            <a:ext cx="4804839" cy="45815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311801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615806"/>
            <a:ext cx="4128422" cy="482567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21381" y="1829454"/>
            <a:ext cx="7024255" cy="439838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مثل أي تكتيك تسويقي جيد يستطيع أن يضمن بناء استراتيجية عملك وجذب جمهورك، يجب عليك معرفة ما تريد الحصول عليه بالضبط من التسويق عبر المؤثرون وستكون لديك عملية قياس لمعرفة مدى تقدمك خلال فترة العمل. ستسمح لك هذه الاستراتيجية بإدارة جميع جوانب علاقتك مع المؤثرون، كما ستضمن أيضاً نجاحهم في مساعدتك على تحقيق أهداف حملتك الإعلانية.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798617" y="416518"/>
            <a:ext cx="7439891" cy="101078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lnSpc>
                <a:spcPct val="115000"/>
              </a:lnSpc>
              <a:spcBef>
                <a:spcPts val="240"/>
              </a:spcBef>
              <a:spcAft>
                <a:spcPts val="600"/>
              </a:spcAft>
              <a:buFont typeface="Wingdings" panose="05000000000000000000" pitchFamily="2" charset="2"/>
              <a:buChar char="Ø"/>
            </a:pPr>
            <a:r>
              <a:rPr lang="ar-SA" sz="24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كيفية بناء استراتيجية التسويق الرقمي عبر المؤثرون</a:t>
            </a:r>
            <a:endParaRPr lang="ar-EG" sz="24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a:p>
            <a:pPr algn="justLow" rtl="1">
              <a:lnSpc>
                <a:spcPct val="115000"/>
              </a:lnSpc>
              <a:spcBef>
                <a:spcPts val="240"/>
              </a:spcBef>
              <a:spcAft>
                <a:spcPts val="600"/>
              </a:spcAft>
            </a:pPr>
            <a:r>
              <a:rPr lang="en-US" sz="2400" b="1" dirty="0">
                <a:solidFill>
                  <a:schemeClr val="bg1"/>
                </a:solidFill>
                <a:latin typeface="Adobe Caslon Pro" panose="0205050205050A020403" pitchFamily="18" charset="0"/>
                <a:ea typeface="Times New Roman" panose="02020603050405020304" pitchFamily="18" charset="0"/>
                <a:cs typeface="Times New Roman" panose="02020603050405020304" pitchFamily="18" charset="0"/>
              </a:rPr>
              <a:t>Building a digital marketing strategy through influencers</a:t>
            </a:r>
            <a:endParaRPr lang="ar-EG" sz="2400" b="1" dirty="0">
              <a:solidFill>
                <a:schemeClr val="bg1"/>
              </a:solidFill>
              <a:latin typeface="Adobe Caslon Pro" panose="0205050205050A020403" pitchFamily="18"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688CEF8-886B-4D4F-AF16-60EAB70AEF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780" y="1946152"/>
            <a:ext cx="4447309" cy="39725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90593957"/>
      </p:ext>
    </p:extLst>
  </p:cSld>
  <p:clrMapOvr>
    <a:masterClrMapping/>
  </p:clrMapOvr>
  <p:timing>
    <p:tnLst>
      <p:par>
        <p:cTn id="1" dur="indefinite" restart="never" nodeType="tmRoot">
          <p:childTnLst>
            <p:par>
              <p:cTn id="2"/>
            </p:par>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94342"/>
            <a:ext cx="4128422" cy="5734108"/>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00400" y="1052945"/>
            <a:ext cx="8409218" cy="535922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Bef>
                <a:spcPts val="240"/>
              </a:spcBef>
              <a:spcAft>
                <a:spcPts val="720"/>
              </a:spcAft>
            </a:pP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1. تحديد الأهداف</a:t>
            </a:r>
            <a:r>
              <a:rPr lang="en-US"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التسويقية </a:t>
            </a:r>
            <a:r>
              <a:rPr lang="en-US"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Marketing objectives </a:t>
            </a:r>
            <a:endParaRPr lang="en-US" sz="1600" dirty="0">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إن السببان الأكثر شيوعاً لاستخدام التسويق عبر المؤثرون عادة هما زيادة الوعي بالعلامة التجارية وزيادة المبيعات. ويشير العمل مع المؤثرون على أن اسم علامتك التجارية يظهر أمام آلاف الأشخاص الذين ربما لم يسمعوا بها من قبل، فإنهم يتعرفون على علامتك التجارية من شخص يثقون به، مما يعني أنهم سيكونون أكثر حماساً للتعرف على شركتك أو متابعتك على وسائل التواصل الاجتماعي.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ومع ذلك بدلاً من تحديد هذه الأهداف العامة كهدفين لك سيكون من الأكثر فاعلية أن تبدأ استراتيجيتك من خلال تحديد احتياجات علامتك التجارية. فربما ترغب في زيادة قاعدة عملائك في فئة ديموغرافية أصغر سناً، أو أن تتوسع إلى مجموعة جديدة من المستخدمين لعرض منتج جديد أو تخطي الاتجاهات والاستفادة من المؤثرون للتحدث عن قيم علامتك التجارية.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CE8DC0E9-6770-4939-9B1A-BA4278F575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1" y="1277672"/>
            <a:ext cx="2989401" cy="4284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74257424"/>
      </p:ext>
    </p:extLst>
  </p:cSld>
  <p:clrMapOvr>
    <a:masterClrMapping/>
  </p:clrMapOvr>
  <p:timing>
    <p:tnLst>
      <p:par>
        <p:cTn id="1" dur="indefinite" restart="never" nodeType="tmRoot">
          <p:childTnLst>
            <p:par>
              <p:cTn id="2"/>
            </p:par>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65047"/>
            <a:ext cx="4128422" cy="521323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48495" y="1316867"/>
            <a:ext cx="7336444" cy="476527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Bef>
                <a:spcPts val="240"/>
              </a:spcBef>
              <a:spcAft>
                <a:spcPts val="720"/>
              </a:spcAft>
            </a:pP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2. كيفية تحديد المؤثرون</a:t>
            </a: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en-US"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How to identify influencers</a:t>
            </a:r>
            <a:endParaRPr lang="en-US" sz="16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50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هناك العديد من الطرق المختلفة التي يمكنك من خلالها تحديد المؤثرون الذين سيعملون مع علامتك التجارية. ولكنك في البداية سوف تبحث عن العلامات التجارية الأخرى التي تعمل في نفس مجالك. من هنا لن تكتشف فقط من يعمل معه</a:t>
            </a: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من منافسوك، ولكنك سترى أيضاً حجم المؤثر</a:t>
            </a: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ي</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ن الذين يستهدفونهم، وبعد ذلك يمكنك اتخاذ القرار بشأن ما إذا كنت تريد البحث عن أشخاص لهم نفس الحجم أو شيء مختلف.</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27B9D471-08D4-4872-92D5-A12C4047ED03}"/>
              </a:ext>
            </a:extLst>
          </p:cNvPr>
          <p:cNvPicPr>
            <a:picLocks noChangeAspect="1"/>
          </p:cNvPicPr>
          <p:nvPr/>
        </p:nvPicPr>
        <p:blipFill>
          <a:blip r:embed="rId3"/>
          <a:stretch>
            <a:fillRect/>
          </a:stretch>
        </p:blipFill>
        <p:spPr>
          <a:xfrm>
            <a:off x="194242" y="1407938"/>
            <a:ext cx="3934506" cy="44582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85173644"/>
      </p:ext>
    </p:extLst>
  </p:cSld>
  <p:clrMapOvr>
    <a:masterClrMapping/>
  </p:clrMapOvr>
  <p:timing>
    <p:tnLst>
      <p:par>
        <p:cTn id="1" dur="indefinite" restart="never" nodeType="tmRoot">
          <p:childTnLst>
            <p:par>
              <p:cTn id="2"/>
            </p:par>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44743" y="1010575"/>
            <a:ext cx="4128422" cy="521323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23672" y="952458"/>
            <a:ext cx="9017720" cy="521323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1200"/>
              </a:spcAft>
            </a:pPr>
            <a:r>
              <a:rPr lang="ar-SA" sz="2400" b="1" u="sng"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أثناء مرحلة البحث، انظر إلى نوع المؤثرون الذين تهتم بهم واسأل نفسك الأسئلة الآتية:</a:t>
            </a:r>
            <a:endParaRPr lang="en-US" sz="1600" b="1" u="sng"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هل يتناسب هذا المؤثر وأسلوب حياته مع صورة علامتي التجارية؟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هل عملوا مع أي من منافسيني؟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من هو الجمهور الحالي لهذا المؤثر؟</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هل جمهوري المستهدف نشط على المنصة التي يستخدمها هذا المؤثر بشكل أساسي؟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هل العمل مع هذا المؤثر منطقي بالنسبة لميزانيتي؟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هل استخدم هذا المؤثر بالفعل أياً من منتجاتي أو خدماتي من قبل؟</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هل هذا الشخص لديه شخصية أرغب في العمل معها؟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ماذا يتوقع هذا المؤثر مني؟</a:t>
            </a:r>
            <a:endPar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واعتماداً على النظام الأساسي الذي تتطلع إلى الترويج له، يمكنك العثور على الأدوات التي ستساعدك في تحديد المؤثرون الأنسب في مجال تخصصك.</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06210762"/>
      </p:ext>
    </p:extLst>
  </p:cSld>
  <p:clrMapOvr>
    <a:masterClrMapping/>
  </p:clrMapOvr>
  <p:timing>
    <p:tnLst>
      <p:par>
        <p:cTn id="1" dur="indefinite" restart="never" nodeType="tmRoot">
          <p:childTnLst>
            <p:par>
              <p:cTn id="2"/>
            </p:par>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532331" y="894341"/>
            <a:ext cx="4439597" cy="562765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59670" y="1126374"/>
            <a:ext cx="7051848" cy="523910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Bef>
                <a:spcPts val="240"/>
              </a:spcBef>
              <a:spcAft>
                <a:spcPts val="720"/>
              </a:spcAft>
            </a:pP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3. تحديد الميزانية</a:t>
            </a: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en-US"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Budget</a:t>
            </a:r>
            <a:r>
              <a:rPr lang="en-US"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فيما يلي بعض التفاصيل حول متوسط ​​تكلفة المؤثرون بناءً على نوع العمل الذي يقومون به، لاحظ أن هذه الأرقام ليست ثابتة بالنسبة لكل مؤثر.</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المؤثر الصغير: 80-500 دولار للجزء الواحد من المحتوى</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مؤثر المشاهير: 3000 – 500000 دولار للجزء الواحد من المحتوى</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مؤثر على المدونة: 400 دولار – 5500 دولار لكل منشور على المدونة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المؤثر على وسائل التواصل الاجتماعي: 100- 550 دولار لكل منشور على الشبكات الاجتماعية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7F84572A-F5C9-4123-A1D5-8BACA69A23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41" y="1214350"/>
            <a:ext cx="4298279" cy="44292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8287097"/>
      </p:ext>
    </p:extLst>
  </p:cSld>
  <p:clrMapOvr>
    <a:masterClrMapping/>
  </p:clrMapOvr>
  <p:timing>
    <p:tnLst>
      <p:par>
        <p:cTn id="1" dur="indefinite" restart="never" nodeType="tmRoot">
          <p:childTnLst>
            <p:par>
              <p:cTn id="2"/>
            </p:par>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880486"/>
            <a:ext cx="4128422" cy="5409249"/>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64288" y="1087684"/>
            <a:ext cx="7170512" cy="499485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Bef>
                <a:spcPts val="240"/>
              </a:spcBef>
              <a:spcAft>
                <a:spcPts val="720"/>
              </a:spcAft>
            </a:pP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4. تحديد الجمهور</a:t>
            </a: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المستهدف </a:t>
            </a:r>
            <a:r>
              <a:rPr lang="en-US"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Target audience </a:t>
            </a:r>
            <a:endParaRPr lang="en-US" sz="1600" dirty="0">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بغض النظر عن نوع المؤثر الذي تعمل معه، سيظل جمهورك المستهدف كما هو، وسيكون للمؤثرون طرق مختلفة للتواصل مع جمهورك، لكن الأهداف التسويقية الإجمالية لنشاطك التجاري وشخصيات المشتري لا تتغير. وقبل المضي قدماً في استراتيجية التسويق عبر المؤثرون الخاصة بك، اعمل مع فريق التسويق للتعرف على شخصيات المشترين والعملاء. فهذا سيساعدك في تحديد النوع الدقيق للعميل الذي تبحث عنه وبالتالي يساعدك في تحديد نوع المؤثر والمحتوى الذي يجذبهم أكثر لضمان توافق جمهورك المستهدف مع جمهور المؤثر.</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6" name="Picture 5">
            <a:extLst>
              <a:ext uri="{FF2B5EF4-FFF2-40B4-BE49-F238E27FC236}">
                <a16:creationId xmlns:a16="http://schemas.microsoft.com/office/drawing/2014/main" id="{764F301A-D9F4-42FE-9171-C6CE60ACEE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46" y="1347047"/>
            <a:ext cx="4372704" cy="44761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5835897"/>
      </p:ext>
    </p:extLst>
  </p:cSld>
  <p:clrMapOvr>
    <a:masterClrMapping/>
  </p:clrMapOvr>
  <p:timing>
    <p:tnLst>
      <p:par>
        <p:cTn id="1" dur="indefinite" restart="never" nodeType="tmRoot">
          <p:childTnLst>
            <p:par>
              <p:cTn id="2"/>
            </p:par>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36889" y="852236"/>
            <a:ext cx="4128422" cy="538067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4400" y="1007916"/>
            <a:ext cx="6896585" cy="499784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Bef>
                <a:spcPts val="240"/>
              </a:spcBef>
              <a:spcAft>
                <a:spcPts val="720"/>
              </a:spcAft>
            </a:pP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5.</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تعزيز التواصل مع المؤثرون </a:t>
            </a:r>
            <a:r>
              <a:rPr lang="en-US"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Connect with influencers </a:t>
            </a:r>
            <a:endParaRPr lang="en-US" sz="1600" dirty="0">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تذكر أن المؤثر الذي اخترته ربما يكون قد عمل مع علامات تجارية أخرى قبل علامتك التجارية</a:t>
            </a: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مما يعني أنه قد يكون لديه بالفعل </a:t>
            </a: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خبرة مسبقة بالطريقة التي يمارس بها أعماله.</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على سبيل المثال سيكون لدى المؤثر الجزئي توقعات مختلفة للطريقة التي يتواصل بها مع أحد المشاهير</a:t>
            </a: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وقد يتحدث المؤثر الصغير معك مباشرة</a:t>
            </a: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بينما قد يكون لدى أحد المشاهير وكيل يتواصل نيابة عنه</a:t>
            </a: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lgn="justLow" rtl="1">
              <a:lnSpc>
                <a:spcPct val="115000"/>
              </a:lnSpc>
              <a:spcAft>
                <a:spcPts val="1200"/>
              </a:spcAft>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556A0767-BE0D-4073-AA68-7C1C8B60C5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147" y="1854518"/>
            <a:ext cx="3011199" cy="30111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52335650"/>
      </p:ext>
    </p:extLst>
  </p:cSld>
  <p:clrMapOvr>
    <a:masterClrMapping/>
  </p:clrMapOvr>
  <p:timing>
    <p:tnLst>
      <p:par>
        <p:cTn id="1" dur="indefinite" restart="never" nodeType="tmRoot">
          <p:childTnLst>
            <p:par>
              <p:cTn id="2"/>
            </p:par>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94342"/>
            <a:ext cx="4128422" cy="5734108"/>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2108" y="1039092"/>
            <a:ext cx="6982692" cy="54829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Bef>
                <a:spcPts val="240"/>
              </a:spcBef>
              <a:spcAft>
                <a:spcPts val="720"/>
              </a:spcAft>
            </a:pP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6- قياس نتائج الحملة</a:t>
            </a: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الإعلانية .</a:t>
            </a:r>
            <a:r>
              <a:rPr lang="en-US"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en-US"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Measure campaign results </a:t>
            </a:r>
            <a:endParaRPr lang="en-US" sz="1600" dirty="0">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أخيراً، يجب عليك قياس نتائج استراتيجية التسويق عبر المؤثرون الخاصة بك، وهذه هي الطريقة التي ستحدد بها مستوى النجاح الذي حققته في الوصول إلى جمهورك بمساعدة هذا المؤثر.</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Bef>
                <a:spcPts val="240"/>
              </a:spcBef>
              <a:spcAft>
                <a:spcPts val="1320"/>
              </a:spcAft>
            </a:pP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المشاركة </a:t>
            </a:r>
            <a:r>
              <a:rPr lang="en-US" sz="24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Engagement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راقب كل التفاعلات التي تتضمن المحتوى الذي يشاركه المؤثر حول علامتك التجارية ومنتجاتك، مثل الاعجابات والمشاركات والتعليقات وإعادات التغريد والإشارات والرسائل المباشرة وعمليات إعادة النشر على قنوات مثل وسائل التواصل الاجتماعي والمدونات والمنتديات.</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AF3BA5E1-4A28-4286-8159-F9BB045544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915123"/>
            <a:ext cx="4128422" cy="541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20225936"/>
      </p:ext>
    </p:extLst>
  </p:cSld>
  <p:clrMapOvr>
    <a:masterClrMapping/>
  </p:clrMapOvr>
  <p:timing>
    <p:tnLst>
      <p:par>
        <p:cTn id="1" dur="indefinite" restart="never" nodeType="tmRoot">
          <p:childTnLst>
            <p:par>
              <p:cTn id="2"/>
            </p:par>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729634" y="1040689"/>
            <a:ext cx="3012579" cy="521323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20146" y="1208714"/>
            <a:ext cx="6241898" cy="487717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Bef>
                <a:spcPts val="240"/>
              </a:spcBef>
              <a:spcAft>
                <a:spcPts val="1320"/>
              </a:spcAft>
            </a:pP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مدى الوصول </a:t>
            </a:r>
            <a:r>
              <a:rPr lang="en-US" sz="24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Reach</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حدد مدى وصولك أو عدد الأشخاص الذين يشاهدون بالفعل المحتوى الذي يشاركه المؤثر الخاص بك حول علامتك التجارية من خلال النظر إلى إجمالي عدد مرات المشاهدة.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Bef>
                <a:spcPts val="240"/>
              </a:spcBef>
              <a:spcAft>
                <a:spcPts val="1320"/>
              </a:spcAft>
            </a:pP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الاستجابة </a:t>
            </a:r>
            <a:r>
              <a:rPr lang="en-US" sz="24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Resonance</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تعرف على مستوى الاستجابة أو الإجراءات التي تم إكمالها من قبل أعضاء جمهورك بعد أن يتفاعلوا مع محتوى المؤثر الذي يتضمن علامتك التجارية.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BA6CBFEE-2844-4035-ADCC-7CC1C747705B}"/>
              </a:ext>
            </a:extLst>
          </p:cNvPr>
          <p:cNvPicPr>
            <a:picLocks noChangeAspect="1"/>
          </p:cNvPicPr>
          <p:nvPr/>
        </p:nvPicPr>
        <p:blipFill>
          <a:blip r:embed="rId3"/>
          <a:stretch>
            <a:fillRect/>
          </a:stretch>
        </p:blipFill>
        <p:spPr>
          <a:xfrm>
            <a:off x="362353" y="1208714"/>
            <a:ext cx="4777624" cy="44593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8022262"/>
      </p:ext>
    </p:extLst>
  </p:cSld>
  <p:clrMapOvr>
    <a:masterClrMapping/>
  </p:clrMapOvr>
  <p:timing>
    <p:tnLst>
      <p:par>
        <p:cTn id="1" dur="indefinite" restart="never" nodeType="tmRoot">
          <p:childTnLst>
            <p:par>
              <p:cTn id="2"/>
            </p:par>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094276" y="894341"/>
            <a:ext cx="2877652" cy="521323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50327" y="1086480"/>
            <a:ext cx="7301345" cy="487717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Bef>
                <a:spcPts val="240"/>
              </a:spcBef>
              <a:spcAft>
                <a:spcPts val="1320"/>
              </a:spcAft>
            </a:pP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الوعي بالعلامة التجارية   </a:t>
            </a:r>
            <a:r>
              <a:rPr lang="en-US" sz="24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Brand Awareness</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قم بقياس الوعي بعلامتك التجارية بين أعضاء جمهور المؤثر الخاص بك عندما يبدأون في مشاركة المحتوى المرتبط بعلامتك التجارية. وهناك طرق كمية لمعرفة ذلك مثل (حركة الزوار المباشرة والمشاركة الاجتماعية) وهناك طرق نوعية مثل (الاستماع الاجتماعي واستطلاعات الوعي).</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Bef>
                <a:spcPts val="240"/>
              </a:spcBef>
              <a:spcAft>
                <a:spcPts val="1320"/>
              </a:spcAft>
            </a:pP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النقرات </a:t>
            </a:r>
            <a:r>
              <a:rPr lang="en-US" sz="24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Clicks</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راجع عدد النقرات على المحتوى الذي يشاركه المؤثر حول علامتك التجارية سواء كان رابطاً مباشراً إلى موقعك على الويب أو الحث على اتخاذ إجراء من وسائل التواصل الاجتماعي أو نموذج اشتراك.</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352B7F96-AFBB-436C-A39E-4C17BC520F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812" y="900258"/>
            <a:ext cx="3254108" cy="26248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67FF24F8-274D-4B04-9CB3-AD5E99B457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853" y="3558880"/>
            <a:ext cx="3408218" cy="23988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55402000"/>
      </p:ext>
    </p:extLst>
  </p:cSld>
  <p:clrMapOvr>
    <a:masterClrMapping/>
  </p:clrMapOvr>
  <p:timing>
    <p:tnLst>
      <p:par>
        <p:cTn id="1" dur="indefinite" restart="never" nodeType="tmRoot">
          <p:childTnLst>
            <p:par>
              <p:cTn id="2"/>
            </p:par>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040876" y="894341"/>
            <a:ext cx="2804761" cy="521323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31274" y="977934"/>
            <a:ext cx="10751128" cy="50460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Bef>
                <a:spcPts val="240"/>
              </a:spcBef>
              <a:spcAft>
                <a:spcPts val="1320"/>
              </a:spcAft>
            </a:pPr>
            <a:r>
              <a:rPr lang="ar-EG"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التحويلات </a:t>
            </a:r>
            <a:r>
              <a:rPr lang="en-US" sz="20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Conversions</a:t>
            </a:r>
            <a:endParaRPr lang="en-US" sz="1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احسب عدد العملاء المتوقعين الذين أصبحوا عملاء نتيجة لاستراتيجية التسويق عبر المؤثرون الخاصة بك. فيمكنك حساب التحويلات على موقعك من خلال عناوين </a:t>
            </a:r>
            <a:r>
              <a:rPr lang="en-US" sz="20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URL</a:t>
            </a:r>
            <a:r>
              <a:rPr lang="ar-SA" sz="2000" dirty="0">
                <a:solidFill>
                  <a:srgbClr val="002060"/>
                </a:solidFill>
                <a:latin typeface="Times New Roman" panose="02020603050405020304" pitchFamily="18" charset="0"/>
                <a:ea typeface="Times New Roman" panose="02020603050405020304" pitchFamily="18" charset="0"/>
              </a:rPr>
              <a:t>ورموز الخصم الموجودة في حساب الوسائط الاجتماعية أو المدونة الخاصة بالمؤثر عن طريق قسمة تحويلاتك على العدد الإجمالي للزائرين.</a:t>
            </a:r>
            <a:endParaRPr lang="en-US" sz="1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Bef>
                <a:spcPts val="240"/>
              </a:spcBef>
              <a:spcAft>
                <a:spcPts val="1320"/>
              </a:spcAft>
            </a:pPr>
            <a:r>
              <a:rPr lang="ar-EG"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عائد الاستثمار </a:t>
            </a:r>
            <a:r>
              <a:rPr lang="en-US" sz="20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Return on Investment ROI</a:t>
            </a:r>
            <a:endParaRPr lang="en-US" sz="1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احسب عائد الاستثمار التسويقي </a:t>
            </a:r>
            <a:r>
              <a:rPr lang="ar-EG"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a:t>
            </a:r>
            <a:r>
              <a:rPr lang="ar-SA"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لمؤثر عن طريق قسمة العائد أو الفائدة على تكلفة الاستثمار التسويقي.</a:t>
            </a:r>
            <a:endParaRPr lang="en-US" sz="1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Bef>
                <a:spcPts val="240"/>
              </a:spcBef>
              <a:spcAft>
                <a:spcPts val="1320"/>
              </a:spcAft>
            </a:pPr>
            <a:r>
              <a:rPr lang="ar-EG"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en-US"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عدد المتابعين   </a:t>
            </a:r>
            <a:r>
              <a:rPr lang="en-US" sz="20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Follower Count</a:t>
            </a:r>
            <a:endParaRPr lang="en-US" sz="1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200"/>
              </a:spcAft>
            </a:pPr>
            <a:r>
              <a:rPr lang="ar-SA"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تتبع الزيادة والنقصان في عدد متابعيك على وسائل التواصل الاجتماعي أو مشتركي المدونة بمرور الوقت لمعرفة ما إذا كان المؤثر يساعدك على زيادة عدد المتابعين أو المشتركين أم لا.</a:t>
            </a:r>
            <a:endParaRPr lang="en-US" sz="14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701939291"/>
      </p:ext>
    </p:extLst>
  </p:cSld>
  <p:clrMapOvr>
    <a:masterClrMapping/>
  </p:clrMapOvr>
  <p:timing>
    <p:tnLst>
      <p:par>
        <p:cTn id="1" dur="indefinite" restart="never" nodeType="tmRoot">
          <p:childTnLst>
            <p:par>
              <p:cTn id="2"/>
            </p:par>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03832"/>
            <a:ext cx="4128422" cy="5354058"/>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66109" y="1266639"/>
            <a:ext cx="9339190" cy="544865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15000"/>
              </a:lnSpc>
              <a:spcAft>
                <a:spcPts val="800"/>
              </a:spcAft>
              <a:buFontTx/>
              <a:buChar char="-"/>
            </a:pPr>
            <a:r>
              <a:rPr lang="ar-EG" sz="2400" dirty="0">
                <a:solidFill>
                  <a:srgbClr val="002060"/>
                </a:solidFill>
                <a:latin typeface="skolar-sans-arabic"/>
                <a:cs typeface="+mj-cs"/>
              </a:rPr>
              <a:t>هناك أيضاً العديد من المخاطر المصاحبة لاستخدام المؤثرون في التسويق لسلع معينة حيث يمكن أن ينعكس أي تصرف عشوائي من المؤثرين على سمعة الشركة والسلع التي تنتجها. وهناك العديد من الحالات التي ألغيت فيها صفقات تسويق من مؤثرين بسبب فضائح تورطوا فيها أو تصريحات مسيئة.</a:t>
            </a:r>
          </a:p>
          <a:p>
            <a:pPr marL="342900" indent="-342900" algn="justLow" rtl="1">
              <a:lnSpc>
                <a:spcPct val="115000"/>
              </a:lnSpc>
              <a:spcAft>
                <a:spcPts val="800"/>
              </a:spcAft>
              <a:buFontTx/>
              <a:buChar char="-"/>
            </a:pPr>
            <a:r>
              <a:rPr lang="ar-EG" sz="2400" dirty="0">
                <a:solidFill>
                  <a:srgbClr val="002060"/>
                </a:solidFill>
                <a:cs typeface="+mj-cs"/>
              </a:rPr>
              <a:t> </a:t>
            </a:r>
            <a:r>
              <a:rPr lang="ar-EG" sz="2400" dirty="0">
                <a:solidFill>
                  <a:srgbClr val="002060"/>
                </a:solidFill>
                <a:latin typeface="skolar-sans-arabic"/>
                <a:cs typeface="+mj-cs"/>
              </a:rPr>
              <a:t>وتجبر قوانين الولايات المتحدة المؤثرون على الإفصاح عن المبالغ التي يتقاضونها وعن ضرورة كتابة أن المحتوى الذي يكتبونه هو برعاية الشركة. بينما في بريطانيا هناك اتفاق ودي واختياري، تم توقيعه في بداية هذا العام، لكي يلتزم المؤثرون بقوانين حماية المستهلك السائدة.</a:t>
            </a:r>
          </a:p>
          <a:p>
            <a:pPr marL="342900" indent="-342900" algn="justLow" rtl="1">
              <a:lnSpc>
                <a:spcPct val="115000"/>
              </a:lnSpc>
              <a:spcAft>
                <a:spcPts val="800"/>
              </a:spcAft>
              <a:buFontTx/>
              <a:buChar char="-"/>
            </a:pPr>
            <a:r>
              <a:rPr lang="ar-EG" sz="2400" dirty="0">
                <a:solidFill>
                  <a:srgbClr val="002060"/>
                </a:solidFill>
                <a:latin typeface="skolar-sans-arabic"/>
                <a:cs typeface="+mj-cs"/>
              </a:rPr>
              <a:t>ومثلما هو الحال في العديد من مجالات التسويق والعلاقات العامة، هناك أيضاً فئات كاذبة من المؤثرين يشترون الأصوات والتفضيلات والتعليقات من مواقع أخرى لاستخدامها في خداع الشركات وتقاضي رسوم منها لقاء ترويج منتجاتها، وتحاول انستجرام بكل جهدها إغلاق المواقع التي تبيع أصوات المتابعين.</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Rounded Corners 6">
            <a:extLst>
              <a:ext uri="{FF2B5EF4-FFF2-40B4-BE49-F238E27FC236}">
                <a16:creationId xmlns:a16="http://schemas.microsoft.com/office/drawing/2014/main" id="{FFCB61CB-706A-4F87-B6FC-EA8BFB7C582F}"/>
              </a:ext>
            </a:extLst>
          </p:cNvPr>
          <p:cNvSpPr/>
          <p:nvPr/>
        </p:nvSpPr>
        <p:spPr>
          <a:xfrm>
            <a:off x="2169455" y="273649"/>
            <a:ext cx="8623237" cy="93417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a:solidFill>
                  <a:schemeClr val="bg1"/>
                </a:solidFill>
                <a:latin typeface="Adobe Caslon Pro" panose="0205050205050A020403" pitchFamily="18" charset="0"/>
                <a:cs typeface="+mj-cs"/>
              </a:rPr>
              <a:t>أخلاقيات الإعلان الرقمي في عصر المؤثرون الرقميون</a:t>
            </a:r>
          </a:p>
          <a:p>
            <a:pPr algn="ctr" rtl="1"/>
            <a:r>
              <a:rPr lang="en-US" sz="2400" b="1" dirty="0">
                <a:solidFill>
                  <a:schemeClr val="bg1"/>
                </a:solidFill>
                <a:latin typeface="Adobe Caslon Pro" panose="0205050205050A020403" pitchFamily="18" charset="0"/>
                <a:cs typeface="+mj-cs"/>
              </a:rPr>
              <a:t>Digital Advertising Ethics in the Age of Digital Influencers</a:t>
            </a:r>
          </a:p>
        </p:txBody>
      </p:sp>
      <p:pic>
        <p:nvPicPr>
          <p:cNvPr id="4" name="Picture 3">
            <a:extLst>
              <a:ext uri="{FF2B5EF4-FFF2-40B4-BE49-F238E27FC236}">
                <a16:creationId xmlns:a16="http://schemas.microsoft.com/office/drawing/2014/main" id="{97640F8F-3A3B-4CE5-8ADC-1D9D647D36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1" y="1869900"/>
            <a:ext cx="2437618" cy="30998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79932926"/>
      </p:ext>
    </p:extLst>
  </p:cSld>
  <p:clrMapOvr>
    <a:masterClrMapping/>
  </p:clrMapOvr>
  <p:timing>
    <p:tnLst>
      <p:par>
        <p:cTn id="1" dur="indefinite" restart="never" nodeType="tmRoot">
          <p:childTnLst>
            <p:par>
              <p:cTn id="2"/>
            </p:par>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894342"/>
            <a:ext cx="4128422" cy="5354058"/>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9928" y="894341"/>
            <a:ext cx="10669226" cy="516979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skolar-sans-arabic"/>
                <a:cs typeface="+mj-cs"/>
              </a:rPr>
              <a:t>- في مسح آخر شمل سبعة آلاف مؤثر أثبتت النتائج أن أربعة من كل سبعة مواقع لمؤثرين كانت خادعة وكاذبة. وفي دراسة أخرى ثبت أن نسبة 12 % من المؤثرين في بريطانيا اشتروا أصواتاً وهمية لخداع الشركات والمتابعين. ويكلف الاحتيال عن طريق المؤثرين الخادعين، بما في ذلك شراء أصوات المتابعين الشركات نحو 1.3 مليار دولار، أي نسبة 15 % من جملة الإنفاق السنوي في عام 2019 على المؤثرين.</a:t>
            </a:r>
            <a:br>
              <a:rPr lang="ar-EG" sz="2400" dirty="0">
                <a:solidFill>
                  <a:srgbClr val="002060"/>
                </a:solidFill>
                <a:cs typeface="+mj-cs"/>
              </a:rPr>
            </a:br>
            <a:r>
              <a:rPr lang="ar-EG" sz="2400" dirty="0">
                <a:solidFill>
                  <a:srgbClr val="002060"/>
                </a:solidFill>
                <a:cs typeface="+mj-cs"/>
              </a:rPr>
              <a:t>- </a:t>
            </a:r>
            <a:r>
              <a:rPr lang="ar-EG" sz="2400" dirty="0">
                <a:solidFill>
                  <a:srgbClr val="002060"/>
                </a:solidFill>
                <a:latin typeface="skolar-sans-arabic"/>
                <a:cs typeface="+mj-cs"/>
              </a:rPr>
              <a:t>وهناك فئة أخرى من المؤثرين عبارة عن شخصيات وهمية يخترعها أصحابها لكي تشبه الشخصيات الحقيقية. وهي قد تكون شخصيات مشهورة أو رسوم كارتون أو شخصيات غامضة، تجذب الجمهور وتجيب على الأسئلة وتبدي آراء في كافة المواضيع عن طريق مصمميها. </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760085638"/>
      </p:ext>
    </p:extLst>
  </p:cSld>
  <p:clrMapOvr>
    <a:masterClrMapping/>
  </p:clrMapOvr>
  <p:timing>
    <p:tnLst>
      <p:par>
        <p:cTn id="1" dur="indefinite" restart="never" nodeType="tmRoot">
          <p:childTnLst>
            <p:par>
              <p:cTn id="2"/>
            </p:par>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894342"/>
            <a:ext cx="4128422" cy="4977184"/>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7310" y="1171762"/>
            <a:ext cx="11140280" cy="442234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skolar-sans-arabic"/>
                <a:cs typeface="+mj-cs"/>
              </a:rPr>
              <a:t>وتُشير الأبحاث إلى ضرورة تنظيف السوق الافتراضية من الحسابات الوهمية، ونشاط شراء الأصوات والمؤثرون الكاذبون، وتنبيه الشركات إلى هدر أموال التسويق في استخدام شخصيات وهمية أو كاذبة، وتحسين درجة الشفافية من مواقع التواصل الاجتماعي لمساعدة الشركات على قياس درجة التأثير الفعلية التي يقدمها المؤثرون.</a:t>
            </a:r>
          </a:p>
          <a:p>
            <a:pPr algn="justLow" rtl="1">
              <a:lnSpc>
                <a:spcPct val="150000"/>
              </a:lnSpc>
              <a:spcAft>
                <a:spcPts val="800"/>
              </a:spcAft>
            </a:pPr>
            <a:r>
              <a:rPr lang="ar-EG" sz="2400" dirty="0">
                <a:solidFill>
                  <a:srgbClr val="002060"/>
                </a:solidFill>
                <a:latin typeface="skolar-sans-arabic"/>
                <a:cs typeface="+mj-cs"/>
              </a:rPr>
              <a:t>ولوضع الأمور في نصابها الصحيح، فإن عالم المؤثرون يعتبر ضئيلاً للغاية، بالمقارنة مع جمهور الإنترنت الدولي الذي أثبتت العديد من الأبحاث أن نسبة من يثقون في المؤثرين لا يتعدى </a:t>
            </a:r>
            <a:r>
              <a:rPr lang="ar-EG" sz="2400" b="1" dirty="0">
                <a:solidFill>
                  <a:srgbClr val="002060"/>
                </a:solidFill>
                <a:latin typeface="skolar-sans-arabic"/>
                <a:cs typeface="+mj-cs"/>
              </a:rPr>
              <a:t>4%</a:t>
            </a:r>
            <a:r>
              <a:rPr lang="ar-EG" sz="2400" dirty="0">
                <a:solidFill>
                  <a:srgbClr val="002060"/>
                </a:solidFill>
                <a:latin typeface="skolar-sans-arabic"/>
                <a:cs typeface="+mj-cs"/>
              </a:rPr>
              <a:t>من مستخدمي الإنترنت. </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101837835"/>
      </p:ext>
    </p:extLst>
  </p:cSld>
  <p:clrMapOvr>
    <a:masterClrMapping/>
  </p:clrMapOvr>
  <p:timing>
    <p:tnLst>
      <p:par>
        <p:cTn id="1" dur="indefinite" restart="never" nodeType="tmRoot">
          <p:childTnLst>
            <p:par>
              <p:cTn id="2"/>
            </p:par>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372939"/>
            <a:ext cx="3899270" cy="521323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0327" y="1466584"/>
            <a:ext cx="10711317" cy="502594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2400" dirty="0">
                <a:solidFill>
                  <a:srgbClr val="002060"/>
                </a:solidFill>
                <a:latin typeface="Adobe Caslon Pro" panose="0205050205050A020403" pitchFamily="18" charset="0"/>
                <a:ea typeface="Calibri" panose="020F0502020204030204" pitchFamily="34" charset="0"/>
                <a:cs typeface="+mj-cs"/>
              </a:rPr>
              <a:t>إجمالاً، يمكننا التأكيد على أهمية المؤثرون في مجال التسويق الرقمي، فقد أصبحوا أحد العناصر الرئيسية في استراتيجيات التسويق الناجحة، فهم يمتلكون القدرة على التواصل مع جمهور واسع والتأثير في تفضيلاته وقراراته، كما أنهم يعدون جسرًا بين العلامات التجارية والمستهلكين، ويساعدون في بناء الثقة وتعزيز العلاقة بينهما.</a:t>
            </a:r>
          </a:p>
          <a:p>
            <a:pPr lvl="0" algn="justLow" rtl="1">
              <a:lnSpc>
                <a:spcPct val="150000"/>
              </a:lnSpc>
            </a:pPr>
            <a:r>
              <a:rPr lang="ar-EG" sz="2400" dirty="0">
                <a:solidFill>
                  <a:srgbClr val="002060"/>
                </a:solidFill>
                <a:latin typeface="Adobe Caslon Pro" panose="0205050205050A020403" pitchFamily="18" charset="0"/>
                <a:ea typeface="Calibri" panose="020F0502020204030204" pitchFamily="34" charset="0"/>
                <a:cs typeface="+mj-cs"/>
              </a:rPr>
              <a:t>وتمتاز القوة الحقيقية للمؤثرون في قدرتهم على إنشاء محتوى مبتكر وجذاب يستهدف الجمهور المستهدف، وتحويله إلى عملاء فعليين، بالإضافة إلى ذلك، يمكن للمؤثرون تعزيز الوصول إلى الجمهور المستهدف وتحقيق نتائج فعالة في حملات التسويق الرقمي. </a:t>
            </a:r>
          </a:p>
          <a:p>
            <a:pPr lvl="0" algn="justLow" rtl="1">
              <a:lnSpc>
                <a:spcPct val="150000"/>
              </a:lnSpc>
            </a:pPr>
            <a:r>
              <a:rPr lang="ar-EG" sz="2400" dirty="0">
                <a:solidFill>
                  <a:srgbClr val="002060"/>
                </a:solidFill>
                <a:latin typeface="Adobe Caslon Pro" panose="0205050205050A020403" pitchFamily="18" charset="0"/>
                <a:ea typeface="Calibri" panose="020F0502020204030204" pitchFamily="34" charset="0"/>
                <a:cs typeface="+mj-cs"/>
              </a:rPr>
              <a:t>باختصار، يمكن القول إن المؤثرين في مجال التسويق الرقمي لهم دور حاسم في تحقيق النجاح في عصر الوسائط الاجتماعية والتكنولوجيا الرقمية. </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D1576E49-AD3A-4AFB-8D18-8F092222C3FC}"/>
              </a:ext>
            </a:extLst>
          </p:cNvPr>
          <p:cNvSpPr/>
          <p:nvPr/>
        </p:nvSpPr>
        <p:spPr>
          <a:xfrm>
            <a:off x="9159480" y="651392"/>
            <a:ext cx="1995181" cy="6517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خاتمة</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7463910"/>
      </p:ext>
    </p:extLst>
  </p:cSld>
  <p:clrMapOvr>
    <a:masterClrMapping/>
  </p:clrMapOvr>
  <p:timing>
    <p:tnLst>
      <p:par>
        <p:cTn id="1" dur="indefinite" restart="never" nodeType="tmRoot">
          <p:childTnLst>
            <p:par>
              <p:cTn id="2"/>
            </p:par>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7211" y="1646670"/>
            <a:ext cx="11203614" cy="475032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ct val="150000"/>
              </a:lnSpc>
              <a:buAutoNum type="arabicPeriod"/>
            </a:pPr>
            <a:r>
              <a:rPr lang="ar-EG" sz="2400" dirty="0">
                <a:solidFill>
                  <a:srgbClr val="002060"/>
                </a:solidFill>
                <a:latin typeface="Adobe Caslon Pro" panose="0205050205050A020403" pitchFamily="18" charset="0"/>
                <a:ea typeface="Calibri" panose="020F0502020204030204" pitchFamily="34" charset="0"/>
                <a:cs typeface="+mj-cs"/>
              </a:rPr>
              <a:t>مني إبراهيم دكروري، هشام محمد يسن، سارة محسن أحمد،</a:t>
            </a:r>
            <a:r>
              <a:rPr lang="ar-EG" sz="2400" dirty="0">
                <a:solidFill>
                  <a:srgbClr val="002060"/>
                </a:solidFill>
                <a:latin typeface="rtl-font"/>
                <a:cs typeface="+mj-cs"/>
              </a:rPr>
              <a:t> تأثير أبعاد مصداقية المؤثرين عبر وسائل التواصل الاجتماعي على اتصال العلامة بالذات (دراسة تطبيقية)</a:t>
            </a:r>
            <a:r>
              <a:rPr lang="ar-EG" sz="2400" dirty="0">
                <a:solidFill>
                  <a:srgbClr val="002060"/>
                </a:solidFill>
                <a:latin typeface="Adobe Caslon Pro" panose="0205050205050A020403" pitchFamily="18" charset="0"/>
                <a:cs typeface="+mj-cs"/>
              </a:rPr>
              <a:t>، </a:t>
            </a:r>
            <a:r>
              <a:rPr lang="ar-EG" sz="2400" b="1" dirty="0">
                <a:solidFill>
                  <a:srgbClr val="002060"/>
                </a:solidFill>
                <a:latin typeface="Adobe Caslon Pro" panose="0205050205050A020403" pitchFamily="18" charset="0"/>
                <a:cs typeface="+mj-cs"/>
              </a:rPr>
              <a:t>المجلة المصرية للدراسات التجارية</a:t>
            </a:r>
            <a:r>
              <a:rPr lang="ar-EG" sz="2400" dirty="0">
                <a:solidFill>
                  <a:srgbClr val="002060"/>
                </a:solidFill>
                <a:latin typeface="Adobe Caslon Pro" panose="0205050205050A020403" pitchFamily="18" charset="0"/>
                <a:cs typeface="+mj-cs"/>
              </a:rPr>
              <a:t>، المجلة 46، العدد 4، أكتوبر </a:t>
            </a:r>
            <a:r>
              <a:rPr lang="ar-EG" sz="2400" b="1" dirty="0">
                <a:solidFill>
                  <a:srgbClr val="002060"/>
                </a:solidFill>
                <a:latin typeface="Adobe Caslon Pro" panose="0205050205050A020403" pitchFamily="18" charset="0"/>
                <a:cs typeface="+mj-cs"/>
              </a:rPr>
              <a:t>2022.</a:t>
            </a:r>
          </a:p>
          <a:p>
            <a:pPr algn="just">
              <a:lnSpc>
                <a:spcPct val="150000"/>
              </a:lnSpc>
            </a:pPr>
            <a:r>
              <a:rPr lang="en-US" sz="2400" b="1" dirty="0">
                <a:solidFill>
                  <a:srgbClr val="002060"/>
                </a:solidFill>
                <a:latin typeface="Adobe Caslon Pro" panose="0205050205050A020403" pitchFamily="18" charset="0"/>
                <a:cs typeface="+mj-cs"/>
              </a:rPr>
              <a:t>2.Karen Freberg &amp;others, who are the social media influencers? A study of public perceptions of personality, March 2011.</a:t>
            </a:r>
            <a:endParaRPr lang="ar-EG" sz="2400" b="1" dirty="0">
              <a:solidFill>
                <a:srgbClr val="002060"/>
              </a:solidFill>
              <a:latin typeface="Adobe Caslon Pro" panose="0205050205050A020403" pitchFamily="18" charset="0"/>
              <a:cs typeface="+mj-cs"/>
            </a:endParaRPr>
          </a:p>
          <a:p>
            <a:pPr algn="r"/>
            <a:r>
              <a:rPr lang="ar-EG" sz="2400" b="1" dirty="0">
                <a:solidFill>
                  <a:srgbClr val="002060"/>
                </a:solidFill>
                <a:latin typeface="awsat digital"/>
              </a:rPr>
              <a:t>3</a:t>
            </a:r>
            <a:r>
              <a:rPr lang="ar-EG" sz="2400" b="1" dirty="0">
                <a:solidFill>
                  <a:srgbClr val="000000"/>
                </a:solidFill>
                <a:latin typeface="awsat digital"/>
              </a:rPr>
              <a:t>. </a:t>
            </a:r>
            <a:r>
              <a:rPr lang="ar-EG" sz="2400" b="1" dirty="0">
                <a:solidFill>
                  <a:srgbClr val="002060"/>
                </a:solidFill>
                <a:latin typeface="awsat digital"/>
              </a:rPr>
              <a:t>ظاهرة «المؤثرين» على وسائل التواصل الاجتماعي... وسيلة تسويق ناجحة أم خدعة للمستهلك؟</a:t>
            </a:r>
            <a:endParaRPr lang="en-US" sz="2400" b="1" dirty="0">
              <a:solidFill>
                <a:srgbClr val="002060"/>
              </a:solidFill>
              <a:latin typeface="awsat digital"/>
            </a:endParaRPr>
          </a:p>
          <a:p>
            <a:r>
              <a:rPr lang="en-US" sz="2400" b="1" dirty="0">
                <a:solidFill>
                  <a:srgbClr val="002060"/>
                </a:solidFill>
                <a:latin typeface="Adobe Caslon Pro" panose="0205050205050A020403" pitchFamily="18" charset="0"/>
                <a:cs typeface="+mj-cs"/>
              </a:rPr>
              <a:t>Available on line at https://aawsat.com/home/article/2006906</a:t>
            </a:r>
            <a:r>
              <a:rPr lang="ar-EG" sz="2400" b="1" dirty="0">
                <a:latin typeface="Cairo"/>
              </a:rPr>
              <a:t>عبر المؤثرين وكيفي</a:t>
            </a:r>
            <a:endParaRPr lang="ar-EG" sz="2400" b="1" dirty="0">
              <a:solidFill>
                <a:srgbClr val="002060"/>
              </a:solidFill>
              <a:latin typeface="Cairo"/>
            </a:endParaRPr>
          </a:p>
          <a:p>
            <a:pPr algn="justLow" rtl="1"/>
            <a:r>
              <a:rPr lang="ar-EG" b="1" dirty="0">
                <a:solidFill>
                  <a:srgbClr val="002060"/>
                </a:solidFill>
              </a:rPr>
              <a:t>4. </a:t>
            </a:r>
            <a:r>
              <a:rPr lang="ar-EG" sz="2400" b="1" dirty="0">
                <a:solidFill>
                  <a:srgbClr val="002060"/>
                </a:solidFill>
                <a:cs typeface="+mj-cs"/>
              </a:rPr>
              <a:t>الدليل الشامل لـ التسويق عبر المؤثرين وكيفية بناء استراتيجيته</a:t>
            </a:r>
            <a:endParaRPr lang="ar-EG" sz="2400" b="1" dirty="0">
              <a:solidFill>
                <a:srgbClr val="002060"/>
              </a:solidFill>
              <a:latin typeface="Adobe Caslon Pro" panose="0205050205050A020403" pitchFamily="18" charset="0"/>
              <a:cs typeface="+mj-cs"/>
            </a:endParaRPr>
          </a:p>
          <a:p>
            <a:pPr rtl="1"/>
            <a:r>
              <a:rPr lang="en-US" sz="2400" b="1" dirty="0">
                <a:solidFill>
                  <a:srgbClr val="002060"/>
                </a:solidFill>
                <a:latin typeface="Adobe Caslon Pro" panose="0205050205050A020403" pitchFamily="18" charset="0"/>
              </a:rPr>
              <a:t>Available on line at </a:t>
            </a:r>
            <a:r>
              <a:rPr lang="en-US" sz="2400" b="1" dirty="0">
                <a:solidFill>
                  <a:srgbClr val="002060"/>
                </a:solidFill>
                <a:latin typeface="Adobe Caslon Pro" panose="0205050205050A020403" pitchFamily="18" charset="0"/>
                <a:cs typeface="+mj-cs"/>
              </a:rPr>
              <a:t>https://edynamite.com/ar/%D8</a:t>
            </a:r>
            <a:endParaRPr lang="ar-EG" sz="2400" b="1" dirty="0">
              <a:solidFill>
                <a:srgbClr val="002060"/>
              </a:solidFill>
              <a:latin typeface="Adobe Caslon Pro" panose="0205050205050A020403" pitchFamily="18" charset="0"/>
            </a:endParaRPr>
          </a:p>
          <a:p>
            <a:pPr algn="justLow" rtl="1"/>
            <a:endParaRPr lang="ar-EG" sz="2400" b="1" dirty="0">
              <a:solidFill>
                <a:srgbClr val="414141"/>
              </a:solidFill>
              <a:latin typeface="rtl-font"/>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8874621" y="659225"/>
            <a:ext cx="2847061" cy="70994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المصادر والمراجع </a:t>
            </a: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57860563"/>
      </p:ext>
    </p:extLst>
  </p:cSld>
  <p:clrMapOvr>
    <a:masterClrMapping/>
  </p:clrMapOvr>
  <p:timing>
    <p:tnLst>
      <p:par>
        <p:cTn id="1" dur="indefinite" restart="never" nodeType="tmRoot">
          <p:childTnLst>
            <p:par>
              <p:cTn id="2"/>
            </p:par>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2996</TotalTime>
  <Words>3802</Words>
  <Application>Microsoft Office PowerPoint</Application>
  <PresentationFormat>Widescreen</PresentationFormat>
  <Paragraphs>217</Paragraphs>
  <Slides>40</Slides>
  <Notes>3</Notes>
  <HiddenSlides>0</HiddenSlides>
  <MMClips>0</MMClips>
  <ScaleCrop>false</ScaleCrop>
  <HeadingPairs>
    <vt:vector size="6" baseType="variant">
      <vt:variant>
        <vt:lpstr>Fonts Used</vt:lpstr>
      </vt:variant>
      <vt:variant>
        <vt:i4>17</vt:i4>
      </vt:variant>
      <vt:variant>
        <vt:lpstr>Theme</vt:lpstr>
      </vt:variant>
      <vt:variant>
        <vt:i4>2</vt:i4>
      </vt:variant>
      <vt:variant>
        <vt:lpstr>Slide Titles</vt:lpstr>
      </vt:variant>
      <vt:variant>
        <vt:i4>40</vt:i4>
      </vt:variant>
    </vt:vector>
  </HeadingPairs>
  <TitlesOfParts>
    <vt:vector size="59" baseType="lpstr">
      <vt:lpstr>Adobe Kaiti Std R</vt:lpstr>
      <vt:lpstr>Adobe Arabic</vt:lpstr>
      <vt:lpstr>Adobe Caslon Pro</vt:lpstr>
      <vt:lpstr>Adobe Devanagari</vt:lpstr>
      <vt:lpstr>Arial</vt:lpstr>
      <vt:lpstr>awsat digital</vt:lpstr>
      <vt:lpstr>Cairo</vt:lpstr>
      <vt:lpstr>Calibri</vt:lpstr>
      <vt:lpstr>Calibri Light</vt:lpstr>
      <vt:lpstr>Dubai-Regular</vt:lpstr>
      <vt:lpstr>effra</vt:lpstr>
      <vt:lpstr>Noto Kufi Arabic</vt:lpstr>
      <vt:lpstr>rtl-font</vt:lpstr>
      <vt:lpstr>skolar-sans-arabic</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243</cp:revision>
  <dcterms:created xsi:type="dcterms:W3CDTF">2023-04-29T09:08:23Z</dcterms:created>
  <dcterms:modified xsi:type="dcterms:W3CDTF">2023-12-07T08:41:08Z</dcterms:modified>
</cp:coreProperties>
</file>