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5" r:id="rId5"/>
  </p:sldMasterIdLst>
  <p:notesMasterIdLst>
    <p:notesMasterId r:id="rId54"/>
  </p:notesMasterIdLst>
  <p:sldIdLst>
    <p:sldId id="480" r:id="rId6"/>
    <p:sldId id="303" r:id="rId7"/>
    <p:sldId id="770" r:id="rId8"/>
    <p:sldId id="771" r:id="rId9"/>
    <p:sldId id="510" r:id="rId10"/>
    <p:sldId id="758" r:id="rId11"/>
    <p:sldId id="759" r:id="rId12"/>
    <p:sldId id="773" r:id="rId13"/>
    <p:sldId id="772" r:id="rId14"/>
    <p:sldId id="774" r:id="rId15"/>
    <p:sldId id="775" r:id="rId16"/>
    <p:sldId id="757" r:id="rId17"/>
    <p:sldId id="776" r:id="rId18"/>
    <p:sldId id="778" r:id="rId19"/>
    <p:sldId id="777" r:id="rId20"/>
    <p:sldId id="779" r:id="rId21"/>
    <p:sldId id="780" r:id="rId22"/>
    <p:sldId id="781" r:id="rId23"/>
    <p:sldId id="782" r:id="rId24"/>
    <p:sldId id="763" r:id="rId25"/>
    <p:sldId id="764" r:id="rId26"/>
    <p:sldId id="783" r:id="rId27"/>
    <p:sldId id="784" r:id="rId28"/>
    <p:sldId id="785" r:id="rId29"/>
    <p:sldId id="786" r:id="rId30"/>
    <p:sldId id="787" r:id="rId31"/>
    <p:sldId id="788" r:id="rId32"/>
    <p:sldId id="789" r:id="rId33"/>
    <p:sldId id="790" r:id="rId34"/>
    <p:sldId id="765" r:id="rId35"/>
    <p:sldId id="766" r:id="rId36"/>
    <p:sldId id="791" r:id="rId37"/>
    <p:sldId id="794" r:id="rId38"/>
    <p:sldId id="793" r:id="rId39"/>
    <p:sldId id="792" r:id="rId40"/>
    <p:sldId id="796" r:id="rId41"/>
    <p:sldId id="797" r:id="rId42"/>
    <p:sldId id="799" r:id="rId43"/>
    <p:sldId id="800" r:id="rId44"/>
    <p:sldId id="801" r:id="rId45"/>
    <p:sldId id="802" r:id="rId46"/>
    <p:sldId id="803" r:id="rId47"/>
    <p:sldId id="804" r:id="rId48"/>
    <p:sldId id="805" r:id="rId49"/>
    <p:sldId id="806" r:id="rId50"/>
    <p:sldId id="724" r:id="rId51"/>
    <p:sldId id="72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770"/>
            <p14:sldId id="771"/>
            <p14:sldId id="510"/>
            <p14:sldId id="758"/>
            <p14:sldId id="759"/>
            <p14:sldId id="773"/>
            <p14:sldId id="772"/>
            <p14:sldId id="774"/>
            <p14:sldId id="775"/>
            <p14:sldId id="757"/>
            <p14:sldId id="776"/>
            <p14:sldId id="778"/>
            <p14:sldId id="777"/>
            <p14:sldId id="779"/>
            <p14:sldId id="780"/>
            <p14:sldId id="781"/>
            <p14:sldId id="782"/>
            <p14:sldId id="763"/>
            <p14:sldId id="764"/>
            <p14:sldId id="783"/>
            <p14:sldId id="784"/>
            <p14:sldId id="785"/>
            <p14:sldId id="786"/>
            <p14:sldId id="787"/>
            <p14:sldId id="788"/>
            <p14:sldId id="789"/>
            <p14:sldId id="790"/>
            <p14:sldId id="765"/>
            <p14:sldId id="766"/>
            <p14:sldId id="791"/>
            <p14:sldId id="794"/>
            <p14:sldId id="793"/>
            <p14:sldId id="792"/>
            <p14:sldId id="796"/>
            <p14:sldId id="797"/>
            <p14:sldId id="799"/>
            <p14:sldId id="800"/>
            <p14:sldId id="801"/>
            <p14:sldId id="802"/>
            <p14:sldId id="803"/>
            <p14:sldId id="804"/>
            <p14:sldId id="805"/>
            <p14:sldId id="806"/>
            <p14:sldId id="724"/>
            <p14:sldId id="7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CFB"/>
    <a:srgbClr val="FF66FF"/>
    <a:srgbClr val="EBFFFF"/>
    <a:srgbClr val="FFFFFF"/>
    <a:srgbClr val="FFFFCC"/>
    <a:srgbClr val="F9D9BF"/>
    <a:srgbClr val="FFE1FF"/>
    <a:srgbClr val="66FFFF"/>
    <a:srgbClr val="CC00CC"/>
    <a:srgbClr val="F5C5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2337" autoAdjust="0"/>
  </p:normalViewPr>
  <p:slideViewPr>
    <p:cSldViewPr snapToGrid="0">
      <p:cViewPr varScale="1">
        <p:scale>
          <a:sx n="61" d="100"/>
          <a:sy n="61" d="100"/>
        </p:scale>
        <p:origin x="4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F3AA18-F681-413D-AE17-18A4DD327754}" type="doc">
      <dgm:prSet loTypeId="urn:microsoft.com/office/officeart/2005/8/layout/process1" loCatId="process" qsTypeId="urn:microsoft.com/office/officeart/2005/8/quickstyle/simple1" qsCatId="simple" csTypeId="urn:microsoft.com/office/officeart/2005/8/colors/colorful1" csCatId="colorful" phldr="1"/>
      <dgm:spPr/>
    </dgm:pt>
    <dgm:pt modelId="{23E17473-10D0-4960-B4DF-48AEB2619131}">
      <dgm:prSet phldrT="[Text]" custT="1"/>
      <dgm:spPr/>
      <dgm:t>
        <a:bodyPr/>
        <a:lstStyle/>
        <a:p>
          <a:pPr>
            <a:buNone/>
          </a:pPr>
          <a:r>
            <a:rPr lang="en-US" sz="2000" b="1" dirty="0">
              <a:latin typeface="Alexandria"/>
            </a:rPr>
            <a:t>Business Case &amp; Statement of Needs</a:t>
          </a:r>
          <a:endParaRPr lang="en-US" sz="2000" dirty="0">
            <a:latin typeface="Alexandria"/>
          </a:endParaRPr>
        </a:p>
      </dgm:t>
    </dgm:pt>
    <dgm:pt modelId="{B903E675-D665-416F-94B1-CCB0B4DC62C3}" type="parTrans" cxnId="{5EB1EE5B-0B68-4831-8ECB-1521BE031695}">
      <dgm:prSet/>
      <dgm:spPr/>
      <dgm:t>
        <a:bodyPr/>
        <a:lstStyle/>
        <a:p>
          <a:endParaRPr lang="en-US"/>
        </a:p>
      </dgm:t>
    </dgm:pt>
    <dgm:pt modelId="{25BB5DC5-C1B3-4E65-A927-A193AA3301D7}" type="sibTrans" cxnId="{5EB1EE5B-0B68-4831-8ECB-1521BE031695}">
      <dgm:prSet/>
      <dgm:spPr/>
      <dgm:t>
        <a:bodyPr/>
        <a:lstStyle/>
        <a:p>
          <a:endParaRPr lang="en-US"/>
        </a:p>
      </dgm:t>
    </dgm:pt>
    <dgm:pt modelId="{151772A0-21F6-462C-B219-E6ECCF7765CB}">
      <dgm:prSet phldrT="[Text]" custT="1"/>
      <dgm:spPr/>
      <dgm:t>
        <a:bodyPr/>
        <a:lstStyle/>
        <a:p>
          <a:pPr>
            <a:buNone/>
          </a:pPr>
          <a:r>
            <a:rPr lang="en-US" sz="2000" b="1" dirty="0">
              <a:latin typeface="Alexandria"/>
            </a:rPr>
            <a:t>Design Brief</a:t>
          </a:r>
          <a:endParaRPr lang="en-US" sz="2000" dirty="0">
            <a:latin typeface="Alexandria"/>
          </a:endParaRPr>
        </a:p>
      </dgm:t>
    </dgm:pt>
    <dgm:pt modelId="{F2EFF8EC-FCEF-4895-A5DD-ABF9EE1F51A2}" type="parTrans" cxnId="{EF01D222-F50E-4AD4-A8BD-832A727AC85B}">
      <dgm:prSet/>
      <dgm:spPr/>
      <dgm:t>
        <a:bodyPr/>
        <a:lstStyle/>
        <a:p>
          <a:endParaRPr lang="en-US"/>
        </a:p>
      </dgm:t>
    </dgm:pt>
    <dgm:pt modelId="{E188D576-D721-4057-85F9-811F1FF89C0B}" type="sibTrans" cxnId="{EF01D222-F50E-4AD4-A8BD-832A727AC85B}">
      <dgm:prSet/>
      <dgm:spPr/>
      <dgm:t>
        <a:bodyPr/>
        <a:lstStyle/>
        <a:p>
          <a:endParaRPr lang="en-US"/>
        </a:p>
      </dgm:t>
    </dgm:pt>
    <dgm:pt modelId="{B5B4DC29-75D2-473C-B822-B86C4A3DF13F}">
      <dgm:prSet phldrT="[Text]" custT="1"/>
      <dgm:spPr/>
      <dgm:t>
        <a:bodyPr/>
        <a:lstStyle/>
        <a:p>
          <a:pPr>
            <a:buNone/>
          </a:pPr>
          <a:r>
            <a:rPr lang="en-US" sz="2000" b="1" dirty="0">
              <a:latin typeface="Alexandria"/>
            </a:rPr>
            <a:t>Facility Management Brief</a:t>
          </a:r>
          <a:endParaRPr lang="en-US" sz="2000" dirty="0">
            <a:latin typeface="Alexandria"/>
          </a:endParaRPr>
        </a:p>
      </dgm:t>
    </dgm:pt>
    <dgm:pt modelId="{065C71EF-E823-4329-BE44-C105C4684520}" type="parTrans" cxnId="{553A1AE5-93D7-474F-88B1-BD77B63E9206}">
      <dgm:prSet/>
      <dgm:spPr/>
      <dgm:t>
        <a:bodyPr/>
        <a:lstStyle/>
        <a:p>
          <a:endParaRPr lang="en-US"/>
        </a:p>
      </dgm:t>
    </dgm:pt>
    <dgm:pt modelId="{C197DF73-7AA3-4401-983D-27FDFC19C87F}" type="sibTrans" cxnId="{553A1AE5-93D7-474F-88B1-BD77B63E9206}">
      <dgm:prSet/>
      <dgm:spPr/>
      <dgm:t>
        <a:bodyPr/>
        <a:lstStyle/>
        <a:p>
          <a:endParaRPr lang="en-US"/>
        </a:p>
      </dgm:t>
    </dgm:pt>
    <dgm:pt modelId="{CB601457-7757-4546-B314-E19E1F375FEB}">
      <dgm:prSet custT="1"/>
      <dgm:spPr/>
      <dgm:t>
        <a:bodyPr/>
        <a:lstStyle/>
        <a:p>
          <a:pPr>
            <a:buNone/>
          </a:pPr>
          <a:r>
            <a:rPr lang="en-US" sz="2000" b="1" dirty="0">
              <a:latin typeface="Alexandria"/>
            </a:rPr>
            <a:t>Concept Design</a:t>
          </a:r>
          <a:endParaRPr lang="en-US" sz="2000" dirty="0">
            <a:latin typeface="Alexandria"/>
          </a:endParaRPr>
        </a:p>
      </dgm:t>
    </dgm:pt>
    <dgm:pt modelId="{B574CD42-FD84-407E-B23D-C2F0E0AFE867}" type="parTrans" cxnId="{921F83F3-F31D-4D06-BBC1-0BC513604271}">
      <dgm:prSet/>
      <dgm:spPr/>
      <dgm:t>
        <a:bodyPr/>
        <a:lstStyle/>
        <a:p>
          <a:endParaRPr lang="en-US"/>
        </a:p>
      </dgm:t>
    </dgm:pt>
    <dgm:pt modelId="{F23D1470-2534-4D9E-BB63-9BBB636B2854}" type="sibTrans" cxnId="{921F83F3-F31D-4D06-BBC1-0BC513604271}">
      <dgm:prSet/>
      <dgm:spPr/>
      <dgm:t>
        <a:bodyPr/>
        <a:lstStyle/>
        <a:p>
          <a:endParaRPr lang="en-US"/>
        </a:p>
      </dgm:t>
    </dgm:pt>
    <dgm:pt modelId="{E536BF4A-B3EF-4860-A876-76F4869DF3D5}">
      <dgm:prSet custT="1"/>
      <dgm:spPr/>
      <dgm:t>
        <a:bodyPr/>
        <a:lstStyle/>
        <a:p>
          <a:pPr>
            <a:buNone/>
          </a:pPr>
          <a:r>
            <a:rPr lang="en-US" sz="2000" b="1" dirty="0">
              <a:latin typeface="Alexandria"/>
            </a:rPr>
            <a:t>Design Definition &amp; Technical Design / Construction</a:t>
          </a:r>
          <a:endParaRPr lang="en-US" sz="2000" dirty="0">
            <a:latin typeface="Alexandria"/>
          </a:endParaRPr>
        </a:p>
      </dgm:t>
    </dgm:pt>
    <dgm:pt modelId="{4AE01A0D-A754-441D-9B4F-6EF4705C1E4E}" type="parTrans" cxnId="{37E1ED59-DC7A-428C-ABE0-CB22CBE87D96}">
      <dgm:prSet/>
      <dgm:spPr/>
      <dgm:t>
        <a:bodyPr/>
        <a:lstStyle/>
        <a:p>
          <a:endParaRPr lang="en-US"/>
        </a:p>
      </dgm:t>
    </dgm:pt>
    <dgm:pt modelId="{84BA2751-ADA7-45BB-B19C-8051953F02B1}" type="sibTrans" cxnId="{37E1ED59-DC7A-428C-ABE0-CB22CBE87D96}">
      <dgm:prSet/>
      <dgm:spPr/>
      <dgm:t>
        <a:bodyPr/>
        <a:lstStyle/>
        <a:p>
          <a:endParaRPr lang="en-US"/>
        </a:p>
      </dgm:t>
    </dgm:pt>
    <dgm:pt modelId="{59CDC26F-8CB9-4CCD-B7A3-42BBF6AED3CB}">
      <dgm:prSet custT="1"/>
      <dgm:spPr/>
      <dgm:t>
        <a:bodyPr/>
        <a:lstStyle/>
        <a:p>
          <a:pPr>
            <a:buNone/>
          </a:pPr>
          <a:r>
            <a:rPr lang="en-US" sz="2000" b="1" dirty="0">
              <a:latin typeface="Alexandria"/>
            </a:rPr>
            <a:t>Post-Occupancy Evaluation - POE</a:t>
          </a:r>
          <a:endParaRPr lang="en-US" sz="2000" dirty="0">
            <a:latin typeface="Alexandria"/>
          </a:endParaRPr>
        </a:p>
      </dgm:t>
    </dgm:pt>
    <dgm:pt modelId="{423B56EF-885F-41DF-98A2-1C8C13F22D46}" type="parTrans" cxnId="{59190012-F5F2-4BF0-90E7-0088E6C8496D}">
      <dgm:prSet/>
      <dgm:spPr/>
      <dgm:t>
        <a:bodyPr/>
        <a:lstStyle/>
        <a:p>
          <a:endParaRPr lang="en-US"/>
        </a:p>
      </dgm:t>
    </dgm:pt>
    <dgm:pt modelId="{A8CF6CF2-185A-426E-924C-F587D0D76A11}" type="sibTrans" cxnId="{59190012-F5F2-4BF0-90E7-0088E6C8496D}">
      <dgm:prSet/>
      <dgm:spPr/>
      <dgm:t>
        <a:bodyPr/>
        <a:lstStyle/>
        <a:p>
          <a:endParaRPr lang="en-US"/>
        </a:p>
      </dgm:t>
    </dgm:pt>
    <dgm:pt modelId="{578B9999-016C-476A-A3D7-1AA43D4C3D77}">
      <dgm:prSet custT="1"/>
      <dgm:spPr/>
      <dgm:t>
        <a:bodyPr/>
        <a:lstStyle/>
        <a:p>
          <a:pPr>
            <a:buNone/>
          </a:pPr>
          <a:r>
            <a:rPr lang="en-US" sz="2000" b="1" dirty="0">
              <a:latin typeface="Alexandria"/>
            </a:rPr>
            <a:t>Test &amp; Commission / Start-up</a:t>
          </a:r>
          <a:endParaRPr lang="en-US" sz="2000" dirty="0">
            <a:latin typeface="Alexandria"/>
          </a:endParaRPr>
        </a:p>
      </dgm:t>
    </dgm:pt>
    <dgm:pt modelId="{483EBB1B-81B7-4EE4-A9FC-A23A4763E784}" type="parTrans" cxnId="{F7D85953-C18A-4E60-AF21-0A841CD0A2C4}">
      <dgm:prSet/>
      <dgm:spPr/>
      <dgm:t>
        <a:bodyPr/>
        <a:lstStyle/>
        <a:p>
          <a:endParaRPr lang="en-US"/>
        </a:p>
      </dgm:t>
    </dgm:pt>
    <dgm:pt modelId="{ABD5E239-72BF-4ED0-AD58-ACFCBAA40A3A}" type="sibTrans" cxnId="{F7D85953-C18A-4E60-AF21-0A841CD0A2C4}">
      <dgm:prSet/>
      <dgm:spPr/>
      <dgm:t>
        <a:bodyPr/>
        <a:lstStyle/>
        <a:p>
          <a:endParaRPr lang="en-US"/>
        </a:p>
      </dgm:t>
    </dgm:pt>
    <dgm:pt modelId="{70E8B556-62F7-45B7-9211-4D909B5A1C97}">
      <dgm:prSet custT="1"/>
      <dgm:spPr/>
      <dgm:t>
        <a:bodyPr/>
        <a:lstStyle/>
        <a:p>
          <a:pPr>
            <a:buNone/>
          </a:pPr>
          <a:r>
            <a:rPr lang="en-US" sz="2000" b="1" dirty="0">
              <a:latin typeface="Alexandria"/>
            </a:rPr>
            <a:t>Operate / FM Operations</a:t>
          </a:r>
          <a:endParaRPr lang="en-US" sz="2000" dirty="0">
            <a:latin typeface="Alexandria"/>
          </a:endParaRPr>
        </a:p>
      </dgm:t>
    </dgm:pt>
    <dgm:pt modelId="{0C259926-8F78-4205-9B0B-8A497361C021}" type="parTrans" cxnId="{68E8C450-A490-4B9D-B91B-56FEA74229F1}">
      <dgm:prSet/>
      <dgm:spPr/>
      <dgm:t>
        <a:bodyPr/>
        <a:lstStyle/>
        <a:p>
          <a:endParaRPr lang="en-US"/>
        </a:p>
      </dgm:t>
    </dgm:pt>
    <dgm:pt modelId="{F28352F1-2768-4382-AAE0-56A42C449D8C}" type="sibTrans" cxnId="{68E8C450-A490-4B9D-B91B-56FEA74229F1}">
      <dgm:prSet/>
      <dgm:spPr/>
      <dgm:t>
        <a:bodyPr/>
        <a:lstStyle/>
        <a:p>
          <a:endParaRPr lang="en-US"/>
        </a:p>
      </dgm:t>
    </dgm:pt>
    <dgm:pt modelId="{FF8A56F6-60E2-463D-8435-DCA6107B74D4}" type="pres">
      <dgm:prSet presAssocID="{AEF3AA18-F681-413D-AE17-18A4DD327754}" presName="Name0" presStyleCnt="0">
        <dgm:presLayoutVars>
          <dgm:dir/>
          <dgm:resizeHandles val="exact"/>
        </dgm:presLayoutVars>
      </dgm:prSet>
      <dgm:spPr/>
    </dgm:pt>
    <dgm:pt modelId="{56A2BF77-2B77-48FF-8EFF-59F2DB89474D}" type="pres">
      <dgm:prSet presAssocID="{23E17473-10D0-4960-B4DF-48AEB2619131}" presName="node" presStyleLbl="node1" presStyleIdx="0" presStyleCnt="8" custScaleX="142056">
        <dgm:presLayoutVars>
          <dgm:bulletEnabled val="1"/>
        </dgm:presLayoutVars>
      </dgm:prSet>
      <dgm:spPr/>
    </dgm:pt>
    <dgm:pt modelId="{1698B49C-2C5D-4C4A-A336-A97502016942}" type="pres">
      <dgm:prSet presAssocID="{25BB5DC5-C1B3-4E65-A927-A193AA3301D7}" presName="sibTrans" presStyleLbl="sibTrans2D1" presStyleIdx="0" presStyleCnt="7"/>
      <dgm:spPr/>
    </dgm:pt>
    <dgm:pt modelId="{2FBC8014-FF6C-42C1-B4AE-339E4E4DCF76}" type="pres">
      <dgm:prSet presAssocID="{25BB5DC5-C1B3-4E65-A927-A193AA3301D7}" presName="connectorText" presStyleLbl="sibTrans2D1" presStyleIdx="0" presStyleCnt="7"/>
      <dgm:spPr/>
    </dgm:pt>
    <dgm:pt modelId="{5B6C705E-3498-44E0-BE9B-A3458796F3F9}" type="pres">
      <dgm:prSet presAssocID="{151772A0-21F6-462C-B219-E6ECCF7765CB}" presName="node" presStyleLbl="node1" presStyleIdx="1" presStyleCnt="8">
        <dgm:presLayoutVars>
          <dgm:bulletEnabled val="1"/>
        </dgm:presLayoutVars>
      </dgm:prSet>
      <dgm:spPr/>
    </dgm:pt>
    <dgm:pt modelId="{06C9B6B8-42E1-4A9F-9B08-6D1A4E703FC8}" type="pres">
      <dgm:prSet presAssocID="{E188D576-D721-4057-85F9-811F1FF89C0B}" presName="sibTrans" presStyleLbl="sibTrans2D1" presStyleIdx="1" presStyleCnt="7"/>
      <dgm:spPr/>
    </dgm:pt>
    <dgm:pt modelId="{4831F7F0-7611-43D7-8DF0-6F54D823CD36}" type="pres">
      <dgm:prSet presAssocID="{E188D576-D721-4057-85F9-811F1FF89C0B}" presName="connectorText" presStyleLbl="sibTrans2D1" presStyleIdx="1" presStyleCnt="7"/>
      <dgm:spPr/>
    </dgm:pt>
    <dgm:pt modelId="{84A523A8-A770-4D6E-8DFC-DCD40D75F33A}" type="pres">
      <dgm:prSet presAssocID="{B5B4DC29-75D2-473C-B822-B86C4A3DF13F}" presName="node" presStyleLbl="node1" presStyleIdx="2" presStyleCnt="8">
        <dgm:presLayoutVars>
          <dgm:bulletEnabled val="1"/>
        </dgm:presLayoutVars>
      </dgm:prSet>
      <dgm:spPr/>
    </dgm:pt>
    <dgm:pt modelId="{7032729D-B2D1-410F-BDE4-8BB3DA51FE01}" type="pres">
      <dgm:prSet presAssocID="{C197DF73-7AA3-4401-983D-27FDFC19C87F}" presName="sibTrans" presStyleLbl="sibTrans2D1" presStyleIdx="2" presStyleCnt="7"/>
      <dgm:spPr/>
    </dgm:pt>
    <dgm:pt modelId="{330029D3-BFAB-4F34-86DA-1C498C41029D}" type="pres">
      <dgm:prSet presAssocID="{C197DF73-7AA3-4401-983D-27FDFC19C87F}" presName="connectorText" presStyleLbl="sibTrans2D1" presStyleIdx="2" presStyleCnt="7"/>
      <dgm:spPr/>
    </dgm:pt>
    <dgm:pt modelId="{C05BFBD4-0E74-4D98-8E85-3C90F3AB9BF0}" type="pres">
      <dgm:prSet presAssocID="{CB601457-7757-4546-B314-E19E1F375FEB}" presName="node" presStyleLbl="node1" presStyleIdx="3" presStyleCnt="8" custScaleX="115838">
        <dgm:presLayoutVars>
          <dgm:bulletEnabled val="1"/>
        </dgm:presLayoutVars>
      </dgm:prSet>
      <dgm:spPr/>
    </dgm:pt>
    <dgm:pt modelId="{F66DE73B-7133-447B-BCF1-B882D58E5A01}" type="pres">
      <dgm:prSet presAssocID="{F23D1470-2534-4D9E-BB63-9BBB636B2854}" presName="sibTrans" presStyleLbl="sibTrans2D1" presStyleIdx="3" presStyleCnt="7"/>
      <dgm:spPr/>
    </dgm:pt>
    <dgm:pt modelId="{6BDB0594-6060-4BE4-BC88-FEB317156C81}" type="pres">
      <dgm:prSet presAssocID="{F23D1470-2534-4D9E-BB63-9BBB636B2854}" presName="connectorText" presStyleLbl="sibTrans2D1" presStyleIdx="3" presStyleCnt="7"/>
      <dgm:spPr/>
    </dgm:pt>
    <dgm:pt modelId="{EB8EEC72-BAB3-441C-ABB2-D19F32521750}" type="pres">
      <dgm:prSet presAssocID="{E536BF4A-B3EF-4860-A876-76F4869DF3D5}" presName="node" presStyleLbl="node1" presStyleIdx="4" presStyleCnt="8" custScaleX="136651">
        <dgm:presLayoutVars>
          <dgm:bulletEnabled val="1"/>
        </dgm:presLayoutVars>
      </dgm:prSet>
      <dgm:spPr/>
    </dgm:pt>
    <dgm:pt modelId="{0D9E8DEF-422A-4C21-A7B4-3D8D17962C3E}" type="pres">
      <dgm:prSet presAssocID="{84BA2751-ADA7-45BB-B19C-8051953F02B1}" presName="sibTrans" presStyleLbl="sibTrans2D1" presStyleIdx="4" presStyleCnt="7"/>
      <dgm:spPr/>
    </dgm:pt>
    <dgm:pt modelId="{31E14F37-7EB6-46FF-8CFE-6D254AF5277D}" type="pres">
      <dgm:prSet presAssocID="{84BA2751-ADA7-45BB-B19C-8051953F02B1}" presName="connectorText" presStyleLbl="sibTrans2D1" presStyleIdx="4" presStyleCnt="7"/>
      <dgm:spPr/>
    </dgm:pt>
    <dgm:pt modelId="{56C3A55B-4DEE-4069-8936-F2E89FFE07D3}" type="pres">
      <dgm:prSet presAssocID="{578B9999-016C-476A-A3D7-1AA43D4C3D77}" presName="node" presStyleLbl="node1" presStyleIdx="5" presStyleCnt="8" custScaleX="114061">
        <dgm:presLayoutVars>
          <dgm:bulletEnabled val="1"/>
        </dgm:presLayoutVars>
      </dgm:prSet>
      <dgm:spPr/>
    </dgm:pt>
    <dgm:pt modelId="{182FD28F-FE15-469D-9013-2AD9373A2DE4}" type="pres">
      <dgm:prSet presAssocID="{ABD5E239-72BF-4ED0-AD58-ACFCBAA40A3A}" presName="sibTrans" presStyleLbl="sibTrans2D1" presStyleIdx="5" presStyleCnt="7"/>
      <dgm:spPr/>
    </dgm:pt>
    <dgm:pt modelId="{02D4D3B0-DFF3-4DB0-B88C-3FC771635602}" type="pres">
      <dgm:prSet presAssocID="{ABD5E239-72BF-4ED0-AD58-ACFCBAA40A3A}" presName="connectorText" presStyleLbl="sibTrans2D1" presStyleIdx="5" presStyleCnt="7"/>
      <dgm:spPr/>
    </dgm:pt>
    <dgm:pt modelId="{A48874FC-0BF5-4D91-8DD4-1873CA9531B6}" type="pres">
      <dgm:prSet presAssocID="{70E8B556-62F7-45B7-9211-4D909B5A1C97}" presName="node" presStyleLbl="node1" presStyleIdx="6" presStyleCnt="8" custScaleX="134881">
        <dgm:presLayoutVars>
          <dgm:bulletEnabled val="1"/>
        </dgm:presLayoutVars>
      </dgm:prSet>
      <dgm:spPr/>
    </dgm:pt>
    <dgm:pt modelId="{B2125CD9-C194-4B0A-8481-849C66A969CE}" type="pres">
      <dgm:prSet presAssocID="{F28352F1-2768-4382-AAE0-56A42C449D8C}" presName="sibTrans" presStyleLbl="sibTrans2D1" presStyleIdx="6" presStyleCnt="7"/>
      <dgm:spPr/>
    </dgm:pt>
    <dgm:pt modelId="{A0E10C4F-3E47-4EBD-8503-A4A17EE8A590}" type="pres">
      <dgm:prSet presAssocID="{F28352F1-2768-4382-AAE0-56A42C449D8C}" presName="connectorText" presStyleLbl="sibTrans2D1" presStyleIdx="6" presStyleCnt="7"/>
      <dgm:spPr/>
    </dgm:pt>
    <dgm:pt modelId="{45342944-8BFB-4921-8C7D-BB32C3E95DD7}" type="pres">
      <dgm:prSet presAssocID="{59CDC26F-8CB9-4CCD-B7A3-42BBF6AED3CB}" presName="node" presStyleLbl="node1" presStyleIdx="7" presStyleCnt="8" custScaleX="118519">
        <dgm:presLayoutVars>
          <dgm:bulletEnabled val="1"/>
        </dgm:presLayoutVars>
      </dgm:prSet>
      <dgm:spPr/>
    </dgm:pt>
  </dgm:ptLst>
  <dgm:cxnLst>
    <dgm:cxn modelId="{5D3C2601-B019-4DE4-8514-0EB0C2F81117}" type="presOf" srcId="{E188D576-D721-4057-85F9-811F1FF89C0B}" destId="{06C9B6B8-42E1-4A9F-9B08-6D1A4E703FC8}" srcOrd="0" destOrd="0" presId="urn:microsoft.com/office/officeart/2005/8/layout/process1"/>
    <dgm:cxn modelId="{59190012-F5F2-4BF0-90E7-0088E6C8496D}" srcId="{AEF3AA18-F681-413D-AE17-18A4DD327754}" destId="{59CDC26F-8CB9-4CCD-B7A3-42BBF6AED3CB}" srcOrd="7" destOrd="0" parTransId="{423B56EF-885F-41DF-98A2-1C8C13F22D46}" sibTransId="{A8CF6CF2-185A-426E-924C-F587D0D76A11}"/>
    <dgm:cxn modelId="{EF01D222-F50E-4AD4-A8BD-832A727AC85B}" srcId="{AEF3AA18-F681-413D-AE17-18A4DD327754}" destId="{151772A0-21F6-462C-B219-E6ECCF7765CB}" srcOrd="1" destOrd="0" parTransId="{F2EFF8EC-FCEF-4895-A5DD-ABF9EE1F51A2}" sibTransId="{E188D576-D721-4057-85F9-811F1FF89C0B}"/>
    <dgm:cxn modelId="{FE5EFC23-DA66-42D1-B8D4-5D0FA0C9921E}" type="presOf" srcId="{F28352F1-2768-4382-AAE0-56A42C449D8C}" destId="{B2125CD9-C194-4B0A-8481-849C66A969CE}" srcOrd="0" destOrd="0" presId="urn:microsoft.com/office/officeart/2005/8/layout/process1"/>
    <dgm:cxn modelId="{005EF52B-CAED-4E81-8F0D-C299DD6AD3EE}" type="presOf" srcId="{84BA2751-ADA7-45BB-B19C-8051953F02B1}" destId="{31E14F37-7EB6-46FF-8CFE-6D254AF5277D}" srcOrd="1" destOrd="0" presId="urn:microsoft.com/office/officeart/2005/8/layout/process1"/>
    <dgm:cxn modelId="{A92FB72F-A05F-4C44-9E15-CFC84B9DCCF0}" type="presOf" srcId="{25BB5DC5-C1B3-4E65-A927-A193AA3301D7}" destId="{1698B49C-2C5D-4C4A-A336-A97502016942}" srcOrd="0" destOrd="0" presId="urn:microsoft.com/office/officeart/2005/8/layout/process1"/>
    <dgm:cxn modelId="{0DA2D637-3CB5-4979-A5EF-42C26CBAC643}" type="presOf" srcId="{F23D1470-2534-4D9E-BB63-9BBB636B2854}" destId="{F66DE73B-7133-447B-BCF1-B882D58E5A01}" srcOrd="0" destOrd="0" presId="urn:microsoft.com/office/officeart/2005/8/layout/process1"/>
    <dgm:cxn modelId="{5830C53D-504A-4A14-BFCE-B7FA2C6C5AC2}" type="presOf" srcId="{578B9999-016C-476A-A3D7-1AA43D4C3D77}" destId="{56C3A55B-4DEE-4069-8936-F2E89FFE07D3}" srcOrd="0" destOrd="0" presId="urn:microsoft.com/office/officeart/2005/8/layout/process1"/>
    <dgm:cxn modelId="{5EB1EE5B-0B68-4831-8ECB-1521BE031695}" srcId="{AEF3AA18-F681-413D-AE17-18A4DD327754}" destId="{23E17473-10D0-4960-B4DF-48AEB2619131}" srcOrd="0" destOrd="0" parTransId="{B903E675-D665-416F-94B1-CCB0B4DC62C3}" sibTransId="{25BB5DC5-C1B3-4E65-A927-A193AA3301D7}"/>
    <dgm:cxn modelId="{68E8C450-A490-4B9D-B91B-56FEA74229F1}" srcId="{AEF3AA18-F681-413D-AE17-18A4DD327754}" destId="{70E8B556-62F7-45B7-9211-4D909B5A1C97}" srcOrd="6" destOrd="0" parTransId="{0C259926-8F78-4205-9B0B-8A497361C021}" sibTransId="{F28352F1-2768-4382-AAE0-56A42C449D8C}"/>
    <dgm:cxn modelId="{F7D85953-C18A-4E60-AF21-0A841CD0A2C4}" srcId="{AEF3AA18-F681-413D-AE17-18A4DD327754}" destId="{578B9999-016C-476A-A3D7-1AA43D4C3D77}" srcOrd="5" destOrd="0" parTransId="{483EBB1B-81B7-4EE4-A9FC-A23A4763E784}" sibTransId="{ABD5E239-72BF-4ED0-AD58-ACFCBAA40A3A}"/>
    <dgm:cxn modelId="{A99AE953-DC98-408D-B3C1-0BDB5F9FB044}" type="presOf" srcId="{84BA2751-ADA7-45BB-B19C-8051953F02B1}" destId="{0D9E8DEF-422A-4C21-A7B4-3D8D17962C3E}" srcOrd="0" destOrd="0" presId="urn:microsoft.com/office/officeart/2005/8/layout/process1"/>
    <dgm:cxn modelId="{37E1ED59-DC7A-428C-ABE0-CB22CBE87D96}" srcId="{AEF3AA18-F681-413D-AE17-18A4DD327754}" destId="{E536BF4A-B3EF-4860-A876-76F4869DF3D5}" srcOrd="4" destOrd="0" parTransId="{4AE01A0D-A754-441D-9B4F-6EF4705C1E4E}" sibTransId="{84BA2751-ADA7-45BB-B19C-8051953F02B1}"/>
    <dgm:cxn modelId="{3416377B-E346-4450-82F4-698275A49792}" type="presOf" srcId="{AEF3AA18-F681-413D-AE17-18A4DD327754}" destId="{FF8A56F6-60E2-463D-8435-DCA6107B74D4}" srcOrd="0" destOrd="0" presId="urn:microsoft.com/office/officeart/2005/8/layout/process1"/>
    <dgm:cxn modelId="{0C72077C-EA92-425F-999B-B38D9B394675}" type="presOf" srcId="{C197DF73-7AA3-4401-983D-27FDFC19C87F}" destId="{7032729D-B2D1-410F-BDE4-8BB3DA51FE01}" srcOrd="0" destOrd="0" presId="urn:microsoft.com/office/officeart/2005/8/layout/process1"/>
    <dgm:cxn modelId="{A78E677C-8285-447A-860E-A29A5190BCC8}" type="presOf" srcId="{F23D1470-2534-4D9E-BB63-9BBB636B2854}" destId="{6BDB0594-6060-4BE4-BC88-FEB317156C81}" srcOrd="1" destOrd="0" presId="urn:microsoft.com/office/officeart/2005/8/layout/process1"/>
    <dgm:cxn modelId="{4BC9CC7F-909E-40D7-B9BA-AF12FB935C56}" type="presOf" srcId="{151772A0-21F6-462C-B219-E6ECCF7765CB}" destId="{5B6C705E-3498-44E0-BE9B-A3458796F3F9}" srcOrd="0" destOrd="0" presId="urn:microsoft.com/office/officeart/2005/8/layout/process1"/>
    <dgm:cxn modelId="{9FE0D184-4B51-482F-BEEA-1DBAF214AA33}" type="presOf" srcId="{ABD5E239-72BF-4ED0-AD58-ACFCBAA40A3A}" destId="{182FD28F-FE15-469D-9013-2AD9373A2DE4}" srcOrd="0" destOrd="0" presId="urn:microsoft.com/office/officeart/2005/8/layout/process1"/>
    <dgm:cxn modelId="{659AA198-53CE-4C49-9395-CFBB601040AD}" type="presOf" srcId="{F28352F1-2768-4382-AAE0-56A42C449D8C}" destId="{A0E10C4F-3E47-4EBD-8503-A4A17EE8A590}" srcOrd="1" destOrd="0" presId="urn:microsoft.com/office/officeart/2005/8/layout/process1"/>
    <dgm:cxn modelId="{E596A39D-73D9-409F-A751-C751D0963982}" type="presOf" srcId="{ABD5E239-72BF-4ED0-AD58-ACFCBAA40A3A}" destId="{02D4D3B0-DFF3-4DB0-B88C-3FC771635602}" srcOrd="1" destOrd="0" presId="urn:microsoft.com/office/officeart/2005/8/layout/process1"/>
    <dgm:cxn modelId="{B031C3A4-A75D-494A-93A2-1565ED8FEEA1}" type="presOf" srcId="{59CDC26F-8CB9-4CCD-B7A3-42BBF6AED3CB}" destId="{45342944-8BFB-4921-8C7D-BB32C3E95DD7}" srcOrd="0" destOrd="0" presId="urn:microsoft.com/office/officeart/2005/8/layout/process1"/>
    <dgm:cxn modelId="{76CCAFAC-C334-4CD9-A297-AAFCDCB63A24}" type="presOf" srcId="{E188D576-D721-4057-85F9-811F1FF89C0B}" destId="{4831F7F0-7611-43D7-8DF0-6F54D823CD36}" srcOrd="1" destOrd="0" presId="urn:microsoft.com/office/officeart/2005/8/layout/process1"/>
    <dgm:cxn modelId="{0BD9B7B3-0AD8-4082-BBAC-6EDEAA979359}" type="presOf" srcId="{CB601457-7757-4546-B314-E19E1F375FEB}" destId="{C05BFBD4-0E74-4D98-8E85-3C90F3AB9BF0}" srcOrd="0" destOrd="0" presId="urn:microsoft.com/office/officeart/2005/8/layout/process1"/>
    <dgm:cxn modelId="{59A0ABB7-20D6-48F7-BC0B-F49097C0D3F2}" type="presOf" srcId="{B5B4DC29-75D2-473C-B822-B86C4A3DF13F}" destId="{84A523A8-A770-4D6E-8DFC-DCD40D75F33A}" srcOrd="0" destOrd="0" presId="urn:microsoft.com/office/officeart/2005/8/layout/process1"/>
    <dgm:cxn modelId="{31A916C2-ACC0-4075-96A2-BB14BB567389}" type="presOf" srcId="{70E8B556-62F7-45B7-9211-4D909B5A1C97}" destId="{A48874FC-0BF5-4D91-8DD4-1873CA9531B6}" srcOrd="0" destOrd="0" presId="urn:microsoft.com/office/officeart/2005/8/layout/process1"/>
    <dgm:cxn modelId="{DFA374CA-63A3-467C-A9A7-D476AB83E90B}" type="presOf" srcId="{C197DF73-7AA3-4401-983D-27FDFC19C87F}" destId="{330029D3-BFAB-4F34-86DA-1C498C41029D}" srcOrd="1" destOrd="0" presId="urn:microsoft.com/office/officeart/2005/8/layout/process1"/>
    <dgm:cxn modelId="{3AF1A4DA-5A7D-47C9-A732-26E37C5A9226}" type="presOf" srcId="{25BB5DC5-C1B3-4E65-A927-A193AA3301D7}" destId="{2FBC8014-FF6C-42C1-B4AE-339E4E4DCF76}" srcOrd="1" destOrd="0" presId="urn:microsoft.com/office/officeart/2005/8/layout/process1"/>
    <dgm:cxn modelId="{F15232E1-FE1E-4624-93F7-751F9F5EF647}" type="presOf" srcId="{23E17473-10D0-4960-B4DF-48AEB2619131}" destId="{56A2BF77-2B77-48FF-8EFF-59F2DB89474D}" srcOrd="0" destOrd="0" presId="urn:microsoft.com/office/officeart/2005/8/layout/process1"/>
    <dgm:cxn modelId="{553A1AE5-93D7-474F-88B1-BD77B63E9206}" srcId="{AEF3AA18-F681-413D-AE17-18A4DD327754}" destId="{B5B4DC29-75D2-473C-B822-B86C4A3DF13F}" srcOrd="2" destOrd="0" parTransId="{065C71EF-E823-4329-BE44-C105C4684520}" sibTransId="{C197DF73-7AA3-4401-983D-27FDFC19C87F}"/>
    <dgm:cxn modelId="{921F83F3-F31D-4D06-BBC1-0BC513604271}" srcId="{AEF3AA18-F681-413D-AE17-18A4DD327754}" destId="{CB601457-7757-4546-B314-E19E1F375FEB}" srcOrd="3" destOrd="0" parTransId="{B574CD42-FD84-407E-B23D-C2F0E0AFE867}" sibTransId="{F23D1470-2534-4D9E-BB63-9BBB636B2854}"/>
    <dgm:cxn modelId="{E56ADEF3-1EF5-4E45-A341-8B1188B9636F}" type="presOf" srcId="{E536BF4A-B3EF-4860-A876-76F4869DF3D5}" destId="{EB8EEC72-BAB3-441C-ABB2-D19F32521750}" srcOrd="0" destOrd="0" presId="urn:microsoft.com/office/officeart/2005/8/layout/process1"/>
    <dgm:cxn modelId="{A03F0E8E-694D-4D45-96E5-BC68F6353354}" type="presParOf" srcId="{FF8A56F6-60E2-463D-8435-DCA6107B74D4}" destId="{56A2BF77-2B77-48FF-8EFF-59F2DB89474D}" srcOrd="0" destOrd="0" presId="urn:microsoft.com/office/officeart/2005/8/layout/process1"/>
    <dgm:cxn modelId="{FD8A6894-2314-414B-8A6A-4C4E560710D5}" type="presParOf" srcId="{FF8A56F6-60E2-463D-8435-DCA6107B74D4}" destId="{1698B49C-2C5D-4C4A-A336-A97502016942}" srcOrd="1" destOrd="0" presId="urn:microsoft.com/office/officeart/2005/8/layout/process1"/>
    <dgm:cxn modelId="{AA520BAC-4F7E-4608-9B76-871713F906FF}" type="presParOf" srcId="{1698B49C-2C5D-4C4A-A336-A97502016942}" destId="{2FBC8014-FF6C-42C1-B4AE-339E4E4DCF76}" srcOrd="0" destOrd="0" presId="urn:microsoft.com/office/officeart/2005/8/layout/process1"/>
    <dgm:cxn modelId="{15144CAC-A35F-45F9-A202-6F697E2F0C18}" type="presParOf" srcId="{FF8A56F6-60E2-463D-8435-DCA6107B74D4}" destId="{5B6C705E-3498-44E0-BE9B-A3458796F3F9}" srcOrd="2" destOrd="0" presId="urn:microsoft.com/office/officeart/2005/8/layout/process1"/>
    <dgm:cxn modelId="{80AFB6C7-64A4-46B9-A8DA-176DE6377A4D}" type="presParOf" srcId="{FF8A56F6-60E2-463D-8435-DCA6107B74D4}" destId="{06C9B6B8-42E1-4A9F-9B08-6D1A4E703FC8}" srcOrd="3" destOrd="0" presId="urn:microsoft.com/office/officeart/2005/8/layout/process1"/>
    <dgm:cxn modelId="{6FA71E82-80C3-4DBD-809F-ED0A186D5657}" type="presParOf" srcId="{06C9B6B8-42E1-4A9F-9B08-6D1A4E703FC8}" destId="{4831F7F0-7611-43D7-8DF0-6F54D823CD36}" srcOrd="0" destOrd="0" presId="urn:microsoft.com/office/officeart/2005/8/layout/process1"/>
    <dgm:cxn modelId="{45627832-2D89-4159-957C-CAFB209F9740}" type="presParOf" srcId="{FF8A56F6-60E2-463D-8435-DCA6107B74D4}" destId="{84A523A8-A770-4D6E-8DFC-DCD40D75F33A}" srcOrd="4" destOrd="0" presId="urn:microsoft.com/office/officeart/2005/8/layout/process1"/>
    <dgm:cxn modelId="{6CBBB65A-A321-413B-95AD-28278319F77D}" type="presParOf" srcId="{FF8A56F6-60E2-463D-8435-DCA6107B74D4}" destId="{7032729D-B2D1-410F-BDE4-8BB3DA51FE01}" srcOrd="5" destOrd="0" presId="urn:microsoft.com/office/officeart/2005/8/layout/process1"/>
    <dgm:cxn modelId="{3528FA33-ADFD-4D3C-A78D-3DACADB2366A}" type="presParOf" srcId="{7032729D-B2D1-410F-BDE4-8BB3DA51FE01}" destId="{330029D3-BFAB-4F34-86DA-1C498C41029D}" srcOrd="0" destOrd="0" presId="urn:microsoft.com/office/officeart/2005/8/layout/process1"/>
    <dgm:cxn modelId="{44D18ED4-E626-43D3-9D5B-7802AC3D8A73}" type="presParOf" srcId="{FF8A56F6-60E2-463D-8435-DCA6107B74D4}" destId="{C05BFBD4-0E74-4D98-8E85-3C90F3AB9BF0}" srcOrd="6" destOrd="0" presId="urn:microsoft.com/office/officeart/2005/8/layout/process1"/>
    <dgm:cxn modelId="{6BDD15CC-F97B-43A4-BE2E-2974C00C32D2}" type="presParOf" srcId="{FF8A56F6-60E2-463D-8435-DCA6107B74D4}" destId="{F66DE73B-7133-447B-BCF1-B882D58E5A01}" srcOrd="7" destOrd="0" presId="urn:microsoft.com/office/officeart/2005/8/layout/process1"/>
    <dgm:cxn modelId="{8955B4F5-0E4A-42D4-A782-E39B150154D9}" type="presParOf" srcId="{F66DE73B-7133-447B-BCF1-B882D58E5A01}" destId="{6BDB0594-6060-4BE4-BC88-FEB317156C81}" srcOrd="0" destOrd="0" presId="urn:microsoft.com/office/officeart/2005/8/layout/process1"/>
    <dgm:cxn modelId="{CC593A3A-A1F3-4773-8F6D-266407DFE71E}" type="presParOf" srcId="{FF8A56F6-60E2-463D-8435-DCA6107B74D4}" destId="{EB8EEC72-BAB3-441C-ABB2-D19F32521750}" srcOrd="8" destOrd="0" presId="urn:microsoft.com/office/officeart/2005/8/layout/process1"/>
    <dgm:cxn modelId="{558F381A-1764-4ABF-8240-7AAFFE0DEC6C}" type="presParOf" srcId="{FF8A56F6-60E2-463D-8435-DCA6107B74D4}" destId="{0D9E8DEF-422A-4C21-A7B4-3D8D17962C3E}" srcOrd="9" destOrd="0" presId="urn:microsoft.com/office/officeart/2005/8/layout/process1"/>
    <dgm:cxn modelId="{9EB93836-225D-4C56-B0F2-F83918EBFCAE}" type="presParOf" srcId="{0D9E8DEF-422A-4C21-A7B4-3D8D17962C3E}" destId="{31E14F37-7EB6-46FF-8CFE-6D254AF5277D}" srcOrd="0" destOrd="0" presId="urn:microsoft.com/office/officeart/2005/8/layout/process1"/>
    <dgm:cxn modelId="{C2F7FBE9-3BD7-4EF9-A59D-52E3B03E5489}" type="presParOf" srcId="{FF8A56F6-60E2-463D-8435-DCA6107B74D4}" destId="{56C3A55B-4DEE-4069-8936-F2E89FFE07D3}" srcOrd="10" destOrd="0" presId="urn:microsoft.com/office/officeart/2005/8/layout/process1"/>
    <dgm:cxn modelId="{CB405AD9-69F6-4670-8264-FDA67DA96D3C}" type="presParOf" srcId="{FF8A56F6-60E2-463D-8435-DCA6107B74D4}" destId="{182FD28F-FE15-469D-9013-2AD9373A2DE4}" srcOrd="11" destOrd="0" presId="urn:microsoft.com/office/officeart/2005/8/layout/process1"/>
    <dgm:cxn modelId="{868B49BE-50D1-4380-9232-49E925A69C90}" type="presParOf" srcId="{182FD28F-FE15-469D-9013-2AD9373A2DE4}" destId="{02D4D3B0-DFF3-4DB0-B88C-3FC771635602}" srcOrd="0" destOrd="0" presId="urn:microsoft.com/office/officeart/2005/8/layout/process1"/>
    <dgm:cxn modelId="{26D1BC22-ED23-45BC-9D64-1DB2F644C162}" type="presParOf" srcId="{FF8A56F6-60E2-463D-8435-DCA6107B74D4}" destId="{A48874FC-0BF5-4D91-8DD4-1873CA9531B6}" srcOrd="12" destOrd="0" presId="urn:microsoft.com/office/officeart/2005/8/layout/process1"/>
    <dgm:cxn modelId="{EB4C8FC7-E9FF-4A47-AEC9-EA59444A700D}" type="presParOf" srcId="{FF8A56F6-60E2-463D-8435-DCA6107B74D4}" destId="{B2125CD9-C194-4B0A-8481-849C66A969CE}" srcOrd="13" destOrd="0" presId="urn:microsoft.com/office/officeart/2005/8/layout/process1"/>
    <dgm:cxn modelId="{9C9F7747-FBD3-4073-BEE7-75015550DA79}" type="presParOf" srcId="{B2125CD9-C194-4B0A-8481-849C66A969CE}" destId="{A0E10C4F-3E47-4EBD-8503-A4A17EE8A590}" srcOrd="0" destOrd="0" presId="urn:microsoft.com/office/officeart/2005/8/layout/process1"/>
    <dgm:cxn modelId="{EFC91D06-C2E4-4556-B368-D775BB4FB8DB}" type="presParOf" srcId="{FF8A56F6-60E2-463D-8435-DCA6107B74D4}" destId="{45342944-8BFB-4921-8C7D-BB32C3E95DD7}" srcOrd="1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2BF77-2B77-48FF-8EFF-59F2DB89474D}">
      <dsp:nvSpPr>
        <dsp:cNvPr id="0" name=""/>
        <dsp:cNvSpPr/>
      </dsp:nvSpPr>
      <dsp:spPr>
        <a:xfrm>
          <a:off x="11169" y="1673667"/>
          <a:ext cx="1376893" cy="218995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Business Case &amp; Statement of Needs</a:t>
          </a:r>
          <a:endParaRPr lang="en-US" sz="2000" kern="1200" dirty="0">
            <a:latin typeface="Alexandria"/>
          </a:endParaRPr>
        </a:p>
      </dsp:txBody>
      <dsp:txXfrm>
        <a:off x="51497" y="1713995"/>
        <a:ext cx="1296237" cy="2109302"/>
      </dsp:txXfrm>
    </dsp:sp>
    <dsp:sp modelId="{1698B49C-2C5D-4C4A-A336-A97502016942}">
      <dsp:nvSpPr>
        <dsp:cNvPr id="0" name=""/>
        <dsp:cNvSpPr/>
      </dsp:nvSpPr>
      <dsp:spPr>
        <a:xfrm>
          <a:off x="1484989" y="2648458"/>
          <a:ext cx="205483" cy="24037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484989" y="2696533"/>
        <a:ext cx="143838" cy="144226"/>
      </dsp:txXfrm>
    </dsp:sp>
    <dsp:sp modelId="{5B6C705E-3498-44E0-BE9B-A3458796F3F9}">
      <dsp:nvSpPr>
        <dsp:cNvPr id="0" name=""/>
        <dsp:cNvSpPr/>
      </dsp:nvSpPr>
      <dsp:spPr>
        <a:xfrm>
          <a:off x="1775767" y="1673667"/>
          <a:ext cx="969261" cy="218995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Design Brief</a:t>
          </a:r>
          <a:endParaRPr lang="en-US" sz="2000" kern="1200" dirty="0">
            <a:latin typeface="Alexandria"/>
          </a:endParaRPr>
        </a:p>
      </dsp:txBody>
      <dsp:txXfrm>
        <a:off x="1804156" y="1702056"/>
        <a:ext cx="912483" cy="2133180"/>
      </dsp:txXfrm>
    </dsp:sp>
    <dsp:sp modelId="{06C9B6B8-42E1-4A9F-9B08-6D1A4E703FC8}">
      <dsp:nvSpPr>
        <dsp:cNvPr id="0" name=""/>
        <dsp:cNvSpPr/>
      </dsp:nvSpPr>
      <dsp:spPr>
        <a:xfrm>
          <a:off x="2841954" y="2648458"/>
          <a:ext cx="205483" cy="24037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841954" y="2696533"/>
        <a:ext cx="143838" cy="144226"/>
      </dsp:txXfrm>
    </dsp:sp>
    <dsp:sp modelId="{84A523A8-A770-4D6E-8DFC-DCD40D75F33A}">
      <dsp:nvSpPr>
        <dsp:cNvPr id="0" name=""/>
        <dsp:cNvSpPr/>
      </dsp:nvSpPr>
      <dsp:spPr>
        <a:xfrm>
          <a:off x="3132733" y="1673667"/>
          <a:ext cx="969261" cy="218995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Facility Management Brief</a:t>
          </a:r>
          <a:endParaRPr lang="en-US" sz="2000" kern="1200" dirty="0">
            <a:latin typeface="Alexandria"/>
          </a:endParaRPr>
        </a:p>
      </dsp:txBody>
      <dsp:txXfrm>
        <a:off x="3161122" y="1702056"/>
        <a:ext cx="912483" cy="2133180"/>
      </dsp:txXfrm>
    </dsp:sp>
    <dsp:sp modelId="{7032729D-B2D1-410F-BDE4-8BB3DA51FE01}">
      <dsp:nvSpPr>
        <dsp:cNvPr id="0" name=""/>
        <dsp:cNvSpPr/>
      </dsp:nvSpPr>
      <dsp:spPr>
        <a:xfrm>
          <a:off x="4198920" y="2648458"/>
          <a:ext cx="205483" cy="24037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4198920" y="2696533"/>
        <a:ext cx="143838" cy="144226"/>
      </dsp:txXfrm>
    </dsp:sp>
    <dsp:sp modelId="{C05BFBD4-0E74-4D98-8E85-3C90F3AB9BF0}">
      <dsp:nvSpPr>
        <dsp:cNvPr id="0" name=""/>
        <dsp:cNvSpPr/>
      </dsp:nvSpPr>
      <dsp:spPr>
        <a:xfrm>
          <a:off x="4489698" y="1673667"/>
          <a:ext cx="1122772" cy="218995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Concept Design</a:t>
          </a:r>
          <a:endParaRPr lang="en-US" sz="2000" kern="1200" dirty="0">
            <a:latin typeface="Alexandria"/>
          </a:endParaRPr>
        </a:p>
      </dsp:txBody>
      <dsp:txXfrm>
        <a:off x="4522583" y="1706552"/>
        <a:ext cx="1057002" cy="2124188"/>
      </dsp:txXfrm>
    </dsp:sp>
    <dsp:sp modelId="{F66DE73B-7133-447B-BCF1-B882D58E5A01}">
      <dsp:nvSpPr>
        <dsp:cNvPr id="0" name=""/>
        <dsp:cNvSpPr/>
      </dsp:nvSpPr>
      <dsp:spPr>
        <a:xfrm>
          <a:off x="5709397" y="2648458"/>
          <a:ext cx="205483" cy="24037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5709397" y="2696533"/>
        <a:ext cx="143838" cy="144226"/>
      </dsp:txXfrm>
    </dsp:sp>
    <dsp:sp modelId="{EB8EEC72-BAB3-441C-ABB2-D19F32521750}">
      <dsp:nvSpPr>
        <dsp:cNvPr id="0" name=""/>
        <dsp:cNvSpPr/>
      </dsp:nvSpPr>
      <dsp:spPr>
        <a:xfrm>
          <a:off x="6000176" y="1673667"/>
          <a:ext cx="1324505" cy="21899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Design Definition &amp; Technical Design / Construction</a:t>
          </a:r>
          <a:endParaRPr lang="en-US" sz="2000" kern="1200" dirty="0">
            <a:latin typeface="Alexandria"/>
          </a:endParaRPr>
        </a:p>
      </dsp:txBody>
      <dsp:txXfrm>
        <a:off x="6038969" y="1712460"/>
        <a:ext cx="1246919" cy="2112372"/>
      </dsp:txXfrm>
    </dsp:sp>
    <dsp:sp modelId="{0D9E8DEF-422A-4C21-A7B4-3D8D17962C3E}">
      <dsp:nvSpPr>
        <dsp:cNvPr id="0" name=""/>
        <dsp:cNvSpPr/>
      </dsp:nvSpPr>
      <dsp:spPr>
        <a:xfrm>
          <a:off x="7421607" y="2648458"/>
          <a:ext cx="205483" cy="240376"/>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7421607" y="2696533"/>
        <a:ext cx="143838" cy="144226"/>
      </dsp:txXfrm>
    </dsp:sp>
    <dsp:sp modelId="{56C3A55B-4DEE-4069-8936-F2E89FFE07D3}">
      <dsp:nvSpPr>
        <dsp:cNvPr id="0" name=""/>
        <dsp:cNvSpPr/>
      </dsp:nvSpPr>
      <dsp:spPr>
        <a:xfrm>
          <a:off x="7712385" y="1673667"/>
          <a:ext cx="1105548" cy="218995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Test &amp; Commission / Start-up</a:t>
          </a:r>
          <a:endParaRPr lang="en-US" sz="2000" kern="1200" dirty="0">
            <a:latin typeface="Alexandria"/>
          </a:endParaRPr>
        </a:p>
      </dsp:txBody>
      <dsp:txXfrm>
        <a:off x="7744765" y="1706047"/>
        <a:ext cx="1040788" cy="2125198"/>
      </dsp:txXfrm>
    </dsp:sp>
    <dsp:sp modelId="{182FD28F-FE15-469D-9013-2AD9373A2DE4}">
      <dsp:nvSpPr>
        <dsp:cNvPr id="0" name=""/>
        <dsp:cNvSpPr/>
      </dsp:nvSpPr>
      <dsp:spPr>
        <a:xfrm>
          <a:off x="8914860" y="2648458"/>
          <a:ext cx="205483" cy="24037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8914860" y="2696533"/>
        <a:ext cx="143838" cy="144226"/>
      </dsp:txXfrm>
    </dsp:sp>
    <dsp:sp modelId="{A48874FC-0BF5-4D91-8DD4-1873CA9531B6}">
      <dsp:nvSpPr>
        <dsp:cNvPr id="0" name=""/>
        <dsp:cNvSpPr/>
      </dsp:nvSpPr>
      <dsp:spPr>
        <a:xfrm>
          <a:off x="9205639" y="1673667"/>
          <a:ext cx="1307349" cy="218995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Operate / FM Operations</a:t>
          </a:r>
          <a:endParaRPr lang="en-US" sz="2000" kern="1200" dirty="0">
            <a:latin typeface="Alexandria"/>
          </a:endParaRPr>
        </a:p>
      </dsp:txBody>
      <dsp:txXfrm>
        <a:off x="9243930" y="1711958"/>
        <a:ext cx="1230767" cy="2113376"/>
      </dsp:txXfrm>
    </dsp:sp>
    <dsp:sp modelId="{B2125CD9-C194-4B0A-8481-849C66A969CE}">
      <dsp:nvSpPr>
        <dsp:cNvPr id="0" name=""/>
        <dsp:cNvSpPr/>
      </dsp:nvSpPr>
      <dsp:spPr>
        <a:xfrm>
          <a:off x="10609914" y="2648458"/>
          <a:ext cx="205483" cy="24037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0609914" y="2696533"/>
        <a:ext cx="143838" cy="144226"/>
      </dsp:txXfrm>
    </dsp:sp>
    <dsp:sp modelId="{45342944-8BFB-4921-8C7D-BB32C3E95DD7}">
      <dsp:nvSpPr>
        <dsp:cNvPr id="0" name=""/>
        <dsp:cNvSpPr/>
      </dsp:nvSpPr>
      <dsp:spPr>
        <a:xfrm>
          <a:off x="10900692" y="1673667"/>
          <a:ext cx="1148758" cy="218995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Post-Occupancy Evaluation - POE</a:t>
          </a:r>
          <a:endParaRPr lang="en-US" sz="2000" kern="1200" dirty="0">
            <a:latin typeface="Alexandria"/>
          </a:endParaRPr>
        </a:p>
      </dsp:txBody>
      <dsp:txXfrm>
        <a:off x="10934338" y="1707313"/>
        <a:ext cx="1081466" cy="212266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CE335-8B99-936A-627E-0C8C8B63DB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0FF13-FE66-9165-7680-72B9DF253C4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14F67DB-4E5A-1D2E-8241-00A0738F92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2A4870-0C0C-2411-5BF2-8F028BE69C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9346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CE267-2EBD-8299-99B2-4ECC608C0C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98EF4-230D-30F5-09CE-F687FDBE58D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4299223-4719-AF1D-B0B5-0D60FDC442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CD5A5E-0EF9-487B-C150-06230565BC1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2739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26CF8-EEC8-EBDA-A7F5-9CFD3F8A8C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A78B2-D42D-AD59-C9C2-9EC5DA4CE5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5D42FF8-2457-89D6-B899-4F63BB5352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81FBB5-E93A-ED73-0CCB-F5215E1C15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0466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0164C-17CC-6E97-6538-C17E0CAD56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ADB651-063E-D9A7-F6C6-95F355B3A89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D025D05-BECE-3055-6A5A-D77BF94897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4E7DBE-952C-DE2C-3595-E1451F3E56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9580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B66BB-E760-D23A-B394-C7BE0BFA1F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52F53-8D04-9ECC-47E8-3AD06E40EE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9EE26D9-238B-3C1B-69DD-3711B54949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9E40C6-8EC5-CE08-C46F-C1AED6FEA7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5184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28D4D-E3AB-3684-0050-50A5B2D200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C170ED-EBF0-4B80-639D-C7C127AD809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D66EE6F-71F2-5FF4-37E7-D2B186C3FE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85CE8F-C03C-9B6F-B8D2-2DC5000FA7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8839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7018C-27A5-AFA0-064C-55253C8EED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B38197-8AC0-B851-1B3D-34DFC2590B3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DA0FAEC-8A46-3311-E2A6-918770FFC6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2A951F-DC62-5D1D-DCCB-F9D1D02FEF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2278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CDF8B-8B85-3C9E-355D-1B55F0D69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57D9B1-F589-B3EB-54C6-8966A0683C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467236C-E403-8D95-1C37-405DE24864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4D0BB-36E6-3ECF-A77D-EE4D730F9F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0977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68840-20D5-49E8-B231-EC89F5D95C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DD03B1-2913-69F0-BDCE-4472E1703F5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C9CB38-01FC-E716-B1A0-9404827EFF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1FD7EC-BA28-45A3-7192-937A79B94D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1801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E6E0A-CA0A-6835-14CE-D71D89A3F5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ACC2A-4E92-1A1A-341A-6540815D5C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FBF73A-BE35-152E-96EF-35E1E2A959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DC6E04-B1A5-39D8-9B9B-A2330C93E9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2762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29DD7-4F4F-3A63-8F99-7C97D8822F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ACAC19-CB33-000A-FA06-6BE9DDAC32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9104CE-240B-7BB4-ED43-5DF00F7116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B33C6E-171C-DCA4-5EF0-6D74142AD8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9467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FECAB-EC39-0277-654C-595AD935DE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60BA5-B638-044B-FF5C-0264B68219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6537046-ACF8-137C-EA3A-1C8FF728C4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50BB3C-6277-1474-9726-7901EC48FC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168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76CAA-292F-4A73-E38C-287A9ED53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DE26C5-DE8F-C265-4F88-2D636BDB7FE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1499418-D403-1453-E81C-A9608F32F6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CBE5C1-B908-2BF3-0DC1-E6A926164E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308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553B8-F437-77EA-45C1-DADF7F6E02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555B88-9464-57BC-1BB3-ABFFB1EB34C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66B37A7-7977-001A-5820-95D2AF139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89FF55-1D3C-9208-8584-5F6828C7D8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15821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3B825-4A25-F9CB-65BB-A1158A95DA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87B304-2F0D-99BF-40BD-2C5744D1FE4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CE515D-F9F5-352D-89BA-CA55913098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CC5CA5-3AFE-C375-291E-25DC461D30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76426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43ED1-0A52-974C-DC1F-7E6BF9D87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4090D0-208E-5DDB-0E48-8CB8010810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842427A-C17E-C542-79DA-3CC09DD021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BD1D45-86FB-C3F1-228D-99E640A6DD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49498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9019E-1D45-78F0-9A49-9C92CADFC0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CDB71-F629-69A7-B1AA-F312E499C66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4A2A88-3706-696D-065E-B2FC58A100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64AF41-E577-E840-5085-9103F5B2A8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114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9B4DA-351F-F2F6-4175-EE2B0E487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E14AFB-F759-ED9D-5DDE-38F2E8D5C67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C5BA301-EE3C-A820-CB17-6B3E004248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C76C69-20CD-A2FE-5E8F-224F26D686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335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243F2-9B5D-0A36-A3D7-D1CCCA1A2D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7577D6-5B73-8D7E-C063-46D90BD1C4E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997677-B002-7576-9E20-6CBF111CBE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D65D08-77A2-1CA2-5D0C-72BBE06EC5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20049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241E9-4148-F7AD-0429-4A648B4627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F0395-9EF6-9DE8-6149-05D97DDFB99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D6F9EA-A9F3-2799-1EB9-15E9FABB52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5BF973-B027-3E6A-C21F-1A90CE62C6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4559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B4DFE-21BF-C117-1D8E-2421A7931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41BE5-EB48-DE95-17EA-E93D32C170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B1207E-9858-8A2F-605B-2651D6C2DE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01DAFA-8B40-EE89-3979-3397918DE6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1275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00B7-D959-A9F0-024F-70E97E559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340CF5-182B-028F-962F-716788CBE2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4405E2-1262-3AA9-1123-FE4BE595A4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E3FA29-6412-3ADB-4347-27567093E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3293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C103-4375-960D-AB4B-B1A86BD113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AB56B-2D05-34E1-FD0D-072B94075D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4279CAC-87ED-4011-ED4E-E3A3A69CCD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E5D90B-8293-1C06-CBA6-6847DB3B9A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59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18B70-E808-0F6F-C330-DDB6EC6249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31FD64-5AAD-78C2-65D4-1B3F75D646E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0F5C55-75AF-0471-1C46-3E921DEB54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1EE7E9-6AC5-7CDC-7FC9-D4A2317A00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8492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69C9A-2849-61D2-301C-BCEABDAC90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113816-7595-AABA-3CBF-554D28CB5B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EF9698D-DC1A-CB66-85F9-DEF53CDF4B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6A1535-4928-4928-0D10-C09B52FF6F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01558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D6440-FAAA-B54B-E8EB-D6CD12045A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27AEB3-5B4C-2803-1261-8201EA7E0EB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F89E5E7-6F4B-959D-8BB4-366D978116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9C15B1-BF08-1AD4-B669-07240CF96F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11268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9D74A-45F4-BF95-15A2-7C5D7743E3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0597D0-0384-017A-1B1E-55B90110AD0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1E51535-E7EF-0937-ED62-D118B23CA6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C14C99-90C5-DCC1-0936-DFC62B1A69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25126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D36BC-13A0-868B-9EAA-04AAE61A0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4B1295-0B57-B5FB-4F89-EC518BA5A6A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0C498C5-DEBC-046B-2BA0-DBBDF83ACF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7212D-4B24-A075-360C-C11CB4CEFCC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30079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3C089-05F6-A666-5A64-B8AB86223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D93D96-E376-E83C-E952-5EB1EA3E426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7D2D84-BF1A-83C4-E0B1-B96E24110C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7875B0-B4A8-C129-D157-055BF5C242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849036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2BC18-1EF0-4F52-6A46-E28C664567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963E0-FDDA-032D-3E40-6B4B2838CF1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BAADAA-0B0A-CE36-0892-08117EAD64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5F6101-9ED7-0509-5EB7-C027889755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29900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ED55B-B70B-3E19-486E-F1A416F9C1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C13E7E-3408-46D1-F526-1381F5B52C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070762D-AB78-FAE2-EDDB-DE3CBE7DA8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7B908D-71BD-D31D-CF0F-79AB4049A2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50441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4F03D-F97D-8C4C-7E47-C469D1E3A0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CD1F97-6ADD-BC39-46C6-D85146752ED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011F790-FABD-076F-BACA-1348F851AA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AFE8C2-5D4B-2252-89B0-2E4B72B4DF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1792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13629-4A38-8C2E-02E8-0C39F579AE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6AB5C9-7D53-7458-A8B4-9249E83CB76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C2A3FCA-F989-41CE-D58E-416D92F15F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470109-5F43-7AF6-AF17-1D4038FB55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20638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63B3C-5FF5-B3CE-DF07-79E9319438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AFB870-1352-A6C8-7304-0EFFB13EA54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CEFAE8-50C6-596B-958C-C3D2DE9648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ADC85C-BE4A-8820-16AE-9058BC2C52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9894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303C5-D6BE-26BB-5819-8C18989AE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D9ABC-AA86-8324-9517-5137808BD1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6314C8-AFED-24B3-124E-2FDB82503B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0A1645-1343-C914-6F24-5D577BEBAD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86638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F124E-A104-2220-3582-EA9C2582BB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709FC5-B275-9B88-B7F4-936F47F6B0E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15C68EA-3553-4AF4-6848-ABF75710C0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9EFBDD-24D5-7741-02DF-E44D604348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20337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316C5-CAEB-85E2-E66A-B3E0B82E4B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71DC63-CB63-0248-B7B2-52F5BCEE1B9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6880B5-41AB-386C-66F8-0271F2B0C4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BF2E64-A52D-2090-7550-4C7B3F5344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42908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F354D-4893-F718-2C6A-68BC0A48D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F73DB3-82C7-840E-EDD3-8A950A82FA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9F55A91-83DF-D23E-1E56-D081FD1AD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5A0D27-2081-B3DB-44B6-6138B7018F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72657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1AE66-43B8-4834-088F-9DD53BAA85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EB9239-C5C9-F1CD-711A-9F1FC6D9E3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0DEC8D8-2664-459B-633B-1EB30FDCAA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A984BE-14AE-A08C-20D9-E56620CDB9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84708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E51E9-F2E3-B3AE-A1AB-FAA66F1E3B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8C53D5-253E-5FD7-654C-6F3A61AE20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C607D9-9ADE-F7D4-4748-692FB682C9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A1A4EB-2AEA-7654-7DFB-480D0FC79B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19448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4CF69-359B-5DF8-30DD-4A634E0588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548DCA-7A30-52A2-0B0E-E2BCF2F90B2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88B6829-CCDF-13D3-E6AF-C672E02BE5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F35751-EAB7-51D8-D1A7-6AB2353B89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17609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7AED4-16AC-B8C3-302F-D1A4632402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10872C-EA5C-8973-E5D0-A5FEE963313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35A09C-D495-72FC-698E-2E7D7C890A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040B3A-D153-5B5E-153C-0C127D14BD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95460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84BD4-52D3-1A88-FF79-0E23134AB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ED8478-E59D-C54B-7703-0B39D4099FD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63A098-DCB6-5711-386E-CDEFCB2261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FC1D91-6D4D-7540-D437-C8C90AC2F6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300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5151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0554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517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44110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05552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5801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006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24573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0570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15593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99211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2379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618373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593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770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403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79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3346798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3782382"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Facility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7</a:t>
            </a:r>
          </a:p>
        </p:txBody>
      </p:sp>
      <p:sp>
        <p:nvSpPr>
          <p:cNvPr id="11" name="TextBox 10"/>
          <p:cNvSpPr txBox="1"/>
          <p:nvPr/>
        </p:nvSpPr>
        <p:spPr>
          <a:xfrm>
            <a:off x="6370224" y="4802552"/>
            <a:ext cx="378238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REA619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Property and Facility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Weam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Nasan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F48C0-4BDC-7AC5-BE9C-F2963048131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0083D5B-0C76-CF4B-6022-8A1C662D7B7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EF2CA4C-F5CA-48F3-CD4A-1F6E276E9D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EF85699-2142-3CB9-961A-C22AE04E5C0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82E4524-F681-3F8E-BADB-4D3E591964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9DECC5A7-0690-CE7E-DCEA-6B752211B8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90DC66C2-95F3-6854-FB04-AE23F2DE8DFF}"/>
              </a:ext>
            </a:extLst>
          </p:cNvPr>
          <p:cNvSpPr/>
          <p:nvPr/>
        </p:nvSpPr>
        <p:spPr>
          <a:xfrm>
            <a:off x="417976" y="1212613"/>
            <a:ext cx="5678024" cy="697818"/>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C00000"/>
                </a:solidFill>
                <a:highlight>
                  <a:srgbClr val="00FFFF"/>
                </a:highlight>
                <a:latin typeface="Alexandria"/>
              </a:rPr>
              <a:t>Tenant Leasehold Improvement</a:t>
            </a:r>
          </a:p>
        </p:txBody>
      </p:sp>
      <p:grpSp>
        <p:nvGrpSpPr>
          <p:cNvPr id="34" name="Group 33">
            <a:extLst>
              <a:ext uri="{FF2B5EF4-FFF2-40B4-BE49-F238E27FC236}">
                <a16:creationId xmlns:a16="http://schemas.microsoft.com/office/drawing/2014/main" id="{1E910DEB-C1A6-A6DA-4500-AD876B011446}"/>
              </a:ext>
            </a:extLst>
          </p:cNvPr>
          <p:cNvGrpSpPr/>
          <p:nvPr/>
        </p:nvGrpSpPr>
        <p:grpSpPr>
          <a:xfrm>
            <a:off x="1177906" y="2068206"/>
            <a:ext cx="4521836" cy="581177"/>
            <a:chOff x="2829430" y="990877"/>
            <a:chExt cx="6265596" cy="2349065"/>
          </a:xfrm>
          <a:solidFill>
            <a:srgbClr val="EBFFFF"/>
          </a:solidFill>
        </p:grpSpPr>
        <p:sp>
          <p:nvSpPr>
            <p:cNvPr id="35" name="Rectangle 34">
              <a:extLst>
                <a:ext uri="{FF2B5EF4-FFF2-40B4-BE49-F238E27FC236}">
                  <a16:creationId xmlns:a16="http://schemas.microsoft.com/office/drawing/2014/main" id="{7A91FBD2-0C3C-87FB-C188-7BE86928E802}"/>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6" name="TextBox 35">
              <a:extLst>
                <a:ext uri="{FF2B5EF4-FFF2-40B4-BE49-F238E27FC236}">
                  <a16:creationId xmlns:a16="http://schemas.microsoft.com/office/drawing/2014/main" id="{4746B8D4-B76B-8B69-C45C-3CEA9F16610F}"/>
                </a:ext>
              </a:extLst>
            </p:cNvPr>
            <p:cNvSpPr txBox="1"/>
            <p:nvPr/>
          </p:nvSpPr>
          <p:spPr>
            <a:xfrm>
              <a:off x="2829430" y="990877"/>
              <a:ext cx="6178484" cy="234906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Concept</a:t>
              </a:r>
              <a:endParaRPr lang="en-US" b="1" kern="1200" dirty="0">
                <a:solidFill>
                  <a:schemeClr val="tx1"/>
                </a:solidFill>
                <a:latin typeface="Alexandria"/>
              </a:endParaRPr>
            </a:p>
          </p:txBody>
        </p:sp>
      </p:grpSp>
      <p:sp>
        <p:nvSpPr>
          <p:cNvPr id="39" name="TextBox 38">
            <a:extLst>
              <a:ext uri="{FF2B5EF4-FFF2-40B4-BE49-F238E27FC236}">
                <a16:creationId xmlns:a16="http://schemas.microsoft.com/office/drawing/2014/main" id="{491E21CC-45F1-04AD-E9DD-CD47041E4E03}"/>
              </a:ext>
            </a:extLst>
          </p:cNvPr>
          <p:cNvSpPr txBox="1"/>
          <p:nvPr/>
        </p:nvSpPr>
        <p:spPr>
          <a:xfrm>
            <a:off x="1192745" y="2875505"/>
            <a:ext cx="4506997" cy="668837"/>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Types of Improvements and Their Legal Consequences</a:t>
            </a:r>
          </a:p>
        </p:txBody>
      </p:sp>
      <p:sp>
        <p:nvSpPr>
          <p:cNvPr id="42" name="TextBox 41">
            <a:extLst>
              <a:ext uri="{FF2B5EF4-FFF2-40B4-BE49-F238E27FC236}">
                <a16:creationId xmlns:a16="http://schemas.microsoft.com/office/drawing/2014/main" id="{E28A1247-32F8-F1E3-29F4-03616950A3D7}"/>
              </a:ext>
            </a:extLst>
          </p:cNvPr>
          <p:cNvSpPr txBox="1"/>
          <p:nvPr/>
        </p:nvSpPr>
        <p:spPr>
          <a:xfrm>
            <a:off x="1188721" y="3711630"/>
            <a:ext cx="4511021" cy="523220"/>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Type of Contractual Obligation</a:t>
            </a:r>
          </a:p>
        </p:txBody>
      </p:sp>
      <p:sp>
        <p:nvSpPr>
          <p:cNvPr id="45" name="TextBox 44">
            <a:extLst>
              <a:ext uri="{FF2B5EF4-FFF2-40B4-BE49-F238E27FC236}">
                <a16:creationId xmlns:a16="http://schemas.microsoft.com/office/drawing/2014/main" id="{A22175BC-95EA-AB13-7146-34580D44CA15}"/>
              </a:ext>
            </a:extLst>
          </p:cNvPr>
          <p:cNvSpPr txBox="1"/>
          <p:nvPr/>
        </p:nvSpPr>
        <p:spPr>
          <a:xfrm>
            <a:off x="1177906" y="4484855"/>
            <a:ext cx="4511021" cy="523220"/>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Type of Contractual Clauses</a:t>
            </a:r>
          </a:p>
        </p:txBody>
      </p:sp>
      <p:grpSp>
        <p:nvGrpSpPr>
          <p:cNvPr id="11" name="Group 10">
            <a:extLst>
              <a:ext uri="{FF2B5EF4-FFF2-40B4-BE49-F238E27FC236}">
                <a16:creationId xmlns:a16="http://schemas.microsoft.com/office/drawing/2014/main" id="{C4F6AC5E-2F7C-03E1-0B7F-65918060BA50}"/>
              </a:ext>
            </a:extLst>
          </p:cNvPr>
          <p:cNvGrpSpPr/>
          <p:nvPr/>
        </p:nvGrpSpPr>
        <p:grpSpPr>
          <a:xfrm>
            <a:off x="1214747" y="5204084"/>
            <a:ext cx="4511021" cy="775231"/>
            <a:chOff x="2123457" y="1567959"/>
            <a:chExt cx="7764651" cy="969022"/>
          </a:xfrm>
          <a:solidFill>
            <a:srgbClr val="EBFFFF"/>
          </a:solidFill>
        </p:grpSpPr>
        <p:sp>
          <p:nvSpPr>
            <p:cNvPr id="13" name="Rectangle 12">
              <a:extLst>
                <a:ext uri="{FF2B5EF4-FFF2-40B4-BE49-F238E27FC236}">
                  <a16:creationId xmlns:a16="http://schemas.microsoft.com/office/drawing/2014/main" id="{F3A8D9D1-9422-F7ED-46C3-B0F66E8E98A8}"/>
                </a:ext>
              </a:extLst>
            </p:cNvPr>
            <p:cNvSpPr/>
            <p:nvPr/>
          </p:nvSpPr>
          <p:spPr>
            <a:xfrm>
              <a:off x="2123457" y="1567959"/>
              <a:ext cx="7764651" cy="654014"/>
            </a:xfrm>
            <a:prstGeom prst="rect">
              <a:avLst/>
            </a:prstGeom>
            <a:grpFill/>
            <a:ln>
              <a:solidFill>
                <a:schemeClr val="accent1"/>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14" name="TextBox 13">
              <a:extLst>
                <a:ext uri="{FF2B5EF4-FFF2-40B4-BE49-F238E27FC236}">
                  <a16:creationId xmlns:a16="http://schemas.microsoft.com/office/drawing/2014/main" id="{18579435-A940-F724-363E-2D64266D7AB5}"/>
                </a:ext>
              </a:extLst>
            </p:cNvPr>
            <p:cNvSpPr txBox="1"/>
            <p:nvPr/>
          </p:nvSpPr>
          <p:spPr>
            <a:xfrm>
              <a:off x="2123457" y="1574665"/>
              <a:ext cx="7764651" cy="962316"/>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Advanced Risk Management: Mechanic’s Liens</a:t>
              </a:r>
            </a:p>
          </p:txBody>
        </p:sp>
      </p:grpSp>
      <p:sp>
        <p:nvSpPr>
          <p:cNvPr id="15" name="Plaque 14">
            <a:extLst>
              <a:ext uri="{FF2B5EF4-FFF2-40B4-BE49-F238E27FC236}">
                <a16:creationId xmlns:a16="http://schemas.microsoft.com/office/drawing/2014/main" id="{E971A6B3-7151-2CA2-4E9F-830488602656}"/>
              </a:ext>
            </a:extLst>
          </p:cNvPr>
          <p:cNvSpPr/>
          <p:nvPr/>
        </p:nvSpPr>
        <p:spPr>
          <a:xfrm>
            <a:off x="6511168" y="1153567"/>
            <a:ext cx="5678024" cy="738843"/>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C00000"/>
                </a:solidFill>
                <a:highlight>
                  <a:srgbClr val="00FF00"/>
                </a:highlight>
                <a:latin typeface="Alexandria"/>
              </a:rPr>
              <a:t>Implied Warranty of Habitability</a:t>
            </a:r>
          </a:p>
        </p:txBody>
      </p:sp>
      <p:grpSp>
        <p:nvGrpSpPr>
          <p:cNvPr id="3" name="Group 2">
            <a:extLst>
              <a:ext uri="{FF2B5EF4-FFF2-40B4-BE49-F238E27FC236}">
                <a16:creationId xmlns:a16="http://schemas.microsoft.com/office/drawing/2014/main" id="{05098778-6767-6D43-CE4D-0F991B241E9F}"/>
              </a:ext>
            </a:extLst>
          </p:cNvPr>
          <p:cNvGrpSpPr/>
          <p:nvPr/>
        </p:nvGrpSpPr>
        <p:grpSpPr>
          <a:xfrm>
            <a:off x="7035717" y="2106905"/>
            <a:ext cx="4521836" cy="542478"/>
            <a:chOff x="2829430" y="990877"/>
            <a:chExt cx="6265596" cy="2192648"/>
          </a:xfrm>
          <a:solidFill>
            <a:srgbClr val="EBFFFF"/>
          </a:solidFill>
        </p:grpSpPr>
        <p:sp>
          <p:nvSpPr>
            <p:cNvPr id="9" name="Rectangle 8">
              <a:extLst>
                <a:ext uri="{FF2B5EF4-FFF2-40B4-BE49-F238E27FC236}">
                  <a16:creationId xmlns:a16="http://schemas.microsoft.com/office/drawing/2014/main" id="{AB5D57FB-4B47-1D1E-B00E-8E9CD22D7735}"/>
                </a:ext>
              </a:extLst>
            </p:cNvPr>
            <p:cNvSpPr/>
            <p:nvPr/>
          </p:nvSpPr>
          <p:spPr>
            <a:xfrm>
              <a:off x="2916542" y="1566314"/>
              <a:ext cx="6178484" cy="531606"/>
            </a:xfrm>
            <a:prstGeom prst="rect">
              <a:avLst/>
            </a:prstGeom>
            <a:solidFill>
              <a:srgbClr val="D5FFD5"/>
            </a:solidFill>
            <a:ln w="19050">
              <a:solidFill>
                <a:srgbClr val="00B050"/>
              </a:solidFill>
            </a:ln>
          </p:spPr>
          <p:txBody>
            <a:bodyPr wrap="square">
              <a:spAutoFit/>
            </a:bodyPr>
            <a:lstStyle/>
            <a:p>
              <a:pPr algn="ctr"/>
              <a:endParaRPr lang="en-US" sz="2000" b="1">
                <a:solidFill>
                  <a:schemeClr val="tx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2DCE0EBD-DCBD-D6AD-8920-919C7E7A38F0}"/>
                </a:ext>
              </a:extLst>
            </p:cNvPr>
            <p:cNvSpPr txBox="1"/>
            <p:nvPr/>
          </p:nvSpPr>
          <p:spPr>
            <a:xfrm>
              <a:off x="2829430" y="990877"/>
              <a:ext cx="6178484" cy="2349065"/>
            </a:xfrm>
            <a:prstGeom prst="rect">
              <a:avLst/>
            </a:prstGeom>
            <a:solidFill>
              <a:srgbClr val="D5FFD5"/>
            </a:solidFill>
            <a:ln w="1905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Concept</a:t>
              </a:r>
            </a:p>
          </p:txBody>
        </p:sp>
      </p:grpSp>
      <p:sp>
        <p:nvSpPr>
          <p:cNvPr id="12" name="TextBox 11">
            <a:extLst>
              <a:ext uri="{FF2B5EF4-FFF2-40B4-BE49-F238E27FC236}">
                <a16:creationId xmlns:a16="http://schemas.microsoft.com/office/drawing/2014/main" id="{550EB0B5-969E-8E83-6D7F-E91FF343E5EC}"/>
              </a:ext>
            </a:extLst>
          </p:cNvPr>
          <p:cNvSpPr txBox="1"/>
          <p:nvPr/>
        </p:nvSpPr>
        <p:spPr>
          <a:xfrm>
            <a:off x="7045149" y="2875505"/>
            <a:ext cx="4506997" cy="400110"/>
          </a:xfrm>
          <a:prstGeom prst="rect">
            <a:avLst/>
          </a:prstGeom>
          <a:solidFill>
            <a:srgbClr val="D5FFD5"/>
          </a:solidFill>
          <a:ln w="1905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Minimum Standards </a:t>
            </a:r>
          </a:p>
        </p:txBody>
      </p:sp>
      <p:sp>
        <p:nvSpPr>
          <p:cNvPr id="16" name="TextBox 15">
            <a:extLst>
              <a:ext uri="{FF2B5EF4-FFF2-40B4-BE49-F238E27FC236}">
                <a16:creationId xmlns:a16="http://schemas.microsoft.com/office/drawing/2014/main" id="{76485823-1149-A780-6DC0-1972759E4BB1}"/>
              </a:ext>
            </a:extLst>
          </p:cNvPr>
          <p:cNvSpPr txBox="1"/>
          <p:nvPr/>
        </p:nvSpPr>
        <p:spPr>
          <a:xfrm>
            <a:off x="7041125" y="3540730"/>
            <a:ext cx="4511021" cy="400110"/>
          </a:xfrm>
          <a:prstGeom prst="rect">
            <a:avLst/>
          </a:prstGeom>
          <a:solidFill>
            <a:srgbClr val="D5FFD5"/>
          </a:solidFill>
          <a:ln w="1905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Tenant’s Remedies and Rights </a:t>
            </a:r>
          </a:p>
        </p:txBody>
      </p:sp>
      <p:sp>
        <p:nvSpPr>
          <p:cNvPr id="17" name="TextBox 16">
            <a:extLst>
              <a:ext uri="{FF2B5EF4-FFF2-40B4-BE49-F238E27FC236}">
                <a16:creationId xmlns:a16="http://schemas.microsoft.com/office/drawing/2014/main" id="{E6B910D4-EC36-D5E2-05E5-7A5A0C9C3EB5}"/>
              </a:ext>
            </a:extLst>
          </p:cNvPr>
          <p:cNvSpPr txBox="1"/>
          <p:nvPr/>
        </p:nvSpPr>
        <p:spPr>
          <a:xfrm>
            <a:off x="7045149" y="4255934"/>
            <a:ext cx="4511021" cy="400110"/>
          </a:xfrm>
          <a:prstGeom prst="rect">
            <a:avLst/>
          </a:prstGeom>
          <a:solidFill>
            <a:srgbClr val="D5FFD5"/>
          </a:solidFill>
          <a:ln w="1905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Court-Determined Rent Abatement</a:t>
            </a:r>
          </a:p>
        </p:txBody>
      </p:sp>
      <p:grpSp>
        <p:nvGrpSpPr>
          <p:cNvPr id="19" name="Group 18">
            <a:extLst>
              <a:ext uri="{FF2B5EF4-FFF2-40B4-BE49-F238E27FC236}">
                <a16:creationId xmlns:a16="http://schemas.microsoft.com/office/drawing/2014/main" id="{D14920C0-FFD3-EB1D-DC76-50479A6CC063}"/>
              </a:ext>
            </a:extLst>
          </p:cNvPr>
          <p:cNvGrpSpPr/>
          <p:nvPr/>
        </p:nvGrpSpPr>
        <p:grpSpPr>
          <a:xfrm>
            <a:off x="7035717" y="5008075"/>
            <a:ext cx="4511021" cy="523220"/>
            <a:chOff x="2123457" y="1567959"/>
            <a:chExt cx="7764651" cy="654014"/>
          </a:xfrm>
          <a:solidFill>
            <a:srgbClr val="EBFFFF"/>
          </a:solidFill>
        </p:grpSpPr>
        <p:sp>
          <p:nvSpPr>
            <p:cNvPr id="21" name="Rectangle 20">
              <a:extLst>
                <a:ext uri="{FF2B5EF4-FFF2-40B4-BE49-F238E27FC236}">
                  <a16:creationId xmlns:a16="http://schemas.microsoft.com/office/drawing/2014/main" id="{2AF7D2D5-DC8B-E1D6-434B-F4C0EE98A59A}"/>
                </a:ext>
              </a:extLst>
            </p:cNvPr>
            <p:cNvSpPr/>
            <p:nvPr/>
          </p:nvSpPr>
          <p:spPr>
            <a:xfrm>
              <a:off x="2123457" y="1567959"/>
              <a:ext cx="7764651" cy="654014"/>
            </a:xfrm>
            <a:prstGeom prst="rect">
              <a:avLst/>
            </a:prstGeom>
            <a:solidFill>
              <a:srgbClr val="D5FFD5"/>
            </a:solidFill>
            <a:ln w="19050">
              <a:solidFill>
                <a:srgbClr val="00B050"/>
              </a:solidFill>
            </a:ln>
          </p:spPr>
          <p:txBody>
            <a:bodyPr wrap="square">
              <a:spAutoFit/>
            </a:bodyPr>
            <a:lstStyle/>
            <a:p>
              <a:pPr algn="ctr"/>
              <a:endParaRPr lang="en-US" sz="2000" b="1">
                <a:solidFill>
                  <a:schemeClr val="tx1"/>
                </a:solidFill>
                <a:latin typeface="Alexandria"/>
                <a:cs typeface="Times New Roman" panose="02020603050405020304" pitchFamily="18" charset="0"/>
              </a:endParaRPr>
            </a:p>
          </p:txBody>
        </p:sp>
        <p:sp>
          <p:nvSpPr>
            <p:cNvPr id="23" name="TextBox 22">
              <a:extLst>
                <a:ext uri="{FF2B5EF4-FFF2-40B4-BE49-F238E27FC236}">
                  <a16:creationId xmlns:a16="http://schemas.microsoft.com/office/drawing/2014/main" id="{89E34D8B-67AF-2D69-ECBC-462F90153154}"/>
                </a:ext>
              </a:extLst>
            </p:cNvPr>
            <p:cNvSpPr txBox="1"/>
            <p:nvPr/>
          </p:nvSpPr>
          <p:spPr>
            <a:xfrm>
              <a:off x="2123457" y="1574665"/>
              <a:ext cx="7764651" cy="500129"/>
            </a:xfrm>
            <a:prstGeom prst="rect">
              <a:avLst/>
            </a:prstGeom>
            <a:solidFill>
              <a:srgbClr val="D5FFD5"/>
            </a:solidFill>
            <a:ln w="1905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Tenant's Duties</a:t>
              </a:r>
            </a:p>
          </p:txBody>
        </p:sp>
      </p:grpSp>
      <p:sp>
        <p:nvSpPr>
          <p:cNvPr id="7" name="TextBox 6">
            <a:extLst>
              <a:ext uri="{FF2B5EF4-FFF2-40B4-BE49-F238E27FC236}">
                <a16:creationId xmlns:a16="http://schemas.microsoft.com/office/drawing/2014/main" id="{F260A7F7-D1FD-247D-8BA5-001D9BD3681E}"/>
              </a:ext>
            </a:extLst>
          </p:cNvPr>
          <p:cNvSpPr txBox="1"/>
          <p:nvPr/>
        </p:nvSpPr>
        <p:spPr>
          <a:xfrm>
            <a:off x="5311541" y="641699"/>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lexandria" charset="0"/>
                <a:cs typeface="Alexandria" charset="0"/>
              </a:rPr>
              <a:t>Recap-Lecture 6</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26342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ppt_x"/>
                                          </p:val>
                                        </p:tav>
                                        <p:tav tm="100000">
                                          <p:val>
                                            <p:strVal val="#ppt_x"/>
                                          </p:val>
                                        </p:tav>
                                      </p:tavLst>
                                    </p:anim>
                                    <p:anim calcmode="lin" valueType="num">
                                      <p:cBhvr additive="base">
                                        <p:cTn id="3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ppt_x"/>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500" fill="hold"/>
                                        <p:tgtEl>
                                          <p:spTgt spid="19"/>
                                        </p:tgtEl>
                                        <p:attrNameLst>
                                          <p:attrName>ppt_x</p:attrName>
                                        </p:attrNameLst>
                                      </p:cBhvr>
                                      <p:tavLst>
                                        <p:tav tm="0">
                                          <p:val>
                                            <p:strVal val="#ppt_x"/>
                                          </p:val>
                                        </p:tav>
                                        <p:tav tm="100000">
                                          <p:val>
                                            <p:strVal val="#ppt_x"/>
                                          </p:val>
                                        </p:tav>
                                      </p:tavLst>
                                    </p:anim>
                                    <p:anim calcmode="lin" valueType="num">
                                      <p:cBhvr additive="base">
                                        <p:cTn id="7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9" grpId="0" animBg="1"/>
      <p:bldP spid="42" grpId="0" animBg="1"/>
      <p:bldP spid="45" grpId="0" animBg="1"/>
      <p:bldP spid="15" grpId="0" animBg="1"/>
      <p:bldP spid="12"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689FA-7236-AA21-24AB-866B71677F5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E7F244E-2C83-CA7B-9667-B940EEAA240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B126C7F-39F1-5E1F-46D5-CBEF75C3CA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E0F9D33-B517-A7E1-9DAF-67384DEA872F}"/>
              </a:ext>
            </a:extLst>
          </p:cNvPr>
          <p:cNvSpPr/>
          <p:nvPr/>
        </p:nvSpPr>
        <p:spPr>
          <a:xfrm rot="16200000" flipV="1">
            <a:off x="-1146360" y="41243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C7345B9-CE35-C580-53B0-1D64CD9CC5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B9E753E5-34D2-2B86-A827-C479CF15EF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646B1FDA-8E67-A271-9068-A584E9982B5B}"/>
              </a:ext>
            </a:extLst>
          </p:cNvPr>
          <p:cNvSpPr/>
          <p:nvPr/>
        </p:nvSpPr>
        <p:spPr>
          <a:xfrm>
            <a:off x="435906" y="1216039"/>
            <a:ext cx="5678024" cy="706752"/>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highlight>
                  <a:srgbClr val="FFE1FF"/>
                </a:highlight>
                <a:latin typeface="Alexandria"/>
              </a:rPr>
              <a:t>Responsibility for Defective Building Components</a:t>
            </a:r>
          </a:p>
        </p:txBody>
      </p:sp>
      <p:grpSp>
        <p:nvGrpSpPr>
          <p:cNvPr id="34" name="Group 33">
            <a:extLst>
              <a:ext uri="{FF2B5EF4-FFF2-40B4-BE49-F238E27FC236}">
                <a16:creationId xmlns:a16="http://schemas.microsoft.com/office/drawing/2014/main" id="{756DE1B3-1EDF-BE1D-5E31-82C83D3306E8}"/>
              </a:ext>
            </a:extLst>
          </p:cNvPr>
          <p:cNvGrpSpPr/>
          <p:nvPr/>
        </p:nvGrpSpPr>
        <p:grpSpPr>
          <a:xfrm>
            <a:off x="1368437" y="2018224"/>
            <a:ext cx="4406916" cy="364526"/>
            <a:chOff x="2916542" y="1122538"/>
            <a:chExt cx="6178484" cy="2349065"/>
          </a:xfrm>
          <a:solidFill>
            <a:srgbClr val="FFE1FF"/>
          </a:solidFill>
        </p:grpSpPr>
        <p:sp>
          <p:nvSpPr>
            <p:cNvPr id="35" name="Rectangle 34">
              <a:extLst>
                <a:ext uri="{FF2B5EF4-FFF2-40B4-BE49-F238E27FC236}">
                  <a16:creationId xmlns:a16="http://schemas.microsoft.com/office/drawing/2014/main" id="{8A020D97-50F0-9D2F-1C52-134617E2D6D0}"/>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6" name="TextBox 35">
              <a:extLst>
                <a:ext uri="{FF2B5EF4-FFF2-40B4-BE49-F238E27FC236}">
                  <a16:creationId xmlns:a16="http://schemas.microsoft.com/office/drawing/2014/main" id="{A75B56F8-70E5-2069-FDD9-604ACC79AB46}"/>
                </a:ext>
              </a:extLst>
            </p:cNvPr>
            <p:cNvSpPr txBox="1"/>
            <p:nvPr/>
          </p:nvSpPr>
          <p:spPr>
            <a:xfrm>
              <a:off x="2916542" y="1122538"/>
              <a:ext cx="6178484" cy="2349065"/>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Concept</a:t>
              </a:r>
              <a:endParaRPr lang="en-US" b="1" kern="1200" dirty="0">
                <a:solidFill>
                  <a:schemeClr val="tx1"/>
                </a:solidFill>
                <a:latin typeface="Alexandria"/>
              </a:endParaRPr>
            </a:p>
          </p:txBody>
        </p:sp>
      </p:grpSp>
      <p:grpSp>
        <p:nvGrpSpPr>
          <p:cNvPr id="37" name="Group 36">
            <a:extLst>
              <a:ext uri="{FF2B5EF4-FFF2-40B4-BE49-F238E27FC236}">
                <a16:creationId xmlns:a16="http://schemas.microsoft.com/office/drawing/2014/main" id="{037B77A4-B74F-DA82-FDC1-60A8B72B9FB8}"/>
              </a:ext>
            </a:extLst>
          </p:cNvPr>
          <p:cNvGrpSpPr/>
          <p:nvPr/>
        </p:nvGrpSpPr>
        <p:grpSpPr>
          <a:xfrm>
            <a:off x="1361191" y="2576125"/>
            <a:ext cx="4506997" cy="458891"/>
            <a:chOff x="2916542" y="1566314"/>
            <a:chExt cx="6178484" cy="531606"/>
          </a:xfrm>
          <a:solidFill>
            <a:srgbClr val="FFE1FF"/>
          </a:solidFill>
        </p:grpSpPr>
        <p:sp>
          <p:nvSpPr>
            <p:cNvPr id="38" name="Rectangle 37">
              <a:extLst>
                <a:ext uri="{FF2B5EF4-FFF2-40B4-BE49-F238E27FC236}">
                  <a16:creationId xmlns:a16="http://schemas.microsoft.com/office/drawing/2014/main" id="{649DE52C-FF1B-F6ED-DE93-60846D075E99}"/>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9" name="TextBox 38">
              <a:extLst>
                <a:ext uri="{FF2B5EF4-FFF2-40B4-BE49-F238E27FC236}">
                  <a16:creationId xmlns:a16="http://schemas.microsoft.com/office/drawing/2014/main" id="{119C8BA7-9A3F-46BC-615B-BEBBEBCA153E}"/>
                </a:ext>
              </a:extLst>
            </p:cNvPr>
            <p:cNvSpPr txBox="1"/>
            <p:nvPr/>
          </p:nvSpPr>
          <p:spPr>
            <a:xfrm>
              <a:off x="2916542" y="1566314"/>
              <a:ext cx="6178484" cy="531606"/>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Strict Liability vs. Negligence</a:t>
              </a:r>
            </a:p>
          </p:txBody>
        </p:sp>
      </p:grpSp>
      <p:grpSp>
        <p:nvGrpSpPr>
          <p:cNvPr id="40" name="Group 39">
            <a:extLst>
              <a:ext uri="{FF2B5EF4-FFF2-40B4-BE49-F238E27FC236}">
                <a16:creationId xmlns:a16="http://schemas.microsoft.com/office/drawing/2014/main" id="{EB7BB40F-57C4-1662-17AD-EE3B252084C4}"/>
              </a:ext>
            </a:extLst>
          </p:cNvPr>
          <p:cNvGrpSpPr/>
          <p:nvPr/>
        </p:nvGrpSpPr>
        <p:grpSpPr>
          <a:xfrm>
            <a:off x="1390175" y="3319826"/>
            <a:ext cx="4511021" cy="535753"/>
            <a:chOff x="2123457" y="1567959"/>
            <a:chExt cx="7764651" cy="669680"/>
          </a:xfrm>
          <a:solidFill>
            <a:srgbClr val="FFE1FF"/>
          </a:solidFill>
        </p:grpSpPr>
        <p:sp>
          <p:nvSpPr>
            <p:cNvPr id="41" name="Rectangle 40">
              <a:extLst>
                <a:ext uri="{FF2B5EF4-FFF2-40B4-BE49-F238E27FC236}">
                  <a16:creationId xmlns:a16="http://schemas.microsoft.com/office/drawing/2014/main" id="{EF182FE1-BA5F-3E06-120E-6A6527514A5D}"/>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2" name="TextBox 41">
              <a:extLst>
                <a:ext uri="{FF2B5EF4-FFF2-40B4-BE49-F238E27FC236}">
                  <a16:creationId xmlns:a16="http://schemas.microsoft.com/office/drawing/2014/main" id="{C0CAF2F0-D437-6E40-4AAE-BB965F6601AF}"/>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Criteria for Determining Landlord Liability for Injury</a:t>
              </a:r>
            </a:p>
          </p:txBody>
        </p:sp>
      </p:grpSp>
      <p:grpSp>
        <p:nvGrpSpPr>
          <p:cNvPr id="43" name="Group 42">
            <a:extLst>
              <a:ext uri="{FF2B5EF4-FFF2-40B4-BE49-F238E27FC236}">
                <a16:creationId xmlns:a16="http://schemas.microsoft.com/office/drawing/2014/main" id="{68819069-01E0-2945-E5F5-8B52E4B1B2FA}"/>
              </a:ext>
            </a:extLst>
          </p:cNvPr>
          <p:cNvGrpSpPr/>
          <p:nvPr/>
        </p:nvGrpSpPr>
        <p:grpSpPr>
          <a:xfrm>
            <a:off x="1368437" y="4069815"/>
            <a:ext cx="4511021" cy="535753"/>
            <a:chOff x="2123457" y="1567959"/>
            <a:chExt cx="7764651" cy="669680"/>
          </a:xfrm>
          <a:solidFill>
            <a:srgbClr val="FFE1FF"/>
          </a:solidFill>
        </p:grpSpPr>
        <p:sp>
          <p:nvSpPr>
            <p:cNvPr id="44" name="Rectangle 43">
              <a:extLst>
                <a:ext uri="{FF2B5EF4-FFF2-40B4-BE49-F238E27FC236}">
                  <a16:creationId xmlns:a16="http://schemas.microsoft.com/office/drawing/2014/main" id="{FECC85C5-C234-34C4-CC18-72C298A81BF1}"/>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5" name="TextBox 44">
              <a:extLst>
                <a:ext uri="{FF2B5EF4-FFF2-40B4-BE49-F238E27FC236}">
                  <a16:creationId xmlns:a16="http://schemas.microsoft.com/office/drawing/2014/main" id="{E0B15542-AB0B-5CEB-BDD3-83655C813155}"/>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Landlord’s Duty to Inspect &amp; Remove</a:t>
              </a:r>
            </a:p>
          </p:txBody>
        </p:sp>
      </p:grpSp>
      <p:sp>
        <p:nvSpPr>
          <p:cNvPr id="15" name="Plaque 14">
            <a:extLst>
              <a:ext uri="{FF2B5EF4-FFF2-40B4-BE49-F238E27FC236}">
                <a16:creationId xmlns:a16="http://schemas.microsoft.com/office/drawing/2014/main" id="{9D1F4152-56C1-20E6-F7EE-C0E50D2FBD4C}"/>
              </a:ext>
            </a:extLst>
          </p:cNvPr>
          <p:cNvSpPr/>
          <p:nvPr/>
        </p:nvSpPr>
        <p:spPr>
          <a:xfrm>
            <a:off x="6452950" y="1205968"/>
            <a:ext cx="5678024" cy="679426"/>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highlight>
                  <a:srgbClr val="F9D9BF"/>
                </a:highlight>
                <a:latin typeface="Alexandria"/>
              </a:rPr>
              <a:t>Landlord Liability for Dangerous Activities On-Site and Off-Site</a:t>
            </a:r>
          </a:p>
        </p:txBody>
      </p:sp>
      <p:sp>
        <p:nvSpPr>
          <p:cNvPr id="22" name="TextBox 21">
            <a:extLst>
              <a:ext uri="{FF2B5EF4-FFF2-40B4-BE49-F238E27FC236}">
                <a16:creationId xmlns:a16="http://schemas.microsoft.com/office/drawing/2014/main" id="{9495B611-AB75-0A15-3E1C-585186E844A9}"/>
              </a:ext>
            </a:extLst>
          </p:cNvPr>
          <p:cNvSpPr txBox="1"/>
          <p:nvPr/>
        </p:nvSpPr>
        <p:spPr>
          <a:xfrm>
            <a:off x="7573533" y="1971298"/>
            <a:ext cx="4514606"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Concept</a:t>
            </a:r>
          </a:p>
        </p:txBody>
      </p:sp>
      <p:sp>
        <p:nvSpPr>
          <p:cNvPr id="12" name="TextBox 11">
            <a:extLst>
              <a:ext uri="{FF2B5EF4-FFF2-40B4-BE49-F238E27FC236}">
                <a16:creationId xmlns:a16="http://schemas.microsoft.com/office/drawing/2014/main" id="{8B7086CB-C258-246D-C893-EB2B943EE953}"/>
              </a:ext>
            </a:extLst>
          </p:cNvPr>
          <p:cNvSpPr txBox="1"/>
          <p:nvPr/>
        </p:nvSpPr>
        <p:spPr>
          <a:xfrm>
            <a:off x="7654657" y="2484653"/>
            <a:ext cx="4433482" cy="646331"/>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Landlord Liability for On-Site vs. Off-Site Hazards</a:t>
            </a:r>
          </a:p>
        </p:txBody>
      </p:sp>
      <p:sp>
        <p:nvSpPr>
          <p:cNvPr id="16" name="TextBox 15">
            <a:extLst>
              <a:ext uri="{FF2B5EF4-FFF2-40B4-BE49-F238E27FC236}">
                <a16:creationId xmlns:a16="http://schemas.microsoft.com/office/drawing/2014/main" id="{798C6C35-28E6-B350-AF65-F00848679A48}"/>
              </a:ext>
            </a:extLst>
          </p:cNvPr>
          <p:cNvSpPr txBox="1"/>
          <p:nvPr/>
        </p:nvSpPr>
        <p:spPr>
          <a:xfrm>
            <a:off x="7654656" y="3305715"/>
            <a:ext cx="4433483" cy="646331"/>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Scope of Landlord Liability On-Site and Off-Site: Practical Examples</a:t>
            </a:r>
          </a:p>
        </p:txBody>
      </p:sp>
      <p:sp>
        <p:nvSpPr>
          <p:cNvPr id="17" name="TextBox 16">
            <a:extLst>
              <a:ext uri="{FF2B5EF4-FFF2-40B4-BE49-F238E27FC236}">
                <a16:creationId xmlns:a16="http://schemas.microsoft.com/office/drawing/2014/main" id="{345A90AC-A1BB-F4F6-439A-86B2ABBF61C5}"/>
              </a:ext>
            </a:extLst>
          </p:cNvPr>
          <p:cNvSpPr txBox="1"/>
          <p:nvPr/>
        </p:nvSpPr>
        <p:spPr>
          <a:xfrm>
            <a:off x="7654656" y="4115473"/>
            <a:ext cx="4476317" cy="646331"/>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Limits of Landlord Liability: When the Landlord Is Not Responsible??</a:t>
            </a:r>
          </a:p>
        </p:txBody>
      </p:sp>
      <p:sp>
        <p:nvSpPr>
          <p:cNvPr id="19" name="TextBox 18">
            <a:extLst>
              <a:ext uri="{FF2B5EF4-FFF2-40B4-BE49-F238E27FC236}">
                <a16:creationId xmlns:a16="http://schemas.microsoft.com/office/drawing/2014/main" id="{326E857D-5314-C0AA-E160-610AC12B2EFE}"/>
              </a:ext>
            </a:extLst>
          </p:cNvPr>
          <p:cNvSpPr txBox="1"/>
          <p:nvPr/>
        </p:nvSpPr>
        <p:spPr>
          <a:xfrm>
            <a:off x="2076193" y="5635635"/>
            <a:ext cx="3661984" cy="646331"/>
          </a:xfrm>
          <a:prstGeom prst="rect">
            <a:avLst/>
          </a:prstGeom>
          <a:solidFill>
            <a:srgbClr val="FFFFCC"/>
          </a:solidFill>
          <a:ln w="19050">
            <a:solidFill>
              <a:srgbClr val="FFC000"/>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When is the landlord liable for damages?</a:t>
            </a:r>
          </a:p>
        </p:txBody>
      </p:sp>
      <p:sp>
        <p:nvSpPr>
          <p:cNvPr id="21" name="TextBox 20">
            <a:extLst>
              <a:ext uri="{FF2B5EF4-FFF2-40B4-BE49-F238E27FC236}">
                <a16:creationId xmlns:a16="http://schemas.microsoft.com/office/drawing/2014/main" id="{84A060C8-CA94-7034-FCE0-290C337AF150}"/>
              </a:ext>
            </a:extLst>
          </p:cNvPr>
          <p:cNvSpPr txBox="1"/>
          <p:nvPr/>
        </p:nvSpPr>
        <p:spPr>
          <a:xfrm>
            <a:off x="6409280" y="5628222"/>
            <a:ext cx="4142337" cy="646331"/>
          </a:xfrm>
          <a:prstGeom prst="rect">
            <a:avLst/>
          </a:prstGeom>
          <a:solidFill>
            <a:srgbClr val="FFFFCC"/>
          </a:solidFill>
          <a:ln w="19050">
            <a:solidFill>
              <a:srgbClr val="FFC000"/>
            </a:solidFill>
          </a:ln>
        </p:spPr>
        <p:txBody>
          <a:bodyPr wrap="square">
            <a:spAutoFit/>
          </a:bodyPr>
          <a:lstStyle/>
          <a:p>
            <a:pPr lvl="0" algn="ctr">
              <a:defRPr/>
            </a:pPr>
            <a:r>
              <a:rPr lang="en-US" b="1" dirty="0">
                <a:latin typeface="Alexandria" charset="0"/>
              </a:rPr>
              <a:t>Responsibilities of the Landlord and the Tenant Regarding Smoke Detectors</a:t>
            </a:r>
          </a:p>
        </p:txBody>
      </p:sp>
      <p:sp>
        <p:nvSpPr>
          <p:cNvPr id="3" name="TextBox 2">
            <a:extLst>
              <a:ext uri="{FF2B5EF4-FFF2-40B4-BE49-F238E27FC236}">
                <a16:creationId xmlns:a16="http://schemas.microsoft.com/office/drawing/2014/main" id="{2073A2D2-BE60-69AB-AB37-21E4518DD88F}"/>
              </a:ext>
            </a:extLst>
          </p:cNvPr>
          <p:cNvSpPr txBox="1"/>
          <p:nvPr/>
        </p:nvSpPr>
        <p:spPr>
          <a:xfrm>
            <a:off x="3911549" y="5084159"/>
            <a:ext cx="3661984" cy="369332"/>
          </a:xfrm>
          <a:prstGeom prst="rect">
            <a:avLst/>
          </a:prstGeom>
          <a:solidFill>
            <a:srgbClr val="FFFFCC"/>
          </a:solidFill>
          <a:ln w="19050">
            <a:solidFill>
              <a:srgbClr val="FFC000"/>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Concept</a:t>
            </a:r>
          </a:p>
        </p:txBody>
      </p:sp>
      <p:sp>
        <p:nvSpPr>
          <p:cNvPr id="7" name="TextBox 6">
            <a:extLst>
              <a:ext uri="{FF2B5EF4-FFF2-40B4-BE49-F238E27FC236}">
                <a16:creationId xmlns:a16="http://schemas.microsoft.com/office/drawing/2014/main" id="{54AAE900-473C-AE89-E73C-170A74CA5AFC}"/>
              </a:ext>
            </a:extLst>
          </p:cNvPr>
          <p:cNvSpPr txBox="1"/>
          <p:nvPr/>
        </p:nvSpPr>
        <p:spPr>
          <a:xfrm>
            <a:off x="4405068" y="6395902"/>
            <a:ext cx="3661984" cy="369332"/>
          </a:xfrm>
          <a:prstGeom prst="rect">
            <a:avLst/>
          </a:prstGeom>
          <a:solidFill>
            <a:srgbClr val="FFFFCC"/>
          </a:solidFill>
          <a:ln w="19050">
            <a:solidFill>
              <a:srgbClr val="FFC000"/>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Emergency Fire Safety Information</a:t>
            </a:r>
          </a:p>
        </p:txBody>
      </p:sp>
      <p:sp>
        <p:nvSpPr>
          <p:cNvPr id="9" name="Plaque 8">
            <a:extLst>
              <a:ext uri="{FF2B5EF4-FFF2-40B4-BE49-F238E27FC236}">
                <a16:creationId xmlns:a16="http://schemas.microsoft.com/office/drawing/2014/main" id="{BDD72175-4ED0-CB50-4BC4-5B705DAC2263}"/>
              </a:ext>
            </a:extLst>
          </p:cNvPr>
          <p:cNvSpPr/>
          <p:nvPr/>
        </p:nvSpPr>
        <p:spPr>
          <a:xfrm>
            <a:off x="67817" y="4877845"/>
            <a:ext cx="1808865" cy="1980155"/>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highlight>
                  <a:srgbClr val="FFFF00"/>
                </a:highlight>
                <a:latin typeface="Alexandria"/>
              </a:rPr>
              <a:t>Fire Safety Programs</a:t>
            </a:r>
          </a:p>
        </p:txBody>
      </p:sp>
      <p:sp>
        <p:nvSpPr>
          <p:cNvPr id="10" name="TextBox 9">
            <a:extLst>
              <a:ext uri="{FF2B5EF4-FFF2-40B4-BE49-F238E27FC236}">
                <a16:creationId xmlns:a16="http://schemas.microsoft.com/office/drawing/2014/main" id="{B2C4B575-5EB6-D841-BB09-D712A6B958D5}"/>
              </a:ext>
            </a:extLst>
          </p:cNvPr>
          <p:cNvSpPr txBox="1"/>
          <p:nvPr/>
        </p:nvSpPr>
        <p:spPr>
          <a:xfrm>
            <a:off x="5311541" y="641699"/>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lexandria" charset="0"/>
                <a:cs typeface="Alexandria" charset="0"/>
              </a:rPr>
              <a:t>Recap-Lecture 6</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47531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fill="hold"/>
                                        <p:tgtEl>
                                          <p:spTgt spid="43"/>
                                        </p:tgtEl>
                                        <p:attrNameLst>
                                          <p:attrName>ppt_x</p:attrName>
                                        </p:attrNameLst>
                                      </p:cBhvr>
                                      <p:tavLst>
                                        <p:tav tm="0">
                                          <p:val>
                                            <p:strVal val="#ppt_x"/>
                                          </p:val>
                                        </p:tav>
                                        <p:tav tm="100000">
                                          <p:val>
                                            <p:strVal val="#ppt_x"/>
                                          </p:val>
                                        </p:tav>
                                      </p:tavLst>
                                    </p:anim>
                                    <p:anim calcmode="lin" valueType="num">
                                      <p:cBhvr additive="base">
                                        <p:cTn id="3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fill="hold"/>
                                        <p:tgtEl>
                                          <p:spTgt spid="3"/>
                                        </p:tgtEl>
                                        <p:attrNameLst>
                                          <p:attrName>ppt_x</p:attrName>
                                        </p:attrNameLst>
                                      </p:cBhvr>
                                      <p:tavLst>
                                        <p:tav tm="0">
                                          <p:val>
                                            <p:strVal val="#ppt_x"/>
                                          </p:val>
                                        </p:tav>
                                        <p:tav tm="100000">
                                          <p:val>
                                            <p:strVal val="#ppt_x"/>
                                          </p:val>
                                        </p:tav>
                                      </p:tavLst>
                                    </p:anim>
                                    <p:anim calcmode="lin" valueType="num">
                                      <p:cBhvr additive="base">
                                        <p:cTn id="6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fill="hold"/>
                                        <p:tgtEl>
                                          <p:spTgt spid="19"/>
                                        </p:tgtEl>
                                        <p:attrNameLst>
                                          <p:attrName>ppt_x</p:attrName>
                                        </p:attrNameLst>
                                      </p:cBhvr>
                                      <p:tavLst>
                                        <p:tav tm="0">
                                          <p:val>
                                            <p:strVal val="#ppt_x"/>
                                          </p:val>
                                        </p:tav>
                                        <p:tav tm="100000">
                                          <p:val>
                                            <p:strVal val="#ppt_x"/>
                                          </p:val>
                                        </p:tav>
                                      </p:tavLst>
                                    </p:anim>
                                    <p:anim calcmode="lin" valueType="num">
                                      <p:cBhvr additive="base">
                                        <p:cTn id="7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ppt_x"/>
                                          </p:val>
                                        </p:tav>
                                        <p:tav tm="100000">
                                          <p:val>
                                            <p:strVal val="#ppt_x"/>
                                          </p:val>
                                        </p:tav>
                                      </p:tavLst>
                                    </p:anim>
                                    <p:anim calcmode="lin" valueType="num">
                                      <p:cBhvr additive="base">
                                        <p:cTn id="8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500" fill="hold"/>
                                        <p:tgtEl>
                                          <p:spTgt spid="7"/>
                                        </p:tgtEl>
                                        <p:attrNameLst>
                                          <p:attrName>ppt_x</p:attrName>
                                        </p:attrNameLst>
                                      </p:cBhvr>
                                      <p:tavLst>
                                        <p:tav tm="0">
                                          <p:val>
                                            <p:strVal val="#ppt_x"/>
                                          </p:val>
                                        </p:tav>
                                        <p:tav tm="100000">
                                          <p:val>
                                            <p:strVal val="#ppt_x"/>
                                          </p:val>
                                        </p:tav>
                                      </p:tavLst>
                                    </p:anim>
                                    <p:anim calcmode="lin" valueType="num">
                                      <p:cBhvr additive="base">
                                        <p:cTn id="8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22" grpId="0" animBg="1"/>
      <p:bldP spid="12" grpId="0" animBg="1"/>
      <p:bldP spid="16" grpId="0" animBg="1"/>
      <p:bldP spid="17" grpId="0" animBg="1"/>
      <p:bldP spid="19" grpId="0" animBg="1"/>
      <p:bldP spid="21" grpId="0" animBg="1"/>
      <p:bldP spid="3"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930438" y="41304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291033" y="1799303"/>
            <a:ext cx="8417320" cy="8951681"/>
          </a:xfrm>
          <a:prstGeom prst="rect">
            <a:avLst/>
          </a:prstGeom>
          <a:noFill/>
        </p:spPr>
        <p:txBody>
          <a:bodyPr wrap="square" rtlCol="0">
            <a:spAutoFit/>
          </a:bodyPr>
          <a:lstStyle/>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Property Management Licensing</a:t>
            </a:r>
            <a:endParaRPr lang="ar-SY" sz="2000" dirty="0">
              <a:latin typeface="Alexandria"/>
              <a:ea typeface="Calibri" panose="020F0502020204030204" pitchFamily="34" charset="0"/>
              <a:cs typeface="Times New Roman" panose="02020603050405020304" pitchFamily="18" charset="0"/>
            </a:endParaRP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Tenant Estoppel</a:t>
            </a:r>
            <a:r>
              <a:rPr lang="ar-SY" sz="2000" dirty="0">
                <a:latin typeface="Alexandria"/>
                <a:ea typeface="Calibri" panose="020F0502020204030204" pitchFamily="34" charset="0"/>
                <a:cs typeface="Times New Roman" panose="02020603050405020304" pitchFamily="18" charset="0"/>
              </a:rPr>
              <a:t> </a:t>
            </a:r>
            <a:r>
              <a:rPr lang="en-US" sz="2000" dirty="0">
                <a:latin typeface="Alexandria"/>
                <a:ea typeface="Calibri" panose="020F0502020204030204" pitchFamily="34" charset="0"/>
                <a:cs typeface="Times New Roman" panose="02020603050405020304" pitchFamily="18" charset="0"/>
              </a:rPr>
              <a:t>Certificate (TEC)</a:t>
            </a: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Real Estate Portfolio Management</a:t>
            </a:r>
            <a:endParaRPr lang="ar-SY" sz="2000" dirty="0">
              <a:latin typeface="Alexandria"/>
              <a:ea typeface="Calibri" panose="020F0502020204030204" pitchFamily="34" charset="0"/>
              <a:cs typeface="Times New Roman" panose="02020603050405020304" pitchFamily="18" charset="0"/>
            </a:endParaRP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Facility Management</a:t>
            </a:r>
            <a:endParaRPr lang="ar-SY" sz="2000" dirty="0">
              <a:latin typeface="Alexandria"/>
              <a:ea typeface="Calibri" panose="020F0502020204030204" pitchFamily="34" charset="0"/>
              <a:cs typeface="Times New Roman" panose="02020603050405020304" pitchFamily="18" charset="0"/>
            </a:endParaRP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Facility Planning</a:t>
            </a: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Facility Management Life cycle</a:t>
            </a:r>
          </a:p>
          <a:p>
            <a:pPr marL="223838" indent="-53975" algn="justLow">
              <a:lnSpc>
                <a:spcPct val="120000"/>
              </a:lnSpc>
              <a:spcBef>
                <a:spcPts val="600"/>
              </a:spcBef>
              <a:spcAft>
                <a:spcPts val="600"/>
              </a:spcAft>
              <a:buFont typeface="Wingdings" panose="05000000000000000000" pitchFamily="2" charset="2"/>
              <a:buChar char="v"/>
              <a:tabLst>
                <a:tab pos="457200" algn="l"/>
              </a:tabLst>
            </a:pPr>
            <a:endParaRPr lang="en-US" sz="2000" dirty="0">
              <a:latin typeface="Alexandria"/>
              <a:ea typeface="Calibri" panose="020F0502020204030204" pitchFamily="34" charset="0"/>
              <a:cs typeface="Times New Roman" panose="02020603050405020304" pitchFamily="18" charset="0"/>
            </a:endParaRPr>
          </a:p>
          <a:p>
            <a:pPr marL="169863" lvl="0" algn="justLow">
              <a:lnSpc>
                <a:spcPct val="120000"/>
              </a:lnSpc>
              <a:spcBef>
                <a:spcPts val="600"/>
              </a:spcBef>
              <a:spcAft>
                <a:spcPts val="600"/>
              </a:spcAft>
              <a:tabLst>
                <a:tab pos="457200" algn="l"/>
              </a:tabLst>
            </a:pPr>
            <a:endParaRPr lang="en-US"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en-US" dirty="0">
              <a:latin typeface="Alexandria"/>
              <a:ea typeface="Calibri" panose="020F0502020204030204" pitchFamily="34" charset="0"/>
              <a:cs typeface="Times New Roman" panose="02020603050405020304" pitchFamily="18" charset="0"/>
            </a:endParaRPr>
          </a:p>
          <a:p>
            <a:pPr lvl="0" algn="ctr" defTabSz="977900">
              <a:lnSpc>
                <a:spcPct val="90000"/>
              </a:lnSpc>
              <a:spcBef>
                <a:spcPct val="0"/>
              </a:spcBef>
              <a:spcAft>
                <a:spcPct val="35000"/>
              </a:spcAft>
            </a:pPr>
            <a:endParaRPr lang="en-US" b="1" dirty="0">
              <a:latin typeface="Alexandria"/>
            </a:endParaRPr>
          </a:p>
          <a:p>
            <a:pPr marL="511175" lvl="0" indent="-635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504825" lvl="0" algn="justLow">
              <a:lnSpc>
                <a:spcPct val="120000"/>
              </a:lnSpc>
              <a:spcBef>
                <a:spcPts val="600"/>
              </a:spcBef>
              <a:spcAft>
                <a:spcPts val="600"/>
              </a:spcAft>
              <a:tabLst>
                <a:tab pos="457200" algn="l"/>
              </a:tabLst>
            </a:pPr>
            <a:endParaRPr lang="en-US" dirty="0">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1F18E36-36E6-3E91-7495-F4F6540992DE}"/>
              </a:ext>
            </a:extLst>
          </p:cNvPr>
          <p:cNvSpPr txBox="1"/>
          <p:nvPr/>
        </p:nvSpPr>
        <p:spPr>
          <a:xfrm>
            <a:off x="4104553" y="1065461"/>
            <a:ext cx="5926419" cy="505972"/>
          </a:xfrm>
          <a:prstGeom prst="rect">
            <a:avLst/>
          </a:prstGeom>
          <a:noFill/>
        </p:spPr>
        <p:txBody>
          <a:bodyPr wrap="square" rtlCol="0">
            <a:spAutoFit/>
          </a:bodyPr>
          <a:lstStyle/>
          <a:p>
            <a:pPr algn="ctr">
              <a:lnSpc>
                <a:spcPct val="120000"/>
              </a:lnSpc>
              <a:spcBef>
                <a:spcPts val="600"/>
              </a:spcBef>
              <a:spcAft>
                <a:spcPts val="600"/>
              </a:spcAft>
              <a:tabLst>
                <a:tab pos="457200" algn="l"/>
              </a:tabLst>
              <a:defRPr/>
            </a:pPr>
            <a:r>
              <a:rPr lang="en-US" sz="2400" b="1" dirty="0">
                <a:solidFill>
                  <a:srgbClr val="00B0F0"/>
                </a:solidFill>
                <a:latin typeface="Alexandria" charset="0"/>
                <a:cs typeface="Alexandria" charset="0"/>
              </a:rPr>
              <a:t>* Contents </a:t>
            </a:r>
            <a:r>
              <a:rPr lang="en-US" sz="2400" b="1" dirty="0">
                <a:solidFill>
                  <a:srgbClr val="00B0F0"/>
                </a:solidFill>
                <a:latin typeface="Alexandria" charset="0"/>
              </a:rPr>
              <a:t>*</a:t>
            </a:r>
          </a:p>
        </p:txBody>
      </p:sp>
    </p:spTree>
    <p:custDataLst>
      <p:tags r:id="rId1"/>
    </p:custDataLst>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477E-59F8-69FC-ED44-7E559510557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19ABB4F-60CC-AB47-5F49-BBDBA33C92C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868DA5-1C94-85C0-5CEB-9A03CBE27D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090660-72C0-8C12-1026-B9F78BDAD9A2}"/>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sp>
        <p:nvSpPr>
          <p:cNvPr id="4" name="TextBox 3">
            <a:extLst>
              <a:ext uri="{FF2B5EF4-FFF2-40B4-BE49-F238E27FC236}">
                <a16:creationId xmlns:a16="http://schemas.microsoft.com/office/drawing/2014/main" id="{F11F1901-3192-1A22-BA37-906653877184}"/>
              </a:ext>
            </a:extLst>
          </p:cNvPr>
          <p:cNvSpPr txBox="1"/>
          <p:nvPr/>
        </p:nvSpPr>
        <p:spPr>
          <a:xfrm>
            <a:off x="986508" y="2326901"/>
            <a:ext cx="10623947" cy="1475789"/>
          </a:xfrm>
          <a:prstGeom prst="rect">
            <a:avLst/>
          </a:prstGeom>
          <a:solidFill>
            <a:srgbClr val="FFFFFF"/>
          </a:solidFill>
          <a:ln>
            <a:solidFill>
              <a:schemeClr val="accent1"/>
            </a:solidFill>
          </a:ln>
        </p:spPr>
        <p:txBody>
          <a:bodyPr wrap="square">
            <a:spAutoFit/>
          </a:bodyPr>
          <a:lstStyle/>
          <a:p>
            <a:pPr lvl="0" algn="justLow">
              <a:lnSpc>
                <a:spcPct val="114000"/>
              </a:lnSpc>
              <a:defRPr/>
            </a:pPr>
            <a:r>
              <a:rPr lang="en-US" sz="2000" b="1" dirty="0">
                <a:solidFill>
                  <a:srgbClr val="C00000"/>
                </a:solidFill>
                <a:latin typeface="Alexandria"/>
              </a:rPr>
              <a:t>Property Management Licensing </a:t>
            </a:r>
            <a:r>
              <a:rPr lang="en-US" sz="2000" b="1" dirty="0">
                <a:solidFill>
                  <a:prstClr val="black"/>
                </a:solidFill>
                <a:latin typeface="Alexandria"/>
              </a:rPr>
              <a:t>clarifies</a:t>
            </a:r>
            <a:r>
              <a:rPr lang="en-US" sz="2000" dirty="0">
                <a:solidFill>
                  <a:prstClr val="black"/>
                </a:solidFill>
                <a:latin typeface="Alexandria"/>
              </a:rPr>
              <a:t> which </a:t>
            </a:r>
            <a:r>
              <a:rPr lang="en-US" sz="2000" b="1" dirty="0">
                <a:solidFill>
                  <a:srgbClr val="002060"/>
                </a:solidFill>
                <a:latin typeface="Alexandria"/>
              </a:rPr>
              <a:t>activities require </a:t>
            </a:r>
            <a:r>
              <a:rPr lang="en-US" sz="2000" dirty="0">
                <a:solidFill>
                  <a:prstClr val="black"/>
                </a:solidFill>
                <a:latin typeface="Alexandria"/>
              </a:rPr>
              <a:t>a </a:t>
            </a:r>
            <a:r>
              <a:rPr lang="en-US" sz="2000" b="1" dirty="0">
                <a:solidFill>
                  <a:prstClr val="black"/>
                </a:solidFill>
                <a:latin typeface="Alexandria"/>
              </a:rPr>
              <a:t>D</a:t>
            </a:r>
            <a:r>
              <a:rPr lang="en-US" sz="2000" dirty="0">
                <a:solidFill>
                  <a:prstClr val="black"/>
                </a:solidFill>
                <a:latin typeface="Alexandria"/>
              </a:rPr>
              <a:t>epartment of </a:t>
            </a:r>
            <a:r>
              <a:rPr lang="en-US" sz="2000" b="1" dirty="0">
                <a:solidFill>
                  <a:prstClr val="black"/>
                </a:solidFill>
                <a:latin typeface="Alexandria"/>
              </a:rPr>
              <a:t>R</a:t>
            </a:r>
            <a:r>
              <a:rPr lang="en-US" sz="2000" dirty="0">
                <a:solidFill>
                  <a:prstClr val="black"/>
                </a:solidFill>
                <a:latin typeface="Alexandria"/>
              </a:rPr>
              <a:t>eal </a:t>
            </a:r>
            <a:r>
              <a:rPr lang="en-US" sz="2000" b="1" dirty="0">
                <a:solidFill>
                  <a:prstClr val="black"/>
                </a:solidFill>
                <a:latin typeface="Alexandria"/>
              </a:rPr>
              <a:t>E</a:t>
            </a:r>
            <a:r>
              <a:rPr lang="en-US" sz="2000" dirty="0">
                <a:solidFill>
                  <a:prstClr val="black"/>
                </a:solidFill>
                <a:latin typeface="Alexandria"/>
              </a:rPr>
              <a:t>state </a:t>
            </a:r>
            <a:r>
              <a:rPr lang="en-US" sz="2000" b="1" dirty="0">
                <a:solidFill>
                  <a:prstClr val="black"/>
                </a:solidFill>
                <a:latin typeface="Alexandria"/>
              </a:rPr>
              <a:t>(DRE) broker license </a:t>
            </a:r>
            <a:r>
              <a:rPr lang="en-US" sz="2000" dirty="0">
                <a:solidFill>
                  <a:prstClr val="black"/>
                </a:solidFill>
                <a:latin typeface="Alexandria"/>
              </a:rPr>
              <a:t>and </a:t>
            </a:r>
            <a:r>
              <a:rPr lang="en-US" sz="2000" b="1" dirty="0">
                <a:solidFill>
                  <a:srgbClr val="002060"/>
                </a:solidFill>
                <a:latin typeface="Alexandria"/>
              </a:rPr>
              <a:t>who is authorized to perform them</a:t>
            </a:r>
            <a:r>
              <a:rPr lang="en-US" sz="2000" dirty="0">
                <a:solidFill>
                  <a:prstClr val="black"/>
                </a:solidFill>
                <a:latin typeface="Alexandria"/>
              </a:rPr>
              <a:t>.</a:t>
            </a:r>
          </a:p>
          <a:p>
            <a:pPr marL="342900" lvl="0" indent="-342900" algn="justLow">
              <a:lnSpc>
                <a:spcPct val="114000"/>
              </a:lnSpc>
              <a:buFont typeface="Wingdings" panose="05000000000000000000" pitchFamily="2" charset="2"/>
              <a:buChar char="Ø"/>
              <a:defRPr/>
            </a:pPr>
            <a:r>
              <a:rPr lang="en-US" sz="2000" dirty="0">
                <a:solidFill>
                  <a:prstClr val="black"/>
                </a:solidFill>
                <a:latin typeface="Alexandria"/>
              </a:rPr>
              <a:t>This knowledge protects managers and firms from legal violations and liability.</a:t>
            </a:r>
          </a:p>
          <a:p>
            <a:pPr marL="342900" lvl="0" indent="-342900" algn="justLow">
              <a:lnSpc>
                <a:spcPct val="114000"/>
              </a:lnSpc>
              <a:buFont typeface="Wingdings" panose="05000000000000000000" pitchFamily="2" charset="2"/>
              <a:buChar char="Ø"/>
              <a:defRPr/>
            </a:pPr>
            <a:r>
              <a:rPr lang="en-US" sz="2000" dirty="0">
                <a:solidFill>
                  <a:prstClr val="black"/>
                </a:solidFill>
                <a:latin typeface="Alexandria"/>
              </a:rPr>
              <a:t>It ensures compliance with state regulations governing real estate activities.</a:t>
            </a:r>
          </a:p>
        </p:txBody>
      </p:sp>
      <p:sp>
        <p:nvSpPr>
          <p:cNvPr id="7" name="TextBox 6">
            <a:extLst>
              <a:ext uri="{FF2B5EF4-FFF2-40B4-BE49-F238E27FC236}">
                <a16:creationId xmlns:a16="http://schemas.microsoft.com/office/drawing/2014/main" id="{D604837E-CEBA-46B5-80AB-56489D88E0FF}"/>
              </a:ext>
            </a:extLst>
          </p:cNvPr>
          <p:cNvSpPr txBox="1"/>
          <p:nvPr/>
        </p:nvSpPr>
        <p:spPr>
          <a:xfrm>
            <a:off x="986507" y="3955842"/>
            <a:ext cx="10623947" cy="606398"/>
          </a:xfrm>
          <a:prstGeom prst="doubleWave">
            <a:avLst/>
          </a:prstGeom>
          <a:solidFill>
            <a:srgbClr val="FFFFCC"/>
          </a:solidFill>
          <a:ln>
            <a:solidFill>
              <a:srgbClr val="CC00CC"/>
            </a:solidFill>
          </a:ln>
        </p:spPr>
        <p:txBody>
          <a:bodyPr wrap="square">
            <a:spAutoFit/>
          </a:bodyPr>
          <a:lstStyle/>
          <a:p>
            <a:pPr lvl="0" algn="justLow">
              <a:lnSpc>
                <a:spcPct val="114000"/>
              </a:lnSpc>
              <a:defRPr/>
            </a:pPr>
            <a:r>
              <a:rPr lang="en-US" sz="2200" b="1" dirty="0">
                <a:solidFill>
                  <a:srgbClr val="C00000"/>
                </a:solidFill>
                <a:latin typeface="Alexandria"/>
              </a:rPr>
              <a:t>1. Who Needs a DRE Real Estate Broker License?</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8" name="Rectangle: Beveled 7">
            <a:extLst>
              <a:ext uri="{FF2B5EF4-FFF2-40B4-BE49-F238E27FC236}">
                <a16:creationId xmlns:a16="http://schemas.microsoft.com/office/drawing/2014/main" id="{372FB744-3B2E-4561-D81A-6D530B9C09C0}"/>
              </a:ext>
            </a:extLst>
          </p:cNvPr>
          <p:cNvSpPr/>
          <p:nvPr/>
        </p:nvSpPr>
        <p:spPr>
          <a:xfrm>
            <a:off x="1568053" y="4805770"/>
            <a:ext cx="10623947" cy="1475789"/>
          </a:xfrm>
          <a:prstGeom prst="bevel">
            <a:avLst/>
          </a:prstGeom>
          <a:solidFill>
            <a:srgbClr val="FFFFFF"/>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prstClr val="black"/>
                </a:solidFill>
                <a:latin typeface="Alexandria"/>
              </a:rPr>
              <a:t>Any individual or entity </a:t>
            </a:r>
            <a:r>
              <a:rPr lang="en-US" sz="2000" dirty="0">
                <a:solidFill>
                  <a:prstClr val="black"/>
                </a:solidFill>
                <a:latin typeface="Alexandria"/>
              </a:rPr>
              <a:t>that provides </a:t>
            </a:r>
            <a:r>
              <a:rPr lang="en-US" sz="2000" b="1" dirty="0">
                <a:solidFill>
                  <a:prstClr val="black"/>
                </a:solidFill>
                <a:latin typeface="Alexandria"/>
              </a:rPr>
              <a:t>property management services </a:t>
            </a:r>
            <a:r>
              <a:rPr lang="en-US" sz="2000" b="1" dirty="0">
                <a:solidFill>
                  <a:srgbClr val="C00000"/>
                </a:solidFill>
                <a:latin typeface="Alexandria"/>
              </a:rPr>
              <a:t>on behalf of others </a:t>
            </a:r>
            <a:r>
              <a:rPr lang="en-US" sz="2000" b="1" dirty="0">
                <a:solidFill>
                  <a:prstClr val="black"/>
                </a:solidFill>
                <a:latin typeface="Alexandria"/>
              </a:rPr>
              <a:t>and for </a:t>
            </a:r>
            <a:r>
              <a:rPr lang="en-US" sz="2000" b="1" dirty="0">
                <a:solidFill>
                  <a:srgbClr val="C00000"/>
                </a:solidFill>
                <a:latin typeface="Alexandria"/>
              </a:rPr>
              <a:t>compensation</a:t>
            </a:r>
            <a:r>
              <a:rPr lang="en-US" sz="2000" b="1" dirty="0">
                <a:solidFill>
                  <a:prstClr val="black"/>
                </a:solidFill>
                <a:latin typeface="Alexandria"/>
              </a:rPr>
              <a:t> is required to obtain a Real Estate Broker License issued</a:t>
            </a:r>
            <a:r>
              <a:rPr lang="ar-SY" sz="2000" b="1" dirty="0">
                <a:solidFill>
                  <a:prstClr val="black"/>
                </a:solidFill>
                <a:latin typeface="Alexandria"/>
              </a:rPr>
              <a:t>.</a:t>
            </a:r>
            <a:endParaRPr kumimoji="0" lang="ar-SY"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
        <p:nvSpPr>
          <p:cNvPr id="13" name="TextBox 12">
            <a:extLst>
              <a:ext uri="{FF2B5EF4-FFF2-40B4-BE49-F238E27FC236}">
                <a16:creationId xmlns:a16="http://schemas.microsoft.com/office/drawing/2014/main" id="{83E7AE75-055F-6B24-CC3C-E0D0DB2A70E6}"/>
              </a:ext>
            </a:extLst>
          </p:cNvPr>
          <p:cNvSpPr txBox="1"/>
          <p:nvPr/>
        </p:nvSpPr>
        <p:spPr>
          <a:xfrm>
            <a:off x="986509" y="1276800"/>
            <a:ext cx="10623947" cy="806375"/>
          </a:xfrm>
          <a:prstGeom prst="rect">
            <a:avLst/>
          </a:prstGeom>
          <a:solidFill>
            <a:schemeClr val="bg1"/>
          </a:solidFill>
          <a:ln>
            <a:solidFill>
              <a:schemeClr val="accent1"/>
            </a:solidFill>
          </a:ln>
        </p:spPr>
        <p:txBody>
          <a:bodyPr wrap="square">
            <a:spAutoFit/>
          </a:bodyPr>
          <a:lstStyle/>
          <a:p>
            <a:pPr lvl="0" algn="justLow">
              <a:lnSpc>
                <a:spcPct val="120000"/>
              </a:lnSpc>
              <a:spcBef>
                <a:spcPts val="300"/>
              </a:spcBef>
              <a:spcAft>
                <a:spcPts val="300"/>
              </a:spcAft>
              <a:defRPr/>
            </a:pPr>
            <a:r>
              <a:rPr lang="en-US" sz="2000" dirty="0">
                <a:latin typeface="Alexandria"/>
              </a:rPr>
              <a:t>Studying </a:t>
            </a:r>
            <a:r>
              <a:rPr lang="en-US" sz="2000" b="1" dirty="0">
                <a:solidFill>
                  <a:srgbClr val="C00000"/>
                </a:solidFill>
                <a:latin typeface="Alexandria"/>
              </a:rPr>
              <a:t>Licensing in Property Management </a:t>
            </a:r>
            <a:r>
              <a:rPr lang="en-US" sz="2000" dirty="0">
                <a:latin typeface="Alexandria"/>
              </a:rPr>
              <a:t>is essential to understand the legal limits of professional practice.</a:t>
            </a:r>
          </a:p>
        </p:txBody>
      </p:sp>
      <p:sp>
        <p:nvSpPr>
          <p:cNvPr id="10" name="Heptagon 9">
            <a:extLst>
              <a:ext uri="{FF2B5EF4-FFF2-40B4-BE49-F238E27FC236}">
                <a16:creationId xmlns:a16="http://schemas.microsoft.com/office/drawing/2014/main" id="{281E5FF0-4235-52B7-EB44-D9853B6E00D4}"/>
              </a:ext>
            </a:extLst>
          </p:cNvPr>
          <p:cNvSpPr/>
          <p:nvPr/>
        </p:nvSpPr>
        <p:spPr>
          <a:xfrm>
            <a:off x="0" y="4913043"/>
            <a:ext cx="1440494" cy="1261241"/>
          </a:xfrm>
          <a:prstGeom prst="heptagon">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General Rule</a:t>
            </a:r>
          </a:p>
        </p:txBody>
      </p:sp>
    </p:spTree>
    <p:extLst>
      <p:ext uri="{BB962C8B-B14F-4D97-AF65-F5344CB8AC3E}">
        <p14:creationId xmlns:p14="http://schemas.microsoft.com/office/powerpoint/2010/main" val="1147226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3"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0168B-52B6-1B77-BEB8-56F31135D2B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F99941-9115-9AE3-A2BE-DD6F491871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120260B-C1C5-E3A0-02FB-94092A5593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8E30224-0864-66E5-641E-47C039BA7C9F}"/>
              </a:ext>
            </a:extLst>
          </p:cNvPr>
          <p:cNvSpPr txBox="1"/>
          <p:nvPr/>
        </p:nvSpPr>
        <p:spPr>
          <a:xfrm>
            <a:off x="4312499" y="563820"/>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sp>
        <p:nvSpPr>
          <p:cNvPr id="7" name="TextBox 6">
            <a:extLst>
              <a:ext uri="{FF2B5EF4-FFF2-40B4-BE49-F238E27FC236}">
                <a16:creationId xmlns:a16="http://schemas.microsoft.com/office/drawing/2014/main" id="{8E397CE7-F36F-4C0A-BCBE-670E16D85A5B}"/>
              </a:ext>
            </a:extLst>
          </p:cNvPr>
          <p:cNvSpPr txBox="1"/>
          <p:nvPr/>
        </p:nvSpPr>
        <p:spPr>
          <a:xfrm>
            <a:off x="305053" y="1071130"/>
            <a:ext cx="6093372" cy="430887"/>
          </a:xfrm>
          <a:prstGeom prst="rect">
            <a:avLst/>
          </a:prstGeom>
          <a:noFill/>
        </p:spPr>
        <p:txBody>
          <a:bodyPr wrap="square">
            <a:spAutoFit/>
          </a:bodyPr>
          <a:lstStyle/>
          <a:p>
            <a:r>
              <a:rPr lang="en-US" sz="2200" b="1" dirty="0">
                <a:solidFill>
                  <a:srgbClr val="002060"/>
                </a:solidFill>
                <a:latin typeface="Alexandria"/>
              </a:rPr>
              <a:t>Activities That Require a DRE License (✔️ Yes)</a:t>
            </a:r>
          </a:p>
        </p:txBody>
      </p:sp>
      <p:graphicFrame>
        <p:nvGraphicFramePr>
          <p:cNvPr id="10" name="Table 9">
            <a:extLst>
              <a:ext uri="{FF2B5EF4-FFF2-40B4-BE49-F238E27FC236}">
                <a16:creationId xmlns:a16="http://schemas.microsoft.com/office/drawing/2014/main" id="{34331DE8-A108-8ED3-7BF9-9DAD366CD03F}"/>
              </a:ext>
            </a:extLst>
          </p:cNvPr>
          <p:cNvGraphicFramePr>
            <a:graphicFrameLocks noGrp="1"/>
          </p:cNvGraphicFramePr>
          <p:nvPr>
            <p:extLst>
              <p:ext uri="{D42A27DB-BD31-4B8C-83A1-F6EECF244321}">
                <p14:modId xmlns:p14="http://schemas.microsoft.com/office/powerpoint/2010/main" val="749688673"/>
              </p:ext>
            </p:extLst>
          </p:nvPr>
        </p:nvGraphicFramePr>
        <p:xfrm>
          <a:off x="242742" y="1564845"/>
          <a:ext cx="11706516" cy="5202156"/>
        </p:xfrm>
        <a:graphic>
          <a:graphicData uri="http://schemas.openxmlformats.org/drawingml/2006/table">
            <a:tbl>
              <a:tblPr>
                <a:tableStyleId>{22838BEF-8BB2-4498-84A7-C5851F593DF1}</a:tableStyleId>
              </a:tblPr>
              <a:tblGrid>
                <a:gridCol w="6519910">
                  <a:extLst>
                    <a:ext uri="{9D8B030D-6E8A-4147-A177-3AD203B41FA5}">
                      <a16:colId xmlns:a16="http://schemas.microsoft.com/office/drawing/2014/main" val="238893633"/>
                    </a:ext>
                  </a:extLst>
                </a:gridCol>
                <a:gridCol w="1340069">
                  <a:extLst>
                    <a:ext uri="{9D8B030D-6E8A-4147-A177-3AD203B41FA5}">
                      <a16:colId xmlns:a16="http://schemas.microsoft.com/office/drawing/2014/main" val="372375775"/>
                    </a:ext>
                  </a:extLst>
                </a:gridCol>
                <a:gridCol w="3846537">
                  <a:extLst>
                    <a:ext uri="{9D8B030D-6E8A-4147-A177-3AD203B41FA5}">
                      <a16:colId xmlns:a16="http://schemas.microsoft.com/office/drawing/2014/main" val="3980896204"/>
                    </a:ext>
                  </a:extLst>
                </a:gridCol>
              </a:tblGrid>
              <a:tr h="290212">
                <a:tc>
                  <a:txBody>
                    <a:bodyPr/>
                    <a:lstStyle/>
                    <a:p>
                      <a:pPr algn="ctr">
                        <a:buNone/>
                      </a:pPr>
                      <a:r>
                        <a:rPr lang="en-US" sz="2000" b="1" dirty="0">
                          <a:latin typeface="Alexandria"/>
                        </a:rPr>
                        <a:t>Activity / Case</a:t>
                      </a:r>
                      <a:endParaRPr lang="en-US" sz="2000" b="1" dirty="0">
                        <a:latin typeface="Alexandria"/>
                        <a:cs typeface="Times New Roman" panose="02020603050405020304" pitchFamily="18" charset="0"/>
                      </a:endParaRPr>
                    </a:p>
                  </a:txBody>
                  <a:tcPr marL="69069" marR="69069" marT="34534" marB="34534" anchor="ctr"/>
                </a:tc>
                <a:tc>
                  <a:txBody>
                    <a:bodyPr/>
                    <a:lstStyle/>
                    <a:p>
                      <a:pPr algn="ctr">
                        <a:buNone/>
                      </a:pPr>
                      <a:r>
                        <a:rPr lang="en-US" sz="2000" b="1" dirty="0">
                          <a:latin typeface="Alexandria"/>
                        </a:rPr>
                        <a:t>License Required?</a:t>
                      </a:r>
                      <a:endParaRPr lang="en-US" sz="2000" b="1" dirty="0">
                        <a:latin typeface="Alexandria"/>
                        <a:cs typeface="Times New Roman" panose="02020603050405020304" pitchFamily="18" charset="0"/>
                      </a:endParaRPr>
                    </a:p>
                  </a:txBody>
                  <a:tcPr marL="69069" marR="69069" marT="34534" marB="34534" anchor="ctr"/>
                </a:tc>
                <a:tc>
                  <a:txBody>
                    <a:bodyPr/>
                    <a:lstStyle/>
                    <a:p>
                      <a:pPr algn="ctr">
                        <a:buNone/>
                      </a:pPr>
                      <a:r>
                        <a:rPr lang="en-US" sz="2000" b="1" dirty="0">
                          <a:latin typeface="Alexandria"/>
                        </a:rPr>
                        <a:t>Notes / Conditions</a:t>
                      </a:r>
                      <a:endParaRPr lang="en-US" sz="2000" b="1" dirty="0">
                        <a:latin typeface="Alexandria"/>
                        <a:cs typeface="Times New Roman" panose="02020603050405020304" pitchFamily="18" charset="0"/>
                      </a:endParaRPr>
                    </a:p>
                  </a:txBody>
                  <a:tcPr marL="69069" marR="69069" marT="34534" marB="34534" anchor="ctr"/>
                </a:tc>
                <a:extLst>
                  <a:ext uri="{0D108BD9-81ED-4DB2-BD59-A6C34878D82A}">
                    <a16:rowId xmlns:a16="http://schemas.microsoft.com/office/drawing/2014/main" val="1222693189"/>
                  </a:ext>
                </a:extLst>
              </a:tr>
              <a:tr h="487977">
                <a:tc>
                  <a:txBody>
                    <a:bodyPr/>
                    <a:lstStyle/>
                    <a:p>
                      <a:pPr algn="l">
                        <a:buNone/>
                      </a:pPr>
                      <a:r>
                        <a:rPr lang="en-US" sz="1800" b="1" dirty="0">
                          <a:latin typeface="Alexandria"/>
                        </a:rPr>
                        <a:t>Managing property on behalf of another person for compensation</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dirty="0">
                          <a:latin typeface="Alexandria"/>
                        </a:rPr>
                        <a:t>✔️ Yes</a:t>
                      </a:r>
                      <a:endParaRPr lang="en-US" sz="1800" dirty="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Core real estate brokerage activity</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1133961420"/>
                  </a:ext>
                </a:extLst>
              </a:tr>
              <a:tr h="457200">
                <a:tc>
                  <a:txBody>
                    <a:bodyPr/>
                    <a:lstStyle/>
                    <a:p>
                      <a:pPr algn="l">
                        <a:buNone/>
                      </a:pPr>
                      <a:r>
                        <a:rPr lang="en-US" sz="1800" b="1" dirty="0">
                          <a:latin typeface="Alexandria"/>
                        </a:rPr>
                        <a:t>Collecting rent on behalf of another owner</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dirty="0">
                          <a:latin typeface="Alexandria"/>
                        </a:rPr>
                        <a:t>✔️ Yes</a:t>
                      </a:r>
                      <a:endParaRPr lang="en-US" sz="1800" dirty="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Considered agency activity</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2309914543"/>
                  </a:ext>
                </a:extLst>
              </a:tr>
              <a:tr h="0">
                <a:tc>
                  <a:txBody>
                    <a:bodyPr/>
                    <a:lstStyle/>
                    <a:p>
                      <a:pPr algn="l">
                        <a:buNone/>
                      </a:pPr>
                      <a:r>
                        <a:rPr lang="en-US" sz="1800" b="1" dirty="0">
                          <a:latin typeface="Alexandria"/>
                        </a:rPr>
                        <a:t>Leasing or marketing units and finding tenants for third parties</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dirty="0">
                          <a:latin typeface="Alexandria"/>
                        </a:rPr>
                        <a:t>✔️ Yes</a:t>
                      </a:r>
                      <a:endParaRPr lang="en-US" sz="1800" dirty="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Includes advertising, marketing, and locating tenants</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765479284"/>
                  </a:ext>
                </a:extLst>
              </a:tr>
              <a:tr h="477164">
                <a:tc>
                  <a:txBody>
                    <a:bodyPr/>
                    <a:lstStyle/>
                    <a:p>
                      <a:pPr algn="l">
                        <a:buNone/>
                      </a:pPr>
                      <a:r>
                        <a:rPr lang="en-US" sz="1800" b="1" dirty="0">
                          <a:latin typeface="Alexandria"/>
                        </a:rPr>
                        <a:t>Signing property management agreements with owners</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dirty="0">
                          <a:latin typeface="Alexandria"/>
                        </a:rPr>
                        <a:t>✔️ Yes</a:t>
                      </a:r>
                      <a:endParaRPr lang="en-US" sz="1800" dirty="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Involves acting as an agent</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3485196146"/>
                  </a:ext>
                </a:extLst>
              </a:tr>
              <a:tr h="398195">
                <a:tc>
                  <a:txBody>
                    <a:bodyPr/>
                    <a:lstStyle/>
                    <a:p>
                      <a:pPr algn="l">
                        <a:buNone/>
                      </a:pPr>
                      <a:r>
                        <a:rPr lang="en-US" sz="1800" b="1" dirty="0">
                          <a:latin typeface="Alexandria"/>
                        </a:rPr>
                        <a:t>Negotiating lease terms</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a:latin typeface="Alexandria"/>
                        </a:rPr>
                        <a:t>✔️ Yes</a:t>
                      </a:r>
                      <a:endParaRPr lang="en-US" sz="180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Negotiation activities require licensing</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2893872007"/>
                  </a:ext>
                </a:extLst>
              </a:tr>
              <a:tr h="458404">
                <a:tc>
                  <a:txBody>
                    <a:bodyPr/>
                    <a:lstStyle/>
                    <a:p>
                      <a:pPr algn="l">
                        <a:buNone/>
                      </a:pPr>
                      <a:r>
                        <a:rPr lang="en-US" sz="1800" b="1" dirty="0">
                          <a:latin typeface="Alexandria"/>
                        </a:rPr>
                        <a:t>Selecting new tenants or negotiating with them</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a:latin typeface="Alexandria"/>
                        </a:rPr>
                        <a:t>✔️ Yes</a:t>
                      </a:r>
                      <a:endParaRPr lang="en-US" sz="180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Includes negotiations and commissions</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427150068"/>
                  </a:ext>
                </a:extLst>
              </a:tr>
              <a:tr h="424020">
                <a:tc>
                  <a:txBody>
                    <a:bodyPr/>
                    <a:lstStyle/>
                    <a:p>
                      <a:pPr algn="l">
                        <a:buNone/>
                      </a:pPr>
                      <a:r>
                        <a:rPr lang="en-US" sz="1800" b="1" dirty="0">
                          <a:latin typeface="Alexandria"/>
                        </a:rPr>
                        <a:t>Receiving bonuses or a percentage of income</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a:latin typeface="Alexandria"/>
                        </a:rPr>
                        <a:t>✔️ Yes</a:t>
                      </a:r>
                      <a:endParaRPr lang="en-US" sz="180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Considered contingent compensation</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1145805096"/>
                  </a:ext>
                </a:extLst>
              </a:tr>
              <a:tr h="1202820">
                <a:tc>
                  <a:txBody>
                    <a:bodyPr/>
                    <a:lstStyle/>
                    <a:p>
                      <a:pPr algn="l">
                        <a:buNone/>
                      </a:pPr>
                      <a:r>
                        <a:rPr lang="en-US" sz="1800" b="1" dirty="0">
                          <a:latin typeface="Alexandria"/>
                        </a:rPr>
                        <a:t>Communicating with owners regarding management of their property</a:t>
                      </a:r>
                      <a:endParaRPr lang="en-US" sz="1800" b="1" dirty="0">
                        <a:latin typeface="Alexandria"/>
                        <a:cs typeface="Times New Roman" panose="02020603050405020304" pitchFamily="18" charset="0"/>
                      </a:endParaRPr>
                    </a:p>
                  </a:txBody>
                  <a:tcPr marL="69069" marR="69069" marT="34534" marB="34534" anchor="ctr"/>
                </a:tc>
                <a:tc>
                  <a:txBody>
                    <a:bodyPr/>
                    <a:lstStyle/>
                    <a:p>
                      <a:pPr algn="ctr">
                        <a:buNone/>
                      </a:pPr>
                      <a:r>
                        <a:rPr lang="en-US" sz="1800" dirty="0">
                          <a:latin typeface="Alexandria"/>
                        </a:rPr>
                        <a:t>✔️ Yes</a:t>
                      </a:r>
                      <a:endParaRPr lang="en-US" sz="1800" dirty="0">
                        <a:latin typeface="Alexandria"/>
                        <a:cs typeface="Times New Roman" panose="02020603050405020304" pitchFamily="18" charset="0"/>
                      </a:endParaRPr>
                    </a:p>
                  </a:txBody>
                  <a:tcPr marL="69069" marR="69069" marT="34534" marB="34534" anchor="ctr">
                    <a:solidFill>
                      <a:srgbClr val="FFFFFF"/>
                    </a:solidFill>
                  </a:tcPr>
                </a:tc>
                <a:tc>
                  <a:txBody>
                    <a:bodyPr/>
                    <a:lstStyle/>
                    <a:p>
                      <a:pPr algn="l">
                        <a:buNone/>
                      </a:pPr>
                      <a:r>
                        <a:rPr lang="en-US" sz="1800" dirty="0">
                          <a:latin typeface="Alexandria"/>
                        </a:rPr>
                        <a:t>Goes beyond basic administrative support</a:t>
                      </a:r>
                      <a:endParaRPr lang="en-US" sz="1800" dirty="0">
                        <a:latin typeface="Alexandria"/>
                        <a:cs typeface="Times New Roman" panose="02020603050405020304" pitchFamily="18" charset="0"/>
                      </a:endParaRPr>
                    </a:p>
                  </a:txBody>
                  <a:tcPr marL="69069" marR="69069" marT="34534" marB="34534" anchor="ctr">
                    <a:solidFill>
                      <a:srgbClr val="FFFFFF"/>
                    </a:solidFill>
                  </a:tcPr>
                </a:tc>
                <a:extLst>
                  <a:ext uri="{0D108BD9-81ED-4DB2-BD59-A6C34878D82A}">
                    <a16:rowId xmlns:a16="http://schemas.microsoft.com/office/drawing/2014/main" val="1898469800"/>
                  </a:ext>
                </a:extLst>
              </a:tr>
            </a:tbl>
          </a:graphicData>
        </a:graphic>
      </p:graphicFrame>
    </p:spTree>
    <p:extLst>
      <p:ext uri="{BB962C8B-B14F-4D97-AF65-F5344CB8AC3E}">
        <p14:creationId xmlns:p14="http://schemas.microsoft.com/office/powerpoint/2010/main" val="54916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11451-5135-993F-E3CC-953F4C74D80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41C2F02-A7BD-7343-6ED7-E9EAE8EB4A1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E50C44C-FA8B-AF37-68E5-74721A40CA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21FE10C-664E-03CF-5BB0-276FBC79F248}"/>
              </a:ext>
            </a:extLst>
          </p:cNvPr>
          <p:cNvSpPr txBox="1"/>
          <p:nvPr/>
        </p:nvSpPr>
        <p:spPr>
          <a:xfrm>
            <a:off x="4312499" y="563820"/>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sp>
        <p:nvSpPr>
          <p:cNvPr id="7" name="TextBox 6">
            <a:extLst>
              <a:ext uri="{FF2B5EF4-FFF2-40B4-BE49-F238E27FC236}">
                <a16:creationId xmlns:a16="http://schemas.microsoft.com/office/drawing/2014/main" id="{FDF48448-15D1-772F-4D94-54B45A5C2149}"/>
              </a:ext>
            </a:extLst>
          </p:cNvPr>
          <p:cNvSpPr txBox="1"/>
          <p:nvPr/>
        </p:nvSpPr>
        <p:spPr>
          <a:xfrm>
            <a:off x="305052" y="1071130"/>
            <a:ext cx="852363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Activities That Do Not Require a DRE License (❌ No)	</a:t>
            </a:r>
          </a:p>
        </p:txBody>
      </p:sp>
      <p:graphicFrame>
        <p:nvGraphicFramePr>
          <p:cNvPr id="2" name="Table 1">
            <a:extLst>
              <a:ext uri="{FF2B5EF4-FFF2-40B4-BE49-F238E27FC236}">
                <a16:creationId xmlns:a16="http://schemas.microsoft.com/office/drawing/2014/main" id="{D9242258-4CC8-CBC9-E3B0-FBC8FB2A6CCF}"/>
              </a:ext>
            </a:extLst>
          </p:cNvPr>
          <p:cNvGraphicFramePr>
            <a:graphicFrameLocks noGrp="1"/>
          </p:cNvGraphicFramePr>
          <p:nvPr>
            <p:extLst>
              <p:ext uri="{D42A27DB-BD31-4B8C-83A1-F6EECF244321}">
                <p14:modId xmlns:p14="http://schemas.microsoft.com/office/powerpoint/2010/main" val="1111232011"/>
              </p:ext>
            </p:extLst>
          </p:nvPr>
        </p:nvGraphicFramePr>
        <p:xfrm>
          <a:off x="257629" y="1576772"/>
          <a:ext cx="11676741" cy="4894148"/>
        </p:xfrm>
        <a:graphic>
          <a:graphicData uri="http://schemas.openxmlformats.org/drawingml/2006/table">
            <a:tbl>
              <a:tblPr>
                <a:tableStyleId>{22838BEF-8BB2-4498-84A7-C5851F593DF1}</a:tableStyleId>
              </a:tblPr>
              <a:tblGrid>
                <a:gridCol w="4960633">
                  <a:extLst>
                    <a:ext uri="{9D8B030D-6E8A-4147-A177-3AD203B41FA5}">
                      <a16:colId xmlns:a16="http://schemas.microsoft.com/office/drawing/2014/main" val="812837888"/>
                    </a:ext>
                  </a:extLst>
                </a:gridCol>
                <a:gridCol w="2427890">
                  <a:extLst>
                    <a:ext uri="{9D8B030D-6E8A-4147-A177-3AD203B41FA5}">
                      <a16:colId xmlns:a16="http://schemas.microsoft.com/office/drawing/2014/main" val="3148725801"/>
                    </a:ext>
                  </a:extLst>
                </a:gridCol>
                <a:gridCol w="4288218">
                  <a:extLst>
                    <a:ext uri="{9D8B030D-6E8A-4147-A177-3AD203B41FA5}">
                      <a16:colId xmlns:a16="http://schemas.microsoft.com/office/drawing/2014/main" val="2009800879"/>
                    </a:ext>
                  </a:extLst>
                </a:gridCol>
              </a:tblGrid>
              <a:tr h="443046">
                <a:tc>
                  <a:txBody>
                    <a:bodyPr/>
                    <a:lstStyle/>
                    <a:p>
                      <a:pPr algn="ctr">
                        <a:buNone/>
                      </a:pPr>
                      <a:r>
                        <a:rPr lang="en-US" sz="2000" b="1" dirty="0"/>
                        <a:t>Activity / Case</a:t>
                      </a:r>
                      <a:endParaRPr lang="en-US" sz="2000" b="1" dirty="0">
                        <a:latin typeface="Alexandria"/>
                      </a:endParaRPr>
                    </a:p>
                  </a:txBody>
                  <a:tcPr marL="76339" marR="76339" marT="38170" marB="38170" anchor="ctr"/>
                </a:tc>
                <a:tc>
                  <a:txBody>
                    <a:bodyPr/>
                    <a:lstStyle/>
                    <a:p>
                      <a:pPr algn="ctr">
                        <a:buNone/>
                      </a:pPr>
                      <a:r>
                        <a:rPr lang="en-US" sz="2000" b="1" dirty="0"/>
                        <a:t>License Required?</a:t>
                      </a:r>
                      <a:endParaRPr lang="en-US" sz="2000" b="1" dirty="0">
                        <a:latin typeface="Alexandria"/>
                      </a:endParaRPr>
                    </a:p>
                  </a:txBody>
                  <a:tcPr marL="76339" marR="76339" marT="38170" marB="38170" anchor="ctr"/>
                </a:tc>
                <a:tc>
                  <a:txBody>
                    <a:bodyPr/>
                    <a:lstStyle/>
                    <a:p>
                      <a:pPr algn="ctr">
                        <a:buNone/>
                      </a:pPr>
                      <a:r>
                        <a:rPr lang="en-US" sz="2000" b="1" dirty="0"/>
                        <a:t>Notes / Conditions</a:t>
                      </a:r>
                      <a:endParaRPr lang="en-US" sz="2000" b="1" dirty="0">
                        <a:latin typeface="Alexandria"/>
                      </a:endParaRPr>
                    </a:p>
                  </a:txBody>
                  <a:tcPr marL="76339" marR="76339" marT="38170" marB="38170" anchor="ctr"/>
                </a:tc>
                <a:extLst>
                  <a:ext uri="{0D108BD9-81ED-4DB2-BD59-A6C34878D82A}">
                    <a16:rowId xmlns:a16="http://schemas.microsoft.com/office/drawing/2014/main" val="3373825710"/>
                  </a:ext>
                </a:extLst>
              </a:tr>
              <a:tr h="686041">
                <a:tc>
                  <a:txBody>
                    <a:bodyPr/>
                    <a:lstStyle/>
                    <a:p>
                      <a:pPr algn="l">
                        <a:buNone/>
                      </a:pPr>
                      <a:r>
                        <a:rPr lang="en-US" sz="2000" b="1" dirty="0">
                          <a:latin typeface="Alexandria"/>
                        </a:rPr>
                        <a:t>An owner managing their own property</a:t>
                      </a:r>
                    </a:p>
                  </a:txBody>
                  <a:tcPr marL="76339" marR="76339" marT="38170" marB="38170" anchor="ctr"/>
                </a:tc>
                <a:tc>
                  <a:txBody>
                    <a:bodyPr/>
                    <a:lstStyle/>
                    <a:p>
                      <a:pPr algn="ctr">
                        <a:buNone/>
                      </a:pPr>
                      <a:r>
                        <a:rPr lang="en-US" sz="1800" dirty="0">
                          <a:latin typeface="Alexandria"/>
                        </a:rPr>
                        <a:t>❌ No</a:t>
                      </a:r>
                    </a:p>
                  </a:txBody>
                  <a:tcPr marL="76339" marR="76339" marT="38170" marB="38170" anchor="ctr">
                    <a:solidFill>
                      <a:srgbClr val="FFFFFF"/>
                    </a:solidFill>
                  </a:tcPr>
                </a:tc>
                <a:tc>
                  <a:txBody>
                    <a:bodyPr/>
                    <a:lstStyle/>
                    <a:p>
                      <a:pPr>
                        <a:buNone/>
                      </a:pPr>
                      <a:r>
                        <a:rPr lang="en-US" sz="1800" dirty="0">
                          <a:latin typeface="Alexandria"/>
                        </a:rPr>
                        <a:t>Acting on their own behalf</a:t>
                      </a:r>
                    </a:p>
                  </a:txBody>
                  <a:tcPr marL="76339" marR="76339" marT="38170" marB="38170" anchor="ctr">
                    <a:solidFill>
                      <a:srgbClr val="FFFFFF"/>
                    </a:solidFill>
                  </a:tcPr>
                </a:tc>
                <a:extLst>
                  <a:ext uri="{0D108BD9-81ED-4DB2-BD59-A6C34878D82A}">
                    <a16:rowId xmlns:a16="http://schemas.microsoft.com/office/drawing/2014/main" val="1165822561"/>
                  </a:ext>
                </a:extLst>
              </a:tr>
              <a:tr h="557391">
                <a:tc>
                  <a:txBody>
                    <a:bodyPr/>
                    <a:lstStyle/>
                    <a:p>
                      <a:pPr algn="l">
                        <a:buNone/>
                      </a:pPr>
                      <a:r>
                        <a:rPr lang="en-US" sz="2000" b="1" dirty="0">
                          <a:latin typeface="Alexandria"/>
                        </a:rPr>
                        <a:t>Resident managers</a:t>
                      </a:r>
                    </a:p>
                  </a:txBody>
                  <a:tcPr marL="76339" marR="76339" marT="38170" marB="38170" anchor="ctr"/>
                </a:tc>
                <a:tc>
                  <a:txBody>
                    <a:bodyPr/>
                    <a:lstStyle/>
                    <a:p>
                      <a:pPr algn="ctr">
                        <a:buNone/>
                      </a:pPr>
                      <a:r>
                        <a:rPr lang="en-US" sz="1800" dirty="0">
                          <a:latin typeface="Alexandria"/>
                        </a:rPr>
                        <a:t>❌ No</a:t>
                      </a:r>
                    </a:p>
                  </a:txBody>
                  <a:tcPr marL="76339" marR="76339" marT="38170" marB="38170" anchor="ctr">
                    <a:solidFill>
                      <a:srgbClr val="FFFFFF"/>
                    </a:solidFill>
                  </a:tcPr>
                </a:tc>
                <a:tc>
                  <a:txBody>
                    <a:bodyPr/>
                    <a:lstStyle/>
                    <a:p>
                      <a:pPr>
                        <a:buNone/>
                      </a:pPr>
                      <a:r>
                        <a:rPr lang="en-US" sz="1800" dirty="0">
                          <a:latin typeface="Alexandria"/>
                        </a:rPr>
                        <a:t>Must live on-site</a:t>
                      </a:r>
                    </a:p>
                  </a:txBody>
                  <a:tcPr marL="76339" marR="76339" marT="38170" marB="38170" anchor="ctr">
                    <a:solidFill>
                      <a:srgbClr val="FFFFFF"/>
                    </a:solidFill>
                  </a:tcPr>
                </a:tc>
                <a:extLst>
                  <a:ext uri="{0D108BD9-81ED-4DB2-BD59-A6C34878D82A}">
                    <a16:rowId xmlns:a16="http://schemas.microsoft.com/office/drawing/2014/main" val="2946674280"/>
                  </a:ext>
                </a:extLst>
              </a:tr>
              <a:tr h="766412">
                <a:tc>
                  <a:txBody>
                    <a:bodyPr/>
                    <a:lstStyle/>
                    <a:p>
                      <a:pPr algn="l">
                        <a:buNone/>
                      </a:pPr>
                      <a:r>
                        <a:rPr lang="en-US" sz="2000" b="1" dirty="0">
                          <a:latin typeface="Alexandria"/>
                        </a:rPr>
                        <a:t>Attorneys providing legal services</a:t>
                      </a:r>
                    </a:p>
                  </a:txBody>
                  <a:tcPr marL="76339" marR="76339" marT="38170" marB="38170" anchor="ctr"/>
                </a:tc>
                <a:tc>
                  <a:txBody>
                    <a:bodyPr/>
                    <a:lstStyle/>
                    <a:p>
                      <a:pPr algn="ctr">
                        <a:buNone/>
                      </a:pPr>
                      <a:r>
                        <a:rPr lang="en-US" sz="1800" dirty="0">
                          <a:latin typeface="Alexandria"/>
                        </a:rPr>
                        <a:t>❌ No</a:t>
                      </a:r>
                    </a:p>
                  </a:txBody>
                  <a:tcPr marL="76339" marR="76339" marT="38170" marB="38170" anchor="ctr">
                    <a:solidFill>
                      <a:srgbClr val="FFFFFF"/>
                    </a:solidFill>
                  </a:tcPr>
                </a:tc>
                <a:tc>
                  <a:txBody>
                    <a:bodyPr/>
                    <a:lstStyle/>
                    <a:p>
                      <a:pPr>
                        <a:buNone/>
                      </a:pPr>
                      <a:r>
                        <a:rPr lang="en-US" sz="1800" dirty="0">
                          <a:latin typeface="Alexandria"/>
                        </a:rPr>
                        <a:t>Within the scope of legal representation</a:t>
                      </a:r>
                    </a:p>
                  </a:txBody>
                  <a:tcPr marL="76339" marR="76339" marT="38170" marB="38170" anchor="ctr">
                    <a:solidFill>
                      <a:srgbClr val="FFFFFF"/>
                    </a:solidFill>
                  </a:tcPr>
                </a:tc>
                <a:extLst>
                  <a:ext uri="{0D108BD9-81ED-4DB2-BD59-A6C34878D82A}">
                    <a16:rowId xmlns:a16="http://schemas.microsoft.com/office/drawing/2014/main" val="402436690"/>
                  </a:ext>
                </a:extLst>
              </a:tr>
              <a:tr h="664769">
                <a:tc>
                  <a:txBody>
                    <a:bodyPr/>
                    <a:lstStyle/>
                    <a:p>
                      <a:pPr algn="l">
                        <a:buNone/>
                      </a:pPr>
                      <a:r>
                        <a:rPr lang="en-US" sz="2000" b="1" dirty="0">
                          <a:latin typeface="Alexandria"/>
                        </a:rPr>
                        <a:t>Court-appointed roles (Receiver, Trustee)</a:t>
                      </a:r>
                    </a:p>
                  </a:txBody>
                  <a:tcPr marL="76339" marR="76339" marT="38170" marB="38170" anchor="ctr"/>
                </a:tc>
                <a:tc>
                  <a:txBody>
                    <a:bodyPr/>
                    <a:lstStyle/>
                    <a:p>
                      <a:pPr algn="ctr">
                        <a:buNone/>
                      </a:pPr>
                      <a:r>
                        <a:rPr lang="en-US" sz="1800" dirty="0">
                          <a:latin typeface="Alexandria"/>
                        </a:rPr>
                        <a:t>❌ No</a:t>
                      </a:r>
                    </a:p>
                  </a:txBody>
                  <a:tcPr marL="76339" marR="76339" marT="38170" marB="38170" anchor="ctr">
                    <a:solidFill>
                      <a:srgbClr val="FFFFFF"/>
                    </a:solidFill>
                  </a:tcPr>
                </a:tc>
                <a:tc>
                  <a:txBody>
                    <a:bodyPr/>
                    <a:lstStyle/>
                    <a:p>
                      <a:pPr>
                        <a:buNone/>
                      </a:pPr>
                      <a:r>
                        <a:rPr lang="en-US" sz="1800" dirty="0">
                          <a:latin typeface="Alexandria"/>
                        </a:rPr>
                        <a:t>Management under court authority</a:t>
                      </a:r>
                    </a:p>
                  </a:txBody>
                  <a:tcPr marL="76339" marR="76339" marT="38170" marB="38170" anchor="ctr">
                    <a:solidFill>
                      <a:srgbClr val="FFFFFF"/>
                    </a:solidFill>
                  </a:tcPr>
                </a:tc>
                <a:extLst>
                  <a:ext uri="{0D108BD9-81ED-4DB2-BD59-A6C34878D82A}">
                    <a16:rowId xmlns:a16="http://schemas.microsoft.com/office/drawing/2014/main" val="1921872932"/>
                  </a:ext>
                </a:extLst>
              </a:tr>
              <a:tr h="1599749">
                <a:tc>
                  <a:txBody>
                    <a:bodyPr/>
                    <a:lstStyle/>
                    <a:p>
                      <a:pPr algn="l">
                        <a:buNone/>
                      </a:pPr>
                      <a:r>
                        <a:rPr lang="en-US" sz="2000" b="1" dirty="0">
                          <a:latin typeface="Alexandria"/>
                        </a:rPr>
                        <a:t>Individuals acting under Power of Attorney</a:t>
                      </a:r>
                    </a:p>
                  </a:txBody>
                  <a:tcPr marL="76339" marR="76339" marT="38170" marB="38170" anchor="ctr"/>
                </a:tc>
                <a:tc>
                  <a:txBody>
                    <a:bodyPr/>
                    <a:lstStyle/>
                    <a:p>
                      <a:pPr algn="ctr">
                        <a:buNone/>
                      </a:pPr>
                      <a:r>
                        <a:rPr lang="en-US" sz="1800" dirty="0">
                          <a:latin typeface="Alexandria"/>
                        </a:rPr>
                        <a:t>❌ Temporarily No</a:t>
                      </a:r>
                    </a:p>
                  </a:txBody>
                  <a:tcPr marL="76339" marR="76339" marT="38170" marB="38170" anchor="ctr">
                    <a:solidFill>
                      <a:srgbClr val="FFFFFF"/>
                    </a:solidFill>
                  </a:tcPr>
                </a:tc>
                <a:tc>
                  <a:txBody>
                    <a:bodyPr/>
                    <a:lstStyle/>
                    <a:p>
                      <a:pPr algn="justLow">
                        <a:lnSpc>
                          <a:spcPct val="120000"/>
                        </a:lnSpc>
                        <a:spcAft>
                          <a:spcPts val="600"/>
                        </a:spcAft>
                        <a:buNone/>
                      </a:pPr>
                      <a:r>
                        <a:rPr lang="en-US" sz="1800" dirty="0">
                          <a:latin typeface="Alexandria"/>
                        </a:rPr>
                        <a:t>For temporary purposes only </a:t>
                      </a:r>
                      <a:r>
                        <a:rPr lang="en-US" dirty="0">
                          <a:latin typeface="Alexandria"/>
                        </a:rPr>
                        <a:t>such as illness or travel</a:t>
                      </a:r>
                      <a:r>
                        <a:rPr lang="en-US" sz="1800" dirty="0">
                          <a:latin typeface="Alexandria"/>
                        </a:rPr>
                        <a:t>, with no ongoing compensation</a:t>
                      </a:r>
                      <a:r>
                        <a:rPr lang="ar-SY" sz="1800" dirty="0">
                          <a:latin typeface="Alexandria"/>
                        </a:rPr>
                        <a:t>.</a:t>
                      </a:r>
                      <a:r>
                        <a:rPr lang="en-US" sz="1800" dirty="0">
                          <a:latin typeface="Alexandria"/>
                        </a:rPr>
                        <a:t> </a:t>
                      </a:r>
                    </a:p>
                    <a:p>
                      <a:pPr algn="justLow">
                        <a:lnSpc>
                          <a:spcPct val="120000"/>
                        </a:lnSpc>
                        <a:spcAft>
                          <a:spcPts val="600"/>
                        </a:spcAft>
                        <a:buNone/>
                      </a:pPr>
                      <a:r>
                        <a:rPr lang="en-US" sz="1800" dirty="0">
                          <a:latin typeface="Alexandria"/>
                        </a:rPr>
                        <a:t>However, </a:t>
                      </a:r>
                      <a:r>
                        <a:rPr lang="en-US" sz="1800" b="1" dirty="0">
                          <a:latin typeface="Alexandria"/>
                        </a:rPr>
                        <a:t>it does not substitute for a license </a:t>
                      </a:r>
                      <a:r>
                        <a:rPr lang="en-US" sz="1800" dirty="0">
                          <a:latin typeface="Alexandria"/>
                        </a:rPr>
                        <a:t>if the property management is continuous, long-term, and compensated.</a:t>
                      </a:r>
                    </a:p>
                  </a:txBody>
                  <a:tcPr marL="76339" marR="76339" marT="38170" marB="38170" anchor="ctr">
                    <a:solidFill>
                      <a:srgbClr val="FFFFFF"/>
                    </a:solidFill>
                  </a:tcPr>
                </a:tc>
                <a:extLst>
                  <a:ext uri="{0D108BD9-81ED-4DB2-BD59-A6C34878D82A}">
                    <a16:rowId xmlns:a16="http://schemas.microsoft.com/office/drawing/2014/main" val="1678503266"/>
                  </a:ext>
                </a:extLst>
              </a:tr>
            </a:tbl>
          </a:graphicData>
        </a:graphic>
      </p:graphicFrame>
    </p:spTree>
    <p:extLst>
      <p:ext uri="{BB962C8B-B14F-4D97-AF65-F5344CB8AC3E}">
        <p14:creationId xmlns:p14="http://schemas.microsoft.com/office/powerpoint/2010/main" val="373156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603F5-13AB-1D37-5947-C5934DDBFE7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BAAD676-DE0B-4494-AA05-C42C6DA9147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3C731F5-C698-80C1-A5BE-F5511EB7F0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6EA9B5B-FA1E-185C-F5BD-66005F80E126}"/>
              </a:ext>
            </a:extLst>
          </p:cNvPr>
          <p:cNvSpPr txBox="1"/>
          <p:nvPr/>
        </p:nvSpPr>
        <p:spPr>
          <a:xfrm>
            <a:off x="4312499" y="563820"/>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sp>
        <p:nvSpPr>
          <p:cNvPr id="7" name="TextBox 6">
            <a:extLst>
              <a:ext uri="{FF2B5EF4-FFF2-40B4-BE49-F238E27FC236}">
                <a16:creationId xmlns:a16="http://schemas.microsoft.com/office/drawing/2014/main" id="{37388844-FF33-1E70-E83B-718F06CC3825}"/>
              </a:ext>
            </a:extLst>
          </p:cNvPr>
          <p:cNvSpPr txBox="1"/>
          <p:nvPr/>
        </p:nvSpPr>
        <p:spPr>
          <a:xfrm>
            <a:off x="305052" y="1071130"/>
            <a:ext cx="852363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Activities That Do Not Require a DRE License (❌ No)	</a:t>
            </a:r>
          </a:p>
        </p:txBody>
      </p:sp>
      <p:graphicFrame>
        <p:nvGraphicFramePr>
          <p:cNvPr id="2" name="Table 1">
            <a:extLst>
              <a:ext uri="{FF2B5EF4-FFF2-40B4-BE49-F238E27FC236}">
                <a16:creationId xmlns:a16="http://schemas.microsoft.com/office/drawing/2014/main" id="{0F4D53E9-495A-4892-2C07-E497A2BE9B68}"/>
              </a:ext>
            </a:extLst>
          </p:cNvPr>
          <p:cNvGraphicFramePr>
            <a:graphicFrameLocks noGrp="1"/>
          </p:cNvGraphicFramePr>
          <p:nvPr>
            <p:extLst>
              <p:ext uri="{D42A27DB-BD31-4B8C-83A1-F6EECF244321}">
                <p14:modId xmlns:p14="http://schemas.microsoft.com/office/powerpoint/2010/main" val="2302948735"/>
              </p:ext>
            </p:extLst>
          </p:nvPr>
        </p:nvGraphicFramePr>
        <p:xfrm>
          <a:off x="101601" y="1524036"/>
          <a:ext cx="12011568" cy="1327071"/>
        </p:xfrm>
        <a:graphic>
          <a:graphicData uri="http://schemas.openxmlformats.org/drawingml/2006/table">
            <a:tbl>
              <a:tblPr>
                <a:tableStyleId>{22838BEF-8BB2-4498-84A7-C5851F593DF1}</a:tableStyleId>
              </a:tblPr>
              <a:tblGrid>
                <a:gridCol w="5510921">
                  <a:extLst>
                    <a:ext uri="{9D8B030D-6E8A-4147-A177-3AD203B41FA5}">
                      <a16:colId xmlns:a16="http://schemas.microsoft.com/office/drawing/2014/main" val="812837888"/>
                    </a:ext>
                  </a:extLst>
                </a:gridCol>
                <a:gridCol w="2496791">
                  <a:extLst>
                    <a:ext uri="{9D8B030D-6E8A-4147-A177-3AD203B41FA5}">
                      <a16:colId xmlns:a16="http://schemas.microsoft.com/office/drawing/2014/main" val="3148725801"/>
                    </a:ext>
                  </a:extLst>
                </a:gridCol>
                <a:gridCol w="4003856">
                  <a:extLst>
                    <a:ext uri="{9D8B030D-6E8A-4147-A177-3AD203B41FA5}">
                      <a16:colId xmlns:a16="http://schemas.microsoft.com/office/drawing/2014/main" val="2009800879"/>
                    </a:ext>
                  </a:extLst>
                </a:gridCol>
              </a:tblGrid>
              <a:tr h="328734">
                <a:tc>
                  <a:txBody>
                    <a:bodyPr/>
                    <a:lstStyle/>
                    <a:p>
                      <a:pPr algn="ctr">
                        <a:buNone/>
                      </a:pPr>
                      <a:r>
                        <a:rPr lang="en-US" sz="2000" b="1" dirty="0"/>
                        <a:t>Activity / Case</a:t>
                      </a:r>
                      <a:endParaRPr lang="en-US" sz="2000" b="1" dirty="0">
                        <a:latin typeface="Alexandria"/>
                      </a:endParaRPr>
                    </a:p>
                  </a:txBody>
                  <a:tcPr marL="76339" marR="76339" marT="38170" marB="38170" anchor="ctr"/>
                </a:tc>
                <a:tc>
                  <a:txBody>
                    <a:bodyPr/>
                    <a:lstStyle/>
                    <a:p>
                      <a:pPr algn="ctr">
                        <a:buNone/>
                      </a:pPr>
                      <a:r>
                        <a:rPr lang="en-US" sz="2000" b="1" dirty="0"/>
                        <a:t>License Required?</a:t>
                      </a:r>
                      <a:endParaRPr lang="en-US" sz="2000" b="1" dirty="0">
                        <a:latin typeface="Alexandria"/>
                      </a:endParaRPr>
                    </a:p>
                  </a:txBody>
                  <a:tcPr marL="76339" marR="76339" marT="38170" marB="38170" anchor="ctr"/>
                </a:tc>
                <a:tc>
                  <a:txBody>
                    <a:bodyPr/>
                    <a:lstStyle/>
                    <a:p>
                      <a:pPr algn="ctr">
                        <a:buNone/>
                      </a:pPr>
                      <a:r>
                        <a:rPr lang="en-US" sz="2000" b="1" dirty="0"/>
                        <a:t>Notes / Conditions</a:t>
                      </a:r>
                      <a:endParaRPr lang="en-US" sz="2000" b="1" dirty="0">
                        <a:latin typeface="Alexandria"/>
                      </a:endParaRPr>
                    </a:p>
                  </a:txBody>
                  <a:tcPr marL="76339" marR="76339" marT="38170" marB="38170" anchor="ctr"/>
                </a:tc>
                <a:extLst>
                  <a:ext uri="{0D108BD9-81ED-4DB2-BD59-A6C34878D82A}">
                    <a16:rowId xmlns:a16="http://schemas.microsoft.com/office/drawing/2014/main" val="3373825710"/>
                  </a:ext>
                </a:extLst>
              </a:tr>
              <a:tr h="945931">
                <a:tc>
                  <a:txBody>
                    <a:bodyPr/>
                    <a:lstStyle/>
                    <a:p>
                      <a:pPr algn="l">
                        <a:buNone/>
                      </a:pPr>
                      <a:r>
                        <a:rPr lang="en-US" sz="2000" b="1" dirty="0"/>
                        <a:t>Unlicensed employees under the supervision of a licensed broker</a:t>
                      </a:r>
                    </a:p>
                  </a:txBody>
                  <a:tcPr marL="76339" marR="76339" marT="38170" marB="38170" anchor="ctr"/>
                </a:tc>
                <a:tc>
                  <a:txBody>
                    <a:bodyPr/>
                    <a:lstStyle/>
                    <a:p>
                      <a:pPr algn="ctr">
                        <a:buNone/>
                      </a:pPr>
                      <a:r>
                        <a:rPr lang="en-US" sz="1800" dirty="0"/>
                        <a:t>❌ No</a:t>
                      </a:r>
                      <a:endParaRPr lang="en-US" sz="1800" dirty="0">
                        <a:latin typeface="Alexandria"/>
                      </a:endParaRPr>
                    </a:p>
                  </a:txBody>
                  <a:tcPr marL="76339" marR="76339" marT="38170" marB="38170" anchor="c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Non-discretionary tasks only,</a:t>
                      </a:r>
                      <a:endParaRPr lang="en-US" sz="1800" dirty="0">
                        <a:latin typeface="Alexandria"/>
                      </a:endParaRPr>
                    </a:p>
                    <a:p>
                      <a:pPr>
                        <a:buNone/>
                      </a:pPr>
                      <a:r>
                        <a:rPr lang="en-US" sz="1800" dirty="0"/>
                        <a:t>Must be directly supervised</a:t>
                      </a:r>
                      <a:endParaRPr lang="en-US" sz="1800" dirty="0">
                        <a:latin typeface="Alexandria"/>
                      </a:endParaRPr>
                    </a:p>
                  </a:txBody>
                  <a:tcPr marL="76339" marR="76339" marT="38170" marB="38170" anchor="ctr">
                    <a:solidFill>
                      <a:srgbClr val="FFFFFF"/>
                    </a:solidFill>
                  </a:tcPr>
                </a:tc>
                <a:extLst>
                  <a:ext uri="{0D108BD9-81ED-4DB2-BD59-A6C34878D82A}">
                    <a16:rowId xmlns:a16="http://schemas.microsoft.com/office/drawing/2014/main" val="1449760754"/>
                  </a:ext>
                </a:extLst>
              </a:tr>
            </a:tbl>
          </a:graphicData>
        </a:graphic>
      </p:graphicFrame>
      <p:sp>
        <p:nvSpPr>
          <p:cNvPr id="13" name="Rectangle: Folded Corner 12">
            <a:extLst>
              <a:ext uri="{FF2B5EF4-FFF2-40B4-BE49-F238E27FC236}">
                <a16:creationId xmlns:a16="http://schemas.microsoft.com/office/drawing/2014/main" id="{E75606EB-C98C-5EF0-411A-40F718180377}"/>
              </a:ext>
            </a:extLst>
          </p:cNvPr>
          <p:cNvSpPr/>
          <p:nvPr/>
        </p:nvSpPr>
        <p:spPr>
          <a:xfrm>
            <a:off x="508414" y="3013414"/>
            <a:ext cx="4505021" cy="3404152"/>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latin typeface="Alexandria"/>
              </a:rPr>
              <a:t>✔️</a:t>
            </a:r>
            <a:r>
              <a:rPr lang="en-US" sz="2000" dirty="0">
                <a:solidFill>
                  <a:schemeClr val="tx1"/>
                </a:solidFill>
                <a:latin typeface="Alexandria"/>
              </a:rPr>
              <a:t>Showing units to prospective tenants.</a:t>
            </a:r>
          </a:p>
          <a:p>
            <a:pPr lvl="0" algn="justLow">
              <a:lnSpc>
                <a:spcPct val="120000"/>
              </a:lnSpc>
              <a:spcBef>
                <a:spcPts val="600"/>
              </a:spcBef>
              <a:spcAft>
                <a:spcPts val="600"/>
              </a:spcAft>
              <a:defRPr/>
            </a:pPr>
            <a:r>
              <a:rPr lang="en-US" sz="2000" dirty="0">
                <a:latin typeface="Alexandria"/>
              </a:rPr>
              <a:t>✔️ </a:t>
            </a:r>
            <a:r>
              <a:rPr lang="en-US" sz="2000" dirty="0">
                <a:solidFill>
                  <a:schemeClr val="tx1"/>
                </a:solidFill>
                <a:latin typeface="Alexandria"/>
              </a:rPr>
              <a:t>Providing information to tenants.</a:t>
            </a:r>
          </a:p>
          <a:p>
            <a:pPr lvl="0" algn="justLow">
              <a:lnSpc>
                <a:spcPct val="120000"/>
              </a:lnSpc>
              <a:spcBef>
                <a:spcPts val="600"/>
              </a:spcBef>
              <a:spcAft>
                <a:spcPts val="600"/>
              </a:spcAft>
              <a:defRPr/>
            </a:pPr>
            <a:r>
              <a:rPr lang="en-US" sz="2000" dirty="0">
                <a:latin typeface="Alexandria"/>
              </a:rPr>
              <a:t>✔️ </a:t>
            </a:r>
            <a:r>
              <a:rPr lang="en-US" sz="2000" dirty="0">
                <a:solidFill>
                  <a:schemeClr val="tx1"/>
                </a:solidFill>
                <a:latin typeface="Alexandria"/>
              </a:rPr>
              <a:t>Receiving application forms and fees.</a:t>
            </a:r>
          </a:p>
          <a:p>
            <a:pPr lvl="0" algn="justLow">
              <a:lnSpc>
                <a:spcPct val="120000"/>
              </a:lnSpc>
              <a:spcBef>
                <a:spcPts val="600"/>
              </a:spcBef>
              <a:spcAft>
                <a:spcPts val="600"/>
              </a:spcAft>
              <a:defRPr/>
            </a:pPr>
            <a:r>
              <a:rPr lang="en-US" sz="2000" dirty="0">
                <a:latin typeface="Alexandria"/>
              </a:rPr>
              <a:t>✔️ </a:t>
            </a:r>
            <a:r>
              <a:rPr lang="en-US" sz="2000" dirty="0">
                <a:solidFill>
                  <a:schemeClr val="tx1"/>
                </a:solidFill>
                <a:latin typeface="Alexandria"/>
              </a:rPr>
              <a:t>Collecting rent and security deposits.</a:t>
            </a:r>
          </a:p>
          <a:p>
            <a:pPr lvl="0" algn="justLow">
              <a:lnSpc>
                <a:spcPct val="120000"/>
              </a:lnSpc>
              <a:spcBef>
                <a:spcPts val="600"/>
              </a:spcBef>
              <a:spcAft>
                <a:spcPts val="600"/>
              </a:spcAft>
              <a:defRPr/>
            </a:pPr>
            <a:r>
              <a:rPr lang="en-US" sz="2000" dirty="0">
                <a:latin typeface="Alexandria"/>
              </a:rPr>
              <a:t>✔️ </a:t>
            </a:r>
            <a:r>
              <a:rPr lang="en-US" sz="2000" dirty="0">
                <a:solidFill>
                  <a:schemeClr val="tx1"/>
                </a:solidFill>
                <a:latin typeface="Alexandria"/>
              </a:rPr>
              <a:t>Signing lease or rental agreements prepared by the broker.</a:t>
            </a:r>
          </a:p>
        </p:txBody>
      </p:sp>
      <p:sp>
        <p:nvSpPr>
          <p:cNvPr id="15" name="Rectangle: Folded Corner 14">
            <a:extLst>
              <a:ext uri="{FF2B5EF4-FFF2-40B4-BE49-F238E27FC236}">
                <a16:creationId xmlns:a16="http://schemas.microsoft.com/office/drawing/2014/main" id="{53D91CCE-5FA9-BC19-12BE-EB71C040D57A}"/>
              </a:ext>
            </a:extLst>
          </p:cNvPr>
          <p:cNvSpPr/>
          <p:nvPr/>
        </p:nvSpPr>
        <p:spPr>
          <a:xfrm>
            <a:off x="6576178" y="3013414"/>
            <a:ext cx="4505021" cy="3404152"/>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t>❌</a:t>
            </a:r>
            <a:r>
              <a:rPr lang="en-US" sz="2000" dirty="0">
                <a:solidFill>
                  <a:schemeClr val="tx1"/>
                </a:solidFill>
                <a:latin typeface="Alexandria"/>
              </a:rPr>
              <a:t>Signing property management agreements.</a:t>
            </a:r>
            <a:endParaRPr lang="ar-SY" sz="2000" dirty="0">
              <a:solidFill>
                <a:schemeClr val="tx1"/>
              </a:solidFill>
              <a:latin typeface="Alexandria"/>
            </a:endParaRPr>
          </a:p>
          <a:p>
            <a:pPr lvl="0" algn="justLow">
              <a:lnSpc>
                <a:spcPct val="120000"/>
              </a:lnSpc>
              <a:spcBef>
                <a:spcPts val="600"/>
              </a:spcBef>
              <a:spcAft>
                <a:spcPts val="600"/>
              </a:spcAft>
              <a:defRPr/>
            </a:pPr>
            <a:r>
              <a:rPr lang="en-US" sz="2000" dirty="0"/>
              <a:t>❌</a:t>
            </a:r>
            <a:r>
              <a:rPr lang="en-US" sz="2000" dirty="0">
                <a:latin typeface="Alexandria"/>
              </a:rPr>
              <a:t> </a:t>
            </a:r>
            <a:r>
              <a:rPr lang="en-US" sz="2000" dirty="0">
                <a:solidFill>
                  <a:schemeClr val="tx1"/>
                </a:solidFill>
                <a:latin typeface="Alexandria"/>
              </a:rPr>
              <a:t>Negotiating on behalf of the owner.</a:t>
            </a:r>
            <a:endParaRPr lang="ar-SY" sz="2000" dirty="0">
              <a:solidFill>
                <a:schemeClr val="tx1"/>
              </a:solidFill>
              <a:latin typeface="Alexandria"/>
            </a:endParaRPr>
          </a:p>
          <a:p>
            <a:pPr lvl="0" algn="justLow">
              <a:lnSpc>
                <a:spcPct val="120000"/>
              </a:lnSpc>
              <a:spcBef>
                <a:spcPts val="600"/>
              </a:spcBef>
              <a:spcAft>
                <a:spcPts val="600"/>
              </a:spcAft>
              <a:defRPr/>
            </a:pPr>
            <a:r>
              <a:rPr lang="en-US" sz="2000" dirty="0"/>
              <a:t>❌</a:t>
            </a:r>
            <a:r>
              <a:rPr lang="en-US" sz="2000" dirty="0">
                <a:latin typeface="Alexandria"/>
              </a:rPr>
              <a:t> </a:t>
            </a:r>
            <a:r>
              <a:rPr lang="en-US" sz="2000" dirty="0">
                <a:solidFill>
                  <a:schemeClr val="tx1"/>
                </a:solidFill>
                <a:latin typeface="Alexandria"/>
              </a:rPr>
              <a:t>Professional marketing of the units.</a:t>
            </a:r>
            <a:endParaRPr lang="ar-SY" sz="2000" dirty="0">
              <a:solidFill>
                <a:schemeClr val="tx1"/>
              </a:solidFill>
              <a:latin typeface="Alexandria"/>
            </a:endParaRPr>
          </a:p>
          <a:p>
            <a:pPr lvl="0" algn="justLow">
              <a:lnSpc>
                <a:spcPct val="120000"/>
              </a:lnSpc>
              <a:spcBef>
                <a:spcPts val="600"/>
              </a:spcBef>
              <a:spcAft>
                <a:spcPts val="600"/>
              </a:spcAft>
              <a:defRPr/>
            </a:pPr>
            <a:r>
              <a:rPr lang="en-US" sz="2000" dirty="0"/>
              <a:t>❌</a:t>
            </a:r>
            <a:r>
              <a:rPr lang="en-US" sz="2000" dirty="0">
                <a:latin typeface="Alexandria"/>
              </a:rPr>
              <a:t> </a:t>
            </a:r>
            <a:r>
              <a:rPr lang="en-US" sz="2000" dirty="0">
                <a:solidFill>
                  <a:schemeClr val="tx1"/>
                </a:solidFill>
                <a:latin typeface="Alexandria"/>
              </a:rPr>
              <a:t>Accounting and financial management.</a:t>
            </a:r>
          </a:p>
        </p:txBody>
      </p:sp>
    </p:spTree>
    <p:extLst>
      <p:ext uri="{BB962C8B-B14F-4D97-AF65-F5344CB8AC3E}">
        <p14:creationId xmlns:p14="http://schemas.microsoft.com/office/powerpoint/2010/main" val="401166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19A43-234D-6354-0AD7-2B93E177B76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C4E19D2-5FAA-EC02-148A-1B49D5BF476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D680A2-6F80-7418-D579-B33E3E1DB3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4286833-4A2D-EF6C-C3A7-10D3B40D88A6}"/>
              </a:ext>
            </a:extLst>
          </p:cNvPr>
          <p:cNvSpPr txBox="1"/>
          <p:nvPr/>
        </p:nvSpPr>
        <p:spPr>
          <a:xfrm>
            <a:off x="4312499" y="563820"/>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graphicFrame>
        <p:nvGraphicFramePr>
          <p:cNvPr id="3" name="Table 2">
            <a:extLst>
              <a:ext uri="{FF2B5EF4-FFF2-40B4-BE49-F238E27FC236}">
                <a16:creationId xmlns:a16="http://schemas.microsoft.com/office/drawing/2014/main" id="{2CB4F868-9C4D-6454-CE7E-84E12DBD8ACB}"/>
              </a:ext>
            </a:extLst>
          </p:cNvPr>
          <p:cNvGraphicFramePr>
            <a:graphicFrameLocks noGrp="1"/>
          </p:cNvGraphicFramePr>
          <p:nvPr>
            <p:extLst>
              <p:ext uri="{D42A27DB-BD31-4B8C-83A1-F6EECF244321}">
                <p14:modId xmlns:p14="http://schemas.microsoft.com/office/powerpoint/2010/main" val="2759785441"/>
              </p:ext>
            </p:extLst>
          </p:nvPr>
        </p:nvGraphicFramePr>
        <p:xfrm>
          <a:off x="257629" y="1666357"/>
          <a:ext cx="11676741" cy="685940"/>
        </p:xfrm>
        <a:graphic>
          <a:graphicData uri="http://schemas.openxmlformats.org/drawingml/2006/table">
            <a:tbl>
              <a:tblPr>
                <a:tableStyleId>{22838BEF-8BB2-4498-84A7-C5851F593DF1}</a:tableStyleId>
              </a:tblPr>
              <a:tblGrid>
                <a:gridCol w="4960633">
                  <a:extLst>
                    <a:ext uri="{9D8B030D-6E8A-4147-A177-3AD203B41FA5}">
                      <a16:colId xmlns:a16="http://schemas.microsoft.com/office/drawing/2014/main" val="3915954568"/>
                    </a:ext>
                  </a:extLst>
                </a:gridCol>
                <a:gridCol w="2427890">
                  <a:extLst>
                    <a:ext uri="{9D8B030D-6E8A-4147-A177-3AD203B41FA5}">
                      <a16:colId xmlns:a16="http://schemas.microsoft.com/office/drawing/2014/main" val="2427158715"/>
                    </a:ext>
                  </a:extLst>
                </a:gridCol>
                <a:gridCol w="4288218">
                  <a:extLst>
                    <a:ext uri="{9D8B030D-6E8A-4147-A177-3AD203B41FA5}">
                      <a16:colId xmlns:a16="http://schemas.microsoft.com/office/drawing/2014/main" val="2788881019"/>
                    </a:ext>
                  </a:extLst>
                </a:gridCol>
              </a:tblGrid>
              <a:tr h="528005">
                <a:tc>
                  <a:txBody>
                    <a:bodyPr/>
                    <a:lstStyle/>
                    <a:p>
                      <a:pPr algn="l">
                        <a:buNone/>
                      </a:pPr>
                      <a:r>
                        <a:rPr lang="en-US" sz="2000" b="1" dirty="0"/>
                        <a:t>Employee or partner in a company that owns the property</a:t>
                      </a:r>
                      <a:endParaRPr lang="en-US" sz="2000" b="1" dirty="0">
                        <a:latin typeface="Alexandria"/>
                      </a:endParaRPr>
                    </a:p>
                  </a:txBody>
                  <a:tcPr marL="76339" marR="76339" marT="38170" marB="38170" anchor="ctr"/>
                </a:tc>
                <a:tc>
                  <a:txBody>
                    <a:bodyPr/>
                    <a:lstStyle/>
                    <a:p>
                      <a:pPr algn="ctr">
                        <a:buNone/>
                      </a:pPr>
                      <a:r>
                        <a:rPr lang="en-US" sz="1800" dirty="0"/>
                        <a:t>❌ No (with conditions)</a:t>
                      </a:r>
                      <a:endParaRPr lang="en-US" sz="1800" dirty="0">
                        <a:latin typeface="Alexandria"/>
                      </a:endParaRPr>
                    </a:p>
                  </a:txBody>
                  <a:tcPr marL="76339" marR="76339" marT="38170" marB="38170" anchor="ctr">
                    <a:solidFill>
                      <a:srgbClr val="FFFFFF"/>
                    </a:solidFill>
                  </a:tcPr>
                </a:tc>
                <a:tc>
                  <a:txBody>
                    <a:bodyPr/>
                    <a:lstStyle/>
                    <a:p>
                      <a:pPr>
                        <a:buNone/>
                      </a:pPr>
                      <a:r>
                        <a:rPr lang="en-US" sz="1800" dirty="0"/>
                        <a:t>Fixed salary only; no commissions</a:t>
                      </a:r>
                      <a:endParaRPr lang="en-US" sz="1800" dirty="0">
                        <a:latin typeface="Alexandria"/>
                      </a:endParaRPr>
                    </a:p>
                  </a:txBody>
                  <a:tcPr marL="76339" marR="76339" marT="38170" marB="38170" anchor="ctr">
                    <a:solidFill>
                      <a:srgbClr val="FFFFFF"/>
                    </a:solidFill>
                  </a:tcPr>
                </a:tc>
                <a:extLst>
                  <a:ext uri="{0D108BD9-81ED-4DB2-BD59-A6C34878D82A}">
                    <a16:rowId xmlns:a16="http://schemas.microsoft.com/office/drawing/2014/main" val="903485929"/>
                  </a:ext>
                </a:extLst>
              </a:tr>
            </a:tbl>
          </a:graphicData>
        </a:graphic>
      </p:graphicFrame>
      <p:graphicFrame>
        <p:nvGraphicFramePr>
          <p:cNvPr id="8" name="Table 7">
            <a:extLst>
              <a:ext uri="{FF2B5EF4-FFF2-40B4-BE49-F238E27FC236}">
                <a16:creationId xmlns:a16="http://schemas.microsoft.com/office/drawing/2014/main" id="{ED5B792E-356A-0993-8D5E-DB5E9E80BDAE}"/>
              </a:ext>
            </a:extLst>
          </p:cNvPr>
          <p:cNvGraphicFramePr>
            <a:graphicFrameLocks noGrp="1"/>
          </p:cNvGraphicFramePr>
          <p:nvPr>
            <p:extLst>
              <p:ext uri="{D42A27DB-BD31-4B8C-83A1-F6EECF244321}">
                <p14:modId xmlns:p14="http://schemas.microsoft.com/office/powerpoint/2010/main" val="3406548325"/>
              </p:ext>
            </p:extLst>
          </p:nvPr>
        </p:nvGraphicFramePr>
        <p:xfrm>
          <a:off x="554420" y="2667474"/>
          <a:ext cx="10515600" cy="2804160"/>
        </p:xfrm>
        <a:graphic>
          <a:graphicData uri="http://schemas.openxmlformats.org/drawingml/2006/table">
            <a:tbl>
              <a:tblPr>
                <a:tableStyleId>{22838BEF-8BB2-4498-84A7-C5851F593DF1}</a:tableStyleId>
              </a:tblPr>
              <a:tblGrid>
                <a:gridCol w="3954518">
                  <a:extLst>
                    <a:ext uri="{9D8B030D-6E8A-4147-A177-3AD203B41FA5}">
                      <a16:colId xmlns:a16="http://schemas.microsoft.com/office/drawing/2014/main" val="529328853"/>
                    </a:ext>
                  </a:extLst>
                </a:gridCol>
                <a:gridCol w="3055882">
                  <a:extLst>
                    <a:ext uri="{9D8B030D-6E8A-4147-A177-3AD203B41FA5}">
                      <a16:colId xmlns:a16="http://schemas.microsoft.com/office/drawing/2014/main" val="1575439511"/>
                    </a:ext>
                  </a:extLst>
                </a:gridCol>
                <a:gridCol w="3505200">
                  <a:extLst>
                    <a:ext uri="{9D8B030D-6E8A-4147-A177-3AD203B41FA5}">
                      <a16:colId xmlns:a16="http://schemas.microsoft.com/office/drawing/2014/main" val="2178005197"/>
                    </a:ext>
                  </a:extLst>
                </a:gridCol>
              </a:tblGrid>
              <a:tr h="0">
                <a:tc>
                  <a:txBody>
                    <a:bodyPr/>
                    <a:lstStyle/>
                    <a:p>
                      <a:pPr algn="ctr">
                        <a:buNone/>
                      </a:pPr>
                      <a:r>
                        <a:rPr lang="en-US" sz="2000" b="1" dirty="0">
                          <a:latin typeface="Alexandria"/>
                        </a:rPr>
                        <a:t>Role</a:t>
                      </a:r>
                    </a:p>
                  </a:txBody>
                  <a:tcPr anchor="ctr"/>
                </a:tc>
                <a:tc>
                  <a:txBody>
                    <a:bodyPr/>
                    <a:lstStyle/>
                    <a:p>
                      <a:pPr algn="ctr">
                        <a:buNone/>
                      </a:pPr>
                      <a:r>
                        <a:rPr lang="en-US" sz="2000" b="1" dirty="0">
                          <a:latin typeface="Alexandria"/>
                        </a:rPr>
                        <a:t>License Required?</a:t>
                      </a:r>
                    </a:p>
                  </a:txBody>
                  <a:tcPr anchor="ctr"/>
                </a:tc>
                <a:tc>
                  <a:txBody>
                    <a:bodyPr/>
                    <a:lstStyle/>
                    <a:p>
                      <a:pPr algn="ctr">
                        <a:buNone/>
                      </a:pPr>
                      <a:r>
                        <a:rPr lang="en-US" sz="2000" b="1" dirty="0">
                          <a:latin typeface="Alexandria"/>
                        </a:rPr>
                        <a:t>Notes</a:t>
                      </a:r>
                    </a:p>
                  </a:txBody>
                  <a:tcPr anchor="ctr"/>
                </a:tc>
                <a:extLst>
                  <a:ext uri="{0D108BD9-81ED-4DB2-BD59-A6C34878D82A}">
                    <a16:rowId xmlns:a16="http://schemas.microsoft.com/office/drawing/2014/main" val="2222084724"/>
                  </a:ext>
                </a:extLst>
              </a:tr>
              <a:tr h="0">
                <a:tc>
                  <a:txBody>
                    <a:bodyPr/>
                    <a:lstStyle/>
                    <a:p>
                      <a:pPr>
                        <a:buNone/>
                      </a:pPr>
                      <a:r>
                        <a:rPr lang="en-US" sz="2000" b="1" dirty="0">
                          <a:latin typeface="Alexandria"/>
                        </a:rPr>
                        <a:t>Employee/partner of a property-owning entity</a:t>
                      </a:r>
                    </a:p>
                  </a:txBody>
                  <a:tcPr anchor="ctr"/>
                </a:tc>
                <a:tc>
                  <a:txBody>
                    <a:bodyPr/>
                    <a:lstStyle/>
                    <a:p>
                      <a:pPr algn="ctr">
                        <a:buNone/>
                      </a:pPr>
                      <a:r>
                        <a:rPr lang="en-US" sz="1800" dirty="0">
                          <a:latin typeface="Alexandria"/>
                        </a:rPr>
                        <a:t>❌ No</a:t>
                      </a:r>
                    </a:p>
                  </a:txBody>
                  <a:tcPr anchor="ctr">
                    <a:solidFill>
                      <a:srgbClr val="FFFFFF"/>
                    </a:solidFill>
                  </a:tcPr>
                </a:tc>
                <a:tc>
                  <a:txBody>
                    <a:bodyPr/>
                    <a:lstStyle/>
                    <a:p>
                      <a:pPr algn="ctr">
                        <a:buNone/>
                      </a:pPr>
                      <a:r>
                        <a:rPr lang="en-US" sz="1800" dirty="0">
                          <a:latin typeface="Alexandria"/>
                        </a:rPr>
                        <a:t>Only if receiving fixed wages, not commission-based</a:t>
                      </a:r>
                    </a:p>
                  </a:txBody>
                  <a:tcPr anchor="ctr">
                    <a:solidFill>
                      <a:srgbClr val="FFFFFF"/>
                    </a:solidFill>
                  </a:tcPr>
                </a:tc>
                <a:extLst>
                  <a:ext uri="{0D108BD9-81ED-4DB2-BD59-A6C34878D82A}">
                    <a16:rowId xmlns:a16="http://schemas.microsoft.com/office/drawing/2014/main" val="293365245"/>
                  </a:ext>
                </a:extLst>
              </a:tr>
              <a:tr h="0">
                <a:tc>
                  <a:txBody>
                    <a:bodyPr/>
                    <a:lstStyle/>
                    <a:p>
                      <a:pPr>
                        <a:buNone/>
                      </a:pPr>
                      <a:r>
                        <a:rPr lang="en-US" sz="2000" b="1" dirty="0">
                          <a:latin typeface="Alexandria"/>
                        </a:rPr>
                        <a:t>Employee receiving incentive-based or performance-linked compensation</a:t>
                      </a:r>
                    </a:p>
                  </a:txBody>
                  <a:tcPr anchor="ctr"/>
                </a:tc>
                <a:tc>
                  <a:txBody>
                    <a:bodyPr/>
                    <a:lstStyle/>
                    <a:p>
                      <a:pPr algn="ctr">
                        <a:buNone/>
                      </a:pPr>
                      <a:r>
                        <a:rPr lang="en-US" sz="1800" dirty="0">
                          <a:latin typeface="Alexandria"/>
                        </a:rPr>
                        <a:t>✅ Yes</a:t>
                      </a:r>
                    </a:p>
                  </a:txBody>
                  <a:tcPr anchor="ctr">
                    <a:solidFill>
                      <a:srgbClr val="FFFFFF"/>
                    </a:solidFill>
                  </a:tcPr>
                </a:tc>
                <a:tc>
                  <a:txBody>
                    <a:bodyPr/>
                    <a:lstStyle/>
                    <a:p>
                      <a:pPr algn="ctr">
                        <a:buNone/>
                      </a:pPr>
                      <a:r>
                        <a:rPr lang="en-US" sz="1800" dirty="0">
                          <a:latin typeface="Alexandria"/>
                        </a:rPr>
                        <a:t>Viewed as engaging in licensed brokerage activity</a:t>
                      </a:r>
                    </a:p>
                  </a:txBody>
                  <a:tcPr anchor="ctr">
                    <a:solidFill>
                      <a:srgbClr val="FFFFFF"/>
                    </a:solidFill>
                  </a:tcPr>
                </a:tc>
                <a:extLst>
                  <a:ext uri="{0D108BD9-81ED-4DB2-BD59-A6C34878D82A}">
                    <a16:rowId xmlns:a16="http://schemas.microsoft.com/office/drawing/2014/main" val="2059988629"/>
                  </a:ext>
                </a:extLst>
              </a:tr>
              <a:tr h="0">
                <a:tc>
                  <a:txBody>
                    <a:bodyPr/>
                    <a:lstStyle/>
                    <a:p>
                      <a:pPr>
                        <a:buNone/>
                      </a:pPr>
                      <a:r>
                        <a:rPr lang="en-US" sz="2000" b="1" dirty="0">
                          <a:latin typeface="Alexandria"/>
                        </a:rPr>
                        <a:t>Property manager hired by the owning entity</a:t>
                      </a:r>
                    </a:p>
                  </a:txBody>
                  <a:tcPr anchor="ctr"/>
                </a:tc>
                <a:tc>
                  <a:txBody>
                    <a:bodyPr/>
                    <a:lstStyle/>
                    <a:p>
                      <a:pPr algn="ctr">
                        <a:buNone/>
                      </a:pPr>
                      <a:r>
                        <a:rPr lang="en-US" sz="1800">
                          <a:latin typeface="Alexandria"/>
                        </a:rPr>
                        <a:t>✅ Yes</a:t>
                      </a:r>
                    </a:p>
                  </a:txBody>
                  <a:tcPr anchor="ctr">
                    <a:solidFill>
                      <a:srgbClr val="FFFFFF"/>
                    </a:solidFill>
                  </a:tcPr>
                </a:tc>
                <a:tc>
                  <a:txBody>
                    <a:bodyPr/>
                    <a:lstStyle/>
                    <a:p>
                      <a:pPr algn="ctr">
                        <a:buNone/>
                      </a:pPr>
                      <a:r>
                        <a:rPr lang="en-US" sz="1800" dirty="0">
                          <a:latin typeface="Alexandria"/>
                        </a:rPr>
                        <a:t>Entity must hold a corporate broker license</a:t>
                      </a:r>
                    </a:p>
                  </a:txBody>
                  <a:tcPr anchor="ctr">
                    <a:solidFill>
                      <a:srgbClr val="FFFFFF"/>
                    </a:solidFill>
                  </a:tcPr>
                </a:tc>
                <a:extLst>
                  <a:ext uri="{0D108BD9-81ED-4DB2-BD59-A6C34878D82A}">
                    <a16:rowId xmlns:a16="http://schemas.microsoft.com/office/drawing/2014/main" val="3749409115"/>
                  </a:ext>
                </a:extLst>
              </a:tr>
            </a:tbl>
          </a:graphicData>
        </a:graphic>
      </p:graphicFrame>
    </p:spTree>
    <p:extLst>
      <p:ext uri="{BB962C8B-B14F-4D97-AF65-F5344CB8AC3E}">
        <p14:creationId xmlns:p14="http://schemas.microsoft.com/office/powerpoint/2010/main" val="2485566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D6B45-C3F6-9818-BDBF-B8D76EF2579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5FFC1AC-CE4E-3EAC-06A3-14D1E20B10B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547770A-9B8D-F7C6-416C-1E5D26EC80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7C39F0F-AE79-7AD4-1560-6EE0626BBE73}"/>
              </a:ext>
            </a:extLst>
          </p:cNvPr>
          <p:cNvSpPr txBox="1"/>
          <p:nvPr/>
        </p:nvSpPr>
        <p:spPr>
          <a:xfrm>
            <a:off x="4312499" y="563820"/>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Licensing</a:t>
            </a:r>
          </a:p>
        </p:txBody>
      </p:sp>
      <p:sp>
        <p:nvSpPr>
          <p:cNvPr id="2" name="TextBox 1">
            <a:extLst>
              <a:ext uri="{FF2B5EF4-FFF2-40B4-BE49-F238E27FC236}">
                <a16:creationId xmlns:a16="http://schemas.microsoft.com/office/drawing/2014/main" id="{F850DD74-DAE5-D197-68D0-49689E7A3135}"/>
              </a:ext>
            </a:extLst>
          </p:cNvPr>
          <p:cNvSpPr txBox="1"/>
          <p:nvPr/>
        </p:nvSpPr>
        <p:spPr>
          <a:xfrm>
            <a:off x="305052" y="1071130"/>
            <a:ext cx="852363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Official Licenses and Optional Certifications</a:t>
            </a:r>
          </a:p>
        </p:txBody>
      </p:sp>
      <p:graphicFrame>
        <p:nvGraphicFramePr>
          <p:cNvPr id="7" name="Table 6">
            <a:extLst>
              <a:ext uri="{FF2B5EF4-FFF2-40B4-BE49-F238E27FC236}">
                <a16:creationId xmlns:a16="http://schemas.microsoft.com/office/drawing/2014/main" id="{597B5024-1DA4-DF1B-B5C6-CEDABF86D642}"/>
              </a:ext>
            </a:extLst>
          </p:cNvPr>
          <p:cNvGraphicFramePr>
            <a:graphicFrameLocks noGrp="1"/>
          </p:cNvGraphicFramePr>
          <p:nvPr>
            <p:extLst>
              <p:ext uri="{D42A27DB-BD31-4B8C-83A1-F6EECF244321}">
                <p14:modId xmlns:p14="http://schemas.microsoft.com/office/powerpoint/2010/main" val="3362528197"/>
              </p:ext>
            </p:extLst>
          </p:nvPr>
        </p:nvGraphicFramePr>
        <p:xfrm>
          <a:off x="305052" y="1502017"/>
          <a:ext cx="11581896" cy="5273901"/>
        </p:xfrm>
        <a:graphic>
          <a:graphicData uri="http://schemas.openxmlformats.org/drawingml/2006/table">
            <a:tbl>
              <a:tblPr>
                <a:tableStyleId>{22838BEF-8BB2-4498-84A7-C5851F593DF1}</a:tableStyleId>
              </a:tblPr>
              <a:tblGrid>
                <a:gridCol w="4471900">
                  <a:extLst>
                    <a:ext uri="{9D8B030D-6E8A-4147-A177-3AD203B41FA5}">
                      <a16:colId xmlns:a16="http://schemas.microsoft.com/office/drawing/2014/main" val="4021584193"/>
                    </a:ext>
                  </a:extLst>
                </a:gridCol>
                <a:gridCol w="1434662">
                  <a:extLst>
                    <a:ext uri="{9D8B030D-6E8A-4147-A177-3AD203B41FA5}">
                      <a16:colId xmlns:a16="http://schemas.microsoft.com/office/drawing/2014/main" val="1929077745"/>
                    </a:ext>
                  </a:extLst>
                </a:gridCol>
                <a:gridCol w="2506717">
                  <a:extLst>
                    <a:ext uri="{9D8B030D-6E8A-4147-A177-3AD203B41FA5}">
                      <a16:colId xmlns:a16="http://schemas.microsoft.com/office/drawing/2014/main" val="939503663"/>
                    </a:ext>
                  </a:extLst>
                </a:gridCol>
                <a:gridCol w="3168617">
                  <a:extLst>
                    <a:ext uri="{9D8B030D-6E8A-4147-A177-3AD203B41FA5}">
                      <a16:colId xmlns:a16="http://schemas.microsoft.com/office/drawing/2014/main" val="2335910564"/>
                    </a:ext>
                  </a:extLst>
                </a:gridCol>
              </a:tblGrid>
              <a:tr h="290199">
                <a:tc>
                  <a:txBody>
                    <a:bodyPr/>
                    <a:lstStyle/>
                    <a:p>
                      <a:pPr algn="ctr">
                        <a:buNone/>
                      </a:pPr>
                      <a:r>
                        <a:rPr lang="en-US" sz="2000" b="1" dirty="0">
                          <a:latin typeface="Alexandria"/>
                        </a:rPr>
                        <a:t>Certification</a:t>
                      </a:r>
                    </a:p>
                  </a:txBody>
                  <a:tcPr marL="61286" marR="61286" marT="30643" marB="30643" anchor="ctr"/>
                </a:tc>
                <a:tc>
                  <a:txBody>
                    <a:bodyPr/>
                    <a:lstStyle/>
                    <a:p>
                      <a:pPr algn="ctr">
                        <a:buNone/>
                      </a:pPr>
                      <a:r>
                        <a:rPr lang="en-US" sz="2000" b="1" dirty="0">
                          <a:latin typeface="Alexandria"/>
                        </a:rPr>
                        <a:t>Mandatory?</a:t>
                      </a:r>
                    </a:p>
                  </a:txBody>
                  <a:tcPr marL="61286" marR="61286" marT="30643" marB="30643" anchor="ctr"/>
                </a:tc>
                <a:tc>
                  <a:txBody>
                    <a:bodyPr/>
                    <a:lstStyle/>
                    <a:p>
                      <a:pPr algn="ctr">
                        <a:buNone/>
                      </a:pPr>
                      <a:r>
                        <a:rPr lang="en-US" sz="2000" b="1" dirty="0">
                          <a:latin typeface="Alexandria"/>
                        </a:rPr>
                        <a:t>Issuing Body</a:t>
                      </a:r>
                    </a:p>
                  </a:txBody>
                  <a:tcPr marL="61286" marR="61286" marT="30643" marB="30643" anchor="ctr"/>
                </a:tc>
                <a:tc>
                  <a:txBody>
                    <a:bodyPr/>
                    <a:lstStyle/>
                    <a:p>
                      <a:pPr algn="ctr">
                        <a:buNone/>
                      </a:pPr>
                      <a:r>
                        <a:rPr lang="en-US" sz="2000" b="1" dirty="0">
                          <a:latin typeface="Alexandria"/>
                        </a:rPr>
                        <a:t>Notes</a:t>
                      </a:r>
                    </a:p>
                  </a:txBody>
                  <a:tcPr marL="61286" marR="61286" marT="30643" marB="30643" anchor="ctr"/>
                </a:tc>
                <a:extLst>
                  <a:ext uri="{0D108BD9-81ED-4DB2-BD59-A6C34878D82A}">
                    <a16:rowId xmlns:a16="http://schemas.microsoft.com/office/drawing/2014/main" val="533203013"/>
                  </a:ext>
                </a:extLst>
              </a:tr>
              <a:tr h="725497">
                <a:tc>
                  <a:txBody>
                    <a:bodyPr/>
                    <a:lstStyle/>
                    <a:p>
                      <a:pPr>
                        <a:buNone/>
                      </a:pPr>
                      <a:r>
                        <a:rPr lang="en-US" sz="1800" b="1" dirty="0">
                          <a:latin typeface="Alexandria"/>
                        </a:rPr>
                        <a:t>Real Estate Broker License (Broker License)</a:t>
                      </a:r>
                    </a:p>
                  </a:txBody>
                  <a:tcPr marL="61286" marR="61286" marT="30643" marB="30643" anchor="ctr"/>
                </a:tc>
                <a:tc>
                  <a:txBody>
                    <a:bodyPr/>
                    <a:lstStyle/>
                    <a:p>
                      <a:pPr>
                        <a:buNone/>
                      </a:pPr>
                      <a:r>
                        <a:rPr lang="en-US" sz="1800" dirty="0">
                          <a:latin typeface="Alexandria"/>
                        </a:rPr>
                        <a:t>✅ Yes</a:t>
                      </a:r>
                    </a:p>
                  </a:txBody>
                  <a:tcPr marL="61286" marR="61286" marT="30643" marB="30643" anchor="ctr">
                    <a:solidFill>
                      <a:srgbClr val="FFFFFF"/>
                    </a:solidFill>
                  </a:tcPr>
                </a:tc>
                <a:tc>
                  <a:txBody>
                    <a:bodyPr/>
                    <a:lstStyle/>
                    <a:p>
                      <a:pPr>
                        <a:buNone/>
                      </a:pPr>
                      <a:r>
                        <a:rPr lang="en-US" sz="1700" dirty="0">
                          <a:latin typeface="Alexandria"/>
                        </a:rPr>
                        <a:t>DRE (Department of Real Estate )</a:t>
                      </a:r>
                    </a:p>
                  </a:txBody>
                  <a:tcPr marL="61286" marR="61286" marT="30643" marB="30643" anchor="ctr">
                    <a:solidFill>
                      <a:srgbClr val="FFFFFF"/>
                    </a:solidFill>
                  </a:tcPr>
                </a:tc>
                <a:tc>
                  <a:txBody>
                    <a:bodyPr/>
                    <a:lstStyle/>
                    <a:p>
                      <a:pPr>
                        <a:buNone/>
                      </a:pPr>
                      <a:r>
                        <a:rPr lang="en-US" sz="1700" dirty="0">
                          <a:latin typeface="Alexandria"/>
                        </a:rPr>
                        <a:t>Required to legally practice property management</a:t>
                      </a:r>
                    </a:p>
                  </a:txBody>
                  <a:tcPr marL="61286" marR="61286" marT="30643" marB="30643" anchor="ctr">
                    <a:solidFill>
                      <a:srgbClr val="FFFFFF"/>
                    </a:solidFill>
                  </a:tcPr>
                </a:tc>
                <a:extLst>
                  <a:ext uri="{0D108BD9-81ED-4DB2-BD59-A6C34878D82A}">
                    <a16:rowId xmlns:a16="http://schemas.microsoft.com/office/drawing/2014/main" val="2602140279"/>
                  </a:ext>
                </a:extLst>
              </a:tr>
              <a:tr h="706691">
                <a:tc>
                  <a:txBody>
                    <a:bodyPr/>
                    <a:lstStyle/>
                    <a:p>
                      <a:pPr>
                        <a:buNone/>
                      </a:pPr>
                      <a:r>
                        <a:rPr lang="en-US" sz="1800" b="1" dirty="0">
                          <a:latin typeface="Alexandria"/>
                        </a:rPr>
                        <a:t>Certified CID Manager</a:t>
                      </a:r>
                    </a:p>
                  </a:txBody>
                  <a:tcPr marL="61286" marR="61286" marT="30643" marB="30643" anchor="ctr"/>
                </a:tc>
                <a:tc>
                  <a:txBody>
                    <a:bodyPr/>
                    <a:lstStyle/>
                    <a:p>
                      <a:pPr>
                        <a:buNone/>
                      </a:pPr>
                      <a:r>
                        <a:rPr lang="en-US" sz="1800" dirty="0">
                          <a:latin typeface="Alexandria"/>
                        </a:rPr>
                        <a:t>❌ No</a:t>
                      </a:r>
                    </a:p>
                  </a:txBody>
                  <a:tcPr marL="61286" marR="61286" marT="30643" marB="30643" anchor="ctr">
                    <a:solidFill>
                      <a:srgbClr val="FFFFFF"/>
                    </a:solidFill>
                  </a:tcPr>
                </a:tc>
                <a:tc>
                  <a:txBody>
                    <a:bodyPr/>
                    <a:lstStyle/>
                    <a:p>
                      <a:pPr>
                        <a:buNone/>
                      </a:pPr>
                      <a:r>
                        <a:rPr lang="en-US" sz="1700" dirty="0">
                          <a:latin typeface="Alexandria"/>
                        </a:rPr>
                        <a:t>CACM (California Association of Community Managers)</a:t>
                      </a:r>
                    </a:p>
                  </a:txBody>
                  <a:tcPr marL="61286" marR="61286" marT="30643" marB="30643" anchor="ctr">
                    <a:solidFill>
                      <a:srgbClr val="FFFFFF"/>
                    </a:solidFill>
                  </a:tcPr>
                </a:tc>
                <a:tc>
                  <a:txBody>
                    <a:bodyPr/>
                    <a:lstStyle/>
                    <a:p>
                      <a:pPr>
                        <a:buNone/>
                      </a:pPr>
                      <a:r>
                        <a:rPr lang="en-US" sz="1700" dirty="0">
                          <a:latin typeface="Alexandria"/>
                        </a:rPr>
                        <a:t>Has formal educational standards under the Davis–Stirling Act but is not legally required</a:t>
                      </a:r>
                    </a:p>
                  </a:txBody>
                  <a:tcPr marL="61286" marR="61286" marT="30643" marB="30643" anchor="ctr">
                    <a:solidFill>
                      <a:srgbClr val="FFFFFF"/>
                    </a:solidFill>
                  </a:tcPr>
                </a:tc>
                <a:extLst>
                  <a:ext uri="{0D108BD9-81ED-4DB2-BD59-A6C34878D82A}">
                    <a16:rowId xmlns:a16="http://schemas.microsoft.com/office/drawing/2014/main" val="1475218088"/>
                  </a:ext>
                </a:extLst>
              </a:tr>
              <a:tr h="1040551">
                <a:tc>
                  <a:txBody>
                    <a:bodyPr/>
                    <a:lstStyle/>
                    <a:p>
                      <a:pPr>
                        <a:buNone/>
                      </a:pPr>
                      <a:r>
                        <a:rPr lang="en-US" sz="1800" b="1" dirty="0">
                          <a:latin typeface="Alexandria"/>
                        </a:rPr>
                        <a:t>CPM (Certified Property Manager)</a:t>
                      </a:r>
                    </a:p>
                  </a:txBody>
                  <a:tcPr marL="61286" marR="61286" marT="30643" marB="30643" anchor="ctr"/>
                </a:tc>
                <a:tc>
                  <a:txBody>
                    <a:bodyPr/>
                    <a:lstStyle/>
                    <a:p>
                      <a:pPr>
                        <a:buNone/>
                      </a:pPr>
                      <a:r>
                        <a:rPr lang="en-US" sz="1800" dirty="0">
                          <a:latin typeface="Alexandria"/>
                        </a:rPr>
                        <a:t>❌ No</a:t>
                      </a:r>
                    </a:p>
                  </a:txBody>
                  <a:tcPr marL="61286" marR="61286" marT="30643" marB="30643" anchor="ctr">
                    <a:solidFill>
                      <a:srgbClr val="FFFFFF"/>
                    </a:solidFill>
                  </a:tcPr>
                </a:tc>
                <a:tc>
                  <a:txBody>
                    <a:bodyPr/>
                    <a:lstStyle/>
                    <a:p>
                      <a:pPr>
                        <a:buNone/>
                      </a:pPr>
                      <a:r>
                        <a:rPr lang="en-US" sz="1700" dirty="0">
                          <a:latin typeface="Alexandria"/>
                        </a:rPr>
                        <a:t>IREM (Institute of Real Estate Management)</a:t>
                      </a:r>
                    </a:p>
                  </a:txBody>
                  <a:tcPr marL="61286" marR="61286" marT="30643" marB="30643" anchor="ctr">
                    <a:solidFill>
                      <a:srgbClr val="FFFFFF"/>
                    </a:solidFill>
                  </a:tcPr>
                </a:tc>
                <a:tc>
                  <a:txBody>
                    <a:bodyPr/>
                    <a:lstStyle/>
                    <a:p>
                      <a:pPr>
                        <a:buNone/>
                      </a:pPr>
                      <a:r>
                        <a:rPr lang="en-US" sz="1700" dirty="0">
                          <a:latin typeface="Alexandria"/>
                        </a:rPr>
                        <a:t>Professional credential from a private organization; widely recognized but not legally required</a:t>
                      </a:r>
                    </a:p>
                  </a:txBody>
                  <a:tcPr marL="61286" marR="61286" marT="30643" marB="30643" anchor="ctr">
                    <a:solidFill>
                      <a:srgbClr val="FFFFFF"/>
                    </a:solidFill>
                  </a:tcPr>
                </a:tc>
                <a:extLst>
                  <a:ext uri="{0D108BD9-81ED-4DB2-BD59-A6C34878D82A}">
                    <a16:rowId xmlns:a16="http://schemas.microsoft.com/office/drawing/2014/main" val="2922942787"/>
                  </a:ext>
                </a:extLst>
              </a:tr>
              <a:tr h="426293">
                <a:tc>
                  <a:txBody>
                    <a:bodyPr/>
                    <a:lstStyle/>
                    <a:p>
                      <a:pPr>
                        <a:buNone/>
                      </a:pPr>
                      <a:r>
                        <a:rPr lang="en-US" sz="1800" b="1" dirty="0">
                          <a:latin typeface="Alexandria"/>
                        </a:rPr>
                        <a:t>CAM (Certified Apartment Manager)</a:t>
                      </a:r>
                    </a:p>
                  </a:txBody>
                  <a:tcPr marL="61286" marR="61286" marT="30643" marB="30643" anchor="ctr"/>
                </a:tc>
                <a:tc>
                  <a:txBody>
                    <a:bodyPr/>
                    <a:lstStyle/>
                    <a:p>
                      <a:pPr>
                        <a:buNone/>
                      </a:pPr>
                      <a:r>
                        <a:rPr lang="en-US" sz="1800">
                          <a:latin typeface="Alexandria"/>
                        </a:rPr>
                        <a:t>❌ No</a:t>
                      </a:r>
                    </a:p>
                  </a:txBody>
                  <a:tcPr marL="61286" marR="61286" marT="30643" marB="30643" anchor="ctr">
                    <a:solidFill>
                      <a:srgbClr val="FFFFFF"/>
                    </a:solidFill>
                  </a:tcPr>
                </a:tc>
                <a:tc>
                  <a:txBody>
                    <a:bodyPr/>
                    <a:lstStyle/>
                    <a:p>
                      <a:pPr>
                        <a:buNone/>
                      </a:pPr>
                      <a:r>
                        <a:rPr lang="en-US" sz="1700" dirty="0">
                          <a:latin typeface="Alexandria"/>
                        </a:rPr>
                        <a:t>NAA (National Apartment Association)</a:t>
                      </a:r>
                    </a:p>
                  </a:txBody>
                  <a:tcPr marL="61286" marR="61286" marT="30643" marB="30643" anchor="ctr">
                    <a:solidFill>
                      <a:srgbClr val="FFFFFF"/>
                    </a:solidFill>
                  </a:tcPr>
                </a:tc>
                <a:tc>
                  <a:txBody>
                    <a:bodyPr/>
                    <a:lstStyle/>
                    <a:p>
                      <a:pPr>
                        <a:buNone/>
                      </a:pPr>
                      <a:r>
                        <a:rPr lang="en-US" sz="1700" dirty="0">
                          <a:latin typeface="Alexandria"/>
                        </a:rPr>
                        <a:t>Focused on apartment management</a:t>
                      </a:r>
                    </a:p>
                  </a:txBody>
                  <a:tcPr marL="61286" marR="61286" marT="30643" marB="30643" anchor="ctr">
                    <a:solidFill>
                      <a:srgbClr val="FFFFFF"/>
                    </a:solidFill>
                  </a:tcPr>
                </a:tc>
                <a:extLst>
                  <a:ext uri="{0D108BD9-81ED-4DB2-BD59-A6C34878D82A}">
                    <a16:rowId xmlns:a16="http://schemas.microsoft.com/office/drawing/2014/main" val="3830803155"/>
                  </a:ext>
                </a:extLst>
              </a:tr>
              <a:tr h="507848">
                <a:tc>
                  <a:txBody>
                    <a:bodyPr/>
                    <a:lstStyle/>
                    <a:p>
                      <a:pPr>
                        <a:buNone/>
                      </a:pPr>
                      <a:r>
                        <a:rPr lang="en-US" sz="1800" b="1" dirty="0">
                          <a:latin typeface="Alexandria"/>
                        </a:rPr>
                        <a:t>ARM (Accredited Resident Manager)</a:t>
                      </a:r>
                    </a:p>
                  </a:txBody>
                  <a:tcPr marL="61286" marR="61286" marT="30643" marB="30643" anchor="ctr"/>
                </a:tc>
                <a:tc>
                  <a:txBody>
                    <a:bodyPr/>
                    <a:lstStyle/>
                    <a:p>
                      <a:pPr>
                        <a:buNone/>
                      </a:pPr>
                      <a:r>
                        <a:rPr lang="en-US" sz="1800">
                          <a:latin typeface="Alexandria"/>
                        </a:rPr>
                        <a:t>❌ No</a:t>
                      </a:r>
                    </a:p>
                  </a:txBody>
                  <a:tcPr marL="61286" marR="61286" marT="30643" marB="30643" anchor="ctr">
                    <a:solidFill>
                      <a:srgbClr val="FFFFFF"/>
                    </a:solidFill>
                  </a:tcPr>
                </a:tc>
                <a:tc>
                  <a:txBody>
                    <a:bodyPr/>
                    <a:lstStyle/>
                    <a:p>
                      <a:pPr>
                        <a:buNone/>
                      </a:pPr>
                      <a:r>
                        <a:rPr lang="en-US" sz="1700" dirty="0">
                          <a:latin typeface="Alexandria"/>
                        </a:rPr>
                        <a:t>IREM</a:t>
                      </a:r>
                    </a:p>
                  </a:txBody>
                  <a:tcPr marL="61286" marR="61286" marT="30643" marB="30643" anchor="ctr">
                    <a:solidFill>
                      <a:srgbClr val="FFFFFF"/>
                    </a:solidFill>
                  </a:tcPr>
                </a:tc>
                <a:tc>
                  <a:txBody>
                    <a:bodyPr/>
                    <a:lstStyle/>
                    <a:p>
                      <a:pPr>
                        <a:buNone/>
                      </a:pPr>
                      <a:r>
                        <a:rPr lang="en-US" sz="1700" dirty="0">
                          <a:latin typeface="Alexandria"/>
                        </a:rPr>
                        <a:t>For residential buildings</a:t>
                      </a:r>
                    </a:p>
                  </a:txBody>
                  <a:tcPr marL="61286" marR="61286" marT="30643" marB="30643" anchor="ctr">
                    <a:solidFill>
                      <a:srgbClr val="FFFFFF"/>
                    </a:solidFill>
                  </a:tcPr>
                </a:tc>
                <a:extLst>
                  <a:ext uri="{0D108BD9-81ED-4DB2-BD59-A6C34878D82A}">
                    <a16:rowId xmlns:a16="http://schemas.microsoft.com/office/drawing/2014/main" val="90539626"/>
                  </a:ext>
                </a:extLst>
              </a:tr>
              <a:tr h="507848">
                <a:tc>
                  <a:txBody>
                    <a:bodyPr/>
                    <a:lstStyle/>
                    <a:p>
                      <a:pPr>
                        <a:buNone/>
                      </a:pPr>
                      <a:r>
                        <a:rPr lang="en-US" sz="1800" b="1" dirty="0">
                          <a:latin typeface="Alexandria"/>
                        </a:rPr>
                        <a:t>RAM (Registered Apartment Manager)</a:t>
                      </a:r>
                    </a:p>
                  </a:txBody>
                  <a:tcPr marL="61286" marR="61286" marT="30643" marB="30643" anchor="ctr"/>
                </a:tc>
                <a:tc>
                  <a:txBody>
                    <a:bodyPr/>
                    <a:lstStyle/>
                    <a:p>
                      <a:pPr>
                        <a:buNone/>
                      </a:pPr>
                      <a:r>
                        <a:rPr lang="en-US" sz="1800">
                          <a:latin typeface="Alexandria"/>
                        </a:rPr>
                        <a:t>❌ No</a:t>
                      </a:r>
                    </a:p>
                  </a:txBody>
                  <a:tcPr marL="61286" marR="61286" marT="30643" marB="30643" anchor="ctr">
                    <a:solidFill>
                      <a:srgbClr val="FFFFFF"/>
                    </a:solidFill>
                  </a:tcPr>
                </a:tc>
                <a:tc>
                  <a:txBody>
                    <a:bodyPr/>
                    <a:lstStyle/>
                    <a:p>
                      <a:pPr>
                        <a:buNone/>
                      </a:pPr>
                      <a:r>
                        <a:rPr lang="en-US" sz="1700" dirty="0">
                          <a:latin typeface="Alexandria"/>
                        </a:rPr>
                        <a:t>National Center for Housing</a:t>
                      </a:r>
                    </a:p>
                  </a:txBody>
                  <a:tcPr marL="61286" marR="61286" marT="30643" marB="30643" anchor="ctr">
                    <a:solidFill>
                      <a:srgbClr val="FFFFFF"/>
                    </a:solidFill>
                  </a:tcPr>
                </a:tc>
                <a:tc>
                  <a:txBody>
                    <a:bodyPr/>
                    <a:lstStyle/>
                    <a:p>
                      <a:pPr>
                        <a:buNone/>
                      </a:pPr>
                      <a:r>
                        <a:rPr lang="en-US" sz="1700" dirty="0">
                          <a:latin typeface="Alexandria"/>
                        </a:rPr>
                        <a:t>For apartment and residential management</a:t>
                      </a:r>
                    </a:p>
                  </a:txBody>
                  <a:tcPr marL="61286" marR="61286" marT="30643" marB="30643" anchor="ctr">
                    <a:solidFill>
                      <a:srgbClr val="FFFFFF"/>
                    </a:solidFill>
                  </a:tcPr>
                </a:tc>
                <a:extLst>
                  <a:ext uri="{0D108BD9-81ED-4DB2-BD59-A6C34878D82A}">
                    <a16:rowId xmlns:a16="http://schemas.microsoft.com/office/drawing/2014/main" val="864948550"/>
                  </a:ext>
                </a:extLst>
              </a:tr>
              <a:tr h="507848">
                <a:tc>
                  <a:txBody>
                    <a:bodyPr/>
                    <a:lstStyle/>
                    <a:p>
                      <a:pPr>
                        <a:buNone/>
                      </a:pPr>
                      <a:r>
                        <a:rPr lang="en-US" sz="1800" b="1" dirty="0">
                          <a:latin typeface="Alexandria"/>
                        </a:rPr>
                        <a:t>CAPS (Certified Apartment Supervisor)</a:t>
                      </a:r>
                    </a:p>
                  </a:txBody>
                  <a:tcPr marL="61286" marR="61286" marT="30643" marB="30643" anchor="ctr"/>
                </a:tc>
                <a:tc>
                  <a:txBody>
                    <a:bodyPr/>
                    <a:lstStyle/>
                    <a:p>
                      <a:pPr>
                        <a:buNone/>
                      </a:pPr>
                      <a:r>
                        <a:rPr lang="en-US" sz="1800">
                          <a:latin typeface="Alexandria"/>
                        </a:rPr>
                        <a:t>❌ No</a:t>
                      </a:r>
                    </a:p>
                  </a:txBody>
                  <a:tcPr marL="61286" marR="61286" marT="30643" marB="30643" anchor="ctr">
                    <a:solidFill>
                      <a:srgbClr val="FFFFFF"/>
                    </a:solidFill>
                  </a:tcPr>
                </a:tc>
                <a:tc>
                  <a:txBody>
                    <a:bodyPr/>
                    <a:lstStyle/>
                    <a:p>
                      <a:pPr>
                        <a:buNone/>
                      </a:pPr>
                      <a:r>
                        <a:rPr lang="en-US" sz="1700" dirty="0">
                          <a:latin typeface="Alexandria"/>
                        </a:rPr>
                        <a:t>NAA(National Apartment Association)</a:t>
                      </a:r>
                    </a:p>
                  </a:txBody>
                  <a:tcPr marL="61286" marR="61286" marT="30643" marB="30643" anchor="ctr">
                    <a:solidFill>
                      <a:srgbClr val="FFFFFF"/>
                    </a:solidFill>
                  </a:tcPr>
                </a:tc>
                <a:tc>
                  <a:txBody>
                    <a:bodyPr/>
                    <a:lstStyle/>
                    <a:p>
                      <a:pPr>
                        <a:buNone/>
                      </a:pPr>
                      <a:r>
                        <a:rPr lang="en-US" sz="1700" dirty="0">
                          <a:latin typeface="Alexandria"/>
                        </a:rPr>
                        <a:t>Supervisory role in property management</a:t>
                      </a:r>
                    </a:p>
                  </a:txBody>
                  <a:tcPr marL="61286" marR="61286" marT="30643" marB="30643" anchor="ctr">
                    <a:solidFill>
                      <a:srgbClr val="FFFFFF"/>
                    </a:solidFill>
                  </a:tcPr>
                </a:tc>
                <a:extLst>
                  <a:ext uri="{0D108BD9-81ED-4DB2-BD59-A6C34878D82A}">
                    <a16:rowId xmlns:a16="http://schemas.microsoft.com/office/drawing/2014/main" val="1854337406"/>
                  </a:ext>
                </a:extLst>
              </a:tr>
            </a:tbl>
          </a:graphicData>
        </a:graphic>
      </p:graphicFrame>
    </p:spTree>
    <p:extLst>
      <p:ext uri="{BB962C8B-B14F-4D97-AF65-F5344CB8AC3E}">
        <p14:creationId xmlns:p14="http://schemas.microsoft.com/office/powerpoint/2010/main" val="115854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2A100-965B-FD28-FA54-73381E66097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121142F-D21E-A765-724E-1F0014AAA20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C062C4A-BEF5-6F5A-BD01-EBBD118586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D7EF5F-EB50-74EF-F3C8-15EC695D776A}"/>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8" name="Rectangle: Rounded Corners 7">
            <a:extLst>
              <a:ext uri="{FF2B5EF4-FFF2-40B4-BE49-F238E27FC236}">
                <a16:creationId xmlns:a16="http://schemas.microsoft.com/office/drawing/2014/main" id="{A3BDC570-D6BF-22D7-BE31-E257191B1BB0}"/>
              </a:ext>
            </a:extLst>
          </p:cNvPr>
          <p:cNvSpPr/>
          <p:nvPr/>
        </p:nvSpPr>
        <p:spPr>
          <a:xfrm>
            <a:off x="235917" y="1118049"/>
            <a:ext cx="11310250" cy="2161009"/>
          </a:xfrm>
          <a:prstGeom prst="roundRect">
            <a:avLst/>
          </a:prstGeom>
          <a:solidFill>
            <a:srgbClr val="FFFFFF"/>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300"/>
              </a:spcBef>
              <a:spcAft>
                <a:spcPts val="300"/>
              </a:spcAft>
              <a:defRPr/>
            </a:pPr>
            <a:r>
              <a:rPr lang="en-US" sz="2000" dirty="0">
                <a:solidFill>
                  <a:prstClr val="black"/>
                </a:solidFill>
                <a:latin typeface="Alexandria"/>
              </a:rPr>
              <a:t>When an owner of a tenant-occupied property wants </a:t>
            </a:r>
            <a:r>
              <a:rPr lang="en-US" sz="2000" b="1" dirty="0">
                <a:solidFill>
                  <a:prstClr val="black"/>
                </a:solidFill>
                <a:latin typeface="Alexandria"/>
              </a:rPr>
              <a:t>to sell it or obtain financing (a mortgage), </a:t>
            </a:r>
            <a:r>
              <a:rPr lang="en-US" sz="2000" dirty="0">
                <a:solidFill>
                  <a:prstClr val="black"/>
                </a:solidFill>
                <a:latin typeface="Alexandria"/>
              </a:rPr>
              <a:t>the buyer or lender needs </a:t>
            </a:r>
            <a:r>
              <a:rPr lang="en-US" sz="2000" dirty="0">
                <a:solidFill>
                  <a:srgbClr val="002060"/>
                </a:solidFill>
                <a:latin typeface="Alexandria"/>
              </a:rPr>
              <a:t>to verify the accuracy of information related to rents, expenses, contractual obligations, and security deposits.</a:t>
            </a:r>
          </a:p>
          <a:p>
            <a:pPr lvl="0" algn="justLow">
              <a:lnSpc>
                <a:spcPct val="114000"/>
              </a:lnSpc>
              <a:spcBef>
                <a:spcPts val="300"/>
              </a:spcBef>
              <a:spcAft>
                <a:spcPts val="300"/>
              </a:spcAft>
              <a:defRPr/>
            </a:pPr>
            <a:r>
              <a:rPr lang="en-US" sz="2000" dirty="0">
                <a:solidFill>
                  <a:prstClr val="black"/>
                </a:solidFill>
                <a:latin typeface="Alexandria"/>
              </a:rPr>
              <a:t>The real estate agent prepares a form called an </a:t>
            </a:r>
            <a:r>
              <a:rPr lang="en-US" sz="2000" b="1" dirty="0">
                <a:solidFill>
                  <a:srgbClr val="C00000"/>
                </a:solidFill>
                <a:latin typeface="Alexandria"/>
              </a:rPr>
              <a:t>APOD (Annual Property Operating Data Sheet)</a:t>
            </a:r>
            <a:r>
              <a:rPr lang="en-US" sz="2000" dirty="0">
                <a:solidFill>
                  <a:prstClr val="black"/>
                </a:solidFill>
                <a:latin typeface="Alexandria"/>
              </a:rPr>
              <a:t>, but it is not sufficient on its own. Therefore, it becomes necessary to obtain a document called a </a:t>
            </a:r>
            <a:r>
              <a:rPr lang="en-US" sz="2000" b="1" dirty="0">
                <a:solidFill>
                  <a:srgbClr val="C00000"/>
                </a:solidFill>
                <a:latin typeface="Alexandria"/>
              </a:rPr>
              <a:t>Tenant Estoppel Certificate (TEC)</a:t>
            </a:r>
            <a:r>
              <a:rPr lang="en-US" sz="2000" dirty="0">
                <a:solidFill>
                  <a:prstClr val="black"/>
                </a:solidFill>
                <a:latin typeface="Alexandria"/>
              </a:rPr>
              <a:t> from each tenant.</a:t>
            </a:r>
          </a:p>
        </p:txBody>
      </p:sp>
      <p:grpSp>
        <p:nvGrpSpPr>
          <p:cNvPr id="2" name="Group 1">
            <a:extLst>
              <a:ext uri="{FF2B5EF4-FFF2-40B4-BE49-F238E27FC236}">
                <a16:creationId xmlns:a16="http://schemas.microsoft.com/office/drawing/2014/main" id="{4A09F195-89E4-2B94-A6FE-677D92D9A752}"/>
              </a:ext>
            </a:extLst>
          </p:cNvPr>
          <p:cNvGrpSpPr/>
          <p:nvPr/>
        </p:nvGrpSpPr>
        <p:grpSpPr>
          <a:xfrm>
            <a:off x="644256" y="3578943"/>
            <a:ext cx="3682629" cy="429311"/>
            <a:chOff x="2123457" y="1567959"/>
            <a:chExt cx="7764651" cy="669680"/>
          </a:xfrm>
        </p:grpSpPr>
        <p:sp>
          <p:nvSpPr>
            <p:cNvPr id="4" name="Rectangle 3">
              <a:extLst>
                <a:ext uri="{FF2B5EF4-FFF2-40B4-BE49-F238E27FC236}">
                  <a16:creationId xmlns:a16="http://schemas.microsoft.com/office/drawing/2014/main" id="{5992959F-6024-BE09-23D4-B17E1D8B2466}"/>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7" name="TextBox 6">
              <a:extLst>
                <a:ext uri="{FF2B5EF4-FFF2-40B4-BE49-F238E27FC236}">
                  <a16:creationId xmlns:a16="http://schemas.microsoft.com/office/drawing/2014/main" id="{A18E3DB1-4426-3A98-717F-197041E22B42}"/>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(APOD)</a:t>
              </a:r>
            </a:p>
          </p:txBody>
        </p:sp>
      </p:grpSp>
      <p:sp>
        <p:nvSpPr>
          <p:cNvPr id="9" name="Rectangle: Folded Corner 8">
            <a:extLst>
              <a:ext uri="{FF2B5EF4-FFF2-40B4-BE49-F238E27FC236}">
                <a16:creationId xmlns:a16="http://schemas.microsoft.com/office/drawing/2014/main" id="{8EA2090F-BE4A-8269-4E3C-E7E7F121CBD2}"/>
              </a:ext>
            </a:extLst>
          </p:cNvPr>
          <p:cNvSpPr/>
          <p:nvPr/>
        </p:nvSpPr>
        <p:spPr>
          <a:xfrm>
            <a:off x="205106" y="4121245"/>
            <a:ext cx="4965983" cy="2641463"/>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Alexandria"/>
              <a:ea typeface="+mn-ea"/>
              <a:cs typeface="+mn-cs"/>
            </a:endParaRPr>
          </a:p>
          <a:p>
            <a:pPr lvl="0" algn="justLow">
              <a:lnSpc>
                <a:spcPct val="114000"/>
              </a:lnSpc>
              <a:spcBef>
                <a:spcPts val="300"/>
              </a:spcBef>
              <a:spcAft>
                <a:spcPts val="300"/>
              </a:spcAft>
              <a:defRPr/>
            </a:pPr>
            <a:r>
              <a:rPr lang="en-US" sz="2000" b="1" dirty="0">
                <a:solidFill>
                  <a:schemeClr val="tx1"/>
                </a:solidFill>
                <a:latin typeface="Alexandria"/>
              </a:rPr>
              <a:t>An annual financial report (worksheet) </a:t>
            </a:r>
            <a:r>
              <a:rPr lang="en-US" sz="2000" dirty="0">
                <a:solidFill>
                  <a:schemeClr val="tx1"/>
                </a:solidFill>
                <a:latin typeface="Alexandria"/>
              </a:rPr>
              <a:t>used to gather and summarize </a:t>
            </a:r>
            <a:r>
              <a:rPr lang="en-US" sz="2000" dirty="0">
                <a:solidFill>
                  <a:srgbClr val="0070C0"/>
                </a:solidFill>
                <a:latin typeface="Alexandria"/>
              </a:rPr>
              <a:t>the income and expenses of an income-producing property </a:t>
            </a:r>
            <a:r>
              <a:rPr lang="en-US" sz="2000" dirty="0">
                <a:solidFill>
                  <a:schemeClr val="tx1"/>
                </a:solidFill>
                <a:latin typeface="Alexandria"/>
              </a:rPr>
              <a:t>in order to analyze its performance in terms of </a:t>
            </a:r>
            <a:r>
              <a:rPr lang="en-US" sz="2000" dirty="0">
                <a:solidFill>
                  <a:srgbClr val="C00000"/>
                </a:solidFill>
                <a:latin typeface="Alexandria"/>
              </a:rPr>
              <a:t>revenues, operating costs, and net operating income, and to evaluate its suitability as an investment</a:t>
            </a:r>
            <a:r>
              <a:rPr lang="ar-SY" sz="2000" dirty="0">
                <a:solidFill>
                  <a:schemeClr val="tx1"/>
                </a:solidFill>
                <a:latin typeface="Alexandria"/>
              </a:rPr>
              <a:t> </a:t>
            </a:r>
            <a:r>
              <a:rPr lang="en-US" sz="2000" dirty="0">
                <a:solidFill>
                  <a:schemeClr val="tx1"/>
                </a:solidFill>
                <a:latin typeface="Alexandria"/>
              </a:rPr>
              <a:t>[RPI Form 352]</a:t>
            </a:r>
            <a:endParaRPr kumimoji="0" lang="en-US" sz="2000" i="0" u="none" strike="noStrike" kern="1200" cap="none" spc="0" normalizeH="0" baseline="0" noProof="0" dirty="0">
              <a:ln>
                <a:noFill/>
              </a:ln>
              <a:solidFill>
                <a:schemeClr val="tx1"/>
              </a:solidFill>
              <a:effectLst/>
              <a:uLnTx/>
              <a:uFillTx/>
              <a:latin typeface="Alexandria"/>
            </a:endParaRPr>
          </a:p>
        </p:txBody>
      </p:sp>
      <p:grpSp>
        <p:nvGrpSpPr>
          <p:cNvPr id="10" name="Group 9">
            <a:extLst>
              <a:ext uri="{FF2B5EF4-FFF2-40B4-BE49-F238E27FC236}">
                <a16:creationId xmlns:a16="http://schemas.microsoft.com/office/drawing/2014/main" id="{723625C0-B71F-F72B-E2FC-03E36FF73262}"/>
              </a:ext>
            </a:extLst>
          </p:cNvPr>
          <p:cNvGrpSpPr/>
          <p:nvPr/>
        </p:nvGrpSpPr>
        <p:grpSpPr>
          <a:xfrm>
            <a:off x="7165925" y="3588986"/>
            <a:ext cx="3682629" cy="429311"/>
            <a:chOff x="2123457" y="1567959"/>
            <a:chExt cx="7764651" cy="669680"/>
          </a:xfrm>
        </p:grpSpPr>
        <p:sp>
          <p:nvSpPr>
            <p:cNvPr id="11" name="Rectangle 10">
              <a:extLst>
                <a:ext uri="{FF2B5EF4-FFF2-40B4-BE49-F238E27FC236}">
                  <a16:creationId xmlns:a16="http://schemas.microsoft.com/office/drawing/2014/main" id="{E495C86B-9AAC-1A15-9C61-F0201AF5AC8C}"/>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7D1A7177-F68A-17D0-4E93-194511623609}"/>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(TEC)</a:t>
              </a:r>
            </a:p>
          </p:txBody>
        </p:sp>
      </p:grpSp>
      <p:sp>
        <p:nvSpPr>
          <p:cNvPr id="14" name="Rectangle: Folded Corner 13">
            <a:extLst>
              <a:ext uri="{FF2B5EF4-FFF2-40B4-BE49-F238E27FC236}">
                <a16:creationId xmlns:a16="http://schemas.microsoft.com/office/drawing/2014/main" id="{439B560A-4E7D-00B7-D72F-338D54288097}"/>
              </a:ext>
            </a:extLst>
          </p:cNvPr>
          <p:cNvSpPr/>
          <p:nvPr/>
        </p:nvSpPr>
        <p:spPr>
          <a:xfrm>
            <a:off x="6524247" y="4121244"/>
            <a:ext cx="4965983" cy="2641463"/>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Alexandria"/>
              <a:ea typeface="+mn-ea"/>
              <a:cs typeface="+mn-cs"/>
            </a:endParaRPr>
          </a:p>
          <a:p>
            <a:pPr lvl="0" algn="justLow">
              <a:lnSpc>
                <a:spcPct val="114000"/>
              </a:lnSpc>
              <a:spcBef>
                <a:spcPts val="300"/>
              </a:spcBef>
              <a:spcAft>
                <a:spcPts val="300"/>
              </a:spcAft>
              <a:defRPr/>
            </a:pPr>
            <a:r>
              <a:rPr lang="en-US" sz="2000" b="1" dirty="0">
                <a:solidFill>
                  <a:schemeClr val="tx1"/>
                </a:solidFill>
                <a:latin typeface="Alexandria"/>
              </a:rPr>
              <a:t>A written statement </a:t>
            </a:r>
            <a:r>
              <a:rPr lang="en-US" sz="2000" dirty="0">
                <a:solidFill>
                  <a:schemeClr val="tx1"/>
                </a:solidFill>
                <a:latin typeface="Alexandria"/>
              </a:rPr>
              <a:t>that summarizes</a:t>
            </a:r>
            <a:r>
              <a:rPr lang="en-US" sz="2000" b="1" dirty="0">
                <a:solidFill>
                  <a:schemeClr val="tx1"/>
                </a:solidFill>
                <a:latin typeface="Alexandria"/>
              </a:rPr>
              <a:t> </a:t>
            </a:r>
            <a:r>
              <a:rPr lang="en-US" sz="2000" dirty="0">
                <a:solidFill>
                  <a:srgbClr val="0070C0"/>
                </a:solidFill>
                <a:latin typeface="Alexandria"/>
              </a:rPr>
              <a:t>the monetary and possessory</a:t>
            </a:r>
            <a:r>
              <a:rPr lang="ar-SY" sz="2000" dirty="0">
                <a:solidFill>
                  <a:srgbClr val="0070C0"/>
                </a:solidFill>
                <a:latin typeface="Alexandria"/>
              </a:rPr>
              <a:t> </a:t>
            </a:r>
            <a:r>
              <a:rPr lang="en-US" sz="2000" dirty="0">
                <a:solidFill>
                  <a:srgbClr val="0070C0"/>
                </a:solidFill>
                <a:latin typeface="Alexandria"/>
              </a:rPr>
              <a:t>terms of a lease agreement</a:t>
            </a:r>
            <a:r>
              <a:rPr lang="en-US" sz="2000" dirty="0">
                <a:solidFill>
                  <a:schemeClr val="tx1"/>
                </a:solidFill>
                <a:latin typeface="Alexandria"/>
              </a:rPr>
              <a:t>—such as rent, security deposits, and renewal rights—</a:t>
            </a:r>
            <a:r>
              <a:rPr lang="en-US" sz="2000" dirty="0">
                <a:solidFill>
                  <a:srgbClr val="C00000"/>
                </a:solidFill>
                <a:latin typeface="Alexandria"/>
              </a:rPr>
              <a:t>and confirms whether both the landlord and the tenant have fully performed their obligations</a:t>
            </a:r>
            <a:r>
              <a:rPr lang="en-US" sz="2000" dirty="0">
                <a:solidFill>
                  <a:schemeClr val="tx1"/>
                </a:solidFill>
                <a:latin typeface="Alexandria"/>
              </a:rPr>
              <a:t>. [RPI Form 598]</a:t>
            </a:r>
            <a:endParaRPr kumimoji="0" lang="en-US" sz="200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11165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F28A9-3C9B-D86D-318B-25490A1C5D8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AC692D0-BA82-CAFB-9F6B-DACC8E0651F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89E12DE-CA7E-855C-60DE-6C6CA9FE29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CEC7049-015A-4ECD-81C7-797379378350}"/>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13" name="Arrow: Pentagon 12">
            <a:extLst>
              <a:ext uri="{FF2B5EF4-FFF2-40B4-BE49-F238E27FC236}">
                <a16:creationId xmlns:a16="http://schemas.microsoft.com/office/drawing/2014/main" id="{67270780-AF9A-9E15-6B04-620683308B24}"/>
              </a:ext>
            </a:extLst>
          </p:cNvPr>
          <p:cNvSpPr/>
          <p:nvPr/>
        </p:nvSpPr>
        <p:spPr>
          <a:xfrm>
            <a:off x="737577" y="3033850"/>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Security Deposits: </a:t>
            </a:r>
            <a:r>
              <a:rPr lang="en-US" sz="2000" dirty="0">
                <a:solidFill>
                  <a:prstClr val="black"/>
                </a:solidFill>
                <a:latin typeface="Alexandria"/>
              </a:rPr>
              <a:t>The exact amount of the security deposit held by the landlord.</a:t>
            </a:r>
            <a:endParaRPr lang="en-US" sz="1600" dirty="0"/>
          </a:p>
        </p:txBody>
      </p:sp>
      <p:sp>
        <p:nvSpPr>
          <p:cNvPr id="15" name="Arrow: Pentagon 14">
            <a:extLst>
              <a:ext uri="{FF2B5EF4-FFF2-40B4-BE49-F238E27FC236}">
                <a16:creationId xmlns:a16="http://schemas.microsoft.com/office/drawing/2014/main" id="{FE6D5183-E736-5097-AE83-9CACBE99ABE0}"/>
              </a:ext>
            </a:extLst>
          </p:cNvPr>
          <p:cNvSpPr/>
          <p:nvPr/>
        </p:nvSpPr>
        <p:spPr>
          <a:xfrm>
            <a:off x="737577" y="4038074"/>
            <a:ext cx="9007232" cy="1747869"/>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schemeClr val="tx1"/>
                </a:solidFill>
                <a:latin typeface="Alexandria"/>
              </a:rPr>
              <a:t>Possessory and Purchase Rights: </a:t>
            </a:r>
            <a:r>
              <a:rPr lang="en-US" sz="2000" dirty="0">
                <a:solidFill>
                  <a:schemeClr val="tx1"/>
                </a:solidFill>
                <a:latin typeface="Alexandria"/>
              </a:rPr>
              <a:t>Any rights held by the tenant, such as:</a:t>
            </a:r>
            <a:endParaRPr lang="ar-SY" sz="2000" dirty="0">
              <a:solidFill>
                <a:schemeClr val="tx1"/>
              </a:solidFill>
              <a:latin typeface="Alexandria"/>
            </a:endParaRPr>
          </a:p>
          <a:p>
            <a:pPr marL="285750" indent="-285750" algn="justLow">
              <a:buFont typeface="Wingdings" panose="05000000000000000000" pitchFamily="2" charset="2"/>
              <a:buChar char="Ø"/>
            </a:pPr>
            <a:r>
              <a:rPr lang="en-US" dirty="0">
                <a:solidFill>
                  <a:schemeClr val="tx1"/>
                </a:solidFill>
                <a:latin typeface="Alexandria"/>
              </a:rPr>
              <a:t>Option to extend or renew the lease.</a:t>
            </a:r>
          </a:p>
          <a:p>
            <a:pPr marL="285750" indent="-285750" algn="justLow">
              <a:buFont typeface="Wingdings" panose="05000000000000000000" pitchFamily="2" charset="2"/>
              <a:buChar char="Ø"/>
            </a:pPr>
            <a:r>
              <a:rPr lang="en-US" dirty="0">
                <a:solidFill>
                  <a:schemeClr val="tx1"/>
                </a:solidFill>
                <a:latin typeface="Alexandria"/>
              </a:rPr>
              <a:t>Right of first refusal to purchase the property.</a:t>
            </a:r>
          </a:p>
          <a:p>
            <a:pPr marL="285750" indent="-285750" algn="justLow">
              <a:buFont typeface="Wingdings" panose="05000000000000000000" pitchFamily="2" charset="2"/>
              <a:buChar char="Ø"/>
            </a:pPr>
            <a:r>
              <a:rPr lang="en-US" dirty="0">
                <a:solidFill>
                  <a:schemeClr val="tx1"/>
                </a:solidFill>
                <a:latin typeface="Alexandria"/>
              </a:rPr>
              <a:t>Option to lease additional space.</a:t>
            </a:r>
          </a:p>
          <a:p>
            <a:pPr marL="285750" indent="-285750" algn="justLow">
              <a:buFont typeface="Wingdings" panose="05000000000000000000" pitchFamily="2" charset="2"/>
              <a:buChar char="Ø"/>
            </a:pPr>
            <a:r>
              <a:rPr lang="en-US" dirty="0">
                <a:solidFill>
                  <a:schemeClr val="tx1"/>
                </a:solidFill>
                <a:latin typeface="Alexandria"/>
              </a:rPr>
              <a:t>Right to cancel the lease upon payment of a fee</a:t>
            </a:r>
            <a:r>
              <a:rPr lang="en-US" sz="1600" dirty="0"/>
              <a:t>.</a:t>
            </a:r>
          </a:p>
        </p:txBody>
      </p:sp>
      <p:sp>
        <p:nvSpPr>
          <p:cNvPr id="16" name="TextBox 15">
            <a:extLst>
              <a:ext uri="{FF2B5EF4-FFF2-40B4-BE49-F238E27FC236}">
                <a16:creationId xmlns:a16="http://schemas.microsoft.com/office/drawing/2014/main" id="{55AB5EFA-0432-80AB-ECAD-0F5E3EA1B87A}"/>
              </a:ext>
            </a:extLst>
          </p:cNvPr>
          <p:cNvSpPr txBox="1"/>
          <p:nvPr/>
        </p:nvSpPr>
        <p:spPr>
          <a:xfrm>
            <a:off x="487223" y="1155869"/>
            <a:ext cx="8388763" cy="606398"/>
          </a:xfrm>
          <a:prstGeom prst="doubleWave">
            <a:avLst/>
          </a:prstGeom>
          <a:solidFill>
            <a:srgbClr val="FFFFCC"/>
          </a:solidFill>
          <a:ln>
            <a:solidFill>
              <a:srgbClr val="66FFFF"/>
            </a:solidFill>
          </a:ln>
        </p:spPr>
        <p:txBody>
          <a:bodyPr wrap="square">
            <a:spAutoFit/>
          </a:bodyPr>
          <a:lstStyle/>
          <a:p>
            <a:pPr lvl="0" algn="ctr">
              <a:lnSpc>
                <a:spcPct val="114000"/>
              </a:lnSpc>
              <a:defRPr/>
            </a:pPr>
            <a:r>
              <a:rPr lang="en-US" sz="2200" b="1" dirty="0">
                <a:solidFill>
                  <a:srgbClr val="C00000"/>
                </a:solidFill>
                <a:latin typeface="Alexandria"/>
              </a:rPr>
              <a:t>The TEC discloses and confirms the current status of the following</a:t>
            </a:r>
            <a:r>
              <a:rPr lang="ar-SY" sz="2200" b="1" dirty="0">
                <a:solidFill>
                  <a:srgbClr val="C00000"/>
                </a:solidFill>
                <a:latin typeface="Alexandria"/>
              </a:rPr>
              <a:t>:</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7" name="Arrow: Pentagon 16">
            <a:extLst>
              <a:ext uri="{FF2B5EF4-FFF2-40B4-BE49-F238E27FC236}">
                <a16:creationId xmlns:a16="http://schemas.microsoft.com/office/drawing/2014/main" id="{7A323678-E534-FD9A-6FB2-9FD2D2321774}"/>
              </a:ext>
            </a:extLst>
          </p:cNvPr>
          <p:cNvSpPr/>
          <p:nvPr/>
        </p:nvSpPr>
        <p:spPr>
          <a:xfrm>
            <a:off x="737577" y="1943427"/>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Rent Schedules: </a:t>
            </a:r>
            <a:r>
              <a:rPr lang="en-US" sz="2000" dirty="0">
                <a:solidFill>
                  <a:prstClr val="black"/>
                </a:solidFill>
                <a:latin typeface="Alexandria"/>
              </a:rPr>
              <a:t>The current rent amount and any agreed-upon future increases.</a:t>
            </a:r>
            <a:endParaRPr lang="en-US" sz="1600" dirty="0"/>
          </a:p>
        </p:txBody>
      </p:sp>
      <p:sp>
        <p:nvSpPr>
          <p:cNvPr id="18" name="Arrow: Pentagon 17">
            <a:extLst>
              <a:ext uri="{FF2B5EF4-FFF2-40B4-BE49-F238E27FC236}">
                <a16:creationId xmlns:a16="http://schemas.microsoft.com/office/drawing/2014/main" id="{A3BABA08-7C3C-E676-D2F2-0BCC724CF73E}"/>
              </a:ext>
            </a:extLst>
          </p:cNvPr>
          <p:cNvSpPr/>
          <p:nvPr/>
        </p:nvSpPr>
        <p:spPr>
          <a:xfrm>
            <a:off x="737577" y="5930440"/>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Maintenance Responsibilities: </a:t>
            </a:r>
            <a:r>
              <a:rPr lang="en-US" sz="2000" dirty="0">
                <a:solidFill>
                  <a:prstClr val="black"/>
                </a:solidFill>
                <a:latin typeface="Alexandria"/>
              </a:rPr>
              <a:t>Specifies the party responsible for maintenance and operating costs.</a:t>
            </a:r>
            <a:endParaRPr lang="en-US" sz="1600" dirty="0"/>
          </a:p>
        </p:txBody>
      </p:sp>
    </p:spTree>
    <p:extLst>
      <p:ext uri="{BB962C8B-B14F-4D97-AF65-F5344CB8AC3E}">
        <p14:creationId xmlns:p14="http://schemas.microsoft.com/office/powerpoint/2010/main" val="30890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0-#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8B231-DA30-A259-5A35-F67E7E056B3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30F138E-E5D2-EFB9-DB55-EB0F0954FB3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10BAA6-E39C-DD1B-1971-97D2AF5EA4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703616C-E848-93B0-39D0-92EA6DE66CF8}"/>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2" name="TextBox 1">
            <a:extLst>
              <a:ext uri="{FF2B5EF4-FFF2-40B4-BE49-F238E27FC236}">
                <a16:creationId xmlns:a16="http://schemas.microsoft.com/office/drawing/2014/main" id="{0DC7AAD8-AAC7-F8D6-468D-FE3E820775CF}"/>
              </a:ext>
            </a:extLst>
          </p:cNvPr>
          <p:cNvSpPr txBox="1"/>
          <p:nvPr/>
        </p:nvSpPr>
        <p:spPr>
          <a:xfrm>
            <a:off x="3545732" y="1096631"/>
            <a:ext cx="6093372"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APOD vs. TEC</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graphicFrame>
        <p:nvGraphicFramePr>
          <p:cNvPr id="4" name="Table 3">
            <a:extLst>
              <a:ext uri="{FF2B5EF4-FFF2-40B4-BE49-F238E27FC236}">
                <a16:creationId xmlns:a16="http://schemas.microsoft.com/office/drawing/2014/main" id="{E87B91F7-6071-D81C-909A-09CDC74F7A69}"/>
              </a:ext>
            </a:extLst>
          </p:cNvPr>
          <p:cNvGraphicFramePr>
            <a:graphicFrameLocks noGrp="1"/>
          </p:cNvGraphicFramePr>
          <p:nvPr>
            <p:extLst>
              <p:ext uri="{D42A27DB-BD31-4B8C-83A1-F6EECF244321}">
                <p14:modId xmlns:p14="http://schemas.microsoft.com/office/powerpoint/2010/main" val="2530690147"/>
              </p:ext>
            </p:extLst>
          </p:nvPr>
        </p:nvGraphicFramePr>
        <p:xfrm>
          <a:off x="203202" y="1511522"/>
          <a:ext cx="11785596" cy="5066747"/>
        </p:xfrm>
        <a:graphic>
          <a:graphicData uri="http://schemas.openxmlformats.org/drawingml/2006/table">
            <a:tbl>
              <a:tblPr>
                <a:tableStyleId>{22838BEF-8BB2-4498-84A7-C5851F593DF1}</a:tableStyleId>
              </a:tblPr>
              <a:tblGrid>
                <a:gridCol w="1436412">
                  <a:extLst>
                    <a:ext uri="{9D8B030D-6E8A-4147-A177-3AD203B41FA5}">
                      <a16:colId xmlns:a16="http://schemas.microsoft.com/office/drawing/2014/main" val="1194472302"/>
                    </a:ext>
                  </a:extLst>
                </a:gridCol>
                <a:gridCol w="4821622">
                  <a:extLst>
                    <a:ext uri="{9D8B030D-6E8A-4147-A177-3AD203B41FA5}">
                      <a16:colId xmlns:a16="http://schemas.microsoft.com/office/drawing/2014/main" val="4278481064"/>
                    </a:ext>
                  </a:extLst>
                </a:gridCol>
                <a:gridCol w="5527562">
                  <a:extLst>
                    <a:ext uri="{9D8B030D-6E8A-4147-A177-3AD203B41FA5}">
                      <a16:colId xmlns:a16="http://schemas.microsoft.com/office/drawing/2014/main" val="1779188717"/>
                    </a:ext>
                  </a:extLst>
                </a:gridCol>
              </a:tblGrid>
              <a:tr h="1203967">
                <a:tc>
                  <a:txBody>
                    <a:bodyPr/>
                    <a:lstStyle/>
                    <a:p>
                      <a:pPr algn="ctr">
                        <a:buNone/>
                      </a:pPr>
                      <a:r>
                        <a:rPr lang="en-US" sz="2000" b="1" dirty="0">
                          <a:latin typeface="Alexandria"/>
                        </a:rPr>
                        <a:t>Item</a:t>
                      </a:r>
                      <a:endParaRPr lang="en-US" sz="2000" dirty="0">
                        <a:latin typeface="Alexandria"/>
                      </a:endParaRPr>
                    </a:p>
                  </a:txBody>
                  <a:tcPr marL="38851" marR="38851" marT="19426" marB="19426" anchor="ctr"/>
                </a:tc>
                <a:tc>
                  <a:txBody>
                    <a:bodyPr/>
                    <a:lstStyle/>
                    <a:p>
                      <a:pPr algn="ctr">
                        <a:buNone/>
                      </a:pPr>
                      <a:r>
                        <a:rPr lang="en-US" sz="2000" b="1" dirty="0">
                          <a:latin typeface="Alexandria"/>
                        </a:rPr>
                        <a:t>APOD (Annual Property Operating Data)</a:t>
                      </a:r>
                      <a:endParaRPr lang="en-US" sz="2000" dirty="0">
                        <a:latin typeface="Alexandria"/>
                      </a:endParaRPr>
                    </a:p>
                  </a:txBody>
                  <a:tcPr marL="38851" marR="38851" marT="19426" marB="19426" anchor="ctr"/>
                </a:tc>
                <a:tc>
                  <a:txBody>
                    <a:bodyPr/>
                    <a:lstStyle/>
                    <a:p>
                      <a:pPr algn="ctr">
                        <a:buNone/>
                      </a:pPr>
                      <a:r>
                        <a:rPr lang="en-US" sz="2000" b="1" dirty="0">
                          <a:latin typeface="Alexandria"/>
                        </a:rPr>
                        <a:t>TEC (Tenant Estoppel Certificate)</a:t>
                      </a:r>
                      <a:endParaRPr lang="en-US" sz="2000" dirty="0">
                        <a:latin typeface="Alexandria"/>
                      </a:endParaRPr>
                    </a:p>
                  </a:txBody>
                  <a:tcPr marL="38851" marR="38851" marT="19426" marB="19426" anchor="ctr"/>
                </a:tc>
                <a:extLst>
                  <a:ext uri="{0D108BD9-81ED-4DB2-BD59-A6C34878D82A}">
                    <a16:rowId xmlns:a16="http://schemas.microsoft.com/office/drawing/2014/main" val="2775809989"/>
                  </a:ext>
                </a:extLst>
              </a:tr>
              <a:tr h="1008796">
                <a:tc>
                  <a:txBody>
                    <a:bodyPr/>
                    <a:lstStyle/>
                    <a:p>
                      <a:pPr algn="ctr">
                        <a:buNone/>
                      </a:pPr>
                      <a:r>
                        <a:rPr lang="en-US" sz="2000" b="1" dirty="0">
                          <a:latin typeface="Alexandria"/>
                        </a:rPr>
                        <a:t>Definition</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An annual summary of a property’s operating income and expenses used for financial analysis.</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A written and signed statement by the tenant that verifies and summarizes the monetary and possessory terms of the lease.</a:t>
                      </a:r>
                    </a:p>
                  </a:txBody>
                  <a:tcPr marL="38851" marR="38851" marT="19426" marB="19426" anchor="ctr">
                    <a:solidFill>
                      <a:schemeClr val="bg1"/>
                    </a:solidFill>
                  </a:tcPr>
                </a:tc>
                <a:extLst>
                  <a:ext uri="{0D108BD9-81ED-4DB2-BD59-A6C34878D82A}">
                    <a16:rowId xmlns:a16="http://schemas.microsoft.com/office/drawing/2014/main" val="3399253636"/>
                  </a:ext>
                </a:extLst>
              </a:tr>
              <a:tr h="1002519">
                <a:tc>
                  <a:txBody>
                    <a:bodyPr/>
                    <a:lstStyle/>
                    <a:p>
                      <a:pPr algn="ctr">
                        <a:buNone/>
                      </a:pPr>
                      <a:r>
                        <a:rPr lang="en-US" sz="2000" b="1" dirty="0">
                          <a:latin typeface="Alexandria"/>
                        </a:rPr>
                        <a:t>Who Prepares and Signs It</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Prepared by the owner or real estate agent; not signed by the tenant.</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Prepared by the owner and signed by the tenant (or considered accepted if the tenant does not object).</a:t>
                      </a:r>
                    </a:p>
                  </a:txBody>
                  <a:tcPr marL="38851" marR="38851" marT="19426" marB="19426" anchor="ctr">
                    <a:solidFill>
                      <a:schemeClr val="bg1"/>
                    </a:solidFill>
                  </a:tcPr>
                </a:tc>
                <a:extLst>
                  <a:ext uri="{0D108BD9-81ED-4DB2-BD59-A6C34878D82A}">
                    <a16:rowId xmlns:a16="http://schemas.microsoft.com/office/drawing/2014/main" val="1557801220"/>
                  </a:ext>
                </a:extLst>
              </a:tr>
              <a:tr h="1169499">
                <a:tc>
                  <a:txBody>
                    <a:bodyPr/>
                    <a:lstStyle/>
                    <a:p>
                      <a:pPr algn="ctr">
                        <a:buNone/>
                      </a:pPr>
                      <a:r>
                        <a:rPr lang="en-US" sz="2000" b="1" dirty="0">
                          <a:latin typeface="Alexandria"/>
                        </a:rPr>
                        <a:t>Purpose</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Provides an initial financial overview of the property’s performance for evaluation and marketing.</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Confirms the accuracy of financial and contractual information for legal reliance in a sale or financing transaction.</a:t>
                      </a:r>
                    </a:p>
                  </a:txBody>
                  <a:tcPr marL="38851" marR="38851" marT="19426" marB="19426" anchor="ctr">
                    <a:solidFill>
                      <a:schemeClr val="bg1"/>
                    </a:solidFill>
                  </a:tcPr>
                </a:tc>
                <a:extLst>
                  <a:ext uri="{0D108BD9-81ED-4DB2-BD59-A6C34878D82A}">
                    <a16:rowId xmlns:a16="http://schemas.microsoft.com/office/drawing/2014/main" val="2392842570"/>
                  </a:ext>
                </a:extLst>
              </a:tr>
              <a:tr h="681966">
                <a:tc>
                  <a:txBody>
                    <a:bodyPr/>
                    <a:lstStyle/>
                    <a:p>
                      <a:pPr algn="ctr">
                        <a:buNone/>
                      </a:pPr>
                      <a:r>
                        <a:rPr lang="en-US" sz="2000" b="1" dirty="0">
                          <a:latin typeface="Alexandria"/>
                        </a:rPr>
                        <a:t>Level of Accuracy</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May contain errors or estimates, as it relies solely on the owner’s information.</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Highly accurate and legally binding, as it is issued directly by the tenant.</a:t>
                      </a:r>
                    </a:p>
                  </a:txBody>
                  <a:tcPr marL="38851" marR="38851" marT="19426" marB="19426" anchor="ctr">
                    <a:solidFill>
                      <a:schemeClr val="bg1"/>
                    </a:solidFill>
                  </a:tcPr>
                </a:tc>
                <a:extLst>
                  <a:ext uri="{0D108BD9-81ED-4DB2-BD59-A6C34878D82A}">
                    <a16:rowId xmlns:a16="http://schemas.microsoft.com/office/drawing/2014/main" val="1658802479"/>
                  </a:ext>
                </a:extLst>
              </a:tr>
            </a:tbl>
          </a:graphicData>
        </a:graphic>
      </p:graphicFrame>
    </p:spTree>
    <p:extLst>
      <p:ext uri="{BB962C8B-B14F-4D97-AF65-F5344CB8AC3E}">
        <p14:creationId xmlns:p14="http://schemas.microsoft.com/office/powerpoint/2010/main" val="382830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D502D-0EFF-DEB4-D653-7B96091B0DF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5141D7D-4414-29EE-9BFC-1E40DF6F679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FEAE2D1-6561-B3D0-0B0A-987C2A503D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E83363-2100-72EB-DB79-DADFF2B55C6D}"/>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2" name="TextBox 1">
            <a:extLst>
              <a:ext uri="{FF2B5EF4-FFF2-40B4-BE49-F238E27FC236}">
                <a16:creationId xmlns:a16="http://schemas.microsoft.com/office/drawing/2014/main" id="{D439E694-46DE-9B21-650B-841E6F00F484}"/>
              </a:ext>
            </a:extLst>
          </p:cNvPr>
          <p:cNvSpPr txBox="1"/>
          <p:nvPr/>
        </p:nvSpPr>
        <p:spPr>
          <a:xfrm>
            <a:off x="3498434" y="1017801"/>
            <a:ext cx="6093372"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APOD vs. TEC</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graphicFrame>
        <p:nvGraphicFramePr>
          <p:cNvPr id="4" name="Table 3">
            <a:extLst>
              <a:ext uri="{FF2B5EF4-FFF2-40B4-BE49-F238E27FC236}">
                <a16:creationId xmlns:a16="http://schemas.microsoft.com/office/drawing/2014/main" id="{12C0AA5C-07F7-4E82-4A2C-661CA6E482C8}"/>
              </a:ext>
            </a:extLst>
          </p:cNvPr>
          <p:cNvGraphicFramePr>
            <a:graphicFrameLocks noGrp="1"/>
          </p:cNvGraphicFramePr>
          <p:nvPr>
            <p:extLst>
              <p:ext uri="{D42A27DB-BD31-4B8C-83A1-F6EECF244321}">
                <p14:modId xmlns:p14="http://schemas.microsoft.com/office/powerpoint/2010/main" val="3946523571"/>
              </p:ext>
            </p:extLst>
          </p:nvPr>
        </p:nvGraphicFramePr>
        <p:xfrm>
          <a:off x="238238" y="1384326"/>
          <a:ext cx="11715523" cy="5393610"/>
        </p:xfrm>
        <a:graphic>
          <a:graphicData uri="http://schemas.openxmlformats.org/drawingml/2006/table">
            <a:tbl>
              <a:tblPr>
                <a:tableStyleId>{22838BEF-8BB2-4498-84A7-C5851F593DF1}</a:tableStyleId>
              </a:tblPr>
              <a:tblGrid>
                <a:gridCol w="1574796">
                  <a:extLst>
                    <a:ext uri="{9D8B030D-6E8A-4147-A177-3AD203B41FA5}">
                      <a16:colId xmlns:a16="http://schemas.microsoft.com/office/drawing/2014/main" val="1194472302"/>
                    </a:ext>
                  </a:extLst>
                </a:gridCol>
                <a:gridCol w="4745421">
                  <a:extLst>
                    <a:ext uri="{9D8B030D-6E8A-4147-A177-3AD203B41FA5}">
                      <a16:colId xmlns:a16="http://schemas.microsoft.com/office/drawing/2014/main" val="4278481064"/>
                    </a:ext>
                  </a:extLst>
                </a:gridCol>
                <a:gridCol w="5395306">
                  <a:extLst>
                    <a:ext uri="{9D8B030D-6E8A-4147-A177-3AD203B41FA5}">
                      <a16:colId xmlns:a16="http://schemas.microsoft.com/office/drawing/2014/main" val="1779188717"/>
                    </a:ext>
                  </a:extLst>
                </a:gridCol>
              </a:tblGrid>
              <a:tr h="450459">
                <a:tc>
                  <a:txBody>
                    <a:bodyPr/>
                    <a:lstStyle/>
                    <a:p>
                      <a:pPr algn="ctr">
                        <a:buNone/>
                      </a:pPr>
                      <a:r>
                        <a:rPr lang="en-US" sz="2400" b="1" dirty="0">
                          <a:latin typeface="Alexandria"/>
                        </a:rPr>
                        <a:t>Item</a:t>
                      </a:r>
                      <a:endParaRPr lang="en-US" sz="2400" dirty="0">
                        <a:latin typeface="Alexandria"/>
                      </a:endParaRPr>
                    </a:p>
                  </a:txBody>
                  <a:tcPr marL="38851" marR="38851" marT="19426" marB="19426" anchor="ctr"/>
                </a:tc>
                <a:tc>
                  <a:txBody>
                    <a:bodyPr/>
                    <a:lstStyle/>
                    <a:p>
                      <a:pPr algn="ctr">
                        <a:buNone/>
                      </a:pPr>
                      <a:r>
                        <a:rPr lang="en-US" sz="2000" b="1" dirty="0">
                          <a:latin typeface="Alexandria"/>
                        </a:rPr>
                        <a:t>APOD (Annual Property Operating Data)</a:t>
                      </a:r>
                      <a:endParaRPr lang="en-US" sz="2000" dirty="0">
                        <a:latin typeface="Alexandria"/>
                      </a:endParaRPr>
                    </a:p>
                  </a:txBody>
                  <a:tcPr marL="38851" marR="38851" marT="19426" marB="19426" anchor="ctr"/>
                </a:tc>
                <a:tc>
                  <a:txBody>
                    <a:bodyPr/>
                    <a:lstStyle/>
                    <a:p>
                      <a:pPr algn="ctr">
                        <a:buNone/>
                      </a:pPr>
                      <a:r>
                        <a:rPr lang="en-US" sz="2000" b="1" dirty="0">
                          <a:latin typeface="Alexandria"/>
                        </a:rPr>
                        <a:t>TEC (Tenant Estoppel Certificate)</a:t>
                      </a:r>
                      <a:endParaRPr lang="en-US" sz="2000" dirty="0">
                        <a:latin typeface="Alexandria"/>
                      </a:endParaRPr>
                    </a:p>
                  </a:txBody>
                  <a:tcPr marL="38851" marR="38851" marT="19426" marB="19426" anchor="ctr"/>
                </a:tc>
                <a:extLst>
                  <a:ext uri="{0D108BD9-81ED-4DB2-BD59-A6C34878D82A}">
                    <a16:rowId xmlns:a16="http://schemas.microsoft.com/office/drawing/2014/main" val="2775809989"/>
                  </a:ext>
                </a:extLst>
              </a:tr>
              <a:tr h="928259">
                <a:tc>
                  <a:txBody>
                    <a:bodyPr/>
                    <a:lstStyle/>
                    <a:p>
                      <a:pPr algn="ctr">
                        <a:buNone/>
                      </a:pPr>
                      <a:r>
                        <a:rPr lang="en-US" sz="2000" b="1" dirty="0">
                          <a:latin typeface="Alexandria"/>
                        </a:rPr>
                        <a:t>Legal Strength / Reliance</a:t>
                      </a:r>
                      <a:endParaRPr lang="en-US" sz="2000" dirty="0">
                        <a:latin typeface="Alexandria"/>
                      </a:endParaRPr>
                    </a:p>
                  </a:txBody>
                  <a:tcPr marL="38851" marR="38851" marT="19426" marB="19426" anchor="ctr"/>
                </a:tc>
                <a:tc>
                  <a:txBody>
                    <a:bodyPr/>
                    <a:lstStyle/>
                    <a:p>
                      <a:pPr>
                        <a:buNone/>
                      </a:pPr>
                      <a:r>
                        <a:rPr lang="en-US" sz="1800" dirty="0">
                          <a:latin typeface="Alexandria"/>
                        </a:rPr>
                        <a:t>Not a legally binding document and may be revised or corrected.</a:t>
                      </a:r>
                    </a:p>
                  </a:txBody>
                  <a:tcPr marL="38851" marR="38851" marT="19426" marB="19426" anchor="ctr">
                    <a:solidFill>
                      <a:schemeClr val="bg1"/>
                    </a:solidFill>
                  </a:tcPr>
                </a:tc>
                <a:tc>
                  <a:txBody>
                    <a:bodyPr/>
                    <a:lstStyle/>
                    <a:p>
                      <a:pPr>
                        <a:buNone/>
                      </a:pPr>
                      <a:r>
                        <a:rPr lang="en-US" sz="1800" dirty="0">
                          <a:latin typeface="Alexandria"/>
                        </a:rPr>
                        <a:t>A legally enforceable document that can be used against the tenant under the principle of estoppel.</a:t>
                      </a:r>
                    </a:p>
                  </a:txBody>
                  <a:tcPr marL="38851" marR="38851" marT="19426" marB="19426" anchor="ctr">
                    <a:solidFill>
                      <a:schemeClr val="bg1"/>
                    </a:solidFill>
                  </a:tcPr>
                </a:tc>
                <a:extLst>
                  <a:ext uri="{0D108BD9-81ED-4DB2-BD59-A6C34878D82A}">
                    <a16:rowId xmlns:a16="http://schemas.microsoft.com/office/drawing/2014/main" val="1354011114"/>
                  </a:ext>
                </a:extLst>
              </a:tr>
              <a:tr h="948393">
                <a:tc>
                  <a:txBody>
                    <a:bodyPr/>
                    <a:lstStyle/>
                    <a:p>
                      <a:pPr algn="ctr">
                        <a:buNone/>
                      </a:pPr>
                      <a:r>
                        <a:rPr lang="en-US" sz="2000" b="1" dirty="0">
                          <a:latin typeface="Alexandria"/>
                        </a:rPr>
                        <a:t>Content</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Aggregate financial figures: gross income, expenses, and net operating income (NOI).</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Tenant-specific details: rent amount, security deposit, lease term, renewal options, and maintenance obligations.</a:t>
                      </a:r>
                    </a:p>
                  </a:txBody>
                  <a:tcPr marL="38851" marR="38851" marT="19426" marB="19426" anchor="ctr">
                    <a:solidFill>
                      <a:schemeClr val="bg1"/>
                    </a:solidFill>
                  </a:tcPr>
                </a:tc>
                <a:extLst>
                  <a:ext uri="{0D108BD9-81ED-4DB2-BD59-A6C34878D82A}">
                    <a16:rowId xmlns:a16="http://schemas.microsoft.com/office/drawing/2014/main" val="3370278428"/>
                  </a:ext>
                </a:extLst>
              </a:tr>
              <a:tr h="1000250">
                <a:tc>
                  <a:txBody>
                    <a:bodyPr/>
                    <a:lstStyle/>
                    <a:p>
                      <a:pPr algn="ctr">
                        <a:buNone/>
                      </a:pPr>
                      <a:r>
                        <a:rPr lang="en-US" sz="2000" b="1" dirty="0">
                          <a:latin typeface="Alexandria"/>
                        </a:rPr>
                        <a:t>Role in Decision-Making</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Used as a starting point for feasibility analysis but insufficient for final decisions.</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Used as a definitive legal basis for verification before closing a sale or securing financing.</a:t>
                      </a:r>
                    </a:p>
                  </a:txBody>
                  <a:tcPr marL="38851" marR="38851" marT="19426" marB="19426" anchor="ctr">
                    <a:solidFill>
                      <a:schemeClr val="bg1"/>
                    </a:solidFill>
                  </a:tcPr>
                </a:tc>
                <a:extLst>
                  <a:ext uri="{0D108BD9-81ED-4DB2-BD59-A6C34878D82A}">
                    <a16:rowId xmlns:a16="http://schemas.microsoft.com/office/drawing/2014/main" val="2028592149"/>
                  </a:ext>
                </a:extLst>
              </a:tr>
              <a:tr h="1144913">
                <a:tc>
                  <a:txBody>
                    <a:bodyPr/>
                    <a:lstStyle/>
                    <a:p>
                      <a:pPr algn="ctr">
                        <a:buNone/>
                      </a:pPr>
                      <a:r>
                        <a:rPr lang="en-US" sz="2000" b="1" dirty="0">
                          <a:latin typeface="Alexandria"/>
                        </a:rPr>
                        <a:t>Relationship to the Tenant</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a:latin typeface="Alexandria"/>
                        </a:rPr>
                        <a:t>Does not impose any direct obligation on the tenant.</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Binds the tenant to the facts they have acknowledged, preventing them from later contradicting the information (estoppel).</a:t>
                      </a:r>
                    </a:p>
                  </a:txBody>
                  <a:tcPr marL="38851" marR="38851" marT="19426" marB="19426" anchor="ctr">
                    <a:solidFill>
                      <a:schemeClr val="bg1"/>
                    </a:solidFill>
                  </a:tcPr>
                </a:tc>
                <a:extLst>
                  <a:ext uri="{0D108BD9-81ED-4DB2-BD59-A6C34878D82A}">
                    <a16:rowId xmlns:a16="http://schemas.microsoft.com/office/drawing/2014/main" val="932258777"/>
                  </a:ext>
                </a:extLst>
              </a:tr>
              <a:tr h="885515">
                <a:tc>
                  <a:txBody>
                    <a:bodyPr/>
                    <a:lstStyle/>
                    <a:p>
                      <a:pPr algn="ctr">
                        <a:buNone/>
                      </a:pPr>
                      <a:r>
                        <a:rPr lang="en-US" sz="2000" b="1" dirty="0">
                          <a:latin typeface="Alexandria"/>
                        </a:rPr>
                        <a:t>Risk if Relied Upon Alone</a:t>
                      </a:r>
                      <a:endParaRPr lang="en-US" sz="2000" dirty="0">
                        <a:latin typeface="Alexandria"/>
                      </a:endParaRPr>
                    </a:p>
                  </a:txBody>
                  <a:tcPr marL="38851" marR="38851" marT="19426" marB="19426" anchor="ctr"/>
                </a:tc>
                <a:tc>
                  <a:txBody>
                    <a:bodyPr/>
                    <a:lstStyle/>
                    <a:p>
                      <a:pPr algn="justLow">
                        <a:lnSpc>
                          <a:spcPct val="114000"/>
                        </a:lnSpc>
                        <a:spcBef>
                          <a:spcPts val="300"/>
                        </a:spcBef>
                        <a:spcAft>
                          <a:spcPts val="300"/>
                        </a:spcAft>
                        <a:buNone/>
                      </a:pPr>
                      <a:r>
                        <a:rPr lang="en-US" sz="1800" dirty="0">
                          <a:latin typeface="Alexandria"/>
                        </a:rPr>
                        <a:t>Risk of discrepancies between the owner’s data and actual lease terms or occupancy conditions.</a:t>
                      </a:r>
                    </a:p>
                  </a:txBody>
                  <a:tcPr marL="38851" marR="38851" marT="19426" marB="19426" anchor="ctr">
                    <a:solidFill>
                      <a:schemeClr val="bg1"/>
                    </a:solidFill>
                  </a:tcPr>
                </a:tc>
                <a:tc>
                  <a:txBody>
                    <a:bodyPr/>
                    <a:lstStyle/>
                    <a:p>
                      <a:pPr algn="justLow">
                        <a:lnSpc>
                          <a:spcPct val="114000"/>
                        </a:lnSpc>
                        <a:spcBef>
                          <a:spcPts val="300"/>
                        </a:spcBef>
                        <a:spcAft>
                          <a:spcPts val="300"/>
                        </a:spcAft>
                        <a:buNone/>
                      </a:pPr>
                      <a:r>
                        <a:rPr lang="en-US" sz="1800" dirty="0">
                          <a:latin typeface="Alexandria"/>
                        </a:rPr>
                        <a:t>Lower risk, since the information is provided or affirmed by the tenant.</a:t>
                      </a:r>
                    </a:p>
                  </a:txBody>
                  <a:tcPr marL="38851" marR="38851" marT="19426" marB="19426" anchor="ctr">
                    <a:solidFill>
                      <a:schemeClr val="bg1"/>
                    </a:solidFill>
                  </a:tcPr>
                </a:tc>
                <a:extLst>
                  <a:ext uri="{0D108BD9-81ED-4DB2-BD59-A6C34878D82A}">
                    <a16:rowId xmlns:a16="http://schemas.microsoft.com/office/drawing/2014/main" val="498390500"/>
                  </a:ext>
                </a:extLst>
              </a:tr>
            </a:tbl>
          </a:graphicData>
        </a:graphic>
      </p:graphicFrame>
    </p:spTree>
    <p:extLst>
      <p:ext uri="{BB962C8B-B14F-4D97-AF65-F5344CB8AC3E}">
        <p14:creationId xmlns:p14="http://schemas.microsoft.com/office/powerpoint/2010/main" val="134517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ECF82-FE1C-1B91-9987-7BB81D2440F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213CF3A-FDBD-26EF-81BA-E480D0431E5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C7EB16C-4DB7-67E5-7D4A-B1953F905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C13881-084B-F6E5-42BC-2B27B32F619C}"/>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grpSp>
        <p:nvGrpSpPr>
          <p:cNvPr id="2" name="Group 1">
            <a:extLst>
              <a:ext uri="{FF2B5EF4-FFF2-40B4-BE49-F238E27FC236}">
                <a16:creationId xmlns:a16="http://schemas.microsoft.com/office/drawing/2014/main" id="{12195DC0-808F-0302-445A-477FA1466C80}"/>
              </a:ext>
            </a:extLst>
          </p:cNvPr>
          <p:cNvGrpSpPr/>
          <p:nvPr/>
        </p:nvGrpSpPr>
        <p:grpSpPr>
          <a:xfrm>
            <a:off x="569965" y="1684857"/>
            <a:ext cx="3682629" cy="429311"/>
            <a:chOff x="2123457" y="1567959"/>
            <a:chExt cx="7764651" cy="669680"/>
          </a:xfrm>
        </p:grpSpPr>
        <p:sp>
          <p:nvSpPr>
            <p:cNvPr id="4" name="Rectangle 3">
              <a:extLst>
                <a:ext uri="{FF2B5EF4-FFF2-40B4-BE49-F238E27FC236}">
                  <a16:creationId xmlns:a16="http://schemas.microsoft.com/office/drawing/2014/main" id="{5F788B8E-D1C1-537E-DF37-5F3DC692EBCC}"/>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7" name="TextBox 6">
              <a:extLst>
                <a:ext uri="{FF2B5EF4-FFF2-40B4-BE49-F238E27FC236}">
                  <a16:creationId xmlns:a16="http://schemas.microsoft.com/office/drawing/2014/main" id="{37BE942A-D5E8-6E51-52A6-C08F32455ED1}"/>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In the Sale Process:</a:t>
              </a:r>
            </a:p>
          </p:txBody>
        </p:sp>
      </p:grpSp>
      <p:grpSp>
        <p:nvGrpSpPr>
          <p:cNvPr id="10" name="Group 9">
            <a:extLst>
              <a:ext uri="{FF2B5EF4-FFF2-40B4-BE49-F238E27FC236}">
                <a16:creationId xmlns:a16="http://schemas.microsoft.com/office/drawing/2014/main" id="{BC7BEF08-6B1C-63AA-5700-91FA7D71BB08}"/>
              </a:ext>
            </a:extLst>
          </p:cNvPr>
          <p:cNvGrpSpPr/>
          <p:nvPr/>
        </p:nvGrpSpPr>
        <p:grpSpPr>
          <a:xfrm>
            <a:off x="7598277" y="1694900"/>
            <a:ext cx="3682629" cy="452118"/>
            <a:chOff x="2123457" y="1567959"/>
            <a:chExt cx="7764651" cy="705256"/>
          </a:xfrm>
        </p:grpSpPr>
        <p:sp>
          <p:nvSpPr>
            <p:cNvPr id="11" name="Rectangle 10">
              <a:extLst>
                <a:ext uri="{FF2B5EF4-FFF2-40B4-BE49-F238E27FC236}">
                  <a16:creationId xmlns:a16="http://schemas.microsoft.com/office/drawing/2014/main" id="{828CF874-283C-E1E3-8801-B0FECE0DC55B}"/>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F7859EC6-FF06-8898-6370-66400C21847B}"/>
                </a:ext>
              </a:extLst>
            </p:cNvPr>
            <p:cNvSpPr txBox="1"/>
            <p:nvPr/>
          </p:nvSpPr>
          <p:spPr>
            <a:xfrm>
              <a:off x="2123457" y="1619201"/>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In Financing (Mortgage):</a:t>
              </a:r>
            </a:p>
          </p:txBody>
        </p:sp>
      </p:grpSp>
      <p:sp>
        <p:nvSpPr>
          <p:cNvPr id="13" name="TextBox 12">
            <a:extLst>
              <a:ext uri="{FF2B5EF4-FFF2-40B4-BE49-F238E27FC236}">
                <a16:creationId xmlns:a16="http://schemas.microsoft.com/office/drawing/2014/main" id="{32DCCEEE-E4E1-B454-07CD-8C3DE41D0277}"/>
              </a:ext>
            </a:extLst>
          </p:cNvPr>
          <p:cNvSpPr txBox="1"/>
          <p:nvPr/>
        </p:nvSpPr>
        <p:spPr>
          <a:xfrm>
            <a:off x="180430" y="1106674"/>
            <a:ext cx="5116783"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Importance of TEC in Sale and Financing</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sp>
        <p:nvSpPr>
          <p:cNvPr id="15" name="Arrow: Pentagon 14">
            <a:extLst>
              <a:ext uri="{FF2B5EF4-FFF2-40B4-BE49-F238E27FC236}">
                <a16:creationId xmlns:a16="http://schemas.microsoft.com/office/drawing/2014/main" id="{FAD8CFEC-2D93-B852-2051-B8C986B0CFB6}"/>
              </a:ext>
            </a:extLst>
          </p:cNvPr>
          <p:cNvSpPr/>
          <p:nvPr/>
        </p:nvSpPr>
        <p:spPr>
          <a:xfrm>
            <a:off x="248206" y="3643028"/>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Prevents the tenant from claiming rights or rent reductions not stated in the TEC.</a:t>
            </a:r>
          </a:p>
        </p:txBody>
      </p:sp>
      <p:sp>
        <p:nvSpPr>
          <p:cNvPr id="16" name="Arrow: Pentagon 15">
            <a:extLst>
              <a:ext uri="{FF2B5EF4-FFF2-40B4-BE49-F238E27FC236}">
                <a16:creationId xmlns:a16="http://schemas.microsoft.com/office/drawing/2014/main" id="{E6CF26DC-04A8-F1D1-5DD3-3C487897FB90}"/>
              </a:ext>
            </a:extLst>
          </p:cNvPr>
          <p:cNvSpPr/>
          <p:nvPr/>
        </p:nvSpPr>
        <p:spPr>
          <a:xfrm>
            <a:off x="248206" y="2413220"/>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Confirms to the buyer the accuracy of the rent information presented in the APOD.</a:t>
            </a:r>
          </a:p>
        </p:txBody>
      </p:sp>
      <p:sp>
        <p:nvSpPr>
          <p:cNvPr id="17" name="Arrow: Pentagon 16">
            <a:extLst>
              <a:ext uri="{FF2B5EF4-FFF2-40B4-BE49-F238E27FC236}">
                <a16:creationId xmlns:a16="http://schemas.microsoft.com/office/drawing/2014/main" id="{3B8F4F06-BDF2-25A7-BA03-98E812C119C7}"/>
              </a:ext>
            </a:extLst>
          </p:cNvPr>
          <p:cNvSpPr/>
          <p:nvPr/>
        </p:nvSpPr>
        <p:spPr>
          <a:xfrm>
            <a:off x="248206" y="4872836"/>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Confirms the amount of security deposits to ensure the buyer is not disadvantaged.</a:t>
            </a:r>
          </a:p>
        </p:txBody>
      </p:sp>
      <p:sp>
        <p:nvSpPr>
          <p:cNvPr id="19" name="Arrow: Pentagon 18">
            <a:extLst>
              <a:ext uri="{FF2B5EF4-FFF2-40B4-BE49-F238E27FC236}">
                <a16:creationId xmlns:a16="http://schemas.microsoft.com/office/drawing/2014/main" id="{86CF1619-73CA-CEDB-65CF-5772C1EF8725}"/>
              </a:ext>
            </a:extLst>
          </p:cNvPr>
          <p:cNvSpPr/>
          <p:nvPr/>
        </p:nvSpPr>
        <p:spPr>
          <a:xfrm flipH="1">
            <a:off x="6697046" y="2370272"/>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Enables the lender to know the tenant’s actual obligations under the lease.</a:t>
            </a:r>
          </a:p>
        </p:txBody>
      </p:sp>
      <p:sp>
        <p:nvSpPr>
          <p:cNvPr id="20" name="Arrow: Pentagon 19">
            <a:extLst>
              <a:ext uri="{FF2B5EF4-FFF2-40B4-BE49-F238E27FC236}">
                <a16:creationId xmlns:a16="http://schemas.microsoft.com/office/drawing/2014/main" id="{4E4C5D91-74D2-931F-E735-9B54D4C664F9}"/>
              </a:ext>
            </a:extLst>
          </p:cNvPr>
          <p:cNvSpPr/>
          <p:nvPr/>
        </p:nvSpPr>
        <p:spPr>
          <a:xfrm flipH="1">
            <a:off x="6697046" y="3643028"/>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Prevents unauthorized rent increases after financing.</a:t>
            </a:r>
          </a:p>
        </p:txBody>
      </p:sp>
      <p:sp>
        <p:nvSpPr>
          <p:cNvPr id="21" name="Arrow: Pentagon 20">
            <a:extLst>
              <a:ext uri="{FF2B5EF4-FFF2-40B4-BE49-F238E27FC236}">
                <a16:creationId xmlns:a16="http://schemas.microsoft.com/office/drawing/2014/main" id="{45EED049-0FB6-1A7E-E811-BD686B423CF0}"/>
              </a:ext>
            </a:extLst>
          </p:cNvPr>
          <p:cNvSpPr/>
          <p:nvPr/>
        </p:nvSpPr>
        <p:spPr>
          <a:xfrm flipH="1">
            <a:off x="6697045" y="4872836"/>
            <a:ext cx="5116783"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dirty="0">
                <a:solidFill>
                  <a:prstClr val="black"/>
                </a:solidFill>
                <a:latin typeface="Alexandria"/>
              </a:rPr>
              <a:t>Protects the lender when ownership transfers in the event of foreclosure.</a:t>
            </a:r>
          </a:p>
        </p:txBody>
      </p:sp>
    </p:spTree>
    <p:extLst>
      <p:ext uri="{BB962C8B-B14F-4D97-AF65-F5344CB8AC3E}">
        <p14:creationId xmlns:p14="http://schemas.microsoft.com/office/powerpoint/2010/main" val="220813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1+#ppt_w/2"/>
                                          </p:val>
                                        </p:tav>
                                        <p:tav tm="100000">
                                          <p:val>
                                            <p:strVal val="#ppt_x"/>
                                          </p:val>
                                        </p:tav>
                                      </p:tavLst>
                                    </p:anim>
                                    <p:anim calcmode="lin" valueType="num">
                                      <p:cBhvr additive="base">
                                        <p:cTn id="38"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1+#ppt_w/2"/>
                                          </p:val>
                                        </p:tav>
                                        <p:tav tm="100000">
                                          <p:val>
                                            <p:strVal val="#ppt_x"/>
                                          </p:val>
                                        </p:tav>
                                      </p:tavLst>
                                    </p:anim>
                                    <p:anim calcmode="lin" valueType="num">
                                      <p:cBhvr additive="base">
                                        <p:cTn id="5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9"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E9C6C-4A4B-47E6-F687-4DAB284EB89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77AC0B4-F87B-FF0D-D761-FDEB4754AB0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B879406-8F97-FF0C-0EC9-5BD4F89E31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5296D52-24BA-1669-AB19-CD764E04D1A2}"/>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2" name="TextBox 1">
            <a:extLst>
              <a:ext uri="{FF2B5EF4-FFF2-40B4-BE49-F238E27FC236}">
                <a16:creationId xmlns:a16="http://schemas.microsoft.com/office/drawing/2014/main" id="{1F7FAFF9-0FBA-DDE5-B61B-BAC933AA3E03}"/>
              </a:ext>
            </a:extLst>
          </p:cNvPr>
          <p:cNvSpPr txBox="1"/>
          <p:nvPr/>
        </p:nvSpPr>
        <p:spPr>
          <a:xfrm>
            <a:off x="2936562" y="1096631"/>
            <a:ext cx="7805442"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Comparison of Roles of the Parties Involved with TEC</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graphicFrame>
        <p:nvGraphicFramePr>
          <p:cNvPr id="7" name="Table 6">
            <a:extLst>
              <a:ext uri="{FF2B5EF4-FFF2-40B4-BE49-F238E27FC236}">
                <a16:creationId xmlns:a16="http://schemas.microsoft.com/office/drawing/2014/main" id="{14BB6F44-555B-5DA6-B1EE-9800A0BC5C63}"/>
              </a:ext>
            </a:extLst>
          </p:cNvPr>
          <p:cNvGraphicFramePr>
            <a:graphicFrameLocks noGrp="1"/>
          </p:cNvGraphicFramePr>
          <p:nvPr>
            <p:extLst>
              <p:ext uri="{D42A27DB-BD31-4B8C-83A1-F6EECF244321}">
                <p14:modId xmlns:p14="http://schemas.microsoft.com/office/powerpoint/2010/main" val="797150573"/>
              </p:ext>
            </p:extLst>
          </p:nvPr>
        </p:nvGraphicFramePr>
        <p:xfrm>
          <a:off x="195319" y="1527518"/>
          <a:ext cx="11801362" cy="5283148"/>
        </p:xfrm>
        <a:graphic>
          <a:graphicData uri="http://schemas.openxmlformats.org/drawingml/2006/table">
            <a:tbl>
              <a:tblPr>
                <a:tableStyleId>{C4B1156A-380E-4F78-BDF5-A606A8083BF9}</a:tableStyleId>
              </a:tblPr>
              <a:tblGrid>
                <a:gridCol w="1947914">
                  <a:extLst>
                    <a:ext uri="{9D8B030D-6E8A-4147-A177-3AD203B41FA5}">
                      <a16:colId xmlns:a16="http://schemas.microsoft.com/office/drawing/2014/main" val="2447549586"/>
                    </a:ext>
                  </a:extLst>
                </a:gridCol>
                <a:gridCol w="9853448">
                  <a:extLst>
                    <a:ext uri="{9D8B030D-6E8A-4147-A177-3AD203B41FA5}">
                      <a16:colId xmlns:a16="http://schemas.microsoft.com/office/drawing/2014/main" val="3896545574"/>
                    </a:ext>
                  </a:extLst>
                </a:gridCol>
              </a:tblGrid>
              <a:tr h="353226">
                <a:tc>
                  <a:txBody>
                    <a:bodyPr/>
                    <a:lstStyle/>
                    <a:p>
                      <a:pPr algn="ctr">
                        <a:buNone/>
                      </a:pPr>
                      <a:r>
                        <a:rPr lang="en-US" sz="2000" b="1" dirty="0">
                          <a:latin typeface="Alexandria"/>
                        </a:rPr>
                        <a:t>Party</a:t>
                      </a:r>
                      <a:endParaRPr lang="en-US" sz="2000" dirty="0">
                        <a:latin typeface="Alexandria"/>
                      </a:endParaRPr>
                    </a:p>
                  </a:txBody>
                  <a:tcPr marL="83680" marR="83680" marT="41840" marB="41840" anchor="ctr"/>
                </a:tc>
                <a:tc>
                  <a:txBody>
                    <a:bodyPr/>
                    <a:lstStyle/>
                    <a:p>
                      <a:pPr algn="ctr">
                        <a:buNone/>
                      </a:pPr>
                      <a:r>
                        <a:rPr lang="en-US" sz="2000" b="1" dirty="0">
                          <a:latin typeface="Alexandria"/>
                        </a:rPr>
                        <a:t>Role and Responsibilities Related to TEC</a:t>
                      </a:r>
                      <a:endParaRPr lang="en-US" sz="2000" dirty="0">
                        <a:latin typeface="Alexandria"/>
                      </a:endParaRPr>
                    </a:p>
                  </a:txBody>
                  <a:tcPr marL="83680" marR="83680" marT="41840" marB="41840" anchor="ctr"/>
                </a:tc>
                <a:extLst>
                  <a:ext uri="{0D108BD9-81ED-4DB2-BD59-A6C34878D82A}">
                    <a16:rowId xmlns:a16="http://schemas.microsoft.com/office/drawing/2014/main" val="1931978957"/>
                  </a:ext>
                </a:extLst>
              </a:tr>
              <a:tr h="1412905">
                <a:tc>
                  <a:txBody>
                    <a:bodyPr/>
                    <a:lstStyle/>
                    <a:p>
                      <a:pPr algn="ctr">
                        <a:buNone/>
                      </a:pPr>
                      <a:r>
                        <a:rPr lang="en-US" sz="2000" b="1" dirty="0">
                          <a:latin typeface="Alexandria"/>
                        </a:rPr>
                        <a:t>Seller / Landlord</a:t>
                      </a:r>
                      <a:endParaRPr lang="en-US" sz="2000" dirty="0">
                        <a:latin typeface="Alexandria"/>
                      </a:endParaRPr>
                    </a:p>
                  </a:txBody>
                  <a:tcPr marL="83680" marR="83680" marT="41840" marB="41840" anchor="ctr"/>
                </a:tc>
                <a:tc>
                  <a:txBody>
                    <a:bodyPr/>
                    <a:lstStyle/>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Prepare the TEC based on the lease agreement.</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Send it to the tenant for signature. </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Ensure that a "TEC Clause" exists in the lease agreements to avoid liability. </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Provide the signed (or unsigned with explanation) certificates to the buyer.</a:t>
                      </a:r>
                    </a:p>
                  </a:txBody>
                  <a:tcPr marL="83680" marR="83680" marT="41840" marB="41840" anchor="ctr">
                    <a:solidFill>
                      <a:schemeClr val="bg1"/>
                    </a:solidFill>
                  </a:tcPr>
                </a:tc>
                <a:extLst>
                  <a:ext uri="{0D108BD9-81ED-4DB2-BD59-A6C34878D82A}">
                    <a16:rowId xmlns:a16="http://schemas.microsoft.com/office/drawing/2014/main" val="2654937036"/>
                  </a:ext>
                </a:extLst>
              </a:tr>
              <a:tr h="1412905">
                <a:tc>
                  <a:txBody>
                    <a:bodyPr/>
                    <a:lstStyle/>
                    <a:p>
                      <a:pPr algn="ctr">
                        <a:buNone/>
                      </a:pPr>
                      <a:r>
                        <a:rPr lang="en-US" sz="2000" b="1" dirty="0">
                          <a:latin typeface="Alexandria"/>
                        </a:rPr>
                        <a:t>Buyer / Lender</a:t>
                      </a:r>
                      <a:endParaRPr lang="en-US" sz="2000" dirty="0">
                        <a:latin typeface="Alexandria"/>
                      </a:endParaRPr>
                    </a:p>
                  </a:txBody>
                  <a:tcPr marL="83680" marR="83680" marT="41840" marB="41840" anchor="ctr"/>
                </a:tc>
                <a:tc>
                  <a:txBody>
                    <a:bodyPr/>
                    <a:lstStyle/>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Require TECs as a condition for completing the sale or financing.</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Review the TECs to verify consistency with information provided by the seller (APOD) and the lease agreements. </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Rely on the TECs to assess risks and determine the true value of the property.</a:t>
                      </a:r>
                    </a:p>
                  </a:txBody>
                  <a:tcPr marL="83680" marR="83680" marT="41840" marB="41840" anchor="ctr">
                    <a:solidFill>
                      <a:schemeClr val="bg1"/>
                    </a:solidFill>
                  </a:tcPr>
                </a:tc>
                <a:extLst>
                  <a:ext uri="{0D108BD9-81ED-4DB2-BD59-A6C34878D82A}">
                    <a16:rowId xmlns:a16="http://schemas.microsoft.com/office/drawing/2014/main" val="458820199"/>
                  </a:ext>
                </a:extLst>
              </a:tr>
              <a:tr h="1412905">
                <a:tc>
                  <a:txBody>
                    <a:bodyPr/>
                    <a:lstStyle/>
                    <a:p>
                      <a:pPr algn="ctr">
                        <a:buNone/>
                      </a:pPr>
                      <a:r>
                        <a:rPr lang="en-US" sz="2000" b="1" dirty="0">
                          <a:latin typeface="Alexandria"/>
                        </a:rPr>
                        <a:t>Tenant</a:t>
                      </a:r>
                      <a:endParaRPr lang="en-US" sz="2000" dirty="0">
                        <a:latin typeface="Alexandria"/>
                      </a:endParaRPr>
                    </a:p>
                  </a:txBody>
                  <a:tcPr marL="83680" marR="83680" marT="41840" marB="41840" anchor="ctr"/>
                </a:tc>
                <a:tc>
                  <a:txBody>
                    <a:bodyPr/>
                    <a:lstStyle/>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Review the TEC to confirm the accuracy of the information. </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Sign and return the TEC if the information is correct. </a:t>
                      </a:r>
                      <a:endParaRPr lang="ar-SY" sz="2000" dirty="0">
                        <a:latin typeface="Alexandria"/>
                      </a:endParaRPr>
                    </a:p>
                    <a:p>
                      <a:pPr marL="342900" indent="-342900">
                        <a:lnSpc>
                          <a:spcPct val="114000"/>
                        </a:lnSpc>
                        <a:spcBef>
                          <a:spcPts val="300"/>
                        </a:spcBef>
                        <a:spcAft>
                          <a:spcPts val="300"/>
                        </a:spcAft>
                        <a:buFont typeface="Wingdings" panose="05000000000000000000" pitchFamily="2" charset="2"/>
                        <a:buChar char="v"/>
                      </a:pPr>
                      <a:r>
                        <a:rPr lang="en-US" sz="2000" dirty="0">
                          <a:latin typeface="Alexandria"/>
                        </a:rPr>
                        <a:t>If obligated under the lease, failure to return the TEC may be considered implicit agreement to its contents.</a:t>
                      </a:r>
                    </a:p>
                  </a:txBody>
                  <a:tcPr marL="83680" marR="83680" marT="41840" marB="41840" anchor="ctr">
                    <a:solidFill>
                      <a:schemeClr val="bg1"/>
                    </a:solidFill>
                  </a:tcPr>
                </a:tc>
                <a:extLst>
                  <a:ext uri="{0D108BD9-81ED-4DB2-BD59-A6C34878D82A}">
                    <a16:rowId xmlns:a16="http://schemas.microsoft.com/office/drawing/2014/main" val="1283129983"/>
                  </a:ext>
                </a:extLst>
              </a:tr>
            </a:tbl>
          </a:graphicData>
        </a:graphic>
      </p:graphicFrame>
    </p:spTree>
    <p:extLst>
      <p:ext uri="{BB962C8B-B14F-4D97-AF65-F5344CB8AC3E}">
        <p14:creationId xmlns:p14="http://schemas.microsoft.com/office/powerpoint/2010/main" val="47589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1E00E-A0A6-CC77-27AB-1E8080778BA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3923E17-8ABE-37F0-15DB-76460A95F91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62E3961-8C5F-823E-6081-FF3B2907D1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067C3E-2FAC-9BCE-09CE-05CB471B895B}"/>
              </a:ext>
            </a:extLst>
          </p:cNvPr>
          <p:cNvSpPr txBox="1"/>
          <p:nvPr/>
        </p:nvSpPr>
        <p:spPr>
          <a:xfrm>
            <a:off x="4252594" y="573411"/>
            <a:ext cx="50028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Tenant Estoppel Certificate (TEC)</a:t>
            </a:r>
          </a:p>
        </p:txBody>
      </p:sp>
      <p:sp>
        <p:nvSpPr>
          <p:cNvPr id="2" name="TextBox 1">
            <a:extLst>
              <a:ext uri="{FF2B5EF4-FFF2-40B4-BE49-F238E27FC236}">
                <a16:creationId xmlns:a16="http://schemas.microsoft.com/office/drawing/2014/main" id="{1572E955-2CFF-25A3-16F4-A6B8F061B540}"/>
              </a:ext>
            </a:extLst>
          </p:cNvPr>
          <p:cNvSpPr txBox="1"/>
          <p:nvPr/>
        </p:nvSpPr>
        <p:spPr>
          <a:xfrm>
            <a:off x="2936562" y="1096631"/>
            <a:ext cx="7805442"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Legal Cases of the Tenant Regarding the TEC</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graphicFrame>
        <p:nvGraphicFramePr>
          <p:cNvPr id="4" name="Table 3">
            <a:extLst>
              <a:ext uri="{FF2B5EF4-FFF2-40B4-BE49-F238E27FC236}">
                <a16:creationId xmlns:a16="http://schemas.microsoft.com/office/drawing/2014/main" id="{35AE4AC0-121C-C90E-6E4B-7DD67E89DC11}"/>
              </a:ext>
            </a:extLst>
          </p:cNvPr>
          <p:cNvGraphicFramePr>
            <a:graphicFrameLocks noGrp="1"/>
          </p:cNvGraphicFramePr>
          <p:nvPr>
            <p:extLst>
              <p:ext uri="{D42A27DB-BD31-4B8C-83A1-F6EECF244321}">
                <p14:modId xmlns:p14="http://schemas.microsoft.com/office/powerpoint/2010/main" val="31970979"/>
              </p:ext>
            </p:extLst>
          </p:nvPr>
        </p:nvGraphicFramePr>
        <p:xfrm>
          <a:off x="180431" y="1527518"/>
          <a:ext cx="11817128" cy="5202624"/>
        </p:xfrm>
        <a:graphic>
          <a:graphicData uri="http://schemas.openxmlformats.org/drawingml/2006/table">
            <a:tbl>
              <a:tblPr>
                <a:tableStyleId>{C4B1156A-380E-4F78-BDF5-A606A8083BF9}</a:tableStyleId>
              </a:tblPr>
              <a:tblGrid>
                <a:gridCol w="1664135">
                  <a:extLst>
                    <a:ext uri="{9D8B030D-6E8A-4147-A177-3AD203B41FA5}">
                      <a16:colId xmlns:a16="http://schemas.microsoft.com/office/drawing/2014/main" val="4260845674"/>
                    </a:ext>
                  </a:extLst>
                </a:gridCol>
                <a:gridCol w="2412124">
                  <a:extLst>
                    <a:ext uri="{9D8B030D-6E8A-4147-A177-3AD203B41FA5}">
                      <a16:colId xmlns:a16="http://schemas.microsoft.com/office/drawing/2014/main" val="3728988502"/>
                    </a:ext>
                  </a:extLst>
                </a:gridCol>
                <a:gridCol w="4114800">
                  <a:extLst>
                    <a:ext uri="{9D8B030D-6E8A-4147-A177-3AD203B41FA5}">
                      <a16:colId xmlns:a16="http://schemas.microsoft.com/office/drawing/2014/main" val="892133307"/>
                    </a:ext>
                  </a:extLst>
                </a:gridCol>
                <a:gridCol w="3626069">
                  <a:extLst>
                    <a:ext uri="{9D8B030D-6E8A-4147-A177-3AD203B41FA5}">
                      <a16:colId xmlns:a16="http://schemas.microsoft.com/office/drawing/2014/main" val="3241346888"/>
                    </a:ext>
                  </a:extLst>
                </a:gridCol>
              </a:tblGrid>
              <a:tr h="726120">
                <a:tc>
                  <a:txBody>
                    <a:bodyPr/>
                    <a:lstStyle/>
                    <a:p>
                      <a:pPr algn="ctr">
                        <a:buNone/>
                      </a:pPr>
                      <a:r>
                        <a:rPr lang="en-US" sz="2000" b="1" dirty="0">
                          <a:latin typeface="Alexandria"/>
                        </a:rPr>
                        <a:t>TEC Clause in Lease Agreement?</a:t>
                      </a:r>
                      <a:endParaRPr lang="en-US" sz="2000" dirty="0">
                        <a:latin typeface="Alexandria"/>
                      </a:endParaRPr>
                    </a:p>
                  </a:txBody>
                  <a:tcPr marL="58802" marR="58802" marT="29401" marB="29401" anchor="ctr"/>
                </a:tc>
                <a:tc>
                  <a:txBody>
                    <a:bodyPr/>
                    <a:lstStyle/>
                    <a:p>
                      <a:pPr algn="ctr">
                        <a:buNone/>
                      </a:pPr>
                      <a:r>
                        <a:rPr lang="en-US" sz="2000" b="1" dirty="0">
                          <a:latin typeface="Alexandria"/>
                        </a:rPr>
                        <a:t>Tenant’s Position on the TEC</a:t>
                      </a:r>
                      <a:endParaRPr lang="en-US" sz="2000" dirty="0">
                        <a:latin typeface="Alexandria"/>
                      </a:endParaRPr>
                    </a:p>
                  </a:txBody>
                  <a:tcPr marL="58802" marR="58802" marT="29401" marB="29401" anchor="ctr"/>
                </a:tc>
                <a:tc>
                  <a:txBody>
                    <a:bodyPr/>
                    <a:lstStyle/>
                    <a:p>
                      <a:pPr algn="ctr">
                        <a:buNone/>
                      </a:pPr>
                      <a:r>
                        <a:rPr lang="en-US" sz="2000" b="1" dirty="0">
                          <a:latin typeface="Alexandria"/>
                        </a:rPr>
                        <a:t>Legal Outcome / Effect on Buyer / Lender</a:t>
                      </a:r>
                      <a:endParaRPr lang="en-US" sz="2000" dirty="0">
                        <a:latin typeface="Alexandria"/>
                      </a:endParaRPr>
                    </a:p>
                  </a:txBody>
                  <a:tcPr marL="58802" marR="58802" marT="29401" marB="29401" anchor="ctr"/>
                </a:tc>
                <a:tc>
                  <a:txBody>
                    <a:bodyPr/>
                    <a:lstStyle/>
                    <a:p>
                      <a:pPr algn="ctr">
                        <a:buNone/>
                      </a:pPr>
                      <a:r>
                        <a:rPr lang="en-US" sz="2000" b="1" dirty="0">
                          <a:latin typeface="Alexandria"/>
                        </a:rPr>
                        <a:t>Responsibility for Errors in the TEC</a:t>
                      </a:r>
                      <a:endParaRPr lang="en-US" sz="2000" dirty="0">
                        <a:latin typeface="Alexandria"/>
                      </a:endParaRPr>
                    </a:p>
                  </a:txBody>
                  <a:tcPr marL="58802" marR="58802" marT="29401" marB="29401" anchor="ctr"/>
                </a:tc>
                <a:extLst>
                  <a:ext uri="{0D108BD9-81ED-4DB2-BD59-A6C34878D82A}">
                    <a16:rowId xmlns:a16="http://schemas.microsoft.com/office/drawing/2014/main" val="4054256218"/>
                  </a:ext>
                </a:extLst>
              </a:tr>
              <a:tr h="842401">
                <a:tc>
                  <a:txBody>
                    <a:bodyPr/>
                    <a:lstStyle/>
                    <a:p>
                      <a:pPr algn="ctr">
                        <a:lnSpc>
                          <a:spcPct val="114000"/>
                        </a:lnSpc>
                        <a:spcBef>
                          <a:spcPts val="300"/>
                        </a:spcBef>
                        <a:spcAft>
                          <a:spcPts val="300"/>
                        </a:spcAft>
                        <a:buNone/>
                      </a:pPr>
                      <a:r>
                        <a:rPr lang="en-US" sz="2000" b="1" dirty="0">
                          <a:latin typeface="Alexandria"/>
                        </a:rPr>
                        <a:t>Yes</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Signs and returns within the specified period</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Bound by its content and cannot dispute it later; full reliance can be placed on the information (Estoppel)</a:t>
                      </a:r>
                    </a:p>
                  </a:txBody>
                  <a:tcPr marL="58802" marR="58802" marT="29401" marB="29401" anchor="ctr">
                    <a:solidFill>
                      <a:schemeClr val="bg1"/>
                    </a:solidFill>
                  </a:tcPr>
                </a:tc>
                <a:tc>
                  <a:txBody>
                    <a:bodyPr/>
                    <a:lstStyle/>
                    <a:p>
                      <a:pPr>
                        <a:lnSpc>
                          <a:spcPct val="114000"/>
                        </a:lnSpc>
                        <a:spcBef>
                          <a:spcPts val="300"/>
                        </a:spcBef>
                        <a:spcAft>
                          <a:spcPts val="300"/>
                        </a:spcAft>
                        <a:buNone/>
                      </a:pPr>
                      <a:r>
                        <a:rPr lang="en-US" sz="1800" dirty="0">
                          <a:latin typeface="Alexandria"/>
                        </a:rPr>
                        <a:t>The seller is generally not liable if they conveyed what the tenant acknowledged</a:t>
                      </a:r>
                    </a:p>
                  </a:txBody>
                  <a:tcPr marL="58802" marR="58802" marT="29401" marB="29401" anchor="ctr">
                    <a:solidFill>
                      <a:schemeClr val="bg1">
                        <a:lumMod val="95000"/>
                      </a:schemeClr>
                    </a:solidFill>
                  </a:tcPr>
                </a:tc>
                <a:extLst>
                  <a:ext uri="{0D108BD9-81ED-4DB2-BD59-A6C34878D82A}">
                    <a16:rowId xmlns:a16="http://schemas.microsoft.com/office/drawing/2014/main" val="3238462721"/>
                  </a:ext>
                </a:extLst>
              </a:tr>
              <a:tr h="660211">
                <a:tc>
                  <a:txBody>
                    <a:bodyPr/>
                    <a:lstStyle/>
                    <a:p>
                      <a:pPr algn="ctr">
                        <a:lnSpc>
                          <a:spcPct val="114000"/>
                        </a:lnSpc>
                        <a:spcBef>
                          <a:spcPts val="300"/>
                        </a:spcBef>
                        <a:spcAft>
                          <a:spcPts val="300"/>
                        </a:spcAft>
                        <a:buNone/>
                      </a:pPr>
                      <a:r>
                        <a:rPr lang="en-US" sz="2000" b="1" dirty="0">
                          <a:latin typeface="Alexandria"/>
                        </a:rPr>
                        <a:t>Yes</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Does not sign or respond</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Considered silent and deemed to have waived objections; information may be treated as correct</a:t>
                      </a:r>
                    </a:p>
                  </a:txBody>
                  <a:tcPr marL="58802" marR="58802" marT="29401" marB="29401" anchor="ctr">
                    <a:solidFill>
                      <a:schemeClr val="bg1"/>
                    </a:solidFill>
                  </a:tcPr>
                </a:tc>
                <a:tc>
                  <a:txBody>
                    <a:bodyPr/>
                    <a:lstStyle/>
                    <a:p>
                      <a:pPr>
                        <a:lnSpc>
                          <a:spcPct val="114000"/>
                        </a:lnSpc>
                        <a:spcBef>
                          <a:spcPts val="300"/>
                        </a:spcBef>
                        <a:spcAft>
                          <a:spcPts val="300"/>
                        </a:spcAft>
                        <a:buNone/>
                      </a:pPr>
                      <a:r>
                        <a:rPr lang="en-US" sz="1800" dirty="0">
                          <a:latin typeface="Alexandria"/>
                        </a:rPr>
                        <a:t>The tenant bears the consequences of their silence if a dispute arises later</a:t>
                      </a:r>
                    </a:p>
                  </a:txBody>
                  <a:tcPr marL="58802" marR="58802" marT="29401" marB="29401" anchor="ctr">
                    <a:solidFill>
                      <a:schemeClr val="bg1">
                        <a:lumMod val="95000"/>
                      </a:schemeClr>
                    </a:solidFill>
                  </a:tcPr>
                </a:tc>
                <a:extLst>
                  <a:ext uri="{0D108BD9-81ED-4DB2-BD59-A6C34878D82A}">
                    <a16:rowId xmlns:a16="http://schemas.microsoft.com/office/drawing/2014/main" val="1583719698"/>
                  </a:ext>
                </a:extLst>
              </a:tr>
              <a:tr h="0">
                <a:tc>
                  <a:txBody>
                    <a:bodyPr/>
                    <a:lstStyle/>
                    <a:p>
                      <a:pPr algn="ctr">
                        <a:lnSpc>
                          <a:spcPct val="114000"/>
                        </a:lnSpc>
                        <a:spcBef>
                          <a:spcPts val="300"/>
                        </a:spcBef>
                        <a:spcAft>
                          <a:spcPts val="300"/>
                        </a:spcAft>
                        <a:buNone/>
                      </a:pPr>
                      <a:r>
                        <a:rPr lang="en-US" sz="2000" b="1" dirty="0">
                          <a:latin typeface="Alexandria"/>
                        </a:rPr>
                        <a:t>No</a:t>
                      </a:r>
                    </a:p>
                  </a:txBody>
                  <a:tcPr marL="58802" marR="58802" marT="29401" marB="29401" anchor="ctr"/>
                </a:tc>
                <a:tc>
                  <a:txBody>
                    <a:bodyPr/>
                    <a:lstStyle/>
                    <a:p>
                      <a:pPr>
                        <a:lnSpc>
                          <a:spcPct val="114000"/>
                        </a:lnSpc>
                        <a:spcBef>
                          <a:spcPts val="300"/>
                        </a:spcBef>
                        <a:spcAft>
                          <a:spcPts val="300"/>
                        </a:spcAft>
                        <a:buNone/>
                      </a:pPr>
                      <a:r>
                        <a:rPr lang="en-US" sz="1800">
                          <a:latin typeface="Alexandria"/>
                        </a:rPr>
                        <a:t>Signs voluntarily</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Reliance can be placed on what the tenant signed (Estoppel)</a:t>
                      </a:r>
                    </a:p>
                  </a:txBody>
                  <a:tcPr marL="58802" marR="58802" marT="29401" marB="29401" anchor="ctr">
                    <a:solidFill>
                      <a:schemeClr val="bg1"/>
                    </a:solidFill>
                  </a:tcPr>
                </a:tc>
                <a:tc>
                  <a:txBody>
                    <a:bodyPr/>
                    <a:lstStyle/>
                    <a:p>
                      <a:pPr>
                        <a:lnSpc>
                          <a:spcPct val="114000"/>
                        </a:lnSpc>
                        <a:spcBef>
                          <a:spcPts val="300"/>
                        </a:spcBef>
                        <a:spcAft>
                          <a:spcPts val="300"/>
                        </a:spcAft>
                        <a:buNone/>
                      </a:pPr>
                      <a:r>
                        <a:rPr lang="en-US" sz="1800" dirty="0">
                          <a:latin typeface="Alexandria"/>
                        </a:rPr>
                        <a:t>The seller is only responsible for the accuracy of what was communicated to the tenant if fraud or misrepresentation is proven</a:t>
                      </a:r>
                    </a:p>
                  </a:txBody>
                  <a:tcPr marL="58802" marR="58802" marT="29401" marB="29401" anchor="ctr">
                    <a:solidFill>
                      <a:schemeClr val="bg1">
                        <a:lumMod val="95000"/>
                      </a:schemeClr>
                    </a:solidFill>
                  </a:tcPr>
                </a:tc>
                <a:extLst>
                  <a:ext uri="{0D108BD9-81ED-4DB2-BD59-A6C34878D82A}">
                    <a16:rowId xmlns:a16="http://schemas.microsoft.com/office/drawing/2014/main" val="3563939781"/>
                  </a:ext>
                </a:extLst>
              </a:tr>
              <a:tr h="839416">
                <a:tc>
                  <a:txBody>
                    <a:bodyPr/>
                    <a:lstStyle/>
                    <a:p>
                      <a:pPr algn="ctr">
                        <a:lnSpc>
                          <a:spcPct val="114000"/>
                        </a:lnSpc>
                        <a:spcBef>
                          <a:spcPts val="300"/>
                        </a:spcBef>
                        <a:spcAft>
                          <a:spcPts val="300"/>
                        </a:spcAft>
                        <a:buNone/>
                      </a:pPr>
                      <a:r>
                        <a:rPr lang="en-US" sz="2000" b="1" dirty="0">
                          <a:latin typeface="Alexandria"/>
                        </a:rPr>
                        <a:t>No</a:t>
                      </a:r>
                    </a:p>
                  </a:txBody>
                  <a:tcPr marL="58802" marR="58802" marT="29401" marB="29401" anchor="ctr"/>
                </a:tc>
                <a:tc>
                  <a:txBody>
                    <a:bodyPr/>
                    <a:lstStyle/>
                    <a:p>
                      <a:pPr>
                        <a:lnSpc>
                          <a:spcPct val="114000"/>
                        </a:lnSpc>
                        <a:spcBef>
                          <a:spcPts val="300"/>
                        </a:spcBef>
                        <a:spcAft>
                          <a:spcPts val="300"/>
                        </a:spcAft>
                        <a:buNone/>
                      </a:pPr>
                      <a:r>
                        <a:rPr lang="en-US" sz="1800">
                          <a:latin typeface="Alexandria"/>
                        </a:rPr>
                        <a:t>Refuses to sign</a:t>
                      </a:r>
                    </a:p>
                  </a:txBody>
                  <a:tcPr marL="58802" marR="58802" marT="29401" marB="29401" anchor="ctr"/>
                </a:tc>
                <a:tc>
                  <a:txBody>
                    <a:bodyPr/>
                    <a:lstStyle/>
                    <a:p>
                      <a:pPr>
                        <a:lnSpc>
                          <a:spcPct val="114000"/>
                        </a:lnSpc>
                        <a:spcBef>
                          <a:spcPts val="300"/>
                        </a:spcBef>
                        <a:spcAft>
                          <a:spcPts val="300"/>
                        </a:spcAft>
                        <a:buNone/>
                      </a:pPr>
                      <a:r>
                        <a:rPr lang="en-US" sz="1800" dirty="0">
                          <a:latin typeface="Alexandria"/>
                        </a:rPr>
                        <a:t>No Estoppel arises from the TEC against the tenant; the lease must be referred to directly</a:t>
                      </a:r>
                    </a:p>
                  </a:txBody>
                  <a:tcPr marL="58802" marR="58802" marT="29401" marB="29401" anchor="ctr">
                    <a:solidFill>
                      <a:schemeClr val="bg1"/>
                    </a:solidFill>
                  </a:tcPr>
                </a:tc>
                <a:tc>
                  <a:txBody>
                    <a:bodyPr/>
                    <a:lstStyle/>
                    <a:p>
                      <a:pPr>
                        <a:lnSpc>
                          <a:spcPct val="114000"/>
                        </a:lnSpc>
                        <a:spcBef>
                          <a:spcPts val="300"/>
                        </a:spcBef>
                        <a:spcAft>
                          <a:spcPts val="300"/>
                        </a:spcAft>
                        <a:buNone/>
                      </a:pPr>
                      <a:r>
                        <a:rPr lang="en-US" sz="1800" dirty="0">
                          <a:latin typeface="Alexandria"/>
                        </a:rPr>
                        <a:t>If the seller provided incorrect figures relied upon by the buyer, the seller is liable for the difference</a:t>
                      </a:r>
                    </a:p>
                  </a:txBody>
                  <a:tcPr marL="58802" marR="58802" marT="29401" marB="29401" anchor="ctr">
                    <a:solidFill>
                      <a:schemeClr val="bg1">
                        <a:lumMod val="95000"/>
                      </a:schemeClr>
                    </a:solidFill>
                  </a:tcPr>
                </a:tc>
                <a:extLst>
                  <a:ext uri="{0D108BD9-81ED-4DB2-BD59-A6C34878D82A}">
                    <a16:rowId xmlns:a16="http://schemas.microsoft.com/office/drawing/2014/main" val="3103716869"/>
                  </a:ext>
                </a:extLst>
              </a:tr>
            </a:tbl>
          </a:graphicData>
        </a:graphic>
      </p:graphicFrame>
    </p:spTree>
    <p:extLst>
      <p:ext uri="{BB962C8B-B14F-4D97-AF65-F5344CB8AC3E}">
        <p14:creationId xmlns:p14="http://schemas.microsoft.com/office/powerpoint/2010/main" val="378463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D3629-2C55-69AA-7901-F25229AC60A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8E42033-BAF7-6BDA-BE0B-F1D796DBD98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34A1530-AB02-8106-1D64-150426CD27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FF3F40-6333-A751-9180-1BAB34DA1BE9}"/>
              </a:ext>
            </a:extLst>
          </p:cNvPr>
          <p:cNvSpPr txBox="1"/>
          <p:nvPr/>
        </p:nvSpPr>
        <p:spPr>
          <a:xfrm>
            <a:off x="502283" y="1807063"/>
            <a:ext cx="10623947" cy="1545038"/>
          </a:xfrm>
          <a:prstGeom prst="rect">
            <a:avLst/>
          </a:prstGeom>
          <a:solidFill>
            <a:srgbClr val="FFFFFF"/>
          </a:solidFill>
          <a:ln>
            <a:solidFill>
              <a:schemeClr val="accent1"/>
            </a:solidFill>
          </a:ln>
        </p:spPr>
        <p:txBody>
          <a:bodyPr wrap="square">
            <a:spAutoFit/>
          </a:bodyP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r>
              <a:rPr kumimoji="0" lang="en-US" sz="2000" b="1" i="0" u="none" strike="noStrike" kern="1200" cap="none" spc="0" normalizeH="0" baseline="0" noProof="0" dirty="0">
                <a:ln>
                  <a:noFill/>
                </a:ln>
                <a:solidFill>
                  <a:srgbClr val="C00000"/>
                </a:solidFill>
                <a:effectLst/>
                <a:uLnTx/>
                <a:uFillTx/>
                <a:latin typeface="Alexandria"/>
                <a:ea typeface="+mn-ea"/>
                <a:cs typeface="+mn-cs"/>
              </a:rPr>
              <a:t>Real estate portfolio management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the process of planning, operating, and monitoring </a:t>
            </a:r>
            <a:r>
              <a:rPr kumimoji="0" lang="en-US" sz="2000" b="1" i="0" u="none" strike="noStrike" kern="1200" cap="none" spc="0" normalizeH="0" baseline="0" noProof="0" dirty="0">
                <a:ln>
                  <a:noFill/>
                </a:ln>
                <a:solidFill>
                  <a:prstClr val="black"/>
                </a:solidFill>
                <a:effectLst/>
                <a:uLnTx/>
                <a:uFillTx/>
                <a:latin typeface="Alexandria"/>
                <a:ea typeface="+mn-ea"/>
                <a:cs typeface="+mn-cs"/>
              </a:rPr>
              <a:t>a group of properties </a:t>
            </a:r>
            <a:r>
              <a:rPr kumimoji="0" lang="en-US" sz="2000" b="0" i="0" u="none" strike="noStrike" kern="1200" cap="none" spc="0" normalizeH="0" baseline="0" noProof="0" dirty="0">
                <a:ln>
                  <a:noFill/>
                </a:ln>
                <a:solidFill>
                  <a:prstClr val="black"/>
                </a:solidFill>
                <a:effectLst/>
                <a:uLnTx/>
                <a:uFillTx/>
                <a:latin typeface="Alexandria"/>
                <a:ea typeface="+mn-ea"/>
                <a:cs typeface="+mn-cs"/>
              </a:rPr>
              <a:t>as </a:t>
            </a:r>
            <a:r>
              <a:rPr kumimoji="0" lang="en-US" sz="2000" b="1" i="0" u="none" strike="noStrike" kern="1200" cap="none" spc="0" normalizeH="0" baseline="0" noProof="0" dirty="0">
                <a:ln>
                  <a:noFill/>
                </a:ln>
                <a:solidFill>
                  <a:prstClr val="black"/>
                </a:solidFill>
                <a:effectLst/>
                <a:uLnTx/>
                <a:uFillTx/>
                <a:latin typeface="Alexandria"/>
                <a:ea typeface="+mn-ea"/>
                <a:cs typeface="+mn-cs"/>
              </a:rPr>
              <a:t>one integrated investment system</a:t>
            </a:r>
            <a:r>
              <a:rPr kumimoji="0" lang="en-US" sz="2000" b="0" i="0" u="none" strike="noStrike" kern="1200" cap="none" spc="0" normalizeH="0" baseline="0" noProof="0" dirty="0">
                <a:ln>
                  <a:noFill/>
                </a:ln>
                <a:solidFill>
                  <a:prstClr val="black"/>
                </a:solidFill>
                <a:effectLst/>
                <a:uLnTx/>
                <a:uFillTx/>
                <a:latin typeface="Alexandria"/>
                <a:ea typeface="+mn-ea"/>
                <a:cs typeface="+mn-cs"/>
              </a:rPr>
              <a:t>, with the aim of maximizing returns, reducing risks, and achieving the optimal use of assets through strategic decisions that include acquisition, disposition, financing, maintenance, and leasing. </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8" name="Rectangle: Beveled 7">
            <a:extLst>
              <a:ext uri="{FF2B5EF4-FFF2-40B4-BE49-F238E27FC236}">
                <a16:creationId xmlns:a16="http://schemas.microsoft.com/office/drawing/2014/main" id="{9CD52424-7A4D-B7C3-418B-D1BE99C4932D}"/>
              </a:ext>
            </a:extLst>
          </p:cNvPr>
          <p:cNvSpPr/>
          <p:nvPr/>
        </p:nvSpPr>
        <p:spPr>
          <a:xfrm>
            <a:off x="502283" y="4003296"/>
            <a:ext cx="10623947" cy="1076343"/>
          </a:xfrm>
          <a:prstGeom prst="bevel">
            <a:avLst/>
          </a:prstGeom>
          <a:solidFill>
            <a:srgbClr val="FFFFFF"/>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Real estate portfolio management </a:t>
            </a:r>
            <a:r>
              <a:rPr kumimoji="0" lang="en-US" sz="2000" b="0" i="0" u="none" strike="noStrike" kern="1200" cap="none" spc="0" normalizeH="0" baseline="0" noProof="0" dirty="0">
                <a:ln>
                  <a:noFill/>
                </a:ln>
                <a:solidFill>
                  <a:prstClr val="black"/>
                </a:solidFill>
                <a:effectLst/>
                <a:uLnTx/>
                <a:uFillTx/>
                <a:latin typeface="Alexandria"/>
                <a:ea typeface="+mn-ea"/>
                <a:cs typeface="+mn-cs"/>
              </a:rPr>
              <a:t>relies on evaluating the overall performance of the portfolio rather than assessing each property individually</a:t>
            </a:r>
            <a:r>
              <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TextBox 9">
            <a:extLst>
              <a:ext uri="{FF2B5EF4-FFF2-40B4-BE49-F238E27FC236}">
                <a16:creationId xmlns:a16="http://schemas.microsoft.com/office/drawing/2014/main" id="{444D9377-6043-B69B-FA4D-070BE53AA978}"/>
              </a:ext>
            </a:extLst>
          </p:cNvPr>
          <p:cNvSpPr txBox="1"/>
          <p:nvPr/>
        </p:nvSpPr>
        <p:spPr>
          <a:xfrm>
            <a:off x="4113133" y="573411"/>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Tree>
    <p:extLst>
      <p:ext uri="{BB962C8B-B14F-4D97-AF65-F5344CB8AC3E}">
        <p14:creationId xmlns:p14="http://schemas.microsoft.com/office/powerpoint/2010/main" val="349113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C2BDA-F8E4-EA1F-D02F-409489E41F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6B883DE-F77D-8056-75E3-42C13FAF537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E00002-2646-D695-794B-AF627F8865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CCFCB63-4F1F-234D-20C7-BB1FC4D0A584}"/>
              </a:ext>
            </a:extLst>
          </p:cNvPr>
          <p:cNvSpPr txBox="1"/>
          <p:nvPr/>
        </p:nvSpPr>
        <p:spPr>
          <a:xfrm>
            <a:off x="4113133" y="573411"/>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9" name="TextBox 8">
            <a:extLst>
              <a:ext uri="{FF2B5EF4-FFF2-40B4-BE49-F238E27FC236}">
                <a16:creationId xmlns:a16="http://schemas.microsoft.com/office/drawing/2014/main" id="{7549BD9B-F084-62DC-753C-CCA1930FE464}"/>
              </a:ext>
            </a:extLst>
          </p:cNvPr>
          <p:cNvSpPr txBox="1"/>
          <p:nvPr/>
        </p:nvSpPr>
        <p:spPr>
          <a:xfrm>
            <a:off x="0" y="1169142"/>
            <a:ext cx="6507846"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Objectives of Real Estate Portfolio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 </a:t>
            </a:r>
            <a:endParaRPr kumimoji="0" lang="en-US" sz="2200" b="0" i="0" u="none" strike="noStrike" kern="1200" cap="none" spc="0" normalizeH="0" baseline="0" noProof="0" dirty="0">
              <a:ln>
                <a:noFill/>
              </a:ln>
              <a:solidFill>
                <a:srgbClr val="002060"/>
              </a:solidFill>
              <a:effectLst/>
              <a:uLnTx/>
              <a:uFillTx/>
              <a:latin typeface="Alexandria"/>
              <a:ea typeface="+mn-ea"/>
              <a:cs typeface="+mn-cs"/>
            </a:endParaRPr>
          </a:p>
        </p:txBody>
      </p:sp>
      <p:sp>
        <p:nvSpPr>
          <p:cNvPr id="2" name="Flowchart: Terminator 1">
            <a:extLst>
              <a:ext uri="{FF2B5EF4-FFF2-40B4-BE49-F238E27FC236}">
                <a16:creationId xmlns:a16="http://schemas.microsoft.com/office/drawing/2014/main" id="{7B36CA1C-280C-0799-475B-47BF903A7A40}"/>
              </a:ext>
            </a:extLst>
          </p:cNvPr>
          <p:cNvSpPr/>
          <p:nvPr/>
        </p:nvSpPr>
        <p:spPr>
          <a:xfrm>
            <a:off x="366524" y="1764873"/>
            <a:ext cx="9028376" cy="769441"/>
          </a:xfrm>
          <a:prstGeom prst="flowChartTerminator">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schemeClr val="tx1"/>
                </a:solidFill>
                <a:latin typeface="Alexandria"/>
              </a:rPr>
              <a:t>Maximizing rental returns and enhancing asset value.</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3" name="Flowchart: Terminator 2">
            <a:extLst>
              <a:ext uri="{FF2B5EF4-FFF2-40B4-BE49-F238E27FC236}">
                <a16:creationId xmlns:a16="http://schemas.microsoft.com/office/drawing/2014/main" id="{A3CA3746-F924-7B60-A41C-A97A7A06232C}"/>
              </a:ext>
            </a:extLst>
          </p:cNvPr>
          <p:cNvSpPr/>
          <p:nvPr/>
        </p:nvSpPr>
        <p:spPr>
          <a:xfrm>
            <a:off x="1112284" y="2749539"/>
            <a:ext cx="9277192" cy="769441"/>
          </a:xfrm>
          <a:prstGeom prst="flowChartTerminator">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schemeClr val="tx1"/>
                </a:solidFill>
                <a:latin typeface="Alexandria"/>
              </a:rPr>
              <a:t>Reducing risk through diversification (property type and geographic location).</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4" name="Flowchart: Terminator 3">
            <a:extLst>
              <a:ext uri="{FF2B5EF4-FFF2-40B4-BE49-F238E27FC236}">
                <a16:creationId xmlns:a16="http://schemas.microsoft.com/office/drawing/2014/main" id="{27C7F065-7495-06E0-384A-B3F9BD7FEC5B}"/>
              </a:ext>
            </a:extLst>
          </p:cNvPr>
          <p:cNvSpPr/>
          <p:nvPr/>
        </p:nvSpPr>
        <p:spPr>
          <a:xfrm>
            <a:off x="2239828" y="3802501"/>
            <a:ext cx="9028376" cy="769441"/>
          </a:xfrm>
          <a:prstGeom prst="flowChartTerminator">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schemeClr val="tx1"/>
                </a:solidFill>
                <a:latin typeface="Alexandria"/>
              </a:rPr>
              <a:t>Achieving long-term income stability.</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7" name="Flowchart: Terminator 6">
            <a:extLst>
              <a:ext uri="{FF2B5EF4-FFF2-40B4-BE49-F238E27FC236}">
                <a16:creationId xmlns:a16="http://schemas.microsoft.com/office/drawing/2014/main" id="{43735E3E-1314-64EB-02FC-DA6CDE20128A}"/>
              </a:ext>
            </a:extLst>
          </p:cNvPr>
          <p:cNvSpPr/>
          <p:nvPr/>
        </p:nvSpPr>
        <p:spPr>
          <a:xfrm>
            <a:off x="3005261" y="4769983"/>
            <a:ext cx="9028376" cy="769441"/>
          </a:xfrm>
          <a:prstGeom prst="flowChartTerminator">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schemeClr val="tx1"/>
                </a:solidFill>
                <a:latin typeface="Alexandria"/>
              </a:rPr>
              <a:t>Improving portfolio performance relative to the market.</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8" name="Flowchart: Terminator 7">
            <a:extLst>
              <a:ext uri="{FF2B5EF4-FFF2-40B4-BE49-F238E27FC236}">
                <a16:creationId xmlns:a16="http://schemas.microsoft.com/office/drawing/2014/main" id="{3D2B2103-765E-3058-1D5D-59156C940D14}"/>
              </a:ext>
            </a:extLst>
          </p:cNvPr>
          <p:cNvSpPr/>
          <p:nvPr/>
        </p:nvSpPr>
        <p:spPr>
          <a:xfrm>
            <a:off x="3163624" y="5835915"/>
            <a:ext cx="9028376" cy="769441"/>
          </a:xfrm>
          <a:prstGeom prst="flowChartTerminator">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000" dirty="0">
                <a:solidFill>
                  <a:schemeClr val="tx1"/>
                </a:solidFill>
                <a:latin typeface="Alexandria"/>
              </a:rPr>
              <a:t>Making investment decisions based on accurate, data-driven analysis.</a:t>
            </a:r>
            <a:endParaRPr kumimoji="0" lang="en-US" sz="200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341139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67B50-BEF7-1B4B-B763-B9C4C635B8C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DBD1C03-CEC0-A430-C86F-2D74ABFA6A3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BFC03EB-517B-2436-9EE5-92F37460C4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EFB85D5C-53FD-9C24-A986-F54CA00D0CF6}"/>
              </a:ext>
            </a:extLst>
          </p:cNvPr>
          <p:cNvSpPr txBox="1"/>
          <p:nvPr/>
        </p:nvSpPr>
        <p:spPr>
          <a:xfrm>
            <a:off x="243064" y="1810303"/>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Ownership and Possession</a:t>
            </a:r>
            <a:endParaRPr kumimoji="0" lang="en-US" sz="2200" b="1" i="0" u="none" strike="noStrike" kern="1200" cap="none" spc="0" normalizeH="0" baseline="0" noProof="0" dirty="0">
              <a:ln>
                <a:noFill/>
              </a:ln>
              <a:solidFill>
                <a:srgbClr val="C00000"/>
              </a:solidFill>
              <a:effectLst/>
              <a:uLnTx/>
              <a:uFillTx/>
              <a:latin typeface="Alexandria"/>
            </a:endParaRPr>
          </a:p>
        </p:txBody>
      </p:sp>
      <p:sp>
        <p:nvSpPr>
          <p:cNvPr id="3" name="Rectangle: Folded Corner 2">
            <a:extLst>
              <a:ext uri="{FF2B5EF4-FFF2-40B4-BE49-F238E27FC236}">
                <a16:creationId xmlns:a16="http://schemas.microsoft.com/office/drawing/2014/main" id="{45CD9473-1ADB-B9C2-4FED-6801DC63BF8D}"/>
              </a:ext>
            </a:extLst>
          </p:cNvPr>
          <p:cNvSpPr/>
          <p:nvPr/>
        </p:nvSpPr>
        <p:spPr>
          <a:xfrm>
            <a:off x="918317"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1200"/>
              </a:spcBef>
              <a:spcAft>
                <a:spcPts val="600"/>
              </a:spcAft>
              <a:buClrTx/>
              <a:buSzTx/>
              <a:buFont typeface="Wingdings" panose="05000000000000000000" pitchFamily="2" charset="2"/>
              <a:buChar char="q"/>
              <a:tabLst/>
              <a:defRPr/>
            </a:pP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a:p>
            <a:pPr lvl="0" algn="justLow">
              <a:lnSpc>
                <a:spcPct val="120000"/>
              </a:lnSpc>
              <a:spcBef>
                <a:spcPts val="600"/>
              </a:spcBef>
              <a:spcAft>
                <a:spcPts val="600"/>
              </a:spcAft>
              <a:defRPr/>
            </a:pPr>
            <a:r>
              <a:rPr lang="en-US" sz="2000" dirty="0">
                <a:solidFill>
                  <a:schemeClr val="tx1"/>
                </a:solidFill>
                <a:latin typeface="Alexandria"/>
              </a:rPr>
              <a:t>These concepts are essential in </a:t>
            </a:r>
            <a:r>
              <a:rPr lang="en-US" sz="2000" b="1" dirty="0">
                <a:solidFill>
                  <a:schemeClr val="tx1"/>
                </a:solidFill>
                <a:latin typeface="Alexandria"/>
              </a:rPr>
              <a:t>real estate portfolio management</a:t>
            </a:r>
            <a:r>
              <a:rPr lang="en-US" sz="2000" dirty="0">
                <a:solidFill>
                  <a:schemeClr val="tx1"/>
                </a:solidFill>
                <a:latin typeface="Alexandria"/>
              </a:rPr>
              <a:t>, as the type of ownership or tenancy directly influences asset management, including risk exposure, maintenance obligations, and income potential.</a:t>
            </a:r>
            <a:endParaRPr kumimoji="0" lang="en-US" sz="2200" b="0" i="0" u="none" strike="noStrike" kern="1200" cap="none" spc="0" normalizeH="0" baseline="0" noProof="0" dirty="0">
              <a:ln>
                <a:noFill/>
              </a:ln>
              <a:solidFill>
                <a:schemeClr val="tx1"/>
              </a:solidFill>
              <a:effectLst/>
              <a:uLnTx/>
              <a:uFillTx/>
              <a:latin typeface="Alexandria"/>
            </a:endParaRPr>
          </a:p>
        </p:txBody>
      </p:sp>
      <p:sp>
        <p:nvSpPr>
          <p:cNvPr id="7" name="Rectangle: Folded Corner 6">
            <a:extLst>
              <a:ext uri="{FF2B5EF4-FFF2-40B4-BE49-F238E27FC236}">
                <a16:creationId xmlns:a16="http://schemas.microsoft.com/office/drawing/2014/main" id="{801DEC55-1E28-6764-514B-3C4A8BBB99E4}"/>
              </a:ext>
            </a:extLst>
          </p:cNvPr>
          <p:cNvSpPr/>
          <p:nvPr/>
        </p:nvSpPr>
        <p:spPr>
          <a:xfrm>
            <a:off x="7580466"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b="1" dirty="0">
                <a:solidFill>
                  <a:schemeClr val="tx1"/>
                </a:solidFill>
                <a:latin typeface="Alexandria"/>
              </a:rPr>
              <a:t>In portfolio management</a:t>
            </a:r>
            <a:r>
              <a:rPr lang="en-US" sz="2000" dirty="0">
                <a:solidFill>
                  <a:schemeClr val="tx1"/>
                </a:solidFill>
                <a:latin typeface="Alexandria"/>
              </a:rPr>
              <a:t>, managing this concept is important because landlord entry for maintenance or inspections affects tenant satisfaction and operating costs.</a:t>
            </a:r>
            <a:endParaRPr kumimoji="0" lang="en-US" sz="2200" b="0" i="0" u="none" strike="noStrike" kern="1200" cap="none" spc="0" normalizeH="0" baseline="0" noProof="0" dirty="0">
              <a:ln>
                <a:noFill/>
              </a:ln>
              <a:solidFill>
                <a:schemeClr val="tx1"/>
              </a:solidFill>
              <a:effectLst/>
              <a:uLnTx/>
              <a:uFillTx/>
              <a:latin typeface="Alexandria"/>
            </a:endParaRPr>
          </a:p>
        </p:txBody>
      </p:sp>
      <p:sp>
        <p:nvSpPr>
          <p:cNvPr id="4" name="TextBox 3">
            <a:extLst>
              <a:ext uri="{FF2B5EF4-FFF2-40B4-BE49-F238E27FC236}">
                <a16:creationId xmlns:a16="http://schemas.microsoft.com/office/drawing/2014/main" id="{1ECA2CBC-77E6-C4CA-C586-E6BC69B0BF69}"/>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8" name="TextBox 7">
            <a:extLst>
              <a:ext uri="{FF2B5EF4-FFF2-40B4-BE49-F238E27FC236}">
                <a16:creationId xmlns:a16="http://schemas.microsoft.com/office/drawing/2014/main" id="{F8375310-2E74-8D44-C960-0FE970FB9FE4}"/>
              </a:ext>
            </a:extLst>
          </p:cNvPr>
          <p:cNvSpPr txBox="1"/>
          <p:nvPr/>
        </p:nvSpPr>
        <p:spPr>
          <a:xfrm>
            <a:off x="7078636" y="1726182"/>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Rights of Entry</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382445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B933C-EFF5-4637-1ACC-0014BFC216E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3E30F38-3286-3EC5-B83D-1DC432E20CF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2170D51-AC9C-4F25-07BE-E6F1BCD211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EE361BD8-33D9-06C0-748A-5C8E3355BD7B}"/>
              </a:ext>
            </a:extLst>
          </p:cNvPr>
          <p:cNvSpPr txBox="1"/>
          <p:nvPr/>
        </p:nvSpPr>
        <p:spPr>
          <a:xfrm>
            <a:off x="243064" y="1810303"/>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Improvements by Tenants</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Rectangle: Folded Corner 2">
            <a:extLst>
              <a:ext uri="{FF2B5EF4-FFF2-40B4-BE49-F238E27FC236}">
                <a16:creationId xmlns:a16="http://schemas.microsoft.com/office/drawing/2014/main" id="{65F03CBD-F9F5-4EA9-397B-B11BA1B87ED7}"/>
              </a:ext>
            </a:extLst>
          </p:cNvPr>
          <p:cNvSpPr/>
          <p:nvPr/>
        </p:nvSpPr>
        <p:spPr>
          <a:xfrm>
            <a:off x="918317"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1200"/>
              </a:spcBef>
              <a:spcAft>
                <a:spcPts val="600"/>
              </a:spcAft>
              <a:buClrTx/>
              <a:buSzTx/>
              <a:buFont typeface="Wingdings" panose="05000000000000000000" pitchFamily="2" charset="2"/>
              <a:buChar char="q"/>
              <a:tabLst/>
              <a:defRPr/>
            </a:pP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a:p>
            <a:pPr lvl="0" algn="justLow">
              <a:lnSpc>
                <a:spcPct val="120000"/>
              </a:lnSpc>
              <a:spcBef>
                <a:spcPts val="600"/>
              </a:spcBef>
              <a:spcAft>
                <a:spcPts val="600"/>
              </a:spcAft>
              <a:defRPr/>
            </a:pPr>
            <a:r>
              <a:rPr lang="en-US" sz="2000" dirty="0">
                <a:solidFill>
                  <a:prstClr val="black"/>
                </a:solidFill>
                <a:latin typeface="Alexandria"/>
              </a:rPr>
              <a:t>This is significant for asset valuation within a </a:t>
            </a:r>
            <a:r>
              <a:rPr lang="en-US" sz="2000" b="1" dirty="0">
                <a:solidFill>
                  <a:prstClr val="black"/>
                </a:solidFill>
                <a:latin typeface="Alexandria"/>
              </a:rPr>
              <a:t>portfolio</a:t>
            </a:r>
            <a:r>
              <a:rPr lang="en-US" sz="2000" dirty="0">
                <a:solidFill>
                  <a:prstClr val="black"/>
                </a:solidFill>
                <a:latin typeface="Alexandria"/>
              </a:rPr>
              <a:t>: Do the improvements enhance the asset’s value? Should the owner retain or remove them?</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AD3CAA14-CC26-FAB2-B32D-7AA0F929D5D3}"/>
              </a:ext>
            </a:extLst>
          </p:cNvPr>
          <p:cNvSpPr/>
          <p:nvPr/>
        </p:nvSpPr>
        <p:spPr>
          <a:xfrm>
            <a:off x="7580466"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defRPr/>
            </a:pPr>
            <a:r>
              <a:rPr lang="en-US" sz="2000" dirty="0">
                <a:solidFill>
                  <a:prstClr val="black"/>
                </a:solidFill>
                <a:latin typeface="Alexandria"/>
              </a:rPr>
              <a:t>These provisions influence the portfolio’s exit strategy, as they determine who has priority to purchase the asset and affect the predictability of disposition decisions.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4" name="TextBox 3">
            <a:extLst>
              <a:ext uri="{FF2B5EF4-FFF2-40B4-BE49-F238E27FC236}">
                <a16:creationId xmlns:a16="http://schemas.microsoft.com/office/drawing/2014/main" id="{9960C439-F7FF-46E2-5DB0-50F60EA425F4}"/>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8" name="TextBox 7">
            <a:extLst>
              <a:ext uri="{FF2B5EF4-FFF2-40B4-BE49-F238E27FC236}">
                <a16:creationId xmlns:a16="http://schemas.microsoft.com/office/drawing/2014/main" id="{11362DC4-8E58-3D0D-49B1-9EF0804470E5}"/>
              </a:ext>
            </a:extLst>
          </p:cNvPr>
          <p:cNvSpPr txBox="1"/>
          <p:nvPr/>
        </p:nvSpPr>
        <p:spPr>
          <a:xfrm>
            <a:off x="7078636" y="1726182"/>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Options and Right of First Refusal</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90601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17F80-5D2B-B75B-BF98-D6F88F481CA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0ABF14D-7135-1898-3186-14F3E6CD468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FE70F87-DFC3-0C16-FA71-ABD38DDAA2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F9F0D883-CEF3-3B66-26E1-CC6C6D223A89}"/>
              </a:ext>
            </a:extLst>
          </p:cNvPr>
          <p:cNvSpPr txBox="1"/>
          <p:nvPr/>
        </p:nvSpPr>
        <p:spPr>
          <a:xfrm>
            <a:off x="243064" y="1810303"/>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Property Management Licensing</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Rectangle: Folded Corner 2">
            <a:extLst>
              <a:ext uri="{FF2B5EF4-FFF2-40B4-BE49-F238E27FC236}">
                <a16:creationId xmlns:a16="http://schemas.microsoft.com/office/drawing/2014/main" id="{151F7E1B-7700-50FF-A7D0-F212BF343999}"/>
              </a:ext>
            </a:extLst>
          </p:cNvPr>
          <p:cNvSpPr/>
          <p:nvPr/>
        </p:nvSpPr>
        <p:spPr>
          <a:xfrm>
            <a:off x="918317"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solidFill>
                  <a:prstClr val="black"/>
                </a:solidFill>
                <a:latin typeface="Alexandria"/>
              </a:rPr>
              <a:t>In </a:t>
            </a:r>
            <a:r>
              <a:rPr lang="en-US" sz="2000" b="1" dirty="0">
                <a:solidFill>
                  <a:prstClr val="black"/>
                </a:solidFill>
                <a:latin typeface="Alexandria"/>
              </a:rPr>
              <a:t>portfolio management</a:t>
            </a:r>
            <a:r>
              <a:rPr lang="en-US" sz="2000" dirty="0">
                <a:solidFill>
                  <a:prstClr val="black"/>
                </a:solidFill>
                <a:latin typeface="Alexandria"/>
              </a:rPr>
              <a:t>, employing a licensed manager reduces legal risk and enhances the credibility and compliance of management operations.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5C0FEFA1-BCDD-837F-672B-D5C4E3FB2444}"/>
              </a:ext>
            </a:extLst>
          </p:cNvPr>
          <p:cNvSpPr/>
          <p:nvPr/>
        </p:nvSpPr>
        <p:spPr>
          <a:xfrm>
            <a:off x="7580466"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solidFill>
                  <a:prstClr val="black"/>
                </a:solidFill>
                <a:latin typeface="Alexandria"/>
              </a:rPr>
              <a:t>This is critical in </a:t>
            </a:r>
            <a:r>
              <a:rPr lang="en-US" sz="2000" b="1" dirty="0">
                <a:solidFill>
                  <a:prstClr val="black"/>
                </a:solidFill>
                <a:latin typeface="Alexandria"/>
              </a:rPr>
              <a:t>portfolio management </a:t>
            </a:r>
            <a:r>
              <a:rPr lang="en-US" sz="2000" dirty="0">
                <a:solidFill>
                  <a:prstClr val="black"/>
                </a:solidFill>
                <a:latin typeface="Alexandria"/>
              </a:rPr>
              <a:t>because the contractual relationship determines who controls operational decision-making and how performance is reported and monitored.</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4" name="TextBox 3">
            <a:extLst>
              <a:ext uri="{FF2B5EF4-FFF2-40B4-BE49-F238E27FC236}">
                <a16:creationId xmlns:a16="http://schemas.microsoft.com/office/drawing/2014/main" id="{5565B4D2-705E-56A4-DD27-D3B0674DFDF7}"/>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8" name="TextBox 7">
            <a:extLst>
              <a:ext uri="{FF2B5EF4-FFF2-40B4-BE49-F238E27FC236}">
                <a16:creationId xmlns:a16="http://schemas.microsoft.com/office/drawing/2014/main" id="{03DA3AA8-E78F-508F-BCF9-DD8535CD506F}"/>
              </a:ext>
            </a:extLst>
          </p:cNvPr>
          <p:cNvSpPr txBox="1"/>
          <p:nvPr/>
        </p:nvSpPr>
        <p:spPr>
          <a:xfrm>
            <a:off x="7078636" y="1726182"/>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Property Management Agreement</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156227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6D9B3-30C1-9781-E23F-2E15DAB1C6E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7AA603E-0068-BE1D-389D-BEA03608125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5B7A3D0-1FDA-738C-2D94-DE7D2AA0E3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991CAC5E-F74A-039A-D2CB-843C8A0F46FE}"/>
              </a:ext>
            </a:extLst>
          </p:cNvPr>
          <p:cNvSpPr txBox="1"/>
          <p:nvPr/>
        </p:nvSpPr>
        <p:spPr>
          <a:xfrm>
            <a:off x="243064" y="1810303"/>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Financial Management</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Rectangle: Folded Corner 2">
            <a:extLst>
              <a:ext uri="{FF2B5EF4-FFF2-40B4-BE49-F238E27FC236}">
                <a16:creationId xmlns:a16="http://schemas.microsoft.com/office/drawing/2014/main" id="{8B9ACE7C-5591-DA0C-6DAC-0601EE0DFBD0}"/>
              </a:ext>
            </a:extLst>
          </p:cNvPr>
          <p:cNvSpPr/>
          <p:nvPr/>
        </p:nvSpPr>
        <p:spPr>
          <a:xfrm>
            <a:off x="918317"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1200"/>
              </a:spcBef>
              <a:spcAft>
                <a:spcPts val="600"/>
              </a:spcAft>
              <a:buClrTx/>
              <a:buSzTx/>
              <a:buFont typeface="Wingdings" panose="05000000000000000000" pitchFamily="2" charset="2"/>
              <a:buChar char="q"/>
              <a:tabLst/>
              <a:defRPr/>
            </a:pP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a:p>
            <a:pPr lvl="0" algn="justLow">
              <a:lnSpc>
                <a:spcPct val="120000"/>
              </a:lnSpc>
              <a:spcBef>
                <a:spcPts val="600"/>
              </a:spcBef>
              <a:spcAft>
                <a:spcPts val="600"/>
              </a:spcAft>
              <a:defRPr/>
            </a:pPr>
            <a:r>
              <a:rPr lang="en-US" sz="2000" dirty="0">
                <a:solidFill>
                  <a:prstClr val="black"/>
                </a:solidFill>
                <a:latin typeface="Alexandria"/>
              </a:rPr>
              <a:t>For a </a:t>
            </a:r>
            <a:r>
              <a:rPr lang="en-US" sz="2000" b="1" dirty="0">
                <a:solidFill>
                  <a:prstClr val="black"/>
                </a:solidFill>
                <a:latin typeface="Alexandria"/>
              </a:rPr>
              <a:t>real estate portfolio</a:t>
            </a:r>
            <a:r>
              <a:rPr lang="en-US" sz="2000" dirty="0">
                <a:solidFill>
                  <a:prstClr val="black"/>
                </a:solidFill>
                <a:latin typeface="Alexandria"/>
              </a:rPr>
              <a:t>, financial management is the core function, involving analysis of cash flows for each property, aggregate performance assessment, and identifying assets that require capital investment or divestment.</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21C0D0B3-2363-73A1-9CB4-0F765B32449D}"/>
              </a:ext>
            </a:extLst>
          </p:cNvPr>
          <p:cNvSpPr/>
          <p:nvPr/>
        </p:nvSpPr>
        <p:spPr>
          <a:xfrm>
            <a:off x="7580466"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solidFill>
                  <a:prstClr val="black"/>
                </a:solidFill>
                <a:latin typeface="Alexandria"/>
              </a:rPr>
              <a:t>In </a:t>
            </a:r>
            <a:r>
              <a:rPr lang="en-US" sz="2000" b="1" dirty="0">
                <a:solidFill>
                  <a:prstClr val="black"/>
                </a:solidFill>
                <a:latin typeface="Alexandria"/>
              </a:rPr>
              <a:t>portfolio management</a:t>
            </a:r>
            <a:r>
              <a:rPr lang="en-US" sz="2000" dirty="0">
                <a:solidFill>
                  <a:prstClr val="black"/>
                </a:solidFill>
                <a:latin typeface="Alexandria"/>
              </a:rPr>
              <a:t>, maintaining high-quality tenants and minimizing vacancy rates is essential to maximize returns and reduce risk.</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4" name="TextBox 3">
            <a:extLst>
              <a:ext uri="{FF2B5EF4-FFF2-40B4-BE49-F238E27FC236}">
                <a16:creationId xmlns:a16="http://schemas.microsoft.com/office/drawing/2014/main" id="{202179FF-BEA4-C1C7-52FD-F25AEBF963E5}"/>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8" name="TextBox 7">
            <a:extLst>
              <a:ext uri="{FF2B5EF4-FFF2-40B4-BE49-F238E27FC236}">
                <a16:creationId xmlns:a16="http://schemas.microsoft.com/office/drawing/2014/main" id="{20AE5D28-6689-137A-E303-21FDA897096A}"/>
              </a:ext>
            </a:extLst>
          </p:cNvPr>
          <p:cNvSpPr txBox="1"/>
          <p:nvPr/>
        </p:nvSpPr>
        <p:spPr>
          <a:xfrm>
            <a:off x="7078636" y="1726182"/>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Marketing and Tenant Relations</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217875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B8C3-B34E-1B80-F2AF-54709C88DA9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AE15587-58F3-E423-551E-6837DD6E0D2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D0FB4FF-45D0-160E-1669-42A9433DDA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C11BB78E-70D7-23DD-6FD9-CF77A7906DEE}"/>
              </a:ext>
            </a:extLst>
          </p:cNvPr>
          <p:cNvSpPr txBox="1"/>
          <p:nvPr/>
        </p:nvSpPr>
        <p:spPr>
          <a:xfrm>
            <a:off x="243064" y="1810303"/>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Maintenance and Physical Management</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3" name="Rectangle: Folded Corner 2">
            <a:extLst>
              <a:ext uri="{FF2B5EF4-FFF2-40B4-BE49-F238E27FC236}">
                <a16:creationId xmlns:a16="http://schemas.microsoft.com/office/drawing/2014/main" id="{EFD1610B-1C4F-76EB-CE91-65E21AAD00A7}"/>
              </a:ext>
            </a:extLst>
          </p:cNvPr>
          <p:cNvSpPr/>
          <p:nvPr/>
        </p:nvSpPr>
        <p:spPr>
          <a:xfrm>
            <a:off x="918317"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20000"/>
              </a:lnSpc>
              <a:spcBef>
                <a:spcPts val="1200"/>
              </a:spcBef>
              <a:spcAft>
                <a:spcPts val="600"/>
              </a:spcAft>
              <a:buClrTx/>
              <a:buSzTx/>
              <a:buFont typeface="Wingdings" panose="05000000000000000000" pitchFamily="2" charset="2"/>
              <a:buChar char="q"/>
              <a:tabLst/>
              <a:defRPr/>
            </a:pP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a:p>
            <a:pPr lvl="0" algn="justLow">
              <a:lnSpc>
                <a:spcPct val="120000"/>
              </a:lnSpc>
              <a:spcBef>
                <a:spcPts val="600"/>
              </a:spcBef>
              <a:spcAft>
                <a:spcPts val="600"/>
              </a:spcAft>
              <a:defRPr/>
            </a:pPr>
            <a:r>
              <a:rPr lang="en-US" sz="2000" dirty="0">
                <a:solidFill>
                  <a:prstClr val="black"/>
                </a:solidFill>
                <a:latin typeface="Alexandria"/>
              </a:rPr>
              <a:t>In </a:t>
            </a:r>
            <a:r>
              <a:rPr lang="en-US" sz="2000" b="1" dirty="0">
                <a:solidFill>
                  <a:prstClr val="black"/>
                </a:solidFill>
                <a:latin typeface="Alexandria"/>
              </a:rPr>
              <a:t>portfolio management</a:t>
            </a:r>
            <a:r>
              <a:rPr lang="en-US" sz="2000" dirty="0">
                <a:solidFill>
                  <a:prstClr val="black"/>
                </a:solidFill>
                <a:latin typeface="Alexandria"/>
              </a:rPr>
              <a:t>, it requires balancing maintenance costs against investment returns and determining when upgrades or renovations are necessary across the portfolio.</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DD6C092D-04EE-F2D2-5C1E-B420A934701E}"/>
              </a:ext>
            </a:extLst>
          </p:cNvPr>
          <p:cNvSpPr/>
          <p:nvPr/>
        </p:nvSpPr>
        <p:spPr>
          <a:xfrm>
            <a:off x="7580466" y="2684536"/>
            <a:ext cx="399642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spcBef>
                <a:spcPts val="600"/>
              </a:spcBef>
              <a:spcAft>
                <a:spcPts val="600"/>
              </a:spcAft>
              <a:defRPr/>
            </a:pPr>
            <a:r>
              <a:rPr lang="en-US" sz="2000" dirty="0">
                <a:solidFill>
                  <a:prstClr val="black"/>
                </a:solidFill>
                <a:latin typeface="Alexandria"/>
              </a:rPr>
              <a:t>Legal risk management is a major component of </a:t>
            </a:r>
            <a:r>
              <a:rPr lang="en-US" sz="2000" b="1" dirty="0">
                <a:solidFill>
                  <a:prstClr val="black"/>
                </a:solidFill>
                <a:latin typeface="Alexandria"/>
              </a:rPr>
              <a:t>portfolio management</a:t>
            </a:r>
            <a:r>
              <a:rPr lang="en-US" sz="2000" dirty="0">
                <a:solidFill>
                  <a:prstClr val="black"/>
                </a:solidFill>
                <a:latin typeface="Alexandria"/>
              </a:rPr>
              <a:t>, including risks related to tenant default, legal disputes, and regulatory changes that may affect property performance.</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4" name="TextBox 3">
            <a:extLst>
              <a:ext uri="{FF2B5EF4-FFF2-40B4-BE49-F238E27FC236}">
                <a16:creationId xmlns:a16="http://schemas.microsoft.com/office/drawing/2014/main" id="{5D760A53-C707-18AC-15E9-6CD3C19ECBA6}"/>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8" name="TextBox 7">
            <a:extLst>
              <a:ext uri="{FF2B5EF4-FFF2-40B4-BE49-F238E27FC236}">
                <a16:creationId xmlns:a16="http://schemas.microsoft.com/office/drawing/2014/main" id="{675ED63E-9D28-406F-85EF-0932491FC918}"/>
              </a:ext>
            </a:extLst>
          </p:cNvPr>
          <p:cNvSpPr txBox="1"/>
          <p:nvPr/>
        </p:nvSpPr>
        <p:spPr>
          <a:xfrm>
            <a:off x="7078636" y="1726182"/>
            <a:ext cx="5000091" cy="606398"/>
          </a:xfrm>
          <a:prstGeom prst="doubleWave">
            <a:avLst/>
          </a:prstGeom>
          <a:solidFill>
            <a:srgbClr val="EBFFFF"/>
          </a:solidFill>
          <a:ln>
            <a:solidFill>
              <a:srgbClr val="C00000"/>
            </a:solidFill>
          </a:ln>
        </p:spPr>
        <p:txBody>
          <a:bodyPr wrap="square">
            <a:spAutoFit/>
          </a:bodyPr>
          <a:lstStyle/>
          <a:p>
            <a:pPr lvl="0" algn="ctr">
              <a:lnSpc>
                <a:spcPct val="114000"/>
              </a:lnSpc>
              <a:defRPr/>
            </a:pPr>
            <a:r>
              <a:rPr lang="en-US" sz="2200" b="1" dirty="0">
                <a:solidFill>
                  <a:srgbClr val="C00000"/>
                </a:solidFill>
                <a:latin typeface="Alexandria"/>
              </a:rPr>
              <a:t>Legal and Risk Management</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spTree>
    <p:extLst>
      <p:ext uri="{BB962C8B-B14F-4D97-AF65-F5344CB8AC3E}">
        <p14:creationId xmlns:p14="http://schemas.microsoft.com/office/powerpoint/2010/main" val="23581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93E3C-A7C8-4A36-B14E-EA1673CB459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D164CC4-755A-0519-8098-09FEB61B383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86AB564-A463-753F-7669-90594DD846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6BCD682-75B6-0644-F44C-FF9A3FB2CC16}"/>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2" name="Rectangle: Beveled 1">
            <a:extLst>
              <a:ext uri="{FF2B5EF4-FFF2-40B4-BE49-F238E27FC236}">
                <a16:creationId xmlns:a16="http://schemas.microsoft.com/office/drawing/2014/main" id="{D4D95DD4-2955-CB95-1A3B-22E0BFD429D8}"/>
              </a:ext>
            </a:extLst>
          </p:cNvPr>
          <p:cNvSpPr/>
          <p:nvPr/>
        </p:nvSpPr>
        <p:spPr>
          <a:xfrm>
            <a:off x="3235483" y="1313309"/>
            <a:ext cx="7005534" cy="816730"/>
          </a:xfrm>
          <a:prstGeom prst="bevel">
            <a:avLst/>
          </a:prstGeom>
          <a:solidFill>
            <a:srgbClr val="FEECFB"/>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300"/>
              </a:spcBef>
              <a:spcAft>
                <a:spcPts val="300"/>
              </a:spcAft>
              <a:defRPr/>
            </a:pPr>
            <a:r>
              <a:rPr lang="en-US" sz="2000" b="1" dirty="0">
                <a:solidFill>
                  <a:srgbClr val="C00000"/>
                </a:solidFill>
                <a:latin typeface="Alexandria"/>
              </a:rPr>
              <a:t>Property Management as the Primary Source of Portfolio Data</a:t>
            </a:r>
            <a:endParaRPr kumimoji="0" lang="ar-SY" sz="2000" b="1" i="0" u="none" strike="noStrike" kern="1200" cap="none" spc="0" normalizeH="0" baseline="0" noProof="0" dirty="0">
              <a:ln>
                <a:noFill/>
              </a:ln>
              <a:solidFill>
                <a:srgbClr val="C00000"/>
              </a:solidFill>
              <a:effectLst/>
              <a:uLnTx/>
              <a:uFillTx/>
              <a:latin typeface="Alexandria"/>
              <a:cs typeface="Arial" panose="020B0604020202020204" pitchFamily="34" charset="0"/>
            </a:endParaRPr>
          </a:p>
        </p:txBody>
      </p:sp>
      <p:sp>
        <p:nvSpPr>
          <p:cNvPr id="9" name="TextBox 8">
            <a:extLst>
              <a:ext uri="{FF2B5EF4-FFF2-40B4-BE49-F238E27FC236}">
                <a16:creationId xmlns:a16="http://schemas.microsoft.com/office/drawing/2014/main" id="{A4A20723-1BF3-2455-CCF4-2639FF0C1287}"/>
              </a:ext>
            </a:extLst>
          </p:cNvPr>
          <p:cNvSpPr txBox="1"/>
          <p:nvPr/>
        </p:nvSpPr>
        <p:spPr>
          <a:xfrm>
            <a:off x="1178164" y="2325398"/>
            <a:ext cx="10623947" cy="1175706"/>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prstClr val="black"/>
                </a:solidFill>
                <a:latin typeface="Alexandria"/>
              </a:rPr>
              <a:t>Property management </a:t>
            </a:r>
            <a:r>
              <a:rPr lang="en-US" sz="2000" dirty="0">
                <a:solidFill>
                  <a:prstClr val="black"/>
                </a:solidFill>
                <a:latin typeface="Alexandria"/>
              </a:rPr>
              <a:t>serves as the main source of </a:t>
            </a:r>
            <a:r>
              <a:rPr lang="en-US" sz="2000" b="1" dirty="0">
                <a:solidFill>
                  <a:prstClr val="black"/>
                </a:solidFill>
                <a:latin typeface="Alexandria"/>
              </a:rPr>
              <a:t>operational data for the real estate portfolio</a:t>
            </a:r>
            <a:r>
              <a:rPr lang="en-US" sz="2000" dirty="0">
                <a:solidFill>
                  <a:prstClr val="black"/>
                </a:solidFill>
                <a:latin typeface="Alexandria"/>
              </a:rPr>
              <a:t>. Portfolio management relies on the information provided by property management to make investment decisions, including:</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0" name="Rectangle: Folded Corner 9">
            <a:extLst>
              <a:ext uri="{FF2B5EF4-FFF2-40B4-BE49-F238E27FC236}">
                <a16:creationId xmlns:a16="http://schemas.microsoft.com/office/drawing/2014/main" id="{DF0FC575-2CB2-0279-2BE4-3BCFF872DFEB}"/>
              </a:ext>
            </a:extLst>
          </p:cNvPr>
          <p:cNvSpPr/>
          <p:nvPr/>
        </p:nvSpPr>
        <p:spPr>
          <a:xfrm>
            <a:off x="3388336" y="3586825"/>
            <a:ext cx="436829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spcBef>
                <a:spcPts val="300"/>
              </a:spcBef>
              <a:spcAft>
                <a:spcPts val="300"/>
              </a:spcAft>
              <a:buFont typeface="Wingdings" panose="05000000000000000000" pitchFamily="2" charset="2"/>
              <a:buChar char="q"/>
              <a:defRPr/>
            </a:pP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Net Operating Income (NOI)</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Occupancy rates</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Tenant turnover rates</a:t>
            </a:r>
            <a:r>
              <a:rPr lang="ar-SY" sz="2200" dirty="0">
                <a:solidFill>
                  <a:prstClr val="black"/>
                </a:solidFill>
                <a:latin typeface="Alexandria"/>
              </a:rPr>
              <a:t>.</a:t>
            </a: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Projected revenues</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Operating expenses</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Legal issues related to tenants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59F7EE00-3945-1360-BB56-C3CF81E6FB8D}"/>
              </a:ext>
            </a:extLst>
          </p:cNvPr>
          <p:cNvSpPr txBox="1"/>
          <p:nvPr/>
        </p:nvSpPr>
        <p:spPr>
          <a:xfrm>
            <a:off x="8188517" y="4233202"/>
            <a:ext cx="3136379" cy="1323439"/>
          </a:xfrm>
          <a:prstGeom prst="rect">
            <a:avLst/>
          </a:prstGeom>
          <a:solidFill>
            <a:srgbClr val="FEECFB"/>
          </a:solidFill>
          <a:ln w="38100">
            <a:solidFill>
              <a:srgbClr val="FF66FF"/>
            </a:solidFill>
          </a:ln>
        </p:spPr>
        <p:txBody>
          <a:bodyPr wrap="square">
            <a:spAutoFit/>
          </a:bodyPr>
          <a:lstStyle/>
          <a:p>
            <a:pPr algn="ctr"/>
            <a:r>
              <a:rPr lang="en-US" sz="2000" b="1" dirty="0">
                <a:latin typeface="Alexandria"/>
              </a:rPr>
              <a:t>This data is essential for evaluating the performance of each asset within the portfolio.</a:t>
            </a:r>
          </a:p>
        </p:txBody>
      </p:sp>
    </p:spTree>
    <p:extLst>
      <p:ext uri="{BB962C8B-B14F-4D97-AF65-F5344CB8AC3E}">
        <p14:creationId xmlns:p14="http://schemas.microsoft.com/office/powerpoint/2010/main" val="3075144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5617D-B310-E553-49D8-D45C2DF8F85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8C034B9-7002-FBF7-54F4-E1055AB40E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D2CD143-8510-6278-0110-3EC60117AB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F308E78-C3FE-470C-B9D2-26EBBB07585C}"/>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2" name="Rectangle: Beveled 1">
            <a:extLst>
              <a:ext uri="{FF2B5EF4-FFF2-40B4-BE49-F238E27FC236}">
                <a16:creationId xmlns:a16="http://schemas.microsoft.com/office/drawing/2014/main" id="{74224CD6-5A7A-4A56-D7FF-0AEA14F4E639}"/>
              </a:ext>
            </a:extLst>
          </p:cNvPr>
          <p:cNvSpPr/>
          <p:nvPr/>
        </p:nvSpPr>
        <p:spPr>
          <a:xfrm>
            <a:off x="1826828" y="1332268"/>
            <a:ext cx="9326617" cy="816730"/>
          </a:xfrm>
          <a:prstGeom prst="bevel">
            <a:avLst/>
          </a:prstGeom>
          <a:solidFill>
            <a:srgbClr val="FEECFB"/>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14000"/>
              </a:lnSpc>
              <a:spcBef>
                <a:spcPts val="300"/>
              </a:spcBef>
              <a:spcAft>
                <a:spcPts val="300"/>
              </a:spcAft>
              <a:defRPr/>
            </a:pPr>
            <a:r>
              <a:rPr lang="en-US" sz="2000" b="1" dirty="0">
                <a:solidFill>
                  <a:srgbClr val="C00000"/>
                </a:solidFill>
                <a:latin typeface="Alexandria"/>
              </a:rPr>
              <a:t>The Effectiveness of Property Management Directly Impacts Portfolio Performance</a:t>
            </a:r>
            <a:endParaRPr kumimoji="0" lang="ar-SY" sz="2000" b="1" i="0" u="none" strike="noStrike" kern="1200" cap="none" spc="0" normalizeH="0" baseline="0" noProof="0" dirty="0">
              <a:ln>
                <a:noFill/>
              </a:ln>
              <a:solidFill>
                <a:srgbClr val="C00000"/>
              </a:solidFill>
              <a:effectLst/>
              <a:uLnTx/>
              <a:uFillTx/>
              <a:latin typeface="Alexandria"/>
              <a:cs typeface="Arial" panose="020B0604020202020204" pitchFamily="34" charset="0"/>
            </a:endParaRPr>
          </a:p>
        </p:txBody>
      </p:sp>
      <p:sp>
        <p:nvSpPr>
          <p:cNvPr id="9" name="TextBox 8">
            <a:extLst>
              <a:ext uri="{FF2B5EF4-FFF2-40B4-BE49-F238E27FC236}">
                <a16:creationId xmlns:a16="http://schemas.microsoft.com/office/drawing/2014/main" id="{7F3EF613-37E3-07B1-C70E-4FB2B4BBEF12}"/>
              </a:ext>
            </a:extLst>
          </p:cNvPr>
          <p:cNvSpPr txBox="1"/>
          <p:nvPr/>
        </p:nvSpPr>
        <p:spPr>
          <a:xfrm>
            <a:off x="1178164" y="2325398"/>
            <a:ext cx="10623947" cy="437043"/>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prstClr val="black"/>
                </a:solidFill>
                <a:latin typeface="Alexandria"/>
              </a:rPr>
              <a:t>The quality of property management immediately affects: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0" name="Rectangle: Folded Corner 9">
            <a:extLst>
              <a:ext uri="{FF2B5EF4-FFF2-40B4-BE49-F238E27FC236}">
                <a16:creationId xmlns:a16="http://schemas.microsoft.com/office/drawing/2014/main" id="{7C82CA6C-75E7-BE28-78C3-FDEAAE8E2628}"/>
              </a:ext>
            </a:extLst>
          </p:cNvPr>
          <p:cNvSpPr/>
          <p:nvPr/>
        </p:nvSpPr>
        <p:spPr>
          <a:xfrm>
            <a:off x="1916166" y="2980366"/>
            <a:ext cx="4368299" cy="3271175"/>
          </a:xfrm>
          <a:prstGeom prst="foldedCorner">
            <a:avLst/>
          </a:prstGeom>
          <a:solidFill>
            <a:srgbClr val="FFFFFF"/>
          </a:solidFill>
          <a:ln w="28575">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nSpc>
                <a:spcPct val="120000"/>
              </a:lnSpc>
              <a:spcBef>
                <a:spcPts val="300"/>
              </a:spcBef>
              <a:spcAft>
                <a:spcPts val="300"/>
              </a:spcAft>
              <a:buFont typeface="Wingdings" panose="05000000000000000000" pitchFamily="2" charset="2"/>
              <a:buChar char="q"/>
              <a:defRPr/>
            </a:pP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Property value</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Investment feasibility</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Net income</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Operational risks</a:t>
            </a:r>
            <a:endParaRPr lang="ar-SY" sz="2200" dirty="0">
              <a:solidFill>
                <a:prstClr val="black"/>
              </a:solidFill>
              <a:latin typeface="Alexandria"/>
            </a:endParaRPr>
          </a:p>
          <a:p>
            <a:pPr marL="342900" lvl="0" indent="-342900">
              <a:lnSpc>
                <a:spcPct val="120000"/>
              </a:lnSpc>
              <a:spcBef>
                <a:spcPts val="300"/>
              </a:spcBef>
              <a:spcAft>
                <a:spcPts val="300"/>
              </a:spcAft>
              <a:buFont typeface="Wingdings" panose="05000000000000000000" pitchFamily="2" charset="2"/>
              <a:buChar char="q"/>
              <a:defRPr/>
            </a:pPr>
            <a:r>
              <a:rPr lang="en-US" sz="2200" dirty="0">
                <a:solidFill>
                  <a:prstClr val="black"/>
                </a:solidFill>
                <a:latin typeface="Alexandria"/>
              </a:rPr>
              <a:t>Asset attractiveness to investors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BBA1B13D-74FB-5212-A502-6A2E09736741}"/>
              </a:ext>
            </a:extLst>
          </p:cNvPr>
          <p:cNvSpPr txBox="1"/>
          <p:nvPr/>
        </p:nvSpPr>
        <p:spPr>
          <a:xfrm>
            <a:off x="6970328" y="3429000"/>
            <a:ext cx="4183117" cy="1938992"/>
          </a:xfrm>
          <a:prstGeom prst="rect">
            <a:avLst/>
          </a:prstGeom>
          <a:solidFill>
            <a:srgbClr val="FEECFB"/>
          </a:solidFill>
          <a:ln w="38100">
            <a:solidFill>
              <a:srgbClr val="FF66FF"/>
            </a:solidFill>
          </a:ln>
        </p:spPr>
        <p:txBody>
          <a:bodyPr wrap="square">
            <a:spAutoFit/>
          </a:bodyPr>
          <a:lstStyle/>
          <a:p>
            <a:pPr algn="ctr"/>
            <a:r>
              <a:rPr lang="en-US" sz="2000" b="1" dirty="0">
                <a:latin typeface="Alexandria"/>
              </a:rPr>
              <a:t>Therefore, weak property management leads to the deterioration of portfolio performance, regardless of how strong the portfolio’s strategies may be.</a:t>
            </a:r>
          </a:p>
        </p:txBody>
      </p:sp>
    </p:spTree>
    <p:extLst>
      <p:ext uri="{BB962C8B-B14F-4D97-AF65-F5344CB8AC3E}">
        <p14:creationId xmlns:p14="http://schemas.microsoft.com/office/powerpoint/2010/main" val="158107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73F19-2854-3783-6219-481DC39221C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B0D7E98-4F16-8261-A88C-D7D5331B957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8D315C0-851C-A740-99E5-ADBA91BB1F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00B21A0-79E7-702D-F705-AD7811CC390C}"/>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2" name="Rectangle: Beveled 1">
            <a:extLst>
              <a:ext uri="{FF2B5EF4-FFF2-40B4-BE49-F238E27FC236}">
                <a16:creationId xmlns:a16="http://schemas.microsoft.com/office/drawing/2014/main" id="{71207021-9738-641A-8010-4AC71486EAA8}"/>
              </a:ext>
            </a:extLst>
          </p:cNvPr>
          <p:cNvSpPr/>
          <p:nvPr/>
        </p:nvSpPr>
        <p:spPr>
          <a:xfrm>
            <a:off x="2191407" y="1319906"/>
            <a:ext cx="8254562" cy="816730"/>
          </a:xfrm>
          <a:prstGeom prst="bevel">
            <a:avLst/>
          </a:prstGeom>
          <a:solidFill>
            <a:srgbClr val="FEECFB"/>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14000"/>
              </a:lnSpc>
              <a:spcBef>
                <a:spcPts val="300"/>
              </a:spcBef>
              <a:spcAft>
                <a:spcPts val="300"/>
              </a:spcAft>
              <a:defRPr/>
            </a:pPr>
            <a:r>
              <a:rPr lang="en-US" sz="2000" b="1" dirty="0">
                <a:solidFill>
                  <a:srgbClr val="C00000"/>
                </a:solidFill>
                <a:latin typeface="Alexandria"/>
              </a:rPr>
              <a:t>Property Management as an Operational Component of Portfolio Strategy</a:t>
            </a:r>
            <a:endParaRPr kumimoji="0" lang="ar-SY" sz="2000" b="1" i="0" u="none" strike="noStrike" kern="1200" cap="none" spc="0" normalizeH="0" baseline="0" noProof="0" dirty="0">
              <a:ln>
                <a:noFill/>
              </a:ln>
              <a:solidFill>
                <a:srgbClr val="C00000"/>
              </a:solidFill>
              <a:effectLst/>
              <a:uLnTx/>
              <a:uFillTx/>
              <a:latin typeface="Alexandria"/>
              <a:cs typeface="Arial" panose="020B0604020202020204" pitchFamily="34" charset="0"/>
            </a:endParaRPr>
          </a:p>
        </p:txBody>
      </p:sp>
      <p:sp>
        <p:nvSpPr>
          <p:cNvPr id="9" name="TextBox 8">
            <a:extLst>
              <a:ext uri="{FF2B5EF4-FFF2-40B4-BE49-F238E27FC236}">
                <a16:creationId xmlns:a16="http://schemas.microsoft.com/office/drawing/2014/main" id="{624DD30E-2E72-A330-920D-67AFFC915366}"/>
              </a:ext>
            </a:extLst>
          </p:cNvPr>
          <p:cNvSpPr txBox="1"/>
          <p:nvPr/>
        </p:nvSpPr>
        <p:spPr>
          <a:xfrm>
            <a:off x="1178164" y="2325398"/>
            <a:ext cx="10623947" cy="437043"/>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Property management is considered an operational function within the framework of the portfolio.</a:t>
            </a:r>
            <a:endParaRPr kumimoji="0" lang="en-US" sz="2000" i="0" u="none" strike="noStrike" kern="1200" cap="none" spc="0" normalizeH="0" baseline="0" noProof="0" dirty="0">
              <a:ln>
                <a:noFill/>
              </a:ln>
              <a:solidFill>
                <a:srgbClr val="C00000"/>
              </a:solidFill>
              <a:effectLst/>
              <a:uLnTx/>
              <a:uFillTx/>
              <a:latin typeface="Alexandria"/>
            </a:endParaRPr>
          </a:p>
        </p:txBody>
      </p:sp>
      <p:sp>
        <p:nvSpPr>
          <p:cNvPr id="3" name="TextBox 2">
            <a:extLst>
              <a:ext uri="{FF2B5EF4-FFF2-40B4-BE49-F238E27FC236}">
                <a16:creationId xmlns:a16="http://schemas.microsoft.com/office/drawing/2014/main" id="{A483A2F3-C29B-EC47-CA18-30389149F2C1}"/>
              </a:ext>
            </a:extLst>
          </p:cNvPr>
          <p:cNvSpPr txBox="1"/>
          <p:nvPr/>
        </p:nvSpPr>
        <p:spPr>
          <a:xfrm>
            <a:off x="1178163" y="3289185"/>
            <a:ext cx="10623947" cy="806375"/>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A real estate portfolio cannot be accurately evaluated without analyzing the performance of property management.</a:t>
            </a:r>
            <a:endParaRPr kumimoji="0" lang="en-US" sz="2000" i="0" u="none" strike="noStrike" kern="1200" cap="none" spc="0" normalizeH="0" baseline="0" noProof="0" dirty="0">
              <a:ln>
                <a:noFill/>
              </a:ln>
              <a:solidFill>
                <a:srgbClr val="C00000"/>
              </a:solidFill>
              <a:effectLst/>
              <a:uLnTx/>
              <a:uFillTx/>
              <a:latin typeface="Alexandria"/>
            </a:endParaRPr>
          </a:p>
        </p:txBody>
      </p:sp>
      <p:sp>
        <p:nvSpPr>
          <p:cNvPr id="7" name="TextBox 6">
            <a:extLst>
              <a:ext uri="{FF2B5EF4-FFF2-40B4-BE49-F238E27FC236}">
                <a16:creationId xmlns:a16="http://schemas.microsoft.com/office/drawing/2014/main" id="{9B152ED4-367D-870D-647A-DA1A098329F5}"/>
              </a:ext>
            </a:extLst>
          </p:cNvPr>
          <p:cNvSpPr txBox="1"/>
          <p:nvPr/>
        </p:nvSpPr>
        <p:spPr>
          <a:xfrm>
            <a:off x="1178162" y="4731719"/>
            <a:ext cx="10623947" cy="806375"/>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Decisions such as disposition, redevelopment, or refinancing are based on property management reports.</a:t>
            </a:r>
            <a:endParaRPr kumimoji="0" lang="en-US" sz="2000" i="0" u="none" strike="noStrike" kern="1200" cap="none" spc="0" normalizeH="0" baseline="0" noProof="0" dirty="0">
              <a:ln>
                <a:noFill/>
              </a:ln>
              <a:solidFill>
                <a:srgbClr val="C00000"/>
              </a:solidFill>
              <a:effectLst/>
              <a:uLnTx/>
              <a:uFillTx/>
              <a:latin typeface="Alexandria"/>
            </a:endParaRPr>
          </a:p>
        </p:txBody>
      </p:sp>
    </p:spTree>
    <p:extLst>
      <p:ext uri="{BB962C8B-B14F-4D97-AF65-F5344CB8AC3E}">
        <p14:creationId xmlns:p14="http://schemas.microsoft.com/office/powerpoint/2010/main" val="305867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DDDF9-E48B-BA4E-1EB2-4CB31FE3D42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051A119-F53A-5053-7527-4ACDA58DBA1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330FDEE-ABD3-31A7-0D7E-5206114EBF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B99AA4F-E60F-7795-2226-FDE862E70D22}"/>
              </a:ext>
            </a:extLst>
          </p:cNvPr>
          <p:cNvSpPr txBox="1"/>
          <p:nvPr/>
        </p:nvSpPr>
        <p:spPr>
          <a:xfrm>
            <a:off x="4097367" y="607925"/>
            <a:ext cx="528176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Real Estate Portfolio Management</a:t>
            </a:r>
          </a:p>
        </p:txBody>
      </p:sp>
      <p:sp>
        <p:nvSpPr>
          <p:cNvPr id="2" name="Rectangle: Beveled 1">
            <a:extLst>
              <a:ext uri="{FF2B5EF4-FFF2-40B4-BE49-F238E27FC236}">
                <a16:creationId xmlns:a16="http://schemas.microsoft.com/office/drawing/2014/main" id="{04881B28-82CF-023E-56AA-3DF9ADDDC4FB}"/>
              </a:ext>
            </a:extLst>
          </p:cNvPr>
          <p:cNvSpPr/>
          <p:nvPr/>
        </p:nvSpPr>
        <p:spPr>
          <a:xfrm>
            <a:off x="2191407" y="1319906"/>
            <a:ext cx="8481848" cy="816730"/>
          </a:xfrm>
          <a:prstGeom prst="bevel">
            <a:avLst/>
          </a:prstGeom>
          <a:solidFill>
            <a:srgbClr val="FEECFB"/>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14000"/>
              </a:lnSpc>
              <a:spcBef>
                <a:spcPts val="300"/>
              </a:spcBef>
              <a:spcAft>
                <a:spcPts val="300"/>
              </a:spcAft>
              <a:defRPr/>
            </a:pPr>
            <a:r>
              <a:rPr lang="en-US" sz="2000" b="1" dirty="0">
                <a:solidFill>
                  <a:srgbClr val="C00000"/>
                </a:solidFill>
                <a:latin typeface="Alexandria"/>
              </a:rPr>
              <a:t>The Portfolio Sets the Policies, and Property Management Implements Them</a:t>
            </a:r>
            <a:endParaRPr kumimoji="0" lang="ar-SY" sz="20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endParaRPr>
          </a:p>
        </p:txBody>
      </p:sp>
      <p:sp>
        <p:nvSpPr>
          <p:cNvPr id="9" name="TextBox 8">
            <a:extLst>
              <a:ext uri="{FF2B5EF4-FFF2-40B4-BE49-F238E27FC236}">
                <a16:creationId xmlns:a16="http://schemas.microsoft.com/office/drawing/2014/main" id="{25B3F226-E8E4-483B-7696-0C8CC28EE6F5}"/>
              </a:ext>
            </a:extLst>
          </p:cNvPr>
          <p:cNvSpPr txBox="1"/>
          <p:nvPr/>
        </p:nvSpPr>
        <p:spPr>
          <a:xfrm>
            <a:off x="1178164" y="2325398"/>
            <a:ext cx="10623947" cy="3945696"/>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solidFill>
                  <a:prstClr val="black"/>
                </a:solidFill>
                <a:latin typeface="Alexandria"/>
              </a:rPr>
              <a:t>Examples include:</a:t>
            </a:r>
            <a:endParaRPr lang="ar-SY" sz="2000" dirty="0">
              <a:solidFill>
                <a:prstClr val="black"/>
              </a:solidFill>
              <a:latin typeface="Alexandria"/>
            </a:endParaRPr>
          </a:p>
          <a:p>
            <a:pPr marL="342900" lvl="0" indent="-342900" algn="justLow">
              <a:lnSpc>
                <a:spcPct val="120000"/>
              </a:lnSpc>
              <a:spcBef>
                <a:spcPts val="600"/>
              </a:spcBef>
              <a:spcAft>
                <a:spcPts val="600"/>
              </a:spcAft>
              <a:buFont typeface="Wingdings" panose="05000000000000000000" pitchFamily="2" charset="2"/>
              <a:buChar char="ü"/>
              <a:defRPr/>
            </a:pPr>
            <a:r>
              <a:rPr lang="en-US" sz="2000" dirty="0">
                <a:solidFill>
                  <a:prstClr val="black"/>
                </a:solidFill>
                <a:latin typeface="Alexandria"/>
              </a:rPr>
              <a:t>Leasing policies</a:t>
            </a:r>
            <a:endParaRPr lang="ar-SY" sz="2000" dirty="0">
              <a:solidFill>
                <a:prstClr val="black"/>
              </a:solidFill>
              <a:latin typeface="Alexandria"/>
            </a:endParaRPr>
          </a:p>
          <a:p>
            <a:pPr marL="342900" lvl="0" indent="-342900" algn="justLow">
              <a:lnSpc>
                <a:spcPct val="120000"/>
              </a:lnSpc>
              <a:spcBef>
                <a:spcPts val="600"/>
              </a:spcBef>
              <a:spcAft>
                <a:spcPts val="600"/>
              </a:spcAft>
              <a:buFont typeface="Wingdings" panose="05000000000000000000" pitchFamily="2" charset="2"/>
              <a:buChar char="ü"/>
              <a:defRPr/>
            </a:pPr>
            <a:r>
              <a:rPr lang="en-US" sz="2000" dirty="0">
                <a:solidFill>
                  <a:prstClr val="black"/>
                </a:solidFill>
                <a:latin typeface="Alexandria"/>
              </a:rPr>
              <a:t>Contract terms</a:t>
            </a:r>
            <a:endParaRPr lang="ar-SY" sz="2000" dirty="0">
              <a:solidFill>
                <a:prstClr val="black"/>
              </a:solidFill>
              <a:latin typeface="Alexandria"/>
            </a:endParaRPr>
          </a:p>
          <a:p>
            <a:pPr marL="342900" lvl="0" indent="-342900" algn="justLow">
              <a:lnSpc>
                <a:spcPct val="120000"/>
              </a:lnSpc>
              <a:spcBef>
                <a:spcPts val="600"/>
              </a:spcBef>
              <a:spcAft>
                <a:spcPts val="600"/>
              </a:spcAft>
              <a:buFont typeface="Wingdings" panose="05000000000000000000" pitchFamily="2" charset="2"/>
              <a:buChar char="ü"/>
              <a:defRPr/>
            </a:pPr>
            <a:r>
              <a:rPr lang="en-US" sz="2000" dirty="0">
                <a:solidFill>
                  <a:prstClr val="black"/>
                </a:solidFill>
                <a:latin typeface="Alexandria"/>
              </a:rPr>
              <a:t>Spending limits</a:t>
            </a:r>
            <a:endParaRPr lang="ar-SY" sz="2000" dirty="0">
              <a:solidFill>
                <a:prstClr val="black"/>
              </a:solidFill>
              <a:latin typeface="Alexandria"/>
            </a:endParaRPr>
          </a:p>
          <a:p>
            <a:pPr marL="342900" lvl="0" indent="-342900" algn="justLow">
              <a:lnSpc>
                <a:spcPct val="120000"/>
              </a:lnSpc>
              <a:spcBef>
                <a:spcPts val="600"/>
              </a:spcBef>
              <a:spcAft>
                <a:spcPts val="600"/>
              </a:spcAft>
              <a:buFont typeface="Wingdings" panose="05000000000000000000" pitchFamily="2" charset="2"/>
              <a:buChar char="ü"/>
              <a:defRPr/>
            </a:pPr>
            <a:r>
              <a:rPr lang="en-US" sz="2000" dirty="0">
                <a:solidFill>
                  <a:prstClr val="black"/>
                </a:solidFill>
                <a:latin typeface="Alexandria"/>
              </a:rPr>
              <a:t>Property renovation plans</a:t>
            </a:r>
            <a:endParaRPr lang="ar-SY" sz="2000" dirty="0">
              <a:solidFill>
                <a:prstClr val="black"/>
              </a:solidFill>
              <a:latin typeface="Alexandria"/>
            </a:endParaRPr>
          </a:p>
          <a:p>
            <a:pPr marL="342900" lvl="0" indent="-342900" algn="justLow">
              <a:lnSpc>
                <a:spcPct val="120000"/>
              </a:lnSpc>
              <a:spcBef>
                <a:spcPts val="600"/>
              </a:spcBef>
              <a:spcAft>
                <a:spcPts val="600"/>
              </a:spcAft>
              <a:buFont typeface="Wingdings" panose="05000000000000000000" pitchFamily="2" charset="2"/>
              <a:buChar char="ü"/>
              <a:defRPr/>
            </a:pPr>
            <a:r>
              <a:rPr lang="en-US" sz="2000" dirty="0">
                <a:solidFill>
                  <a:prstClr val="black"/>
                </a:solidFill>
                <a:latin typeface="Alexandria"/>
              </a:rPr>
              <a:t>Tenant service levels</a:t>
            </a:r>
            <a:endParaRPr lang="ar-SY" sz="2000" dirty="0">
              <a:solidFill>
                <a:prstClr val="black"/>
              </a:solidFill>
              <a:latin typeface="Alexandria"/>
            </a:endParaRPr>
          </a:p>
          <a:p>
            <a:pPr lvl="0" algn="justLow">
              <a:lnSpc>
                <a:spcPct val="120000"/>
              </a:lnSpc>
              <a:spcBef>
                <a:spcPts val="600"/>
              </a:spcBef>
              <a:spcAft>
                <a:spcPts val="600"/>
              </a:spcAft>
              <a:defRPr/>
            </a:pPr>
            <a:r>
              <a:rPr lang="en-US" sz="2000" b="1" dirty="0">
                <a:solidFill>
                  <a:prstClr val="black"/>
                </a:solidFill>
                <a:latin typeface="Alexandria"/>
              </a:rPr>
              <a:t>Portfolio management sets the strategic policies, while property management applies them to each asset individually.</a:t>
            </a:r>
            <a:endParaRPr kumimoji="0" lang="en-US" sz="2000" b="1" i="0" u="none" strike="noStrike" kern="1200" cap="none" spc="0" normalizeH="0" baseline="0" noProof="0" dirty="0">
              <a:ln>
                <a:noFill/>
              </a:ln>
              <a:solidFill>
                <a:srgbClr val="C00000"/>
              </a:solidFill>
              <a:effectLst/>
              <a:uLnTx/>
              <a:uFillTx/>
              <a:latin typeface="Alexandria"/>
            </a:endParaRPr>
          </a:p>
        </p:txBody>
      </p:sp>
    </p:spTree>
    <p:extLst>
      <p:ext uri="{BB962C8B-B14F-4D97-AF65-F5344CB8AC3E}">
        <p14:creationId xmlns:p14="http://schemas.microsoft.com/office/powerpoint/2010/main" val="51768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3B87C-5FCE-412B-255F-652C1EBFF74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F41739D-BCD3-87E3-3D07-EE4A89E9C01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2E72F5-700A-CCE0-CC8D-02E833400F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AB2C1A3-0D5F-C24F-D36C-5782B96A95FE}"/>
              </a:ext>
            </a:extLst>
          </p:cNvPr>
          <p:cNvSpPr txBox="1"/>
          <p:nvPr/>
        </p:nvSpPr>
        <p:spPr>
          <a:xfrm>
            <a:off x="5100838" y="573411"/>
            <a:ext cx="330635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4" name="Rectangle: Beveled 3">
            <a:extLst>
              <a:ext uri="{FF2B5EF4-FFF2-40B4-BE49-F238E27FC236}">
                <a16:creationId xmlns:a16="http://schemas.microsoft.com/office/drawing/2014/main" id="{7D4B2566-D0B3-B5B5-577E-6BCFFCD74853}"/>
              </a:ext>
            </a:extLst>
          </p:cNvPr>
          <p:cNvSpPr/>
          <p:nvPr/>
        </p:nvSpPr>
        <p:spPr>
          <a:xfrm>
            <a:off x="518754" y="1354558"/>
            <a:ext cx="11231058" cy="1551489"/>
          </a:xfrm>
          <a:prstGeom prst="bevel">
            <a:avLst/>
          </a:prstGeom>
          <a:solidFill>
            <a:srgbClr val="FFFFFF"/>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300"/>
              </a:spcBef>
              <a:spcAft>
                <a:spcPts val="300"/>
              </a:spcAft>
              <a:defRPr/>
            </a:pPr>
            <a:r>
              <a:rPr lang="en-US" sz="2000" b="1" dirty="0">
                <a:solidFill>
                  <a:srgbClr val="C00000"/>
                </a:solidFill>
                <a:latin typeface="Alexandria"/>
              </a:rPr>
              <a:t>Facility management </a:t>
            </a:r>
            <a:r>
              <a:rPr lang="en-US" sz="2000" dirty="0">
                <a:solidFill>
                  <a:prstClr val="black"/>
                </a:solidFill>
                <a:latin typeface="Alexandria"/>
              </a:rPr>
              <a:t>is an integrated organizational function aimed at aligning people, place, and processes within the built environment to enhance user quality of life and improve the productivity of an organization’s core business activities.</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
        <p:nvSpPr>
          <p:cNvPr id="13" name="Flowchart: Internal Storage 12">
            <a:extLst>
              <a:ext uri="{FF2B5EF4-FFF2-40B4-BE49-F238E27FC236}">
                <a16:creationId xmlns:a16="http://schemas.microsoft.com/office/drawing/2014/main" id="{7D567643-5FE8-51FA-8F1A-A6C258FA59DC}"/>
              </a:ext>
            </a:extLst>
          </p:cNvPr>
          <p:cNvSpPr/>
          <p:nvPr/>
        </p:nvSpPr>
        <p:spPr>
          <a:xfrm>
            <a:off x="316329" y="3429000"/>
            <a:ext cx="11559342" cy="3349474"/>
          </a:xfrm>
          <a:prstGeom prst="flowChartInternalStorage">
            <a:avLst/>
          </a:prstGeom>
          <a:solidFill>
            <a:srgbClr val="EB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Bef>
                <a:spcPts val="600"/>
              </a:spcBef>
              <a:spcAft>
                <a:spcPts val="600"/>
              </a:spcAft>
              <a:buFont typeface="Wingdings" panose="05000000000000000000" pitchFamily="2" charset="2"/>
              <a:buChar char="q"/>
              <a:defRPr/>
            </a:pPr>
            <a:r>
              <a:rPr lang="en-US" sz="2000" dirty="0">
                <a:solidFill>
                  <a:schemeClr val="tx1"/>
                </a:solidFill>
                <a:latin typeface="Alexandria"/>
              </a:rPr>
              <a:t>Reliance on </a:t>
            </a:r>
            <a:r>
              <a:rPr lang="en-US" sz="2000" b="1" dirty="0">
                <a:solidFill>
                  <a:schemeClr val="tx1"/>
                </a:solidFill>
                <a:latin typeface="Alexandria"/>
              </a:rPr>
              <a:t>multiple interrelated disciplines </a:t>
            </a:r>
            <a:r>
              <a:rPr lang="en-US" sz="2000" dirty="0">
                <a:solidFill>
                  <a:schemeClr val="tx1"/>
                </a:solidFill>
                <a:latin typeface="Alexandria"/>
              </a:rPr>
              <a:t>to support organizational objectives.</a:t>
            </a:r>
          </a:p>
          <a:p>
            <a:pPr marL="342900" lvl="0" indent="-342900" algn="justLow">
              <a:lnSpc>
                <a:spcPct val="114000"/>
              </a:lnSpc>
              <a:spcBef>
                <a:spcPts val="600"/>
              </a:spcBef>
              <a:spcAft>
                <a:spcPts val="600"/>
              </a:spcAft>
              <a:buFont typeface="Wingdings" panose="05000000000000000000" pitchFamily="2" charset="2"/>
              <a:buChar char="q"/>
              <a:defRPr/>
            </a:pPr>
            <a:r>
              <a:rPr lang="en-US" sz="2000" dirty="0">
                <a:solidFill>
                  <a:schemeClr val="tx1"/>
                </a:solidFill>
                <a:latin typeface="Alexandria"/>
              </a:rPr>
              <a:t>A user-centered focus that emphasizes </a:t>
            </a:r>
            <a:r>
              <a:rPr lang="en-US" sz="2000" b="1" dirty="0">
                <a:solidFill>
                  <a:schemeClr val="tx1"/>
                </a:solidFill>
                <a:latin typeface="Alexandria"/>
              </a:rPr>
              <a:t>quality and experience </a:t>
            </a:r>
            <a:r>
              <a:rPr lang="en-US" sz="2000" dirty="0">
                <a:solidFill>
                  <a:schemeClr val="tx1"/>
                </a:solidFill>
                <a:latin typeface="Alexandria"/>
              </a:rPr>
              <a:t>rather than merely the physical assets.</a:t>
            </a:r>
          </a:p>
          <a:p>
            <a:pPr marL="342900" lvl="0" indent="-342900" algn="justLow">
              <a:lnSpc>
                <a:spcPct val="114000"/>
              </a:lnSpc>
              <a:spcBef>
                <a:spcPts val="600"/>
              </a:spcBef>
              <a:spcAft>
                <a:spcPts val="600"/>
              </a:spcAft>
              <a:buFont typeface="Wingdings" panose="05000000000000000000" pitchFamily="2" charset="2"/>
              <a:buChar char="q"/>
              <a:defRPr/>
            </a:pPr>
            <a:r>
              <a:rPr lang="en-US" sz="2000" dirty="0">
                <a:solidFill>
                  <a:schemeClr val="tx1"/>
                </a:solidFill>
                <a:latin typeface="Alexandria"/>
              </a:rPr>
              <a:t>Achieving </a:t>
            </a:r>
            <a:r>
              <a:rPr lang="en-US" sz="2000" b="1" dirty="0">
                <a:solidFill>
                  <a:schemeClr val="tx1"/>
                </a:solidFill>
                <a:latin typeface="Alexandria"/>
              </a:rPr>
              <a:t>Best Value </a:t>
            </a:r>
            <a:r>
              <a:rPr lang="en-US" sz="2000" dirty="0">
                <a:solidFill>
                  <a:schemeClr val="tx1"/>
                </a:solidFill>
                <a:latin typeface="Alexandria"/>
              </a:rPr>
              <a:t>from operational services and available resources.</a:t>
            </a:r>
          </a:p>
          <a:p>
            <a:pPr marL="342900" lvl="0" indent="-342900" algn="justLow">
              <a:lnSpc>
                <a:spcPct val="114000"/>
              </a:lnSpc>
              <a:spcBef>
                <a:spcPts val="600"/>
              </a:spcBef>
              <a:spcAft>
                <a:spcPts val="600"/>
              </a:spcAft>
              <a:buFont typeface="Wingdings" panose="05000000000000000000" pitchFamily="2" charset="2"/>
              <a:buChar char="q"/>
              <a:defRPr/>
            </a:pPr>
            <a:r>
              <a:rPr lang="en-US" sz="2000" dirty="0">
                <a:solidFill>
                  <a:schemeClr val="tx1"/>
                </a:solidFill>
                <a:latin typeface="Alexandria"/>
              </a:rPr>
              <a:t>Encompassing a </a:t>
            </a:r>
            <a:r>
              <a:rPr lang="en-US" sz="2000" b="1" dirty="0">
                <a:solidFill>
                  <a:schemeClr val="tx1"/>
                </a:solidFill>
                <a:latin typeface="Alexandria"/>
              </a:rPr>
              <a:t>wide range of domains</a:t>
            </a:r>
            <a:r>
              <a:rPr lang="en-US" sz="2000" dirty="0">
                <a:solidFill>
                  <a:schemeClr val="tx1"/>
                </a:solidFill>
                <a:latin typeface="Alexandria"/>
              </a:rPr>
              <a:t>, such as real estate management, financial management, human resources, health, safety, security, and environmental management, contract administration, facility services, and business support functions.</a:t>
            </a:r>
            <a:endParaRPr kumimoji="0" lang="en-US" sz="2000" i="0" u="none" strike="noStrike" kern="1200" cap="none" spc="0" normalizeH="0" baseline="0" noProof="0" dirty="0">
              <a:ln>
                <a:noFill/>
              </a:ln>
              <a:solidFill>
                <a:schemeClr val="tx1"/>
              </a:solidFill>
              <a:effectLst/>
              <a:uLnTx/>
              <a:uFillTx/>
              <a:latin typeface="Calibri"/>
            </a:endParaRPr>
          </a:p>
        </p:txBody>
      </p:sp>
      <p:sp>
        <p:nvSpPr>
          <p:cNvPr id="14" name="TextBox 13">
            <a:extLst>
              <a:ext uri="{FF2B5EF4-FFF2-40B4-BE49-F238E27FC236}">
                <a16:creationId xmlns:a16="http://schemas.microsoft.com/office/drawing/2014/main" id="{EE7ABC57-BCDF-18CF-D70E-4BBAE445FE5D}"/>
              </a:ext>
            </a:extLst>
          </p:cNvPr>
          <p:cNvSpPr txBox="1"/>
          <p:nvPr/>
        </p:nvSpPr>
        <p:spPr>
          <a:xfrm>
            <a:off x="2128345" y="3429000"/>
            <a:ext cx="8907517" cy="430887"/>
          </a:xfrm>
          <a:prstGeom prst="rect">
            <a:avLst/>
          </a:prstGeom>
          <a:solidFill>
            <a:srgbClr val="FEECFB"/>
          </a:solidFill>
          <a:ln>
            <a:solidFill>
              <a:srgbClr val="FF66FF"/>
            </a:solidFill>
          </a:ln>
        </p:spPr>
        <p:txBody>
          <a:bodyPr wrap="square" rtlCol="0">
            <a:spAutoFit/>
          </a:bodyPr>
          <a:lstStyle/>
          <a:p>
            <a:pPr algn="ctr"/>
            <a:r>
              <a:rPr lang="en-US" sz="2200" b="1" dirty="0">
                <a:latin typeface="Alexandria"/>
              </a:rPr>
              <a:t>Key characteristics of Facility management include:</a:t>
            </a:r>
          </a:p>
        </p:txBody>
      </p:sp>
    </p:spTree>
    <p:extLst>
      <p:ext uri="{BB962C8B-B14F-4D97-AF65-F5344CB8AC3E}">
        <p14:creationId xmlns:p14="http://schemas.microsoft.com/office/powerpoint/2010/main" val="176678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3">
                                            <p:txEl>
                                              <p:pRg st="0" end="0"/>
                                            </p:txEl>
                                          </p:spTgt>
                                        </p:tgtEl>
                                        <p:attrNameLst>
                                          <p:attrName>style.visibility</p:attrName>
                                        </p:attrNameLst>
                                      </p:cBhvr>
                                      <p:to>
                                        <p:strVal val="visible"/>
                                      </p:to>
                                    </p:set>
                                    <p:anim calcmode="lin" valueType="num">
                                      <p:cBhvr additive="base">
                                        <p:cTn id="2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3">
                                            <p:txEl>
                                              <p:pRg st="1" end="1"/>
                                            </p:txEl>
                                          </p:spTgt>
                                        </p:tgtEl>
                                        <p:attrNameLst>
                                          <p:attrName>style.visibility</p:attrName>
                                        </p:attrNameLst>
                                      </p:cBhvr>
                                      <p:to>
                                        <p:strVal val="visible"/>
                                      </p:to>
                                    </p:set>
                                    <p:anim calcmode="lin" valueType="num">
                                      <p:cBhvr additive="base">
                                        <p:cTn id="2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3">
                                            <p:txEl>
                                              <p:pRg st="2" end="2"/>
                                            </p:txEl>
                                          </p:spTgt>
                                        </p:tgtEl>
                                        <p:attrNameLst>
                                          <p:attrName>style.visibility</p:attrName>
                                        </p:attrNameLst>
                                      </p:cBhvr>
                                      <p:to>
                                        <p:strVal val="visible"/>
                                      </p:to>
                                    </p:set>
                                    <p:anim calcmode="lin" valueType="num">
                                      <p:cBhvr additive="base">
                                        <p:cTn id="3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3">
                                            <p:txEl>
                                              <p:pRg st="3" end="3"/>
                                            </p:txEl>
                                          </p:spTgt>
                                        </p:tgtEl>
                                        <p:attrNameLst>
                                          <p:attrName>style.visibility</p:attrName>
                                        </p:attrNameLst>
                                      </p:cBhvr>
                                      <p:to>
                                        <p:strVal val="visible"/>
                                      </p:to>
                                    </p:set>
                                    <p:anim calcmode="lin" valueType="num">
                                      <p:cBhvr additive="base">
                                        <p:cTn id="41"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465E6-AB59-E9CE-1873-D54B8B973B8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5913448-4316-4A54-5045-B3E68FD2E1D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80780D3-08E0-2623-4BAB-0225400323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F862D3A-CF66-61D5-1ED4-51F040407EF5}"/>
              </a:ext>
            </a:extLst>
          </p:cNvPr>
          <p:cNvSpPr txBox="1"/>
          <p:nvPr/>
        </p:nvSpPr>
        <p:spPr>
          <a:xfrm>
            <a:off x="3708838" y="500900"/>
            <a:ext cx="609337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11" name="TextBox 10">
            <a:extLst>
              <a:ext uri="{FF2B5EF4-FFF2-40B4-BE49-F238E27FC236}">
                <a16:creationId xmlns:a16="http://schemas.microsoft.com/office/drawing/2014/main" id="{1AEF46C0-BF15-48AE-0252-E18103CD152D}"/>
              </a:ext>
            </a:extLst>
          </p:cNvPr>
          <p:cNvSpPr txBox="1"/>
          <p:nvPr/>
        </p:nvSpPr>
        <p:spPr>
          <a:xfrm>
            <a:off x="662152" y="1084586"/>
            <a:ext cx="6093372" cy="430887"/>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4472C4"/>
                </a:solidFill>
                <a:effectLst/>
                <a:uLnTx/>
                <a:uFillTx/>
                <a:latin typeface="Alexandria"/>
                <a:ea typeface="+mn-ea"/>
                <a:cs typeface="+mn-cs"/>
              </a:rPr>
              <a:t> Objectives of Facility Management:</a:t>
            </a:r>
          </a:p>
        </p:txBody>
      </p:sp>
      <p:grpSp>
        <p:nvGrpSpPr>
          <p:cNvPr id="23" name="Group 22">
            <a:extLst>
              <a:ext uri="{FF2B5EF4-FFF2-40B4-BE49-F238E27FC236}">
                <a16:creationId xmlns:a16="http://schemas.microsoft.com/office/drawing/2014/main" id="{BD956B44-B34F-40E2-A60E-EC9EDCC833BD}"/>
              </a:ext>
            </a:extLst>
          </p:cNvPr>
          <p:cNvGrpSpPr/>
          <p:nvPr/>
        </p:nvGrpSpPr>
        <p:grpSpPr>
          <a:xfrm>
            <a:off x="1484584" y="1739555"/>
            <a:ext cx="4611416" cy="2201859"/>
            <a:chOff x="-2" y="0"/>
            <a:chExt cx="4611416" cy="2201859"/>
          </a:xfrm>
        </p:grpSpPr>
        <p:sp>
          <p:nvSpPr>
            <p:cNvPr id="36" name="Rectangle: Single Corner Rounded 35">
              <a:extLst>
                <a:ext uri="{FF2B5EF4-FFF2-40B4-BE49-F238E27FC236}">
                  <a16:creationId xmlns:a16="http://schemas.microsoft.com/office/drawing/2014/main" id="{B326D38E-BECB-AC80-7501-3E5F7E816B8E}"/>
                </a:ext>
              </a:extLst>
            </p:cNvPr>
            <p:cNvSpPr/>
            <p:nvPr/>
          </p:nvSpPr>
          <p:spPr>
            <a:xfrm rot="16200000">
              <a:off x="1204777" y="-1204777"/>
              <a:ext cx="2201859" cy="4611414"/>
            </a:xfrm>
            <a:prstGeom prst="round1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7" name="Rectangle: Single Corner Rounded 4">
              <a:extLst>
                <a:ext uri="{FF2B5EF4-FFF2-40B4-BE49-F238E27FC236}">
                  <a16:creationId xmlns:a16="http://schemas.microsoft.com/office/drawing/2014/main" id="{BB3E3819-9477-B495-76DF-7298CDF8156A}"/>
                </a:ext>
              </a:extLst>
            </p:cNvPr>
            <p:cNvSpPr txBox="1"/>
            <p:nvPr/>
          </p:nvSpPr>
          <p:spPr>
            <a:xfrm>
              <a:off x="-2" y="254593"/>
              <a:ext cx="4611414" cy="16513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0" kern="1200" dirty="0">
                  <a:latin typeface="Alexandria"/>
                </a:rPr>
                <a:t>Supporting Core Business Functions</a:t>
              </a:r>
              <a:r>
                <a:rPr lang="en-US" sz="2400" b="0" i="0" kern="1200" dirty="0">
                  <a:latin typeface="Alexandria"/>
                </a:rPr>
                <a:t>: </a:t>
              </a:r>
            </a:p>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Creating an environment conducive to performing the organization’s primary activities effectively.</a:t>
              </a:r>
              <a:endParaRPr lang="en-US" sz="2400" b="0" kern="1200" dirty="0">
                <a:latin typeface="Alexandria"/>
              </a:endParaRPr>
            </a:p>
          </p:txBody>
        </p:sp>
      </p:grpSp>
      <p:grpSp>
        <p:nvGrpSpPr>
          <p:cNvPr id="24" name="Group 23">
            <a:extLst>
              <a:ext uri="{FF2B5EF4-FFF2-40B4-BE49-F238E27FC236}">
                <a16:creationId xmlns:a16="http://schemas.microsoft.com/office/drawing/2014/main" id="{DEDF5F02-A802-7187-19A3-76B9869F32D9}"/>
              </a:ext>
            </a:extLst>
          </p:cNvPr>
          <p:cNvGrpSpPr/>
          <p:nvPr/>
        </p:nvGrpSpPr>
        <p:grpSpPr>
          <a:xfrm>
            <a:off x="6096000" y="1739555"/>
            <a:ext cx="4611414" cy="2201859"/>
            <a:chOff x="4611414" y="0"/>
            <a:chExt cx="4611414" cy="2201859"/>
          </a:xfrm>
        </p:grpSpPr>
        <p:sp>
          <p:nvSpPr>
            <p:cNvPr id="34" name="Rectangle: Single Corner Rounded 33">
              <a:extLst>
                <a:ext uri="{FF2B5EF4-FFF2-40B4-BE49-F238E27FC236}">
                  <a16:creationId xmlns:a16="http://schemas.microsoft.com/office/drawing/2014/main" id="{D1DBDA71-767A-72F3-721E-E986DE534A71}"/>
                </a:ext>
              </a:extLst>
            </p:cNvPr>
            <p:cNvSpPr/>
            <p:nvPr/>
          </p:nvSpPr>
          <p:spPr>
            <a:xfrm>
              <a:off x="4611414" y="0"/>
              <a:ext cx="4611414" cy="2201859"/>
            </a:xfrm>
            <a:prstGeom prst="round1Rect">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5" name="Rectangle: Single Corner Rounded 6">
              <a:extLst>
                <a:ext uri="{FF2B5EF4-FFF2-40B4-BE49-F238E27FC236}">
                  <a16:creationId xmlns:a16="http://schemas.microsoft.com/office/drawing/2014/main" id="{37F25DC4-5C2F-8CA3-B980-3AD27005C743}"/>
                </a:ext>
              </a:extLst>
            </p:cNvPr>
            <p:cNvSpPr txBox="1"/>
            <p:nvPr/>
          </p:nvSpPr>
          <p:spPr>
            <a:xfrm>
              <a:off x="4611414" y="0"/>
              <a:ext cx="4611414" cy="16513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ts val="1200"/>
                </a:spcAft>
                <a:buNone/>
              </a:pPr>
              <a:r>
                <a:rPr lang="en-US" sz="2400" b="1" kern="1200" dirty="0">
                  <a:latin typeface="Alexandria"/>
                </a:rPr>
                <a:t>Enhancing User Satisfaction</a:t>
              </a:r>
              <a:r>
                <a:rPr lang="en-US" sz="2400" kern="1200" dirty="0">
                  <a:latin typeface="Alexandria"/>
                </a:rPr>
                <a:t>:</a:t>
              </a:r>
            </a:p>
            <a:p>
              <a:pPr marL="0" lvl="0" indent="0" algn="ctr" defTabSz="1066800">
                <a:lnSpc>
                  <a:spcPct val="90000"/>
                </a:lnSpc>
                <a:spcBef>
                  <a:spcPct val="0"/>
                </a:spcBef>
                <a:spcAft>
                  <a:spcPts val="1200"/>
                </a:spcAft>
                <a:buNone/>
              </a:pPr>
              <a:r>
                <a:rPr lang="en-US" sz="2400" kern="1200" dirty="0">
                  <a:latin typeface="Alexandria"/>
                </a:rPr>
                <a:t> Improving the experience of occupants and users of the facility and its services.</a:t>
              </a:r>
            </a:p>
          </p:txBody>
        </p:sp>
      </p:grpSp>
      <p:grpSp>
        <p:nvGrpSpPr>
          <p:cNvPr id="25" name="Group 24">
            <a:extLst>
              <a:ext uri="{FF2B5EF4-FFF2-40B4-BE49-F238E27FC236}">
                <a16:creationId xmlns:a16="http://schemas.microsoft.com/office/drawing/2014/main" id="{F5EB6DAD-11F4-B10C-BC44-F2B4859D2137}"/>
              </a:ext>
            </a:extLst>
          </p:cNvPr>
          <p:cNvGrpSpPr/>
          <p:nvPr/>
        </p:nvGrpSpPr>
        <p:grpSpPr>
          <a:xfrm>
            <a:off x="1484585" y="3941414"/>
            <a:ext cx="4611415" cy="2201859"/>
            <a:chOff x="-1" y="2201859"/>
            <a:chExt cx="4611415" cy="2201859"/>
          </a:xfrm>
        </p:grpSpPr>
        <p:sp>
          <p:nvSpPr>
            <p:cNvPr id="32" name="Rectangle: Single Corner Rounded 31">
              <a:extLst>
                <a:ext uri="{FF2B5EF4-FFF2-40B4-BE49-F238E27FC236}">
                  <a16:creationId xmlns:a16="http://schemas.microsoft.com/office/drawing/2014/main" id="{A089D236-39B8-C0F9-2013-2F2D83F3C17A}"/>
                </a:ext>
              </a:extLst>
            </p:cNvPr>
            <p:cNvSpPr/>
            <p:nvPr/>
          </p:nvSpPr>
          <p:spPr>
            <a:xfrm rot="10800000">
              <a:off x="0" y="2201859"/>
              <a:ext cx="4611414" cy="2201859"/>
            </a:xfrm>
            <a:prstGeom prst="round1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33" name="Rectangle: Single Corner Rounded 8">
              <a:extLst>
                <a:ext uri="{FF2B5EF4-FFF2-40B4-BE49-F238E27FC236}">
                  <a16:creationId xmlns:a16="http://schemas.microsoft.com/office/drawing/2014/main" id="{95FB59D1-6312-7A45-AE4B-E2D446C57143}"/>
                </a:ext>
              </a:extLst>
            </p:cNvPr>
            <p:cNvSpPr txBox="1"/>
            <p:nvPr/>
          </p:nvSpPr>
          <p:spPr>
            <a:xfrm>
              <a:off x="-1" y="2440412"/>
              <a:ext cx="4611414" cy="16513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0" kern="1200" dirty="0">
                  <a:latin typeface="Alexandria"/>
                </a:rPr>
                <a:t>Maximizing Asset Value:</a:t>
              </a:r>
            </a:p>
            <a:p>
              <a:pPr marL="0" lvl="0" indent="0" algn="ctr" defTabSz="1066800">
                <a:lnSpc>
                  <a:spcPct val="90000"/>
                </a:lnSpc>
                <a:spcBef>
                  <a:spcPct val="0"/>
                </a:spcBef>
                <a:spcAft>
                  <a:spcPct val="35000"/>
                </a:spcAft>
                <a:buFont typeface="Arial" panose="020B0604020202020204" pitchFamily="34" charset="0"/>
                <a:buNone/>
              </a:pPr>
              <a:r>
                <a:rPr lang="en-US" sz="2400" b="1" i="0" kern="1200" dirty="0">
                  <a:latin typeface="Alexandria"/>
                </a:rPr>
                <a:t> </a:t>
              </a:r>
              <a:r>
                <a:rPr lang="en-US" sz="2400" b="0" i="0" kern="1200" dirty="0">
                  <a:latin typeface="Alexandria"/>
                </a:rPr>
                <a:t>Ensuring buildings and Facility are utilized in the most cost-effective and efficient manner</a:t>
              </a:r>
              <a:endParaRPr lang="en-US" sz="2400" b="0" kern="1200" dirty="0">
                <a:latin typeface="Alexandria"/>
              </a:endParaRPr>
            </a:p>
          </p:txBody>
        </p:sp>
      </p:grpSp>
      <p:grpSp>
        <p:nvGrpSpPr>
          <p:cNvPr id="26" name="Group 25">
            <a:extLst>
              <a:ext uri="{FF2B5EF4-FFF2-40B4-BE49-F238E27FC236}">
                <a16:creationId xmlns:a16="http://schemas.microsoft.com/office/drawing/2014/main" id="{F887F292-810F-30F1-3ED5-65CE1D8F1C98}"/>
              </a:ext>
            </a:extLst>
          </p:cNvPr>
          <p:cNvGrpSpPr/>
          <p:nvPr/>
        </p:nvGrpSpPr>
        <p:grpSpPr>
          <a:xfrm>
            <a:off x="6001401" y="3941413"/>
            <a:ext cx="4908333" cy="2201859"/>
            <a:chOff x="4516815" y="2201858"/>
            <a:chExt cx="4908333" cy="2201859"/>
          </a:xfrm>
        </p:grpSpPr>
        <p:sp>
          <p:nvSpPr>
            <p:cNvPr id="30" name="Rectangle: Single Corner Rounded 29">
              <a:extLst>
                <a:ext uri="{FF2B5EF4-FFF2-40B4-BE49-F238E27FC236}">
                  <a16:creationId xmlns:a16="http://schemas.microsoft.com/office/drawing/2014/main" id="{9F613142-4217-69EA-8842-04C0164D7172}"/>
                </a:ext>
              </a:extLst>
            </p:cNvPr>
            <p:cNvSpPr/>
            <p:nvPr/>
          </p:nvSpPr>
          <p:spPr>
            <a:xfrm rot="5400000">
              <a:off x="5816191" y="997081"/>
              <a:ext cx="2201859" cy="4611414"/>
            </a:xfrm>
            <a:prstGeom prst="round1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31" name="Rectangle: Single Corner Rounded 10">
              <a:extLst>
                <a:ext uri="{FF2B5EF4-FFF2-40B4-BE49-F238E27FC236}">
                  <a16:creationId xmlns:a16="http://schemas.microsoft.com/office/drawing/2014/main" id="{AAAC0012-E257-78BC-1BD5-5FE71B452C49}"/>
                </a:ext>
              </a:extLst>
            </p:cNvPr>
            <p:cNvSpPr txBox="1"/>
            <p:nvPr/>
          </p:nvSpPr>
          <p:spPr>
            <a:xfrm>
              <a:off x="4516815" y="2477091"/>
              <a:ext cx="4908333" cy="16513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1" i="0" kern="1200" dirty="0">
                  <a:latin typeface="Alexandria"/>
                </a:rPr>
                <a:t>Managing Risks and Opportunities: </a:t>
              </a:r>
            </a:p>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Identifying threats and operational risks, addressing them proactively, and leveraging opportunities to enhance overall performance.</a:t>
              </a:r>
              <a:endParaRPr lang="en-US" sz="2400" b="0" kern="1200" dirty="0">
                <a:latin typeface="Alexandria"/>
              </a:endParaRPr>
            </a:p>
          </p:txBody>
        </p:sp>
      </p:grpSp>
      <p:grpSp>
        <p:nvGrpSpPr>
          <p:cNvPr id="27" name="Group 26">
            <a:extLst>
              <a:ext uri="{FF2B5EF4-FFF2-40B4-BE49-F238E27FC236}">
                <a16:creationId xmlns:a16="http://schemas.microsoft.com/office/drawing/2014/main" id="{3CFB92D2-7C0B-0C95-7BBE-B597FD695E14}"/>
              </a:ext>
            </a:extLst>
          </p:cNvPr>
          <p:cNvGrpSpPr/>
          <p:nvPr/>
        </p:nvGrpSpPr>
        <p:grpSpPr>
          <a:xfrm>
            <a:off x="4712575" y="3390949"/>
            <a:ext cx="2766848" cy="1100929"/>
            <a:chOff x="3227989" y="1651394"/>
            <a:chExt cx="2766848" cy="1100929"/>
          </a:xfrm>
        </p:grpSpPr>
        <p:sp>
          <p:nvSpPr>
            <p:cNvPr id="28" name="Rectangle: Rounded Corners 27">
              <a:extLst>
                <a:ext uri="{FF2B5EF4-FFF2-40B4-BE49-F238E27FC236}">
                  <a16:creationId xmlns:a16="http://schemas.microsoft.com/office/drawing/2014/main" id="{79D4470B-CC2C-B86F-4AB4-9A6A9C610DA4}"/>
                </a:ext>
              </a:extLst>
            </p:cNvPr>
            <p:cNvSpPr/>
            <p:nvPr/>
          </p:nvSpPr>
          <p:spPr>
            <a:xfrm>
              <a:off x="3227989" y="1651394"/>
              <a:ext cx="2766848" cy="1100929"/>
            </a:xfrm>
            <a:prstGeom prst="roundRect">
              <a:avLst/>
            </a:prstGeom>
          </p:spPr>
          <p:style>
            <a:lnRef idx="2">
              <a:schemeClr val="lt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29" name="Rectangle: Rounded Corners 12">
              <a:extLst>
                <a:ext uri="{FF2B5EF4-FFF2-40B4-BE49-F238E27FC236}">
                  <a16:creationId xmlns:a16="http://schemas.microsoft.com/office/drawing/2014/main" id="{17E8C1F7-347D-96DB-97BC-94E0ECE4D351}"/>
                </a:ext>
              </a:extLst>
            </p:cNvPr>
            <p:cNvSpPr txBox="1"/>
            <p:nvPr/>
          </p:nvSpPr>
          <p:spPr>
            <a:xfrm>
              <a:off x="3281732" y="1705137"/>
              <a:ext cx="2659362" cy="9934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0070C0"/>
                  </a:solidFill>
                  <a:latin typeface="Alexandria"/>
                </a:rPr>
                <a:t>Objectives of Facility Management:</a:t>
              </a:r>
            </a:p>
          </p:txBody>
        </p:sp>
      </p:grpSp>
    </p:spTree>
    <p:extLst>
      <p:ext uri="{BB962C8B-B14F-4D97-AF65-F5344CB8AC3E}">
        <p14:creationId xmlns:p14="http://schemas.microsoft.com/office/powerpoint/2010/main" val="3938495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ppt_x"/>
                                          </p:val>
                                        </p:tav>
                                        <p:tav tm="100000">
                                          <p:val>
                                            <p:strVal val="#ppt_x"/>
                                          </p:val>
                                        </p:tav>
                                      </p:tavLst>
                                    </p:anim>
                                    <p:anim calcmode="lin" valueType="num">
                                      <p:cBhvr additive="base">
                                        <p:cTn id="2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D0612-2ECC-0FB2-C44E-77702F72EEB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BD08011-5B06-7ECF-B6B6-6EDF5B20423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33F64B9-77DC-19F7-5D97-8713AD895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94C3779-010A-55F8-6A25-41620A0AF028}"/>
              </a:ext>
            </a:extLst>
          </p:cNvPr>
          <p:cNvSpPr txBox="1"/>
          <p:nvPr/>
        </p:nvSpPr>
        <p:spPr>
          <a:xfrm>
            <a:off x="3708838" y="500900"/>
            <a:ext cx="609337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3" name="TextBox 2">
            <a:extLst>
              <a:ext uri="{FF2B5EF4-FFF2-40B4-BE49-F238E27FC236}">
                <a16:creationId xmlns:a16="http://schemas.microsoft.com/office/drawing/2014/main" id="{38F0F97D-E3A0-BB5D-E83E-526CDA745E11}"/>
              </a:ext>
            </a:extLst>
          </p:cNvPr>
          <p:cNvSpPr txBox="1"/>
          <p:nvPr/>
        </p:nvSpPr>
        <p:spPr>
          <a:xfrm>
            <a:off x="288377" y="955814"/>
            <a:ext cx="11903623" cy="400110"/>
          </a:xfrm>
          <a:prstGeom prst="rect">
            <a:avLst/>
          </a:prstGeom>
          <a:noFill/>
        </p:spPr>
        <p:txBody>
          <a:bodyPr wrap="square">
            <a:spAutoFit/>
          </a:bodyPr>
          <a:lstStyle/>
          <a:p>
            <a:r>
              <a:rPr lang="en-US" sz="2000" b="1" dirty="0">
                <a:latin typeface="Alexandria"/>
              </a:rPr>
              <a:t>Asset Management vs. Property Management vs. Facility Management vs. Real Estate Portfolio Management</a:t>
            </a:r>
          </a:p>
        </p:txBody>
      </p:sp>
      <p:graphicFrame>
        <p:nvGraphicFramePr>
          <p:cNvPr id="4" name="Table 3">
            <a:extLst>
              <a:ext uri="{FF2B5EF4-FFF2-40B4-BE49-F238E27FC236}">
                <a16:creationId xmlns:a16="http://schemas.microsoft.com/office/drawing/2014/main" id="{1AFADE5A-CFAC-A47D-1BD1-9A391A58DAE0}"/>
              </a:ext>
            </a:extLst>
          </p:cNvPr>
          <p:cNvGraphicFramePr>
            <a:graphicFrameLocks noGrp="1"/>
          </p:cNvGraphicFramePr>
          <p:nvPr>
            <p:extLst>
              <p:ext uri="{D42A27DB-BD31-4B8C-83A1-F6EECF244321}">
                <p14:modId xmlns:p14="http://schemas.microsoft.com/office/powerpoint/2010/main" val="1276391027"/>
              </p:ext>
            </p:extLst>
          </p:nvPr>
        </p:nvGraphicFramePr>
        <p:xfrm>
          <a:off x="180431" y="1355924"/>
          <a:ext cx="11903624" cy="5542657"/>
        </p:xfrm>
        <a:graphic>
          <a:graphicData uri="http://schemas.openxmlformats.org/drawingml/2006/table">
            <a:tbl>
              <a:tblPr>
                <a:tableStyleId>{22838BEF-8BB2-4498-84A7-C5851F593DF1}</a:tableStyleId>
              </a:tblPr>
              <a:tblGrid>
                <a:gridCol w="1041180">
                  <a:extLst>
                    <a:ext uri="{9D8B030D-6E8A-4147-A177-3AD203B41FA5}">
                      <a16:colId xmlns:a16="http://schemas.microsoft.com/office/drawing/2014/main" val="4177129014"/>
                    </a:ext>
                  </a:extLst>
                </a:gridCol>
                <a:gridCol w="2900855">
                  <a:extLst>
                    <a:ext uri="{9D8B030D-6E8A-4147-A177-3AD203B41FA5}">
                      <a16:colId xmlns:a16="http://schemas.microsoft.com/office/drawing/2014/main" val="190812184"/>
                    </a:ext>
                  </a:extLst>
                </a:gridCol>
                <a:gridCol w="2506718">
                  <a:extLst>
                    <a:ext uri="{9D8B030D-6E8A-4147-A177-3AD203B41FA5}">
                      <a16:colId xmlns:a16="http://schemas.microsoft.com/office/drawing/2014/main" val="2308044023"/>
                    </a:ext>
                  </a:extLst>
                </a:gridCol>
                <a:gridCol w="2490951">
                  <a:extLst>
                    <a:ext uri="{9D8B030D-6E8A-4147-A177-3AD203B41FA5}">
                      <a16:colId xmlns:a16="http://schemas.microsoft.com/office/drawing/2014/main" val="1712687678"/>
                    </a:ext>
                  </a:extLst>
                </a:gridCol>
                <a:gridCol w="2963920">
                  <a:extLst>
                    <a:ext uri="{9D8B030D-6E8A-4147-A177-3AD203B41FA5}">
                      <a16:colId xmlns:a16="http://schemas.microsoft.com/office/drawing/2014/main" val="942649904"/>
                    </a:ext>
                  </a:extLst>
                </a:gridCol>
              </a:tblGrid>
              <a:tr h="397566">
                <a:tc>
                  <a:txBody>
                    <a:bodyPr/>
                    <a:lstStyle/>
                    <a:p>
                      <a:pPr>
                        <a:buNone/>
                      </a:pPr>
                      <a:r>
                        <a:rPr lang="en-US" sz="1800" b="1" dirty="0">
                          <a:latin typeface="Alexandria"/>
                        </a:rPr>
                        <a:t>Criterion</a:t>
                      </a:r>
                      <a:endParaRPr lang="en-US" sz="1800" dirty="0">
                        <a:latin typeface="Alexandria"/>
                      </a:endParaRPr>
                    </a:p>
                  </a:txBody>
                  <a:tcPr marL="47817" marR="47817" marT="23908" marB="23908" anchor="ctr"/>
                </a:tc>
                <a:tc>
                  <a:txBody>
                    <a:bodyPr/>
                    <a:lstStyle/>
                    <a:p>
                      <a:pPr>
                        <a:buNone/>
                      </a:pPr>
                      <a:r>
                        <a:rPr lang="en-US" sz="1800" b="1" dirty="0">
                          <a:latin typeface="Alexandria"/>
                        </a:rPr>
                        <a:t>Asset Management</a:t>
                      </a:r>
                      <a:endParaRPr lang="en-US" sz="1800" dirty="0">
                        <a:latin typeface="Alexandria"/>
                      </a:endParaRPr>
                    </a:p>
                  </a:txBody>
                  <a:tcPr marL="47817" marR="47817" marT="23908" marB="23908" anchor="ctr"/>
                </a:tc>
                <a:tc>
                  <a:txBody>
                    <a:bodyPr/>
                    <a:lstStyle/>
                    <a:p>
                      <a:pPr>
                        <a:buNone/>
                      </a:pPr>
                      <a:r>
                        <a:rPr lang="en-US" sz="1800" b="1" dirty="0">
                          <a:latin typeface="Alexandria"/>
                        </a:rPr>
                        <a:t>Property Management</a:t>
                      </a:r>
                      <a:endParaRPr lang="en-US" sz="1800" dirty="0">
                        <a:latin typeface="Alexandria"/>
                      </a:endParaRPr>
                    </a:p>
                  </a:txBody>
                  <a:tcPr marL="47817" marR="47817" marT="23908" marB="23908" anchor="ctr"/>
                </a:tc>
                <a:tc>
                  <a:txBody>
                    <a:bodyPr/>
                    <a:lstStyle/>
                    <a:p>
                      <a:pPr>
                        <a:buNone/>
                      </a:pPr>
                      <a:r>
                        <a:rPr lang="en-US" sz="1800" b="1" dirty="0">
                          <a:latin typeface="Alexandria"/>
                        </a:rPr>
                        <a:t>Facility Management</a:t>
                      </a:r>
                      <a:endParaRPr lang="en-US" sz="1800" dirty="0">
                        <a:latin typeface="Alexandria"/>
                      </a:endParaRPr>
                    </a:p>
                  </a:txBody>
                  <a:tcPr marL="47817" marR="47817" marT="23908" marB="23908" anchor="ctr"/>
                </a:tc>
                <a:tc>
                  <a:txBody>
                    <a:bodyPr/>
                    <a:lstStyle/>
                    <a:p>
                      <a:pPr>
                        <a:buNone/>
                      </a:pPr>
                      <a:r>
                        <a:rPr lang="en-US" sz="1800" b="1">
                          <a:latin typeface="Alexandria"/>
                        </a:rPr>
                        <a:t>Real Estate Portfolio Management</a:t>
                      </a:r>
                      <a:endParaRPr lang="en-US" sz="1800">
                        <a:latin typeface="Alexandria"/>
                      </a:endParaRPr>
                    </a:p>
                  </a:txBody>
                  <a:tcPr marL="47817" marR="47817" marT="23908" marB="23908" anchor="ctr"/>
                </a:tc>
                <a:extLst>
                  <a:ext uri="{0D108BD9-81ED-4DB2-BD59-A6C34878D82A}">
                    <a16:rowId xmlns:a16="http://schemas.microsoft.com/office/drawing/2014/main" val="1151415489"/>
                  </a:ext>
                </a:extLst>
              </a:tr>
              <a:tr h="908721">
                <a:tc>
                  <a:txBody>
                    <a:bodyPr/>
                    <a:lstStyle/>
                    <a:p>
                      <a:pPr algn="ctr">
                        <a:buNone/>
                      </a:pPr>
                      <a:r>
                        <a:rPr lang="en-US" sz="1800" b="1" dirty="0">
                          <a:latin typeface="Alexandria"/>
                        </a:rPr>
                        <a:t>Objective</a:t>
                      </a:r>
                      <a:endParaRPr lang="en-US" sz="1800" dirty="0">
                        <a:latin typeface="Alexandria"/>
                      </a:endParaRPr>
                    </a:p>
                  </a:txBody>
                  <a:tcPr marL="47817" marR="47817" marT="23908" marB="23908" anchor="ctr"/>
                </a:tc>
                <a:tc>
                  <a:txBody>
                    <a:bodyPr/>
                    <a:lstStyle/>
                    <a:p>
                      <a:pPr algn="justLow">
                        <a:buNone/>
                      </a:pPr>
                      <a:r>
                        <a:rPr lang="en-US" sz="1700" dirty="0">
                          <a:latin typeface="Alexandria"/>
                        </a:rPr>
                        <a:t>Maximizing the financial value of assets</a:t>
                      </a:r>
                    </a:p>
                  </a:txBody>
                  <a:tcPr marL="47817" marR="47817" marT="23908" marB="23908" anchor="ctr">
                    <a:solidFill>
                      <a:schemeClr val="bg1"/>
                    </a:solidFill>
                  </a:tcPr>
                </a:tc>
                <a:tc>
                  <a:txBody>
                    <a:bodyPr/>
                    <a:lstStyle/>
                    <a:p>
                      <a:pPr algn="justLow">
                        <a:buNone/>
                      </a:pPr>
                      <a:r>
                        <a:rPr lang="en-US" sz="1700" dirty="0">
                          <a:latin typeface="Alexandria"/>
                        </a:rPr>
                        <a:t>Protecting, operating, and managing real estate properties</a:t>
                      </a:r>
                    </a:p>
                  </a:txBody>
                  <a:tcPr marL="47817" marR="47817" marT="23908" marB="23908" anchor="ctr">
                    <a:solidFill>
                      <a:schemeClr val="bg1"/>
                    </a:solidFill>
                  </a:tcPr>
                </a:tc>
                <a:tc>
                  <a:txBody>
                    <a:bodyPr/>
                    <a:lstStyle/>
                    <a:p>
                      <a:pPr algn="justLow">
                        <a:buNone/>
                      </a:pPr>
                      <a:r>
                        <a:rPr lang="en-US" sz="1700">
                          <a:latin typeface="Alexandria"/>
                        </a:rPr>
                        <a:t>Supporting people and processes while enhancing productivity</a:t>
                      </a:r>
                    </a:p>
                  </a:txBody>
                  <a:tcPr marL="47817" marR="47817" marT="23908" marB="23908" anchor="ctr">
                    <a:solidFill>
                      <a:schemeClr val="bg1"/>
                    </a:solidFill>
                  </a:tcPr>
                </a:tc>
                <a:tc>
                  <a:txBody>
                    <a:bodyPr/>
                    <a:lstStyle/>
                    <a:p>
                      <a:pPr algn="justLow">
                        <a:buNone/>
                      </a:pPr>
                      <a:r>
                        <a:rPr lang="en-US" sz="1700">
                          <a:latin typeface="Alexandria"/>
                        </a:rPr>
                        <a:t>Achieving the highest strategic return from a diversified group of properties</a:t>
                      </a:r>
                    </a:p>
                  </a:txBody>
                  <a:tcPr marL="47817" marR="47817" marT="23908" marB="23908" anchor="ctr">
                    <a:solidFill>
                      <a:schemeClr val="bg1"/>
                    </a:solidFill>
                  </a:tcPr>
                </a:tc>
                <a:extLst>
                  <a:ext uri="{0D108BD9-81ED-4DB2-BD59-A6C34878D82A}">
                    <a16:rowId xmlns:a16="http://schemas.microsoft.com/office/drawing/2014/main" val="3984941323"/>
                  </a:ext>
                </a:extLst>
              </a:tr>
              <a:tr h="567951">
                <a:tc>
                  <a:txBody>
                    <a:bodyPr/>
                    <a:lstStyle/>
                    <a:p>
                      <a:pPr algn="ctr">
                        <a:buNone/>
                      </a:pPr>
                      <a:r>
                        <a:rPr lang="en-US" sz="1800" b="1" dirty="0">
                          <a:latin typeface="Alexandria"/>
                        </a:rPr>
                        <a:t>Focus</a:t>
                      </a:r>
                      <a:endParaRPr lang="en-US" sz="1800" dirty="0">
                        <a:latin typeface="Alexandria"/>
                      </a:endParaRPr>
                    </a:p>
                  </a:txBody>
                  <a:tcPr marL="47817" marR="47817" marT="23908" marB="23908" anchor="ctr"/>
                </a:tc>
                <a:tc>
                  <a:txBody>
                    <a:bodyPr/>
                    <a:lstStyle/>
                    <a:p>
                      <a:pPr algn="justLow">
                        <a:buNone/>
                      </a:pPr>
                      <a:r>
                        <a:rPr lang="en-US" sz="1700" dirty="0">
                          <a:latin typeface="Alexandria"/>
                        </a:rPr>
                        <a:t>The assets themselves</a:t>
                      </a:r>
                    </a:p>
                  </a:txBody>
                  <a:tcPr marL="47817" marR="47817" marT="23908" marB="23908" anchor="ctr">
                    <a:solidFill>
                      <a:schemeClr val="bg1"/>
                    </a:solidFill>
                  </a:tcPr>
                </a:tc>
                <a:tc>
                  <a:txBody>
                    <a:bodyPr/>
                    <a:lstStyle/>
                    <a:p>
                      <a:pPr algn="justLow">
                        <a:buNone/>
                      </a:pPr>
                      <a:r>
                        <a:rPr lang="en-US" sz="1700" dirty="0">
                          <a:latin typeface="Alexandria"/>
                        </a:rPr>
                        <a:t>Built properties</a:t>
                      </a:r>
                    </a:p>
                  </a:txBody>
                  <a:tcPr marL="47817" marR="47817" marT="23908" marB="23908" anchor="ctr">
                    <a:solidFill>
                      <a:schemeClr val="bg1"/>
                    </a:solidFill>
                  </a:tcPr>
                </a:tc>
                <a:tc>
                  <a:txBody>
                    <a:bodyPr/>
                    <a:lstStyle/>
                    <a:p>
                      <a:pPr algn="justLow">
                        <a:buNone/>
                      </a:pPr>
                      <a:r>
                        <a:rPr lang="en-US" sz="1700" dirty="0">
                          <a:latin typeface="Alexandria"/>
                        </a:rPr>
                        <a:t>Users, services, and the built environment</a:t>
                      </a:r>
                    </a:p>
                  </a:txBody>
                  <a:tcPr marL="47817" marR="47817" marT="23908" marB="23908" anchor="ctr">
                    <a:solidFill>
                      <a:schemeClr val="bg1"/>
                    </a:solidFill>
                  </a:tcPr>
                </a:tc>
                <a:tc>
                  <a:txBody>
                    <a:bodyPr/>
                    <a:lstStyle/>
                    <a:p>
                      <a:pPr algn="justLow">
                        <a:buNone/>
                      </a:pPr>
                      <a:r>
                        <a:rPr lang="en-US" sz="1700">
                          <a:latin typeface="Alexandria"/>
                        </a:rPr>
                        <a:t>The entire portfolio as a single integrated system</a:t>
                      </a:r>
                    </a:p>
                  </a:txBody>
                  <a:tcPr marL="47817" marR="47817" marT="23908" marB="23908" anchor="ctr">
                    <a:solidFill>
                      <a:schemeClr val="bg1"/>
                    </a:solidFill>
                  </a:tcPr>
                </a:tc>
                <a:extLst>
                  <a:ext uri="{0D108BD9-81ED-4DB2-BD59-A6C34878D82A}">
                    <a16:rowId xmlns:a16="http://schemas.microsoft.com/office/drawing/2014/main" val="817578403"/>
                  </a:ext>
                </a:extLst>
              </a:tr>
              <a:tr h="908721">
                <a:tc>
                  <a:txBody>
                    <a:bodyPr/>
                    <a:lstStyle/>
                    <a:p>
                      <a:pPr algn="ctr">
                        <a:buNone/>
                      </a:pPr>
                      <a:r>
                        <a:rPr lang="en-US" sz="1800" b="1" dirty="0">
                          <a:latin typeface="Alexandria"/>
                        </a:rPr>
                        <a:t>Core Functions</a:t>
                      </a:r>
                      <a:endParaRPr lang="en-US" sz="1800" dirty="0">
                        <a:latin typeface="Alexandria"/>
                      </a:endParaRPr>
                    </a:p>
                  </a:txBody>
                  <a:tcPr marL="47817" marR="47817" marT="23908" marB="23908" anchor="ctr"/>
                </a:tc>
                <a:tc>
                  <a:txBody>
                    <a:bodyPr/>
                    <a:lstStyle/>
                    <a:p>
                      <a:pPr algn="justLow">
                        <a:buNone/>
                      </a:pPr>
                      <a:r>
                        <a:rPr lang="en-US" sz="1700" dirty="0">
                          <a:latin typeface="Alexandria"/>
                        </a:rPr>
                        <a:t>Acquisition, disposition, and development of assets</a:t>
                      </a:r>
                    </a:p>
                  </a:txBody>
                  <a:tcPr marL="47817" marR="47817" marT="23908" marB="23908" anchor="ctr">
                    <a:solidFill>
                      <a:schemeClr val="bg1"/>
                    </a:solidFill>
                  </a:tcPr>
                </a:tc>
                <a:tc>
                  <a:txBody>
                    <a:bodyPr/>
                    <a:lstStyle/>
                    <a:p>
                      <a:pPr algn="justLow">
                        <a:buNone/>
                      </a:pPr>
                      <a:r>
                        <a:rPr lang="en-US" sz="1700" dirty="0">
                          <a:latin typeface="Alexandria"/>
                        </a:rPr>
                        <a:t>Leasing, contracts, property operations, and maintenance</a:t>
                      </a:r>
                    </a:p>
                  </a:txBody>
                  <a:tcPr marL="47817" marR="47817" marT="23908" marB="23908" anchor="ctr">
                    <a:solidFill>
                      <a:schemeClr val="bg1"/>
                    </a:solidFill>
                  </a:tcPr>
                </a:tc>
                <a:tc>
                  <a:txBody>
                    <a:bodyPr/>
                    <a:lstStyle/>
                    <a:p>
                      <a:pPr algn="justLow">
                        <a:buNone/>
                      </a:pPr>
                      <a:r>
                        <a:rPr lang="en-US" sz="1700" dirty="0">
                          <a:latin typeface="Alexandria"/>
                        </a:rPr>
                        <a:t>Maintenance, security, cleaning, energy, and administrative services</a:t>
                      </a:r>
                    </a:p>
                  </a:txBody>
                  <a:tcPr marL="47817" marR="47817" marT="23908" marB="23908" anchor="ctr">
                    <a:solidFill>
                      <a:schemeClr val="bg1"/>
                    </a:solidFill>
                  </a:tcPr>
                </a:tc>
                <a:tc>
                  <a:txBody>
                    <a:bodyPr/>
                    <a:lstStyle/>
                    <a:p>
                      <a:pPr algn="justLow">
                        <a:buNone/>
                      </a:pPr>
                      <a:r>
                        <a:rPr lang="en-US" sz="1700">
                          <a:latin typeface="Alexandria"/>
                        </a:rPr>
                        <a:t>Investment allocation, risk balancing, and overall performance evaluation</a:t>
                      </a:r>
                    </a:p>
                  </a:txBody>
                  <a:tcPr marL="47817" marR="47817" marT="23908" marB="23908" anchor="ctr">
                    <a:solidFill>
                      <a:schemeClr val="bg1"/>
                    </a:solidFill>
                  </a:tcPr>
                </a:tc>
                <a:extLst>
                  <a:ext uri="{0D108BD9-81ED-4DB2-BD59-A6C34878D82A}">
                    <a16:rowId xmlns:a16="http://schemas.microsoft.com/office/drawing/2014/main" val="1193384648"/>
                  </a:ext>
                </a:extLst>
              </a:tr>
              <a:tr h="908721">
                <a:tc>
                  <a:txBody>
                    <a:bodyPr/>
                    <a:lstStyle/>
                    <a:p>
                      <a:pPr algn="ctr">
                        <a:buNone/>
                      </a:pPr>
                      <a:r>
                        <a:rPr lang="en-US" sz="1800" b="1" dirty="0">
                          <a:latin typeface="Alexandria"/>
                        </a:rPr>
                        <a:t>Scope of Execution</a:t>
                      </a:r>
                      <a:endParaRPr lang="en-US" sz="1800" dirty="0">
                        <a:latin typeface="Alexandria"/>
                      </a:endParaRPr>
                    </a:p>
                  </a:txBody>
                  <a:tcPr marL="47817" marR="47817" marT="23908" marB="23908" anchor="ctr"/>
                </a:tc>
                <a:tc>
                  <a:txBody>
                    <a:bodyPr/>
                    <a:lstStyle/>
                    <a:p>
                      <a:pPr algn="justLow">
                        <a:buNone/>
                      </a:pPr>
                      <a:r>
                        <a:rPr lang="en-US" sz="1700">
                          <a:latin typeface="Alexandria"/>
                        </a:rPr>
                        <a:t>Physical and financial assets</a:t>
                      </a:r>
                    </a:p>
                  </a:txBody>
                  <a:tcPr marL="47817" marR="47817" marT="23908" marB="23908" anchor="ctr">
                    <a:solidFill>
                      <a:schemeClr val="bg1"/>
                    </a:solidFill>
                  </a:tcPr>
                </a:tc>
                <a:tc>
                  <a:txBody>
                    <a:bodyPr/>
                    <a:lstStyle/>
                    <a:p>
                      <a:pPr algn="justLow">
                        <a:buNone/>
                      </a:pPr>
                      <a:r>
                        <a:rPr lang="en-US" sz="1700" dirty="0">
                          <a:latin typeface="Alexandria"/>
                        </a:rPr>
                        <a:t>Buildings and real estate units</a:t>
                      </a:r>
                    </a:p>
                  </a:txBody>
                  <a:tcPr marL="47817" marR="47817" marT="23908" marB="23908" anchor="ctr">
                    <a:solidFill>
                      <a:schemeClr val="bg1"/>
                    </a:solidFill>
                  </a:tcPr>
                </a:tc>
                <a:tc>
                  <a:txBody>
                    <a:bodyPr/>
                    <a:lstStyle/>
                    <a:p>
                      <a:pPr algn="justLow">
                        <a:buNone/>
                      </a:pPr>
                      <a:r>
                        <a:rPr lang="en-US" sz="1700" dirty="0">
                          <a:latin typeface="Alexandria"/>
                        </a:rPr>
                        <a:t>The overall built environment (buildings + services + users)</a:t>
                      </a:r>
                    </a:p>
                  </a:txBody>
                  <a:tcPr marL="47817" marR="47817" marT="23908" marB="23908" anchor="ctr">
                    <a:solidFill>
                      <a:schemeClr val="bg1"/>
                    </a:solidFill>
                  </a:tcPr>
                </a:tc>
                <a:tc>
                  <a:txBody>
                    <a:bodyPr/>
                    <a:lstStyle/>
                    <a:p>
                      <a:pPr algn="justLow">
                        <a:buNone/>
                      </a:pPr>
                      <a:r>
                        <a:rPr lang="en-US" sz="1700" dirty="0">
                          <a:latin typeface="Alexandria"/>
                        </a:rPr>
                        <a:t>A diversified group of properties (commercial, residential, industrial, etc.)</a:t>
                      </a:r>
                    </a:p>
                  </a:txBody>
                  <a:tcPr marL="47817" marR="47817" marT="23908" marB="23908" anchor="ctr">
                    <a:solidFill>
                      <a:schemeClr val="bg1"/>
                    </a:solidFill>
                  </a:tcPr>
                </a:tc>
                <a:extLst>
                  <a:ext uri="{0D108BD9-81ED-4DB2-BD59-A6C34878D82A}">
                    <a16:rowId xmlns:a16="http://schemas.microsoft.com/office/drawing/2014/main" val="2844221689"/>
                  </a:ext>
                </a:extLst>
              </a:tr>
              <a:tr h="567951">
                <a:tc>
                  <a:txBody>
                    <a:bodyPr/>
                    <a:lstStyle/>
                    <a:p>
                      <a:pPr algn="ctr">
                        <a:buNone/>
                      </a:pPr>
                      <a:r>
                        <a:rPr lang="en-US" sz="1800" b="1" dirty="0">
                          <a:latin typeface="Alexandria"/>
                        </a:rPr>
                        <a:t>End User</a:t>
                      </a:r>
                      <a:endParaRPr lang="en-US" sz="1800" dirty="0">
                        <a:latin typeface="Alexandria"/>
                      </a:endParaRPr>
                    </a:p>
                  </a:txBody>
                  <a:tcPr marL="47817" marR="47817" marT="23908" marB="23908" anchor="ctr"/>
                </a:tc>
                <a:tc>
                  <a:txBody>
                    <a:bodyPr/>
                    <a:lstStyle/>
                    <a:p>
                      <a:pPr algn="justLow">
                        <a:buNone/>
                      </a:pPr>
                      <a:r>
                        <a:rPr lang="en-US" sz="1700">
                          <a:latin typeface="Alexandria"/>
                        </a:rPr>
                        <a:t>Not the primary focus</a:t>
                      </a:r>
                    </a:p>
                  </a:txBody>
                  <a:tcPr marL="47817" marR="47817" marT="23908" marB="23908" anchor="ctr">
                    <a:solidFill>
                      <a:schemeClr val="bg1"/>
                    </a:solidFill>
                  </a:tcPr>
                </a:tc>
                <a:tc>
                  <a:txBody>
                    <a:bodyPr/>
                    <a:lstStyle/>
                    <a:p>
                      <a:pPr algn="justLow">
                        <a:buNone/>
                      </a:pPr>
                      <a:r>
                        <a:rPr lang="en-US" sz="1700">
                          <a:latin typeface="Alexandria"/>
                        </a:rPr>
                        <a:t>Limited focus</a:t>
                      </a:r>
                    </a:p>
                  </a:txBody>
                  <a:tcPr marL="47817" marR="47817" marT="23908" marB="23908" anchor="ctr">
                    <a:solidFill>
                      <a:schemeClr val="bg1"/>
                    </a:solidFill>
                  </a:tcPr>
                </a:tc>
                <a:tc>
                  <a:txBody>
                    <a:bodyPr/>
                    <a:lstStyle/>
                    <a:p>
                      <a:pPr algn="justLow">
                        <a:buNone/>
                      </a:pPr>
                      <a:r>
                        <a:rPr lang="en-US" sz="1700" dirty="0">
                          <a:latin typeface="Alexandria"/>
                        </a:rPr>
                        <a:t>Central focus</a:t>
                      </a:r>
                    </a:p>
                  </a:txBody>
                  <a:tcPr marL="47817" marR="47817" marT="23908" marB="23908" anchor="ctr">
                    <a:solidFill>
                      <a:schemeClr val="bg1"/>
                    </a:solidFill>
                  </a:tcPr>
                </a:tc>
                <a:tc>
                  <a:txBody>
                    <a:bodyPr/>
                    <a:lstStyle/>
                    <a:p>
                      <a:pPr algn="justLow">
                        <a:buNone/>
                      </a:pPr>
                      <a:r>
                        <a:rPr lang="en-US" sz="1700" dirty="0">
                          <a:latin typeface="Alexandria"/>
                        </a:rPr>
                        <a:t>Indirect focus (primarily investors and returns)</a:t>
                      </a:r>
                    </a:p>
                  </a:txBody>
                  <a:tcPr marL="47817" marR="47817" marT="23908" marB="23908" anchor="ctr">
                    <a:solidFill>
                      <a:schemeClr val="bg1"/>
                    </a:solidFill>
                  </a:tcPr>
                </a:tc>
                <a:extLst>
                  <a:ext uri="{0D108BD9-81ED-4DB2-BD59-A6C34878D82A}">
                    <a16:rowId xmlns:a16="http://schemas.microsoft.com/office/drawing/2014/main" val="620706486"/>
                  </a:ext>
                </a:extLst>
              </a:tr>
              <a:tr h="908721">
                <a:tc>
                  <a:txBody>
                    <a:bodyPr/>
                    <a:lstStyle/>
                    <a:p>
                      <a:pPr algn="ctr">
                        <a:buNone/>
                      </a:pPr>
                      <a:r>
                        <a:rPr lang="en-US" sz="1800" b="1" dirty="0">
                          <a:latin typeface="Alexandria"/>
                        </a:rPr>
                        <a:t>Example</a:t>
                      </a:r>
                      <a:endParaRPr lang="en-US" sz="1800" dirty="0">
                        <a:latin typeface="Alexandria"/>
                      </a:endParaRPr>
                    </a:p>
                  </a:txBody>
                  <a:tcPr marL="47817" marR="47817" marT="23908" marB="23908" anchor="ctr"/>
                </a:tc>
                <a:tc>
                  <a:txBody>
                    <a:bodyPr/>
                    <a:lstStyle/>
                    <a:p>
                      <a:pPr algn="justLow">
                        <a:buNone/>
                      </a:pPr>
                      <a:r>
                        <a:rPr lang="en-US" sz="1700">
                          <a:latin typeface="Alexandria"/>
                        </a:rPr>
                        <a:t>Deciding to develop or sell a building to optimize its value</a:t>
                      </a:r>
                    </a:p>
                  </a:txBody>
                  <a:tcPr marL="47817" marR="47817" marT="23908" marB="23908" anchor="ctr">
                    <a:solidFill>
                      <a:schemeClr val="bg1"/>
                    </a:solidFill>
                  </a:tcPr>
                </a:tc>
                <a:tc>
                  <a:txBody>
                    <a:bodyPr/>
                    <a:lstStyle/>
                    <a:p>
                      <a:pPr algn="justLow">
                        <a:buNone/>
                      </a:pPr>
                      <a:r>
                        <a:rPr lang="en-US" sz="1700" dirty="0">
                          <a:latin typeface="Alexandria"/>
                        </a:rPr>
                        <a:t>Managing a residential building or commercial complex and dealing with tenants</a:t>
                      </a:r>
                    </a:p>
                  </a:txBody>
                  <a:tcPr marL="47817" marR="47817" marT="23908" marB="23908" anchor="ctr">
                    <a:solidFill>
                      <a:schemeClr val="bg1"/>
                    </a:solidFill>
                  </a:tcPr>
                </a:tc>
                <a:tc>
                  <a:txBody>
                    <a:bodyPr/>
                    <a:lstStyle/>
                    <a:p>
                      <a:pPr algn="justLow">
                        <a:buNone/>
                      </a:pPr>
                      <a:r>
                        <a:rPr lang="en-US" sz="1700" dirty="0">
                          <a:latin typeface="Alexandria"/>
                        </a:rPr>
                        <a:t>Managing the Facility of an airport, university, factory, or office tower</a:t>
                      </a:r>
                    </a:p>
                  </a:txBody>
                  <a:tcPr marL="47817" marR="47817" marT="23908" marB="23908" anchor="ctr">
                    <a:solidFill>
                      <a:schemeClr val="bg1"/>
                    </a:solidFill>
                  </a:tcPr>
                </a:tc>
                <a:tc>
                  <a:txBody>
                    <a:bodyPr/>
                    <a:lstStyle/>
                    <a:p>
                      <a:pPr algn="justLow">
                        <a:buNone/>
                      </a:pPr>
                      <a:r>
                        <a:rPr lang="en-US" sz="1700" dirty="0">
                          <a:latin typeface="Alexandria"/>
                        </a:rPr>
                        <a:t>Managing a portfolio of 10 diverse properties to balance return and risk</a:t>
                      </a:r>
                    </a:p>
                  </a:txBody>
                  <a:tcPr marL="47817" marR="47817" marT="23908" marB="23908" anchor="ctr">
                    <a:solidFill>
                      <a:schemeClr val="bg1"/>
                    </a:solidFill>
                  </a:tcPr>
                </a:tc>
                <a:extLst>
                  <a:ext uri="{0D108BD9-81ED-4DB2-BD59-A6C34878D82A}">
                    <a16:rowId xmlns:a16="http://schemas.microsoft.com/office/drawing/2014/main" val="487258240"/>
                  </a:ext>
                </a:extLst>
              </a:tr>
            </a:tbl>
          </a:graphicData>
        </a:graphic>
      </p:graphicFrame>
    </p:spTree>
    <p:extLst>
      <p:ext uri="{BB962C8B-B14F-4D97-AF65-F5344CB8AC3E}">
        <p14:creationId xmlns:p14="http://schemas.microsoft.com/office/powerpoint/2010/main" val="416467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DEF28-64ED-2FE5-8B8E-60323E91BA6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C290759-650D-CEB8-CF99-89F1702C2DB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E7B0DDA-E6F7-236B-617C-CE4D23F55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1633545-F82B-D1B2-0DB2-62904928E7CF}"/>
              </a:ext>
            </a:extLst>
          </p:cNvPr>
          <p:cNvSpPr txBox="1"/>
          <p:nvPr/>
        </p:nvSpPr>
        <p:spPr>
          <a:xfrm>
            <a:off x="3708838" y="500900"/>
            <a:ext cx="609337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3" name="TextBox 2">
            <a:extLst>
              <a:ext uri="{FF2B5EF4-FFF2-40B4-BE49-F238E27FC236}">
                <a16:creationId xmlns:a16="http://schemas.microsoft.com/office/drawing/2014/main" id="{9AF2676A-4A49-CB44-92EC-08956CC5DF12}"/>
              </a:ext>
            </a:extLst>
          </p:cNvPr>
          <p:cNvSpPr txBox="1"/>
          <p:nvPr/>
        </p:nvSpPr>
        <p:spPr>
          <a:xfrm>
            <a:off x="288377" y="994852"/>
            <a:ext cx="1190362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Owner vs. Operator vs. Property Manager vs. Facility Manager</a:t>
            </a:r>
          </a:p>
        </p:txBody>
      </p:sp>
      <p:pic>
        <p:nvPicPr>
          <p:cNvPr id="8" name="Picture 7">
            <a:extLst>
              <a:ext uri="{FF2B5EF4-FFF2-40B4-BE49-F238E27FC236}">
                <a16:creationId xmlns:a16="http://schemas.microsoft.com/office/drawing/2014/main" id="{1CA2D7DC-7077-F037-FF61-491EC3210B4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49062" y="1518072"/>
            <a:ext cx="7871919" cy="5248310"/>
          </a:xfrm>
          <a:prstGeom prst="rect">
            <a:avLst/>
          </a:prstGeom>
          <a:noFill/>
        </p:spPr>
      </p:pic>
    </p:spTree>
    <p:extLst>
      <p:ext uri="{BB962C8B-B14F-4D97-AF65-F5344CB8AC3E}">
        <p14:creationId xmlns:p14="http://schemas.microsoft.com/office/powerpoint/2010/main" val="233888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8FFF3-FBF5-F74A-B573-0844644DAAD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BB4C8F6-20FF-6A4E-7893-72F5516293F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85AB48E-959A-64F9-FED8-118B2A085F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C1AC10A-17AE-9D6A-D28C-A9B670944686}"/>
              </a:ext>
            </a:extLst>
          </p:cNvPr>
          <p:cNvSpPr txBox="1"/>
          <p:nvPr/>
        </p:nvSpPr>
        <p:spPr>
          <a:xfrm>
            <a:off x="3708838" y="500900"/>
            <a:ext cx="609337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3" name="TextBox 2">
            <a:extLst>
              <a:ext uri="{FF2B5EF4-FFF2-40B4-BE49-F238E27FC236}">
                <a16:creationId xmlns:a16="http://schemas.microsoft.com/office/drawing/2014/main" id="{5A37E3E2-8C78-D915-0C9D-6D0DD8EB7269}"/>
              </a:ext>
            </a:extLst>
          </p:cNvPr>
          <p:cNvSpPr txBox="1"/>
          <p:nvPr/>
        </p:nvSpPr>
        <p:spPr>
          <a:xfrm>
            <a:off x="288377" y="994852"/>
            <a:ext cx="1190362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Owner vs. Operator vs. Property Manager vs. Facility Manager</a:t>
            </a:r>
          </a:p>
        </p:txBody>
      </p:sp>
      <p:graphicFrame>
        <p:nvGraphicFramePr>
          <p:cNvPr id="2" name="Table 1">
            <a:extLst>
              <a:ext uri="{FF2B5EF4-FFF2-40B4-BE49-F238E27FC236}">
                <a16:creationId xmlns:a16="http://schemas.microsoft.com/office/drawing/2014/main" id="{633161CE-C7CF-6208-F44E-344C46371417}"/>
              </a:ext>
            </a:extLst>
          </p:cNvPr>
          <p:cNvGraphicFramePr>
            <a:graphicFrameLocks noGrp="1"/>
          </p:cNvGraphicFramePr>
          <p:nvPr>
            <p:extLst>
              <p:ext uri="{D42A27DB-BD31-4B8C-83A1-F6EECF244321}">
                <p14:modId xmlns:p14="http://schemas.microsoft.com/office/powerpoint/2010/main" val="1012372459"/>
              </p:ext>
            </p:extLst>
          </p:nvPr>
        </p:nvGraphicFramePr>
        <p:xfrm>
          <a:off x="180431" y="1518072"/>
          <a:ext cx="11740715" cy="4897250"/>
        </p:xfrm>
        <a:graphic>
          <a:graphicData uri="http://schemas.openxmlformats.org/drawingml/2006/table">
            <a:tbl>
              <a:tblPr>
                <a:tableStyleId>{22838BEF-8BB2-4498-84A7-C5851F593DF1}</a:tableStyleId>
              </a:tblPr>
              <a:tblGrid>
                <a:gridCol w="2348143">
                  <a:extLst>
                    <a:ext uri="{9D8B030D-6E8A-4147-A177-3AD203B41FA5}">
                      <a16:colId xmlns:a16="http://schemas.microsoft.com/office/drawing/2014/main" val="3579679003"/>
                    </a:ext>
                  </a:extLst>
                </a:gridCol>
                <a:gridCol w="2348143">
                  <a:extLst>
                    <a:ext uri="{9D8B030D-6E8A-4147-A177-3AD203B41FA5}">
                      <a16:colId xmlns:a16="http://schemas.microsoft.com/office/drawing/2014/main" val="1871470252"/>
                    </a:ext>
                  </a:extLst>
                </a:gridCol>
                <a:gridCol w="2348143">
                  <a:extLst>
                    <a:ext uri="{9D8B030D-6E8A-4147-A177-3AD203B41FA5}">
                      <a16:colId xmlns:a16="http://schemas.microsoft.com/office/drawing/2014/main" val="3797542287"/>
                    </a:ext>
                  </a:extLst>
                </a:gridCol>
                <a:gridCol w="2348143">
                  <a:extLst>
                    <a:ext uri="{9D8B030D-6E8A-4147-A177-3AD203B41FA5}">
                      <a16:colId xmlns:a16="http://schemas.microsoft.com/office/drawing/2014/main" val="1730718492"/>
                    </a:ext>
                  </a:extLst>
                </a:gridCol>
                <a:gridCol w="2348143">
                  <a:extLst>
                    <a:ext uri="{9D8B030D-6E8A-4147-A177-3AD203B41FA5}">
                      <a16:colId xmlns:a16="http://schemas.microsoft.com/office/drawing/2014/main" val="1389778888"/>
                    </a:ext>
                  </a:extLst>
                </a:gridCol>
              </a:tblGrid>
              <a:tr h="201253">
                <a:tc>
                  <a:txBody>
                    <a:bodyPr/>
                    <a:lstStyle/>
                    <a:p>
                      <a:pPr algn="ctr">
                        <a:buNone/>
                      </a:pPr>
                      <a:r>
                        <a:rPr lang="en-US" sz="2000" b="1" dirty="0">
                          <a:latin typeface="Alexandria"/>
                        </a:rPr>
                        <a:t>Element</a:t>
                      </a:r>
                      <a:endParaRPr lang="en-US" sz="2000" dirty="0">
                        <a:latin typeface="Alexandria"/>
                      </a:endParaRPr>
                    </a:p>
                  </a:txBody>
                  <a:tcPr marL="40667" marR="40667" marT="20333" marB="20333" anchor="ctr"/>
                </a:tc>
                <a:tc>
                  <a:txBody>
                    <a:bodyPr/>
                    <a:lstStyle/>
                    <a:p>
                      <a:pPr algn="ctr">
                        <a:buNone/>
                      </a:pPr>
                      <a:r>
                        <a:rPr lang="en-US" sz="2000" b="1" dirty="0">
                          <a:latin typeface="Alexandria"/>
                        </a:rPr>
                        <a:t>Owner</a:t>
                      </a:r>
                      <a:endParaRPr lang="en-US" sz="2000" dirty="0">
                        <a:latin typeface="Alexandria"/>
                      </a:endParaRPr>
                    </a:p>
                  </a:txBody>
                  <a:tcPr marL="40667" marR="40667" marT="20333" marB="20333" anchor="ctr"/>
                </a:tc>
                <a:tc>
                  <a:txBody>
                    <a:bodyPr/>
                    <a:lstStyle/>
                    <a:p>
                      <a:pPr algn="ctr">
                        <a:buNone/>
                      </a:pPr>
                      <a:r>
                        <a:rPr lang="en-US" sz="2000" b="1" dirty="0">
                          <a:latin typeface="Alexandria"/>
                        </a:rPr>
                        <a:t>Operator</a:t>
                      </a:r>
                      <a:endParaRPr lang="en-US" sz="2000" dirty="0">
                        <a:latin typeface="Alexandria"/>
                      </a:endParaRPr>
                    </a:p>
                  </a:txBody>
                  <a:tcPr marL="40667" marR="40667" marT="20333" marB="20333" anchor="ctr"/>
                </a:tc>
                <a:tc>
                  <a:txBody>
                    <a:bodyPr/>
                    <a:lstStyle/>
                    <a:p>
                      <a:pPr algn="ctr">
                        <a:buNone/>
                      </a:pPr>
                      <a:r>
                        <a:rPr lang="en-US" sz="2000" b="1" dirty="0">
                          <a:latin typeface="Alexandria"/>
                        </a:rPr>
                        <a:t>Property Manager</a:t>
                      </a:r>
                      <a:endParaRPr lang="en-US" sz="2000" dirty="0">
                        <a:latin typeface="Alexandria"/>
                      </a:endParaRPr>
                    </a:p>
                  </a:txBody>
                  <a:tcPr marL="40667" marR="40667" marT="20333" marB="20333" anchor="ctr"/>
                </a:tc>
                <a:tc>
                  <a:txBody>
                    <a:bodyPr/>
                    <a:lstStyle/>
                    <a:p>
                      <a:pPr algn="ctr">
                        <a:buNone/>
                      </a:pPr>
                      <a:r>
                        <a:rPr lang="en-US" sz="2000" b="1" dirty="0">
                          <a:latin typeface="Alexandria"/>
                        </a:rPr>
                        <a:t>Facility Manager</a:t>
                      </a:r>
                      <a:endParaRPr lang="en-US" sz="2000" dirty="0">
                        <a:latin typeface="Alexandria"/>
                      </a:endParaRPr>
                    </a:p>
                  </a:txBody>
                  <a:tcPr marL="40667" marR="40667" marT="20333" marB="20333" anchor="ctr"/>
                </a:tc>
                <a:extLst>
                  <a:ext uri="{0D108BD9-81ED-4DB2-BD59-A6C34878D82A}">
                    <a16:rowId xmlns:a16="http://schemas.microsoft.com/office/drawing/2014/main" val="743688564"/>
                  </a:ext>
                </a:extLst>
              </a:tr>
              <a:tr h="805011">
                <a:tc>
                  <a:txBody>
                    <a:bodyPr/>
                    <a:lstStyle/>
                    <a:p>
                      <a:pPr algn="ctr">
                        <a:buNone/>
                      </a:pPr>
                      <a:r>
                        <a:rPr lang="en-US" sz="2000" b="1" dirty="0">
                          <a:latin typeface="Alexandria"/>
                        </a:rPr>
                        <a:t>Primary Role</a:t>
                      </a:r>
                      <a:endParaRPr lang="en-US" sz="2000" dirty="0">
                        <a:latin typeface="Alexandria"/>
                      </a:endParaRPr>
                    </a:p>
                  </a:txBody>
                  <a:tcPr marL="40667" marR="40667" marT="20333" marB="20333" anchor="ctr"/>
                </a:tc>
                <a:tc>
                  <a:txBody>
                    <a:bodyPr/>
                    <a:lstStyle/>
                    <a:p>
                      <a:pPr algn="ctr">
                        <a:buNone/>
                      </a:pPr>
                      <a:r>
                        <a:rPr lang="en-US" sz="1800" dirty="0">
                          <a:latin typeface="Alexandria"/>
                        </a:rPr>
                        <a:t>Legally owns the asset</a:t>
                      </a:r>
                    </a:p>
                  </a:txBody>
                  <a:tcPr marL="40667" marR="40667" marT="20333" marB="20333" anchor="ctr">
                    <a:solidFill>
                      <a:schemeClr val="bg1"/>
                    </a:solidFill>
                  </a:tcPr>
                </a:tc>
                <a:tc>
                  <a:txBody>
                    <a:bodyPr/>
                    <a:lstStyle/>
                    <a:p>
                      <a:pPr algn="ctr">
                        <a:buNone/>
                      </a:pPr>
                      <a:r>
                        <a:rPr lang="en-US" sz="1800" dirty="0">
                          <a:latin typeface="Alexandria"/>
                        </a:rPr>
                        <a:t>Manages the day-to-day operation of the facility</a:t>
                      </a:r>
                    </a:p>
                  </a:txBody>
                  <a:tcPr marL="40667" marR="40667" marT="20333" marB="20333" anchor="ctr">
                    <a:solidFill>
                      <a:schemeClr val="bg1"/>
                    </a:solidFill>
                  </a:tcPr>
                </a:tc>
                <a:tc>
                  <a:txBody>
                    <a:bodyPr/>
                    <a:lstStyle/>
                    <a:p>
                      <a:pPr algn="ctr">
                        <a:buNone/>
                      </a:pPr>
                      <a:r>
                        <a:rPr lang="en-US" sz="1800" dirty="0">
                          <a:latin typeface="Alexandria"/>
                        </a:rPr>
                        <a:t>Manages the property from a leasing and legal perspective</a:t>
                      </a:r>
                    </a:p>
                  </a:txBody>
                  <a:tcPr marL="40667" marR="40667" marT="20333" marB="20333" anchor="ctr">
                    <a:solidFill>
                      <a:schemeClr val="bg1"/>
                    </a:solidFill>
                  </a:tcPr>
                </a:tc>
                <a:tc>
                  <a:txBody>
                    <a:bodyPr/>
                    <a:lstStyle/>
                    <a:p>
                      <a:pPr algn="ctr">
                        <a:buNone/>
                      </a:pPr>
                      <a:r>
                        <a:rPr lang="en-US" sz="1800">
                          <a:latin typeface="Alexandria"/>
                        </a:rPr>
                        <a:t>Manages facility services to support people and organizational processes</a:t>
                      </a:r>
                    </a:p>
                  </a:txBody>
                  <a:tcPr marL="40667" marR="40667" marT="20333" marB="20333" anchor="ctr">
                    <a:solidFill>
                      <a:schemeClr val="bg1"/>
                    </a:solidFill>
                  </a:tcPr>
                </a:tc>
                <a:extLst>
                  <a:ext uri="{0D108BD9-81ED-4DB2-BD59-A6C34878D82A}">
                    <a16:rowId xmlns:a16="http://schemas.microsoft.com/office/drawing/2014/main" val="966545431"/>
                  </a:ext>
                </a:extLst>
              </a:tr>
              <a:tr h="805011">
                <a:tc>
                  <a:txBody>
                    <a:bodyPr/>
                    <a:lstStyle/>
                    <a:p>
                      <a:pPr algn="ctr">
                        <a:buNone/>
                      </a:pPr>
                      <a:r>
                        <a:rPr lang="en-US" sz="2000" b="1" dirty="0">
                          <a:latin typeface="Alexandria"/>
                        </a:rPr>
                        <a:t>Main Focus</a:t>
                      </a:r>
                      <a:endParaRPr lang="en-US" sz="2000" dirty="0">
                        <a:latin typeface="Alexandria"/>
                      </a:endParaRPr>
                    </a:p>
                  </a:txBody>
                  <a:tcPr marL="40667" marR="40667" marT="20333" marB="20333" anchor="ctr"/>
                </a:tc>
                <a:tc>
                  <a:txBody>
                    <a:bodyPr/>
                    <a:lstStyle/>
                    <a:p>
                      <a:pPr algn="ctr">
                        <a:buNone/>
                      </a:pPr>
                      <a:r>
                        <a:rPr lang="en-US" sz="1800" dirty="0">
                          <a:latin typeface="Alexandria"/>
                        </a:rPr>
                        <a:t>Investment and major strategic decisions</a:t>
                      </a:r>
                    </a:p>
                  </a:txBody>
                  <a:tcPr marL="40667" marR="40667" marT="20333" marB="20333" anchor="ctr">
                    <a:solidFill>
                      <a:schemeClr val="bg1"/>
                    </a:solidFill>
                  </a:tcPr>
                </a:tc>
                <a:tc>
                  <a:txBody>
                    <a:bodyPr/>
                    <a:lstStyle/>
                    <a:p>
                      <a:pPr algn="ctr">
                        <a:buNone/>
                      </a:pPr>
                      <a:r>
                        <a:rPr lang="en-US" sz="1800" dirty="0">
                          <a:latin typeface="Alexandria"/>
                        </a:rPr>
                        <a:t>Operational efficiency, safety, and cost control</a:t>
                      </a:r>
                    </a:p>
                  </a:txBody>
                  <a:tcPr marL="40667" marR="40667" marT="20333" marB="20333" anchor="ctr">
                    <a:solidFill>
                      <a:schemeClr val="bg1"/>
                    </a:solidFill>
                  </a:tcPr>
                </a:tc>
                <a:tc>
                  <a:txBody>
                    <a:bodyPr/>
                    <a:lstStyle/>
                    <a:p>
                      <a:pPr algn="ctr">
                        <a:buNone/>
                      </a:pPr>
                      <a:r>
                        <a:rPr lang="en-US" sz="1800" dirty="0">
                          <a:latin typeface="Alexandria"/>
                        </a:rPr>
                        <a:t>Lease administration, contracts, and preserving property value</a:t>
                      </a:r>
                    </a:p>
                  </a:txBody>
                  <a:tcPr marL="40667" marR="40667" marT="20333" marB="20333" anchor="ctr">
                    <a:solidFill>
                      <a:schemeClr val="bg1"/>
                    </a:solidFill>
                  </a:tcPr>
                </a:tc>
                <a:tc>
                  <a:txBody>
                    <a:bodyPr/>
                    <a:lstStyle/>
                    <a:p>
                      <a:pPr algn="ctr">
                        <a:buNone/>
                      </a:pPr>
                      <a:r>
                        <a:rPr lang="en-US" sz="1800">
                          <a:latin typeface="Alexandria"/>
                        </a:rPr>
                        <a:t>Service quality, user satisfaction, and operational efficiency</a:t>
                      </a:r>
                    </a:p>
                  </a:txBody>
                  <a:tcPr marL="40667" marR="40667" marT="20333" marB="20333" anchor="ctr">
                    <a:solidFill>
                      <a:schemeClr val="bg1"/>
                    </a:solidFill>
                  </a:tcPr>
                </a:tc>
                <a:extLst>
                  <a:ext uri="{0D108BD9-81ED-4DB2-BD59-A6C34878D82A}">
                    <a16:rowId xmlns:a16="http://schemas.microsoft.com/office/drawing/2014/main" val="3473157414"/>
                  </a:ext>
                </a:extLst>
              </a:tr>
              <a:tr h="955951">
                <a:tc>
                  <a:txBody>
                    <a:bodyPr/>
                    <a:lstStyle/>
                    <a:p>
                      <a:pPr algn="ctr">
                        <a:buNone/>
                      </a:pPr>
                      <a:r>
                        <a:rPr lang="en-US" sz="2000" b="1" dirty="0">
                          <a:latin typeface="Alexandria"/>
                        </a:rPr>
                        <a:t>Core Tasks</a:t>
                      </a:r>
                      <a:endParaRPr lang="en-US" sz="2000" dirty="0">
                        <a:latin typeface="Alexandria"/>
                      </a:endParaRPr>
                    </a:p>
                  </a:txBody>
                  <a:tcPr marL="40667" marR="40667" marT="20333" marB="20333" anchor="ctr"/>
                </a:tc>
                <a:tc>
                  <a:txBody>
                    <a:bodyPr/>
                    <a:lstStyle/>
                    <a:p>
                      <a:pPr algn="ctr">
                        <a:buNone/>
                      </a:pPr>
                      <a:r>
                        <a:rPr lang="en-US" sz="1800">
                          <a:latin typeface="Alexandria"/>
                        </a:rPr>
                        <a:t>Acquisition/disposition of the asset, development, budgeting</a:t>
                      </a:r>
                    </a:p>
                  </a:txBody>
                  <a:tcPr marL="40667" marR="40667" marT="20333" marB="20333" anchor="ctr">
                    <a:solidFill>
                      <a:schemeClr val="bg1"/>
                    </a:solidFill>
                  </a:tcPr>
                </a:tc>
                <a:tc>
                  <a:txBody>
                    <a:bodyPr/>
                    <a:lstStyle/>
                    <a:p>
                      <a:pPr algn="ctr">
                        <a:buNone/>
                      </a:pPr>
                      <a:r>
                        <a:rPr lang="en-US" sz="1800" dirty="0">
                          <a:latin typeface="Alexandria"/>
                        </a:rPr>
                        <a:t>Maintenance, operations, security, energy management</a:t>
                      </a:r>
                    </a:p>
                  </a:txBody>
                  <a:tcPr marL="40667" marR="40667" marT="20333" marB="20333" anchor="ctr">
                    <a:solidFill>
                      <a:schemeClr val="bg1"/>
                    </a:solidFill>
                  </a:tcPr>
                </a:tc>
                <a:tc>
                  <a:txBody>
                    <a:bodyPr/>
                    <a:lstStyle/>
                    <a:p>
                      <a:pPr algn="ctr">
                        <a:buNone/>
                      </a:pPr>
                      <a:r>
                        <a:rPr lang="en-US" sz="1800" dirty="0">
                          <a:latin typeface="Alexandria"/>
                        </a:rPr>
                        <a:t>Leasing, contracts, rent collection, basic maintenance</a:t>
                      </a:r>
                    </a:p>
                  </a:txBody>
                  <a:tcPr marL="40667" marR="40667" marT="20333" marB="20333" anchor="ctr">
                    <a:solidFill>
                      <a:schemeClr val="bg1"/>
                    </a:solidFill>
                  </a:tcPr>
                </a:tc>
                <a:tc>
                  <a:txBody>
                    <a:bodyPr/>
                    <a:lstStyle/>
                    <a:p>
                      <a:pPr algn="ctr">
                        <a:buNone/>
                      </a:pPr>
                      <a:r>
                        <a:rPr lang="en-US" sz="1800">
                          <a:latin typeface="Alexandria"/>
                        </a:rPr>
                        <a:t>Advanced maintenance, security, cleaning, services, performance management</a:t>
                      </a:r>
                    </a:p>
                  </a:txBody>
                  <a:tcPr marL="40667" marR="40667" marT="20333" marB="20333" anchor="ctr">
                    <a:solidFill>
                      <a:schemeClr val="bg1"/>
                    </a:solidFill>
                  </a:tcPr>
                </a:tc>
                <a:extLst>
                  <a:ext uri="{0D108BD9-81ED-4DB2-BD59-A6C34878D82A}">
                    <a16:rowId xmlns:a16="http://schemas.microsoft.com/office/drawing/2014/main" val="155564178"/>
                  </a:ext>
                </a:extLst>
              </a:tr>
              <a:tr h="503132">
                <a:tc>
                  <a:txBody>
                    <a:bodyPr/>
                    <a:lstStyle/>
                    <a:p>
                      <a:pPr algn="ctr">
                        <a:buNone/>
                      </a:pPr>
                      <a:r>
                        <a:rPr lang="en-US" sz="2000" b="1" dirty="0">
                          <a:latin typeface="Alexandria"/>
                        </a:rPr>
                        <a:t>Relationship with Users</a:t>
                      </a:r>
                      <a:endParaRPr lang="en-US" sz="2000" dirty="0">
                        <a:latin typeface="Alexandria"/>
                      </a:endParaRPr>
                    </a:p>
                  </a:txBody>
                  <a:tcPr marL="40667" marR="40667" marT="20333" marB="20333" anchor="ctr"/>
                </a:tc>
                <a:tc>
                  <a:txBody>
                    <a:bodyPr/>
                    <a:lstStyle/>
                    <a:p>
                      <a:pPr algn="ctr">
                        <a:buNone/>
                      </a:pPr>
                      <a:r>
                        <a:rPr lang="en-US" sz="1800">
                          <a:latin typeface="Alexandria"/>
                        </a:rPr>
                        <a:t>Mostly indirect</a:t>
                      </a:r>
                    </a:p>
                  </a:txBody>
                  <a:tcPr marL="40667" marR="40667" marT="20333" marB="20333" anchor="ctr">
                    <a:solidFill>
                      <a:schemeClr val="bg1"/>
                    </a:solidFill>
                  </a:tcPr>
                </a:tc>
                <a:tc>
                  <a:txBody>
                    <a:bodyPr/>
                    <a:lstStyle/>
                    <a:p>
                      <a:pPr algn="ctr">
                        <a:buNone/>
                      </a:pPr>
                      <a:r>
                        <a:rPr lang="en-US" sz="1800" dirty="0">
                          <a:latin typeface="Alexandria"/>
                        </a:rPr>
                        <a:t>Direct (operations affect users daily)</a:t>
                      </a:r>
                    </a:p>
                  </a:txBody>
                  <a:tcPr marL="40667" marR="40667" marT="20333" marB="20333" anchor="ctr">
                    <a:solidFill>
                      <a:schemeClr val="bg1"/>
                    </a:solidFill>
                  </a:tcPr>
                </a:tc>
                <a:tc>
                  <a:txBody>
                    <a:bodyPr/>
                    <a:lstStyle/>
                    <a:p>
                      <a:pPr algn="ctr">
                        <a:buNone/>
                      </a:pPr>
                      <a:r>
                        <a:rPr lang="en-US" sz="1800" dirty="0">
                          <a:latin typeface="Alexandria"/>
                        </a:rPr>
                        <a:t>Limited (landlord–tenant relationship)</a:t>
                      </a:r>
                    </a:p>
                  </a:txBody>
                  <a:tcPr marL="40667" marR="40667" marT="20333" marB="20333" anchor="ctr">
                    <a:solidFill>
                      <a:schemeClr val="bg1"/>
                    </a:solidFill>
                  </a:tcPr>
                </a:tc>
                <a:tc>
                  <a:txBody>
                    <a:bodyPr/>
                    <a:lstStyle/>
                    <a:p>
                      <a:pPr algn="ctr">
                        <a:buNone/>
                      </a:pPr>
                      <a:r>
                        <a:rPr lang="en-US" sz="1800" dirty="0">
                          <a:latin typeface="Alexandria"/>
                        </a:rPr>
                        <a:t>Highly direct (users are the core of service delivery)</a:t>
                      </a:r>
                    </a:p>
                  </a:txBody>
                  <a:tcPr marL="40667" marR="40667" marT="20333" marB="20333" anchor="ctr">
                    <a:solidFill>
                      <a:schemeClr val="bg1"/>
                    </a:solidFill>
                  </a:tcPr>
                </a:tc>
                <a:extLst>
                  <a:ext uri="{0D108BD9-81ED-4DB2-BD59-A6C34878D82A}">
                    <a16:rowId xmlns:a16="http://schemas.microsoft.com/office/drawing/2014/main" val="2211928250"/>
                  </a:ext>
                </a:extLst>
              </a:tr>
            </a:tbl>
          </a:graphicData>
        </a:graphic>
      </p:graphicFrame>
    </p:spTree>
    <p:extLst>
      <p:ext uri="{BB962C8B-B14F-4D97-AF65-F5344CB8AC3E}">
        <p14:creationId xmlns:p14="http://schemas.microsoft.com/office/powerpoint/2010/main" val="2593284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1A702-2D2E-DD68-F823-38CB085144D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2C86091-0F62-BBE8-445B-AFBACF86727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D9E26BB-1ED1-1629-3D76-4621FFF809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F517CD3-65B6-D935-C1B3-843F59CC4656}"/>
              </a:ext>
            </a:extLst>
          </p:cNvPr>
          <p:cNvSpPr txBox="1"/>
          <p:nvPr/>
        </p:nvSpPr>
        <p:spPr>
          <a:xfrm>
            <a:off x="3708838" y="500900"/>
            <a:ext cx="609337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a:t>
            </a:r>
          </a:p>
        </p:txBody>
      </p:sp>
      <p:sp>
        <p:nvSpPr>
          <p:cNvPr id="3" name="TextBox 2">
            <a:extLst>
              <a:ext uri="{FF2B5EF4-FFF2-40B4-BE49-F238E27FC236}">
                <a16:creationId xmlns:a16="http://schemas.microsoft.com/office/drawing/2014/main" id="{45DC74C8-7611-A696-76FA-4C6EEC29FA91}"/>
              </a:ext>
            </a:extLst>
          </p:cNvPr>
          <p:cNvSpPr txBox="1"/>
          <p:nvPr/>
        </p:nvSpPr>
        <p:spPr>
          <a:xfrm>
            <a:off x="288377" y="994852"/>
            <a:ext cx="11903623" cy="400110"/>
          </a:xfrm>
          <a:prstGeom prst="rect">
            <a:avLst/>
          </a:prstGeom>
          <a:noFill/>
        </p:spPr>
        <p:txBody>
          <a:bodyPr wrap="square">
            <a:spAutoFit/>
          </a:bodyPr>
          <a:lstStyle/>
          <a:p>
            <a:pPr algn="ctr"/>
            <a:r>
              <a:rPr lang="en-US" sz="2000" b="1" dirty="0">
                <a:latin typeface="Alexandria"/>
              </a:rPr>
              <a:t>Owner vs. Operator vs. Property Manager vs. Facility Manager</a:t>
            </a:r>
          </a:p>
        </p:txBody>
      </p:sp>
      <p:graphicFrame>
        <p:nvGraphicFramePr>
          <p:cNvPr id="2" name="Table 1">
            <a:extLst>
              <a:ext uri="{FF2B5EF4-FFF2-40B4-BE49-F238E27FC236}">
                <a16:creationId xmlns:a16="http://schemas.microsoft.com/office/drawing/2014/main" id="{2FB7B9E3-0A66-DC71-F178-732CCA3A2C53}"/>
              </a:ext>
            </a:extLst>
          </p:cNvPr>
          <p:cNvGraphicFramePr>
            <a:graphicFrameLocks noGrp="1"/>
          </p:cNvGraphicFramePr>
          <p:nvPr>
            <p:extLst>
              <p:ext uri="{D42A27DB-BD31-4B8C-83A1-F6EECF244321}">
                <p14:modId xmlns:p14="http://schemas.microsoft.com/office/powerpoint/2010/main" val="2340495243"/>
              </p:ext>
            </p:extLst>
          </p:nvPr>
        </p:nvGraphicFramePr>
        <p:xfrm>
          <a:off x="225642" y="1518072"/>
          <a:ext cx="11740715" cy="3210664"/>
        </p:xfrm>
        <a:graphic>
          <a:graphicData uri="http://schemas.openxmlformats.org/drawingml/2006/table">
            <a:tbl>
              <a:tblPr>
                <a:tableStyleId>{22838BEF-8BB2-4498-84A7-C5851F593DF1}</a:tableStyleId>
              </a:tblPr>
              <a:tblGrid>
                <a:gridCol w="2348143">
                  <a:extLst>
                    <a:ext uri="{9D8B030D-6E8A-4147-A177-3AD203B41FA5}">
                      <a16:colId xmlns:a16="http://schemas.microsoft.com/office/drawing/2014/main" val="3579679003"/>
                    </a:ext>
                  </a:extLst>
                </a:gridCol>
                <a:gridCol w="2348143">
                  <a:extLst>
                    <a:ext uri="{9D8B030D-6E8A-4147-A177-3AD203B41FA5}">
                      <a16:colId xmlns:a16="http://schemas.microsoft.com/office/drawing/2014/main" val="1871470252"/>
                    </a:ext>
                  </a:extLst>
                </a:gridCol>
                <a:gridCol w="2348143">
                  <a:extLst>
                    <a:ext uri="{9D8B030D-6E8A-4147-A177-3AD203B41FA5}">
                      <a16:colId xmlns:a16="http://schemas.microsoft.com/office/drawing/2014/main" val="3797542287"/>
                    </a:ext>
                  </a:extLst>
                </a:gridCol>
                <a:gridCol w="2348143">
                  <a:extLst>
                    <a:ext uri="{9D8B030D-6E8A-4147-A177-3AD203B41FA5}">
                      <a16:colId xmlns:a16="http://schemas.microsoft.com/office/drawing/2014/main" val="1730718492"/>
                    </a:ext>
                  </a:extLst>
                </a:gridCol>
                <a:gridCol w="2348143">
                  <a:extLst>
                    <a:ext uri="{9D8B030D-6E8A-4147-A177-3AD203B41FA5}">
                      <a16:colId xmlns:a16="http://schemas.microsoft.com/office/drawing/2014/main" val="1389778888"/>
                    </a:ext>
                  </a:extLst>
                </a:gridCol>
              </a:tblGrid>
              <a:tr h="0">
                <a:tc>
                  <a:txBody>
                    <a:bodyPr/>
                    <a:lstStyle/>
                    <a:p>
                      <a:pPr algn="ctr">
                        <a:buNone/>
                      </a:pPr>
                      <a:r>
                        <a:rPr lang="en-US" sz="2000" b="1" dirty="0">
                          <a:latin typeface="Alexandria"/>
                        </a:rPr>
                        <a:t>Element</a:t>
                      </a:r>
                      <a:endParaRPr lang="en-US" sz="2000" dirty="0">
                        <a:latin typeface="Alexandria"/>
                      </a:endParaRPr>
                    </a:p>
                  </a:txBody>
                  <a:tcPr marL="40667" marR="40667" marT="20333" marB="20333" anchor="ctr"/>
                </a:tc>
                <a:tc>
                  <a:txBody>
                    <a:bodyPr/>
                    <a:lstStyle/>
                    <a:p>
                      <a:pPr algn="ctr">
                        <a:buNone/>
                      </a:pPr>
                      <a:r>
                        <a:rPr lang="en-US" sz="2000" b="1" dirty="0">
                          <a:latin typeface="Alexandria"/>
                        </a:rPr>
                        <a:t>Owner</a:t>
                      </a:r>
                      <a:endParaRPr lang="en-US" sz="2000" dirty="0">
                        <a:latin typeface="Alexandria"/>
                      </a:endParaRPr>
                    </a:p>
                  </a:txBody>
                  <a:tcPr marL="40667" marR="40667" marT="20333" marB="20333" anchor="ctr"/>
                </a:tc>
                <a:tc>
                  <a:txBody>
                    <a:bodyPr/>
                    <a:lstStyle/>
                    <a:p>
                      <a:pPr algn="ctr">
                        <a:buNone/>
                      </a:pPr>
                      <a:r>
                        <a:rPr lang="en-US" sz="2000" b="1" dirty="0">
                          <a:latin typeface="Alexandria"/>
                        </a:rPr>
                        <a:t>Operator</a:t>
                      </a:r>
                      <a:endParaRPr lang="en-US" sz="2000" dirty="0">
                        <a:latin typeface="Alexandria"/>
                      </a:endParaRPr>
                    </a:p>
                  </a:txBody>
                  <a:tcPr marL="40667" marR="40667" marT="20333" marB="20333" anchor="ctr"/>
                </a:tc>
                <a:tc>
                  <a:txBody>
                    <a:bodyPr/>
                    <a:lstStyle/>
                    <a:p>
                      <a:pPr algn="ctr">
                        <a:buNone/>
                      </a:pPr>
                      <a:r>
                        <a:rPr lang="en-US" sz="2000" b="1" dirty="0">
                          <a:latin typeface="Alexandria"/>
                        </a:rPr>
                        <a:t>Property Manager</a:t>
                      </a:r>
                      <a:endParaRPr lang="en-US" sz="2000" dirty="0">
                        <a:latin typeface="Alexandria"/>
                      </a:endParaRPr>
                    </a:p>
                  </a:txBody>
                  <a:tcPr marL="40667" marR="40667" marT="20333" marB="20333" anchor="ctr"/>
                </a:tc>
                <a:tc>
                  <a:txBody>
                    <a:bodyPr/>
                    <a:lstStyle/>
                    <a:p>
                      <a:pPr algn="ctr">
                        <a:buNone/>
                      </a:pPr>
                      <a:r>
                        <a:rPr lang="en-US" sz="2000" b="1" dirty="0">
                          <a:latin typeface="Alexandria"/>
                        </a:rPr>
                        <a:t>Facility Manager</a:t>
                      </a:r>
                      <a:endParaRPr lang="en-US" sz="2000" dirty="0">
                        <a:latin typeface="Alexandria"/>
                      </a:endParaRPr>
                    </a:p>
                  </a:txBody>
                  <a:tcPr marL="40667" marR="40667" marT="20333" marB="20333" anchor="ctr"/>
                </a:tc>
                <a:extLst>
                  <a:ext uri="{0D108BD9-81ED-4DB2-BD59-A6C34878D82A}">
                    <a16:rowId xmlns:a16="http://schemas.microsoft.com/office/drawing/2014/main" val="743688564"/>
                  </a:ext>
                </a:extLst>
              </a:tr>
              <a:tr h="654072">
                <a:tc>
                  <a:txBody>
                    <a:bodyPr/>
                    <a:lstStyle/>
                    <a:p>
                      <a:pPr algn="ctr">
                        <a:buNone/>
                      </a:pPr>
                      <a:r>
                        <a:rPr lang="en-US" sz="2000" b="1">
                          <a:latin typeface="Alexandria"/>
                        </a:rPr>
                        <a:t>Scope of Responsibility</a:t>
                      </a:r>
                      <a:endParaRPr lang="en-US" sz="2000">
                        <a:latin typeface="Alexandria"/>
                      </a:endParaRPr>
                    </a:p>
                  </a:txBody>
                  <a:tcPr marL="40667" marR="40667" marT="20333" marB="20333" anchor="ctr"/>
                </a:tc>
                <a:tc>
                  <a:txBody>
                    <a:bodyPr/>
                    <a:lstStyle/>
                    <a:p>
                      <a:pPr algn="ctr">
                        <a:buNone/>
                      </a:pPr>
                      <a:r>
                        <a:rPr lang="en-US" sz="1800">
                          <a:latin typeface="Alexandria"/>
                        </a:rPr>
                        <a:t>The asset as a long-term investment</a:t>
                      </a:r>
                    </a:p>
                  </a:txBody>
                  <a:tcPr marL="40667" marR="40667" marT="20333" marB="20333" anchor="ctr">
                    <a:solidFill>
                      <a:schemeClr val="bg1"/>
                    </a:solidFill>
                  </a:tcPr>
                </a:tc>
                <a:tc>
                  <a:txBody>
                    <a:bodyPr/>
                    <a:lstStyle/>
                    <a:p>
                      <a:pPr algn="ctr">
                        <a:buNone/>
                      </a:pPr>
                      <a:r>
                        <a:rPr lang="en-US" sz="1800">
                          <a:latin typeface="Alexandria"/>
                        </a:rPr>
                        <a:t>Daily operational performance of the facility</a:t>
                      </a:r>
                    </a:p>
                  </a:txBody>
                  <a:tcPr marL="40667" marR="40667" marT="20333" marB="20333" anchor="ctr">
                    <a:solidFill>
                      <a:schemeClr val="bg1"/>
                    </a:solidFill>
                  </a:tcPr>
                </a:tc>
                <a:tc>
                  <a:txBody>
                    <a:bodyPr/>
                    <a:lstStyle/>
                    <a:p>
                      <a:pPr algn="ctr">
                        <a:buNone/>
                      </a:pPr>
                      <a:r>
                        <a:rPr lang="en-US" sz="1800" dirty="0">
                          <a:latin typeface="Alexandria"/>
                        </a:rPr>
                        <a:t>The property as a rentable unit</a:t>
                      </a:r>
                    </a:p>
                  </a:txBody>
                  <a:tcPr marL="40667" marR="40667" marT="20333" marB="20333" anchor="ctr">
                    <a:solidFill>
                      <a:schemeClr val="bg1"/>
                    </a:solidFill>
                  </a:tcPr>
                </a:tc>
                <a:tc>
                  <a:txBody>
                    <a:bodyPr/>
                    <a:lstStyle/>
                    <a:p>
                      <a:pPr algn="ctr">
                        <a:buNone/>
                      </a:pPr>
                      <a:r>
                        <a:rPr lang="en-US" sz="1800" dirty="0">
                          <a:latin typeface="Alexandria"/>
                        </a:rPr>
                        <a:t>The built environment + all supporting operational services</a:t>
                      </a:r>
                    </a:p>
                  </a:txBody>
                  <a:tcPr marL="40667" marR="40667" marT="20333" marB="20333" anchor="ctr">
                    <a:solidFill>
                      <a:schemeClr val="bg1"/>
                    </a:solidFill>
                  </a:tcPr>
                </a:tc>
                <a:extLst>
                  <a:ext uri="{0D108BD9-81ED-4DB2-BD59-A6C34878D82A}">
                    <a16:rowId xmlns:a16="http://schemas.microsoft.com/office/drawing/2014/main" val="2911742930"/>
                  </a:ext>
                </a:extLst>
              </a:tr>
              <a:tr h="654072">
                <a:tc>
                  <a:txBody>
                    <a:bodyPr/>
                    <a:lstStyle/>
                    <a:p>
                      <a:pPr algn="ctr">
                        <a:buNone/>
                      </a:pPr>
                      <a:r>
                        <a:rPr lang="en-US" sz="2000" b="1" dirty="0">
                          <a:latin typeface="Alexandria"/>
                        </a:rPr>
                        <a:t>Decision-Making</a:t>
                      </a:r>
                      <a:endParaRPr lang="en-US" sz="2000" dirty="0">
                        <a:latin typeface="Alexandria"/>
                      </a:endParaRPr>
                    </a:p>
                  </a:txBody>
                  <a:tcPr marL="40667" marR="40667" marT="20333" marB="20333" anchor="ctr"/>
                </a:tc>
                <a:tc>
                  <a:txBody>
                    <a:bodyPr/>
                    <a:lstStyle/>
                    <a:p>
                      <a:pPr algn="ctr">
                        <a:buNone/>
                      </a:pPr>
                      <a:r>
                        <a:rPr lang="en-US" sz="1800" dirty="0">
                          <a:latin typeface="Alexandria"/>
                        </a:rPr>
                        <a:t>Long-term strategic decisions</a:t>
                      </a:r>
                    </a:p>
                  </a:txBody>
                  <a:tcPr marL="40667" marR="40667" marT="20333" marB="20333" anchor="ctr">
                    <a:solidFill>
                      <a:schemeClr val="bg1"/>
                    </a:solidFill>
                  </a:tcPr>
                </a:tc>
                <a:tc>
                  <a:txBody>
                    <a:bodyPr/>
                    <a:lstStyle/>
                    <a:p>
                      <a:pPr algn="ctr">
                        <a:buNone/>
                      </a:pPr>
                      <a:r>
                        <a:rPr lang="en-US" sz="1800" dirty="0">
                          <a:latin typeface="Alexandria"/>
                        </a:rPr>
                        <a:t>Daily operational decisions</a:t>
                      </a:r>
                    </a:p>
                  </a:txBody>
                  <a:tcPr marL="40667" marR="40667" marT="20333" marB="20333" anchor="ctr">
                    <a:solidFill>
                      <a:schemeClr val="bg1"/>
                    </a:solidFill>
                  </a:tcPr>
                </a:tc>
                <a:tc>
                  <a:txBody>
                    <a:bodyPr/>
                    <a:lstStyle/>
                    <a:p>
                      <a:pPr algn="ctr">
                        <a:buNone/>
                      </a:pPr>
                      <a:r>
                        <a:rPr lang="en-US" sz="1800" dirty="0">
                          <a:latin typeface="Alexandria"/>
                        </a:rPr>
                        <a:t>Procedural and administrative decisions</a:t>
                      </a:r>
                    </a:p>
                  </a:txBody>
                  <a:tcPr marL="40667" marR="40667" marT="20333" marB="20333" anchor="ctr">
                    <a:solidFill>
                      <a:schemeClr val="bg1"/>
                    </a:solidFill>
                  </a:tcPr>
                </a:tc>
                <a:tc>
                  <a:txBody>
                    <a:bodyPr/>
                    <a:lstStyle/>
                    <a:p>
                      <a:pPr algn="ctr">
                        <a:buNone/>
                      </a:pPr>
                      <a:r>
                        <a:rPr lang="en-US" sz="1800">
                          <a:latin typeface="Alexandria"/>
                        </a:rPr>
                        <a:t>Operational decisions + strategic improvement initiatives</a:t>
                      </a:r>
                    </a:p>
                  </a:txBody>
                  <a:tcPr marL="40667" marR="40667" marT="20333" marB="20333" anchor="ctr">
                    <a:solidFill>
                      <a:schemeClr val="bg1"/>
                    </a:solidFill>
                  </a:tcPr>
                </a:tc>
                <a:extLst>
                  <a:ext uri="{0D108BD9-81ED-4DB2-BD59-A6C34878D82A}">
                    <a16:rowId xmlns:a16="http://schemas.microsoft.com/office/drawing/2014/main" val="1771152665"/>
                  </a:ext>
                </a:extLst>
              </a:tr>
              <a:tr h="805011">
                <a:tc>
                  <a:txBody>
                    <a:bodyPr/>
                    <a:lstStyle/>
                    <a:p>
                      <a:pPr algn="ctr">
                        <a:buNone/>
                      </a:pPr>
                      <a:r>
                        <a:rPr lang="en-US" sz="2000" b="1" dirty="0">
                          <a:latin typeface="Alexandria"/>
                        </a:rPr>
                        <a:t>Practical Example</a:t>
                      </a:r>
                      <a:endParaRPr lang="en-US" sz="2000" dirty="0">
                        <a:latin typeface="Alexandria"/>
                      </a:endParaRPr>
                    </a:p>
                  </a:txBody>
                  <a:tcPr marL="40667" marR="40667" marT="20333" marB="20333" anchor="ctr"/>
                </a:tc>
                <a:tc>
                  <a:txBody>
                    <a:bodyPr/>
                    <a:lstStyle/>
                    <a:p>
                      <a:pPr algn="ctr">
                        <a:buNone/>
                      </a:pPr>
                      <a:r>
                        <a:rPr lang="en-US" sz="1800">
                          <a:latin typeface="Alexandria"/>
                        </a:rPr>
                        <a:t>Owner of a commercial building or a government entity</a:t>
                      </a:r>
                    </a:p>
                  </a:txBody>
                  <a:tcPr marL="40667" marR="40667" marT="20333" marB="20333" anchor="ctr">
                    <a:solidFill>
                      <a:schemeClr val="bg1"/>
                    </a:solidFill>
                  </a:tcPr>
                </a:tc>
                <a:tc>
                  <a:txBody>
                    <a:bodyPr/>
                    <a:lstStyle/>
                    <a:p>
                      <a:pPr algn="ctr">
                        <a:buNone/>
                      </a:pPr>
                      <a:r>
                        <a:rPr lang="en-US" sz="1800" dirty="0">
                          <a:latin typeface="Alexandria"/>
                        </a:rPr>
                        <a:t>Building operations company or an internal operations department</a:t>
                      </a:r>
                    </a:p>
                  </a:txBody>
                  <a:tcPr marL="40667" marR="40667" marT="20333" marB="20333" anchor="ctr">
                    <a:solidFill>
                      <a:schemeClr val="bg1"/>
                    </a:solidFill>
                  </a:tcPr>
                </a:tc>
                <a:tc>
                  <a:txBody>
                    <a:bodyPr/>
                    <a:lstStyle/>
                    <a:p>
                      <a:pPr algn="ctr">
                        <a:buNone/>
                      </a:pPr>
                      <a:r>
                        <a:rPr lang="en-US" sz="1800" dirty="0">
                          <a:latin typeface="Alexandria"/>
                        </a:rPr>
                        <a:t>Real estate firm or a property management office</a:t>
                      </a:r>
                    </a:p>
                  </a:txBody>
                  <a:tcPr marL="40667" marR="40667" marT="20333" marB="20333" anchor="ctr">
                    <a:solidFill>
                      <a:schemeClr val="bg1"/>
                    </a:solidFill>
                  </a:tcPr>
                </a:tc>
                <a:tc>
                  <a:txBody>
                    <a:bodyPr/>
                    <a:lstStyle/>
                    <a:p>
                      <a:pPr algn="ctr">
                        <a:buNone/>
                      </a:pPr>
                      <a:r>
                        <a:rPr lang="en-US" sz="1800" dirty="0">
                          <a:latin typeface="Alexandria"/>
                        </a:rPr>
                        <a:t>Facility management in a university, hospital, airport, or large corporation</a:t>
                      </a:r>
                    </a:p>
                  </a:txBody>
                  <a:tcPr marL="40667" marR="40667" marT="20333" marB="20333" anchor="ctr">
                    <a:solidFill>
                      <a:schemeClr val="bg1"/>
                    </a:solidFill>
                  </a:tcPr>
                </a:tc>
                <a:extLst>
                  <a:ext uri="{0D108BD9-81ED-4DB2-BD59-A6C34878D82A}">
                    <a16:rowId xmlns:a16="http://schemas.microsoft.com/office/drawing/2014/main" val="1673453985"/>
                  </a:ext>
                </a:extLst>
              </a:tr>
            </a:tbl>
          </a:graphicData>
        </a:graphic>
      </p:graphicFrame>
    </p:spTree>
    <p:extLst>
      <p:ext uri="{BB962C8B-B14F-4D97-AF65-F5344CB8AC3E}">
        <p14:creationId xmlns:p14="http://schemas.microsoft.com/office/powerpoint/2010/main" val="239462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35806-0757-AA8E-E323-8E9CDE1FE58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90FD9C4-8893-4DCC-C9AD-178135627C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F4B50DB-0DBA-B573-8EB0-5E9C75F344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3490066-5A1C-CB3A-B71F-E79D0A8B06D5}"/>
              </a:ext>
            </a:extLst>
          </p:cNvPr>
          <p:cNvSpPr txBox="1"/>
          <p:nvPr/>
        </p:nvSpPr>
        <p:spPr>
          <a:xfrm>
            <a:off x="5453115" y="573411"/>
            <a:ext cx="260180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Planning</a:t>
            </a:r>
          </a:p>
        </p:txBody>
      </p:sp>
      <p:sp>
        <p:nvSpPr>
          <p:cNvPr id="4" name="Rectangle: Rounded Corners 3">
            <a:extLst>
              <a:ext uri="{FF2B5EF4-FFF2-40B4-BE49-F238E27FC236}">
                <a16:creationId xmlns:a16="http://schemas.microsoft.com/office/drawing/2014/main" id="{B1735F2D-8F1F-62D0-5E20-AF3523FDA037}"/>
              </a:ext>
            </a:extLst>
          </p:cNvPr>
          <p:cNvSpPr/>
          <p:nvPr/>
        </p:nvSpPr>
        <p:spPr>
          <a:xfrm>
            <a:off x="180431" y="1222542"/>
            <a:ext cx="11864424" cy="2057859"/>
          </a:xfrm>
          <a:prstGeom prst="roundRect">
            <a:avLst/>
          </a:prstGeom>
          <a:solidFill>
            <a:srgbClr val="FFFFFF"/>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300"/>
              </a:spcBef>
              <a:spcAft>
                <a:spcPts val="300"/>
              </a:spcAft>
              <a:defRPr/>
            </a:pPr>
            <a:endParaRPr lang="en-US" sz="2000" b="1" dirty="0">
              <a:solidFill>
                <a:srgbClr val="C00000"/>
              </a:solidFill>
              <a:latin typeface="Alexandria"/>
            </a:endParaRPr>
          </a:p>
          <a:p>
            <a:pPr lvl="0" algn="justLow">
              <a:lnSpc>
                <a:spcPct val="114000"/>
              </a:lnSpc>
              <a:spcBef>
                <a:spcPts val="300"/>
              </a:spcBef>
              <a:spcAft>
                <a:spcPts val="300"/>
              </a:spcAft>
              <a:defRPr/>
            </a:pPr>
            <a:endParaRPr lang="en-US" sz="2000" b="1" dirty="0">
              <a:solidFill>
                <a:srgbClr val="C00000"/>
              </a:solidFill>
              <a:latin typeface="Alexandria"/>
            </a:endParaRPr>
          </a:p>
          <a:p>
            <a:pPr lvl="0" algn="justLow">
              <a:lnSpc>
                <a:spcPct val="114000"/>
              </a:lnSpc>
              <a:spcBef>
                <a:spcPts val="300"/>
              </a:spcBef>
              <a:spcAft>
                <a:spcPts val="300"/>
              </a:spcAft>
              <a:defRPr/>
            </a:pPr>
            <a:r>
              <a:rPr lang="en-US" sz="2000" b="1" dirty="0">
                <a:solidFill>
                  <a:srgbClr val="C00000"/>
                </a:solidFill>
                <a:latin typeface="Alexandria"/>
              </a:rPr>
              <a:t>Facility Planning </a:t>
            </a:r>
            <a:r>
              <a:rPr lang="en-US" sz="2000" dirty="0">
                <a:solidFill>
                  <a:schemeClr val="tx1"/>
                </a:solidFill>
                <a:latin typeface="Alexandria"/>
              </a:rPr>
              <a:t>is the process through which an organization’s current and future needs for space and services are identified, and then translated into design and operational requirements that ensure the facility—once constructed or upgraded—will support the organization’s activities efficiently and effectively throughout its life cycle.</a:t>
            </a:r>
          </a:p>
          <a:p>
            <a:pPr algn="justLow">
              <a:lnSpc>
                <a:spcPct val="114000"/>
              </a:lnSpc>
              <a:spcBef>
                <a:spcPts val="300"/>
              </a:spcBef>
              <a:spcAft>
                <a:spcPts val="300"/>
              </a:spcAft>
              <a:defRPr/>
            </a:pPr>
            <a:r>
              <a:rPr lang="en-US" sz="2000" b="1" u="sng" dirty="0">
                <a:solidFill>
                  <a:prstClr val="black"/>
                </a:solidFill>
                <a:latin typeface="Alexandria"/>
              </a:rPr>
              <a:t>Facility planning represents the first phase in the facility life cycle</a:t>
            </a:r>
            <a:r>
              <a:rPr lang="ar-SY" sz="2000" b="1" u="sng" dirty="0">
                <a:solidFill>
                  <a:prstClr val="black"/>
                </a:solidFill>
                <a:latin typeface="Alexandria"/>
              </a:rPr>
              <a:t> </a:t>
            </a:r>
            <a:r>
              <a:rPr lang="en-US" sz="2000" b="1" u="sng" dirty="0">
                <a:solidFill>
                  <a:prstClr val="black"/>
                </a:solidFill>
                <a:latin typeface="Alexandria"/>
              </a:rPr>
              <a:t>and is based on the following principles:</a:t>
            </a:r>
          </a:p>
          <a:p>
            <a:pPr lvl="0" algn="justLow">
              <a:lnSpc>
                <a:spcPct val="114000"/>
              </a:lnSpc>
              <a:spcBef>
                <a:spcPts val="300"/>
              </a:spcBef>
              <a:spcAft>
                <a:spcPts val="300"/>
              </a:spcAft>
              <a:defRPr/>
            </a:pPr>
            <a:endParaRPr lang="en-US" sz="2000" dirty="0">
              <a:solidFill>
                <a:schemeClr val="tx1"/>
              </a:solidFill>
              <a:latin typeface="Alexandria"/>
            </a:endParaRPr>
          </a:p>
          <a:p>
            <a:pPr lvl="0" algn="justLow">
              <a:lnSpc>
                <a:spcPct val="114000"/>
              </a:lnSpc>
              <a:spcBef>
                <a:spcPts val="300"/>
              </a:spcBef>
              <a:spcAft>
                <a:spcPts val="300"/>
              </a:spcAft>
              <a:defRPr/>
            </a:pPr>
            <a:endParaRPr kumimoji="0" lang="ar-SY" sz="2000" i="0" u="none" strike="noStrike" kern="1200" cap="none" spc="0" normalizeH="0" baseline="0" noProof="0" dirty="0">
              <a:ln>
                <a:noFill/>
              </a:ln>
              <a:solidFill>
                <a:schemeClr val="tx1"/>
              </a:solidFill>
              <a:effectLst/>
              <a:uLnTx/>
              <a:uFillTx/>
              <a:latin typeface="Alexandria"/>
              <a:cs typeface="Arial" panose="020B0604020202020204" pitchFamily="34" charset="0"/>
            </a:endParaRPr>
          </a:p>
        </p:txBody>
      </p:sp>
      <p:sp>
        <p:nvSpPr>
          <p:cNvPr id="3" name="Rectangle: Folded Corner 2">
            <a:extLst>
              <a:ext uri="{FF2B5EF4-FFF2-40B4-BE49-F238E27FC236}">
                <a16:creationId xmlns:a16="http://schemas.microsoft.com/office/drawing/2014/main" id="{11BABB86-92CC-ED78-B0E4-81095ED49090}"/>
              </a:ext>
            </a:extLst>
          </p:cNvPr>
          <p:cNvSpPr/>
          <p:nvPr/>
        </p:nvSpPr>
        <p:spPr>
          <a:xfrm>
            <a:off x="577432" y="3483141"/>
            <a:ext cx="11025987" cy="406120"/>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20000"/>
              </a:lnSpc>
              <a:buFont typeface="Wingdings" panose="05000000000000000000" pitchFamily="2" charset="2"/>
              <a:buChar char="q"/>
              <a:defRPr/>
            </a:pPr>
            <a:r>
              <a:rPr lang="en-US" b="1" dirty="0">
                <a:solidFill>
                  <a:prstClr val="black"/>
                </a:solidFill>
                <a:latin typeface="Alexandria"/>
              </a:rPr>
              <a:t>Analyzing organizational needs (operations, users, and future growth). </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19C1F157-F520-572E-33E7-B20B054B88F7}"/>
              </a:ext>
            </a:extLst>
          </p:cNvPr>
          <p:cNvSpPr/>
          <p:nvPr/>
        </p:nvSpPr>
        <p:spPr>
          <a:xfrm>
            <a:off x="577431" y="4188597"/>
            <a:ext cx="11025987" cy="406120"/>
          </a:xfrm>
          <a:prstGeom prst="foldedCorner">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20000"/>
              </a:lnSpc>
              <a:buFont typeface="Wingdings" panose="05000000000000000000" pitchFamily="2" charset="2"/>
              <a:buChar char="q"/>
              <a:defRPr/>
            </a:pPr>
            <a:r>
              <a:rPr lang="en-US" b="1" dirty="0">
                <a:solidFill>
                  <a:prstClr val="black"/>
                </a:solidFill>
                <a:latin typeface="Alexandria"/>
              </a:rPr>
              <a:t>Translating needs into functional and design requirements.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Rectangle: Folded Corner 7">
            <a:extLst>
              <a:ext uri="{FF2B5EF4-FFF2-40B4-BE49-F238E27FC236}">
                <a16:creationId xmlns:a16="http://schemas.microsoft.com/office/drawing/2014/main" id="{2CEFEBFE-13FC-6D19-A81F-9BA5EA3B97DF}"/>
              </a:ext>
            </a:extLst>
          </p:cNvPr>
          <p:cNvSpPr/>
          <p:nvPr/>
        </p:nvSpPr>
        <p:spPr>
          <a:xfrm>
            <a:off x="577430" y="4822452"/>
            <a:ext cx="11025987" cy="406120"/>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20000"/>
              </a:lnSpc>
              <a:buFont typeface="Wingdings" panose="05000000000000000000" pitchFamily="2" charset="2"/>
              <a:buChar char="q"/>
              <a:defRPr/>
            </a:pPr>
            <a:r>
              <a:rPr lang="en-US" b="1" dirty="0">
                <a:solidFill>
                  <a:prstClr val="black"/>
                </a:solidFill>
                <a:latin typeface="Alexandria"/>
              </a:rPr>
              <a:t>Ensuring alignment between planning and the organization’s strategic objectives.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1" name="Rectangle: Folded Corner 10">
            <a:extLst>
              <a:ext uri="{FF2B5EF4-FFF2-40B4-BE49-F238E27FC236}">
                <a16:creationId xmlns:a16="http://schemas.microsoft.com/office/drawing/2014/main" id="{45025F54-260C-0FF8-6D40-656C44D44F92}"/>
              </a:ext>
            </a:extLst>
          </p:cNvPr>
          <p:cNvSpPr/>
          <p:nvPr/>
        </p:nvSpPr>
        <p:spPr>
          <a:xfrm>
            <a:off x="0" y="5440974"/>
            <a:ext cx="12192000" cy="496738"/>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20000"/>
              </a:lnSpc>
              <a:buFont typeface="Wingdings" panose="05000000000000000000" pitchFamily="2" charset="2"/>
              <a:buChar char="q"/>
              <a:defRPr/>
            </a:pPr>
            <a:r>
              <a:rPr lang="en-US" b="1" dirty="0">
                <a:solidFill>
                  <a:prstClr val="black"/>
                </a:solidFill>
                <a:latin typeface="Alexandria"/>
              </a:rPr>
              <a:t>Relying on current operational information, as the outputs of facility management become inputs for the planning process.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Rectangle: Folded Corner 11">
            <a:extLst>
              <a:ext uri="{FF2B5EF4-FFF2-40B4-BE49-F238E27FC236}">
                <a16:creationId xmlns:a16="http://schemas.microsoft.com/office/drawing/2014/main" id="{B06CA9C9-1233-F4BE-D609-136FB1E23F1F}"/>
              </a:ext>
            </a:extLst>
          </p:cNvPr>
          <p:cNvSpPr/>
          <p:nvPr/>
        </p:nvSpPr>
        <p:spPr>
          <a:xfrm>
            <a:off x="10386" y="6110679"/>
            <a:ext cx="12181614" cy="747321"/>
          </a:xfrm>
          <a:prstGeom prst="foldedCorner">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20000"/>
              </a:lnSpc>
              <a:buFont typeface="Wingdings" panose="05000000000000000000" pitchFamily="2" charset="2"/>
              <a:buChar char="q"/>
              <a:defRPr/>
            </a:pPr>
            <a:r>
              <a:rPr lang="en-US" b="1" dirty="0">
                <a:solidFill>
                  <a:prstClr val="black"/>
                </a:solidFill>
                <a:latin typeface="Alexandria"/>
              </a:rPr>
              <a:t>Adopting a life-cycle perspective, in which operational and maintenance costs are considered from the outset—not only design and construction costs.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87949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7" grpId="0" animBg="1"/>
      <p:bldP spid="8" grpId="0" animBg="1"/>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F305A-23A8-35B1-5BEC-1E9C926E404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8A69C21-A039-2A6C-DB1C-C17C5648B65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06A34A4-48BE-FFCC-4E17-71B813A4C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5CDDF5F-EF78-9AC2-BA4C-E6AB2472F500}"/>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graphicFrame>
        <p:nvGraphicFramePr>
          <p:cNvPr id="14" name="Diagram 13">
            <a:extLst>
              <a:ext uri="{FF2B5EF4-FFF2-40B4-BE49-F238E27FC236}">
                <a16:creationId xmlns:a16="http://schemas.microsoft.com/office/drawing/2014/main" id="{3735DBE8-D0CF-F2F0-93B9-04475903CC73}"/>
              </a:ext>
            </a:extLst>
          </p:cNvPr>
          <p:cNvGraphicFramePr/>
          <p:nvPr>
            <p:extLst>
              <p:ext uri="{D42A27DB-BD31-4B8C-83A1-F6EECF244321}">
                <p14:modId xmlns:p14="http://schemas.microsoft.com/office/powerpoint/2010/main" val="2358378094"/>
              </p:ext>
            </p:extLst>
          </p:nvPr>
        </p:nvGraphicFramePr>
        <p:xfrm>
          <a:off x="131378" y="440434"/>
          <a:ext cx="12060621" cy="5537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586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7E590-7E69-C989-B9DA-AFBEF310CF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58E93CA-FFC9-03CA-2155-6D1411F6820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2ECE0C4-0739-810B-1C81-A4772EAE03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74EA51D7-64C5-81EE-98CB-957254EEB1FB}"/>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0294D619-D202-88D4-3B65-2A842D3B0193}"/>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14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To assess the feasibility of the project and define its operational and strategic objectives before the design phase begins.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559CCD59-A408-F2F6-95FD-C94D6A4FDC3F}"/>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174CAD8C-23F1-F6F1-609F-F93B2E673665}"/>
              </a:ext>
            </a:extLst>
          </p:cNvPr>
          <p:cNvSpPr txBox="1"/>
          <p:nvPr/>
        </p:nvSpPr>
        <p:spPr>
          <a:xfrm>
            <a:off x="2892116" y="1155334"/>
            <a:ext cx="772381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1. Needs Identification and Business Case &amp; Statement of Needs</a:t>
            </a:r>
          </a:p>
        </p:txBody>
      </p:sp>
      <p:sp>
        <p:nvSpPr>
          <p:cNvPr id="10" name="TextBox 9">
            <a:extLst>
              <a:ext uri="{FF2B5EF4-FFF2-40B4-BE49-F238E27FC236}">
                <a16:creationId xmlns:a16="http://schemas.microsoft.com/office/drawing/2014/main" id="{874018D3-0463-592C-D7A9-2030F8EF0E8C}"/>
              </a:ext>
            </a:extLst>
          </p:cNvPr>
          <p:cNvSpPr txBox="1"/>
          <p:nvPr/>
        </p:nvSpPr>
        <p:spPr>
          <a:xfrm>
            <a:off x="155055" y="3367930"/>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3A6F1B1B-52B1-02A2-DCE2-1785BB30111E}"/>
              </a:ext>
            </a:extLst>
          </p:cNvPr>
          <p:cNvSpPr/>
          <p:nvPr/>
        </p:nvSpPr>
        <p:spPr>
          <a:xfrm>
            <a:off x="2222939" y="2833910"/>
            <a:ext cx="9725996" cy="1715466"/>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0" eaLnBrk="1" fontAlgn="auto" latinLnBrk="0" hangingPunct="1">
              <a:lnSpc>
                <a:spcPct val="114000"/>
              </a:lnSpc>
              <a:spcBef>
                <a:spcPts val="0"/>
              </a:spcBef>
              <a:spcAft>
                <a:spcPts val="120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Business Case: </a:t>
            </a:r>
            <a:r>
              <a:rPr kumimoji="0" lang="en-US" sz="2000" b="0" i="0" u="none" strike="noStrike" kern="1200" cap="none" spc="0" normalizeH="0" baseline="0" noProof="0" dirty="0">
                <a:ln>
                  <a:noFill/>
                </a:ln>
                <a:solidFill>
                  <a:prstClr val="black"/>
                </a:solidFill>
                <a:effectLst/>
                <a:uLnTx/>
                <a:uFillTx/>
                <a:latin typeface="Alexandria"/>
                <a:ea typeface="+mn-ea"/>
                <a:cs typeface="+mn-cs"/>
              </a:rPr>
              <a:t>A document that outlines the rationale for the project, expected benefits, budget, returns, risks, and HSSE and social responsibility policies.</a:t>
            </a:r>
          </a:p>
          <a:p>
            <a:pPr marL="342900" marR="0" lvl="0" indent="-342900" algn="justLow" defTabSz="914400" rtl="0" eaLnBrk="1" fontAlgn="auto" latinLnBrk="0" hangingPunct="1">
              <a:lnSpc>
                <a:spcPct val="114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Statement of Needs: </a:t>
            </a:r>
            <a:r>
              <a:rPr kumimoji="0" lang="en-US" sz="2000" b="0" i="0" u="none" strike="noStrike" kern="1200" cap="none" spc="0" normalizeH="0" baseline="0" noProof="0" dirty="0">
                <a:ln>
                  <a:noFill/>
                </a:ln>
                <a:solidFill>
                  <a:prstClr val="black"/>
                </a:solidFill>
                <a:effectLst/>
                <a:uLnTx/>
                <a:uFillTx/>
                <a:latin typeface="Alexandria"/>
                <a:ea typeface="+mn-ea"/>
                <a:cs typeface="+mn-cs"/>
              </a:rPr>
              <a:t>A document that specifies core functions, required spaces, stakeholder priorities, and success criteria.</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7399F829-FAE0-53F1-E4AC-D1C3EECA965B}"/>
              </a:ext>
            </a:extLst>
          </p:cNvPr>
          <p:cNvSpPr txBox="1"/>
          <p:nvPr/>
        </p:nvSpPr>
        <p:spPr>
          <a:xfrm>
            <a:off x="155055" y="6175080"/>
            <a:ext cx="1979874"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Outputs</a:t>
            </a:r>
            <a:endParaRPr kumimoji="0" lang="en-US" sz="2000" b="1" i="0" u="none" strike="noStrike" kern="1200" cap="none" spc="0" normalizeH="0" baseline="0" noProof="0" dirty="0">
              <a:ln>
                <a:noFill/>
              </a:ln>
              <a:solidFill>
                <a:srgbClr val="C00000"/>
              </a:solidFill>
              <a:effectLst/>
              <a:uLnTx/>
              <a:uFillTx/>
              <a:latin typeface="Alexandria"/>
            </a:endParaRPr>
          </a:p>
        </p:txBody>
      </p:sp>
      <p:sp>
        <p:nvSpPr>
          <p:cNvPr id="7" name="Rectangle: Folded Corner 6">
            <a:extLst>
              <a:ext uri="{FF2B5EF4-FFF2-40B4-BE49-F238E27FC236}">
                <a16:creationId xmlns:a16="http://schemas.microsoft.com/office/drawing/2014/main" id="{FF598BA3-1DFD-F408-CDAA-32AB5B20FCAE}"/>
              </a:ext>
            </a:extLst>
          </p:cNvPr>
          <p:cNvSpPr/>
          <p:nvPr/>
        </p:nvSpPr>
        <p:spPr>
          <a:xfrm>
            <a:off x="2222939" y="6014781"/>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comprehensive document detailing operational needs, project objectives, success criteria, and expected costs.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8" name="TextBox 7">
            <a:extLst>
              <a:ext uri="{FF2B5EF4-FFF2-40B4-BE49-F238E27FC236}">
                <a16:creationId xmlns:a16="http://schemas.microsoft.com/office/drawing/2014/main" id="{D99F2323-A5E8-31D5-AA5D-F46C2E0C3B8E}"/>
              </a:ext>
            </a:extLst>
          </p:cNvPr>
          <p:cNvSpPr txBox="1"/>
          <p:nvPr/>
        </p:nvSpPr>
        <p:spPr>
          <a:xfrm>
            <a:off x="0" y="5010135"/>
            <a:ext cx="2072295"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Importance</a:t>
            </a:r>
            <a:endParaRPr kumimoji="0" lang="en-US" sz="2000" b="1" i="0" u="none" strike="noStrike" kern="1200" cap="none" spc="0" normalizeH="0" baseline="0" noProof="0" dirty="0">
              <a:ln>
                <a:noFill/>
              </a:ln>
              <a:solidFill>
                <a:srgbClr val="C00000"/>
              </a:solidFill>
              <a:effectLst/>
              <a:uLnTx/>
              <a:uFillTx/>
              <a:latin typeface="Alexandria"/>
            </a:endParaRPr>
          </a:p>
        </p:txBody>
      </p:sp>
      <p:sp>
        <p:nvSpPr>
          <p:cNvPr id="14" name="Rectangle: Folded Corner 13">
            <a:extLst>
              <a:ext uri="{FF2B5EF4-FFF2-40B4-BE49-F238E27FC236}">
                <a16:creationId xmlns:a16="http://schemas.microsoft.com/office/drawing/2014/main" id="{C93E0F2D-F7E6-9753-6F41-C9869706247A}"/>
              </a:ext>
            </a:extLst>
          </p:cNvPr>
          <p:cNvSpPr/>
          <p:nvPr/>
        </p:nvSpPr>
        <p:spPr>
          <a:xfrm>
            <a:off x="2201918" y="4743907"/>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This stage enables facility management to define </a:t>
            </a:r>
            <a:r>
              <a:rPr lang="en-US" sz="2000" b="1" dirty="0">
                <a:solidFill>
                  <a:prstClr val="black"/>
                </a:solidFill>
                <a:latin typeface="Alexandria"/>
              </a:rPr>
              <a:t>operational and maintenance requirements</a:t>
            </a:r>
            <a:r>
              <a:rPr lang="en-US" sz="2000" dirty="0">
                <a:solidFill>
                  <a:prstClr val="black"/>
                </a:solidFill>
                <a:latin typeface="Alexandria"/>
              </a:rPr>
              <a:t> from the outset, ensuring the project meets future operational needs while reducing long-term operational risks and costs.</a:t>
            </a:r>
            <a:endParaRPr kumimoji="0" lang="en-US" sz="22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1332640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 fill="hold"/>
                                        <p:tgtEl>
                                          <p:spTgt spid="7"/>
                                        </p:tgtEl>
                                        <p:attrNameLst>
                                          <p:attrName>ppt_x</p:attrName>
                                        </p:attrNameLst>
                                      </p:cBhvr>
                                      <p:tavLst>
                                        <p:tav tm="0">
                                          <p:val>
                                            <p:strVal val="#ppt_x"/>
                                          </p:val>
                                        </p:tav>
                                        <p:tav tm="100000">
                                          <p:val>
                                            <p:strVal val="#ppt_x"/>
                                          </p:val>
                                        </p:tav>
                                      </p:tavLst>
                                    </p:anim>
                                    <p:anim calcmode="lin" valueType="num">
                                      <p:cBhvr additive="base">
                                        <p:cTn id="5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4" grpId="0" animBg="1"/>
      <p:bldP spid="7" grpId="0" animBg="1"/>
      <p:bldP spid="8" grpId="0"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09814-6384-28C6-AAE8-71F4287243B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D327478-51D5-8F94-96CF-04C4E1A5524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FF2BD0D-6D76-FECF-7706-F6806BCD60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F3B2EFC1-CAAA-CF81-696A-15964DC5AEB2}"/>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6BC98B1B-73ED-FC51-7843-6E4A1A4E8869}"/>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translate needs and objectives into a clear design document that guides the design team.</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169DE305-4362-E6F2-3A0D-60436F792C06}"/>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A17A0E0E-7607-3B0F-ACDB-A9BD7C6F2046}"/>
              </a:ext>
            </a:extLst>
          </p:cNvPr>
          <p:cNvSpPr txBox="1"/>
          <p:nvPr/>
        </p:nvSpPr>
        <p:spPr>
          <a:xfrm>
            <a:off x="2892116" y="1155334"/>
            <a:ext cx="772381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2. Development of the Design Brief</a:t>
            </a:r>
          </a:p>
        </p:txBody>
      </p:sp>
      <p:sp>
        <p:nvSpPr>
          <p:cNvPr id="10" name="TextBox 9">
            <a:extLst>
              <a:ext uri="{FF2B5EF4-FFF2-40B4-BE49-F238E27FC236}">
                <a16:creationId xmlns:a16="http://schemas.microsoft.com/office/drawing/2014/main" id="{C7188803-53D1-7086-A4C8-807A20F8CC5A}"/>
              </a:ext>
            </a:extLst>
          </p:cNvPr>
          <p:cNvSpPr txBox="1"/>
          <p:nvPr/>
        </p:nvSpPr>
        <p:spPr>
          <a:xfrm>
            <a:off x="92421" y="301173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2379F65A-20E7-91C1-EDAA-7A291803509E}"/>
              </a:ext>
            </a:extLst>
          </p:cNvPr>
          <p:cNvSpPr/>
          <p:nvPr/>
        </p:nvSpPr>
        <p:spPr>
          <a:xfrm>
            <a:off x="2134929" y="2863908"/>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Design Brief: </a:t>
            </a:r>
            <a:r>
              <a:rPr lang="en-US" sz="2000" dirty="0">
                <a:solidFill>
                  <a:prstClr val="black"/>
                </a:solidFill>
                <a:latin typeface="Alexandria"/>
              </a:rPr>
              <a:t>A document outlining scope of work, functions, performance criteria, and stakeholder requirements, without specifying technical details.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566CFF3A-3571-DF43-97CB-1C8C4079C103}"/>
              </a:ext>
            </a:extLst>
          </p:cNvPr>
          <p:cNvSpPr txBox="1"/>
          <p:nvPr/>
        </p:nvSpPr>
        <p:spPr>
          <a:xfrm>
            <a:off x="67045" y="5803783"/>
            <a:ext cx="1979874"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Outputs</a:t>
            </a:r>
            <a:endParaRPr kumimoji="0" lang="en-US" sz="2000" b="1" i="0" u="none" strike="noStrike" kern="1200" cap="none" spc="0" normalizeH="0" baseline="0" noProof="0" dirty="0">
              <a:ln>
                <a:noFill/>
              </a:ln>
              <a:solidFill>
                <a:srgbClr val="C00000"/>
              </a:solidFill>
              <a:effectLst/>
              <a:uLnTx/>
              <a:uFillTx/>
              <a:latin typeface="Alexandria"/>
            </a:endParaRPr>
          </a:p>
        </p:txBody>
      </p:sp>
      <p:sp>
        <p:nvSpPr>
          <p:cNvPr id="24" name="Rectangle: Folded Corner 23">
            <a:extLst>
              <a:ext uri="{FF2B5EF4-FFF2-40B4-BE49-F238E27FC236}">
                <a16:creationId xmlns:a16="http://schemas.microsoft.com/office/drawing/2014/main" id="{56C79EF3-E3A1-8054-E0D9-0EC50C6D0F72}"/>
              </a:ext>
            </a:extLst>
          </p:cNvPr>
          <p:cNvSpPr/>
          <p:nvPr/>
        </p:nvSpPr>
        <p:spPr>
          <a:xfrm>
            <a:off x="2134929" y="5698543"/>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Design Brief that defines the scope of work and key operational requirements, serving as a reference for both the design team and facility management.</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193CD73F-32E2-3FC4-F3E6-8E4DEC4B2DF9}"/>
              </a:ext>
            </a:extLst>
          </p:cNvPr>
          <p:cNvSpPr txBox="1"/>
          <p:nvPr/>
        </p:nvSpPr>
        <p:spPr>
          <a:xfrm>
            <a:off x="-66989" y="4556531"/>
            <a:ext cx="2072295"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Importance</a:t>
            </a:r>
            <a:endParaRPr kumimoji="0" lang="en-US" sz="2000" b="1" i="0" u="none" strike="noStrike" kern="1200" cap="none" spc="0" normalizeH="0" baseline="0" noProof="0" dirty="0">
              <a:ln>
                <a:noFill/>
              </a:ln>
              <a:solidFill>
                <a:srgbClr val="C00000"/>
              </a:solidFill>
              <a:effectLst/>
              <a:uLnTx/>
              <a:uFillTx/>
              <a:latin typeface="Alexandria"/>
            </a:endParaRPr>
          </a:p>
        </p:txBody>
      </p:sp>
      <p:sp>
        <p:nvSpPr>
          <p:cNvPr id="7" name="Rectangle: Folded Corner 6">
            <a:extLst>
              <a:ext uri="{FF2B5EF4-FFF2-40B4-BE49-F238E27FC236}">
                <a16:creationId xmlns:a16="http://schemas.microsoft.com/office/drawing/2014/main" id="{92BE7FC2-B161-620E-88A4-F6D13D5CCF72}"/>
              </a:ext>
            </a:extLst>
          </p:cNvPr>
          <p:cNvSpPr/>
          <p:nvPr/>
        </p:nvSpPr>
        <p:spPr>
          <a:xfrm>
            <a:off x="2134929" y="4290303"/>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Ensures that all operational and maintenance requirements are integrated into the design from the beginning, facilitating future management and enabling highly efficient facility performance.</a:t>
            </a:r>
            <a:endParaRPr kumimoji="0" lang="en-US" sz="22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319798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8E35C-C882-19DA-A2FB-BFC74FB960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E7A50C8-F26B-395D-C070-DCF14851D9A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423772F-477B-FFD9-119A-E1106CF178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F13FD95B-9D3B-B560-5E19-CD66EC243538}"/>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BDF19421-0EF0-2759-49D3-6F7971A8FDB0}"/>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link design with the operational phase and ensure efficient post-handover facility management.</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D8A400F4-36F0-1B5D-287B-A4EE370DB597}"/>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C7F6417E-FF44-0E1D-FC3E-AA1C5F3D3E85}"/>
              </a:ext>
            </a:extLst>
          </p:cNvPr>
          <p:cNvSpPr txBox="1"/>
          <p:nvPr/>
        </p:nvSpPr>
        <p:spPr>
          <a:xfrm>
            <a:off x="2892116" y="1155334"/>
            <a:ext cx="772381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3. Facility Management Brief</a:t>
            </a:r>
          </a:p>
        </p:txBody>
      </p:sp>
      <p:sp>
        <p:nvSpPr>
          <p:cNvPr id="10" name="TextBox 9">
            <a:extLst>
              <a:ext uri="{FF2B5EF4-FFF2-40B4-BE49-F238E27FC236}">
                <a16:creationId xmlns:a16="http://schemas.microsoft.com/office/drawing/2014/main" id="{7AB948AD-C099-15C0-05B0-7F09D5390781}"/>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E68AE1DE-7915-CA79-2D20-EA8574760C49}"/>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Facility Management Brief: </a:t>
            </a:r>
            <a:r>
              <a:rPr lang="en-US" sz="2000" dirty="0">
                <a:solidFill>
                  <a:prstClr val="black"/>
                </a:solidFill>
                <a:latin typeface="Alexandria"/>
              </a:rPr>
              <a:t>A document outlining operational strategies, performance requirements, and initial maintenance plans.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BA0FA279-DF4D-1AF9-970C-F6DF109075F8}"/>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55EFCDD6-2E5D-D30D-550F-C7A3AF59654C}"/>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document defining how the facility will be managed, operational requirements, KPIs, and an initial maintenance strategy.</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01351FB7-4120-B0C7-1769-02CE8469491F}"/>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Importance</a:t>
            </a:r>
            <a:endParaRPr kumimoji="0" lang="en-US" sz="2000" b="1" i="0" u="none" strike="noStrike" kern="1200" cap="none" spc="0" normalizeH="0" baseline="0" noProof="0" dirty="0">
              <a:ln>
                <a:noFill/>
              </a:ln>
              <a:solidFill>
                <a:srgbClr val="C00000"/>
              </a:solidFill>
              <a:effectLst/>
              <a:uLnTx/>
              <a:uFillTx/>
              <a:latin typeface="Alexandria"/>
            </a:endParaRPr>
          </a:p>
        </p:txBody>
      </p:sp>
      <p:sp>
        <p:nvSpPr>
          <p:cNvPr id="7" name="Rectangle: Folded Corner 6">
            <a:extLst>
              <a:ext uri="{FF2B5EF4-FFF2-40B4-BE49-F238E27FC236}">
                <a16:creationId xmlns:a16="http://schemas.microsoft.com/office/drawing/2014/main" id="{4706B976-3E48-EB06-5216-09101E7CE8E4}"/>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Ensures that the final design supports effective operation and continuous maintenance, forming the foundation for monitoring operational performance and reducing future operational costs.</a:t>
            </a:r>
            <a:endParaRPr kumimoji="0" lang="en-US" sz="22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2653177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BD586-0AB8-E07D-5B14-1270BC08444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643C9FD-820C-0F8B-0029-6F4E953FC3D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B2CCC2-281D-C74A-1A6D-17A9506B56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E5AE7AC-3696-7A64-66B9-FEC5D2556EE3}"/>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6E535FDD-3FF4-4CDA-826D-BF17F4287204}"/>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provide an initial conceptual vision of the facility that reflects organizational goals and user needs.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44FB4B54-62B1-5554-9921-300F16A430C8}"/>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C050CF4C-7243-D066-059D-E4C6325FEDF4}"/>
              </a:ext>
            </a:extLst>
          </p:cNvPr>
          <p:cNvSpPr txBox="1"/>
          <p:nvPr/>
        </p:nvSpPr>
        <p:spPr>
          <a:xfrm>
            <a:off x="2892116" y="1155334"/>
            <a:ext cx="772381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4. Concept Design</a:t>
            </a:r>
          </a:p>
        </p:txBody>
      </p:sp>
      <p:sp>
        <p:nvSpPr>
          <p:cNvPr id="10" name="TextBox 9">
            <a:extLst>
              <a:ext uri="{FF2B5EF4-FFF2-40B4-BE49-F238E27FC236}">
                <a16:creationId xmlns:a16="http://schemas.microsoft.com/office/drawing/2014/main" id="{F4C1B59A-D2FE-8AF5-F904-5ECFED0FEB12}"/>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BD841946-1044-C9BB-5949-C62282044CFF}"/>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Concept Design: </a:t>
            </a:r>
            <a:r>
              <a:rPr lang="en-US" sz="2000" dirty="0">
                <a:solidFill>
                  <a:prstClr val="black"/>
                </a:solidFill>
                <a:latin typeface="Alexandria"/>
              </a:rPr>
              <a:t>A preliminary design describing the general layout, space distribution, functions, and sustainability strategies.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6E2E46D8-2326-3D65-0863-23C3676724D6}"/>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B163F91B-7951-520B-A9F5-296D177C825A}"/>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conceptual design illustrating the overall layout, functional arrangements, and sustainability strategies.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C94176F2-3F62-F206-7AF1-FB93EA712B90}"/>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Importance</a:t>
            </a:r>
          </a:p>
        </p:txBody>
      </p:sp>
      <p:sp>
        <p:nvSpPr>
          <p:cNvPr id="7" name="Rectangle: Folded Corner 6">
            <a:extLst>
              <a:ext uri="{FF2B5EF4-FFF2-40B4-BE49-F238E27FC236}">
                <a16:creationId xmlns:a16="http://schemas.microsoft.com/office/drawing/2014/main" id="{D36A518B-649A-BFCC-4A80-F2E680E63864}"/>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Enables early evaluation by facility management of operational feasibility and maintainability, ensuring the design can practically and efficiently support facility management needs before moving to detailed design.</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938588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0B67D-AD4B-0294-9867-AC169078458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45CF078-1688-CE7C-9F3F-89303E13B15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2A542C1-1C1C-109A-4C7F-70F489784E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F336A08B-2C2B-EC6A-AE83-9DB1ED5F7F9C}"/>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0243655D-FC4D-7A92-3CB9-6633749D63F8}"/>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fully develop the design and prepare the facility for construction and execution.</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EF69B72A-4D34-25E7-06BE-2BD2A726A9AE}"/>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EF20F878-9CA5-340A-F18E-4FA226A2C7BD}"/>
              </a:ext>
            </a:extLst>
          </p:cNvPr>
          <p:cNvSpPr txBox="1"/>
          <p:nvPr/>
        </p:nvSpPr>
        <p:spPr>
          <a:xfrm>
            <a:off x="993228" y="1155334"/>
            <a:ext cx="1068902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5. Detailed Design and Construction (Design Definition &amp; Technical Design / Construction)</a:t>
            </a:r>
          </a:p>
        </p:txBody>
      </p:sp>
      <p:sp>
        <p:nvSpPr>
          <p:cNvPr id="10" name="TextBox 9">
            <a:extLst>
              <a:ext uri="{FF2B5EF4-FFF2-40B4-BE49-F238E27FC236}">
                <a16:creationId xmlns:a16="http://schemas.microsoft.com/office/drawing/2014/main" id="{1B3F6047-801B-D409-7C1B-9FBCB76169BD}"/>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CE56FF1D-2187-8841-4965-AFD973141555}"/>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Technical Design: </a:t>
            </a:r>
            <a:r>
              <a:rPr lang="en-US" sz="2000" dirty="0">
                <a:solidFill>
                  <a:prstClr val="black"/>
                </a:solidFill>
                <a:latin typeface="Alexandria"/>
              </a:rPr>
              <a:t>A detailed design that includes engineering drawings and technical specifications required for construction.</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10E6FAD7-1EFD-98A6-879D-3D91D7F2BF14}"/>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F1547A2C-D601-9AE8-D43F-9AD1421E9A91}"/>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fully detailed design ready for construction with a clear implementation plan.</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1BF79ABC-AF06-5B7F-9C06-61F24F3DDB79}"/>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Importance</a:t>
            </a:r>
          </a:p>
        </p:txBody>
      </p:sp>
      <p:sp>
        <p:nvSpPr>
          <p:cNvPr id="7" name="Rectangle: Folded Corner 6">
            <a:extLst>
              <a:ext uri="{FF2B5EF4-FFF2-40B4-BE49-F238E27FC236}">
                <a16:creationId xmlns:a16="http://schemas.microsoft.com/office/drawing/2014/main" id="{A8E3AC70-612F-37A2-3549-24DB33901EEB}"/>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Facility management serves as the link between design and construction, ensuring operational and maintenance requirements are integrated to guarantee facility sustainability and avoid costly modifications later.</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14075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1C520-B98C-1963-BDCC-AE423567934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B88517B-0F06-E072-7654-EFB1F93E7DE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68832D-D238-C702-70E5-432E4BAA99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0E7E246-0E7D-3DDC-404A-0516CCED2D21}"/>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CDF09B57-28B7-7CA0-A749-9D7D4C8C41E3}"/>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ensure that all facility systems are ready for actual operation in accordance with defined standards.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5D4F0926-4416-483D-AEEE-445070288941}"/>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0A317FB5-4F9C-9138-9EEC-C045D6EDA738}"/>
              </a:ext>
            </a:extLst>
          </p:cNvPr>
          <p:cNvSpPr txBox="1"/>
          <p:nvPr/>
        </p:nvSpPr>
        <p:spPr>
          <a:xfrm>
            <a:off x="993228" y="1155334"/>
            <a:ext cx="1068902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6. Testing, Commissioning, and Start-up</a:t>
            </a:r>
          </a:p>
        </p:txBody>
      </p:sp>
      <p:sp>
        <p:nvSpPr>
          <p:cNvPr id="10" name="TextBox 9">
            <a:extLst>
              <a:ext uri="{FF2B5EF4-FFF2-40B4-BE49-F238E27FC236}">
                <a16:creationId xmlns:a16="http://schemas.microsoft.com/office/drawing/2014/main" id="{0AF02C36-B92A-5759-EFB0-7506D3C61DED}"/>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7237F4E8-9C22-105A-FC4E-70EA12D336E7}"/>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Commissioning: </a:t>
            </a:r>
            <a:r>
              <a:rPr lang="en-US" sz="2000" dirty="0">
                <a:solidFill>
                  <a:prstClr val="black"/>
                </a:solidFill>
                <a:latin typeface="Alexandria"/>
              </a:rPr>
              <a:t>A process of testing and verifying that all systems operate efficiently and meet operational requirements.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87F73F40-B414-E473-16D6-38684EAE3D1C}"/>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F3DEC5A6-7CA6-5756-58EF-0610A0551481}"/>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fully operational facility with documented testing results and operational procedures.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C5C6043B-47B0-E96B-8604-B4B931AC82C9}"/>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Importance</a:t>
            </a:r>
          </a:p>
        </p:txBody>
      </p:sp>
      <p:sp>
        <p:nvSpPr>
          <p:cNvPr id="7" name="Rectangle: Folded Corner 6">
            <a:extLst>
              <a:ext uri="{FF2B5EF4-FFF2-40B4-BE49-F238E27FC236}">
                <a16:creationId xmlns:a16="http://schemas.microsoft.com/office/drawing/2014/main" id="{A0A80ED3-A756-9CBC-3324-0EAFA9F14F42}"/>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Enables facility management to confirm system readiness and properly train responsible teams, reducing operational errors and ensuring a smooth transition from construction to operation.</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410817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F4B56-2F6A-8EA6-7186-34C6CD22423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9464A61-0A45-BA5D-A323-7ACDBC00851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3372F3-B767-1085-B615-B9A027AD3E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323C545A-AD15-04EB-C9A0-58D42BF1B480}"/>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B6C70D52-15F9-5157-AC16-3AB718E8B678}"/>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ensure efficient and sustainable facility operation throughout the entire life cycle.</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C7EA8C69-7303-2049-E5AB-DB135C629B6E}"/>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4CB1D10B-3275-A3AF-387E-8F24C04973F8}"/>
              </a:ext>
            </a:extLst>
          </p:cNvPr>
          <p:cNvSpPr txBox="1"/>
          <p:nvPr/>
        </p:nvSpPr>
        <p:spPr>
          <a:xfrm>
            <a:off x="993228" y="1155334"/>
            <a:ext cx="1068902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7. Operation and Facility Management (FM Operations)</a:t>
            </a:r>
          </a:p>
        </p:txBody>
      </p:sp>
      <p:sp>
        <p:nvSpPr>
          <p:cNvPr id="10" name="TextBox 9">
            <a:extLst>
              <a:ext uri="{FF2B5EF4-FFF2-40B4-BE49-F238E27FC236}">
                <a16:creationId xmlns:a16="http://schemas.microsoft.com/office/drawing/2014/main" id="{A30B422C-960A-EAD4-F2EF-338322368D58}"/>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6B4A6964-F44C-A220-D812-73CFBB568436}"/>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FM Operations: </a:t>
            </a:r>
            <a:r>
              <a:rPr lang="en-US" sz="2000" dirty="0">
                <a:solidFill>
                  <a:prstClr val="black"/>
                </a:solidFill>
                <a:latin typeface="Alexandria"/>
              </a:rPr>
              <a:t>Management of the facility, including maintenance, energy, support services, security, and continuous performance improvement.</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30A70331-9DB1-FC72-ADB0-B81FB69AA269}"/>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07B7D937-4917-86F4-2657-82E3AC657669}"/>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facility operating efficiently and sustainably, with performance indicators monitored and continuous improvements implemented.</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69485ABC-2ED6-CCE5-0A39-15A338F0F74E}"/>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Importance</a:t>
            </a:r>
          </a:p>
        </p:txBody>
      </p:sp>
      <p:sp>
        <p:nvSpPr>
          <p:cNvPr id="7" name="Rectangle: Folded Corner 6">
            <a:extLst>
              <a:ext uri="{FF2B5EF4-FFF2-40B4-BE49-F238E27FC236}">
                <a16:creationId xmlns:a16="http://schemas.microsoft.com/office/drawing/2014/main" id="{6D8C0A98-B8E7-2DC0-CA5B-4E3B82856358}"/>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Facility management plays a central role in maintaining sustainability, improving operational efficiency, reducing costs, and ensuring long-term user satisfaction.</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123988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FF09C-48DA-F968-66C6-055C4A7F9AD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2C2FC60-97FA-0ADD-0319-B1CDBB62441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D351544-6EE1-160B-00E9-667E49B798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02EDF10-8D98-C1CF-721D-BCC5E0262A1E}"/>
              </a:ext>
            </a:extLst>
          </p:cNvPr>
          <p:cNvSpPr txBox="1"/>
          <p:nvPr/>
        </p:nvSpPr>
        <p:spPr>
          <a:xfrm>
            <a:off x="180431" y="1839349"/>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Purpose</a:t>
            </a:r>
          </a:p>
        </p:txBody>
      </p:sp>
      <p:sp>
        <p:nvSpPr>
          <p:cNvPr id="3" name="Rectangle: Folded Corner 2">
            <a:extLst>
              <a:ext uri="{FF2B5EF4-FFF2-40B4-BE49-F238E27FC236}">
                <a16:creationId xmlns:a16="http://schemas.microsoft.com/office/drawing/2014/main" id="{83FD62E9-9304-8270-A9CC-FEA973B92F80}"/>
              </a:ext>
            </a:extLst>
          </p:cNvPr>
          <p:cNvSpPr/>
          <p:nvPr/>
        </p:nvSpPr>
        <p:spPr>
          <a:xfrm>
            <a:off x="2222939" y="1757921"/>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To measure how well the facility fulfills its operational and design objectives after actual use.</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BDF0C22B-C06E-BD3E-2EFC-DFE25BD140C6}"/>
              </a:ext>
            </a:extLst>
          </p:cNvPr>
          <p:cNvSpPr txBox="1"/>
          <p:nvPr/>
        </p:nvSpPr>
        <p:spPr>
          <a:xfrm>
            <a:off x="4386514" y="573411"/>
            <a:ext cx="473501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Life cycle</a:t>
            </a:r>
          </a:p>
        </p:txBody>
      </p:sp>
      <p:sp>
        <p:nvSpPr>
          <p:cNvPr id="9" name="TextBox 8">
            <a:extLst>
              <a:ext uri="{FF2B5EF4-FFF2-40B4-BE49-F238E27FC236}">
                <a16:creationId xmlns:a16="http://schemas.microsoft.com/office/drawing/2014/main" id="{0F9BA0E5-D120-BC25-38A0-AF1ED39C699C}"/>
              </a:ext>
            </a:extLst>
          </p:cNvPr>
          <p:cNvSpPr txBox="1"/>
          <p:nvPr/>
        </p:nvSpPr>
        <p:spPr>
          <a:xfrm>
            <a:off x="993228" y="1155334"/>
            <a:ext cx="10689020" cy="430887"/>
          </a:xfrm>
          <a:prstGeom prst="rect">
            <a:avLst/>
          </a:prstGeom>
          <a:solidFill>
            <a:srgbClr val="FEECFB"/>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8. Post-Occupancy Evaluation (POE)</a:t>
            </a:r>
          </a:p>
        </p:txBody>
      </p:sp>
      <p:sp>
        <p:nvSpPr>
          <p:cNvPr id="10" name="TextBox 9">
            <a:extLst>
              <a:ext uri="{FF2B5EF4-FFF2-40B4-BE49-F238E27FC236}">
                <a16:creationId xmlns:a16="http://schemas.microsoft.com/office/drawing/2014/main" id="{BF6BFDEF-551E-AE52-7BF0-43A22777AD8A}"/>
              </a:ext>
            </a:extLst>
          </p:cNvPr>
          <p:cNvSpPr txBox="1"/>
          <p:nvPr/>
        </p:nvSpPr>
        <p:spPr>
          <a:xfrm>
            <a:off x="155055" y="2967912"/>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Definitions</a:t>
            </a:r>
          </a:p>
        </p:txBody>
      </p:sp>
      <p:sp>
        <p:nvSpPr>
          <p:cNvPr id="15" name="Rectangle: Folded Corner 14">
            <a:extLst>
              <a:ext uri="{FF2B5EF4-FFF2-40B4-BE49-F238E27FC236}">
                <a16:creationId xmlns:a16="http://schemas.microsoft.com/office/drawing/2014/main" id="{5FD9A45E-B96C-8F32-0367-D9032A874CD1}"/>
              </a:ext>
            </a:extLst>
          </p:cNvPr>
          <p:cNvSpPr/>
          <p:nvPr/>
        </p:nvSpPr>
        <p:spPr>
          <a:xfrm>
            <a:off x="2197563" y="2820086"/>
            <a:ext cx="9725996" cy="1217828"/>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14000"/>
              </a:lnSpc>
              <a:spcAft>
                <a:spcPts val="1200"/>
              </a:spcAft>
              <a:buFont typeface="Wingdings" panose="05000000000000000000" pitchFamily="2" charset="2"/>
              <a:buChar char="Ø"/>
              <a:defRPr/>
            </a:pPr>
            <a:r>
              <a:rPr lang="en-US" sz="2000" b="1" dirty="0">
                <a:solidFill>
                  <a:prstClr val="black"/>
                </a:solidFill>
                <a:latin typeface="Alexandria"/>
              </a:rPr>
              <a:t>POE: </a:t>
            </a:r>
            <a:r>
              <a:rPr lang="en-US" sz="2000" dirty="0">
                <a:solidFill>
                  <a:prstClr val="black"/>
                </a:solidFill>
                <a:latin typeface="Alexandria"/>
              </a:rPr>
              <a:t>An assessment of design outcomes from the perspective of users and operational performance after the facility has been occupied.</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13" name="TextBox 12">
            <a:extLst>
              <a:ext uri="{FF2B5EF4-FFF2-40B4-BE49-F238E27FC236}">
                <a16:creationId xmlns:a16="http://schemas.microsoft.com/office/drawing/2014/main" id="{55986C10-6467-9D6E-0F66-DC3786F53BA7}"/>
              </a:ext>
            </a:extLst>
          </p:cNvPr>
          <p:cNvSpPr txBox="1"/>
          <p:nvPr/>
        </p:nvSpPr>
        <p:spPr>
          <a:xfrm>
            <a:off x="155055" y="6078144"/>
            <a:ext cx="1979874"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Outputs</a:t>
            </a:r>
          </a:p>
        </p:txBody>
      </p:sp>
      <p:sp>
        <p:nvSpPr>
          <p:cNvPr id="24" name="Rectangle: Folded Corner 23">
            <a:extLst>
              <a:ext uri="{FF2B5EF4-FFF2-40B4-BE49-F238E27FC236}">
                <a16:creationId xmlns:a16="http://schemas.microsoft.com/office/drawing/2014/main" id="{8647A0E5-FBBA-7264-8DF4-1B4171A7A85F}"/>
              </a:ext>
            </a:extLst>
          </p:cNvPr>
          <p:cNvSpPr/>
          <p:nvPr/>
        </p:nvSpPr>
        <p:spPr>
          <a:xfrm>
            <a:off x="2222939" y="5972904"/>
            <a:ext cx="9725996" cy="80557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Aft>
                <a:spcPts val="1200"/>
              </a:spcAft>
              <a:defRPr/>
            </a:pPr>
            <a:r>
              <a:rPr lang="en-US" sz="2000" b="1" dirty="0">
                <a:solidFill>
                  <a:prstClr val="black"/>
                </a:solidFill>
                <a:latin typeface="Alexandria"/>
              </a:rPr>
              <a:t>A POE report containing user satisfaction results, performance efficiency metrics, and recommendations for future improvements.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4" name="TextBox 3">
            <a:extLst>
              <a:ext uri="{FF2B5EF4-FFF2-40B4-BE49-F238E27FC236}">
                <a16:creationId xmlns:a16="http://schemas.microsoft.com/office/drawing/2014/main" id="{E8B12C81-F46B-B75A-B0F3-9B46515AEE0B}"/>
              </a:ext>
            </a:extLst>
          </p:cNvPr>
          <p:cNvSpPr txBox="1"/>
          <p:nvPr/>
        </p:nvSpPr>
        <p:spPr>
          <a:xfrm>
            <a:off x="-66989" y="4677637"/>
            <a:ext cx="2072295" cy="595089"/>
          </a:xfrm>
          <a:prstGeom prst="ellipse">
            <a:avLst/>
          </a:prstGeom>
          <a:solidFill>
            <a:srgbClr val="EBFFFF"/>
          </a:solidFill>
          <a:ln>
            <a:solidFill>
              <a:schemeClr val="accent1">
                <a:lumMod val="60000"/>
                <a:lumOff val="40000"/>
              </a:schemeClr>
            </a:solidFill>
          </a:ln>
        </p:spPr>
        <p:txBody>
          <a:bodyPr wrap="square">
            <a:spAutoFit/>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Importance</a:t>
            </a:r>
          </a:p>
        </p:txBody>
      </p:sp>
      <p:sp>
        <p:nvSpPr>
          <p:cNvPr id="7" name="Rectangle: Folded Corner 6">
            <a:extLst>
              <a:ext uri="{FF2B5EF4-FFF2-40B4-BE49-F238E27FC236}">
                <a16:creationId xmlns:a16="http://schemas.microsoft.com/office/drawing/2014/main" id="{B0486290-723A-1394-070A-178C6789018F}"/>
              </a:ext>
            </a:extLst>
          </p:cNvPr>
          <p:cNvSpPr/>
          <p:nvPr/>
        </p:nvSpPr>
        <p:spPr>
          <a:xfrm>
            <a:off x="2134929" y="4411409"/>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Provides facility management with accurate data to enhance operational efficiency, resource management, and future facility planning.</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417142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9" grpId="0" animBg="1"/>
      <p:bldP spid="10" grpId="0" animBg="1"/>
      <p:bldP spid="15" grpId="0" animBg="1"/>
      <p:bldP spid="13" grpId="0" animBg="1"/>
      <p:bldP spid="24" grpId="0" animBg="1"/>
      <p:bldP spid="4"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62A675CF-403D-C9E6-AA52-6F7730BE7E37}"/>
              </a:ext>
            </a:extLst>
          </p:cNvPr>
          <p:cNvSpPr/>
          <p:nvPr/>
        </p:nvSpPr>
        <p:spPr>
          <a:xfrm>
            <a:off x="371813" y="1163723"/>
            <a:ext cx="5678024" cy="697818"/>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Property Management Licensing</a:t>
            </a:r>
          </a:p>
        </p:txBody>
      </p:sp>
      <p:grpSp>
        <p:nvGrpSpPr>
          <p:cNvPr id="34" name="Group 33">
            <a:extLst>
              <a:ext uri="{FF2B5EF4-FFF2-40B4-BE49-F238E27FC236}">
                <a16:creationId xmlns:a16="http://schemas.microsoft.com/office/drawing/2014/main" id="{3A826802-DEE6-7EEC-F43A-645F59B3C28F}"/>
              </a:ext>
            </a:extLst>
          </p:cNvPr>
          <p:cNvGrpSpPr/>
          <p:nvPr/>
        </p:nvGrpSpPr>
        <p:grpSpPr>
          <a:xfrm>
            <a:off x="1177906" y="2068206"/>
            <a:ext cx="4521836" cy="581177"/>
            <a:chOff x="2829430" y="990877"/>
            <a:chExt cx="6265596" cy="2349065"/>
          </a:xfrm>
          <a:solidFill>
            <a:srgbClr val="EBFFFF"/>
          </a:solidFill>
        </p:grpSpPr>
        <p:sp>
          <p:nvSpPr>
            <p:cNvPr id="35" name="Rectangle 34">
              <a:extLst>
                <a:ext uri="{FF2B5EF4-FFF2-40B4-BE49-F238E27FC236}">
                  <a16:creationId xmlns:a16="http://schemas.microsoft.com/office/drawing/2014/main" id="{521BA068-0B3B-4602-4325-C06E9F8E4AC6}"/>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6" name="TextBox 35">
              <a:extLst>
                <a:ext uri="{FF2B5EF4-FFF2-40B4-BE49-F238E27FC236}">
                  <a16:creationId xmlns:a16="http://schemas.microsoft.com/office/drawing/2014/main" id="{B648636C-1BCB-78BC-0077-33B09A0037C5}"/>
                </a:ext>
              </a:extLst>
            </p:cNvPr>
            <p:cNvSpPr txBox="1"/>
            <p:nvPr/>
          </p:nvSpPr>
          <p:spPr>
            <a:xfrm>
              <a:off x="2829430" y="990877"/>
              <a:ext cx="6178484" cy="234906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Concept</a:t>
              </a:r>
              <a:endParaRPr lang="en-US" b="1" kern="1200" dirty="0">
                <a:solidFill>
                  <a:schemeClr val="tx1"/>
                </a:solidFill>
                <a:latin typeface="Alexandria"/>
              </a:endParaRPr>
            </a:p>
          </p:txBody>
        </p:sp>
      </p:grpSp>
      <p:sp>
        <p:nvSpPr>
          <p:cNvPr id="39" name="TextBox 38">
            <a:extLst>
              <a:ext uri="{FF2B5EF4-FFF2-40B4-BE49-F238E27FC236}">
                <a16:creationId xmlns:a16="http://schemas.microsoft.com/office/drawing/2014/main" id="{F1DCC190-C215-02F5-7175-574DD4A5E7C1}"/>
              </a:ext>
            </a:extLst>
          </p:cNvPr>
          <p:cNvSpPr txBox="1"/>
          <p:nvPr/>
        </p:nvSpPr>
        <p:spPr>
          <a:xfrm>
            <a:off x="1192745" y="2875505"/>
            <a:ext cx="4506997" cy="668837"/>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b="1" dirty="0">
                <a:solidFill>
                  <a:prstClr val="black"/>
                </a:solidFill>
                <a:latin typeface="Alexandria"/>
              </a:rPr>
              <a:t>Activities That Require a DRE License (✔️ Yes)</a:t>
            </a:r>
          </a:p>
        </p:txBody>
      </p:sp>
      <p:sp>
        <p:nvSpPr>
          <p:cNvPr id="42" name="TextBox 41">
            <a:extLst>
              <a:ext uri="{FF2B5EF4-FFF2-40B4-BE49-F238E27FC236}">
                <a16:creationId xmlns:a16="http://schemas.microsoft.com/office/drawing/2014/main" id="{A70659A1-DEA9-21AD-146B-94FFDC6614AA}"/>
              </a:ext>
            </a:extLst>
          </p:cNvPr>
          <p:cNvSpPr txBox="1"/>
          <p:nvPr/>
        </p:nvSpPr>
        <p:spPr>
          <a:xfrm>
            <a:off x="1188721" y="3711630"/>
            <a:ext cx="4511021" cy="523220"/>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defRPr/>
            </a:pPr>
            <a:r>
              <a:rPr lang="en-US" b="1" dirty="0">
                <a:solidFill>
                  <a:prstClr val="black"/>
                </a:solidFill>
                <a:latin typeface="Alexandria"/>
              </a:rPr>
              <a:t>Activities That Do Not Require a DRE License (❌ No)	</a:t>
            </a:r>
          </a:p>
        </p:txBody>
      </p:sp>
      <p:sp>
        <p:nvSpPr>
          <p:cNvPr id="45" name="TextBox 44">
            <a:extLst>
              <a:ext uri="{FF2B5EF4-FFF2-40B4-BE49-F238E27FC236}">
                <a16:creationId xmlns:a16="http://schemas.microsoft.com/office/drawing/2014/main" id="{12BE893F-E07A-29A8-F6EE-DCD685C33189}"/>
              </a:ext>
            </a:extLst>
          </p:cNvPr>
          <p:cNvSpPr txBox="1"/>
          <p:nvPr/>
        </p:nvSpPr>
        <p:spPr>
          <a:xfrm>
            <a:off x="1177906" y="4484855"/>
            <a:ext cx="4511021" cy="523220"/>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defRPr/>
            </a:pPr>
            <a:r>
              <a:rPr lang="en-US" b="1" dirty="0">
                <a:solidFill>
                  <a:prstClr val="black"/>
                </a:solidFill>
                <a:latin typeface="Alexandria"/>
              </a:rPr>
              <a:t>Official Licenses and Optional Certifications</a:t>
            </a:r>
          </a:p>
        </p:txBody>
      </p:sp>
      <p:sp>
        <p:nvSpPr>
          <p:cNvPr id="15" name="Plaque 14">
            <a:extLst>
              <a:ext uri="{FF2B5EF4-FFF2-40B4-BE49-F238E27FC236}">
                <a16:creationId xmlns:a16="http://schemas.microsoft.com/office/drawing/2014/main" id="{9CB22F9A-315A-055F-56A7-8ED1ABDFF769}"/>
              </a:ext>
            </a:extLst>
          </p:cNvPr>
          <p:cNvSpPr/>
          <p:nvPr/>
        </p:nvSpPr>
        <p:spPr>
          <a:xfrm>
            <a:off x="6409280" y="1154248"/>
            <a:ext cx="5678024" cy="738843"/>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Tenant Estoppel Certificate (TEC)</a:t>
            </a:r>
          </a:p>
        </p:txBody>
      </p:sp>
      <p:grpSp>
        <p:nvGrpSpPr>
          <p:cNvPr id="3" name="Group 2">
            <a:extLst>
              <a:ext uri="{FF2B5EF4-FFF2-40B4-BE49-F238E27FC236}">
                <a16:creationId xmlns:a16="http://schemas.microsoft.com/office/drawing/2014/main" id="{A30894F3-4872-5187-AB2D-2BAFF5698455}"/>
              </a:ext>
            </a:extLst>
          </p:cNvPr>
          <p:cNvGrpSpPr/>
          <p:nvPr/>
        </p:nvGrpSpPr>
        <p:grpSpPr>
          <a:xfrm>
            <a:off x="7035717" y="2053575"/>
            <a:ext cx="4521836" cy="542478"/>
            <a:chOff x="2829430" y="990877"/>
            <a:chExt cx="6265596" cy="2192648"/>
          </a:xfrm>
          <a:solidFill>
            <a:srgbClr val="EBFFFF"/>
          </a:solidFill>
        </p:grpSpPr>
        <p:sp>
          <p:nvSpPr>
            <p:cNvPr id="9" name="Rectangle 8">
              <a:extLst>
                <a:ext uri="{FF2B5EF4-FFF2-40B4-BE49-F238E27FC236}">
                  <a16:creationId xmlns:a16="http://schemas.microsoft.com/office/drawing/2014/main" id="{63DB18D6-4586-13F8-30DE-B64B4A78A374}"/>
                </a:ext>
              </a:extLst>
            </p:cNvPr>
            <p:cNvSpPr/>
            <p:nvPr/>
          </p:nvSpPr>
          <p:spPr>
            <a:xfrm>
              <a:off x="2916542" y="1566314"/>
              <a:ext cx="6178484" cy="531606"/>
            </a:xfrm>
            <a:prstGeom prst="rect">
              <a:avLst/>
            </a:prstGeom>
            <a:solidFill>
              <a:srgbClr val="D5FFD5"/>
            </a:solidFill>
            <a:ln w="12700">
              <a:solidFill>
                <a:srgbClr val="00B050"/>
              </a:solidFill>
            </a:ln>
          </p:spPr>
          <p:txBody>
            <a:bodyPr wrap="square">
              <a:spAutoFit/>
            </a:bodyPr>
            <a:lstStyle/>
            <a:p>
              <a:pPr algn="ctr"/>
              <a:endParaRPr lang="en-US" sz="2000" b="1">
                <a:solidFill>
                  <a:schemeClr val="tx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33D60542-F968-2706-3284-34BC124616CE}"/>
                </a:ext>
              </a:extLst>
            </p:cNvPr>
            <p:cNvSpPr txBox="1"/>
            <p:nvPr/>
          </p:nvSpPr>
          <p:spPr>
            <a:xfrm>
              <a:off x="2829430" y="990877"/>
              <a:ext cx="6178484" cy="2349065"/>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Concept</a:t>
              </a:r>
            </a:p>
          </p:txBody>
        </p:sp>
      </p:grpSp>
      <p:sp>
        <p:nvSpPr>
          <p:cNvPr id="12" name="TextBox 11">
            <a:extLst>
              <a:ext uri="{FF2B5EF4-FFF2-40B4-BE49-F238E27FC236}">
                <a16:creationId xmlns:a16="http://schemas.microsoft.com/office/drawing/2014/main" id="{83AB5BD2-FC32-849B-4132-E48A29C418F7}"/>
              </a:ext>
            </a:extLst>
          </p:cNvPr>
          <p:cNvSpPr txBox="1"/>
          <p:nvPr/>
        </p:nvSpPr>
        <p:spPr>
          <a:xfrm>
            <a:off x="7045149" y="2875505"/>
            <a:ext cx="4506997"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APOD vs. TEC</a:t>
            </a:r>
          </a:p>
        </p:txBody>
      </p:sp>
      <p:sp>
        <p:nvSpPr>
          <p:cNvPr id="16" name="TextBox 15">
            <a:extLst>
              <a:ext uri="{FF2B5EF4-FFF2-40B4-BE49-F238E27FC236}">
                <a16:creationId xmlns:a16="http://schemas.microsoft.com/office/drawing/2014/main" id="{2AC0D089-E731-E2AD-67AA-C9BF170EFD82}"/>
              </a:ext>
            </a:extLst>
          </p:cNvPr>
          <p:cNvSpPr txBox="1"/>
          <p:nvPr/>
        </p:nvSpPr>
        <p:spPr>
          <a:xfrm>
            <a:off x="7041125" y="3540730"/>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Importance of TEC in Sale and Financing</a:t>
            </a:r>
          </a:p>
        </p:txBody>
      </p:sp>
      <p:sp>
        <p:nvSpPr>
          <p:cNvPr id="17" name="TextBox 16">
            <a:extLst>
              <a:ext uri="{FF2B5EF4-FFF2-40B4-BE49-F238E27FC236}">
                <a16:creationId xmlns:a16="http://schemas.microsoft.com/office/drawing/2014/main" id="{37600769-FC29-55B4-3C50-727FE016932C}"/>
              </a:ext>
            </a:extLst>
          </p:cNvPr>
          <p:cNvSpPr txBox="1"/>
          <p:nvPr/>
        </p:nvSpPr>
        <p:spPr>
          <a:xfrm>
            <a:off x="7045149" y="4255934"/>
            <a:ext cx="4511021" cy="707886"/>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Comparison of Roles of the Parties Involved with TEC</a:t>
            </a:r>
          </a:p>
        </p:txBody>
      </p:sp>
      <p:grpSp>
        <p:nvGrpSpPr>
          <p:cNvPr id="19" name="Group 18">
            <a:extLst>
              <a:ext uri="{FF2B5EF4-FFF2-40B4-BE49-F238E27FC236}">
                <a16:creationId xmlns:a16="http://schemas.microsoft.com/office/drawing/2014/main" id="{DB61930B-9A2C-EB89-4F3A-6D9ED7A09BBE}"/>
              </a:ext>
            </a:extLst>
          </p:cNvPr>
          <p:cNvGrpSpPr/>
          <p:nvPr/>
        </p:nvGrpSpPr>
        <p:grpSpPr>
          <a:xfrm>
            <a:off x="7035717" y="5278914"/>
            <a:ext cx="4511021" cy="713251"/>
            <a:chOff x="2123457" y="1567959"/>
            <a:chExt cx="7764651" cy="891549"/>
          </a:xfrm>
          <a:solidFill>
            <a:srgbClr val="EBFFFF"/>
          </a:solidFill>
        </p:grpSpPr>
        <p:sp>
          <p:nvSpPr>
            <p:cNvPr id="21" name="Rectangle 20">
              <a:extLst>
                <a:ext uri="{FF2B5EF4-FFF2-40B4-BE49-F238E27FC236}">
                  <a16:creationId xmlns:a16="http://schemas.microsoft.com/office/drawing/2014/main" id="{9788250F-C435-022B-449B-8B140AA60937}"/>
                </a:ext>
              </a:extLst>
            </p:cNvPr>
            <p:cNvSpPr/>
            <p:nvPr/>
          </p:nvSpPr>
          <p:spPr>
            <a:xfrm>
              <a:off x="2123457" y="1567959"/>
              <a:ext cx="7764651" cy="654014"/>
            </a:xfrm>
            <a:prstGeom prst="rect">
              <a:avLst/>
            </a:prstGeom>
            <a:solidFill>
              <a:srgbClr val="D5FFD5"/>
            </a:solidFill>
            <a:ln w="12700">
              <a:solidFill>
                <a:srgbClr val="00B050"/>
              </a:solidFill>
            </a:ln>
          </p:spPr>
          <p:txBody>
            <a:bodyPr wrap="square">
              <a:spAutoFit/>
            </a:bodyPr>
            <a:lstStyle/>
            <a:p>
              <a:pPr algn="ctr"/>
              <a:endParaRPr lang="en-US" sz="2000" b="1">
                <a:solidFill>
                  <a:schemeClr val="tx1"/>
                </a:solidFill>
                <a:latin typeface="Alexandria"/>
                <a:cs typeface="Times New Roman" panose="02020603050405020304" pitchFamily="18" charset="0"/>
              </a:endParaRPr>
            </a:p>
          </p:txBody>
        </p:sp>
        <p:sp>
          <p:nvSpPr>
            <p:cNvPr id="23" name="TextBox 22">
              <a:extLst>
                <a:ext uri="{FF2B5EF4-FFF2-40B4-BE49-F238E27FC236}">
                  <a16:creationId xmlns:a16="http://schemas.microsoft.com/office/drawing/2014/main" id="{374BB438-074B-B3E1-86DD-23BBC05A3CB8}"/>
                </a:ext>
              </a:extLst>
            </p:cNvPr>
            <p:cNvSpPr txBox="1"/>
            <p:nvPr/>
          </p:nvSpPr>
          <p:spPr>
            <a:xfrm>
              <a:off x="2123457" y="1574665"/>
              <a:ext cx="7764651" cy="884843"/>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Legal Cases of the Tenant Regarding the TEC</a:t>
              </a:r>
            </a:p>
          </p:txBody>
        </p:sp>
      </p:gr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ppt_x"/>
                                          </p:val>
                                        </p:tav>
                                        <p:tav tm="100000">
                                          <p:val>
                                            <p:strVal val="#ppt_x"/>
                                          </p:val>
                                        </p:tav>
                                      </p:tavLst>
                                    </p:anim>
                                    <p:anim calcmode="lin" valueType="num">
                                      <p:cBhvr additive="base">
                                        <p:cTn id="3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9" grpId="0" animBg="1"/>
      <p:bldP spid="42" grpId="0" animBg="1"/>
      <p:bldP spid="45" grpId="0" animBg="1"/>
      <p:bldP spid="15" grpId="0" animBg="1"/>
      <p:bldP spid="12" grpId="0" animBg="1"/>
      <p:bldP spid="16" grpId="0"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1107D-DE14-E41A-D085-228F3597C1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321725-4E79-F8D7-89D0-3673C955AD6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3328F26-C189-2BC3-1408-83DC2C5C17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0C37252-C03E-CF0D-79EF-9CAD8E0D45B4}"/>
              </a:ext>
            </a:extLst>
          </p:cNvPr>
          <p:cNvSpPr/>
          <p:nvPr/>
        </p:nvSpPr>
        <p:spPr>
          <a:xfrm rot="16200000" flipV="1">
            <a:off x="-1146360" y="41243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08A991C-D88C-4FC6-5B35-0E188C0243CB}"/>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A5E53FBC-2A67-473B-714D-F8A4B94162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2C41D4E-8EFA-6B0C-0954-C177E91D5A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74CAB490-30D0-E84C-F8DD-8B2010AD38E8}"/>
              </a:ext>
            </a:extLst>
          </p:cNvPr>
          <p:cNvSpPr/>
          <p:nvPr/>
        </p:nvSpPr>
        <p:spPr>
          <a:xfrm>
            <a:off x="435906" y="1216039"/>
            <a:ext cx="5678024" cy="706752"/>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Real Estate Portfolio Management</a:t>
            </a:r>
          </a:p>
        </p:txBody>
      </p:sp>
      <p:grpSp>
        <p:nvGrpSpPr>
          <p:cNvPr id="34" name="Group 33">
            <a:extLst>
              <a:ext uri="{FF2B5EF4-FFF2-40B4-BE49-F238E27FC236}">
                <a16:creationId xmlns:a16="http://schemas.microsoft.com/office/drawing/2014/main" id="{C8C1AC38-6013-2A63-16F6-B834605C4485}"/>
              </a:ext>
            </a:extLst>
          </p:cNvPr>
          <p:cNvGrpSpPr/>
          <p:nvPr/>
        </p:nvGrpSpPr>
        <p:grpSpPr>
          <a:xfrm>
            <a:off x="1368437" y="2018224"/>
            <a:ext cx="4406916" cy="364526"/>
            <a:chOff x="2916542" y="1122538"/>
            <a:chExt cx="6178484" cy="2349065"/>
          </a:xfrm>
          <a:solidFill>
            <a:srgbClr val="FFE1FF"/>
          </a:solidFill>
        </p:grpSpPr>
        <p:sp>
          <p:nvSpPr>
            <p:cNvPr id="35" name="Rectangle 34">
              <a:extLst>
                <a:ext uri="{FF2B5EF4-FFF2-40B4-BE49-F238E27FC236}">
                  <a16:creationId xmlns:a16="http://schemas.microsoft.com/office/drawing/2014/main" id="{2BBCEAAE-E5DD-5542-937B-F6B9B6EBD96D}"/>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6" name="TextBox 35">
              <a:extLst>
                <a:ext uri="{FF2B5EF4-FFF2-40B4-BE49-F238E27FC236}">
                  <a16:creationId xmlns:a16="http://schemas.microsoft.com/office/drawing/2014/main" id="{BFA50CBE-FB98-5618-4E71-1BBD6566FAAC}"/>
                </a:ext>
              </a:extLst>
            </p:cNvPr>
            <p:cNvSpPr txBox="1"/>
            <p:nvPr/>
          </p:nvSpPr>
          <p:spPr>
            <a:xfrm>
              <a:off x="2916542" y="1122538"/>
              <a:ext cx="6178484" cy="2349065"/>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Concept</a:t>
              </a:r>
              <a:endParaRPr lang="en-US" b="1" kern="1200" dirty="0">
                <a:solidFill>
                  <a:schemeClr val="tx1"/>
                </a:solidFill>
                <a:latin typeface="Alexandria"/>
              </a:endParaRPr>
            </a:p>
          </p:txBody>
        </p:sp>
      </p:grpSp>
      <p:grpSp>
        <p:nvGrpSpPr>
          <p:cNvPr id="37" name="Group 36">
            <a:extLst>
              <a:ext uri="{FF2B5EF4-FFF2-40B4-BE49-F238E27FC236}">
                <a16:creationId xmlns:a16="http://schemas.microsoft.com/office/drawing/2014/main" id="{6444A3A7-3613-AC85-3D0A-4DAF71B0E122}"/>
              </a:ext>
            </a:extLst>
          </p:cNvPr>
          <p:cNvGrpSpPr/>
          <p:nvPr/>
        </p:nvGrpSpPr>
        <p:grpSpPr>
          <a:xfrm>
            <a:off x="1361191" y="2576125"/>
            <a:ext cx="4506997" cy="620213"/>
            <a:chOff x="2916542" y="1566314"/>
            <a:chExt cx="6178484" cy="718491"/>
          </a:xfrm>
          <a:solidFill>
            <a:srgbClr val="FFE1FF"/>
          </a:solidFill>
        </p:grpSpPr>
        <p:sp>
          <p:nvSpPr>
            <p:cNvPr id="38" name="Rectangle 37">
              <a:extLst>
                <a:ext uri="{FF2B5EF4-FFF2-40B4-BE49-F238E27FC236}">
                  <a16:creationId xmlns:a16="http://schemas.microsoft.com/office/drawing/2014/main" id="{4C9AB098-3CFE-2186-4891-F8C1BA38FEF2}"/>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9" name="TextBox 38">
              <a:extLst>
                <a:ext uri="{FF2B5EF4-FFF2-40B4-BE49-F238E27FC236}">
                  <a16:creationId xmlns:a16="http://schemas.microsoft.com/office/drawing/2014/main" id="{DD561BBE-7300-B04C-12BB-A438EF7D8FE8}"/>
                </a:ext>
              </a:extLst>
            </p:cNvPr>
            <p:cNvSpPr txBox="1"/>
            <p:nvPr/>
          </p:nvSpPr>
          <p:spPr>
            <a:xfrm>
              <a:off x="2916542" y="1566314"/>
              <a:ext cx="6178484" cy="718491"/>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Objectives of Real Estate Portfolio Management</a:t>
              </a:r>
            </a:p>
          </p:txBody>
        </p:sp>
      </p:grpSp>
      <p:grpSp>
        <p:nvGrpSpPr>
          <p:cNvPr id="40" name="Group 39">
            <a:extLst>
              <a:ext uri="{FF2B5EF4-FFF2-40B4-BE49-F238E27FC236}">
                <a16:creationId xmlns:a16="http://schemas.microsoft.com/office/drawing/2014/main" id="{B0499D45-6D7D-A3C6-6BD6-6418BD32C743}"/>
              </a:ext>
            </a:extLst>
          </p:cNvPr>
          <p:cNvGrpSpPr/>
          <p:nvPr/>
        </p:nvGrpSpPr>
        <p:grpSpPr>
          <a:xfrm>
            <a:off x="1390175" y="3319826"/>
            <a:ext cx="4511021" cy="535753"/>
            <a:chOff x="2123457" y="1567959"/>
            <a:chExt cx="7764651" cy="669680"/>
          </a:xfrm>
          <a:solidFill>
            <a:srgbClr val="FFE1FF"/>
          </a:solidFill>
        </p:grpSpPr>
        <p:sp>
          <p:nvSpPr>
            <p:cNvPr id="41" name="Rectangle 40">
              <a:extLst>
                <a:ext uri="{FF2B5EF4-FFF2-40B4-BE49-F238E27FC236}">
                  <a16:creationId xmlns:a16="http://schemas.microsoft.com/office/drawing/2014/main" id="{12F0154D-7514-3B71-5C77-346F86C16ABA}"/>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2" name="TextBox 41">
              <a:extLst>
                <a:ext uri="{FF2B5EF4-FFF2-40B4-BE49-F238E27FC236}">
                  <a16:creationId xmlns:a16="http://schemas.microsoft.com/office/drawing/2014/main" id="{47DDFD80-277F-C867-1743-DA0607879827}"/>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Key Components of Real Estate Portfolio Management</a:t>
              </a:r>
            </a:p>
          </p:txBody>
        </p:sp>
      </p:grpSp>
      <p:grpSp>
        <p:nvGrpSpPr>
          <p:cNvPr id="43" name="Group 42">
            <a:extLst>
              <a:ext uri="{FF2B5EF4-FFF2-40B4-BE49-F238E27FC236}">
                <a16:creationId xmlns:a16="http://schemas.microsoft.com/office/drawing/2014/main" id="{FD17FE8C-2E5F-6BCD-D92F-31E4F3001C09}"/>
              </a:ext>
            </a:extLst>
          </p:cNvPr>
          <p:cNvGrpSpPr/>
          <p:nvPr/>
        </p:nvGrpSpPr>
        <p:grpSpPr>
          <a:xfrm>
            <a:off x="1368437" y="4069815"/>
            <a:ext cx="4511021" cy="535753"/>
            <a:chOff x="2123457" y="1567959"/>
            <a:chExt cx="7764651" cy="669680"/>
          </a:xfrm>
          <a:solidFill>
            <a:srgbClr val="FFE1FF"/>
          </a:solidFill>
        </p:grpSpPr>
        <p:sp>
          <p:nvSpPr>
            <p:cNvPr id="44" name="Rectangle 43">
              <a:extLst>
                <a:ext uri="{FF2B5EF4-FFF2-40B4-BE49-F238E27FC236}">
                  <a16:creationId xmlns:a16="http://schemas.microsoft.com/office/drawing/2014/main" id="{0F127CCA-1B0B-CE6F-C706-253122932AD9}"/>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5" name="TextBox 44">
              <a:extLst>
                <a:ext uri="{FF2B5EF4-FFF2-40B4-BE49-F238E27FC236}">
                  <a16:creationId xmlns:a16="http://schemas.microsoft.com/office/drawing/2014/main" id="{1A416207-8E96-9D08-3514-E9A44956D1E6}"/>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Property Management </a:t>
              </a:r>
              <a:r>
                <a:rPr lang="en-US" b="1" dirty="0">
                  <a:solidFill>
                    <a:prstClr val="black"/>
                  </a:solidFill>
                  <a:latin typeface="Alexandria"/>
                </a:rPr>
                <a:t>vs. </a:t>
              </a:r>
              <a:r>
                <a:rPr kumimoji="0" lang="en-US" b="1" i="0" u="none" strike="noStrike" kern="1200" cap="none" spc="0" normalizeH="0" baseline="0" noProof="0" dirty="0">
                  <a:ln>
                    <a:noFill/>
                  </a:ln>
                  <a:solidFill>
                    <a:prstClr val="black"/>
                  </a:solidFill>
                  <a:effectLst/>
                  <a:uLnTx/>
                  <a:uFillTx/>
                  <a:latin typeface="Alexandria"/>
                  <a:ea typeface="+mn-ea"/>
                  <a:cs typeface="+mn-cs"/>
                </a:rPr>
                <a:t>Portfolio Management</a:t>
              </a:r>
            </a:p>
          </p:txBody>
        </p:sp>
      </p:grpSp>
      <p:sp>
        <p:nvSpPr>
          <p:cNvPr id="15" name="Plaque 14">
            <a:extLst>
              <a:ext uri="{FF2B5EF4-FFF2-40B4-BE49-F238E27FC236}">
                <a16:creationId xmlns:a16="http://schemas.microsoft.com/office/drawing/2014/main" id="{316F1037-9A46-D717-4B1E-267A7D748E07}"/>
              </a:ext>
            </a:extLst>
          </p:cNvPr>
          <p:cNvSpPr/>
          <p:nvPr/>
        </p:nvSpPr>
        <p:spPr>
          <a:xfrm>
            <a:off x="6452950" y="1205968"/>
            <a:ext cx="5678024" cy="679426"/>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Facility Management</a:t>
            </a:r>
          </a:p>
        </p:txBody>
      </p:sp>
      <p:sp>
        <p:nvSpPr>
          <p:cNvPr id="22" name="TextBox 21">
            <a:extLst>
              <a:ext uri="{FF2B5EF4-FFF2-40B4-BE49-F238E27FC236}">
                <a16:creationId xmlns:a16="http://schemas.microsoft.com/office/drawing/2014/main" id="{69E83B74-8EFF-2ABB-D1AF-9CC15A63FE9B}"/>
              </a:ext>
            </a:extLst>
          </p:cNvPr>
          <p:cNvSpPr txBox="1"/>
          <p:nvPr/>
        </p:nvSpPr>
        <p:spPr>
          <a:xfrm>
            <a:off x="7573533" y="1971298"/>
            <a:ext cx="4514606"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Concept</a:t>
            </a:r>
          </a:p>
        </p:txBody>
      </p:sp>
      <p:sp>
        <p:nvSpPr>
          <p:cNvPr id="12" name="TextBox 11">
            <a:extLst>
              <a:ext uri="{FF2B5EF4-FFF2-40B4-BE49-F238E27FC236}">
                <a16:creationId xmlns:a16="http://schemas.microsoft.com/office/drawing/2014/main" id="{7005B6FC-7ECE-E9B7-CAF8-F8599290D723}"/>
              </a:ext>
            </a:extLst>
          </p:cNvPr>
          <p:cNvSpPr txBox="1"/>
          <p:nvPr/>
        </p:nvSpPr>
        <p:spPr>
          <a:xfrm>
            <a:off x="7654657" y="2484653"/>
            <a:ext cx="4433482"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Key characteristics of Facility management</a:t>
            </a:r>
          </a:p>
        </p:txBody>
      </p:sp>
      <p:sp>
        <p:nvSpPr>
          <p:cNvPr id="16" name="TextBox 15">
            <a:extLst>
              <a:ext uri="{FF2B5EF4-FFF2-40B4-BE49-F238E27FC236}">
                <a16:creationId xmlns:a16="http://schemas.microsoft.com/office/drawing/2014/main" id="{C31E11D0-80F7-75BC-AEA9-FDC090F112FD}"/>
              </a:ext>
            </a:extLst>
          </p:cNvPr>
          <p:cNvSpPr txBox="1"/>
          <p:nvPr/>
        </p:nvSpPr>
        <p:spPr>
          <a:xfrm>
            <a:off x="7676072" y="3062464"/>
            <a:ext cx="4433483"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 Objectives of Facility Management</a:t>
            </a:r>
          </a:p>
        </p:txBody>
      </p:sp>
      <p:sp>
        <p:nvSpPr>
          <p:cNvPr id="17" name="TextBox 16">
            <a:extLst>
              <a:ext uri="{FF2B5EF4-FFF2-40B4-BE49-F238E27FC236}">
                <a16:creationId xmlns:a16="http://schemas.microsoft.com/office/drawing/2014/main" id="{D2400E4A-7519-9142-8762-6EDF1D88C3AF}"/>
              </a:ext>
            </a:extLst>
          </p:cNvPr>
          <p:cNvSpPr txBox="1"/>
          <p:nvPr/>
        </p:nvSpPr>
        <p:spPr>
          <a:xfrm>
            <a:off x="7633239" y="3640948"/>
            <a:ext cx="4476317" cy="923330"/>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Asset Management vs. Property Management vs. Facility Management vs. Real Estate Portfolio Management</a:t>
            </a:r>
          </a:p>
        </p:txBody>
      </p:sp>
      <p:sp>
        <p:nvSpPr>
          <p:cNvPr id="10" name="TextBox 9">
            <a:extLst>
              <a:ext uri="{FF2B5EF4-FFF2-40B4-BE49-F238E27FC236}">
                <a16:creationId xmlns:a16="http://schemas.microsoft.com/office/drawing/2014/main" id="{87730862-2E9B-B197-8B95-B47B9DBA9A81}"/>
              </a:ext>
            </a:extLst>
          </p:cNvPr>
          <p:cNvSpPr txBox="1"/>
          <p:nvPr/>
        </p:nvSpPr>
        <p:spPr>
          <a:xfrm>
            <a:off x="7611822" y="4744779"/>
            <a:ext cx="4476317" cy="646331"/>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Owner vs. Operator vs. Property Manager vs. Facility Manager</a:t>
            </a:r>
          </a:p>
        </p:txBody>
      </p:sp>
      <p:sp>
        <p:nvSpPr>
          <p:cNvPr id="11" name="TextBox 10">
            <a:extLst>
              <a:ext uri="{FF2B5EF4-FFF2-40B4-BE49-F238E27FC236}">
                <a16:creationId xmlns:a16="http://schemas.microsoft.com/office/drawing/2014/main" id="{CCE7C5D4-25FE-A639-C866-45861E485AE5}"/>
              </a:ext>
            </a:extLst>
          </p:cNvPr>
          <p:cNvSpPr txBox="1"/>
          <p:nvPr/>
        </p:nvSpPr>
        <p:spPr>
          <a:xfrm>
            <a:off x="7592677" y="5571611"/>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Facility Planning </a:t>
            </a:r>
          </a:p>
        </p:txBody>
      </p:sp>
      <p:sp>
        <p:nvSpPr>
          <p:cNvPr id="13" name="TextBox 12">
            <a:extLst>
              <a:ext uri="{FF2B5EF4-FFF2-40B4-BE49-F238E27FC236}">
                <a16:creationId xmlns:a16="http://schemas.microsoft.com/office/drawing/2014/main" id="{445C73DA-DAF7-EE56-ACF7-9E00454D9B98}"/>
              </a:ext>
            </a:extLst>
          </p:cNvPr>
          <p:cNvSpPr txBox="1"/>
          <p:nvPr/>
        </p:nvSpPr>
        <p:spPr>
          <a:xfrm>
            <a:off x="7622812" y="6151485"/>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Facility Management Life cycle</a:t>
            </a:r>
          </a:p>
        </p:txBody>
      </p:sp>
    </p:spTree>
    <p:extLst>
      <p:ext uri="{BB962C8B-B14F-4D97-AF65-F5344CB8AC3E}">
        <p14:creationId xmlns:p14="http://schemas.microsoft.com/office/powerpoint/2010/main" val="2851790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fill="hold"/>
                                        <p:tgtEl>
                                          <p:spTgt spid="43"/>
                                        </p:tgtEl>
                                        <p:attrNameLst>
                                          <p:attrName>ppt_x</p:attrName>
                                        </p:attrNameLst>
                                      </p:cBhvr>
                                      <p:tavLst>
                                        <p:tav tm="0">
                                          <p:val>
                                            <p:strVal val="#ppt_x"/>
                                          </p:val>
                                        </p:tav>
                                        <p:tav tm="100000">
                                          <p:val>
                                            <p:strVal val="#ppt_x"/>
                                          </p:val>
                                        </p:tav>
                                      </p:tavLst>
                                    </p:anim>
                                    <p:anim calcmode="lin" valueType="num">
                                      <p:cBhvr additive="base">
                                        <p:cTn id="3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fill="hold"/>
                                        <p:tgtEl>
                                          <p:spTgt spid="10"/>
                                        </p:tgtEl>
                                        <p:attrNameLst>
                                          <p:attrName>ppt_x</p:attrName>
                                        </p:attrNameLst>
                                      </p:cBhvr>
                                      <p:tavLst>
                                        <p:tav tm="0">
                                          <p:val>
                                            <p:strVal val="#ppt_x"/>
                                          </p:val>
                                        </p:tav>
                                        <p:tav tm="100000">
                                          <p:val>
                                            <p:strVal val="#ppt_x"/>
                                          </p:val>
                                        </p:tav>
                                      </p:tavLst>
                                    </p:anim>
                                    <p:anim calcmode="lin" valueType="num">
                                      <p:cBhvr additive="base">
                                        <p:cTn id="6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500" fill="hold"/>
                                        <p:tgtEl>
                                          <p:spTgt spid="11"/>
                                        </p:tgtEl>
                                        <p:attrNameLst>
                                          <p:attrName>ppt_x</p:attrName>
                                        </p:attrNameLst>
                                      </p:cBhvr>
                                      <p:tavLst>
                                        <p:tav tm="0">
                                          <p:val>
                                            <p:strVal val="#ppt_x"/>
                                          </p:val>
                                        </p:tav>
                                        <p:tav tm="100000">
                                          <p:val>
                                            <p:strVal val="#ppt_x"/>
                                          </p:val>
                                        </p:tav>
                                      </p:tavLst>
                                    </p:anim>
                                    <p:anim calcmode="lin" valueType="num">
                                      <p:cBhvr additive="base">
                                        <p:cTn id="7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500" fill="hold"/>
                                        <p:tgtEl>
                                          <p:spTgt spid="13"/>
                                        </p:tgtEl>
                                        <p:attrNameLst>
                                          <p:attrName>ppt_x</p:attrName>
                                        </p:attrNameLst>
                                      </p:cBhvr>
                                      <p:tavLst>
                                        <p:tav tm="0">
                                          <p:val>
                                            <p:strVal val="#ppt_x"/>
                                          </p:val>
                                        </p:tav>
                                        <p:tav tm="100000">
                                          <p:val>
                                            <p:strVal val="#ppt_x"/>
                                          </p:val>
                                        </p:tav>
                                      </p:tavLst>
                                    </p:anim>
                                    <p:anim calcmode="lin" valueType="num">
                                      <p:cBhvr additive="base">
                                        <p:cTn id="7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22" grpId="0" animBg="1"/>
      <p:bldP spid="12" grpId="0" animBg="1"/>
      <p:bldP spid="16" grpId="0" animBg="1"/>
      <p:bldP spid="17" grpId="0" animBg="1"/>
      <p:bldP spid="10" grpId="0" animBg="1"/>
      <p:bldP spid="11" grpId="0"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16604</TotalTime>
  <Words>4600</Words>
  <Application>Microsoft Office PowerPoint</Application>
  <PresentationFormat>Widescreen</PresentationFormat>
  <Paragraphs>643</Paragraphs>
  <Slides>48</Slides>
  <Notes>47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48</vt:i4>
      </vt:variant>
    </vt:vector>
  </HeadingPairs>
  <TitlesOfParts>
    <vt:vector size="55" baseType="lpstr">
      <vt:lpstr>Alexandria</vt:lpstr>
      <vt:lpstr>Arial</vt:lpstr>
      <vt:lpstr>Calibri</vt:lpstr>
      <vt:lpstr>Calibri Light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109</cp:revision>
  <dcterms:created xsi:type="dcterms:W3CDTF">2023-04-29T09:08:00Z</dcterms:created>
  <dcterms:modified xsi:type="dcterms:W3CDTF">2025-11-20T00:44:44Z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