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3"/>
  </p:notesMasterIdLst>
  <p:sldIdLst>
    <p:sldId id="480" r:id="rId5"/>
    <p:sldId id="303" r:id="rId6"/>
    <p:sldId id="271" r:id="rId7"/>
    <p:sldId id="313" r:id="rId8"/>
    <p:sldId id="276" r:id="rId9"/>
    <p:sldId id="256" r:id="rId10"/>
    <p:sldId id="306" r:id="rId11"/>
    <p:sldId id="34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66"/>
  </p:normalViewPr>
  <p:slideViewPr>
    <p:cSldViewPr snapToGrid="0">
      <p:cViewPr varScale="1">
        <p:scale>
          <a:sx n="102" d="100"/>
          <a:sy n="102" d="100"/>
        </p:scale>
        <p:origin x="856"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8/17/26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A"/>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A"/>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A"/>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8/17/26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8/17/26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8/17/26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8/17/26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jpeg"/><Relationship Id="rId1" Type="http://schemas.openxmlformats.org/officeDocument/2006/relationships/slideLayout" Target="../slideLayouts/slideLayout17.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2591927"/>
            <a:ext cx="5216525" cy="523220"/>
          </a:xfrm>
          <a:prstGeom prst="rect">
            <a:avLst/>
          </a:prstGeom>
          <a:noFill/>
        </p:spPr>
        <p:txBody>
          <a:bodyPr wrap="square" rtlCol="0">
            <a:spAutoFit/>
          </a:bodyPr>
          <a:lstStyle/>
          <a:p>
            <a:pPr algn="ctr"/>
            <a:r>
              <a:rPr lang="ar-SA" sz="2800" b="1" dirty="0">
                <a:latin typeface="Amasis MT Pro Black" panose="020F0502020204030204" pitchFamily="18" charset="0"/>
                <a:cs typeface="Alexandria" charset="0"/>
              </a:rPr>
              <a:t>عرض تقديمي لمناقشة رسالة ماجستير </a:t>
            </a:r>
            <a:endParaRPr lang="en-US" sz="2800" b="1" dirty="0">
              <a:latin typeface="Amasis MT Pro Black" panose="020F0502020204030204" pitchFamily="18"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46" name="TextBox 45"/>
          <p:cNvSpPr txBox="1"/>
          <p:nvPr/>
        </p:nvSpPr>
        <p:spPr>
          <a:xfrm>
            <a:off x="1703708" y="4730213"/>
            <a:ext cx="2198341" cy="707886"/>
          </a:xfrm>
          <a:prstGeom prst="rect">
            <a:avLst/>
          </a:prstGeom>
          <a:noFill/>
        </p:spPr>
        <p:txBody>
          <a:bodyPr wrap="square" rtlCol="0">
            <a:spAutoFit/>
          </a:bodyPr>
          <a:lstStyle/>
          <a:p>
            <a:pPr algn="ctr"/>
            <a:r>
              <a:rPr lang="ar-SA" sz="2000" b="1" dirty="0">
                <a:latin typeface="Abadi" panose="020F0502020204030204" pitchFamily="34" charset="0"/>
                <a:cs typeface="Alexandria" charset="0"/>
              </a:rPr>
              <a:t>إشراف </a:t>
            </a:r>
          </a:p>
          <a:p>
            <a:pPr algn="ctr"/>
            <a:r>
              <a:rPr lang="ar-SA" sz="2000" b="1" dirty="0" err="1">
                <a:latin typeface="Abadi" panose="020F0502020204030204" pitchFamily="34" charset="0"/>
                <a:cs typeface="Alexandria" charset="0"/>
              </a:rPr>
              <a:t>د.مهيتاب</a:t>
            </a:r>
            <a:r>
              <a:rPr lang="ar-SA" sz="2000" b="1" dirty="0">
                <a:latin typeface="Abadi" panose="020F0502020204030204" pitchFamily="34" charset="0"/>
                <a:cs typeface="Alexandria" charset="0"/>
              </a:rPr>
              <a:t> الرافعي </a:t>
            </a:r>
            <a:endParaRPr lang="en-US" sz="2000" b="1" dirty="0">
              <a:latin typeface="Abadi" panose="020F0502020204030204" pitchFamily="34"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45">
            <a:extLst>
              <a:ext uri="{FF2B5EF4-FFF2-40B4-BE49-F238E27FC236}">
                <a16:creationId xmlns:a16="http://schemas.microsoft.com/office/drawing/2014/main" id="{0ADA0FF0-F501-EAB3-B696-3C974B89E115}"/>
              </a:ext>
            </a:extLst>
          </p:cNvPr>
          <p:cNvSpPr txBox="1"/>
          <p:nvPr/>
        </p:nvSpPr>
        <p:spPr>
          <a:xfrm>
            <a:off x="1703708" y="3517441"/>
            <a:ext cx="2198341" cy="810478"/>
          </a:xfrm>
          <a:prstGeom prst="rect">
            <a:avLst/>
          </a:prstGeom>
          <a:noFill/>
        </p:spPr>
        <p:txBody>
          <a:bodyPr wrap="square" rtlCol="0">
            <a:spAutoFit/>
          </a:bodyPr>
          <a:lstStyle/>
          <a:p>
            <a:pPr algn="ctr" rtl="1">
              <a:spcAft>
                <a:spcPts val="800"/>
              </a:spcAft>
              <a:buNone/>
            </a:pPr>
            <a:r>
              <a:rPr lang="ar-SA" sz="2000" b="1" dirty="0">
                <a:latin typeface="Abadi" panose="020F0502020204030204" pitchFamily="34" charset="0"/>
                <a:cs typeface="Alexandria" charset="0"/>
              </a:rPr>
              <a:t>إعداد</a:t>
            </a:r>
            <a:endParaRPr lang="en-US" sz="2000" b="1" dirty="0">
              <a:latin typeface="Abadi" panose="020F0502020204030204" pitchFamily="34" charset="0"/>
              <a:cs typeface="Alexandria" charset="0"/>
            </a:endParaRPr>
          </a:p>
          <a:p>
            <a:pPr algn="ctr" rtl="1">
              <a:spcAft>
                <a:spcPts val="800"/>
              </a:spcAft>
              <a:buNone/>
            </a:pPr>
            <a:r>
              <a:rPr lang="ar-SA" sz="2000" b="1" dirty="0">
                <a:latin typeface="Abadi" panose="020F0502020204030204" pitchFamily="34" charset="0"/>
                <a:cs typeface="Alexandria" charset="0"/>
              </a:rPr>
              <a:t>سعيد سعد القحطاني </a:t>
            </a:r>
            <a:endParaRPr lang="en-US" sz="2000" b="1" dirty="0">
              <a:latin typeface="Abadi" panose="020F0502020204030204" pitchFamily="34" charset="0"/>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circle(in)">
                                      <p:cBhvr>
                                        <p:cTn id="12" dur="20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circle(in)">
                                      <p:cBhvr>
                                        <p:cTn id="22" dur="2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7957" y="2668974"/>
            <a:ext cx="6300183" cy="2585323"/>
          </a:xfrm>
          <a:prstGeom prst="rect">
            <a:avLst/>
          </a:prstGeom>
          <a:noFill/>
        </p:spPr>
        <p:txBody>
          <a:bodyPr wrap="square" rtlCol="0">
            <a:spAutoFit/>
          </a:bodyPr>
          <a:lstStyle/>
          <a:p>
            <a:pPr algn="ctr" rtl="1"/>
            <a:r>
              <a:rPr lang="ar-SA" sz="3600" b="1" dirty="0">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دور الاتصال الاستراتيجي في تعزيز الصورة الذهنية للمشاريع التنموية السعودية (مشروع القدية نموذجًا): دراسة ميدانية</a:t>
            </a:r>
          </a:p>
          <a:p>
            <a:pPr algn="ctr" rtl="1"/>
            <a:r>
              <a:rPr lang="en-US" b="1" dirty="0"/>
              <a:t>The role of strategic communication in enhancing the mental image of Saudi development projects (</a:t>
            </a:r>
            <a:r>
              <a:rPr lang="en-US" b="1" dirty="0" err="1"/>
              <a:t>Qiddiya</a:t>
            </a:r>
            <a:r>
              <a:rPr lang="en-US" b="1" dirty="0"/>
              <a:t> project as a model): a field study</a:t>
            </a:r>
            <a:endParaRPr lang="en-US" dirty="0"/>
          </a:p>
          <a:p>
            <a:pPr algn="ctr" rtl="1"/>
            <a:endParaRPr lang="en-US" sz="3600" b="1" dirty="0">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961112"/>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100">
              <a:solidFill>
                <a:srgbClr val="00B0F0"/>
              </a:solidFill>
              <a:ea typeface="Roboto Light" panose="02000000000000000000" pitchFamily="2" charset="0"/>
            </a:endParaRPr>
          </a:p>
        </p:txBody>
      </p:sp>
      <p:sp>
        <p:nvSpPr>
          <p:cNvPr id="6" name="Rectangle 5"/>
          <p:cNvSpPr/>
          <p:nvPr/>
        </p:nvSpPr>
        <p:spPr>
          <a:xfrm>
            <a:off x="2626178" y="277069"/>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4" name="Rectangle 33"/>
          <p:cNvSpPr/>
          <p:nvPr/>
        </p:nvSpPr>
        <p:spPr>
          <a:xfrm>
            <a:off x="1123060" y="4843462"/>
            <a:ext cx="4747323" cy="2333075"/>
          </a:xfrm>
          <a:prstGeom prst="rect">
            <a:avLst/>
          </a:prstGeom>
          <a:noFill/>
        </p:spPr>
        <p:txBody>
          <a:bodyPr wrap="square">
            <a:spAutoFit/>
          </a:bodyPr>
          <a:lstStyle/>
          <a:p>
            <a:pPr marL="285750" lvl="0" indent="-285750" algn="just" rtl="1">
              <a:buFont typeface="Arial" panose="020B0604020202020204" pitchFamily="34" charset="0"/>
              <a:buChar char="•"/>
            </a:pPr>
            <a:r>
              <a:rPr lang="ar-SA" sz="1600" dirty="0">
                <a:latin typeface="Trade Gothic Inline" panose="020F0502020204030204" pitchFamily="34" charset="0"/>
              </a:rPr>
              <a:t>رؤية 2030 أحدثت تحولًا تنمويًا واقتصاديًا كبيرًا في المملكة. </a:t>
            </a:r>
          </a:p>
          <a:p>
            <a:pPr marL="285750" lvl="0" indent="-285750" algn="just" rtl="1">
              <a:buFont typeface="Arial" panose="020B0604020202020204" pitchFamily="34" charset="0"/>
              <a:buChar char="•"/>
            </a:pPr>
            <a:r>
              <a:rPr lang="ar-SA" sz="1600" dirty="0">
                <a:latin typeface="Trade Gothic Inline" panose="020F0502020204030204" pitchFamily="34" charset="0"/>
              </a:rPr>
              <a:t>مشروع القدية أحد أبرز المشروعات التنموية في رؤية 2030. </a:t>
            </a:r>
          </a:p>
          <a:p>
            <a:pPr marL="285750" lvl="0" indent="-285750" algn="just" rtl="1">
              <a:buFont typeface="Arial" panose="020B0604020202020204" pitchFamily="34" charset="0"/>
              <a:buChar char="•"/>
            </a:pPr>
            <a:r>
              <a:rPr lang="ar-SA" sz="1600" dirty="0">
                <a:latin typeface="Trade Gothic Inline" panose="020F0502020204030204" pitchFamily="34" charset="0"/>
              </a:rPr>
              <a:t>تزايدت أهمية </a:t>
            </a:r>
            <a:r>
              <a:rPr lang="ar-SA" sz="1600" b="1" dirty="0">
                <a:latin typeface="Trade Gothic Inline" panose="020F0502020204030204" pitchFamily="34" charset="0"/>
              </a:rPr>
              <a:t>الاتصال الاستراتيجي</a:t>
            </a:r>
            <a:r>
              <a:rPr lang="ar-SA" sz="1600" dirty="0">
                <a:latin typeface="Trade Gothic Inline" panose="020F0502020204030204" pitchFamily="34" charset="0"/>
              </a:rPr>
              <a:t> مع توسع المشروعات الوطنية. </a:t>
            </a:r>
          </a:p>
          <a:p>
            <a:pPr marL="285750" lvl="0" indent="-285750" algn="just" rtl="1">
              <a:buFont typeface="Arial" panose="020B0604020202020204" pitchFamily="34" charset="0"/>
              <a:buChar char="•"/>
            </a:pPr>
            <a:r>
              <a:rPr lang="ar-SA" sz="1600" dirty="0">
                <a:latin typeface="Trade Gothic Inline" panose="020F0502020204030204" pitchFamily="34" charset="0"/>
              </a:rPr>
              <a:t>الاتصال الاستراتيجي يسهم في بناء وتعزيز </a:t>
            </a:r>
            <a:r>
              <a:rPr lang="ar-SA" sz="1600" b="1" dirty="0">
                <a:latin typeface="Trade Gothic Inline" panose="020F0502020204030204" pitchFamily="34" charset="0"/>
              </a:rPr>
              <a:t>الصورة الذهنية</a:t>
            </a:r>
            <a:r>
              <a:rPr lang="ar-SA" sz="1600" dirty="0">
                <a:latin typeface="Trade Gothic Inline" panose="020F0502020204030204" pitchFamily="34" charset="0"/>
              </a:rPr>
              <a:t> للمشروع. </a:t>
            </a:r>
          </a:p>
          <a:p>
            <a:pPr marL="285750" lvl="0" indent="-285750" algn="just" rtl="1">
              <a:buFont typeface="Arial" panose="020B0604020202020204" pitchFamily="34" charset="0"/>
              <a:buChar char="•"/>
            </a:pPr>
            <a:r>
              <a:rPr lang="ar-SA" sz="1600" dirty="0">
                <a:latin typeface="Trade Gothic Inline" panose="020F0502020204030204" pitchFamily="34" charset="0"/>
              </a:rPr>
              <a:t>الصورة الذهنية تؤثر في إدراك الجمهور واتجاهاته وسلوكياته. </a:t>
            </a:r>
          </a:p>
          <a:p>
            <a:pPr marL="285750" lvl="0" indent="-285750" algn="just" rtl="1">
              <a:buFont typeface="Arial" panose="020B0604020202020204" pitchFamily="34" charset="0"/>
              <a:buChar char="•"/>
            </a:pPr>
            <a:r>
              <a:rPr lang="ar-SA" sz="1600" dirty="0">
                <a:latin typeface="Trade Gothic Inline" panose="020F0502020204030204" pitchFamily="34" charset="0"/>
              </a:rPr>
              <a:t>تهدف الدراسة إلى معرفة دور الاتصال الاستراتيجي في تعزيز الصورة الذهنية لمشروع القدية لدى الجمهور السعودي.</a:t>
            </a:r>
          </a:p>
          <a:p>
            <a:pPr marL="285750" indent="-285750" algn="r" rtl="1">
              <a:lnSpc>
                <a:spcPct val="120000"/>
              </a:lnSpc>
              <a:buFont typeface="Arial" panose="020B0604020202020204" pitchFamily="34" charset="0"/>
              <a:buChar char="•"/>
            </a:pPr>
            <a:endParaRPr lang="en-US" sz="1600" dirty="0">
              <a:latin typeface="Trade Gothic Inline" panose="020F0502020204030204" pitchFamily="34" charset="0"/>
              <a:cs typeface="Alexandria" charset="0"/>
            </a:endParaRPr>
          </a:p>
        </p:txBody>
      </p:sp>
      <p:sp>
        <p:nvSpPr>
          <p:cNvPr id="42" name="TextBox 41"/>
          <p:cNvSpPr txBox="1"/>
          <p:nvPr/>
        </p:nvSpPr>
        <p:spPr>
          <a:xfrm>
            <a:off x="5050917" y="1437691"/>
            <a:ext cx="917148" cy="306705"/>
          </a:xfrm>
          <a:prstGeom prst="rect">
            <a:avLst/>
          </a:prstGeom>
          <a:noFill/>
        </p:spPr>
        <p:txBody>
          <a:bodyPr wrap="square" rtlCol="0">
            <a:spAutoFit/>
          </a:bodyPr>
          <a:lstStyle/>
          <a:p>
            <a:pPr algn="ctr"/>
            <a:r>
              <a:rPr lang="ar-SA" sz="1400" dirty="0">
                <a:solidFill>
                  <a:schemeClr val="bg1"/>
                </a:solidFill>
                <a:latin typeface="Alexandria" charset="0"/>
                <a:cs typeface="Alexandria" charset="0"/>
              </a:rPr>
              <a:t>المقدمة</a:t>
            </a:r>
            <a:endParaRPr lang="en-US" sz="1400"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497"/>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circle(in)">
                                      <p:cBhvr>
                                        <p:cTn id="15" dur="2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3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772574" y="1615294"/>
            <a:ext cx="2161648" cy="46037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مشكلة الدراسة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62322"/>
          </a:xfrm>
          <a:prstGeom prst="rect">
            <a:avLst/>
          </a:prstGeom>
          <a:noFill/>
        </p:spPr>
        <p:txBody>
          <a:bodyPr wrap="square" rtlCol="0">
            <a:spAutoFit/>
          </a:bodyPr>
          <a:lstStyle/>
          <a:p>
            <a:pPr algn="just" rtl="1"/>
            <a:r>
              <a:rPr lang="ar-SA" dirty="0"/>
              <a:t>وتتمثل مشكلة الدراسة في الحاجة الماسة الى التعرف على مدى اسهام الاتصال الاستراتيجي الى تعزيز الصورة الذهنية لمشروع القدية بوصفه مشروع حيوي لرؤية 2030 وتقديم المعلومة الصحيحة للمتلقي وتحديد الابعاد الاتصالية الأكثر تأثيراً في تشكيل تلك الصورة.</a:t>
            </a:r>
            <a:endParaRPr lang="en-US" dirty="0"/>
          </a:p>
          <a:p>
            <a:pPr algn="just" rtl="1"/>
            <a:r>
              <a:rPr lang="ar-SA" b="1" dirty="0"/>
              <a:t>ومن هنا يأتي السؤال الرئيسي:</a:t>
            </a:r>
            <a:endParaRPr lang="en-US" dirty="0"/>
          </a:p>
          <a:p>
            <a:pPr algn="just" rtl="1"/>
            <a:r>
              <a:rPr lang="ar-SA" dirty="0"/>
              <a:t>إلى أي مدى تسهم ممارسات الاتصال الاستراتيجي في مشروع القدية في تشكيل وتعزيز الصورة الذهنية لدى الجمهور السعودي في أبعادها المعرفية والوجدانية والسلوكية؟</a:t>
            </a:r>
            <a:endParaRPr lang="en-US" dirty="0"/>
          </a:p>
          <a:p>
            <a:pPr algn="just" rtl="1"/>
            <a:r>
              <a:rPr lang="ar-SA" b="1" dirty="0"/>
              <a:t>تساؤلات الدراسة؟</a:t>
            </a:r>
            <a:endParaRPr lang="en-US" dirty="0"/>
          </a:p>
          <a:p>
            <a:pPr algn="just" rtl="1"/>
            <a:r>
              <a:rPr lang="ar-SA" dirty="0"/>
              <a:t>1. ما مستوى تطبيق الاتصال الاستراتيجي في مشروع القدية من وجهة نظر الجمهور السعودي؟</a:t>
            </a:r>
            <a:endParaRPr lang="en-US" dirty="0"/>
          </a:p>
          <a:p>
            <a:pPr algn="just" rtl="1"/>
            <a:r>
              <a:rPr lang="ar-SA" dirty="0"/>
              <a:t>2. ما مستوى الصورة الذهنية المتكونة لدى الجمهور السعودي تجاه مشروع القدية؟</a:t>
            </a:r>
            <a:endParaRPr lang="en-US" dirty="0"/>
          </a:p>
          <a:p>
            <a:pPr algn="just" rtl="1"/>
            <a:r>
              <a:rPr lang="ar-SA" dirty="0"/>
              <a:t>3. ما طبيعة العلاقة بين أبعاد الاتصال الاستراتيجي والصورة الذهنية لمشروع القدية؟</a:t>
            </a: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circle(in)">
                                      <p:cBhvr>
                                        <p:cTn id="7" dur="20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circle(in)">
                                      <p:cBhvr>
                                        <p:cTn id="12" dur="2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429499" y="1093994"/>
            <a:ext cx="3902032" cy="461665"/>
          </a:xfrm>
          <a:prstGeom prst="rect">
            <a:avLst/>
          </a:prstGeom>
          <a:noFill/>
        </p:spPr>
        <p:txBody>
          <a:bodyPr wrap="square" rtlCol="0">
            <a:spAutoFit/>
          </a:bodyPr>
          <a:lstStyle/>
          <a:p>
            <a:pPr algn="ctr"/>
            <a:r>
              <a:rPr lang="ar-SA" sz="2400" b="1" dirty="0">
                <a:solidFill>
                  <a:srgbClr val="00B0F0"/>
                </a:solidFill>
                <a:latin typeface="Alexandria" charset="0"/>
                <a:cs typeface="Alexandria" charset="0"/>
              </a:rPr>
              <a:t>أهداف وأهمية الدراسة</a:t>
            </a:r>
            <a:endParaRPr lang="en-US" sz="24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sp>
        <p:nvSpPr>
          <p:cNvPr id="48" name="TextBox 47"/>
          <p:cNvSpPr txBox="1"/>
          <p:nvPr/>
        </p:nvSpPr>
        <p:spPr>
          <a:xfrm>
            <a:off x="889000" y="2391844"/>
            <a:ext cx="10541000" cy="2492990"/>
          </a:xfrm>
          <a:prstGeom prst="rect">
            <a:avLst/>
          </a:prstGeom>
          <a:noFill/>
        </p:spPr>
        <p:txBody>
          <a:bodyPr wrap="square" rtlCol="0">
            <a:spAutoFit/>
          </a:bodyPr>
          <a:lstStyle/>
          <a:p>
            <a:pPr algn="r" rtl="1"/>
            <a:r>
              <a:rPr lang="ar-SA" b="1" dirty="0"/>
              <a:t>أهداف الدراسة:</a:t>
            </a:r>
            <a:endParaRPr lang="en-US" dirty="0"/>
          </a:p>
          <a:p>
            <a:pPr marL="285750" lvl="0" indent="-285750" algn="r" rtl="1">
              <a:buFont typeface="Arial" panose="020B0604020202020204" pitchFamily="34" charset="0"/>
              <a:buChar char="•"/>
            </a:pPr>
            <a:r>
              <a:rPr lang="ar-SA" dirty="0"/>
              <a:t>التعرف على مفهوم الاتصال الاستراتيجي ومكوناته وخصائصه.</a:t>
            </a:r>
            <a:endParaRPr lang="en-US" dirty="0"/>
          </a:p>
          <a:p>
            <a:pPr marL="285750" lvl="0" indent="-285750" algn="r" rtl="1">
              <a:buFont typeface="Arial" panose="020B0604020202020204" pitchFamily="34" charset="0"/>
              <a:buChar char="•"/>
            </a:pPr>
            <a:r>
              <a:rPr lang="ar-SA" dirty="0"/>
              <a:t>التعرف على الصورة الذهنية وخصائصها وأبعادها.</a:t>
            </a:r>
            <a:endParaRPr lang="en-US" dirty="0"/>
          </a:p>
          <a:p>
            <a:pPr marL="285750" indent="-285750" algn="r" rtl="1">
              <a:buFont typeface="Arial" panose="020B0604020202020204" pitchFamily="34" charset="0"/>
              <a:buChar char="•"/>
            </a:pPr>
            <a:r>
              <a:rPr lang="ar-SA" dirty="0"/>
              <a:t>التعرف على واقع الاتصال الاستراتيجي وتطبيقه في مشروع القدية.</a:t>
            </a:r>
          </a:p>
          <a:p>
            <a:pPr marL="285750" indent="-285750" algn="r" rtl="1">
              <a:buFont typeface="Arial" panose="020B0604020202020204" pitchFamily="34" charset="0"/>
              <a:buChar char="•"/>
            </a:pPr>
            <a:endParaRPr lang="ar-SA" sz="1600" dirty="0">
              <a:latin typeface="Alexandria" charset="0"/>
              <a:cs typeface="Alexandria" charset="0"/>
            </a:endParaRPr>
          </a:p>
          <a:p>
            <a:pPr algn="r"/>
            <a:r>
              <a:rPr lang="ar-SA" sz="1600" b="1" dirty="0">
                <a:latin typeface="Alexandria" charset="0"/>
                <a:cs typeface="Alexandria" charset="0"/>
              </a:rPr>
              <a:t>أهمية الدراسة :</a:t>
            </a:r>
          </a:p>
          <a:p>
            <a:pPr marL="285750" lvl="0" indent="-285750" algn="r" rtl="1">
              <a:buFont typeface="Arial" panose="020B0604020202020204" pitchFamily="34" charset="0"/>
              <a:buChar char="•"/>
            </a:pPr>
            <a:r>
              <a:rPr lang="ar-SA" dirty="0"/>
              <a:t>إضافة بحث ميداني للمكتبات العلمية عن الاتصال الاستراتيجي والصورة الذهنية ودورها في المشاريع التنموية (مشروع القدية).</a:t>
            </a:r>
            <a:endParaRPr lang="en-US" dirty="0"/>
          </a:p>
          <a:p>
            <a:pPr marL="285750" lvl="0" indent="-285750" algn="r" rtl="1">
              <a:buFont typeface="Arial" panose="020B0604020202020204" pitchFamily="34" charset="0"/>
              <a:buChar char="•"/>
            </a:pPr>
            <a:r>
              <a:rPr lang="ar-SA" dirty="0"/>
              <a:t>تفعيل دور الاتصال الاستراتيجي كأداة فاعلة في عكس الصورة الذهنية الجيدة لدى الجمهور السعودي.</a:t>
            </a:r>
            <a:endParaRPr lang="en-US" dirty="0"/>
          </a:p>
          <a:p>
            <a:pPr algn="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circle(in)">
                                      <p:cBhvr>
                                        <p:cTn id="12" dur="2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809750" y="2332486"/>
            <a:ext cx="8283546" cy="2862322"/>
          </a:xfrm>
          <a:prstGeom prst="rect">
            <a:avLst/>
          </a:prstGeom>
          <a:noFill/>
        </p:spPr>
        <p:txBody>
          <a:bodyPr wrap="square" rtlCol="0">
            <a:spAutoFit/>
          </a:bodyPr>
          <a:lstStyle/>
          <a:p>
            <a:pPr algn="r" rtl="1"/>
            <a:r>
              <a:rPr lang="ar-SA" b="1" dirty="0"/>
              <a:t>منهج البحث:</a:t>
            </a:r>
            <a:endParaRPr lang="en-US" dirty="0"/>
          </a:p>
          <a:p>
            <a:pPr algn="r"/>
            <a:r>
              <a:rPr lang="ar-SA" dirty="0"/>
              <a:t>اعتمدت الدراسة على المنهج الوصفي التحليلي</a:t>
            </a:r>
            <a:endParaRPr lang="en-US" dirty="0"/>
          </a:p>
          <a:p>
            <a:pPr algn="r" rtl="1"/>
            <a:r>
              <a:rPr lang="ar-SA" b="1" dirty="0"/>
              <a:t>عينة الدراسة:</a:t>
            </a:r>
            <a:endParaRPr lang="en-US" dirty="0"/>
          </a:p>
          <a:p>
            <a:pPr algn="r" rtl="1"/>
            <a:r>
              <a:rPr lang="ar-SA" dirty="0"/>
              <a:t>عينة الدراسة: تتكون عينة الدراسة من (100) مفردة من منطقة الرياض من الجمهور السعودي وتتراوح أعمارهم بين 18-60 سنة.</a:t>
            </a:r>
            <a:endParaRPr lang="en-US" dirty="0"/>
          </a:p>
          <a:p>
            <a:pPr algn="r" rtl="1"/>
            <a:r>
              <a:rPr lang="ar-SA" b="1" dirty="0"/>
              <a:t>أدوات الدراسة:</a:t>
            </a:r>
            <a:endParaRPr lang="en-US" dirty="0"/>
          </a:p>
          <a:p>
            <a:pPr algn="r" rtl="1"/>
            <a:r>
              <a:rPr lang="ar-SA" b="1" dirty="0"/>
              <a:t>الاستبانة</a:t>
            </a:r>
            <a:r>
              <a:rPr lang="en-US" b="1" dirty="0"/>
              <a:t> (Questionnaire)</a:t>
            </a:r>
            <a:endParaRPr lang="en-US" dirty="0"/>
          </a:p>
          <a:p>
            <a:pPr algn="r" rtl="1"/>
            <a:r>
              <a:rPr lang="ar-SA" dirty="0"/>
              <a:t>تُعد الأداة الرئيسة لجمع البيانات الميدانية، حيث تُصمم لقياس متغيرات الدراسة، وتُوزع على عينة من الجمهور المستهدف.</a:t>
            </a:r>
            <a:endParaRPr lang="en-US" dirty="0"/>
          </a:p>
          <a:p>
            <a:pPr algn="r"/>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4">
            <a:extLst>
              <a:ext uri="{FF2B5EF4-FFF2-40B4-BE49-F238E27FC236}">
                <a16:creationId xmlns:a16="http://schemas.microsoft.com/office/drawing/2014/main" id="{E70197FF-AFC5-409D-D78E-A08CCA2FDC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5">
            <a:extLst>
              <a:ext uri="{FF2B5EF4-FFF2-40B4-BE49-F238E27FC236}">
                <a16:creationId xmlns:a16="http://schemas.microsoft.com/office/drawing/2014/main" id="{3C97754C-AB70-142E-E3CD-205D51EC275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2" name="TextBox 9">
            <a:extLst>
              <a:ext uri="{FF2B5EF4-FFF2-40B4-BE49-F238E27FC236}">
                <a16:creationId xmlns:a16="http://schemas.microsoft.com/office/drawing/2014/main" id="{884C67E5-C75F-F7BE-F218-2CE3F1EEEA6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circle(in)">
                                      <p:cBhvr>
                                        <p:cTn id="7"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0812" y="1421226"/>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33001" y="2366753"/>
            <a:ext cx="4222539" cy="2259080"/>
          </a:xfrm>
          <a:prstGeom prst="rect">
            <a:avLst/>
          </a:prstGeom>
        </p:spPr>
        <p:txBody>
          <a:bodyPr wrap="square">
            <a:spAutoFit/>
          </a:bodyPr>
          <a:lstStyle/>
          <a:p>
            <a:pPr algn="justLow" rtl="1">
              <a:lnSpc>
                <a:spcPct val="120000"/>
              </a:lnSpc>
            </a:pPr>
            <a:r>
              <a:rPr lang="ar-SA" sz="2400" b="1" dirty="0">
                <a:solidFill>
                  <a:srgbClr val="00B0F0"/>
                </a:solidFill>
                <a:latin typeface="Alexandria" charset="0"/>
              </a:rPr>
              <a:t>النتائج :</a:t>
            </a:r>
          </a:p>
          <a:p>
            <a:pPr lvl="0" algn="justLow" rtl="1"/>
            <a:r>
              <a:rPr lang="ar-SA" sz="1400" b="1" dirty="0"/>
              <a:t>وجود دور إيجابي للاتصال الاستراتيجي</a:t>
            </a:r>
            <a:r>
              <a:rPr lang="ar-SA" sz="1400" dirty="0"/>
              <a:t> في تعزيز الصورة الذهنية لمشروع القدية، بمتوسط اتجاه إيجابي بلغ نحو </a:t>
            </a:r>
            <a:r>
              <a:rPr lang="ar-SA" sz="1400" b="1" dirty="0"/>
              <a:t>87.9%</a:t>
            </a:r>
            <a:r>
              <a:rPr lang="ar-SA" sz="1400" dirty="0"/>
              <a:t>. </a:t>
            </a:r>
          </a:p>
          <a:p>
            <a:pPr lvl="0" algn="justLow" rtl="1"/>
            <a:r>
              <a:rPr lang="ar-SA" sz="1400" dirty="0"/>
              <a:t>ارتفاع مستوى </a:t>
            </a:r>
            <a:r>
              <a:rPr lang="ar-SA" sz="1400" b="1" dirty="0"/>
              <a:t>الفخر والثقة والرغبة في زيارة المشروع</a:t>
            </a:r>
            <a:r>
              <a:rPr lang="ar-SA" sz="1400" dirty="0"/>
              <a:t>، بنسبة إيجابية بلغت </a:t>
            </a:r>
            <a:r>
              <a:rPr lang="ar-SA" sz="1400" b="1" dirty="0"/>
              <a:t>95.2%</a:t>
            </a:r>
            <a:r>
              <a:rPr lang="ar-SA" sz="1400" dirty="0"/>
              <a:t>. </a:t>
            </a:r>
          </a:p>
          <a:p>
            <a:pPr lvl="0" algn="justLow" rtl="1"/>
            <a:r>
              <a:rPr lang="ar-SA" sz="1400" dirty="0"/>
              <a:t>ارتفاع إدراك الجمهور لدور القدية في </a:t>
            </a:r>
            <a:r>
              <a:rPr lang="ar-SA" sz="1400" b="1" dirty="0"/>
              <a:t>دعم الترفيه والرياضة والثقافة والسياحة</a:t>
            </a:r>
            <a:r>
              <a:rPr lang="ar-SA" sz="1400" dirty="0"/>
              <a:t> بنسبة </a:t>
            </a:r>
            <a:r>
              <a:rPr lang="ar-SA" sz="1400" b="1" dirty="0"/>
              <a:t>93.3%</a:t>
            </a:r>
            <a:r>
              <a:rPr lang="ar-SA" sz="1400" dirty="0"/>
              <a:t>. </a:t>
            </a:r>
          </a:p>
          <a:p>
            <a:pPr lvl="0" algn="justLow" rtl="1"/>
            <a:r>
              <a:rPr lang="ar-SA" sz="1400" dirty="0"/>
              <a:t>نجاح الرسائل الاتصالية في </a:t>
            </a:r>
            <a:r>
              <a:rPr lang="ar-SA" sz="1400" b="1" dirty="0"/>
              <a:t>ربط المشروع برؤية السعودية 2030</a:t>
            </a:r>
            <a:r>
              <a:rPr lang="ar-SA" sz="1400" dirty="0"/>
              <a:t> بنسبة </a:t>
            </a:r>
            <a:r>
              <a:rPr lang="ar-SA" sz="1400" b="1" dirty="0"/>
              <a:t>91.4%</a:t>
            </a:r>
            <a:r>
              <a:rPr lang="ar-SA" sz="1400" dirty="0"/>
              <a:t>.</a:t>
            </a:r>
          </a:p>
        </p:txBody>
      </p:sp>
      <p:sp>
        <p:nvSpPr>
          <p:cNvPr id="7" name="Rectangle 6"/>
          <p:cNvSpPr/>
          <p:nvPr/>
        </p:nvSpPr>
        <p:spPr>
          <a:xfrm>
            <a:off x="6415598" y="4457126"/>
            <a:ext cx="4747323" cy="1600438"/>
          </a:xfrm>
          <a:prstGeom prst="rect">
            <a:avLst/>
          </a:prstGeom>
        </p:spPr>
        <p:txBody>
          <a:bodyPr wrap="square">
            <a:spAutoFit/>
          </a:bodyPr>
          <a:lstStyle/>
          <a:p>
            <a:pPr marL="285750" lvl="0" indent="-285750" algn="just" rtl="1">
              <a:buFont typeface="Arial" panose="020B0604020202020204" pitchFamily="34" charset="0"/>
              <a:buChar char="•"/>
            </a:pPr>
            <a:r>
              <a:rPr lang="ar-SA" sz="1400" b="1" dirty="0"/>
              <a:t>استمرار الاتصال الاستراتيجي</a:t>
            </a:r>
            <a:r>
              <a:rPr lang="ar-SA" sz="1400" dirty="0"/>
              <a:t> ونشر تحديثات دورية عن مراحل إنجاز المشروع. </a:t>
            </a:r>
          </a:p>
          <a:p>
            <a:pPr marL="285750" lvl="0" indent="-285750" algn="just" rtl="1">
              <a:buFont typeface="Arial" panose="020B0604020202020204" pitchFamily="34" charset="0"/>
              <a:buChar char="•"/>
            </a:pPr>
            <a:r>
              <a:rPr lang="ar-SA" sz="1400" b="1" dirty="0"/>
              <a:t>زيادة المحتوى التعريفي</a:t>
            </a:r>
            <a:r>
              <a:rPr lang="ar-SA" sz="1400" dirty="0"/>
              <a:t> بالمرافق والأنشطة والفعاليات التي سيقدمها المشروع. </a:t>
            </a:r>
          </a:p>
          <a:p>
            <a:pPr marL="285750" lvl="0" indent="-285750" algn="just" rtl="1">
              <a:buFont typeface="Arial" panose="020B0604020202020204" pitchFamily="34" charset="0"/>
              <a:buChar char="•"/>
            </a:pPr>
            <a:r>
              <a:rPr lang="ar-SA" sz="1400" b="1" dirty="0"/>
              <a:t>تطوير التفاعل الرقمي</a:t>
            </a:r>
            <a:r>
              <a:rPr lang="ar-SA" sz="1400" dirty="0"/>
              <a:t> وسرعة الرد على استفسارات وملاحظات الجمهور. </a:t>
            </a:r>
          </a:p>
          <a:p>
            <a:pPr marL="285750" lvl="0" indent="-285750" algn="just" rtl="1">
              <a:buFont typeface="Arial" panose="020B0604020202020204" pitchFamily="34" charset="0"/>
              <a:buChar char="•"/>
            </a:pPr>
            <a:r>
              <a:rPr lang="ar-SA" sz="1400" b="1" dirty="0"/>
              <a:t>التوسع في المحتوى المرئي والتفاعلي</a:t>
            </a:r>
            <a:r>
              <a:rPr lang="ar-SA" sz="1400" dirty="0"/>
              <a:t> مثل الفيديوهات والجولات الافتراضية.</a:t>
            </a:r>
          </a:p>
        </p:txBody>
      </p:sp>
      <p:sp>
        <p:nvSpPr>
          <p:cNvPr id="17" name="TextBox 16"/>
          <p:cNvSpPr txBox="1"/>
          <p:nvPr/>
        </p:nvSpPr>
        <p:spPr>
          <a:xfrm>
            <a:off x="6944248" y="3996751"/>
            <a:ext cx="4113898" cy="460375"/>
          </a:xfrm>
          <a:prstGeom prst="rect">
            <a:avLst/>
          </a:prstGeom>
          <a:noFill/>
        </p:spPr>
        <p:txBody>
          <a:bodyPr wrap="square" rtlCol="0">
            <a:spAutoFit/>
          </a:bodyPr>
          <a:lstStyle/>
          <a:p>
            <a:pPr algn="ctr"/>
            <a:r>
              <a:rPr lang="ar-SA" sz="2400" b="1" dirty="0">
                <a:solidFill>
                  <a:srgbClr val="00B0F0"/>
                </a:solidFill>
                <a:latin typeface="Alexandria" charset="0"/>
                <a:cs typeface="Alexandria" charset="0"/>
              </a:rPr>
              <a:t>التوصيات</a:t>
            </a:r>
            <a:endParaRPr lang="en-US" sz="24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4">
            <a:extLst>
              <a:ext uri="{FF2B5EF4-FFF2-40B4-BE49-F238E27FC236}">
                <a16:creationId xmlns:a16="http://schemas.microsoft.com/office/drawing/2014/main" id="{B0D5224D-1FBD-CE28-F65E-471E6354EC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5">
            <a:extLst>
              <a:ext uri="{FF2B5EF4-FFF2-40B4-BE49-F238E27FC236}">
                <a16:creationId xmlns:a16="http://schemas.microsoft.com/office/drawing/2014/main" id="{7DD9B1EA-916C-6607-C8AE-E1FC8B21793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9">
            <a:extLst>
              <a:ext uri="{FF2B5EF4-FFF2-40B4-BE49-F238E27FC236}">
                <a16:creationId xmlns:a16="http://schemas.microsoft.com/office/drawing/2014/main" id="{5E292E08-D95B-6228-4222-E7E76C15D7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Tree>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8</TotalTime>
  <Words>483</Words>
  <Application>Microsoft Macintosh PowerPoint</Application>
  <PresentationFormat>شاشة عريضة</PresentationFormat>
  <Paragraphs>60</Paragraphs>
  <Slides>8</Slides>
  <Notes>3</Notes>
  <HiddenSlides>0</HiddenSlides>
  <MMClips>0</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8</vt:i4>
      </vt:variant>
    </vt:vector>
  </HeadingPairs>
  <TitlesOfParts>
    <vt:vector size="18" baseType="lpstr">
      <vt:lpstr>Abadi</vt:lpstr>
      <vt:lpstr>Alexandria</vt:lpstr>
      <vt:lpstr>Amasis MT Pro Black</vt:lpstr>
      <vt:lpstr>Arabic Typesetting</vt:lpstr>
      <vt:lpstr>Arial</vt:lpstr>
      <vt:lpstr>Calibri</vt:lpstr>
      <vt:lpstr>Calibri Light</vt:lpstr>
      <vt:lpstr>Roboto Light</vt:lpstr>
      <vt:lpstr>Trade Gothic Inline</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SAEED SAAD</cp:lastModifiedBy>
  <cp:revision>9</cp:revision>
  <dcterms:created xsi:type="dcterms:W3CDTF">2023-04-29T09:08:00Z</dcterms:created>
  <dcterms:modified xsi:type="dcterms:W3CDTF">2026-08-17T02:57:42Z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