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26" r:id="rId2"/>
    <p:sldId id="330" r:id="rId3"/>
    <p:sldId id="346" r:id="rId4"/>
    <p:sldId id="263" r:id="rId5"/>
    <p:sldId id="264" r:id="rId6"/>
    <p:sldId id="265" r:id="rId7"/>
    <p:sldId id="266" r:id="rId8"/>
    <p:sldId id="268" r:id="rId9"/>
    <p:sldId id="269" r:id="rId10"/>
    <p:sldId id="363" r:id="rId11"/>
    <p:sldId id="364" r:id="rId12"/>
    <p:sldId id="365" r:id="rId13"/>
    <p:sldId id="366" r:id="rId14"/>
    <p:sldId id="367" r:id="rId15"/>
    <p:sldId id="360" r:id="rId16"/>
    <p:sldId id="361" r:id="rId17"/>
    <p:sldId id="362" r:id="rId18"/>
    <p:sldId id="370" r:id="rId19"/>
    <p:sldId id="368" r:id="rId20"/>
    <p:sldId id="371" r:id="rId21"/>
    <p:sldId id="369" r:id="rId22"/>
    <p:sldId id="372" r:id="rId23"/>
    <p:sldId id="309" r:id="rId24"/>
    <p:sldId id="358" r:id="rId25"/>
    <p:sldId id="359" r:id="rId26"/>
    <p:sldId id="310" r:id="rId27"/>
    <p:sldId id="315" r:id="rId28"/>
    <p:sldId id="373" r:id="rId29"/>
    <p:sldId id="375" r:id="rId30"/>
    <p:sldId id="374" r:id="rId31"/>
    <p:sldId id="376" r:id="rId32"/>
    <p:sldId id="325" r:id="rId33"/>
    <p:sldId id="32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6" autoAdjust="0"/>
    <p:restoredTop sz="94598" autoAdjust="0"/>
  </p:normalViewPr>
  <p:slideViewPr>
    <p:cSldViewPr snapToGrid="0">
      <p:cViewPr varScale="1">
        <p:scale>
          <a:sx n="81" d="100"/>
          <a:sy n="81" d="100"/>
        </p:scale>
        <p:origin x="38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24AC23-0D2A-AD41-98B2-2F0A065FE6E5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3ECF05-2AFB-9043-B577-7D0D9AAD0B3C}">
      <dgm:prSet phldrT="[Text]"/>
      <dgm:spPr/>
      <dgm:t>
        <a:bodyPr/>
        <a:lstStyle/>
        <a:p>
          <a:r>
            <a:rPr lang="en-US" dirty="0"/>
            <a:t>Decimal to Binary Conversion </a:t>
          </a:r>
        </a:p>
      </dgm:t>
    </dgm:pt>
    <dgm:pt modelId="{9CA4E047-F732-DE41-9C39-73E171FCB95E}" type="parTrans" cxnId="{256DA8FC-C684-D34C-98D9-6D40873E835C}">
      <dgm:prSet/>
      <dgm:spPr/>
      <dgm:t>
        <a:bodyPr/>
        <a:lstStyle/>
        <a:p>
          <a:endParaRPr lang="en-US"/>
        </a:p>
      </dgm:t>
    </dgm:pt>
    <dgm:pt modelId="{7021C870-33BD-9741-AA61-552D53C0D296}" type="sibTrans" cxnId="{256DA8FC-C684-D34C-98D9-6D40873E835C}">
      <dgm:prSet/>
      <dgm:spPr/>
      <dgm:t>
        <a:bodyPr/>
        <a:lstStyle/>
        <a:p>
          <a:endParaRPr lang="en-US"/>
        </a:p>
      </dgm:t>
    </dgm:pt>
    <dgm:pt modelId="{2422F1A7-4001-CA41-A70D-6784CC0564A0}">
      <dgm:prSet phldrT="[Text]" custT="1"/>
      <dgm:spPr/>
      <dgm:t>
        <a:bodyPr/>
        <a:lstStyle/>
        <a:p>
          <a:r>
            <a:rPr lang="en-US" sz="2000" b="1" dirty="0"/>
            <a:t>sum-of-weighted</a:t>
          </a:r>
          <a:endParaRPr lang="en-US" sz="1600" dirty="0"/>
        </a:p>
      </dgm:t>
    </dgm:pt>
    <dgm:pt modelId="{4E81C3E7-E7F4-164D-9E5A-2E3F0892E3E5}" type="parTrans" cxnId="{AD48A833-3F83-AA45-84BE-14FB53B7216C}">
      <dgm:prSet/>
      <dgm:spPr/>
      <dgm:t>
        <a:bodyPr/>
        <a:lstStyle/>
        <a:p>
          <a:endParaRPr lang="en-US"/>
        </a:p>
      </dgm:t>
    </dgm:pt>
    <dgm:pt modelId="{265BAE0A-F874-1749-B013-2B4E793ECF40}" type="sibTrans" cxnId="{AD48A833-3F83-AA45-84BE-14FB53B7216C}">
      <dgm:prSet/>
      <dgm:spPr/>
      <dgm:t>
        <a:bodyPr/>
        <a:lstStyle/>
        <a:p>
          <a:endParaRPr lang="en-US"/>
        </a:p>
      </dgm:t>
    </dgm:pt>
    <dgm:pt modelId="{8617E0AB-BE8B-E541-9D8C-377B46263E5A}">
      <dgm:prSet phldrT="[Text]" custT="1"/>
      <dgm:spPr/>
      <dgm:t>
        <a:bodyPr/>
        <a:lstStyle/>
        <a:p>
          <a:r>
            <a:rPr lang="en-US" sz="2000" b="1" dirty="0"/>
            <a:t>repeated division by 2. </a:t>
          </a:r>
          <a:endParaRPr lang="en-US" sz="2000" dirty="0"/>
        </a:p>
      </dgm:t>
    </dgm:pt>
    <dgm:pt modelId="{785ABBB6-0A8F-A942-9E64-A6C959422796}" type="parTrans" cxnId="{DF7CBF33-8D64-2349-9ADB-79B376776EB0}">
      <dgm:prSet/>
      <dgm:spPr/>
      <dgm:t>
        <a:bodyPr/>
        <a:lstStyle/>
        <a:p>
          <a:endParaRPr lang="en-US"/>
        </a:p>
      </dgm:t>
    </dgm:pt>
    <dgm:pt modelId="{E6425FDF-B846-124C-B278-2A90245341A5}" type="sibTrans" cxnId="{DF7CBF33-8D64-2349-9ADB-79B376776EB0}">
      <dgm:prSet/>
      <dgm:spPr/>
      <dgm:t>
        <a:bodyPr/>
        <a:lstStyle/>
        <a:p>
          <a:endParaRPr lang="en-US"/>
        </a:p>
      </dgm:t>
    </dgm:pt>
    <dgm:pt modelId="{65EAFA77-970C-F64D-8F6E-5C6AEDAE3C7E}" type="pres">
      <dgm:prSet presAssocID="{AA24AC23-0D2A-AD41-98B2-2F0A065FE6E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4B6A2CD-19ED-384B-9EB1-BEC0EB915585}" type="pres">
      <dgm:prSet presAssocID="{E23ECF05-2AFB-9043-B577-7D0D9AAD0B3C}" presName="hierRoot1" presStyleCnt="0"/>
      <dgm:spPr/>
    </dgm:pt>
    <dgm:pt modelId="{EC48F9FA-27B2-9144-8E07-E2B7E6830B0A}" type="pres">
      <dgm:prSet presAssocID="{E23ECF05-2AFB-9043-B577-7D0D9AAD0B3C}" presName="composite" presStyleCnt="0"/>
      <dgm:spPr/>
    </dgm:pt>
    <dgm:pt modelId="{A7C7AF16-BA0C-044D-BE44-1858D49DDE63}" type="pres">
      <dgm:prSet presAssocID="{E23ECF05-2AFB-9043-B577-7D0D9AAD0B3C}" presName="background" presStyleLbl="node0" presStyleIdx="0" presStyleCnt="1"/>
      <dgm:spPr/>
    </dgm:pt>
    <dgm:pt modelId="{5CFA1088-1201-E648-882F-80B3F3267EE9}" type="pres">
      <dgm:prSet presAssocID="{E23ECF05-2AFB-9043-B577-7D0D9AAD0B3C}" presName="text" presStyleLbl="fgAcc0" presStyleIdx="0" presStyleCnt="1" custScaleX="179932">
        <dgm:presLayoutVars>
          <dgm:chPref val="3"/>
        </dgm:presLayoutVars>
      </dgm:prSet>
      <dgm:spPr/>
    </dgm:pt>
    <dgm:pt modelId="{CB8F90BE-6338-C849-9F8E-66B36754E28F}" type="pres">
      <dgm:prSet presAssocID="{E23ECF05-2AFB-9043-B577-7D0D9AAD0B3C}" presName="hierChild2" presStyleCnt="0"/>
      <dgm:spPr/>
    </dgm:pt>
    <dgm:pt modelId="{EDE769BA-4D66-ED48-B762-CBB47F08991B}" type="pres">
      <dgm:prSet presAssocID="{4E81C3E7-E7F4-164D-9E5A-2E3F0892E3E5}" presName="Name10" presStyleLbl="parChTrans1D2" presStyleIdx="0" presStyleCnt="2"/>
      <dgm:spPr/>
    </dgm:pt>
    <dgm:pt modelId="{9F88145A-2698-3647-80A3-B202760516DD}" type="pres">
      <dgm:prSet presAssocID="{2422F1A7-4001-CA41-A70D-6784CC0564A0}" presName="hierRoot2" presStyleCnt="0"/>
      <dgm:spPr/>
    </dgm:pt>
    <dgm:pt modelId="{978B475E-440A-3F4A-81F3-B2A6263C2393}" type="pres">
      <dgm:prSet presAssocID="{2422F1A7-4001-CA41-A70D-6784CC0564A0}" presName="composite2" presStyleCnt="0"/>
      <dgm:spPr/>
    </dgm:pt>
    <dgm:pt modelId="{A994F7A2-2A50-1B4F-A81E-6FAA042D75E2}" type="pres">
      <dgm:prSet presAssocID="{2422F1A7-4001-CA41-A70D-6784CC0564A0}" presName="background2" presStyleLbl="node2" presStyleIdx="0" presStyleCnt="2"/>
      <dgm:spPr/>
    </dgm:pt>
    <dgm:pt modelId="{65EAE919-D122-A44D-BB01-8AE459DED316}" type="pres">
      <dgm:prSet presAssocID="{2422F1A7-4001-CA41-A70D-6784CC0564A0}" presName="text2" presStyleLbl="fgAcc2" presStyleIdx="0" presStyleCnt="2" custScaleX="163062" custLinFactNeighborX="-65948" custLinFactNeighborY="-969">
        <dgm:presLayoutVars>
          <dgm:chPref val="3"/>
        </dgm:presLayoutVars>
      </dgm:prSet>
      <dgm:spPr/>
    </dgm:pt>
    <dgm:pt modelId="{5C4C257B-D702-F34D-99C1-584741B57DD9}" type="pres">
      <dgm:prSet presAssocID="{2422F1A7-4001-CA41-A70D-6784CC0564A0}" presName="hierChild3" presStyleCnt="0"/>
      <dgm:spPr/>
    </dgm:pt>
    <dgm:pt modelId="{D30C7B12-7A2F-8547-A675-9C4CFAB3B53E}" type="pres">
      <dgm:prSet presAssocID="{785ABBB6-0A8F-A942-9E64-A6C959422796}" presName="Name10" presStyleLbl="parChTrans1D2" presStyleIdx="1" presStyleCnt="2"/>
      <dgm:spPr/>
    </dgm:pt>
    <dgm:pt modelId="{6F112D19-7241-CC48-9A29-FE0691473948}" type="pres">
      <dgm:prSet presAssocID="{8617E0AB-BE8B-E541-9D8C-377B46263E5A}" presName="hierRoot2" presStyleCnt="0"/>
      <dgm:spPr/>
    </dgm:pt>
    <dgm:pt modelId="{F61C6767-BBF2-9C41-A7C2-9344DA9E6CA8}" type="pres">
      <dgm:prSet presAssocID="{8617E0AB-BE8B-E541-9D8C-377B46263E5A}" presName="composite2" presStyleCnt="0"/>
      <dgm:spPr/>
    </dgm:pt>
    <dgm:pt modelId="{4478D9F9-14DC-B24A-8F2E-60EC874069EF}" type="pres">
      <dgm:prSet presAssocID="{8617E0AB-BE8B-E541-9D8C-377B46263E5A}" presName="background2" presStyleLbl="node2" presStyleIdx="1" presStyleCnt="2"/>
      <dgm:spPr/>
    </dgm:pt>
    <dgm:pt modelId="{6C8FC878-4DF4-F746-B601-390FE9463017}" type="pres">
      <dgm:prSet presAssocID="{8617E0AB-BE8B-E541-9D8C-377B46263E5A}" presName="text2" presStyleLbl="fgAcc2" presStyleIdx="1" presStyleCnt="2" custScaleX="160340" custLinFactNeighborX="48155" custLinFactNeighborY="-1970">
        <dgm:presLayoutVars>
          <dgm:chPref val="3"/>
        </dgm:presLayoutVars>
      </dgm:prSet>
      <dgm:spPr/>
    </dgm:pt>
    <dgm:pt modelId="{8DDFF6E3-0C94-494E-B39C-EACEF96FB207}" type="pres">
      <dgm:prSet presAssocID="{8617E0AB-BE8B-E541-9D8C-377B46263E5A}" presName="hierChild3" presStyleCnt="0"/>
      <dgm:spPr/>
    </dgm:pt>
  </dgm:ptLst>
  <dgm:cxnLst>
    <dgm:cxn modelId="{A68FC90A-9C71-4E45-8C9E-B9AD3FB4E3DA}" type="presOf" srcId="{8617E0AB-BE8B-E541-9D8C-377B46263E5A}" destId="{6C8FC878-4DF4-F746-B601-390FE9463017}" srcOrd="0" destOrd="0" presId="urn:microsoft.com/office/officeart/2005/8/layout/hierarchy1"/>
    <dgm:cxn modelId="{D378081E-1B51-5547-84CF-FF51BB102098}" type="presOf" srcId="{785ABBB6-0A8F-A942-9E64-A6C959422796}" destId="{D30C7B12-7A2F-8547-A675-9C4CFAB3B53E}" srcOrd="0" destOrd="0" presId="urn:microsoft.com/office/officeart/2005/8/layout/hierarchy1"/>
    <dgm:cxn modelId="{AD48A833-3F83-AA45-84BE-14FB53B7216C}" srcId="{E23ECF05-2AFB-9043-B577-7D0D9AAD0B3C}" destId="{2422F1A7-4001-CA41-A70D-6784CC0564A0}" srcOrd="0" destOrd="0" parTransId="{4E81C3E7-E7F4-164D-9E5A-2E3F0892E3E5}" sibTransId="{265BAE0A-F874-1749-B013-2B4E793ECF40}"/>
    <dgm:cxn modelId="{DF7CBF33-8D64-2349-9ADB-79B376776EB0}" srcId="{E23ECF05-2AFB-9043-B577-7D0D9AAD0B3C}" destId="{8617E0AB-BE8B-E541-9D8C-377B46263E5A}" srcOrd="1" destOrd="0" parTransId="{785ABBB6-0A8F-A942-9E64-A6C959422796}" sibTransId="{E6425FDF-B846-124C-B278-2A90245341A5}"/>
    <dgm:cxn modelId="{3253D642-AC33-4647-9081-7FB39C0797DE}" type="presOf" srcId="{AA24AC23-0D2A-AD41-98B2-2F0A065FE6E5}" destId="{65EAFA77-970C-F64D-8F6E-5C6AEDAE3C7E}" srcOrd="0" destOrd="0" presId="urn:microsoft.com/office/officeart/2005/8/layout/hierarchy1"/>
    <dgm:cxn modelId="{8BC9235A-9231-0B49-80F7-F44E892A811A}" type="presOf" srcId="{2422F1A7-4001-CA41-A70D-6784CC0564A0}" destId="{65EAE919-D122-A44D-BB01-8AE459DED316}" srcOrd="0" destOrd="0" presId="urn:microsoft.com/office/officeart/2005/8/layout/hierarchy1"/>
    <dgm:cxn modelId="{0CA088B9-71AE-624E-B1DE-66D8BBB89A55}" type="presOf" srcId="{4E81C3E7-E7F4-164D-9E5A-2E3F0892E3E5}" destId="{EDE769BA-4D66-ED48-B762-CBB47F08991B}" srcOrd="0" destOrd="0" presId="urn:microsoft.com/office/officeart/2005/8/layout/hierarchy1"/>
    <dgm:cxn modelId="{02B7EDBB-00BA-4D42-BAD2-8F0E7D59EC1F}" type="presOf" srcId="{E23ECF05-2AFB-9043-B577-7D0D9AAD0B3C}" destId="{5CFA1088-1201-E648-882F-80B3F3267EE9}" srcOrd="0" destOrd="0" presId="urn:microsoft.com/office/officeart/2005/8/layout/hierarchy1"/>
    <dgm:cxn modelId="{256DA8FC-C684-D34C-98D9-6D40873E835C}" srcId="{AA24AC23-0D2A-AD41-98B2-2F0A065FE6E5}" destId="{E23ECF05-2AFB-9043-B577-7D0D9AAD0B3C}" srcOrd="0" destOrd="0" parTransId="{9CA4E047-F732-DE41-9C39-73E171FCB95E}" sibTransId="{7021C870-33BD-9741-AA61-552D53C0D296}"/>
    <dgm:cxn modelId="{09A2CA23-541F-234C-95CD-9A5A9448AAF9}" type="presParOf" srcId="{65EAFA77-970C-F64D-8F6E-5C6AEDAE3C7E}" destId="{74B6A2CD-19ED-384B-9EB1-BEC0EB915585}" srcOrd="0" destOrd="0" presId="urn:microsoft.com/office/officeart/2005/8/layout/hierarchy1"/>
    <dgm:cxn modelId="{64D8C6F0-A3B1-2642-A746-5E6F8BFD7A29}" type="presParOf" srcId="{74B6A2CD-19ED-384B-9EB1-BEC0EB915585}" destId="{EC48F9FA-27B2-9144-8E07-E2B7E6830B0A}" srcOrd="0" destOrd="0" presId="urn:microsoft.com/office/officeart/2005/8/layout/hierarchy1"/>
    <dgm:cxn modelId="{2C83A0E3-3483-E043-88D5-0B54C183C5E0}" type="presParOf" srcId="{EC48F9FA-27B2-9144-8E07-E2B7E6830B0A}" destId="{A7C7AF16-BA0C-044D-BE44-1858D49DDE63}" srcOrd="0" destOrd="0" presId="urn:microsoft.com/office/officeart/2005/8/layout/hierarchy1"/>
    <dgm:cxn modelId="{AAB3B03F-A9A3-504B-B5AE-5A8772D70A0B}" type="presParOf" srcId="{EC48F9FA-27B2-9144-8E07-E2B7E6830B0A}" destId="{5CFA1088-1201-E648-882F-80B3F3267EE9}" srcOrd="1" destOrd="0" presId="urn:microsoft.com/office/officeart/2005/8/layout/hierarchy1"/>
    <dgm:cxn modelId="{B4FB2026-B801-1D4F-BD79-A837FB44AE9B}" type="presParOf" srcId="{74B6A2CD-19ED-384B-9EB1-BEC0EB915585}" destId="{CB8F90BE-6338-C849-9F8E-66B36754E28F}" srcOrd="1" destOrd="0" presId="urn:microsoft.com/office/officeart/2005/8/layout/hierarchy1"/>
    <dgm:cxn modelId="{AEE4656B-61C9-F242-810C-E1BEE5050DF6}" type="presParOf" srcId="{CB8F90BE-6338-C849-9F8E-66B36754E28F}" destId="{EDE769BA-4D66-ED48-B762-CBB47F08991B}" srcOrd="0" destOrd="0" presId="urn:microsoft.com/office/officeart/2005/8/layout/hierarchy1"/>
    <dgm:cxn modelId="{5C2A1FC1-64D5-2C46-9CC4-AB9B03E72352}" type="presParOf" srcId="{CB8F90BE-6338-C849-9F8E-66B36754E28F}" destId="{9F88145A-2698-3647-80A3-B202760516DD}" srcOrd="1" destOrd="0" presId="urn:microsoft.com/office/officeart/2005/8/layout/hierarchy1"/>
    <dgm:cxn modelId="{66FADD92-D81D-B24C-B2C1-A5DF5BA39A37}" type="presParOf" srcId="{9F88145A-2698-3647-80A3-B202760516DD}" destId="{978B475E-440A-3F4A-81F3-B2A6263C2393}" srcOrd="0" destOrd="0" presId="urn:microsoft.com/office/officeart/2005/8/layout/hierarchy1"/>
    <dgm:cxn modelId="{A62ADF6F-12ED-404D-9BD6-4AC8A099847F}" type="presParOf" srcId="{978B475E-440A-3F4A-81F3-B2A6263C2393}" destId="{A994F7A2-2A50-1B4F-A81E-6FAA042D75E2}" srcOrd="0" destOrd="0" presId="urn:microsoft.com/office/officeart/2005/8/layout/hierarchy1"/>
    <dgm:cxn modelId="{BA89BD40-3AC6-EA41-897C-97473D1986F2}" type="presParOf" srcId="{978B475E-440A-3F4A-81F3-B2A6263C2393}" destId="{65EAE919-D122-A44D-BB01-8AE459DED316}" srcOrd="1" destOrd="0" presId="urn:microsoft.com/office/officeart/2005/8/layout/hierarchy1"/>
    <dgm:cxn modelId="{ED5C88A0-F0D5-0E4A-B36E-F50351272EE8}" type="presParOf" srcId="{9F88145A-2698-3647-80A3-B202760516DD}" destId="{5C4C257B-D702-F34D-99C1-584741B57DD9}" srcOrd="1" destOrd="0" presId="urn:microsoft.com/office/officeart/2005/8/layout/hierarchy1"/>
    <dgm:cxn modelId="{51A14F60-232C-D740-AAC0-3CA903B0009F}" type="presParOf" srcId="{CB8F90BE-6338-C849-9F8E-66B36754E28F}" destId="{D30C7B12-7A2F-8547-A675-9C4CFAB3B53E}" srcOrd="2" destOrd="0" presId="urn:microsoft.com/office/officeart/2005/8/layout/hierarchy1"/>
    <dgm:cxn modelId="{024D0C45-9925-8841-82DA-B019F9DC788B}" type="presParOf" srcId="{CB8F90BE-6338-C849-9F8E-66B36754E28F}" destId="{6F112D19-7241-CC48-9A29-FE0691473948}" srcOrd="3" destOrd="0" presId="urn:microsoft.com/office/officeart/2005/8/layout/hierarchy1"/>
    <dgm:cxn modelId="{308B1CBE-CA20-A54A-AD54-D22FAF703105}" type="presParOf" srcId="{6F112D19-7241-CC48-9A29-FE0691473948}" destId="{F61C6767-BBF2-9C41-A7C2-9344DA9E6CA8}" srcOrd="0" destOrd="0" presId="urn:microsoft.com/office/officeart/2005/8/layout/hierarchy1"/>
    <dgm:cxn modelId="{88345BFF-EC4F-A64C-A019-2BADD1A881DB}" type="presParOf" srcId="{F61C6767-BBF2-9C41-A7C2-9344DA9E6CA8}" destId="{4478D9F9-14DC-B24A-8F2E-60EC874069EF}" srcOrd="0" destOrd="0" presId="urn:microsoft.com/office/officeart/2005/8/layout/hierarchy1"/>
    <dgm:cxn modelId="{D3BD2C5A-A15B-5E48-BA1B-65B50226C117}" type="presParOf" srcId="{F61C6767-BBF2-9C41-A7C2-9344DA9E6CA8}" destId="{6C8FC878-4DF4-F746-B601-390FE9463017}" srcOrd="1" destOrd="0" presId="urn:microsoft.com/office/officeart/2005/8/layout/hierarchy1"/>
    <dgm:cxn modelId="{A809B855-84B7-A64B-89B9-C89A9FDD4BB0}" type="presParOf" srcId="{6F112D19-7241-CC48-9A29-FE0691473948}" destId="{8DDFF6E3-0C94-494E-B39C-EACEF96FB20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0C7B12-7A2F-8547-A675-9C4CFAB3B53E}">
      <dsp:nvSpPr>
        <dsp:cNvPr id="0" name=""/>
        <dsp:cNvSpPr/>
      </dsp:nvSpPr>
      <dsp:spPr>
        <a:xfrm>
          <a:off x="3458890" y="828423"/>
          <a:ext cx="1835360" cy="3628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049"/>
              </a:lnTo>
              <a:lnTo>
                <a:pt x="1835360" y="242049"/>
              </a:lnTo>
              <a:lnTo>
                <a:pt x="1835360" y="362809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E769BA-4D66-ED48-B762-CBB47F08991B}">
      <dsp:nvSpPr>
        <dsp:cNvPr id="0" name=""/>
        <dsp:cNvSpPr/>
      </dsp:nvSpPr>
      <dsp:spPr>
        <a:xfrm>
          <a:off x="1409330" y="828423"/>
          <a:ext cx="2049560" cy="371094"/>
        </a:xfrm>
        <a:custGeom>
          <a:avLst/>
          <a:gdLst/>
          <a:ahLst/>
          <a:cxnLst/>
          <a:rect l="0" t="0" r="0" b="0"/>
          <a:pathLst>
            <a:path>
              <a:moveTo>
                <a:pt x="2049560" y="0"/>
              </a:moveTo>
              <a:lnTo>
                <a:pt x="2049560" y="250335"/>
              </a:lnTo>
              <a:lnTo>
                <a:pt x="0" y="250335"/>
              </a:lnTo>
              <a:lnTo>
                <a:pt x="0" y="371094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C7AF16-BA0C-044D-BE44-1858D49DDE63}">
      <dsp:nvSpPr>
        <dsp:cNvPr id="0" name=""/>
        <dsp:cNvSpPr/>
      </dsp:nvSpPr>
      <dsp:spPr>
        <a:xfrm>
          <a:off x="2286138" y="668"/>
          <a:ext cx="2345503" cy="8277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CFA1088-1201-E648-882F-80B3F3267EE9}">
      <dsp:nvSpPr>
        <dsp:cNvPr id="0" name=""/>
        <dsp:cNvSpPr/>
      </dsp:nvSpPr>
      <dsp:spPr>
        <a:xfrm>
          <a:off x="2430977" y="138265"/>
          <a:ext cx="2345503" cy="8277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Decimal to Binary Conversion </a:t>
          </a:r>
        </a:p>
      </dsp:txBody>
      <dsp:txXfrm>
        <a:off x="2455221" y="162509"/>
        <a:ext cx="2297015" cy="779266"/>
      </dsp:txXfrm>
    </dsp:sp>
    <dsp:sp modelId="{A994F7A2-2A50-1B4F-A81E-6FAA042D75E2}">
      <dsp:nvSpPr>
        <dsp:cNvPr id="0" name=""/>
        <dsp:cNvSpPr/>
      </dsp:nvSpPr>
      <dsp:spPr>
        <a:xfrm>
          <a:off x="346533" y="1199517"/>
          <a:ext cx="2125594" cy="8277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EAE919-D122-A44D-BB01-8AE459DED316}">
      <dsp:nvSpPr>
        <dsp:cNvPr id="0" name=""/>
        <dsp:cNvSpPr/>
      </dsp:nvSpPr>
      <dsp:spPr>
        <a:xfrm>
          <a:off x="491372" y="1337114"/>
          <a:ext cx="2125594" cy="8277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sum-of-weighted</a:t>
          </a:r>
          <a:endParaRPr lang="en-US" sz="1600" kern="1200" dirty="0"/>
        </a:p>
      </dsp:txBody>
      <dsp:txXfrm>
        <a:off x="515616" y="1361358"/>
        <a:ext cx="2077106" cy="779266"/>
      </dsp:txXfrm>
    </dsp:sp>
    <dsp:sp modelId="{4478D9F9-14DC-B24A-8F2E-60EC874069EF}">
      <dsp:nvSpPr>
        <dsp:cNvPr id="0" name=""/>
        <dsp:cNvSpPr/>
      </dsp:nvSpPr>
      <dsp:spPr>
        <a:xfrm>
          <a:off x="4249195" y="1191232"/>
          <a:ext cx="2090112" cy="8277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C8FC878-4DF4-F746-B601-390FE9463017}">
      <dsp:nvSpPr>
        <dsp:cNvPr id="0" name=""/>
        <dsp:cNvSpPr/>
      </dsp:nvSpPr>
      <dsp:spPr>
        <a:xfrm>
          <a:off x="4394034" y="1328829"/>
          <a:ext cx="2090112" cy="8277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repeated division by 2. </a:t>
          </a:r>
          <a:endParaRPr lang="en-US" sz="2000" kern="1200" dirty="0"/>
        </a:p>
      </dsp:txBody>
      <dsp:txXfrm>
        <a:off x="4418278" y="1353073"/>
        <a:ext cx="2041624" cy="7792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849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0719F-2C8D-455B-B6A3-AA2646540AF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6141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0719F-2C8D-455B-B6A3-AA2646540AF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0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1487192" y="2682898"/>
            <a:ext cx="111709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Bachelor of Science in Information Technology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322" y="4689762"/>
            <a:ext cx="525347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EG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Numbering Systems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722686" y="370258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56" y="4918194"/>
            <a:ext cx="3798791" cy="27259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34" y="1404225"/>
            <a:ext cx="11745266" cy="4279564"/>
          </a:xfrm>
        </p:spPr>
        <p:txBody>
          <a:bodyPr>
            <a:normAutofit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Upon successful completion of this course, students should be able to: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ct val="25000"/>
              </a:spcAft>
              <a:buFont typeface="Wingdings" panose="05000000000000000000" pitchFamily="2" charset="2"/>
              <a:buChar char="q"/>
            </a:pPr>
            <a:r>
              <a:rPr lang="en-US" altLang="en-US" sz="2400" i="0" dirty="0"/>
              <a:t>Understand the concept of number systems.</a:t>
            </a:r>
          </a:p>
          <a:p>
            <a:pPr>
              <a:spcAft>
                <a:spcPct val="25000"/>
              </a:spcAft>
              <a:buFont typeface="Wingdings" panose="05000000000000000000" pitchFamily="2" charset="2"/>
              <a:buChar char="q"/>
            </a:pPr>
            <a:r>
              <a:rPr lang="en-US" altLang="en-US" sz="2400" i="0" dirty="0"/>
              <a:t>Describe the decimal, binary, hexadecimal and octal system.  </a:t>
            </a:r>
          </a:p>
          <a:p>
            <a:pPr>
              <a:spcAft>
                <a:spcPct val="25000"/>
              </a:spcAft>
              <a:buFont typeface="Wingdings" panose="05000000000000000000" pitchFamily="2" charset="2"/>
              <a:buChar char="q"/>
            </a:pPr>
            <a:r>
              <a:rPr lang="en-US" altLang="en-US" sz="2400" i="0" dirty="0"/>
              <a:t>Convert a number in binary, octal or hexadecimal to a number in the decimal system.</a:t>
            </a:r>
          </a:p>
          <a:p>
            <a:pPr>
              <a:spcAft>
                <a:spcPct val="25000"/>
              </a:spcAft>
              <a:buFont typeface="Wingdings" panose="05000000000000000000" pitchFamily="2" charset="2"/>
              <a:buChar char="q"/>
            </a:pPr>
            <a:r>
              <a:rPr lang="en-US" altLang="en-US" sz="2400" i="0" dirty="0"/>
              <a:t> Convert a number in the decimal, octal and hexadecimal system to a number in</a:t>
            </a:r>
            <a:r>
              <a:rPr lang="en-US" altLang="en-US" sz="2400" dirty="0"/>
              <a:t> </a:t>
            </a:r>
            <a:r>
              <a:rPr lang="en-US" altLang="en-US" sz="2400" i="0" dirty="0"/>
              <a:t>binary</a:t>
            </a:r>
          </a:p>
          <a:p>
            <a:pPr>
              <a:spcAft>
                <a:spcPct val="25000"/>
              </a:spcAft>
              <a:buFont typeface="Wingdings" panose="05000000000000000000" pitchFamily="2" charset="2"/>
              <a:buChar char="q"/>
            </a:pPr>
            <a:r>
              <a:rPr lang="en-US" altLang="en-US" sz="2400" i="0" dirty="0"/>
              <a:t>Find the number of digits needed in each system to represent a particular value</a:t>
            </a:r>
            <a:r>
              <a:rPr lang="en-US" altLang="en-US" sz="2400" dirty="0"/>
              <a:t>.</a:t>
            </a:r>
          </a:p>
          <a:p>
            <a:pPr marL="0" marR="0" lv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24945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</p:spTree>
    <p:extLst>
      <p:ext uri="{BB962C8B-B14F-4D97-AF65-F5344CB8AC3E}">
        <p14:creationId xmlns:p14="http://schemas.microsoft.com/office/powerpoint/2010/main" val="323080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F9955D4-0A25-A180-847D-EAD5060E64F1}"/>
              </a:ext>
            </a:extLst>
          </p:cNvPr>
          <p:cNvSpPr/>
          <p:nvPr/>
        </p:nvSpPr>
        <p:spPr>
          <a:xfrm>
            <a:off x="310902" y="1499618"/>
            <a:ext cx="11684496" cy="43314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1653" y="576735"/>
            <a:ext cx="7285020" cy="1325563"/>
          </a:xfrm>
        </p:spPr>
        <p:txBody>
          <a:bodyPr/>
          <a:lstStyle/>
          <a:p>
            <a:r>
              <a:rPr lang="en-US" altLang="en-US" sz="4400" i="0" dirty="0"/>
              <a:t>1-The decimal system (base 10)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160" y="1598789"/>
            <a:ext cx="11550237" cy="4351338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altLang="en-US" sz="2800" b="0" i="0" dirty="0"/>
              <a:t>The word decimal is derived from the Latin root </a:t>
            </a:r>
            <a:r>
              <a:rPr lang="en-US" altLang="en-US" sz="2800" i="0" dirty="0">
                <a:solidFill>
                  <a:schemeClr val="folHlink"/>
                </a:solidFill>
              </a:rPr>
              <a:t>decimal</a:t>
            </a:r>
            <a:r>
              <a:rPr lang="en-US" altLang="en-US" dirty="0">
                <a:solidFill>
                  <a:schemeClr val="folHlink"/>
                </a:solidFill>
              </a:rPr>
              <a:t>. </a:t>
            </a:r>
            <a:r>
              <a:rPr lang="en-US" altLang="en-US" sz="2800" b="0" i="0" dirty="0"/>
              <a:t>In this system the </a:t>
            </a:r>
            <a:r>
              <a:rPr lang="en-US" altLang="en-US" sz="2800" i="0" dirty="0">
                <a:solidFill>
                  <a:schemeClr val="folHlink"/>
                </a:solidFill>
              </a:rPr>
              <a:t>base</a:t>
            </a:r>
            <a:r>
              <a:rPr lang="en-US" altLang="en-US" sz="2800" b="0" i="0" dirty="0"/>
              <a:t> </a:t>
            </a:r>
            <a:r>
              <a:rPr lang="en-US" altLang="en-US" sz="2800" i="0" dirty="0">
                <a:solidFill>
                  <a:schemeClr val="folHlink"/>
                </a:solidFill>
              </a:rPr>
              <a:t>b = 10</a:t>
            </a:r>
            <a:r>
              <a:rPr lang="en-US" altLang="en-US" sz="2800" b="0" i="0" dirty="0"/>
              <a:t> and we use ten symbols.</a:t>
            </a:r>
          </a:p>
          <a:p>
            <a:endParaRPr lang="en-US" altLang="en-US" dirty="0"/>
          </a:p>
          <a:p>
            <a:endParaRPr lang="en-US" altLang="en-US" sz="2800" b="0" i="0" dirty="0"/>
          </a:p>
          <a:p>
            <a:r>
              <a:rPr lang="en-US" altLang="en-US" dirty="0"/>
              <a:t> </a:t>
            </a:r>
            <a:r>
              <a:rPr lang="en-US" altLang="en-US" sz="2800" b="0" i="0" dirty="0"/>
              <a:t>The symbols in this system are often referred to as </a:t>
            </a:r>
            <a:r>
              <a:rPr lang="en-US" altLang="en-US" sz="2800" i="0" dirty="0">
                <a:solidFill>
                  <a:schemeClr val="folHlink"/>
                </a:solidFill>
              </a:rPr>
              <a:t>decimal</a:t>
            </a:r>
            <a:r>
              <a:rPr lang="en-US" altLang="en-US" sz="2800" b="0" i="0" dirty="0">
                <a:solidFill>
                  <a:schemeClr val="folHlink"/>
                </a:solidFill>
              </a:rPr>
              <a:t> </a:t>
            </a:r>
            <a:r>
              <a:rPr lang="en-US" altLang="en-US" sz="2800" i="0" dirty="0">
                <a:solidFill>
                  <a:schemeClr val="folHlink"/>
                </a:solidFill>
              </a:rPr>
              <a:t>digits</a:t>
            </a:r>
            <a:r>
              <a:rPr lang="en-US" altLang="en-US" sz="2800" b="0" i="0" dirty="0"/>
              <a:t> or just </a:t>
            </a:r>
            <a:r>
              <a:rPr lang="en-US" altLang="en-US" sz="2800" i="0" dirty="0">
                <a:solidFill>
                  <a:schemeClr val="folHlink"/>
                </a:solidFill>
              </a:rPr>
              <a:t>digits</a:t>
            </a:r>
            <a:r>
              <a:rPr lang="en-US" altLang="en-US" sz="2800" b="0" i="0" dirty="0"/>
              <a:t>.</a:t>
            </a:r>
            <a:r>
              <a:rPr lang="en-US" altLang="en-US" sz="2800" dirty="0"/>
              <a:t> </a:t>
            </a:r>
          </a:p>
          <a:p>
            <a:pPr marL="0" indent="0">
              <a:buNone/>
            </a:pPr>
            <a:endParaRPr lang="en-US" altLang="en-US" sz="2800" b="0" i="0" dirty="0"/>
          </a:p>
          <a:p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398CCD-5649-2763-F7CA-42EB6EE8B00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04D8F9A-5D25-3CD6-A3A2-E2F3BE0E9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70776"/>
            <a:ext cx="2036258" cy="180099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957B27B2-8657-8E46-D720-B9FA3B3FF677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0DC750-A9D1-C6EE-28D3-8CD05B080C7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7B21839-C595-CDEC-539B-143F9856AFA1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8856222-C5B2-5B8E-3DCE-3E7B2B4B829A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B7C0DB0-9C5C-94B4-5170-B61F27F3D8B3}"/>
              </a:ext>
            </a:extLst>
          </p:cNvPr>
          <p:cNvSpPr txBox="1"/>
          <p:nvPr/>
        </p:nvSpPr>
        <p:spPr>
          <a:xfrm>
            <a:off x="4116991" y="6262798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A086835-A4A7-E640-ECD4-A18EA7389B1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E750C80-50FB-AE27-7562-7D04F04B390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5CB16ACA-9CC7-3530-B42B-22D5D448A7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0807E6B6-B29A-A7EE-3A4F-4836FD098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3909" y="2524863"/>
            <a:ext cx="4572000" cy="538163"/>
          </a:xfrm>
          <a:prstGeom prst="rect">
            <a:avLst/>
          </a:prstGeom>
          <a:solidFill>
            <a:schemeClr val="bg1"/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en-US" sz="2800" i="0" dirty="0">
                <a:solidFill>
                  <a:schemeClr val="folHlink"/>
                </a:solidFill>
              </a:rPr>
              <a:t>S = {0, 1, 2, 3, 4, 5, 6, 7, 8, 9}</a:t>
            </a:r>
          </a:p>
        </p:txBody>
      </p:sp>
    </p:spTree>
    <p:extLst>
      <p:ext uri="{BB962C8B-B14F-4D97-AF65-F5344CB8AC3E}">
        <p14:creationId xmlns:p14="http://schemas.microsoft.com/office/powerpoint/2010/main" val="2185882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09B6F6E-3E91-FF06-6FAD-6ACAF6B8EC5F}"/>
              </a:ext>
            </a:extLst>
          </p:cNvPr>
          <p:cNvSpPr/>
          <p:nvPr/>
        </p:nvSpPr>
        <p:spPr>
          <a:xfrm>
            <a:off x="253752" y="1631342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B0D84C-E5CE-D553-A4BD-C3746770C466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659999-06B7-BE01-EDEA-1E4CDC823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97280"/>
            <a:ext cx="2036258" cy="180099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633DD60-9F72-52F8-D1BC-D03ED19440C8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38E3D9-9CD5-1E82-F9D6-17EF398AA6E8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46E79A-21A3-7E6E-C9E4-F567E0E12251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3A454F-EC19-6D39-4466-BD37238B098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792D4D2-F027-E391-7E29-1F059709A486}"/>
              </a:ext>
            </a:extLst>
          </p:cNvPr>
          <p:cNvSpPr txBox="1"/>
          <p:nvPr/>
        </p:nvSpPr>
        <p:spPr>
          <a:xfrm>
            <a:off x="4006117" y="625252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E5F6BC2-FA4E-80F9-6921-7F3A662CC699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20113D-BEDC-70A7-216D-39AC4ED5EC1E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764EE4C-F681-D182-6A43-03D8FE713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pic>
        <p:nvPicPr>
          <p:cNvPr id="15" name="Picture 6">
            <a:extLst>
              <a:ext uri="{FF2B5EF4-FFF2-40B4-BE49-F238E27FC236}">
                <a16:creationId xmlns:a16="http://schemas.microsoft.com/office/drawing/2014/main" id="{DA3C3FF9-B2F0-E3F3-440E-ACAFED161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882" y="1995777"/>
            <a:ext cx="7851775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C1FF6EB0-A86C-1E0B-C503-E7D821ECF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695" y="3290129"/>
            <a:ext cx="8866187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8E63B696-E5D5-5A0E-9592-9FFE99882544}"/>
              </a:ext>
            </a:extLst>
          </p:cNvPr>
          <p:cNvSpPr txBox="1">
            <a:spLocks/>
          </p:cNvSpPr>
          <p:nvPr/>
        </p:nvSpPr>
        <p:spPr>
          <a:xfrm>
            <a:off x="3949147" y="616491"/>
            <a:ext cx="59375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Integer Number</a:t>
            </a:r>
          </a:p>
        </p:txBody>
      </p:sp>
    </p:spTree>
    <p:extLst>
      <p:ext uri="{BB962C8B-B14F-4D97-AF65-F5344CB8AC3E}">
        <p14:creationId xmlns:p14="http://schemas.microsoft.com/office/powerpoint/2010/main" val="3234069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1B08C15-272A-678C-B3F5-1B3603A9A319}"/>
              </a:ext>
            </a:extLst>
          </p:cNvPr>
          <p:cNvSpPr/>
          <p:nvPr/>
        </p:nvSpPr>
        <p:spPr>
          <a:xfrm>
            <a:off x="432438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BA9CFE-1409-A656-1800-5B4BBBE66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1E6A991-4BE5-4DEE-9900-67E3370D6B57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27D44D-03F7-B0CD-1B56-E08EC0FDD695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E22AD6-D480-7F9D-17D8-CC90482AA794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EE77902-A942-44D9-A804-9D56D8EB509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3824FA9-B24C-9016-E88C-E63C2EE4C174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4935AE-A9D6-4EB1-F0CA-75B7F3C6DFCC}"/>
              </a:ext>
            </a:extLst>
          </p:cNvPr>
          <p:cNvSpPr txBox="1"/>
          <p:nvPr/>
        </p:nvSpPr>
        <p:spPr>
          <a:xfrm>
            <a:off x="4062485" y="628173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62E220-D1CC-5B4E-0890-F3F30C95A3A6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2E06D61-AB85-22C4-94C5-F392B014C624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7" name="AutoShape 6" descr="File:Microsoft Office 2013-2019 logo and wordmark.svg - Wikimedia Comm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09CBE82-CFD1-7913-1DC1-821065835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9" name="Rectangle 3">
            <a:extLst>
              <a:ext uri="{FF2B5EF4-FFF2-40B4-BE49-F238E27FC236}">
                <a16:creationId xmlns:a16="http://schemas.microsoft.com/office/drawing/2014/main" id="{7D99EC14-0950-8D96-F0E9-118F2CE002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586" y="1852674"/>
            <a:ext cx="104275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following shows the place values for the integer +224 in the decimal system.</a:t>
            </a:r>
          </a:p>
        </p:txBody>
      </p:sp>
      <p:pic>
        <p:nvPicPr>
          <p:cNvPr id="20" name="Picture 6">
            <a:extLst>
              <a:ext uri="{FF2B5EF4-FFF2-40B4-BE49-F238E27FC236}">
                <a16:creationId xmlns:a16="http://schemas.microsoft.com/office/drawing/2014/main" id="{85359505-F462-FC48-9488-992DC9F87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574" y="2366261"/>
            <a:ext cx="8712200" cy="161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F487CECF-B5E1-B51D-8A1D-51199B8A7FBD}"/>
              </a:ext>
            </a:extLst>
          </p:cNvPr>
          <p:cNvSpPr txBox="1">
            <a:spLocks/>
          </p:cNvSpPr>
          <p:nvPr/>
        </p:nvSpPr>
        <p:spPr>
          <a:xfrm>
            <a:off x="3520277" y="593450"/>
            <a:ext cx="59375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Integer Number Example</a:t>
            </a:r>
          </a:p>
        </p:txBody>
      </p:sp>
    </p:spTree>
    <p:extLst>
      <p:ext uri="{BB962C8B-B14F-4D97-AF65-F5344CB8AC3E}">
        <p14:creationId xmlns:p14="http://schemas.microsoft.com/office/powerpoint/2010/main" val="1623345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F01E2D-2233-47B7-F641-F1C4F1FC6552}"/>
              </a:ext>
            </a:extLst>
          </p:cNvPr>
          <p:cNvSpPr/>
          <p:nvPr/>
        </p:nvSpPr>
        <p:spPr>
          <a:xfrm>
            <a:off x="4656841" y="695229"/>
            <a:ext cx="502055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A01EDC-F8FA-F9E7-FCB8-265950FEDB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B6CF69F-D7AE-2312-A7CE-8355C61D7D9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ECC2FD-CEE5-D50D-91AC-A47B342D5C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43935C-63ED-540A-3BC3-56FE9E213A7D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6CB7C93-FF8D-2EF2-FEDC-ED29FB80067C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AED52B-1E41-550E-1B2A-98A454CD6D7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A182DC-4FA7-2DD6-DB85-A238D797EC2E}"/>
              </a:ext>
            </a:extLst>
          </p:cNvPr>
          <p:cNvSpPr txBox="1"/>
          <p:nvPr/>
        </p:nvSpPr>
        <p:spPr>
          <a:xfrm>
            <a:off x="4276042" y="6295000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7229BF-7619-2266-7DE8-7D409DB6DFE0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CC62E71-6755-CD8C-E2E0-55887DD4199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4348520-960A-4461-209F-6C9B3B54F9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pic>
        <p:nvPicPr>
          <p:cNvPr id="19" name="Picture 6">
            <a:extLst>
              <a:ext uri="{FF2B5EF4-FFF2-40B4-BE49-F238E27FC236}">
                <a16:creationId xmlns:a16="http://schemas.microsoft.com/office/drawing/2014/main" id="{21A8F612-986E-2735-8F0A-B684BC0D9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681" y="1831590"/>
            <a:ext cx="85471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8">
            <a:extLst>
              <a:ext uri="{FF2B5EF4-FFF2-40B4-BE49-F238E27FC236}">
                <a16:creationId xmlns:a16="http://schemas.microsoft.com/office/drawing/2014/main" id="{FFC200F1-6952-BF32-E288-B71753D4D7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5487" y="3086968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>
                <a:effectLst>
                  <a:outerShdw blurRad="38100" dist="38100" dir="2700000" algn="tl">
                    <a:srgbClr val="C0C0C0"/>
                  </a:outerShdw>
                </a:effectLst>
              </a:rPr>
              <a:t>The following shows the place values for the real number +24.13.</a:t>
            </a:r>
          </a:p>
        </p:txBody>
      </p:sp>
      <p:pic>
        <p:nvPicPr>
          <p:cNvPr id="21" name="Picture 9">
            <a:extLst>
              <a:ext uri="{FF2B5EF4-FFF2-40B4-BE49-F238E27FC236}">
                <a16:creationId xmlns:a16="http://schemas.microsoft.com/office/drawing/2014/main" id="{81FBFCE5-7463-CE75-F8B0-7B30190DD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681" y="3789464"/>
            <a:ext cx="8372475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6896F2E5-2D09-271E-9A31-BE7A29568357}"/>
              </a:ext>
            </a:extLst>
          </p:cNvPr>
          <p:cNvSpPr txBox="1">
            <a:spLocks/>
          </p:cNvSpPr>
          <p:nvPr/>
        </p:nvSpPr>
        <p:spPr>
          <a:xfrm>
            <a:off x="3862554" y="616468"/>
            <a:ext cx="59375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Reals Number</a:t>
            </a:r>
          </a:p>
        </p:txBody>
      </p:sp>
    </p:spTree>
    <p:extLst>
      <p:ext uri="{BB962C8B-B14F-4D97-AF65-F5344CB8AC3E}">
        <p14:creationId xmlns:p14="http://schemas.microsoft.com/office/powerpoint/2010/main" val="2570057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BF33BDD-444A-5608-8DFA-32E95B3FB898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87463B-63B3-319F-8A39-E50900F3A4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944883-AC2A-983F-330D-39263C96AB67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CFDB25-E0E8-209C-F5E9-4E250EFB992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7DE8CB-B9B8-E4FC-901D-601FFD824A50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10192D5-80E5-B751-EF95-73B365CE629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C7F836-439D-592B-F30A-F2502C04F976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F1A3F1-6BAD-38A5-1837-3FE0A8499C42}"/>
              </a:ext>
            </a:extLst>
          </p:cNvPr>
          <p:cNvSpPr txBox="1"/>
          <p:nvPr/>
        </p:nvSpPr>
        <p:spPr>
          <a:xfrm>
            <a:off x="4496117" y="626444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02BE08-8AB3-6B18-9AB7-F0DB429739AA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E8E9F3-6D0D-9AF9-D427-943711A1F01B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599" y="615070"/>
            <a:ext cx="9428695" cy="1325563"/>
          </a:xfrm>
        </p:spPr>
        <p:txBody>
          <a:bodyPr>
            <a:normAutofit/>
          </a:bodyPr>
          <a:lstStyle/>
          <a:p>
            <a:r>
              <a:rPr lang="en-US" altLang="en-US" sz="4400" i="0" dirty="0"/>
              <a:t>2-The binary system (base 2)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3EBA024-B1B3-1DC6-1ED5-B8B52351C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7" name="Rectangle 2">
            <a:extLst>
              <a:ext uri="{FF2B5EF4-FFF2-40B4-BE49-F238E27FC236}">
                <a16:creationId xmlns:a16="http://schemas.microsoft.com/office/drawing/2014/main" id="{78BACA9F-31F7-228F-7AF1-3CE4A72EF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7137" y="1956453"/>
            <a:ext cx="11160496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In this system the </a:t>
            </a:r>
            <a:r>
              <a:rPr lang="en-US" altLang="en-US" sz="2800" i="0" dirty="0">
                <a:solidFill>
                  <a:schemeClr val="folHlink"/>
                </a:solidFill>
              </a:rPr>
              <a:t>base b = 2</a:t>
            </a:r>
            <a:r>
              <a:rPr lang="en-US" altLang="en-US" sz="2800" b="0" i="0" dirty="0"/>
              <a:t> and we use only two symbols, </a:t>
            </a:r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6C396104-5153-2EA1-EC2D-0AE8B937F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7582" y="3005384"/>
            <a:ext cx="2057400" cy="547687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en-US" sz="2800" i="0" dirty="0"/>
              <a:t>S = {0, 1}</a:t>
            </a: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24ECD1C8-7494-264A-21F6-97D187EF4E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71" y="3977594"/>
            <a:ext cx="11160496" cy="946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The symbols in this system are often referred to as </a:t>
            </a:r>
            <a:r>
              <a:rPr lang="en-US" altLang="en-US" sz="2800" i="0" dirty="0">
                <a:solidFill>
                  <a:schemeClr val="folHlink"/>
                </a:solidFill>
              </a:rPr>
              <a:t>binary</a:t>
            </a:r>
            <a:r>
              <a:rPr lang="en-US" altLang="en-US" sz="2800" b="0" i="0" dirty="0"/>
              <a:t> </a:t>
            </a:r>
            <a:r>
              <a:rPr lang="en-US" altLang="en-US" sz="2800" i="0" dirty="0">
                <a:solidFill>
                  <a:schemeClr val="folHlink"/>
                </a:solidFill>
              </a:rPr>
              <a:t>digits</a:t>
            </a:r>
            <a:r>
              <a:rPr lang="en-US" altLang="en-US" sz="2800" b="0" i="0" dirty="0"/>
              <a:t> or </a:t>
            </a:r>
            <a:r>
              <a:rPr lang="en-US" altLang="en-US" sz="2800" i="0" dirty="0">
                <a:solidFill>
                  <a:schemeClr val="folHlink"/>
                </a:solidFill>
              </a:rPr>
              <a:t>bits</a:t>
            </a:r>
            <a:r>
              <a:rPr lang="en-US" altLang="en-US" sz="2800" b="0" i="0" dirty="0"/>
              <a:t> (binary digit). </a:t>
            </a:r>
          </a:p>
        </p:txBody>
      </p:sp>
    </p:spTree>
    <p:extLst>
      <p:ext uri="{BB962C8B-B14F-4D97-AF65-F5344CB8AC3E}">
        <p14:creationId xmlns:p14="http://schemas.microsoft.com/office/powerpoint/2010/main" val="3126184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113056B7-C880-FFA0-8B87-B74C88BEEB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930" y="1708032"/>
            <a:ext cx="1041289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following shows that the number (11001)</a:t>
            </a:r>
            <a:r>
              <a:rPr lang="en-US" altLang="en-US" sz="2400" b="0" i="0" baseline="-25000" dirty="0"/>
              <a:t>2</a:t>
            </a:r>
            <a:r>
              <a:rPr lang="en-US" altLang="en-US" sz="2400" b="0" i="0" dirty="0"/>
              <a:t> in binary is the same as 25 in decimal. The subscript 2 shows that the base is 2.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E0A65F7C-76E9-D233-5C5F-9559E6B83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410" y="4471267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equivalent decimal number is N = 16 + 8 + 0 + 0 + 1 = 25.</a:t>
            </a:r>
          </a:p>
        </p:txBody>
      </p:sp>
      <p:pic>
        <p:nvPicPr>
          <p:cNvPr id="19" name="Picture 6">
            <a:extLst>
              <a:ext uri="{FF2B5EF4-FFF2-40B4-BE49-F238E27FC236}">
                <a16:creationId xmlns:a16="http://schemas.microsoft.com/office/drawing/2014/main" id="{3003C63D-3789-1081-2AEB-57A22F7FC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410" y="2744924"/>
            <a:ext cx="842773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25BD376-B955-5874-838F-ACF52169A225}"/>
              </a:ext>
            </a:extLst>
          </p:cNvPr>
          <p:cNvSpPr txBox="1">
            <a:spLocks/>
          </p:cNvSpPr>
          <p:nvPr/>
        </p:nvSpPr>
        <p:spPr>
          <a:xfrm>
            <a:off x="3184387" y="571315"/>
            <a:ext cx="59375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400" i="0" dirty="0"/>
              <a:t>binary system (</a:t>
            </a:r>
            <a:r>
              <a:rPr lang="en-US" altLang="en-US" dirty="0"/>
              <a:t>Example)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FF1094-F287-B1CF-EA3E-51BCE336AD0E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63639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5FF4C39-3FC9-04CA-F9A6-3B1B97BBB7F8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6DBD57-8D3E-6847-45DA-A1C622367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C067A95-172C-AB25-3A45-4CCC4C6FA08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289272-1EA2-3DCE-54A8-AF6821CA748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82AC0B-4B87-401B-BCBC-6E944611A374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804534F-0E3E-1CB6-9051-CF35B6E63BC6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BA8314-6F39-75BC-807D-A400523C20B4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812B79-4EA7-185B-F9C8-7F35F8934C9A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706F62-3138-6B6A-5F18-6FC5ADB3C7A5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55FED64-6580-53F0-FB25-74ED1ED966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92DE44FF-8F1C-D2D5-B2CE-3A11108F6F61}"/>
              </a:ext>
            </a:extLst>
          </p:cNvPr>
          <p:cNvSpPr txBox="1">
            <a:spLocks/>
          </p:cNvSpPr>
          <p:nvPr/>
        </p:nvSpPr>
        <p:spPr>
          <a:xfrm>
            <a:off x="2577020" y="616468"/>
            <a:ext cx="722305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Reals Number</a:t>
            </a:r>
            <a:r>
              <a:rPr lang="en-US" altLang="en-US" sz="4400" i="0" dirty="0"/>
              <a:t> (binary system)</a:t>
            </a:r>
            <a:endParaRPr lang="en-US" altLang="en-US" dirty="0"/>
          </a:p>
        </p:txBody>
      </p:sp>
      <p:sp>
        <p:nvSpPr>
          <p:cNvPr id="21" name="Rectangle 5">
            <a:extLst>
              <a:ext uri="{FF2B5EF4-FFF2-40B4-BE49-F238E27FC236}">
                <a16:creationId xmlns:a16="http://schemas.microsoft.com/office/drawing/2014/main" id="{CEA9DA67-5543-DEF0-40AB-10EBD52BFD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8201" y="1841157"/>
            <a:ext cx="967760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following shows that the number (101.11)</a:t>
            </a:r>
            <a:r>
              <a:rPr lang="en-US" altLang="en-US" sz="2400" b="0" i="0" baseline="-25000" dirty="0"/>
              <a:t>2</a:t>
            </a:r>
            <a:r>
              <a:rPr lang="en-US" altLang="en-US" sz="2400" b="0" i="0" dirty="0"/>
              <a:t> in binary is equal to the number 5.75 in decimal.</a:t>
            </a:r>
          </a:p>
        </p:txBody>
      </p:sp>
      <p:pic>
        <p:nvPicPr>
          <p:cNvPr id="22" name="Picture 8">
            <a:extLst>
              <a:ext uri="{FF2B5EF4-FFF2-40B4-BE49-F238E27FC236}">
                <a16:creationId xmlns:a16="http://schemas.microsoft.com/office/drawing/2014/main" id="{9E7F02FD-C6C4-096A-F0C3-FC163C3AB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201" y="2751624"/>
            <a:ext cx="7272339" cy="145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C55ECAB1-EEA9-AF5B-6788-4E277090A525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694901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BF33BDD-444A-5608-8DFA-32E95B3FB898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87463B-63B3-319F-8A39-E50900F3A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944883-AC2A-983F-330D-39263C96AB67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CFDB25-E0E8-209C-F5E9-4E250EFB992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7DE8CB-B9B8-E4FC-901D-601FFD824A50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10192D5-80E5-B751-EF95-73B365CE629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C7F836-439D-592B-F30A-F2502C04F976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02BE08-8AB3-6B18-9AB7-F0DB429739AA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E8E9F3-6D0D-9AF9-D427-943711A1F01B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847" y="627973"/>
            <a:ext cx="9428695" cy="1325563"/>
          </a:xfrm>
        </p:spPr>
        <p:txBody>
          <a:bodyPr>
            <a:normAutofit/>
          </a:bodyPr>
          <a:lstStyle/>
          <a:p>
            <a:r>
              <a:rPr lang="en-US" altLang="en-US" sz="4400" i="0" dirty="0"/>
              <a:t>3-The Hexadecimal system (base 16)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3EBA024-B1B3-1DC6-1ED5-B8B52351C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7" name="Rectangle 2">
            <a:extLst>
              <a:ext uri="{FF2B5EF4-FFF2-40B4-BE49-F238E27FC236}">
                <a16:creationId xmlns:a16="http://schemas.microsoft.com/office/drawing/2014/main" id="{78BACA9F-31F7-228F-7AF1-3CE4A72EF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7137" y="1956453"/>
            <a:ext cx="11160496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In this system the </a:t>
            </a:r>
            <a:r>
              <a:rPr lang="en-US" altLang="en-US" sz="2800" i="0" dirty="0">
                <a:solidFill>
                  <a:schemeClr val="folHlink"/>
                </a:solidFill>
              </a:rPr>
              <a:t>base b = 16</a:t>
            </a:r>
            <a:r>
              <a:rPr lang="en-US" altLang="en-US" sz="2800" b="0" i="0" dirty="0"/>
              <a:t> and we use sixteen symbols to represent a number. The set of symbols is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F81A593-A332-CEA0-8047-56FD9732A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9850" y="2995837"/>
            <a:ext cx="7086600" cy="547687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en-US" sz="2800" i="0" dirty="0"/>
              <a:t>S = {0, 1, 2, 3, 4, 5, 6, 7, 8, 9, A, B, C, D, E, F}</a:t>
            </a:r>
            <a:r>
              <a:rPr lang="en-US" altLang="en-US" sz="2800" b="0" i="0" dirty="0"/>
              <a:t> </a:t>
            </a: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9225944F-B75E-ACB5-599E-375DBC322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785" y="3985194"/>
            <a:ext cx="11222730" cy="13731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Note that the symbols </a:t>
            </a:r>
            <a:r>
              <a:rPr lang="en-US" altLang="en-US" sz="2800" b="1" i="0" dirty="0">
                <a:solidFill>
                  <a:schemeClr val="accent2">
                    <a:lumMod val="75000"/>
                  </a:schemeClr>
                </a:solidFill>
              </a:rPr>
              <a:t>A, B, C, D, E, F are equivalent to 10, 11, 12, 13, 14, and 15</a:t>
            </a:r>
            <a:r>
              <a:rPr lang="en-US" altLang="en-US" sz="2800" b="0" i="0" dirty="0"/>
              <a:t> respectively. The symbols in this system are often referred to as </a:t>
            </a:r>
            <a:r>
              <a:rPr lang="en-US" altLang="en-US" sz="2800" i="0" dirty="0">
                <a:solidFill>
                  <a:schemeClr val="folHlink"/>
                </a:solidFill>
              </a:rPr>
              <a:t>hexadecimal digits</a:t>
            </a:r>
            <a:r>
              <a:rPr lang="en-US" altLang="en-US" sz="2800" b="0" i="0" dirty="0"/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0E9D05C-AFC3-06DB-D4AC-7CCCADA88B54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4002117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25BD376-B955-5874-838F-ACF52169A225}"/>
              </a:ext>
            </a:extLst>
          </p:cNvPr>
          <p:cNvSpPr txBox="1">
            <a:spLocks/>
          </p:cNvSpPr>
          <p:nvPr/>
        </p:nvSpPr>
        <p:spPr>
          <a:xfrm>
            <a:off x="2109217" y="571315"/>
            <a:ext cx="701269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400" i="0" dirty="0"/>
              <a:t>Hexadecimal system(</a:t>
            </a:r>
            <a:r>
              <a:rPr lang="en-US" altLang="en-US" dirty="0"/>
              <a:t>Example)</a:t>
            </a:r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47698B33-A4F0-471D-0DAE-F7C43A6F9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7" y="2539029"/>
            <a:ext cx="7694613" cy="176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83F98571-3095-C1DC-4581-8E0D76915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796" y="1687274"/>
            <a:ext cx="1067791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following shows that the number </a:t>
            </a:r>
            <a:r>
              <a:rPr lang="en-US" altLang="en-US" sz="2400" b="0" i="0" dirty="0">
                <a:solidFill>
                  <a:schemeClr val="accent2">
                    <a:lumMod val="75000"/>
                  </a:schemeClr>
                </a:solidFill>
              </a:rPr>
              <a:t>(2AE)</a:t>
            </a:r>
            <a:r>
              <a:rPr lang="en-US" altLang="en-US" sz="2400" b="0" i="0" baseline="-25000" dirty="0">
                <a:solidFill>
                  <a:schemeClr val="accent2">
                    <a:lumMod val="75000"/>
                  </a:schemeClr>
                </a:solidFill>
              </a:rPr>
              <a:t>16</a:t>
            </a:r>
            <a:r>
              <a:rPr lang="en-US" altLang="en-US" sz="2400" b="0" i="0" dirty="0">
                <a:solidFill>
                  <a:schemeClr val="accent2">
                    <a:lumMod val="75000"/>
                  </a:schemeClr>
                </a:solidFill>
              </a:rPr>
              <a:t> in hexadecimal is equivalent to 686 in decimal.</a:t>
            </a:r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BCF54B8B-3957-C56A-36EE-C16CD2DB29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4649739"/>
            <a:ext cx="822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equivalent decimal number is N = 512 + 160 + 14 = </a:t>
            </a:r>
            <a:r>
              <a:rPr lang="en-US" altLang="en-US" sz="3200" b="1" i="0" dirty="0">
                <a:solidFill>
                  <a:schemeClr val="accent2">
                    <a:lumMod val="75000"/>
                  </a:schemeClr>
                </a:solidFill>
              </a:rPr>
              <a:t>686</a:t>
            </a:r>
            <a:r>
              <a:rPr lang="en-US" altLang="en-US" sz="2400" b="0" i="0" dirty="0"/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4FCCD3-46C0-C394-5585-7AB4DE99123F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3872788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BF33BDD-444A-5608-8DFA-32E95B3FB898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87463B-63B3-319F-8A39-E50900F3A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944883-AC2A-983F-330D-39263C96AB67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CFDB25-E0E8-209C-F5E9-4E250EFB992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7DE8CB-B9B8-E4FC-901D-601FFD824A50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10192D5-80E5-B751-EF95-73B365CE629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C7F836-439D-592B-F30A-F2502C04F976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02BE08-8AB3-6B18-9AB7-F0DB429739AA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E8E9F3-6D0D-9AF9-D427-943711A1F01B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847" y="627973"/>
            <a:ext cx="9428695" cy="1325563"/>
          </a:xfrm>
        </p:spPr>
        <p:txBody>
          <a:bodyPr>
            <a:normAutofit/>
          </a:bodyPr>
          <a:lstStyle/>
          <a:p>
            <a:r>
              <a:rPr lang="en-US" altLang="en-US" dirty="0"/>
              <a:t>4</a:t>
            </a:r>
            <a:r>
              <a:rPr lang="en-US" altLang="en-US" sz="4400" i="0" dirty="0"/>
              <a:t>-The Octal system (base 8)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3EBA024-B1B3-1DC6-1ED5-B8B52351C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7" name="Rectangle 2">
            <a:extLst>
              <a:ext uri="{FF2B5EF4-FFF2-40B4-BE49-F238E27FC236}">
                <a16:creationId xmlns:a16="http://schemas.microsoft.com/office/drawing/2014/main" id="{78BACA9F-31F7-228F-7AF1-3CE4A72EF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7137" y="1956453"/>
            <a:ext cx="11160496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In this system the </a:t>
            </a:r>
            <a:r>
              <a:rPr lang="en-US" altLang="en-US" sz="2800" i="0" dirty="0">
                <a:solidFill>
                  <a:schemeClr val="folHlink"/>
                </a:solidFill>
              </a:rPr>
              <a:t>base b = </a:t>
            </a:r>
            <a:r>
              <a:rPr lang="en-US" altLang="en-US" sz="2800" dirty="0">
                <a:solidFill>
                  <a:schemeClr val="folHlink"/>
                </a:solidFill>
              </a:rPr>
              <a:t>8</a:t>
            </a:r>
            <a:r>
              <a:rPr lang="en-US" altLang="en-US" sz="2800" b="0" i="0" dirty="0"/>
              <a:t> and we use eight symbols to represent a number. The set of symbols is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F81A593-A332-CEA0-8047-56FD9732A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9850" y="2995837"/>
            <a:ext cx="7086600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en-US" sz="2800" i="0" dirty="0"/>
              <a:t>S = {0, 1, 2, 3, 4, 5, 6, 7}</a:t>
            </a:r>
            <a:r>
              <a:rPr lang="en-US" altLang="en-US" sz="2800" b="0" i="0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E96996-AD31-16D0-7B8B-7D27B7171294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3516143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25BD376-B955-5874-838F-ACF52169A225}"/>
              </a:ext>
            </a:extLst>
          </p:cNvPr>
          <p:cNvSpPr txBox="1">
            <a:spLocks/>
          </p:cNvSpPr>
          <p:nvPr/>
        </p:nvSpPr>
        <p:spPr>
          <a:xfrm>
            <a:off x="2109217" y="571315"/>
            <a:ext cx="701269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400" i="0" dirty="0"/>
              <a:t>Octal system(</a:t>
            </a:r>
            <a:r>
              <a:rPr lang="en-US" altLang="en-US" dirty="0"/>
              <a:t>Example)</a:t>
            </a:r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A4B78B7B-70A6-9243-866F-F607C3D66B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477" y="1904679"/>
            <a:ext cx="108089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following shows that the number (1256)</a:t>
            </a:r>
            <a:r>
              <a:rPr lang="en-US" altLang="en-US" sz="2400" b="0" i="0" baseline="-25000" dirty="0"/>
              <a:t>8</a:t>
            </a:r>
            <a:r>
              <a:rPr lang="en-US" altLang="en-US" sz="2400" b="0" i="0" dirty="0"/>
              <a:t> in octal is the same as 686 in decimal.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E46734C8-3157-66B8-2C97-CADEDB889E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4429" y="4611588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Note that the decimal number is N = 512 + 128 + 40 + 6 = 686.</a:t>
            </a:r>
          </a:p>
        </p:txBody>
      </p:sp>
      <p:pic>
        <p:nvPicPr>
          <p:cNvPr id="19" name="Picture 6">
            <a:extLst>
              <a:ext uri="{FF2B5EF4-FFF2-40B4-BE49-F238E27FC236}">
                <a16:creationId xmlns:a16="http://schemas.microsoft.com/office/drawing/2014/main" id="{45A80E24-5C2F-5861-C12B-BAA312B84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695" y="2547787"/>
            <a:ext cx="9026525" cy="176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3479373-BF49-A43D-9B10-E45A36335D36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31529050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25BD376-B955-5874-838F-ACF52169A225}"/>
              </a:ext>
            </a:extLst>
          </p:cNvPr>
          <p:cNvSpPr txBox="1">
            <a:spLocks/>
          </p:cNvSpPr>
          <p:nvPr/>
        </p:nvSpPr>
        <p:spPr>
          <a:xfrm>
            <a:off x="1859323" y="594321"/>
            <a:ext cx="92594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b="0" i="0" dirty="0"/>
              <a:t>summary of the four positional number systems</a:t>
            </a:r>
            <a:endParaRPr lang="en-US" altLang="en-US" sz="3200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472AC5BB-959A-C18E-B91F-E2070B78CD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738" y="1656649"/>
            <a:ext cx="11386966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summary of the four positional number systems discussed in this chapter.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84B9AEE-CD00-BDA3-F637-3657F522ED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64"/>
          <a:stretch/>
        </p:blipFill>
        <p:spPr bwMode="auto">
          <a:xfrm>
            <a:off x="1348202" y="2361691"/>
            <a:ext cx="8464550" cy="2855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73D6B45-82C5-5AAE-C6F7-B56B87F46A33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2886926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5FF4C39-3FC9-04CA-F9A6-3B1B97BBB7F8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6DBD57-8D3E-6847-45DA-A1C622367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C067A95-172C-AB25-3A45-4CCC4C6FA08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289272-1EA2-3DCE-54A8-AF6821CA748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82AC0B-4B87-401B-BCBC-6E944611A374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804534F-0E3E-1CB6-9051-CF35B6E63BC6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BA8314-6F39-75BC-807D-A400523C20B4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812B79-4EA7-185B-F9C8-7F35F8934C9A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706F62-3138-6B6A-5F18-6FC5ADB3C7A5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55FED64-6580-53F0-FB25-74ED1ED966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92DE44FF-8F1C-D2D5-B2CE-3A11108F6F61}"/>
              </a:ext>
            </a:extLst>
          </p:cNvPr>
          <p:cNvSpPr txBox="1">
            <a:spLocks/>
          </p:cNvSpPr>
          <p:nvPr/>
        </p:nvSpPr>
        <p:spPr>
          <a:xfrm>
            <a:off x="2577020" y="616468"/>
            <a:ext cx="756672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Any Base to Decimal</a:t>
            </a:r>
            <a:r>
              <a:rPr lang="ar-EG" altLang="en-US" dirty="0"/>
              <a:t> </a:t>
            </a:r>
            <a:r>
              <a:rPr lang="en-US" altLang="en-US" dirty="0"/>
              <a:t>Conversion</a:t>
            </a:r>
          </a:p>
        </p:txBody>
      </p:sp>
      <p:sp>
        <p:nvSpPr>
          <p:cNvPr id="2" name="Rectangle 29">
            <a:extLst>
              <a:ext uri="{FF2B5EF4-FFF2-40B4-BE49-F238E27FC236}">
                <a16:creationId xmlns:a16="http://schemas.microsoft.com/office/drawing/2014/main" id="{46EF54D6-5ACE-7787-C99A-6D4A71150A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206" y="1719216"/>
            <a:ext cx="4846138" cy="461665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rgbClr val="FFFF99"/>
                </a:solidFill>
              </a:rPr>
              <a:t> Binary                </a:t>
            </a:r>
            <a:r>
              <a:rPr lang="ar-EG" altLang="en-US" sz="2400" dirty="0">
                <a:solidFill>
                  <a:srgbClr val="FFFF99"/>
                </a:solidFill>
              </a:rPr>
              <a:t>   </a:t>
            </a:r>
            <a:r>
              <a:rPr lang="en-US" altLang="en-US" sz="2400" dirty="0">
                <a:solidFill>
                  <a:srgbClr val="FFFF99"/>
                </a:solidFill>
              </a:rPr>
              <a:t> Decimal</a:t>
            </a:r>
          </a:p>
        </p:txBody>
      </p:sp>
      <p:sp>
        <p:nvSpPr>
          <p:cNvPr id="3" name="Text Box 11">
            <a:extLst>
              <a:ext uri="{FF2B5EF4-FFF2-40B4-BE49-F238E27FC236}">
                <a16:creationId xmlns:a16="http://schemas.microsoft.com/office/drawing/2014/main" id="{9F43563F-073F-BA63-1F96-2933A009C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485" y="2458658"/>
            <a:ext cx="108207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The column weights of binary numbers are powers of two that increase from right to left beginning with 2</a:t>
            </a:r>
            <a:r>
              <a:rPr lang="en-US" altLang="en-US" baseline="30000" dirty="0"/>
              <a:t>0</a:t>
            </a:r>
            <a:r>
              <a:rPr lang="en-US" altLang="en-US" dirty="0"/>
              <a:t> =1:</a:t>
            </a:r>
          </a:p>
        </p:txBody>
      </p:sp>
      <p:sp>
        <p:nvSpPr>
          <p:cNvPr id="16" name="Text Box 12">
            <a:extLst>
              <a:ext uri="{FF2B5EF4-FFF2-40B4-BE49-F238E27FC236}">
                <a16:creationId xmlns:a16="http://schemas.microsoft.com/office/drawing/2014/main" id="{E68C6A31-6839-3E29-D790-F85C40B80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5540" y="2979696"/>
            <a:ext cx="567823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>
                <a:solidFill>
                  <a:srgbClr val="FF0000"/>
                </a:solidFill>
              </a:rPr>
              <a:t>…2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5</a:t>
            </a:r>
            <a:r>
              <a:rPr lang="en-US" altLang="en-US" sz="2800" dirty="0">
                <a:solidFill>
                  <a:srgbClr val="FF0000"/>
                </a:solidFill>
              </a:rPr>
              <a:t> 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4</a:t>
            </a:r>
            <a:r>
              <a:rPr lang="en-US" altLang="en-US" sz="2800" dirty="0">
                <a:solidFill>
                  <a:srgbClr val="FF0000"/>
                </a:solidFill>
              </a:rPr>
              <a:t> 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3</a:t>
            </a:r>
            <a:r>
              <a:rPr lang="en-US" altLang="en-US" sz="2800" dirty="0">
                <a:solidFill>
                  <a:srgbClr val="FF0000"/>
                </a:solidFill>
              </a:rPr>
              <a:t> 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2</a:t>
            </a:r>
            <a:r>
              <a:rPr lang="en-US" altLang="en-US" sz="2800" dirty="0">
                <a:solidFill>
                  <a:srgbClr val="FF0000"/>
                </a:solidFill>
              </a:rPr>
              <a:t> 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1</a:t>
            </a:r>
            <a:r>
              <a:rPr lang="en-US" altLang="en-US" sz="2800" dirty="0">
                <a:solidFill>
                  <a:srgbClr val="FF0000"/>
                </a:solidFill>
              </a:rPr>
              <a:t> 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0</a:t>
            </a:r>
            <a:r>
              <a:rPr lang="en-US" altLang="en-US" sz="2800" b="1" dirty="0"/>
              <a:t>.</a:t>
            </a:r>
          </a:p>
        </p:txBody>
      </p:sp>
      <p:sp>
        <p:nvSpPr>
          <p:cNvPr id="17" name="Text Box 13">
            <a:extLst>
              <a:ext uri="{FF2B5EF4-FFF2-40B4-BE49-F238E27FC236}">
                <a16:creationId xmlns:a16="http://schemas.microsoft.com/office/drawing/2014/main" id="{35D4EA26-255E-005B-9FD0-DCFCF837F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247" y="3980617"/>
            <a:ext cx="108207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For fractional binary numbers, the column weights are negative powers of two that decrease from left to right:</a:t>
            </a:r>
          </a:p>
        </p:txBody>
      </p:sp>
      <p:sp>
        <p:nvSpPr>
          <p:cNvPr id="19" name="Text Box 14">
            <a:extLst>
              <a:ext uri="{FF2B5EF4-FFF2-40B4-BE49-F238E27FC236}">
                <a16:creationId xmlns:a16="http://schemas.microsoft.com/office/drawing/2014/main" id="{228F6085-209B-0FE5-FFAE-E5A306A7CE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739" y="4341851"/>
            <a:ext cx="664246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dirty="0"/>
              <a:t>2</a:t>
            </a:r>
            <a:r>
              <a:rPr lang="en-US" altLang="en-US" sz="3200" baseline="30000" dirty="0"/>
              <a:t>2</a:t>
            </a:r>
            <a:r>
              <a:rPr lang="en-US" altLang="en-US" sz="3200" dirty="0"/>
              <a:t> 2</a:t>
            </a:r>
            <a:r>
              <a:rPr lang="en-US" altLang="en-US" sz="3200" baseline="30000" dirty="0"/>
              <a:t>1</a:t>
            </a:r>
            <a:r>
              <a:rPr lang="en-US" altLang="en-US" sz="3200" dirty="0"/>
              <a:t> 2</a:t>
            </a:r>
            <a:r>
              <a:rPr lang="en-US" altLang="en-US" sz="3200" baseline="30000" dirty="0"/>
              <a:t>0</a:t>
            </a:r>
            <a:r>
              <a:rPr lang="en-US" altLang="en-US" sz="3200" b="1" dirty="0"/>
              <a:t>. </a:t>
            </a:r>
            <a:r>
              <a:rPr lang="en-US" altLang="en-US" sz="3200" dirty="0">
                <a:solidFill>
                  <a:srgbClr val="FF0000"/>
                </a:solidFill>
              </a:rPr>
              <a:t>2</a:t>
            </a:r>
            <a:r>
              <a:rPr lang="en-US" altLang="en-US" sz="3200" baseline="30000" dirty="0">
                <a:solidFill>
                  <a:srgbClr val="FF0000"/>
                </a:solidFill>
              </a:rPr>
              <a:t>-1</a:t>
            </a:r>
            <a:r>
              <a:rPr lang="en-US" altLang="en-US" sz="3200" dirty="0">
                <a:solidFill>
                  <a:srgbClr val="FF0000"/>
                </a:solidFill>
              </a:rPr>
              <a:t> 2</a:t>
            </a:r>
            <a:r>
              <a:rPr lang="en-US" altLang="en-US" sz="3200" baseline="30000" dirty="0">
                <a:solidFill>
                  <a:srgbClr val="FF0000"/>
                </a:solidFill>
              </a:rPr>
              <a:t>-2</a:t>
            </a:r>
            <a:r>
              <a:rPr lang="en-US" altLang="en-US" sz="3200" dirty="0">
                <a:solidFill>
                  <a:srgbClr val="FF0000"/>
                </a:solidFill>
              </a:rPr>
              <a:t> 2</a:t>
            </a:r>
            <a:r>
              <a:rPr lang="en-US" altLang="en-US" sz="3200" baseline="30000" dirty="0">
                <a:solidFill>
                  <a:srgbClr val="FF0000"/>
                </a:solidFill>
              </a:rPr>
              <a:t>-3</a:t>
            </a:r>
            <a:r>
              <a:rPr lang="en-US" altLang="en-US" sz="3200" dirty="0">
                <a:solidFill>
                  <a:srgbClr val="FF0000"/>
                </a:solidFill>
              </a:rPr>
              <a:t> 2</a:t>
            </a:r>
            <a:r>
              <a:rPr lang="en-US" altLang="en-US" sz="3200" baseline="30000" dirty="0">
                <a:solidFill>
                  <a:srgbClr val="FF0000"/>
                </a:solidFill>
              </a:rPr>
              <a:t>-4</a:t>
            </a:r>
            <a:r>
              <a:rPr lang="en-US" altLang="en-US" sz="3200" dirty="0">
                <a:solidFill>
                  <a:srgbClr val="FF0000"/>
                </a:solidFill>
              </a:rPr>
              <a:t> …</a:t>
            </a:r>
          </a:p>
        </p:txBody>
      </p:sp>
      <p:sp>
        <p:nvSpPr>
          <p:cNvPr id="20" name="Right Arrow 1">
            <a:extLst>
              <a:ext uri="{FF2B5EF4-FFF2-40B4-BE49-F238E27FC236}">
                <a16:creationId xmlns:a16="http://schemas.microsoft.com/office/drawing/2014/main" id="{757F235F-13CB-F8C8-50E5-EDF37B9686E5}"/>
              </a:ext>
            </a:extLst>
          </p:cNvPr>
          <p:cNvSpPr/>
          <p:nvPr/>
        </p:nvSpPr>
        <p:spPr>
          <a:xfrm>
            <a:off x="4428497" y="1817937"/>
            <a:ext cx="978408" cy="23314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C9706C-610B-CFB4-91B6-BB6A117DF582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3722784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25BD376-B955-5874-838F-ACF52169A225}"/>
              </a:ext>
            </a:extLst>
          </p:cNvPr>
          <p:cNvSpPr txBox="1">
            <a:spLocks/>
          </p:cNvSpPr>
          <p:nvPr/>
        </p:nvSpPr>
        <p:spPr>
          <a:xfrm>
            <a:off x="1915667" y="596635"/>
            <a:ext cx="97606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i="0" dirty="0"/>
              <a:t>Any Base to Decimal Conversion (</a:t>
            </a:r>
            <a:r>
              <a:rPr lang="en-US" altLang="en-US" sz="3600" dirty="0"/>
              <a:t>Example)</a:t>
            </a:r>
          </a:p>
        </p:txBody>
      </p:sp>
      <p:sp>
        <p:nvSpPr>
          <p:cNvPr id="2" name="Text Box 20">
            <a:extLst>
              <a:ext uri="{FF2B5EF4-FFF2-40B4-BE49-F238E27FC236}">
                <a16:creationId xmlns:a16="http://schemas.microsoft.com/office/drawing/2014/main" id="{BD2F3EA5-C23D-3754-6C84-16844551C9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054" y="2167852"/>
            <a:ext cx="11277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The decimal equivalent of a binary number can be determined by multiplying each bit by its corresponding weight and then add the values of all.</a:t>
            </a:r>
          </a:p>
        </p:txBody>
      </p:sp>
      <p:sp>
        <p:nvSpPr>
          <p:cNvPr id="3" name="Text Box 29">
            <a:extLst>
              <a:ext uri="{FF2B5EF4-FFF2-40B4-BE49-F238E27FC236}">
                <a16:creationId xmlns:a16="http://schemas.microsoft.com/office/drawing/2014/main" id="{114BA58A-47C8-3671-B560-9F3349C998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3039" y="2953047"/>
            <a:ext cx="66737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/>
              <a:t>Convert the binary number </a:t>
            </a: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</a:rPr>
              <a:t>100101.01</a:t>
            </a:r>
            <a:r>
              <a:rPr lang="en-US" altLang="en-US" sz="2400" dirty="0"/>
              <a:t> to decimal.</a:t>
            </a:r>
          </a:p>
        </p:txBody>
      </p:sp>
      <p:sp>
        <p:nvSpPr>
          <p:cNvPr id="16" name="WordArt 30">
            <a:extLst>
              <a:ext uri="{FF2B5EF4-FFF2-40B4-BE49-F238E27FC236}">
                <a16:creationId xmlns:a16="http://schemas.microsoft.com/office/drawing/2014/main" id="{CF097014-2DDC-C36E-C028-7B9DE5E3998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5820" y="2974189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Example</a:t>
            </a:r>
          </a:p>
        </p:txBody>
      </p:sp>
      <p:sp>
        <p:nvSpPr>
          <p:cNvPr id="20" name="WordArt 31">
            <a:extLst>
              <a:ext uri="{FF2B5EF4-FFF2-40B4-BE49-F238E27FC236}">
                <a16:creationId xmlns:a16="http://schemas.microsoft.com/office/drawing/2014/main" id="{8BD8647F-279C-CEFA-5200-FBB32045878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5820" y="4081764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Solution</a:t>
            </a:r>
          </a:p>
        </p:txBody>
      </p:sp>
      <p:sp>
        <p:nvSpPr>
          <p:cNvPr id="21" name="Text Box 33">
            <a:extLst>
              <a:ext uri="{FF2B5EF4-FFF2-40B4-BE49-F238E27FC236}">
                <a16:creationId xmlns:a16="http://schemas.microsoft.com/office/drawing/2014/main" id="{DD8A9797-D12E-9E1A-0CEE-4877991940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7420" y="4081764"/>
            <a:ext cx="66294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Start by writing the column weights; then add the weights that correspond to each 1 in the number.</a:t>
            </a: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EG" altLang="en-US" sz="2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</a:rPr>
              <a:t>37.25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95BD3BD-890D-1B56-1082-0B12D8BD6142}"/>
              </a:ext>
            </a:extLst>
          </p:cNvPr>
          <p:cNvGrpSpPr/>
          <p:nvPr/>
        </p:nvGrpSpPr>
        <p:grpSpPr>
          <a:xfrm>
            <a:off x="8094911" y="2695423"/>
            <a:ext cx="3976687" cy="1893590"/>
            <a:chOff x="2133600" y="4403725"/>
            <a:chExt cx="3976687" cy="1893590"/>
          </a:xfrm>
        </p:grpSpPr>
        <p:sp>
          <p:nvSpPr>
            <p:cNvPr id="24" name="Text Box 34">
              <a:extLst>
                <a:ext uri="{FF2B5EF4-FFF2-40B4-BE49-F238E27FC236}">
                  <a16:creationId xmlns:a16="http://schemas.microsoft.com/office/drawing/2014/main" id="{039476BA-F234-6AE2-FCD9-1AEA52D53A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9800" y="4403725"/>
              <a:ext cx="33528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>
                  <a:solidFill>
                    <a:srgbClr val="FF0000"/>
                  </a:solidFill>
                </a:rPr>
                <a:t>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5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4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3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2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1</a:t>
              </a:r>
              <a:r>
                <a:rPr lang="en-US" altLang="en-US" sz="2000" dirty="0">
                  <a:solidFill>
                    <a:srgbClr val="FF0000"/>
                  </a:solidFill>
                </a:rPr>
                <a:t>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0</a:t>
              </a:r>
              <a:r>
                <a:rPr lang="en-US" altLang="en-US" sz="2000" dirty="0">
                  <a:solidFill>
                    <a:srgbClr val="FF0000"/>
                  </a:solidFill>
                </a:rPr>
                <a:t>.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-1</a:t>
              </a:r>
              <a:r>
                <a:rPr lang="en-US" altLang="en-US" sz="2000" dirty="0">
                  <a:solidFill>
                    <a:srgbClr val="FF0000"/>
                  </a:solidFill>
                </a:rPr>
                <a:t>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-2</a:t>
              </a:r>
            </a:p>
          </p:txBody>
        </p:sp>
        <p:sp>
          <p:nvSpPr>
            <p:cNvPr id="25" name="Text Box 35">
              <a:extLst>
                <a:ext uri="{FF2B5EF4-FFF2-40B4-BE49-F238E27FC236}">
                  <a16:creationId xmlns:a16="http://schemas.microsoft.com/office/drawing/2014/main" id="{12FD4161-C9FE-00FA-3FCA-EEB1B54626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9800" y="4708525"/>
              <a:ext cx="30480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/>
                <a:t>32 16  8   4   2   1 .  ½  ¼ </a:t>
              </a:r>
            </a:p>
          </p:txBody>
        </p:sp>
        <p:sp>
          <p:nvSpPr>
            <p:cNvPr id="26" name="Text Box 36">
              <a:extLst>
                <a:ext uri="{FF2B5EF4-FFF2-40B4-BE49-F238E27FC236}">
                  <a16:creationId xmlns:a16="http://schemas.microsoft.com/office/drawing/2014/main" id="{7AD2C5D6-9761-609A-834C-51BCF171E9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94888" y="5287961"/>
              <a:ext cx="3276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1   0   0   1   0   1.   0   1</a:t>
              </a:r>
            </a:p>
          </p:txBody>
        </p:sp>
        <p:sp>
          <p:nvSpPr>
            <p:cNvPr id="27" name="Text Box 37">
              <a:extLst>
                <a:ext uri="{FF2B5EF4-FFF2-40B4-BE49-F238E27FC236}">
                  <a16:creationId xmlns:a16="http://schemas.microsoft.com/office/drawing/2014/main" id="{A4763B03-24B3-8A83-CA84-D350681816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3600" y="5851525"/>
              <a:ext cx="35814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32+0+0 +4 +0+ 1  +0 +¼ =</a:t>
              </a:r>
            </a:p>
          </p:txBody>
        </p:sp>
        <p:sp>
          <p:nvSpPr>
            <p:cNvPr id="28" name="Text Box 38">
              <a:extLst>
                <a:ext uri="{FF2B5EF4-FFF2-40B4-BE49-F238E27FC236}">
                  <a16:creationId xmlns:a16="http://schemas.microsoft.com/office/drawing/2014/main" id="{A6337315-DF2E-A2DB-874D-DDF0AA34C0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59778" y="5835650"/>
              <a:ext cx="1150509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dirty="0">
                  <a:solidFill>
                    <a:srgbClr val="FF0000"/>
                  </a:solidFill>
                </a:rPr>
                <a:t>37.25</a:t>
              </a:r>
              <a:r>
                <a:rPr lang="en-US" altLang="en-US" sz="2000" dirty="0">
                  <a:solidFill>
                    <a:srgbClr val="FF0000"/>
                  </a:solidFill>
                </a:rPr>
                <a:t> 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DD5C1DB-E88E-7F5E-71AC-7CAE465DB45A}"/>
                </a:ext>
              </a:extLst>
            </p:cNvPr>
            <p:cNvSpPr/>
            <p:nvPr/>
          </p:nvSpPr>
          <p:spPr>
            <a:xfrm>
              <a:off x="2895600" y="4708526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A54EA5D-3E7F-5820-7587-A795C6A31D3C}"/>
                </a:ext>
              </a:extLst>
            </p:cNvPr>
            <p:cNvSpPr txBox="1"/>
            <p:nvPr/>
          </p:nvSpPr>
          <p:spPr>
            <a:xfrm>
              <a:off x="2275838" y="4949975"/>
              <a:ext cx="32766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*   *  *  *  *  *   *  *</a:t>
              </a:r>
              <a:endParaRPr lang="en-GB" dirty="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0487F3E-2602-A349-95D7-AC3F8984847C}"/>
                </a:ext>
              </a:extLst>
            </p:cNvPr>
            <p:cNvSpPr/>
            <p:nvPr/>
          </p:nvSpPr>
          <p:spPr>
            <a:xfrm>
              <a:off x="2565654" y="4700590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155E556-A886-AAEF-C8B8-40168D7D3F99}"/>
                </a:ext>
              </a:extLst>
            </p:cNvPr>
            <p:cNvSpPr/>
            <p:nvPr/>
          </p:nvSpPr>
          <p:spPr>
            <a:xfrm>
              <a:off x="2209800" y="4737895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D04C88C-2419-C122-ABFF-D7FDCBD2BEDE}"/>
                </a:ext>
              </a:extLst>
            </p:cNvPr>
            <p:cNvSpPr/>
            <p:nvPr/>
          </p:nvSpPr>
          <p:spPr>
            <a:xfrm>
              <a:off x="3217420" y="4736235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7D161732-55CB-1FC5-1519-058BB95460B5}"/>
                </a:ext>
              </a:extLst>
            </p:cNvPr>
            <p:cNvSpPr/>
            <p:nvPr/>
          </p:nvSpPr>
          <p:spPr>
            <a:xfrm>
              <a:off x="3511299" y="4729020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F4EFBF6C-04E1-689A-7822-FF1A0D9ADC67}"/>
                </a:ext>
              </a:extLst>
            </p:cNvPr>
            <p:cNvSpPr/>
            <p:nvPr/>
          </p:nvSpPr>
          <p:spPr>
            <a:xfrm>
              <a:off x="3800350" y="4754565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986813C7-AA88-2B93-C436-6136CDAAF3C5}"/>
                </a:ext>
              </a:extLst>
            </p:cNvPr>
            <p:cNvSpPr/>
            <p:nvPr/>
          </p:nvSpPr>
          <p:spPr>
            <a:xfrm>
              <a:off x="4152337" y="4721805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9F5F49F9-EE16-C5E8-1EAD-FA721FEE0C98}"/>
                </a:ext>
              </a:extLst>
            </p:cNvPr>
            <p:cNvSpPr/>
            <p:nvPr/>
          </p:nvSpPr>
          <p:spPr>
            <a:xfrm>
              <a:off x="4453580" y="4721805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FA1DFFF8-E233-2FD1-EEBB-BFC837D282DD}"/>
                </a:ext>
              </a:extLst>
            </p:cNvPr>
            <p:cNvCxnSpPr/>
            <p:nvPr/>
          </p:nvCxnSpPr>
          <p:spPr>
            <a:xfrm flipH="1">
              <a:off x="2294888" y="5730875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49828139-3445-5AFA-BD7B-6791F198CC5B}"/>
                </a:ext>
              </a:extLst>
            </p:cNvPr>
            <p:cNvCxnSpPr/>
            <p:nvPr/>
          </p:nvCxnSpPr>
          <p:spPr>
            <a:xfrm flipH="1">
              <a:off x="2682712" y="5712545"/>
              <a:ext cx="81952" cy="30234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B62BCCAB-B58F-60C3-8659-CC23FEEB351A}"/>
                </a:ext>
              </a:extLst>
            </p:cNvPr>
            <p:cNvCxnSpPr/>
            <p:nvPr/>
          </p:nvCxnSpPr>
          <p:spPr>
            <a:xfrm flipH="1">
              <a:off x="2975782" y="5699919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B6B1C3BC-A03B-08A2-352B-0CBC50704261}"/>
                </a:ext>
              </a:extLst>
            </p:cNvPr>
            <p:cNvCxnSpPr/>
            <p:nvPr/>
          </p:nvCxnSpPr>
          <p:spPr>
            <a:xfrm flipH="1">
              <a:off x="3321782" y="5655469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21417633-8ACB-40AD-D9B0-F1B3491B4549}"/>
                </a:ext>
              </a:extLst>
            </p:cNvPr>
            <p:cNvCxnSpPr/>
            <p:nvPr/>
          </p:nvCxnSpPr>
          <p:spPr>
            <a:xfrm flipH="1">
              <a:off x="3648837" y="5699919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B9A0AF08-0D72-19A1-E49E-057ADF0DBFFD}"/>
                </a:ext>
              </a:extLst>
            </p:cNvPr>
            <p:cNvCxnSpPr/>
            <p:nvPr/>
          </p:nvCxnSpPr>
          <p:spPr>
            <a:xfrm flipH="1">
              <a:off x="4004501" y="5711899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C15CAE97-D5CE-D84A-CF23-C9B010CC1D7F}"/>
                </a:ext>
              </a:extLst>
            </p:cNvPr>
            <p:cNvCxnSpPr/>
            <p:nvPr/>
          </p:nvCxnSpPr>
          <p:spPr>
            <a:xfrm flipH="1">
              <a:off x="4360165" y="5711899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76DB2342-F981-FBDD-9F85-2218F526F13E}"/>
                </a:ext>
              </a:extLst>
            </p:cNvPr>
            <p:cNvCxnSpPr/>
            <p:nvPr/>
          </p:nvCxnSpPr>
          <p:spPr>
            <a:xfrm flipH="1">
              <a:off x="4675551" y="5684836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29">
            <a:extLst>
              <a:ext uri="{FF2B5EF4-FFF2-40B4-BE49-F238E27FC236}">
                <a16:creationId xmlns:a16="http://schemas.microsoft.com/office/drawing/2014/main" id="{FEA0C6E4-7771-7CEB-CED6-2C45C701F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7779" y="1634926"/>
            <a:ext cx="4846138" cy="461665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rgbClr val="FFFF99"/>
                </a:solidFill>
              </a:rPr>
              <a:t> Binary                </a:t>
            </a:r>
            <a:r>
              <a:rPr lang="ar-EG" altLang="en-US" sz="2400" dirty="0">
                <a:solidFill>
                  <a:srgbClr val="FFFF99"/>
                </a:solidFill>
              </a:rPr>
              <a:t>   </a:t>
            </a:r>
            <a:r>
              <a:rPr lang="en-US" altLang="en-US" sz="2400" dirty="0">
                <a:solidFill>
                  <a:srgbClr val="FFFF99"/>
                </a:solidFill>
              </a:rPr>
              <a:t> Decimal</a:t>
            </a:r>
          </a:p>
        </p:txBody>
      </p:sp>
      <p:sp>
        <p:nvSpPr>
          <p:cNvPr id="47" name="Right Arrow 1">
            <a:extLst>
              <a:ext uri="{FF2B5EF4-FFF2-40B4-BE49-F238E27FC236}">
                <a16:creationId xmlns:a16="http://schemas.microsoft.com/office/drawing/2014/main" id="{A8648889-23C9-3D8A-5AFB-7CC1EEAA263D}"/>
              </a:ext>
            </a:extLst>
          </p:cNvPr>
          <p:cNvSpPr/>
          <p:nvPr/>
        </p:nvSpPr>
        <p:spPr>
          <a:xfrm>
            <a:off x="4560070" y="1733647"/>
            <a:ext cx="978408" cy="23314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0D994A7-7FD8-3BF5-4C0F-6832DBE331A1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2831286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46" name="Rectangle 29">
            <a:extLst>
              <a:ext uri="{FF2B5EF4-FFF2-40B4-BE49-F238E27FC236}">
                <a16:creationId xmlns:a16="http://schemas.microsoft.com/office/drawing/2014/main" id="{FEA0C6E4-7771-7CEB-CED6-2C45C701F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7779" y="1634926"/>
            <a:ext cx="4846138" cy="461665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rgbClr val="FFFF99"/>
                </a:solidFill>
              </a:rPr>
              <a:t> Binary                </a:t>
            </a:r>
            <a:r>
              <a:rPr lang="ar-EG" altLang="en-US" sz="2400" dirty="0">
                <a:solidFill>
                  <a:srgbClr val="FFFF99"/>
                </a:solidFill>
              </a:rPr>
              <a:t>   </a:t>
            </a:r>
            <a:r>
              <a:rPr lang="en-US" altLang="en-US" sz="2400" dirty="0">
                <a:solidFill>
                  <a:srgbClr val="FFFF99"/>
                </a:solidFill>
              </a:rPr>
              <a:t> Decimal</a:t>
            </a:r>
          </a:p>
        </p:txBody>
      </p:sp>
      <p:sp>
        <p:nvSpPr>
          <p:cNvPr id="47" name="Right Arrow 1">
            <a:extLst>
              <a:ext uri="{FF2B5EF4-FFF2-40B4-BE49-F238E27FC236}">
                <a16:creationId xmlns:a16="http://schemas.microsoft.com/office/drawing/2014/main" id="{A8648889-23C9-3D8A-5AFB-7CC1EEAA263D}"/>
              </a:ext>
            </a:extLst>
          </p:cNvPr>
          <p:cNvSpPr/>
          <p:nvPr/>
        </p:nvSpPr>
        <p:spPr>
          <a:xfrm>
            <a:off x="4560070" y="1733647"/>
            <a:ext cx="978408" cy="23314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7" name="Text Box 29">
            <a:extLst>
              <a:ext uri="{FF2B5EF4-FFF2-40B4-BE49-F238E27FC236}">
                <a16:creationId xmlns:a16="http://schemas.microsoft.com/office/drawing/2014/main" id="{02205983-6DD0-B975-F2BF-70CE61A1C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8842" y="2466791"/>
            <a:ext cx="6324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Convert the binary number </a:t>
            </a:r>
            <a:r>
              <a:rPr lang="en-US" altLang="en-US" sz="2800" dirty="0">
                <a:solidFill>
                  <a:schemeClr val="accent2">
                    <a:lumMod val="75000"/>
                  </a:schemeClr>
                </a:solidFill>
              </a:rPr>
              <a:t>1101.11</a:t>
            </a:r>
            <a:r>
              <a:rPr lang="en-US" altLang="en-US" dirty="0"/>
              <a:t> to decimal.</a:t>
            </a:r>
          </a:p>
        </p:txBody>
      </p:sp>
      <p:sp>
        <p:nvSpPr>
          <p:cNvPr id="18" name="WordArt 30">
            <a:extLst>
              <a:ext uri="{FF2B5EF4-FFF2-40B4-BE49-F238E27FC236}">
                <a16:creationId xmlns:a16="http://schemas.microsoft.com/office/drawing/2014/main" id="{526FA9A2-ADBA-E305-3C92-4E0BDB4EAA5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005" y="2439902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Example</a:t>
            </a:r>
          </a:p>
        </p:txBody>
      </p:sp>
      <p:sp>
        <p:nvSpPr>
          <p:cNvPr id="19" name="WordArt 31">
            <a:extLst>
              <a:ext uri="{FF2B5EF4-FFF2-40B4-BE49-F238E27FC236}">
                <a16:creationId xmlns:a16="http://schemas.microsoft.com/office/drawing/2014/main" id="{014D7C46-980F-F972-458E-B0ECF6BEBAC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005" y="3416364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Solution</a:t>
            </a:r>
          </a:p>
        </p:txBody>
      </p:sp>
      <p:sp>
        <p:nvSpPr>
          <p:cNvPr id="48" name="Text Box 33">
            <a:extLst>
              <a:ext uri="{FF2B5EF4-FFF2-40B4-BE49-F238E27FC236}">
                <a16:creationId xmlns:a16="http://schemas.microsoft.com/office/drawing/2014/main" id="{57345721-7381-9875-4538-C52B629DE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504" y="3432362"/>
            <a:ext cx="99972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Start by writing the column weights; then add the weights that correspond to each 1 in the number. 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2145ACE-C6A7-CEE0-CE0E-A4A236065637}"/>
              </a:ext>
            </a:extLst>
          </p:cNvPr>
          <p:cNvGrpSpPr/>
          <p:nvPr/>
        </p:nvGrpSpPr>
        <p:grpSpPr>
          <a:xfrm>
            <a:off x="3367779" y="3823558"/>
            <a:ext cx="3590288" cy="1535236"/>
            <a:chOff x="2400300" y="3900610"/>
            <a:chExt cx="3590288" cy="1535236"/>
          </a:xfrm>
        </p:grpSpPr>
        <p:sp>
          <p:nvSpPr>
            <p:cNvPr id="50" name="Text Box 34">
              <a:extLst>
                <a:ext uri="{FF2B5EF4-FFF2-40B4-BE49-F238E27FC236}">
                  <a16:creationId xmlns:a16="http://schemas.microsoft.com/office/drawing/2014/main" id="{C9BC6722-9635-2D4D-E2B5-1F6CC2E18C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7788" y="3900610"/>
              <a:ext cx="33528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>
                  <a:solidFill>
                    <a:srgbClr val="FF0000"/>
                  </a:solidFill>
                </a:rPr>
                <a:t>    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3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2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1</a:t>
              </a:r>
              <a:r>
                <a:rPr lang="en-US" altLang="en-US" sz="2000" dirty="0">
                  <a:solidFill>
                    <a:srgbClr val="FF0000"/>
                  </a:solidFill>
                </a:rPr>
                <a:t>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0</a:t>
              </a:r>
              <a:r>
                <a:rPr lang="en-US" altLang="en-US" sz="2000" dirty="0">
                  <a:solidFill>
                    <a:srgbClr val="FF0000"/>
                  </a:solidFill>
                </a:rPr>
                <a:t>.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-1</a:t>
              </a:r>
              <a:r>
                <a:rPr lang="en-US" altLang="en-US" sz="2000" dirty="0">
                  <a:solidFill>
                    <a:srgbClr val="FF0000"/>
                  </a:solidFill>
                </a:rPr>
                <a:t>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-2</a:t>
              </a:r>
            </a:p>
          </p:txBody>
        </p:sp>
        <p:sp>
          <p:nvSpPr>
            <p:cNvPr id="51" name="Text Box 35">
              <a:extLst>
                <a:ext uri="{FF2B5EF4-FFF2-40B4-BE49-F238E27FC236}">
                  <a16:creationId xmlns:a16="http://schemas.microsoft.com/office/drawing/2014/main" id="{C58B29D1-A64D-386F-ADEA-60C4529091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0300" y="4242294"/>
              <a:ext cx="30480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          8   4   2   1 .  ½  ¼ </a:t>
              </a:r>
            </a:p>
          </p:txBody>
        </p:sp>
        <p:sp>
          <p:nvSpPr>
            <p:cNvPr id="52" name="Text Box 36">
              <a:extLst>
                <a:ext uri="{FF2B5EF4-FFF2-40B4-BE49-F238E27FC236}">
                  <a16:creationId xmlns:a16="http://schemas.microsoft.com/office/drawing/2014/main" id="{87EFAC34-27FF-AB7C-18A5-D3454E0538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0300" y="4607418"/>
              <a:ext cx="3276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          1   1   0   1.   1   1</a:t>
              </a:r>
            </a:p>
          </p:txBody>
        </p:sp>
        <p:sp>
          <p:nvSpPr>
            <p:cNvPr id="53" name="Text Box 37">
              <a:extLst>
                <a:ext uri="{FF2B5EF4-FFF2-40B4-BE49-F238E27FC236}">
                  <a16:creationId xmlns:a16="http://schemas.microsoft.com/office/drawing/2014/main" id="{C5819A20-F34E-FBA7-6899-688C385547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800" y="5038971"/>
              <a:ext cx="28575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8 + 4 +0 +1  + </a:t>
              </a:r>
              <a:r>
                <a:rPr lang="en-US" altLang="en-US" sz="1400" dirty="0"/>
                <a:t>1/2+1/4</a:t>
              </a:r>
              <a:r>
                <a:rPr lang="en-US" altLang="en-US" sz="2000" dirty="0"/>
                <a:t> =</a:t>
              </a:r>
            </a:p>
          </p:txBody>
        </p:sp>
      </p:grpSp>
      <p:sp>
        <p:nvSpPr>
          <p:cNvPr id="54" name="Text Box 38">
            <a:extLst>
              <a:ext uri="{FF2B5EF4-FFF2-40B4-BE49-F238E27FC236}">
                <a16:creationId xmlns:a16="http://schemas.microsoft.com/office/drawing/2014/main" id="{A24579CD-9457-2D18-7EFF-854187F27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6300" y="4978767"/>
            <a:ext cx="132054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>
                <a:solidFill>
                  <a:srgbClr val="FF0000"/>
                </a:solidFill>
              </a:rPr>
              <a:t>13.75 </a:t>
            </a:r>
          </a:p>
        </p:txBody>
      </p:sp>
      <p:sp>
        <p:nvSpPr>
          <p:cNvPr id="55" name="Title 1">
            <a:extLst>
              <a:ext uri="{FF2B5EF4-FFF2-40B4-BE49-F238E27FC236}">
                <a16:creationId xmlns:a16="http://schemas.microsoft.com/office/drawing/2014/main" id="{3FF3562D-812A-CEBC-4BDA-3216352A69EA}"/>
              </a:ext>
            </a:extLst>
          </p:cNvPr>
          <p:cNvSpPr txBox="1">
            <a:spLocks/>
          </p:cNvSpPr>
          <p:nvPr/>
        </p:nvSpPr>
        <p:spPr>
          <a:xfrm>
            <a:off x="1923826" y="570569"/>
            <a:ext cx="97606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i="0" dirty="0"/>
              <a:t>Any Base to Decimal Conversion (</a:t>
            </a:r>
            <a:r>
              <a:rPr lang="en-US" altLang="en-US" sz="3600" dirty="0"/>
              <a:t>Example)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72D231E-006D-CF39-BA76-41D8726B56E4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38045937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268406"/>
            <a:ext cx="11684496" cy="4373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46" name="Rectangle 29">
            <a:extLst>
              <a:ext uri="{FF2B5EF4-FFF2-40B4-BE49-F238E27FC236}">
                <a16:creationId xmlns:a16="http://schemas.microsoft.com/office/drawing/2014/main" id="{FEA0C6E4-7771-7CEB-CED6-2C45C701F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8739" y="1391086"/>
            <a:ext cx="4846138" cy="461665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rgbClr val="FFFF99"/>
                </a:solidFill>
              </a:rPr>
              <a:t> Binary                </a:t>
            </a:r>
            <a:r>
              <a:rPr lang="ar-EG" altLang="en-US" sz="2400" dirty="0">
                <a:solidFill>
                  <a:srgbClr val="FFFF99"/>
                </a:solidFill>
              </a:rPr>
              <a:t>   </a:t>
            </a:r>
            <a:r>
              <a:rPr lang="en-US" altLang="en-US" sz="2400" dirty="0">
                <a:solidFill>
                  <a:srgbClr val="FFFF99"/>
                </a:solidFill>
              </a:rPr>
              <a:t> Decimal</a:t>
            </a:r>
          </a:p>
        </p:txBody>
      </p:sp>
      <p:sp>
        <p:nvSpPr>
          <p:cNvPr id="47" name="Right Arrow 1">
            <a:extLst>
              <a:ext uri="{FF2B5EF4-FFF2-40B4-BE49-F238E27FC236}">
                <a16:creationId xmlns:a16="http://schemas.microsoft.com/office/drawing/2014/main" id="{A8648889-23C9-3D8A-5AFB-7CC1EEAA263D}"/>
              </a:ext>
            </a:extLst>
          </p:cNvPr>
          <p:cNvSpPr/>
          <p:nvPr/>
        </p:nvSpPr>
        <p:spPr>
          <a:xfrm>
            <a:off x="4683250" y="1516280"/>
            <a:ext cx="978408" cy="23314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5" name="Title 1">
            <a:extLst>
              <a:ext uri="{FF2B5EF4-FFF2-40B4-BE49-F238E27FC236}">
                <a16:creationId xmlns:a16="http://schemas.microsoft.com/office/drawing/2014/main" id="{3FF3562D-812A-CEBC-4BDA-3216352A69EA}"/>
              </a:ext>
            </a:extLst>
          </p:cNvPr>
          <p:cNvSpPr txBox="1">
            <a:spLocks/>
          </p:cNvSpPr>
          <p:nvPr/>
        </p:nvSpPr>
        <p:spPr>
          <a:xfrm>
            <a:off x="1830906" y="401762"/>
            <a:ext cx="97606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i="0" dirty="0"/>
              <a:t>Any Base to Decimal Conversion (</a:t>
            </a:r>
            <a:r>
              <a:rPr lang="en-US" altLang="en-US" sz="3600" dirty="0"/>
              <a:t>Example)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390586A-63D3-601E-7867-F3369697C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175" y="1805855"/>
            <a:ext cx="11684496" cy="2922595"/>
          </a:xfrm>
        </p:spPr>
        <p:txBody>
          <a:bodyPr>
            <a:normAutofit/>
          </a:bodyPr>
          <a:lstStyle/>
          <a:p>
            <a:r>
              <a:rPr lang="cs-CZ" dirty="0"/>
              <a:t>(</a:t>
            </a:r>
            <a:r>
              <a:rPr lang="cs-CZ" b="1" dirty="0"/>
              <a:t>111001.011)</a:t>
            </a:r>
            <a:r>
              <a:rPr lang="cs-CZ" b="1" baseline="-25000" dirty="0"/>
              <a:t>2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= (</a:t>
            </a:r>
            <a:r>
              <a:rPr lang="cs-CZ" b="1" dirty="0">
                <a:solidFill>
                  <a:schemeClr val="accent2"/>
                </a:solidFill>
              </a:rPr>
              <a:t>5</a:t>
            </a:r>
            <a:r>
              <a:rPr lang="en-US" b="1" dirty="0">
                <a:solidFill>
                  <a:schemeClr val="accent2"/>
                </a:solidFill>
              </a:rPr>
              <a:t>7</a:t>
            </a:r>
            <a:r>
              <a:rPr lang="cs-CZ" b="1" dirty="0">
                <a:solidFill>
                  <a:schemeClr val="accent2"/>
                </a:solidFill>
              </a:rPr>
              <a:t>.375</a:t>
            </a:r>
            <a:r>
              <a:rPr lang="en-US" dirty="0"/>
              <a:t>)</a:t>
            </a:r>
            <a:r>
              <a:rPr lang="en-US" baseline="-25000" dirty="0"/>
              <a:t>10</a:t>
            </a:r>
          </a:p>
          <a:p>
            <a:endParaRPr lang="en-US" baseline="-25000" dirty="0"/>
          </a:p>
          <a:p>
            <a:endParaRPr lang="en-US" baseline="-25000" dirty="0"/>
          </a:p>
          <a:p>
            <a:pPr marL="0" indent="0">
              <a:buNone/>
            </a:pPr>
            <a:endParaRPr lang="en-US" sz="1800" baseline="-25000" dirty="0"/>
          </a:p>
          <a:p>
            <a:pPr marL="0" indent="0">
              <a:buNone/>
            </a:pPr>
            <a:r>
              <a:rPr lang="en-US" sz="2400" b="1" dirty="0">
                <a:solidFill>
                  <a:schemeClr val="accent2"/>
                </a:solidFill>
              </a:rPr>
              <a:t>               </a:t>
            </a:r>
            <a:r>
              <a:rPr lang="cs-CZ" sz="2400" b="1" dirty="0">
                <a:solidFill>
                  <a:schemeClr val="accent2"/>
                </a:solidFill>
              </a:rPr>
              <a:t>(1*2</a:t>
            </a:r>
            <a:r>
              <a:rPr lang="cs-CZ" sz="2400" b="1" baseline="30000" dirty="0">
                <a:solidFill>
                  <a:schemeClr val="accent2"/>
                </a:solidFill>
              </a:rPr>
              <a:t>5</a:t>
            </a:r>
            <a:r>
              <a:rPr lang="cs-CZ" sz="2400" b="1" dirty="0">
                <a:solidFill>
                  <a:schemeClr val="accent2"/>
                </a:solidFill>
              </a:rPr>
              <a:t>)+ (1*2</a:t>
            </a:r>
            <a:r>
              <a:rPr lang="cs-CZ" sz="2400" b="1" baseline="30000" dirty="0">
                <a:solidFill>
                  <a:schemeClr val="accent2"/>
                </a:solidFill>
              </a:rPr>
              <a:t>4</a:t>
            </a:r>
            <a:r>
              <a:rPr lang="cs-CZ" sz="2400" b="1" dirty="0">
                <a:solidFill>
                  <a:schemeClr val="accent2"/>
                </a:solidFill>
              </a:rPr>
              <a:t>)+ (1*2</a:t>
            </a:r>
            <a:r>
              <a:rPr lang="cs-CZ" sz="2400" b="1" baseline="30000" dirty="0">
                <a:solidFill>
                  <a:schemeClr val="accent2"/>
                </a:solidFill>
              </a:rPr>
              <a:t>3</a:t>
            </a:r>
            <a:r>
              <a:rPr lang="cs-CZ" sz="2400" b="1" dirty="0">
                <a:solidFill>
                  <a:schemeClr val="accent2"/>
                </a:solidFill>
              </a:rPr>
              <a:t> )+ (1*2</a:t>
            </a:r>
            <a:r>
              <a:rPr lang="cs-CZ" sz="2400" b="1" baseline="30000" dirty="0">
                <a:solidFill>
                  <a:schemeClr val="accent2"/>
                </a:solidFill>
              </a:rPr>
              <a:t>0 </a:t>
            </a:r>
            <a:r>
              <a:rPr lang="cs-CZ" sz="2400" b="1" dirty="0">
                <a:solidFill>
                  <a:schemeClr val="accent2"/>
                </a:solidFill>
              </a:rPr>
              <a:t>)+(1*2</a:t>
            </a:r>
            <a:r>
              <a:rPr lang="cs-CZ" sz="2400" b="1" baseline="30000" dirty="0">
                <a:solidFill>
                  <a:schemeClr val="accent2"/>
                </a:solidFill>
              </a:rPr>
              <a:t>-2</a:t>
            </a:r>
            <a:r>
              <a:rPr lang="cs-CZ" sz="2400" b="1" dirty="0">
                <a:solidFill>
                  <a:schemeClr val="accent2"/>
                </a:solidFill>
              </a:rPr>
              <a:t>)+(1*2</a:t>
            </a:r>
            <a:r>
              <a:rPr lang="cs-CZ" sz="2400" b="1" baseline="30000" dirty="0">
                <a:solidFill>
                  <a:schemeClr val="accent2"/>
                </a:solidFill>
              </a:rPr>
              <a:t>-3</a:t>
            </a:r>
            <a:r>
              <a:rPr lang="cs-CZ" sz="2400" b="1" dirty="0">
                <a:solidFill>
                  <a:schemeClr val="accent2"/>
                </a:solidFill>
              </a:rPr>
              <a:t> )= 51.375</a:t>
            </a:r>
          </a:p>
          <a:p>
            <a:r>
              <a:rPr lang="cs-CZ" b="1" dirty="0"/>
              <a:t>(10100.0101)</a:t>
            </a:r>
            <a:r>
              <a:rPr lang="cs-CZ" b="1" baseline="-25000" dirty="0"/>
              <a:t>2</a:t>
            </a:r>
            <a:r>
              <a:rPr lang="cs-CZ" b="1" dirty="0"/>
              <a:t> </a:t>
            </a:r>
            <a:r>
              <a:rPr lang="cs-CZ" dirty="0"/>
              <a:t>= (</a:t>
            </a:r>
            <a:r>
              <a:rPr lang="en-US" b="1" dirty="0">
                <a:solidFill>
                  <a:schemeClr val="accent2"/>
                </a:solidFill>
              </a:rPr>
              <a:t>20.3125</a:t>
            </a:r>
            <a:r>
              <a:rPr lang="cs-CZ" dirty="0"/>
              <a:t> </a:t>
            </a:r>
            <a:r>
              <a:rPr lang="en-US" dirty="0"/>
              <a:t>)</a:t>
            </a:r>
            <a:r>
              <a:rPr lang="en-US" baseline="-25000" dirty="0"/>
              <a:t>10               </a:t>
            </a:r>
            <a:r>
              <a:rPr lang="en-US" dirty="0"/>
              <a:t>(</a:t>
            </a:r>
            <a:r>
              <a:rPr lang="en-US" dirty="0">
                <a:solidFill>
                  <a:srgbClr val="C00000"/>
                </a:solidFill>
              </a:rPr>
              <a:t>1</a:t>
            </a:r>
            <a:r>
              <a:rPr lang="en-US" dirty="0"/>
              <a:t>*2</a:t>
            </a:r>
            <a:r>
              <a:rPr lang="en-US" baseline="30000" dirty="0"/>
              <a:t>4</a:t>
            </a:r>
            <a:r>
              <a:rPr lang="en-US" dirty="0"/>
              <a:t>)+(</a:t>
            </a:r>
            <a:r>
              <a:rPr lang="en-US" dirty="0">
                <a:solidFill>
                  <a:srgbClr val="C00000"/>
                </a:solidFill>
              </a:rPr>
              <a:t>1</a:t>
            </a:r>
            <a:r>
              <a:rPr lang="en-US" dirty="0"/>
              <a:t>*2</a:t>
            </a:r>
            <a:r>
              <a:rPr lang="en-US" baseline="30000" dirty="0"/>
              <a:t>2</a:t>
            </a:r>
            <a:r>
              <a:rPr lang="en-US" dirty="0"/>
              <a:t>)+(</a:t>
            </a:r>
            <a:r>
              <a:rPr lang="en-US" dirty="0">
                <a:solidFill>
                  <a:srgbClr val="C00000"/>
                </a:solidFill>
              </a:rPr>
              <a:t>1</a:t>
            </a:r>
            <a:r>
              <a:rPr lang="en-US" dirty="0"/>
              <a:t>*2</a:t>
            </a:r>
            <a:r>
              <a:rPr lang="en-US" baseline="30000" dirty="0"/>
              <a:t>-2</a:t>
            </a:r>
            <a:r>
              <a:rPr lang="en-US" dirty="0"/>
              <a:t>)+(</a:t>
            </a:r>
            <a:r>
              <a:rPr lang="en-US" dirty="0">
                <a:solidFill>
                  <a:srgbClr val="C00000"/>
                </a:solidFill>
              </a:rPr>
              <a:t>1</a:t>
            </a:r>
            <a:r>
              <a:rPr lang="en-US" dirty="0"/>
              <a:t>*2</a:t>
            </a:r>
            <a:r>
              <a:rPr lang="en-US" baseline="30000" dirty="0"/>
              <a:t>-4</a:t>
            </a:r>
            <a:r>
              <a:rPr lang="en-US" dirty="0"/>
              <a:t>)=</a:t>
            </a:r>
            <a:r>
              <a:rPr lang="en-US" b="1" dirty="0">
                <a:solidFill>
                  <a:schemeClr val="accent2"/>
                </a:solidFill>
              </a:rPr>
              <a:t>20.3125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cs-CZ" baseline="-250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5337E5C-7169-CED0-B283-73E55111BB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400960"/>
              </p:ext>
            </p:extLst>
          </p:nvPr>
        </p:nvGraphicFramePr>
        <p:xfrm>
          <a:off x="1726540" y="2254514"/>
          <a:ext cx="9525000" cy="113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2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1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31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2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97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87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4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313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313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434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4775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7238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1928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Binary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5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4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3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-2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-3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32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0.25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0.125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0.0625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98CDB663-D506-A7B9-A41F-ABB8AAA0ED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804866"/>
              </p:ext>
            </p:extLst>
          </p:nvPr>
        </p:nvGraphicFramePr>
        <p:xfrm>
          <a:off x="838198" y="4391343"/>
          <a:ext cx="10215435" cy="113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61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4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67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933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27634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Binary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0.125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0.0625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0" name="Right Arrow 1">
            <a:extLst>
              <a:ext uri="{FF2B5EF4-FFF2-40B4-BE49-F238E27FC236}">
                <a16:creationId xmlns:a16="http://schemas.microsoft.com/office/drawing/2014/main" id="{C109FC70-B761-0D4B-437C-3DF92EDAEA0F}"/>
              </a:ext>
            </a:extLst>
          </p:cNvPr>
          <p:cNvSpPr/>
          <p:nvPr/>
        </p:nvSpPr>
        <p:spPr>
          <a:xfrm>
            <a:off x="4901184" y="4088093"/>
            <a:ext cx="675130" cy="151906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53D48AF-60CE-8E0C-429E-EFB56DA0BC75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42567265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552252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55" name="Title 1">
            <a:extLst>
              <a:ext uri="{FF2B5EF4-FFF2-40B4-BE49-F238E27FC236}">
                <a16:creationId xmlns:a16="http://schemas.microsoft.com/office/drawing/2014/main" id="{3FF3562D-812A-CEBC-4BDA-3216352A69EA}"/>
              </a:ext>
            </a:extLst>
          </p:cNvPr>
          <p:cNvSpPr txBox="1">
            <a:spLocks/>
          </p:cNvSpPr>
          <p:nvPr/>
        </p:nvSpPr>
        <p:spPr>
          <a:xfrm>
            <a:off x="1923826" y="570569"/>
            <a:ext cx="97606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i="0" dirty="0"/>
              <a:t>Any Base to Decimal Conversion (</a:t>
            </a:r>
            <a:r>
              <a:rPr lang="en-US" altLang="en-US" sz="3600" dirty="0"/>
              <a:t>Example)</a:t>
            </a:r>
          </a:p>
        </p:txBody>
      </p:sp>
      <p:sp>
        <p:nvSpPr>
          <p:cNvPr id="2" name="Text Box 29">
            <a:extLst>
              <a:ext uri="{FF2B5EF4-FFF2-40B4-BE49-F238E27FC236}">
                <a16:creationId xmlns:a16="http://schemas.microsoft.com/office/drawing/2014/main" id="{EFD442B8-1B8C-857B-91C6-D74D1DEE7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0940" y="2271742"/>
            <a:ext cx="6324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Convert the </a:t>
            </a:r>
            <a:r>
              <a:rPr lang="en-US" altLang="en-US" sz="2800" dirty="0">
                <a:solidFill>
                  <a:schemeClr val="accent2">
                    <a:lumMod val="75000"/>
                  </a:schemeClr>
                </a:solidFill>
              </a:rPr>
              <a:t>octal number 174.1 to decimal.</a:t>
            </a:r>
          </a:p>
        </p:txBody>
      </p:sp>
      <p:sp>
        <p:nvSpPr>
          <p:cNvPr id="3" name="WordArt 30">
            <a:extLst>
              <a:ext uri="{FF2B5EF4-FFF2-40B4-BE49-F238E27FC236}">
                <a16:creationId xmlns:a16="http://schemas.microsoft.com/office/drawing/2014/main" id="{6C69D1E0-60F2-EAE4-77C5-85AD20F50C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7596" y="2160999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Example</a:t>
            </a:r>
          </a:p>
        </p:txBody>
      </p:sp>
      <p:sp>
        <p:nvSpPr>
          <p:cNvPr id="16" name="WordArt 31">
            <a:extLst>
              <a:ext uri="{FF2B5EF4-FFF2-40B4-BE49-F238E27FC236}">
                <a16:creationId xmlns:a16="http://schemas.microsoft.com/office/drawing/2014/main" id="{2354952D-CF05-5C9B-31E6-C504FB71AD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7596" y="3144031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Solution</a:t>
            </a:r>
          </a:p>
        </p:txBody>
      </p:sp>
      <p:sp>
        <p:nvSpPr>
          <p:cNvPr id="20" name="Text Box 33">
            <a:extLst>
              <a:ext uri="{FF2B5EF4-FFF2-40B4-BE49-F238E27FC236}">
                <a16:creationId xmlns:a16="http://schemas.microsoft.com/office/drawing/2014/main" id="{EDA0A32C-0C48-D5A7-30FF-DABF2A71C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3826" y="3168202"/>
            <a:ext cx="94183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Start by writing the column weights; then add the weights that correspond to each number. </a:t>
            </a:r>
          </a:p>
        </p:txBody>
      </p:sp>
      <p:sp>
        <p:nvSpPr>
          <p:cNvPr id="21" name="Text Box 34">
            <a:extLst>
              <a:ext uri="{FF2B5EF4-FFF2-40B4-BE49-F238E27FC236}">
                <a16:creationId xmlns:a16="http://schemas.microsoft.com/office/drawing/2014/main" id="{CB1D6A98-D83C-D1D7-E1B7-9E77DB9684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0836" y="3592869"/>
            <a:ext cx="33528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>
                <a:solidFill>
                  <a:srgbClr val="FF0000"/>
                </a:solidFill>
              </a:rPr>
              <a:t> 8</a:t>
            </a:r>
            <a:r>
              <a:rPr lang="en-US" altLang="en-US" sz="2800" baseline="30000" dirty="0">
                <a:solidFill>
                  <a:srgbClr val="FF0000"/>
                </a:solidFill>
              </a:rPr>
              <a:t>2   </a:t>
            </a:r>
            <a:r>
              <a:rPr lang="en-US" altLang="en-US" sz="2800" dirty="0">
                <a:solidFill>
                  <a:srgbClr val="FF0000"/>
                </a:solidFill>
              </a:rPr>
              <a:t>8</a:t>
            </a:r>
            <a:r>
              <a:rPr lang="en-US" altLang="en-US" sz="2800" baseline="30000" dirty="0">
                <a:solidFill>
                  <a:srgbClr val="FF0000"/>
                </a:solidFill>
              </a:rPr>
              <a:t>1</a:t>
            </a:r>
            <a:r>
              <a:rPr lang="en-US" altLang="en-US" sz="2800" dirty="0">
                <a:solidFill>
                  <a:srgbClr val="FF0000"/>
                </a:solidFill>
              </a:rPr>
              <a:t> 8</a:t>
            </a:r>
            <a:r>
              <a:rPr lang="en-US" altLang="en-US" sz="2800" baseline="30000" dirty="0">
                <a:solidFill>
                  <a:srgbClr val="FF0000"/>
                </a:solidFill>
              </a:rPr>
              <a:t>0</a:t>
            </a:r>
            <a:r>
              <a:rPr lang="en-US" altLang="en-US" sz="2800" dirty="0">
                <a:solidFill>
                  <a:srgbClr val="FF0000"/>
                </a:solidFill>
              </a:rPr>
              <a:t>. 8</a:t>
            </a:r>
            <a:r>
              <a:rPr lang="en-US" altLang="en-US" sz="2800" baseline="30000" dirty="0">
                <a:solidFill>
                  <a:srgbClr val="FF0000"/>
                </a:solidFill>
              </a:rPr>
              <a:t>-1</a:t>
            </a:r>
          </a:p>
        </p:txBody>
      </p:sp>
      <p:sp>
        <p:nvSpPr>
          <p:cNvPr id="22" name="Text Box 35">
            <a:extLst>
              <a:ext uri="{FF2B5EF4-FFF2-40B4-BE49-F238E27FC236}">
                <a16:creationId xmlns:a16="http://schemas.microsoft.com/office/drawing/2014/main" id="{DCD0A887-411E-E5F3-6888-C049B4947B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1272" y="3958550"/>
            <a:ext cx="3048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/>
              <a:t> 64  8   1 .  1/8</a:t>
            </a:r>
          </a:p>
        </p:txBody>
      </p:sp>
      <p:sp>
        <p:nvSpPr>
          <p:cNvPr id="23" name="Text Box 36">
            <a:extLst>
              <a:ext uri="{FF2B5EF4-FFF2-40B4-BE49-F238E27FC236}">
                <a16:creationId xmlns:a16="http://schemas.microsoft.com/office/drawing/2014/main" id="{8BADDF87-F01C-E02A-07D1-B09184BFB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7036" y="4417373"/>
            <a:ext cx="3276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/>
              <a:t>1    7    4.  1</a:t>
            </a:r>
          </a:p>
        </p:txBody>
      </p:sp>
      <p:sp>
        <p:nvSpPr>
          <p:cNvPr id="24" name="Text Box 37">
            <a:extLst>
              <a:ext uri="{FF2B5EF4-FFF2-40B4-BE49-F238E27FC236}">
                <a16:creationId xmlns:a16="http://schemas.microsoft.com/office/drawing/2014/main" id="{49942288-B9E4-A07A-3F98-715753BF03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6650" y="4842462"/>
            <a:ext cx="3581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/>
              <a:t>64+56+4 +1/8=</a:t>
            </a:r>
          </a:p>
        </p:txBody>
      </p:sp>
      <p:sp>
        <p:nvSpPr>
          <p:cNvPr id="25" name="Text Box 38">
            <a:extLst>
              <a:ext uri="{FF2B5EF4-FFF2-40B4-BE49-F238E27FC236}">
                <a16:creationId xmlns:a16="http://schemas.microsoft.com/office/drawing/2014/main" id="{A2D9A55D-6017-AF61-AE47-1070B96C9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9765" y="4892251"/>
            <a:ext cx="18352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 dirty="0">
                <a:solidFill>
                  <a:schemeClr val="accent2">
                    <a:lumMod val="75000"/>
                  </a:schemeClr>
                </a:solidFill>
              </a:rPr>
              <a:t>124.125 </a:t>
            </a:r>
          </a:p>
        </p:txBody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0014A2A4-6888-B975-E370-F22DAB0F7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991" y="163168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Octal                           Decimal</a:t>
            </a:r>
          </a:p>
        </p:txBody>
      </p:sp>
      <p:sp>
        <p:nvSpPr>
          <p:cNvPr id="27" name="Right Arrow 17">
            <a:extLst>
              <a:ext uri="{FF2B5EF4-FFF2-40B4-BE49-F238E27FC236}">
                <a16:creationId xmlns:a16="http://schemas.microsoft.com/office/drawing/2014/main" id="{29B950DF-E35B-AB26-62D1-07A06A5FFA85}"/>
              </a:ext>
            </a:extLst>
          </p:cNvPr>
          <p:cNvSpPr/>
          <p:nvPr/>
        </p:nvSpPr>
        <p:spPr>
          <a:xfrm>
            <a:off x="4950779" y="1673673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0FAC9B5-FB9B-E1B2-B5BA-B3AEE5C96772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22399338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-213026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510810" y="692782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Octal to Decimal by using the </a:t>
            </a:r>
            <a:r>
              <a:rPr lang="en-US" sz="2000" b="1" i="1" dirty="0">
                <a:solidFill>
                  <a:schemeClr val="accent2"/>
                </a:solidFill>
              </a:rPr>
              <a:t>sum-of-weighted method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C504BD0-ACCE-E97D-5025-B3DBE3808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210" y="1447696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Ex1) 272   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(2*8</a:t>
            </a:r>
            <a:r>
              <a:rPr lang="is-IS" baseline="30000" dirty="0">
                <a:solidFill>
                  <a:srgbClr val="002060"/>
                </a:solidFill>
              </a:rPr>
              <a:t>2</a:t>
            </a:r>
            <a:r>
              <a:rPr lang="is-IS" dirty="0">
                <a:solidFill>
                  <a:srgbClr val="002060"/>
                </a:solidFill>
              </a:rPr>
              <a:t>)+(7*8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)+(2*8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 186 </a:t>
            </a:r>
          </a:p>
          <a:p>
            <a:pPr marL="0" indent="0">
              <a:buNone/>
            </a:pPr>
            <a:endParaRPr lang="is-IS" sz="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Ex2) 61 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(6*8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)+(1*8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 49 </a:t>
            </a:r>
          </a:p>
          <a:p>
            <a:pPr marL="0" indent="0">
              <a:buNone/>
            </a:pPr>
            <a:endParaRPr lang="is-IS" sz="6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Ex3) 126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(1*8</a:t>
            </a:r>
            <a:r>
              <a:rPr lang="is-IS" baseline="30000" dirty="0">
                <a:solidFill>
                  <a:srgbClr val="002060"/>
                </a:solidFill>
              </a:rPr>
              <a:t>2</a:t>
            </a:r>
            <a:r>
              <a:rPr lang="is-IS" dirty="0">
                <a:solidFill>
                  <a:srgbClr val="002060"/>
                </a:solidFill>
              </a:rPr>
              <a:t>)+(2*8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)+(6*8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 86 </a:t>
            </a:r>
          </a:p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s-IS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F40033-950C-443B-550B-13C9AE4B823A}"/>
              </a:ext>
            </a:extLst>
          </p:cNvPr>
          <p:cNvSpPr txBox="1"/>
          <p:nvPr/>
        </p:nvSpPr>
        <p:spPr>
          <a:xfrm>
            <a:off x="1400239" y="1695801"/>
            <a:ext cx="930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r>
              <a:rPr lang="en-US" baseline="30000" dirty="0"/>
              <a:t>2 </a:t>
            </a:r>
            <a:r>
              <a:rPr lang="en-US" dirty="0"/>
              <a:t>8</a:t>
            </a:r>
            <a:r>
              <a:rPr lang="en-US" baseline="30000" dirty="0"/>
              <a:t>1 </a:t>
            </a:r>
            <a:r>
              <a:rPr lang="en-US" dirty="0"/>
              <a:t>8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85D8C11-5DC2-AEFA-BEA7-6E60FE90E119}"/>
              </a:ext>
            </a:extLst>
          </p:cNvPr>
          <p:cNvSpPr txBox="1"/>
          <p:nvPr/>
        </p:nvSpPr>
        <p:spPr>
          <a:xfrm>
            <a:off x="1383910" y="2962385"/>
            <a:ext cx="930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r>
              <a:rPr lang="en-US" baseline="30000" dirty="0"/>
              <a:t>1 </a:t>
            </a:r>
            <a:r>
              <a:rPr lang="en-US" dirty="0"/>
              <a:t>8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B5DBA68-92D3-F3AA-95C4-C0DBA50D7ED7}"/>
              </a:ext>
            </a:extLst>
          </p:cNvPr>
          <p:cNvSpPr txBox="1"/>
          <p:nvPr/>
        </p:nvSpPr>
        <p:spPr>
          <a:xfrm>
            <a:off x="1383910" y="4163385"/>
            <a:ext cx="930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r>
              <a:rPr lang="en-US" baseline="30000" dirty="0"/>
              <a:t>2 </a:t>
            </a:r>
            <a:r>
              <a:rPr lang="en-US" dirty="0"/>
              <a:t>8</a:t>
            </a:r>
            <a:r>
              <a:rPr lang="en-US" baseline="30000" dirty="0"/>
              <a:t>1 </a:t>
            </a:r>
            <a:r>
              <a:rPr lang="en-US" dirty="0"/>
              <a:t>8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24" name="Rectangle 29">
            <a:extLst>
              <a:ext uri="{FF2B5EF4-FFF2-40B4-BE49-F238E27FC236}">
                <a16:creationId xmlns:a16="http://schemas.microsoft.com/office/drawing/2014/main" id="{5E83EC42-F366-7B61-74CC-7568E6E3DC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991" y="163168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Octal                           Decimal</a:t>
            </a:r>
          </a:p>
        </p:txBody>
      </p:sp>
      <p:sp>
        <p:nvSpPr>
          <p:cNvPr id="25" name="Right Arrow 17">
            <a:extLst>
              <a:ext uri="{FF2B5EF4-FFF2-40B4-BE49-F238E27FC236}">
                <a16:creationId xmlns:a16="http://schemas.microsoft.com/office/drawing/2014/main" id="{F6FBDCD8-2353-DC13-E202-D8DB248A6BDC}"/>
              </a:ext>
            </a:extLst>
          </p:cNvPr>
          <p:cNvSpPr/>
          <p:nvPr/>
        </p:nvSpPr>
        <p:spPr>
          <a:xfrm>
            <a:off x="4950779" y="1673673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B62B3D1-7209-DE8D-5420-764B9E20C98B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2115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552252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55" name="Title 1">
            <a:extLst>
              <a:ext uri="{FF2B5EF4-FFF2-40B4-BE49-F238E27FC236}">
                <a16:creationId xmlns:a16="http://schemas.microsoft.com/office/drawing/2014/main" id="{3FF3562D-812A-CEBC-4BDA-3216352A69EA}"/>
              </a:ext>
            </a:extLst>
          </p:cNvPr>
          <p:cNvSpPr txBox="1">
            <a:spLocks/>
          </p:cNvSpPr>
          <p:nvPr/>
        </p:nvSpPr>
        <p:spPr>
          <a:xfrm>
            <a:off x="1923826" y="570569"/>
            <a:ext cx="97606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i="0" dirty="0"/>
              <a:t>Any Base to Decimal Conversion (</a:t>
            </a:r>
            <a:r>
              <a:rPr lang="en-US" altLang="en-US" sz="3600" dirty="0"/>
              <a:t>Example)</a:t>
            </a:r>
          </a:p>
        </p:txBody>
      </p:sp>
      <p:sp>
        <p:nvSpPr>
          <p:cNvPr id="3" name="WordArt 30">
            <a:extLst>
              <a:ext uri="{FF2B5EF4-FFF2-40B4-BE49-F238E27FC236}">
                <a16:creationId xmlns:a16="http://schemas.microsoft.com/office/drawing/2014/main" id="{6C69D1E0-60F2-EAE4-77C5-85AD20F50C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7596" y="2160999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Example</a:t>
            </a:r>
          </a:p>
        </p:txBody>
      </p:sp>
      <p:sp>
        <p:nvSpPr>
          <p:cNvPr id="16" name="WordArt 31">
            <a:extLst>
              <a:ext uri="{FF2B5EF4-FFF2-40B4-BE49-F238E27FC236}">
                <a16:creationId xmlns:a16="http://schemas.microsoft.com/office/drawing/2014/main" id="{2354952D-CF05-5C9B-31E6-C504FB71AD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7596" y="3144031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Solution</a:t>
            </a:r>
          </a:p>
        </p:txBody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0014A2A4-6888-B975-E370-F22DAB0F7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991" y="163168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Hexadecimal                           Decimal</a:t>
            </a:r>
          </a:p>
        </p:txBody>
      </p:sp>
      <p:sp>
        <p:nvSpPr>
          <p:cNvPr id="27" name="Right Arrow 17">
            <a:extLst>
              <a:ext uri="{FF2B5EF4-FFF2-40B4-BE49-F238E27FC236}">
                <a16:creationId xmlns:a16="http://schemas.microsoft.com/office/drawing/2014/main" id="{29B950DF-E35B-AB26-62D1-07A06A5FFA85}"/>
              </a:ext>
            </a:extLst>
          </p:cNvPr>
          <p:cNvSpPr/>
          <p:nvPr/>
        </p:nvSpPr>
        <p:spPr>
          <a:xfrm>
            <a:off x="5645723" y="1673673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0" name="Text Box 29">
            <a:extLst>
              <a:ext uri="{FF2B5EF4-FFF2-40B4-BE49-F238E27FC236}">
                <a16:creationId xmlns:a16="http://schemas.microsoft.com/office/drawing/2014/main" id="{C108CBCF-39EF-8F42-BF9C-7BE67D497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062" y="2159515"/>
            <a:ext cx="67437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/>
              <a:t>Convert the hexadecimal  number A01.3 to decimal.</a:t>
            </a:r>
          </a:p>
        </p:txBody>
      </p:sp>
      <p:sp>
        <p:nvSpPr>
          <p:cNvPr id="31" name="Text Box 33">
            <a:extLst>
              <a:ext uri="{FF2B5EF4-FFF2-40B4-BE49-F238E27FC236}">
                <a16:creationId xmlns:a16="http://schemas.microsoft.com/office/drawing/2014/main" id="{73438856-9253-4DC4-D08C-5139F28C9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8210" y="3054272"/>
            <a:ext cx="997403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/>
              <a:t>Start by writing the column weights; then add the weights that correspond to each number. 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52B94B1-EB3B-9D06-5457-A7DA082B36BE}"/>
              </a:ext>
            </a:extLst>
          </p:cNvPr>
          <p:cNvGrpSpPr/>
          <p:nvPr/>
        </p:nvGrpSpPr>
        <p:grpSpPr>
          <a:xfrm>
            <a:off x="4534057" y="3604192"/>
            <a:ext cx="5091587" cy="1754193"/>
            <a:chOff x="4528617" y="3594127"/>
            <a:chExt cx="3690792" cy="1271579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1C713E6A-0408-1E28-63FC-5F56BD486391}"/>
                </a:ext>
              </a:extLst>
            </p:cNvPr>
            <p:cNvGrpSpPr/>
            <p:nvPr/>
          </p:nvGrpSpPr>
          <p:grpSpPr>
            <a:xfrm>
              <a:off x="4528617" y="3594127"/>
              <a:ext cx="3690792" cy="1271579"/>
              <a:chOff x="3519535" y="4423036"/>
              <a:chExt cx="3690792" cy="1271579"/>
            </a:xfrm>
          </p:grpSpPr>
          <p:sp>
            <p:nvSpPr>
              <p:cNvPr id="33" name="Text Box 34">
                <a:extLst>
                  <a:ext uri="{FF2B5EF4-FFF2-40B4-BE49-F238E27FC236}">
                    <a16:creationId xmlns:a16="http://schemas.microsoft.com/office/drawing/2014/main" id="{D00DD312-3811-3FFB-1DE8-D81FCD3D726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19535" y="4423036"/>
                <a:ext cx="3352800" cy="3968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000" dirty="0">
                    <a:solidFill>
                      <a:srgbClr val="FF0000"/>
                    </a:solidFill>
                  </a:rPr>
                  <a:t> 16</a:t>
                </a:r>
                <a:r>
                  <a:rPr lang="en-US" altLang="en-US" sz="2000" baseline="30000" dirty="0">
                    <a:solidFill>
                      <a:srgbClr val="FF0000"/>
                    </a:solidFill>
                  </a:rPr>
                  <a:t>2   </a:t>
                </a:r>
                <a:r>
                  <a:rPr lang="en-US" altLang="en-US" sz="2000" dirty="0">
                    <a:solidFill>
                      <a:srgbClr val="FF0000"/>
                    </a:solidFill>
                  </a:rPr>
                  <a:t>16</a:t>
                </a:r>
                <a:r>
                  <a:rPr lang="en-US" altLang="en-US" sz="2000" baseline="30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en-US" sz="2000" dirty="0">
                    <a:solidFill>
                      <a:srgbClr val="FF0000"/>
                    </a:solidFill>
                  </a:rPr>
                  <a:t> 16</a:t>
                </a:r>
                <a:r>
                  <a:rPr lang="en-US" altLang="en-US" sz="2000" baseline="30000" dirty="0">
                    <a:solidFill>
                      <a:srgbClr val="FF0000"/>
                    </a:solidFill>
                  </a:rPr>
                  <a:t>0</a:t>
                </a:r>
                <a:r>
                  <a:rPr lang="en-US" altLang="en-US" sz="2000" dirty="0">
                    <a:solidFill>
                      <a:srgbClr val="FF0000"/>
                    </a:solidFill>
                  </a:rPr>
                  <a:t>. 16</a:t>
                </a:r>
                <a:r>
                  <a:rPr lang="en-US" altLang="en-US" sz="2000" baseline="30000" dirty="0">
                    <a:solidFill>
                      <a:srgbClr val="FF0000"/>
                    </a:solidFill>
                  </a:rPr>
                  <a:t>-1</a:t>
                </a:r>
              </a:p>
            </p:txBody>
          </p:sp>
          <p:sp>
            <p:nvSpPr>
              <p:cNvPr id="34" name="Text Box 35">
                <a:extLst>
                  <a:ext uri="{FF2B5EF4-FFF2-40B4-BE49-F238E27FC236}">
                    <a16:creationId xmlns:a16="http://schemas.microsoft.com/office/drawing/2014/main" id="{9321EFCC-9A0E-60A6-4D5A-C1ADB23C6F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92033" y="4695694"/>
                <a:ext cx="3048000" cy="36933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1800" dirty="0"/>
                  <a:t> 256  16   1 .  </a:t>
                </a:r>
                <a:r>
                  <a:rPr lang="en-US" altLang="en-US" sz="1400" dirty="0"/>
                  <a:t>1/16</a:t>
                </a:r>
              </a:p>
            </p:txBody>
          </p:sp>
          <p:sp>
            <p:nvSpPr>
              <p:cNvPr id="35" name="Text Box 37">
                <a:extLst>
                  <a:ext uri="{FF2B5EF4-FFF2-40B4-BE49-F238E27FC236}">
                    <a16:creationId xmlns:a16="http://schemas.microsoft.com/office/drawing/2014/main" id="{5645F467-F820-EA36-F4B4-0AAF0CD5271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28927" y="5294505"/>
                <a:ext cx="3581400" cy="4001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000" dirty="0"/>
                  <a:t>2560+0+1 +</a:t>
                </a:r>
                <a:r>
                  <a:rPr lang="en-US" altLang="en-US" sz="1600" dirty="0"/>
                  <a:t>1/16</a:t>
                </a:r>
                <a:r>
                  <a:rPr lang="en-US" altLang="en-US" sz="2000" dirty="0"/>
                  <a:t>=</a:t>
                </a:r>
              </a:p>
            </p:txBody>
          </p:sp>
          <p:sp>
            <p:nvSpPr>
              <p:cNvPr id="36" name="Text Box 38">
                <a:extLst>
                  <a:ext uri="{FF2B5EF4-FFF2-40B4-BE49-F238E27FC236}">
                    <a16:creationId xmlns:a16="http://schemas.microsoft.com/office/drawing/2014/main" id="{39910752-6770-77B9-83EA-A8F11A377C1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914679" y="5261744"/>
                <a:ext cx="1625009" cy="3346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2561.0625 </a:t>
                </a:r>
              </a:p>
            </p:txBody>
          </p:sp>
        </p:grpSp>
        <p:sp>
          <p:nvSpPr>
            <p:cNvPr id="37" name="Text Box 36">
              <a:extLst>
                <a:ext uri="{FF2B5EF4-FFF2-40B4-BE49-F238E27FC236}">
                  <a16:creationId xmlns:a16="http://schemas.microsoft.com/office/drawing/2014/main" id="{CF0542FF-8F04-74F9-132A-CEBF283B6E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6048" y="4178633"/>
              <a:ext cx="3276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10    0    1.  1</a:t>
              </a: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95C6D48B-2FB8-193B-1D0A-9DE61F6DCF14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0478919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-213026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510810" y="692782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Octal to Decimal by using the </a:t>
            </a:r>
            <a:r>
              <a:rPr lang="en-US" sz="2000" b="1" i="1" dirty="0">
                <a:solidFill>
                  <a:schemeClr val="accent2"/>
                </a:solidFill>
              </a:rPr>
              <a:t>sum-of-weighted method </a:t>
            </a:r>
          </a:p>
        </p:txBody>
      </p:sp>
      <p:sp>
        <p:nvSpPr>
          <p:cNvPr id="18" name="Rectangle 29">
            <a:extLst>
              <a:ext uri="{FF2B5EF4-FFF2-40B4-BE49-F238E27FC236}">
                <a16:creationId xmlns:a16="http://schemas.microsoft.com/office/drawing/2014/main" id="{68F06D53-E461-9646-328F-452B1CB661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991" y="163168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Hexadecimal                           Decimal</a:t>
            </a:r>
          </a:p>
        </p:txBody>
      </p:sp>
      <p:sp>
        <p:nvSpPr>
          <p:cNvPr id="19" name="Right Arrow 17">
            <a:extLst>
              <a:ext uri="{FF2B5EF4-FFF2-40B4-BE49-F238E27FC236}">
                <a16:creationId xmlns:a16="http://schemas.microsoft.com/office/drawing/2014/main" id="{B98C562C-11DB-EBFB-E8B1-E4A20626F7B1}"/>
              </a:ext>
            </a:extLst>
          </p:cNvPr>
          <p:cNvSpPr/>
          <p:nvPr/>
        </p:nvSpPr>
        <p:spPr>
          <a:xfrm>
            <a:off x="5645723" y="1673673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9BB73E3E-EC7B-7FD9-96BE-F76CD8C6F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2210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Ex1) B02   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(11*16</a:t>
            </a:r>
            <a:r>
              <a:rPr lang="is-IS" baseline="30000" dirty="0">
                <a:solidFill>
                  <a:srgbClr val="002060"/>
                </a:solidFill>
              </a:rPr>
              <a:t>2</a:t>
            </a:r>
            <a:r>
              <a:rPr lang="is-IS" dirty="0">
                <a:solidFill>
                  <a:srgbClr val="002060"/>
                </a:solidFill>
              </a:rPr>
              <a:t>)+(0*16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)+(2*16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 2818</a:t>
            </a:r>
          </a:p>
          <a:p>
            <a:pPr marL="0" indent="0">
              <a:buNone/>
            </a:pPr>
            <a:endParaRPr lang="is-IS" sz="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Ex2) EC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(14*16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)+(12*16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 236</a:t>
            </a:r>
          </a:p>
          <a:p>
            <a:pPr marL="0" indent="0">
              <a:buNone/>
            </a:pPr>
            <a:endParaRPr lang="is-IS" sz="6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Ex3) 296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(2*16</a:t>
            </a:r>
            <a:r>
              <a:rPr lang="is-IS" baseline="30000" dirty="0">
                <a:solidFill>
                  <a:srgbClr val="002060"/>
                </a:solidFill>
              </a:rPr>
              <a:t>2</a:t>
            </a:r>
            <a:r>
              <a:rPr lang="is-IS" dirty="0">
                <a:solidFill>
                  <a:srgbClr val="002060"/>
                </a:solidFill>
              </a:rPr>
              <a:t>)+(9*16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)+(6*16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)=662  </a:t>
            </a:r>
          </a:p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s-IS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82FFC33-C345-26F8-413B-FBF217486C4C}"/>
              </a:ext>
            </a:extLst>
          </p:cNvPr>
          <p:cNvSpPr txBox="1"/>
          <p:nvPr/>
        </p:nvSpPr>
        <p:spPr>
          <a:xfrm>
            <a:off x="1406978" y="1830582"/>
            <a:ext cx="135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16</a:t>
            </a:r>
            <a:r>
              <a:rPr lang="en-US" baseline="30000" dirty="0"/>
              <a:t>2 </a:t>
            </a:r>
            <a:r>
              <a:rPr lang="en-US" dirty="0"/>
              <a:t>16</a:t>
            </a:r>
            <a:r>
              <a:rPr lang="en-US" baseline="30000" dirty="0"/>
              <a:t>1 </a:t>
            </a:r>
            <a:r>
              <a:rPr lang="en-US" dirty="0"/>
              <a:t>16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4920E9-BBBD-0AE6-8F0F-6ED44D90850C}"/>
              </a:ext>
            </a:extLst>
          </p:cNvPr>
          <p:cNvSpPr txBox="1"/>
          <p:nvPr/>
        </p:nvSpPr>
        <p:spPr>
          <a:xfrm>
            <a:off x="1273628" y="4307082"/>
            <a:ext cx="135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16</a:t>
            </a:r>
            <a:r>
              <a:rPr lang="en-US" baseline="30000" dirty="0"/>
              <a:t>2 </a:t>
            </a:r>
            <a:r>
              <a:rPr lang="en-US" dirty="0"/>
              <a:t>16</a:t>
            </a:r>
            <a:r>
              <a:rPr lang="en-US" baseline="30000" dirty="0"/>
              <a:t>1 </a:t>
            </a:r>
            <a:r>
              <a:rPr lang="en-US" dirty="0"/>
              <a:t>16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629CD94-A232-BA2B-97E7-7F9EB0DBFF4B}"/>
              </a:ext>
            </a:extLst>
          </p:cNvPr>
          <p:cNvSpPr txBox="1"/>
          <p:nvPr/>
        </p:nvSpPr>
        <p:spPr>
          <a:xfrm>
            <a:off x="1426028" y="3054213"/>
            <a:ext cx="135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16</a:t>
            </a:r>
            <a:r>
              <a:rPr lang="en-US" baseline="30000" dirty="0"/>
              <a:t>1 </a:t>
            </a:r>
            <a:r>
              <a:rPr lang="en-US" dirty="0"/>
              <a:t>16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444BB4-29E8-3C78-5685-0358C32AC03E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76318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1CC4DC-C258-9FE5-1D28-5662DBB289EA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F6D8DD-267B-ED79-D7D8-44C2B16EE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824C5A-7B1B-FC74-1847-F54E7F392625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144A76-FDC7-3B7C-C21C-9DA7FCC8246C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3DB16C-EDBC-66FB-8197-9B099322DA9B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CE41407-FCF9-23C1-22C7-EB71EC09D2F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1578E-6E15-19B2-D157-D6F553928AAE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3F9343-7286-F201-2F3C-E44F03E50FC9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656953-549A-8809-3D65-D48CCB9441BA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8598" y="-268224"/>
            <a:ext cx="9751244" cy="1325563"/>
          </a:xfrm>
        </p:spPr>
        <p:txBody>
          <a:bodyPr/>
          <a:lstStyle/>
          <a:p>
            <a:r>
              <a:rPr lang="en-US" dirty="0"/>
              <a:t>Examples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D5766C5-B754-04E1-EA21-0E0FF8C5A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36" name="Title 1">
            <a:extLst>
              <a:ext uri="{FF2B5EF4-FFF2-40B4-BE49-F238E27FC236}">
                <a16:creationId xmlns:a16="http://schemas.microsoft.com/office/drawing/2014/main" id="{D862C785-079F-A42E-6D76-631A4CE94B18}"/>
              </a:ext>
            </a:extLst>
          </p:cNvPr>
          <p:cNvSpPr txBox="1">
            <a:spLocks/>
          </p:cNvSpPr>
          <p:nvPr/>
        </p:nvSpPr>
        <p:spPr>
          <a:xfrm>
            <a:off x="2978870" y="575324"/>
            <a:ext cx="752700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Decimal to Binary Conversion </a:t>
            </a:r>
          </a:p>
        </p:txBody>
      </p:sp>
      <p:graphicFrame>
        <p:nvGraphicFramePr>
          <p:cNvPr id="38" name="Content Placeholder 3">
            <a:extLst>
              <a:ext uri="{FF2B5EF4-FFF2-40B4-BE49-F238E27FC236}">
                <a16:creationId xmlns:a16="http://schemas.microsoft.com/office/drawing/2014/main" id="{761F172D-7856-8D70-747A-A6DD6462BBF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4435907"/>
              </p:ext>
            </p:extLst>
          </p:nvPr>
        </p:nvGraphicFramePr>
        <p:xfrm>
          <a:off x="2150510" y="1596574"/>
          <a:ext cx="7062620" cy="2173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9" name="Vertical Scroll 4">
            <a:extLst>
              <a:ext uri="{FF2B5EF4-FFF2-40B4-BE49-F238E27FC236}">
                <a16:creationId xmlns:a16="http://schemas.microsoft.com/office/drawing/2014/main" id="{52267352-5A37-3BF5-B23E-7723EE61B8A8}"/>
              </a:ext>
            </a:extLst>
          </p:cNvPr>
          <p:cNvSpPr/>
          <p:nvPr/>
        </p:nvSpPr>
        <p:spPr>
          <a:xfrm>
            <a:off x="1744690" y="3606180"/>
            <a:ext cx="3948727" cy="1957117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dirty="0"/>
              <a:t>Choose largest weight &lt;= the  given number to convert </a:t>
            </a:r>
          </a:p>
          <a:p>
            <a:pPr marL="342900" indent="-342900">
              <a:buAutoNum type="arabicPeriod"/>
            </a:pPr>
            <a:r>
              <a:rPr lang="en-US" dirty="0"/>
              <a:t>Subtract the given number from the weight </a:t>
            </a:r>
          </a:p>
          <a:p>
            <a:pPr marL="342900" indent="-342900">
              <a:buAutoNum type="arabicPeriod"/>
            </a:pPr>
            <a:r>
              <a:rPr lang="en-US" dirty="0"/>
              <a:t>Repeat step 1 &amp; 2 till the subtraction results =0 </a:t>
            </a:r>
          </a:p>
        </p:txBody>
      </p:sp>
      <p:sp>
        <p:nvSpPr>
          <p:cNvPr id="40" name="Vertical Scroll 5">
            <a:extLst>
              <a:ext uri="{FF2B5EF4-FFF2-40B4-BE49-F238E27FC236}">
                <a16:creationId xmlns:a16="http://schemas.microsoft.com/office/drawing/2014/main" id="{D02DBFC6-D0A3-BC23-F4E1-D26B9D64E6F7}"/>
              </a:ext>
            </a:extLst>
          </p:cNvPr>
          <p:cNvSpPr/>
          <p:nvPr/>
        </p:nvSpPr>
        <p:spPr>
          <a:xfrm>
            <a:off x="6041528" y="3668844"/>
            <a:ext cx="4266666" cy="1794337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dirty="0"/>
              <a:t>Divide the whole number by 2 </a:t>
            </a:r>
          </a:p>
          <a:p>
            <a:pPr marL="342900" indent="-342900">
              <a:buAutoNum type="arabicPeriod"/>
            </a:pPr>
            <a:r>
              <a:rPr lang="en-US" dirty="0"/>
              <a:t>Check if there is a reminder put 1</a:t>
            </a:r>
          </a:p>
          <a:p>
            <a:pPr marL="342900" indent="-342900">
              <a:buAutoNum type="arabicPeriod"/>
            </a:pPr>
            <a:r>
              <a:rPr lang="en-US" dirty="0"/>
              <a:t>Repeat the division processes for the whole number till the division results  reaches 0.5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F30B4FC-39A8-3BB2-951B-63895B1806F4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2377074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1CC4DC-C258-9FE5-1D28-5662DBB289EA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F6D8DD-267B-ED79-D7D8-44C2B16EE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824C5A-7B1B-FC74-1847-F54E7F392625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144A76-FDC7-3B7C-C21C-9DA7FCC8246C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3DB16C-EDBC-66FB-8197-9B099322DA9B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CE41407-FCF9-23C1-22C7-EB71EC09D2F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1578E-6E15-19B2-D157-D6F553928AAE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3F9343-7286-F201-2F3C-E44F03E50FC9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656953-549A-8809-3D65-D48CCB9441BA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0186" y="65272"/>
            <a:ext cx="9751244" cy="1325563"/>
          </a:xfrm>
        </p:spPr>
        <p:txBody>
          <a:bodyPr/>
          <a:lstStyle/>
          <a:p>
            <a:r>
              <a:rPr lang="en-US" dirty="0"/>
              <a:t>Examples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D5766C5-B754-04E1-EA21-0E0FF8C5A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24D702D2-4162-76B0-8640-BF393A372081}"/>
              </a:ext>
            </a:extLst>
          </p:cNvPr>
          <p:cNvSpPr txBox="1">
            <a:spLocks/>
          </p:cNvSpPr>
          <p:nvPr/>
        </p:nvSpPr>
        <p:spPr>
          <a:xfrm>
            <a:off x="1535672" y="778819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following decimal numbers to binary </a:t>
            </a:r>
            <a:r>
              <a:rPr lang="en-US" sz="2000" b="1" i="1" dirty="0"/>
              <a:t>by using the </a:t>
            </a:r>
            <a:r>
              <a:rPr lang="en-US" sz="2000" b="1" i="1" dirty="0">
                <a:solidFill>
                  <a:schemeClr val="accent2"/>
                </a:solidFill>
              </a:rPr>
              <a:t>sum-of-weighted method </a:t>
            </a:r>
          </a:p>
        </p:txBody>
      </p: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78F36725-D748-672D-4441-5B403BBF6A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794785"/>
              </p:ext>
            </p:extLst>
          </p:nvPr>
        </p:nvGraphicFramePr>
        <p:xfrm>
          <a:off x="1348202" y="1891463"/>
          <a:ext cx="5230279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2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88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51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88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98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5269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811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61F77EB3-7745-3B3D-6E32-6DDC83333E50}"/>
              </a:ext>
            </a:extLst>
          </p:cNvPr>
          <p:cNvSpPr txBox="1"/>
          <p:nvPr/>
        </p:nvSpPr>
        <p:spPr>
          <a:xfrm>
            <a:off x="415828" y="3037422"/>
            <a:ext cx="5692839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Choose the largest weight &lt;= 17  </a:t>
            </a:r>
            <a:r>
              <a:rPr lang="en-US" dirty="0">
                <a:sym typeface="Wingdings"/>
              </a:rPr>
              <a:t> 16</a:t>
            </a:r>
          </a:p>
          <a:p>
            <a:r>
              <a:rPr lang="en-US" dirty="0">
                <a:sym typeface="Wingdings"/>
              </a:rPr>
              <a:t>Subtract 17- 16=1</a:t>
            </a:r>
          </a:p>
          <a:p>
            <a:r>
              <a:rPr lang="en-US" i="1" dirty="0">
                <a:solidFill>
                  <a:srgbClr val="0070C0"/>
                </a:solidFill>
                <a:sym typeface="Wingdings"/>
              </a:rPr>
              <a:t>Put 1 under the weight that has been chosen (16) </a:t>
            </a:r>
          </a:p>
          <a:p>
            <a:r>
              <a:rPr lang="en-US" dirty="0"/>
              <a:t>Choose the largest weight &lt;= 1  </a:t>
            </a:r>
            <a:r>
              <a:rPr lang="en-US" dirty="0">
                <a:sym typeface="Wingdings"/>
              </a:rPr>
              <a:t> 1</a:t>
            </a:r>
          </a:p>
          <a:p>
            <a:r>
              <a:rPr lang="en-US" dirty="0">
                <a:solidFill>
                  <a:srgbClr val="0070C0"/>
                </a:solidFill>
                <a:sym typeface="Wingdings"/>
              </a:rPr>
              <a:t>Put 1 under the weight that has been chosen (1)</a:t>
            </a:r>
          </a:p>
          <a:p>
            <a:r>
              <a:rPr lang="en-US" dirty="0">
                <a:sym typeface="Wingdings"/>
              </a:rPr>
              <a:t>Subtract 1-1 =0 </a:t>
            </a:r>
          </a:p>
          <a:p>
            <a:r>
              <a:rPr lang="en-US" dirty="0">
                <a:solidFill>
                  <a:srgbClr val="0070C0"/>
                </a:solidFill>
                <a:sym typeface="Wingdings"/>
              </a:rPr>
              <a:t>Put 0s under the other weights  in between till weight (2</a:t>
            </a:r>
            <a:r>
              <a:rPr lang="en-US" baseline="30000" dirty="0">
                <a:solidFill>
                  <a:srgbClr val="0070C0"/>
                </a:solidFill>
                <a:sym typeface="Wingdings"/>
              </a:rPr>
              <a:t>0</a:t>
            </a:r>
            <a:r>
              <a:rPr lang="en-US" dirty="0">
                <a:solidFill>
                  <a:srgbClr val="0070C0"/>
                </a:solidFill>
                <a:sym typeface="Wingdings"/>
              </a:rPr>
              <a:t>)</a:t>
            </a:r>
          </a:p>
          <a:p>
            <a:r>
              <a:rPr lang="en-US" dirty="0">
                <a:sym typeface="Wingdings"/>
              </a:rPr>
              <a:t>Done </a:t>
            </a:r>
          </a:p>
          <a:p>
            <a:r>
              <a:rPr lang="en-US" sz="2000" i="1" u="sng" dirty="0">
                <a:solidFill>
                  <a:srgbClr val="FF0000"/>
                </a:solidFill>
                <a:sym typeface="Wingdings"/>
              </a:rPr>
              <a:t>Output = 10001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1CD46C9-321C-0E7F-89DB-10CC9E5F2A51}"/>
              </a:ext>
            </a:extLst>
          </p:cNvPr>
          <p:cNvSpPr txBox="1"/>
          <p:nvPr/>
        </p:nvSpPr>
        <p:spPr>
          <a:xfrm>
            <a:off x="7424961" y="1576056"/>
            <a:ext cx="462631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Choose the largest weight &lt;= 186 </a:t>
            </a:r>
            <a:r>
              <a:rPr lang="en-US" sz="1400" dirty="0">
                <a:sym typeface="Wingdings"/>
              </a:rPr>
              <a:t> 128</a:t>
            </a:r>
          </a:p>
          <a:p>
            <a:r>
              <a:rPr lang="en-US" sz="1400" dirty="0">
                <a:sym typeface="Wingdings"/>
              </a:rPr>
              <a:t>Subtract 186- 128=58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1 under the weight that has been chosen (128) </a:t>
            </a:r>
          </a:p>
          <a:p>
            <a:r>
              <a:rPr lang="en-US" sz="1400" dirty="0"/>
              <a:t>Choose the largest weight &lt;= 58  </a:t>
            </a:r>
            <a:r>
              <a:rPr lang="en-US" sz="1400" dirty="0">
                <a:sym typeface="Wingdings"/>
              </a:rPr>
              <a:t> 32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1 under the weight that has been chosen (32)</a:t>
            </a:r>
          </a:p>
          <a:p>
            <a:r>
              <a:rPr lang="en-US" sz="1400" dirty="0">
                <a:sym typeface="Wingdings"/>
              </a:rPr>
              <a:t>Subtract 58-32 =26</a:t>
            </a:r>
          </a:p>
          <a:p>
            <a:r>
              <a:rPr lang="en-US" sz="1400" dirty="0"/>
              <a:t>Choose the largest weight &lt;= 26  </a:t>
            </a:r>
            <a:r>
              <a:rPr lang="en-US" sz="1400" dirty="0">
                <a:sym typeface="Wingdings"/>
              </a:rPr>
              <a:t> 16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1 under the weight that has been chosen (16)</a:t>
            </a:r>
          </a:p>
          <a:p>
            <a:r>
              <a:rPr lang="en-US" sz="1400" dirty="0">
                <a:sym typeface="Wingdings"/>
              </a:rPr>
              <a:t>Subtract 26-16 =10</a:t>
            </a:r>
          </a:p>
          <a:p>
            <a:r>
              <a:rPr lang="en-US" sz="1400" dirty="0"/>
              <a:t>Choose the largest weight &lt;= 10  </a:t>
            </a:r>
            <a:r>
              <a:rPr lang="en-US" sz="1400" dirty="0">
                <a:sym typeface="Wingdings"/>
              </a:rPr>
              <a:t> 8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1 under the weight that has been chosen (8)</a:t>
            </a:r>
          </a:p>
          <a:p>
            <a:r>
              <a:rPr lang="en-US" sz="1400" dirty="0">
                <a:sym typeface="Wingdings"/>
              </a:rPr>
              <a:t>Subtract 10-8 =2</a:t>
            </a:r>
          </a:p>
          <a:p>
            <a:r>
              <a:rPr lang="en-US" sz="1400" dirty="0"/>
              <a:t>Choose the largest weight &lt;= 2  </a:t>
            </a:r>
            <a:r>
              <a:rPr lang="en-US" sz="1400" dirty="0">
                <a:sym typeface="Wingdings"/>
              </a:rPr>
              <a:t> 2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1 under the weight that has been chosen (2)</a:t>
            </a:r>
          </a:p>
          <a:p>
            <a:r>
              <a:rPr lang="en-US" sz="1400" dirty="0">
                <a:sym typeface="Wingdings"/>
              </a:rPr>
              <a:t>Subtract 2-2 =0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0s under the other weights  in between till weight (2</a:t>
            </a:r>
            <a:r>
              <a:rPr lang="en-US" sz="1400" i="1" baseline="30000" dirty="0">
                <a:solidFill>
                  <a:srgbClr val="0070C0"/>
                </a:solidFill>
                <a:sym typeface="Wingdings"/>
              </a:rPr>
              <a:t>0</a:t>
            </a:r>
            <a:r>
              <a:rPr lang="en-US" sz="1400" i="1" dirty="0">
                <a:solidFill>
                  <a:srgbClr val="0070C0"/>
                </a:solidFill>
                <a:sym typeface="Wingdings"/>
              </a:rPr>
              <a:t>)</a:t>
            </a:r>
          </a:p>
          <a:p>
            <a:r>
              <a:rPr lang="en-US" sz="1400" dirty="0">
                <a:sym typeface="Wingdings"/>
              </a:rPr>
              <a:t>Done </a:t>
            </a:r>
          </a:p>
          <a:p>
            <a:r>
              <a:rPr lang="en-US" b="1" i="1" u="sng" dirty="0">
                <a:solidFill>
                  <a:srgbClr val="FF0000"/>
                </a:solidFill>
                <a:sym typeface="Wingdings"/>
              </a:rPr>
              <a:t>Output = 10111010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40C8D5D-1B68-DD83-A29B-ACDD48B274B5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35" name="Rectangle 29">
            <a:extLst>
              <a:ext uri="{FF2B5EF4-FFF2-40B4-BE49-F238E27FC236}">
                <a16:creationId xmlns:a16="http://schemas.microsoft.com/office/drawing/2014/main" id="{C0A29613-E2F6-71C8-A5AE-EBA23F47A5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5649" y="1538454"/>
            <a:ext cx="3082352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Decimal                           Binary</a:t>
            </a:r>
          </a:p>
        </p:txBody>
      </p:sp>
      <p:sp>
        <p:nvSpPr>
          <p:cNvPr id="36" name="Right Arrow 17">
            <a:extLst>
              <a:ext uri="{FF2B5EF4-FFF2-40B4-BE49-F238E27FC236}">
                <a16:creationId xmlns:a16="http://schemas.microsoft.com/office/drawing/2014/main" id="{93EE9F34-123C-65A6-F880-089D3428904C}"/>
              </a:ext>
            </a:extLst>
          </p:cNvPr>
          <p:cNvSpPr/>
          <p:nvPr/>
        </p:nvSpPr>
        <p:spPr>
          <a:xfrm>
            <a:off x="4743626" y="1549636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0479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1CC4DC-C258-9FE5-1D28-5662DBB289EA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F6D8DD-267B-ED79-D7D8-44C2B16EE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824C5A-7B1B-FC74-1847-F54E7F392625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144A76-FDC7-3B7C-C21C-9DA7FCC8246C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3DB16C-EDBC-66FB-8197-9B099322DA9B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CE41407-FCF9-23C1-22C7-EB71EC09D2F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1578E-6E15-19B2-D157-D6F553928AAE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3F9343-7286-F201-2F3C-E44F03E50FC9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656953-549A-8809-3D65-D48CCB9441BA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0895" y="51787"/>
            <a:ext cx="9751244" cy="1325563"/>
          </a:xfrm>
        </p:spPr>
        <p:txBody>
          <a:bodyPr/>
          <a:lstStyle/>
          <a:p>
            <a:r>
              <a:rPr lang="en-US" dirty="0"/>
              <a:t>Examples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D5766C5-B754-04E1-EA21-0E0FF8C5A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2BFE9D14-FF24-7D3D-4D4A-F859464C1E09}"/>
              </a:ext>
            </a:extLst>
          </p:cNvPr>
          <p:cNvSpPr txBox="1">
            <a:spLocks/>
          </p:cNvSpPr>
          <p:nvPr/>
        </p:nvSpPr>
        <p:spPr>
          <a:xfrm>
            <a:off x="321101" y="1744153"/>
            <a:ext cx="8596668" cy="679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b="1" u="sng" dirty="0"/>
              <a:t>Conversion from decimal to binary :</a:t>
            </a:r>
            <a:br>
              <a:rPr lang="en-US" dirty="0"/>
            </a:br>
            <a:endParaRPr lang="en-US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34520DD6-F565-AB7E-3FFC-482D06CD4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562" y="2511861"/>
            <a:ext cx="8731203" cy="28465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chemeClr val="tx1"/>
                </a:solidFill>
              </a:rPr>
              <a:t>convert from binary to decimal: Sum of weights method </a:t>
            </a:r>
          </a:p>
          <a:p>
            <a:pPr marL="0" indent="0">
              <a:buNone/>
            </a:pPr>
            <a:r>
              <a:rPr lang="en-US" sz="2000" u="sng" dirty="0">
                <a:solidFill>
                  <a:srgbClr val="0070C0"/>
                </a:solidFill>
              </a:rPr>
              <a:t>1)Sum of weights method :</a:t>
            </a:r>
          </a:p>
          <a:p>
            <a:pPr marL="0" indent="0">
              <a:buNone/>
            </a:pP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Examples :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tx1"/>
                </a:solidFill>
              </a:rPr>
              <a:t>(234)</a:t>
            </a:r>
            <a:r>
              <a:rPr lang="en-US" sz="1200" dirty="0">
                <a:solidFill>
                  <a:schemeClr val="tx1"/>
                </a:solidFill>
              </a:rPr>
              <a:t>10</a:t>
            </a:r>
            <a:r>
              <a:rPr lang="en-US" sz="2000" dirty="0">
                <a:solidFill>
                  <a:schemeClr val="tx1"/>
                </a:solidFill>
              </a:rPr>
              <a:t> = (                    )</a:t>
            </a:r>
            <a:r>
              <a:rPr lang="en-US" sz="1200" dirty="0">
                <a:solidFill>
                  <a:schemeClr val="tx1"/>
                </a:solidFill>
              </a:rPr>
              <a:t>2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128  64  32  16   8    4    2   1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  1    1    1     0     1    0    1   0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754CB8C-AE79-2836-0F1F-18B26E12C433}"/>
              </a:ext>
            </a:extLst>
          </p:cNvPr>
          <p:cNvCxnSpPr>
            <a:cxnSpLocks/>
          </p:cNvCxnSpPr>
          <p:nvPr/>
        </p:nvCxnSpPr>
        <p:spPr>
          <a:xfrm>
            <a:off x="1220363" y="5174582"/>
            <a:ext cx="3399072" cy="1287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909D5CCD-CC58-880B-5CE6-E97304DAC16A}"/>
              </a:ext>
            </a:extLst>
          </p:cNvPr>
          <p:cNvSpPr txBox="1"/>
          <p:nvPr/>
        </p:nvSpPr>
        <p:spPr>
          <a:xfrm>
            <a:off x="1846005" y="3668268"/>
            <a:ext cx="12234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11101010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7C0B663-B30C-698E-A1EE-C2EB272BD626}"/>
              </a:ext>
            </a:extLst>
          </p:cNvPr>
          <p:cNvGrpSpPr/>
          <p:nvPr/>
        </p:nvGrpSpPr>
        <p:grpSpPr>
          <a:xfrm>
            <a:off x="5362019" y="2872114"/>
            <a:ext cx="5615250" cy="1657720"/>
            <a:chOff x="6837472" y="2977088"/>
            <a:chExt cx="4780986" cy="141143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F0EEE66-5EB9-8446-653F-EE0CC503D567}"/>
                </a:ext>
              </a:extLst>
            </p:cNvPr>
            <p:cNvSpPr txBox="1"/>
            <p:nvPr/>
          </p:nvSpPr>
          <p:spPr>
            <a:xfrm>
              <a:off x="6837472" y="2999654"/>
              <a:ext cx="4780986" cy="13888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indent="0">
                <a:buNone/>
              </a:pPr>
              <a:r>
                <a:rPr lang="en-US" sz="2000" dirty="0">
                  <a:solidFill>
                    <a:schemeClr val="tx1"/>
                  </a:solidFill>
                </a:rPr>
                <a:t>(148)10 = (                      )2</a:t>
              </a:r>
            </a:p>
            <a:p>
              <a:pPr marL="0" indent="0">
                <a:buNone/>
              </a:pPr>
              <a:endParaRPr lang="en-US" sz="2000" dirty="0">
                <a:solidFill>
                  <a:schemeClr val="tx1"/>
                </a:solidFill>
              </a:endParaRPr>
            </a:p>
            <a:p>
              <a:pPr marL="0" indent="0">
                <a:buNone/>
              </a:pPr>
              <a:r>
                <a:rPr lang="en-US" sz="2000" dirty="0">
                  <a:solidFill>
                    <a:srgbClr val="0070C0"/>
                  </a:solidFill>
                </a:rPr>
                <a:t>128    64     32     16     8    4     2    1</a:t>
              </a:r>
            </a:p>
            <a:p>
              <a:pPr marL="0" indent="0">
                <a:buNone/>
              </a:pPr>
              <a:r>
                <a:rPr lang="en-US" sz="2000" dirty="0">
                  <a:solidFill>
                    <a:srgbClr val="0070C0"/>
                  </a:solidFill>
                </a:rPr>
                <a:t>  1       0        0       1      0    1     0     0</a:t>
              </a:r>
            </a:p>
            <a:p>
              <a:endParaRPr lang="en-US" sz="200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C584C9D-6142-8B6A-9009-5C8E382C2692}"/>
                </a:ext>
              </a:extLst>
            </p:cNvPr>
            <p:cNvSpPr txBox="1"/>
            <p:nvPr/>
          </p:nvSpPr>
          <p:spPr>
            <a:xfrm>
              <a:off x="7813788" y="2977088"/>
              <a:ext cx="122349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0070C0"/>
                  </a:solidFill>
                </a:rPr>
                <a:t>10010100</a:t>
              </a:r>
            </a:p>
          </p:txBody>
        </p: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74F096A4-7271-A420-9275-F3F8A876DA5D}"/>
                </a:ext>
              </a:extLst>
            </p:cNvPr>
            <p:cNvCxnSpPr>
              <a:cxnSpLocks/>
            </p:cNvCxnSpPr>
            <p:nvPr/>
          </p:nvCxnSpPr>
          <p:spPr>
            <a:xfrm>
              <a:off x="6885812" y="4153974"/>
              <a:ext cx="3258872" cy="1287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D6385802-8B86-B783-A7DF-38CC1A185046}"/>
              </a:ext>
            </a:extLst>
          </p:cNvPr>
          <p:cNvGraphicFramePr>
            <a:graphicFrameLocks noGrp="1"/>
          </p:cNvGraphicFramePr>
          <p:nvPr/>
        </p:nvGraphicFramePr>
        <p:xfrm>
          <a:off x="9706323" y="1713532"/>
          <a:ext cx="2117517" cy="3014243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217461">
                  <a:extLst>
                    <a:ext uri="{9D8B030D-6E8A-4147-A177-3AD203B41FA5}">
                      <a16:colId xmlns:a16="http://schemas.microsoft.com/office/drawing/2014/main" val="1827625791"/>
                    </a:ext>
                  </a:extLst>
                </a:gridCol>
                <a:gridCol w="900056">
                  <a:extLst>
                    <a:ext uri="{9D8B030D-6E8A-4147-A177-3AD203B41FA5}">
                      <a16:colId xmlns:a16="http://schemas.microsoft.com/office/drawing/2014/main" val="1439112044"/>
                    </a:ext>
                  </a:extLst>
                </a:gridCol>
              </a:tblGrid>
              <a:tr h="332943"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15">
                          <a:effectLst/>
                        </a:rPr>
                        <a:t>W</a:t>
                      </a:r>
                      <a:r>
                        <a:rPr lang="en-US" sz="2100">
                          <a:effectLst/>
                        </a:rPr>
                        <a:t>e</a:t>
                      </a:r>
                      <a:r>
                        <a:rPr lang="en-US" sz="2100" spc="25">
                          <a:effectLst/>
                        </a:rPr>
                        <a:t>i</a:t>
                      </a:r>
                      <a:r>
                        <a:rPr lang="en-US" sz="2100" spc="35">
                          <a:effectLst/>
                        </a:rPr>
                        <a:t>g</a:t>
                      </a:r>
                      <a:r>
                        <a:rPr lang="en-US" sz="2100" spc="-30">
                          <a:effectLst/>
                        </a:rPr>
                        <a:t>h</a:t>
                      </a:r>
                      <a:r>
                        <a:rPr lang="en-US" sz="2100">
                          <a:effectLst/>
                        </a:rPr>
                        <a:t>t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V</a:t>
                      </a:r>
                      <a:r>
                        <a:rPr lang="en-US" sz="2100" spc="25">
                          <a:effectLst/>
                        </a:rPr>
                        <a:t>al</a:t>
                      </a:r>
                      <a:r>
                        <a:rPr lang="en-US" sz="2100" spc="-30">
                          <a:effectLst/>
                        </a:rPr>
                        <a:t>u</a:t>
                      </a:r>
                      <a:r>
                        <a:rPr lang="en-US" sz="2100">
                          <a:effectLst/>
                        </a:rPr>
                        <a:t>e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41610602"/>
                  </a:ext>
                </a:extLst>
              </a:tr>
              <a:tr h="332943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0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>
                          <a:effectLst/>
                        </a:rPr>
                        <a:t>1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79232007"/>
                  </a:ext>
                </a:extLst>
              </a:tr>
              <a:tr h="349590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46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1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40"/>
                        </a:lnSpc>
                        <a:spcAft>
                          <a:spcPts val="800"/>
                        </a:spcAft>
                      </a:pPr>
                      <a:r>
                        <a:rPr lang="en-US" sz="2100">
                          <a:effectLst/>
                        </a:rPr>
                        <a:t>2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35884638"/>
                  </a:ext>
                </a:extLst>
              </a:tr>
              <a:tr h="332943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390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2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365"/>
                        </a:lnSpc>
                        <a:spcAft>
                          <a:spcPts val="800"/>
                        </a:spcAft>
                      </a:pPr>
                      <a:r>
                        <a:rPr lang="en-US" sz="2100">
                          <a:effectLst/>
                        </a:rPr>
                        <a:t>4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406996"/>
                  </a:ext>
                </a:extLst>
              </a:tr>
              <a:tr h="334052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390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3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370"/>
                        </a:lnSpc>
                        <a:spcAft>
                          <a:spcPts val="800"/>
                        </a:spcAft>
                      </a:pPr>
                      <a:r>
                        <a:rPr lang="en-US" sz="2100">
                          <a:effectLst/>
                        </a:rPr>
                        <a:t>8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2195754"/>
                  </a:ext>
                </a:extLst>
              </a:tr>
              <a:tr h="332943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 dirty="0">
                          <a:effectLst/>
                        </a:rPr>
                        <a:t>2</a:t>
                      </a:r>
                      <a:r>
                        <a:rPr lang="en-US" sz="1500" dirty="0">
                          <a:effectLst/>
                        </a:rPr>
                        <a:t>4</a:t>
                      </a:r>
                      <a:endParaRPr lang="en-US" sz="1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10">
                          <a:effectLst/>
                        </a:rPr>
                        <a:t>16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21054376"/>
                  </a:ext>
                </a:extLst>
              </a:tr>
              <a:tr h="332943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5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10">
                          <a:effectLst/>
                        </a:rPr>
                        <a:t>32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34233281"/>
                  </a:ext>
                </a:extLst>
              </a:tr>
              <a:tr h="349590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46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6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40"/>
                        </a:lnSpc>
                        <a:spcAft>
                          <a:spcPts val="800"/>
                        </a:spcAft>
                      </a:pPr>
                      <a:r>
                        <a:rPr lang="en-US" sz="2100" spc="-10">
                          <a:effectLst/>
                        </a:rPr>
                        <a:t>64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74831828"/>
                  </a:ext>
                </a:extLst>
              </a:tr>
              <a:tr h="316296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340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7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340"/>
                        </a:lnSpc>
                        <a:spcAft>
                          <a:spcPts val="800"/>
                        </a:spcAft>
                      </a:pPr>
                      <a:r>
                        <a:rPr lang="en-US" sz="2100" spc="-10" dirty="0">
                          <a:effectLst/>
                        </a:rPr>
                        <a:t>128</a:t>
                      </a:r>
                      <a:endParaRPr lang="en-US" sz="1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08162584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15FE34D6-0359-0943-CFB6-298AE113A2DA}"/>
              </a:ext>
            </a:extLst>
          </p:cNvPr>
          <p:cNvSpPr txBox="1">
            <a:spLocks/>
          </p:cNvSpPr>
          <p:nvPr/>
        </p:nvSpPr>
        <p:spPr>
          <a:xfrm>
            <a:off x="1535672" y="778819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decimal numbers to binary </a:t>
            </a:r>
            <a:r>
              <a:rPr lang="en-US" sz="2000" b="1" i="1" dirty="0"/>
              <a:t>by using the </a:t>
            </a:r>
            <a:r>
              <a:rPr lang="en-US" sz="2000" b="1" i="1" dirty="0">
                <a:solidFill>
                  <a:schemeClr val="accent2"/>
                </a:solidFill>
              </a:rPr>
              <a:t>sum-of-weighted method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74EE5B-DEB8-969A-ED54-43B0A8839D5F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24234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0AB78FED-9ABD-DC8D-AF9E-FF71287B6731}"/>
              </a:ext>
            </a:extLst>
          </p:cNvPr>
          <p:cNvSpPr txBox="1">
            <a:spLocks/>
          </p:cNvSpPr>
          <p:nvPr/>
        </p:nvSpPr>
        <p:spPr>
          <a:xfrm>
            <a:off x="1031036" y="1398772"/>
            <a:ext cx="8596668" cy="52468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/>
              <a:t>(467)10 = (                     )2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solidFill>
                  <a:srgbClr val="0070C0"/>
                </a:solidFill>
              </a:rPr>
              <a:t>256   128    64   32    16  8   4   2   1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solidFill>
                  <a:srgbClr val="0070C0"/>
                </a:solidFill>
              </a:rPr>
              <a:t>     1      1    1       0      1    0    0   1   1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/>
              <a:t>(23)10 = (               )2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solidFill>
                  <a:srgbClr val="0070C0"/>
                </a:solidFill>
              </a:rPr>
              <a:t>128  64  32  16  8   4   2   1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solidFill>
                  <a:srgbClr val="0070C0"/>
                </a:solidFill>
              </a:rPr>
              <a:t>  0    0    0    1   0    1    1    1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5077A5A-CCF8-FEDD-07EB-A94E15946201}"/>
              </a:ext>
            </a:extLst>
          </p:cNvPr>
          <p:cNvCxnSpPr/>
          <p:nvPr/>
        </p:nvCxnSpPr>
        <p:spPr>
          <a:xfrm>
            <a:off x="1244031" y="3097504"/>
            <a:ext cx="3232599" cy="150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9B881C7-FC99-5465-8397-06BAD199C774}"/>
              </a:ext>
            </a:extLst>
          </p:cNvPr>
          <p:cNvCxnSpPr/>
          <p:nvPr/>
        </p:nvCxnSpPr>
        <p:spPr>
          <a:xfrm>
            <a:off x="1244031" y="4920302"/>
            <a:ext cx="2614411" cy="1287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AA1B5B92-C245-B6BD-4597-7D0E76B348E0}"/>
              </a:ext>
            </a:extLst>
          </p:cNvPr>
          <p:cNvSpPr txBox="1"/>
          <p:nvPr/>
        </p:nvSpPr>
        <p:spPr>
          <a:xfrm>
            <a:off x="2176524" y="1762737"/>
            <a:ext cx="14810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111010011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6220A49-9BCA-15EE-2C61-2D87E0C61718}"/>
              </a:ext>
            </a:extLst>
          </p:cNvPr>
          <p:cNvSpPr txBox="1"/>
          <p:nvPr/>
        </p:nvSpPr>
        <p:spPr>
          <a:xfrm>
            <a:off x="2066881" y="3776436"/>
            <a:ext cx="1166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70C0"/>
                </a:solidFill>
              </a:rPr>
              <a:t>10111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55198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510810" y="692782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decimal numbers to binary </a:t>
            </a:r>
            <a:r>
              <a:rPr lang="en-US" sz="2000" b="1" i="1" dirty="0"/>
              <a:t>by using the </a:t>
            </a:r>
            <a:r>
              <a:rPr lang="en-US" sz="2000" b="1" i="1" dirty="0">
                <a:solidFill>
                  <a:schemeClr val="accent2"/>
                </a:solidFill>
              </a:rPr>
              <a:t>sum-of-weighted method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E01BED7-6CF6-81A3-1B83-B83CC6314F50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4278949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3821A78-D25B-6666-92B2-AD274B70BC03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15ACB02-F4E2-51E0-E1DE-AB8038E9DFA4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DAE63F-DDB5-C86C-7636-ADD3CC29F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24EB2EB-7265-A92C-7096-3977DB38697F}"/>
              </a:ext>
            </a:extLst>
          </p:cNvPr>
          <p:cNvSpPr/>
          <p:nvPr/>
        </p:nvSpPr>
        <p:spPr>
          <a:xfrm>
            <a:off x="323094" y="185849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C62FB5-BB01-0C3C-DF4D-FCF1E0C1E7CC}"/>
              </a:ext>
            </a:extLst>
          </p:cNvPr>
          <p:cNvSpPr txBox="1"/>
          <p:nvPr/>
        </p:nvSpPr>
        <p:spPr>
          <a:xfrm>
            <a:off x="431054" y="18310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E752D4-C660-479E-E656-E822F76AF948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7E88B7-50DE-8095-D019-30F88B04E3C7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E63319-5BC1-4ECF-DCEB-588C487EBB96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74703E0-B30E-9E5A-39A7-CC3A3D9E3048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394ABD8-C721-0235-C300-17F9A31CA4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D82321AF-3524-9E7B-4321-C8A21CC17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0537" y="-57637"/>
            <a:ext cx="9751244" cy="1325563"/>
          </a:xfrm>
        </p:spPr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9F2B7013-6997-4EEC-5B59-E6163893A7E2}"/>
              </a:ext>
            </a:extLst>
          </p:cNvPr>
          <p:cNvSpPr txBox="1">
            <a:spLocks/>
          </p:cNvSpPr>
          <p:nvPr/>
        </p:nvSpPr>
        <p:spPr>
          <a:xfrm>
            <a:off x="1427695" y="1549404"/>
            <a:ext cx="8596668" cy="679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b="1" i="1" u="sng" dirty="0"/>
              <a:t>Conversion from decimal to binary </a:t>
            </a:r>
            <a:r>
              <a:rPr lang="en-US" sz="4400" b="1" i="1" u="sng" dirty="0"/>
              <a:t>using the </a:t>
            </a:r>
            <a:r>
              <a:rPr lang="en-US" sz="4400" b="1" i="1" u="sng" dirty="0">
                <a:solidFill>
                  <a:schemeClr val="accent2"/>
                </a:solidFill>
              </a:rPr>
              <a:t>division by 2</a:t>
            </a:r>
            <a:r>
              <a:rPr lang="en-US" b="1" i="1" u="sng" dirty="0"/>
              <a:t> :</a:t>
            </a:r>
            <a:br>
              <a:rPr lang="en-US" i="1" u="sng" dirty="0"/>
            </a:br>
            <a:endParaRPr lang="en-US" i="1" u="sng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6D7F618B-DCE0-C5B1-D43C-99FF8BA009F4}"/>
              </a:ext>
            </a:extLst>
          </p:cNvPr>
          <p:cNvSpPr txBox="1">
            <a:spLocks/>
          </p:cNvSpPr>
          <p:nvPr/>
        </p:nvSpPr>
        <p:spPr>
          <a:xfrm>
            <a:off x="1535672" y="778819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decimal numbers to binary </a:t>
            </a:r>
            <a:r>
              <a:rPr lang="en-US" sz="2000" b="1" i="1" dirty="0"/>
              <a:t>by using the </a:t>
            </a:r>
            <a:r>
              <a:rPr lang="en-US" sz="2000" b="1" i="1" dirty="0">
                <a:solidFill>
                  <a:schemeClr val="accent2"/>
                </a:solidFill>
              </a:rPr>
              <a:t>division by 2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AF1DDBA8-A576-2E91-BA9C-0866B66ADB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236" y="1997369"/>
            <a:ext cx="10772564" cy="3549726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a) 17                                                  c)</a:t>
            </a:r>
            <a:r>
              <a:rPr lang="is-IS" dirty="0">
                <a:solidFill>
                  <a:srgbClr val="FF0000"/>
                </a:solidFill>
              </a:rPr>
              <a:t> 186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6AB9B8E-0ABC-EFBF-11E5-F65F2D2F192E}"/>
              </a:ext>
            </a:extLst>
          </p:cNvPr>
          <p:cNvSpPr txBox="1"/>
          <p:nvPr/>
        </p:nvSpPr>
        <p:spPr>
          <a:xfrm>
            <a:off x="581236" y="2509165"/>
            <a:ext cx="10720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2      17</a:t>
            </a:r>
          </a:p>
          <a:p>
            <a:r>
              <a:rPr lang="en-US" dirty="0"/>
              <a:t> 2       8</a:t>
            </a:r>
          </a:p>
          <a:p>
            <a:r>
              <a:rPr lang="en-US" dirty="0"/>
              <a:t> 2       4</a:t>
            </a:r>
          </a:p>
          <a:p>
            <a:r>
              <a:rPr lang="en-US" dirty="0"/>
              <a:t> 2       2</a:t>
            </a:r>
          </a:p>
          <a:p>
            <a:r>
              <a:rPr lang="en-US" dirty="0"/>
              <a:t> 2       1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9EDAB99-7E67-2CEB-BDE3-8D12F01C7A3E}"/>
              </a:ext>
            </a:extLst>
          </p:cNvPr>
          <p:cNvSpPr txBox="1"/>
          <p:nvPr/>
        </p:nvSpPr>
        <p:spPr>
          <a:xfrm>
            <a:off x="1555992" y="2215837"/>
            <a:ext cx="117532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               R</a:t>
            </a:r>
          </a:p>
          <a:p>
            <a:r>
              <a:rPr lang="en-US" dirty="0"/>
              <a:t>8.5          1</a:t>
            </a:r>
          </a:p>
          <a:p>
            <a:r>
              <a:rPr lang="en-US" dirty="0"/>
              <a:t> 4             0</a:t>
            </a:r>
          </a:p>
          <a:p>
            <a:r>
              <a:rPr lang="en-US" dirty="0"/>
              <a:t> 2             0</a:t>
            </a:r>
          </a:p>
          <a:p>
            <a:r>
              <a:rPr lang="en-US" dirty="0"/>
              <a:t> 1             0</a:t>
            </a:r>
          </a:p>
          <a:p>
            <a:r>
              <a:rPr lang="en-US" dirty="0"/>
              <a:t> 0.5          1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5EBADE2-8A7B-37E1-E840-AD7A6D563ED6}"/>
              </a:ext>
            </a:extLst>
          </p:cNvPr>
          <p:cNvSpPr txBox="1"/>
          <p:nvPr/>
        </p:nvSpPr>
        <p:spPr>
          <a:xfrm>
            <a:off x="1715180" y="4331018"/>
            <a:ext cx="2035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Stopping Condition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CD9EAEA-4F61-959C-239C-CEE0CF992134}"/>
              </a:ext>
            </a:extLst>
          </p:cNvPr>
          <p:cNvSpPr txBox="1"/>
          <p:nvPr/>
        </p:nvSpPr>
        <p:spPr>
          <a:xfrm>
            <a:off x="5442489" y="2576692"/>
            <a:ext cx="10720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2      186</a:t>
            </a:r>
          </a:p>
          <a:p>
            <a:r>
              <a:rPr lang="en-US" dirty="0"/>
              <a:t> 2       93</a:t>
            </a:r>
          </a:p>
          <a:p>
            <a:r>
              <a:rPr lang="en-US" dirty="0"/>
              <a:t> 2       46</a:t>
            </a:r>
          </a:p>
          <a:p>
            <a:r>
              <a:rPr lang="en-US" dirty="0"/>
              <a:t> 2       23</a:t>
            </a:r>
          </a:p>
          <a:p>
            <a:r>
              <a:rPr lang="en-US" dirty="0"/>
              <a:t> 2       11</a:t>
            </a:r>
          </a:p>
          <a:p>
            <a:r>
              <a:rPr lang="en-US" dirty="0"/>
              <a:t> 2         5</a:t>
            </a:r>
          </a:p>
          <a:p>
            <a:r>
              <a:rPr lang="en-US" dirty="0"/>
              <a:t> 2         2</a:t>
            </a:r>
          </a:p>
          <a:p>
            <a:r>
              <a:rPr lang="en-US" dirty="0"/>
              <a:t> 2          1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EC73999-9331-37CB-312C-19A13B37E24E}"/>
              </a:ext>
            </a:extLst>
          </p:cNvPr>
          <p:cNvSpPr txBox="1"/>
          <p:nvPr/>
        </p:nvSpPr>
        <p:spPr>
          <a:xfrm>
            <a:off x="6591358" y="2319243"/>
            <a:ext cx="133402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               R</a:t>
            </a:r>
          </a:p>
          <a:p>
            <a:r>
              <a:rPr lang="en-US" dirty="0"/>
              <a:t>93             0</a:t>
            </a:r>
          </a:p>
          <a:p>
            <a:r>
              <a:rPr lang="en-US" dirty="0"/>
              <a:t> 46.5         1</a:t>
            </a:r>
          </a:p>
          <a:p>
            <a:r>
              <a:rPr lang="en-US" dirty="0"/>
              <a:t> 23            0</a:t>
            </a:r>
          </a:p>
          <a:p>
            <a:r>
              <a:rPr lang="en-US" dirty="0"/>
              <a:t> 11.5         1</a:t>
            </a:r>
          </a:p>
          <a:p>
            <a:r>
              <a:rPr lang="en-US" dirty="0"/>
              <a:t> 5.5           1</a:t>
            </a:r>
          </a:p>
          <a:p>
            <a:r>
              <a:rPr lang="en-US" dirty="0"/>
              <a:t> 2.5            1</a:t>
            </a:r>
          </a:p>
          <a:p>
            <a:r>
              <a:rPr lang="en-US" dirty="0"/>
              <a:t> 1                0</a:t>
            </a:r>
          </a:p>
          <a:p>
            <a:r>
              <a:rPr lang="en-US" dirty="0"/>
              <a:t> 0.5             1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3DB6FE8-9353-B575-F1ED-C31DE8C4CB50}"/>
              </a:ext>
            </a:extLst>
          </p:cNvPr>
          <p:cNvSpPr txBox="1"/>
          <p:nvPr/>
        </p:nvSpPr>
        <p:spPr>
          <a:xfrm>
            <a:off x="6168871" y="5177763"/>
            <a:ext cx="2035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Stopping Condition </a:t>
            </a:r>
          </a:p>
        </p:txBody>
      </p:sp>
      <p:cxnSp>
        <p:nvCxnSpPr>
          <p:cNvPr id="12288" name="Straight Arrow Connector 12287">
            <a:extLst>
              <a:ext uri="{FF2B5EF4-FFF2-40B4-BE49-F238E27FC236}">
                <a16:creationId xmlns:a16="http://schemas.microsoft.com/office/drawing/2014/main" id="{22B5B123-8606-A05D-06D5-F12315E955B6}"/>
              </a:ext>
            </a:extLst>
          </p:cNvPr>
          <p:cNvCxnSpPr>
            <a:cxnSpLocks/>
          </p:cNvCxnSpPr>
          <p:nvPr/>
        </p:nvCxnSpPr>
        <p:spPr>
          <a:xfrm flipH="1">
            <a:off x="6385258" y="3132700"/>
            <a:ext cx="343410" cy="15847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89" name="TextBox 12288">
            <a:extLst>
              <a:ext uri="{FF2B5EF4-FFF2-40B4-BE49-F238E27FC236}">
                <a16:creationId xmlns:a16="http://schemas.microsoft.com/office/drawing/2014/main" id="{0B92FD3F-BB10-8916-8DF9-FB242B3E9752}"/>
              </a:ext>
            </a:extLst>
          </p:cNvPr>
          <p:cNvSpPr txBox="1"/>
          <p:nvPr/>
        </p:nvSpPr>
        <p:spPr>
          <a:xfrm>
            <a:off x="1221543" y="4858676"/>
            <a:ext cx="255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Result : 10001</a:t>
            </a:r>
          </a:p>
        </p:txBody>
      </p:sp>
      <p:cxnSp>
        <p:nvCxnSpPr>
          <p:cNvPr id="12291" name="Straight Arrow Connector 12290">
            <a:extLst>
              <a:ext uri="{FF2B5EF4-FFF2-40B4-BE49-F238E27FC236}">
                <a16:creationId xmlns:a16="http://schemas.microsoft.com/office/drawing/2014/main" id="{965BE289-1A3A-9FC3-9753-1E75BB9A8A72}"/>
              </a:ext>
            </a:extLst>
          </p:cNvPr>
          <p:cNvCxnSpPr>
            <a:cxnSpLocks/>
          </p:cNvCxnSpPr>
          <p:nvPr/>
        </p:nvCxnSpPr>
        <p:spPr>
          <a:xfrm flipV="1">
            <a:off x="3183254" y="2473286"/>
            <a:ext cx="0" cy="15894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93" name="Straight Arrow Connector 12292">
            <a:extLst>
              <a:ext uri="{FF2B5EF4-FFF2-40B4-BE49-F238E27FC236}">
                <a16:creationId xmlns:a16="http://schemas.microsoft.com/office/drawing/2014/main" id="{A562C801-758E-7BD6-BDB6-2298278B0FDA}"/>
              </a:ext>
            </a:extLst>
          </p:cNvPr>
          <p:cNvCxnSpPr>
            <a:cxnSpLocks/>
          </p:cNvCxnSpPr>
          <p:nvPr/>
        </p:nvCxnSpPr>
        <p:spPr>
          <a:xfrm>
            <a:off x="3307325" y="2509165"/>
            <a:ext cx="1015582" cy="1428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4" name="TextBox 12293">
            <a:extLst>
              <a:ext uri="{FF2B5EF4-FFF2-40B4-BE49-F238E27FC236}">
                <a16:creationId xmlns:a16="http://schemas.microsoft.com/office/drawing/2014/main" id="{DCF3A9DB-3468-AF21-0B9E-56106C8B8F09}"/>
              </a:ext>
            </a:extLst>
          </p:cNvPr>
          <p:cNvSpPr txBox="1"/>
          <p:nvPr/>
        </p:nvSpPr>
        <p:spPr>
          <a:xfrm>
            <a:off x="3268052" y="2655202"/>
            <a:ext cx="1271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10001</a:t>
            </a:r>
          </a:p>
        </p:txBody>
      </p:sp>
      <p:cxnSp>
        <p:nvCxnSpPr>
          <p:cNvPr id="12295" name="Straight Arrow Connector 12294">
            <a:extLst>
              <a:ext uri="{FF2B5EF4-FFF2-40B4-BE49-F238E27FC236}">
                <a16:creationId xmlns:a16="http://schemas.microsoft.com/office/drawing/2014/main" id="{AA11332A-2826-BE58-0F4E-5AAEA55BEA24}"/>
              </a:ext>
            </a:extLst>
          </p:cNvPr>
          <p:cNvCxnSpPr>
            <a:cxnSpLocks/>
          </p:cNvCxnSpPr>
          <p:nvPr/>
        </p:nvCxnSpPr>
        <p:spPr>
          <a:xfrm flipH="1" flipV="1">
            <a:off x="8204556" y="2576692"/>
            <a:ext cx="104659" cy="221933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96" name="Straight Arrow Connector 12295">
            <a:extLst>
              <a:ext uri="{FF2B5EF4-FFF2-40B4-BE49-F238E27FC236}">
                <a16:creationId xmlns:a16="http://schemas.microsoft.com/office/drawing/2014/main" id="{1DC5DCD7-A65F-7F88-5EBB-EBC9DDF0CAA4}"/>
              </a:ext>
            </a:extLst>
          </p:cNvPr>
          <p:cNvCxnSpPr>
            <a:cxnSpLocks/>
          </p:cNvCxnSpPr>
          <p:nvPr/>
        </p:nvCxnSpPr>
        <p:spPr>
          <a:xfrm flipV="1">
            <a:off x="8385589" y="2560659"/>
            <a:ext cx="1923999" cy="174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7" name="TextBox 12296">
            <a:extLst>
              <a:ext uri="{FF2B5EF4-FFF2-40B4-BE49-F238E27FC236}">
                <a16:creationId xmlns:a16="http://schemas.microsoft.com/office/drawing/2014/main" id="{718371B9-159D-14BF-004E-01505ADA7A0D}"/>
              </a:ext>
            </a:extLst>
          </p:cNvPr>
          <p:cNvSpPr txBox="1"/>
          <p:nvPr/>
        </p:nvSpPr>
        <p:spPr>
          <a:xfrm>
            <a:off x="8430003" y="2755088"/>
            <a:ext cx="2119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10111010</a:t>
            </a:r>
          </a:p>
        </p:txBody>
      </p:sp>
      <p:sp>
        <p:nvSpPr>
          <p:cNvPr id="12298" name="TextBox 12297">
            <a:extLst>
              <a:ext uri="{FF2B5EF4-FFF2-40B4-BE49-F238E27FC236}">
                <a16:creationId xmlns:a16="http://schemas.microsoft.com/office/drawing/2014/main" id="{A76600DA-B2A4-59A7-8558-60537E3A49BE}"/>
              </a:ext>
            </a:extLst>
          </p:cNvPr>
          <p:cNvSpPr txBox="1"/>
          <p:nvPr/>
        </p:nvSpPr>
        <p:spPr>
          <a:xfrm>
            <a:off x="8464183" y="4982455"/>
            <a:ext cx="327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Result : 10111010</a:t>
            </a:r>
          </a:p>
        </p:txBody>
      </p:sp>
      <p:cxnSp>
        <p:nvCxnSpPr>
          <p:cNvPr id="12304" name="Straight Arrow Connector 12303">
            <a:extLst>
              <a:ext uri="{FF2B5EF4-FFF2-40B4-BE49-F238E27FC236}">
                <a16:creationId xmlns:a16="http://schemas.microsoft.com/office/drawing/2014/main" id="{E81EE69B-90D5-B238-CA11-F56A36768519}"/>
              </a:ext>
            </a:extLst>
          </p:cNvPr>
          <p:cNvCxnSpPr>
            <a:cxnSpLocks/>
          </p:cNvCxnSpPr>
          <p:nvPr/>
        </p:nvCxnSpPr>
        <p:spPr>
          <a:xfrm flipH="1" flipV="1">
            <a:off x="1819536" y="3870061"/>
            <a:ext cx="90695" cy="4579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05" name="Straight Arrow Connector 12304">
            <a:extLst>
              <a:ext uri="{FF2B5EF4-FFF2-40B4-BE49-F238E27FC236}">
                <a16:creationId xmlns:a16="http://schemas.microsoft.com/office/drawing/2014/main" id="{08C3EAAE-C220-3F90-BBDE-6B1904A60731}"/>
              </a:ext>
            </a:extLst>
          </p:cNvPr>
          <p:cNvCxnSpPr>
            <a:cxnSpLocks/>
          </p:cNvCxnSpPr>
          <p:nvPr/>
        </p:nvCxnSpPr>
        <p:spPr>
          <a:xfrm flipH="1" flipV="1">
            <a:off x="6794372" y="4825237"/>
            <a:ext cx="32214" cy="40533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07" name="Straight Connector 12306">
            <a:extLst>
              <a:ext uri="{FF2B5EF4-FFF2-40B4-BE49-F238E27FC236}">
                <a16:creationId xmlns:a16="http://schemas.microsoft.com/office/drawing/2014/main" id="{4B52A3AC-EA2D-103D-C770-D0F1A81AB888}"/>
              </a:ext>
            </a:extLst>
          </p:cNvPr>
          <p:cNvCxnSpPr/>
          <p:nvPr/>
        </p:nvCxnSpPr>
        <p:spPr>
          <a:xfrm>
            <a:off x="1006777" y="2576692"/>
            <a:ext cx="37869" cy="1477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08" name="Straight Connector 12307">
            <a:extLst>
              <a:ext uri="{FF2B5EF4-FFF2-40B4-BE49-F238E27FC236}">
                <a16:creationId xmlns:a16="http://schemas.microsoft.com/office/drawing/2014/main" id="{3676B482-FB9F-47FE-0A53-6B2D45112B6E}"/>
              </a:ext>
            </a:extLst>
          </p:cNvPr>
          <p:cNvCxnSpPr>
            <a:cxnSpLocks/>
          </p:cNvCxnSpPr>
          <p:nvPr/>
        </p:nvCxnSpPr>
        <p:spPr>
          <a:xfrm>
            <a:off x="5859909" y="2623769"/>
            <a:ext cx="49536" cy="21722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3" name="Straight Arrow Connector 12312">
            <a:extLst>
              <a:ext uri="{FF2B5EF4-FFF2-40B4-BE49-F238E27FC236}">
                <a16:creationId xmlns:a16="http://schemas.microsoft.com/office/drawing/2014/main" id="{CB780C56-D5A4-E0D1-A051-B0DF86055134}"/>
              </a:ext>
            </a:extLst>
          </p:cNvPr>
          <p:cNvCxnSpPr/>
          <p:nvPr/>
        </p:nvCxnSpPr>
        <p:spPr>
          <a:xfrm flipH="1">
            <a:off x="1353338" y="2746537"/>
            <a:ext cx="274365" cy="1806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4" name="Straight Arrow Connector 12313">
            <a:extLst>
              <a:ext uri="{FF2B5EF4-FFF2-40B4-BE49-F238E27FC236}">
                <a16:creationId xmlns:a16="http://schemas.microsoft.com/office/drawing/2014/main" id="{406FE2A2-BD72-1083-392F-97F8BC79EB0D}"/>
              </a:ext>
            </a:extLst>
          </p:cNvPr>
          <p:cNvCxnSpPr/>
          <p:nvPr/>
        </p:nvCxnSpPr>
        <p:spPr>
          <a:xfrm flipH="1">
            <a:off x="1353338" y="3024832"/>
            <a:ext cx="314398" cy="19565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5" name="Straight Arrow Connector 12314">
            <a:extLst>
              <a:ext uri="{FF2B5EF4-FFF2-40B4-BE49-F238E27FC236}">
                <a16:creationId xmlns:a16="http://schemas.microsoft.com/office/drawing/2014/main" id="{92BEAC53-B627-F536-D534-F9CD025EDDD5}"/>
              </a:ext>
            </a:extLst>
          </p:cNvPr>
          <p:cNvCxnSpPr/>
          <p:nvPr/>
        </p:nvCxnSpPr>
        <p:spPr>
          <a:xfrm flipH="1">
            <a:off x="1329517" y="3292055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6" name="Straight Arrow Connector 12315">
            <a:extLst>
              <a:ext uri="{FF2B5EF4-FFF2-40B4-BE49-F238E27FC236}">
                <a16:creationId xmlns:a16="http://schemas.microsoft.com/office/drawing/2014/main" id="{D08CA923-D2E6-2920-13EE-3A81D60749A7}"/>
              </a:ext>
            </a:extLst>
          </p:cNvPr>
          <p:cNvCxnSpPr/>
          <p:nvPr/>
        </p:nvCxnSpPr>
        <p:spPr>
          <a:xfrm flipH="1">
            <a:off x="1324458" y="3536744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7" name="Straight Arrow Connector 12316">
            <a:extLst>
              <a:ext uri="{FF2B5EF4-FFF2-40B4-BE49-F238E27FC236}">
                <a16:creationId xmlns:a16="http://schemas.microsoft.com/office/drawing/2014/main" id="{C5205E3C-FA91-4334-FAAB-AC003F29F6E9}"/>
              </a:ext>
            </a:extLst>
          </p:cNvPr>
          <p:cNvCxnSpPr/>
          <p:nvPr/>
        </p:nvCxnSpPr>
        <p:spPr>
          <a:xfrm flipH="1">
            <a:off x="6364322" y="2830558"/>
            <a:ext cx="274365" cy="1806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9" name="Straight Arrow Connector 12318">
            <a:extLst>
              <a:ext uri="{FF2B5EF4-FFF2-40B4-BE49-F238E27FC236}">
                <a16:creationId xmlns:a16="http://schemas.microsoft.com/office/drawing/2014/main" id="{DC7542CA-A133-7032-7C8A-E8FD6F1BFA74}"/>
              </a:ext>
            </a:extLst>
          </p:cNvPr>
          <p:cNvCxnSpPr/>
          <p:nvPr/>
        </p:nvCxnSpPr>
        <p:spPr>
          <a:xfrm flipH="1">
            <a:off x="6340501" y="3376076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20" name="Straight Arrow Connector 12319">
            <a:extLst>
              <a:ext uri="{FF2B5EF4-FFF2-40B4-BE49-F238E27FC236}">
                <a16:creationId xmlns:a16="http://schemas.microsoft.com/office/drawing/2014/main" id="{D8C3A463-4045-8312-029C-F34608BDA5D8}"/>
              </a:ext>
            </a:extLst>
          </p:cNvPr>
          <p:cNvCxnSpPr/>
          <p:nvPr/>
        </p:nvCxnSpPr>
        <p:spPr>
          <a:xfrm flipH="1">
            <a:off x="6335442" y="3620765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21" name="Straight Arrow Connector 12320">
            <a:extLst>
              <a:ext uri="{FF2B5EF4-FFF2-40B4-BE49-F238E27FC236}">
                <a16:creationId xmlns:a16="http://schemas.microsoft.com/office/drawing/2014/main" id="{42104881-10DA-DE66-024C-A806DDDE314C}"/>
              </a:ext>
            </a:extLst>
          </p:cNvPr>
          <p:cNvCxnSpPr/>
          <p:nvPr/>
        </p:nvCxnSpPr>
        <p:spPr>
          <a:xfrm flipH="1">
            <a:off x="6300468" y="3913512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22" name="Straight Arrow Connector 12321">
            <a:extLst>
              <a:ext uri="{FF2B5EF4-FFF2-40B4-BE49-F238E27FC236}">
                <a16:creationId xmlns:a16="http://schemas.microsoft.com/office/drawing/2014/main" id="{AAAC237A-30B0-7755-013A-DBC9FA9D5951}"/>
              </a:ext>
            </a:extLst>
          </p:cNvPr>
          <p:cNvCxnSpPr/>
          <p:nvPr/>
        </p:nvCxnSpPr>
        <p:spPr>
          <a:xfrm flipH="1">
            <a:off x="6325500" y="4178835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23" name="Straight Arrow Connector 12322">
            <a:extLst>
              <a:ext uri="{FF2B5EF4-FFF2-40B4-BE49-F238E27FC236}">
                <a16:creationId xmlns:a16="http://schemas.microsoft.com/office/drawing/2014/main" id="{9A9EE34B-5AFE-9D6E-6417-2B1141B89316}"/>
              </a:ext>
            </a:extLst>
          </p:cNvPr>
          <p:cNvCxnSpPr/>
          <p:nvPr/>
        </p:nvCxnSpPr>
        <p:spPr>
          <a:xfrm flipH="1">
            <a:off x="6339043" y="4435780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26" name="TextBox 12325">
            <a:extLst>
              <a:ext uri="{FF2B5EF4-FFF2-40B4-BE49-F238E27FC236}">
                <a16:creationId xmlns:a16="http://schemas.microsoft.com/office/drawing/2014/main" id="{7818B7EE-818A-DC86-D45B-E6A6FEC33F3A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2491974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2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2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00"/>
                            </p:stCondLst>
                            <p:childTnLst>
                              <p:par>
                                <p:cTn id="1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00"/>
                            </p:stCondLst>
                            <p:childTnLst>
                              <p:par>
                                <p:cTn id="1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500"/>
                            </p:stCondLst>
                            <p:childTnLst>
                              <p:par>
                                <p:cTn id="2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000"/>
                            </p:stCondLst>
                            <p:childTnLst>
                              <p:par>
                                <p:cTn id="2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12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12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1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500"/>
                            </p:stCondLst>
                            <p:childTnLst>
                              <p:par>
                                <p:cTn id="2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12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2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1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2000"/>
                            </p:stCondLst>
                            <p:childTnLst>
                              <p:par>
                                <p:cTn id="2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12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2500"/>
                            </p:stCondLst>
                            <p:childTnLst>
                              <p:par>
                                <p:cTn id="2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2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2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1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12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12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12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  <p:bldP spid="12289" grpId="0"/>
      <p:bldP spid="12294" grpId="0"/>
      <p:bldP spid="12297" grpId="0"/>
      <p:bldP spid="1229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346850"/>
            <a:ext cx="11684496" cy="4295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43166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645025" y="649554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Hexadecimal numbers to binary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CDFE4AA-A7F5-90AF-8A7B-7D3F16E81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205" y="2137009"/>
            <a:ext cx="9521379" cy="3686938"/>
          </a:xfrm>
        </p:spPr>
        <p:txBody>
          <a:bodyPr/>
          <a:lstStyle/>
          <a:p>
            <a:r>
              <a:rPr lang="en-US" sz="2000" dirty="0"/>
              <a:t>Note: Every digit in Hexa-decimal has to represented by </a:t>
            </a:r>
            <a:r>
              <a:rPr lang="en-US" sz="2000" dirty="0">
                <a:solidFill>
                  <a:schemeClr val="accent2"/>
                </a:solidFill>
              </a:rPr>
              <a:t>4 bits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accent2"/>
                </a:solidFill>
              </a:rPr>
              <a:t>in Binary </a:t>
            </a:r>
            <a:r>
              <a:rPr lang="en-US" sz="2000" dirty="0"/>
              <a:t>as the maximum digit in Hexa-decimal (F=15) represented by (1111) in binary  </a:t>
            </a:r>
          </a:p>
          <a:p>
            <a:pPr marL="0" indent="0">
              <a:buNone/>
            </a:pPr>
            <a:r>
              <a:rPr lang="is-IS" b="1" dirty="0">
                <a:solidFill>
                  <a:srgbClr val="FF0000"/>
                </a:solidFill>
              </a:rPr>
              <a:t>Ex1) (61)</a:t>
            </a:r>
            <a:r>
              <a:rPr lang="is-IS" b="1" baseline="-25000" dirty="0">
                <a:solidFill>
                  <a:srgbClr val="FF0000"/>
                </a:solidFill>
              </a:rPr>
              <a:t>16</a:t>
            </a:r>
            <a:r>
              <a:rPr lang="is-IS" b="1" dirty="0">
                <a:solidFill>
                  <a:srgbClr val="FF0000"/>
                </a:solidFill>
              </a:rPr>
              <a:t> = </a:t>
            </a:r>
            <a:r>
              <a:rPr lang="is-IS" b="1" dirty="0">
                <a:solidFill>
                  <a:srgbClr val="0070C0"/>
                </a:solidFill>
              </a:rPr>
              <a:t>()</a:t>
            </a:r>
            <a:r>
              <a:rPr lang="is-IS" b="1" baseline="-25000" dirty="0">
                <a:solidFill>
                  <a:srgbClr val="0070C0"/>
                </a:solidFill>
              </a:rPr>
              <a:t>2</a:t>
            </a:r>
          </a:p>
          <a:p>
            <a:pPr marL="0" indent="0">
              <a:buNone/>
            </a:pPr>
            <a:endParaRPr lang="is-IS" b="1" baseline="-25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is-IS" b="1" dirty="0">
                <a:solidFill>
                  <a:srgbClr val="FF0000"/>
                </a:solidFill>
              </a:rPr>
              <a:t>Ex2) (E0C)</a:t>
            </a:r>
            <a:r>
              <a:rPr lang="is-IS" b="1" baseline="-25000" dirty="0">
                <a:solidFill>
                  <a:srgbClr val="FF0000"/>
                </a:solidFill>
              </a:rPr>
              <a:t>16</a:t>
            </a:r>
            <a:r>
              <a:rPr lang="is-IS" b="1" dirty="0">
                <a:solidFill>
                  <a:srgbClr val="FF0000"/>
                </a:solidFill>
              </a:rPr>
              <a:t> = </a:t>
            </a:r>
            <a:r>
              <a:rPr lang="is-IS" b="1" dirty="0">
                <a:solidFill>
                  <a:srgbClr val="0070C0"/>
                </a:solidFill>
              </a:rPr>
              <a:t>()</a:t>
            </a:r>
            <a:r>
              <a:rPr lang="is-IS" b="1" baseline="-25000" dirty="0">
                <a:solidFill>
                  <a:srgbClr val="0070C0"/>
                </a:solidFill>
              </a:rPr>
              <a:t>2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EEC6D4DB-F5B5-9B19-3BD6-7AF6FBAF8B1B}"/>
              </a:ext>
            </a:extLst>
          </p:cNvPr>
          <p:cNvSpPr/>
          <p:nvPr/>
        </p:nvSpPr>
        <p:spPr>
          <a:xfrm rot="16040734">
            <a:off x="1687508" y="3476396"/>
            <a:ext cx="408260" cy="527004"/>
          </a:xfrm>
          <a:prstGeom prst="rightBrace">
            <a:avLst>
              <a:gd name="adj1" fmla="val 8333"/>
              <a:gd name="adj2" fmla="val 489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D4F39BC-3218-C68D-AA6F-EB91C741DB07}"/>
              </a:ext>
            </a:extLst>
          </p:cNvPr>
          <p:cNvSpPr txBox="1"/>
          <p:nvPr/>
        </p:nvSpPr>
        <p:spPr>
          <a:xfrm>
            <a:off x="883679" y="3830244"/>
            <a:ext cx="2343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0110     0001</a:t>
            </a:r>
          </a:p>
        </p:txBody>
      </p:sp>
      <p:sp>
        <p:nvSpPr>
          <p:cNvPr id="24" name="Right Brace 23">
            <a:extLst>
              <a:ext uri="{FF2B5EF4-FFF2-40B4-BE49-F238E27FC236}">
                <a16:creationId xmlns:a16="http://schemas.microsoft.com/office/drawing/2014/main" id="{205D1652-28D5-AA3F-23B1-905723790BE5}"/>
              </a:ext>
            </a:extLst>
          </p:cNvPr>
          <p:cNvSpPr/>
          <p:nvPr/>
        </p:nvSpPr>
        <p:spPr>
          <a:xfrm rot="16040734">
            <a:off x="2150674" y="4959434"/>
            <a:ext cx="420732" cy="514450"/>
          </a:xfrm>
          <a:prstGeom prst="rightBrace">
            <a:avLst>
              <a:gd name="adj1" fmla="val 8333"/>
              <a:gd name="adj2" fmla="val 489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18EF818A-256C-FB4C-5D7D-8FD5B4747D7C}"/>
              </a:ext>
            </a:extLst>
          </p:cNvPr>
          <p:cNvCxnSpPr>
            <a:cxnSpLocks/>
            <a:stCxn id="37" idx="1"/>
          </p:cNvCxnSpPr>
          <p:nvPr/>
        </p:nvCxnSpPr>
        <p:spPr>
          <a:xfrm flipV="1">
            <a:off x="807646" y="4723075"/>
            <a:ext cx="588984" cy="2837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D094291-FFA2-4B2D-45EE-48271609E6EA}"/>
              </a:ext>
            </a:extLst>
          </p:cNvPr>
          <p:cNvCxnSpPr>
            <a:cxnSpLocks/>
            <a:stCxn id="24" idx="1"/>
          </p:cNvCxnSpPr>
          <p:nvPr/>
        </p:nvCxnSpPr>
        <p:spPr>
          <a:xfrm flipH="1" flipV="1">
            <a:off x="1812177" y="4723964"/>
            <a:ext cx="533478" cy="2828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34487BE3-57EF-39B4-2476-049A49823396}"/>
              </a:ext>
            </a:extLst>
          </p:cNvPr>
          <p:cNvSpPr txBox="1"/>
          <p:nvPr/>
        </p:nvSpPr>
        <p:spPr>
          <a:xfrm>
            <a:off x="486744" y="5303707"/>
            <a:ext cx="2402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1110       0000      1100</a:t>
            </a: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2B16C952-131E-4F46-EF43-5D2134BC9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616441"/>
              </p:ext>
            </p:extLst>
          </p:nvPr>
        </p:nvGraphicFramePr>
        <p:xfrm>
          <a:off x="9910585" y="998490"/>
          <a:ext cx="1496534" cy="4646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8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6423">
                <a:tc>
                  <a:txBody>
                    <a:bodyPr/>
                    <a:lstStyle/>
                    <a:p>
                      <a:r>
                        <a:rPr lang="en-US" sz="1300" dirty="0"/>
                        <a:t>Hexa-decimal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Binary 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0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0000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1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0001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2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0010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3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0011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4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0100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5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0101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6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0110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7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0111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8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1000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9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1001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A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1010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B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1011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C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1100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D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1101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E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1110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F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1111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30" name="Right Brace 29">
            <a:extLst>
              <a:ext uri="{FF2B5EF4-FFF2-40B4-BE49-F238E27FC236}">
                <a16:creationId xmlns:a16="http://schemas.microsoft.com/office/drawing/2014/main" id="{18B4C882-93D5-5F67-AEE1-0B11AA1B76A2}"/>
              </a:ext>
            </a:extLst>
          </p:cNvPr>
          <p:cNvSpPr/>
          <p:nvPr/>
        </p:nvSpPr>
        <p:spPr>
          <a:xfrm rot="16040734">
            <a:off x="1052881" y="3478581"/>
            <a:ext cx="408260" cy="527004"/>
          </a:xfrm>
          <a:prstGeom prst="rightBrace">
            <a:avLst>
              <a:gd name="adj1" fmla="val 8333"/>
              <a:gd name="adj2" fmla="val 489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B9D87A45-9424-52A2-ED8A-A6713D7B0E65}"/>
              </a:ext>
            </a:extLst>
          </p:cNvPr>
          <p:cNvCxnSpPr>
            <a:cxnSpLocks/>
            <a:stCxn id="30" idx="1"/>
          </p:cNvCxnSpPr>
          <p:nvPr/>
        </p:nvCxnSpPr>
        <p:spPr>
          <a:xfrm flipV="1">
            <a:off x="1241777" y="3367150"/>
            <a:ext cx="144618" cy="1712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8A97A9F5-178C-43CC-7C2F-CA093B107FF0}"/>
              </a:ext>
            </a:extLst>
          </p:cNvPr>
          <p:cNvCxnSpPr>
            <a:cxnSpLocks/>
          </p:cNvCxnSpPr>
          <p:nvPr/>
        </p:nvCxnSpPr>
        <p:spPr>
          <a:xfrm flipH="1" flipV="1">
            <a:off x="1607988" y="3367150"/>
            <a:ext cx="308445" cy="2220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ight Brace 36">
            <a:extLst>
              <a:ext uri="{FF2B5EF4-FFF2-40B4-BE49-F238E27FC236}">
                <a16:creationId xmlns:a16="http://schemas.microsoft.com/office/drawing/2014/main" id="{67AB937E-0AB6-949B-F0A4-89CDE0AB1B6A}"/>
              </a:ext>
            </a:extLst>
          </p:cNvPr>
          <p:cNvSpPr/>
          <p:nvPr/>
        </p:nvSpPr>
        <p:spPr>
          <a:xfrm rot="16040734">
            <a:off x="612665" y="4959435"/>
            <a:ext cx="420732" cy="514450"/>
          </a:xfrm>
          <a:prstGeom prst="rightBrace">
            <a:avLst>
              <a:gd name="adj1" fmla="val 8333"/>
              <a:gd name="adj2" fmla="val 489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ight Brace 38">
            <a:extLst>
              <a:ext uri="{FF2B5EF4-FFF2-40B4-BE49-F238E27FC236}">
                <a16:creationId xmlns:a16="http://schemas.microsoft.com/office/drawing/2014/main" id="{A4739C12-B0D1-656E-4429-8C1BCA048798}"/>
              </a:ext>
            </a:extLst>
          </p:cNvPr>
          <p:cNvSpPr/>
          <p:nvPr/>
        </p:nvSpPr>
        <p:spPr>
          <a:xfrm rot="16040734">
            <a:off x="1424652" y="4939335"/>
            <a:ext cx="420732" cy="514450"/>
          </a:xfrm>
          <a:prstGeom prst="rightBrace">
            <a:avLst>
              <a:gd name="adj1" fmla="val 8333"/>
              <a:gd name="adj2" fmla="val 489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C6DC2F51-C8F5-D896-2DEA-003166C5DC69}"/>
              </a:ext>
            </a:extLst>
          </p:cNvPr>
          <p:cNvCxnSpPr>
            <a:cxnSpLocks/>
            <a:stCxn id="39" idx="1"/>
          </p:cNvCxnSpPr>
          <p:nvPr/>
        </p:nvCxnSpPr>
        <p:spPr>
          <a:xfrm flipH="1" flipV="1">
            <a:off x="1581795" y="4746911"/>
            <a:ext cx="37838" cy="2397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3432F9BE-EDEA-4593-23B1-95256BF7E683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52" name="Rectangle 29">
            <a:extLst>
              <a:ext uri="{FF2B5EF4-FFF2-40B4-BE49-F238E27FC236}">
                <a16:creationId xmlns:a16="http://schemas.microsoft.com/office/drawing/2014/main" id="{F9B4A362-852A-523C-3476-984CF091A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6135" y="157505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Hexadecimal                           Binary</a:t>
            </a:r>
          </a:p>
        </p:txBody>
      </p:sp>
      <p:sp>
        <p:nvSpPr>
          <p:cNvPr id="53" name="Right Arrow 17">
            <a:extLst>
              <a:ext uri="{FF2B5EF4-FFF2-40B4-BE49-F238E27FC236}">
                <a16:creationId xmlns:a16="http://schemas.microsoft.com/office/drawing/2014/main" id="{A1E69E58-30E8-2B0E-3306-8E0F33F239B9}"/>
              </a:ext>
            </a:extLst>
          </p:cNvPr>
          <p:cNvSpPr/>
          <p:nvPr/>
        </p:nvSpPr>
        <p:spPr>
          <a:xfrm>
            <a:off x="5992017" y="1618358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061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/>
      <p:bldP spid="24" grpId="0" animBg="1"/>
      <p:bldP spid="27" grpId="0"/>
      <p:bldP spid="30" grpId="0" animBg="1"/>
      <p:bldP spid="37" grpId="0" animBg="1"/>
      <p:bldP spid="3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515292"/>
            <a:ext cx="11684496" cy="4295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-113245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3019928" y="721746"/>
            <a:ext cx="9646024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Hexadecimal numbers to binary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432F9BE-EDEA-4593-23B1-95256BF7E683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52" name="Rectangle 29">
            <a:extLst>
              <a:ext uri="{FF2B5EF4-FFF2-40B4-BE49-F238E27FC236}">
                <a16:creationId xmlns:a16="http://schemas.microsoft.com/office/drawing/2014/main" id="{F9B4A362-852A-523C-3476-984CF091A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6135" y="157505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Hexadecimal                           Binary</a:t>
            </a:r>
          </a:p>
        </p:txBody>
      </p:sp>
      <p:sp>
        <p:nvSpPr>
          <p:cNvPr id="53" name="Right Arrow 17">
            <a:extLst>
              <a:ext uri="{FF2B5EF4-FFF2-40B4-BE49-F238E27FC236}">
                <a16:creationId xmlns:a16="http://schemas.microsoft.com/office/drawing/2014/main" id="{A1E69E58-30E8-2B0E-3306-8E0F33F239B9}"/>
              </a:ext>
            </a:extLst>
          </p:cNvPr>
          <p:cNvSpPr/>
          <p:nvPr/>
        </p:nvSpPr>
        <p:spPr>
          <a:xfrm>
            <a:off x="5992017" y="1618358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412AB98A-8F88-039D-FE29-32984C2459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895" y="2054000"/>
            <a:ext cx="8229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What is the binary equivalent </a:t>
            </a:r>
            <a:r>
              <a:rPr lang="en-US" altLang="en-US" sz="2800" b="0" i="0" dirty="0">
                <a:solidFill>
                  <a:schemeClr val="accent2">
                    <a:lumMod val="75000"/>
                  </a:schemeClr>
                </a:solidFill>
              </a:rPr>
              <a:t>of (24C)</a:t>
            </a:r>
            <a:r>
              <a:rPr lang="en-US" altLang="en-US" sz="2800" b="0" i="0" baseline="-25000" dirty="0">
                <a:solidFill>
                  <a:schemeClr val="accent2">
                    <a:lumMod val="75000"/>
                  </a:schemeClr>
                </a:solidFill>
              </a:rPr>
              <a:t>16</a:t>
            </a:r>
            <a:r>
              <a:rPr lang="en-US" altLang="en-US" sz="2400" b="0" i="0" dirty="0"/>
              <a:t>?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EDB1E756-8AC0-9FC1-8D6B-08EA61CD45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895" y="2783731"/>
            <a:ext cx="8229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i="0" dirty="0">
                <a:solidFill>
                  <a:schemeClr val="folHlink"/>
                </a:solidFill>
              </a:rPr>
              <a:t>Solution</a:t>
            </a:r>
          </a:p>
          <a:p>
            <a:pPr algn="just" eaLnBrk="1" hangingPunct="1"/>
            <a:r>
              <a:rPr lang="en-US" altLang="en-US" sz="2400" b="0" i="0" dirty="0"/>
              <a:t>Each hexadecimal digit is converted to 4-bit patterns:</a:t>
            </a:r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id="{C256C34F-B1F5-E846-B2D9-EF7BE0057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3895" y="3675148"/>
            <a:ext cx="6324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3200" i="0"/>
              <a:t>2 → 0010, 4 → 0100, and C → 1100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19AD479B-5BAA-3253-82BA-0F0E6401C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7020" y="4598609"/>
            <a:ext cx="8229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800" b="1" i="0" dirty="0">
                <a:solidFill>
                  <a:schemeClr val="accent2">
                    <a:lumMod val="75000"/>
                  </a:schemeClr>
                </a:solidFill>
              </a:rPr>
              <a:t>The result is (001001001100)</a:t>
            </a:r>
            <a:r>
              <a:rPr lang="en-US" altLang="en-US" sz="2800" b="1" i="0" baseline="-25000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en-US" altLang="en-US" sz="2800" b="1" i="0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58448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55198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645025" y="729564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Octal numbers to binary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CDFE4AA-A7F5-90AF-8A7B-7D3F16E81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206" y="2071472"/>
            <a:ext cx="9209075" cy="3821056"/>
          </a:xfrm>
        </p:spPr>
        <p:txBody>
          <a:bodyPr/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</a:rPr>
              <a:t>Octal number can easily be converted to binary by expanding each digit into </a:t>
            </a:r>
            <a:r>
              <a:rPr lang="en-US" altLang="en-US" sz="2000" b="1" dirty="0">
                <a:solidFill>
                  <a:schemeClr val="accent2"/>
                </a:solidFill>
              </a:rPr>
              <a:t>3 bits at a time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432F9BE-EDEA-4593-23B1-95256BF7E683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1A0027F-FA1F-B0CE-0473-54B3D4BF3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6135" y="1575050"/>
            <a:ext cx="2931925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Octal                           Binary</a:t>
            </a:r>
          </a:p>
        </p:txBody>
      </p:sp>
      <p:sp>
        <p:nvSpPr>
          <p:cNvPr id="12" name="Right Arrow 17">
            <a:extLst>
              <a:ext uri="{FF2B5EF4-FFF2-40B4-BE49-F238E27FC236}">
                <a16:creationId xmlns:a16="http://schemas.microsoft.com/office/drawing/2014/main" id="{8402A8A0-4A33-43A9-D756-3CB301FAB0E8}"/>
              </a:ext>
            </a:extLst>
          </p:cNvPr>
          <p:cNvSpPr/>
          <p:nvPr/>
        </p:nvSpPr>
        <p:spPr>
          <a:xfrm>
            <a:off x="5174742" y="1620244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6" name="Text Box 17">
            <a:extLst>
              <a:ext uri="{FF2B5EF4-FFF2-40B4-BE49-F238E27FC236}">
                <a16:creationId xmlns:a16="http://schemas.microsoft.com/office/drawing/2014/main" id="{C10839F9-8CD8-4445-F161-4B0602C03E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1438" y="2929243"/>
            <a:ext cx="522446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>
                <a:solidFill>
                  <a:prstClr val="black"/>
                </a:solidFill>
              </a:rPr>
              <a:t>Express107</a:t>
            </a:r>
            <a:r>
              <a:rPr lang="en-US" altLang="en-US" sz="2000" baseline="-25000" dirty="0">
                <a:solidFill>
                  <a:prstClr val="black"/>
                </a:solidFill>
              </a:rPr>
              <a:t>8</a:t>
            </a:r>
            <a:r>
              <a:rPr lang="en-US" altLang="en-US" sz="2000" dirty="0">
                <a:solidFill>
                  <a:prstClr val="black"/>
                </a:solidFill>
              </a:rPr>
              <a:t> in binary:</a:t>
            </a:r>
          </a:p>
        </p:txBody>
      </p:sp>
      <p:sp>
        <p:nvSpPr>
          <p:cNvPr id="18" name="WordArt 18">
            <a:extLst>
              <a:ext uri="{FF2B5EF4-FFF2-40B4-BE49-F238E27FC236}">
                <a16:creationId xmlns:a16="http://schemas.microsoft.com/office/drawing/2014/main" id="{F90A2127-5BFE-ED6A-7BE9-72357AB4A5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54606" y="2910253"/>
            <a:ext cx="1219200" cy="4191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Example</a:t>
            </a:r>
          </a:p>
        </p:txBody>
      </p:sp>
      <p:sp>
        <p:nvSpPr>
          <p:cNvPr id="19" name="WordArt 19">
            <a:extLst>
              <a:ext uri="{FF2B5EF4-FFF2-40B4-BE49-F238E27FC236}">
                <a16:creationId xmlns:a16="http://schemas.microsoft.com/office/drawing/2014/main" id="{7594B90F-018C-917A-C7E5-2FDDC746796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83167" y="3667044"/>
            <a:ext cx="1219200" cy="4191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Solution</a:t>
            </a:r>
          </a:p>
        </p:txBody>
      </p:sp>
      <p:sp>
        <p:nvSpPr>
          <p:cNvPr id="20" name="Text Box 20">
            <a:extLst>
              <a:ext uri="{FF2B5EF4-FFF2-40B4-BE49-F238E27FC236}">
                <a16:creationId xmlns:a16="http://schemas.microsoft.com/office/drawing/2014/main" id="{C2EB963D-CC20-724A-B73C-AA918EB9D2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1438" y="3584863"/>
            <a:ext cx="2459832" cy="584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10000"/>
              </a:spcBef>
            </a:pPr>
            <a:r>
              <a:rPr lang="en-US" altLang="en-US" sz="3200" dirty="0">
                <a:solidFill>
                  <a:srgbClr val="FF0000"/>
                </a:solidFill>
              </a:rPr>
              <a:t>      </a:t>
            </a:r>
            <a:r>
              <a:rPr lang="en-US" altLang="en-US" dirty="0">
                <a:solidFill>
                  <a:srgbClr val="FF0000"/>
                </a:solidFill>
              </a:rPr>
              <a:t>001 000 111</a:t>
            </a:r>
            <a:r>
              <a:rPr lang="en-US" altLang="en-US" baseline="-25000" dirty="0">
                <a:solidFill>
                  <a:srgbClr val="FF0000"/>
                </a:solidFill>
              </a:rPr>
              <a:t>2</a:t>
            </a:r>
            <a:endParaRPr lang="en-US" altLang="en-US" sz="3200" baseline="-25000" dirty="0">
              <a:solidFill>
                <a:srgbClr val="FF0000"/>
              </a:solidFill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ED54444-7B5A-0066-47D9-CE330F543EAF}"/>
              </a:ext>
            </a:extLst>
          </p:cNvPr>
          <p:cNvCxnSpPr>
            <a:cxnSpLocks/>
          </p:cNvCxnSpPr>
          <p:nvPr/>
        </p:nvCxnSpPr>
        <p:spPr>
          <a:xfrm flipH="1">
            <a:off x="3247366" y="3200825"/>
            <a:ext cx="159904" cy="5498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27DA0515-7A52-E21D-B1F4-363995941C8C}"/>
              </a:ext>
            </a:extLst>
          </p:cNvPr>
          <p:cNvCxnSpPr>
            <a:cxnSpLocks/>
          </p:cNvCxnSpPr>
          <p:nvPr/>
        </p:nvCxnSpPr>
        <p:spPr>
          <a:xfrm>
            <a:off x="3559670" y="3215113"/>
            <a:ext cx="62272" cy="5355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42CB98DC-8E88-D2FE-92DD-A21C8EC715F5}"/>
              </a:ext>
            </a:extLst>
          </p:cNvPr>
          <p:cNvCxnSpPr>
            <a:cxnSpLocks/>
          </p:cNvCxnSpPr>
          <p:nvPr/>
        </p:nvCxnSpPr>
        <p:spPr>
          <a:xfrm>
            <a:off x="3719574" y="3178901"/>
            <a:ext cx="349860" cy="54487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24583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535111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55198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645025" y="729564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Octal numbers to binary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CDFE4AA-A7F5-90AF-8A7B-7D3F16E81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341" y="2270469"/>
            <a:ext cx="9445244" cy="744947"/>
          </a:xfrm>
        </p:spPr>
        <p:txBody>
          <a:bodyPr>
            <a:norm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</a:rPr>
              <a:t>Octal number can easily be converted to binary by expanding each digit into </a:t>
            </a:r>
            <a:r>
              <a:rPr lang="en-US" altLang="en-US" sz="2000" b="1" dirty="0">
                <a:solidFill>
                  <a:schemeClr val="accent2"/>
                </a:solidFill>
              </a:rPr>
              <a:t>3 bits at a time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432F9BE-EDEA-4593-23B1-95256BF7E683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1A0027F-FA1F-B0CE-0473-54B3D4BF3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6135" y="1575050"/>
            <a:ext cx="2931925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Octal                           Binary</a:t>
            </a:r>
          </a:p>
        </p:txBody>
      </p:sp>
      <p:sp>
        <p:nvSpPr>
          <p:cNvPr id="12" name="Right Arrow 17">
            <a:extLst>
              <a:ext uri="{FF2B5EF4-FFF2-40B4-BE49-F238E27FC236}">
                <a16:creationId xmlns:a16="http://schemas.microsoft.com/office/drawing/2014/main" id="{8402A8A0-4A33-43A9-D756-3CB301FAB0E8}"/>
              </a:ext>
            </a:extLst>
          </p:cNvPr>
          <p:cNvSpPr/>
          <p:nvPr/>
        </p:nvSpPr>
        <p:spPr>
          <a:xfrm>
            <a:off x="5174742" y="1620244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BE83E77-95AC-E47C-C4AD-D765CDE03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6391" y="3058592"/>
            <a:ext cx="8229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What is the binary equivalent of for </a:t>
            </a:r>
            <a:r>
              <a:rPr lang="en-US" altLang="en-US" sz="2800" b="0" i="0" dirty="0">
                <a:solidFill>
                  <a:schemeClr val="accent2">
                    <a:lumMod val="75000"/>
                  </a:schemeClr>
                </a:solidFill>
              </a:rPr>
              <a:t>(24)</a:t>
            </a:r>
            <a:r>
              <a:rPr lang="en-US" altLang="en-US" sz="2800" b="0" i="0" baseline="-25000" dirty="0">
                <a:solidFill>
                  <a:schemeClr val="accent2">
                    <a:lumMod val="75000"/>
                  </a:schemeClr>
                </a:solidFill>
              </a:rPr>
              <a:t>8</a:t>
            </a:r>
            <a:r>
              <a:rPr lang="en-US" altLang="en-US" sz="2400" b="0" i="0" dirty="0"/>
              <a:t>?</a:t>
            </a: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155716C5-B80E-61A4-98E0-942AEC5FC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015" y="3500818"/>
            <a:ext cx="8229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i="0" dirty="0">
                <a:solidFill>
                  <a:schemeClr val="folHlink"/>
                </a:solidFill>
              </a:rPr>
              <a:t>Solution</a:t>
            </a:r>
          </a:p>
          <a:p>
            <a:pPr algn="just" eaLnBrk="1" hangingPunct="1"/>
            <a:r>
              <a:rPr lang="en-US" altLang="en-US" sz="2400" b="0" i="0" dirty="0"/>
              <a:t>Write each octal digit as its equivalent bit pattern to get</a:t>
            </a:r>
          </a:p>
        </p:txBody>
      </p:sp>
      <p:sp>
        <p:nvSpPr>
          <p:cNvPr id="24" name="Rectangle 5">
            <a:extLst>
              <a:ext uri="{FF2B5EF4-FFF2-40B4-BE49-F238E27FC236}">
                <a16:creationId xmlns:a16="http://schemas.microsoft.com/office/drawing/2014/main" id="{EFEC6026-EAE6-4E88-7FE3-90EE0621C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0225" y="4315662"/>
            <a:ext cx="426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3200" i="0" dirty="0"/>
              <a:t>2 → 010  and  4 → 100</a:t>
            </a:r>
          </a:p>
        </p:txBody>
      </p:sp>
      <p:sp>
        <p:nvSpPr>
          <p:cNvPr id="25" name="Rectangle 6">
            <a:extLst>
              <a:ext uri="{FF2B5EF4-FFF2-40B4-BE49-F238E27FC236}">
                <a16:creationId xmlns:a16="http://schemas.microsoft.com/office/drawing/2014/main" id="{3425E0C6-97A0-DBAE-A0E3-6C01D92CF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9531" y="4969561"/>
            <a:ext cx="5689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800" b="0" i="0" dirty="0">
                <a:solidFill>
                  <a:schemeClr val="accent2">
                    <a:lumMod val="75000"/>
                  </a:schemeClr>
                </a:solidFill>
              </a:rPr>
              <a:t>The result is (010100)</a:t>
            </a:r>
            <a:r>
              <a:rPr lang="en-US" altLang="en-US" sz="2800" b="0" i="0" baseline="-25000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en-US" altLang="en-US" sz="2800" b="0" i="0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86464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14E04A2-8475-9354-82BC-19B044122607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C94E9F-A79E-1614-71DC-4F97882064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C5B4B1-1D51-3560-DC4E-283355F8359A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E3AFE7-45E3-8E73-5552-2F98A15A3A08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EA0677-878E-BEA8-51B9-D6022B318D78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6A6C72D-4355-8B8F-F419-474F65ECFFB3}"/>
              </a:ext>
            </a:extLst>
          </p:cNvPr>
          <p:cNvSpPr/>
          <p:nvPr/>
        </p:nvSpPr>
        <p:spPr>
          <a:xfrm>
            <a:off x="310902" y="1346850"/>
            <a:ext cx="11684496" cy="4295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F323AC-4611-D823-B89D-C7C715793771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D6FA10-C9A0-2ED8-9A14-BD35C9C82964}"/>
              </a:ext>
            </a:extLst>
          </p:cNvPr>
          <p:cNvSpPr txBox="1"/>
          <p:nvPr/>
        </p:nvSpPr>
        <p:spPr>
          <a:xfrm>
            <a:off x="4265632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369B8C-2B30-D12F-C358-DB32CE090BE6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24C739A-9B2F-FFC6-791A-3D9219F4C9A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86A2FB9-931F-53A2-1796-0AEB6E1D6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3BD12A1-4F54-CDF8-6477-3678C323EA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49" y="5822023"/>
            <a:ext cx="2381250" cy="933450"/>
          </a:xfrm>
          <a:prstGeom prst="rect">
            <a:avLst/>
          </a:prstGeom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2901B39-262F-78BE-E4DF-9ED5DE35C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322058"/>
              </p:ext>
            </p:extLst>
          </p:nvPr>
        </p:nvGraphicFramePr>
        <p:xfrm>
          <a:off x="1386395" y="1346850"/>
          <a:ext cx="3925584" cy="42410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981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1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13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13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1646">
                <a:tc>
                  <a:txBody>
                    <a:bodyPr/>
                    <a:lstStyle/>
                    <a:p>
                      <a:pPr algn="ctr"/>
                      <a:r>
                        <a:rPr lang="en-US" altLang="en-US" sz="1000" dirty="0">
                          <a:solidFill>
                            <a:srgbClr val="FF0000"/>
                          </a:solidFill>
                        </a:rPr>
                        <a:t>Decimal</a:t>
                      </a:r>
                      <a:endParaRPr lang="en-GB" sz="9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en-US" altLang="en-US" sz="1000" dirty="0">
                          <a:solidFill>
                            <a:schemeClr val="tx2"/>
                          </a:solidFill>
                        </a:rPr>
                        <a:t>Binary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000" dirty="0">
                          <a:solidFill>
                            <a:srgbClr val="0000FF"/>
                          </a:solidFill>
                        </a:rPr>
                        <a:t>Octal</a:t>
                      </a:r>
                      <a:endParaRPr lang="en-GB" sz="9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en-US" altLang="en-US" sz="1000" dirty="0">
                          <a:solidFill>
                            <a:srgbClr val="008000"/>
                          </a:solidFill>
                        </a:rPr>
                        <a:t>Hexadecimal</a:t>
                      </a: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0000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0001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0010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2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2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0011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3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3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0100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4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4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5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0101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6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0110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6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6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7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0111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7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7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8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1000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8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9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1001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9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10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1010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A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11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1011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B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12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1100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C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13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1101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D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14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1110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E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15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1111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F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0" name="Title 1">
            <a:extLst>
              <a:ext uri="{FF2B5EF4-FFF2-40B4-BE49-F238E27FC236}">
                <a16:creationId xmlns:a16="http://schemas.microsoft.com/office/drawing/2014/main" id="{C2343C08-5854-D955-1CA6-C527E511338A}"/>
              </a:ext>
            </a:extLst>
          </p:cNvPr>
          <p:cNvSpPr txBox="1">
            <a:spLocks/>
          </p:cNvSpPr>
          <p:nvPr/>
        </p:nvSpPr>
        <p:spPr>
          <a:xfrm>
            <a:off x="1500566" y="55198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/>
              <a:t>Numbering system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4BA077E-CF7A-3E34-F6EE-6B3F2CAC32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38524"/>
              </p:ext>
            </p:extLst>
          </p:nvPr>
        </p:nvGraphicFramePr>
        <p:xfrm>
          <a:off x="5605687" y="1729267"/>
          <a:ext cx="6096003" cy="3124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623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77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43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4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Numbering System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en-US" sz="2800" dirty="0">
                          <a:solidFill>
                            <a:schemeClr val="tx1"/>
                          </a:solidFill>
                        </a:rPr>
                        <a:t>Base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Digits Range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Binary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0,1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Octal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8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0-7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Decimal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10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0-9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/>
                        <a:t>HexaDecimal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16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0-9 ,A,B,C,D,E,F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45441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9" name="Rectangle 1035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Management Information Systems (MIS)">
            <a:extLst>
              <a:ext uri="{FF2B5EF4-FFF2-40B4-BE49-F238E27FC236}">
                <a16:creationId xmlns:a16="http://schemas.microsoft.com/office/drawing/2014/main" id="{17475F87-56CD-56EE-9FEB-DEFC351989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20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7779F76-B037-DF9B-DE43-97222004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dirty="0">
                <a:solidFill>
                  <a:srgbClr val="FFFFFF"/>
                </a:solidFill>
              </a:rPr>
              <a:t>Thank you</a:t>
            </a:r>
          </a:p>
        </p:txBody>
      </p:sp>
      <p:sp>
        <p:nvSpPr>
          <p:cNvPr id="1038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rgbClr val="FFFFFF">
                <a:alpha val="75000"/>
              </a:srgb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0887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1767</TotalTime>
  <Words>2569</Words>
  <Application>Microsoft Office PowerPoint</Application>
  <PresentationFormat>Widescreen</PresentationFormat>
  <Paragraphs>687</Paragraphs>
  <Slides>33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Calibri Light</vt:lpstr>
      <vt:lpstr>Impact</vt:lpstr>
      <vt:lpstr>Times New Roman</vt:lpstr>
      <vt:lpstr>Wingdings</vt:lpstr>
      <vt:lpstr>Office Theme</vt:lpstr>
      <vt:lpstr>PowerPoint Presentation</vt:lpstr>
      <vt:lpstr>PowerPoint Presentation</vt:lpstr>
      <vt:lpstr>1-The decimal system (base 10)</vt:lpstr>
      <vt:lpstr>PowerPoint Presentation</vt:lpstr>
      <vt:lpstr>PowerPoint Presentation</vt:lpstr>
      <vt:lpstr>PowerPoint Presentation</vt:lpstr>
      <vt:lpstr>2-The binary system (base 2)</vt:lpstr>
      <vt:lpstr>PowerPoint Presentation</vt:lpstr>
      <vt:lpstr>PowerPoint Presentation</vt:lpstr>
      <vt:lpstr>3-The Hexadecimal system (base 16)</vt:lpstr>
      <vt:lpstr>PowerPoint Presentation</vt:lpstr>
      <vt:lpstr>4-The Octal system (base 8)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</vt:lpstr>
      <vt:lpstr>Examples</vt:lpstr>
      <vt:lpstr>Examples</vt:lpstr>
      <vt:lpstr>PowerPoint Presentation</vt:lpstr>
      <vt:lpstr>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Dell</cp:lastModifiedBy>
  <cp:revision>52</cp:revision>
  <dcterms:created xsi:type="dcterms:W3CDTF">2023-05-27T09:20:30Z</dcterms:created>
  <dcterms:modified xsi:type="dcterms:W3CDTF">2024-06-25T18:44:56Z</dcterms:modified>
</cp:coreProperties>
</file>