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303" r:id="rId5"/>
    <p:sldId id="313" r:id="rId6"/>
    <p:sldId id="450" r:id="rId7"/>
    <p:sldId id="491" r:id="rId8"/>
    <p:sldId id="492" r:id="rId9"/>
    <p:sldId id="493" r:id="rId10"/>
    <p:sldId id="494" r:id="rId11"/>
    <p:sldId id="497" r:id="rId12"/>
    <p:sldId id="499" r:id="rId13"/>
    <p:sldId id="500" r:id="rId14"/>
    <p:sldId id="536" r:id="rId15"/>
    <p:sldId id="501" r:id="rId16"/>
    <p:sldId id="502" r:id="rId17"/>
    <p:sldId id="503" r:id="rId18"/>
    <p:sldId id="504" r:id="rId19"/>
    <p:sldId id="505" r:id="rId20"/>
    <p:sldId id="506" r:id="rId21"/>
    <p:sldId id="507" r:id="rId22"/>
    <p:sldId id="508" r:id="rId23"/>
    <p:sldId id="509" r:id="rId24"/>
    <p:sldId id="510" r:id="rId25"/>
    <p:sldId id="511" r:id="rId26"/>
    <p:sldId id="512" r:id="rId27"/>
    <p:sldId id="513" r:id="rId28"/>
    <p:sldId id="514" r:id="rId29"/>
    <p:sldId id="516" r:id="rId30"/>
    <p:sldId id="515" r:id="rId31"/>
    <p:sldId id="517" r:id="rId32"/>
    <p:sldId id="518" r:id="rId33"/>
    <p:sldId id="519" r:id="rId34"/>
    <p:sldId id="520" r:id="rId35"/>
    <p:sldId id="521" r:id="rId36"/>
    <p:sldId id="522" r:id="rId37"/>
    <p:sldId id="523" r:id="rId38"/>
    <p:sldId id="524" r:id="rId39"/>
    <p:sldId id="525" r:id="rId40"/>
    <p:sldId id="527" r:id="rId41"/>
    <p:sldId id="529" r:id="rId42"/>
    <p:sldId id="532" r:id="rId43"/>
    <p:sldId id="531" r:id="rId44"/>
    <p:sldId id="533" r:id="rId45"/>
    <p:sldId id="534" r:id="rId46"/>
    <p:sldId id="53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50"/>
            <p14:sldId id="491"/>
            <p14:sldId id="492"/>
            <p14:sldId id="493"/>
            <p14:sldId id="494"/>
            <p14:sldId id="497"/>
            <p14:sldId id="499"/>
            <p14:sldId id="500"/>
            <p14:sldId id="536"/>
            <p14:sldId id="501"/>
            <p14:sldId id="502"/>
            <p14:sldId id="503"/>
            <p14:sldId id="504"/>
            <p14:sldId id="505"/>
            <p14:sldId id="506"/>
            <p14:sldId id="507"/>
            <p14:sldId id="508"/>
            <p14:sldId id="509"/>
            <p14:sldId id="510"/>
            <p14:sldId id="511"/>
            <p14:sldId id="512"/>
            <p14:sldId id="513"/>
            <p14:sldId id="514"/>
            <p14:sldId id="516"/>
            <p14:sldId id="515"/>
            <p14:sldId id="517"/>
            <p14:sldId id="518"/>
            <p14:sldId id="519"/>
            <p14:sldId id="520"/>
            <p14:sldId id="521"/>
            <p14:sldId id="522"/>
            <p14:sldId id="523"/>
            <p14:sldId id="524"/>
            <p14:sldId id="525"/>
            <p14:sldId id="527"/>
            <p14:sldId id="529"/>
            <p14:sldId id="532"/>
            <p14:sldId id="531"/>
            <p14:sldId id="533"/>
            <p14:sldId id="534"/>
            <p14:sldId id="53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622DED-9E66-459B-A280-532334717864}"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B302D75B-775B-4D78-B9BB-8F0CFFA61882}">
      <dgm:prSet phldrT="[Text]"/>
      <dgm:spPr/>
      <dgm:t>
        <a:bodyPr/>
        <a:lstStyle/>
        <a:p>
          <a:r>
            <a:rPr lang="ar-EG" dirty="0"/>
            <a:t>الأخبار الزائفة</a:t>
          </a:r>
          <a:endParaRPr lang="en-US" dirty="0"/>
        </a:p>
      </dgm:t>
    </dgm:pt>
    <dgm:pt modelId="{17CF7B55-D3E5-40B3-9018-0CF4C8F8362B}" type="parTrans" cxnId="{9151F0E2-7FF6-42D4-9E3B-CA346F832DFB}">
      <dgm:prSet/>
      <dgm:spPr/>
      <dgm:t>
        <a:bodyPr/>
        <a:lstStyle/>
        <a:p>
          <a:endParaRPr lang="en-US"/>
        </a:p>
      </dgm:t>
    </dgm:pt>
    <dgm:pt modelId="{BC11ACB2-5BBF-41DD-9581-B73531B574AA}" type="sibTrans" cxnId="{9151F0E2-7FF6-42D4-9E3B-CA346F832DFB}">
      <dgm:prSet/>
      <dgm:spPr/>
      <dgm:t>
        <a:bodyPr/>
        <a:lstStyle/>
        <a:p>
          <a:endParaRPr lang="en-US"/>
        </a:p>
      </dgm:t>
    </dgm:pt>
    <dgm:pt modelId="{A3BFBA57-715D-4401-8E66-B242239722C0}">
      <dgm:prSet phldrT="[Text]"/>
      <dgm:spPr/>
      <dgm:t>
        <a:bodyPr/>
        <a:lstStyle/>
        <a:p>
          <a:r>
            <a:rPr kumimoji="0" lang="ar-EG" b="1" i="0" u="none" strike="noStrike" cap="none" spc="0" normalizeH="0" baseline="0" noProof="0" dirty="0">
              <a:ln>
                <a:noFill/>
              </a:ln>
              <a:solidFill>
                <a:schemeClr val="bg1"/>
              </a:solidFill>
              <a:effectLst/>
              <a:uLnTx/>
              <a:uFillTx/>
              <a:latin typeface="Simplified Arabic" panose="02020603050405020304" pitchFamily="18" charset="-78"/>
              <a:ea typeface="+mn-ea"/>
              <a:cs typeface="Simplified Arabic" panose="02020603050405020304" pitchFamily="18" charset="-78"/>
            </a:rPr>
            <a:t>تحتوي على عناصر من الحقيقة</a:t>
          </a:r>
          <a:endParaRPr lang="en-US" dirty="0">
            <a:solidFill>
              <a:schemeClr val="bg1"/>
            </a:solidFill>
          </a:endParaRPr>
        </a:p>
      </dgm:t>
    </dgm:pt>
    <dgm:pt modelId="{C80B55D3-96CA-4FC4-81A0-1EF7241733B2}" type="parTrans" cxnId="{EBF3C649-8988-4D86-9EBC-4A31B59AD638}">
      <dgm:prSet/>
      <dgm:spPr/>
      <dgm:t>
        <a:bodyPr/>
        <a:lstStyle/>
        <a:p>
          <a:endParaRPr lang="en-US"/>
        </a:p>
      </dgm:t>
    </dgm:pt>
    <dgm:pt modelId="{E230251D-2008-4BCB-8CAE-1F861DC945B2}" type="sibTrans" cxnId="{EBF3C649-8988-4D86-9EBC-4A31B59AD638}">
      <dgm:prSet/>
      <dgm:spPr/>
      <dgm:t>
        <a:bodyPr/>
        <a:lstStyle/>
        <a:p>
          <a:endParaRPr lang="en-US"/>
        </a:p>
      </dgm:t>
    </dgm:pt>
    <dgm:pt modelId="{3BB8D5FB-CF06-4D02-89FE-8DB322DF896B}">
      <dgm:prSet phldrT="[Text]"/>
      <dgm:spPr/>
      <dgm:t>
        <a:bodyPr/>
        <a:lstStyle/>
        <a:p>
          <a:r>
            <a:rPr kumimoji="0" lang="ar-EG" b="1" i="0" u="none" strike="noStrike" cap="none" spc="0" normalizeH="0" baseline="0" noProof="0" dirty="0">
              <a:ln>
                <a:noFill/>
              </a:ln>
              <a:solidFill>
                <a:schemeClr val="bg1"/>
              </a:solidFill>
              <a:effectLst/>
              <a:uLnTx/>
              <a:uFillTx/>
              <a:latin typeface="Simplified Arabic" panose="02020603050405020304" pitchFamily="18" charset="-78"/>
              <a:ea typeface="+mn-ea"/>
              <a:cs typeface="Simplified Arabic" panose="02020603050405020304" pitchFamily="18" charset="-78"/>
            </a:rPr>
            <a:t>الأخبار المضللة عمدًا</a:t>
          </a:r>
          <a:endParaRPr lang="en-US" dirty="0">
            <a:solidFill>
              <a:schemeClr val="bg1"/>
            </a:solidFill>
          </a:endParaRPr>
        </a:p>
      </dgm:t>
    </dgm:pt>
    <dgm:pt modelId="{7818BC47-5821-4CD2-9AE0-3E7A79891054}" type="parTrans" cxnId="{AB2A6D40-9EC8-4FB8-9D78-4D7BA1975B5B}">
      <dgm:prSet/>
      <dgm:spPr/>
      <dgm:t>
        <a:bodyPr/>
        <a:lstStyle/>
        <a:p>
          <a:endParaRPr lang="en-US"/>
        </a:p>
      </dgm:t>
    </dgm:pt>
    <dgm:pt modelId="{BD4896D9-3236-462D-962D-2B0A05E6F654}" type="sibTrans" cxnId="{AB2A6D40-9EC8-4FB8-9D78-4D7BA1975B5B}">
      <dgm:prSet/>
      <dgm:spPr/>
      <dgm:t>
        <a:bodyPr/>
        <a:lstStyle/>
        <a:p>
          <a:endParaRPr lang="en-US"/>
        </a:p>
      </dgm:t>
    </dgm:pt>
    <dgm:pt modelId="{133198D4-DBAF-4936-8FC1-9F72A29FC5E9}" type="pres">
      <dgm:prSet presAssocID="{37622DED-9E66-459B-A280-532334717864}" presName="hierChild1" presStyleCnt="0">
        <dgm:presLayoutVars>
          <dgm:orgChart val="1"/>
          <dgm:chPref val="1"/>
          <dgm:dir/>
          <dgm:animOne val="branch"/>
          <dgm:animLvl val="lvl"/>
          <dgm:resizeHandles/>
        </dgm:presLayoutVars>
      </dgm:prSet>
      <dgm:spPr/>
    </dgm:pt>
    <dgm:pt modelId="{6A4D3764-A40B-40C1-B9A0-65D04F292F98}" type="pres">
      <dgm:prSet presAssocID="{B302D75B-775B-4D78-B9BB-8F0CFFA61882}" presName="hierRoot1" presStyleCnt="0">
        <dgm:presLayoutVars>
          <dgm:hierBranch val="init"/>
        </dgm:presLayoutVars>
      </dgm:prSet>
      <dgm:spPr/>
    </dgm:pt>
    <dgm:pt modelId="{3F25BA58-61F1-4189-94C3-2BD484B91E14}" type="pres">
      <dgm:prSet presAssocID="{B302D75B-775B-4D78-B9BB-8F0CFFA61882}" presName="rootComposite1" presStyleCnt="0"/>
      <dgm:spPr/>
    </dgm:pt>
    <dgm:pt modelId="{B2F6B88C-DC9A-4162-9C62-66D3B10EE290}" type="pres">
      <dgm:prSet presAssocID="{B302D75B-775B-4D78-B9BB-8F0CFFA61882}" presName="rootText1" presStyleLbl="node0" presStyleIdx="0" presStyleCnt="1">
        <dgm:presLayoutVars>
          <dgm:chPref val="3"/>
        </dgm:presLayoutVars>
      </dgm:prSet>
      <dgm:spPr/>
    </dgm:pt>
    <dgm:pt modelId="{BE1CA8FD-3C73-4246-B974-797D148FFB4D}" type="pres">
      <dgm:prSet presAssocID="{B302D75B-775B-4D78-B9BB-8F0CFFA61882}" presName="rootConnector1" presStyleLbl="node1" presStyleIdx="0" presStyleCnt="0"/>
      <dgm:spPr/>
    </dgm:pt>
    <dgm:pt modelId="{336070C9-1B71-4139-B809-5D1333119A0D}" type="pres">
      <dgm:prSet presAssocID="{B302D75B-775B-4D78-B9BB-8F0CFFA61882}" presName="hierChild2" presStyleCnt="0"/>
      <dgm:spPr/>
    </dgm:pt>
    <dgm:pt modelId="{981F3A9D-8C84-47FA-8A0F-20229CF620D3}" type="pres">
      <dgm:prSet presAssocID="{C80B55D3-96CA-4FC4-81A0-1EF7241733B2}" presName="Name37" presStyleLbl="parChTrans1D2" presStyleIdx="0" presStyleCnt="2"/>
      <dgm:spPr/>
    </dgm:pt>
    <dgm:pt modelId="{A88F2A14-969D-4BD4-AEC3-0418C21BD087}" type="pres">
      <dgm:prSet presAssocID="{A3BFBA57-715D-4401-8E66-B242239722C0}" presName="hierRoot2" presStyleCnt="0">
        <dgm:presLayoutVars>
          <dgm:hierBranch val="init"/>
        </dgm:presLayoutVars>
      </dgm:prSet>
      <dgm:spPr/>
    </dgm:pt>
    <dgm:pt modelId="{1F710257-C57D-4009-BBFD-8FA68BA8486A}" type="pres">
      <dgm:prSet presAssocID="{A3BFBA57-715D-4401-8E66-B242239722C0}" presName="rootComposite" presStyleCnt="0"/>
      <dgm:spPr/>
    </dgm:pt>
    <dgm:pt modelId="{FE3B6884-F468-4B3A-9953-B55D0DBC54CD}" type="pres">
      <dgm:prSet presAssocID="{A3BFBA57-715D-4401-8E66-B242239722C0}" presName="rootText" presStyleLbl="node2" presStyleIdx="0" presStyleCnt="2">
        <dgm:presLayoutVars>
          <dgm:chPref val="3"/>
        </dgm:presLayoutVars>
      </dgm:prSet>
      <dgm:spPr/>
    </dgm:pt>
    <dgm:pt modelId="{5D602BFA-8DE0-44E7-8EA3-FC32492659CD}" type="pres">
      <dgm:prSet presAssocID="{A3BFBA57-715D-4401-8E66-B242239722C0}" presName="rootConnector" presStyleLbl="node2" presStyleIdx="0" presStyleCnt="2"/>
      <dgm:spPr/>
    </dgm:pt>
    <dgm:pt modelId="{917416EE-0919-4DE0-9F18-24863324AACD}" type="pres">
      <dgm:prSet presAssocID="{A3BFBA57-715D-4401-8E66-B242239722C0}" presName="hierChild4" presStyleCnt="0"/>
      <dgm:spPr/>
    </dgm:pt>
    <dgm:pt modelId="{024BF863-D336-4689-88E8-945D7C1E0DEB}" type="pres">
      <dgm:prSet presAssocID="{A3BFBA57-715D-4401-8E66-B242239722C0}" presName="hierChild5" presStyleCnt="0"/>
      <dgm:spPr/>
    </dgm:pt>
    <dgm:pt modelId="{ED09FEFC-B116-4366-8D65-E8ACBC64DC94}" type="pres">
      <dgm:prSet presAssocID="{7818BC47-5821-4CD2-9AE0-3E7A79891054}" presName="Name37" presStyleLbl="parChTrans1D2" presStyleIdx="1" presStyleCnt="2"/>
      <dgm:spPr/>
    </dgm:pt>
    <dgm:pt modelId="{C17B0F49-F0F8-46A5-9086-4BE5B91B2F91}" type="pres">
      <dgm:prSet presAssocID="{3BB8D5FB-CF06-4D02-89FE-8DB322DF896B}" presName="hierRoot2" presStyleCnt="0">
        <dgm:presLayoutVars>
          <dgm:hierBranch val="init"/>
        </dgm:presLayoutVars>
      </dgm:prSet>
      <dgm:spPr/>
    </dgm:pt>
    <dgm:pt modelId="{D048DD31-6565-44D3-985A-C3D0ADE858ED}" type="pres">
      <dgm:prSet presAssocID="{3BB8D5FB-CF06-4D02-89FE-8DB322DF896B}" presName="rootComposite" presStyleCnt="0"/>
      <dgm:spPr/>
    </dgm:pt>
    <dgm:pt modelId="{0E5AD3A1-B475-4D7B-B97D-954D4E21D220}" type="pres">
      <dgm:prSet presAssocID="{3BB8D5FB-CF06-4D02-89FE-8DB322DF896B}" presName="rootText" presStyleLbl="node2" presStyleIdx="1" presStyleCnt="2">
        <dgm:presLayoutVars>
          <dgm:chPref val="3"/>
        </dgm:presLayoutVars>
      </dgm:prSet>
      <dgm:spPr/>
    </dgm:pt>
    <dgm:pt modelId="{7382C0FA-8C75-46F2-85E9-4329B8254052}" type="pres">
      <dgm:prSet presAssocID="{3BB8D5FB-CF06-4D02-89FE-8DB322DF896B}" presName="rootConnector" presStyleLbl="node2" presStyleIdx="1" presStyleCnt="2"/>
      <dgm:spPr/>
    </dgm:pt>
    <dgm:pt modelId="{F9CB5DC0-F4F1-443E-BFE8-78C3272BAF56}" type="pres">
      <dgm:prSet presAssocID="{3BB8D5FB-CF06-4D02-89FE-8DB322DF896B}" presName="hierChild4" presStyleCnt="0"/>
      <dgm:spPr/>
    </dgm:pt>
    <dgm:pt modelId="{DA0CD4C7-10D4-4B25-981D-3EC489E8FF8D}" type="pres">
      <dgm:prSet presAssocID="{3BB8D5FB-CF06-4D02-89FE-8DB322DF896B}" presName="hierChild5" presStyleCnt="0"/>
      <dgm:spPr/>
    </dgm:pt>
    <dgm:pt modelId="{B38A3C98-2325-4953-BB6A-8A0283304F92}" type="pres">
      <dgm:prSet presAssocID="{B302D75B-775B-4D78-B9BB-8F0CFFA61882}" presName="hierChild3" presStyleCnt="0"/>
      <dgm:spPr/>
    </dgm:pt>
  </dgm:ptLst>
  <dgm:cxnLst>
    <dgm:cxn modelId="{D845BC01-5D77-426D-A4C9-6703C30E5F16}" type="presOf" srcId="{37622DED-9E66-459B-A280-532334717864}" destId="{133198D4-DBAF-4936-8FC1-9F72A29FC5E9}" srcOrd="0" destOrd="0" presId="urn:microsoft.com/office/officeart/2005/8/layout/orgChart1"/>
    <dgm:cxn modelId="{7C18F80E-E784-4576-B084-548AC6290BFA}" type="presOf" srcId="{A3BFBA57-715D-4401-8E66-B242239722C0}" destId="{FE3B6884-F468-4B3A-9953-B55D0DBC54CD}" srcOrd="0" destOrd="0" presId="urn:microsoft.com/office/officeart/2005/8/layout/orgChart1"/>
    <dgm:cxn modelId="{AB2A6D40-9EC8-4FB8-9D78-4D7BA1975B5B}" srcId="{B302D75B-775B-4D78-B9BB-8F0CFFA61882}" destId="{3BB8D5FB-CF06-4D02-89FE-8DB322DF896B}" srcOrd="1" destOrd="0" parTransId="{7818BC47-5821-4CD2-9AE0-3E7A79891054}" sibTransId="{BD4896D9-3236-462D-962D-2B0A05E6F654}"/>
    <dgm:cxn modelId="{32419246-EA0C-41DD-BDD0-964B3875E91C}" type="presOf" srcId="{C80B55D3-96CA-4FC4-81A0-1EF7241733B2}" destId="{981F3A9D-8C84-47FA-8A0F-20229CF620D3}" srcOrd="0" destOrd="0" presId="urn:microsoft.com/office/officeart/2005/8/layout/orgChart1"/>
    <dgm:cxn modelId="{EBF3C649-8988-4D86-9EBC-4A31B59AD638}" srcId="{B302D75B-775B-4D78-B9BB-8F0CFFA61882}" destId="{A3BFBA57-715D-4401-8E66-B242239722C0}" srcOrd="0" destOrd="0" parTransId="{C80B55D3-96CA-4FC4-81A0-1EF7241733B2}" sibTransId="{E230251D-2008-4BCB-8CAE-1F861DC945B2}"/>
    <dgm:cxn modelId="{071D3E50-C65D-4584-9604-5A5726CF9C7E}" type="presOf" srcId="{7818BC47-5821-4CD2-9AE0-3E7A79891054}" destId="{ED09FEFC-B116-4366-8D65-E8ACBC64DC94}" srcOrd="0" destOrd="0" presId="urn:microsoft.com/office/officeart/2005/8/layout/orgChart1"/>
    <dgm:cxn modelId="{42E50AA8-9F1D-420A-987B-AFD4ECAD1047}" type="presOf" srcId="{3BB8D5FB-CF06-4D02-89FE-8DB322DF896B}" destId="{7382C0FA-8C75-46F2-85E9-4329B8254052}" srcOrd="1" destOrd="0" presId="urn:microsoft.com/office/officeart/2005/8/layout/orgChart1"/>
    <dgm:cxn modelId="{F0EEBCAD-AEB5-44CB-8934-891324A61891}" type="presOf" srcId="{B302D75B-775B-4D78-B9BB-8F0CFFA61882}" destId="{B2F6B88C-DC9A-4162-9C62-66D3B10EE290}" srcOrd="0" destOrd="0" presId="urn:microsoft.com/office/officeart/2005/8/layout/orgChart1"/>
    <dgm:cxn modelId="{FD9DC7BF-DFAB-430A-B46A-8FBE58F7EAC6}" type="presOf" srcId="{B302D75B-775B-4D78-B9BB-8F0CFFA61882}" destId="{BE1CA8FD-3C73-4246-B974-797D148FFB4D}" srcOrd="1" destOrd="0" presId="urn:microsoft.com/office/officeart/2005/8/layout/orgChart1"/>
    <dgm:cxn modelId="{803FE4CD-3F60-4107-9E8A-2A0C3566C471}" type="presOf" srcId="{A3BFBA57-715D-4401-8E66-B242239722C0}" destId="{5D602BFA-8DE0-44E7-8EA3-FC32492659CD}" srcOrd="1" destOrd="0" presId="urn:microsoft.com/office/officeart/2005/8/layout/orgChart1"/>
    <dgm:cxn modelId="{320B94E0-53CD-4AAD-8A83-F90B18DC417B}" type="presOf" srcId="{3BB8D5FB-CF06-4D02-89FE-8DB322DF896B}" destId="{0E5AD3A1-B475-4D7B-B97D-954D4E21D220}" srcOrd="0" destOrd="0" presId="urn:microsoft.com/office/officeart/2005/8/layout/orgChart1"/>
    <dgm:cxn modelId="{9151F0E2-7FF6-42D4-9E3B-CA346F832DFB}" srcId="{37622DED-9E66-459B-A280-532334717864}" destId="{B302D75B-775B-4D78-B9BB-8F0CFFA61882}" srcOrd="0" destOrd="0" parTransId="{17CF7B55-D3E5-40B3-9018-0CF4C8F8362B}" sibTransId="{BC11ACB2-5BBF-41DD-9581-B73531B574AA}"/>
    <dgm:cxn modelId="{B83746C8-1C90-4BCA-9044-2478904BBE9C}" type="presParOf" srcId="{133198D4-DBAF-4936-8FC1-9F72A29FC5E9}" destId="{6A4D3764-A40B-40C1-B9A0-65D04F292F98}" srcOrd="0" destOrd="0" presId="urn:microsoft.com/office/officeart/2005/8/layout/orgChart1"/>
    <dgm:cxn modelId="{AD3F68F0-B910-476C-870C-61FA5E2BE130}" type="presParOf" srcId="{6A4D3764-A40B-40C1-B9A0-65D04F292F98}" destId="{3F25BA58-61F1-4189-94C3-2BD484B91E14}" srcOrd="0" destOrd="0" presId="urn:microsoft.com/office/officeart/2005/8/layout/orgChart1"/>
    <dgm:cxn modelId="{D70EA3E4-58FD-4163-8D5E-0FD4D68974E1}" type="presParOf" srcId="{3F25BA58-61F1-4189-94C3-2BD484B91E14}" destId="{B2F6B88C-DC9A-4162-9C62-66D3B10EE290}" srcOrd="0" destOrd="0" presId="urn:microsoft.com/office/officeart/2005/8/layout/orgChart1"/>
    <dgm:cxn modelId="{76891DF3-5043-413C-8D03-171236BAA6EA}" type="presParOf" srcId="{3F25BA58-61F1-4189-94C3-2BD484B91E14}" destId="{BE1CA8FD-3C73-4246-B974-797D148FFB4D}" srcOrd="1" destOrd="0" presId="urn:microsoft.com/office/officeart/2005/8/layout/orgChart1"/>
    <dgm:cxn modelId="{68B468F5-9901-4E64-A2F3-2234DA01FEFB}" type="presParOf" srcId="{6A4D3764-A40B-40C1-B9A0-65D04F292F98}" destId="{336070C9-1B71-4139-B809-5D1333119A0D}" srcOrd="1" destOrd="0" presId="urn:microsoft.com/office/officeart/2005/8/layout/orgChart1"/>
    <dgm:cxn modelId="{A0A4CC27-CAB1-4316-A402-943DC057CE13}" type="presParOf" srcId="{336070C9-1B71-4139-B809-5D1333119A0D}" destId="{981F3A9D-8C84-47FA-8A0F-20229CF620D3}" srcOrd="0" destOrd="0" presId="urn:microsoft.com/office/officeart/2005/8/layout/orgChart1"/>
    <dgm:cxn modelId="{DDD93015-AA7C-404D-B413-8382D3A047B3}" type="presParOf" srcId="{336070C9-1B71-4139-B809-5D1333119A0D}" destId="{A88F2A14-969D-4BD4-AEC3-0418C21BD087}" srcOrd="1" destOrd="0" presId="urn:microsoft.com/office/officeart/2005/8/layout/orgChart1"/>
    <dgm:cxn modelId="{508E6460-B4C0-498C-A9BE-B21FEE68BFE6}" type="presParOf" srcId="{A88F2A14-969D-4BD4-AEC3-0418C21BD087}" destId="{1F710257-C57D-4009-BBFD-8FA68BA8486A}" srcOrd="0" destOrd="0" presId="urn:microsoft.com/office/officeart/2005/8/layout/orgChart1"/>
    <dgm:cxn modelId="{DAD1181E-429B-4BD7-B9D3-63CAAC927823}" type="presParOf" srcId="{1F710257-C57D-4009-BBFD-8FA68BA8486A}" destId="{FE3B6884-F468-4B3A-9953-B55D0DBC54CD}" srcOrd="0" destOrd="0" presId="urn:microsoft.com/office/officeart/2005/8/layout/orgChart1"/>
    <dgm:cxn modelId="{D3C9EEAD-026D-418A-906F-9243AFE6F8E8}" type="presParOf" srcId="{1F710257-C57D-4009-BBFD-8FA68BA8486A}" destId="{5D602BFA-8DE0-44E7-8EA3-FC32492659CD}" srcOrd="1" destOrd="0" presId="urn:microsoft.com/office/officeart/2005/8/layout/orgChart1"/>
    <dgm:cxn modelId="{861A18A6-EB3B-4906-9D65-B23D933F42B1}" type="presParOf" srcId="{A88F2A14-969D-4BD4-AEC3-0418C21BD087}" destId="{917416EE-0919-4DE0-9F18-24863324AACD}" srcOrd="1" destOrd="0" presId="urn:microsoft.com/office/officeart/2005/8/layout/orgChart1"/>
    <dgm:cxn modelId="{6F151C5F-7D71-4945-B3B7-A6E32B18D733}" type="presParOf" srcId="{A88F2A14-969D-4BD4-AEC3-0418C21BD087}" destId="{024BF863-D336-4689-88E8-945D7C1E0DEB}" srcOrd="2" destOrd="0" presId="urn:microsoft.com/office/officeart/2005/8/layout/orgChart1"/>
    <dgm:cxn modelId="{223E651D-BA01-4329-A170-574038E949AA}" type="presParOf" srcId="{336070C9-1B71-4139-B809-5D1333119A0D}" destId="{ED09FEFC-B116-4366-8D65-E8ACBC64DC94}" srcOrd="2" destOrd="0" presId="urn:microsoft.com/office/officeart/2005/8/layout/orgChart1"/>
    <dgm:cxn modelId="{E5564E18-19BC-4072-A03C-0100ADFA0257}" type="presParOf" srcId="{336070C9-1B71-4139-B809-5D1333119A0D}" destId="{C17B0F49-F0F8-46A5-9086-4BE5B91B2F91}" srcOrd="3" destOrd="0" presId="urn:microsoft.com/office/officeart/2005/8/layout/orgChart1"/>
    <dgm:cxn modelId="{29F893EB-407C-4AB9-AC2B-B93B0F85F8D9}" type="presParOf" srcId="{C17B0F49-F0F8-46A5-9086-4BE5B91B2F91}" destId="{D048DD31-6565-44D3-985A-C3D0ADE858ED}" srcOrd="0" destOrd="0" presId="urn:microsoft.com/office/officeart/2005/8/layout/orgChart1"/>
    <dgm:cxn modelId="{5801D5A6-3165-4480-952B-3C1516CABEDC}" type="presParOf" srcId="{D048DD31-6565-44D3-985A-C3D0ADE858ED}" destId="{0E5AD3A1-B475-4D7B-B97D-954D4E21D220}" srcOrd="0" destOrd="0" presId="urn:microsoft.com/office/officeart/2005/8/layout/orgChart1"/>
    <dgm:cxn modelId="{7C217048-F6F4-41DC-9EF8-C79DFA86C956}" type="presParOf" srcId="{D048DD31-6565-44D3-985A-C3D0ADE858ED}" destId="{7382C0FA-8C75-46F2-85E9-4329B8254052}" srcOrd="1" destOrd="0" presId="urn:microsoft.com/office/officeart/2005/8/layout/orgChart1"/>
    <dgm:cxn modelId="{9CADF9ED-63AF-46B6-BAAE-0C0C500C016B}" type="presParOf" srcId="{C17B0F49-F0F8-46A5-9086-4BE5B91B2F91}" destId="{F9CB5DC0-F4F1-443E-BFE8-78C3272BAF56}" srcOrd="1" destOrd="0" presId="urn:microsoft.com/office/officeart/2005/8/layout/orgChart1"/>
    <dgm:cxn modelId="{A8F23E47-180D-433B-8386-12A76C694B02}" type="presParOf" srcId="{C17B0F49-F0F8-46A5-9086-4BE5B91B2F91}" destId="{DA0CD4C7-10D4-4B25-981D-3EC489E8FF8D}" srcOrd="2" destOrd="0" presId="urn:microsoft.com/office/officeart/2005/8/layout/orgChart1"/>
    <dgm:cxn modelId="{9A99D135-D8DC-4D31-A4BD-8F935C5A64D3}" type="presParOf" srcId="{6A4D3764-A40B-40C1-B9A0-65D04F292F98}" destId="{B38A3C98-2325-4953-BB6A-8A0283304F92}"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B7BCC2C-0555-4881-B6D8-B88AD6EDFFA8}" type="doc">
      <dgm:prSet loTypeId="urn:microsoft.com/office/officeart/2005/8/layout/pyramid2" loCatId="pyramid" qsTypeId="urn:microsoft.com/office/officeart/2005/8/quickstyle/simple1" qsCatId="simple" csTypeId="urn:microsoft.com/office/officeart/2005/8/colors/accent1_2" csCatId="accent1" phldr="1"/>
      <dgm:spPr/>
    </dgm:pt>
    <dgm:pt modelId="{D76F098B-5F39-402A-A123-E8046CDDEF4F}">
      <dgm:prSet phldrT="[Text]"/>
      <dgm:spPr/>
      <dgm:t>
        <a:bodyPr/>
        <a:lstStyle/>
        <a:p>
          <a:r>
            <a:rPr lang="ar-EG" dirty="0"/>
            <a:t>الأشخاص</a:t>
          </a:r>
          <a:endParaRPr lang="en-US" dirty="0"/>
        </a:p>
      </dgm:t>
    </dgm:pt>
    <dgm:pt modelId="{07A0CDC6-9EB4-4313-B7E5-A8F8E0EBDA49}" type="parTrans" cxnId="{D5FC5C45-04FE-40F4-9DDF-C9F34E4B4119}">
      <dgm:prSet/>
      <dgm:spPr/>
      <dgm:t>
        <a:bodyPr/>
        <a:lstStyle/>
        <a:p>
          <a:endParaRPr lang="en-US"/>
        </a:p>
      </dgm:t>
    </dgm:pt>
    <dgm:pt modelId="{B8167CBF-C77D-4E4B-9A56-8E275070D229}" type="sibTrans" cxnId="{D5FC5C45-04FE-40F4-9DDF-C9F34E4B4119}">
      <dgm:prSet/>
      <dgm:spPr/>
      <dgm:t>
        <a:bodyPr/>
        <a:lstStyle/>
        <a:p>
          <a:endParaRPr lang="en-US"/>
        </a:p>
      </dgm:t>
    </dgm:pt>
    <dgm:pt modelId="{D9EE7AEA-6F24-4AB3-8D85-0E9476647993}">
      <dgm:prSet phldrT="[Text]"/>
      <dgm:spPr/>
      <dgm:t>
        <a:bodyPr/>
        <a:lstStyle/>
        <a:p>
          <a:r>
            <a:rPr lang="ar-EG" dirty="0"/>
            <a:t>الحكومات</a:t>
          </a:r>
          <a:endParaRPr lang="en-US" dirty="0"/>
        </a:p>
      </dgm:t>
    </dgm:pt>
    <dgm:pt modelId="{80806AB7-A501-4430-B096-E170BC3F8A65}" type="parTrans" cxnId="{59F774B4-2F02-4486-B400-C309C63E0380}">
      <dgm:prSet/>
      <dgm:spPr/>
      <dgm:t>
        <a:bodyPr/>
        <a:lstStyle/>
        <a:p>
          <a:endParaRPr lang="en-US"/>
        </a:p>
      </dgm:t>
    </dgm:pt>
    <dgm:pt modelId="{A8D8716C-EBB1-4BA3-8C37-D0489EE92837}" type="sibTrans" cxnId="{59F774B4-2F02-4486-B400-C309C63E0380}">
      <dgm:prSet/>
      <dgm:spPr/>
      <dgm:t>
        <a:bodyPr/>
        <a:lstStyle/>
        <a:p>
          <a:endParaRPr lang="en-US"/>
        </a:p>
      </dgm:t>
    </dgm:pt>
    <dgm:pt modelId="{98028871-09B4-4603-8F3D-3C76C0FAEFBA}">
      <dgm:prSet phldrT="[Text]"/>
      <dgm:spPr/>
      <dgm:t>
        <a:bodyPr/>
        <a:lstStyle/>
        <a:p>
          <a:r>
            <a:rPr lang="ar-EG" dirty="0"/>
            <a:t>المجتمع</a:t>
          </a:r>
          <a:endParaRPr lang="en-US" dirty="0"/>
        </a:p>
      </dgm:t>
    </dgm:pt>
    <dgm:pt modelId="{A69C9AEC-BF17-41C5-A816-633BE92EC78C}" type="parTrans" cxnId="{86453958-234E-4DDC-ACF5-A62EB304A244}">
      <dgm:prSet/>
      <dgm:spPr/>
      <dgm:t>
        <a:bodyPr/>
        <a:lstStyle/>
        <a:p>
          <a:endParaRPr lang="en-US"/>
        </a:p>
      </dgm:t>
    </dgm:pt>
    <dgm:pt modelId="{EE9419FB-8AD5-4318-8F53-03290B93D628}" type="sibTrans" cxnId="{86453958-234E-4DDC-ACF5-A62EB304A244}">
      <dgm:prSet/>
      <dgm:spPr/>
      <dgm:t>
        <a:bodyPr/>
        <a:lstStyle/>
        <a:p>
          <a:endParaRPr lang="en-US"/>
        </a:p>
      </dgm:t>
    </dgm:pt>
    <dgm:pt modelId="{FA0D8717-9417-4A18-9A22-F35C03CA9999}" type="pres">
      <dgm:prSet presAssocID="{8B7BCC2C-0555-4881-B6D8-B88AD6EDFFA8}" presName="compositeShape" presStyleCnt="0">
        <dgm:presLayoutVars>
          <dgm:dir/>
          <dgm:resizeHandles/>
        </dgm:presLayoutVars>
      </dgm:prSet>
      <dgm:spPr/>
    </dgm:pt>
    <dgm:pt modelId="{C2193D33-0DCE-4F12-89B4-A4D02E55054C}" type="pres">
      <dgm:prSet presAssocID="{8B7BCC2C-0555-4881-B6D8-B88AD6EDFFA8}" presName="pyramid" presStyleLbl="node1" presStyleIdx="0" presStyleCnt="1"/>
      <dgm:spPr/>
    </dgm:pt>
    <dgm:pt modelId="{2DEE6A01-6E1C-41CA-A3B1-55A2519586E7}" type="pres">
      <dgm:prSet presAssocID="{8B7BCC2C-0555-4881-B6D8-B88AD6EDFFA8}" presName="theList" presStyleCnt="0"/>
      <dgm:spPr/>
    </dgm:pt>
    <dgm:pt modelId="{33523827-AFA9-4A0C-BA60-E32CD1A1C25E}" type="pres">
      <dgm:prSet presAssocID="{D76F098B-5F39-402A-A123-E8046CDDEF4F}" presName="aNode" presStyleLbl="fgAcc1" presStyleIdx="0" presStyleCnt="3">
        <dgm:presLayoutVars>
          <dgm:bulletEnabled val="1"/>
        </dgm:presLayoutVars>
      </dgm:prSet>
      <dgm:spPr/>
    </dgm:pt>
    <dgm:pt modelId="{168A9588-1D21-4531-B3AC-509A46E12FE4}" type="pres">
      <dgm:prSet presAssocID="{D76F098B-5F39-402A-A123-E8046CDDEF4F}" presName="aSpace" presStyleCnt="0"/>
      <dgm:spPr/>
    </dgm:pt>
    <dgm:pt modelId="{ED8FF325-3737-49DD-BDC2-A94D9BBCF939}" type="pres">
      <dgm:prSet presAssocID="{D9EE7AEA-6F24-4AB3-8D85-0E9476647993}" presName="aNode" presStyleLbl="fgAcc1" presStyleIdx="1" presStyleCnt="3">
        <dgm:presLayoutVars>
          <dgm:bulletEnabled val="1"/>
        </dgm:presLayoutVars>
      </dgm:prSet>
      <dgm:spPr/>
    </dgm:pt>
    <dgm:pt modelId="{7DF58462-BD0E-4B9C-9C11-D60F952EC32E}" type="pres">
      <dgm:prSet presAssocID="{D9EE7AEA-6F24-4AB3-8D85-0E9476647993}" presName="aSpace" presStyleCnt="0"/>
      <dgm:spPr/>
    </dgm:pt>
    <dgm:pt modelId="{C1957916-7FA8-4BC1-A3A3-4B1ABCBDFB29}" type="pres">
      <dgm:prSet presAssocID="{98028871-09B4-4603-8F3D-3C76C0FAEFBA}" presName="aNode" presStyleLbl="fgAcc1" presStyleIdx="2" presStyleCnt="3">
        <dgm:presLayoutVars>
          <dgm:bulletEnabled val="1"/>
        </dgm:presLayoutVars>
      </dgm:prSet>
      <dgm:spPr/>
    </dgm:pt>
    <dgm:pt modelId="{6E975C08-D967-461F-A817-8CE512383DCE}" type="pres">
      <dgm:prSet presAssocID="{98028871-09B4-4603-8F3D-3C76C0FAEFBA}" presName="aSpace" presStyleCnt="0"/>
      <dgm:spPr/>
    </dgm:pt>
  </dgm:ptLst>
  <dgm:cxnLst>
    <dgm:cxn modelId="{F589B80F-27CF-4D20-A8F3-28E0E7B7F872}" type="presOf" srcId="{98028871-09B4-4603-8F3D-3C76C0FAEFBA}" destId="{C1957916-7FA8-4BC1-A3A3-4B1ABCBDFB29}" srcOrd="0" destOrd="0" presId="urn:microsoft.com/office/officeart/2005/8/layout/pyramid2"/>
    <dgm:cxn modelId="{81AEB318-3B6A-46AB-9266-B99FED4EBBF5}" type="presOf" srcId="{D9EE7AEA-6F24-4AB3-8D85-0E9476647993}" destId="{ED8FF325-3737-49DD-BDC2-A94D9BBCF939}" srcOrd="0" destOrd="0" presId="urn:microsoft.com/office/officeart/2005/8/layout/pyramid2"/>
    <dgm:cxn modelId="{D5FC5C45-04FE-40F4-9DDF-C9F34E4B4119}" srcId="{8B7BCC2C-0555-4881-B6D8-B88AD6EDFFA8}" destId="{D76F098B-5F39-402A-A123-E8046CDDEF4F}" srcOrd="0" destOrd="0" parTransId="{07A0CDC6-9EB4-4313-B7E5-A8F8E0EBDA49}" sibTransId="{B8167CBF-C77D-4E4B-9A56-8E275070D229}"/>
    <dgm:cxn modelId="{86453958-234E-4DDC-ACF5-A62EB304A244}" srcId="{8B7BCC2C-0555-4881-B6D8-B88AD6EDFFA8}" destId="{98028871-09B4-4603-8F3D-3C76C0FAEFBA}" srcOrd="2" destOrd="0" parTransId="{A69C9AEC-BF17-41C5-A816-633BE92EC78C}" sibTransId="{EE9419FB-8AD5-4318-8F53-03290B93D628}"/>
    <dgm:cxn modelId="{E5AB767C-D30F-4CF6-8D34-64314997D6A6}" type="presOf" srcId="{D76F098B-5F39-402A-A123-E8046CDDEF4F}" destId="{33523827-AFA9-4A0C-BA60-E32CD1A1C25E}" srcOrd="0" destOrd="0" presId="urn:microsoft.com/office/officeart/2005/8/layout/pyramid2"/>
    <dgm:cxn modelId="{59F774B4-2F02-4486-B400-C309C63E0380}" srcId="{8B7BCC2C-0555-4881-B6D8-B88AD6EDFFA8}" destId="{D9EE7AEA-6F24-4AB3-8D85-0E9476647993}" srcOrd="1" destOrd="0" parTransId="{80806AB7-A501-4430-B096-E170BC3F8A65}" sibTransId="{A8D8716C-EBB1-4BA3-8C37-D0489EE92837}"/>
    <dgm:cxn modelId="{6A6840EC-B3F1-4CFC-AE22-663530401263}" type="presOf" srcId="{8B7BCC2C-0555-4881-B6D8-B88AD6EDFFA8}" destId="{FA0D8717-9417-4A18-9A22-F35C03CA9999}" srcOrd="0" destOrd="0" presId="urn:microsoft.com/office/officeart/2005/8/layout/pyramid2"/>
    <dgm:cxn modelId="{1C68C3B7-E06F-4379-854D-E7DF5B7BA385}" type="presParOf" srcId="{FA0D8717-9417-4A18-9A22-F35C03CA9999}" destId="{C2193D33-0DCE-4F12-89B4-A4D02E55054C}" srcOrd="0" destOrd="0" presId="urn:microsoft.com/office/officeart/2005/8/layout/pyramid2"/>
    <dgm:cxn modelId="{170D8D38-9B16-4969-A8B4-7E7141C7B705}" type="presParOf" srcId="{FA0D8717-9417-4A18-9A22-F35C03CA9999}" destId="{2DEE6A01-6E1C-41CA-A3B1-55A2519586E7}" srcOrd="1" destOrd="0" presId="urn:microsoft.com/office/officeart/2005/8/layout/pyramid2"/>
    <dgm:cxn modelId="{37DC980C-E3D1-4948-AEF8-F6E41A2F1F77}" type="presParOf" srcId="{2DEE6A01-6E1C-41CA-A3B1-55A2519586E7}" destId="{33523827-AFA9-4A0C-BA60-E32CD1A1C25E}" srcOrd="0" destOrd="0" presId="urn:microsoft.com/office/officeart/2005/8/layout/pyramid2"/>
    <dgm:cxn modelId="{DC7CBFCA-40C1-479B-8150-AB2FAD929633}" type="presParOf" srcId="{2DEE6A01-6E1C-41CA-A3B1-55A2519586E7}" destId="{168A9588-1D21-4531-B3AC-509A46E12FE4}" srcOrd="1" destOrd="0" presId="urn:microsoft.com/office/officeart/2005/8/layout/pyramid2"/>
    <dgm:cxn modelId="{A9A2CB87-5095-42EA-AF2C-FFF39FAA405B}" type="presParOf" srcId="{2DEE6A01-6E1C-41CA-A3B1-55A2519586E7}" destId="{ED8FF325-3737-49DD-BDC2-A94D9BBCF939}" srcOrd="2" destOrd="0" presId="urn:microsoft.com/office/officeart/2005/8/layout/pyramid2"/>
    <dgm:cxn modelId="{37137896-F2F5-4AF7-979E-C25BB5C44B30}" type="presParOf" srcId="{2DEE6A01-6E1C-41CA-A3B1-55A2519586E7}" destId="{7DF58462-BD0E-4B9C-9C11-D60F952EC32E}" srcOrd="3" destOrd="0" presId="urn:microsoft.com/office/officeart/2005/8/layout/pyramid2"/>
    <dgm:cxn modelId="{9F1C51B5-DC44-4DCB-8A6D-F6DB683C7DE7}" type="presParOf" srcId="{2DEE6A01-6E1C-41CA-A3B1-55A2519586E7}" destId="{C1957916-7FA8-4BC1-A3A3-4B1ABCBDFB29}" srcOrd="4" destOrd="0" presId="urn:microsoft.com/office/officeart/2005/8/layout/pyramid2"/>
    <dgm:cxn modelId="{740A4392-1F19-46C6-B4A5-F571A8FA1C5A}" type="presParOf" srcId="{2DEE6A01-6E1C-41CA-A3B1-55A2519586E7}" destId="{6E975C08-D967-461F-A817-8CE512383DCE}" srcOrd="5" destOrd="0" presId="urn:microsoft.com/office/officeart/2005/8/layout/pyramid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E4EAE16-BA0F-4379-B635-1D623F941ECE}"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FBDFF9A7-B414-406B-BB2A-84AF0CB239C8}">
      <dgm:prSet phldrT="[Text]" custT="1"/>
      <dgm:spPr/>
      <dgm:t>
        <a:bodyPr/>
        <a:lstStyle/>
        <a:p>
          <a:pPr>
            <a:buClrTx/>
            <a:buSzTx/>
            <a:buFontTx/>
            <a:buNone/>
          </a:pPr>
          <a:r>
            <a:rPr kumimoji="0" lang="ar-EG"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الصحافة الركيكة</a:t>
          </a:r>
          <a:endParaRPr lang="en-US" sz="2400" dirty="0">
            <a:solidFill>
              <a:schemeClr val="bg1"/>
            </a:solidFill>
            <a:cs typeface="+mj-cs"/>
          </a:endParaRPr>
        </a:p>
      </dgm:t>
    </dgm:pt>
    <dgm:pt modelId="{DDCCAECB-D29F-44B0-90F5-F3ABEC1765C7}" type="parTrans" cxnId="{BBC5F331-46A2-4982-AC7E-441777D40689}">
      <dgm:prSet/>
      <dgm:spPr/>
      <dgm:t>
        <a:bodyPr/>
        <a:lstStyle/>
        <a:p>
          <a:endParaRPr lang="en-US"/>
        </a:p>
      </dgm:t>
    </dgm:pt>
    <dgm:pt modelId="{E658581D-7E1E-4ADF-B608-B61EEC1F46A9}" type="sibTrans" cxnId="{BBC5F331-46A2-4982-AC7E-441777D40689}">
      <dgm:prSet/>
      <dgm:spPr/>
      <dgm:t>
        <a:bodyPr/>
        <a:lstStyle/>
        <a:p>
          <a:endParaRPr lang="en-US"/>
        </a:p>
      </dgm:t>
    </dgm:pt>
    <dgm:pt modelId="{9A951A2D-B33F-4C0A-AF27-809C9D8C6FA2}">
      <dgm:prSet phldrT="[Text]" custT="1"/>
      <dgm:spPr/>
      <dgm:t>
        <a:bodyPr/>
        <a:lstStyle/>
        <a:p>
          <a:pPr>
            <a:buClrTx/>
            <a:buSzTx/>
            <a:buFontTx/>
            <a:buNone/>
          </a:pPr>
          <a:r>
            <a:rPr kumimoji="0" lang="ar-EG"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الدعاية الرنانة</a:t>
          </a:r>
          <a:endParaRPr lang="en-US" sz="2400" dirty="0">
            <a:solidFill>
              <a:schemeClr val="bg1"/>
            </a:solidFill>
            <a:cs typeface="+mj-cs"/>
          </a:endParaRPr>
        </a:p>
      </dgm:t>
    </dgm:pt>
    <dgm:pt modelId="{BF3D7FCC-CC2A-4144-BEDB-055905286A9A}" type="parTrans" cxnId="{5954A4CB-A4D4-422B-80B5-9E47B80F0B0B}">
      <dgm:prSet/>
      <dgm:spPr/>
      <dgm:t>
        <a:bodyPr/>
        <a:lstStyle/>
        <a:p>
          <a:endParaRPr lang="en-US"/>
        </a:p>
      </dgm:t>
    </dgm:pt>
    <dgm:pt modelId="{787A7B79-8059-42D4-BFD0-54B946BABF66}" type="sibTrans" cxnId="{5954A4CB-A4D4-422B-80B5-9E47B80F0B0B}">
      <dgm:prSet/>
      <dgm:spPr/>
      <dgm:t>
        <a:bodyPr/>
        <a:lstStyle/>
        <a:p>
          <a:endParaRPr lang="en-US"/>
        </a:p>
      </dgm:t>
    </dgm:pt>
    <dgm:pt modelId="{FC4BC62B-32C0-4A8A-A516-7AC482390559}">
      <dgm:prSet phldrT="[Text]" custT="1"/>
      <dgm:spPr/>
      <dgm:t>
        <a:bodyPr/>
        <a:lstStyle/>
        <a:p>
          <a:r>
            <a:rPr kumimoji="0" lang="ar-EG"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العناوين المستدرجة للنقر</a:t>
          </a:r>
          <a:endParaRPr lang="en-US" sz="2400" dirty="0">
            <a:solidFill>
              <a:schemeClr val="bg1"/>
            </a:solidFill>
            <a:cs typeface="+mj-cs"/>
          </a:endParaRPr>
        </a:p>
      </dgm:t>
    </dgm:pt>
    <dgm:pt modelId="{F3566596-D342-4BE6-9632-F1C10B3947F6}" type="parTrans" cxnId="{A1D2D5F8-7023-4E55-A216-BC72BDD78D02}">
      <dgm:prSet/>
      <dgm:spPr/>
      <dgm:t>
        <a:bodyPr/>
        <a:lstStyle/>
        <a:p>
          <a:endParaRPr lang="en-US"/>
        </a:p>
      </dgm:t>
    </dgm:pt>
    <dgm:pt modelId="{DEB6FE05-3954-4106-AA14-05700DC4C91E}" type="sibTrans" cxnId="{A1D2D5F8-7023-4E55-A216-BC72BDD78D02}">
      <dgm:prSet/>
      <dgm:spPr/>
      <dgm:t>
        <a:bodyPr/>
        <a:lstStyle/>
        <a:p>
          <a:endParaRPr lang="en-US"/>
        </a:p>
      </dgm:t>
    </dgm:pt>
    <dgm:pt modelId="{A865347D-A9C0-4143-AABE-BD175457587A}">
      <dgm:prSet phldrT="[Text]" custT="1"/>
      <dgm:spPr/>
      <dgm:t>
        <a:bodyPr/>
        <a:lstStyle/>
        <a:p>
          <a:pPr>
            <a:buClrTx/>
            <a:buSzTx/>
            <a:buFontTx/>
            <a:buNone/>
          </a:pPr>
          <a:r>
            <a:rPr kumimoji="0" lang="ar-EG"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الهجاء أو المحاكاة الساخرة</a:t>
          </a:r>
          <a:endParaRPr lang="en-US" sz="2400" dirty="0">
            <a:solidFill>
              <a:schemeClr val="bg1"/>
            </a:solidFill>
            <a:cs typeface="+mj-cs"/>
          </a:endParaRPr>
        </a:p>
      </dgm:t>
    </dgm:pt>
    <dgm:pt modelId="{37DDC9A4-78E3-433D-98B2-8131812B7211}" type="parTrans" cxnId="{9799A838-A657-4580-8DD1-7DE1C9839E24}">
      <dgm:prSet/>
      <dgm:spPr/>
      <dgm:t>
        <a:bodyPr/>
        <a:lstStyle/>
        <a:p>
          <a:endParaRPr lang="en-US"/>
        </a:p>
      </dgm:t>
    </dgm:pt>
    <dgm:pt modelId="{44C2E31F-B03B-4390-95F7-33E25C09E7A4}" type="sibTrans" cxnId="{9799A838-A657-4580-8DD1-7DE1C9839E24}">
      <dgm:prSet/>
      <dgm:spPr/>
      <dgm:t>
        <a:bodyPr/>
        <a:lstStyle/>
        <a:p>
          <a:endParaRPr lang="en-US"/>
        </a:p>
      </dgm:t>
    </dgm:pt>
    <dgm:pt modelId="{C7AB457F-42C5-462B-B7CC-B6332C5FD02E}">
      <dgm:prSet phldrT="[Text]" custT="1"/>
      <dgm:spPr/>
      <dgm:t>
        <a:bodyPr/>
        <a:lstStyle/>
        <a:p>
          <a:pPr>
            <a:buClrTx/>
            <a:buSzTx/>
            <a:buFontTx/>
            <a:buNone/>
          </a:pPr>
          <a:r>
            <a:rPr kumimoji="0" lang="ar-EG"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المحتوى الاحتيالي</a:t>
          </a:r>
          <a:endParaRPr lang="en-US" sz="2400" dirty="0">
            <a:solidFill>
              <a:schemeClr val="bg1"/>
            </a:solidFill>
            <a:cs typeface="+mj-cs"/>
          </a:endParaRPr>
        </a:p>
      </dgm:t>
    </dgm:pt>
    <dgm:pt modelId="{A55C0B8B-E1F7-4FE5-9C1F-C0759B6FA250}" type="parTrans" cxnId="{2DD3C32F-D53E-49A9-A892-41442FE8C2BE}">
      <dgm:prSet/>
      <dgm:spPr/>
      <dgm:t>
        <a:bodyPr/>
        <a:lstStyle/>
        <a:p>
          <a:endParaRPr lang="en-US"/>
        </a:p>
      </dgm:t>
    </dgm:pt>
    <dgm:pt modelId="{64A71F0E-9B6D-4F10-B838-50C614BC6BE0}" type="sibTrans" cxnId="{2DD3C32F-D53E-49A9-A892-41442FE8C2BE}">
      <dgm:prSet/>
      <dgm:spPr/>
      <dgm:t>
        <a:bodyPr/>
        <a:lstStyle/>
        <a:p>
          <a:endParaRPr lang="en-US"/>
        </a:p>
      </dgm:t>
    </dgm:pt>
    <dgm:pt modelId="{9FFB984A-7D40-40A5-90B0-57FB30FF8559}">
      <dgm:prSet phldrT="[Text]" custT="1"/>
      <dgm:spPr/>
      <dgm:t>
        <a:bodyPr/>
        <a:lstStyle/>
        <a:p>
          <a:pPr>
            <a:buClrTx/>
            <a:buSzTx/>
            <a:buFontTx/>
            <a:buNone/>
          </a:pPr>
          <a:r>
            <a:rPr kumimoji="0" lang="ar-EG" sz="2400" b="1" i="0" u="none" strike="noStrike" cap="none" spc="0" normalizeH="0" baseline="0" noProof="0" dirty="0">
              <a:ln>
                <a:noFill/>
              </a:ln>
              <a:solidFill>
                <a:schemeClr val="bg1"/>
              </a:solidFill>
              <a:effectLst/>
              <a:uLnTx/>
              <a:uFillTx/>
              <a:latin typeface="Simplified Arabic" panose="02020603050405020304" pitchFamily="18" charset="-78"/>
              <a:ea typeface="+mn-ea"/>
              <a:cs typeface="+mj-cs"/>
            </a:rPr>
            <a:t>العناوين المضللة</a:t>
          </a:r>
          <a:endParaRPr lang="en-US" sz="2400" dirty="0">
            <a:solidFill>
              <a:schemeClr val="bg1"/>
            </a:solidFill>
            <a:cs typeface="+mj-cs"/>
          </a:endParaRPr>
        </a:p>
      </dgm:t>
    </dgm:pt>
    <dgm:pt modelId="{2DD2AB2A-B226-4798-B88E-E134C2D63867}" type="parTrans" cxnId="{0CE33B31-1EAB-41E2-BC22-70D6F91059F2}">
      <dgm:prSet/>
      <dgm:spPr/>
      <dgm:t>
        <a:bodyPr/>
        <a:lstStyle/>
        <a:p>
          <a:endParaRPr lang="en-US"/>
        </a:p>
      </dgm:t>
    </dgm:pt>
    <dgm:pt modelId="{D421F7CC-E123-4871-B1A2-27B8B0325B0A}" type="sibTrans" cxnId="{0CE33B31-1EAB-41E2-BC22-70D6F91059F2}">
      <dgm:prSet/>
      <dgm:spPr/>
      <dgm:t>
        <a:bodyPr/>
        <a:lstStyle/>
        <a:p>
          <a:endParaRPr lang="en-US"/>
        </a:p>
      </dgm:t>
    </dgm:pt>
    <dgm:pt modelId="{CD0C2A1E-3668-43C2-94A1-1591446B41FA}" type="pres">
      <dgm:prSet presAssocID="{CE4EAE16-BA0F-4379-B635-1D623F941ECE}" presName="diagram" presStyleCnt="0">
        <dgm:presLayoutVars>
          <dgm:dir/>
          <dgm:resizeHandles val="exact"/>
        </dgm:presLayoutVars>
      </dgm:prSet>
      <dgm:spPr/>
    </dgm:pt>
    <dgm:pt modelId="{8B980BD9-4E00-4CC4-9B4C-6FCBFCF343BD}" type="pres">
      <dgm:prSet presAssocID="{FBDFF9A7-B414-406B-BB2A-84AF0CB239C8}" presName="node" presStyleLbl="node1" presStyleIdx="0" presStyleCnt="6">
        <dgm:presLayoutVars>
          <dgm:bulletEnabled val="1"/>
        </dgm:presLayoutVars>
      </dgm:prSet>
      <dgm:spPr/>
    </dgm:pt>
    <dgm:pt modelId="{FD26D1CD-D1B1-44E2-856E-5ECF35A5EEEE}" type="pres">
      <dgm:prSet presAssocID="{E658581D-7E1E-4ADF-B608-B61EEC1F46A9}" presName="sibTrans" presStyleCnt="0"/>
      <dgm:spPr/>
    </dgm:pt>
    <dgm:pt modelId="{3B6DA7E3-8E16-4EF4-92AF-76BA5A9E9C28}" type="pres">
      <dgm:prSet presAssocID="{9A951A2D-B33F-4C0A-AF27-809C9D8C6FA2}" presName="node" presStyleLbl="node1" presStyleIdx="1" presStyleCnt="6">
        <dgm:presLayoutVars>
          <dgm:bulletEnabled val="1"/>
        </dgm:presLayoutVars>
      </dgm:prSet>
      <dgm:spPr/>
    </dgm:pt>
    <dgm:pt modelId="{56EB4AA7-1584-43CF-847C-73DC4870BA56}" type="pres">
      <dgm:prSet presAssocID="{787A7B79-8059-42D4-BFD0-54B946BABF66}" presName="sibTrans" presStyleCnt="0"/>
      <dgm:spPr/>
    </dgm:pt>
    <dgm:pt modelId="{B8544761-3BBC-447F-9517-02750E5E491C}" type="pres">
      <dgm:prSet presAssocID="{FC4BC62B-32C0-4A8A-A516-7AC482390559}" presName="node" presStyleLbl="node1" presStyleIdx="2" presStyleCnt="6">
        <dgm:presLayoutVars>
          <dgm:bulletEnabled val="1"/>
        </dgm:presLayoutVars>
      </dgm:prSet>
      <dgm:spPr/>
    </dgm:pt>
    <dgm:pt modelId="{6D042125-D1D9-441A-8529-06A180AD6EEE}" type="pres">
      <dgm:prSet presAssocID="{DEB6FE05-3954-4106-AA14-05700DC4C91E}" presName="sibTrans" presStyleCnt="0"/>
      <dgm:spPr/>
    </dgm:pt>
    <dgm:pt modelId="{AA4F137A-4644-4DEE-B827-FB4F5AA31D28}" type="pres">
      <dgm:prSet presAssocID="{A865347D-A9C0-4143-AABE-BD175457587A}" presName="node" presStyleLbl="node1" presStyleIdx="3" presStyleCnt="6">
        <dgm:presLayoutVars>
          <dgm:bulletEnabled val="1"/>
        </dgm:presLayoutVars>
      </dgm:prSet>
      <dgm:spPr/>
    </dgm:pt>
    <dgm:pt modelId="{BF9728D5-9C76-44DC-994A-5964262B731B}" type="pres">
      <dgm:prSet presAssocID="{44C2E31F-B03B-4390-95F7-33E25C09E7A4}" presName="sibTrans" presStyleCnt="0"/>
      <dgm:spPr/>
    </dgm:pt>
    <dgm:pt modelId="{4E3CC7C4-6393-42E1-8765-6A8DDDB2F777}" type="pres">
      <dgm:prSet presAssocID="{C7AB457F-42C5-462B-B7CC-B6332C5FD02E}" presName="node" presStyleLbl="node1" presStyleIdx="4" presStyleCnt="6">
        <dgm:presLayoutVars>
          <dgm:bulletEnabled val="1"/>
        </dgm:presLayoutVars>
      </dgm:prSet>
      <dgm:spPr/>
    </dgm:pt>
    <dgm:pt modelId="{DED3FB08-52BC-4FE6-AD04-9B5C161782F1}" type="pres">
      <dgm:prSet presAssocID="{64A71F0E-9B6D-4F10-B838-50C614BC6BE0}" presName="sibTrans" presStyleCnt="0"/>
      <dgm:spPr/>
    </dgm:pt>
    <dgm:pt modelId="{E7738C25-7610-45A0-A0A1-BB48E45F5AFA}" type="pres">
      <dgm:prSet presAssocID="{9FFB984A-7D40-40A5-90B0-57FB30FF8559}" presName="node" presStyleLbl="node1" presStyleIdx="5" presStyleCnt="6">
        <dgm:presLayoutVars>
          <dgm:bulletEnabled val="1"/>
        </dgm:presLayoutVars>
      </dgm:prSet>
      <dgm:spPr/>
    </dgm:pt>
  </dgm:ptLst>
  <dgm:cxnLst>
    <dgm:cxn modelId="{47A06729-BB84-4275-8772-508999F2604B}" type="presOf" srcId="{FC4BC62B-32C0-4A8A-A516-7AC482390559}" destId="{B8544761-3BBC-447F-9517-02750E5E491C}" srcOrd="0" destOrd="0" presId="urn:microsoft.com/office/officeart/2005/8/layout/default"/>
    <dgm:cxn modelId="{2DD3C32F-D53E-49A9-A892-41442FE8C2BE}" srcId="{CE4EAE16-BA0F-4379-B635-1D623F941ECE}" destId="{C7AB457F-42C5-462B-B7CC-B6332C5FD02E}" srcOrd="4" destOrd="0" parTransId="{A55C0B8B-E1F7-4FE5-9C1F-C0759B6FA250}" sibTransId="{64A71F0E-9B6D-4F10-B838-50C614BC6BE0}"/>
    <dgm:cxn modelId="{0CE33B31-1EAB-41E2-BC22-70D6F91059F2}" srcId="{CE4EAE16-BA0F-4379-B635-1D623F941ECE}" destId="{9FFB984A-7D40-40A5-90B0-57FB30FF8559}" srcOrd="5" destOrd="0" parTransId="{2DD2AB2A-B226-4798-B88E-E134C2D63867}" sibTransId="{D421F7CC-E123-4871-B1A2-27B8B0325B0A}"/>
    <dgm:cxn modelId="{BBC5F331-46A2-4982-AC7E-441777D40689}" srcId="{CE4EAE16-BA0F-4379-B635-1D623F941ECE}" destId="{FBDFF9A7-B414-406B-BB2A-84AF0CB239C8}" srcOrd="0" destOrd="0" parTransId="{DDCCAECB-D29F-44B0-90F5-F3ABEC1765C7}" sibTransId="{E658581D-7E1E-4ADF-B608-B61EEC1F46A9}"/>
    <dgm:cxn modelId="{9799A838-A657-4580-8DD1-7DE1C9839E24}" srcId="{CE4EAE16-BA0F-4379-B635-1D623F941ECE}" destId="{A865347D-A9C0-4143-AABE-BD175457587A}" srcOrd="3" destOrd="0" parTransId="{37DDC9A4-78E3-433D-98B2-8131812B7211}" sibTransId="{44C2E31F-B03B-4390-95F7-33E25C09E7A4}"/>
    <dgm:cxn modelId="{DE461E63-006F-4069-9D07-831D3F8FB1DC}" type="presOf" srcId="{A865347D-A9C0-4143-AABE-BD175457587A}" destId="{AA4F137A-4644-4DEE-B827-FB4F5AA31D28}" srcOrd="0" destOrd="0" presId="urn:microsoft.com/office/officeart/2005/8/layout/default"/>
    <dgm:cxn modelId="{76D9C563-D2C4-4D6F-81B4-240E89ADBBF2}" type="presOf" srcId="{9FFB984A-7D40-40A5-90B0-57FB30FF8559}" destId="{E7738C25-7610-45A0-A0A1-BB48E45F5AFA}" srcOrd="0" destOrd="0" presId="urn:microsoft.com/office/officeart/2005/8/layout/default"/>
    <dgm:cxn modelId="{D05DAE7F-6989-4BCD-B29A-3648A3E7B136}" type="presOf" srcId="{C7AB457F-42C5-462B-B7CC-B6332C5FD02E}" destId="{4E3CC7C4-6393-42E1-8765-6A8DDDB2F777}" srcOrd="0" destOrd="0" presId="urn:microsoft.com/office/officeart/2005/8/layout/default"/>
    <dgm:cxn modelId="{F1AAD7BF-F9D5-42C4-90E4-E8E019E4FF81}" type="presOf" srcId="{9A951A2D-B33F-4C0A-AF27-809C9D8C6FA2}" destId="{3B6DA7E3-8E16-4EF4-92AF-76BA5A9E9C28}" srcOrd="0" destOrd="0" presId="urn:microsoft.com/office/officeart/2005/8/layout/default"/>
    <dgm:cxn modelId="{5954A4CB-A4D4-422B-80B5-9E47B80F0B0B}" srcId="{CE4EAE16-BA0F-4379-B635-1D623F941ECE}" destId="{9A951A2D-B33F-4C0A-AF27-809C9D8C6FA2}" srcOrd="1" destOrd="0" parTransId="{BF3D7FCC-CC2A-4144-BEDB-055905286A9A}" sibTransId="{787A7B79-8059-42D4-BFD0-54B946BABF66}"/>
    <dgm:cxn modelId="{B9E05CE1-4E4A-4EAF-AEF7-F7D797CCD65F}" type="presOf" srcId="{FBDFF9A7-B414-406B-BB2A-84AF0CB239C8}" destId="{8B980BD9-4E00-4CC4-9B4C-6FCBFCF343BD}" srcOrd="0" destOrd="0" presId="urn:microsoft.com/office/officeart/2005/8/layout/default"/>
    <dgm:cxn modelId="{1A2F91F1-C068-4D87-9ED0-2289F5F5BE89}" type="presOf" srcId="{CE4EAE16-BA0F-4379-B635-1D623F941ECE}" destId="{CD0C2A1E-3668-43C2-94A1-1591446B41FA}" srcOrd="0" destOrd="0" presId="urn:microsoft.com/office/officeart/2005/8/layout/default"/>
    <dgm:cxn modelId="{A1D2D5F8-7023-4E55-A216-BC72BDD78D02}" srcId="{CE4EAE16-BA0F-4379-B635-1D623F941ECE}" destId="{FC4BC62B-32C0-4A8A-A516-7AC482390559}" srcOrd="2" destOrd="0" parTransId="{F3566596-D342-4BE6-9632-F1C10B3947F6}" sibTransId="{DEB6FE05-3954-4106-AA14-05700DC4C91E}"/>
    <dgm:cxn modelId="{00647A6A-DFCD-45FC-8EC0-B120FC697E54}" type="presParOf" srcId="{CD0C2A1E-3668-43C2-94A1-1591446B41FA}" destId="{8B980BD9-4E00-4CC4-9B4C-6FCBFCF343BD}" srcOrd="0" destOrd="0" presId="urn:microsoft.com/office/officeart/2005/8/layout/default"/>
    <dgm:cxn modelId="{DA262EF2-BD7E-4180-87EB-A0F12A0403B4}" type="presParOf" srcId="{CD0C2A1E-3668-43C2-94A1-1591446B41FA}" destId="{FD26D1CD-D1B1-44E2-856E-5ECF35A5EEEE}" srcOrd="1" destOrd="0" presId="urn:microsoft.com/office/officeart/2005/8/layout/default"/>
    <dgm:cxn modelId="{F50B2335-1F40-4B6C-92A7-B9E392382727}" type="presParOf" srcId="{CD0C2A1E-3668-43C2-94A1-1591446B41FA}" destId="{3B6DA7E3-8E16-4EF4-92AF-76BA5A9E9C28}" srcOrd="2" destOrd="0" presId="urn:microsoft.com/office/officeart/2005/8/layout/default"/>
    <dgm:cxn modelId="{C2B28291-46D9-44D6-9EDA-AAADC9C1551F}" type="presParOf" srcId="{CD0C2A1E-3668-43C2-94A1-1591446B41FA}" destId="{56EB4AA7-1584-43CF-847C-73DC4870BA56}" srcOrd="3" destOrd="0" presId="urn:microsoft.com/office/officeart/2005/8/layout/default"/>
    <dgm:cxn modelId="{50CF5E5E-4C9B-4EB2-931C-F7C44D184300}" type="presParOf" srcId="{CD0C2A1E-3668-43C2-94A1-1591446B41FA}" destId="{B8544761-3BBC-447F-9517-02750E5E491C}" srcOrd="4" destOrd="0" presId="urn:microsoft.com/office/officeart/2005/8/layout/default"/>
    <dgm:cxn modelId="{08D2E78C-B35A-450C-ACF8-AD4ECE20CE34}" type="presParOf" srcId="{CD0C2A1E-3668-43C2-94A1-1591446B41FA}" destId="{6D042125-D1D9-441A-8529-06A180AD6EEE}" srcOrd="5" destOrd="0" presId="urn:microsoft.com/office/officeart/2005/8/layout/default"/>
    <dgm:cxn modelId="{1E29E101-BC9A-4D2F-A434-76B31E33F737}" type="presParOf" srcId="{CD0C2A1E-3668-43C2-94A1-1591446B41FA}" destId="{AA4F137A-4644-4DEE-B827-FB4F5AA31D28}" srcOrd="6" destOrd="0" presId="urn:microsoft.com/office/officeart/2005/8/layout/default"/>
    <dgm:cxn modelId="{C6DF93AF-C119-4AEF-8F64-D830B7808586}" type="presParOf" srcId="{CD0C2A1E-3668-43C2-94A1-1591446B41FA}" destId="{BF9728D5-9C76-44DC-994A-5964262B731B}" srcOrd="7" destOrd="0" presId="urn:microsoft.com/office/officeart/2005/8/layout/default"/>
    <dgm:cxn modelId="{E86E2844-0875-4B12-A473-7D936F359915}" type="presParOf" srcId="{CD0C2A1E-3668-43C2-94A1-1591446B41FA}" destId="{4E3CC7C4-6393-42E1-8765-6A8DDDB2F777}" srcOrd="8" destOrd="0" presId="urn:microsoft.com/office/officeart/2005/8/layout/default"/>
    <dgm:cxn modelId="{8BBEA40F-DA8C-41A4-B68F-16D7825BC973}" type="presParOf" srcId="{CD0C2A1E-3668-43C2-94A1-1591446B41FA}" destId="{DED3FB08-52BC-4FE6-AD04-9B5C161782F1}" srcOrd="9" destOrd="0" presId="urn:microsoft.com/office/officeart/2005/8/layout/default"/>
    <dgm:cxn modelId="{89E778E7-DC49-4FF9-8F45-782F5425B746}" type="presParOf" srcId="{CD0C2A1E-3668-43C2-94A1-1591446B41FA}" destId="{E7738C25-7610-45A0-A0A1-BB48E45F5AFA}"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9FEFC-B116-4366-8D65-E8ACBC64DC94}">
      <dsp:nvSpPr>
        <dsp:cNvPr id="0" name=""/>
        <dsp:cNvSpPr/>
      </dsp:nvSpPr>
      <dsp:spPr>
        <a:xfrm>
          <a:off x="3710744" y="1419684"/>
          <a:ext cx="1715539" cy="595476"/>
        </a:xfrm>
        <a:custGeom>
          <a:avLst/>
          <a:gdLst/>
          <a:ahLst/>
          <a:cxnLst/>
          <a:rect l="0" t="0" r="0" b="0"/>
          <a:pathLst>
            <a:path>
              <a:moveTo>
                <a:pt x="0" y="0"/>
              </a:moveTo>
              <a:lnTo>
                <a:pt x="0" y="297738"/>
              </a:lnTo>
              <a:lnTo>
                <a:pt x="1715539" y="297738"/>
              </a:lnTo>
              <a:lnTo>
                <a:pt x="1715539" y="59547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81F3A9D-8C84-47FA-8A0F-20229CF620D3}">
      <dsp:nvSpPr>
        <dsp:cNvPr id="0" name=""/>
        <dsp:cNvSpPr/>
      </dsp:nvSpPr>
      <dsp:spPr>
        <a:xfrm>
          <a:off x="1995204" y="1419684"/>
          <a:ext cx="1715539" cy="595476"/>
        </a:xfrm>
        <a:custGeom>
          <a:avLst/>
          <a:gdLst/>
          <a:ahLst/>
          <a:cxnLst/>
          <a:rect l="0" t="0" r="0" b="0"/>
          <a:pathLst>
            <a:path>
              <a:moveTo>
                <a:pt x="1715539" y="0"/>
              </a:moveTo>
              <a:lnTo>
                <a:pt x="1715539" y="297738"/>
              </a:lnTo>
              <a:lnTo>
                <a:pt x="0" y="297738"/>
              </a:lnTo>
              <a:lnTo>
                <a:pt x="0" y="59547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2F6B88C-DC9A-4162-9C62-66D3B10EE290}">
      <dsp:nvSpPr>
        <dsp:cNvPr id="0" name=""/>
        <dsp:cNvSpPr/>
      </dsp:nvSpPr>
      <dsp:spPr>
        <a:xfrm>
          <a:off x="2292942" y="1882"/>
          <a:ext cx="2835603" cy="141780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ar-EG" sz="3500" kern="1200" dirty="0"/>
            <a:t>الأخبار الزائفة</a:t>
          </a:r>
          <a:endParaRPr lang="en-US" sz="3500" kern="1200" dirty="0"/>
        </a:p>
      </dsp:txBody>
      <dsp:txXfrm>
        <a:off x="2292942" y="1882"/>
        <a:ext cx="2835603" cy="1417801"/>
      </dsp:txXfrm>
    </dsp:sp>
    <dsp:sp modelId="{FE3B6884-F468-4B3A-9953-B55D0DBC54CD}">
      <dsp:nvSpPr>
        <dsp:cNvPr id="0" name=""/>
        <dsp:cNvSpPr/>
      </dsp:nvSpPr>
      <dsp:spPr>
        <a:xfrm>
          <a:off x="577403" y="2015160"/>
          <a:ext cx="2835603" cy="141780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kumimoji="0" lang="ar-EG" sz="35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Simplified Arabic" panose="02020603050405020304" pitchFamily="18" charset="-78"/>
            </a:rPr>
            <a:t>تحتوي على عناصر من الحقيقة</a:t>
          </a:r>
          <a:endParaRPr lang="en-US" sz="3500" kern="1200" dirty="0">
            <a:solidFill>
              <a:schemeClr val="bg1"/>
            </a:solidFill>
          </a:endParaRPr>
        </a:p>
      </dsp:txBody>
      <dsp:txXfrm>
        <a:off x="577403" y="2015160"/>
        <a:ext cx="2835603" cy="1417801"/>
      </dsp:txXfrm>
    </dsp:sp>
    <dsp:sp modelId="{0E5AD3A1-B475-4D7B-B97D-954D4E21D220}">
      <dsp:nvSpPr>
        <dsp:cNvPr id="0" name=""/>
        <dsp:cNvSpPr/>
      </dsp:nvSpPr>
      <dsp:spPr>
        <a:xfrm>
          <a:off x="4008482" y="2015160"/>
          <a:ext cx="2835603" cy="141780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kumimoji="0" lang="ar-EG" sz="35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Simplified Arabic" panose="02020603050405020304" pitchFamily="18" charset="-78"/>
            </a:rPr>
            <a:t>الأخبار المضللة عمدًا</a:t>
          </a:r>
          <a:endParaRPr lang="en-US" sz="3500" kern="1200" dirty="0">
            <a:solidFill>
              <a:schemeClr val="bg1"/>
            </a:solidFill>
          </a:endParaRPr>
        </a:p>
      </dsp:txBody>
      <dsp:txXfrm>
        <a:off x="4008482" y="2015160"/>
        <a:ext cx="2835603" cy="14178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93D33-0DCE-4F12-89B4-A4D02E55054C}">
      <dsp:nvSpPr>
        <dsp:cNvPr id="0" name=""/>
        <dsp:cNvSpPr/>
      </dsp:nvSpPr>
      <dsp:spPr>
        <a:xfrm>
          <a:off x="1387402" y="0"/>
          <a:ext cx="3777840" cy="3777840"/>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523827-AFA9-4A0C-BA60-E32CD1A1C25E}">
      <dsp:nvSpPr>
        <dsp:cNvPr id="0" name=""/>
        <dsp:cNvSpPr/>
      </dsp:nvSpPr>
      <dsp:spPr>
        <a:xfrm>
          <a:off x="3276322" y="379813"/>
          <a:ext cx="2455596" cy="89428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ar-EG" sz="3700" kern="1200" dirty="0"/>
            <a:t>الأشخاص</a:t>
          </a:r>
          <a:endParaRPr lang="en-US" sz="3700" kern="1200" dirty="0"/>
        </a:p>
      </dsp:txBody>
      <dsp:txXfrm>
        <a:off x="3319977" y="423468"/>
        <a:ext cx="2368286" cy="806975"/>
      </dsp:txXfrm>
    </dsp:sp>
    <dsp:sp modelId="{ED8FF325-3737-49DD-BDC2-A94D9BBCF939}">
      <dsp:nvSpPr>
        <dsp:cNvPr id="0" name=""/>
        <dsp:cNvSpPr/>
      </dsp:nvSpPr>
      <dsp:spPr>
        <a:xfrm>
          <a:off x="3276322" y="1385884"/>
          <a:ext cx="2455596" cy="89428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ar-EG" sz="3700" kern="1200" dirty="0"/>
            <a:t>الحكومات</a:t>
          </a:r>
          <a:endParaRPr lang="en-US" sz="3700" kern="1200" dirty="0"/>
        </a:p>
      </dsp:txBody>
      <dsp:txXfrm>
        <a:off x="3319977" y="1429539"/>
        <a:ext cx="2368286" cy="806975"/>
      </dsp:txXfrm>
    </dsp:sp>
    <dsp:sp modelId="{C1957916-7FA8-4BC1-A3A3-4B1ABCBDFB29}">
      <dsp:nvSpPr>
        <dsp:cNvPr id="0" name=""/>
        <dsp:cNvSpPr/>
      </dsp:nvSpPr>
      <dsp:spPr>
        <a:xfrm>
          <a:off x="3276322" y="2391955"/>
          <a:ext cx="2455596" cy="89428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ar-EG" sz="3700" kern="1200" dirty="0"/>
            <a:t>المجتمع</a:t>
          </a:r>
          <a:endParaRPr lang="en-US" sz="3700" kern="1200" dirty="0"/>
        </a:p>
      </dsp:txBody>
      <dsp:txXfrm>
        <a:off x="3319977" y="2435610"/>
        <a:ext cx="2368286" cy="8069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980BD9-4E00-4CC4-9B4C-6FCBFCF343BD}">
      <dsp:nvSpPr>
        <dsp:cNvPr id="0" name=""/>
        <dsp:cNvSpPr/>
      </dsp:nvSpPr>
      <dsp:spPr>
        <a:xfrm>
          <a:off x="0" y="60607"/>
          <a:ext cx="2499458" cy="149967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ClrTx/>
            <a:buSzTx/>
            <a:buFontTx/>
            <a:buNone/>
          </a:pPr>
          <a:r>
            <a:rPr kumimoji="0" lang="ar-EG"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الصحافة الركيكة</a:t>
          </a:r>
          <a:endParaRPr lang="en-US" sz="2400" kern="1200" dirty="0">
            <a:solidFill>
              <a:schemeClr val="bg1"/>
            </a:solidFill>
            <a:cs typeface="+mj-cs"/>
          </a:endParaRPr>
        </a:p>
      </dsp:txBody>
      <dsp:txXfrm>
        <a:off x="0" y="60607"/>
        <a:ext cx="2499458" cy="1499674"/>
      </dsp:txXfrm>
    </dsp:sp>
    <dsp:sp modelId="{3B6DA7E3-8E16-4EF4-92AF-76BA5A9E9C28}">
      <dsp:nvSpPr>
        <dsp:cNvPr id="0" name=""/>
        <dsp:cNvSpPr/>
      </dsp:nvSpPr>
      <dsp:spPr>
        <a:xfrm>
          <a:off x="2749403" y="60607"/>
          <a:ext cx="2499458" cy="149967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ClrTx/>
            <a:buSzTx/>
            <a:buFontTx/>
            <a:buNone/>
          </a:pPr>
          <a:r>
            <a:rPr kumimoji="0" lang="ar-EG"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الدعاية الرنانة</a:t>
          </a:r>
          <a:endParaRPr lang="en-US" sz="2400" kern="1200" dirty="0">
            <a:solidFill>
              <a:schemeClr val="bg1"/>
            </a:solidFill>
            <a:cs typeface="+mj-cs"/>
          </a:endParaRPr>
        </a:p>
      </dsp:txBody>
      <dsp:txXfrm>
        <a:off x="2749403" y="60607"/>
        <a:ext cx="2499458" cy="1499674"/>
      </dsp:txXfrm>
    </dsp:sp>
    <dsp:sp modelId="{B8544761-3BBC-447F-9517-02750E5E491C}">
      <dsp:nvSpPr>
        <dsp:cNvPr id="0" name=""/>
        <dsp:cNvSpPr/>
      </dsp:nvSpPr>
      <dsp:spPr>
        <a:xfrm>
          <a:off x="5498807" y="60607"/>
          <a:ext cx="2499458" cy="149967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0" lang="ar-EG"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العناوين المستدرجة للنقر</a:t>
          </a:r>
          <a:endParaRPr lang="en-US" sz="2400" kern="1200" dirty="0">
            <a:solidFill>
              <a:schemeClr val="bg1"/>
            </a:solidFill>
            <a:cs typeface="+mj-cs"/>
          </a:endParaRPr>
        </a:p>
      </dsp:txBody>
      <dsp:txXfrm>
        <a:off x="5498807" y="60607"/>
        <a:ext cx="2499458" cy="1499674"/>
      </dsp:txXfrm>
    </dsp:sp>
    <dsp:sp modelId="{AA4F137A-4644-4DEE-B827-FB4F5AA31D28}">
      <dsp:nvSpPr>
        <dsp:cNvPr id="0" name=""/>
        <dsp:cNvSpPr/>
      </dsp:nvSpPr>
      <dsp:spPr>
        <a:xfrm>
          <a:off x="0" y="1810228"/>
          <a:ext cx="2499458" cy="149967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ClrTx/>
            <a:buSzTx/>
            <a:buFontTx/>
            <a:buNone/>
          </a:pPr>
          <a:r>
            <a:rPr kumimoji="0" lang="ar-EG"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الهجاء أو المحاكاة الساخرة</a:t>
          </a:r>
          <a:endParaRPr lang="en-US" sz="2400" kern="1200" dirty="0">
            <a:solidFill>
              <a:schemeClr val="bg1"/>
            </a:solidFill>
            <a:cs typeface="+mj-cs"/>
          </a:endParaRPr>
        </a:p>
      </dsp:txBody>
      <dsp:txXfrm>
        <a:off x="0" y="1810228"/>
        <a:ext cx="2499458" cy="1499674"/>
      </dsp:txXfrm>
    </dsp:sp>
    <dsp:sp modelId="{4E3CC7C4-6393-42E1-8765-6A8DDDB2F777}">
      <dsp:nvSpPr>
        <dsp:cNvPr id="0" name=""/>
        <dsp:cNvSpPr/>
      </dsp:nvSpPr>
      <dsp:spPr>
        <a:xfrm>
          <a:off x="2749403" y="1810228"/>
          <a:ext cx="2499458" cy="149967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ClrTx/>
            <a:buSzTx/>
            <a:buFontTx/>
            <a:buNone/>
          </a:pPr>
          <a:r>
            <a:rPr kumimoji="0" lang="ar-EG"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المحتوى الاحتيالي</a:t>
          </a:r>
          <a:endParaRPr lang="en-US" sz="2400" kern="1200" dirty="0">
            <a:solidFill>
              <a:schemeClr val="bg1"/>
            </a:solidFill>
            <a:cs typeface="+mj-cs"/>
          </a:endParaRPr>
        </a:p>
      </dsp:txBody>
      <dsp:txXfrm>
        <a:off x="2749403" y="1810228"/>
        <a:ext cx="2499458" cy="1499674"/>
      </dsp:txXfrm>
    </dsp:sp>
    <dsp:sp modelId="{E7738C25-7610-45A0-A0A1-BB48E45F5AFA}">
      <dsp:nvSpPr>
        <dsp:cNvPr id="0" name=""/>
        <dsp:cNvSpPr/>
      </dsp:nvSpPr>
      <dsp:spPr>
        <a:xfrm>
          <a:off x="5498807" y="1810228"/>
          <a:ext cx="2499458" cy="149967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ClrTx/>
            <a:buSzTx/>
            <a:buFontTx/>
            <a:buNone/>
          </a:pPr>
          <a:r>
            <a:rPr kumimoji="0" lang="ar-EG" sz="2400" b="1" i="0" u="none" strike="noStrike" kern="1200" cap="none" spc="0" normalizeH="0" baseline="0" noProof="0" dirty="0">
              <a:ln>
                <a:noFill/>
              </a:ln>
              <a:solidFill>
                <a:schemeClr val="bg1"/>
              </a:solidFill>
              <a:effectLst/>
              <a:uLnTx/>
              <a:uFillTx/>
              <a:latin typeface="Simplified Arabic" panose="02020603050405020304" pitchFamily="18" charset="-78"/>
              <a:ea typeface="+mn-ea"/>
              <a:cs typeface="+mj-cs"/>
            </a:rPr>
            <a:t>العناوين المضللة</a:t>
          </a:r>
          <a:endParaRPr lang="en-US" sz="2400" kern="1200" dirty="0">
            <a:solidFill>
              <a:schemeClr val="bg1"/>
            </a:solidFill>
            <a:cs typeface="+mj-cs"/>
          </a:endParaRPr>
        </a:p>
      </dsp:txBody>
      <dsp:txXfrm>
        <a:off x="5498807" y="1810228"/>
        <a:ext cx="2499458" cy="149967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png"/><Relationship Id="rId7" Type="http://schemas.openxmlformats.org/officeDocument/2006/relationships/diagramColors" Target="../diagrams/colors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hyperlink" Target="https://www.cairo24.com/2020/11/10/%D8%B9%D8%A7%D8%AC%D9%84-%D8%A7%D9%84%D9%81%D9%86%D8%A7%D9%86%D8%A9-%D8%A7%D9%84%D9%83%D8%A8%D9%8A%D8%B1%D8%A9-%D8%B9%D8%A8%D9%84%D8%A9-%D9%83%D8%A7%D9%85%D9%84-%D8%AA%D9%8F%D8%B5%D8%A7%D8%B1%D8%B9/"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33.xml.rels><?xml version="1.0" encoding="UTF-8" standalone="yes"?>
<Relationships xmlns="http://schemas.openxmlformats.org/package/2006/relationships"><Relationship Id="rId3" Type="http://schemas.openxmlformats.org/officeDocument/2006/relationships/hyperlink" Target="https://www.masrawy.com/arts/zoom/details/2020/11/10/1909705/%D8%A3%D9%88%D9%84-%D8%AA%D8%B9%D9%84%D9%8A%D9%82-%D9%85%D9%86-%D8%A7%D8%A8%D9%86%D8%A9-%D8%B9%D8%A8%D9%84%D8%A9-%D9%83%D8%A7%D9%85%D9%84-%D8%B9%D9%84%D9%89-%D8%B4%D8%A7%D8%A6%D8%B9%D8%A7%D8%AA-%D8%AA%D8%AF%D9%87%D9%88%D8%B1-%D8%AD%D8%A7%D9%84%D8%AA%D9%87%D8%A7-%D8%A7%D9%84%D8%B5%D8%AD%D9%8A%D8%A9"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34.xml.rels><?xml version="1.0" encoding="UTF-8" standalone="yes"?>
<Relationships xmlns="http://schemas.openxmlformats.org/package/2006/relationships"><Relationship Id="rId3" Type="http://schemas.openxmlformats.org/officeDocument/2006/relationships/hyperlink" Target="https://www.alarabiya.net/ar/culture-and-art/2020/11/10/%D8%AA%D9%88%D8%A7%D8%AC%D9%87-%D8%A7%D9%84%D9%85%D8%B1%D8%B6-%D8%A7%D9%84%D8%AE%D8%A8%D9%8A%D8%AB-%D9%81%D9%8A-%D8%B5%D9%85%D8%AA-%D8%B9%D8%A7%D8%A6%D9%84%D8%A9-%D8%B9%D8%A8%D9%84%D8%A9-%D9%83%D8%A7%D9%85%D9%84-%D8%BA%D8%A7%D8%B6%D8%A8%D8%A9-%D9%84%D9%84%D8%BA%D8%A7%D9%8A%D8%A9"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hyperlink" Target="https://arabic.cnn.com/entertainment/article/2020/11/11/abla-kamel-cancer-rumer-respond"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9.jfi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31037" y="3009341"/>
            <a:ext cx="6035627"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مقدمة في الإعلام الرقمي</a:t>
            </a:r>
            <a:endParaRPr lang="en-US" sz="3600" b="1" dirty="0">
              <a:solidFill>
                <a:srgbClr val="00B0F0"/>
              </a:solidFill>
              <a:latin typeface="Alexandria" charset="0"/>
              <a:cs typeface="Alexandria" charset="0"/>
            </a:endParaRPr>
          </a:p>
        </p:txBody>
      </p:sp>
      <p:sp>
        <p:nvSpPr>
          <p:cNvPr id="10" name="Rectangle: Rounded Corners 9"/>
          <p:cNvSpPr/>
          <p:nvPr/>
        </p:nvSpPr>
        <p:spPr>
          <a:xfrm>
            <a:off x="6723823" y="4022315"/>
            <a:ext cx="421174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AEEF"/>
                </a:solidFill>
                <a:latin typeface="Alexandria" charset="0"/>
                <a:cs typeface="Alexandria" charset="0"/>
              </a:rPr>
              <a:t>المحاضرة الثامنة</a:t>
            </a:r>
            <a:endParaRPr lang="en-US" sz="2800" b="1" dirty="0">
              <a:solidFill>
                <a:srgbClr val="00AEEF"/>
              </a:solidFill>
              <a:latin typeface="Alexandria" charset="0"/>
              <a:cs typeface="Alexandria" charset="0"/>
            </a:endParaRPr>
          </a:p>
        </p:txBody>
      </p:sp>
      <p:sp>
        <p:nvSpPr>
          <p:cNvPr id="11" name="TextBox 10"/>
          <p:cNvSpPr txBox="1"/>
          <p:nvPr/>
        </p:nvSpPr>
        <p:spPr>
          <a:xfrm>
            <a:off x="8232417" y="4962140"/>
            <a:ext cx="1194558" cy="400110"/>
          </a:xfrm>
          <a:prstGeom prst="rect">
            <a:avLst/>
          </a:prstGeom>
          <a:noFill/>
        </p:spPr>
        <p:txBody>
          <a:bodyPr wrap="none" rtlCol="0">
            <a:spAutoFit/>
          </a:bodyPr>
          <a:lstStyle/>
          <a:p>
            <a:r>
              <a:rPr lang="en-US" sz="2000" b="1" dirty="0">
                <a:solidFill>
                  <a:srgbClr val="00AEEF"/>
                </a:solidFill>
                <a:latin typeface="Alexandria" charset="0"/>
                <a:cs typeface="Alexandria" charset="0"/>
              </a:rPr>
              <a:t>DGM 111</a:t>
            </a:r>
          </a:p>
        </p:txBody>
      </p:sp>
      <p:sp>
        <p:nvSpPr>
          <p:cNvPr id="12" name="TextBox 11"/>
          <p:cNvSpPr txBox="1"/>
          <p:nvPr/>
        </p:nvSpPr>
        <p:spPr>
          <a:xfrm>
            <a:off x="6636465" y="6183567"/>
            <a:ext cx="4886463" cy="52197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a:t>
            </a:r>
            <a:r>
              <a:rPr lang="en-US" sz="2800" b="1" dirty="0">
                <a:solidFill>
                  <a:srgbClr val="00B0F0"/>
                </a:solidFill>
                <a:latin typeface="Alexandria" charset="0"/>
                <a:cs typeface="Alexandria" charset="0"/>
              </a:rPr>
              <a:t>.</a:t>
            </a:r>
            <a:r>
              <a:rPr lang="ar-EG" sz="2800" b="1" dirty="0">
                <a:solidFill>
                  <a:srgbClr val="00B0F0"/>
                </a:solidFill>
                <a:latin typeface="Alexandria" charset="0"/>
                <a:cs typeface="Alexandria" charset="0"/>
              </a:rPr>
              <a:t> عبدالفتاح نبيل</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975"/>
    </mc:Choice>
    <mc:Fallback xmlns="">
      <p:transition spd="slow" advTm="1197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93895" y="392655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759727" y="1247344"/>
            <a:ext cx="1831139" cy="460375"/>
          </a:xfrm>
          <a:prstGeom prst="rect">
            <a:avLst/>
          </a:prstGeom>
          <a:noFill/>
        </p:spPr>
        <p:txBody>
          <a:bodyPr wrap="square" rtlCol="0">
            <a:spAutoFit/>
          </a:bodyPr>
          <a:lstStyle/>
          <a:p>
            <a:pPr algn="r"/>
            <a:r>
              <a:rPr lang="ar-EG" sz="2400" b="1" dirty="0">
                <a:solidFill>
                  <a:srgbClr val="00B0F0"/>
                </a:solidFill>
                <a:latin typeface="Alexandria" charset="0"/>
                <a:cs typeface="+mj-cs"/>
              </a:rPr>
              <a:t>المحتويات</a:t>
            </a:r>
            <a:endParaRPr lang="en-US" sz="2400" b="1" dirty="0">
              <a:solidFill>
                <a:srgbClr val="00B0F0"/>
              </a:solidFill>
              <a:latin typeface="Alexandria" charset="0"/>
              <a:cs typeface="+mj-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787" y="2503635"/>
            <a:ext cx="8417320" cy="307777"/>
          </a:xfrm>
          <a:prstGeom prst="rect">
            <a:avLst/>
          </a:prstGeom>
          <a:noFill/>
        </p:spPr>
        <p:txBody>
          <a:bodyPr wrap="square" rtlCol="0">
            <a:spAutoFit/>
          </a:bodyPr>
          <a:lstStyle/>
          <a:p>
            <a:endParaRPr lang="en-US" sz="1400" dirty="0">
              <a:latin typeface="Alexandria" charset="0"/>
              <a:cs typeface="Alexandria" charset="0"/>
            </a:endParaRPr>
          </a:p>
        </p:txBody>
      </p:sp>
      <p:sp>
        <p:nvSpPr>
          <p:cNvPr id="32" name="Rectangle 31"/>
          <p:cNvSpPr/>
          <p:nvPr/>
        </p:nvSpPr>
        <p:spPr>
          <a:xfrm>
            <a:off x="3465667" y="65304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4" name="Group 13">
            <a:extLst>
              <a:ext uri="{FF2B5EF4-FFF2-40B4-BE49-F238E27FC236}">
                <a16:creationId xmlns:a16="http://schemas.microsoft.com/office/drawing/2014/main" id="{2F42D087-6D8D-7BD7-A782-85852742FB74}"/>
              </a:ext>
            </a:extLst>
          </p:cNvPr>
          <p:cNvGrpSpPr/>
          <p:nvPr/>
        </p:nvGrpSpPr>
        <p:grpSpPr>
          <a:xfrm>
            <a:off x="4144505" y="4437734"/>
            <a:ext cx="7614863" cy="768000"/>
            <a:chOff x="3168700" y="1131591"/>
            <a:chExt cx="5427365" cy="576000"/>
          </a:xfrm>
        </p:grpSpPr>
        <p:sp>
          <p:nvSpPr>
            <p:cNvPr id="15" name="Round Same Side Corner Rectangle 3">
              <a:extLst>
                <a:ext uri="{FF2B5EF4-FFF2-40B4-BE49-F238E27FC236}">
                  <a16:creationId xmlns:a16="http://schemas.microsoft.com/office/drawing/2014/main" id="{83F6E581-5B76-D8F4-795D-57267DAB12E3}"/>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6" name="AutoShape 92">
              <a:extLst>
                <a:ext uri="{FF2B5EF4-FFF2-40B4-BE49-F238E27FC236}">
                  <a16:creationId xmlns:a16="http://schemas.microsoft.com/office/drawing/2014/main" id="{DF56DF73-C68A-56F6-90A5-A4E60B6BCEB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7" name="TextBox 16">
              <a:extLst>
                <a:ext uri="{FF2B5EF4-FFF2-40B4-BE49-F238E27FC236}">
                  <a16:creationId xmlns:a16="http://schemas.microsoft.com/office/drawing/2014/main" id="{689F2455-2CD4-2F2B-C868-871ABBF8389F}"/>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3</a:t>
              </a:r>
              <a:endParaRPr lang="en-US" altLang="ko-KR" sz="3200" b="1" dirty="0">
                <a:solidFill>
                  <a:srgbClr val="00AEEF"/>
                </a:solidFill>
                <a:latin typeface="Arial"/>
                <a:ea typeface="Arial Unicode MS"/>
                <a:cs typeface="Arial" pitchFamily="34" charset="0"/>
              </a:endParaRPr>
            </a:p>
          </p:txBody>
        </p:sp>
      </p:grpSp>
      <p:grpSp>
        <p:nvGrpSpPr>
          <p:cNvPr id="22" name="Group 21">
            <a:extLst>
              <a:ext uri="{FF2B5EF4-FFF2-40B4-BE49-F238E27FC236}">
                <a16:creationId xmlns:a16="http://schemas.microsoft.com/office/drawing/2014/main" id="{274665AB-54D0-460A-4371-FF3A71CD0864}"/>
              </a:ext>
            </a:extLst>
          </p:cNvPr>
          <p:cNvGrpSpPr/>
          <p:nvPr/>
        </p:nvGrpSpPr>
        <p:grpSpPr>
          <a:xfrm>
            <a:off x="4182887" y="2239243"/>
            <a:ext cx="7575901" cy="768000"/>
            <a:chOff x="3168700" y="1131591"/>
            <a:chExt cx="5427365" cy="576000"/>
          </a:xfrm>
        </p:grpSpPr>
        <p:sp>
          <p:nvSpPr>
            <p:cNvPr id="23" name="Round Same Side Corner Rectangle 3">
              <a:extLst>
                <a:ext uri="{FF2B5EF4-FFF2-40B4-BE49-F238E27FC236}">
                  <a16:creationId xmlns:a16="http://schemas.microsoft.com/office/drawing/2014/main" id="{B36D2A56-6DFA-A103-75BA-CE1D1BA5913A}"/>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24" name="AutoShape 92">
              <a:extLst>
                <a:ext uri="{FF2B5EF4-FFF2-40B4-BE49-F238E27FC236}">
                  <a16:creationId xmlns:a16="http://schemas.microsoft.com/office/drawing/2014/main" id="{0BBB462C-AF31-5C0F-BA7B-4F938991A899}"/>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26" name="TextBox 25">
              <a:extLst>
                <a:ext uri="{FF2B5EF4-FFF2-40B4-BE49-F238E27FC236}">
                  <a16:creationId xmlns:a16="http://schemas.microsoft.com/office/drawing/2014/main" id="{B47A35CD-D6CE-C2A2-64F3-BE0ABDF317EE}"/>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1</a:t>
              </a:r>
              <a:endParaRPr lang="en-US" altLang="ko-KR" sz="3200" b="1" dirty="0">
                <a:solidFill>
                  <a:srgbClr val="00AEEF"/>
                </a:solidFill>
                <a:latin typeface="Arial"/>
                <a:ea typeface="Arial Unicode MS"/>
                <a:cs typeface="Arial" pitchFamily="34" charset="0"/>
              </a:endParaRPr>
            </a:p>
          </p:txBody>
        </p:sp>
      </p:grpSp>
      <p:sp>
        <p:nvSpPr>
          <p:cNvPr id="4" name="TextBox 3">
            <a:extLst>
              <a:ext uri="{FF2B5EF4-FFF2-40B4-BE49-F238E27FC236}">
                <a16:creationId xmlns:a16="http://schemas.microsoft.com/office/drawing/2014/main" id="{C8044932-E32B-2E5B-F5AF-4F9AC69D5EDD}"/>
              </a:ext>
            </a:extLst>
          </p:cNvPr>
          <p:cNvSpPr txBox="1"/>
          <p:nvPr/>
        </p:nvSpPr>
        <p:spPr>
          <a:xfrm>
            <a:off x="4109574" y="2436373"/>
            <a:ext cx="6663611"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مفهوم ونشأة الأخبار الكاذبة – الزائفة </a:t>
            </a:r>
            <a:endParaRPr kumimoji="0" lang="en-US" sz="24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TextBox 8">
            <a:extLst>
              <a:ext uri="{FF2B5EF4-FFF2-40B4-BE49-F238E27FC236}">
                <a16:creationId xmlns:a16="http://schemas.microsoft.com/office/drawing/2014/main" id="{7BFAFCC0-0AA7-21EF-C0A4-E71169A0B6AE}"/>
              </a:ext>
            </a:extLst>
          </p:cNvPr>
          <p:cNvSpPr txBox="1"/>
          <p:nvPr/>
        </p:nvSpPr>
        <p:spPr>
          <a:xfrm>
            <a:off x="4020503" y="4600725"/>
            <a:ext cx="6752682"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4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طرق اكتشاف الأخبار </a:t>
            </a:r>
            <a:r>
              <a:rPr kumimoji="0" lang="ar-EG" sz="24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الكاذبة – الزائفة </a:t>
            </a:r>
            <a:endParaRPr kumimoji="0" lang="en-US" sz="24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 name="TextBox 2">
            <a:extLst>
              <a:ext uri="{FF2B5EF4-FFF2-40B4-BE49-F238E27FC236}">
                <a16:creationId xmlns:a16="http://schemas.microsoft.com/office/drawing/2014/main" id="{0ADB440C-0D29-919B-9A6D-6E3B18890EF4}"/>
              </a:ext>
            </a:extLst>
          </p:cNvPr>
          <p:cNvSpPr txBox="1"/>
          <p:nvPr/>
        </p:nvSpPr>
        <p:spPr>
          <a:xfrm>
            <a:off x="3462651" y="769459"/>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a:t>
            </a:r>
          </a:p>
          <a:p>
            <a:pPr algn="ctr" rtl="1"/>
            <a:r>
              <a:rPr lang="ar-EG" b="1" dirty="0">
                <a:solidFill>
                  <a:schemeClr val="bg1"/>
                </a:solidFill>
                <a:latin typeface="Alexandria" charset="0"/>
                <a:cs typeface="+mj-cs"/>
              </a:rPr>
              <a:t>الثامنة </a:t>
            </a:r>
            <a:endParaRPr lang="en-US" sz="2800" b="1" dirty="0">
              <a:solidFill>
                <a:schemeClr val="bg1"/>
              </a:solidFill>
              <a:latin typeface="Alexandria" charset="0"/>
              <a:cs typeface="+mj-cs"/>
            </a:endParaRPr>
          </a:p>
        </p:txBody>
      </p:sp>
      <p:grpSp>
        <p:nvGrpSpPr>
          <p:cNvPr id="10" name="Group 9">
            <a:extLst>
              <a:ext uri="{FF2B5EF4-FFF2-40B4-BE49-F238E27FC236}">
                <a16:creationId xmlns:a16="http://schemas.microsoft.com/office/drawing/2014/main" id="{5B62701D-C7A3-5C8C-C596-2F874C85DD59}"/>
              </a:ext>
            </a:extLst>
          </p:cNvPr>
          <p:cNvGrpSpPr/>
          <p:nvPr/>
        </p:nvGrpSpPr>
        <p:grpSpPr>
          <a:xfrm>
            <a:off x="4201225" y="3320314"/>
            <a:ext cx="7575901" cy="768000"/>
            <a:chOff x="3168700" y="1131591"/>
            <a:chExt cx="5427365" cy="576000"/>
          </a:xfrm>
        </p:grpSpPr>
        <p:sp>
          <p:nvSpPr>
            <p:cNvPr id="11" name="Round Same Side Corner Rectangle 3">
              <a:extLst>
                <a:ext uri="{FF2B5EF4-FFF2-40B4-BE49-F238E27FC236}">
                  <a16:creationId xmlns:a16="http://schemas.microsoft.com/office/drawing/2014/main" id="{E20BDFFC-8B34-E1BA-83C2-A57E12B27C53}"/>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2" name="AutoShape 92">
              <a:extLst>
                <a:ext uri="{FF2B5EF4-FFF2-40B4-BE49-F238E27FC236}">
                  <a16:creationId xmlns:a16="http://schemas.microsoft.com/office/drawing/2014/main" id="{BB829A0A-3551-B945-911F-28EE971E4A69}"/>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3" name="TextBox 12">
              <a:extLst>
                <a:ext uri="{FF2B5EF4-FFF2-40B4-BE49-F238E27FC236}">
                  <a16:creationId xmlns:a16="http://schemas.microsoft.com/office/drawing/2014/main" id="{33C96A88-44D9-153B-BBEC-AFBB41FED28B}"/>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2</a:t>
              </a:r>
              <a:endParaRPr lang="en-US" altLang="ko-KR" sz="3200" b="1" dirty="0">
                <a:solidFill>
                  <a:srgbClr val="00AEEF"/>
                </a:solidFill>
                <a:latin typeface="Arial"/>
                <a:ea typeface="Arial Unicode MS"/>
                <a:cs typeface="Arial" pitchFamily="34" charset="0"/>
              </a:endParaRPr>
            </a:p>
          </p:txBody>
        </p:sp>
      </p:grpSp>
      <p:sp>
        <p:nvSpPr>
          <p:cNvPr id="27" name="TextBox 26">
            <a:extLst>
              <a:ext uri="{FF2B5EF4-FFF2-40B4-BE49-F238E27FC236}">
                <a16:creationId xmlns:a16="http://schemas.microsoft.com/office/drawing/2014/main" id="{8409AA73-F8DD-640B-C89C-6FAC9BCE16F1}"/>
              </a:ext>
            </a:extLst>
          </p:cNvPr>
          <p:cNvSpPr txBox="1"/>
          <p:nvPr/>
        </p:nvSpPr>
        <p:spPr>
          <a:xfrm>
            <a:off x="4109574" y="3488036"/>
            <a:ext cx="6663611"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آلية عمل الأخبار الكاذبة – الزائفة </a:t>
            </a:r>
            <a:endParaRPr kumimoji="0" lang="en-US" sz="24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35" name="Group 34">
            <a:extLst>
              <a:ext uri="{FF2B5EF4-FFF2-40B4-BE49-F238E27FC236}">
                <a16:creationId xmlns:a16="http://schemas.microsoft.com/office/drawing/2014/main" id="{AEF0C8DC-329F-32D7-063C-F73C4968302A}"/>
              </a:ext>
            </a:extLst>
          </p:cNvPr>
          <p:cNvGrpSpPr/>
          <p:nvPr/>
        </p:nvGrpSpPr>
        <p:grpSpPr>
          <a:xfrm>
            <a:off x="4157937" y="5560614"/>
            <a:ext cx="7614863" cy="768000"/>
            <a:chOff x="3168700" y="1131591"/>
            <a:chExt cx="5427365" cy="576000"/>
          </a:xfrm>
        </p:grpSpPr>
        <p:sp>
          <p:nvSpPr>
            <p:cNvPr id="36" name="Round Same Side Corner Rectangle 3">
              <a:extLst>
                <a:ext uri="{FF2B5EF4-FFF2-40B4-BE49-F238E27FC236}">
                  <a16:creationId xmlns:a16="http://schemas.microsoft.com/office/drawing/2014/main" id="{B98674CB-6813-E846-7C41-201669C2DB82}"/>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37" name="AutoShape 92">
              <a:extLst>
                <a:ext uri="{FF2B5EF4-FFF2-40B4-BE49-F238E27FC236}">
                  <a16:creationId xmlns:a16="http://schemas.microsoft.com/office/drawing/2014/main" id="{0F3B1E43-9608-666B-4409-1C2DE542116E}"/>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38" name="TextBox 37">
              <a:extLst>
                <a:ext uri="{FF2B5EF4-FFF2-40B4-BE49-F238E27FC236}">
                  <a16:creationId xmlns:a16="http://schemas.microsoft.com/office/drawing/2014/main" id="{1CABD2DC-FF41-71E2-660A-F71F33F8FCE6}"/>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4</a:t>
              </a:r>
              <a:endParaRPr lang="en-US" altLang="ko-KR" sz="3200" b="1" dirty="0">
                <a:solidFill>
                  <a:srgbClr val="00AEEF"/>
                </a:solidFill>
                <a:latin typeface="Arial"/>
                <a:ea typeface="Arial Unicode MS"/>
                <a:cs typeface="Arial" pitchFamily="34" charset="0"/>
              </a:endParaRPr>
            </a:p>
          </p:txBody>
        </p:sp>
      </p:grpSp>
      <p:sp>
        <p:nvSpPr>
          <p:cNvPr id="39" name="TextBox 38">
            <a:extLst>
              <a:ext uri="{FF2B5EF4-FFF2-40B4-BE49-F238E27FC236}">
                <a16:creationId xmlns:a16="http://schemas.microsoft.com/office/drawing/2014/main" id="{2B003DE3-BA54-C59F-183D-2CAAA9FF0641}"/>
              </a:ext>
            </a:extLst>
          </p:cNvPr>
          <p:cNvSpPr txBox="1"/>
          <p:nvPr/>
        </p:nvSpPr>
        <p:spPr>
          <a:xfrm>
            <a:off x="4092201" y="5727172"/>
            <a:ext cx="6752682"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أمثلة على الأخبار والصور </a:t>
            </a:r>
            <a:r>
              <a:rPr kumimoji="0" lang="ar-EG" sz="24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الكاذبة – الزائفة </a:t>
            </a:r>
            <a:endParaRPr kumimoji="0" lang="en-US" sz="2400" b="1"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73573"/>
    </mc:Choice>
    <mc:Fallback xmlns="">
      <p:transition spd="slow" advTm="7357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3A49F9-DFF8-5890-B7A3-E44008619E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DC4C95-6DAB-262C-A670-72C6553084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AEED08-D1FC-1C69-D1CC-CBB840A643A8}"/>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Alexandria" charset="0"/>
                <a:cs typeface="+mj-cs"/>
              </a:rPr>
              <a:t>تمهيد</a:t>
            </a:r>
          </a:p>
        </p:txBody>
      </p:sp>
      <p:sp>
        <p:nvSpPr>
          <p:cNvPr id="5" name="Rectangle 4">
            <a:extLst>
              <a:ext uri="{FF2B5EF4-FFF2-40B4-BE49-F238E27FC236}">
                <a16:creationId xmlns:a16="http://schemas.microsoft.com/office/drawing/2014/main" id="{89E47C3B-2B99-C79D-0BFA-27C1FCB961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8048D7-800D-826E-A447-9AFE0B4D75B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99AF181-F22D-4D10-408E-7659D10F7D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1F662B4-48E0-6EA5-B3DC-57F243C00FEF}"/>
              </a:ext>
            </a:extLst>
          </p:cNvPr>
          <p:cNvSpPr txBox="1"/>
          <p:nvPr/>
        </p:nvSpPr>
        <p:spPr>
          <a:xfrm>
            <a:off x="1099841" y="1812048"/>
            <a:ext cx="10149851" cy="5150449"/>
          </a:xfrm>
          <a:prstGeom prst="rect">
            <a:avLst/>
          </a:prstGeom>
          <a:noFill/>
        </p:spPr>
        <p:txBody>
          <a:bodyPr wrap="square" rtlCol="0">
            <a:spAutoFit/>
          </a:bodyPr>
          <a:lstStyle/>
          <a:p>
            <a:pPr marL="342900" indent="-342900" algn="just" rtl="1">
              <a:lnSpc>
                <a:spcPct val="200000"/>
              </a:lnSpc>
              <a:buFont typeface="Arial" panose="020B0604020202020204" pitchFamily="34" charset="0"/>
              <a:buChar char="•"/>
            </a:pPr>
            <a:r>
              <a:rPr lang="ar-EG" sz="2400" dirty="0">
                <a:latin typeface="Alexandria"/>
                <a:cs typeface="+mj-cs"/>
              </a:rPr>
              <a:t>تعتبر الأخبار الزائفة أمر مهم في الإعلام الرقمي وله خطورة كبيرة على الفرد والمجتمع.</a:t>
            </a:r>
          </a:p>
          <a:p>
            <a:pPr marL="342900" indent="-342900" algn="just" rtl="1">
              <a:lnSpc>
                <a:spcPct val="200000"/>
              </a:lnSpc>
              <a:buFont typeface="Arial" panose="020B0604020202020204" pitchFamily="34" charset="0"/>
              <a:buChar char="•"/>
            </a:pPr>
            <a:r>
              <a:rPr lang="ar-EG" sz="2400" dirty="0">
                <a:latin typeface="Alexandria"/>
                <a:cs typeface="+mj-cs"/>
              </a:rPr>
              <a:t>هناك أنواع من الأخبار الزائفة، ويوجد العديد من الطرق لاكتشاف هذه الأخبار الزائفة في المحتوى الرقمي.</a:t>
            </a:r>
          </a:p>
          <a:p>
            <a:pPr marL="342900" indent="-342900" algn="just" rtl="1">
              <a:lnSpc>
                <a:spcPct val="200000"/>
              </a:lnSpc>
              <a:buFont typeface="Arial" panose="020B0604020202020204" pitchFamily="34" charset="0"/>
              <a:buChar char="•"/>
            </a:pPr>
            <a:r>
              <a:rPr lang="ar-EG" sz="2400" dirty="0">
                <a:latin typeface="Alexandria"/>
                <a:cs typeface="+mj-cs"/>
              </a:rPr>
              <a:t>تشكل الصور الزائفة خطرًا كبيرًا في المحتوى الرقمي خاصة على القائمين بالاتصال، دون التأكد من حقيقة الصور قد يتسبب في أزمات ومشكلات كبيرة قد تؤدي إلى خسارة المحرر وظيفته.</a:t>
            </a:r>
          </a:p>
          <a:p>
            <a:pPr marL="342900" indent="-342900" algn="just" rtl="1">
              <a:lnSpc>
                <a:spcPct val="200000"/>
              </a:lnSpc>
              <a:buFont typeface="Arial" panose="020B0604020202020204" pitchFamily="34" charset="0"/>
              <a:buChar char="•"/>
            </a:pPr>
            <a:endParaRPr lang="ar-EG" sz="2400" dirty="0">
              <a:latin typeface="Alexandria"/>
              <a:cs typeface="+mj-cs"/>
            </a:endParaRPr>
          </a:p>
          <a:p>
            <a:pPr marL="342900" indent="-342900" algn="just" rtl="1">
              <a:lnSpc>
                <a:spcPct val="200000"/>
              </a:lnSpc>
              <a:buFont typeface="Arial" panose="020B0604020202020204" pitchFamily="34" charset="0"/>
              <a:buChar char="•"/>
            </a:pPr>
            <a:endParaRPr lang="ar-EG" sz="2400" dirty="0">
              <a:latin typeface="Alexandria"/>
              <a:cs typeface="+mj-cs"/>
            </a:endParaRPr>
          </a:p>
        </p:txBody>
      </p:sp>
    </p:spTree>
    <p:extLst>
      <p:ext uri="{BB962C8B-B14F-4D97-AF65-F5344CB8AC3E}">
        <p14:creationId xmlns:p14="http://schemas.microsoft.com/office/powerpoint/2010/main" val="235390774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BE90DD-FC9F-EB06-82FF-C8BE83E9B8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BD0614-17A1-5ACF-D361-6DEB3EAF0EB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532F192-11E6-24A3-67B2-D09EBEFB833A}"/>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Alexandria" charset="0"/>
                <a:cs typeface="+mj-cs"/>
              </a:rPr>
              <a:t>الأخبار الزائفة – الكاذبة</a:t>
            </a:r>
          </a:p>
        </p:txBody>
      </p:sp>
      <p:sp>
        <p:nvSpPr>
          <p:cNvPr id="5" name="Rectangle 4">
            <a:extLst>
              <a:ext uri="{FF2B5EF4-FFF2-40B4-BE49-F238E27FC236}">
                <a16:creationId xmlns:a16="http://schemas.microsoft.com/office/drawing/2014/main" id="{CAC1AF43-2EF9-0E00-D9F2-8B141AD900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F03A47-4624-707F-D783-19EC72651F8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E828EE2-5CCA-F13F-A4FB-7B7998BBA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8679FFC-37A4-8395-D3DE-2380A2874E0E}"/>
              </a:ext>
            </a:extLst>
          </p:cNvPr>
          <p:cNvSpPr txBox="1"/>
          <p:nvPr/>
        </p:nvSpPr>
        <p:spPr>
          <a:xfrm>
            <a:off x="2346765" y="2441585"/>
            <a:ext cx="8649429" cy="267765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noProof="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مفهوم الأخبار الزائفة – الكاذبة: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ت</a:t>
            </a:r>
            <a:r>
              <a:rPr kumimoji="0" lang="ar-EG" sz="2400" i="0" u="none" strike="noStrike" kern="1200" cap="none" spc="0" normalizeH="0" baseline="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عتبر الأخبار الزائفة </a:t>
            </a: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معلومات خطأ أو مضللة تتخذ هيئة أخبار حقيقية بشكل عام، تنقسم الأخبار الكاذبة إلى فئتين هما:</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370983F8-EC5D-8F18-B58C-52BC6FCA0E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997786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75164-DFF2-7FE8-AF4D-9BF3384A9A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F5F921-8B3D-01EC-E757-32433F52F1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90AB97-F3A5-463A-6A0D-3365484517E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الأخبار الزائفة – الكاذبة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112CD69A-9C17-F4B7-8CB0-FF802064DA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DD3B50-4E1C-21B2-DCDD-E3611EFF930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D21D368-7B55-D0ED-C6EA-51EB03044B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descr="D:\abdo\cairo university\PPT\images\fake.png">
            <a:extLst>
              <a:ext uri="{FF2B5EF4-FFF2-40B4-BE49-F238E27FC236}">
                <a16:creationId xmlns:a16="http://schemas.microsoft.com/office/drawing/2014/main" id="{C4E678AC-B7DE-BF14-E2E6-4D349813FD1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Diagram 7">
            <a:extLst>
              <a:ext uri="{FF2B5EF4-FFF2-40B4-BE49-F238E27FC236}">
                <a16:creationId xmlns:a16="http://schemas.microsoft.com/office/drawing/2014/main" id="{98DDB17F-D66D-49B0-B072-FA5041B0E163}"/>
              </a:ext>
            </a:extLst>
          </p:cNvPr>
          <p:cNvGraphicFramePr/>
          <p:nvPr>
            <p:extLst>
              <p:ext uri="{D42A27DB-BD31-4B8C-83A1-F6EECF244321}">
                <p14:modId xmlns:p14="http://schemas.microsoft.com/office/powerpoint/2010/main" val="934471530"/>
              </p:ext>
            </p:extLst>
          </p:nvPr>
        </p:nvGraphicFramePr>
        <p:xfrm>
          <a:off x="3327874" y="2153278"/>
          <a:ext cx="7421489" cy="34348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2323900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5551E-C0CF-A532-8F3A-EDBEE3FF07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BF2C91-5C4E-E00F-B4D7-0BE399CEB3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F5232C-2D3F-B305-E9A3-F051E1A360BD}"/>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الأخبار الزائفة – الكاذبة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1532A57-6C7E-6355-40B8-1E32400336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6C78C-59BD-DFBD-D121-06EA6683D41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2D163DF-EDBA-4B1A-948F-AC21D22E0C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C3A6695-0246-61F3-F4FD-45BE850BCE89}"/>
              </a:ext>
            </a:extLst>
          </p:cNvPr>
          <p:cNvSpPr txBox="1"/>
          <p:nvPr/>
        </p:nvSpPr>
        <p:spPr>
          <a:xfrm>
            <a:off x="2346765" y="2441585"/>
            <a:ext cx="8649429"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1 - الأخبار المضللة عمدًا: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أي أن الأشخاص الذين ينشرونها يعرفون أنها كاذبة ولكنهم ينشرونها على أي حال، وقد يكون هذا للتلاعب بالرأي العام أو توجيه حركة المرور إلى موقع معين.</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4B880308-8341-A6F8-BA14-058D16FE21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6921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A5254F-5D1B-D04D-DA00-F701827E78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DFE3B0-C5A9-32BC-7C0C-1992EE8279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65BCAFD-028E-4CE6-FF82-FC497CD4210E}"/>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الأخبار الزائفة – الكاذبة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DDE3DBB-4090-EFDD-A836-DB208597E9E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A6738E-1941-F19C-29EB-3ADFDB8F402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D4FC250-AFA5-1231-8119-F2A981FE7C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735E98C-6CFB-C2FE-CB3A-6F124B35EF4F}"/>
              </a:ext>
            </a:extLst>
          </p:cNvPr>
          <p:cNvSpPr txBox="1"/>
          <p:nvPr/>
        </p:nvSpPr>
        <p:spPr>
          <a:xfrm>
            <a:off x="2647237" y="2651760"/>
            <a:ext cx="8348957" cy="1938992"/>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2 - الأخبار التي تحتوي على عناصر من الحقيقة: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الأخبار التي تحتوي على عناصر من الحقيقة ولكنها غير دقيقة في مجملها، قد يكون السبب في ذلك هو أن الكاتب لم يتحر صحة كل الحقائق، أو بالغ في بعض الجوانب لإثبات نقطة معينة.</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2AFBF761-3462-2EE9-C07F-9D038AE815C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003341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4F8D4-92E5-A4CD-2270-2B407B4640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B4F0AA-769A-E2F0-41C8-72A4FDBA12E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8DC1D0-E8A8-9E72-E388-A7BD532DBDA8}"/>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الأخبار الزائفة – الكاذبة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B2C6E891-EB3C-F412-7BBB-8D74E01CC5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C2720CA-4A93-78C0-343F-87ACC233165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E8A775B-2920-08F9-C885-BC9589FAC7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50A92AD-4D1D-F32B-BF1F-E67CF3E34E5C}"/>
              </a:ext>
            </a:extLst>
          </p:cNvPr>
          <p:cNvSpPr txBox="1"/>
          <p:nvPr/>
        </p:nvSpPr>
        <p:spPr>
          <a:xfrm>
            <a:off x="2574152" y="2011732"/>
            <a:ext cx="8628461" cy="3785652"/>
          </a:xfrm>
          <a:prstGeom prst="rect">
            <a:avLst/>
          </a:prstGeom>
          <a:noFill/>
        </p:spPr>
        <p:txBody>
          <a:bodyPr wrap="square" rtlCol="0">
            <a:spAutoFit/>
          </a:bodyPr>
          <a:lstStyle/>
          <a:p>
            <a:pPr algn="just" rtl="1">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نشأة الأخبار الزائفة : </a:t>
            </a:r>
          </a:p>
          <a:p>
            <a:pPr algn="just" rtl="1">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342900" indent="-342900" algn="just" rtl="1">
              <a:buFont typeface="Arial" panose="020B0604020202020204" pitchFamily="34" charset="0"/>
              <a:buChar char="•"/>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المعلومات المضللة ليست ظاهرة جديدة، فقد تم استخدام مصطلح الأخبار الكاذبة في الواقع خلال القرن التاسع عشر، لكن الإنترنت ووسائل الإعلام الحديثة غيرت طريقة صياغتها وترويجها.</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قبل ظهور الإنترنت، كان الناس يميلون إلى تلقي أخبارهم من مصادر إعلامية موثوقة طُلب من صحفييها اتباع قواعد ممارسات صارمة.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BE646DCE-2A5A-0C86-6D68-8DA9E25036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469449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3F48C-35AB-DD0E-7AE4-6FCDB02A73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9117A1-F43C-2992-5806-C514292D1F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8C2804A-0564-726D-7DFB-2A9844ECF38E}"/>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الأخبار الزائفة – الكاذبة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17685D1-F283-64E3-F161-E10B948EFC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25DFDB-159D-4434-6478-2DE97260018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2634FA6-4546-CF53-F951-02B21192FA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A2D92A7-2FAF-6D1E-63DB-31FD1CEE4193}"/>
              </a:ext>
            </a:extLst>
          </p:cNvPr>
          <p:cNvSpPr txBox="1"/>
          <p:nvPr/>
        </p:nvSpPr>
        <p:spPr>
          <a:xfrm>
            <a:off x="2647237" y="2672698"/>
            <a:ext cx="8201463" cy="2308324"/>
          </a:xfrm>
          <a:prstGeom prst="rect">
            <a:avLst/>
          </a:prstGeom>
          <a:noFill/>
        </p:spPr>
        <p:txBody>
          <a:bodyPr wrap="square" rtlCol="0">
            <a:spAutoFit/>
          </a:bodyPr>
          <a:lstStyle/>
          <a:p>
            <a:pPr marL="342900" indent="-342900" algn="just" rtl="1">
              <a:buFont typeface="Arial" panose="020B0604020202020204" pitchFamily="34" charset="0"/>
              <a:buChar char="•"/>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ثم جاء الإنترنت فأتاح طرقًا جديدة لنشر الأخبار والمعلومات ومشاركتها والاطلاع عليها، مع افتقار نسبي للتنظيم ومعايير التحرير. </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يستقي العديد من الأشخاص الآن الأخبار من وسائل التواصل الاجتماعي والمصادر الأخرى عبر الإنترنت، ولكن ليس من السهل دائمًا تحديد أي الأخبار حقيقية وأيها كاذبة.</a:t>
            </a:r>
          </a:p>
        </p:txBody>
      </p:sp>
      <p:pic>
        <p:nvPicPr>
          <p:cNvPr id="9" name="Picture 2" descr="D:\abdo\cairo university\PPT\images\fake.png">
            <a:extLst>
              <a:ext uri="{FF2B5EF4-FFF2-40B4-BE49-F238E27FC236}">
                <a16:creationId xmlns:a16="http://schemas.microsoft.com/office/drawing/2014/main" id="{00625BDA-3983-279C-54BC-890CCB78B54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46906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36B95-A117-9601-9446-9DA4EA7AE1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CEE058-CD04-8448-02F9-25BB496C49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4E049C-3722-C304-5B90-01275772870D}"/>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الأخبار الزائفة – الكاذبة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F0A5F8C2-FEA5-5287-5A18-C76712B004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E44A36-DC2C-B919-5142-D7F34297080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B0E3D6B-9B4F-FC4A-0DF8-9F478B10C3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0AB3DDB0-B7EB-F7C2-90E2-45DA9BEEF3AC}"/>
              </a:ext>
            </a:extLst>
          </p:cNvPr>
          <p:cNvGraphicFramePr/>
          <p:nvPr>
            <p:extLst>
              <p:ext uri="{D42A27DB-BD31-4B8C-83A1-F6EECF244321}">
                <p14:modId xmlns:p14="http://schemas.microsoft.com/office/powerpoint/2010/main" val="2562203412"/>
              </p:ext>
            </p:extLst>
          </p:nvPr>
        </p:nvGraphicFramePr>
        <p:xfrm>
          <a:off x="2217206" y="2075233"/>
          <a:ext cx="7119321" cy="3777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26509351-8A74-9C48-CA10-F01D2F1721DA}"/>
              </a:ext>
            </a:extLst>
          </p:cNvPr>
          <p:cNvSpPr txBox="1"/>
          <p:nvPr/>
        </p:nvSpPr>
        <p:spPr>
          <a:xfrm>
            <a:off x="6485710" y="1882770"/>
            <a:ext cx="4944290" cy="1384995"/>
          </a:xfrm>
          <a:prstGeom prst="rect">
            <a:avLst/>
          </a:prstGeom>
          <a:noFill/>
        </p:spPr>
        <p:txBody>
          <a:bodyPr wrap="square" rtlCol="0">
            <a:spAutoFit/>
          </a:bodyPr>
          <a:lstStyle/>
          <a:p>
            <a:pPr algn="ctr"/>
            <a:r>
              <a:rPr lang="ar-EG" sz="2800" dirty="0">
                <a:latin typeface="Alexandria" charset="0"/>
                <a:cs typeface="+mj-cs"/>
              </a:rPr>
              <a:t>للأخبار الزائفة تأثيرات كثيرة كما يلي:</a:t>
            </a:r>
          </a:p>
          <a:p>
            <a:pPr algn="ctr"/>
            <a:endParaRPr lang="ar-EG" sz="2800" dirty="0">
              <a:latin typeface="Alexandria" charset="0"/>
              <a:cs typeface="+mj-cs"/>
            </a:endParaRPr>
          </a:p>
          <a:p>
            <a:pPr algn="ctr"/>
            <a:endParaRPr lang="ar-EG" sz="2800" b="1" dirty="0">
              <a:solidFill>
                <a:srgbClr val="00AEEF"/>
              </a:solidFill>
              <a:latin typeface="Alexandria" charset="0"/>
              <a:cs typeface="+mj-cs"/>
            </a:endParaRPr>
          </a:p>
        </p:txBody>
      </p:sp>
      <p:pic>
        <p:nvPicPr>
          <p:cNvPr id="2" name="Picture 2" descr="D:\abdo\cairo university\PPT\images\fake.png">
            <a:extLst>
              <a:ext uri="{FF2B5EF4-FFF2-40B4-BE49-F238E27FC236}">
                <a16:creationId xmlns:a16="http://schemas.microsoft.com/office/drawing/2014/main" id="{17D17212-3E5F-C07A-A2A7-4200CAA760A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714009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E0ABF9-5D7A-FAB9-2AB4-D56BD34075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7E141D-5C53-923E-CDBB-DA5E8010F3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B8CB1FC-67B5-EABF-704D-14E6014D8E45}"/>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الأخبار الزائفة – الكاذبة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9FAED79-F1BA-5184-E82E-2D3B2753CB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01BEE8-E51B-975E-2FB0-69C926F1275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742929F-C250-CBF4-64BC-3E253B09DA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A321593-5240-FCD0-9647-A5022DB09C9B}"/>
              </a:ext>
            </a:extLst>
          </p:cNvPr>
          <p:cNvSpPr txBox="1"/>
          <p:nvPr/>
        </p:nvSpPr>
        <p:spPr>
          <a:xfrm>
            <a:off x="2513150" y="1966776"/>
            <a:ext cx="8679259" cy="5262979"/>
          </a:xfrm>
          <a:prstGeom prst="rect">
            <a:avLst/>
          </a:prstGeom>
          <a:noFill/>
        </p:spPr>
        <p:txBody>
          <a:bodyPr wrap="square" rtlCol="0">
            <a:spAutoFit/>
          </a:bodyPr>
          <a:lstStyle/>
          <a:p>
            <a:pPr algn="r" rtl="1"/>
            <a:r>
              <a:rPr lang="ar-EG" sz="2800" b="1" dirty="0">
                <a:latin typeface="Alexandria" charset="0"/>
                <a:cs typeface="+mj-cs"/>
              </a:rPr>
              <a:t>الأشخاص</a:t>
            </a:r>
            <a:r>
              <a:rPr lang="ar-EG" sz="2800" dirty="0">
                <a:latin typeface="Alexandria" charset="0"/>
                <a:cs typeface="+mj-cs"/>
              </a:rPr>
              <a:t> : من خلال ترويج أخبار عن شخص ما مثل إطلاق شائعة عن زواج فنان، أو طلاق فنان أو لاعب أو أحد المشاهير وهذا لم يحدث في الحقيقة.</a:t>
            </a:r>
          </a:p>
          <a:p>
            <a:pPr algn="r" rtl="1"/>
            <a:endParaRPr lang="ar-EG" sz="2800" dirty="0">
              <a:latin typeface="Alexandria" charset="0"/>
              <a:cs typeface="+mj-cs"/>
            </a:endParaRPr>
          </a:p>
          <a:p>
            <a:pPr algn="r" rtl="1"/>
            <a:r>
              <a:rPr lang="ar-EG" sz="2800" b="1" dirty="0">
                <a:latin typeface="Alexandria" charset="0"/>
                <a:cs typeface="+mj-cs"/>
              </a:rPr>
              <a:t>الحكومات</a:t>
            </a:r>
            <a:r>
              <a:rPr lang="ar-EG" sz="2800" dirty="0">
                <a:latin typeface="Alexandria" charset="0"/>
                <a:cs typeface="+mj-cs"/>
              </a:rPr>
              <a:t>: من خلال ترويج أخبار عن قرار حكومي حول فرض ضرائب جديدة وهذا لم يحدث في الحقيقة.</a:t>
            </a:r>
          </a:p>
          <a:p>
            <a:pPr algn="r" rtl="1"/>
            <a:endParaRPr lang="ar-EG" sz="2800" dirty="0">
              <a:latin typeface="Alexandria" charset="0"/>
              <a:cs typeface="+mj-cs"/>
            </a:endParaRPr>
          </a:p>
          <a:p>
            <a:pPr algn="r" rtl="1"/>
            <a:r>
              <a:rPr lang="ar-EG" sz="2800" b="1" dirty="0">
                <a:latin typeface="Alexandria" charset="0"/>
                <a:cs typeface="+mj-cs"/>
              </a:rPr>
              <a:t>المجتمع</a:t>
            </a:r>
            <a:r>
              <a:rPr lang="ar-EG" sz="2800" dirty="0">
                <a:latin typeface="Alexandria" charset="0"/>
                <a:cs typeface="+mj-cs"/>
              </a:rPr>
              <a:t>: من خلال انتشار أخبار عن أمر ما داخل المجتمع مثل إلغاء الدعم على سلع مهمة وهذا لم يحدث في الحقيقة.</a:t>
            </a:r>
          </a:p>
          <a:p>
            <a:pPr algn="r" rtl="1"/>
            <a:endParaRPr lang="ar-EG" sz="2800" dirty="0">
              <a:latin typeface="Alexandria" charset="0"/>
              <a:cs typeface="+mj-cs"/>
            </a:endParaRPr>
          </a:p>
          <a:p>
            <a:pPr algn="r" rtl="1"/>
            <a:endParaRPr lang="ar-EG" sz="2800" dirty="0">
              <a:latin typeface="Alexandria" charset="0"/>
              <a:cs typeface="+mj-cs"/>
            </a:endParaRPr>
          </a:p>
          <a:p>
            <a:pPr algn="r" rtl="1"/>
            <a:endParaRPr lang="ar-EG" sz="2800" b="1" dirty="0">
              <a:solidFill>
                <a:srgbClr val="00AEEF"/>
              </a:solidFill>
              <a:latin typeface="Alexandria" charset="0"/>
              <a:cs typeface="+mj-cs"/>
            </a:endParaRPr>
          </a:p>
        </p:txBody>
      </p:sp>
      <p:pic>
        <p:nvPicPr>
          <p:cNvPr id="2" name="Picture 2" descr="D:\abdo\cairo university\PPT\images\fake.png">
            <a:extLst>
              <a:ext uri="{FF2B5EF4-FFF2-40B4-BE49-F238E27FC236}">
                <a16:creationId xmlns:a16="http://schemas.microsoft.com/office/drawing/2014/main" id="{E9C67C96-AFD3-EE9D-79ED-04372C4F8C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4274" y="4352703"/>
            <a:ext cx="1620523" cy="16205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364789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EB339-8D26-F1F5-F972-62CA59E056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C8A6B6-4F11-E81D-DFF4-D0F128DB1C0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000508-43F7-FF89-95D4-1FBD376FE728}"/>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الأخبار الزائفة – الكاذبة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0E9BBC5-E607-D35A-5560-41C7AB761B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509F84-FE5B-DE3C-02F2-42A1582F364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2272B97-51B8-D39A-3727-DBDE4982A7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FD74F9F-A5B8-9A93-ACA1-5279D7C66467}"/>
              </a:ext>
            </a:extLst>
          </p:cNvPr>
          <p:cNvSpPr txBox="1"/>
          <p:nvPr/>
        </p:nvSpPr>
        <p:spPr>
          <a:xfrm>
            <a:off x="2870666" y="1926622"/>
            <a:ext cx="8201463" cy="46166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هناك أنواع مختلفة من الأخبار الزائفة حسب دوافع من يؤلفها كما يلي:</a:t>
            </a:r>
          </a:p>
        </p:txBody>
      </p:sp>
      <p:pic>
        <p:nvPicPr>
          <p:cNvPr id="9" name="Picture 2" descr="D:\abdo\cairo university\PPT\images\fake.png">
            <a:extLst>
              <a:ext uri="{FF2B5EF4-FFF2-40B4-BE49-F238E27FC236}">
                <a16:creationId xmlns:a16="http://schemas.microsoft.com/office/drawing/2014/main" id="{EE10803E-7B24-F246-DFC6-FFA48519F0B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Diagram 3">
            <a:extLst>
              <a:ext uri="{FF2B5EF4-FFF2-40B4-BE49-F238E27FC236}">
                <a16:creationId xmlns:a16="http://schemas.microsoft.com/office/drawing/2014/main" id="{6DEB09A0-1B9C-5C89-DEA7-D9B77669D806}"/>
              </a:ext>
            </a:extLst>
          </p:cNvPr>
          <p:cNvGraphicFramePr/>
          <p:nvPr>
            <p:extLst>
              <p:ext uri="{D42A27DB-BD31-4B8C-83A1-F6EECF244321}">
                <p14:modId xmlns:p14="http://schemas.microsoft.com/office/powerpoint/2010/main" val="4080986886"/>
              </p:ext>
            </p:extLst>
          </p:nvPr>
        </p:nvGraphicFramePr>
        <p:xfrm>
          <a:off x="2972265" y="2558382"/>
          <a:ext cx="7998266" cy="33705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5934057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1E6D2-9E23-2900-D2DC-144DDDA54D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EA4B02-17CC-5755-7777-E2A218D9DF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A279D04-9262-E854-1D4C-BA7D92764AA9}"/>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الأخبار الزائفة – الكاذبة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31894D1-21A0-65A4-6273-B5D3F0F123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501277-3EBB-D3FB-CD94-6D570EB30FDF}"/>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8ADEF51-CC27-6F91-C0A0-3AE8B8B1F6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2C69EB-8E2C-530A-1BF9-2E06F999C269}"/>
              </a:ext>
            </a:extLst>
          </p:cNvPr>
          <p:cNvSpPr txBox="1"/>
          <p:nvPr/>
        </p:nvSpPr>
        <p:spPr>
          <a:xfrm>
            <a:off x="2647237" y="2521052"/>
            <a:ext cx="8201463"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Simplified Arabic" panose="02020603050405020304" pitchFamily="18" charset="-78"/>
                <a:cs typeface="Simplified Arabic" panose="02020603050405020304" pitchFamily="18" charset="-78"/>
              </a:rPr>
              <a:t>1 - </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العناوين المستدرجة للنقر: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تؤدي القصص الغريبة والصور المشوهة إلى زيادة النقرات والمشاركة عبر الإنترنت، وتشير العناوين المستدرجة للنقر إلى الأخبار المصممة عمدًا للحصول على المزيد من زوار الموقع وزيادة عائدات الإعلانات لأصحاب مواقع الإنترنت، مما يؤثر على حساب الحقيقة والدقة.</a:t>
            </a:r>
          </a:p>
        </p:txBody>
      </p:sp>
      <p:pic>
        <p:nvPicPr>
          <p:cNvPr id="9" name="Picture 2" descr="D:\abdo\cairo university\PPT\images\fake.png">
            <a:extLst>
              <a:ext uri="{FF2B5EF4-FFF2-40B4-BE49-F238E27FC236}">
                <a16:creationId xmlns:a16="http://schemas.microsoft.com/office/drawing/2014/main" id="{EF7E5157-849A-A90E-2FBB-D2FF330D40F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222006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489EF-BD68-1D2F-C905-5024000B94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3E5E71-C71F-5380-B793-E11176BD02A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A7CA968-5754-52E9-C5C0-78D4E814D6B3}"/>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الأخبار الزائفة – الكاذبة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46525F7-653B-1480-88FF-719A48604E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24E07B-01DC-483F-1CF2-CD059687D1A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01F1073-576A-FD0A-1C79-8556F6481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609F744-D81C-3600-E595-45FFB59437D6}"/>
              </a:ext>
            </a:extLst>
          </p:cNvPr>
          <p:cNvSpPr txBox="1"/>
          <p:nvPr/>
        </p:nvSpPr>
        <p:spPr>
          <a:xfrm>
            <a:off x="2647237" y="2521052"/>
            <a:ext cx="8201463" cy="267765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2 - الدعاية الرنانة: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تشير الدعاية الرنانة إلى الأخبار الكاذبة أو الزائفة المؤلفة لتضليل الجمهور وتعزيز أجندة سياسية أو منظور متحيز.</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Simplified Arabic" panose="02020603050405020304" pitchFamily="18" charset="-78"/>
                <a:cs typeface="Simplified Arabic" panose="02020603050405020304" pitchFamily="18" charset="-78"/>
              </a:rPr>
              <a:t>مثال: دولة </a:t>
            </a:r>
            <a:r>
              <a:rPr lang="en-US" sz="2400" dirty="0">
                <a:solidFill>
                  <a:prstClr val="black"/>
                </a:solidFill>
                <a:latin typeface="Simplified Arabic" panose="02020603050405020304" pitchFamily="18" charset="-78"/>
                <a:cs typeface="Simplified Arabic" panose="02020603050405020304" pitchFamily="18" charset="-78"/>
              </a:rPr>
              <a:t>x</a:t>
            </a:r>
            <a:r>
              <a:rPr lang="ar-EG" sz="2400" dirty="0">
                <a:solidFill>
                  <a:prstClr val="black"/>
                </a:solidFill>
                <a:latin typeface="Simplified Arabic" panose="02020603050405020304" pitchFamily="18" charset="-78"/>
                <a:cs typeface="Simplified Arabic" panose="02020603050405020304" pitchFamily="18" charset="-78"/>
              </a:rPr>
              <a:t>: قدمنا معونات مادية لدولة </a:t>
            </a:r>
            <a:r>
              <a:rPr lang="en-US" sz="2400" dirty="0">
                <a:solidFill>
                  <a:prstClr val="black"/>
                </a:solidFill>
                <a:latin typeface="Simplified Arabic" panose="02020603050405020304" pitchFamily="18" charset="-78"/>
                <a:cs typeface="Simplified Arabic" panose="02020603050405020304" pitchFamily="18" charset="-78"/>
              </a:rPr>
              <a:t>y</a:t>
            </a:r>
            <a:r>
              <a:rPr lang="ar-EG" sz="2400" dirty="0">
                <a:solidFill>
                  <a:prstClr val="black"/>
                </a:solidFill>
                <a:latin typeface="Simplified Arabic" panose="02020603050405020304" pitchFamily="18" charset="-78"/>
                <a:cs typeface="Simplified Arabic" panose="02020603050405020304" pitchFamily="18" charset="-78"/>
              </a:rPr>
              <a:t> وهذا يكون غير حقيقي</a:t>
            </a:r>
            <a:r>
              <a:rPr lang="en-US" sz="2400" dirty="0">
                <a:solidFill>
                  <a:prstClr val="black"/>
                </a:solidFill>
                <a:latin typeface="Simplified Arabic" panose="02020603050405020304" pitchFamily="18" charset="-78"/>
                <a:cs typeface="Simplified Arabic" panose="02020603050405020304" pitchFamily="18" charset="-78"/>
              </a:rPr>
              <a:t>.</a:t>
            </a: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E8492C66-2900-C10F-356E-D1E04058AA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027642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C1FC9-2832-91B3-90D0-C9F74BC1F9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8863D2-4E8C-8026-CAFC-37D92A50DAD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DBF983F-0E70-AF2E-2FAD-A32BB448CC2A}"/>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الأخبار الزائفة – الكاذبة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6A8595E-1FE6-B744-AE27-F5BDE1610F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8263F0-C762-A58F-27A3-479452215E8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104AD3C-8508-247F-2116-233864873C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26853A7-906E-F58C-0864-EFC09B7C77A9}"/>
              </a:ext>
            </a:extLst>
          </p:cNvPr>
          <p:cNvSpPr txBox="1"/>
          <p:nvPr/>
        </p:nvSpPr>
        <p:spPr>
          <a:xfrm>
            <a:off x="2647237" y="2239542"/>
            <a:ext cx="8201463" cy="267765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3 - الصحافة الركيكة: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في بعض الأحيان، لا يتوفر للصحفيين الوقت للتحقق من جميع الحقائق قبل النشر، مما يؤدي إلى تحول الأخطاء المرتَكبة بحسن نية إلى أخبار زائفة، ومع ذلك فإن المصادر الإخبارية الموثوقة ستصحح الأخطاء الصادرة عنها وتتحلى بالشفافية مع القراء عند وقوعها في مثل هذا النوع من الأخطاء.</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0EB1535F-52D3-A382-EFCA-784D63A8015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687352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D19405-9D9B-8339-0E8F-11557646B0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5437FF-2E5A-FC7C-B704-6C157FB798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DD7B11F-EF7D-96D6-682C-B3E3ED1C10C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الأخبار الزائفة – الكاذبة</a:t>
            </a:r>
          </a:p>
          <a:p>
            <a:pPr algn="ctr"/>
            <a:endParaRPr lang="ar-EG" sz="2800"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7386AE0D-EF6D-DF01-5FAB-5D6ADAEC1F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A63A8F-C12E-CE67-16ED-88E27599EE6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6E11DFF-0D3D-DC6F-FF0E-C01089650C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BEBA669-F036-61FD-F31C-882B882F05FD}"/>
              </a:ext>
            </a:extLst>
          </p:cNvPr>
          <p:cNvSpPr txBox="1"/>
          <p:nvPr/>
        </p:nvSpPr>
        <p:spPr>
          <a:xfrm>
            <a:off x="2513150" y="2575268"/>
            <a:ext cx="8201463"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4 - العناوين المضللة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في بعض الأحيان قد يكون الخبر صحيحًا في مجمله، ولكن يتم استخدام عنوان مثير أو مضلل لحث القراء على النقر عليه، وقد يؤدي ذلك إلى ترويج أخبار كاذبة، حيث يتم عادةً عرض العنوان الرئيسي والمقتطفات الصغيرة فقط من المقالة على وسائل التواصل الاجتماعي، حيث يمكن أن تنتشر بسرعة.</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1169786A-C86D-E658-32A9-83E06B46292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098484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475BCF-FE7B-0E60-B14D-982429AE70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49E0DF-9361-D935-3891-E25450E0F0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4BB67A2-A371-A2D1-E6B0-E2B941F8FE8A}"/>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الأخبار الزائفة – الكاذبة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B6381F9-C312-CCF5-9E39-063A71BCB3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94F494-4419-BE53-4E77-EA8B82BCDE5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A1BE5CD-6E1E-1185-330A-EC597C3EAF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AB77AFD-2FBC-C87A-3D69-D439ACD99320}"/>
              </a:ext>
            </a:extLst>
          </p:cNvPr>
          <p:cNvSpPr txBox="1"/>
          <p:nvPr/>
        </p:nvSpPr>
        <p:spPr>
          <a:xfrm>
            <a:off x="2647237" y="2636580"/>
            <a:ext cx="8201463" cy="156966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5 - المحتوى الاحتيالي</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يحدث هذا عندما يتم انتحال شخصية مصادر الأخبار الحقيقية بإصدار أخبار كاذبة ومختلقة لخداع الجمهور أو تضليله.</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5C13B8A7-DF63-2694-2BD6-43D0016233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132640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139B6-285D-1D5D-26CC-152E186013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5173AB-7B80-1494-92DD-397029E8F3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CEA1F3C-AF66-240B-A132-8E580A4B562F}"/>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أنواع الأخبار الزائفة – الكاذبة</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092DDD73-6046-5A13-9B73-AE576D35B7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A25104-FF1A-ABCD-DE21-FE4C9664306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E88FF4F-E760-D857-B3B7-26F44B844D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E3F3AE4-D1BA-37AD-97D9-D3509AD740C9}"/>
              </a:ext>
            </a:extLst>
          </p:cNvPr>
          <p:cNvSpPr txBox="1"/>
          <p:nvPr/>
        </p:nvSpPr>
        <p:spPr>
          <a:xfrm>
            <a:off x="2629957" y="2381048"/>
            <a:ext cx="8201463"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6 - الهجاء أو المحاكاة الساخرة: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تُنشر بعض الأخبار الكاذبة بغرض الترفيه، على سبيل المثال تستخدم القصص الساخرة الدعابة أو السخرية أو المبالغة للمزاح حول الأخبار أو المشاهير، ولا تحاول هذه الأخبار تضليل الجماهير لأنه لا يُقصد بها أن تؤخذ على محمل الجد، وتشمل الأمثلة البارزة للمواقع الساخرة </a:t>
            </a:r>
            <a:r>
              <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The Onion </a:t>
            </a: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a:t>
            </a:r>
            <a:r>
              <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The Daily Mash.</a:t>
            </a:r>
          </a:p>
        </p:txBody>
      </p:sp>
      <p:pic>
        <p:nvPicPr>
          <p:cNvPr id="9" name="Picture 2" descr="D:\abdo\cairo university\PPT\images\fake.png">
            <a:extLst>
              <a:ext uri="{FF2B5EF4-FFF2-40B4-BE49-F238E27FC236}">
                <a16:creationId xmlns:a16="http://schemas.microsoft.com/office/drawing/2014/main" id="{06564C74-81DF-6166-6FFB-606D71B0681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983319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319939-67C1-C1C3-9993-2914644E44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AFEEE3-995F-71F7-6B6D-B4E05B53A0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194213-82BC-1647-EE33-DEC013E09869}"/>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آلية عمل الأخبار الكاذبة</a:t>
            </a: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 الزائفة</a:t>
            </a:r>
            <a:endParaRPr kumimoji="0" lang="en-US" sz="28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FD61211-7CFF-7883-783F-01A41103ED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9D846E-DCC8-FBC7-A6DB-5907A18C37CF}"/>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1DB9D3C3-0983-3558-AA63-627FACE4D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D116808-9D31-3008-1A9B-5C920F1ED7B4}"/>
              </a:ext>
            </a:extLst>
          </p:cNvPr>
          <p:cNvSpPr txBox="1"/>
          <p:nvPr/>
        </p:nvSpPr>
        <p:spPr>
          <a:xfrm>
            <a:off x="2773846" y="2128748"/>
            <a:ext cx="8201463" cy="3785652"/>
          </a:xfrm>
          <a:prstGeom prst="rect">
            <a:avLst/>
          </a:prstGeom>
          <a:noFill/>
        </p:spPr>
        <p:txBody>
          <a:bodyPr wrap="square" rtlCol="0">
            <a:spAutoFit/>
          </a:bodyPr>
          <a:lstStyle/>
          <a:p>
            <a:pPr algn="just" rtl="1">
              <a:defRPr/>
            </a:pPr>
            <a:r>
              <a:rPr lang="ar-EG" sz="2400" dirty="0">
                <a:solidFill>
                  <a:prstClr val="black"/>
                </a:solidFill>
                <a:latin typeface="Simplified Arabic" panose="02020603050405020304" pitchFamily="18" charset="-78"/>
                <a:cs typeface="Simplified Arabic" panose="02020603050405020304" pitchFamily="18" charset="-78"/>
              </a:rPr>
              <a:t>هناك آلية لعمل الأخبار الزائفة – الكاذبة سيتم عرضها فيما يلي: </a:t>
            </a: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1 - </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يتم نشر الأخبار الكاذبة من خلال مواقع الأخبار الكاذبة، والتي غالبًا ما تحاكي مصادر الأخبار </a:t>
            </a: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الحقيقية</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في محاولة لاكتساب المصداقية. </a:t>
            </a: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algn="just" rtl="1">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2 - </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وفقًا للأبحاث، تمكّن وسائل التواصل الاجتماعي من انتشار الادعاءات الكاذبة، </a:t>
            </a: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ما يسبب ترويجها </a:t>
            </a: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بشكل </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أسرع من ترويج الأخبار الحقيقية. </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06225E45-046D-C8A4-5664-02B7BE6DB35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610452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CA5B76-4AA4-BBB0-0C47-E45C3E9D76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498271-5861-D58D-25B7-E1DFF687D14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73F392D-01E3-99AC-68CC-042EF0DB2E5B}"/>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آلية عمل الأخبار الكاذبة</a:t>
            </a: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 الزائفة</a:t>
            </a:r>
            <a:endParaRPr kumimoji="0" lang="en-US" sz="28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5DE0D2F-0CB3-403B-1047-5E24D175A9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6DDACA-5B54-386F-3622-954B1FD018D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CB302F3-CBF9-1187-ED62-68DC6D4C60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F9D3C5B-283F-BB16-3B95-499AE4B3AC3A}"/>
              </a:ext>
            </a:extLst>
          </p:cNvPr>
          <p:cNvSpPr txBox="1"/>
          <p:nvPr/>
        </p:nvSpPr>
        <p:spPr>
          <a:xfrm>
            <a:off x="2629957" y="2434053"/>
            <a:ext cx="8201463" cy="3785652"/>
          </a:xfrm>
          <a:prstGeom prst="rect">
            <a:avLst/>
          </a:prstGeom>
          <a:noFill/>
        </p:spPr>
        <p:txBody>
          <a:bodyPr wrap="square" rtlCol="0">
            <a:spAutoFit/>
          </a:bodyPr>
          <a:lstStyle/>
          <a:p>
            <a:pPr algn="just" rtl="1">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3 - </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تنتشر الأخبار الكاذبة بسرعة لأنها مصممة عادةً لجذب الانتباه وجذب المشاعر؛ وهذا هو السبب في أنها غالبًا ما تحتوي على ادعاءات أو قصص غريبة تثير الغضب أو الخوف.</a:t>
            </a: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algn="just" rtl="1">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4 - </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يعطي الموجز بوسائل التواصل الاجتماعي الأولوية للمحتوى بناءً على مقاييس التفاعل - أي عدد مرات مشاركته وإبداء الإعجاب به - وليس على مدى دقته أو تحري الصدق فيه. </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DF6EC8EA-EED1-5B45-EB42-B8119275152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072030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CA6076-1C99-CF77-4354-ECA300612C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A23558-2750-2B70-35AA-2349287DC9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9892C26-ACA2-E79A-7D23-75EC00AF6805}"/>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آلية عمل الأخبار الكاذبة</a:t>
            </a: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 الزائفة</a:t>
            </a:r>
            <a:endParaRPr kumimoji="0" lang="en-US" sz="28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2969729-AB0C-AD7D-FED6-E2BFC93708F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B58BBA-858A-2F95-9610-4C0AB49BA12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14752524-BD47-9F00-8346-BD00373982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94DBA83-DB68-56CC-4D3D-2D19B22EF233}"/>
              </a:ext>
            </a:extLst>
          </p:cNvPr>
          <p:cNvSpPr txBox="1"/>
          <p:nvPr/>
        </p:nvSpPr>
        <p:spPr>
          <a:xfrm>
            <a:off x="2629957" y="2498080"/>
            <a:ext cx="8201463" cy="3416320"/>
          </a:xfrm>
          <a:prstGeom prst="rect">
            <a:avLst/>
          </a:prstGeom>
          <a:noFill/>
        </p:spPr>
        <p:txBody>
          <a:bodyPr wrap="square" rtlCol="0">
            <a:spAutoFit/>
          </a:bodyPr>
          <a:lstStyle/>
          <a:p>
            <a:pPr algn="just" rtl="1">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5 - </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يمكن أن يسمح هذا النهج بانتشار الع</a:t>
            </a: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ناوين</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الجاذبة للنقر والمبالغة والمعلومات الخطأ على نطاق واسع.</a:t>
            </a: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algn="just" rtl="1">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6 - </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يُنظر إلى شركات وسائل التواصل الاجتماعي على أنها منصات وليست ناشرين، مما يعني أنه لا تتحمل نفس المسؤوليات القانونية مثل وسائل الإعلام التقليدية، مع أن هذا قد يتغير مع تطور المشهد السياسي والقانوني. </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EAE3D400-ADDF-04C3-F602-29A3EA62BA7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056935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71394-2335-55E5-DEB3-CCDF34E7F1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9E7ECE-0365-FD9A-0CA8-BE0627F7B3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AF35A5-8E15-604A-326A-A0B54B2BF1AA}"/>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آلية عمل الأخبار الكاذبة</a:t>
            </a: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 الزائفة</a:t>
            </a:r>
            <a:endParaRPr kumimoji="0" lang="en-US" sz="28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8E9A510-0FB8-63AE-B2A5-F4EC062D2E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5AF1BE-4733-FF13-5A11-F76A2B461A8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D84B44F-3ABF-D317-DF76-2BFAAC0A36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72703C2-B67A-E045-5D42-9C544D656AFE}"/>
              </a:ext>
            </a:extLst>
          </p:cNvPr>
          <p:cNvSpPr txBox="1"/>
          <p:nvPr/>
        </p:nvSpPr>
        <p:spPr>
          <a:xfrm>
            <a:off x="2629957" y="2498080"/>
            <a:ext cx="8201463" cy="3416320"/>
          </a:xfrm>
          <a:prstGeom prst="rect">
            <a:avLst/>
          </a:prstGeom>
          <a:noFill/>
        </p:spPr>
        <p:txBody>
          <a:bodyPr wrap="square" rtlCol="0">
            <a:spAutoFit/>
          </a:bodyPr>
          <a:lstStyle/>
          <a:p>
            <a:pPr algn="just" rtl="1">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7 - </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يمكن لروبوتات وسائل التواصل الاجتماعي أن تنشر أخبارًا كاذبة لأنها تنتج وتنشر المقالات على نطاق واسع، بغض النظر عن مصداقية مصادرها.</a:t>
            </a: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algn="just" rtl="1">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8 - </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المتصيُّدون هم مستخدمو الإنترنت الذين يحاولون عمدًا بدء الجدال أو إزعاج الناس</a:t>
            </a: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وهؤلاء يلعبون أيضًا دورًا لا بأس به في نشر الأخبار الكاذبة بل أنهم قد يكونون، في بعض الأحيان، مأجورين للقيام بذلك لأسباب سياسية. </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C2B618E8-76F8-90EA-941B-A4F76192B24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772675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A5725-1395-EA75-5378-9F4612FDF2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7670A5-3363-1AFB-3C97-2E6D73E2DC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B1DEE61-FD7D-4099-DA9F-5806D6BB29B5}"/>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آلية عمل الأخبار الكاذبة</a:t>
            </a: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 الزائفة</a:t>
            </a:r>
            <a:endParaRPr kumimoji="0" lang="en-US" sz="28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24B0EDA-CB81-1FFD-870E-E998B72E56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84275C-3B10-C8A9-2E16-C4CBC591AAA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5515D38-B3AF-96AC-FD1D-BB66AEFBCA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82C13BB-45D7-5B25-A244-356CC323BEF3}"/>
              </a:ext>
            </a:extLst>
          </p:cNvPr>
          <p:cNvSpPr txBox="1"/>
          <p:nvPr/>
        </p:nvSpPr>
        <p:spPr>
          <a:xfrm>
            <a:off x="2629957" y="2498080"/>
            <a:ext cx="8201463" cy="3046988"/>
          </a:xfrm>
          <a:prstGeom prst="rect">
            <a:avLst/>
          </a:prstGeom>
          <a:noFill/>
        </p:spPr>
        <p:txBody>
          <a:bodyPr wrap="square" rtlCol="0">
            <a:spAutoFit/>
          </a:bodyPr>
          <a:lstStyle/>
          <a:p>
            <a:pPr algn="just" rtl="1">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9 - </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تُستخدم أحيانًا مصطلحات "اللجان الإلكترونية" في هذا السياق للإشارة إلى مجموعات مؤسسية من المتصيُّدين الذين يحاولون التدخل في صنع القرار السياسي.</a:t>
            </a: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algn="just" rtl="1">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10 - </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تتضمن الأخبار الكاذبة أحيانًا استخدام تقنية التزييف العميق</a:t>
            </a: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وهذه عبارة عن مقاطع فيديو مزيفة تم إنشاؤها باستخدام البرامج الرقمية والتعلم الآلي ومبادلة الوجوه. </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E3E2372D-7E6E-9DB1-C1BB-AAEB0E8A70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7672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FF302-8228-0CCD-B34B-36C4B8801A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981460-964D-7A10-C989-287AC487F1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A340045-A858-B8D8-58FB-A72B0A703189}"/>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آلية عمل الأخبار الكاذبة</a:t>
            </a: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 الزائفة</a:t>
            </a:r>
            <a:endParaRPr kumimoji="0" lang="en-US" sz="28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F9A7CC6-1449-4F8F-33A1-C655CCA1AD1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2A78D5-DE1C-2235-6984-D9DB99470FD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EEB4E79-FAB0-6DA9-CF9D-62D80F3853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7B5C989-C9E8-5BC2-92DF-AFC14507BA1F}"/>
              </a:ext>
            </a:extLst>
          </p:cNvPr>
          <p:cNvSpPr txBox="1"/>
          <p:nvPr/>
        </p:nvSpPr>
        <p:spPr>
          <a:xfrm>
            <a:off x="2629957" y="2498080"/>
            <a:ext cx="8201463" cy="3046988"/>
          </a:xfrm>
          <a:prstGeom prst="rect">
            <a:avLst/>
          </a:prstGeom>
          <a:noFill/>
        </p:spPr>
        <p:txBody>
          <a:bodyPr wrap="square" rtlCol="0">
            <a:spAutoFit/>
          </a:bodyPr>
          <a:lstStyle/>
          <a:p>
            <a:pPr algn="just" rtl="1">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11 - </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يتم دمج الصور لإنشاء لقطات جديدة تعرض أحداثًا أو إجراءات لم تحدث على أرض الواقع. يمكن أن تكون النتائج مقنعة للغاية ويصعب اكتشاف أنها زائفة.</a:t>
            </a: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algn="just" rtl="1">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12 - </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يمكن لل</a:t>
            </a:r>
            <a:r>
              <a:rPr lang="ar-EG" sz="2400" dirty="0">
                <a:solidFill>
                  <a:prstClr val="black"/>
                </a:solidFill>
                <a:latin typeface="Simplified Arabic" panose="02020603050405020304" pitchFamily="18" charset="-78"/>
                <a:cs typeface="Simplified Arabic" panose="02020603050405020304" pitchFamily="18" charset="-78"/>
              </a:rPr>
              <a:t>روبوتات </a:t>
            </a: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إنشاء حسابات زائفة عبر الإنترنت، والتي تكتسب بعد ذلك متابعين وتقدير وسلطة، وبعضها مبرمج لنشر معلومات مضللة. </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F0693EE9-C7A2-43ED-1AD1-1ABCBDFA4A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206240"/>
            <a:ext cx="1704929" cy="1704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896112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00D6F-D4B2-1049-FB4E-5DAAE5727A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0BEBCE-F62F-643B-2E12-496CE5FB4F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AD20C00-AE74-4726-FFE5-DA9391C6389E}"/>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طرق اكتشاف الأخبار الكاذبة</a:t>
            </a: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 الزائفة</a:t>
            </a:r>
            <a:endPar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FE9F8D86-C2E9-2DA6-4A50-560D85FA36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D005BA-BB92-EF32-4A02-0CE66BCF08A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236AF96-D377-6879-E49C-4593AEE180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descr="D:\abdo\cairo university\PPT\images\fake.png">
            <a:extLst>
              <a:ext uri="{FF2B5EF4-FFF2-40B4-BE49-F238E27FC236}">
                <a16:creationId xmlns:a16="http://schemas.microsoft.com/office/drawing/2014/main" id="{C81240FD-D843-C8C3-8008-39E831F441E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2308" y="4506712"/>
            <a:ext cx="1404457" cy="1404457"/>
          </a:xfrm>
          <a:prstGeom prst="rect">
            <a:avLst/>
          </a:prstGeom>
          <a:noFill/>
          <a:extLst>
            <a:ext uri="{909E8E84-426E-40DD-AFC4-6F175D3DCCD1}">
              <a14:hiddenFill xmlns:a14="http://schemas.microsoft.com/office/drawing/2010/main">
                <a:solidFill>
                  <a:srgbClr val="FFFFFF"/>
                </a:solidFill>
              </a14:hiddenFill>
            </a:ext>
          </a:extLst>
        </p:spPr>
      </p:pic>
      <p:sp>
        <p:nvSpPr>
          <p:cNvPr id="4" name="Freeform 10">
            <a:extLst>
              <a:ext uri="{FF2B5EF4-FFF2-40B4-BE49-F238E27FC236}">
                <a16:creationId xmlns:a16="http://schemas.microsoft.com/office/drawing/2014/main" id="{35F3EE3F-0910-77D6-F4A8-F359F7ADE978}"/>
              </a:ext>
            </a:extLst>
          </p:cNvPr>
          <p:cNvSpPr>
            <a:spLocks noChangeArrowheads="1"/>
          </p:cNvSpPr>
          <p:nvPr/>
        </p:nvSpPr>
        <p:spPr bwMode="auto">
          <a:xfrm>
            <a:off x="5356405" y="2981895"/>
            <a:ext cx="963461" cy="934659"/>
          </a:xfrm>
          <a:custGeom>
            <a:avLst/>
            <a:gdLst>
              <a:gd name="T0" fmla="*/ 2604 w 2951"/>
              <a:gd name="T1" fmla="*/ 1625 h 2861"/>
              <a:gd name="T2" fmla="*/ 2746 w 2951"/>
              <a:gd name="T3" fmla="*/ 1486 h 2861"/>
              <a:gd name="T4" fmla="*/ 2746 w 2951"/>
              <a:gd name="T5" fmla="*/ 979 h 2861"/>
              <a:gd name="T6" fmla="*/ 2482 w 2951"/>
              <a:gd name="T7" fmla="*/ 709 h 2861"/>
              <a:gd name="T8" fmla="*/ 1116 w 2951"/>
              <a:gd name="T9" fmla="*/ 709 h 2861"/>
              <a:gd name="T10" fmla="*/ 1116 w 2951"/>
              <a:gd name="T11" fmla="*/ 709 h 2861"/>
              <a:gd name="T12" fmla="*/ 566 w 2951"/>
              <a:gd name="T13" fmla="*/ 1133 h 2861"/>
              <a:gd name="T14" fmla="*/ 566 w 2951"/>
              <a:gd name="T15" fmla="*/ 1133 h 2861"/>
              <a:gd name="T16" fmla="*/ 0 w 2951"/>
              <a:gd name="T17" fmla="*/ 566 h 2861"/>
              <a:gd name="T18" fmla="*/ 0 w 2951"/>
              <a:gd name="T19" fmla="*/ 566 h 2861"/>
              <a:gd name="T20" fmla="*/ 566 w 2951"/>
              <a:gd name="T21" fmla="*/ 0 h 2861"/>
              <a:gd name="T22" fmla="*/ 566 w 2951"/>
              <a:gd name="T23" fmla="*/ 0 h 2861"/>
              <a:gd name="T24" fmla="*/ 1130 w 2951"/>
              <a:gd name="T25" fmla="*/ 505 h 2861"/>
              <a:gd name="T26" fmla="*/ 2566 w 2951"/>
              <a:gd name="T27" fmla="*/ 505 h 2861"/>
              <a:gd name="T28" fmla="*/ 2950 w 2951"/>
              <a:gd name="T29" fmla="*/ 897 h 2861"/>
              <a:gd name="T30" fmla="*/ 2950 w 2951"/>
              <a:gd name="T31" fmla="*/ 2652 h 2861"/>
              <a:gd name="T32" fmla="*/ 2746 w 2951"/>
              <a:gd name="T33" fmla="*/ 2860 h 2861"/>
              <a:gd name="T34" fmla="*/ 2746 w 2951"/>
              <a:gd name="T35" fmla="*/ 1588 h 2861"/>
              <a:gd name="T36" fmla="*/ 2746 w 2951"/>
              <a:gd name="T37" fmla="*/ 1588 h 2861"/>
              <a:gd name="T38" fmla="*/ 2636 w 2951"/>
              <a:gd name="T39" fmla="*/ 1699 h 2861"/>
              <a:gd name="T40" fmla="*/ 1579 w 2951"/>
              <a:gd name="T41" fmla="*/ 1699 h 2861"/>
              <a:gd name="T42" fmla="*/ 1482 w 2951"/>
              <a:gd name="T43" fmla="*/ 1794 h 2861"/>
              <a:gd name="T44" fmla="*/ 1482 w 2951"/>
              <a:gd name="T45" fmla="*/ 2316 h 2861"/>
              <a:gd name="T46" fmla="*/ 1482 w 2951"/>
              <a:gd name="T47" fmla="*/ 2420 h 2861"/>
              <a:gd name="T48" fmla="*/ 1482 w 2951"/>
              <a:gd name="T49" fmla="*/ 2420 h 2861"/>
              <a:gd name="T50" fmla="*/ 1367 w 2951"/>
              <a:gd name="T51" fmla="*/ 2533 h 2861"/>
              <a:gd name="T52" fmla="*/ 314 w 2951"/>
              <a:gd name="T53" fmla="*/ 2533 h 2861"/>
              <a:gd name="T54" fmla="*/ 314 w 2951"/>
              <a:gd name="T55" fmla="*/ 2533 h 2861"/>
              <a:gd name="T56" fmla="*/ 202 w 2951"/>
              <a:gd name="T57" fmla="*/ 2608 h 2861"/>
              <a:gd name="T58" fmla="*/ 202 w 2951"/>
              <a:gd name="T59" fmla="*/ 2608 h 2861"/>
              <a:gd name="T60" fmla="*/ 81 w 2951"/>
              <a:gd name="T61" fmla="*/ 2487 h 2861"/>
              <a:gd name="T62" fmla="*/ 81 w 2951"/>
              <a:gd name="T63" fmla="*/ 2487 h 2861"/>
              <a:gd name="T64" fmla="*/ 202 w 2951"/>
              <a:gd name="T65" fmla="*/ 2367 h 2861"/>
              <a:gd name="T66" fmla="*/ 202 w 2951"/>
              <a:gd name="T67" fmla="*/ 2367 h 2861"/>
              <a:gd name="T68" fmla="*/ 321 w 2951"/>
              <a:gd name="T69" fmla="*/ 2458 h 2861"/>
              <a:gd name="T70" fmla="*/ 1336 w 2951"/>
              <a:gd name="T71" fmla="*/ 2458 h 2861"/>
              <a:gd name="T72" fmla="*/ 1407 w 2951"/>
              <a:gd name="T73" fmla="*/ 2388 h 2861"/>
              <a:gd name="T74" fmla="*/ 1407 w 2951"/>
              <a:gd name="T75" fmla="*/ 1763 h 2861"/>
              <a:gd name="T76" fmla="*/ 1550 w 2951"/>
              <a:gd name="T77" fmla="*/ 1625 h 2861"/>
              <a:gd name="T78" fmla="*/ 2604 w 2951"/>
              <a:gd name="T79" fmla="*/ 1625 h 2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951" h="2861">
                <a:moveTo>
                  <a:pt x="2604" y="1625"/>
                </a:moveTo>
                <a:lnTo>
                  <a:pt x="2746" y="1486"/>
                </a:lnTo>
                <a:lnTo>
                  <a:pt x="2746" y="979"/>
                </a:lnTo>
                <a:lnTo>
                  <a:pt x="2482" y="709"/>
                </a:lnTo>
                <a:lnTo>
                  <a:pt x="1116" y="709"/>
                </a:lnTo>
                <a:lnTo>
                  <a:pt x="1116" y="709"/>
                </a:lnTo>
                <a:cubicBezTo>
                  <a:pt x="1052" y="952"/>
                  <a:pt x="831" y="1133"/>
                  <a:pt x="566" y="1133"/>
                </a:cubicBezTo>
                <a:lnTo>
                  <a:pt x="566" y="1133"/>
                </a:lnTo>
                <a:cubicBezTo>
                  <a:pt x="254" y="1133"/>
                  <a:pt x="0" y="878"/>
                  <a:pt x="0" y="566"/>
                </a:cubicBezTo>
                <a:lnTo>
                  <a:pt x="0" y="566"/>
                </a:lnTo>
                <a:cubicBezTo>
                  <a:pt x="0" y="253"/>
                  <a:pt x="254" y="0"/>
                  <a:pt x="566" y="0"/>
                </a:cubicBezTo>
                <a:lnTo>
                  <a:pt x="566" y="0"/>
                </a:lnTo>
                <a:cubicBezTo>
                  <a:pt x="859" y="0"/>
                  <a:pt x="1099" y="221"/>
                  <a:pt x="1130" y="505"/>
                </a:cubicBezTo>
                <a:lnTo>
                  <a:pt x="2566" y="505"/>
                </a:lnTo>
                <a:lnTo>
                  <a:pt x="2950" y="897"/>
                </a:lnTo>
                <a:lnTo>
                  <a:pt x="2950" y="2652"/>
                </a:lnTo>
                <a:lnTo>
                  <a:pt x="2746" y="2860"/>
                </a:lnTo>
                <a:lnTo>
                  <a:pt x="2746" y="1588"/>
                </a:lnTo>
                <a:lnTo>
                  <a:pt x="2746" y="1588"/>
                </a:lnTo>
                <a:cubicBezTo>
                  <a:pt x="2709" y="1625"/>
                  <a:pt x="2672" y="1661"/>
                  <a:pt x="2636" y="1699"/>
                </a:cubicBezTo>
                <a:lnTo>
                  <a:pt x="1579" y="1699"/>
                </a:lnTo>
                <a:lnTo>
                  <a:pt x="1482" y="1794"/>
                </a:lnTo>
                <a:lnTo>
                  <a:pt x="1482" y="2316"/>
                </a:lnTo>
                <a:lnTo>
                  <a:pt x="1482" y="2420"/>
                </a:lnTo>
                <a:lnTo>
                  <a:pt x="1482" y="2420"/>
                </a:lnTo>
                <a:cubicBezTo>
                  <a:pt x="1443" y="2456"/>
                  <a:pt x="1406" y="2494"/>
                  <a:pt x="1367" y="2533"/>
                </a:cubicBezTo>
                <a:lnTo>
                  <a:pt x="314" y="2533"/>
                </a:lnTo>
                <a:lnTo>
                  <a:pt x="314" y="2533"/>
                </a:lnTo>
                <a:cubicBezTo>
                  <a:pt x="297" y="2577"/>
                  <a:pt x="253" y="2608"/>
                  <a:pt x="202" y="2608"/>
                </a:cubicBezTo>
                <a:lnTo>
                  <a:pt x="202" y="2608"/>
                </a:lnTo>
                <a:cubicBezTo>
                  <a:pt x="136" y="2608"/>
                  <a:pt x="81" y="2553"/>
                  <a:pt x="81" y="2487"/>
                </a:cubicBezTo>
                <a:lnTo>
                  <a:pt x="81" y="2487"/>
                </a:lnTo>
                <a:cubicBezTo>
                  <a:pt x="81" y="2421"/>
                  <a:pt x="136" y="2367"/>
                  <a:pt x="202" y="2367"/>
                </a:cubicBezTo>
                <a:lnTo>
                  <a:pt x="202" y="2367"/>
                </a:lnTo>
                <a:cubicBezTo>
                  <a:pt x="259" y="2367"/>
                  <a:pt x="307" y="2406"/>
                  <a:pt x="321" y="2458"/>
                </a:cubicBezTo>
                <a:lnTo>
                  <a:pt x="1336" y="2458"/>
                </a:lnTo>
                <a:lnTo>
                  <a:pt x="1407" y="2388"/>
                </a:lnTo>
                <a:lnTo>
                  <a:pt x="1407" y="1763"/>
                </a:lnTo>
                <a:lnTo>
                  <a:pt x="1550" y="1625"/>
                </a:lnTo>
                <a:lnTo>
                  <a:pt x="2604" y="1625"/>
                </a:lnTo>
              </a:path>
            </a:pathLst>
          </a:custGeom>
          <a:solidFill>
            <a:schemeClr val="bg1">
              <a:lumMod val="75000"/>
            </a:schemeClr>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8" name="Freeform 11">
            <a:extLst>
              <a:ext uri="{FF2B5EF4-FFF2-40B4-BE49-F238E27FC236}">
                <a16:creationId xmlns:a16="http://schemas.microsoft.com/office/drawing/2014/main" id="{664FC395-6F51-8BDF-AD45-9C58FF1EE890}"/>
              </a:ext>
            </a:extLst>
          </p:cNvPr>
          <p:cNvSpPr>
            <a:spLocks noChangeArrowheads="1"/>
          </p:cNvSpPr>
          <p:nvPr/>
        </p:nvSpPr>
        <p:spPr bwMode="auto">
          <a:xfrm>
            <a:off x="6201070" y="3588760"/>
            <a:ext cx="1852035" cy="581821"/>
          </a:xfrm>
          <a:custGeom>
            <a:avLst/>
            <a:gdLst>
              <a:gd name="T0" fmla="*/ 4540 w 5670"/>
              <a:gd name="T1" fmla="*/ 817 h 1782"/>
              <a:gd name="T2" fmla="*/ 2310 w 5670"/>
              <a:gd name="T3" fmla="*/ 817 h 1782"/>
              <a:gd name="T4" fmla="*/ 2310 w 5670"/>
              <a:gd name="T5" fmla="*/ 817 h 1782"/>
              <a:gd name="T6" fmla="*/ 2414 w 5670"/>
              <a:gd name="T7" fmla="*/ 714 h 1782"/>
              <a:gd name="T8" fmla="*/ 2414 w 5670"/>
              <a:gd name="T9" fmla="*/ 494 h 1782"/>
              <a:gd name="T10" fmla="*/ 2510 w 5670"/>
              <a:gd name="T11" fmla="*/ 395 h 1782"/>
              <a:gd name="T12" fmla="*/ 2934 w 5670"/>
              <a:gd name="T13" fmla="*/ 395 h 1782"/>
              <a:gd name="T14" fmla="*/ 2934 w 5670"/>
              <a:gd name="T15" fmla="*/ 395 h 1782"/>
              <a:gd name="T16" fmla="*/ 3046 w 5670"/>
              <a:gd name="T17" fmla="*/ 469 h 1782"/>
              <a:gd name="T18" fmla="*/ 3046 w 5670"/>
              <a:gd name="T19" fmla="*/ 469 h 1782"/>
              <a:gd name="T20" fmla="*/ 3167 w 5670"/>
              <a:gd name="T21" fmla="*/ 349 h 1782"/>
              <a:gd name="T22" fmla="*/ 3167 w 5670"/>
              <a:gd name="T23" fmla="*/ 349 h 1782"/>
              <a:gd name="T24" fmla="*/ 3046 w 5670"/>
              <a:gd name="T25" fmla="*/ 228 h 1782"/>
              <a:gd name="T26" fmla="*/ 3046 w 5670"/>
              <a:gd name="T27" fmla="*/ 228 h 1782"/>
              <a:gd name="T28" fmla="*/ 2929 w 5670"/>
              <a:gd name="T29" fmla="*/ 322 h 1782"/>
              <a:gd name="T30" fmla="*/ 2478 w 5670"/>
              <a:gd name="T31" fmla="*/ 322 h 1782"/>
              <a:gd name="T32" fmla="*/ 2415 w 5670"/>
              <a:gd name="T33" fmla="*/ 387 h 1782"/>
              <a:gd name="T34" fmla="*/ 2415 w 5670"/>
              <a:gd name="T35" fmla="*/ 215 h 1782"/>
              <a:gd name="T36" fmla="*/ 2275 w 5670"/>
              <a:gd name="T37" fmla="*/ 73 h 1782"/>
              <a:gd name="T38" fmla="*/ 1803 w 5670"/>
              <a:gd name="T39" fmla="*/ 73 h 1782"/>
              <a:gd name="T40" fmla="*/ 1803 w 5670"/>
              <a:gd name="T41" fmla="*/ 73 h 1782"/>
              <a:gd name="T42" fmla="*/ 1692 w 5670"/>
              <a:gd name="T43" fmla="*/ 0 h 1782"/>
              <a:gd name="T44" fmla="*/ 1692 w 5670"/>
              <a:gd name="T45" fmla="*/ 0 h 1782"/>
              <a:gd name="T46" fmla="*/ 1571 w 5670"/>
              <a:gd name="T47" fmla="*/ 121 h 1782"/>
              <a:gd name="T48" fmla="*/ 1571 w 5670"/>
              <a:gd name="T49" fmla="*/ 121 h 1782"/>
              <a:gd name="T50" fmla="*/ 1692 w 5670"/>
              <a:gd name="T51" fmla="*/ 243 h 1782"/>
              <a:gd name="T52" fmla="*/ 1692 w 5670"/>
              <a:gd name="T53" fmla="*/ 243 h 1782"/>
              <a:gd name="T54" fmla="*/ 1810 w 5670"/>
              <a:gd name="T55" fmla="*/ 147 h 1782"/>
              <a:gd name="T56" fmla="*/ 2245 w 5670"/>
              <a:gd name="T57" fmla="*/ 147 h 1782"/>
              <a:gd name="T58" fmla="*/ 2341 w 5670"/>
              <a:gd name="T59" fmla="*/ 245 h 1782"/>
              <a:gd name="T60" fmla="*/ 2341 w 5670"/>
              <a:gd name="T61" fmla="*/ 245 h 1782"/>
              <a:gd name="T62" fmla="*/ 2339 w 5670"/>
              <a:gd name="T63" fmla="*/ 682 h 1782"/>
              <a:gd name="T64" fmla="*/ 2206 w 5670"/>
              <a:gd name="T65" fmla="*/ 817 h 1782"/>
              <a:gd name="T66" fmla="*/ 383 w 5670"/>
              <a:gd name="T67" fmla="*/ 817 h 1782"/>
              <a:gd name="T68" fmla="*/ 0 w 5670"/>
              <a:gd name="T69" fmla="*/ 1211 h 1782"/>
              <a:gd name="T70" fmla="*/ 0 w 5670"/>
              <a:gd name="T71" fmla="*/ 1572 h 1782"/>
              <a:gd name="T72" fmla="*/ 204 w 5670"/>
              <a:gd name="T73" fmla="*/ 1781 h 1782"/>
              <a:gd name="T74" fmla="*/ 204 w 5670"/>
              <a:gd name="T75" fmla="*/ 1292 h 1782"/>
              <a:gd name="T76" fmla="*/ 468 w 5670"/>
              <a:gd name="T77" fmla="*/ 1021 h 1782"/>
              <a:gd name="T78" fmla="*/ 4553 w 5670"/>
              <a:gd name="T79" fmla="*/ 1021 h 1782"/>
              <a:gd name="T80" fmla="*/ 4553 w 5670"/>
              <a:gd name="T81" fmla="*/ 1021 h 1782"/>
              <a:gd name="T82" fmla="*/ 5103 w 5670"/>
              <a:gd name="T83" fmla="*/ 1450 h 1782"/>
              <a:gd name="T84" fmla="*/ 5103 w 5670"/>
              <a:gd name="T85" fmla="*/ 1450 h 1782"/>
              <a:gd name="T86" fmla="*/ 5669 w 5670"/>
              <a:gd name="T87" fmla="*/ 884 h 1782"/>
              <a:gd name="T88" fmla="*/ 5669 w 5670"/>
              <a:gd name="T89" fmla="*/ 884 h 1782"/>
              <a:gd name="T90" fmla="*/ 5103 w 5670"/>
              <a:gd name="T91" fmla="*/ 317 h 1782"/>
              <a:gd name="T92" fmla="*/ 5103 w 5670"/>
              <a:gd name="T93" fmla="*/ 317 h 1782"/>
              <a:gd name="T94" fmla="*/ 4540 w 5670"/>
              <a:gd name="T95" fmla="*/ 817 h 1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670" h="1782">
                <a:moveTo>
                  <a:pt x="4540" y="817"/>
                </a:moveTo>
                <a:lnTo>
                  <a:pt x="2310" y="817"/>
                </a:lnTo>
                <a:lnTo>
                  <a:pt x="2310" y="817"/>
                </a:lnTo>
                <a:cubicBezTo>
                  <a:pt x="2345" y="782"/>
                  <a:pt x="2379" y="749"/>
                  <a:pt x="2414" y="714"/>
                </a:cubicBezTo>
                <a:lnTo>
                  <a:pt x="2414" y="494"/>
                </a:lnTo>
                <a:lnTo>
                  <a:pt x="2510" y="395"/>
                </a:lnTo>
                <a:lnTo>
                  <a:pt x="2934" y="395"/>
                </a:lnTo>
                <a:lnTo>
                  <a:pt x="2934" y="395"/>
                </a:lnTo>
                <a:cubicBezTo>
                  <a:pt x="2952" y="439"/>
                  <a:pt x="2996" y="469"/>
                  <a:pt x="3046" y="469"/>
                </a:cubicBezTo>
                <a:lnTo>
                  <a:pt x="3046" y="469"/>
                </a:lnTo>
                <a:cubicBezTo>
                  <a:pt x="3113" y="469"/>
                  <a:pt x="3167" y="417"/>
                  <a:pt x="3167" y="349"/>
                </a:cubicBezTo>
                <a:lnTo>
                  <a:pt x="3167" y="349"/>
                </a:lnTo>
                <a:cubicBezTo>
                  <a:pt x="3167" y="283"/>
                  <a:pt x="3113" y="228"/>
                  <a:pt x="3046" y="228"/>
                </a:cubicBezTo>
                <a:lnTo>
                  <a:pt x="3046" y="228"/>
                </a:lnTo>
                <a:cubicBezTo>
                  <a:pt x="2989" y="228"/>
                  <a:pt x="2941" y="268"/>
                  <a:pt x="2929" y="322"/>
                </a:cubicBezTo>
                <a:lnTo>
                  <a:pt x="2478" y="322"/>
                </a:lnTo>
                <a:lnTo>
                  <a:pt x="2415" y="387"/>
                </a:lnTo>
                <a:lnTo>
                  <a:pt x="2415" y="215"/>
                </a:lnTo>
                <a:lnTo>
                  <a:pt x="2275" y="73"/>
                </a:lnTo>
                <a:lnTo>
                  <a:pt x="1803" y="73"/>
                </a:lnTo>
                <a:lnTo>
                  <a:pt x="1803" y="73"/>
                </a:lnTo>
                <a:cubicBezTo>
                  <a:pt x="1784" y="30"/>
                  <a:pt x="1741" y="0"/>
                  <a:pt x="1692" y="0"/>
                </a:cubicBezTo>
                <a:lnTo>
                  <a:pt x="1692" y="0"/>
                </a:lnTo>
                <a:cubicBezTo>
                  <a:pt x="1625" y="0"/>
                  <a:pt x="1571" y="55"/>
                  <a:pt x="1571" y="121"/>
                </a:cubicBezTo>
                <a:lnTo>
                  <a:pt x="1571" y="121"/>
                </a:lnTo>
                <a:cubicBezTo>
                  <a:pt x="1571" y="189"/>
                  <a:pt x="1625" y="243"/>
                  <a:pt x="1692" y="243"/>
                </a:cubicBezTo>
                <a:lnTo>
                  <a:pt x="1692" y="243"/>
                </a:lnTo>
                <a:cubicBezTo>
                  <a:pt x="1750" y="243"/>
                  <a:pt x="1798" y="202"/>
                  <a:pt x="1810" y="147"/>
                </a:cubicBezTo>
                <a:lnTo>
                  <a:pt x="2245" y="147"/>
                </a:lnTo>
                <a:lnTo>
                  <a:pt x="2341" y="245"/>
                </a:lnTo>
                <a:lnTo>
                  <a:pt x="2341" y="245"/>
                </a:lnTo>
                <a:cubicBezTo>
                  <a:pt x="2341" y="391"/>
                  <a:pt x="2339" y="536"/>
                  <a:pt x="2339" y="682"/>
                </a:cubicBezTo>
                <a:lnTo>
                  <a:pt x="2206" y="817"/>
                </a:lnTo>
                <a:lnTo>
                  <a:pt x="383" y="817"/>
                </a:lnTo>
                <a:lnTo>
                  <a:pt x="0" y="1211"/>
                </a:lnTo>
                <a:lnTo>
                  <a:pt x="0" y="1572"/>
                </a:lnTo>
                <a:lnTo>
                  <a:pt x="204" y="1781"/>
                </a:lnTo>
                <a:lnTo>
                  <a:pt x="204" y="1292"/>
                </a:lnTo>
                <a:lnTo>
                  <a:pt x="468" y="1021"/>
                </a:lnTo>
                <a:lnTo>
                  <a:pt x="4553" y="1021"/>
                </a:lnTo>
                <a:lnTo>
                  <a:pt x="4553" y="1021"/>
                </a:lnTo>
                <a:cubicBezTo>
                  <a:pt x="4615" y="1267"/>
                  <a:pt x="4838" y="1450"/>
                  <a:pt x="5103" y="1450"/>
                </a:cubicBezTo>
                <a:lnTo>
                  <a:pt x="5103" y="1450"/>
                </a:lnTo>
                <a:cubicBezTo>
                  <a:pt x="5416" y="1450"/>
                  <a:pt x="5669" y="1197"/>
                  <a:pt x="5669" y="884"/>
                </a:cubicBezTo>
                <a:lnTo>
                  <a:pt x="5669" y="884"/>
                </a:lnTo>
                <a:cubicBezTo>
                  <a:pt x="5669" y="570"/>
                  <a:pt x="5416" y="317"/>
                  <a:pt x="5103" y="317"/>
                </a:cubicBezTo>
                <a:lnTo>
                  <a:pt x="5103" y="317"/>
                </a:lnTo>
                <a:cubicBezTo>
                  <a:pt x="4812" y="317"/>
                  <a:pt x="4573" y="536"/>
                  <a:pt x="4540" y="817"/>
                </a:cubicBezTo>
              </a:path>
            </a:pathLst>
          </a:custGeom>
          <a:solidFill>
            <a:schemeClr val="accent4"/>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0" name="Freeform 12">
            <a:extLst>
              <a:ext uri="{FF2B5EF4-FFF2-40B4-BE49-F238E27FC236}">
                <a16:creationId xmlns:a16="http://schemas.microsoft.com/office/drawing/2014/main" id="{B1D861E7-7405-ABDE-35AB-2A614E717CAF}"/>
              </a:ext>
            </a:extLst>
          </p:cNvPr>
          <p:cNvSpPr>
            <a:spLocks noChangeArrowheads="1"/>
          </p:cNvSpPr>
          <p:nvPr/>
        </p:nvSpPr>
        <p:spPr bwMode="auto">
          <a:xfrm>
            <a:off x="4398705" y="3917380"/>
            <a:ext cx="1909641" cy="963461"/>
          </a:xfrm>
          <a:custGeom>
            <a:avLst/>
            <a:gdLst>
              <a:gd name="T0" fmla="*/ 5846 w 5847"/>
              <a:gd name="T1" fmla="*/ 2949 h 2950"/>
              <a:gd name="T2" fmla="*/ 5846 w 5847"/>
              <a:gd name="T3" fmla="*/ 2949 h 2950"/>
              <a:gd name="T4" fmla="*/ 5845 w 5847"/>
              <a:gd name="T5" fmla="*/ 2949 h 2950"/>
              <a:gd name="T6" fmla="*/ 5846 w 5847"/>
              <a:gd name="T7" fmla="*/ 2949 h 2950"/>
              <a:gd name="T8" fmla="*/ 566 w 5847"/>
              <a:gd name="T9" fmla="*/ 0 h 2950"/>
              <a:gd name="T10" fmla="*/ 566 w 5847"/>
              <a:gd name="T11" fmla="*/ 0 h 2950"/>
              <a:gd name="T12" fmla="*/ 1127 w 5847"/>
              <a:gd name="T13" fmla="*/ 486 h 2950"/>
              <a:gd name="T14" fmla="*/ 5462 w 5847"/>
              <a:gd name="T15" fmla="*/ 486 h 2950"/>
              <a:gd name="T16" fmla="*/ 5846 w 5847"/>
              <a:gd name="T17" fmla="*/ 879 h 2950"/>
              <a:gd name="T18" fmla="*/ 5846 w 5847"/>
              <a:gd name="T19" fmla="*/ 2658 h 2950"/>
              <a:gd name="T20" fmla="*/ 5642 w 5847"/>
              <a:gd name="T21" fmla="*/ 2867 h 2950"/>
              <a:gd name="T22" fmla="*/ 5642 w 5847"/>
              <a:gd name="T23" fmla="*/ 961 h 2950"/>
              <a:gd name="T24" fmla="*/ 5378 w 5847"/>
              <a:gd name="T25" fmla="*/ 690 h 2950"/>
              <a:gd name="T26" fmla="*/ 1120 w 5847"/>
              <a:gd name="T27" fmla="*/ 690 h 2950"/>
              <a:gd name="T28" fmla="*/ 1120 w 5847"/>
              <a:gd name="T29" fmla="*/ 690 h 2950"/>
              <a:gd name="T30" fmla="*/ 566 w 5847"/>
              <a:gd name="T31" fmla="*/ 1133 h 2950"/>
              <a:gd name="T32" fmla="*/ 566 w 5847"/>
              <a:gd name="T33" fmla="*/ 1133 h 2950"/>
              <a:gd name="T34" fmla="*/ 0 w 5847"/>
              <a:gd name="T35" fmla="*/ 567 h 2950"/>
              <a:gd name="T36" fmla="*/ 0 w 5847"/>
              <a:gd name="T37" fmla="*/ 567 h 2950"/>
              <a:gd name="T38" fmla="*/ 566 w 5847"/>
              <a:gd name="T39" fmla="*/ 0 h 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47" h="2950">
                <a:moveTo>
                  <a:pt x="5846" y="2949"/>
                </a:moveTo>
                <a:lnTo>
                  <a:pt x="5846" y="2949"/>
                </a:lnTo>
                <a:lnTo>
                  <a:pt x="5845" y="2949"/>
                </a:lnTo>
                <a:lnTo>
                  <a:pt x="5846" y="2949"/>
                </a:lnTo>
                <a:close/>
                <a:moveTo>
                  <a:pt x="566" y="0"/>
                </a:moveTo>
                <a:lnTo>
                  <a:pt x="566" y="0"/>
                </a:lnTo>
                <a:cubicBezTo>
                  <a:pt x="852" y="0"/>
                  <a:pt x="1088" y="212"/>
                  <a:pt x="1127" y="486"/>
                </a:cubicBezTo>
                <a:lnTo>
                  <a:pt x="5462" y="486"/>
                </a:lnTo>
                <a:lnTo>
                  <a:pt x="5846" y="879"/>
                </a:lnTo>
                <a:lnTo>
                  <a:pt x="5846" y="2658"/>
                </a:lnTo>
                <a:lnTo>
                  <a:pt x="5642" y="2867"/>
                </a:lnTo>
                <a:lnTo>
                  <a:pt x="5642" y="961"/>
                </a:lnTo>
                <a:lnTo>
                  <a:pt x="5378" y="690"/>
                </a:lnTo>
                <a:lnTo>
                  <a:pt x="1120" y="690"/>
                </a:lnTo>
                <a:lnTo>
                  <a:pt x="1120" y="690"/>
                </a:lnTo>
                <a:cubicBezTo>
                  <a:pt x="1063" y="944"/>
                  <a:pt x="837" y="1133"/>
                  <a:pt x="566" y="1133"/>
                </a:cubicBezTo>
                <a:lnTo>
                  <a:pt x="566" y="1133"/>
                </a:lnTo>
                <a:cubicBezTo>
                  <a:pt x="253" y="1133"/>
                  <a:pt x="0" y="880"/>
                  <a:pt x="0" y="567"/>
                </a:cubicBezTo>
                <a:lnTo>
                  <a:pt x="0" y="567"/>
                </a:lnTo>
                <a:cubicBezTo>
                  <a:pt x="0" y="253"/>
                  <a:pt x="253" y="0"/>
                  <a:pt x="566" y="0"/>
                </a:cubicBezTo>
                <a:close/>
              </a:path>
            </a:pathLst>
          </a:custGeom>
          <a:solidFill>
            <a:schemeClr val="accent4"/>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1" name="Freeform 13">
            <a:extLst>
              <a:ext uri="{FF2B5EF4-FFF2-40B4-BE49-F238E27FC236}">
                <a16:creationId xmlns:a16="http://schemas.microsoft.com/office/drawing/2014/main" id="{6A026156-D6A7-784E-6814-462038AA6BDD}"/>
              </a:ext>
            </a:extLst>
          </p:cNvPr>
          <p:cNvSpPr>
            <a:spLocks noChangeArrowheads="1"/>
          </p:cNvSpPr>
          <p:nvPr/>
        </p:nvSpPr>
        <p:spPr bwMode="auto">
          <a:xfrm>
            <a:off x="6267465" y="4083840"/>
            <a:ext cx="1019627" cy="845369"/>
          </a:xfrm>
          <a:custGeom>
            <a:avLst/>
            <a:gdLst>
              <a:gd name="T0" fmla="*/ 1385 w 3124"/>
              <a:gd name="T1" fmla="*/ 1623 h 2587"/>
              <a:gd name="T2" fmla="*/ 1033 w 3124"/>
              <a:gd name="T3" fmla="*/ 1623 h 2587"/>
              <a:gd name="T4" fmla="*/ 1033 w 3124"/>
              <a:gd name="T5" fmla="*/ 1623 h 2587"/>
              <a:gd name="T6" fmla="*/ 1134 w 3124"/>
              <a:gd name="T7" fmla="*/ 1522 h 2587"/>
              <a:gd name="T8" fmla="*/ 1134 w 3124"/>
              <a:gd name="T9" fmla="*/ 263 h 2587"/>
              <a:gd name="T10" fmla="*/ 1230 w 3124"/>
              <a:gd name="T11" fmla="*/ 164 h 2587"/>
              <a:gd name="T12" fmla="*/ 2889 w 3124"/>
              <a:gd name="T13" fmla="*/ 164 h 2587"/>
              <a:gd name="T14" fmla="*/ 2889 w 3124"/>
              <a:gd name="T15" fmla="*/ 164 h 2587"/>
              <a:gd name="T16" fmla="*/ 3002 w 3124"/>
              <a:gd name="T17" fmla="*/ 242 h 2587"/>
              <a:gd name="T18" fmla="*/ 3002 w 3124"/>
              <a:gd name="T19" fmla="*/ 242 h 2587"/>
              <a:gd name="T20" fmla="*/ 3123 w 3124"/>
              <a:gd name="T21" fmla="*/ 121 h 2587"/>
              <a:gd name="T22" fmla="*/ 3123 w 3124"/>
              <a:gd name="T23" fmla="*/ 121 h 2587"/>
              <a:gd name="T24" fmla="*/ 3002 w 3124"/>
              <a:gd name="T25" fmla="*/ 0 h 2587"/>
              <a:gd name="T26" fmla="*/ 3002 w 3124"/>
              <a:gd name="T27" fmla="*/ 0 h 2587"/>
              <a:gd name="T28" fmla="*/ 2884 w 3124"/>
              <a:gd name="T29" fmla="*/ 90 h 2587"/>
              <a:gd name="T30" fmla="*/ 1199 w 3124"/>
              <a:gd name="T31" fmla="*/ 90 h 2587"/>
              <a:gd name="T32" fmla="*/ 1060 w 3124"/>
              <a:gd name="T33" fmla="*/ 233 h 2587"/>
              <a:gd name="T34" fmla="*/ 1060 w 3124"/>
              <a:gd name="T35" fmla="*/ 1491 h 2587"/>
              <a:gd name="T36" fmla="*/ 929 w 3124"/>
              <a:gd name="T37" fmla="*/ 1623 h 2587"/>
              <a:gd name="T38" fmla="*/ 383 w 3124"/>
              <a:gd name="T39" fmla="*/ 1623 h 2587"/>
              <a:gd name="T40" fmla="*/ 0 w 3124"/>
              <a:gd name="T41" fmla="*/ 2015 h 2587"/>
              <a:gd name="T42" fmla="*/ 0 w 3124"/>
              <a:gd name="T43" fmla="*/ 2378 h 2587"/>
              <a:gd name="T44" fmla="*/ 204 w 3124"/>
              <a:gd name="T45" fmla="*/ 2586 h 2587"/>
              <a:gd name="T46" fmla="*/ 204 w 3124"/>
              <a:gd name="T47" fmla="*/ 2097 h 2587"/>
              <a:gd name="T48" fmla="*/ 468 w 3124"/>
              <a:gd name="T49" fmla="*/ 1827 h 2587"/>
              <a:gd name="T50" fmla="*/ 1374 w 3124"/>
              <a:gd name="T51" fmla="*/ 1827 h 2587"/>
              <a:gd name="T52" fmla="*/ 1374 w 3124"/>
              <a:gd name="T53" fmla="*/ 1827 h 2587"/>
              <a:gd name="T54" fmla="*/ 1936 w 3124"/>
              <a:gd name="T55" fmla="*/ 2321 h 2587"/>
              <a:gd name="T56" fmla="*/ 1936 w 3124"/>
              <a:gd name="T57" fmla="*/ 2321 h 2587"/>
              <a:gd name="T58" fmla="*/ 2502 w 3124"/>
              <a:gd name="T59" fmla="*/ 1755 h 2587"/>
              <a:gd name="T60" fmla="*/ 2502 w 3124"/>
              <a:gd name="T61" fmla="*/ 1755 h 2587"/>
              <a:gd name="T62" fmla="*/ 1936 w 3124"/>
              <a:gd name="T63" fmla="*/ 1188 h 2587"/>
              <a:gd name="T64" fmla="*/ 1936 w 3124"/>
              <a:gd name="T65" fmla="*/ 1188 h 2587"/>
              <a:gd name="T66" fmla="*/ 1385 w 3124"/>
              <a:gd name="T67" fmla="*/ 1623 h 2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24" h="2587">
                <a:moveTo>
                  <a:pt x="1385" y="1623"/>
                </a:moveTo>
                <a:lnTo>
                  <a:pt x="1033" y="1623"/>
                </a:lnTo>
                <a:lnTo>
                  <a:pt x="1033" y="1623"/>
                </a:lnTo>
                <a:cubicBezTo>
                  <a:pt x="1066" y="1588"/>
                  <a:pt x="1100" y="1555"/>
                  <a:pt x="1134" y="1522"/>
                </a:cubicBezTo>
                <a:lnTo>
                  <a:pt x="1134" y="263"/>
                </a:lnTo>
                <a:lnTo>
                  <a:pt x="1230" y="164"/>
                </a:lnTo>
                <a:lnTo>
                  <a:pt x="2889" y="164"/>
                </a:lnTo>
                <a:lnTo>
                  <a:pt x="2889" y="164"/>
                </a:lnTo>
                <a:cubicBezTo>
                  <a:pt x="2906" y="209"/>
                  <a:pt x="2950" y="242"/>
                  <a:pt x="3002" y="242"/>
                </a:cubicBezTo>
                <a:lnTo>
                  <a:pt x="3002" y="242"/>
                </a:lnTo>
                <a:cubicBezTo>
                  <a:pt x="3069" y="242"/>
                  <a:pt x="3123" y="187"/>
                  <a:pt x="3123" y="121"/>
                </a:cubicBezTo>
                <a:lnTo>
                  <a:pt x="3123" y="121"/>
                </a:lnTo>
                <a:cubicBezTo>
                  <a:pt x="3123" y="53"/>
                  <a:pt x="3069" y="0"/>
                  <a:pt x="3002" y="0"/>
                </a:cubicBezTo>
                <a:lnTo>
                  <a:pt x="3002" y="0"/>
                </a:lnTo>
                <a:cubicBezTo>
                  <a:pt x="2945" y="0"/>
                  <a:pt x="2898" y="38"/>
                  <a:pt x="2884" y="90"/>
                </a:cubicBezTo>
                <a:lnTo>
                  <a:pt x="1199" y="90"/>
                </a:lnTo>
                <a:lnTo>
                  <a:pt x="1060" y="233"/>
                </a:lnTo>
                <a:lnTo>
                  <a:pt x="1060" y="1491"/>
                </a:lnTo>
                <a:lnTo>
                  <a:pt x="929" y="1623"/>
                </a:lnTo>
                <a:lnTo>
                  <a:pt x="383" y="1623"/>
                </a:lnTo>
                <a:lnTo>
                  <a:pt x="0" y="2015"/>
                </a:lnTo>
                <a:lnTo>
                  <a:pt x="0" y="2378"/>
                </a:lnTo>
                <a:lnTo>
                  <a:pt x="204" y="2586"/>
                </a:lnTo>
                <a:lnTo>
                  <a:pt x="204" y="2097"/>
                </a:lnTo>
                <a:lnTo>
                  <a:pt x="468" y="1827"/>
                </a:lnTo>
                <a:lnTo>
                  <a:pt x="1374" y="1827"/>
                </a:lnTo>
                <a:lnTo>
                  <a:pt x="1374" y="1827"/>
                </a:lnTo>
                <a:cubicBezTo>
                  <a:pt x="1410" y="2105"/>
                  <a:pt x="1647" y="2321"/>
                  <a:pt x="1936" y="2321"/>
                </a:cubicBezTo>
                <a:lnTo>
                  <a:pt x="1936" y="2321"/>
                </a:lnTo>
                <a:cubicBezTo>
                  <a:pt x="2248" y="2321"/>
                  <a:pt x="2502" y="2068"/>
                  <a:pt x="2502" y="1755"/>
                </a:cubicBezTo>
                <a:lnTo>
                  <a:pt x="2502" y="1755"/>
                </a:lnTo>
                <a:cubicBezTo>
                  <a:pt x="2502" y="1443"/>
                  <a:pt x="2248" y="1188"/>
                  <a:pt x="1936" y="1188"/>
                </a:cubicBezTo>
                <a:lnTo>
                  <a:pt x="1936" y="1188"/>
                </a:lnTo>
                <a:cubicBezTo>
                  <a:pt x="1668" y="1188"/>
                  <a:pt x="1444" y="1374"/>
                  <a:pt x="1385" y="1623"/>
                </a:cubicBezTo>
              </a:path>
            </a:pathLst>
          </a:custGeom>
          <a:solidFill>
            <a:schemeClr val="bg1">
              <a:lumMod val="75000"/>
            </a:schemeClr>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2" name="Freeform 14">
            <a:extLst>
              <a:ext uri="{FF2B5EF4-FFF2-40B4-BE49-F238E27FC236}">
                <a16:creationId xmlns:a16="http://schemas.microsoft.com/office/drawing/2014/main" id="{FFB7E9D5-7371-2AFF-F4A5-EB49C197EAF5}"/>
              </a:ext>
            </a:extLst>
          </p:cNvPr>
          <p:cNvSpPr>
            <a:spLocks noChangeArrowheads="1"/>
          </p:cNvSpPr>
          <p:nvPr/>
        </p:nvSpPr>
        <p:spPr bwMode="auto">
          <a:xfrm>
            <a:off x="5379447" y="4163645"/>
            <a:ext cx="940419" cy="1434391"/>
          </a:xfrm>
          <a:custGeom>
            <a:avLst/>
            <a:gdLst>
              <a:gd name="T0" fmla="*/ 710 w 2880"/>
              <a:gd name="T1" fmla="*/ 1347 h 4394"/>
              <a:gd name="T2" fmla="*/ 1929 w 2880"/>
              <a:gd name="T3" fmla="*/ 1762 h 4394"/>
              <a:gd name="T4" fmla="*/ 1838 w 2880"/>
              <a:gd name="T5" fmla="*/ 1669 h 4394"/>
              <a:gd name="T6" fmla="*/ 1741 w 2880"/>
              <a:gd name="T7" fmla="*/ 996 h 4394"/>
              <a:gd name="T8" fmla="*/ 1117 w 2880"/>
              <a:gd name="T9" fmla="*/ 996 h 4394"/>
              <a:gd name="T10" fmla="*/ 1003 w 2880"/>
              <a:gd name="T11" fmla="*/ 881 h 4394"/>
              <a:gd name="T12" fmla="*/ 907 w 2880"/>
              <a:gd name="T13" fmla="*/ 157 h 4394"/>
              <a:gd name="T14" fmla="*/ 237 w 2880"/>
              <a:gd name="T15" fmla="*/ 157 h 4394"/>
              <a:gd name="T16" fmla="*/ 121 w 2880"/>
              <a:gd name="T17" fmla="*/ 242 h 4394"/>
              <a:gd name="T18" fmla="*/ 0 w 2880"/>
              <a:gd name="T19" fmla="*/ 121 h 4394"/>
              <a:gd name="T20" fmla="*/ 121 w 2880"/>
              <a:gd name="T21" fmla="*/ 0 h 4394"/>
              <a:gd name="T22" fmla="*/ 938 w 2880"/>
              <a:gd name="T23" fmla="*/ 82 h 4394"/>
              <a:gd name="T24" fmla="*/ 1077 w 2880"/>
              <a:gd name="T25" fmla="*/ 851 h 4394"/>
              <a:gd name="T26" fmla="*/ 1772 w 2880"/>
              <a:gd name="T27" fmla="*/ 922 h 4394"/>
              <a:gd name="T28" fmla="*/ 1911 w 2880"/>
              <a:gd name="T29" fmla="*/ 1638 h 4394"/>
              <a:gd name="T30" fmla="*/ 2495 w 2880"/>
              <a:gd name="T31" fmla="*/ 1762 h 4394"/>
              <a:gd name="T32" fmla="*/ 2879 w 2880"/>
              <a:gd name="T33" fmla="*/ 4184 h 4394"/>
              <a:gd name="T34" fmla="*/ 2675 w 2880"/>
              <a:gd name="T35" fmla="*/ 2236 h 4394"/>
              <a:gd name="T36" fmla="*/ 2047 w 2880"/>
              <a:gd name="T37" fmla="*/ 1965 h 4394"/>
              <a:gd name="T38" fmla="*/ 1911 w 2880"/>
              <a:gd name="T39" fmla="*/ 2678 h 4394"/>
              <a:gd name="T40" fmla="*/ 1148 w 2880"/>
              <a:gd name="T41" fmla="*/ 2819 h 4394"/>
              <a:gd name="T42" fmla="*/ 1077 w 2880"/>
              <a:gd name="T43" fmla="*/ 3210 h 4394"/>
              <a:gd name="T44" fmla="*/ 1158 w 2880"/>
              <a:gd name="T45" fmla="*/ 3324 h 4394"/>
              <a:gd name="T46" fmla="*/ 1037 w 2880"/>
              <a:gd name="T47" fmla="*/ 3445 h 4394"/>
              <a:gd name="T48" fmla="*/ 915 w 2880"/>
              <a:gd name="T49" fmla="*/ 3324 h 4394"/>
              <a:gd name="T50" fmla="*/ 1003 w 2880"/>
              <a:gd name="T51" fmla="*/ 3208 h 4394"/>
              <a:gd name="T52" fmla="*/ 1003 w 2880"/>
              <a:gd name="T53" fmla="*/ 2860 h 4394"/>
              <a:gd name="T54" fmla="*/ 1221 w 2880"/>
              <a:gd name="T55" fmla="*/ 2746 h 4394"/>
              <a:gd name="T56" fmla="*/ 1838 w 2880"/>
              <a:gd name="T57" fmla="*/ 2648 h 4394"/>
              <a:gd name="T58" fmla="*/ 1838 w 2880"/>
              <a:gd name="T59" fmla="*/ 2072 h 4394"/>
              <a:gd name="T60" fmla="*/ 1274 w 2880"/>
              <a:gd name="T61" fmla="*/ 1965 h 4394"/>
              <a:gd name="T62" fmla="*/ 710 w 2880"/>
              <a:gd name="T63" fmla="*/ 2480 h 4394"/>
              <a:gd name="T64" fmla="*/ 143 w 2880"/>
              <a:gd name="T65" fmla="*/ 1914 h 4394"/>
              <a:gd name="T66" fmla="*/ 710 w 2880"/>
              <a:gd name="T67" fmla="*/ 1347 h 4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80" h="4394">
                <a:moveTo>
                  <a:pt x="710" y="1347"/>
                </a:moveTo>
                <a:lnTo>
                  <a:pt x="710" y="1347"/>
                </a:lnTo>
                <a:cubicBezTo>
                  <a:pt x="970" y="1347"/>
                  <a:pt x="1189" y="1522"/>
                  <a:pt x="1255" y="1762"/>
                </a:cubicBezTo>
                <a:lnTo>
                  <a:pt x="1929" y="1762"/>
                </a:lnTo>
                <a:lnTo>
                  <a:pt x="1929" y="1762"/>
                </a:lnTo>
                <a:cubicBezTo>
                  <a:pt x="1898" y="1730"/>
                  <a:pt x="1868" y="1700"/>
                  <a:pt x="1838" y="1669"/>
                </a:cubicBezTo>
                <a:lnTo>
                  <a:pt x="1838" y="1093"/>
                </a:lnTo>
                <a:lnTo>
                  <a:pt x="1741" y="996"/>
                </a:lnTo>
                <a:lnTo>
                  <a:pt x="1221" y="996"/>
                </a:lnTo>
                <a:lnTo>
                  <a:pt x="1117" y="996"/>
                </a:lnTo>
                <a:lnTo>
                  <a:pt x="1117" y="996"/>
                </a:lnTo>
                <a:cubicBezTo>
                  <a:pt x="1079" y="958"/>
                  <a:pt x="1041" y="920"/>
                  <a:pt x="1003" y="881"/>
                </a:cubicBezTo>
                <a:lnTo>
                  <a:pt x="1003" y="254"/>
                </a:lnTo>
                <a:lnTo>
                  <a:pt x="907" y="157"/>
                </a:lnTo>
                <a:lnTo>
                  <a:pt x="237" y="157"/>
                </a:lnTo>
                <a:lnTo>
                  <a:pt x="237" y="157"/>
                </a:lnTo>
                <a:cubicBezTo>
                  <a:pt x="222" y="205"/>
                  <a:pt x="176" y="242"/>
                  <a:pt x="121" y="242"/>
                </a:cubicBezTo>
                <a:lnTo>
                  <a:pt x="121" y="242"/>
                </a:lnTo>
                <a:cubicBezTo>
                  <a:pt x="55" y="242"/>
                  <a:pt x="0" y="187"/>
                  <a:pt x="0" y="121"/>
                </a:cubicBezTo>
                <a:lnTo>
                  <a:pt x="0" y="121"/>
                </a:lnTo>
                <a:cubicBezTo>
                  <a:pt x="0" y="54"/>
                  <a:pt x="55" y="0"/>
                  <a:pt x="121" y="0"/>
                </a:cubicBezTo>
                <a:lnTo>
                  <a:pt x="121" y="0"/>
                </a:lnTo>
                <a:cubicBezTo>
                  <a:pt x="174" y="0"/>
                  <a:pt x="220" y="34"/>
                  <a:pt x="236" y="82"/>
                </a:cubicBezTo>
                <a:lnTo>
                  <a:pt x="938" y="82"/>
                </a:lnTo>
                <a:lnTo>
                  <a:pt x="1077" y="224"/>
                </a:lnTo>
                <a:lnTo>
                  <a:pt x="1077" y="851"/>
                </a:lnTo>
                <a:lnTo>
                  <a:pt x="1148" y="922"/>
                </a:lnTo>
                <a:lnTo>
                  <a:pt x="1772" y="922"/>
                </a:lnTo>
                <a:lnTo>
                  <a:pt x="1911" y="1064"/>
                </a:lnTo>
                <a:lnTo>
                  <a:pt x="1911" y="1638"/>
                </a:lnTo>
                <a:lnTo>
                  <a:pt x="2032" y="1762"/>
                </a:lnTo>
                <a:lnTo>
                  <a:pt x="2495" y="1762"/>
                </a:lnTo>
                <a:lnTo>
                  <a:pt x="2879" y="2153"/>
                </a:lnTo>
                <a:lnTo>
                  <a:pt x="2879" y="4184"/>
                </a:lnTo>
                <a:lnTo>
                  <a:pt x="2675" y="4393"/>
                </a:lnTo>
                <a:lnTo>
                  <a:pt x="2675" y="2236"/>
                </a:lnTo>
                <a:lnTo>
                  <a:pt x="2411" y="1965"/>
                </a:lnTo>
                <a:lnTo>
                  <a:pt x="2047" y="1965"/>
                </a:lnTo>
                <a:lnTo>
                  <a:pt x="1911" y="2103"/>
                </a:lnTo>
                <a:lnTo>
                  <a:pt x="1911" y="2678"/>
                </a:lnTo>
                <a:lnTo>
                  <a:pt x="1772" y="2819"/>
                </a:lnTo>
                <a:lnTo>
                  <a:pt x="1148" y="2819"/>
                </a:lnTo>
                <a:lnTo>
                  <a:pt x="1077" y="2893"/>
                </a:lnTo>
                <a:lnTo>
                  <a:pt x="1077" y="3210"/>
                </a:lnTo>
                <a:lnTo>
                  <a:pt x="1077" y="3210"/>
                </a:lnTo>
                <a:cubicBezTo>
                  <a:pt x="1123" y="3227"/>
                  <a:pt x="1158" y="3272"/>
                  <a:pt x="1158" y="3324"/>
                </a:cubicBezTo>
                <a:lnTo>
                  <a:pt x="1158" y="3324"/>
                </a:lnTo>
                <a:cubicBezTo>
                  <a:pt x="1158" y="3390"/>
                  <a:pt x="1103" y="3445"/>
                  <a:pt x="1037" y="3445"/>
                </a:cubicBezTo>
                <a:lnTo>
                  <a:pt x="1037" y="3445"/>
                </a:lnTo>
                <a:cubicBezTo>
                  <a:pt x="970" y="3445"/>
                  <a:pt x="915" y="3390"/>
                  <a:pt x="915" y="3324"/>
                </a:cubicBezTo>
                <a:lnTo>
                  <a:pt x="915" y="3324"/>
                </a:lnTo>
                <a:cubicBezTo>
                  <a:pt x="915" y="3268"/>
                  <a:pt x="952" y="3222"/>
                  <a:pt x="1003" y="3208"/>
                </a:cubicBezTo>
                <a:lnTo>
                  <a:pt x="1003" y="2860"/>
                </a:lnTo>
                <a:lnTo>
                  <a:pt x="1003" y="2860"/>
                </a:lnTo>
                <a:cubicBezTo>
                  <a:pt x="1041" y="2822"/>
                  <a:pt x="1079" y="2785"/>
                  <a:pt x="1117" y="2746"/>
                </a:cubicBezTo>
                <a:lnTo>
                  <a:pt x="1221" y="2746"/>
                </a:lnTo>
                <a:lnTo>
                  <a:pt x="1741" y="2746"/>
                </a:lnTo>
                <a:lnTo>
                  <a:pt x="1838" y="2648"/>
                </a:lnTo>
                <a:lnTo>
                  <a:pt x="1838" y="2072"/>
                </a:lnTo>
                <a:lnTo>
                  <a:pt x="1838" y="2072"/>
                </a:lnTo>
                <a:cubicBezTo>
                  <a:pt x="1872" y="2036"/>
                  <a:pt x="1908" y="2001"/>
                  <a:pt x="1943" y="1965"/>
                </a:cubicBezTo>
                <a:lnTo>
                  <a:pt x="1274" y="1965"/>
                </a:lnTo>
                <a:lnTo>
                  <a:pt x="1274" y="1965"/>
                </a:lnTo>
                <a:cubicBezTo>
                  <a:pt x="1249" y="2254"/>
                  <a:pt x="1006" y="2480"/>
                  <a:pt x="710" y="2480"/>
                </a:cubicBezTo>
                <a:lnTo>
                  <a:pt x="710" y="2480"/>
                </a:lnTo>
                <a:cubicBezTo>
                  <a:pt x="397" y="2480"/>
                  <a:pt x="143" y="2227"/>
                  <a:pt x="143" y="1914"/>
                </a:cubicBezTo>
                <a:lnTo>
                  <a:pt x="143" y="1914"/>
                </a:lnTo>
                <a:cubicBezTo>
                  <a:pt x="143" y="1601"/>
                  <a:pt x="397" y="1347"/>
                  <a:pt x="710" y="1347"/>
                </a:cubicBezTo>
              </a:path>
            </a:pathLst>
          </a:custGeom>
          <a:solidFill>
            <a:schemeClr val="bg1">
              <a:lumMod val="75000"/>
            </a:schemeClr>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3" name="Freeform 27">
            <a:extLst>
              <a:ext uri="{FF2B5EF4-FFF2-40B4-BE49-F238E27FC236}">
                <a16:creationId xmlns:a16="http://schemas.microsoft.com/office/drawing/2014/main" id="{56E44852-F004-08E9-0841-DB313EDA9091}"/>
              </a:ext>
            </a:extLst>
          </p:cNvPr>
          <p:cNvSpPr>
            <a:spLocks noChangeArrowheads="1"/>
          </p:cNvSpPr>
          <p:nvPr/>
        </p:nvSpPr>
        <p:spPr bwMode="auto">
          <a:xfrm>
            <a:off x="5669246" y="1911706"/>
            <a:ext cx="1196439" cy="1285728"/>
          </a:xfrm>
          <a:custGeom>
            <a:avLst/>
            <a:gdLst>
              <a:gd name="connsiteX0" fmla="*/ 1033242 w 2392877"/>
              <a:gd name="connsiteY0" fmla="*/ 106368 h 2571456"/>
              <a:gd name="connsiteX1" fmla="*/ 763128 w 2392877"/>
              <a:gd name="connsiteY1" fmla="*/ 375227 h 2571456"/>
              <a:gd name="connsiteX2" fmla="*/ 1033242 w 2392877"/>
              <a:gd name="connsiteY2" fmla="*/ 644738 h 2571456"/>
              <a:gd name="connsiteX3" fmla="*/ 1302048 w 2392877"/>
              <a:gd name="connsiteY3" fmla="*/ 375227 h 2571456"/>
              <a:gd name="connsiteX4" fmla="*/ 1033242 w 2392877"/>
              <a:gd name="connsiteY4" fmla="*/ 106368 h 2571456"/>
              <a:gd name="connsiteX5" fmla="*/ 1033242 w 2392877"/>
              <a:gd name="connsiteY5" fmla="*/ 83528 h 2571456"/>
              <a:gd name="connsiteX6" fmla="*/ 1324285 w 2392877"/>
              <a:gd name="connsiteY6" fmla="*/ 375227 h 2571456"/>
              <a:gd name="connsiteX7" fmla="*/ 1033242 w 2392877"/>
              <a:gd name="connsiteY7" fmla="*/ 667578 h 2571456"/>
              <a:gd name="connsiteX8" fmla="*/ 740237 w 2392877"/>
              <a:gd name="connsiteY8" fmla="*/ 375227 h 2571456"/>
              <a:gd name="connsiteX9" fmla="*/ 1033242 w 2392877"/>
              <a:gd name="connsiteY9" fmla="*/ 83528 h 2571456"/>
              <a:gd name="connsiteX10" fmla="*/ 1030557 w 2392877"/>
              <a:gd name="connsiteY10" fmla="*/ 65985 h 2571456"/>
              <a:gd name="connsiteX11" fmla="*/ 719039 w 2392877"/>
              <a:gd name="connsiteY11" fmla="*/ 377617 h 2571456"/>
              <a:gd name="connsiteX12" fmla="*/ 1030557 w 2392877"/>
              <a:gd name="connsiteY12" fmla="*/ 688596 h 2571456"/>
              <a:gd name="connsiteX13" fmla="*/ 1340769 w 2392877"/>
              <a:gd name="connsiteY13" fmla="*/ 377617 h 2571456"/>
              <a:gd name="connsiteX14" fmla="*/ 1030557 w 2392877"/>
              <a:gd name="connsiteY14" fmla="*/ 65985 h 2571456"/>
              <a:gd name="connsiteX15" fmla="*/ 1030557 w 2392877"/>
              <a:gd name="connsiteY15" fmla="*/ 0 h 2571456"/>
              <a:gd name="connsiteX16" fmla="*/ 1406729 w 2392877"/>
              <a:gd name="connsiteY16" fmla="*/ 377617 h 2571456"/>
              <a:gd name="connsiteX17" fmla="*/ 1054721 w 2392877"/>
              <a:gd name="connsiteY17" fmla="*/ 753928 h 2571456"/>
              <a:gd name="connsiteX18" fmla="*/ 1054721 w 2392877"/>
              <a:gd name="connsiteY18" fmla="*/ 1086466 h 2571456"/>
              <a:gd name="connsiteX19" fmla="*/ 1097171 w 2392877"/>
              <a:gd name="connsiteY19" fmla="*/ 1043347 h 2571456"/>
              <a:gd name="connsiteX20" fmla="*/ 1504691 w 2392877"/>
              <a:gd name="connsiteY20" fmla="*/ 1043347 h 2571456"/>
              <a:gd name="connsiteX21" fmla="*/ 1550407 w 2392877"/>
              <a:gd name="connsiteY21" fmla="*/ 995655 h 2571456"/>
              <a:gd name="connsiteX22" fmla="*/ 1550407 w 2392877"/>
              <a:gd name="connsiteY22" fmla="*/ 627184 h 2571456"/>
              <a:gd name="connsiteX23" fmla="*/ 1641184 w 2392877"/>
              <a:gd name="connsiteY23" fmla="*/ 533760 h 2571456"/>
              <a:gd name="connsiteX24" fmla="*/ 1884129 w 2392877"/>
              <a:gd name="connsiteY24" fmla="*/ 533760 h 2571456"/>
              <a:gd name="connsiteX25" fmla="*/ 1962499 w 2392877"/>
              <a:gd name="connsiteY25" fmla="*/ 465815 h 2571456"/>
              <a:gd name="connsiteX26" fmla="*/ 2041521 w 2392877"/>
              <a:gd name="connsiteY26" fmla="*/ 544867 h 2571456"/>
              <a:gd name="connsiteX27" fmla="*/ 1962499 w 2392877"/>
              <a:gd name="connsiteY27" fmla="*/ 623265 h 2571456"/>
              <a:gd name="connsiteX28" fmla="*/ 1892619 w 2392877"/>
              <a:gd name="connsiteY28" fmla="*/ 582759 h 2571456"/>
              <a:gd name="connsiteX29" fmla="*/ 1662083 w 2392877"/>
              <a:gd name="connsiteY29" fmla="*/ 582759 h 2571456"/>
              <a:gd name="connsiteX30" fmla="*/ 1598734 w 2392877"/>
              <a:gd name="connsiteY30" fmla="*/ 646784 h 2571456"/>
              <a:gd name="connsiteX31" fmla="*/ 1598734 w 2392877"/>
              <a:gd name="connsiteY31" fmla="*/ 1016561 h 2571456"/>
              <a:gd name="connsiteX32" fmla="*/ 1524283 w 2392877"/>
              <a:gd name="connsiteY32" fmla="*/ 1091693 h 2571456"/>
              <a:gd name="connsiteX33" fmla="*/ 1117416 w 2392877"/>
              <a:gd name="connsiteY33" fmla="*/ 1091040 h 2571456"/>
              <a:gd name="connsiteX34" fmla="*/ 1054721 w 2392877"/>
              <a:gd name="connsiteY34" fmla="*/ 1155065 h 2571456"/>
              <a:gd name="connsiteX35" fmla="*/ 1055374 w 2392877"/>
              <a:gd name="connsiteY35" fmla="*/ 1891353 h 2571456"/>
              <a:gd name="connsiteX36" fmla="*/ 1112191 w 2392877"/>
              <a:gd name="connsiteY36" fmla="*/ 1948845 h 2571456"/>
              <a:gd name="connsiteX37" fmla="*/ 1229092 w 2392877"/>
              <a:gd name="connsiteY37" fmla="*/ 1829288 h 2571456"/>
              <a:gd name="connsiteX38" fmla="*/ 1660777 w 2392877"/>
              <a:gd name="connsiteY38" fmla="*/ 1829288 h 2571456"/>
              <a:gd name="connsiteX39" fmla="*/ 2023235 w 2392877"/>
              <a:gd name="connsiteY39" fmla="*/ 1532029 h 2571456"/>
              <a:gd name="connsiteX40" fmla="*/ 2392877 w 2392877"/>
              <a:gd name="connsiteY40" fmla="*/ 1902459 h 2571456"/>
              <a:gd name="connsiteX41" fmla="*/ 2023235 w 2392877"/>
              <a:gd name="connsiteY41" fmla="*/ 2272890 h 2571456"/>
              <a:gd name="connsiteX42" fmla="*/ 1658165 w 2392877"/>
              <a:gd name="connsiteY42" fmla="*/ 1962564 h 2571456"/>
              <a:gd name="connsiteX43" fmla="*/ 1284604 w 2392877"/>
              <a:gd name="connsiteY43" fmla="*/ 1962564 h 2571456"/>
              <a:gd name="connsiteX44" fmla="*/ 1112191 w 2392877"/>
              <a:gd name="connsiteY44" fmla="*/ 2139613 h 2571456"/>
              <a:gd name="connsiteX45" fmla="*/ 1112191 w 2392877"/>
              <a:gd name="connsiteY45" fmla="*/ 2571456 h 2571456"/>
              <a:gd name="connsiteX46" fmla="*/ 978964 w 2392877"/>
              <a:gd name="connsiteY46" fmla="*/ 2435566 h 2571456"/>
              <a:gd name="connsiteX47" fmla="*/ 978964 w 2392877"/>
              <a:gd name="connsiteY47" fmla="*/ 2086041 h 2571456"/>
              <a:gd name="connsiteX48" fmla="*/ 1078885 w 2392877"/>
              <a:gd name="connsiteY48" fmla="*/ 1983471 h 2571456"/>
              <a:gd name="connsiteX49" fmla="*/ 1007046 w 2392877"/>
              <a:gd name="connsiteY49" fmla="*/ 1912259 h 2571456"/>
              <a:gd name="connsiteX50" fmla="*/ 1007046 w 2392877"/>
              <a:gd name="connsiteY50" fmla="*/ 1535295 h 2571456"/>
              <a:gd name="connsiteX51" fmla="*/ 945003 w 2392877"/>
              <a:gd name="connsiteY51" fmla="*/ 1470617 h 2571456"/>
              <a:gd name="connsiteX52" fmla="*/ 536830 w 2392877"/>
              <a:gd name="connsiteY52" fmla="*/ 1470617 h 2571456"/>
              <a:gd name="connsiteX53" fmla="*/ 462379 w 2392877"/>
              <a:gd name="connsiteY53" fmla="*/ 1396139 h 2571456"/>
              <a:gd name="connsiteX54" fmla="*/ 462379 w 2392877"/>
              <a:gd name="connsiteY54" fmla="*/ 986509 h 2571456"/>
              <a:gd name="connsiteX55" fmla="*/ 400337 w 2392877"/>
              <a:gd name="connsiteY55" fmla="*/ 921830 h 2571456"/>
              <a:gd name="connsiteX56" fmla="*/ 152820 w 2392877"/>
              <a:gd name="connsiteY56" fmla="*/ 921830 h 2571456"/>
              <a:gd name="connsiteX57" fmla="*/ 79022 w 2392877"/>
              <a:gd name="connsiteY57" fmla="*/ 973442 h 2571456"/>
              <a:gd name="connsiteX58" fmla="*/ 0 w 2392877"/>
              <a:gd name="connsiteY58" fmla="*/ 894391 h 2571456"/>
              <a:gd name="connsiteX59" fmla="*/ 79022 w 2392877"/>
              <a:gd name="connsiteY59" fmla="*/ 814686 h 2571456"/>
              <a:gd name="connsiteX60" fmla="*/ 156086 w 2392877"/>
              <a:gd name="connsiteY60" fmla="*/ 873485 h 2571456"/>
              <a:gd name="connsiteX61" fmla="*/ 419929 w 2392877"/>
              <a:gd name="connsiteY61" fmla="*/ 873485 h 2571456"/>
              <a:gd name="connsiteX62" fmla="*/ 510707 w 2392877"/>
              <a:gd name="connsiteY62" fmla="*/ 966909 h 2571456"/>
              <a:gd name="connsiteX63" fmla="*/ 510707 w 2392877"/>
              <a:gd name="connsiteY63" fmla="*/ 1375886 h 2571456"/>
              <a:gd name="connsiteX64" fmla="*/ 557075 w 2392877"/>
              <a:gd name="connsiteY64" fmla="*/ 1422271 h 2571456"/>
              <a:gd name="connsiteX65" fmla="*/ 964596 w 2392877"/>
              <a:gd name="connsiteY65" fmla="*/ 1422271 h 2571456"/>
              <a:gd name="connsiteX66" fmla="*/ 1006393 w 2392877"/>
              <a:gd name="connsiteY66" fmla="*/ 1465390 h 2571456"/>
              <a:gd name="connsiteX67" fmla="*/ 1006393 w 2392877"/>
              <a:gd name="connsiteY67" fmla="*/ 753928 h 2571456"/>
              <a:gd name="connsiteX68" fmla="*/ 652425 w 2392877"/>
              <a:gd name="connsiteY68" fmla="*/ 377617 h 2571456"/>
              <a:gd name="connsiteX69" fmla="*/ 1030557 w 2392877"/>
              <a:gd name="connsiteY69" fmla="*/ 0 h 2571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2392877" h="2571456">
                <a:moveTo>
                  <a:pt x="1033242" y="106368"/>
                </a:moveTo>
                <a:cubicBezTo>
                  <a:pt x="884123" y="106368"/>
                  <a:pt x="763128" y="226441"/>
                  <a:pt x="763128" y="375227"/>
                </a:cubicBezTo>
                <a:cubicBezTo>
                  <a:pt x="763128" y="524012"/>
                  <a:pt x="884123" y="644738"/>
                  <a:pt x="1033242" y="644738"/>
                </a:cubicBezTo>
                <a:cubicBezTo>
                  <a:pt x="1181707" y="644738"/>
                  <a:pt x="1302048" y="524012"/>
                  <a:pt x="1302048" y="375227"/>
                </a:cubicBezTo>
                <a:cubicBezTo>
                  <a:pt x="1302048" y="226441"/>
                  <a:pt x="1181707" y="106368"/>
                  <a:pt x="1033242" y="106368"/>
                </a:cubicBezTo>
                <a:close/>
                <a:moveTo>
                  <a:pt x="1033242" y="83528"/>
                </a:moveTo>
                <a:cubicBezTo>
                  <a:pt x="1194133" y="83528"/>
                  <a:pt x="1324285" y="215347"/>
                  <a:pt x="1324285" y="375227"/>
                </a:cubicBezTo>
                <a:cubicBezTo>
                  <a:pt x="1324285" y="535759"/>
                  <a:pt x="1194133" y="667578"/>
                  <a:pt x="1033242" y="667578"/>
                </a:cubicBezTo>
                <a:cubicBezTo>
                  <a:pt x="871697" y="667578"/>
                  <a:pt x="740237" y="535759"/>
                  <a:pt x="740237" y="375227"/>
                </a:cubicBezTo>
                <a:cubicBezTo>
                  <a:pt x="740237" y="215347"/>
                  <a:pt x="871697" y="83528"/>
                  <a:pt x="1033242" y="83528"/>
                </a:cubicBezTo>
                <a:close/>
                <a:moveTo>
                  <a:pt x="1030557" y="65985"/>
                </a:moveTo>
                <a:cubicBezTo>
                  <a:pt x="858144" y="65985"/>
                  <a:pt x="719039" y="205795"/>
                  <a:pt x="719039" y="377617"/>
                </a:cubicBezTo>
                <a:cubicBezTo>
                  <a:pt x="719039" y="549440"/>
                  <a:pt x="858144" y="688596"/>
                  <a:pt x="1030557" y="688596"/>
                </a:cubicBezTo>
                <a:cubicBezTo>
                  <a:pt x="1201663" y="688596"/>
                  <a:pt x="1340769" y="549440"/>
                  <a:pt x="1340769" y="377617"/>
                </a:cubicBezTo>
                <a:cubicBezTo>
                  <a:pt x="1340769" y="205795"/>
                  <a:pt x="1201663" y="65985"/>
                  <a:pt x="1030557" y="65985"/>
                </a:cubicBezTo>
                <a:close/>
                <a:moveTo>
                  <a:pt x="1030557" y="0"/>
                </a:moveTo>
                <a:cubicBezTo>
                  <a:pt x="1238235" y="0"/>
                  <a:pt x="1406729" y="168556"/>
                  <a:pt x="1406729" y="377617"/>
                </a:cubicBezTo>
                <a:cubicBezTo>
                  <a:pt x="1406729" y="577532"/>
                  <a:pt x="1251297" y="741515"/>
                  <a:pt x="1054721" y="753928"/>
                </a:cubicBezTo>
                <a:lnTo>
                  <a:pt x="1054721" y="1086466"/>
                </a:lnTo>
                <a:lnTo>
                  <a:pt x="1097171" y="1043347"/>
                </a:lnTo>
                <a:lnTo>
                  <a:pt x="1504691" y="1043347"/>
                </a:lnTo>
                <a:lnTo>
                  <a:pt x="1550407" y="995655"/>
                </a:lnTo>
                <a:lnTo>
                  <a:pt x="1550407" y="627184"/>
                </a:lnTo>
                <a:lnTo>
                  <a:pt x="1641184" y="533760"/>
                </a:lnTo>
                <a:lnTo>
                  <a:pt x="1884129" y="533760"/>
                </a:lnTo>
                <a:cubicBezTo>
                  <a:pt x="1889354" y="495214"/>
                  <a:pt x="1922661" y="465815"/>
                  <a:pt x="1962499" y="465815"/>
                </a:cubicBezTo>
                <a:cubicBezTo>
                  <a:pt x="2005602" y="465815"/>
                  <a:pt x="2041521" y="501748"/>
                  <a:pt x="2041521" y="544867"/>
                </a:cubicBezTo>
                <a:cubicBezTo>
                  <a:pt x="2041521" y="589292"/>
                  <a:pt x="2005602" y="623265"/>
                  <a:pt x="1962499" y="623265"/>
                </a:cubicBezTo>
                <a:cubicBezTo>
                  <a:pt x="1932457" y="623265"/>
                  <a:pt x="1906334" y="606932"/>
                  <a:pt x="1892619" y="582759"/>
                </a:cubicBezTo>
                <a:lnTo>
                  <a:pt x="1662083" y="582759"/>
                </a:lnTo>
                <a:lnTo>
                  <a:pt x="1598734" y="646784"/>
                </a:lnTo>
                <a:lnTo>
                  <a:pt x="1598734" y="1016561"/>
                </a:lnTo>
                <a:cubicBezTo>
                  <a:pt x="1573917" y="1041387"/>
                  <a:pt x="1549753" y="1066214"/>
                  <a:pt x="1524283" y="1091693"/>
                </a:cubicBezTo>
                <a:cubicBezTo>
                  <a:pt x="1388443" y="1091693"/>
                  <a:pt x="1252603" y="1091040"/>
                  <a:pt x="1117416" y="1091040"/>
                </a:cubicBezTo>
                <a:lnTo>
                  <a:pt x="1054721" y="1155065"/>
                </a:lnTo>
                <a:cubicBezTo>
                  <a:pt x="1054721" y="1403978"/>
                  <a:pt x="1055374" y="1643092"/>
                  <a:pt x="1055374" y="1891353"/>
                </a:cubicBezTo>
                <a:lnTo>
                  <a:pt x="1112191" y="1948845"/>
                </a:lnTo>
                <a:lnTo>
                  <a:pt x="1229092" y="1829288"/>
                </a:lnTo>
                <a:lnTo>
                  <a:pt x="1660777" y="1829288"/>
                </a:lnTo>
                <a:cubicBezTo>
                  <a:pt x="1694737" y="1659425"/>
                  <a:pt x="1843639" y="1532029"/>
                  <a:pt x="2023235" y="1532029"/>
                </a:cubicBezTo>
                <a:cubicBezTo>
                  <a:pt x="2227648" y="1532029"/>
                  <a:pt x="2392877" y="1697971"/>
                  <a:pt x="2392877" y="1902459"/>
                </a:cubicBezTo>
                <a:cubicBezTo>
                  <a:pt x="2392877" y="2106294"/>
                  <a:pt x="2227648" y="2272890"/>
                  <a:pt x="2023235" y="2272890"/>
                </a:cubicBezTo>
                <a:cubicBezTo>
                  <a:pt x="1839720" y="2272890"/>
                  <a:pt x="1686900" y="2138307"/>
                  <a:pt x="1658165" y="1962564"/>
                </a:cubicBezTo>
                <a:lnTo>
                  <a:pt x="1284604" y="1962564"/>
                </a:lnTo>
                <a:lnTo>
                  <a:pt x="1112191" y="2139613"/>
                </a:lnTo>
                <a:lnTo>
                  <a:pt x="1112191" y="2571456"/>
                </a:lnTo>
                <a:lnTo>
                  <a:pt x="978964" y="2435566"/>
                </a:lnTo>
                <a:lnTo>
                  <a:pt x="978964" y="2086041"/>
                </a:lnTo>
                <a:lnTo>
                  <a:pt x="1078885" y="1983471"/>
                </a:lnTo>
                <a:cubicBezTo>
                  <a:pt x="1055374" y="1959298"/>
                  <a:pt x="1031210" y="1935778"/>
                  <a:pt x="1007046" y="1912259"/>
                </a:cubicBezTo>
                <a:lnTo>
                  <a:pt x="1007046" y="1535295"/>
                </a:lnTo>
                <a:lnTo>
                  <a:pt x="945003" y="1470617"/>
                </a:lnTo>
                <a:lnTo>
                  <a:pt x="536830" y="1470617"/>
                </a:lnTo>
                <a:cubicBezTo>
                  <a:pt x="512013" y="1445791"/>
                  <a:pt x="487849" y="1420965"/>
                  <a:pt x="462379" y="1396139"/>
                </a:cubicBezTo>
                <a:lnTo>
                  <a:pt x="462379" y="986509"/>
                </a:lnTo>
                <a:lnTo>
                  <a:pt x="400337" y="921830"/>
                </a:lnTo>
                <a:lnTo>
                  <a:pt x="152820" y="921830"/>
                </a:lnTo>
                <a:cubicBezTo>
                  <a:pt x="141718" y="952536"/>
                  <a:pt x="112329" y="973442"/>
                  <a:pt x="79022" y="973442"/>
                </a:cubicBezTo>
                <a:cubicBezTo>
                  <a:pt x="35266" y="973442"/>
                  <a:pt x="0" y="937510"/>
                  <a:pt x="0" y="894391"/>
                </a:cubicBezTo>
                <a:cubicBezTo>
                  <a:pt x="0" y="849966"/>
                  <a:pt x="35266" y="814686"/>
                  <a:pt x="79022" y="814686"/>
                </a:cubicBezTo>
                <a:cubicBezTo>
                  <a:pt x="116248" y="814686"/>
                  <a:pt x="146943" y="839512"/>
                  <a:pt x="156086" y="873485"/>
                </a:cubicBezTo>
                <a:lnTo>
                  <a:pt x="419929" y="873485"/>
                </a:lnTo>
                <a:lnTo>
                  <a:pt x="510707" y="966909"/>
                </a:lnTo>
                <a:lnTo>
                  <a:pt x="510707" y="1375886"/>
                </a:lnTo>
                <a:lnTo>
                  <a:pt x="557075" y="1422271"/>
                </a:lnTo>
                <a:lnTo>
                  <a:pt x="964596" y="1422271"/>
                </a:lnTo>
                <a:lnTo>
                  <a:pt x="1006393" y="1465390"/>
                </a:lnTo>
                <a:lnTo>
                  <a:pt x="1006393" y="753928"/>
                </a:lnTo>
                <a:cubicBezTo>
                  <a:pt x="809163" y="742822"/>
                  <a:pt x="652425" y="577532"/>
                  <a:pt x="652425" y="377617"/>
                </a:cubicBezTo>
                <a:cubicBezTo>
                  <a:pt x="652425" y="168556"/>
                  <a:pt x="822225" y="0"/>
                  <a:pt x="1030557" y="0"/>
                </a:cubicBezTo>
                <a:close/>
              </a:path>
            </a:pathLst>
          </a:custGeom>
          <a:solidFill>
            <a:schemeClr val="bg1">
              <a:lumMod val="75000"/>
            </a:schemeClr>
          </a:solidFill>
          <a:ln>
            <a:noFill/>
          </a:ln>
          <a:effectLst/>
        </p:spPr>
        <p:txBody>
          <a:bodyPr wrap="square" anchor="ctr">
            <a:noAutofit/>
          </a:bodyPr>
          <a:lstStyle/>
          <a:p>
            <a:pPr defTabSz="914217"/>
            <a:endParaRPr lang="en-US" sz="3266" dirty="0">
              <a:solidFill>
                <a:srgbClr val="272727"/>
              </a:solidFill>
              <a:latin typeface="Lato Light" panose="020F0502020204030203" pitchFamily="34" charset="0"/>
            </a:endParaRPr>
          </a:p>
        </p:txBody>
      </p:sp>
      <p:sp>
        <p:nvSpPr>
          <p:cNvPr id="14" name="Round Diagonal Corner Rectangle 12">
            <a:extLst>
              <a:ext uri="{FF2B5EF4-FFF2-40B4-BE49-F238E27FC236}">
                <a16:creationId xmlns:a16="http://schemas.microsoft.com/office/drawing/2014/main" id="{EFAC5B05-AD7A-F057-139C-0ABED499C563}"/>
              </a:ext>
            </a:extLst>
          </p:cNvPr>
          <p:cNvSpPr/>
          <p:nvPr/>
        </p:nvSpPr>
        <p:spPr>
          <a:xfrm>
            <a:off x="6933241" y="2276407"/>
            <a:ext cx="2157301" cy="744558"/>
          </a:xfrm>
          <a:prstGeom prst="round2DiagRect">
            <a:avLst>
              <a:gd name="adj1" fmla="val 26795"/>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15" name="Round Diagonal Corner Rectangle 16">
            <a:extLst>
              <a:ext uri="{FF2B5EF4-FFF2-40B4-BE49-F238E27FC236}">
                <a16:creationId xmlns:a16="http://schemas.microsoft.com/office/drawing/2014/main" id="{49362908-77DE-264A-9C38-CA51245540AE}"/>
              </a:ext>
            </a:extLst>
          </p:cNvPr>
          <p:cNvSpPr/>
          <p:nvPr/>
        </p:nvSpPr>
        <p:spPr>
          <a:xfrm>
            <a:off x="8106100" y="3588760"/>
            <a:ext cx="2157301"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16" name="Round Diagonal Corner Rectangle 15">
            <a:extLst>
              <a:ext uri="{FF2B5EF4-FFF2-40B4-BE49-F238E27FC236}">
                <a16:creationId xmlns:a16="http://schemas.microsoft.com/office/drawing/2014/main" id="{F89819D7-DBFD-7ABE-DFD9-45BFADB278E5}"/>
              </a:ext>
            </a:extLst>
          </p:cNvPr>
          <p:cNvSpPr/>
          <p:nvPr/>
        </p:nvSpPr>
        <p:spPr>
          <a:xfrm>
            <a:off x="7226587" y="4627246"/>
            <a:ext cx="2157301" cy="744558"/>
          </a:xfrm>
          <a:prstGeom prst="round2DiagRect">
            <a:avLst>
              <a:gd name="adj1" fmla="val 0"/>
              <a:gd name="adj2" fmla="val 265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17" name="Round Diagonal Corner Rectangle 19">
            <a:extLst>
              <a:ext uri="{FF2B5EF4-FFF2-40B4-BE49-F238E27FC236}">
                <a16:creationId xmlns:a16="http://schemas.microsoft.com/office/drawing/2014/main" id="{796AE0FF-D70A-7F5E-9668-1DD54D48F4CF}"/>
              </a:ext>
            </a:extLst>
          </p:cNvPr>
          <p:cNvSpPr/>
          <p:nvPr/>
        </p:nvSpPr>
        <p:spPr>
          <a:xfrm>
            <a:off x="3103408" y="2587294"/>
            <a:ext cx="2157984" cy="744558"/>
          </a:xfrm>
          <a:prstGeom prst="round2DiagRect">
            <a:avLst>
              <a:gd name="adj1" fmla="val 0"/>
              <a:gd name="adj2" fmla="val 265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18" name="Round Diagonal Corner Rectangle 18">
            <a:extLst>
              <a:ext uri="{FF2B5EF4-FFF2-40B4-BE49-F238E27FC236}">
                <a16:creationId xmlns:a16="http://schemas.microsoft.com/office/drawing/2014/main" id="{4E1A1F6F-A90C-AFD7-B6CF-7B0F36106335}"/>
              </a:ext>
            </a:extLst>
          </p:cNvPr>
          <p:cNvSpPr/>
          <p:nvPr/>
        </p:nvSpPr>
        <p:spPr>
          <a:xfrm>
            <a:off x="2176857" y="3607329"/>
            <a:ext cx="2157984"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19" name="Round Diagonal Corner Rectangle 10">
            <a:extLst>
              <a:ext uri="{FF2B5EF4-FFF2-40B4-BE49-F238E27FC236}">
                <a16:creationId xmlns:a16="http://schemas.microsoft.com/office/drawing/2014/main" id="{CB039DC4-4348-515C-89F4-549854B4A3F8}"/>
              </a:ext>
            </a:extLst>
          </p:cNvPr>
          <p:cNvSpPr/>
          <p:nvPr/>
        </p:nvSpPr>
        <p:spPr>
          <a:xfrm>
            <a:off x="3084974" y="4728346"/>
            <a:ext cx="2157984" cy="744558"/>
          </a:xfrm>
          <a:prstGeom prst="round2DiagRect">
            <a:avLst>
              <a:gd name="adj1" fmla="val 26795"/>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0" name="Subtitle 2">
            <a:extLst>
              <a:ext uri="{FF2B5EF4-FFF2-40B4-BE49-F238E27FC236}">
                <a16:creationId xmlns:a16="http://schemas.microsoft.com/office/drawing/2014/main" id="{1A88D046-4537-4AF4-3A57-DBEC3795813C}"/>
              </a:ext>
            </a:extLst>
          </p:cNvPr>
          <p:cNvSpPr txBox="1">
            <a:spLocks/>
          </p:cNvSpPr>
          <p:nvPr/>
        </p:nvSpPr>
        <p:spPr>
          <a:xfrm>
            <a:off x="7091976" y="2446470"/>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النقد</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21" name="Subtitle 2">
            <a:extLst>
              <a:ext uri="{FF2B5EF4-FFF2-40B4-BE49-F238E27FC236}">
                <a16:creationId xmlns:a16="http://schemas.microsoft.com/office/drawing/2014/main" id="{1D70C2A7-B549-5E49-8DDF-00AC00A28BAB}"/>
              </a:ext>
            </a:extLst>
          </p:cNvPr>
          <p:cNvSpPr txBox="1">
            <a:spLocks/>
          </p:cNvSpPr>
          <p:nvPr/>
        </p:nvSpPr>
        <p:spPr>
          <a:xfrm>
            <a:off x="8221116" y="3749764"/>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التحقق</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22" name="Subtitle 2">
            <a:extLst>
              <a:ext uri="{FF2B5EF4-FFF2-40B4-BE49-F238E27FC236}">
                <a16:creationId xmlns:a16="http://schemas.microsoft.com/office/drawing/2014/main" id="{3A53138F-0851-6E46-C84C-1041428BCAA6}"/>
              </a:ext>
            </a:extLst>
          </p:cNvPr>
          <p:cNvSpPr txBox="1">
            <a:spLocks/>
          </p:cNvSpPr>
          <p:nvPr/>
        </p:nvSpPr>
        <p:spPr>
          <a:xfrm>
            <a:off x="7287092" y="4800415"/>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الفحص</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23" name="Subtitle 2">
            <a:extLst>
              <a:ext uri="{FF2B5EF4-FFF2-40B4-BE49-F238E27FC236}">
                <a16:creationId xmlns:a16="http://schemas.microsoft.com/office/drawing/2014/main" id="{9BE39D35-A60C-4B49-6975-8DF8DE0D669E}"/>
              </a:ext>
            </a:extLst>
          </p:cNvPr>
          <p:cNvSpPr txBox="1">
            <a:spLocks/>
          </p:cNvSpPr>
          <p:nvPr/>
        </p:nvSpPr>
        <p:spPr>
          <a:xfrm>
            <a:off x="3384529" y="4833920"/>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التدقيق</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24" name="Subtitle 2">
            <a:extLst>
              <a:ext uri="{FF2B5EF4-FFF2-40B4-BE49-F238E27FC236}">
                <a16:creationId xmlns:a16="http://schemas.microsoft.com/office/drawing/2014/main" id="{B7B6862A-39D2-5319-CD6F-F718D60DBEAF}"/>
              </a:ext>
            </a:extLst>
          </p:cNvPr>
          <p:cNvSpPr txBox="1">
            <a:spLocks/>
          </p:cNvSpPr>
          <p:nvPr/>
        </p:nvSpPr>
        <p:spPr>
          <a:xfrm>
            <a:off x="2361868" y="3738256"/>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التأكد</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26" name="Subtitle 2">
            <a:extLst>
              <a:ext uri="{FF2B5EF4-FFF2-40B4-BE49-F238E27FC236}">
                <a16:creationId xmlns:a16="http://schemas.microsoft.com/office/drawing/2014/main" id="{B2FFB8FA-FCAD-4F5A-4361-E2916CFB317C}"/>
              </a:ext>
            </a:extLst>
          </p:cNvPr>
          <p:cNvSpPr txBox="1">
            <a:spLocks/>
          </p:cNvSpPr>
          <p:nvPr/>
        </p:nvSpPr>
        <p:spPr>
          <a:xfrm>
            <a:off x="3314955" y="2710334"/>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المصدر</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Tree>
    <p:extLst>
      <p:ext uri="{BB962C8B-B14F-4D97-AF65-F5344CB8AC3E}">
        <p14:creationId xmlns:p14="http://schemas.microsoft.com/office/powerpoint/2010/main" val="186219090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C664C-2D3D-8B6C-AE54-8BBC0D9F88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DF5492-1932-8C06-F6AC-4CB549B274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123867-E4FC-FE45-4C1D-6509EA3C01DC}"/>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طرق اكتشاف الأخبار الكاذبة</a:t>
            </a: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 الزائفة</a:t>
            </a:r>
            <a:endPar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7CF95219-F74E-B6CA-A5EB-AF9EB94B93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F0ADEA-C4C9-A34A-FAF0-352BDCA62B0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092E396-6162-9A00-65CF-FBD2361F4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E227460-58AD-AFA9-13B5-F830B242AE55}"/>
              </a:ext>
            </a:extLst>
          </p:cNvPr>
          <p:cNvSpPr txBox="1"/>
          <p:nvPr/>
        </p:nvSpPr>
        <p:spPr>
          <a:xfrm>
            <a:off x="2629957" y="2498080"/>
            <a:ext cx="8201463"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1 - العقلية النقدية: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t>أحد الأسباب الرئيسية التي تجعل الأخبار الكاذبة مشكلة كبيرة هو أنها غالبًا ما تكون قابلة للتصديق من الضروري أن تحافظ على استجابتك العاطفية لمثل هذه القصص، أي أنه يجب أن تتعامل مع ما تراه وتسمعه بعقلانية ونقدية.</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R="0" lvl="0" algn="just" defTabSz="914400" rtl="1" eaLnBrk="1" fontAlgn="auto" latinLnBrk="0" hangingPunct="1">
              <a:lnSpc>
                <a:spcPct val="100000"/>
              </a:lnSpc>
              <a:spcBef>
                <a:spcPts val="0"/>
              </a:spcBef>
              <a:spcAft>
                <a:spcPts val="0"/>
              </a:spcAft>
              <a:buClrTx/>
              <a:buSzTx/>
              <a:tabLst/>
              <a:defRPr/>
            </a:pPr>
            <a:endPar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4" name="Picture 2" descr="C:\Users\ahmed nabil\Downloads\businessman.png">
            <a:extLst>
              <a:ext uri="{FF2B5EF4-FFF2-40B4-BE49-F238E27FC236}">
                <a16:creationId xmlns:a16="http://schemas.microsoft.com/office/drawing/2014/main" id="{25165753-38A0-6B9F-1EAF-F18658AF7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754177"/>
            <a:ext cx="2174047" cy="2174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77914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CF4BC-6208-EA75-F63C-31E69B752C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649B25-62F2-5EA4-1780-E3CF21E3D1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78E5DF5-B7CC-D3D4-E79D-368709C5208E}"/>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طرق اكتشاف الأخبار الكاذبة</a:t>
            </a: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 الزائفة</a:t>
            </a:r>
            <a:endPar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97861B34-609D-9095-B691-280234C5F7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814A18-24F2-F4E4-1883-995F88C226A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3EAFD38-4340-F7F5-53E7-8C93307578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21B43BF-5DA8-E18C-DCA3-F587DBD82CAD}"/>
              </a:ext>
            </a:extLst>
          </p:cNvPr>
          <p:cNvSpPr txBox="1"/>
          <p:nvPr/>
        </p:nvSpPr>
        <p:spPr>
          <a:xfrm>
            <a:off x="2629957" y="2498080"/>
            <a:ext cx="8201463"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Simplified Arabic" panose="02020603050405020304" pitchFamily="18" charset="-78"/>
                <a:cs typeface="Simplified Arabic" panose="02020603050405020304" pitchFamily="18" charset="-78"/>
              </a:rPr>
              <a:t>2 - </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التحقق من المصدر: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indent="0" algn="just" rtl="1">
              <a:buNone/>
            </a:pPr>
            <a:r>
              <a:rPr lang="ar-EG" sz="2400" dirty="0"/>
              <a:t>تحقق من عنوان الموقع الذي تقرأه، قد تعني الأخطاء الإملائية في أسماء الشركات ، أو الامتدادات التي تبدو غريبة مثل (</a:t>
            </a:r>
            <a:r>
              <a:rPr lang="en-US" sz="2400" dirty="0"/>
              <a:t>info.net</a:t>
            </a:r>
            <a:r>
              <a:rPr lang="ar-EG" sz="2400" dirty="0"/>
              <a:t>)، </a:t>
            </a:r>
            <a:r>
              <a:rPr lang="en-US" sz="2400" dirty="0"/>
              <a:t> (www.offer)</a:t>
            </a:r>
            <a:r>
              <a:rPr lang="ar-EG" sz="2400" dirty="0"/>
              <a:t>بدلاً من </a:t>
            </a:r>
            <a:r>
              <a:rPr lang="en-US" sz="2400" dirty="0"/>
              <a:t>(www.com.) </a:t>
            </a:r>
            <a:r>
              <a:rPr lang="ar-EG" sz="2400" dirty="0"/>
              <a:t>، وهذا يؤكد أن المصدر مشكوك فيه.</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4" name="Picture 3" descr="D:\abdo\cairo university\PPT\images\fake-news (2).png">
            <a:extLst>
              <a:ext uri="{FF2B5EF4-FFF2-40B4-BE49-F238E27FC236}">
                <a16:creationId xmlns:a16="http://schemas.microsoft.com/office/drawing/2014/main" id="{F425BEA9-FDE1-C90C-FB8C-DC263AD76A9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8019" y="3919804"/>
            <a:ext cx="2002800" cy="2002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023318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8936D3-33CD-DBC2-F5AA-A822BBA630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1B4BB1-5212-70D6-0106-D308C91CDC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1A658AD-928D-9EDD-0166-CCF50C36A3B9}"/>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طرق اكتشاف الأخبار الكاذبة</a:t>
            </a: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 الزائفة</a:t>
            </a:r>
            <a:endPar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981111AB-928C-4EF4-F38E-5D010ECC39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7386CA-AD92-4056-B7EC-4E66EAFD942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0C13702-C9FB-5E8D-96A2-A78B2C5AAE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5002ED2-3223-7D00-CE62-5C67A5F9C1FC}"/>
              </a:ext>
            </a:extLst>
          </p:cNvPr>
          <p:cNvSpPr txBox="1"/>
          <p:nvPr/>
        </p:nvSpPr>
        <p:spPr>
          <a:xfrm>
            <a:off x="2629957" y="2601841"/>
            <a:ext cx="8201463" cy="1938992"/>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3 - من مصدر الخبر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algn="just" rtl="1">
              <a:defRPr/>
            </a:pPr>
            <a:r>
              <a:rPr lang="ar-EG" sz="2400" dirty="0"/>
              <a:t>هل التقط أي شخص آخر القصة؟ هل هناك موقع أو جريدة أخرى نشرت الواقعة ؟ ، وفي حالة وجود مكان آخر نشر هذه الواقعة، ماذا قالت المصادر داخل الخبر ؟ هل أيدت ما جاء في الخبر الزائف أو الكاذب أم نشرت تفاصيل مخالفة لما جاء فيه ؟</a:t>
            </a: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8" name="Picture 2" descr="D:\abdo\cairo university\PPT\images\design-thinking.png">
            <a:extLst>
              <a:ext uri="{FF2B5EF4-FFF2-40B4-BE49-F238E27FC236}">
                <a16:creationId xmlns:a16="http://schemas.microsoft.com/office/drawing/2014/main" id="{FBD576C6-3F60-6ADB-CF5C-426DBB9DFA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573" y="3525981"/>
            <a:ext cx="2529926" cy="2529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390482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668C7B-D543-0643-6785-8D2671426E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1FE833-E163-833E-7972-A5B93A8C17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DDA71E9-C6E4-3D80-28AD-B59DB1685F42}"/>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طرق اكتشاف الأخبار الكاذبة</a:t>
            </a: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 الزائفة</a:t>
            </a:r>
            <a:endPar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9CC1949-BD7B-D4E0-59BD-F00C8F25A46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C20C83-E5E9-AE97-5399-49B1F73522E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79B0102-F4C6-8AE0-BE89-7762A36890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BDC5114-FAC8-D578-D793-FE9D3FCA3533}"/>
              </a:ext>
            </a:extLst>
          </p:cNvPr>
          <p:cNvSpPr txBox="1"/>
          <p:nvPr/>
        </p:nvSpPr>
        <p:spPr>
          <a:xfrm>
            <a:off x="2770633" y="2270255"/>
            <a:ext cx="8201463" cy="3785652"/>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4 - لا تحكم على الأمور من ظاهرها (التدقيق):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457200" indent="-457200" algn="r" rtl="1">
              <a:buFont typeface="Arial" panose="020B0604020202020204" pitchFamily="34" charset="0"/>
              <a:buChar char="•"/>
            </a:pPr>
            <a:r>
              <a:rPr lang="ar-EG" sz="2400" dirty="0"/>
              <a:t>جعلت برامج التحرير الحديثة من السهل على الأشخاص إنشاء صور مزيفة تبدو حقيقية. </a:t>
            </a:r>
            <a:br>
              <a:rPr lang="ar-EG" sz="2400" dirty="0"/>
            </a:br>
            <a:endParaRPr lang="ar-EG" sz="2400" dirty="0"/>
          </a:p>
          <a:p>
            <a:pPr marL="457200" indent="-457200" algn="r" rtl="1">
              <a:buFont typeface="Arial" panose="020B0604020202020204" pitchFamily="34" charset="0"/>
              <a:buChar char="•"/>
            </a:pPr>
            <a:r>
              <a:rPr lang="ar-EG" sz="2400" dirty="0"/>
              <a:t>هناك بعض العلامات التحذيرية التي يمكنك البحث عنها ( ظلال غريبة على الصورة ، أو حواف خشنة حول الشكل أو لون مخالف لطبيعة الصورة أو غيرها من العلامات).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4" name="Picture 2" descr="D:\abdo\cairo university\PPT\images\surprised.png">
            <a:extLst>
              <a:ext uri="{FF2B5EF4-FFF2-40B4-BE49-F238E27FC236}">
                <a16:creationId xmlns:a16="http://schemas.microsoft.com/office/drawing/2014/main" id="{7B4D6B9B-8DD2-0D63-4592-7A794CB43B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3307" y="3812942"/>
            <a:ext cx="1887326" cy="1887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20540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130C8-3197-CD5B-A5C4-4C94CFAF6A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6BA339-F043-3D15-22EC-C7230E9980A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06C5CA5-0164-1FEB-850D-7FF95D6A4AF4}"/>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طرق اكتشاف الأخبار الكاذبة</a:t>
            </a: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 الزائفة</a:t>
            </a:r>
            <a:endPar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2AC2E2C-3707-FC2D-C2C9-ADFB050F50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910AA7-C553-6CBE-8CDC-1D40E78C4C2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191A3C51-600E-9223-3D6D-57D8938DA6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187344F-CA2D-BB95-7E63-DC92CF22EF25}"/>
              </a:ext>
            </a:extLst>
          </p:cNvPr>
          <p:cNvSpPr txBox="1"/>
          <p:nvPr/>
        </p:nvSpPr>
        <p:spPr>
          <a:xfrm>
            <a:off x="2770633" y="2270255"/>
            <a:ext cx="8201463" cy="267765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5 - فحص الأدلة: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0" indent="0" algn="r" rtl="1">
              <a:buNone/>
            </a:pPr>
            <a:r>
              <a:rPr lang="ar-EG" sz="2400" dirty="0"/>
              <a:t>هل تتضمن القصة الإخبارية الموثوقة الكثير من الحقائق - اقتباسات من الخبراء وبيانات المسح والإحصاءات الرسمية ، على سبيل المثال أو روايات شهود عيان مفصلة ومتسقة وموثقة من الناس في مكان الحادث.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8" name="Picture 7">
            <a:extLst>
              <a:ext uri="{FF2B5EF4-FFF2-40B4-BE49-F238E27FC236}">
                <a16:creationId xmlns:a16="http://schemas.microsoft.com/office/drawing/2014/main" id="{E3174356-7415-8538-248E-9AB8E2CF0C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16276"/>
            <a:ext cx="2665609" cy="1458321"/>
          </a:xfrm>
          <a:prstGeom prst="rect">
            <a:avLst/>
          </a:prstGeom>
        </p:spPr>
      </p:pic>
    </p:spTree>
    <p:extLst>
      <p:ext uri="{BB962C8B-B14F-4D97-AF65-F5344CB8AC3E}">
        <p14:creationId xmlns:p14="http://schemas.microsoft.com/office/powerpoint/2010/main" val="61031478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9EE917-E025-0711-C624-060F4CCFCA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A830B6-3818-25D9-657D-7455CD98C8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B19CDDD-76CC-F744-D0FC-46BC46CD1D4A}"/>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طرق اكتشاف الأخبار الكاذبة</a:t>
            </a: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 الزائفة</a:t>
            </a:r>
            <a:endPar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1F14A45-4AF3-1DDB-9A46-A4C415D347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AC4F85-6F29-5B8F-C9DE-9B558D2695B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A0797F5-5DDB-3FDA-6772-A5098B5839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264E943-6D6C-7AA1-4C01-FF9A34DFE96A}"/>
              </a:ext>
            </a:extLst>
          </p:cNvPr>
          <p:cNvSpPr txBox="1"/>
          <p:nvPr/>
        </p:nvSpPr>
        <p:spPr>
          <a:xfrm>
            <a:off x="2629957" y="2452766"/>
            <a:ext cx="8201463"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6 - </a:t>
            </a:r>
            <a:r>
              <a:rPr kumimoji="0" lang="ar-SY"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تأكد من صحة المعلومة</a:t>
            </a:r>
            <a:r>
              <a:rPr kumimoji="0" lang="ar-EG" sz="24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استخدم الفطرة السليمة</a:t>
            </a:r>
            <a:endParaRPr kumimoji="0" lang="ar-EG"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24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ضع في اعتبارك أن الأخبار الكاذبة مصممة "لتغذية" تحيزاتك أو آمالك أو مخاوفك.</a:t>
            </a:r>
          </a:p>
        </p:txBody>
      </p:sp>
      <p:pic>
        <p:nvPicPr>
          <p:cNvPr id="4" name="Picture 2" descr="D:\abdo\cairo university\PPT\images\loupe.png">
            <a:extLst>
              <a:ext uri="{FF2B5EF4-FFF2-40B4-BE49-F238E27FC236}">
                <a16:creationId xmlns:a16="http://schemas.microsoft.com/office/drawing/2014/main" id="{1A833854-CE5E-9887-E0C6-C18B95ACE8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592686"/>
            <a:ext cx="2327837" cy="23278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86169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3E99CE-8C71-9A4F-AC3D-E9776A84A1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F88DBD-CDDA-75D8-252F-8F964728DDE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D7DDA8F-3C4F-BD4F-0B93-009A513D867D}"/>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24A9E1"/>
                </a:solidFill>
                <a:latin typeface="Simplified Arabic" panose="02020603050405020304" pitchFamily="18" charset="-78"/>
                <a:cs typeface="Simplified Arabic" panose="02020603050405020304" pitchFamily="18" charset="-78"/>
              </a:rPr>
              <a:t>أمثلة على </a:t>
            </a:r>
            <a:r>
              <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الأخبار الكاذبة</a:t>
            </a: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 الزائفة</a:t>
            </a:r>
            <a:endPar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5DFDCE6-34F4-617A-EC2E-7FF8AAB273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955312-745C-6543-72BE-ACFA8A71D4B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9B51514-FD31-DFF9-B8EA-52214EEA1F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561C254-1148-FD1C-8789-438BA96DB073}"/>
              </a:ext>
            </a:extLst>
          </p:cNvPr>
          <p:cNvSpPr txBox="1"/>
          <p:nvPr/>
        </p:nvSpPr>
        <p:spPr>
          <a:xfrm>
            <a:off x="1620398" y="2032063"/>
            <a:ext cx="9354312" cy="150810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hlinkClick r:id="rId3"/>
              </a:rPr>
              <a:t>عاجل.. الفنانة الكبيرة عبلة كامل تُصارع السرطان في مرحلته الأخيرة (خاص)</a:t>
            </a:r>
            <a:endParaRPr kumimoji="0" lang="ar-EG"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algn="ctr"/>
            <a:endParaRPr lang="ar-EG" sz="2800" b="1" dirty="0">
              <a:solidFill>
                <a:srgbClr val="00AEEF"/>
              </a:solidFill>
              <a:latin typeface="Alexandria" charset="0"/>
              <a:cs typeface="+mj-cs"/>
            </a:endParaRPr>
          </a:p>
        </p:txBody>
      </p:sp>
      <p:pic>
        <p:nvPicPr>
          <p:cNvPr id="9" name="Picture 8">
            <a:extLst>
              <a:ext uri="{FF2B5EF4-FFF2-40B4-BE49-F238E27FC236}">
                <a16:creationId xmlns:a16="http://schemas.microsoft.com/office/drawing/2014/main" id="{48D4AABD-D594-0AF7-9EFB-8BEA9E6C2E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11693" y="2670919"/>
            <a:ext cx="4742131" cy="3249604"/>
          </a:xfrm>
          <a:prstGeom prst="rect">
            <a:avLst/>
          </a:prstGeom>
        </p:spPr>
      </p:pic>
    </p:spTree>
    <p:extLst>
      <p:ext uri="{BB962C8B-B14F-4D97-AF65-F5344CB8AC3E}">
        <p14:creationId xmlns:p14="http://schemas.microsoft.com/office/powerpoint/2010/main" val="171971709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2C7CFE-D444-267D-8EB3-4BE24448DE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4DFF6B-6552-6A5D-AC3D-D8CA03CB13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D3BC0A-2413-99D9-1AA8-CB95CC3DC4A6}"/>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24A9E1"/>
                </a:solidFill>
                <a:latin typeface="Simplified Arabic" panose="02020603050405020304" pitchFamily="18" charset="-78"/>
                <a:cs typeface="Simplified Arabic" panose="02020603050405020304" pitchFamily="18" charset="-78"/>
              </a:rPr>
              <a:t>أمثلة على </a:t>
            </a:r>
            <a:r>
              <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الأخبار الكاذبة</a:t>
            </a: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 الزائفة</a:t>
            </a:r>
            <a:endPar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49D0F8C-AECE-B98D-9620-BC9E4F890E0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044050-F236-7F79-E63A-20877E8FAFE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71FCC74-A965-B5F2-9FD5-F8247BD2B8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C699080-CCF8-6B9B-149E-B169F3BFD00A}"/>
              </a:ext>
            </a:extLst>
          </p:cNvPr>
          <p:cNvSpPr txBox="1"/>
          <p:nvPr/>
        </p:nvSpPr>
        <p:spPr>
          <a:xfrm>
            <a:off x="1620398" y="2032063"/>
            <a:ext cx="9354312" cy="1015663"/>
          </a:xfrm>
          <a:prstGeom prst="rect">
            <a:avLst/>
          </a:prstGeom>
          <a:noFill/>
        </p:spPr>
        <p:txBody>
          <a:bodyPr wrap="square" rtlCol="0">
            <a:spAutoFit/>
          </a:bodyPr>
          <a:lstStyle/>
          <a:p>
            <a:pPr marL="0" indent="0" algn="r" rtl="1">
              <a:buNone/>
            </a:pPr>
            <a:r>
              <a:rPr lang="ar-EG" sz="3200" b="1" dirty="0">
                <a:solidFill>
                  <a:srgbClr val="FF0000"/>
                </a:solidFill>
                <a:hlinkClick r:id="rId3"/>
              </a:rPr>
              <a:t>أول تعليق من ابنة عبلة كامل على شائعات تدهور حالتها الصحية</a:t>
            </a:r>
            <a:endParaRPr lang="en-US" sz="3200" b="1" dirty="0">
              <a:solidFill>
                <a:srgbClr val="FF0000"/>
              </a:solidFill>
            </a:endParaRPr>
          </a:p>
          <a:p>
            <a:pPr algn="ctr"/>
            <a:endParaRPr lang="ar-EG" sz="2800" b="1" dirty="0">
              <a:solidFill>
                <a:srgbClr val="00AEEF"/>
              </a:solidFill>
              <a:latin typeface="Alexandria" charset="0"/>
              <a:cs typeface="+mj-cs"/>
            </a:endParaRPr>
          </a:p>
        </p:txBody>
      </p:sp>
      <p:pic>
        <p:nvPicPr>
          <p:cNvPr id="2" name="Picture 1">
            <a:extLst>
              <a:ext uri="{FF2B5EF4-FFF2-40B4-BE49-F238E27FC236}">
                <a16:creationId xmlns:a16="http://schemas.microsoft.com/office/drawing/2014/main" id="{8F34A6A0-446E-910C-3FC2-55A74506205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74624" y="2610917"/>
            <a:ext cx="5448300" cy="3228014"/>
          </a:xfrm>
          <a:prstGeom prst="rect">
            <a:avLst/>
          </a:prstGeom>
        </p:spPr>
      </p:pic>
    </p:spTree>
    <p:extLst>
      <p:ext uri="{BB962C8B-B14F-4D97-AF65-F5344CB8AC3E}">
        <p14:creationId xmlns:p14="http://schemas.microsoft.com/office/powerpoint/2010/main" val="208832331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EB280-3E20-3472-C041-04E87F7A63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44CF7C-2938-5F11-B80B-BEEB7C5C52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1DB272C-EFA4-7914-76DE-4A22AFC27343}"/>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24A9E1"/>
                </a:solidFill>
                <a:latin typeface="Simplified Arabic" panose="02020603050405020304" pitchFamily="18" charset="-78"/>
                <a:cs typeface="Simplified Arabic" panose="02020603050405020304" pitchFamily="18" charset="-78"/>
              </a:rPr>
              <a:t>أمثلة على </a:t>
            </a:r>
            <a:r>
              <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الأخبار الكاذبة</a:t>
            </a: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 الزائفة</a:t>
            </a:r>
            <a:endPar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5BF884A-0EAD-25DE-6BD4-0EE6477C20E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3BAFD9-1B62-7168-297B-01DF192D954F}"/>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44F9B15-FEAB-9612-6FC5-9A820F1325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7D771BA-DDF6-31CF-C43B-2EE82C4732DA}"/>
              </a:ext>
            </a:extLst>
          </p:cNvPr>
          <p:cNvSpPr txBox="1"/>
          <p:nvPr/>
        </p:nvSpPr>
        <p:spPr>
          <a:xfrm>
            <a:off x="1620398" y="2032063"/>
            <a:ext cx="9354312" cy="1508105"/>
          </a:xfrm>
          <a:prstGeom prst="rect">
            <a:avLst/>
          </a:prstGeom>
          <a:noFill/>
        </p:spPr>
        <p:txBody>
          <a:bodyPr wrap="square" rtlCol="0">
            <a:spAutoFit/>
          </a:bodyPr>
          <a:lstStyle/>
          <a:p>
            <a:pPr marL="0" indent="0" algn="r" rtl="1">
              <a:buNone/>
            </a:pPr>
            <a:r>
              <a:rPr lang="ar-EG" sz="3200" b="1" dirty="0">
                <a:hlinkClick r:id="rId3"/>
              </a:rPr>
              <a:t>تواجه المرض الخبيث في صمت!.. عائلة عبلة كامل غاضبة للغاية</a:t>
            </a:r>
            <a:br>
              <a:rPr lang="ar-EG" sz="3200" b="1" dirty="0"/>
            </a:br>
            <a:endParaRPr lang="ar-EG" sz="3200" dirty="0"/>
          </a:p>
          <a:p>
            <a:pPr algn="ctr"/>
            <a:endParaRPr lang="ar-EG" sz="2800" b="1" dirty="0">
              <a:solidFill>
                <a:srgbClr val="00AEEF"/>
              </a:solidFill>
              <a:latin typeface="Alexandria" charset="0"/>
              <a:cs typeface="+mj-cs"/>
            </a:endParaRPr>
          </a:p>
        </p:txBody>
      </p:sp>
      <p:pic>
        <p:nvPicPr>
          <p:cNvPr id="4" name="Picture 3">
            <a:extLst>
              <a:ext uri="{FF2B5EF4-FFF2-40B4-BE49-F238E27FC236}">
                <a16:creationId xmlns:a16="http://schemas.microsoft.com/office/drawing/2014/main" id="{959AD802-5CEA-EFB7-7F8D-7E1AABD8E9B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70984" y="2942026"/>
            <a:ext cx="7258052" cy="2529136"/>
          </a:xfrm>
          <a:prstGeom prst="rect">
            <a:avLst/>
          </a:prstGeom>
        </p:spPr>
      </p:pic>
    </p:spTree>
    <p:extLst>
      <p:ext uri="{BB962C8B-B14F-4D97-AF65-F5344CB8AC3E}">
        <p14:creationId xmlns:p14="http://schemas.microsoft.com/office/powerpoint/2010/main" val="231901234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FE370B-2611-B31A-C03C-AA9C8BFA04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9F2D4C-CA96-3FA1-4EA0-CC20BB92C9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D72CF78-D052-9FD9-212C-3096731C7AF9}"/>
              </a:ext>
            </a:extLst>
          </p:cNvPr>
          <p:cNvSpPr txBox="1"/>
          <p:nvPr/>
        </p:nvSpPr>
        <p:spPr>
          <a:xfrm>
            <a:off x="2513150" y="1019069"/>
            <a:ext cx="494429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الخبر الصحيح </a:t>
            </a:r>
            <a:endPar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4EAE354-0581-ECE5-FE2E-A6207FCE93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F2EAD1-18F0-8B4D-0365-2FE48283470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554A4DD-6021-63BA-35FE-08DC812C0C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D5ABD9A-5EB9-D8C6-0806-401D8D9F986E}"/>
              </a:ext>
            </a:extLst>
          </p:cNvPr>
          <p:cNvSpPr txBox="1"/>
          <p:nvPr/>
        </p:nvSpPr>
        <p:spPr>
          <a:xfrm>
            <a:off x="1620398" y="2032063"/>
            <a:ext cx="9354312" cy="1508105"/>
          </a:xfrm>
          <a:prstGeom prst="rect">
            <a:avLst/>
          </a:prstGeom>
          <a:noFill/>
        </p:spPr>
        <p:txBody>
          <a:bodyPr wrap="square" rtlCol="0">
            <a:spAutoFit/>
          </a:bodyPr>
          <a:lstStyle/>
          <a:p>
            <a:pPr marL="0" indent="0" algn="r" rtl="1">
              <a:buNone/>
            </a:pPr>
            <a:r>
              <a:rPr lang="ar-EG" sz="3200" b="1" dirty="0">
                <a:hlinkClick r:id="rId3"/>
              </a:rPr>
              <a:t>بعد تداول خبر إصابتها بالسرطان.. عبلة كامل: "والله العظيم عيب«</a:t>
            </a:r>
            <a:br>
              <a:rPr lang="ar-EG" sz="3200" b="1" dirty="0"/>
            </a:br>
            <a:endParaRPr lang="en-US" sz="3200" dirty="0"/>
          </a:p>
          <a:p>
            <a:pPr algn="ctr"/>
            <a:endParaRPr lang="ar-EG" sz="2800" b="1" dirty="0">
              <a:solidFill>
                <a:srgbClr val="00AEEF"/>
              </a:solidFill>
              <a:latin typeface="Alexandria" charset="0"/>
              <a:cs typeface="+mj-cs"/>
            </a:endParaRPr>
          </a:p>
        </p:txBody>
      </p:sp>
      <p:pic>
        <p:nvPicPr>
          <p:cNvPr id="2" name="Picture 1">
            <a:extLst>
              <a:ext uri="{FF2B5EF4-FFF2-40B4-BE49-F238E27FC236}">
                <a16:creationId xmlns:a16="http://schemas.microsoft.com/office/drawing/2014/main" id="{1FA21600-AC78-2E29-89F5-2F964EDA93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9529" y="2709937"/>
            <a:ext cx="6496050" cy="3128994"/>
          </a:xfrm>
          <a:prstGeom prst="rect">
            <a:avLst/>
          </a:prstGeom>
        </p:spPr>
      </p:pic>
      <p:sp>
        <p:nvSpPr>
          <p:cNvPr id="4" name="TextBox 3">
            <a:extLst>
              <a:ext uri="{FF2B5EF4-FFF2-40B4-BE49-F238E27FC236}">
                <a16:creationId xmlns:a16="http://schemas.microsoft.com/office/drawing/2014/main" id="{4E2E5686-231F-C568-F990-C0FF898062F2}"/>
              </a:ext>
            </a:extLst>
          </p:cNvPr>
          <p:cNvSpPr txBox="1"/>
          <p:nvPr/>
        </p:nvSpPr>
        <p:spPr>
          <a:xfrm>
            <a:off x="415846" y="3870701"/>
            <a:ext cx="245738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24A9E1"/>
                </a:solidFill>
                <a:latin typeface="Simplified Arabic" panose="02020603050405020304" pitchFamily="18" charset="-78"/>
                <a:cs typeface="Simplified Arabic" panose="02020603050405020304" pitchFamily="18" charset="-78"/>
              </a:rPr>
              <a:t>خبر حقيقي</a:t>
            </a:r>
            <a:endParaRPr kumimoji="0" lang="ar-SY" sz="28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79042583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3E7C5-B626-FED2-8EB6-C2C5F2DD09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82926A-FF04-4124-4A79-C0F9BD6A6B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1D83B2C-0CF5-45B0-18DB-395645F923BC}"/>
              </a:ext>
            </a:extLst>
          </p:cNvPr>
          <p:cNvSpPr txBox="1"/>
          <p:nvPr/>
        </p:nvSpPr>
        <p:spPr>
          <a:xfrm>
            <a:off x="2513150" y="1019069"/>
            <a:ext cx="4944290" cy="954107"/>
          </a:xfrm>
          <a:prstGeom prst="rect">
            <a:avLst/>
          </a:prstGeom>
          <a:noFill/>
        </p:spPr>
        <p:txBody>
          <a:bodyPr wrap="square" rtlCol="0">
            <a:spAutoFit/>
          </a:bodyPr>
          <a:lstStyle/>
          <a:p>
            <a:pPr marL="0" indent="0" algn="ctr" rtl="1">
              <a:buNone/>
            </a:pPr>
            <a:r>
              <a:rPr lang="ar-EG" sz="2800" b="1" dirty="0">
                <a:solidFill>
                  <a:srgbClr val="24A9E1"/>
                </a:solidFill>
              </a:rPr>
              <a:t>الصور الزائفة</a:t>
            </a:r>
            <a:endParaRPr lang="en-US" sz="2800" dirty="0">
              <a:solidFill>
                <a:srgbClr val="24A9E1"/>
              </a:solidFill>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4C53085-BEC5-000E-82EE-A37DABBF8C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82F3D5-3472-8ED8-2BC4-2B9048CE18C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12FA3839-D25E-F332-E79E-C237C4725C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3BC9A75-E77F-B0A2-EDD8-305DABC21834}"/>
              </a:ext>
            </a:extLst>
          </p:cNvPr>
          <p:cNvSpPr txBox="1"/>
          <p:nvPr/>
        </p:nvSpPr>
        <p:spPr>
          <a:xfrm>
            <a:off x="3825409" y="3393647"/>
            <a:ext cx="4944290" cy="1077218"/>
          </a:xfrm>
          <a:prstGeom prst="rect">
            <a:avLst/>
          </a:prstGeom>
          <a:noFill/>
        </p:spPr>
        <p:txBody>
          <a:bodyPr wrap="square" rtlCol="0">
            <a:spAutoFit/>
          </a:bodyPr>
          <a:lstStyle/>
          <a:p>
            <a:pPr marL="0" indent="0" algn="ctr" rtl="1">
              <a:buNone/>
            </a:pPr>
            <a:r>
              <a:rPr lang="ar-EG" sz="3600" b="1" dirty="0">
                <a:solidFill>
                  <a:srgbClr val="24A9E1"/>
                </a:solidFill>
                <a:cs typeface="+mj-cs"/>
              </a:rPr>
              <a:t>أمثلة عملية على الصور الزائفة</a:t>
            </a:r>
            <a:endParaRPr lang="en-US" sz="3600" dirty="0">
              <a:solidFill>
                <a:srgbClr val="24A9E1"/>
              </a:solidFill>
              <a:cs typeface="+mj-cs"/>
            </a:endParaRP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234016264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345FB-4567-D459-28FB-2E3244E8B1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E943C5-6889-85DE-C5B3-6EB4C831EB5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AE11BB-7DAF-6059-0321-E30D2D15931E}"/>
              </a:ext>
            </a:extLst>
          </p:cNvPr>
          <p:cNvSpPr txBox="1"/>
          <p:nvPr/>
        </p:nvSpPr>
        <p:spPr>
          <a:xfrm>
            <a:off x="2513150" y="1019069"/>
            <a:ext cx="4944290" cy="954107"/>
          </a:xfrm>
          <a:prstGeom prst="rect">
            <a:avLst/>
          </a:prstGeom>
          <a:noFill/>
        </p:spPr>
        <p:txBody>
          <a:bodyPr wrap="square" rtlCol="0">
            <a:spAutoFit/>
          </a:bodyPr>
          <a:lstStyle/>
          <a:p>
            <a:pPr marL="0" indent="0" algn="ctr" rtl="1">
              <a:buNone/>
            </a:pPr>
            <a:r>
              <a:rPr lang="ar-EG" sz="2800" b="1" dirty="0">
                <a:solidFill>
                  <a:srgbClr val="24A9E1"/>
                </a:solidFill>
              </a:rPr>
              <a:t>أمثلة على الصور الزائفة</a:t>
            </a:r>
            <a:endParaRPr lang="en-US" sz="2800" dirty="0">
              <a:solidFill>
                <a:srgbClr val="24A9E1"/>
              </a:solidFill>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77D36217-DBE3-716E-92AD-3AF4FA41B9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55BED1-B17A-706B-E361-5FB47D97955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52EE42B-6EAB-EFCC-A97E-89078C3AA5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5AD1D28-533A-9009-6CAF-B5A4ED2254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3150" y="1947398"/>
            <a:ext cx="7463474" cy="4022100"/>
          </a:xfrm>
          <a:prstGeom prst="rect">
            <a:avLst/>
          </a:prstGeom>
        </p:spPr>
      </p:pic>
      <p:sp>
        <p:nvSpPr>
          <p:cNvPr id="2" name="TextBox 1">
            <a:extLst>
              <a:ext uri="{FF2B5EF4-FFF2-40B4-BE49-F238E27FC236}">
                <a16:creationId xmlns:a16="http://schemas.microsoft.com/office/drawing/2014/main" id="{22092EBF-AEF6-C07B-86F7-9724A6FB783C}"/>
              </a:ext>
            </a:extLst>
          </p:cNvPr>
          <p:cNvSpPr txBox="1"/>
          <p:nvPr/>
        </p:nvSpPr>
        <p:spPr>
          <a:xfrm>
            <a:off x="762000" y="3311822"/>
            <a:ext cx="1453376" cy="1354217"/>
          </a:xfrm>
          <a:prstGeom prst="rect">
            <a:avLst/>
          </a:prstGeom>
          <a:noFill/>
        </p:spPr>
        <p:txBody>
          <a:bodyPr wrap="square" rtlCol="0">
            <a:spAutoFit/>
          </a:bodyPr>
          <a:lstStyle/>
          <a:p>
            <a:pPr marL="0" indent="0" algn="ctr" rtl="1">
              <a:buNone/>
            </a:pPr>
            <a:r>
              <a:rPr lang="ar-EG" sz="5400" b="1" dirty="0">
                <a:solidFill>
                  <a:srgbClr val="24A9E1"/>
                </a:solidFill>
              </a:rPr>
              <a:t>زائفة</a:t>
            </a:r>
            <a:endParaRPr lang="en-US" sz="5400" dirty="0">
              <a:solidFill>
                <a:srgbClr val="24A9E1"/>
              </a:solidFill>
            </a:endParaRP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245396317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C2E2E-C570-1C55-8AE3-748841580A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4F44CA-1D6D-6128-3883-8F2436C9CD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F97245D-855B-22EB-80F4-CB7221F51BF5}"/>
              </a:ext>
            </a:extLst>
          </p:cNvPr>
          <p:cNvSpPr txBox="1"/>
          <p:nvPr/>
        </p:nvSpPr>
        <p:spPr>
          <a:xfrm>
            <a:off x="2513150" y="1019069"/>
            <a:ext cx="4944290" cy="954107"/>
          </a:xfrm>
          <a:prstGeom prst="rect">
            <a:avLst/>
          </a:prstGeom>
          <a:noFill/>
        </p:spPr>
        <p:txBody>
          <a:bodyPr wrap="square" rtlCol="0">
            <a:spAutoFit/>
          </a:bodyPr>
          <a:lstStyle/>
          <a:p>
            <a:pPr marL="0" indent="0" algn="ctr" rtl="1">
              <a:buNone/>
            </a:pPr>
            <a:r>
              <a:rPr lang="ar-EG" sz="2800" b="1" dirty="0">
                <a:solidFill>
                  <a:srgbClr val="24A9E1"/>
                </a:solidFill>
              </a:rPr>
              <a:t>الصور الزائفة</a:t>
            </a:r>
            <a:endParaRPr lang="en-US" sz="2800" dirty="0">
              <a:solidFill>
                <a:srgbClr val="24A9E1"/>
              </a:solidFill>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94494CA-6051-CE10-4049-8216894E9F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2412BA-9997-9F00-FBAE-00297ED2F42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4A27213-1925-612B-643C-F99A42F60D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58D2347E-3DE1-05FF-4C28-EEC9955BD0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1793" y="1780452"/>
            <a:ext cx="6900212" cy="4140128"/>
          </a:xfrm>
          <a:prstGeom prst="rect">
            <a:avLst/>
          </a:prstGeom>
        </p:spPr>
      </p:pic>
      <p:sp>
        <p:nvSpPr>
          <p:cNvPr id="2" name="TextBox 1">
            <a:extLst>
              <a:ext uri="{FF2B5EF4-FFF2-40B4-BE49-F238E27FC236}">
                <a16:creationId xmlns:a16="http://schemas.microsoft.com/office/drawing/2014/main" id="{2CCDB792-8F22-E7D2-6761-1A0BD294D2D5}"/>
              </a:ext>
            </a:extLst>
          </p:cNvPr>
          <p:cNvSpPr txBox="1"/>
          <p:nvPr/>
        </p:nvSpPr>
        <p:spPr>
          <a:xfrm>
            <a:off x="586830" y="3357165"/>
            <a:ext cx="2067136" cy="1354217"/>
          </a:xfrm>
          <a:prstGeom prst="rect">
            <a:avLst/>
          </a:prstGeom>
          <a:noFill/>
        </p:spPr>
        <p:txBody>
          <a:bodyPr wrap="square" rtlCol="0">
            <a:spAutoFit/>
          </a:bodyPr>
          <a:lstStyle/>
          <a:p>
            <a:pPr marL="0" indent="0" algn="ctr" rtl="1">
              <a:buNone/>
            </a:pPr>
            <a:r>
              <a:rPr lang="ar-EG" sz="5400" b="1" dirty="0">
                <a:solidFill>
                  <a:srgbClr val="24A9E1"/>
                </a:solidFill>
              </a:rPr>
              <a:t>حقيقية</a:t>
            </a:r>
            <a:endParaRPr lang="en-US" sz="5400" dirty="0">
              <a:solidFill>
                <a:srgbClr val="24A9E1"/>
              </a:solidFill>
            </a:endParaRP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381068084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F8DEB8-A0A7-16B8-151A-CAAE407B1D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86CD7E-95ED-B7AE-1307-2E354AD11A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72DCE2-E314-B3F4-3C90-DBC80B1B4B0C}"/>
              </a:ext>
            </a:extLst>
          </p:cNvPr>
          <p:cNvSpPr txBox="1"/>
          <p:nvPr/>
        </p:nvSpPr>
        <p:spPr>
          <a:xfrm>
            <a:off x="2513150" y="1019069"/>
            <a:ext cx="4944290" cy="954107"/>
          </a:xfrm>
          <a:prstGeom prst="rect">
            <a:avLst/>
          </a:prstGeom>
          <a:noFill/>
        </p:spPr>
        <p:txBody>
          <a:bodyPr wrap="square" rtlCol="0">
            <a:spAutoFit/>
          </a:bodyPr>
          <a:lstStyle/>
          <a:p>
            <a:pPr marL="0" indent="0" algn="ctr" rtl="1">
              <a:buNone/>
            </a:pPr>
            <a:r>
              <a:rPr lang="ar-EG" sz="2800" b="1" dirty="0">
                <a:solidFill>
                  <a:srgbClr val="24A9E1"/>
                </a:solidFill>
              </a:rPr>
              <a:t>الصور الزائفة</a:t>
            </a:r>
            <a:endParaRPr lang="en-US" sz="2800" dirty="0">
              <a:solidFill>
                <a:srgbClr val="24A9E1"/>
              </a:solidFill>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79E6F4C6-6028-4ECC-45C8-A598FA7482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6AF636-F918-D251-9BDC-31F9B4AACD8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82FE70A-4605-FBBC-1254-573153F926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C1CEB23-6CD6-D298-271B-61CC447557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5944" y="1788492"/>
            <a:ext cx="7380112" cy="4164418"/>
          </a:xfrm>
          <a:prstGeom prst="rect">
            <a:avLst/>
          </a:prstGeom>
        </p:spPr>
      </p:pic>
      <p:sp>
        <p:nvSpPr>
          <p:cNvPr id="4" name="TextBox 3">
            <a:extLst>
              <a:ext uri="{FF2B5EF4-FFF2-40B4-BE49-F238E27FC236}">
                <a16:creationId xmlns:a16="http://schemas.microsoft.com/office/drawing/2014/main" id="{AF6B9BA0-E980-29C6-92C6-06A63A83C641}"/>
              </a:ext>
            </a:extLst>
          </p:cNvPr>
          <p:cNvSpPr txBox="1"/>
          <p:nvPr/>
        </p:nvSpPr>
        <p:spPr>
          <a:xfrm>
            <a:off x="338808" y="3352756"/>
            <a:ext cx="2067136" cy="1354217"/>
          </a:xfrm>
          <a:prstGeom prst="rect">
            <a:avLst/>
          </a:prstGeom>
          <a:noFill/>
        </p:spPr>
        <p:txBody>
          <a:bodyPr wrap="square" rtlCol="0">
            <a:spAutoFit/>
          </a:bodyPr>
          <a:lstStyle/>
          <a:p>
            <a:pPr marL="0" indent="0" algn="ctr" rtl="1">
              <a:buNone/>
            </a:pPr>
            <a:r>
              <a:rPr lang="ar-EG" sz="5400" b="1" dirty="0">
                <a:solidFill>
                  <a:srgbClr val="24A9E1"/>
                </a:solidFill>
              </a:rPr>
              <a:t>زائفة</a:t>
            </a:r>
            <a:endParaRPr lang="en-US" sz="5400" dirty="0">
              <a:solidFill>
                <a:srgbClr val="24A9E1"/>
              </a:solidFill>
            </a:endParaRP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146716121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F85DBE-7C8D-AB32-717F-164D139A14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6F465F-8272-D992-5A7F-BC6A774E33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55A223B-B392-7D1C-2AD1-D6099F197F9C}"/>
              </a:ext>
            </a:extLst>
          </p:cNvPr>
          <p:cNvSpPr txBox="1"/>
          <p:nvPr/>
        </p:nvSpPr>
        <p:spPr>
          <a:xfrm>
            <a:off x="2513150" y="1019069"/>
            <a:ext cx="4944290" cy="954107"/>
          </a:xfrm>
          <a:prstGeom prst="rect">
            <a:avLst/>
          </a:prstGeom>
          <a:noFill/>
        </p:spPr>
        <p:txBody>
          <a:bodyPr wrap="square" rtlCol="0">
            <a:spAutoFit/>
          </a:bodyPr>
          <a:lstStyle/>
          <a:p>
            <a:pPr marL="0" indent="0" algn="ctr" rtl="1">
              <a:buNone/>
            </a:pPr>
            <a:r>
              <a:rPr lang="ar-EG" sz="2800" b="1" dirty="0">
                <a:solidFill>
                  <a:srgbClr val="24A9E1"/>
                </a:solidFill>
              </a:rPr>
              <a:t>الصور الزائفة</a:t>
            </a:r>
            <a:endParaRPr lang="en-US" sz="2800" dirty="0">
              <a:solidFill>
                <a:srgbClr val="24A9E1"/>
              </a:solidFill>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B8665659-7377-4FF0-4FEA-FE842438ED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D9A1E8-0AD1-DF1C-D5C4-39DDE4FC5B0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7FC8C28-D37B-1E99-7512-4671CEF16C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3982372-C0C1-534D-E978-F106614BF6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9188" y="1870020"/>
            <a:ext cx="6930234" cy="4007983"/>
          </a:xfrm>
          <a:prstGeom prst="rect">
            <a:avLst/>
          </a:prstGeom>
        </p:spPr>
      </p:pic>
      <p:sp>
        <p:nvSpPr>
          <p:cNvPr id="2" name="TextBox 1">
            <a:extLst>
              <a:ext uri="{FF2B5EF4-FFF2-40B4-BE49-F238E27FC236}">
                <a16:creationId xmlns:a16="http://schemas.microsoft.com/office/drawing/2014/main" id="{650929D3-44F2-8199-F236-611818EDA77E}"/>
              </a:ext>
            </a:extLst>
          </p:cNvPr>
          <p:cNvSpPr txBox="1"/>
          <p:nvPr/>
        </p:nvSpPr>
        <p:spPr>
          <a:xfrm>
            <a:off x="586830" y="3357165"/>
            <a:ext cx="2067136" cy="1354217"/>
          </a:xfrm>
          <a:prstGeom prst="rect">
            <a:avLst/>
          </a:prstGeom>
          <a:noFill/>
        </p:spPr>
        <p:txBody>
          <a:bodyPr wrap="square" rtlCol="0">
            <a:spAutoFit/>
          </a:bodyPr>
          <a:lstStyle/>
          <a:p>
            <a:pPr marL="0" indent="0" algn="ctr" rtl="1">
              <a:buNone/>
            </a:pPr>
            <a:r>
              <a:rPr lang="ar-EG" sz="5400" b="1" dirty="0">
                <a:solidFill>
                  <a:srgbClr val="24A9E1"/>
                </a:solidFill>
              </a:rPr>
              <a:t>حقيقية</a:t>
            </a:r>
            <a:endParaRPr lang="en-US" sz="5400" dirty="0">
              <a:solidFill>
                <a:srgbClr val="24A9E1"/>
              </a:solidFill>
            </a:endParaRP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422953482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EB0714-405D-C160-F584-D4CDC823CA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8B7F5F-2498-0CB8-A857-58D9514940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2D4B71E-E1C4-D255-1E08-0BCC7E08849D}"/>
              </a:ext>
            </a:extLst>
          </p:cNvPr>
          <p:cNvSpPr txBox="1"/>
          <p:nvPr/>
        </p:nvSpPr>
        <p:spPr>
          <a:xfrm>
            <a:off x="2513150" y="1019069"/>
            <a:ext cx="4944290" cy="954107"/>
          </a:xfrm>
          <a:prstGeom prst="rect">
            <a:avLst/>
          </a:prstGeom>
          <a:noFill/>
        </p:spPr>
        <p:txBody>
          <a:bodyPr wrap="square" rtlCol="0">
            <a:spAutoFit/>
          </a:bodyPr>
          <a:lstStyle/>
          <a:p>
            <a:pPr marL="0" indent="0" algn="ctr" rtl="1">
              <a:buNone/>
            </a:pPr>
            <a:r>
              <a:rPr lang="ar-EG" sz="2800" b="1" dirty="0">
                <a:solidFill>
                  <a:srgbClr val="24A9E1"/>
                </a:solidFill>
              </a:rPr>
              <a:t>الصور الزائفة</a:t>
            </a:r>
            <a:endParaRPr lang="en-US" sz="2800" dirty="0">
              <a:solidFill>
                <a:srgbClr val="24A9E1"/>
              </a:solidFill>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0F8AA24B-C0BB-CE48-9EBF-EC3F61CFE7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D655E6-3788-A014-249E-569BAC7ABB2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1D5A5B13-7852-2681-7AF7-D17E14029A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3439AB6-6B89-9EC4-CD29-243F095ACD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5986" y="1760231"/>
            <a:ext cx="6762864" cy="4220939"/>
          </a:xfrm>
          <a:prstGeom prst="rect">
            <a:avLst/>
          </a:prstGeom>
        </p:spPr>
      </p:pic>
      <p:sp>
        <p:nvSpPr>
          <p:cNvPr id="2" name="TextBox 1">
            <a:extLst>
              <a:ext uri="{FF2B5EF4-FFF2-40B4-BE49-F238E27FC236}">
                <a16:creationId xmlns:a16="http://schemas.microsoft.com/office/drawing/2014/main" id="{E70431E8-051C-5E4F-A94F-50558D099F58}"/>
              </a:ext>
            </a:extLst>
          </p:cNvPr>
          <p:cNvSpPr txBox="1"/>
          <p:nvPr/>
        </p:nvSpPr>
        <p:spPr>
          <a:xfrm>
            <a:off x="586830" y="3357165"/>
            <a:ext cx="2067136" cy="1354217"/>
          </a:xfrm>
          <a:prstGeom prst="rect">
            <a:avLst/>
          </a:prstGeom>
          <a:noFill/>
        </p:spPr>
        <p:txBody>
          <a:bodyPr wrap="square" rtlCol="0">
            <a:spAutoFit/>
          </a:bodyPr>
          <a:lstStyle/>
          <a:p>
            <a:pPr marL="0" indent="0" algn="ctr" rtl="1">
              <a:buNone/>
            </a:pPr>
            <a:r>
              <a:rPr lang="ar-EG" sz="5400" b="1" dirty="0">
                <a:solidFill>
                  <a:srgbClr val="24A9E1"/>
                </a:solidFill>
              </a:rPr>
              <a:t>زائفة</a:t>
            </a:r>
            <a:endParaRPr lang="en-US" sz="5400" dirty="0">
              <a:solidFill>
                <a:srgbClr val="24A9E1"/>
              </a:solidFill>
            </a:endParaRPr>
          </a:p>
          <a:p>
            <a:pPr algn="ctr"/>
            <a:endParaRPr lang="ar-EG" sz="2800" b="1" dirty="0">
              <a:solidFill>
                <a:srgbClr val="00AEEF"/>
              </a:solidFill>
              <a:latin typeface="Alexandria" charset="0"/>
              <a:cs typeface="+mj-cs"/>
            </a:endParaRPr>
          </a:p>
        </p:txBody>
      </p:sp>
      <p:sp>
        <p:nvSpPr>
          <p:cNvPr id="8" name="TextBox 7">
            <a:extLst>
              <a:ext uri="{FF2B5EF4-FFF2-40B4-BE49-F238E27FC236}">
                <a16:creationId xmlns:a16="http://schemas.microsoft.com/office/drawing/2014/main" id="{D7309499-F16C-89B0-3906-9274A2E31725}"/>
              </a:ext>
            </a:extLst>
          </p:cNvPr>
          <p:cNvSpPr txBox="1"/>
          <p:nvPr/>
        </p:nvSpPr>
        <p:spPr>
          <a:xfrm>
            <a:off x="9520857" y="3193591"/>
            <a:ext cx="2067136" cy="1354217"/>
          </a:xfrm>
          <a:prstGeom prst="rect">
            <a:avLst/>
          </a:prstGeom>
          <a:noFill/>
        </p:spPr>
        <p:txBody>
          <a:bodyPr wrap="square" rtlCol="0">
            <a:spAutoFit/>
          </a:bodyPr>
          <a:lstStyle/>
          <a:p>
            <a:pPr marL="0" indent="0" algn="ctr" rtl="1">
              <a:buNone/>
            </a:pPr>
            <a:r>
              <a:rPr lang="ar-EG" sz="5400" b="1" dirty="0">
                <a:solidFill>
                  <a:srgbClr val="24A9E1"/>
                </a:solidFill>
              </a:rPr>
              <a:t>حقيقية</a:t>
            </a:r>
            <a:endParaRPr lang="en-US" sz="5400" dirty="0">
              <a:solidFill>
                <a:srgbClr val="24A9E1"/>
              </a:solidFill>
            </a:endParaRP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245047825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1FC69-C277-C4D1-8B68-80DCD3857C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F9CCE2-040F-3D5C-570D-B7DAD15017A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4135F2F-2992-25C6-C9BE-21A7DD9890FD}"/>
              </a:ext>
            </a:extLst>
          </p:cNvPr>
          <p:cNvSpPr txBox="1"/>
          <p:nvPr/>
        </p:nvSpPr>
        <p:spPr>
          <a:xfrm>
            <a:off x="2513150" y="1019069"/>
            <a:ext cx="4944290" cy="954107"/>
          </a:xfrm>
          <a:prstGeom prst="rect">
            <a:avLst/>
          </a:prstGeom>
          <a:noFill/>
        </p:spPr>
        <p:txBody>
          <a:bodyPr wrap="square" rtlCol="0">
            <a:spAutoFit/>
          </a:bodyPr>
          <a:lstStyle/>
          <a:p>
            <a:pPr marL="0" indent="0" algn="ctr" rtl="1">
              <a:buNone/>
            </a:pPr>
            <a:r>
              <a:rPr lang="ar-EG" sz="2800" b="1" dirty="0">
                <a:solidFill>
                  <a:srgbClr val="24A9E1"/>
                </a:solidFill>
              </a:rPr>
              <a:t>الصور الزائفة</a:t>
            </a:r>
            <a:endParaRPr lang="en-US" sz="2800" dirty="0">
              <a:solidFill>
                <a:srgbClr val="24A9E1"/>
              </a:solidFill>
            </a:endParaRP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2B2CFA0-6B37-2A34-EC35-5223D1E2C8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F0D916-954F-E7D5-ACB4-E0F8D3AD45C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D968E87-BEF6-66A1-5442-D8A7959D52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86E1BD2-CC4A-7530-9A91-76B9B9ECFF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1793" y="1947398"/>
            <a:ext cx="7310420" cy="4056126"/>
          </a:xfrm>
          <a:prstGeom prst="rect">
            <a:avLst/>
          </a:prstGeom>
        </p:spPr>
      </p:pic>
      <p:sp>
        <p:nvSpPr>
          <p:cNvPr id="4" name="TextBox 3">
            <a:extLst>
              <a:ext uri="{FF2B5EF4-FFF2-40B4-BE49-F238E27FC236}">
                <a16:creationId xmlns:a16="http://schemas.microsoft.com/office/drawing/2014/main" id="{659044DF-5184-BF9A-5F27-AD9CBF2C392B}"/>
              </a:ext>
            </a:extLst>
          </p:cNvPr>
          <p:cNvSpPr txBox="1"/>
          <p:nvPr/>
        </p:nvSpPr>
        <p:spPr>
          <a:xfrm>
            <a:off x="586830" y="3357165"/>
            <a:ext cx="2067136" cy="1354217"/>
          </a:xfrm>
          <a:prstGeom prst="rect">
            <a:avLst/>
          </a:prstGeom>
          <a:noFill/>
        </p:spPr>
        <p:txBody>
          <a:bodyPr wrap="square" rtlCol="0">
            <a:spAutoFit/>
          </a:bodyPr>
          <a:lstStyle/>
          <a:p>
            <a:pPr marL="0" indent="0" algn="ctr" rtl="1">
              <a:buNone/>
            </a:pPr>
            <a:r>
              <a:rPr lang="ar-EG" sz="5400" b="1" dirty="0">
                <a:solidFill>
                  <a:srgbClr val="24A9E1"/>
                </a:solidFill>
              </a:rPr>
              <a:t>زائفة</a:t>
            </a:r>
            <a:endParaRPr lang="en-US" sz="5400" dirty="0">
              <a:solidFill>
                <a:srgbClr val="24A9E1"/>
              </a:solidFill>
            </a:endParaRP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45792065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22F07C-86C4-B96B-DFB8-9AB8789A75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F61DDD-3BD2-998C-7B9C-38CFED6CB5B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0EBF2EA-2480-F527-2F25-58C76074E30E}"/>
              </a:ext>
            </a:extLst>
          </p:cNvPr>
          <p:cNvSpPr txBox="1"/>
          <p:nvPr/>
        </p:nvSpPr>
        <p:spPr>
          <a:xfrm>
            <a:off x="1153551" y="2231665"/>
            <a:ext cx="9814379" cy="3046988"/>
          </a:xfrm>
          <a:prstGeom prst="rect">
            <a:avLst/>
          </a:prstGeom>
          <a:noFill/>
        </p:spPr>
        <p:txBody>
          <a:bodyPr wrap="square" rtlCol="0">
            <a:spAutoFit/>
          </a:bodyPr>
          <a:lstStyle/>
          <a:p>
            <a:pPr marL="342900" indent="-342900" algn="r" rtl="1">
              <a:buFont typeface="Arial" panose="020B0604020202020204" pitchFamily="34" charset="0"/>
              <a:buChar char="•"/>
            </a:pPr>
            <a:r>
              <a:rPr lang="ar-EG" sz="2400" dirty="0">
                <a:latin typeface="Alexandria" charset="0"/>
                <a:cs typeface="+mj-cs"/>
              </a:rPr>
              <a:t>للأخبار الزائفة تأثير على الفرد والمجتمع والحكومات أيضًا.</a:t>
            </a:r>
          </a:p>
          <a:p>
            <a:pPr marL="342900" indent="-342900" algn="r" rtl="1">
              <a:buFont typeface="Arial" panose="020B0604020202020204" pitchFamily="34" charset="0"/>
              <a:buChar char="•"/>
            </a:pPr>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هناك فئتين من الأخبار الزائفة فئة مضللة عن عمد، وأخرى تحتوي على عناصر من الحقيقة.</a:t>
            </a:r>
          </a:p>
          <a:p>
            <a:pPr marL="342900" indent="-342900" algn="r" rtl="1">
              <a:buFont typeface="Arial" panose="020B0604020202020204" pitchFamily="34" charset="0"/>
              <a:buChar char="•"/>
            </a:pPr>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هناك العديد من أنواع الأخبار الزائفة منها العناوين المستدرجة للنقر، والعناوين الرنانة، والصحافة الركيكة.</a:t>
            </a:r>
          </a:p>
          <a:p>
            <a:pPr marL="342900" indent="-342900" algn="r" rtl="1">
              <a:buFont typeface="Arial" panose="020B0604020202020204" pitchFamily="34" charset="0"/>
              <a:buChar char="•"/>
            </a:pPr>
            <a:endParaRPr lang="ar-EG" sz="2400" dirty="0">
              <a:latin typeface="Alexandria" charset="0"/>
              <a:cs typeface="+mj-cs"/>
            </a:endParaRPr>
          </a:p>
          <a:p>
            <a:pPr marL="342900" indent="-342900" algn="r" rtl="1">
              <a:buFont typeface="Arial" panose="020B0604020202020204" pitchFamily="34" charset="0"/>
              <a:buChar char="•"/>
            </a:pPr>
            <a:r>
              <a:rPr lang="ar-EG" sz="2400" dirty="0">
                <a:latin typeface="Alexandria" charset="0"/>
                <a:cs typeface="+mj-cs"/>
              </a:rPr>
              <a:t>هناك العديد من الطرق لاكتشاف الأخبار الزائفة منها التحقق والتدقيق والمصادر.</a:t>
            </a:r>
          </a:p>
        </p:txBody>
      </p:sp>
      <p:sp>
        <p:nvSpPr>
          <p:cNvPr id="5" name="Rectangle 4">
            <a:extLst>
              <a:ext uri="{FF2B5EF4-FFF2-40B4-BE49-F238E27FC236}">
                <a16:creationId xmlns:a16="http://schemas.microsoft.com/office/drawing/2014/main" id="{FEDDF491-A73D-8D59-DCCB-AB048EA704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EB4B9A-688D-F1F9-CF26-289D20C3610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الثامنة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D8321EF-B834-800D-83F3-B37BA9B29B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2040203-170E-823C-1513-7C05D5B74931}"/>
              </a:ext>
            </a:extLst>
          </p:cNvPr>
          <p:cNvSpPr txBox="1"/>
          <p:nvPr/>
        </p:nvSpPr>
        <p:spPr>
          <a:xfrm>
            <a:off x="2665550" y="1171469"/>
            <a:ext cx="4944290" cy="954107"/>
          </a:xfrm>
          <a:prstGeom prst="rect">
            <a:avLst/>
          </a:prstGeom>
          <a:noFill/>
        </p:spPr>
        <p:txBody>
          <a:bodyPr wrap="square" rtlCol="0">
            <a:spAutoFit/>
          </a:bodyPr>
          <a:lstStyle/>
          <a:p>
            <a:pPr marL="0" indent="0" algn="ctr" rtl="1">
              <a:buNone/>
            </a:pPr>
            <a:r>
              <a:rPr lang="ar-EG" sz="2800" b="1" dirty="0">
                <a:solidFill>
                  <a:srgbClr val="24A9E1"/>
                </a:solidFill>
              </a:rPr>
              <a:t>ملخص</a:t>
            </a:r>
            <a:endParaRPr lang="en-US" sz="2800" dirty="0">
              <a:solidFill>
                <a:srgbClr val="24A9E1"/>
              </a:solidFill>
            </a:endParaRPr>
          </a:p>
          <a:p>
            <a:pPr algn="ctr"/>
            <a:endParaRPr lang="ar-EG" sz="2800" b="1" dirty="0">
              <a:solidFill>
                <a:srgbClr val="00AEEF"/>
              </a:solidFill>
              <a:latin typeface="Alexandria" charset="0"/>
              <a:cs typeface="+mj-cs"/>
            </a:endParaRPr>
          </a:p>
        </p:txBody>
      </p:sp>
    </p:spTree>
    <p:extLst>
      <p:ext uri="{BB962C8B-B14F-4D97-AF65-F5344CB8AC3E}">
        <p14:creationId xmlns:p14="http://schemas.microsoft.com/office/powerpoint/2010/main" val="331308068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Alexandria" charset="0"/>
                <a:cs typeface="+mj-cs"/>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6806"/>
    </mc:Choice>
    <mc:Fallback xmlns="">
      <p:transition spd="slow" advTm="2468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D56F057F-30C1-4116-B56A-EB46C1EC83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schemas.microsoft.com/office/infopath/2007/PartnerControls"/>
    <ds:schemaRef ds:uri="http://purl.org/dc/dcmitype/"/>
    <ds:schemaRef ds:uri="http://schemas.microsoft.com/office/2006/metadata/properties"/>
    <ds:schemaRef ds:uri="http://purl.org/dc/elements/1.1/"/>
    <ds:schemaRef ds:uri="http://schemas.microsoft.com/office/2006/documentManagement/types"/>
    <ds:schemaRef ds:uri="http://schemas.openxmlformats.org/package/2006/metadata/core-properties"/>
    <ds:schemaRef ds:uri="688354b5-287c-4cda-825e-1d7935aea40e"/>
    <ds:schemaRef ds:uri="aca13214-df29-4e3c-a050-857c0bf7bd8e"/>
    <ds:schemaRef ds:uri="http://www.w3.org/XML/1998/namespa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1951</TotalTime>
  <Words>1735</Words>
  <Application>Microsoft Office PowerPoint</Application>
  <PresentationFormat>Widescreen</PresentationFormat>
  <Paragraphs>237</Paragraphs>
  <Slides>44</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Alexandria</vt:lpstr>
      <vt:lpstr>Arial</vt:lpstr>
      <vt:lpstr>Calibri</vt:lpstr>
      <vt:lpstr>Calibri Light</vt:lpstr>
      <vt:lpstr>DIN Next LT Arabic</vt:lpstr>
      <vt:lpstr>Lato Light</vt:lpstr>
      <vt:lpstr>Roboto Light</vt:lpstr>
      <vt:lpstr>Simplified Arabic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AbdelfattahNabil</cp:lastModifiedBy>
  <cp:revision>181</cp:revision>
  <dcterms:created xsi:type="dcterms:W3CDTF">2023-04-29T09:08:00Z</dcterms:created>
  <dcterms:modified xsi:type="dcterms:W3CDTF">2025-03-27T00:10:23Z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