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20" r:id="rId2"/>
  </p:sldMasterIdLst>
  <p:notesMasterIdLst>
    <p:notesMasterId r:id="rId46"/>
  </p:notesMasterIdLst>
  <p:handoutMasterIdLst>
    <p:handoutMasterId r:id="rId47"/>
  </p:handoutMasterIdLst>
  <p:sldIdLst>
    <p:sldId id="264" r:id="rId3"/>
    <p:sldId id="327" r:id="rId4"/>
    <p:sldId id="359" r:id="rId5"/>
    <p:sldId id="392" r:id="rId6"/>
    <p:sldId id="396" r:id="rId7"/>
    <p:sldId id="358" r:id="rId8"/>
    <p:sldId id="360" r:id="rId9"/>
    <p:sldId id="361" r:id="rId10"/>
    <p:sldId id="403" r:id="rId11"/>
    <p:sldId id="356" r:id="rId12"/>
    <p:sldId id="404" r:id="rId13"/>
    <p:sldId id="363" r:id="rId14"/>
    <p:sldId id="382" r:id="rId15"/>
    <p:sldId id="383" r:id="rId16"/>
    <p:sldId id="384" r:id="rId17"/>
    <p:sldId id="385" r:id="rId18"/>
    <p:sldId id="386" r:id="rId19"/>
    <p:sldId id="375" r:id="rId20"/>
    <p:sldId id="376" r:id="rId21"/>
    <p:sldId id="377" r:id="rId22"/>
    <p:sldId id="381" r:id="rId23"/>
    <p:sldId id="378" r:id="rId24"/>
    <p:sldId id="379" r:id="rId25"/>
    <p:sldId id="380" r:id="rId26"/>
    <p:sldId id="370" r:id="rId27"/>
    <p:sldId id="371" r:id="rId28"/>
    <p:sldId id="372" r:id="rId29"/>
    <p:sldId id="373" r:id="rId30"/>
    <p:sldId id="374" r:id="rId31"/>
    <p:sldId id="387" r:id="rId32"/>
    <p:sldId id="388" r:id="rId33"/>
    <p:sldId id="405" r:id="rId34"/>
    <p:sldId id="389" r:id="rId35"/>
    <p:sldId id="390" r:id="rId36"/>
    <p:sldId id="391" r:id="rId37"/>
    <p:sldId id="394" r:id="rId38"/>
    <p:sldId id="395" r:id="rId39"/>
    <p:sldId id="397" r:id="rId40"/>
    <p:sldId id="398" r:id="rId41"/>
    <p:sldId id="400" r:id="rId42"/>
    <p:sldId id="399" r:id="rId43"/>
    <p:sldId id="401" r:id="rId44"/>
    <p:sldId id="402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53728A"/>
    <a:srgbClr val="099BDD"/>
    <a:srgbClr val="00B0F0"/>
    <a:srgbClr val="24A9E1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97" autoAdjust="0"/>
    <p:restoredTop sz="92845" autoAdjust="0"/>
  </p:normalViewPr>
  <p:slideViewPr>
    <p:cSldViewPr snapToGrid="0">
      <p:cViewPr varScale="1">
        <p:scale>
          <a:sx n="73" d="100"/>
          <a:sy n="73" d="100"/>
        </p:scale>
        <p:origin x="46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9828C0-EEDA-470E-8624-77EDBF7C727E}" type="doc">
      <dgm:prSet loTypeId="urn:microsoft.com/office/officeart/2005/8/layout/lProcess2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8BCAE03D-EFE2-4C33-A531-F623E4550B76}">
      <dgm:prSet phldrT="[Text]" custT="1"/>
      <dgm:spPr>
        <a:noFill/>
      </dgm:spPr>
      <dgm:t>
        <a:bodyPr/>
        <a:lstStyle/>
        <a:p>
          <a:endParaRPr lang="en-US" sz="1000" dirty="0"/>
        </a:p>
      </dgm:t>
    </dgm:pt>
    <dgm:pt modelId="{8F389E4B-3E4E-4C22-BB63-901C6F05BCD1}" type="parTrans" cxnId="{4FEB2807-B0A2-4282-ABBD-27237E764E69}">
      <dgm:prSet/>
      <dgm:spPr/>
      <dgm:t>
        <a:bodyPr/>
        <a:lstStyle/>
        <a:p>
          <a:endParaRPr lang="en-US"/>
        </a:p>
      </dgm:t>
    </dgm:pt>
    <dgm:pt modelId="{AC014370-50AA-406B-ACDC-84007FF95684}" type="sibTrans" cxnId="{4FEB2807-B0A2-4282-ABBD-27237E764E69}">
      <dgm:prSet/>
      <dgm:spPr/>
      <dgm:t>
        <a:bodyPr/>
        <a:lstStyle/>
        <a:p>
          <a:endParaRPr lang="en-US"/>
        </a:p>
      </dgm:t>
    </dgm:pt>
    <dgm:pt modelId="{54018477-19F6-48A0-A3B6-094CA776F03A}">
      <dgm:prSet phldrT="[Text]"/>
      <dgm:spPr/>
      <dgm:t>
        <a:bodyPr/>
        <a:lstStyle/>
        <a:p>
          <a:r>
            <a:rPr lang="en-US" dirty="0" smtClean="0"/>
            <a:t>Working products</a:t>
          </a:r>
          <a:endParaRPr lang="en-US" dirty="0"/>
        </a:p>
      </dgm:t>
    </dgm:pt>
    <dgm:pt modelId="{C81CC0CE-277A-463F-812F-259A24202132}" type="parTrans" cxnId="{A6DB13C2-1243-4971-8BCE-82E7E741D0D7}">
      <dgm:prSet/>
      <dgm:spPr/>
      <dgm:t>
        <a:bodyPr/>
        <a:lstStyle/>
        <a:p>
          <a:endParaRPr lang="en-US"/>
        </a:p>
      </dgm:t>
    </dgm:pt>
    <dgm:pt modelId="{547D0106-93DF-4B15-B0EC-21AD869F2FC4}" type="sibTrans" cxnId="{A6DB13C2-1243-4971-8BCE-82E7E741D0D7}">
      <dgm:prSet/>
      <dgm:spPr/>
      <dgm:t>
        <a:bodyPr/>
        <a:lstStyle/>
        <a:p>
          <a:endParaRPr lang="en-US"/>
        </a:p>
      </dgm:t>
    </dgm:pt>
    <dgm:pt modelId="{572611B1-629B-4975-87B4-6CDE71265FBD}">
      <dgm:prSet phldrT="[Text]"/>
      <dgm:spPr/>
      <dgm:t>
        <a:bodyPr/>
        <a:lstStyle/>
        <a:p>
          <a:r>
            <a:rPr lang="en-US" dirty="0" smtClean="0"/>
            <a:t>Customer collaboration</a:t>
          </a:r>
        </a:p>
      </dgm:t>
    </dgm:pt>
    <dgm:pt modelId="{889CB7D6-E574-4070-87C9-1B2952CB3254}" type="parTrans" cxnId="{B673AF0C-8DA2-4FF0-93C7-63795763F645}">
      <dgm:prSet/>
      <dgm:spPr/>
      <dgm:t>
        <a:bodyPr/>
        <a:lstStyle/>
        <a:p>
          <a:endParaRPr lang="en-US"/>
        </a:p>
      </dgm:t>
    </dgm:pt>
    <dgm:pt modelId="{EB785B42-8D5B-4215-BA68-33CA033C7F06}" type="sibTrans" cxnId="{B673AF0C-8DA2-4FF0-93C7-63795763F645}">
      <dgm:prSet/>
      <dgm:spPr/>
      <dgm:t>
        <a:bodyPr/>
        <a:lstStyle/>
        <a:p>
          <a:endParaRPr lang="en-US"/>
        </a:p>
      </dgm:t>
    </dgm:pt>
    <dgm:pt modelId="{B1394BC5-349B-4948-B952-D6DA590ED68E}">
      <dgm:prSet phldrT="[Text]" custT="1"/>
      <dgm:spPr>
        <a:noFill/>
      </dgm:spPr>
      <dgm:t>
        <a:bodyPr/>
        <a:lstStyle/>
        <a:p>
          <a:endParaRPr lang="en-US" sz="1000" dirty="0"/>
        </a:p>
      </dgm:t>
    </dgm:pt>
    <dgm:pt modelId="{FF02A081-4A3C-4B27-8B23-52456A464972}" type="parTrans" cxnId="{22725AA2-3299-4B38-B197-288C4F82893D}">
      <dgm:prSet/>
      <dgm:spPr/>
      <dgm:t>
        <a:bodyPr/>
        <a:lstStyle/>
        <a:p>
          <a:endParaRPr lang="en-US"/>
        </a:p>
      </dgm:t>
    </dgm:pt>
    <dgm:pt modelId="{A3977708-2F10-42A9-8D90-157D58822504}" type="sibTrans" cxnId="{22725AA2-3299-4B38-B197-288C4F82893D}">
      <dgm:prSet/>
      <dgm:spPr/>
      <dgm:t>
        <a:bodyPr/>
        <a:lstStyle/>
        <a:p>
          <a:endParaRPr lang="en-US"/>
        </a:p>
      </dgm:t>
    </dgm:pt>
    <dgm:pt modelId="{4BA14E77-F608-4366-A26B-2C594787B89E}">
      <dgm:prSet phldrT="[Text]"/>
      <dgm:spPr/>
      <dgm:t>
        <a:bodyPr/>
        <a:lstStyle/>
        <a:p>
          <a:r>
            <a:rPr lang="en-US" dirty="0" smtClean="0"/>
            <a:t>Over</a:t>
          </a:r>
          <a:endParaRPr lang="en-US" dirty="0"/>
        </a:p>
      </dgm:t>
    </dgm:pt>
    <dgm:pt modelId="{00D2888F-B05F-4CD6-85A0-CD9519397500}" type="parTrans" cxnId="{1340DFC4-DB47-45CF-88C5-97A59781C033}">
      <dgm:prSet/>
      <dgm:spPr/>
      <dgm:t>
        <a:bodyPr/>
        <a:lstStyle/>
        <a:p>
          <a:endParaRPr lang="en-US"/>
        </a:p>
      </dgm:t>
    </dgm:pt>
    <dgm:pt modelId="{10B46B82-607C-4795-B833-AA7257817743}" type="sibTrans" cxnId="{1340DFC4-DB47-45CF-88C5-97A59781C033}">
      <dgm:prSet/>
      <dgm:spPr/>
      <dgm:t>
        <a:bodyPr/>
        <a:lstStyle/>
        <a:p>
          <a:endParaRPr lang="en-US"/>
        </a:p>
      </dgm:t>
    </dgm:pt>
    <dgm:pt modelId="{F099FB46-81F8-4C9A-8011-7A8E2C9B7E4C}">
      <dgm:prSet phldrT="[Text]"/>
      <dgm:spPr/>
      <dgm:t>
        <a:bodyPr/>
        <a:lstStyle/>
        <a:p>
          <a:r>
            <a:rPr lang="en-US" dirty="0" smtClean="0"/>
            <a:t>Over</a:t>
          </a:r>
          <a:endParaRPr lang="en-US" dirty="0"/>
        </a:p>
      </dgm:t>
    </dgm:pt>
    <dgm:pt modelId="{A0798874-5FBB-43A1-B1F0-7D43DF3C62E0}" type="parTrans" cxnId="{D8419320-1D55-4C3D-8F73-BC37A83BE40D}">
      <dgm:prSet/>
      <dgm:spPr/>
      <dgm:t>
        <a:bodyPr/>
        <a:lstStyle/>
        <a:p>
          <a:endParaRPr lang="en-US"/>
        </a:p>
      </dgm:t>
    </dgm:pt>
    <dgm:pt modelId="{795D6707-B232-4E8C-BD23-F176D94CE841}" type="sibTrans" cxnId="{D8419320-1D55-4C3D-8F73-BC37A83BE40D}">
      <dgm:prSet/>
      <dgm:spPr/>
      <dgm:t>
        <a:bodyPr/>
        <a:lstStyle/>
        <a:p>
          <a:endParaRPr lang="en-US"/>
        </a:p>
      </dgm:t>
    </dgm:pt>
    <dgm:pt modelId="{3AE859E6-FBCF-47B4-8558-62A8A86FD973}">
      <dgm:prSet phldrT="[Text]" custT="1"/>
      <dgm:spPr>
        <a:noFill/>
      </dgm:spPr>
      <dgm:t>
        <a:bodyPr/>
        <a:lstStyle/>
        <a:p>
          <a:endParaRPr lang="en-US" sz="1000" dirty="0"/>
        </a:p>
      </dgm:t>
    </dgm:pt>
    <dgm:pt modelId="{70B22493-0B89-4B0E-B568-2167AACD9BD8}" type="parTrans" cxnId="{2915B5AF-89A0-44AE-BBED-871CFFED9BAA}">
      <dgm:prSet/>
      <dgm:spPr/>
      <dgm:t>
        <a:bodyPr/>
        <a:lstStyle/>
        <a:p>
          <a:endParaRPr lang="en-US"/>
        </a:p>
      </dgm:t>
    </dgm:pt>
    <dgm:pt modelId="{2E4EFD3C-A1F1-465E-9ECF-9E3D933EB11A}" type="sibTrans" cxnId="{2915B5AF-89A0-44AE-BBED-871CFFED9BAA}">
      <dgm:prSet/>
      <dgm:spPr/>
      <dgm:t>
        <a:bodyPr/>
        <a:lstStyle/>
        <a:p>
          <a:endParaRPr lang="en-US"/>
        </a:p>
      </dgm:t>
    </dgm:pt>
    <dgm:pt modelId="{47BA445B-8D91-45F3-ABD3-3F86C15312B2}">
      <dgm:prSet phldrT="[Text]"/>
      <dgm:spPr/>
      <dgm:t>
        <a:bodyPr/>
        <a:lstStyle/>
        <a:p>
          <a:r>
            <a:rPr lang="en-US" dirty="0" smtClean="0"/>
            <a:t>Process and tools</a:t>
          </a:r>
          <a:endParaRPr lang="en-US" dirty="0"/>
        </a:p>
      </dgm:t>
    </dgm:pt>
    <dgm:pt modelId="{F9574D1E-A880-4FC8-AA24-FA5DD17B8294}" type="parTrans" cxnId="{DEC0B069-8C48-4089-AB59-5B2A930BA1A4}">
      <dgm:prSet/>
      <dgm:spPr/>
      <dgm:t>
        <a:bodyPr/>
        <a:lstStyle/>
        <a:p>
          <a:endParaRPr lang="en-US"/>
        </a:p>
      </dgm:t>
    </dgm:pt>
    <dgm:pt modelId="{4CFDA4A9-C3D0-4989-A3F7-CD3674EFF2B2}" type="sibTrans" cxnId="{DEC0B069-8C48-4089-AB59-5B2A930BA1A4}">
      <dgm:prSet/>
      <dgm:spPr/>
      <dgm:t>
        <a:bodyPr/>
        <a:lstStyle/>
        <a:p>
          <a:endParaRPr lang="en-US"/>
        </a:p>
      </dgm:t>
    </dgm:pt>
    <dgm:pt modelId="{CC6BAF4D-F449-4AA4-A7C5-827DA157113B}">
      <dgm:prSet phldrT="[Text]"/>
      <dgm:spPr/>
      <dgm:t>
        <a:bodyPr/>
        <a:lstStyle/>
        <a:p>
          <a:r>
            <a:rPr lang="en-US" dirty="0" smtClean="0"/>
            <a:t>Comprehensive documentation</a:t>
          </a:r>
          <a:endParaRPr lang="en-US" dirty="0"/>
        </a:p>
      </dgm:t>
    </dgm:pt>
    <dgm:pt modelId="{C07DB6B2-C3F8-4142-B857-78FA98FFBAD9}" type="parTrans" cxnId="{443FA74C-3822-462E-B56C-82AFA03558D7}">
      <dgm:prSet/>
      <dgm:spPr/>
      <dgm:t>
        <a:bodyPr/>
        <a:lstStyle/>
        <a:p>
          <a:endParaRPr lang="en-US"/>
        </a:p>
      </dgm:t>
    </dgm:pt>
    <dgm:pt modelId="{A83AE39A-5576-4008-90DF-CD51E9D47CA0}" type="sibTrans" cxnId="{443FA74C-3822-462E-B56C-82AFA03558D7}">
      <dgm:prSet/>
      <dgm:spPr/>
      <dgm:t>
        <a:bodyPr/>
        <a:lstStyle/>
        <a:p>
          <a:endParaRPr lang="en-US"/>
        </a:p>
      </dgm:t>
    </dgm:pt>
    <dgm:pt modelId="{E0DD017A-0E81-4AD0-BB8F-C52E6D71C5D6}">
      <dgm:prSet/>
      <dgm:spPr/>
      <dgm:t>
        <a:bodyPr/>
        <a:lstStyle/>
        <a:p>
          <a:r>
            <a:rPr lang="en-US" dirty="0" smtClean="0"/>
            <a:t>Responding to change</a:t>
          </a:r>
          <a:endParaRPr lang="en-US" dirty="0"/>
        </a:p>
      </dgm:t>
    </dgm:pt>
    <dgm:pt modelId="{EA6B098B-C0A5-4FE6-95EA-B89178FEA6F0}" type="parTrans" cxnId="{FEA69C78-E921-4BF4-ABE3-83B4D78012FB}">
      <dgm:prSet/>
      <dgm:spPr/>
      <dgm:t>
        <a:bodyPr/>
        <a:lstStyle/>
        <a:p>
          <a:endParaRPr lang="en-US"/>
        </a:p>
      </dgm:t>
    </dgm:pt>
    <dgm:pt modelId="{A14746CF-0EAC-4761-8281-3748A0CD43BF}" type="sibTrans" cxnId="{FEA69C78-E921-4BF4-ABE3-83B4D78012FB}">
      <dgm:prSet/>
      <dgm:spPr/>
      <dgm:t>
        <a:bodyPr/>
        <a:lstStyle/>
        <a:p>
          <a:endParaRPr lang="en-US"/>
        </a:p>
      </dgm:t>
    </dgm:pt>
    <dgm:pt modelId="{79CC2FE8-F7A5-4887-88B3-A51146750816}">
      <dgm:prSet/>
      <dgm:spPr/>
      <dgm:t>
        <a:bodyPr/>
        <a:lstStyle/>
        <a:p>
          <a:r>
            <a:rPr lang="en-US" dirty="0" smtClean="0"/>
            <a:t>Individuals and interactions</a:t>
          </a:r>
          <a:endParaRPr lang="en-US" dirty="0"/>
        </a:p>
      </dgm:t>
    </dgm:pt>
    <dgm:pt modelId="{B0A30A05-E63C-4274-8073-A521D9664205}" type="parTrans" cxnId="{14FA90DA-A0D9-4E31-B6DF-0C10A72CDD07}">
      <dgm:prSet/>
      <dgm:spPr/>
      <dgm:t>
        <a:bodyPr/>
        <a:lstStyle/>
        <a:p>
          <a:endParaRPr lang="en-US"/>
        </a:p>
      </dgm:t>
    </dgm:pt>
    <dgm:pt modelId="{9CECF69D-E2F4-4FBF-94F8-0A8D103F6319}" type="sibTrans" cxnId="{14FA90DA-A0D9-4E31-B6DF-0C10A72CDD07}">
      <dgm:prSet/>
      <dgm:spPr/>
      <dgm:t>
        <a:bodyPr/>
        <a:lstStyle/>
        <a:p>
          <a:endParaRPr lang="en-US"/>
        </a:p>
      </dgm:t>
    </dgm:pt>
    <dgm:pt modelId="{046B1CDB-0C7C-4507-80CC-02A7FFC8A8A1}">
      <dgm:prSet/>
      <dgm:spPr/>
      <dgm:t>
        <a:bodyPr/>
        <a:lstStyle/>
        <a:p>
          <a:r>
            <a:rPr lang="en-US" dirty="0" smtClean="0"/>
            <a:t>Contract negotiation</a:t>
          </a:r>
          <a:endParaRPr lang="en-US" dirty="0"/>
        </a:p>
      </dgm:t>
    </dgm:pt>
    <dgm:pt modelId="{6766CFDA-98C6-4CDE-857B-08296E9F8348}" type="parTrans" cxnId="{CF35E910-044A-4DF7-9783-0D9D6CA065BA}">
      <dgm:prSet/>
      <dgm:spPr/>
      <dgm:t>
        <a:bodyPr/>
        <a:lstStyle/>
        <a:p>
          <a:endParaRPr lang="en-US"/>
        </a:p>
      </dgm:t>
    </dgm:pt>
    <dgm:pt modelId="{B002A9D7-B2A5-4525-8BBA-E6856913F7FC}" type="sibTrans" cxnId="{CF35E910-044A-4DF7-9783-0D9D6CA065BA}">
      <dgm:prSet/>
      <dgm:spPr/>
      <dgm:t>
        <a:bodyPr/>
        <a:lstStyle/>
        <a:p>
          <a:endParaRPr lang="en-US"/>
        </a:p>
      </dgm:t>
    </dgm:pt>
    <dgm:pt modelId="{8991FD01-C257-46BB-87F6-26B14195E91C}">
      <dgm:prSet/>
      <dgm:spPr/>
      <dgm:t>
        <a:bodyPr/>
        <a:lstStyle/>
        <a:p>
          <a:r>
            <a:rPr lang="en-US" dirty="0" smtClean="0"/>
            <a:t>Following and plan</a:t>
          </a:r>
          <a:endParaRPr lang="en-US" dirty="0"/>
        </a:p>
      </dgm:t>
    </dgm:pt>
    <dgm:pt modelId="{CA12B821-D57D-4CB9-99CC-ED98A9C8B776}" type="parTrans" cxnId="{52AFA9A5-6DFF-49F3-95D1-83E847F9FF4F}">
      <dgm:prSet/>
      <dgm:spPr/>
      <dgm:t>
        <a:bodyPr/>
        <a:lstStyle/>
        <a:p>
          <a:endParaRPr lang="en-US"/>
        </a:p>
      </dgm:t>
    </dgm:pt>
    <dgm:pt modelId="{99FE763A-9808-47FE-9826-7EBD891F2D01}" type="sibTrans" cxnId="{52AFA9A5-6DFF-49F3-95D1-83E847F9FF4F}">
      <dgm:prSet/>
      <dgm:spPr/>
      <dgm:t>
        <a:bodyPr/>
        <a:lstStyle/>
        <a:p>
          <a:endParaRPr lang="en-US"/>
        </a:p>
      </dgm:t>
    </dgm:pt>
    <dgm:pt modelId="{34038594-9338-4D65-B245-AE15BE0E6C68}">
      <dgm:prSet/>
      <dgm:spPr/>
      <dgm:t>
        <a:bodyPr/>
        <a:lstStyle/>
        <a:p>
          <a:r>
            <a:rPr lang="en-US" dirty="0" smtClean="0"/>
            <a:t>Over</a:t>
          </a:r>
          <a:endParaRPr lang="en-US" dirty="0"/>
        </a:p>
      </dgm:t>
    </dgm:pt>
    <dgm:pt modelId="{422C4509-2F37-4559-9AE0-CBD362524AE2}" type="parTrans" cxnId="{22639C15-415E-4A7F-B9EA-38F93A8B4200}">
      <dgm:prSet/>
      <dgm:spPr/>
      <dgm:t>
        <a:bodyPr/>
        <a:lstStyle/>
        <a:p>
          <a:endParaRPr lang="en-US"/>
        </a:p>
      </dgm:t>
    </dgm:pt>
    <dgm:pt modelId="{1C7A0EA3-6128-46C5-AF25-8C75A6B3EBDD}" type="sibTrans" cxnId="{22639C15-415E-4A7F-B9EA-38F93A8B4200}">
      <dgm:prSet/>
      <dgm:spPr/>
      <dgm:t>
        <a:bodyPr/>
        <a:lstStyle/>
        <a:p>
          <a:endParaRPr lang="en-US"/>
        </a:p>
      </dgm:t>
    </dgm:pt>
    <dgm:pt modelId="{BFE9F5B9-415C-4A81-BABE-8FD9A6BD9455}">
      <dgm:prSet/>
      <dgm:spPr/>
      <dgm:t>
        <a:bodyPr/>
        <a:lstStyle/>
        <a:p>
          <a:r>
            <a:rPr lang="en-US" dirty="0" smtClean="0"/>
            <a:t>Over</a:t>
          </a:r>
          <a:endParaRPr lang="en-US" dirty="0"/>
        </a:p>
      </dgm:t>
    </dgm:pt>
    <dgm:pt modelId="{8C182ECB-4DF5-439D-ABE0-B4E92FF742C5}" type="parTrans" cxnId="{8882DFE1-F730-49FB-8C8A-5CFB171AFF87}">
      <dgm:prSet/>
      <dgm:spPr/>
      <dgm:t>
        <a:bodyPr/>
        <a:lstStyle/>
        <a:p>
          <a:endParaRPr lang="en-US"/>
        </a:p>
      </dgm:t>
    </dgm:pt>
    <dgm:pt modelId="{FD4D107A-8724-4188-8326-14FE4B9B5969}" type="sibTrans" cxnId="{8882DFE1-F730-49FB-8C8A-5CFB171AFF87}">
      <dgm:prSet/>
      <dgm:spPr/>
      <dgm:t>
        <a:bodyPr/>
        <a:lstStyle/>
        <a:p>
          <a:endParaRPr lang="en-US"/>
        </a:p>
      </dgm:t>
    </dgm:pt>
    <dgm:pt modelId="{297F07FB-B065-481F-B157-96A6196F276D}" type="pres">
      <dgm:prSet presAssocID="{579828C0-EEDA-470E-8624-77EDBF7C727E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B86F792-CDCD-441D-8B0B-3AC90130B88A}" type="pres">
      <dgm:prSet presAssocID="{8BCAE03D-EFE2-4C33-A531-F623E4550B76}" presName="compNode" presStyleCnt="0"/>
      <dgm:spPr/>
    </dgm:pt>
    <dgm:pt modelId="{DB901B9B-E42F-47EB-B0BD-B0FC1482CFA1}" type="pres">
      <dgm:prSet presAssocID="{8BCAE03D-EFE2-4C33-A531-F623E4550B76}" presName="aNode" presStyleLbl="bgShp" presStyleIdx="0" presStyleCnt="3" custLinFactNeighborX="-1519" custLinFactNeighborY="226"/>
      <dgm:spPr/>
      <dgm:t>
        <a:bodyPr/>
        <a:lstStyle/>
        <a:p>
          <a:endParaRPr lang="en-US"/>
        </a:p>
      </dgm:t>
    </dgm:pt>
    <dgm:pt modelId="{5FF09C2D-5EC2-4104-B60A-EFA009A13F39}" type="pres">
      <dgm:prSet presAssocID="{8BCAE03D-EFE2-4C33-A531-F623E4550B76}" presName="textNode" presStyleLbl="bgShp" presStyleIdx="0" presStyleCnt="3"/>
      <dgm:spPr/>
      <dgm:t>
        <a:bodyPr/>
        <a:lstStyle/>
        <a:p>
          <a:endParaRPr lang="en-US"/>
        </a:p>
      </dgm:t>
    </dgm:pt>
    <dgm:pt modelId="{33B82D30-D28B-444E-B02A-2A2AEEED8F0F}" type="pres">
      <dgm:prSet presAssocID="{8BCAE03D-EFE2-4C33-A531-F623E4550B76}" presName="compChildNode" presStyleCnt="0"/>
      <dgm:spPr/>
    </dgm:pt>
    <dgm:pt modelId="{1AE8F27F-317B-4A03-B319-53524CFC6B98}" type="pres">
      <dgm:prSet presAssocID="{8BCAE03D-EFE2-4C33-A531-F623E4550B76}" presName="theInnerList" presStyleCnt="0"/>
      <dgm:spPr/>
    </dgm:pt>
    <dgm:pt modelId="{6993A4A4-3F38-45E7-A943-EE2969B98EA5}" type="pres">
      <dgm:prSet presAssocID="{79CC2FE8-F7A5-4887-88B3-A51146750816}" presName="childNode" presStyleLbl="node1" presStyleIdx="0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729B62-1F24-4E63-9134-15A84EF0AB27}" type="pres">
      <dgm:prSet presAssocID="{79CC2FE8-F7A5-4887-88B3-A51146750816}" presName="aSpace2" presStyleCnt="0"/>
      <dgm:spPr/>
    </dgm:pt>
    <dgm:pt modelId="{B41F61AB-B45C-4114-B6AF-B44C388915FB}" type="pres">
      <dgm:prSet presAssocID="{54018477-19F6-48A0-A3B6-094CA776F03A}" presName="childNode" presStyleLbl="node1" presStyleIdx="1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3EA4D5-A5D0-4BFF-A8F5-86254A2596BA}" type="pres">
      <dgm:prSet presAssocID="{54018477-19F6-48A0-A3B6-094CA776F03A}" presName="aSpace2" presStyleCnt="0"/>
      <dgm:spPr/>
    </dgm:pt>
    <dgm:pt modelId="{2D4D91CD-9831-4489-BBD8-33088BB83752}" type="pres">
      <dgm:prSet presAssocID="{572611B1-629B-4975-87B4-6CDE71265FBD}" presName="childNode" presStyleLbl="node1" presStyleIdx="2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494503-95C2-4BAD-9AC8-11C1A36B0805}" type="pres">
      <dgm:prSet presAssocID="{572611B1-629B-4975-87B4-6CDE71265FBD}" presName="aSpace2" presStyleCnt="0"/>
      <dgm:spPr/>
    </dgm:pt>
    <dgm:pt modelId="{230FA2AB-DB82-4887-AD1F-13D70DF2D9C2}" type="pres">
      <dgm:prSet presAssocID="{E0DD017A-0E81-4AD0-BB8F-C52E6D71C5D6}" presName="childNode" presStyleLbl="node1" presStyleIdx="3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1E859B-940C-4942-A0F6-64631374FDD3}" type="pres">
      <dgm:prSet presAssocID="{8BCAE03D-EFE2-4C33-A531-F623E4550B76}" presName="aSpace" presStyleCnt="0"/>
      <dgm:spPr/>
    </dgm:pt>
    <dgm:pt modelId="{7C6992D2-6D44-43E8-A2B2-C21AD08157DF}" type="pres">
      <dgm:prSet presAssocID="{B1394BC5-349B-4948-B952-D6DA590ED68E}" presName="compNode" presStyleCnt="0"/>
      <dgm:spPr/>
    </dgm:pt>
    <dgm:pt modelId="{6A1D93EB-0223-43B1-BAA1-E9F4DA255017}" type="pres">
      <dgm:prSet presAssocID="{B1394BC5-349B-4948-B952-D6DA590ED68E}" presName="aNode" presStyleLbl="bgShp" presStyleIdx="1" presStyleCnt="3"/>
      <dgm:spPr/>
      <dgm:t>
        <a:bodyPr/>
        <a:lstStyle/>
        <a:p>
          <a:endParaRPr lang="en-US"/>
        </a:p>
      </dgm:t>
    </dgm:pt>
    <dgm:pt modelId="{18EDADE6-12BB-4419-98CF-91199D048371}" type="pres">
      <dgm:prSet presAssocID="{B1394BC5-349B-4948-B952-D6DA590ED68E}" presName="textNode" presStyleLbl="bgShp" presStyleIdx="1" presStyleCnt="3"/>
      <dgm:spPr/>
      <dgm:t>
        <a:bodyPr/>
        <a:lstStyle/>
        <a:p>
          <a:endParaRPr lang="en-US"/>
        </a:p>
      </dgm:t>
    </dgm:pt>
    <dgm:pt modelId="{B7FE1C67-AC44-4DE0-B541-C26A5404BA0A}" type="pres">
      <dgm:prSet presAssocID="{B1394BC5-349B-4948-B952-D6DA590ED68E}" presName="compChildNode" presStyleCnt="0"/>
      <dgm:spPr/>
    </dgm:pt>
    <dgm:pt modelId="{45991A6A-0602-47D8-84A2-6C42EB9836EA}" type="pres">
      <dgm:prSet presAssocID="{B1394BC5-349B-4948-B952-D6DA590ED68E}" presName="theInnerList" presStyleCnt="0"/>
      <dgm:spPr/>
    </dgm:pt>
    <dgm:pt modelId="{A30D0406-195D-4A9A-9AB8-4602DC9FA4ED}" type="pres">
      <dgm:prSet presAssocID="{4BA14E77-F608-4366-A26B-2C594787B89E}" presName="childNode" presStyleLbl="node1" presStyleIdx="4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E856C9-820C-4545-A07F-01C85D0FFE5F}" type="pres">
      <dgm:prSet presAssocID="{4BA14E77-F608-4366-A26B-2C594787B89E}" presName="aSpace2" presStyleCnt="0"/>
      <dgm:spPr/>
    </dgm:pt>
    <dgm:pt modelId="{ADEA6C79-E258-4026-9CEF-95E3386A488F}" type="pres">
      <dgm:prSet presAssocID="{F099FB46-81F8-4C9A-8011-7A8E2C9B7E4C}" presName="childNode" presStyleLbl="node1" presStyleIdx="5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BA3F06-63BE-4B7C-8A86-4A636B89A5AA}" type="pres">
      <dgm:prSet presAssocID="{F099FB46-81F8-4C9A-8011-7A8E2C9B7E4C}" presName="aSpace2" presStyleCnt="0"/>
      <dgm:spPr/>
    </dgm:pt>
    <dgm:pt modelId="{FA452082-6330-4F69-B86F-804431430E7C}" type="pres">
      <dgm:prSet presAssocID="{34038594-9338-4D65-B245-AE15BE0E6C68}" presName="childNode" presStyleLbl="node1" presStyleIdx="6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54C75E-056B-48B4-A682-20B1A1265FD3}" type="pres">
      <dgm:prSet presAssocID="{34038594-9338-4D65-B245-AE15BE0E6C68}" presName="aSpace2" presStyleCnt="0"/>
      <dgm:spPr/>
    </dgm:pt>
    <dgm:pt modelId="{A8716913-8BBC-463F-AB71-A0E4E51E9890}" type="pres">
      <dgm:prSet presAssocID="{BFE9F5B9-415C-4A81-BABE-8FD9A6BD9455}" presName="childNode" presStyleLbl="node1" presStyleIdx="7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76F81B-8328-417A-9441-C21B6062C832}" type="pres">
      <dgm:prSet presAssocID="{B1394BC5-349B-4948-B952-D6DA590ED68E}" presName="aSpace" presStyleCnt="0"/>
      <dgm:spPr/>
    </dgm:pt>
    <dgm:pt modelId="{409AD052-40A8-49D0-A760-D5FECFA0671D}" type="pres">
      <dgm:prSet presAssocID="{3AE859E6-FBCF-47B4-8558-62A8A86FD973}" presName="compNode" presStyleCnt="0"/>
      <dgm:spPr/>
    </dgm:pt>
    <dgm:pt modelId="{36A54593-71CF-4296-AB9C-05E5A7ED4868}" type="pres">
      <dgm:prSet presAssocID="{3AE859E6-FBCF-47B4-8558-62A8A86FD973}" presName="aNode" presStyleLbl="bgShp" presStyleIdx="2" presStyleCnt="3"/>
      <dgm:spPr/>
      <dgm:t>
        <a:bodyPr/>
        <a:lstStyle/>
        <a:p>
          <a:endParaRPr lang="en-US"/>
        </a:p>
      </dgm:t>
    </dgm:pt>
    <dgm:pt modelId="{C11E53B5-15B3-4129-8AAD-B2571C5067BB}" type="pres">
      <dgm:prSet presAssocID="{3AE859E6-FBCF-47B4-8558-62A8A86FD973}" presName="textNode" presStyleLbl="bgShp" presStyleIdx="2" presStyleCnt="3"/>
      <dgm:spPr/>
      <dgm:t>
        <a:bodyPr/>
        <a:lstStyle/>
        <a:p>
          <a:endParaRPr lang="en-US"/>
        </a:p>
      </dgm:t>
    </dgm:pt>
    <dgm:pt modelId="{99A154EE-7B77-40B8-9EB3-527ED858DE0F}" type="pres">
      <dgm:prSet presAssocID="{3AE859E6-FBCF-47B4-8558-62A8A86FD973}" presName="compChildNode" presStyleCnt="0"/>
      <dgm:spPr/>
    </dgm:pt>
    <dgm:pt modelId="{4771C3AF-A1DD-4345-BD16-9560B435308D}" type="pres">
      <dgm:prSet presAssocID="{3AE859E6-FBCF-47B4-8558-62A8A86FD973}" presName="theInnerList" presStyleCnt="0"/>
      <dgm:spPr/>
    </dgm:pt>
    <dgm:pt modelId="{8E5BD2E3-7491-4739-95C8-7C75FB06720E}" type="pres">
      <dgm:prSet presAssocID="{47BA445B-8D91-45F3-ABD3-3F86C15312B2}" presName="childNode" presStyleLbl="node1" presStyleIdx="8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579CC4-AA3D-464E-AF95-E6071DDD3081}" type="pres">
      <dgm:prSet presAssocID="{47BA445B-8D91-45F3-ABD3-3F86C15312B2}" presName="aSpace2" presStyleCnt="0"/>
      <dgm:spPr/>
    </dgm:pt>
    <dgm:pt modelId="{1C13306F-B05F-4C4F-8CE7-E3B020A7A404}" type="pres">
      <dgm:prSet presAssocID="{CC6BAF4D-F449-4AA4-A7C5-827DA157113B}" presName="childNode" presStyleLbl="node1" presStyleIdx="9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6117EB-2833-4C57-B207-E87384AFC6BD}" type="pres">
      <dgm:prSet presAssocID="{CC6BAF4D-F449-4AA4-A7C5-827DA157113B}" presName="aSpace2" presStyleCnt="0"/>
      <dgm:spPr/>
    </dgm:pt>
    <dgm:pt modelId="{29B8EC92-0A93-49A1-ABD4-083AC1043450}" type="pres">
      <dgm:prSet presAssocID="{046B1CDB-0C7C-4507-80CC-02A7FFC8A8A1}" presName="childNode" presStyleLbl="node1" presStyleIdx="10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EC0F5D-105F-4D92-BBA2-6C5D973C200E}" type="pres">
      <dgm:prSet presAssocID="{046B1CDB-0C7C-4507-80CC-02A7FFC8A8A1}" presName="aSpace2" presStyleCnt="0"/>
      <dgm:spPr/>
    </dgm:pt>
    <dgm:pt modelId="{A1B9E411-2915-44F0-9256-70BAC214295E}" type="pres">
      <dgm:prSet presAssocID="{8991FD01-C257-46BB-87F6-26B14195E91C}" presName="childNode" presStyleLbl="node1" presStyleIdx="11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34BBC2C-7908-43E5-AE51-5FFC78F78004}" type="presOf" srcId="{8BCAE03D-EFE2-4C33-A531-F623E4550B76}" destId="{5FF09C2D-5EC2-4104-B60A-EFA009A13F39}" srcOrd="1" destOrd="0" presId="urn:microsoft.com/office/officeart/2005/8/layout/lProcess2"/>
    <dgm:cxn modelId="{613E8F5B-CA9C-4F04-A0A5-195DE418208B}" type="presOf" srcId="{579828C0-EEDA-470E-8624-77EDBF7C727E}" destId="{297F07FB-B065-481F-B157-96A6196F276D}" srcOrd="0" destOrd="0" presId="urn:microsoft.com/office/officeart/2005/8/layout/lProcess2"/>
    <dgm:cxn modelId="{33665008-F18E-410E-B15D-DADB4A1EE4C7}" type="presOf" srcId="{572611B1-629B-4975-87B4-6CDE71265FBD}" destId="{2D4D91CD-9831-4489-BBD8-33088BB83752}" srcOrd="0" destOrd="0" presId="urn:microsoft.com/office/officeart/2005/8/layout/lProcess2"/>
    <dgm:cxn modelId="{A9D75BF9-A302-4673-BAA5-6720A2122A53}" type="presOf" srcId="{E0DD017A-0E81-4AD0-BB8F-C52E6D71C5D6}" destId="{230FA2AB-DB82-4887-AD1F-13D70DF2D9C2}" srcOrd="0" destOrd="0" presId="urn:microsoft.com/office/officeart/2005/8/layout/lProcess2"/>
    <dgm:cxn modelId="{A8C6E276-A51B-421B-89D1-EA3C07CC2070}" type="presOf" srcId="{3AE859E6-FBCF-47B4-8558-62A8A86FD973}" destId="{36A54593-71CF-4296-AB9C-05E5A7ED4868}" srcOrd="0" destOrd="0" presId="urn:microsoft.com/office/officeart/2005/8/layout/lProcess2"/>
    <dgm:cxn modelId="{33F73F2D-B1E1-4961-A52C-61B9CDBAF92D}" type="presOf" srcId="{79CC2FE8-F7A5-4887-88B3-A51146750816}" destId="{6993A4A4-3F38-45E7-A943-EE2969B98EA5}" srcOrd="0" destOrd="0" presId="urn:microsoft.com/office/officeart/2005/8/layout/lProcess2"/>
    <dgm:cxn modelId="{E7C07C15-B1E5-4D3E-B9E7-0F5EACBCCF34}" type="presOf" srcId="{4BA14E77-F608-4366-A26B-2C594787B89E}" destId="{A30D0406-195D-4A9A-9AB8-4602DC9FA4ED}" srcOrd="0" destOrd="0" presId="urn:microsoft.com/office/officeart/2005/8/layout/lProcess2"/>
    <dgm:cxn modelId="{22725AA2-3299-4B38-B197-288C4F82893D}" srcId="{579828C0-EEDA-470E-8624-77EDBF7C727E}" destId="{B1394BC5-349B-4948-B952-D6DA590ED68E}" srcOrd="1" destOrd="0" parTransId="{FF02A081-4A3C-4B27-8B23-52456A464972}" sibTransId="{A3977708-2F10-42A9-8D90-157D58822504}"/>
    <dgm:cxn modelId="{ED436AAD-3E23-40B8-9AA0-2338B8C8D8C1}" type="presOf" srcId="{8991FD01-C257-46BB-87F6-26B14195E91C}" destId="{A1B9E411-2915-44F0-9256-70BAC214295E}" srcOrd="0" destOrd="0" presId="urn:microsoft.com/office/officeart/2005/8/layout/lProcess2"/>
    <dgm:cxn modelId="{1340DFC4-DB47-45CF-88C5-97A59781C033}" srcId="{B1394BC5-349B-4948-B952-D6DA590ED68E}" destId="{4BA14E77-F608-4366-A26B-2C594787B89E}" srcOrd="0" destOrd="0" parTransId="{00D2888F-B05F-4CD6-85A0-CD9519397500}" sibTransId="{10B46B82-607C-4795-B833-AA7257817743}"/>
    <dgm:cxn modelId="{14FA90DA-A0D9-4E31-B6DF-0C10A72CDD07}" srcId="{8BCAE03D-EFE2-4C33-A531-F623E4550B76}" destId="{79CC2FE8-F7A5-4887-88B3-A51146750816}" srcOrd="0" destOrd="0" parTransId="{B0A30A05-E63C-4274-8073-A521D9664205}" sibTransId="{9CECF69D-E2F4-4FBF-94F8-0A8D103F6319}"/>
    <dgm:cxn modelId="{E97E7D7D-3500-4C45-A3B5-553D8BFFCAB1}" type="presOf" srcId="{B1394BC5-349B-4948-B952-D6DA590ED68E}" destId="{6A1D93EB-0223-43B1-BAA1-E9F4DA255017}" srcOrd="0" destOrd="0" presId="urn:microsoft.com/office/officeart/2005/8/layout/lProcess2"/>
    <dgm:cxn modelId="{D9E79BD1-6004-4B8D-887A-89E7C6DE2187}" type="presOf" srcId="{47BA445B-8D91-45F3-ABD3-3F86C15312B2}" destId="{8E5BD2E3-7491-4739-95C8-7C75FB06720E}" srcOrd="0" destOrd="0" presId="urn:microsoft.com/office/officeart/2005/8/layout/lProcess2"/>
    <dgm:cxn modelId="{47001E8E-994E-4EE4-9B50-AAA45445C82A}" type="presOf" srcId="{CC6BAF4D-F449-4AA4-A7C5-827DA157113B}" destId="{1C13306F-B05F-4C4F-8CE7-E3B020A7A404}" srcOrd="0" destOrd="0" presId="urn:microsoft.com/office/officeart/2005/8/layout/lProcess2"/>
    <dgm:cxn modelId="{D4C1795A-5CB0-458A-A9D3-25D6FD300EA0}" type="presOf" srcId="{BFE9F5B9-415C-4A81-BABE-8FD9A6BD9455}" destId="{A8716913-8BBC-463F-AB71-A0E4E51E9890}" srcOrd="0" destOrd="0" presId="urn:microsoft.com/office/officeart/2005/8/layout/lProcess2"/>
    <dgm:cxn modelId="{C2B01983-5214-4F2D-A943-2D02EEB23478}" type="presOf" srcId="{F099FB46-81F8-4C9A-8011-7A8E2C9B7E4C}" destId="{ADEA6C79-E258-4026-9CEF-95E3386A488F}" srcOrd="0" destOrd="0" presId="urn:microsoft.com/office/officeart/2005/8/layout/lProcess2"/>
    <dgm:cxn modelId="{FE929F3C-A001-4D11-9E60-A32920C4DF47}" type="presOf" srcId="{046B1CDB-0C7C-4507-80CC-02A7FFC8A8A1}" destId="{29B8EC92-0A93-49A1-ABD4-083AC1043450}" srcOrd="0" destOrd="0" presId="urn:microsoft.com/office/officeart/2005/8/layout/lProcess2"/>
    <dgm:cxn modelId="{D8419320-1D55-4C3D-8F73-BC37A83BE40D}" srcId="{B1394BC5-349B-4948-B952-D6DA590ED68E}" destId="{F099FB46-81F8-4C9A-8011-7A8E2C9B7E4C}" srcOrd="1" destOrd="0" parTransId="{A0798874-5FBB-43A1-B1F0-7D43DF3C62E0}" sibTransId="{795D6707-B232-4E8C-BD23-F176D94CE841}"/>
    <dgm:cxn modelId="{4FEB2807-B0A2-4282-ABBD-27237E764E69}" srcId="{579828C0-EEDA-470E-8624-77EDBF7C727E}" destId="{8BCAE03D-EFE2-4C33-A531-F623E4550B76}" srcOrd="0" destOrd="0" parTransId="{8F389E4B-3E4E-4C22-BB63-901C6F05BCD1}" sibTransId="{AC014370-50AA-406B-ACDC-84007FF95684}"/>
    <dgm:cxn modelId="{19BD3D29-F25C-4082-AAB3-95145DD5C7A8}" type="presOf" srcId="{B1394BC5-349B-4948-B952-D6DA590ED68E}" destId="{18EDADE6-12BB-4419-98CF-91199D048371}" srcOrd="1" destOrd="0" presId="urn:microsoft.com/office/officeart/2005/8/layout/lProcess2"/>
    <dgm:cxn modelId="{FEA69C78-E921-4BF4-ABE3-83B4D78012FB}" srcId="{8BCAE03D-EFE2-4C33-A531-F623E4550B76}" destId="{E0DD017A-0E81-4AD0-BB8F-C52E6D71C5D6}" srcOrd="3" destOrd="0" parTransId="{EA6B098B-C0A5-4FE6-95EA-B89178FEA6F0}" sibTransId="{A14746CF-0EAC-4761-8281-3748A0CD43BF}"/>
    <dgm:cxn modelId="{CF35E910-044A-4DF7-9783-0D9D6CA065BA}" srcId="{3AE859E6-FBCF-47B4-8558-62A8A86FD973}" destId="{046B1CDB-0C7C-4507-80CC-02A7FFC8A8A1}" srcOrd="2" destOrd="0" parTransId="{6766CFDA-98C6-4CDE-857B-08296E9F8348}" sibTransId="{B002A9D7-B2A5-4525-8BBA-E6856913F7FC}"/>
    <dgm:cxn modelId="{22639C15-415E-4A7F-B9EA-38F93A8B4200}" srcId="{B1394BC5-349B-4948-B952-D6DA590ED68E}" destId="{34038594-9338-4D65-B245-AE15BE0E6C68}" srcOrd="2" destOrd="0" parTransId="{422C4509-2F37-4559-9AE0-CBD362524AE2}" sibTransId="{1C7A0EA3-6128-46C5-AF25-8C75A6B3EBDD}"/>
    <dgm:cxn modelId="{B673AF0C-8DA2-4FF0-93C7-63795763F645}" srcId="{8BCAE03D-EFE2-4C33-A531-F623E4550B76}" destId="{572611B1-629B-4975-87B4-6CDE71265FBD}" srcOrd="2" destOrd="0" parTransId="{889CB7D6-E574-4070-87C9-1B2952CB3254}" sibTransId="{EB785B42-8D5B-4215-BA68-33CA033C7F06}"/>
    <dgm:cxn modelId="{52AFA9A5-6DFF-49F3-95D1-83E847F9FF4F}" srcId="{3AE859E6-FBCF-47B4-8558-62A8A86FD973}" destId="{8991FD01-C257-46BB-87F6-26B14195E91C}" srcOrd="3" destOrd="0" parTransId="{CA12B821-D57D-4CB9-99CC-ED98A9C8B776}" sibTransId="{99FE763A-9808-47FE-9826-7EBD891F2D01}"/>
    <dgm:cxn modelId="{E4D09AFD-9F95-468F-B11D-AA6989E500CF}" type="presOf" srcId="{3AE859E6-FBCF-47B4-8558-62A8A86FD973}" destId="{C11E53B5-15B3-4129-8AAD-B2571C5067BB}" srcOrd="1" destOrd="0" presId="urn:microsoft.com/office/officeart/2005/8/layout/lProcess2"/>
    <dgm:cxn modelId="{DEC0B069-8C48-4089-AB59-5B2A930BA1A4}" srcId="{3AE859E6-FBCF-47B4-8558-62A8A86FD973}" destId="{47BA445B-8D91-45F3-ABD3-3F86C15312B2}" srcOrd="0" destOrd="0" parTransId="{F9574D1E-A880-4FC8-AA24-FA5DD17B8294}" sibTransId="{4CFDA4A9-C3D0-4989-A3F7-CD3674EFF2B2}"/>
    <dgm:cxn modelId="{48378EB2-B06A-4CC8-8AA2-99A044950F87}" type="presOf" srcId="{34038594-9338-4D65-B245-AE15BE0E6C68}" destId="{FA452082-6330-4F69-B86F-804431430E7C}" srcOrd="0" destOrd="0" presId="urn:microsoft.com/office/officeart/2005/8/layout/lProcess2"/>
    <dgm:cxn modelId="{8882DFE1-F730-49FB-8C8A-5CFB171AFF87}" srcId="{B1394BC5-349B-4948-B952-D6DA590ED68E}" destId="{BFE9F5B9-415C-4A81-BABE-8FD9A6BD9455}" srcOrd="3" destOrd="0" parTransId="{8C182ECB-4DF5-439D-ABE0-B4E92FF742C5}" sibTransId="{FD4D107A-8724-4188-8326-14FE4B9B5969}"/>
    <dgm:cxn modelId="{35B441D2-2581-42DA-B092-8719AE02AF14}" type="presOf" srcId="{54018477-19F6-48A0-A3B6-094CA776F03A}" destId="{B41F61AB-B45C-4114-B6AF-B44C388915FB}" srcOrd="0" destOrd="0" presId="urn:microsoft.com/office/officeart/2005/8/layout/lProcess2"/>
    <dgm:cxn modelId="{2915B5AF-89A0-44AE-BBED-871CFFED9BAA}" srcId="{579828C0-EEDA-470E-8624-77EDBF7C727E}" destId="{3AE859E6-FBCF-47B4-8558-62A8A86FD973}" srcOrd="2" destOrd="0" parTransId="{70B22493-0B89-4B0E-B568-2167AACD9BD8}" sibTransId="{2E4EFD3C-A1F1-465E-9ECF-9E3D933EB11A}"/>
    <dgm:cxn modelId="{443FA74C-3822-462E-B56C-82AFA03558D7}" srcId="{3AE859E6-FBCF-47B4-8558-62A8A86FD973}" destId="{CC6BAF4D-F449-4AA4-A7C5-827DA157113B}" srcOrd="1" destOrd="0" parTransId="{C07DB6B2-C3F8-4142-B857-78FA98FFBAD9}" sibTransId="{A83AE39A-5576-4008-90DF-CD51E9D47CA0}"/>
    <dgm:cxn modelId="{A6DB13C2-1243-4971-8BCE-82E7E741D0D7}" srcId="{8BCAE03D-EFE2-4C33-A531-F623E4550B76}" destId="{54018477-19F6-48A0-A3B6-094CA776F03A}" srcOrd="1" destOrd="0" parTransId="{C81CC0CE-277A-463F-812F-259A24202132}" sibTransId="{547D0106-93DF-4B15-B0EC-21AD869F2FC4}"/>
    <dgm:cxn modelId="{6E4A4334-B765-4F1C-91EF-F7CA6087AF31}" type="presOf" srcId="{8BCAE03D-EFE2-4C33-A531-F623E4550B76}" destId="{DB901B9B-E42F-47EB-B0BD-B0FC1482CFA1}" srcOrd="0" destOrd="0" presId="urn:microsoft.com/office/officeart/2005/8/layout/lProcess2"/>
    <dgm:cxn modelId="{4C356335-E953-4333-A188-C8E416F94415}" type="presParOf" srcId="{297F07FB-B065-481F-B157-96A6196F276D}" destId="{0B86F792-CDCD-441D-8B0B-3AC90130B88A}" srcOrd="0" destOrd="0" presId="urn:microsoft.com/office/officeart/2005/8/layout/lProcess2"/>
    <dgm:cxn modelId="{5CEF3BED-B205-43BE-A11C-51A03F1BA04F}" type="presParOf" srcId="{0B86F792-CDCD-441D-8B0B-3AC90130B88A}" destId="{DB901B9B-E42F-47EB-B0BD-B0FC1482CFA1}" srcOrd="0" destOrd="0" presId="urn:microsoft.com/office/officeart/2005/8/layout/lProcess2"/>
    <dgm:cxn modelId="{A4D6E5E4-BDA7-427C-A1D2-7B73064C6EB0}" type="presParOf" srcId="{0B86F792-CDCD-441D-8B0B-3AC90130B88A}" destId="{5FF09C2D-5EC2-4104-B60A-EFA009A13F39}" srcOrd="1" destOrd="0" presId="urn:microsoft.com/office/officeart/2005/8/layout/lProcess2"/>
    <dgm:cxn modelId="{E0DE5EE8-C0B8-4FD8-A7FA-38C400807B26}" type="presParOf" srcId="{0B86F792-CDCD-441D-8B0B-3AC90130B88A}" destId="{33B82D30-D28B-444E-B02A-2A2AEEED8F0F}" srcOrd="2" destOrd="0" presId="urn:microsoft.com/office/officeart/2005/8/layout/lProcess2"/>
    <dgm:cxn modelId="{F10A8EBE-C72D-4CD6-8F82-04DC62EE17A7}" type="presParOf" srcId="{33B82D30-D28B-444E-B02A-2A2AEEED8F0F}" destId="{1AE8F27F-317B-4A03-B319-53524CFC6B98}" srcOrd="0" destOrd="0" presId="urn:microsoft.com/office/officeart/2005/8/layout/lProcess2"/>
    <dgm:cxn modelId="{A83CB255-D112-4F7F-8C08-35798EA56261}" type="presParOf" srcId="{1AE8F27F-317B-4A03-B319-53524CFC6B98}" destId="{6993A4A4-3F38-45E7-A943-EE2969B98EA5}" srcOrd="0" destOrd="0" presId="urn:microsoft.com/office/officeart/2005/8/layout/lProcess2"/>
    <dgm:cxn modelId="{AC4DFEA3-9C4A-4895-A688-BE7C211DA217}" type="presParOf" srcId="{1AE8F27F-317B-4A03-B319-53524CFC6B98}" destId="{F5729B62-1F24-4E63-9134-15A84EF0AB27}" srcOrd="1" destOrd="0" presId="urn:microsoft.com/office/officeart/2005/8/layout/lProcess2"/>
    <dgm:cxn modelId="{95FD48A3-0098-4C38-9FAF-183891D9D044}" type="presParOf" srcId="{1AE8F27F-317B-4A03-B319-53524CFC6B98}" destId="{B41F61AB-B45C-4114-B6AF-B44C388915FB}" srcOrd="2" destOrd="0" presId="urn:microsoft.com/office/officeart/2005/8/layout/lProcess2"/>
    <dgm:cxn modelId="{F383F2C4-0A63-45F9-BDE7-883A582A2FE2}" type="presParOf" srcId="{1AE8F27F-317B-4A03-B319-53524CFC6B98}" destId="{733EA4D5-A5D0-4BFF-A8F5-86254A2596BA}" srcOrd="3" destOrd="0" presId="urn:microsoft.com/office/officeart/2005/8/layout/lProcess2"/>
    <dgm:cxn modelId="{05F0DB52-F19D-49B7-BB7D-C9AEC735A585}" type="presParOf" srcId="{1AE8F27F-317B-4A03-B319-53524CFC6B98}" destId="{2D4D91CD-9831-4489-BBD8-33088BB83752}" srcOrd="4" destOrd="0" presId="urn:microsoft.com/office/officeart/2005/8/layout/lProcess2"/>
    <dgm:cxn modelId="{0DB625C4-8F78-4CDA-9E93-D831C91278E0}" type="presParOf" srcId="{1AE8F27F-317B-4A03-B319-53524CFC6B98}" destId="{FC494503-95C2-4BAD-9AC8-11C1A36B0805}" srcOrd="5" destOrd="0" presId="urn:microsoft.com/office/officeart/2005/8/layout/lProcess2"/>
    <dgm:cxn modelId="{41985AF4-61B0-415F-8F1A-CD49D6C92AA1}" type="presParOf" srcId="{1AE8F27F-317B-4A03-B319-53524CFC6B98}" destId="{230FA2AB-DB82-4887-AD1F-13D70DF2D9C2}" srcOrd="6" destOrd="0" presId="urn:microsoft.com/office/officeart/2005/8/layout/lProcess2"/>
    <dgm:cxn modelId="{89D9FAEF-0FBD-40BC-B6BC-9E42B27609D5}" type="presParOf" srcId="{297F07FB-B065-481F-B157-96A6196F276D}" destId="{2C1E859B-940C-4942-A0F6-64631374FDD3}" srcOrd="1" destOrd="0" presId="urn:microsoft.com/office/officeart/2005/8/layout/lProcess2"/>
    <dgm:cxn modelId="{E3F753B9-3A83-4934-943E-26C435A84AC2}" type="presParOf" srcId="{297F07FB-B065-481F-B157-96A6196F276D}" destId="{7C6992D2-6D44-43E8-A2B2-C21AD08157DF}" srcOrd="2" destOrd="0" presId="urn:microsoft.com/office/officeart/2005/8/layout/lProcess2"/>
    <dgm:cxn modelId="{F1B1CE55-E925-4E9C-958D-649D1E099488}" type="presParOf" srcId="{7C6992D2-6D44-43E8-A2B2-C21AD08157DF}" destId="{6A1D93EB-0223-43B1-BAA1-E9F4DA255017}" srcOrd="0" destOrd="0" presId="urn:microsoft.com/office/officeart/2005/8/layout/lProcess2"/>
    <dgm:cxn modelId="{A485DDF4-632A-41BD-A4E6-8EA9580FCB85}" type="presParOf" srcId="{7C6992D2-6D44-43E8-A2B2-C21AD08157DF}" destId="{18EDADE6-12BB-4419-98CF-91199D048371}" srcOrd="1" destOrd="0" presId="urn:microsoft.com/office/officeart/2005/8/layout/lProcess2"/>
    <dgm:cxn modelId="{FFBD11F1-DD6F-47EE-801B-FA8D54A7D29E}" type="presParOf" srcId="{7C6992D2-6D44-43E8-A2B2-C21AD08157DF}" destId="{B7FE1C67-AC44-4DE0-B541-C26A5404BA0A}" srcOrd="2" destOrd="0" presId="urn:microsoft.com/office/officeart/2005/8/layout/lProcess2"/>
    <dgm:cxn modelId="{11A0253A-744D-40E2-9DBB-1411584D3E21}" type="presParOf" srcId="{B7FE1C67-AC44-4DE0-B541-C26A5404BA0A}" destId="{45991A6A-0602-47D8-84A2-6C42EB9836EA}" srcOrd="0" destOrd="0" presId="urn:microsoft.com/office/officeart/2005/8/layout/lProcess2"/>
    <dgm:cxn modelId="{84A5CBD2-AAC6-4590-8EEE-043061F1D9AE}" type="presParOf" srcId="{45991A6A-0602-47D8-84A2-6C42EB9836EA}" destId="{A30D0406-195D-4A9A-9AB8-4602DC9FA4ED}" srcOrd="0" destOrd="0" presId="urn:microsoft.com/office/officeart/2005/8/layout/lProcess2"/>
    <dgm:cxn modelId="{A798EC7B-CA4F-4E90-BAF4-F23DD53A4B95}" type="presParOf" srcId="{45991A6A-0602-47D8-84A2-6C42EB9836EA}" destId="{F9E856C9-820C-4545-A07F-01C85D0FFE5F}" srcOrd="1" destOrd="0" presId="urn:microsoft.com/office/officeart/2005/8/layout/lProcess2"/>
    <dgm:cxn modelId="{C3D92D8D-8250-4D05-9BEB-2E45FC765DEC}" type="presParOf" srcId="{45991A6A-0602-47D8-84A2-6C42EB9836EA}" destId="{ADEA6C79-E258-4026-9CEF-95E3386A488F}" srcOrd="2" destOrd="0" presId="urn:microsoft.com/office/officeart/2005/8/layout/lProcess2"/>
    <dgm:cxn modelId="{333A6834-4FEC-4C38-9351-E95512F4E2AE}" type="presParOf" srcId="{45991A6A-0602-47D8-84A2-6C42EB9836EA}" destId="{F6BA3F06-63BE-4B7C-8A86-4A636B89A5AA}" srcOrd="3" destOrd="0" presId="urn:microsoft.com/office/officeart/2005/8/layout/lProcess2"/>
    <dgm:cxn modelId="{7DE50CC2-08FF-4BCA-84F4-7E79AD1C8D76}" type="presParOf" srcId="{45991A6A-0602-47D8-84A2-6C42EB9836EA}" destId="{FA452082-6330-4F69-B86F-804431430E7C}" srcOrd="4" destOrd="0" presId="urn:microsoft.com/office/officeart/2005/8/layout/lProcess2"/>
    <dgm:cxn modelId="{253A1B4E-F0B0-4BE9-A0B0-698094ADC076}" type="presParOf" srcId="{45991A6A-0602-47D8-84A2-6C42EB9836EA}" destId="{BA54C75E-056B-48B4-A682-20B1A1265FD3}" srcOrd="5" destOrd="0" presId="urn:microsoft.com/office/officeart/2005/8/layout/lProcess2"/>
    <dgm:cxn modelId="{88AD5486-2E87-47D2-B07E-15690BCDA27B}" type="presParOf" srcId="{45991A6A-0602-47D8-84A2-6C42EB9836EA}" destId="{A8716913-8BBC-463F-AB71-A0E4E51E9890}" srcOrd="6" destOrd="0" presId="urn:microsoft.com/office/officeart/2005/8/layout/lProcess2"/>
    <dgm:cxn modelId="{AC44B354-5570-427E-B059-A70B68B00833}" type="presParOf" srcId="{297F07FB-B065-481F-B157-96A6196F276D}" destId="{E076F81B-8328-417A-9441-C21B6062C832}" srcOrd="3" destOrd="0" presId="urn:microsoft.com/office/officeart/2005/8/layout/lProcess2"/>
    <dgm:cxn modelId="{9CE7EB6B-A96D-4C1C-8912-83B73ACA742C}" type="presParOf" srcId="{297F07FB-B065-481F-B157-96A6196F276D}" destId="{409AD052-40A8-49D0-A760-D5FECFA0671D}" srcOrd="4" destOrd="0" presId="urn:microsoft.com/office/officeart/2005/8/layout/lProcess2"/>
    <dgm:cxn modelId="{DEA3E545-0E1C-451E-B10D-A1B1D153DD4C}" type="presParOf" srcId="{409AD052-40A8-49D0-A760-D5FECFA0671D}" destId="{36A54593-71CF-4296-AB9C-05E5A7ED4868}" srcOrd="0" destOrd="0" presId="urn:microsoft.com/office/officeart/2005/8/layout/lProcess2"/>
    <dgm:cxn modelId="{54D907CB-EAD4-4C45-BD29-8CA033B44ACF}" type="presParOf" srcId="{409AD052-40A8-49D0-A760-D5FECFA0671D}" destId="{C11E53B5-15B3-4129-8AAD-B2571C5067BB}" srcOrd="1" destOrd="0" presId="urn:microsoft.com/office/officeart/2005/8/layout/lProcess2"/>
    <dgm:cxn modelId="{2A9B1AA0-85B3-4AC4-88DA-114D7B08C254}" type="presParOf" srcId="{409AD052-40A8-49D0-A760-D5FECFA0671D}" destId="{99A154EE-7B77-40B8-9EB3-527ED858DE0F}" srcOrd="2" destOrd="0" presId="urn:microsoft.com/office/officeart/2005/8/layout/lProcess2"/>
    <dgm:cxn modelId="{6DB2E3BC-0ABD-4961-BF04-D105C9DDA759}" type="presParOf" srcId="{99A154EE-7B77-40B8-9EB3-527ED858DE0F}" destId="{4771C3AF-A1DD-4345-BD16-9560B435308D}" srcOrd="0" destOrd="0" presId="urn:microsoft.com/office/officeart/2005/8/layout/lProcess2"/>
    <dgm:cxn modelId="{C002184B-7B88-4EDF-9357-963BD5845ADF}" type="presParOf" srcId="{4771C3AF-A1DD-4345-BD16-9560B435308D}" destId="{8E5BD2E3-7491-4739-95C8-7C75FB06720E}" srcOrd="0" destOrd="0" presId="urn:microsoft.com/office/officeart/2005/8/layout/lProcess2"/>
    <dgm:cxn modelId="{12E1B18A-9287-40AC-B66B-88671A4D64D7}" type="presParOf" srcId="{4771C3AF-A1DD-4345-BD16-9560B435308D}" destId="{C3579CC4-AA3D-464E-AF95-E6071DDD3081}" srcOrd="1" destOrd="0" presId="urn:microsoft.com/office/officeart/2005/8/layout/lProcess2"/>
    <dgm:cxn modelId="{E361D355-3B46-4659-8348-3572220E0028}" type="presParOf" srcId="{4771C3AF-A1DD-4345-BD16-9560B435308D}" destId="{1C13306F-B05F-4C4F-8CE7-E3B020A7A404}" srcOrd="2" destOrd="0" presId="urn:microsoft.com/office/officeart/2005/8/layout/lProcess2"/>
    <dgm:cxn modelId="{B0B5710F-821E-4170-B6A9-F2EDC646487A}" type="presParOf" srcId="{4771C3AF-A1DD-4345-BD16-9560B435308D}" destId="{AB6117EB-2833-4C57-B207-E87384AFC6BD}" srcOrd="3" destOrd="0" presId="urn:microsoft.com/office/officeart/2005/8/layout/lProcess2"/>
    <dgm:cxn modelId="{0CA47ACB-8F5A-4C42-A9A9-4612C8CE79CF}" type="presParOf" srcId="{4771C3AF-A1DD-4345-BD16-9560B435308D}" destId="{29B8EC92-0A93-49A1-ABD4-083AC1043450}" srcOrd="4" destOrd="0" presId="urn:microsoft.com/office/officeart/2005/8/layout/lProcess2"/>
    <dgm:cxn modelId="{DF4250FD-BA2E-4DF7-94FC-4C3152AF68FD}" type="presParOf" srcId="{4771C3AF-A1DD-4345-BD16-9560B435308D}" destId="{7AEC0F5D-105F-4D92-BBA2-6C5D973C200E}" srcOrd="5" destOrd="0" presId="urn:microsoft.com/office/officeart/2005/8/layout/lProcess2"/>
    <dgm:cxn modelId="{686FED5A-2512-4A10-B75D-CEE02E859C9D}" type="presParOf" srcId="{4771C3AF-A1DD-4345-BD16-9560B435308D}" destId="{A1B9E411-2915-44F0-9256-70BAC214295E}" srcOrd="6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901B9B-E42F-47EB-B0BD-B0FC1482CFA1}">
      <dsp:nvSpPr>
        <dsp:cNvPr id="0" name=""/>
        <dsp:cNvSpPr/>
      </dsp:nvSpPr>
      <dsp:spPr>
        <a:xfrm>
          <a:off x="0" y="0"/>
          <a:ext cx="2364079" cy="4610124"/>
        </a:xfrm>
        <a:prstGeom prst="roundRect">
          <a:avLst>
            <a:gd name="adj" fmla="val 1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 dirty="0"/>
        </a:p>
      </dsp:txBody>
      <dsp:txXfrm>
        <a:off x="0" y="0"/>
        <a:ext cx="2364079" cy="1383037"/>
      </dsp:txXfrm>
    </dsp:sp>
    <dsp:sp modelId="{6993A4A4-3F38-45E7-A943-EE2969B98EA5}">
      <dsp:nvSpPr>
        <dsp:cNvPr id="0" name=""/>
        <dsp:cNvSpPr/>
      </dsp:nvSpPr>
      <dsp:spPr>
        <a:xfrm>
          <a:off x="237317" y="1383149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Individuals and interactions</a:t>
          </a:r>
          <a:endParaRPr lang="en-US" sz="1900" kern="1200" dirty="0"/>
        </a:p>
      </dsp:txBody>
      <dsp:txXfrm>
        <a:off x="256987" y="1402819"/>
        <a:ext cx="1851923" cy="632256"/>
      </dsp:txXfrm>
    </dsp:sp>
    <dsp:sp modelId="{B41F61AB-B45C-4114-B6AF-B44C388915FB}">
      <dsp:nvSpPr>
        <dsp:cNvPr id="0" name=""/>
        <dsp:cNvSpPr/>
      </dsp:nvSpPr>
      <dsp:spPr>
        <a:xfrm>
          <a:off x="237317" y="2158069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945063"/>
            <a:satOff val="-4361"/>
            <a:lumOff val="16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Working products</a:t>
          </a:r>
          <a:endParaRPr lang="en-US" sz="1900" kern="1200" dirty="0"/>
        </a:p>
      </dsp:txBody>
      <dsp:txXfrm>
        <a:off x="256987" y="2177739"/>
        <a:ext cx="1851923" cy="632256"/>
      </dsp:txXfrm>
    </dsp:sp>
    <dsp:sp modelId="{2D4D91CD-9831-4489-BBD8-33088BB83752}">
      <dsp:nvSpPr>
        <dsp:cNvPr id="0" name=""/>
        <dsp:cNvSpPr/>
      </dsp:nvSpPr>
      <dsp:spPr>
        <a:xfrm>
          <a:off x="237317" y="2932988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1890126"/>
            <a:satOff val="-8721"/>
            <a:lumOff val="32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Customer collaboration</a:t>
          </a:r>
        </a:p>
      </dsp:txBody>
      <dsp:txXfrm>
        <a:off x="256987" y="2952658"/>
        <a:ext cx="1851923" cy="632256"/>
      </dsp:txXfrm>
    </dsp:sp>
    <dsp:sp modelId="{230FA2AB-DB82-4887-AD1F-13D70DF2D9C2}">
      <dsp:nvSpPr>
        <dsp:cNvPr id="0" name=""/>
        <dsp:cNvSpPr/>
      </dsp:nvSpPr>
      <dsp:spPr>
        <a:xfrm>
          <a:off x="237317" y="3707908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2835189"/>
            <a:satOff val="-13082"/>
            <a:lumOff val="4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Responding to change</a:t>
          </a:r>
          <a:endParaRPr lang="en-US" sz="1900" kern="1200" dirty="0"/>
        </a:p>
      </dsp:txBody>
      <dsp:txXfrm>
        <a:off x="256987" y="3727578"/>
        <a:ext cx="1851923" cy="632256"/>
      </dsp:txXfrm>
    </dsp:sp>
    <dsp:sp modelId="{6A1D93EB-0223-43B1-BAA1-E9F4DA255017}">
      <dsp:nvSpPr>
        <dsp:cNvPr id="0" name=""/>
        <dsp:cNvSpPr/>
      </dsp:nvSpPr>
      <dsp:spPr>
        <a:xfrm>
          <a:off x="2542294" y="0"/>
          <a:ext cx="2364079" cy="4610124"/>
        </a:xfrm>
        <a:prstGeom prst="roundRect">
          <a:avLst>
            <a:gd name="adj" fmla="val 1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 dirty="0"/>
        </a:p>
      </dsp:txBody>
      <dsp:txXfrm>
        <a:off x="2542294" y="0"/>
        <a:ext cx="2364079" cy="1383037"/>
      </dsp:txXfrm>
    </dsp:sp>
    <dsp:sp modelId="{A30D0406-195D-4A9A-9AB8-4602DC9FA4ED}">
      <dsp:nvSpPr>
        <dsp:cNvPr id="0" name=""/>
        <dsp:cNvSpPr/>
      </dsp:nvSpPr>
      <dsp:spPr>
        <a:xfrm>
          <a:off x="2778702" y="1383149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3780252"/>
            <a:satOff val="-17443"/>
            <a:lumOff val="64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Over</a:t>
          </a:r>
          <a:endParaRPr lang="en-US" sz="1900" kern="1200" dirty="0"/>
        </a:p>
      </dsp:txBody>
      <dsp:txXfrm>
        <a:off x="2798372" y="1402819"/>
        <a:ext cx="1851923" cy="632256"/>
      </dsp:txXfrm>
    </dsp:sp>
    <dsp:sp modelId="{ADEA6C79-E258-4026-9CEF-95E3386A488F}">
      <dsp:nvSpPr>
        <dsp:cNvPr id="0" name=""/>
        <dsp:cNvSpPr/>
      </dsp:nvSpPr>
      <dsp:spPr>
        <a:xfrm>
          <a:off x="2778702" y="2158069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4725315"/>
            <a:satOff val="-21804"/>
            <a:lumOff val="8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Over</a:t>
          </a:r>
          <a:endParaRPr lang="en-US" sz="1900" kern="1200" dirty="0"/>
        </a:p>
      </dsp:txBody>
      <dsp:txXfrm>
        <a:off x="2798372" y="2177739"/>
        <a:ext cx="1851923" cy="632256"/>
      </dsp:txXfrm>
    </dsp:sp>
    <dsp:sp modelId="{FA452082-6330-4F69-B86F-804431430E7C}">
      <dsp:nvSpPr>
        <dsp:cNvPr id="0" name=""/>
        <dsp:cNvSpPr/>
      </dsp:nvSpPr>
      <dsp:spPr>
        <a:xfrm>
          <a:off x="2778702" y="2932988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5670378"/>
            <a:satOff val="-26164"/>
            <a:lumOff val="96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Over</a:t>
          </a:r>
          <a:endParaRPr lang="en-US" sz="1900" kern="1200" dirty="0"/>
        </a:p>
      </dsp:txBody>
      <dsp:txXfrm>
        <a:off x="2798372" y="2952658"/>
        <a:ext cx="1851923" cy="632256"/>
      </dsp:txXfrm>
    </dsp:sp>
    <dsp:sp modelId="{A8716913-8BBC-463F-AB71-A0E4E51E9890}">
      <dsp:nvSpPr>
        <dsp:cNvPr id="0" name=""/>
        <dsp:cNvSpPr/>
      </dsp:nvSpPr>
      <dsp:spPr>
        <a:xfrm>
          <a:off x="2778702" y="3707908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6615440"/>
            <a:satOff val="-30525"/>
            <a:lumOff val="112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Over</a:t>
          </a:r>
          <a:endParaRPr lang="en-US" sz="1900" kern="1200" dirty="0"/>
        </a:p>
      </dsp:txBody>
      <dsp:txXfrm>
        <a:off x="2798372" y="3727578"/>
        <a:ext cx="1851923" cy="632256"/>
      </dsp:txXfrm>
    </dsp:sp>
    <dsp:sp modelId="{36A54593-71CF-4296-AB9C-05E5A7ED4868}">
      <dsp:nvSpPr>
        <dsp:cNvPr id="0" name=""/>
        <dsp:cNvSpPr/>
      </dsp:nvSpPr>
      <dsp:spPr>
        <a:xfrm>
          <a:off x="5083679" y="0"/>
          <a:ext cx="2364079" cy="4610124"/>
        </a:xfrm>
        <a:prstGeom prst="roundRect">
          <a:avLst>
            <a:gd name="adj" fmla="val 1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 dirty="0"/>
        </a:p>
      </dsp:txBody>
      <dsp:txXfrm>
        <a:off x="5083679" y="0"/>
        <a:ext cx="2364079" cy="1383037"/>
      </dsp:txXfrm>
    </dsp:sp>
    <dsp:sp modelId="{8E5BD2E3-7491-4739-95C8-7C75FB06720E}">
      <dsp:nvSpPr>
        <dsp:cNvPr id="0" name=""/>
        <dsp:cNvSpPr/>
      </dsp:nvSpPr>
      <dsp:spPr>
        <a:xfrm>
          <a:off x="5320087" y="1383149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7560504"/>
            <a:satOff val="-34886"/>
            <a:lumOff val="128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Process and tools</a:t>
          </a:r>
          <a:endParaRPr lang="en-US" sz="1900" kern="1200" dirty="0"/>
        </a:p>
      </dsp:txBody>
      <dsp:txXfrm>
        <a:off x="5339757" y="1402819"/>
        <a:ext cx="1851923" cy="632256"/>
      </dsp:txXfrm>
    </dsp:sp>
    <dsp:sp modelId="{1C13306F-B05F-4C4F-8CE7-E3B020A7A404}">
      <dsp:nvSpPr>
        <dsp:cNvPr id="0" name=""/>
        <dsp:cNvSpPr/>
      </dsp:nvSpPr>
      <dsp:spPr>
        <a:xfrm>
          <a:off x="5320087" y="2158069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8505566"/>
            <a:satOff val="-39247"/>
            <a:lumOff val="144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Comprehensive documentation</a:t>
          </a:r>
          <a:endParaRPr lang="en-US" sz="1900" kern="1200" dirty="0"/>
        </a:p>
      </dsp:txBody>
      <dsp:txXfrm>
        <a:off x="5339757" y="2177739"/>
        <a:ext cx="1851923" cy="632256"/>
      </dsp:txXfrm>
    </dsp:sp>
    <dsp:sp modelId="{29B8EC92-0A93-49A1-ABD4-083AC1043450}">
      <dsp:nvSpPr>
        <dsp:cNvPr id="0" name=""/>
        <dsp:cNvSpPr/>
      </dsp:nvSpPr>
      <dsp:spPr>
        <a:xfrm>
          <a:off x="5320087" y="2932988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9450630"/>
            <a:satOff val="-43607"/>
            <a:lumOff val="16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Contract negotiation</a:t>
          </a:r>
          <a:endParaRPr lang="en-US" sz="1900" kern="1200" dirty="0"/>
        </a:p>
      </dsp:txBody>
      <dsp:txXfrm>
        <a:off x="5339757" y="2952658"/>
        <a:ext cx="1851923" cy="632256"/>
      </dsp:txXfrm>
    </dsp:sp>
    <dsp:sp modelId="{A1B9E411-2915-44F0-9256-70BAC214295E}">
      <dsp:nvSpPr>
        <dsp:cNvPr id="0" name=""/>
        <dsp:cNvSpPr/>
      </dsp:nvSpPr>
      <dsp:spPr>
        <a:xfrm>
          <a:off x="5320087" y="3707908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Following and plan</a:t>
          </a:r>
          <a:endParaRPr lang="en-US" sz="1900" kern="1200" dirty="0"/>
        </a:p>
      </dsp:txBody>
      <dsp:txXfrm>
        <a:off x="5339757" y="3727578"/>
        <a:ext cx="1851923" cy="6322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B6D45-6D22-405F-AD68-5503824D5A48}" type="datetimeFigureOut">
              <a:rPr lang="en-US" smtClean="0"/>
              <a:t>10-Sep-21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C7372-1E09-41C5-AEC5-5CB4E0B26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36195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36C00-BD70-4D95-AD9F-FAB21D293F69}" type="datetimeFigureOut">
              <a:rPr lang="en-US" smtClean="0"/>
              <a:t>10-Sep-21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753EB-3111-4158-8CAC-CD2E18EAC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7800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end, we settled on the term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predictive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since it is used in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Guide to the Project</a:t>
            </a:r>
          </a:p>
          <a:p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Management Body of Knowledge (PMBOK® Guide)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[3] and the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Software</a:t>
            </a:r>
          </a:p>
          <a:p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Extension to the PMBOK® Guide Fifth Edition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[4].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If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agile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 at one end, we call the other end</a:t>
            </a:r>
          </a:p>
          <a:p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predictive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9006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“We will know the requirements when we deliver a prototype that the business approves.” = MOCK UP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1232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 example, builders may want to show a finished room or floor of a building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before they continue with the remainder of the building. In that case, they may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complete a floor with fixtures, paint, and everything else intended for the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finished floor before proceeding to the next floor. The customer is able to see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approve of the style, color, and other details, allowing adjustments to be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made before further investments of time and money are made. This reduces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potential rework and/or customer dissatisfaction.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2452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2539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(i.e., does not address all of the requirements, followed by all of the analyses, etc.).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8486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WIP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5163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 example of this approach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would be an engineering firm that is building a facility with a new component.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While the majority of the project may be routine and predictable, like many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other facility projects the organization has undertaken before, this project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incorporates a new roofing material. The contractor may plan for some </a:t>
            </a:r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smallscale</a:t>
            </a:r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installation trials on the ground first to determine the best installation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method and to uncover issues early while there is plenty of time to solve them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incrementally improve processes through experimentation and adaptation.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5227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Examples include integrating an external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component developed by a different vendor that cannot or will not partner in a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collaborative or incremental way. A single integration is required after the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component is delivered.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4487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example, a campus construction project may have multiple buildings to improve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build. An incremental approach would focus resources on completing some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buildings earlier than others, accelerating the return on investment. Each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individual delivery may be sufficiently well known to benefit from a predictive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life cycle for that building alone.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88627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Many teams are not able to make the switch to agile ways of working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overnight. Agile techniques look and feel very different to those who are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accustomed to and have been successful in a predictive environment. The larger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organization and the more moving parts, the longer it will take to transition.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 that reason, it makes sense to plan a gradual transition.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583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BLENDING APPROACHES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 an example of tailoring agile frameworks, one of the most common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blends in widespread use involves a coordinated use of the Scrum framework,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Kanban Method, and elements of the </a:t>
            </a:r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eXtreme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Programming (XP) method.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Scrum provides guidance on the use of a product backlog, a product owner,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scrum master, and a cross-functional development team, including sprint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planning, daily scrum, sprint review, and sprint retrospective sessions. A</a:t>
            </a:r>
          </a:p>
          <a:p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kanban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board helps the team to further improve its effectiveness by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visualizing the flow of work, making impediments easily visible, and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allowing flow to be managed by adjusting work in process limits. In addition,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XP-inspired engineering practices such as use of story cards, continuous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integration, refactoring, automated testing, and test-driven development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further increase the effectiveness of the agile team. In summary, the blend of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practices from these various sources produces a synergistic result of higher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performance than each individual component in isolation.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302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80016-F6CF-474F-B219-FC9B85A0E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9D928-6CE4-4979-829B-864D9303F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4ECAF-7F2B-429F-AC2F-070674A6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EE017-2E88-43CA-A48A-D1C6BEA1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Eng. Dr. </a:t>
            </a:r>
            <a:r>
              <a:rPr lang="en-US" dirty="0" err="1" smtClean="0"/>
              <a:t>Akram</a:t>
            </a:r>
            <a:r>
              <a:rPr lang="en-US" dirty="0" smtClean="0"/>
              <a:t>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5734C-BB6C-4998-A8BB-7F5B6160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9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476EB-1355-4B6B-BAB4-D8D74FBD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380F-D3AE-4874-AF6D-0BB766207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3B2AD-86AA-4164-A176-B9A30609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90EF-4AFE-4C01-838E-56677ECFF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FB7BC-0A82-4370-8381-56BFF26C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C2C4E-6914-486D-ACE5-A6D095E6F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F9D91E-F449-482E-8418-0487EF4ED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57F48-A08D-4E7C-A9B7-EE1C619E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9FD46-3234-443A-9D01-89520031F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6282A-1DC9-4DC6-9B19-06ABE74E9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BE38-3C19-4899-9557-93CAE0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7C09-3EE9-467D-9521-761974FA6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E6601-614C-400B-8516-2365794B0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C1119B-A48F-4299-A3C1-E735059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60ADF-F158-4F0D-B23A-04FB36F8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2FBB4-6760-43E0-8730-43753704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0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89FE3-AB87-4E18-A63A-CC600D6C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E197A-E923-4C03-84D1-C7769376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51361-1C30-482D-836B-BBECA0416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811D56-82EF-44D3-A89D-C767318ED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B94B3-752C-4DA8-AE4B-DD61B6928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BF96B1-45EE-46B0-A45A-BF153294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0C9D8E-8E32-4DBF-B89B-EA0448AE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D667C-E9EE-47F4-A14F-7C031C6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4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8EF1-8A8C-43FB-AFD1-38AD30F4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5A830-4BE7-443E-BA7F-CBE5EF10D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EA6A3-7C31-423F-993A-E4AAD201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5ADD4-0B37-4742-8665-FBD31993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6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A76EC-6DA5-4F0D-9BB4-2B8EECCD3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949424-003F-48B4-8FEA-8A6BFEAA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D007D9-E50F-485A-A330-2874D323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9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B9D5E-76B9-448A-8E91-3A12816DA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223B2-C352-4F0E-A0CF-6BB2DAFC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736218-9046-4904-A478-29AD620C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91F3D-DB4C-4C43-8A00-782C7E74C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E78FD-C676-42DB-85CA-3EA9A8BB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A2F6C6-381A-443D-A3D6-4A06C0D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3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569E6-5C29-47A0-B5D7-A52D2748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99370-6D33-4C13-A03A-AC0842D0C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FE90C-F565-40EB-84A9-9127B9EA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89353-6A66-4B72-8D54-0E604356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0BF95-2765-4D16-8D1C-C8D081A0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4A4CB-EFA1-4370-824F-54B992B0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1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42D3D-38A2-46E1-8364-4B994B46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587A4-C5B9-4EDE-9449-6042C0B7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47B2D-FAA4-4441-9C2A-F5A1138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039E6-9E52-428D-B425-93B9656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16C17-C040-4B3A-A7D0-49CD88078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6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EE0452-43F5-49EA-A2E5-745449744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93091-1BE4-4E9E-9C9C-79BE85DCF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8EE1C-8BD0-42FD-A7AA-E4BFBF835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4D64A-328B-4942-8C01-AB57D08EA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35525-3115-4CE9-905D-65BFEDB5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6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2528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440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3800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9976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3685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2913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2405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4911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7098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7210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921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433E4-C324-4DDE-A6BF-B2826CF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A25399-0F28-4FA1-871B-C6AEB6F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058E9-D024-4C07-BCD3-EE75CC86B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F40AE-35D1-45E1-9964-F10B8EE48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FCE6D-87E2-464B-9727-7C3A2E022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6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8994" y="255084"/>
            <a:ext cx="1627773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731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3" y="878540"/>
            <a:ext cx="8567738" cy="3242699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02: </a:t>
            </a:r>
            <a:r>
              <a:rPr lang="en-US" sz="5400" dirty="0" smtClean="0">
                <a:solidFill>
                  <a:srgbClr val="FF0000"/>
                </a:solidFill>
                <a:latin typeface="+mn-lt"/>
              </a:rPr>
              <a:t>LIFE CYCLE SELECTION</a:t>
            </a:r>
            <a:endParaRPr lang="en-US" sz="54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878540"/>
            <a:ext cx="3373283" cy="547781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49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small" dirty="0" smtClean="0"/>
              <a:t>Quick Review</a:t>
            </a:r>
            <a:endParaRPr lang="en-US" cap="smal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24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Agile Manifesto and Mindset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EG" u="sng" strike="dblStrike" cap="small" dirty="0" smtClean="0">
                <a:uFill>
                  <a:solidFill>
                    <a:srgbClr val="FF0000"/>
                  </a:solidFill>
                </a:uFill>
              </a:rPr>
              <a:t>ميثاق</a:t>
            </a:r>
          </a:p>
          <a:p>
            <a:r>
              <a:rPr lang="ar-EG" cap="small" dirty="0" smtClean="0">
                <a:uFill>
                  <a:solidFill>
                    <a:srgbClr val="FF0000"/>
                  </a:solidFill>
                </a:uFill>
              </a:rPr>
              <a:t>بيان الاسلوب الرشيق</a:t>
            </a:r>
            <a:endParaRPr lang="en-US" cap="small" dirty="0" smtClean="0">
              <a:uFill>
                <a:solidFill>
                  <a:srgbClr val="FF0000"/>
                </a:solidFill>
              </a:uFill>
            </a:endParaRPr>
          </a:p>
          <a:p>
            <a:r>
              <a:rPr lang="ar-EG" cap="small" dirty="0" smtClean="0">
                <a:uFill>
                  <a:solidFill>
                    <a:srgbClr val="FF0000"/>
                  </a:solidFill>
                </a:uFill>
              </a:rPr>
              <a:t>عقلية الاسلوب الرشيق</a:t>
            </a:r>
            <a:endParaRPr lang="en-US" cap="small" dirty="0">
              <a:uFill>
                <a:solidFill>
                  <a:srgbClr val="FF0000"/>
                </a:solidFill>
              </a:u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9675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Manifesto / </a:t>
            </a:r>
            <a:r>
              <a:rPr lang="en-US" dirty="0" smtClean="0"/>
              <a:t>“4 Values”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079" y="1907176"/>
            <a:ext cx="11624492" cy="1040198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We are uncovering better ways of developing software by doing it and helping others do it. </a:t>
            </a:r>
            <a:endParaRPr lang="en-US" dirty="0" smtClean="0"/>
          </a:p>
          <a:p>
            <a:r>
              <a:rPr lang="en-US" dirty="0" smtClean="0"/>
              <a:t>Through </a:t>
            </a:r>
            <a:r>
              <a:rPr lang="en-US" dirty="0"/>
              <a:t>this work we have come to value</a:t>
            </a:r>
            <a:r>
              <a:rPr lang="en-US" dirty="0" smtClean="0"/>
              <a:t>: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</a:t>
            </a:fld>
            <a:endParaRPr lang="en-US"/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7661238" y="3624942"/>
            <a:ext cx="4095333" cy="14238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tx1"/>
              </a:buClr>
              <a:buFont typeface="Wingdings" pitchFamily="2" charset="2"/>
              <a:buChar char="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00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686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972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46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71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29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06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That is, while there is value in the items on the right, we value the items on the left more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graphicFrame>
        <p:nvGraphicFramePr>
          <p:cNvPr id="28" name="Diagram 27"/>
          <p:cNvGraphicFramePr/>
          <p:nvPr>
            <p:extLst>
              <p:ext uri="{D42A27DB-BD31-4B8C-83A1-F6EECF244321}">
                <p14:modId xmlns:p14="http://schemas.microsoft.com/office/powerpoint/2010/main" val="712154023"/>
              </p:ext>
            </p:extLst>
          </p:nvPr>
        </p:nvGraphicFramePr>
        <p:xfrm>
          <a:off x="415172" y="1690688"/>
          <a:ext cx="7448668" cy="46101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035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BEING AGILE VS DOING AGILE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lum bright="-20000" contrast="40000"/>
          </a:blip>
          <a:srcRect l="4183" t="21218" r="2368" b="6611"/>
          <a:stretch/>
        </p:blipFill>
        <p:spPr>
          <a:xfrm>
            <a:off x="981515" y="1792936"/>
            <a:ext cx="9659396" cy="5065064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976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57830"/>
            <a:ext cx="10515600" cy="1325563"/>
          </a:xfrm>
        </p:spPr>
        <p:txBody>
          <a:bodyPr/>
          <a:lstStyle/>
          <a:p>
            <a:r>
              <a:rPr lang="en-US" dirty="0" smtClean="0"/>
              <a:t>PMIAA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97495"/>
            <a:ext cx="6309360" cy="4351338"/>
          </a:xfrm>
        </p:spPr>
        <p:txBody>
          <a:bodyPr/>
          <a:lstStyle/>
          <a:p>
            <a:r>
              <a:rPr lang="en-US" dirty="0" smtClean="0"/>
              <a:t>Program Management Improvement and Accountability Act 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</a:t>
            </a:fld>
            <a:endParaRPr lang="en-US"/>
          </a:p>
        </p:txBody>
      </p:sp>
      <p:sp>
        <p:nvSpPr>
          <p:cNvPr id="7" name="Explosion 1 6"/>
          <p:cNvSpPr/>
          <p:nvPr/>
        </p:nvSpPr>
        <p:spPr>
          <a:xfrm rot="364609">
            <a:off x="5928561" y="1423148"/>
            <a:ext cx="6008720" cy="5131222"/>
          </a:xfrm>
          <a:prstGeom prst="irregularSeal1">
            <a:avLst/>
          </a:prstGeom>
          <a:gradFill>
            <a:gsLst>
              <a:gs pos="20000">
                <a:srgbClr val="FF0000"/>
              </a:gs>
              <a:gs pos="76000">
                <a:srgbClr val="FFFF00"/>
              </a:gs>
              <a:gs pos="9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69850" cap="rnd">
            <a:gradFill>
              <a:gsLst>
                <a:gs pos="0">
                  <a:srgbClr val="FF0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bevel/>
          </a:ln>
          <a:scene3d>
            <a:camera prst="orthographicFront"/>
            <a:lightRig rig="threePt" dir="t"/>
          </a:scene3d>
          <a:sp3d prstMaterial="metal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lang="en-US" sz="2400" dirty="0" smtClean="0"/>
              <a:t>Forum Topic: Tell us anything about PMIAA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575003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CHARACTERISTICS OF PROJECT </a:t>
            </a:r>
            <a:r>
              <a:rPr lang="en-US" b="1" dirty="0" smtClean="0"/>
              <a:t>LIFE CYCLES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8557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PM LIFECYCLES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 smtClean="0">
                <a:solidFill>
                  <a:srgbClr val="7030A0"/>
                </a:solidFill>
              </a:rPr>
              <a:t>Predictive life cycle</a:t>
            </a:r>
            <a:r>
              <a:rPr lang="en-US" sz="2800" b="1" dirty="0" smtClean="0"/>
              <a:t>. </a:t>
            </a:r>
            <a:r>
              <a:rPr lang="en-US" sz="2800" dirty="0" smtClean="0"/>
              <a:t>A more traditional approach, with the bulk of planning </a:t>
            </a:r>
            <a:r>
              <a:rPr lang="en-US" sz="2800" dirty="0"/>
              <a:t>occurring upfront, then executing in a single pass; </a:t>
            </a:r>
            <a:r>
              <a:rPr lang="en-US" sz="2800" dirty="0" smtClean="0"/>
              <a:t>a sequential </a:t>
            </a:r>
            <a:r>
              <a:rPr lang="en-US" sz="2800" dirty="0"/>
              <a:t>process.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2060"/>
                </a:solidFill>
              </a:rPr>
              <a:t>Iterative life cycle</a:t>
            </a:r>
            <a:r>
              <a:rPr lang="en-US" sz="2800" b="1" dirty="0"/>
              <a:t>. </a:t>
            </a:r>
            <a:r>
              <a:rPr lang="en-US" sz="2800" dirty="0"/>
              <a:t>An approach that allows feedback for </a:t>
            </a:r>
            <a:r>
              <a:rPr lang="en-US" sz="2800" dirty="0" smtClean="0"/>
              <a:t>unfinished work </a:t>
            </a:r>
            <a:r>
              <a:rPr lang="en-US" sz="2800" dirty="0"/>
              <a:t>to improve and modify that work.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/>
              <a:t>Incremental life cycle. </a:t>
            </a:r>
            <a:r>
              <a:rPr lang="en-US" sz="2800" dirty="0"/>
              <a:t>An approach that provides </a:t>
            </a:r>
            <a:r>
              <a:rPr lang="en-US" sz="2800" dirty="0" smtClean="0"/>
              <a:t>finished deliverables </a:t>
            </a:r>
            <a:r>
              <a:rPr lang="en-US" sz="2800" dirty="0"/>
              <a:t>that the customer may be able to use immediately.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 smtClean="0">
                <a:solidFill>
                  <a:srgbClr val="FF0000"/>
                </a:solidFill>
              </a:rPr>
              <a:t>Agile life cycle</a:t>
            </a:r>
            <a:r>
              <a:rPr lang="en-US" sz="2800" b="1" dirty="0" smtClean="0"/>
              <a:t>. </a:t>
            </a:r>
            <a:r>
              <a:rPr lang="en-US" sz="2800" dirty="0"/>
              <a:t>An approach that is both iterative and incremental </a:t>
            </a:r>
            <a:r>
              <a:rPr lang="en-US" sz="2800" dirty="0" smtClean="0"/>
              <a:t>to refine work items and deliver frequently.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96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NON-AGILE (NON-ADAPTIVE)  APPROACHES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 smtClean="0"/>
              <a:t>Predictive</a:t>
            </a:r>
          </a:p>
          <a:p>
            <a:r>
              <a:rPr lang="en-US" dirty="0" smtClean="0"/>
              <a:t>Linear</a:t>
            </a:r>
          </a:p>
          <a:p>
            <a:r>
              <a:rPr lang="en-US" dirty="0" smtClean="0"/>
              <a:t>Waterfall</a:t>
            </a:r>
          </a:p>
          <a:p>
            <a:r>
              <a:rPr lang="en-US" dirty="0" smtClean="0"/>
              <a:t>Plan-driven</a:t>
            </a:r>
          </a:p>
          <a:p>
            <a:r>
              <a:rPr lang="en-US" dirty="0" smtClean="0"/>
              <a:t>Serial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92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Characteristics of Four Categories of Life Cycles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10</a:t>
            </a:fld>
            <a:endParaRPr lang="en-US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93" t="8727" r="4465" b="3767"/>
          <a:stretch/>
        </p:blipFill>
        <p:spPr>
          <a:xfrm>
            <a:off x="419101" y="1574828"/>
            <a:ext cx="7734300" cy="485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62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Figure X3-1. The Continuum of Project Life Cycles (from PMBOK 6</a:t>
            </a:r>
            <a:r>
              <a:rPr lang="en-US" baseline="30000" dirty="0" smtClean="0"/>
              <a:t>th</a:t>
            </a:r>
            <a:r>
              <a:rPr lang="en-US" dirty="0" smtClean="0"/>
              <a:t> ed.)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631" t="5782" r="3187" b="14432"/>
          <a:stretch/>
        </p:blipFill>
        <p:spPr>
          <a:xfrm>
            <a:off x="114300" y="1629257"/>
            <a:ext cx="10134600" cy="4727093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11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679577" y="3484971"/>
            <a:ext cx="25124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FF0000"/>
                </a:solidFill>
              </a:rPr>
              <a:t>If </a:t>
            </a:r>
            <a:r>
              <a:rPr lang="en-US" sz="2000" b="1" i="1">
                <a:solidFill>
                  <a:srgbClr val="FF0000"/>
                </a:solidFill>
              </a:rPr>
              <a:t>agile </a:t>
            </a:r>
            <a:r>
              <a:rPr lang="en-US" sz="2000" b="1">
                <a:solidFill>
                  <a:srgbClr val="FF0000"/>
                </a:solidFill>
              </a:rPr>
              <a:t>is at one end, we call the other end </a:t>
            </a:r>
            <a:r>
              <a:rPr lang="en-US" sz="2000" b="1" i="1">
                <a:solidFill>
                  <a:srgbClr val="FF0000"/>
                </a:solidFill>
              </a:rPr>
              <a:t>predictive</a:t>
            </a:r>
            <a:r>
              <a:rPr lang="en-US" sz="2000" b="1">
                <a:solidFill>
                  <a:srgbClr val="FF0000"/>
                </a:solidFill>
              </a:rPr>
              <a:t>.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128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Continuum of Life Cycles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29" t="373" r="4091" b="7464"/>
          <a:stretch/>
        </p:blipFill>
        <p:spPr>
          <a:xfrm>
            <a:off x="3013166" y="1450579"/>
            <a:ext cx="6165667" cy="5088333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9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Predictive life 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Take advantage of things that are known </a:t>
            </a:r>
            <a:r>
              <a:rPr lang="en-US" dirty="0" smtClean="0"/>
              <a:t>and proven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reduced uncertainty and complexity allows teams </a:t>
            </a:r>
            <a:r>
              <a:rPr lang="en-US" dirty="0" smtClean="0"/>
              <a:t>to segment </a:t>
            </a:r>
            <a:r>
              <a:rPr lang="en-US" dirty="0"/>
              <a:t>work into a sequence of predictable groupings.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26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Iterative life 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Allow feedback on partially completed </a:t>
            </a:r>
            <a:r>
              <a:rPr lang="en-US" dirty="0" smtClean="0"/>
              <a:t>or unfinished </a:t>
            </a:r>
            <a:r>
              <a:rPr lang="en-US" dirty="0"/>
              <a:t>work to improve and modify that work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752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Incremental life 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Provide finished deliverables that </a:t>
            </a:r>
            <a:r>
              <a:rPr lang="en-US" dirty="0" smtClean="0"/>
              <a:t>the customer </a:t>
            </a:r>
            <a:r>
              <a:rPr lang="en-US" dirty="0"/>
              <a:t>may be able to use immediately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79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Agile life 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Leverage both the aspects of iterative </a:t>
            </a:r>
            <a:r>
              <a:rPr lang="en-US" dirty="0" smtClean="0"/>
              <a:t>and incremental </a:t>
            </a:r>
            <a:r>
              <a:rPr lang="en-US" dirty="0"/>
              <a:t>characteristics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en-US" dirty="0"/>
              <a:t>When teams use agile approaches, </a:t>
            </a:r>
            <a:r>
              <a:rPr lang="en-US" dirty="0" smtClean="0"/>
              <a:t>they iterate </a:t>
            </a:r>
            <a:r>
              <a:rPr lang="en-US" dirty="0"/>
              <a:t>over the product to create finished deliverables.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team </a:t>
            </a:r>
            <a:r>
              <a:rPr lang="en-US" dirty="0" smtClean="0"/>
              <a:t>gains early </a:t>
            </a:r>
            <a:r>
              <a:rPr lang="en-US" dirty="0"/>
              <a:t>feedback and provides customer visibility, confidence, </a:t>
            </a:r>
            <a:r>
              <a:rPr lang="en-US" dirty="0" smtClean="0"/>
              <a:t>and control </a:t>
            </a:r>
            <a:r>
              <a:rPr lang="en-US" dirty="0"/>
              <a:t>of the product. </a:t>
            </a:r>
            <a:endParaRPr lang="en-US" dirty="0" smtClean="0"/>
          </a:p>
          <a:p>
            <a:r>
              <a:rPr lang="en-US" dirty="0" smtClean="0"/>
              <a:t>Because </a:t>
            </a:r>
            <a:r>
              <a:rPr lang="en-US" dirty="0"/>
              <a:t>the team can release earlier, </a:t>
            </a:r>
            <a:r>
              <a:rPr lang="en-US" dirty="0" smtClean="0"/>
              <a:t>the project </a:t>
            </a:r>
            <a:r>
              <a:rPr lang="en-US" dirty="0"/>
              <a:t>may provide an earlier return on investment because the </a:t>
            </a:r>
            <a:r>
              <a:rPr lang="en-US" dirty="0" smtClean="0"/>
              <a:t>team delivers </a:t>
            </a:r>
            <a:r>
              <a:rPr lang="en-US" dirty="0"/>
              <a:t>the highest value work first.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03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3733800" cy="1855561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Model for Suitability of Agile Approaches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0" y="-26169"/>
            <a:ext cx="7354388" cy="6884169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824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/>
              <a:t>CHARACTERISTICS OF PREDICTIVE LIFE </a:t>
            </a:r>
            <a:r>
              <a:rPr lang="en-US" dirty="0" smtClean="0"/>
              <a:t>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Predictive life cycles expect to take advantage of high certainty around </a:t>
            </a:r>
            <a:r>
              <a:rPr lang="en-US" dirty="0" smtClean="0"/>
              <a:t>firm requirements</a:t>
            </a:r>
            <a:r>
              <a:rPr lang="en-US" dirty="0"/>
              <a:t>, a stable team, and low </a:t>
            </a:r>
            <a:r>
              <a:rPr lang="en-US" dirty="0" smtClean="0"/>
              <a:t>risk</a:t>
            </a:r>
          </a:p>
          <a:p>
            <a:r>
              <a:rPr lang="en-US" dirty="0"/>
              <a:t>P</a:t>
            </a:r>
            <a:r>
              <a:rPr lang="en-US" dirty="0" smtClean="0"/>
              <a:t>roject </a:t>
            </a:r>
            <a:r>
              <a:rPr lang="en-US" dirty="0"/>
              <a:t>activities </a:t>
            </a:r>
            <a:r>
              <a:rPr lang="en-US" dirty="0" smtClean="0"/>
              <a:t>often execute </a:t>
            </a:r>
            <a:r>
              <a:rPr lang="en-US" dirty="0"/>
              <a:t>in a serial </a:t>
            </a:r>
            <a:r>
              <a:rPr lang="en-US" dirty="0" smtClean="0"/>
              <a:t>manner</a:t>
            </a:r>
          </a:p>
          <a:p>
            <a:r>
              <a:rPr lang="en-US" dirty="0"/>
              <a:t>These projects succeed </a:t>
            </a:r>
            <a:r>
              <a:rPr lang="en-US" dirty="0" smtClean="0"/>
              <a:t>when potential changes are restricted (plans, team members, requirements)</a:t>
            </a:r>
          </a:p>
          <a:p>
            <a:r>
              <a:rPr lang="en-US" dirty="0" smtClean="0"/>
              <a:t>Articulate </a:t>
            </a:r>
            <a:r>
              <a:rPr lang="en-US" dirty="0"/>
              <a:t>the </a:t>
            </a:r>
            <a:r>
              <a:rPr lang="en-US" dirty="0" smtClean="0"/>
              <a:t>constraints</a:t>
            </a:r>
          </a:p>
          <a:p>
            <a:r>
              <a:rPr lang="en-US" dirty="0" smtClean="0"/>
              <a:t>Serialized </a:t>
            </a:r>
            <a:r>
              <a:rPr lang="en-US" dirty="0"/>
              <a:t>sequence of </a:t>
            </a:r>
            <a:r>
              <a:rPr lang="en-US" dirty="0" smtClean="0"/>
              <a:t>work</a:t>
            </a:r>
          </a:p>
          <a:p>
            <a:r>
              <a:rPr lang="en-US" dirty="0"/>
              <a:t>D</a:t>
            </a:r>
            <a:r>
              <a:rPr lang="en-US" dirty="0" smtClean="0"/>
              <a:t>o </a:t>
            </a:r>
            <a:r>
              <a:rPr lang="en-US" dirty="0"/>
              <a:t>not typically deliver business value until the end of the</a:t>
            </a:r>
          </a:p>
          <a:p>
            <a:r>
              <a:rPr lang="en-US" dirty="0"/>
              <a:t>project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79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/>
              <a:t>CHARACTERISTICS OF </a:t>
            </a:r>
            <a:r>
              <a:rPr lang="en-US" dirty="0" smtClean="0"/>
              <a:t>ITERATIVE </a:t>
            </a:r>
            <a:r>
              <a:rPr lang="en-US" dirty="0"/>
              <a:t>LIFE </a:t>
            </a:r>
            <a:r>
              <a:rPr lang="en-US" dirty="0" smtClean="0"/>
              <a:t>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Iterative life cycles improve the product or result through </a:t>
            </a:r>
            <a:r>
              <a:rPr lang="en-US" dirty="0" smtClean="0"/>
              <a:t>successive prototypes </a:t>
            </a:r>
            <a:r>
              <a:rPr lang="en-US" dirty="0"/>
              <a:t>or proofs of </a:t>
            </a:r>
            <a:r>
              <a:rPr lang="en-US" dirty="0" smtClean="0"/>
              <a:t>concept</a:t>
            </a:r>
          </a:p>
          <a:p>
            <a:r>
              <a:rPr lang="en-US" dirty="0" smtClean="0"/>
              <a:t>Iterations </a:t>
            </a:r>
            <a:r>
              <a:rPr lang="en-US" dirty="0"/>
              <a:t>help </a:t>
            </a:r>
            <a:r>
              <a:rPr lang="en-US" dirty="0" smtClean="0"/>
              <a:t>identify and </a:t>
            </a:r>
            <a:r>
              <a:rPr lang="en-US" dirty="0"/>
              <a:t>reduce uncertainty in the </a:t>
            </a:r>
            <a:r>
              <a:rPr lang="en-US" dirty="0" smtClean="0"/>
              <a:t>project</a:t>
            </a:r>
          </a:p>
          <a:p>
            <a:r>
              <a:rPr lang="en-US" dirty="0"/>
              <a:t>Projects benefit from iterative life cycles </a:t>
            </a:r>
            <a:r>
              <a:rPr lang="en-US" dirty="0" smtClean="0"/>
              <a:t>when: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 </a:t>
            </a:r>
            <a:r>
              <a:rPr lang="en-US" dirty="0"/>
              <a:t>complexity is </a:t>
            </a:r>
            <a:r>
              <a:rPr lang="en-US" dirty="0" smtClean="0"/>
              <a:t>high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when the project </a:t>
            </a:r>
            <a:r>
              <a:rPr lang="en-US" dirty="0"/>
              <a:t>incurs frequent </a:t>
            </a:r>
            <a:r>
              <a:rPr lang="en-US" dirty="0" smtClean="0"/>
              <a:t>changes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when </a:t>
            </a:r>
            <a:r>
              <a:rPr lang="en-US" dirty="0"/>
              <a:t>the scope is subject to </a:t>
            </a:r>
            <a:r>
              <a:rPr lang="en-US" dirty="0" smtClean="0"/>
              <a:t>differing stakeholders</a:t>
            </a:r>
            <a:r>
              <a:rPr lang="en-US" dirty="0"/>
              <a:t>’ views of the desired final </a:t>
            </a:r>
            <a:r>
              <a:rPr lang="en-US" dirty="0" smtClean="0"/>
              <a:t>product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845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/>
              <a:t>CHARACTERISTICS OF </a:t>
            </a:r>
            <a:r>
              <a:rPr lang="en-US" dirty="0" smtClean="0"/>
              <a:t>Incremental </a:t>
            </a:r>
            <a:r>
              <a:rPr lang="en-US" dirty="0"/>
              <a:t>LIFE </a:t>
            </a:r>
            <a:r>
              <a:rPr lang="en-US" dirty="0" smtClean="0"/>
              <a:t>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</a:t>
            </a:r>
            <a:r>
              <a:rPr lang="en-US" dirty="0" smtClean="0"/>
              <a:t>ptimize </a:t>
            </a:r>
            <a:r>
              <a:rPr lang="en-US" dirty="0"/>
              <a:t>work for delivering value to sponsors </a:t>
            </a:r>
            <a:r>
              <a:rPr lang="en-US" dirty="0" smtClean="0"/>
              <a:t>or customers </a:t>
            </a:r>
            <a:r>
              <a:rPr lang="en-US" dirty="0"/>
              <a:t>more often than a single, final product</a:t>
            </a:r>
            <a:endParaRPr lang="en-US" dirty="0" smtClean="0"/>
          </a:p>
          <a:p>
            <a:r>
              <a:rPr lang="en-US" dirty="0" smtClean="0"/>
              <a:t>Delivery of smaller deliverables</a:t>
            </a:r>
          </a:p>
          <a:p>
            <a:r>
              <a:rPr lang="en-US" dirty="0" smtClean="0"/>
              <a:t>Speed </a:t>
            </a:r>
            <a:r>
              <a:rPr lang="en-US" dirty="0"/>
              <a:t>of </a:t>
            </a:r>
            <a:r>
              <a:rPr lang="en-US" dirty="0" smtClean="0"/>
              <a:t>delivery</a:t>
            </a:r>
          </a:p>
          <a:p>
            <a:r>
              <a:rPr lang="en-US" dirty="0" smtClean="0"/>
              <a:t>Customers receive </a:t>
            </a:r>
            <a:r>
              <a:rPr lang="en-US" dirty="0"/>
              <a:t>a subset of the overall </a:t>
            </a:r>
            <a:r>
              <a:rPr lang="en-US" dirty="0" smtClean="0"/>
              <a:t>solution frequently</a:t>
            </a:r>
          </a:p>
          <a:p>
            <a:r>
              <a:rPr lang="en-US" dirty="0" smtClean="0"/>
              <a:t>The degree </a:t>
            </a:r>
            <a:r>
              <a:rPr lang="en-US" dirty="0"/>
              <a:t>of change and variation is less important than ensuring customers </a:t>
            </a:r>
            <a:r>
              <a:rPr lang="en-US" dirty="0" smtClean="0"/>
              <a:t>get value </a:t>
            </a:r>
            <a:r>
              <a:rPr lang="en-US" dirty="0"/>
              <a:t>sooner than at the end of the project.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51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/>
              <a:t>CHARACTERISTICS OF </a:t>
            </a:r>
            <a:r>
              <a:rPr lang="en-US" dirty="0" smtClean="0"/>
              <a:t>agile </a:t>
            </a:r>
            <a:r>
              <a:rPr lang="en-US" dirty="0"/>
              <a:t>LIFE </a:t>
            </a:r>
            <a:r>
              <a:rPr lang="en-US" dirty="0" smtClean="0"/>
              <a:t>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Agile life cycles are those that fulfill the principles of the </a:t>
            </a:r>
            <a:r>
              <a:rPr lang="en-US" dirty="0" smtClean="0"/>
              <a:t>Agile Manifesto</a:t>
            </a:r>
          </a:p>
          <a:p>
            <a:r>
              <a:rPr lang="en-US" dirty="0"/>
              <a:t>C</a:t>
            </a:r>
            <a:r>
              <a:rPr lang="en-US" dirty="0" smtClean="0"/>
              <a:t>ustomer </a:t>
            </a:r>
            <a:r>
              <a:rPr lang="en-US" dirty="0"/>
              <a:t>satisfaction increases with early and continuous delivery </a:t>
            </a:r>
            <a:r>
              <a:rPr lang="en-US" dirty="0" smtClean="0"/>
              <a:t>of valuable products</a:t>
            </a:r>
          </a:p>
          <a:p>
            <a:r>
              <a:rPr lang="en-US" dirty="0"/>
              <a:t>A</a:t>
            </a:r>
            <a:r>
              <a:rPr lang="en-US" dirty="0" smtClean="0"/>
              <a:t>n </a:t>
            </a:r>
            <a:r>
              <a:rPr lang="en-US" dirty="0"/>
              <a:t>incremental deliverable that is functional </a:t>
            </a:r>
            <a:r>
              <a:rPr lang="en-US" dirty="0" smtClean="0"/>
              <a:t>and provides </a:t>
            </a:r>
            <a:r>
              <a:rPr lang="en-US" dirty="0"/>
              <a:t>value is the primary measure of </a:t>
            </a:r>
            <a:r>
              <a:rPr lang="en-US" dirty="0" smtClean="0"/>
              <a:t>progress</a:t>
            </a:r>
          </a:p>
          <a:p>
            <a:r>
              <a:rPr lang="en-US" dirty="0"/>
              <a:t>A</a:t>
            </a:r>
            <a:r>
              <a:rPr lang="en-US" dirty="0" smtClean="0"/>
              <a:t>dapt </a:t>
            </a:r>
            <a:r>
              <a:rPr lang="en-US" dirty="0"/>
              <a:t>to high degrees </a:t>
            </a:r>
            <a:r>
              <a:rPr lang="en-US" dirty="0" smtClean="0"/>
              <a:t>of change </a:t>
            </a:r>
            <a:r>
              <a:rPr lang="en-US" dirty="0"/>
              <a:t>and deliver project value more </a:t>
            </a:r>
            <a:r>
              <a:rPr lang="en-US" dirty="0" smtClean="0"/>
              <a:t>often</a:t>
            </a:r>
          </a:p>
          <a:p>
            <a:r>
              <a:rPr lang="en-US" dirty="0" smtClean="0"/>
              <a:t>Incremental </a:t>
            </a:r>
            <a:r>
              <a:rPr lang="en-US" dirty="0"/>
              <a:t>delivery </a:t>
            </a:r>
            <a:r>
              <a:rPr lang="en-US" dirty="0" smtClean="0"/>
              <a:t>uncovers hidden </a:t>
            </a:r>
            <a:r>
              <a:rPr lang="en-US" dirty="0"/>
              <a:t>or misunderstood requirements</a:t>
            </a:r>
            <a:endParaRPr lang="en-US" dirty="0" smtClean="0"/>
          </a:p>
          <a:p>
            <a:r>
              <a:rPr lang="en-US" dirty="0" smtClean="0"/>
              <a:t>Iteration-Based Agile</a:t>
            </a:r>
          </a:p>
          <a:p>
            <a:r>
              <a:rPr lang="en-US" dirty="0" smtClean="0"/>
              <a:t>Flow-Based Agile</a:t>
            </a:r>
          </a:p>
          <a:p>
            <a:r>
              <a:rPr lang="en-US" dirty="0" smtClean="0"/>
              <a:t>The iterative </a:t>
            </a:r>
            <a:r>
              <a:rPr lang="en-US" dirty="0"/>
              <a:t>and incremental approaches provide feedback to better plan the </a:t>
            </a:r>
            <a:r>
              <a:rPr lang="en-US" dirty="0" smtClean="0"/>
              <a:t>next part </a:t>
            </a:r>
            <a:r>
              <a:rPr lang="en-US" dirty="0"/>
              <a:t>of the project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49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/>
              <a:t>CHARACTERISTICS OF </a:t>
            </a:r>
            <a:r>
              <a:rPr lang="en-US" dirty="0" smtClean="0"/>
              <a:t>iteration-based agile </a:t>
            </a:r>
            <a:r>
              <a:rPr lang="en-US" dirty="0"/>
              <a:t>LIFE </a:t>
            </a:r>
            <a:r>
              <a:rPr lang="en-US" dirty="0" smtClean="0"/>
              <a:t>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team works in iterations (</a:t>
            </a:r>
            <a:r>
              <a:rPr lang="en-US" dirty="0" smtClean="0"/>
              <a:t>time-boxes </a:t>
            </a:r>
            <a:r>
              <a:rPr lang="en-US" dirty="0"/>
              <a:t>of </a:t>
            </a:r>
            <a:r>
              <a:rPr lang="en-US" dirty="0" smtClean="0"/>
              <a:t>equal duration</a:t>
            </a:r>
            <a:r>
              <a:rPr lang="en-US" dirty="0"/>
              <a:t>) to deliver </a:t>
            </a:r>
            <a:r>
              <a:rPr lang="en-US" dirty="0" smtClean="0"/>
              <a:t>completed features</a:t>
            </a:r>
          </a:p>
          <a:p>
            <a:r>
              <a:rPr lang="en-US" dirty="0"/>
              <a:t>The team works on the most </a:t>
            </a:r>
            <a:r>
              <a:rPr lang="en-US" dirty="0" smtClean="0"/>
              <a:t>important feature</a:t>
            </a:r>
            <a:r>
              <a:rPr lang="en-US" dirty="0"/>
              <a:t>, collaborating as a team to finish </a:t>
            </a:r>
            <a:r>
              <a:rPr lang="en-US" dirty="0" smtClean="0"/>
              <a:t>it</a:t>
            </a:r>
          </a:p>
          <a:p>
            <a:r>
              <a:rPr lang="en-US" dirty="0"/>
              <a:t>Then the team works on the </a:t>
            </a:r>
            <a:r>
              <a:rPr lang="en-US" dirty="0" smtClean="0"/>
              <a:t>next most </a:t>
            </a:r>
            <a:r>
              <a:rPr lang="en-US" dirty="0"/>
              <a:t>important feature and finishes </a:t>
            </a:r>
            <a:r>
              <a:rPr lang="en-US" dirty="0" smtClean="0"/>
              <a:t>it</a:t>
            </a:r>
          </a:p>
          <a:p>
            <a:r>
              <a:rPr lang="en-US" dirty="0"/>
              <a:t>The team may decide to work on a </a:t>
            </a:r>
            <a:r>
              <a:rPr lang="en-US" dirty="0" smtClean="0"/>
              <a:t>few features </a:t>
            </a:r>
            <a:r>
              <a:rPr lang="en-US" dirty="0"/>
              <a:t>at a time, but the team does not address all of the work for the </a:t>
            </a:r>
            <a:r>
              <a:rPr lang="en-US" dirty="0" smtClean="0"/>
              <a:t>iteration at once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52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/>
              <a:t>CHARACTERISTICS OF </a:t>
            </a:r>
            <a:r>
              <a:rPr lang="en-US" dirty="0" smtClean="0"/>
              <a:t>flow-based agile </a:t>
            </a:r>
            <a:r>
              <a:rPr lang="en-US" dirty="0"/>
              <a:t>LIFE </a:t>
            </a:r>
            <a:r>
              <a:rPr lang="en-US" dirty="0" smtClean="0"/>
              <a:t>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In flow-based agile, the team pulls features from the backlog based on </a:t>
            </a:r>
            <a:r>
              <a:rPr lang="en-US" dirty="0" smtClean="0"/>
              <a:t>its capacity </a:t>
            </a:r>
            <a:r>
              <a:rPr lang="en-US" dirty="0"/>
              <a:t>to start work rather than on an iteration-based </a:t>
            </a:r>
            <a:r>
              <a:rPr lang="en-US" dirty="0" smtClean="0"/>
              <a:t>schedule</a:t>
            </a:r>
          </a:p>
          <a:p>
            <a:r>
              <a:rPr lang="en-US" dirty="0"/>
              <a:t>The </a:t>
            </a:r>
            <a:r>
              <a:rPr lang="en-US" dirty="0" smtClean="0"/>
              <a:t>team defines </a:t>
            </a:r>
            <a:r>
              <a:rPr lang="en-US" dirty="0"/>
              <a:t>its workflow with columns on a task board and manages the work </a:t>
            </a:r>
            <a:r>
              <a:rPr lang="en-US" dirty="0" smtClean="0"/>
              <a:t>in progress </a:t>
            </a:r>
            <a:r>
              <a:rPr lang="en-US" dirty="0"/>
              <a:t>for each </a:t>
            </a:r>
            <a:r>
              <a:rPr lang="en-US" dirty="0" smtClean="0"/>
              <a:t>column</a:t>
            </a:r>
          </a:p>
          <a:p>
            <a:r>
              <a:rPr lang="en-US" dirty="0"/>
              <a:t>Each feature may take a different amount of time </a:t>
            </a:r>
            <a:r>
              <a:rPr lang="en-US" dirty="0" smtClean="0"/>
              <a:t>to finish</a:t>
            </a:r>
          </a:p>
          <a:p>
            <a:r>
              <a:rPr lang="en-US" dirty="0"/>
              <a:t>Teams keep work-in-progress sizes small to better identify issues </a:t>
            </a:r>
            <a:r>
              <a:rPr lang="en-US" dirty="0" smtClean="0"/>
              <a:t>early and </a:t>
            </a:r>
            <a:r>
              <a:rPr lang="en-US" dirty="0"/>
              <a:t>reduce rework should changes be </a:t>
            </a:r>
            <a:r>
              <a:rPr lang="en-US" dirty="0" smtClean="0"/>
              <a:t>required</a:t>
            </a:r>
          </a:p>
          <a:p>
            <a:r>
              <a:rPr lang="en-US" dirty="0"/>
              <a:t>Without iterations to </a:t>
            </a:r>
            <a:r>
              <a:rPr lang="en-US" dirty="0" smtClean="0"/>
              <a:t>define planning </a:t>
            </a:r>
            <a:r>
              <a:rPr lang="en-US" dirty="0"/>
              <a:t>and review points, the team </a:t>
            </a:r>
            <a:r>
              <a:rPr lang="en-US" dirty="0" smtClean="0"/>
              <a:t>and business </a:t>
            </a:r>
            <a:r>
              <a:rPr lang="en-US" dirty="0"/>
              <a:t>stakeholders determine </a:t>
            </a:r>
            <a:r>
              <a:rPr lang="en-US" dirty="0" smtClean="0"/>
              <a:t>the most </a:t>
            </a:r>
            <a:r>
              <a:rPr lang="en-US" dirty="0"/>
              <a:t>appropriate schedule for planning, product reviews, and retrospectives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718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pull/ push / </a:t>
            </a:r>
            <a:r>
              <a:rPr lang="en-US" dirty="0" err="1" smtClean="0">
                <a:solidFill>
                  <a:srgbClr val="FF0000"/>
                </a:solidFill>
              </a:rPr>
              <a:t>jit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139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 smtClean="0"/>
              <a:t>PREDICTIVE </a:t>
            </a:r>
            <a:r>
              <a:rPr lang="en-US" dirty="0"/>
              <a:t>LIFE CYCLES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25</a:t>
            </a:fld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22095"/>
          <a:stretch/>
        </p:blipFill>
        <p:spPr>
          <a:xfrm>
            <a:off x="402209" y="2720023"/>
            <a:ext cx="11387582" cy="260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34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all" dirty="0" smtClean="0"/>
              <a:t>Iterative Life Cycle</a:t>
            </a:r>
            <a:endParaRPr lang="en-US" cap="al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26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3144"/>
          <a:stretch/>
        </p:blipFill>
        <p:spPr>
          <a:xfrm>
            <a:off x="152400" y="2000258"/>
            <a:ext cx="11887200" cy="4046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843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Life Cycle of Varying-Sized Increments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2152"/>
          <a:stretch/>
        </p:blipFill>
        <p:spPr>
          <a:xfrm>
            <a:off x="2349996" y="2367255"/>
            <a:ext cx="7492007" cy="2870951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925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Iteration-Based Agile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72" t="10695" r="1840" b="55797"/>
          <a:stretch/>
        </p:blipFill>
        <p:spPr>
          <a:xfrm>
            <a:off x="838200" y="2542200"/>
            <a:ext cx="11307082" cy="296263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597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Flow-Based Agile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693" t="49306" r="3993" b="11067"/>
          <a:stretch/>
        </p:blipFill>
        <p:spPr>
          <a:xfrm>
            <a:off x="108772" y="2086474"/>
            <a:ext cx="11974456" cy="3874089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9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Agile suitability filters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439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rgbClr val="000000"/>
                </a:solidFill>
                <a:latin typeface="LiberationSerif"/>
              </a:rPr>
              <a:t>Various assessment models exist to help determine the likely fit or gaps </a:t>
            </a:r>
            <a:r>
              <a:rPr lang="en-US" dirty="0" smtClean="0">
                <a:solidFill>
                  <a:srgbClr val="000000"/>
                </a:solidFill>
                <a:latin typeface="LiberationSerif"/>
              </a:rPr>
              <a:t>for using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agile approaches. </a:t>
            </a:r>
            <a:endParaRPr lang="en-US" dirty="0" smtClean="0">
              <a:solidFill>
                <a:srgbClr val="000000"/>
              </a:solidFill>
              <a:latin typeface="LiberationSerif"/>
            </a:endParaRPr>
          </a:p>
          <a:p>
            <a:r>
              <a:rPr lang="en-US" dirty="0" smtClean="0">
                <a:solidFill>
                  <a:srgbClr val="000000"/>
                </a:solidFill>
                <a:latin typeface="LiberationSerif"/>
              </a:rPr>
              <a:t>These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models assess project and organizational </a:t>
            </a:r>
            <a:r>
              <a:rPr lang="en-US" dirty="0" smtClean="0">
                <a:solidFill>
                  <a:srgbClr val="000000"/>
                </a:solidFill>
                <a:latin typeface="LiberationSerif"/>
              </a:rPr>
              <a:t>factors associated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with adoption and suitability and then provide scores </a:t>
            </a:r>
            <a:r>
              <a:rPr lang="en-US" dirty="0" smtClean="0">
                <a:solidFill>
                  <a:srgbClr val="000000"/>
                </a:solidFill>
                <a:latin typeface="LiberationSerif"/>
              </a:rPr>
              <a:t>indicating alignment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or potential risk areas. </a:t>
            </a:r>
            <a:endParaRPr lang="en-US" dirty="0" smtClean="0">
              <a:solidFill>
                <a:srgbClr val="000000"/>
              </a:solidFill>
              <a:latin typeface="LiberationSerif"/>
            </a:endParaRPr>
          </a:p>
          <a:p>
            <a:r>
              <a:rPr lang="en-US" dirty="0" smtClean="0">
                <a:solidFill>
                  <a:srgbClr val="0000EF"/>
                </a:solidFill>
                <a:latin typeface="LiberationSerif"/>
              </a:rPr>
              <a:t>Appendix </a:t>
            </a:r>
            <a:r>
              <a:rPr lang="en-US" dirty="0">
                <a:solidFill>
                  <a:srgbClr val="0000EF"/>
                </a:solidFill>
                <a:latin typeface="LiberationSerif"/>
              </a:rPr>
              <a:t>X3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provides a synthesis of </a:t>
            </a:r>
            <a:r>
              <a:rPr lang="en-US" dirty="0" smtClean="0">
                <a:solidFill>
                  <a:srgbClr val="000000"/>
                </a:solidFill>
                <a:latin typeface="LiberationSerif"/>
              </a:rPr>
              <a:t>popular assessment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models for use as an agile suitability filter.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344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3733800" cy="1855561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Model for Suitability of Agile Approaches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0" y="-26169"/>
            <a:ext cx="7354388" cy="6884169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576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CHARACTERISTICS OF HYBRID LIFE CYCLES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It is not necessary to use a single approach for an entire project. </a:t>
            </a:r>
            <a:endParaRPr lang="en-US" dirty="0" smtClean="0"/>
          </a:p>
          <a:p>
            <a:r>
              <a:rPr lang="en-US" dirty="0" smtClean="0"/>
              <a:t>A combination </a:t>
            </a:r>
            <a:r>
              <a:rPr lang="en-US" dirty="0"/>
              <a:t>of predictive, iterative, incremental, and/or agile approaches is </a:t>
            </a:r>
            <a:r>
              <a:rPr lang="en-US" dirty="0" smtClean="0"/>
              <a:t>a hybrid </a:t>
            </a:r>
            <a:r>
              <a:rPr lang="en-US" dirty="0"/>
              <a:t>approach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35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Agile development followed by a predictive rollout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b="27006"/>
          <a:stretch/>
        </p:blipFill>
        <p:spPr>
          <a:xfrm>
            <a:off x="838200" y="1738112"/>
            <a:ext cx="10506062" cy="1354175"/>
          </a:xfrm>
          <a:prstGeom prst="rect">
            <a:avLst/>
          </a:prstGeom>
        </p:spPr>
      </p:pic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838200" y="3139711"/>
            <a:ext cx="10515600" cy="3216639"/>
          </a:xfrm>
        </p:spPr>
        <p:txBody>
          <a:bodyPr>
            <a:normAutofit/>
          </a:bodyPr>
          <a:lstStyle/>
          <a:p>
            <a:r>
              <a:rPr lang="en-US" dirty="0"/>
              <a:t>This approach can be used when there is uncertainty, complexity, and risk in the development portion of the project that would benefit from an agile approach, followed by a defined, repeatable rollout phase that is appropriate to undertake in a predictive way, perhaps by a different team. </a:t>
            </a:r>
          </a:p>
          <a:p>
            <a:r>
              <a:rPr lang="en-US" dirty="0"/>
              <a:t>An example of this approach is the development of a new high-tech product followed by rollout and training to thousands of users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203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COMBINED AGILE AND PREDICTIVE APPROACHES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b="23566"/>
          <a:stretch/>
        </p:blipFill>
        <p:spPr>
          <a:xfrm>
            <a:off x="838200" y="1690688"/>
            <a:ext cx="10515600" cy="1432594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201" y="3370217"/>
            <a:ext cx="10515600" cy="2806745"/>
          </a:xfrm>
        </p:spPr>
        <p:txBody>
          <a:bodyPr/>
          <a:lstStyle/>
          <a:p>
            <a:r>
              <a:rPr lang="en-US" dirty="0"/>
              <a:t>Another approach is to use a combination of agile and predictive </a:t>
            </a:r>
            <a:r>
              <a:rPr lang="en-US" dirty="0" smtClean="0"/>
              <a:t>approaches throughout </a:t>
            </a:r>
            <a:r>
              <a:rPr lang="en-US" dirty="0"/>
              <a:t>the life </a:t>
            </a:r>
            <a:r>
              <a:rPr lang="en-US" dirty="0" smtClean="0"/>
              <a:t>cycle</a:t>
            </a:r>
          </a:p>
          <a:p>
            <a:r>
              <a:rPr lang="en-US" dirty="0"/>
              <a:t>It would </a:t>
            </a:r>
            <a:r>
              <a:rPr lang="en-US" dirty="0" smtClean="0"/>
              <a:t>be misleading </a:t>
            </a:r>
            <a:r>
              <a:rPr lang="en-US" dirty="0"/>
              <a:t>to call the approach agile since it clearly does not fully embody </a:t>
            </a:r>
            <a:r>
              <a:rPr lang="en-US" dirty="0" smtClean="0"/>
              <a:t>the agile </a:t>
            </a:r>
            <a:r>
              <a:rPr lang="en-US" dirty="0"/>
              <a:t>mindset, values, and </a:t>
            </a:r>
            <a:r>
              <a:rPr lang="en-US" dirty="0" smtClean="0"/>
              <a:t>principles </a:t>
            </a:r>
          </a:p>
          <a:p>
            <a:r>
              <a:rPr lang="en-US" dirty="0" smtClean="0"/>
              <a:t>It </a:t>
            </a:r>
            <a:r>
              <a:rPr lang="en-US" dirty="0"/>
              <a:t>would also be inaccurate </a:t>
            </a:r>
            <a:r>
              <a:rPr lang="en-US" dirty="0" smtClean="0"/>
              <a:t>to call </a:t>
            </a:r>
            <a:r>
              <a:rPr lang="en-US" dirty="0"/>
              <a:t>it </a:t>
            </a:r>
            <a:r>
              <a:rPr lang="en-US" dirty="0" smtClean="0"/>
              <a:t>predictive</a:t>
            </a:r>
          </a:p>
          <a:p>
            <a:r>
              <a:rPr lang="en-US" dirty="0" smtClean="0"/>
              <a:t> It </a:t>
            </a:r>
            <a:r>
              <a:rPr lang="en-US" dirty="0"/>
              <a:t>is a hybrid approach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689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PREDOMINANTLY PREDICTIVE APPROACH WITH</a:t>
            </a:r>
            <a:br>
              <a:rPr lang="en-US" dirty="0"/>
            </a:br>
            <a:r>
              <a:rPr lang="en-US" dirty="0"/>
              <a:t>SOME AGILE COMPONENTS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199" y="3093912"/>
            <a:ext cx="10515601" cy="3083050"/>
          </a:xfrm>
        </p:spPr>
        <p:txBody>
          <a:bodyPr/>
          <a:lstStyle/>
          <a:p>
            <a:r>
              <a:rPr lang="en-US" dirty="0"/>
              <a:t>A</a:t>
            </a:r>
            <a:r>
              <a:rPr lang="en-US" dirty="0" smtClean="0"/>
              <a:t> </a:t>
            </a:r>
            <a:r>
              <a:rPr lang="en-US" dirty="0"/>
              <a:t>small agile element within a chiefly predictive </a:t>
            </a:r>
            <a:r>
              <a:rPr lang="en-US" dirty="0" smtClean="0"/>
              <a:t>project</a:t>
            </a:r>
          </a:p>
          <a:p>
            <a:r>
              <a:rPr lang="en-US" dirty="0" smtClean="0"/>
              <a:t>The portion </a:t>
            </a:r>
            <a:r>
              <a:rPr lang="en-US" dirty="0"/>
              <a:t>of the project with uncertainty, complexity, or </a:t>
            </a:r>
            <a:r>
              <a:rPr lang="en-US" dirty="0" smtClean="0"/>
              <a:t>opportunity for </a:t>
            </a:r>
            <a:r>
              <a:rPr lang="en-US" dirty="0"/>
              <a:t>scope creep is being tackled in an agile </a:t>
            </a:r>
            <a:r>
              <a:rPr lang="en-US" dirty="0" smtClean="0"/>
              <a:t>way</a:t>
            </a:r>
          </a:p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36</a:t>
            </a:fld>
            <a:endParaRPr lang="en-US"/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sz="half" idx="1"/>
          </p:nvPr>
        </p:nvPicPr>
        <p:blipFill rotWithShape="1">
          <a:blip r:embed="rId3"/>
          <a:srcRect t="9593" b="19686"/>
          <a:stretch/>
        </p:blipFill>
        <p:spPr>
          <a:xfrm>
            <a:off x="838199" y="1690688"/>
            <a:ext cx="10515601" cy="1403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73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 LARGELY AGILE APPROACH WITH A PREDICTIVE</a:t>
            </a:r>
            <a:br>
              <a:rPr lang="en-US" dirty="0"/>
            </a:br>
            <a:r>
              <a:rPr lang="en-US" dirty="0"/>
              <a:t>COMPONENT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838200" y="1690687"/>
            <a:ext cx="10515600" cy="1371773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200" y="3062461"/>
            <a:ext cx="10515600" cy="3114502"/>
          </a:xfrm>
        </p:spPr>
        <p:txBody>
          <a:bodyPr/>
          <a:lstStyle/>
          <a:p>
            <a:r>
              <a:rPr lang="en-US" dirty="0"/>
              <a:t>A</a:t>
            </a:r>
            <a:r>
              <a:rPr lang="en-US" dirty="0" smtClean="0"/>
              <a:t> </a:t>
            </a:r>
            <a:r>
              <a:rPr lang="en-US" dirty="0"/>
              <a:t>largely agile approach with a predictive </a:t>
            </a:r>
            <a:r>
              <a:rPr lang="en-US" dirty="0" smtClean="0"/>
              <a:t>component</a:t>
            </a:r>
          </a:p>
          <a:p>
            <a:r>
              <a:rPr lang="en-US" dirty="0"/>
              <a:t>U</a:t>
            </a:r>
            <a:r>
              <a:rPr lang="en-US" dirty="0" smtClean="0"/>
              <a:t>sed </a:t>
            </a:r>
            <a:r>
              <a:rPr lang="en-US" dirty="0"/>
              <a:t>when a particular element is non-negotiable or </a:t>
            </a:r>
            <a:r>
              <a:rPr lang="en-US" dirty="0" smtClean="0"/>
              <a:t>not executable </a:t>
            </a:r>
            <a:r>
              <a:rPr lang="en-US" dirty="0"/>
              <a:t>using an agile </a:t>
            </a:r>
            <a:r>
              <a:rPr lang="en-US" dirty="0" smtClean="0"/>
              <a:t>approach</a:t>
            </a:r>
          </a:p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209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HYBRID LIFE CYCLES AS FIT-FOR-PURPOSE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Project teams may design a hybrid life cycle based on project </a:t>
            </a:r>
            <a:r>
              <a:rPr lang="en-US" dirty="0" smtClean="0"/>
              <a:t>risks</a:t>
            </a:r>
          </a:p>
          <a:p>
            <a:r>
              <a:rPr lang="en-US" dirty="0"/>
              <a:t>The goal of project management is to produce business value in the </a:t>
            </a:r>
            <a:r>
              <a:rPr lang="en-US" dirty="0" smtClean="0"/>
              <a:t>best possible </a:t>
            </a:r>
            <a:r>
              <a:rPr lang="en-US" dirty="0"/>
              <a:t>way given the current </a:t>
            </a:r>
            <a:r>
              <a:rPr lang="en-US" dirty="0" smtClean="0"/>
              <a:t>environment</a:t>
            </a:r>
          </a:p>
          <a:p>
            <a:r>
              <a:rPr lang="en-US" dirty="0"/>
              <a:t>The question to ask is: “How can we be most successful</a:t>
            </a:r>
            <a:r>
              <a:rPr lang="en-US" dirty="0" smtClean="0"/>
              <a:t>?”</a:t>
            </a:r>
          </a:p>
          <a:p>
            <a:r>
              <a:rPr lang="en-US" dirty="0">
                <a:solidFill>
                  <a:srgbClr val="FF0000"/>
                </a:solidFill>
              </a:rPr>
              <a:t>Is feedback needed as the team produces value? If so, increments will </a:t>
            </a:r>
            <a:r>
              <a:rPr lang="en-US" dirty="0" smtClean="0">
                <a:solidFill>
                  <a:srgbClr val="FF0000"/>
                </a:solidFill>
              </a:rPr>
              <a:t>help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Is it </a:t>
            </a:r>
            <a:r>
              <a:rPr lang="en-US" dirty="0">
                <a:solidFill>
                  <a:srgbClr val="FF0000"/>
                </a:solidFill>
              </a:rPr>
              <a:t>necessary to manage risk as ideas are explored? If so, iterations or agile </a:t>
            </a:r>
            <a:r>
              <a:rPr lang="en-US" dirty="0" smtClean="0">
                <a:solidFill>
                  <a:srgbClr val="FF0000"/>
                </a:solidFill>
              </a:rPr>
              <a:t>will help</a:t>
            </a:r>
            <a:endParaRPr lang="en-US" dirty="0" smtClean="0"/>
          </a:p>
          <a:p>
            <a:r>
              <a:rPr lang="en-US" dirty="0"/>
              <a:t>When the organization cannot deliver intermediate value, agile </a:t>
            </a:r>
            <a:r>
              <a:rPr lang="en-US" dirty="0" smtClean="0"/>
              <a:t>approaches may </a:t>
            </a:r>
            <a:r>
              <a:rPr lang="en-US" dirty="0"/>
              <a:t>not be </a:t>
            </a:r>
            <a:r>
              <a:rPr lang="en-US" dirty="0" smtClean="0"/>
              <a:t>useful</a:t>
            </a:r>
          </a:p>
          <a:p>
            <a:r>
              <a:rPr lang="en-US" dirty="0"/>
              <a:t>Agile is about customer-based delivery on a frequent basis. That </a:t>
            </a:r>
            <a:r>
              <a:rPr lang="en-US" dirty="0" smtClean="0"/>
              <a:t>delivery creates </a:t>
            </a:r>
            <a:r>
              <a:rPr lang="en-US" dirty="0"/>
              <a:t>feedback for the team. The team uses that feedback to plan and </a:t>
            </a:r>
            <a:r>
              <a:rPr lang="en-US" dirty="0" err="1"/>
              <a:t>replan</a:t>
            </a:r>
            <a:r>
              <a:rPr lang="en-US" dirty="0"/>
              <a:t> </a:t>
            </a:r>
            <a:r>
              <a:rPr lang="en-US" dirty="0" smtClean="0"/>
              <a:t>the next </a:t>
            </a:r>
            <a:r>
              <a:rPr lang="en-US" dirty="0"/>
              <a:t>chunk of work.</a:t>
            </a:r>
            <a:endParaRPr lang="en-US" dirty="0" smtClean="0"/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57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HYBRID LIFE CYCLES AS TRANSITION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 gradual transition involves adding more iterative techniques to </a:t>
            </a:r>
            <a:r>
              <a:rPr lang="en-US" dirty="0" smtClean="0"/>
              <a:t>improve learning </a:t>
            </a:r>
            <a:r>
              <a:rPr lang="en-US" dirty="0"/>
              <a:t>and alignment among teams and </a:t>
            </a:r>
            <a:r>
              <a:rPr lang="en-US" dirty="0" smtClean="0"/>
              <a:t>stakeholders</a:t>
            </a:r>
          </a:p>
          <a:p>
            <a:r>
              <a:rPr lang="en-US" dirty="0"/>
              <a:t>Later, consider </a:t>
            </a:r>
            <a:r>
              <a:rPr lang="en-US" dirty="0" smtClean="0"/>
              <a:t>adding more </a:t>
            </a:r>
            <a:r>
              <a:rPr lang="en-US" dirty="0"/>
              <a:t>incremental techniques to accelerate value and return on investment </a:t>
            </a:r>
            <a:r>
              <a:rPr lang="en-US" dirty="0" smtClean="0"/>
              <a:t>to sponsors</a:t>
            </a:r>
          </a:p>
          <a:p>
            <a:r>
              <a:rPr lang="en-US" dirty="0"/>
              <a:t>Try these new techniques on a less risky project with a medium-to </a:t>
            </a:r>
            <a:r>
              <a:rPr lang="en-US" dirty="0" smtClean="0"/>
              <a:t>low-degree of uncertainty</a:t>
            </a:r>
          </a:p>
          <a:p>
            <a:r>
              <a:rPr lang="en-US" dirty="0"/>
              <a:t>Then, when the organization is successful with a </a:t>
            </a:r>
            <a:r>
              <a:rPr lang="en-US" dirty="0" smtClean="0"/>
              <a:t>hybrid approach</a:t>
            </a:r>
            <a:r>
              <a:rPr lang="en-US" dirty="0"/>
              <a:t>, try more complex projects that require more of those techniques to </a:t>
            </a:r>
            <a:r>
              <a:rPr lang="en-US" dirty="0" smtClean="0"/>
              <a:t>be added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MIXING AGILE APPROACHES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635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Agile frameworks are not customized for the team.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team may need </a:t>
            </a:r>
            <a:r>
              <a:rPr lang="en-US" dirty="0" smtClean="0"/>
              <a:t>to tailor </a:t>
            </a:r>
            <a:r>
              <a:rPr lang="en-US" dirty="0"/>
              <a:t>practices to deliver value on a regular basis. </a:t>
            </a:r>
            <a:endParaRPr lang="en-US" dirty="0" smtClean="0"/>
          </a:p>
          <a:p>
            <a:r>
              <a:rPr lang="en-US" dirty="0" smtClean="0"/>
              <a:t>Often</a:t>
            </a:r>
            <a:r>
              <a:rPr lang="en-US" dirty="0"/>
              <a:t>, teams practice </a:t>
            </a:r>
            <a:r>
              <a:rPr lang="en-US" dirty="0" smtClean="0"/>
              <a:t>their own </a:t>
            </a:r>
            <a:r>
              <a:rPr lang="en-US" dirty="0"/>
              <a:t>special blend of agile, even if they use a particular framework as a </a:t>
            </a:r>
            <a:r>
              <a:rPr lang="en-US" dirty="0" smtClean="0"/>
              <a:t>starting point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704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PROJECT FACTORS THAT </a:t>
            </a:r>
            <a:r>
              <a:rPr lang="en-US" b="1" dirty="0" smtClean="0"/>
              <a:t>INFLUENCE TAILORING [1/ ]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4728824"/>
              </p:ext>
            </p:extLst>
          </p:nvPr>
        </p:nvGraphicFramePr>
        <p:xfrm>
          <a:off x="838200" y="1825625"/>
          <a:ext cx="10515600" cy="366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6437618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8280270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Project Factor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Tailoring Options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8189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Demand pattern: steady or sporadic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Many teams find that using a cadence (in the form of a regular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timebox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helps them demo, retrospect, and take in new work. In addition, some teams need more flexibility in their acceptance of more work. Teams can use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flowbased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agile with a cadence to get the best of both Worlds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8434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Rate of process improvement required by the level of team experience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Retrospect more often and select improvements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90327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flow of work is often interrupted by various delays or impediments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Consider making work visible using Kanban boards and experimenting with limits for the various areas of the work process in order to improve flow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1289341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90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PROJECT FACTORS THAT </a:t>
            </a:r>
            <a:r>
              <a:rPr lang="en-US" b="1" dirty="0" smtClean="0"/>
              <a:t>INFLUENCE TAILORING [2/ ]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0488346"/>
              </p:ext>
            </p:extLst>
          </p:nvPr>
        </p:nvGraphicFramePr>
        <p:xfrm>
          <a:off x="838200" y="1825625"/>
          <a:ext cx="10515600" cy="4211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6437618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8280270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Project Factor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Tailoring Options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8189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quality of the product increments is poor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Consider using the various test-driven development practices. This mistake-proofing discipline makes it difficult for defects to remain Undetected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8434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More than one team is needed to build a product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 scale from one to several agile teams, with minimal disruption, first learn about agile program management or formal scaling frameworks. Then, craft an approach that fits the project context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90327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project team members are inexperienced in the use of agile approaches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Consider starting by training team members in the fundamentals of the agile mindset and principles. If the team decides to use a specific approach such as Scrum or Kanban, provide a workshop on that approach so the team members can learn how to use it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1289341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Fall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69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3617</TotalTime>
  <Words>2860</Words>
  <Application>Microsoft Office PowerPoint</Application>
  <PresentationFormat>Widescreen</PresentationFormat>
  <Paragraphs>374</Paragraphs>
  <Slides>43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Arial</vt:lpstr>
      <vt:lpstr>Calibri</vt:lpstr>
      <vt:lpstr>Calibri Light</vt:lpstr>
      <vt:lpstr>LiberationSerif</vt:lpstr>
      <vt:lpstr>Wingdings</vt:lpstr>
      <vt:lpstr>1_Office Theme</vt:lpstr>
      <vt:lpstr>Office Theme</vt:lpstr>
      <vt:lpstr> PMG 622 Agile Project Management LECTURE 02: LIFE CYCLE SELECTION</vt:lpstr>
      <vt:lpstr>Quick Review</vt:lpstr>
      <vt:lpstr>Agile Manifesto and Mindset</vt:lpstr>
      <vt:lpstr>Agile Manifesto / “4 Values”</vt:lpstr>
      <vt:lpstr>BEING AGILE VS DOING AGILE</vt:lpstr>
      <vt:lpstr>PMIAA</vt:lpstr>
      <vt:lpstr>CHARACTERISTICS OF PROJECT LIFE CYCLES</vt:lpstr>
      <vt:lpstr>Types of PM LIFECYCLES</vt:lpstr>
      <vt:lpstr>NON-AGILE (NON-ADAPTIVE)  APPROACHES</vt:lpstr>
      <vt:lpstr>Characteristics of Four Categories of Life Cycles</vt:lpstr>
      <vt:lpstr>Figure X3-1. The Continuum of Project Life Cycles (from PMBOK 6th ed.)</vt:lpstr>
      <vt:lpstr>The Continuum of Life Cycles</vt:lpstr>
      <vt:lpstr>Predictive life cycles</vt:lpstr>
      <vt:lpstr>Iterative life cycles</vt:lpstr>
      <vt:lpstr>Incremental life cycles</vt:lpstr>
      <vt:lpstr>Agile life cycles</vt:lpstr>
      <vt:lpstr>Model for Suitability of Agile Approaches</vt:lpstr>
      <vt:lpstr>CHARACTERISTICS OF PREDICTIVE LIFE CYCLES</vt:lpstr>
      <vt:lpstr>CHARACTERISTICS OF ITERATIVE LIFE CYCLES</vt:lpstr>
      <vt:lpstr>CHARACTERISTICS OF Incremental LIFE CYCLES</vt:lpstr>
      <vt:lpstr>CHARACTERISTICS OF agile LIFE CYCLES</vt:lpstr>
      <vt:lpstr>CHARACTERISTICS OF iteration-based agile LIFE CYCLES</vt:lpstr>
      <vt:lpstr>CHARACTERISTICS OF flow-based agile LIFE CYCLES</vt:lpstr>
      <vt:lpstr>pull/ push / jit</vt:lpstr>
      <vt:lpstr>PREDICTIVE LIFE CYCLES</vt:lpstr>
      <vt:lpstr>Iterative Life Cycle</vt:lpstr>
      <vt:lpstr>A Life Cycle of Varying-Sized Increments</vt:lpstr>
      <vt:lpstr>Iteration-Based Agile</vt:lpstr>
      <vt:lpstr>Flow-Based Agile</vt:lpstr>
      <vt:lpstr>Agile suitability filters</vt:lpstr>
      <vt:lpstr>introduction</vt:lpstr>
      <vt:lpstr>Model for Suitability of Agile Approaches</vt:lpstr>
      <vt:lpstr>CHARACTERISTICS OF HYBRID LIFE CYCLES</vt:lpstr>
      <vt:lpstr>Agile development followed by a predictive rollout</vt:lpstr>
      <vt:lpstr>COMBINED AGILE AND PREDICTIVE APPROACHES</vt:lpstr>
      <vt:lpstr>PREDOMINANTLY PREDICTIVE APPROACH WITH SOME AGILE COMPONENTS</vt:lpstr>
      <vt:lpstr>A LARGELY AGILE APPROACH WITH A PREDICTIVE COMPONENT</vt:lpstr>
      <vt:lpstr>HYBRID LIFE CYCLES AS FIT-FOR-PURPOSE</vt:lpstr>
      <vt:lpstr>HYBRID LIFE CYCLES AS TRANSITION STRATEGY</vt:lpstr>
      <vt:lpstr>MIXING AGILE APPROACHES</vt:lpstr>
      <vt:lpstr>introduction</vt:lpstr>
      <vt:lpstr>PROJECT FACTORS THAT INFLUENCE TAILORING [1/ ]</vt:lpstr>
      <vt:lpstr>PROJECT FACTORS THAT INFLUENCE TAILORING [2/ ]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Windows User</cp:lastModifiedBy>
  <cp:revision>364</cp:revision>
  <dcterms:created xsi:type="dcterms:W3CDTF">2020-10-15T07:04:09Z</dcterms:created>
  <dcterms:modified xsi:type="dcterms:W3CDTF">2021-09-10T21:58:28Z</dcterms:modified>
</cp:coreProperties>
</file>