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259" r:id="rId4"/>
    <p:sldId id="260" r:id="rId5"/>
    <p:sldId id="261" r:id="rId6"/>
    <p:sldId id="262" r:id="rId7"/>
    <p:sldId id="301" r:id="rId8"/>
    <p:sldId id="302" r:id="rId9"/>
    <p:sldId id="263" r:id="rId10"/>
    <p:sldId id="30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309" r:id="rId24"/>
    <p:sldId id="310" r:id="rId25"/>
    <p:sldId id="311" r:id="rId26"/>
    <p:sldId id="277" r:id="rId27"/>
    <p:sldId id="281" r:id="rId28"/>
    <p:sldId id="312" r:id="rId29"/>
    <p:sldId id="313" r:id="rId30"/>
    <p:sldId id="282" r:id="rId31"/>
    <p:sldId id="283" r:id="rId32"/>
    <p:sldId id="284" r:id="rId33"/>
    <p:sldId id="305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306" r:id="rId42"/>
    <p:sldId id="292" r:id="rId43"/>
    <p:sldId id="30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104181" y="4126830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850457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0" y="3125529"/>
            <a:ext cx="7814549" cy="17385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023" y="573259"/>
            <a:ext cx="82519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3000" y="3159395"/>
            <a:ext cx="77355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</a:t>
            </a:r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Competencies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9325" y="2540278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989" y="1825625"/>
            <a:ext cx="10877811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4.1  Core Competencies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4.2  The Resource-Based View</a:t>
            </a:r>
          </a:p>
          <a:p>
            <a:pPr marL="0" indent="0">
              <a:buNone/>
            </a:pPr>
            <a:r>
              <a:rPr lang="en-US" dirty="0" smtClean="0"/>
              <a:t>- Two </a:t>
            </a:r>
            <a:r>
              <a:rPr lang="en-US" dirty="0"/>
              <a:t>Critical Assumptions</a:t>
            </a:r>
          </a:p>
          <a:p>
            <a:pPr marL="0" indent="0">
              <a:buNone/>
            </a:pPr>
            <a:r>
              <a:rPr lang="en-US" dirty="0" smtClean="0"/>
              <a:t>- The </a:t>
            </a:r>
            <a:r>
              <a:rPr lang="en-US" dirty="0"/>
              <a:t>VRIO Framework</a:t>
            </a:r>
          </a:p>
          <a:p>
            <a:pPr marL="0" indent="0">
              <a:buNone/>
            </a:pPr>
            <a:r>
              <a:rPr lang="en-US" dirty="0" smtClean="0"/>
              <a:t>- Isolating </a:t>
            </a:r>
            <a:r>
              <a:rPr lang="en-US" dirty="0"/>
              <a:t>Mechanisms: How to Sustain a Competitive </a:t>
            </a:r>
            <a:r>
              <a:rPr lang="en-US" dirty="0" smtClean="0"/>
              <a:t>Advantage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4.3  </a:t>
            </a:r>
            <a:r>
              <a:rPr lang="en-US" b="1" dirty="0">
                <a:solidFill>
                  <a:srgbClr val="FF0000"/>
                </a:solidFill>
              </a:rPr>
              <a:t>The Dynamic Capabilities Perspective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4.4  The Value Chain Analysis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68726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20021" y="451157"/>
            <a:ext cx="5210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Chapter Outline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3521" y="45115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5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171966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8372" y="543490"/>
            <a:ext cx="4765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9" name="Rectangle 8"/>
          <p:cNvSpPr/>
          <p:nvPr/>
        </p:nvSpPr>
        <p:spPr>
          <a:xfrm>
            <a:off x="651740" y="2000629"/>
            <a:ext cx="1095988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1. Differentiate among a firm’s core competencies, resources, capabilities, and activities.</a:t>
            </a:r>
          </a:p>
          <a:p>
            <a:pPr algn="just"/>
            <a:r>
              <a:rPr lang="en-US" sz="2800" dirty="0"/>
              <a:t>2. Compare and contrast tangible and intangible resources.</a:t>
            </a:r>
          </a:p>
          <a:p>
            <a:pPr algn="just"/>
            <a:r>
              <a:rPr lang="en-US" sz="2800" dirty="0"/>
              <a:t>3. Evaluate the two critical assumptions behind the resource-based view.</a:t>
            </a:r>
          </a:p>
          <a:p>
            <a:pPr algn="just"/>
            <a:r>
              <a:rPr lang="en-US" sz="2800" dirty="0"/>
              <a:t>4. Apply the VRIO framework to assess the competitive implications of a firm’s resources.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312" y="574746"/>
            <a:ext cx="10173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89139" y="1779799"/>
            <a:ext cx="104467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5. Evaluate different conditions that allow a firm to sustain </a:t>
            </a:r>
            <a:r>
              <a:rPr lang="en-US" sz="2400" dirty="0" smtClean="0"/>
              <a:t>a competitive </a:t>
            </a:r>
            <a:r>
              <a:rPr lang="en-US" sz="2400" dirty="0"/>
              <a:t>advantage.</a:t>
            </a:r>
          </a:p>
          <a:p>
            <a:pPr algn="just"/>
            <a:r>
              <a:rPr lang="en-US" sz="2400" dirty="0"/>
              <a:t>6. Outline how dynamic capabilities can enable a firm to sustain a competitive advantage.</a:t>
            </a:r>
          </a:p>
          <a:p>
            <a:pPr algn="just"/>
            <a:r>
              <a:rPr lang="en-US" sz="2400" dirty="0"/>
              <a:t>7. Apply a value chain analysis to understand which of the firm’s activities in the process of transforming inputs into outputs generate differentiation and which drive costs.</a:t>
            </a:r>
          </a:p>
          <a:p>
            <a:pPr algn="just"/>
            <a:r>
              <a:rPr lang="en-US" sz="2400" dirty="0"/>
              <a:t>8. Conduct a SWOT analysis to generate insights from external and internal analysis and derive strategic implications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4.1 Core Competencies</a:t>
            </a:r>
          </a:p>
          <a:p>
            <a:pPr marL="0" indent="0" algn="just">
              <a:buNone/>
            </a:pPr>
            <a:r>
              <a:rPr lang="en-US" dirty="0"/>
              <a:t>Let’s begin by taking a closer look at core competencies. These are unique strengths, </a:t>
            </a:r>
            <a:r>
              <a:rPr lang="en-US" dirty="0" smtClean="0"/>
              <a:t>embedded </a:t>
            </a:r>
            <a:r>
              <a:rPr lang="en-US" dirty="0"/>
              <a:t>deep within a firm. Core competencies allow a firm to differentiate its products </a:t>
            </a:r>
            <a:r>
              <a:rPr lang="en-US" dirty="0" smtClean="0"/>
              <a:t>and </a:t>
            </a:r>
            <a:r>
              <a:rPr lang="en-US" dirty="0"/>
              <a:t>services from those of its rivals, creating higher value for the customer or offering </a:t>
            </a:r>
            <a:r>
              <a:rPr lang="en-US" dirty="0" smtClean="0"/>
              <a:t>products </a:t>
            </a:r>
            <a:r>
              <a:rPr lang="en-US" dirty="0"/>
              <a:t>and services of comparable value at lower cost. The important point here is that </a:t>
            </a:r>
            <a:r>
              <a:rPr lang="en-US" dirty="0" smtClean="0"/>
              <a:t>competitive </a:t>
            </a:r>
            <a:r>
              <a:rPr lang="en-US" dirty="0"/>
              <a:t>advantage can be driven by core competencies.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1770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81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752573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FF0000"/>
                </a:solidFill>
              </a:rPr>
              <a:t>Take Honda as an example of a company with a clearly defined core competency. </a:t>
            </a:r>
            <a:r>
              <a:rPr lang="en-US" sz="2000" dirty="0"/>
              <a:t>Its life </a:t>
            </a:r>
            <a:r>
              <a:rPr lang="en-US" sz="2000" dirty="0" smtClean="0"/>
              <a:t>began </a:t>
            </a:r>
            <a:r>
              <a:rPr lang="en-US" sz="2000" dirty="0"/>
              <a:t>with a small two-cycle motorbike engine. Through continuous learning over several </a:t>
            </a:r>
            <a:r>
              <a:rPr lang="en-US" sz="2000" dirty="0" smtClean="0"/>
              <a:t>decades, and often from lessons learned from failure, </a:t>
            </a:r>
            <a:r>
              <a:rPr lang="en-US" sz="2000" dirty="0" smtClean="0">
                <a:solidFill>
                  <a:srgbClr val="FF0000"/>
                </a:solidFill>
              </a:rPr>
              <a:t>Honda built the core competency to design </a:t>
            </a:r>
            <a:r>
              <a:rPr lang="en-US" sz="2000" dirty="0">
                <a:solidFill>
                  <a:srgbClr val="FF0000"/>
                </a:solidFill>
              </a:rPr>
              <a:t>and manufacture small but powerful and highly reliable engines for which it now is </a:t>
            </a:r>
            <a:r>
              <a:rPr lang="en-US" sz="2000" dirty="0" smtClean="0">
                <a:solidFill>
                  <a:srgbClr val="FF0000"/>
                </a:solidFill>
              </a:rPr>
              <a:t>famous</a:t>
            </a:r>
            <a:r>
              <a:rPr lang="en-US" sz="2000" dirty="0"/>
              <a:t>. This core competency results from superior engineering know-how and skills care-fully nurtured and honed over several decades. Honda’s business model is to find a place to </a:t>
            </a:r>
            <a:r>
              <a:rPr lang="en-US" sz="2000" dirty="0" smtClean="0"/>
              <a:t>put </a:t>
            </a:r>
            <a:r>
              <a:rPr lang="en-US" sz="2000" dirty="0"/>
              <a:t>its engines. Today, Honda engines can be found everywhere: in cars, SUVs, vans, trucks, </a:t>
            </a:r>
            <a:r>
              <a:rPr lang="en-US" sz="2000" dirty="0" smtClean="0"/>
              <a:t>motorcycles</a:t>
            </a:r>
            <a:r>
              <a:rPr lang="en-US" sz="2000" dirty="0"/>
              <a:t>, ATVs, boats, generators, </a:t>
            </a:r>
            <a:r>
              <a:rPr lang="en-US" sz="2000" dirty="0" smtClean="0"/>
              <a:t>snow blowers, </a:t>
            </a:r>
            <a:r>
              <a:rPr lang="en-US" sz="2000" dirty="0"/>
              <a:t>lawn mowers and other yard equipment, </a:t>
            </a:r>
            <a:r>
              <a:rPr lang="en-US" sz="2000" dirty="0" smtClean="0"/>
              <a:t>and </a:t>
            </a:r>
            <a:r>
              <a:rPr lang="en-US" sz="2000" dirty="0"/>
              <a:t>even small airplanes. Due to their superior performance, Honda engines have been the </a:t>
            </a:r>
            <a:r>
              <a:rPr lang="en-US" sz="2000" dirty="0" smtClean="0"/>
              <a:t>most </a:t>
            </a:r>
            <a:r>
              <a:rPr lang="en-US" sz="2000" dirty="0"/>
              <a:t>popular in the Indy Racing League (IRL) since 2006. Not coincidentally, this was also </a:t>
            </a:r>
            <a:r>
              <a:rPr lang="en-US" sz="2000" dirty="0" smtClean="0"/>
              <a:t>the </a:t>
            </a:r>
            <a:r>
              <a:rPr lang="en-US" sz="2000" dirty="0"/>
              <a:t>first year in its long history that the Indy 500 was run without a single engine problem.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981" y="1890775"/>
            <a:ext cx="4034219" cy="39839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073" y="6392388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92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therefore</a:t>
            </a:r>
            <a:r>
              <a:rPr lang="en-US" dirty="0"/>
              <a:t>, compete as much in the product </a:t>
            </a:r>
            <a:r>
              <a:rPr lang="en-US" dirty="0" smtClean="0"/>
              <a:t> and </a:t>
            </a:r>
            <a:r>
              <a:rPr lang="en-US" dirty="0"/>
              <a:t>service markets as they do in developing and leveraging </a:t>
            </a:r>
            <a:r>
              <a:rPr lang="en-US" dirty="0" smtClean="0"/>
              <a:t>core </a:t>
            </a:r>
            <a:r>
              <a:rPr lang="en-US" dirty="0"/>
              <a:t>competencies. Although invisible by themselves, core </a:t>
            </a:r>
            <a:r>
              <a:rPr lang="en-US" dirty="0" smtClean="0"/>
              <a:t>competencies </a:t>
            </a:r>
            <a:r>
              <a:rPr lang="en-US" dirty="0"/>
              <a:t>find their expression in superior products and </a:t>
            </a:r>
            <a:r>
              <a:rPr lang="en-US" dirty="0" smtClean="0"/>
              <a:t>services</a:t>
            </a:r>
            <a:r>
              <a:rPr lang="en-US" dirty="0"/>
              <a:t>. Exhibit  4.2 identifies the core competencies of a </a:t>
            </a:r>
            <a:r>
              <a:rPr lang="en-US" dirty="0" smtClean="0"/>
              <a:t>number </a:t>
            </a:r>
            <a:r>
              <a:rPr lang="en-US" dirty="0"/>
              <a:t>of companies, with application examples.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019" y="338203"/>
            <a:ext cx="9269259" cy="6726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450" y="675558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6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Since core competencies are critical to gaining and </a:t>
            </a:r>
            <a:r>
              <a:rPr lang="en-US" dirty="0" smtClean="0"/>
              <a:t>sustaining competitive </a:t>
            </a:r>
            <a:r>
              <a:rPr lang="en-US" dirty="0"/>
              <a:t>advantage, it is important to understand </a:t>
            </a:r>
            <a:r>
              <a:rPr lang="en-US" dirty="0" smtClean="0"/>
              <a:t> how </a:t>
            </a:r>
            <a:r>
              <a:rPr lang="en-US" dirty="0"/>
              <a:t>they are created. Companies develop core competencies </a:t>
            </a:r>
            <a:r>
              <a:rPr lang="en-US" dirty="0" smtClean="0"/>
              <a:t>through </a:t>
            </a:r>
            <a:r>
              <a:rPr lang="en-US" dirty="0"/>
              <a:t>the interplay of resources and capabilities. Exhibit 4.3 </a:t>
            </a:r>
            <a:r>
              <a:rPr lang="en-US" dirty="0" smtClean="0"/>
              <a:t>shows </a:t>
            </a:r>
            <a:r>
              <a:rPr lang="en-US" dirty="0"/>
              <a:t>this relationship. </a:t>
            </a:r>
            <a:r>
              <a:rPr lang="en-US" b="1" dirty="0" smtClean="0">
                <a:solidFill>
                  <a:srgbClr val="FF0000"/>
                </a:solidFill>
              </a:rPr>
              <a:t>Resources</a:t>
            </a:r>
            <a:r>
              <a:rPr lang="en-US" dirty="0" smtClean="0"/>
              <a:t> are </a:t>
            </a:r>
            <a:r>
              <a:rPr lang="en-US" dirty="0"/>
              <a:t>any assets such as cash, </a:t>
            </a:r>
            <a:r>
              <a:rPr lang="en-US" dirty="0" smtClean="0"/>
              <a:t>buildings</a:t>
            </a:r>
            <a:r>
              <a:rPr lang="en-US" dirty="0"/>
              <a:t>, machinery, or intellectual property that a firm can </a:t>
            </a:r>
            <a:r>
              <a:rPr lang="en-US" dirty="0" smtClean="0"/>
              <a:t>draw </a:t>
            </a:r>
            <a:r>
              <a:rPr lang="en-US" dirty="0"/>
              <a:t>on when crafting and executing a strategy. Resources </a:t>
            </a:r>
            <a:r>
              <a:rPr lang="en-US" dirty="0" smtClean="0"/>
              <a:t>can be </a:t>
            </a:r>
            <a:r>
              <a:rPr lang="en-US" dirty="0"/>
              <a:t>either </a:t>
            </a:r>
            <a:r>
              <a:rPr lang="en-US" dirty="0">
                <a:solidFill>
                  <a:srgbClr val="FF0000"/>
                </a:solidFill>
              </a:rPr>
              <a:t>tangible</a:t>
            </a:r>
            <a:r>
              <a:rPr lang="en-US" dirty="0"/>
              <a:t> or </a:t>
            </a:r>
            <a:r>
              <a:rPr lang="en-US" dirty="0">
                <a:solidFill>
                  <a:srgbClr val="FF0000"/>
                </a:solidFill>
              </a:rPr>
              <a:t>intangible.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3522" y="41208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485736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4712" y="1002082"/>
            <a:ext cx="9469677" cy="51092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740" y="6265922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69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Capabilities</a:t>
            </a:r>
            <a:r>
              <a:rPr lang="en-US" dirty="0" smtClean="0"/>
              <a:t> are </a:t>
            </a:r>
            <a:r>
              <a:rPr lang="en-US" dirty="0"/>
              <a:t>the organizational and managerial skills </a:t>
            </a:r>
            <a:r>
              <a:rPr lang="en-US" dirty="0" smtClean="0"/>
              <a:t>necessary </a:t>
            </a:r>
            <a:r>
              <a:rPr lang="en-US" dirty="0"/>
              <a:t>to orchestrate a diverse set of resources and to deploy them strategically. Capabilities are </a:t>
            </a:r>
            <a:r>
              <a:rPr lang="en-US" dirty="0" smtClean="0"/>
              <a:t>by </a:t>
            </a:r>
            <a:r>
              <a:rPr lang="en-US" dirty="0"/>
              <a:t>nature intangible. They find their expression in a company’s structure, routines, and </a:t>
            </a:r>
            <a:r>
              <a:rPr lang="en-US" dirty="0" smtClean="0"/>
              <a:t>culture. As </a:t>
            </a:r>
            <a:r>
              <a:rPr lang="en-US" dirty="0"/>
              <a:t>shown in Exhibit  4.3, such competencies are demonstrated in the company’s </a:t>
            </a:r>
            <a:r>
              <a:rPr lang="en-US" dirty="0" smtClean="0"/>
              <a:t>activities</a:t>
            </a:r>
            <a:r>
              <a:rPr lang="en-US" dirty="0"/>
              <a:t>, which can lead to competitive advantage, resulting in superior firm </a:t>
            </a:r>
            <a:r>
              <a:rPr lang="en-US" dirty="0" smtClean="0"/>
              <a:t>performance.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Activities </a:t>
            </a:r>
            <a:r>
              <a:rPr lang="en-US" dirty="0" smtClean="0"/>
              <a:t>are </a:t>
            </a:r>
            <a:r>
              <a:rPr lang="en-US" dirty="0"/>
              <a:t>distinct and fine-grained business processes such as order taking, the physical delivery of products, or invoicing </a:t>
            </a:r>
            <a:r>
              <a:rPr lang="en-US" dirty="0" smtClean="0"/>
              <a:t>customers.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4405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66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4.2 The Resource-Based View</a:t>
            </a:r>
          </a:p>
          <a:p>
            <a:pPr marL="0" indent="0" algn="just">
              <a:buNone/>
            </a:pPr>
            <a:r>
              <a:rPr lang="en-US" dirty="0"/>
              <a:t>To gain a deeper understanding of how the interplay between resources and capabilities </a:t>
            </a:r>
            <a:r>
              <a:rPr lang="en-US" dirty="0" smtClean="0"/>
              <a:t>creates </a:t>
            </a:r>
            <a:r>
              <a:rPr lang="en-US" dirty="0"/>
              <a:t>core competencies that drive firm activities leading to competitive advantage, we </a:t>
            </a:r>
            <a:r>
              <a:rPr lang="en-US" dirty="0" smtClean="0"/>
              <a:t>turn </a:t>
            </a:r>
            <a:r>
              <a:rPr lang="en-US" dirty="0"/>
              <a:t>to the </a:t>
            </a:r>
            <a:r>
              <a:rPr lang="en-US" b="1" dirty="0">
                <a:solidFill>
                  <a:srgbClr val="FF0000"/>
                </a:solidFill>
              </a:rPr>
              <a:t>resource-based </a:t>
            </a:r>
            <a:r>
              <a:rPr lang="en-US" b="1" dirty="0" smtClean="0">
                <a:solidFill>
                  <a:srgbClr val="FF0000"/>
                </a:solidFill>
              </a:rPr>
              <a:t>view </a:t>
            </a:r>
            <a:r>
              <a:rPr lang="en-US" dirty="0" smtClean="0"/>
              <a:t>of </a:t>
            </a:r>
            <a:r>
              <a:rPr lang="en-US" dirty="0"/>
              <a:t>the firm. This model systematically aids in identifying </a:t>
            </a:r>
            <a:r>
              <a:rPr lang="en-US" dirty="0" smtClean="0"/>
              <a:t>core competencies. As </a:t>
            </a:r>
            <a:r>
              <a:rPr lang="en-US" dirty="0"/>
              <a:t>the name suggests, this model sees resources as key to superior </a:t>
            </a:r>
            <a:r>
              <a:rPr lang="en-US" dirty="0" smtClean="0"/>
              <a:t>firm </a:t>
            </a:r>
            <a:r>
              <a:rPr lang="en-US" dirty="0"/>
              <a:t>performance. As Exhibit  4.4 illustrates, resources fall broadly into two categories: </a:t>
            </a:r>
            <a:r>
              <a:rPr lang="en-US" dirty="0" smtClean="0"/>
              <a:t>tangible </a:t>
            </a:r>
            <a:r>
              <a:rPr lang="en-US" dirty="0"/>
              <a:t>and intangible. </a:t>
            </a:r>
            <a:r>
              <a:rPr lang="en-US" b="1" dirty="0">
                <a:solidFill>
                  <a:srgbClr val="FF0000"/>
                </a:solidFill>
              </a:rPr>
              <a:t>Tangible </a:t>
            </a:r>
            <a:r>
              <a:rPr lang="en-US" b="1" dirty="0" smtClean="0">
                <a:solidFill>
                  <a:srgbClr val="FF0000"/>
                </a:solidFill>
              </a:rPr>
              <a:t>resource </a:t>
            </a:r>
            <a:r>
              <a:rPr lang="en-US" dirty="0" smtClean="0"/>
              <a:t>shave </a:t>
            </a:r>
            <a:r>
              <a:rPr lang="en-US" dirty="0"/>
              <a:t>physical attributes and are visible. </a:t>
            </a:r>
            <a:r>
              <a:rPr lang="en-US" dirty="0" smtClean="0">
                <a:solidFill>
                  <a:srgbClr val="FF0000"/>
                </a:solidFill>
              </a:rPr>
              <a:t>Examples</a:t>
            </a:r>
            <a:r>
              <a:rPr lang="en-US" dirty="0" smtClean="0"/>
              <a:t> </a:t>
            </a:r>
            <a:r>
              <a:rPr lang="en-US" dirty="0"/>
              <a:t>of tangible resources are labor, capital, land, buildings, plant, equipment, and </a:t>
            </a:r>
            <a:r>
              <a:rPr lang="en-US" dirty="0" smtClean="0"/>
              <a:t>supplies</a:t>
            </a:r>
            <a:r>
              <a:rPr lang="en-US" dirty="0"/>
              <a:t>. </a:t>
            </a:r>
            <a:r>
              <a:rPr lang="en-US" b="1" dirty="0">
                <a:solidFill>
                  <a:srgbClr val="FF0000"/>
                </a:solidFill>
              </a:rPr>
              <a:t>Intangible </a:t>
            </a:r>
            <a:r>
              <a:rPr lang="en-US" b="1" dirty="0" smtClean="0">
                <a:solidFill>
                  <a:srgbClr val="FF0000"/>
                </a:solidFill>
              </a:rPr>
              <a:t>resources </a:t>
            </a:r>
            <a:r>
              <a:rPr lang="en-US" dirty="0" smtClean="0"/>
              <a:t>have </a:t>
            </a:r>
            <a:r>
              <a:rPr lang="en-US" dirty="0"/>
              <a:t>no physical attributes and thus are invisible. </a:t>
            </a:r>
            <a:r>
              <a:rPr lang="en-US" dirty="0" smtClean="0">
                <a:solidFill>
                  <a:srgbClr val="FF0000"/>
                </a:solidFill>
              </a:rPr>
              <a:t>Examples</a:t>
            </a:r>
            <a:r>
              <a:rPr lang="en-US" dirty="0" smtClean="0"/>
              <a:t> of </a:t>
            </a:r>
            <a:r>
              <a:rPr lang="en-US" dirty="0"/>
              <a:t>intangible resources are a firm’s culture, its knowledge, brand equity, reputation, and </a:t>
            </a:r>
            <a:r>
              <a:rPr lang="en-US" dirty="0" smtClean="0"/>
              <a:t>intellectual </a:t>
            </a:r>
            <a:r>
              <a:rPr lang="en-US" dirty="0"/>
              <a:t>property.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52879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444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1638" y="1825624"/>
            <a:ext cx="8292229" cy="45375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578645"/>
            <a:ext cx="9902229" cy="204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01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Two critical assumptions</a:t>
            </a:r>
          </a:p>
          <a:p>
            <a:pPr marL="0" indent="0" algn="just">
              <a:buNone/>
            </a:pPr>
            <a:r>
              <a:rPr lang="en-US" dirty="0" smtClean="0"/>
              <a:t>Two </a:t>
            </a:r>
            <a:r>
              <a:rPr lang="en-US" dirty="0"/>
              <a:t>assumptions are critical in the resource-based model: </a:t>
            </a:r>
            <a:r>
              <a:rPr lang="en-US" b="1" i="1" dirty="0"/>
              <a:t>(1) resource </a:t>
            </a:r>
            <a:r>
              <a:rPr lang="en-US" b="1" i="1" dirty="0" smtClean="0"/>
              <a:t>heterogeneity and </a:t>
            </a:r>
            <a:r>
              <a:rPr lang="en-US" b="1" i="1" dirty="0"/>
              <a:t>(2) resource </a:t>
            </a:r>
            <a:r>
              <a:rPr lang="en-US" b="1" i="1" dirty="0" smtClean="0"/>
              <a:t>immobility</a:t>
            </a:r>
            <a:r>
              <a:rPr lang="en-US" dirty="0" smtClean="0"/>
              <a:t>. What </a:t>
            </a:r>
            <a:r>
              <a:rPr lang="en-US" dirty="0"/>
              <a:t>does this mean? In the resource-based view, a firm </a:t>
            </a:r>
            <a:r>
              <a:rPr lang="en-US" dirty="0" smtClean="0"/>
              <a:t> is </a:t>
            </a:r>
            <a:r>
              <a:rPr lang="en-US" dirty="0"/>
              <a:t>assumed to be a unique bundle of resources, capabilities, and competencies. The first </a:t>
            </a:r>
            <a:r>
              <a:rPr lang="en-US" dirty="0" smtClean="0"/>
              <a:t>critical </a:t>
            </a:r>
            <a:r>
              <a:rPr lang="en-US" dirty="0"/>
              <a:t>assumption—</a:t>
            </a:r>
            <a:r>
              <a:rPr lang="en-US" b="1" dirty="0">
                <a:solidFill>
                  <a:srgbClr val="FF0000"/>
                </a:solidFill>
              </a:rPr>
              <a:t>resource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heterogeneity</a:t>
            </a:r>
            <a:r>
              <a:rPr lang="en-US" dirty="0"/>
              <a:t>—comes from the insight that bundles of </a:t>
            </a:r>
            <a:r>
              <a:rPr lang="en-US" dirty="0" smtClean="0"/>
              <a:t> resources</a:t>
            </a:r>
            <a:r>
              <a:rPr lang="en-US" dirty="0"/>
              <a:t>, capabilities, and competencies differ across firms. This insight ensures that </a:t>
            </a:r>
            <a:r>
              <a:rPr lang="en-US" dirty="0" smtClean="0"/>
              <a:t>analysts </a:t>
            </a:r>
            <a:r>
              <a:rPr lang="en-US" dirty="0"/>
              <a:t>look more critically at the resource bundles of firms competing in the </a:t>
            </a:r>
            <a:r>
              <a:rPr lang="en-US" dirty="0" smtClean="0"/>
              <a:t>same industry (</a:t>
            </a:r>
            <a:r>
              <a:rPr lang="en-US" dirty="0"/>
              <a:t>or even the same strategic group), because each bundle is unique to some extent.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89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757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The second </a:t>
            </a:r>
            <a:r>
              <a:rPr lang="en-US" dirty="0"/>
              <a:t>critical assumption—</a:t>
            </a:r>
            <a:r>
              <a:rPr lang="en-US" b="1" dirty="0">
                <a:solidFill>
                  <a:srgbClr val="FF0000"/>
                </a:solidFill>
              </a:rPr>
              <a:t>resource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immobility</a:t>
            </a:r>
            <a:r>
              <a:rPr lang="en-US" dirty="0"/>
              <a:t>—describes the insight that </a:t>
            </a:r>
            <a:r>
              <a:rPr lang="en-US" dirty="0" smtClean="0"/>
              <a:t>resources </a:t>
            </a:r>
            <a:r>
              <a:rPr lang="en-US" dirty="0"/>
              <a:t>tend to be “sticky” and don’t move easily from firm to firm. Because of that </a:t>
            </a:r>
            <a:r>
              <a:rPr lang="en-US" dirty="0" smtClean="0"/>
              <a:t>stickiness</a:t>
            </a:r>
            <a:r>
              <a:rPr lang="en-US" dirty="0"/>
              <a:t>, the resource differences that exist between firms are difficult to replicate and, therefore, </a:t>
            </a:r>
            <a:r>
              <a:rPr lang="en-US" dirty="0" smtClean="0"/>
              <a:t> can </a:t>
            </a:r>
            <a:r>
              <a:rPr lang="en-US" dirty="0"/>
              <a:t>last for a long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331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The VRIO Framework</a:t>
            </a:r>
          </a:p>
          <a:p>
            <a:pPr marL="0" indent="0" algn="just">
              <a:buNone/>
            </a:pPr>
            <a:r>
              <a:rPr lang="en-US" dirty="0" smtClean="0"/>
              <a:t>Our </a:t>
            </a:r>
            <a:r>
              <a:rPr lang="en-US" dirty="0"/>
              <a:t>tool for evaluating a firm’s resource endowments is a framework that answers the </a:t>
            </a:r>
            <a:r>
              <a:rPr lang="en-US" dirty="0" smtClean="0"/>
              <a:t>question of what </a:t>
            </a:r>
            <a:r>
              <a:rPr lang="en-US" dirty="0"/>
              <a:t>resource attributes underpin competitive advantage. This framework is implied </a:t>
            </a:r>
            <a:r>
              <a:rPr lang="en-US" dirty="0" smtClean="0"/>
              <a:t> in </a:t>
            </a:r>
            <a:r>
              <a:rPr lang="en-US" dirty="0"/>
              <a:t>the resource-based model, identifying certain types of </a:t>
            </a:r>
            <a:r>
              <a:rPr lang="en-US" dirty="0" smtClean="0"/>
              <a:t>resources as </a:t>
            </a:r>
            <a:r>
              <a:rPr lang="en-US" dirty="0"/>
              <a:t>key to superior firm </a:t>
            </a:r>
            <a:r>
              <a:rPr lang="en-US" dirty="0" smtClean="0"/>
              <a:t>performance. For </a:t>
            </a:r>
            <a:r>
              <a:rPr lang="en-US" dirty="0"/>
              <a:t>a resource to be the basis of a competitive advantage, it must be</a:t>
            </a:r>
          </a:p>
          <a:p>
            <a:pPr marL="0" indent="0" algn="just">
              <a:buNone/>
            </a:pPr>
            <a:r>
              <a:rPr lang="en-US" dirty="0" smtClean="0"/>
              <a:t>- Valuable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- Rare</a:t>
            </a:r>
          </a:p>
          <a:p>
            <a:pPr marL="0" indent="0" algn="just">
              <a:buNone/>
            </a:pPr>
            <a:r>
              <a:rPr lang="en-US" dirty="0" smtClean="0"/>
              <a:t>- I costly to Imitate.</a:t>
            </a:r>
          </a:p>
          <a:p>
            <a:pPr marL="0" indent="0" algn="just">
              <a:buNone/>
            </a:pPr>
            <a:r>
              <a:rPr lang="en-US" dirty="0" smtClean="0"/>
              <a:t>- And </a:t>
            </a:r>
            <a:r>
              <a:rPr lang="en-US" dirty="0"/>
              <a:t>finally, the firm itself must be</a:t>
            </a:r>
          </a:p>
          <a:p>
            <a:pPr marL="0" indent="0" algn="just">
              <a:buNone/>
            </a:pPr>
            <a:r>
              <a:rPr lang="en-US" dirty="0" smtClean="0"/>
              <a:t>- Organized </a:t>
            </a:r>
            <a:r>
              <a:rPr lang="en-US" dirty="0"/>
              <a:t>to capture the value of the resource.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332" y="652879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5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Following the lead of </a:t>
            </a:r>
            <a:r>
              <a:rPr lang="en-US" b="1" dirty="0">
                <a:solidFill>
                  <a:srgbClr val="FF0000"/>
                </a:solidFill>
              </a:rPr>
              <a:t>Jay Barney</a:t>
            </a:r>
            <a:r>
              <a:rPr lang="en-US" dirty="0"/>
              <a:t>, one of the pioneers of the resource-based view of </a:t>
            </a:r>
            <a:r>
              <a:rPr lang="en-US" dirty="0" smtClean="0"/>
              <a:t>the </a:t>
            </a:r>
            <a:r>
              <a:rPr lang="en-US" dirty="0"/>
              <a:t>firm, we call this model the VRIO </a:t>
            </a:r>
            <a:r>
              <a:rPr lang="en-US" dirty="0" smtClean="0"/>
              <a:t>framework. According </a:t>
            </a:r>
            <a:r>
              <a:rPr lang="en-US" dirty="0"/>
              <a:t>to this model, a firm can </a:t>
            </a:r>
            <a:r>
              <a:rPr lang="en-US" dirty="0" smtClean="0"/>
              <a:t>gain </a:t>
            </a:r>
            <a:r>
              <a:rPr lang="en-US" dirty="0"/>
              <a:t>and sustain a competitive advantage only when it has resources that satisfy all of the </a:t>
            </a:r>
            <a:r>
              <a:rPr lang="en-US" dirty="0" smtClean="0"/>
              <a:t>VRIO </a:t>
            </a:r>
            <a:r>
              <a:rPr lang="en-US" dirty="0"/>
              <a:t>criteria. Keep in mind that resources in the VRIO framework are broadly defined to </a:t>
            </a:r>
            <a:r>
              <a:rPr lang="en-US" dirty="0" smtClean="0"/>
              <a:t>include </a:t>
            </a:r>
            <a:r>
              <a:rPr lang="en-US" dirty="0"/>
              <a:t>any assets as well </a:t>
            </a:r>
            <a:r>
              <a:rPr lang="en-US" dirty="0" smtClean="0"/>
              <a:t>as any </a:t>
            </a:r>
            <a:r>
              <a:rPr lang="en-US" dirty="0"/>
              <a:t>capabilities and competencies that a firm can draw upon </a:t>
            </a:r>
            <a:r>
              <a:rPr lang="en-US" dirty="0" smtClean="0"/>
              <a:t>when </a:t>
            </a:r>
            <a:r>
              <a:rPr lang="en-US" dirty="0"/>
              <a:t>formulating and implementing strategy. Exhibit 4.5 captures the VRIO framework.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414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2129425"/>
            <a:ext cx="9896604" cy="39456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089" y="6389509"/>
            <a:ext cx="9902229" cy="204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93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Valuable.  </a:t>
            </a:r>
            <a:r>
              <a:rPr lang="en-US" b="1" dirty="0" smtClean="0"/>
              <a:t>A </a:t>
            </a:r>
            <a:r>
              <a:rPr lang="en-US" b="1" dirty="0"/>
              <a:t>valuable </a:t>
            </a:r>
            <a:r>
              <a:rPr lang="en-US" b="1" dirty="0" smtClean="0"/>
              <a:t>resource </a:t>
            </a:r>
            <a:r>
              <a:rPr lang="en-US" dirty="0" smtClean="0"/>
              <a:t>is </a:t>
            </a:r>
            <a:r>
              <a:rPr lang="en-US" dirty="0"/>
              <a:t>one that enables the firm to exploit an external </a:t>
            </a:r>
            <a:r>
              <a:rPr lang="en-US" dirty="0" smtClean="0"/>
              <a:t>opportunity </a:t>
            </a:r>
            <a:r>
              <a:rPr lang="en-US" dirty="0"/>
              <a:t>or offset an external threat. This has a positive effect on a firm’s </a:t>
            </a:r>
            <a:r>
              <a:rPr lang="en-US" dirty="0" smtClean="0"/>
              <a:t>competitive advantage</a:t>
            </a:r>
            <a:r>
              <a:rPr lang="en-US" dirty="0"/>
              <a:t>. In particular, a valuable resource enables a firm to increase its economic value </a:t>
            </a:r>
            <a:r>
              <a:rPr lang="en-US" dirty="0" smtClean="0"/>
              <a:t> creation </a:t>
            </a:r>
            <a:r>
              <a:rPr lang="en-US" dirty="0"/>
              <a:t>(V  − C). Revenues rise if a firm is able to increase the perceived value of its </a:t>
            </a:r>
            <a:r>
              <a:rPr lang="en-US" dirty="0" smtClean="0"/>
              <a:t>product </a:t>
            </a:r>
            <a:r>
              <a:rPr lang="en-US" dirty="0"/>
              <a:t>or service in the eyes of consumers by offering superior design and adding </a:t>
            </a:r>
            <a:r>
              <a:rPr lang="en-US" dirty="0" smtClean="0"/>
              <a:t>attractive </a:t>
            </a:r>
            <a:r>
              <a:rPr lang="en-US" dirty="0"/>
              <a:t>features (assuming costs are not increasing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Rare.  </a:t>
            </a:r>
            <a:r>
              <a:rPr lang="en-US" dirty="0" smtClean="0"/>
              <a:t>A </a:t>
            </a:r>
            <a:r>
              <a:rPr lang="en-US" dirty="0"/>
              <a:t>resource is rare if only one or a few firms possess it. If the resource is </a:t>
            </a:r>
            <a:r>
              <a:rPr lang="en-US" dirty="0" smtClean="0"/>
              <a:t>common, it </a:t>
            </a:r>
            <a:r>
              <a:rPr lang="en-US" dirty="0"/>
              <a:t>will result in perfect competition where no firm is able to maintain a competitive </a:t>
            </a:r>
            <a:r>
              <a:rPr lang="en-US" dirty="0" smtClean="0"/>
              <a:t>advantage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1695" y="6392388"/>
            <a:ext cx="9902229" cy="2048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18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Costly to imitate.  </a:t>
            </a:r>
            <a:r>
              <a:rPr lang="en-US" dirty="0" smtClean="0"/>
              <a:t>A </a:t>
            </a:r>
            <a:r>
              <a:rPr lang="en-US" dirty="0"/>
              <a:t>resource is costly to </a:t>
            </a:r>
            <a:r>
              <a:rPr lang="en-US" dirty="0" smtClean="0"/>
              <a:t>imitate if </a:t>
            </a:r>
            <a:r>
              <a:rPr lang="en-US" dirty="0"/>
              <a:t>firms that do not possess the resource </a:t>
            </a:r>
            <a:r>
              <a:rPr lang="en-US" dirty="0" smtClean="0"/>
              <a:t>are </a:t>
            </a:r>
            <a:r>
              <a:rPr lang="en-US" dirty="0"/>
              <a:t>unable to develop or buy the resource at a reasonable price. If the resource in question is </a:t>
            </a:r>
            <a:r>
              <a:rPr lang="en-US" dirty="0" smtClean="0"/>
              <a:t>valuable</a:t>
            </a:r>
            <a:r>
              <a:rPr lang="en-US" dirty="0"/>
              <a:t>, rare, and costly to imitate, then it is an internal strength and a core competency. If </a:t>
            </a:r>
            <a:r>
              <a:rPr lang="en-US" dirty="0" smtClean="0"/>
              <a:t>the </a:t>
            </a:r>
            <a:r>
              <a:rPr lang="en-US" dirty="0"/>
              <a:t>firm’s competitors fail to duplicate the strategy based on the valuable, rare, and costly-to-imitate resource, then the firm can achieve a temporary competitive advantage.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28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-Organized to capture value.  </a:t>
            </a:r>
            <a:r>
              <a:rPr lang="en-US" dirty="0" smtClean="0"/>
              <a:t>The </a:t>
            </a:r>
            <a:r>
              <a:rPr lang="en-US" dirty="0"/>
              <a:t>final criterion of whether a rare, valuable, and </a:t>
            </a:r>
            <a:r>
              <a:rPr lang="en-US" dirty="0" smtClean="0"/>
              <a:t>costly-to-imitate </a:t>
            </a:r>
            <a:r>
              <a:rPr lang="en-US" dirty="0"/>
              <a:t>resource can form the basis of a sustainable competitive advantage </a:t>
            </a:r>
            <a:r>
              <a:rPr lang="en-US" dirty="0" smtClean="0"/>
              <a:t>depends </a:t>
            </a:r>
            <a:r>
              <a:rPr lang="en-US" dirty="0"/>
              <a:t>on the firm’s internal structure. To fully exploit the competitive potential of its </a:t>
            </a:r>
            <a:r>
              <a:rPr lang="en-US" dirty="0" smtClean="0"/>
              <a:t>resources</a:t>
            </a:r>
            <a:r>
              <a:rPr lang="en-US" dirty="0"/>
              <a:t>, capabilities, and competencies, a firm must be </a:t>
            </a:r>
            <a:r>
              <a:rPr lang="en-US" b="1" dirty="0">
                <a:solidFill>
                  <a:srgbClr val="FF0000"/>
                </a:solidFill>
              </a:rPr>
              <a:t>organized to capture </a:t>
            </a:r>
            <a:r>
              <a:rPr lang="en-US" b="1" dirty="0" smtClean="0">
                <a:solidFill>
                  <a:srgbClr val="FF0000"/>
                </a:solidFill>
              </a:rPr>
              <a:t>value—</a:t>
            </a:r>
            <a:r>
              <a:rPr lang="en-US" dirty="0" smtClean="0"/>
              <a:t>that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/>
              <a:t>is, it must have in place an effective organizational structure and coordinating systems.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26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21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Isolating Mechanisms: how To sustain a competitive advantage</a:t>
            </a:r>
          </a:p>
          <a:p>
            <a:pPr marL="0" indent="0" algn="just">
              <a:buNone/>
            </a:pPr>
            <a:r>
              <a:rPr lang="en-US" dirty="0" smtClean="0"/>
              <a:t>Although </a:t>
            </a:r>
            <a:r>
              <a:rPr lang="en-US" dirty="0"/>
              <a:t>VRIO resources can lay the foundation of a sustainable competitive advantage, </a:t>
            </a:r>
            <a:r>
              <a:rPr lang="en-US" dirty="0" smtClean="0"/>
              <a:t>no </a:t>
            </a:r>
            <a:r>
              <a:rPr lang="en-US" dirty="0"/>
              <a:t>competitive advantage can be sustained indefinitely. Several conditions, however, </a:t>
            </a:r>
            <a:r>
              <a:rPr lang="en-US" dirty="0" smtClean="0"/>
              <a:t>can </a:t>
            </a:r>
            <a:r>
              <a:rPr lang="en-US" dirty="0"/>
              <a:t>offer some protection to a successful firm by making it more difficult for </a:t>
            </a:r>
            <a:r>
              <a:rPr lang="en-US" dirty="0" smtClean="0"/>
              <a:t>competitors </a:t>
            </a:r>
            <a:r>
              <a:rPr lang="en-US" dirty="0"/>
              <a:t>to imitate the resources, capabilities, or competencies that underlie its competitive </a:t>
            </a:r>
            <a:r>
              <a:rPr lang="en-US" dirty="0" smtClean="0"/>
              <a:t>advantage: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Better expectations of future resource value.</a:t>
            </a:r>
          </a:p>
          <a:p>
            <a:pPr marL="0" indent="0" algn="just">
              <a:buNone/>
            </a:pPr>
            <a:r>
              <a:rPr lang="en-US" dirty="0"/>
              <a:t>■  Path dependence.</a:t>
            </a:r>
          </a:p>
          <a:p>
            <a:pPr marL="0" indent="0" algn="just">
              <a:buNone/>
            </a:pPr>
            <a:r>
              <a:rPr lang="en-US" dirty="0"/>
              <a:t>■  Causal ambiguity.</a:t>
            </a:r>
          </a:p>
          <a:p>
            <a:pPr marL="0" indent="0" algn="just">
              <a:buNone/>
            </a:pPr>
            <a:r>
              <a:rPr lang="en-US" dirty="0"/>
              <a:t>■  Social complexity.</a:t>
            </a:r>
          </a:p>
          <a:p>
            <a:pPr marL="0" indent="0" algn="just">
              <a:buNone/>
            </a:pPr>
            <a:r>
              <a:rPr lang="en-US" dirty="0"/>
              <a:t>■  Intellectual property (IP) protection.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392388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723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413" y="189077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Better expectations of future resource value.  </a:t>
            </a:r>
            <a:r>
              <a:rPr lang="en-US" dirty="0" smtClean="0"/>
              <a:t>Sometimes </a:t>
            </a:r>
            <a:r>
              <a:rPr lang="en-US" dirty="0"/>
              <a:t>firms can acquire </a:t>
            </a:r>
            <a:r>
              <a:rPr lang="en-US" dirty="0" smtClean="0"/>
              <a:t>resources </a:t>
            </a:r>
            <a:r>
              <a:rPr lang="en-US" dirty="0"/>
              <a:t>at a low cost, which lays the foundation for a competitive advantage later when </a:t>
            </a:r>
            <a:r>
              <a:rPr lang="en-US" dirty="0" smtClean="0"/>
              <a:t>expectations </a:t>
            </a:r>
            <a:r>
              <a:rPr lang="en-US" dirty="0"/>
              <a:t>about the future of the resource turn out to be more accurate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Path Dependence.  </a:t>
            </a:r>
            <a:r>
              <a:rPr lang="en-US" b="1" dirty="0" smtClean="0"/>
              <a:t>Path dependence </a:t>
            </a:r>
            <a:r>
              <a:rPr lang="en-US" dirty="0" smtClean="0"/>
              <a:t>describes </a:t>
            </a:r>
            <a:r>
              <a:rPr lang="en-US" dirty="0"/>
              <a:t>a process in which the options one </a:t>
            </a:r>
            <a:r>
              <a:rPr lang="en-US" dirty="0" smtClean="0"/>
              <a:t>faces in </a:t>
            </a:r>
            <a:r>
              <a:rPr lang="en-US" dirty="0"/>
              <a:t>a current situation are limited by decisions made in the </a:t>
            </a:r>
            <a:r>
              <a:rPr lang="en-US" dirty="0" smtClean="0"/>
              <a:t>past.27Often</a:t>
            </a:r>
            <a:r>
              <a:rPr lang="en-US" dirty="0"/>
              <a:t>, early </a:t>
            </a:r>
            <a:r>
              <a:rPr lang="en-US" dirty="0" smtClean="0"/>
              <a:t>events—sometimes </a:t>
            </a:r>
            <a:r>
              <a:rPr lang="en-US" dirty="0"/>
              <a:t>even random ones—have a significant effect on final outcomes.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3178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41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Causal ambiguity.  </a:t>
            </a:r>
            <a:r>
              <a:rPr lang="en-US" b="1" dirty="0" smtClean="0"/>
              <a:t>Causal ambiguity </a:t>
            </a:r>
            <a:r>
              <a:rPr lang="en-US" dirty="0" smtClean="0"/>
              <a:t>describes </a:t>
            </a:r>
            <a:r>
              <a:rPr lang="en-US" dirty="0"/>
              <a:t>a situation in which the cause and </a:t>
            </a:r>
            <a:r>
              <a:rPr lang="en-US" dirty="0" smtClean="0"/>
              <a:t>effect </a:t>
            </a:r>
            <a:r>
              <a:rPr lang="en-US" dirty="0"/>
              <a:t>of a phenomenon are not readily apparent. To formulate and implement a </a:t>
            </a:r>
            <a:r>
              <a:rPr lang="en-US" dirty="0" smtClean="0"/>
              <a:t>strategy that </a:t>
            </a:r>
            <a:r>
              <a:rPr lang="en-US" dirty="0"/>
              <a:t>enhances a firm’s chances of gaining and sustaining a competitive advantage, </a:t>
            </a:r>
            <a:r>
              <a:rPr lang="en-US" dirty="0" smtClean="0"/>
              <a:t>managers need </a:t>
            </a:r>
            <a:r>
              <a:rPr lang="en-US" dirty="0"/>
              <a:t>to have a hypothesis or theory of how to compete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Social complexity.  </a:t>
            </a:r>
            <a:r>
              <a:rPr lang="en-US" b="1" dirty="0" smtClean="0"/>
              <a:t>Social complexity </a:t>
            </a:r>
            <a:r>
              <a:rPr lang="en-US" dirty="0" smtClean="0"/>
              <a:t>describes </a:t>
            </a:r>
            <a:r>
              <a:rPr lang="en-US" dirty="0"/>
              <a:t>situations in which different social and </a:t>
            </a:r>
            <a:r>
              <a:rPr lang="en-US" dirty="0" smtClean="0"/>
              <a:t>business </a:t>
            </a:r>
            <a:r>
              <a:rPr lang="en-US" dirty="0"/>
              <a:t>systems interact. There is frequently no causal ambiguity as to how the </a:t>
            </a:r>
            <a:r>
              <a:rPr lang="en-US" dirty="0" smtClean="0"/>
              <a:t>individual systems </a:t>
            </a:r>
            <a:r>
              <a:rPr lang="en-US" dirty="0"/>
              <a:t>such as supply chain management or new product development work in isolation.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885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Intellectual property protection.  </a:t>
            </a:r>
            <a:r>
              <a:rPr lang="en-US" b="1" dirty="0" smtClean="0"/>
              <a:t>Intellectual </a:t>
            </a:r>
            <a:r>
              <a:rPr lang="en-US" b="1" dirty="0"/>
              <a:t>property (IP) </a:t>
            </a:r>
            <a:r>
              <a:rPr lang="en-US" b="1" dirty="0" smtClean="0"/>
              <a:t>protection </a:t>
            </a:r>
            <a:r>
              <a:rPr lang="en-US" dirty="0" smtClean="0"/>
              <a:t>is </a:t>
            </a:r>
            <a:r>
              <a:rPr lang="en-US" dirty="0"/>
              <a:t>a </a:t>
            </a:r>
            <a:r>
              <a:rPr lang="en-US" dirty="0" smtClean="0"/>
              <a:t>critical </a:t>
            </a:r>
            <a:r>
              <a:rPr lang="en-US" dirty="0"/>
              <a:t>intangible resource that can also help sustain a competitive advance. Consider </a:t>
            </a:r>
            <a:r>
              <a:rPr lang="en-US" dirty="0" smtClean="0"/>
              <a:t>the </a:t>
            </a:r>
            <a:r>
              <a:rPr lang="en-US" dirty="0"/>
              <a:t>five major forms of IP protection: patents, designs, copyrights, trademarks, and </a:t>
            </a:r>
            <a:r>
              <a:rPr lang="en-US" dirty="0" smtClean="0"/>
              <a:t>trade </a:t>
            </a:r>
            <a:r>
              <a:rPr lang="en-US" dirty="0"/>
              <a:t>secrets.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210" y="62341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131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4.3 The Dynamic Capabilities </a:t>
            </a:r>
            <a:r>
              <a:rPr lang="en-US" b="1" dirty="0" smtClean="0">
                <a:solidFill>
                  <a:srgbClr val="FF0000"/>
                </a:solidFill>
              </a:rPr>
              <a:t>Perspective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The dynamic capabilities perspective adds, as the name suggests, a dynamic or time element. In particular, </a:t>
            </a:r>
            <a:r>
              <a:rPr lang="en-US" b="1" dirty="0">
                <a:solidFill>
                  <a:srgbClr val="FF0000"/>
                </a:solidFill>
              </a:rPr>
              <a:t>dynamic capabilities </a:t>
            </a:r>
            <a:r>
              <a:rPr lang="en-US" dirty="0"/>
              <a:t>describe a firm’s ability to create, deploy, modify, reconfigure, upgrade, or leverage its resources over time in its quest for competitive advantage. Dynamic capabilities are essential to move beyond a short-lived advantage and create a sustained competitive advantage. For a firm to sustain its advantage, any fit between its internal strengths and the external environment must be dynamic.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927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That is, the firm must be able to change its internal resource base as the </a:t>
            </a:r>
            <a:r>
              <a:rPr lang="en-US" dirty="0" smtClean="0"/>
              <a:t>external environment </a:t>
            </a:r>
            <a:r>
              <a:rPr lang="en-US" dirty="0"/>
              <a:t>changes. The goal should be to develop resources, capabilities, and </a:t>
            </a:r>
            <a:r>
              <a:rPr lang="en-US" dirty="0" smtClean="0"/>
              <a:t>competencies </a:t>
            </a:r>
            <a:r>
              <a:rPr lang="en-US" dirty="0"/>
              <a:t>that create a strategic </a:t>
            </a:r>
            <a:r>
              <a:rPr lang="en-US" dirty="0" smtClean="0"/>
              <a:t>fit with </a:t>
            </a:r>
            <a:r>
              <a:rPr lang="en-US" dirty="0"/>
              <a:t>the firm’s environment. Rather than </a:t>
            </a:r>
            <a:r>
              <a:rPr lang="en-US" dirty="0" smtClean="0"/>
              <a:t>creating a </a:t>
            </a:r>
            <a:r>
              <a:rPr lang="en-US" dirty="0"/>
              <a:t>static fit, the firm’s internal strengths should change with its external environment in a </a:t>
            </a:r>
            <a:r>
              <a:rPr lang="en-US" dirty="0" smtClean="0"/>
              <a:t> dynamic fashion.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540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In the </a:t>
            </a:r>
            <a:r>
              <a:rPr lang="en-US" b="1" dirty="0">
                <a:solidFill>
                  <a:srgbClr val="FF0000"/>
                </a:solidFill>
              </a:rPr>
              <a:t>dynamic capabilities </a:t>
            </a:r>
            <a:r>
              <a:rPr lang="en-US" b="1" dirty="0" smtClean="0">
                <a:solidFill>
                  <a:srgbClr val="FF0000"/>
                </a:solidFill>
              </a:rPr>
              <a:t>perspective</a:t>
            </a:r>
            <a:r>
              <a:rPr lang="en-US" dirty="0" smtClean="0"/>
              <a:t>, competitive </a:t>
            </a:r>
            <a:r>
              <a:rPr lang="en-US" dirty="0"/>
              <a:t>advantage is the outflow of a </a:t>
            </a:r>
            <a:r>
              <a:rPr lang="en-US" dirty="0" smtClean="0"/>
              <a:t>firm’s </a:t>
            </a:r>
            <a:r>
              <a:rPr lang="en-US" dirty="0"/>
              <a:t>capacity to modify and leverage its resource base in a way that enables it to gain and </a:t>
            </a:r>
            <a:r>
              <a:rPr lang="en-US" dirty="0" smtClean="0"/>
              <a:t>sustain </a:t>
            </a:r>
            <a:r>
              <a:rPr lang="en-US" dirty="0"/>
              <a:t>competitive advantage in a constantly changing environment. Given the </a:t>
            </a:r>
            <a:r>
              <a:rPr lang="en-US" dirty="0" smtClean="0"/>
              <a:t>accelerated </a:t>
            </a:r>
            <a:r>
              <a:rPr lang="en-US" dirty="0"/>
              <a:t>pace of technological change, in combination with deregulation, globalization, and </a:t>
            </a:r>
            <a:r>
              <a:rPr lang="en-US" dirty="0" smtClean="0"/>
              <a:t>demographic </a:t>
            </a:r>
            <a:r>
              <a:rPr lang="en-US" dirty="0"/>
              <a:t>shifts, dynamic markets today are the rule rather than the exception.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72125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9595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As a </a:t>
            </a:r>
            <a:r>
              <a:rPr lang="en-US" dirty="0" smtClean="0"/>
              <a:t>response</a:t>
            </a:r>
            <a:r>
              <a:rPr lang="en-US" dirty="0"/>
              <a:t>, a firm may create, deploy, modify, reconfigure, or upgrade resources so as to </a:t>
            </a:r>
            <a:r>
              <a:rPr lang="en-US" dirty="0" smtClean="0"/>
              <a:t>provide </a:t>
            </a:r>
            <a:r>
              <a:rPr lang="en-US" dirty="0"/>
              <a:t>value to customers and/or lower costs in a dynamic environment. The essence of </a:t>
            </a:r>
            <a:r>
              <a:rPr lang="en-US" dirty="0" smtClean="0"/>
              <a:t>this </a:t>
            </a:r>
            <a:r>
              <a:rPr lang="en-US" dirty="0"/>
              <a:t>perspective is that competitive advantage is not derived from static resource or market </a:t>
            </a:r>
            <a:r>
              <a:rPr lang="en-US" dirty="0" smtClean="0"/>
              <a:t>advantages</a:t>
            </a:r>
            <a:r>
              <a:rPr lang="en-US" dirty="0"/>
              <a:t>, but from a dynamic </a:t>
            </a:r>
            <a:r>
              <a:rPr lang="en-US" dirty="0" smtClean="0"/>
              <a:t>reconfiguration of </a:t>
            </a:r>
            <a:r>
              <a:rPr lang="en-US" dirty="0"/>
              <a:t>a firm’s resource base.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525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One way to think about developing dynamic capabilities and other intangible resources </a:t>
            </a:r>
            <a:r>
              <a:rPr lang="en-US" dirty="0" smtClean="0"/>
              <a:t> is </a:t>
            </a:r>
            <a:r>
              <a:rPr lang="en-US" dirty="0"/>
              <a:t>to distinguish between resource stocks and resource </a:t>
            </a:r>
            <a:r>
              <a:rPr lang="en-US" dirty="0" smtClean="0"/>
              <a:t>flows. In </a:t>
            </a:r>
            <a:r>
              <a:rPr lang="en-US" dirty="0"/>
              <a:t>this perspective, 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resource stocks </a:t>
            </a:r>
            <a:r>
              <a:rPr lang="en-US" dirty="0" smtClean="0"/>
              <a:t>are </a:t>
            </a:r>
            <a:r>
              <a:rPr lang="en-US" dirty="0"/>
              <a:t>the firm’s current level of intangible resources. </a:t>
            </a:r>
            <a:r>
              <a:rPr lang="en-US" b="1" dirty="0">
                <a:solidFill>
                  <a:srgbClr val="FF0000"/>
                </a:solidFill>
              </a:rPr>
              <a:t>Resource </a:t>
            </a:r>
            <a:r>
              <a:rPr lang="en-US" b="1" dirty="0" smtClean="0">
                <a:solidFill>
                  <a:srgbClr val="FF0000"/>
                </a:solidFill>
              </a:rPr>
              <a:t>flows </a:t>
            </a:r>
            <a:r>
              <a:rPr lang="en-US" dirty="0" smtClean="0"/>
              <a:t>are  the </a:t>
            </a:r>
            <a:r>
              <a:rPr lang="en-US" dirty="0"/>
              <a:t>firm’s level of investments to maintain or build a resource. A helpful metaphor to </a:t>
            </a:r>
            <a:r>
              <a:rPr lang="en-US" dirty="0" smtClean="0"/>
              <a:t>explain </a:t>
            </a:r>
            <a:r>
              <a:rPr lang="en-US" dirty="0"/>
              <a:t>the differences between resource stocks and resource flows is a bathtub that is </a:t>
            </a:r>
            <a:r>
              <a:rPr lang="en-US" dirty="0" smtClean="0"/>
              <a:t>being </a:t>
            </a:r>
            <a:r>
              <a:rPr lang="en-US" dirty="0"/>
              <a:t>filled with water (see Exhibit 4.7</a:t>
            </a:r>
            <a:r>
              <a:rPr lang="en-US" dirty="0" smtClean="0"/>
              <a:t>). The </a:t>
            </a:r>
            <a:r>
              <a:rPr lang="en-US" dirty="0"/>
              <a:t>amount of water in the bathtub indicates </a:t>
            </a:r>
            <a:r>
              <a:rPr lang="en-US" dirty="0" smtClean="0"/>
              <a:t>a </a:t>
            </a:r>
            <a:r>
              <a:rPr lang="en-US" dirty="0"/>
              <a:t>company’s level of a specific intangible resource stock—such as its dynamic </a:t>
            </a:r>
            <a:r>
              <a:rPr lang="en-US" dirty="0" smtClean="0"/>
              <a:t>capabilities</a:t>
            </a:r>
            <a:r>
              <a:rPr lang="en-US" dirty="0"/>
              <a:t>, new </a:t>
            </a:r>
            <a:r>
              <a:rPr lang="en-US" dirty="0" smtClean="0"/>
              <a:t>product development</a:t>
            </a:r>
            <a:r>
              <a:rPr lang="en-US" dirty="0"/>
              <a:t>, engineering expertise, innovation capability, reputation for </a:t>
            </a:r>
            <a:r>
              <a:rPr lang="en-US" dirty="0" smtClean="0"/>
              <a:t>quality</a:t>
            </a:r>
            <a:r>
              <a:rPr lang="en-US" dirty="0"/>
              <a:t>, and so 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658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9555" y="1089765"/>
            <a:ext cx="9757777" cy="51231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1291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96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Low">
              <a:buNone/>
            </a:pPr>
            <a:r>
              <a:rPr lang="en-US" b="1" dirty="0">
                <a:solidFill>
                  <a:srgbClr val="FF0000"/>
                </a:solidFill>
              </a:rPr>
              <a:t>4.4 The Value Chain </a:t>
            </a:r>
            <a:r>
              <a:rPr lang="en-US" b="1" dirty="0" smtClean="0">
                <a:solidFill>
                  <a:srgbClr val="FF0000"/>
                </a:solidFill>
              </a:rPr>
              <a:t>Analysis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Low">
              <a:buNone/>
            </a:pPr>
            <a:r>
              <a:rPr lang="en-US" dirty="0"/>
              <a:t>The value </a:t>
            </a:r>
            <a:r>
              <a:rPr lang="en-US" dirty="0" smtClean="0"/>
              <a:t>chain describes </a:t>
            </a:r>
            <a:r>
              <a:rPr lang="en-US" dirty="0"/>
              <a:t>the internal activities a firm engages in when transforming </a:t>
            </a:r>
            <a:r>
              <a:rPr lang="en-US" dirty="0" smtClean="0"/>
              <a:t>inputs </a:t>
            </a:r>
            <a:r>
              <a:rPr lang="en-US" dirty="0"/>
              <a:t>into </a:t>
            </a:r>
            <a:r>
              <a:rPr lang="en-US" dirty="0" smtClean="0"/>
              <a:t>outputs. Each </a:t>
            </a:r>
            <a:r>
              <a:rPr lang="en-US" dirty="0"/>
              <a:t>activity the firm performs along the horizontal chain adds </a:t>
            </a:r>
            <a:r>
              <a:rPr lang="en-US" dirty="0" smtClean="0"/>
              <a:t>incremental </a:t>
            </a:r>
            <a:r>
              <a:rPr lang="en-US" dirty="0"/>
              <a:t>value—raw materials and other inputs are transformed into components that </a:t>
            </a:r>
            <a:r>
              <a:rPr lang="en-US" dirty="0" smtClean="0"/>
              <a:t>are </a:t>
            </a:r>
            <a:r>
              <a:rPr lang="en-US" dirty="0"/>
              <a:t>assembled into finished products or services for the end consumer. Each activity the </a:t>
            </a:r>
            <a:r>
              <a:rPr lang="en-US" dirty="0" smtClean="0"/>
              <a:t>firm </a:t>
            </a:r>
            <a:r>
              <a:rPr lang="en-US" dirty="0"/>
              <a:t>performs along the value chain also adds incremental costs.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626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A careful analysis of the </a:t>
            </a:r>
            <a:r>
              <a:rPr lang="en-US" dirty="0" smtClean="0"/>
              <a:t>value </a:t>
            </a:r>
            <a:r>
              <a:rPr lang="en-US" dirty="0"/>
              <a:t>chain allows managers to obtain a more detailed and fine-grained understanding of </a:t>
            </a:r>
            <a:r>
              <a:rPr lang="en-US" dirty="0" smtClean="0"/>
              <a:t>how </a:t>
            </a:r>
            <a:r>
              <a:rPr lang="en-US" dirty="0"/>
              <a:t>the firm’s economic value creation(V − C) breaks down into a distinct set of activities </a:t>
            </a:r>
            <a:r>
              <a:rPr lang="en-US" dirty="0" smtClean="0"/>
              <a:t>that </a:t>
            </a:r>
            <a:r>
              <a:rPr lang="en-US" dirty="0"/>
              <a:t>help determine perceived value (V) and the costs (C) to create it. </a:t>
            </a:r>
            <a:r>
              <a:rPr lang="en-US" dirty="0" smtClean="0"/>
              <a:t>The value </a:t>
            </a:r>
            <a:r>
              <a:rPr lang="en-US" dirty="0"/>
              <a:t>chain </a:t>
            </a:r>
            <a:r>
              <a:rPr lang="en-US" dirty="0" smtClean="0"/>
              <a:t>concept </a:t>
            </a:r>
            <a:r>
              <a:rPr lang="en-US" dirty="0"/>
              <a:t>can be applied to basically any firm, from those in manufacturing industries to those in high-tech ones or service firms.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850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As shown in Exhibit 4.8, the value chain is divided into primary </a:t>
            </a:r>
            <a:r>
              <a:rPr lang="en-US" dirty="0" smtClean="0"/>
              <a:t>and support </a:t>
            </a:r>
            <a:r>
              <a:rPr lang="en-US" dirty="0"/>
              <a:t>activities. </a:t>
            </a:r>
            <a:r>
              <a:rPr lang="en-US" dirty="0" smtClean="0"/>
              <a:t>The </a:t>
            </a:r>
            <a:r>
              <a:rPr lang="en-US" dirty="0"/>
              <a:t>primary </a:t>
            </a:r>
            <a:r>
              <a:rPr lang="en-US" dirty="0" smtClean="0"/>
              <a:t>activities add </a:t>
            </a:r>
            <a:r>
              <a:rPr lang="en-US" dirty="0"/>
              <a:t>value directly as the firm transforms inputs into </a:t>
            </a:r>
            <a:r>
              <a:rPr lang="en-US" dirty="0" smtClean="0"/>
              <a:t>outputs—from raw </a:t>
            </a:r>
            <a:r>
              <a:rPr lang="en-US" dirty="0"/>
              <a:t>materials through </a:t>
            </a:r>
            <a:r>
              <a:rPr lang="en-US" dirty="0" smtClean="0"/>
              <a:t>production phases </a:t>
            </a:r>
            <a:r>
              <a:rPr lang="en-US" dirty="0"/>
              <a:t>to sales and marketing and finally customer </a:t>
            </a:r>
            <a:r>
              <a:rPr lang="en-US" dirty="0" smtClean="0"/>
              <a:t>service</a:t>
            </a:r>
            <a:r>
              <a:rPr lang="en-US" dirty="0"/>
              <a:t>, specifically</a:t>
            </a:r>
          </a:p>
          <a:p>
            <a:pPr marL="0" indent="0" algn="just">
              <a:buNone/>
            </a:pPr>
            <a:r>
              <a:rPr lang="en-US" dirty="0"/>
              <a:t>■  Supply chain management.</a:t>
            </a:r>
          </a:p>
          <a:p>
            <a:pPr marL="0" indent="0" algn="just">
              <a:buNone/>
            </a:pPr>
            <a:r>
              <a:rPr lang="en-US" dirty="0"/>
              <a:t>■  Operations.</a:t>
            </a:r>
          </a:p>
          <a:p>
            <a:pPr marL="0" indent="0" algn="just">
              <a:buNone/>
            </a:pPr>
            <a:r>
              <a:rPr lang="en-US" dirty="0"/>
              <a:t>■  Distribution.</a:t>
            </a:r>
          </a:p>
          <a:p>
            <a:pPr marL="0" indent="0" algn="just">
              <a:buNone/>
            </a:pPr>
            <a:r>
              <a:rPr lang="en-US" dirty="0"/>
              <a:t>■  Marketing and sales.</a:t>
            </a:r>
          </a:p>
          <a:p>
            <a:pPr marL="0" indent="0" algn="just">
              <a:buNone/>
            </a:pPr>
            <a:r>
              <a:rPr lang="en-US" dirty="0"/>
              <a:t>■  After-sales service.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663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Other activities, called support activities, add value indirectly. These activities </a:t>
            </a:r>
            <a:r>
              <a:rPr lang="en-US" dirty="0" smtClean="0"/>
              <a:t>include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Research and development (R&amp;D).</a:t>
            </a:r>
          </a:p>
          <a:p>
            <a:pPr marL="0" indent="0" algn="just">
              <a:buNone/>
            </a:pPr>
            <a:r>
              <a:rPr lang="en-US" dirty="0"/>
              <a:t>■  Information systems.</a:t>
            </a:r>
          </a:p>
          <a:p>
            <a:pPr marL="0" indent="0" algn="just">
              <a:buNone/>
            </a:pPr>
            <a:r>
              <a:rPr lang="en-US" dirty="0"/>
              <a:t>■  Human resources.</a:t>
            </a:r>
          </a:p>
          <a:p>
            <a:pPr marL="0" indent="0" algn="just">
              <a:buNone/>
            </a:pPr>
            <a:r>
              <a:rPr lang="en-US" dirty="0"/>
              <a:t>■  Accounting and finance.</a:t>
            </a:r>
          </a:p>
          <a:p>
            <a:pPr marL="0" indent="0" algn="just">
              <a:buNone/>
            </a:pPr>
            <a:r>
              <a:rPr lang="en-US" dirty="0"/>
              <a:t>■  Firm infrastructure including processes, policies, and procedures.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90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625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7862" y="1465545"/>
            <a:ext cx="8718115" cy="49978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36101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001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4.5 Implications for the Strategist</a:t>
            </a:r>
          </a:p>
          <a:p>
            <a:pPr marL="0" indent="0" algn="just">
              <a:buNone/>
            </a:pPr>
            <a:r>
              <a:rPr lang="en-US" dirty="0"/>
              <a:t>We’ve now reached a significant point: We can combine external analysis from Chapter 3 </a:t>
            </a:r>
            <a:r>
              <a:rPr lang="en-US" dirty="0" smtClean="0"/>
              <a:t> with </a:t>
            </a:r>
            <a:r>
              <a:rPr lang="en-US" dirty="0"/>
              <a:t>the internal analysis just introduced. Together the two allow you to begin formulating </a:t>
            </a:r>
            <a:r>
              <a:rPr lang="en-US" dirty="0" smtClean="0"/>
              <a:t> a </a:t>
            </a:r>
            <a:r>
              <a:rPr lang="en-US" dirty="0"/>
              <a:t>strategy that matches your firm’s internal resources and capabilities to the demands of the external industry environment. Ideally, managers want to leverage their firm’s internal </a:t>
            </a:r>
            <a:r>
              <a:rPr lang="en-US" dirty="0" smtClean="0"/>
              <a:t> strengths </a:t>
            </a:r>
            <a:r>
              <a:rPr lang="en-US" dirty="0"/>
              <a:t>to exploit </a:t>
            </a:r>
            <a:r>
              <a:rPr lang="en-US" dirty="0" smtClean="0"/>
              <a:t>external opportunities</a:t>
            </a:r>
            <a:r>
              <a:rPr lang="en-US" dirty="0"/>
              <a:t>, while mitigating internal weaknesses and </a:t>
            </a:r>
            <a:r>
              <a:rPr lang="en-US" dirty="0" smtClean="0"/>
              <a:t>external </a:t>
            </a:r>
            <a:r>
              <a:rPr lang="en-US" dirty="0"/>
              <a:t>threats. Both types of analysis in tandem allow managers to formulate a strategy that is </a:t>
            </a:r>
            <a:r>
              <a:rPr lang="en-US" dirty="0" smtClean="0"/>
              <a:t> tailored </a:t>
            </a:r>
            <a:r>
              <a:rPr lang="en-US" dirty="0"/>
              <a:t>to their company, creating a unique fit between the company’s internal resources </a:t>
            </a:r>
            <a:r>
              <a:rPr lang="en-US" dirty="0" smtClean="0"/>
              <a:t> and </a:t>
            </a:r>
            <a:r>
              <a:rPr lang="en-US" dirty="0"/>
              <a:t>the external </a:t>
            </a:r>
            <a:r>
              <a:rPr lang="en-US" dirty="0" smtClean="0"/>
              <a:t>environment.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635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Using SWOT analysis to generate Insights From external and internal analysis</a:t>
            </a:r>
          </a:p>
          <a:p>
            <a:pPr marL="0" indent="0" algn="just">
              <a:buNone/>
            </a:pPr>
            <a:r>
              <a:rPr lang="en-US" dirty="0" smtClean="0"/>
              <a:t>We </a:t>
            </a:r>
            <a:r>
              <a:rPr lang="en-US" dirty="0"/>
              <a:t>synthesize insights from an internal analysis of the company’s </a:t>
            </a:r>
            <a:r>
              <a:rPr lang="en-US" dirty="0" smtClean="0"/>
              <a:t>strengths and  weaknesses with </a:t>
            </a:r>
            <a:r>
              <a:rPr lang="en-US" dirty="0"/>
              <a:t>those from an analysis of external </a:t>
            </a:r>
            <a:r>
              <a:rPr lang="en-US" dirty="0" smtClean="0"/>
              <a:t>opportunities and threats using  the </a:t>
            </a:r>
            <a:r>
              <a:rPr lang="en-US" b="1" dirty="0">
                <a:solidFill>
                  <a:srgbClr val="FF0000"/>
                </a:solidFill>
              </a:rPr>
              <a:t>SWOT analysis</a:t>
            </a:r>
            <a:r>
              <a:rPr lang="en-US" dirty="0"/>
              <a:t>. Internal strengths (S) and weaknesses (W) concern resources, </a:t>
            </a:r>
            <a:r>
              <a:rPr lang="en-US" dirty="0" smtClean="0"/>
              <a:t> capabilities</a:t>
            </a:r>
            <a:r>
              <a:rPr lang="en-US" dirty="0"/>
              <a:t>, and competencies. Whether they are strengths or weaknesses can be </a:t>
            </a:r>
            <a:r>
              <a:rPr lang="en-US" dirty="0" smtClean="0"/>
              <a:t> determined </a:t>
            </a:r>
            <a:r>
              <a:rPr lang="en-US" dirty="0"/>
              <a:t>by applying the VRIO framework. A resource is a weakness if it is not </a:t>
            </a:r>
            <a:r>
              <a:rPr lang="en-US" dirty="0" smtClean="0"/>
              <a:t> valuable</a:t>
            </a:r>
            <a:r>
              <a:rPr lang="en-US" dirty="0"/>
              <a:t>. In this case, the resource does not allow the firm to exploit an external opportunity </a:t>
            </a:r>
            <a:r>
              <a:rPr lang="en-US" dirty="0" smtClean="0"/>
              <a:t> or </a:t>
            </a:r>
            <a:r>
              <a:rPr lang="en-US" dirty="0"/>
              <a:t>offset an external threat. A resource, however, is a strength and a core competency if </a:t>
            </a:r>
            <a:r>
              <a:rPr lang="en-US" dirty="0" smtClean="0"/>
              <a:t> it </a:t>
            </a:r>
            <a:r>
              <a:rPr lang="en-US" dirty="0"/>
              <a:t>is valuable, rare, costly to imitate, and the firm is organized to capture at least part of the economic value created.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54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External opportunities (O) and threats (T) are in the firm’s general environment and </a:t>
            </a:r>
            <a:r>
              <a:rPr lang="en-US" dirty="0" smtClean="0"/>
              <a:t>can </a:t>
            </a:r>
            <a:r>
              <a:rPr lang="en-US" dirty="0"/>
              <a:t>be captured by PESTEL and Porter’s five forces analyses (discussed in the previous </a:t>
            </a:r>
            <a:r>
              <a:rPr lang="en-US" dirty="0" smtClean="0"/>
              <a:t>chapter</a:t>
            </a:r>
            <a:r>
              <a:rPr lang="en-US" dirty="0"/>
              <a:t>). An attractive industry as determined by Porter’s five forces, for example, </a:t>
            </a:r>
            <a:r>
              <a:rPr lang="en-US" dirty="0" smtClean="0"/>
              <a:t>presents </a:t>
            </a:r>
            <a:r>
              <a:rPr lang="en-US" dirty="0"/>
              <a:t>an external opportunity for firms not yet active in this industry. On the other hand, </a:t>
            </a:r>
            <a:r>
              <a:rPr lang="en-US" dirty="0" smtClean="0"/>
              <a:t> stricter </a:t>
            </a:r>
            <a:r>
              <a:rPr lang="en-US" dirty="0"/>
              <a:t>regulation for financial institutions, for example, might represent an external threat </a:t>
            </a:r>
            <a:r>
              <a:rPr lang="en-US" dirty="0" smtClean="0"/>
              <a:t>to banks.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176963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666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In a first step, managers gather information for a SWOT analysis in order to link internal </a:t>
            </a:r>
            <a:r>
              <a:rPr lang="en-US" dirty="0" smtClean="0"/>
              <a:t> factors </a:t>
            </a:r>
            <a:r>
              <a:rPr lang="en-US" dirty="0"/>
              <a:t>(</a:t>
            </a:r>
            <a:r>
              <a:rPr lang="en-US" dirty="0" smtClean="0"/>
              <a:t>Strengths and </a:t>
            </a:r>
            <a:r>
              <a:rPr lang="en-US" dirty="0"/>
              <a:t>Weaknesses)to external factors (</a:t>
            </a:r>
            <a:r>
              <a:rPr lang="en-US" dirty="0" smtClean="0"/>
              <a:t>Opportunities and </a:t>
            </a:r>
            <a:r>
              <a:rPr lang="en-US" dirty="0"/>
              <a:t>Threats).Next, </a:t>
            </a:r>
            <a:r>
              <a:rPr lang="en-US" dirty="0" smtClean="0"/>
              <a:t> managers </a:t>
            </a:r>
            <a:r>
              <a:rPr lang="en-US" dirty="0"/>
              <a:t>use the SWOT matrix shown in Exhibit 4.9 to develop strategic </a:t>
            </a:r>
            <a:r>
              <a:rPr lang="en-US" dirty="0" smtClean="0"/>
              <a:t>alternatives for the </a:t>
            </a:r>
            <a:r>
              <a:rPr lang="en-US" dirty="0"/>
              <a:t>firm using a four-step process:</a:t>
            </a:r>
          </a:p>
          <a:p>
            <a:pPr marL="0" indent="0" algn="just">
              <a:buNone/>
            </a:pPr>
            <a:r>
              <a:rPr lang="en-US" dirty="0"/>
              <a:t>1.  Focus on the </a:t>
            </a:r>
            <a:r>
              <a:rPr lang="en-US" dirty="0" smtClean="0"/>
              <a:t>Strengths–Opportunities quadrant </a:t>
            </a:r>
            <a:r>
              <a:rPr lang="en-US" dirty="0"/>
              <a:t>(top left) to </a:t>
            </a:r>
            <a:r>
              <a:rPr lang="en-US" dirty="0" smtClean="0"/>
              <a:t>derive “offensive</a:t>
            </a:r>
            <a:r>
              <a:rPr lang="en-US" dirty="0"/>
              <a:t>” </a:t>
            </a:r>
            <a:r>
              <a:rPr lang="en-US" dirty="0" smtClean="0"/>
              <a:t>alternatives </a:t>
            </a:r>
            <a:r>
              <a:rPr lang="en-US" dirty="0"/>
              <a:t>by using an internal strength in order to exploit </a:t>
            </a:r>
            <a:r>
              <a:rPr lang="en-US" dirty="0" smtClean="0"/>
              <a:t>an external </a:t>
            </a:r>
            <a:r>
              <a:rPr lang="en-US" dirty="0"/>
              <a:t>opportunity.</a:t>
            </a:r>
          </a:p>
          <a:p>
            <a:pPr marL="0" indent="0" algn="just">
              <a:buNone/>
            </a:pPr>
            <a:r>
              <a:rPr lang="en-US" dirty="0"/>
              <a:t>2.  Focus on the </a:t>
            </a:r>
            <a:r>
              <a:rPr lang="en-US" dirty="0" smtClean="0"/>
              <a:t>Weaknesses–Threats quadrant </a:t>
            </a:r>
            <a:r>
              <a:rPr lang="en-US" dirty="0"/>
              <a:t>(bottom right) to derive “defensive” alter-natives by eliminating or minimizing an internal </a:t>
            </a:r>
            <a:r>
              <a:rPr lang="en-US" dirty="0" smtClean="0"/>
              <a:t>weakness in </a:t>
            </a:r>
            <a:r>
              <a:rPr lang="en-US" dirty="0"/>
              <a:t>order to mitigate an </a:t>
            </a:r>
            <a:r>
              <a:rPr lang="en-US" dirty="0" smtClean="0"/>
              <a:t>external </a:t>
            </a:r>
            <a:r>
              <a:rPr lang="en-US" dirty="0"/>
              <a:t>threat.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289969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668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9244" y="1290182"/>
            <a:ext cx="9507255" cy="48099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089" y="6322731"/>
            <a:ext cx="9902229" cy="204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426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3.  Focus on the </a:t>
            </a:r>
            <a:r>
              <a:rPr lang="en-US" dirty="0" smtClean="0"/>
              <a:t>Strengths–Threats quadrant </a:t>
            </a:r>
            <a:r>
              <a:rPr lang="en-US" dirty="0"/>
              <a:t>(top right) to use an internal strength to </a:t>
            </a:r>
            <a:r>
              <a:rPr lang="en-US" dirty="0" smtClean="0"/>
              <a:t>minimize </a:t>
            </a:r>
            <a:r>
              <a:rPr lang="en-US" dirty="0"/>
              <a:t>the effect of an external threat.</a:t>
            </a:r>
          </a:p>
          <a:p>
            <a:pPr marL="0" indent="0" algn="just">
              <a:buNone/>
            </a:pPr>
            <a:r>
              <a:rPr lang="en-US" dirty="0"/>
              <a:t>4.  Focus on the </a:t>
            </a:r>
            <a:r>
              <a:rPr lang="en-US" dirty="0" smtClean="0"/>
              <a:t>Weaknesses–Opportunities quadrant </a:t>
            </a:r>
            <a:r>
              <a:rPr lang="en-US" dirty="0"/>
              <a:t>(bottom left) to shore up an internal </a:t>
            </a:r>
            <a:r>
              <a:rPr lang="en-US" dirty="0" smtClean="0"/>
              <a:t>weakness </a:t>
            </a:r>
            <a:r>
              <a:rPr lang="en-US" dirty="0"/>
              <a:t>to improve its ability to take advantage of an external opportunity.</a:t>
            </a:r>
          </a:p>
          <a:p>
            <a:pPr marL="0" indent="0" algn="just">
              <a:buNone/>
            </a:pPr>
            <a:r>
              <a:rPr lang="en-US" dirty="0"/>
              <a:t>In a final step, the strategist needs to carefully evaluate the pros and cons of each </a:t>
            </a:r>
            <a:r>
              <a:rPr lang="en-US" dirty="0" smtClean="0"/>
              <a:t>strategic </a:t>
            </a:r>
            <a:r>
              <a:rPr lang="en-US" dirty="0"/>
              <a:t>alternative to select one or more alternatives to implement. Managers need to </a:t>
            </a:r>
            <a:r>
              <a:rPr lang="en-US" dirty="0" smtClean="0"/>
              <a:t>carefully </a:t>
            </a:r>
            <a:r>
              <a:rPr lang="en-US" dirty="0"/>
              <a:t>explain their decision rationale, including why other strategic alternatives were </a:t>
            </a:r>
            <a:r>
              <a:rPr lang="en-US" dirty="0" smtClean="0"/>
              <a:t>rejected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73" y="6187550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9251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References: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Strategic management, </a:t>
            </a:r>
            <a:r>
              <a:rPr lang="en-US" dirty="0">
                <a:solidFill>
                  <a:srgbClr val="FF0000"/>
                </a:solidFill>
              </a:rPr>
              <a:t>third edition</a:t>
            </a:r>
            <a:r>
              <a:rPr lang="en-US" dirty="0"/>
              <a:t>, 2017</a:t>
            </a:r>
          </a:p>
          <a:p>
            <a:pPr marL="0" indent="0">
              <a:buNone/>
            </a:pPr>
            <a:r>
              <a:rPr lang="en-US" dirty="0" smtClean="0"/>
              <a:t>By Frank </a:t>
            </a:r>
            <a:r>
              <a:rPr lang="en-US" dirty="0"/>
              <a:t>t. Rothaermel</a:t>
            </a:r>
          </a:p>
          <a:p>
            <a:pPr marL="0" indent="0">
              <a:buNone/>
            </a:pPr>
            <a:r>
              <a:rPr lang="en-US" dirty="0"/>
              <a:t>Georgia Institute of 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Chapter </a:t>
            </a:r>
            <a:r>
              <a:rPr lang="en-US" dirty="0" smtClean="0"/>
              <a:t>4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8677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0" y="468334"/>
            <a:ext cx="7962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Capabilities, and Core Competencies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74544"/>
            <a:ext cx="9902229" cy="204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50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2919</Words>
  <Application>Microsoft Office PowerPoint</Application>
  <PresentationFormat>Widescreen</PresentationFormat>
  <Paragraphs>202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48</cp:revision>
  <dcterms:created xsi:type="dcterms:W3CDTF">2021-08-03T13:03:26Z</dcterms:created>
  <dcterms:modified xsi:type="dcterms:W3CDTF">2022-01-28T07:13:47Z</dcterms:modified>
</cp:coreProperties>
</file>