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42" r:id="rId3"/>
    <p:sldId id="357" r:id="rId4"/>
    <p:sldId id="358" r:id="rId5"/>
    <p:sldId id="359" r:id="rId6"/>
    <p:sldId id="362" r:id="rId7"/>
    <p:sldId id="363" r:id="rId8"/>
    <p:sldId id="361" r:id="rId9"/>
    <p:sldId id="360" r:id="rId10"/>
    <p:sldId id="364" r:id="rId11"/>
    <p:sldId id="365" r:id="rId12"/>
    <p:sldId id="366" r:id="rId13"/>
    <p:sldId id="367" r:id="rId14"/>
    <p:sldId id="368" r:id="rId15"/>
    <p:sldId id="369" r:id="rId16"/>
    <p:sldId id="370" r:id="rId17"/>
    <p:sldId id="371" r:id="rId18"/>
    <p:sldId id="372" r:id="rId19"/>
    <p:sldId id="373" r:id="rId20"/>
    <p:sldId id="374" r:id="rId21"/>
    <p:sldId id="375" r:id="rId22"/>
    <p:sldId id="377" r:id="rId23"/>
    <p:sldId id="376" r:id="rId24"/>
    <p:sldId id="378" r:id="rId25"/>
    <p:sldId id="380" r:id="rId26"/>
    <p:sldId id="381" r:id="rId27"/>
    <p:sldId id="382" r:id="rId28"/>
    <p:sldId id="383" r:id="rId29"/>
    <p:sldId id="384" r:id="rId30"/>
    <p:sldId id="385" r:id="rId31"/>
    <p:sldId id="386" r:id="rId32"/>
    <p:sldId id="387" r:id="rId33"/>
    <p:sldId id="388" r:id="rId34"/>
    <p:sldId id="389" r:id="rId35"/>
    <p:sldId id="390" r:id="rId36"/>
    <p:sldId id="391" r:id="rId37"/>
    <p:sldId id="344"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81" autoAdjust="0"/>
    <p:restoredTop sz="94660"/>
  </p:normalViewPr>
  <p:slideViewPr>
    <p:cSldViewPr snapToGrid="0">
      <p:cViewPr varScale="1">
        <p:scale>
          <a:sx n="67" d="100"/>
          <a:sy n="67" d="100"/>
        </p:scale>
        <p:origin x="656"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7818614" cy="1972334"/>
          </a:xfrm>
          <a:prstGeom prst="rect">
            <a:avLst/>
          </a:prstGeom>
        </p:spPr>
      </p:pic>
      <p:pic>
        <p:nvPicPr>
          <p:cNvPr id="13" name="Picture 12"/>
          <p:cNvPicPr>
            <a:picLocks noChangeAspect="1"/>
          </p:cNvPicPr>
          <p:nvPr/>
        </p:nvPicPr>
        <p:blipFill>
          <a:blip r:embed="rId6"/>
          <a:stretch>
            <a:fillRect/>
          </a:stretch>
        </p:blipFill>
        <p:spPr>
          <a:xfrm>
            <a:off x="6237963" y="3125529"/>
            <a:ext cx="6078216" cy="1407469"/>
          </a:xfrm>
          <a:prstGeom prst="rect">
            <a:avLst/>
          </a:prstGeom>
        </p:spPr>
      </p:pic>
      <p:sp>
        <p:nvSpPr>
          <p:cNvPr id="14" name="TextBox 13"/>
          <p:cNvSpPr txBox="1"/>
          <p:nvPr/>
        </p:nvSpPr>
        <p:spPr>
          <a:xfrm>
            <a:off x="188383" y="715791"/>
            <a:ext cx="454425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800" dirty="0">
                <a:solidFill>
                  <a:srgbClr val="FF0000"/>
                </a:solidFill>
                <a:latin typeface="Tajawal Medium" panose="00000600000000000000" pitchFamily="2" charset="-78"/>
                <a:cs typeface="Tajawal Medium" panose="00000600000000000000" pitchFamily="2" charset="-78"/>
              </a:rPr>
              <a:t>Dr. Nael Zabel</a:t>
            </a:r>
          </a:p>
          <a:p>
            <a:r>
              <a:rPr lang="en-US" sz="2800" dirty="0">
                <a:solidFill>
                  <a:srgbClr val="FF9518"/>
                </a:solidFill>
                <a:latin typeface="Tajawal Medium" panose="00000600000000000000" pitchFamily="2" charset="-78"/>
                <a:cs typeface="Tajawal Medium" panose="00000600000000000000" pitchFamily="2" charset="-78"/>
              </a:rPr>
              <a:t>Lecture 6</a:t>
            </a:r>
          </a:p>
        </p:txBody>
      </p:sp>
      <p:sp>
        <p:nvSpPr>
          <p:cNvPr id="16" name="TextBox 15"/>
          <p:cNvSpPr txBox="1"/>
          <p:nvPr/>
        </p:nvSpPr>
        <p:spPr>
          <a:xfrm>
            <a:off x="6237963" y="3185565"/>
            <a:ext cx="6078216"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MGM 510</a:t>
            </a:r>
          </a:p>
          <a:p>
            <a:pPr algn="just"/>
            <a:r>
              <a:rPr lang="en-US" sz="2800" dirty="0">
                <a:solidFill>
                  <a:schemeClr val="bg1"/>
                </a:solidFill>
                <a:latin typeface="Tajawal Medium" panose="00000600000000000000" pitchFamily="2" charset="-78"/>
                <a:cs typeface="Tajawal Medium" panose="00000600000000000000" pitchFamily="2" charset="-78"/>
              </a:rPr>
              <a:t>Risk Management</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734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35426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Topics to Cover in Week 6</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5" name="TextBox 14">
            <a:extLst>
              <a:ext uri="{FF2B5EF4-FFF2-40B4-BE49-F238E27FC236}">
                <a16:creationId xmlns:a16="http://schemas.microsoft.com/office/drawing/2014/main" id="{3120D5D0-FD2B-4E97-A202-F1B364E3E27A}"/>
              </a:ext>
            </a:extLst>
          </p:cNvPr>
          <p:cNvSpPr txBox="1"/>
          <p:nvPr/>
        </p:nvSpPr>
        <p:spPr>
          <a:xfrm>
            <a:off x="1103312" y="1659330"/>
            <a:ext cx="9172575" cy="3416320"/>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Risk management standards</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Scope of risk management standards</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IRM Standard</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COSO ERM Framework</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ISO 31000 Standard</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Risk management context</a:t>
            </a:r>
          </a:p>
        </p:txBody>
      </p:sp>
    </p:spTree>
    <p:extLst>
      <p:ext uri="{BB962C8B-B14F-4D97-AF65-F5344CB8AC3E}">
        <p14:creationId xmlns:p14="http://schemas.microsoft.com/office/powerpoint/2010/main" val="2876805312"/>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708681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6" y="543490"/>
            <a:ext cx="569352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Risk management standards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8" name="TextBox 17">
            <a:extLst>
              <a:ext uri="{FF2B5EF4-FFF2-40B4-BE49-F238E27FC236}">
                <a16:creationId xmlns:a16="http://schemas.microsoft.com/office/drawing/2014/main" id="{D80EADC3-E016-484D-8DE4-00C94F4CF478}"/>
              </a:ext>
            </a:extLst>
          </p:cNvPr>
          <p:cNvSpPr txBox="1"/>
          <p:nvPr/>
        </p:nvSpPr>
        <p:spPr>
          <a:xfrm>
            <a:off x="1262952" y="1384157"/>
            <a:ext cx="10696073" cy="4031873"/>
          </a:xfrm>
          <a:prstGeom prst="rect">
            <a:avLst/>
          </a:prstGeom>
          <a:noFill/>
        </p:spPr>
        <p:txBody>
          <a:bodyPr wrap="square">
            <a:spAutoFit/>
          </a:bodyPr>
          <a:lstStyle/>
          <a:p>
            <a:r>
              <a:rPr lang="en-US" sz="3200" dirty="0">
                <a:solidFill>
                  <a:prstClr val="black"/>
                </a:solidFill>
                <a:latin typeface="Calibri" panose="020F0502020204030204"/>
              </a:rPr>
              <a:t>There are a number of established risk management standards and frameworks. </a:t>
            </a:r>
          </a:p>
          <a:p>
            <a:r>
              <a:rPr lang="en-US" sz="3200" dirty="0">
                <a:solidFill>
                  <a:prstClr val="black"/>
                </a:solidFill>
                <a:latin typeface="Calibri" panose="020F0502020204030204"/>
              </a:rPr>
              <a:t>The first was developed by the standards body in Australia in 1995, and has been followed by those being developed in Canada, Japan, the UK and the United States. </a:t>
            </a:r>
          </a:p>
          <a:p>
            <a:r>
              <a:rPr lang="en-US" sz="3200" dirty="0">
                <a:solidFill>
                  <a:prstClr val="black"/>
                </a:solidFill>
                <a:latin typeface="Calibri" panose="020F0502020204030204"/>
              </a:rPr>
              <a:t>Standards have also been developed by other national standards bodies, as well as by  government departments across the world.</a:t>
            </a:r>
          </a:p>
        </p:txBody>
      </p:sp>
    </p:spTree>
    <p:extLst>
      <p:ext uri="{BB962C8B-B14F-4D97-AF65-F5344CB8AC3E}">
        <p14:creationId xmlns:p14="http://schemas.microsoft.com/office/powerpoint/2010/main" val="16325822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155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5" y="543490"/>
            <a:ext cx="631264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Scope of risk management standards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8" name="TextBox 17">
            <a:extLst>
              <a:ext uri="{FF2B5EF4-FFF2-40B4-BE49-F238E27FC236}">
                <a16:creationId xmlns:a16="http://schemas.microsoft.com/office/drawing/2014/main" id="{D80EADC3-E016-484D-8DE4-00C94F4CF478}"/>
              </a:ext>
            </a:extLst>
          </p:cNvPr>
          <p:cNvSpPr txBox="1"/>
          <p:nvPr/>
        </p:nvSpPr>
        <p:spPr>
          <a:xfrm>
            <a:off x="1262952" y="1384157"/>
            <a:ext cx="10696073" cy="304698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international standard ISO 31000 (2009), ‘Risk Management: Principles and Guidelines’, was published in the latter part of 2009.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Although some standards are better recognized than others, organizations should select the approach that is most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relevant to their particular circumstances.</a:t>
            </a:r>
          </a:p>
        </p:txBody>
      </p:sp>
    </p:spTree>
    <p:extLst>
      <p:ext uri="{BB962C8B-B14F-4D97-AF65-F5344CB8AC3E}">
        <p14:creationId xmlns:p14="http://schemas.microsoft.com/office/powerpoint/2010/main" val="41296739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155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5" y="543490"/>
            <a:ext cx="631264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scope of risk management standards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5" name="TextBox 14">
            <a:extLst>
              <a:ext uri="{FF2B5EF4-FFF2-40B4-BE49-F238E27FC236}">
                <a16:creationId xmlns:a16="http://schemas.microsoft.com/office/drawing/2014/main" id="{CEC26F66-D113-4F5D-800B-D279FC623E1F}"/>
              </a:ext>
            </a:extLst>
          </p:cNvPr>
          <p:cNvSpPr txBox="1"/>
          <p:nvPr/>
        </p:nvSpPr>
        <p:spPr>
          <a:xfrm>
            <a:off x="766657" y="1663226"/>
            <a:ext cx="10968143" cy="3046988"/>
          </a:xfrm>
          <a:prstGeom prst="rect">
            <a:avLst/>
          </a:prstGeom>
          <a:noFill/>
        </p:spPr>
        <p:txBody>
          <a:bodyPr wrap="square">
            <a:spAutoFit/>
          </a:bodyPr>
          <a:lstStyle/>
          <a:p>
            <a:r>
              <a:rPr lang="en-US" sz="3200" dirty="0">
                <a:solidFill>
                  <a:prstClr val="black"/>
                </a:solidFill>
                <a:latin typeface="Calibri" panose="020F0502020204030204"/>
              </a:rPr>
              <a:t>It is important to distinguish between a </a:t>
            </a:r>
            <a:r>
              <a:rPr lang="en-US" sz="3200" dirty="0">
                <a:solidFill>
                  <a:prstClr val="black"/>
                </a:solidFill>
                <a:highlight>
                  <a:srgbClr val="FFFF00"/>
                </a:highlight>
                <a:latin typeface="Calibri" panose="020F0502020204030204"/>
              </a:rPr>
              <a:t>risk management standard</a:t>
            </a:r>
            <a:r>
              <a:rPr lang="en-US" sz="3200" dirty="0">
                <a:solidFill>
                  <a:prstClr val="black"/>
                </a:solidFill>
                <a:latin typeface="Calibri" panose="020F0502020204030204"/>
              </a:rPr>
              <a:t> and a </a:t>
            </a:r>
            <a:r>
              <a:rPr lang="en-US" sz="3200" dirty="0">
                <a:solidFill>
                  <a:prstClr val="black"/>
                </a:solidFill>
                <a:highlight>
                  <a:srgbClr val="FFFF00"/>
                </a:highlight>
                <a:latin typeface="Calibri" panose="020F0502020204030204"/>
              </a:rPr>
              <a:t>risk management framework.</a:t>
            </a:r>
          </a:p>
          <a:p>
            <a:r>
              <a:rPr lang="en-US" sz="3200" b="1" dirty="0">
                <a:solidFill>
                  <a:prstClr val="black"/>
                </a:solidFill>
                <a:latin typeface="Calibri" panose="020F0502020204030204"/>
              </a:rPr>
              <a:t>A risk management standard</a:t>
            </a:r>
            <a:r>
              <a:rPr lang="en-US" sz="3200" dirty="0">
                <a:solidFill>
                  <a:prstClr val="black"/>
                </a:solidFill>
                <a:latin typeface="Calibri" panose="020F0502020204030204"/>
              </a:rPr>
              <a:t> sets out the overall approach </a:t>
            </a:r>
          </a:p>
          <a:p>
            <a:r>
              <a:rPr lang="en-US" sz="3200" dirty="0">
                <a:solidFill>
                  <a:prstClr val="black"/>
                </a:solidFill>
                <a:latin typeface="Calibri" panose="020F0502020204030204"/>
              </a:rPr>
              <a:t>to the successful management of risk, including a description of the risk management process, together with the suggested framework that supports that process.</a:t>
            </a:r>
          </a:p>
        </p:txBody>
      </p:sp>
    </p:spTree>
    <p:extLst>
      <p:ext uri="{BB962C8B-B14F-4D97-AF65-F5344CB8AC3E}">
        <p14:creationId xmlns:p14="http://schemas.microsoft.com/office/powerpoint/2010/main" val="12102037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155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5" y="543490"/>
            <a:ext cx="631264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scope of risk management standards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5" name="TextBox 14">
            <a:extLst>
              <a:ext uri="{FF2B5EF4-FFF2-40B4-BE49-F238E27FC236}">
                <a16:creationId xmlns:a16="http://schemas.microsoft.com/office/drawing/2014/main" id="{CEC26F66-D113-4F5D-800B-D279FC623E1F}"/>
              </a:ext>
            </a:extLst>
          </p:cNvPr>
          <p:cNvSpPr txBox="1"/>
          <p:nvPr/>
        </p:nvSpPr>
        <p:spPr>
          <a:xfrm>
            <a:off x="766657" y="1663226"/>
            <a:ext cx="10968143" cy="15696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In simple terms, a risk management standard is the combination of a description of the risk management process, together with the recommended framework.</a:t>
            </a:r>
          </a:p>
        </p:txBody>
      </p:sp>
    </p:spTree>
    <p:extLst>
      <p:ext uri="{BB962C8B-B14F-4D97-AF65-F5344CB8AC3E}">
        <p14:creationId xmlns:p14="http://schemas.microsoft.com/office/powerpoint/2010/main" val="16873659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708681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6" y="543490"/>
            <a:ext cx="569352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Risk management standards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pic>
        <p:nvPicPr>
          <p:cNvPr id="6" name="Picture 5">
            <a:extLst>
              <a:ext uri="{FF2B5EF4-FFF2-40B4-BE49-F238E27FC236}">
                <a16:creationId xmlns:a16="http://schemas.microsoft.com/office/drawing/2014/main" id="{D8C9658B-5DF3-4D52-A466-E4B6F42AAFCE}"/>
              </a:ext>
            </a:extLst>
          </p:cNvPr>
          <p:cNvPicPr>
            <a:picLocks noChangeAspect="1"/>
          </p:cNvPicPr>
          <p:nvPr/>
        </p:nvPicPr>
        <p:blipFill>
          <a:blip r:embed="rId6"/>
          <a:stretch>
            <a:fillRect/>
          </a:stretch>
        </p:blipFill>
        <p:spPr>
          <a:xfrm>
            <a:off x="1724025" y="543489"/>
            <a:ext cx="10153650" cy="5485835"/>
          </a:xfrm>
          <a:prstGeom prst="rect">
            <a:avLst/>
          </a:prstGeom>
        </p:spPr>
      </p:pic>
    </p:spTree>
    <p:extLst>
      <p:ext uri="{BB962C8B-B14F-4D97-AF65-F5344CB8AC3E}">
        <p14:creationId xmlns:p14="http://schemas.microsoft.com/office/powerpoint/2010/main" val="27670948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155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pic>
        <p:nvPicPr>
          <p:cNvPr id="6" name="Picture 5">
            <a:extLst>
              <a:ext uri="{FF2B5EF4-FFF2-40B4-BE49-F238E27FC236}">
                <a16:creationId xmlns:a16="http://schemas.microsoft.com/office/drawing/2014/main" id="{2F333716-11AC-44E5-8B0D-97DBC5A47561}"/>
              </a:ext>
            </a:extLst>
          </p:cNvPr>
          <p:cNvPicPr>
            <a:picLocks noChangeAspect="1"/>
          </p:cNvPicPr>
          <p:nvPr/>
        </p:nvPicPr>
        <p:blipFill>
          <a:blip r:embed="rId6"/>
          <a:stretch>
            <a:fillRect/>
          </a:stretch>
        </p:blipFill>
        <p:spPr>
          <a:xfrm>
            <a:off x="4257675" y="0"/>
            <a:ext cx="7934325" cy="6373890"/>
          </a:xfrm>
          <a:prstGeom prst="rect">
            <a:avLst/>
          </a:prstGeom>
        </p:spPr>
      </p:pic>
      <p:sp>
        <p:nvSpPr>
          <p:cNvPr id="15" name="TextBox 14">
            <a:extLst>
              <a:ext uri="{FF2B5EF4-FFF2-40B4-BE49-F238E27FC236}">
                <a16:creationId xmlns:a16="http://schemas.microsoft.com/office/drawing/2014/main" id="{999795E6-88C2-41AA-8192-DFBE449D777F}"/>
              </a:ext>
            </a:extLst>
          </p:cNvPr>
          <p:cNvSpPr txBox="1"/>
          <p:nvPr/>
        </p:nvSpPr>
        <p:spPr>
          <a:xfrm>
            <a:off x="651740" y="2238455"/>
            <a:ext cx="4710835" cy="2677656"/>
          </a:xfrm>
          <a:prstGeom prst="rect">
            <a:avLst/>
          </a:prstGeom>
          <a:noFill/>
        </p:spPr>
        <p:txBody>
          <a:bodyPr wrap="square">
            <a:spAutoFit/>
          </a:bodyPr>
          <a:lstStyle/>
          <a:p>
            <a:r>
              <a:rPr lang="en-US" sz="2400" dirty="0"/>
              <a:t>One of the best-established and most widely used risk management standards was produced by the IRM in 2002 in co-operation with </a:t>
            </a:r>
            <a:r>
              <a:rPr lang="en-US" sz="2400" dirty="0" err="1"/>
              <a:t>Airmic</a:t>
            </a:r>
            <a:r>
              <a:rPr lang="en-US" sz="2400" dirty="0"/>
              <a:t> and Alarm. The IRM Standard is a high-level approach aimed at non-risk-management specialists</a:t>
            </a:r>
          </a:p>
        </p:txBody>
      </p:sp>
      <p:sp>
        <p:nvSpPr>
          <p:cNvPr id="7" name="TextBox 6"/>
          <p:cNvSpPr txBox="1"/>
          <p:nvPr/>
        </p:nvSpPr>
        <p:spPr>
          <a:xfrm>
            <a:off x="2650375" y="543490"/>
            <a:ext cx="631264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IRM Standard</a:t>
            </a:r>
          </a:p>
        </p:txBody>
      </p:sp>
    </p:spTree>
    <p:extLst>
      <p:ext uri="{BB962C8B-B14F-4D97-AF65-F5344CB8AC3E}">
        <p14:creationId xmlns:p14="http://schemas.microsoft.com/office/powerpoint/2010/main" val="30793212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155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5" y="543490"/>
            <a:ext cx="557922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Risk management process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1" name="TextBox 10">
            <a:extLst>
              <a:ext uri="{FF2B5EF4-FFF2-40B4-BE49-F238E27FC236}">
                <a16:creationId xmlns:a16="http://schemas.microsoft.com/office/drawing/2014/main" id="{F9D80369-05B4-4A36-854E-EE907B8F8CB8}"/>
              </a:ext>
            </a:extLst>
          </p:cNvPr>
          <p:cNvSpPr txBox="1"/>
          <p:nvPr/>
        </p:nvSpPr>
        <p:spPr>
          <a:xfrm>
            <a:off x="766657" y="1663226"/>
            <a:ext cx="10968143" cy="206210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Although there are many ways of representing the risk management process, the basic steps are all similar. There can be difficulties with the terminology that is used to describe the various steps</a:t>
            </a:r>
          </a:p>
        </p:txBody>
      </p:sp>
    </p:spTree>
    <p:extLst>
      <p:ext uri="{BB962C8B-B14F-4D97-AF65-F5344CB8AC3E}">
        <p14:creationId xmlns:p14="http://schemas.microsoft.com/office/powerpoint/2010/main" val="4629983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155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5" y="543490"/>
            <a:ext cx="557922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Risk management context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1" name="TextBox 10">
            <a:extLst>
              <a:ext uri="{FF2B5EF4-FFF2-40B4-BE49-F238E27FC236}">
                <a16:creationId xmlns:a16="http://schemas.microsoft.com/office/drawing/2014/main" id="{F9D80369-05B4-4A36-854E-EE907B8F8CB8}"/>
              </a:ext>
            </a:extLst>
          </p:cNvPr>
          <p:cNvSpPr txBox="1"/>
          <p:nvPr/>
        </p:nvSpPr>
        <p:spPr>
          <a:xfrm>
            <a:off x="766657" y="1663226"/>
            <a:ext cx="10968143" cy="35394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In order for the context to be described and defined, a framework is required to implement and support the risk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management process.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ISO 31000 places particular emphasis on context and states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that consideration should be given to the internal context, external context and risk management context when undertaking risk management activities.</a:t>
            </a:r>
          </a:p>
        </p:txBody>
      </p:sp>
    </p:spTree>
    <p:extLst>
      <p:ext uri="{BB962C8B-B14F-4D97-AF65-F5344CB8AC3E}">
        <p14:creationId xmlns:p14="http://schemas.microsoft.com/office/powerpoint/2010/main" val="38959428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155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5" y="543490"/>
            <a:ext cx="557922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Components of the RM context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pic>
        <p:nvPicPr>
          <p:cNvPr id="6" name="Picture 5">
            <a:extLst>
              <a:ext uri="{FF2B5EF4-FFF2-40B4-BE49-F238E27FC236}">
                <a16:creationId xmlns:a16="http://schemas.microsoft.com/office/drawing/2014/main" id="{C25EECAA-2A2F-44FB-BF38-90AC3BE2B74E}"/>
              </a:ext>
            </a:extLst>
          </p:cNvPr>
          <p:cNvPicPr>
            <a:picLocks noChangeAspect="1"/>
          </p:cNvPicPr>
          <p:nvPr/>
        </p:nvPicPr>
        <p:blipFill>
          <a:blip r:embed="rId6"/>
          <a:stretch>
            <a:fillRect/>
          </a:stretch>
        </p:blipFill>
        <p:spPr>
          <a:xfrm>
            <a:off x="821170" y="1247781"/>
            <a:ext cx="10549660" cy="5041407"/>
          </a:xfrm>
          <a:prstGeom prst="rect">
            <a:avLst/>
          </a:prstGeom>
        </p:spPr>
      </p:pic>
    </p:spTree>
    <p:extLst>
      <p:ext uri="{BB962C8B-B14F-4D97-AF65-F5344CB8AC3E}">
        <p14:creationId xmlns:p14="http://schemas.microsoft.com/office/powerpoint/2010/main" val="2581296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155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5" y="543490"/>
            <a:ext cx="557922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Risk management context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1" name="TextBox 10">
            <a:extLst>
              <a:ext uri="{FF2B5EF4-FFF2-40B4-BE49-F238E27FC236}">
                <a16:creationId xmlns:a16="http://schemas.microsoft.com/office/drawing/2014/main" id="{F9D80369-05B4-4A36-854E-EE907B8F8CB8}"/>
              </a:ext>
            </a:extLst>
          </p:cNvPr>
          <p:cNvSpPr txBox="1"/>
          <p:nvPr/>
        </p:nvSpPr>
        <p:spPr>
          <a:xfrm>
            <a:off x="766657" y="1663226"/>
            <a:ext cx="10968143" cy="304698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These three components of risk architecture, strategy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and protocols are required for successful risk management activities.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There needs to be a clear understanding of the risk management process, followed by a clear definition of the framework that supports the process. </a:t>
            </a:r>
          </a:p>
        </p:txBody>
      </p:sp>
    </p:spTree>
    <p:extLst>
      <p:ext uri="{BB962C8B-B14F-4D97-AF65-F5344CB8AC3E}">
        <p14:creationId xmlns:p14="http://schemas.microsoft.com/office/powerpoint/2010/main" val="30599649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155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5" y="543490"/>
            <a:ext cx="557922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Risk management framework</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1" name="TextBox 10">
            <a:extLst>
              <a:ext uri="{FF2B5EF4-FFF2-40B4-BE49-F238E27FC236}">
                <a16:creationId xmlns:a16="http://schemas.microsoft.com/office/drawing/2014/main" id="{F9D80369-05B4-4A36-854E-EE907B8F8CB8}"/>
              </a:ext>
            </a:extLst>
          </p:cNvPr>
          <p:cNvSpPr txBox="1"/>
          <p:nvPr/>
        </p:nvSpPr>
        <p:spPr>
          <a:xfrm>
            <a:off x="766657" y="1663226"/>
            <a:ext cx="10968143" cy="255454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In implementing and supporting the risk management process, the risk management framework needs to facilitate communication and the flow of risk information.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risk management framework has two separate considerations.</a:t>
            </a:r>
          </a:p>
        </p:txBody>
      </p:sp>
    </p:spTree>
    <p:extLst>
      <p:ext uri="{BB962C8B-B14F-4D97-AF65-F5344CB8AC3E}">
        <p14:creationId xmlns:p14="http://schemas.microsoft.com/office/powerpoint/2010/main" val="19243992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155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5" y="543490"/>
            <a:ext cx="557922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Risk management framework</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1" name="TextBox 10">
            <a:extLst>
              <a:ext uri="{FF2B5EF4-FFF2-40B4-BE49-F238E27FC236}">
                <a16:creationId xmlns:a16="http://schemas.microsoft.com/office/drawing/2014/main" id="{F9D80369-05B4-4A36-854E-EE907B8F8CB8}"/>
              </a:ext>
            </a:extLst>
          </p:cNvPr>
          <p:cNvSpPr txBox="1"/>
          <p:nvPr/>
        </p:nvSpPr>
        <p:spPr>
          <a:xfrm>
            <a:off x="785707" y="1600200"/>
            <a:ext cx="10968143" cy="403187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Firstly, it must be supportive of the risk management process and, secondly, it must ensure that the outputs from the process are communicated into the organization and achieve the anticipated benefits for the organization. If an organization decides to follow the structure of the IRM Risk Management Standard, it would then have to set up a framework that includes the structure, responsibilities, administration, reporting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and communication components of risk management.</a:t>
            </a:r>
          </a:p>
        </p:txBody>
      </p:sp>
    </p:spTree>
    <p:extLst>
      <p:ext uri="{BB962C8B-B14F-4D97-AF65-F5344CB8AC3E}">
        <p14:creationId xmlns:p14="http://schemas.microsoft.com/office/powerpoint/2010/main" val="29757411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155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5" y="543490"/>
            <a:ext cx="557922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err="1">
                <a:ln>
                  <a:noFill/>
                </a:ln>
                <a:solidFill>
                  <a:srgbClr val="FF9518"/>
                </a:solidFill>
                <a:effectLst/>
                <a:uLnTx/>
                <a:uFillTx/>
                <a:latin typeface="Tajawal Medium" panose="00000600000000000000" pitchFamily="2" charset="-78"/>
                <a:ea typeface="+mn-ea"/>
                <a:cs typeface="Tajawal Medium" panose="00000600000000000000" pitchFamily="2" charset="-78"/>
              </a:rPr>
              <a:t>Coso</a:t>
            </a: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 ERM cube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1" name="TextBox 10">
            <a:extLst>
              <a:ext uri="{FF2B5EF4-FFF2-40B4-BE49-F238E27FC236}">
                <a16:creationId xmlns:a16="http://schemas.microsoft.com/office/drawing/2014/main" id="{F9D80369-05B4-4A36-854E-EE907B8F8CB8}"/>
              </a:ext>
            </a:extLst>
          </p:cNvPr>
          <p:cNvSpPr txBox="1"/>
          <p:nvPr/>
        </p:nvSpPr>
        <p:spPr>
          <a:xfrm>
            <a:off x="785707" y="1600200"/>
            <a:ext cx="10968143" cy="304698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In the COSO ERM framework, there is a direct relationship between objectives, which are what an entity strives to achieve, and enterprise risk management components, which represent what is needed to achieve them. The relationship is depicted in a three-dimensional matrix, in the form of a cube, and this is reproduced as Figure 6.3.</a:t>
            </a:r>
          </a:p>
        </p:txBody>
      </p:sp>
    </p:spTree>
    <p:extLst>
      <p:ext uri="{BB962C8B-B14F-4D97-AF65-F5344CB8AC3E}">
        <p14:creationId xmlns:p14="http://schemas.microsoft.com/office/powerpoint/2010/main" val="13897589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155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5" y="543490"/>
            <a:ext cx="557922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err="1">
                <a:ln>
                  <a:noFill/>
                </a:ln>
                <a:solidFill>
                  <a:srgbClr val="FF9518"/>
                </a:solidFill>
                <a:effectLst/>
                <a:uLnTx/>
                <a:uFillTx/>
                <a:latin typeface="Tajawal Medium" panose="00000600000000000000" pitchFamily="2" charset="-78"/>
                <a:ea typeface="+mn-ea"/>
                <a:cs typeface="Tajawal Medium" panose="00000600000000000000" pitchFamily="2" charset="-78"/>
              </a:rPr>
              <a:t>Coso</a:t>
            </a: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 ERM Framework</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pic>
        <p:nvPicPr>
          <p:cNvPr id="6" name="Picture 5">
            <a:extLst>
              <a:ext uri="{FF2B5EF4-FFF2-40B4-BE49-F238E27FC236}">
                <a16:creationId xmlns:a16="http://schemas.microsoft.com/office/drawing/2014/main" id="{597628C2-2912-4B17-92BC-D35F0F9F50F5}"/>
              </a:ext>
            </a:extLst>
          </p:cNvPr>
          <p:cNvPicPr>
            <a:picLocks noChangeAspect="1"/>
          </p:cNvPicPr>
          <p:nvPr/>
        </p:nvPicPr>
        <p:blipFill>
          <a:blip r:embed="rId6"/>
          <a:stretch>
            <a:fillRect/>
          </a:stretch>
        </p:blipFill>
        <p:spPr>
          <a:xfrm>
            <a:off x="2532063" y="397229"/>
            <a:ext cx="8041501" cy="5470435"/>
          </a:xfrm>
          <a:prstGeom prst="rect">
            <a:avLst/>
          </a:prstGeom>
        </p:spPr>
      </p:pic>
    </p:spTree>
    <p:extLst>
      <p:ext uri="{BB962C8B-B14F-4D97-AF65-F5344CB8AC3E}">
        <p14:creationId xmlns:p14="http://schemas.microsoft.com/office/powerpoint/2010/main" val="42066331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155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5" y="543490"/>
            <a:ext cx="557922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err="1">
                <a:ln>
                  <a:noFill/>
                </a:ln>
                <a:solidFill>
                  <a:srgbClr val="FF9518"/>
                </a:solidFill>
                <a:effectLst/>
                <a:uLnTx/>
                <a:uFillTx/>
                <a:latin typeface="Tajawal Medium" panose="00000600000000000000" pitchFamily="2" charset="-78"/>
                <a:ea typeface="+mn-ea"/>
                <a:cs typeface="Tajawal Medium" panose="00000600000000000000" pitchFamily="2" charset="-78"/>
              </a:rPr>
              <a:t>Coso</a:t>
            </a: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 ERM cube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1" name="TextBox 10">
            <a:extLst>
              <a:ext uri="{FF2B5EF4-FFF2-40B4-BE49-F238E27FC236}">
                <a16:creationId xmlns:a16="http://schemas.microsoft.com/office/drawing/2014/main" id="{F9D80369-05B4-4A36-854E-EE907B8F8CB8}"/>
              </a:ext>
            </a:extLst>
          </p:cNvPr>
          <p:cNvSpPr txBox="1"/>
          <p:nvPr/>
        </p:nvSpPr>
        <p:spPr>
          <a:xfrm>
            <a:off x="785707" y="1600200"/>
            <a:ext cx="10968143" cy="255454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COSO ERM cube is a very influential risk management framework and it consists of eight interrelated components. These are derived from the way management runs an enterprise and are integrated with the management process. A brief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description of the COSO ERM components is set out in Table 6.2.</a:t>
            </a:r>
          </a:p>
        </p:txBody>
      </p:sp>
    </p:spTree>
    <p:extLst>
      <p:ext uri="{BB962C8B-B14F-4D97-AF65-F5344CB8AC3E}">
        <p14:creationId xmlns:p14="http://schemas.microsoft.com/office/powerpoint/2010/main" val="6701087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155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5" y="543490"/>
            <a:ext cx="557922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err="1">
                <a:ln>
                  <a:noFill/>
                </a:ln>
                <a:solidFill>
                  <a:srgbClr val="FF9518"/>
                </a:solidFill>
                <a:effectLst/>
                <a:uLnTx/>
                <a:uFillTx/>
                <a:latin typeface="Tajawal Medium" panose="00000600000000000000" pitchFamily="2" charset="-78"/>
                <a:ea typeface="+mn-ea"/>
                <a:cs typeface="Tajawal Medium" panose="00000600000000000000" pitchFamily="2" charset="-78"/>
              </a:rPr>
              <a:t>Coso</a:t>
            </a: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 ERM cube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pic>
        <p:nvPicPr>
          <p:cNvPr id="6" name="Picture 5">
            <a:extLst>
              <a:ext uri="{FF2B5EF4-FFF2-40B4-BE49-F238E27FC236}">
                <a16:creationId xmlns:a16="http://schemas.microsoft.com/office/drawing/2014/main" id="{08860D1D-D6F7-46CB-907E-B60528264D93}"/>
              </a:ext>
            </a:extLst>
          </p:cNvPr>
          <p:cNvPicPr>
            <a:picLocks noChangeAspect="1"/>
          </p:cNvPicPr>
          <p:nvPr/>
        </p:nvPicPr>
        <p:blipFill>
          <a:blip r:embed="rId6"/>
          <a:stretch>
            <a:fillRect/>
          </a:stretch>
        </p:blipFill>
        <p:spPr>
          <a:xfrm>
            <a:off x="2447925" y="582755"/>
            <a:ext cx="8867775" cy="5878016"/>
          </a:xfrm>
          <a:prstGeom prst="rect">
            <a:avLst/>
          </a:prstGeom>
        </p:spPr>
      </p:pic>
    </p:spTree>
    <p:extLst>
      <p:ext uri="{BB962C8B-B14F-4D97-AF65-F5344CB8AC3E}">
        <p14:creationId xmlns:p14="http://schemas.microsoft.com/office/powerpoint/2010/main" val="12674937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155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5" y="543490"/>
            <a:ext cx="557922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err="1">
                <a:ln>
                  <a:noFill/>
                </a:ln>
                <a:solidFill>
                  <a:srgbClr val="FF9518"/>
                </a:solidFill>
                <a:effectLst/>
                <a:uLnTx/>
                <a:uFillTx/>
                <a:latin typeface="Tajawal Medium" panose="00000600000000000000" pitchFamily="2" charset="-78"/>
                <a:ea typeface="+mn-ea"/>
                <a:cs typeface="Tajawal Medium" panose="00000600000000000000" pitchFamily="2" charset="-78"/>
              </a:rPr>
              <a:t>Coso</a:t>
            </a: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 ERM cube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2" name="TextBox 11">
            <a:extLst>
              <a:ext uri="{FF2B5EF4-FFF2-40B4-BE49-F238E27FC236}">
                <a16:creationId xmlns:a16="http://schemas.microsoft.com/office/drawing/2014/main" id="{F7B8B87F-5443-449F-A996-FFAA164C54B2}"/>
              </a:ext>
            </a:extLst>
          </p:cNvPr>
          <p:cNvSpPr txBox="1"/>
          <p:nvPr/>
        </p:nvSpPr>
        <p:spPr>
          <a:xfrm>
            <a:off x="1014366" y="1439419"/>
            <a:ext cx="10968143" cy="452431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This enterprise risk management framework is geared to</a:t>
            </a:r>
            <a:r>
              <a:rPr kumimoji="0" lang="ar-EG" sz="3200" b="0" i="0" u="none" strike="noStrike" kern="1200" cap="none" spc="0" normalizeH="0" baseline="0" noProof="0" dirty="0">
                <a:ln>
                  <a:noFill/>
                </a:ln>
                <a:solidFill>
                  <a:prstClr val="black"/>
                </a:solidFill>
                <a:effectLst/>
                <a:uLnTx/>
                <a:uFillTx/>
                <a:latin typeface="Calibri" panose="020F0502020204030204"/>
                <a:ea typeface="+mn-ea"/>
                <a:cs typeface="+mn-cs"/>
              </a:rPr>
              <a:t>موجهة نحو </a:t>
            </a: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achieving corporate objectives, set out in four risk categories:</a:t>
            </a:r>
          </a:p>
          <a:p>
            <a:pPr lvl="1"/>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strategic: high-level goals, aligned with and supporting its mission;</a:t>
            </a:r>
          </a:p>
          <a:p>
            <a:pPr lvl="1"/>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operations: effective and efficient use of its resources;</a:t>
            </a:r>
          </a:p>
          <a:p>
            <a:pPr lvl="1"/>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reporting: reliability of reporting;</a:t>
            </a:r>
          </a:p>
          <a:p>
            <a:pPr lvl="1"/>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compliance: compliance with applicable laws and regulations.</a:t>
            </a:r>
          </a:p>
        </p:txBody>
      </p:sp>
    </p:spTree>
    <p:extLst>
      <p:ext uri="{BB962C8B-B14F-4D97-AF65-F5344CB8AC3E}">
        <p14:creationId xmlns:p14="http://schemas.microsoft.com/office/powerpoint/2010/main" val="17270920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155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5" y="543490"/>
            <a:ext cx="557922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9518"/>
                </a:solidFill>
                <a:effectLst/>
                <a:uLnTx/>
                <a:uFillTx/>
                <a:latin typeface="Tajawal Medium" panose="00000600000000000000" pitchFamily="2" charset="-78"/>
                <a:ea typeface="+mn-ea"/>
                <a:cs typeface="Tajawal Medium" panose="00000600000000000000" pitchFamily="2" charset="-78"/>
              </a:rPr>
              <a:t>ISO 31000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2" name="TextBox 11">
            <a:extLst>
              <a:ext uri="{FF2B5EF4-FFF2-40B4-BE49-F238E27FC236}">
                <a16:creationId xmlns:a16="http://schemas.microsoft.com/office/drawing/2014/main" id="{F7B8B87F-5443-449F-A996-FFAA164C54B2}"/>
              </a:ext>
            </a:extLst>
          </p:cNvPr>
          <p:cNvSpPr txBox="1"/>
          <p:nvPr/>
        </p:nvSpPr>
        <p:spPr>
          <a:xfrm>
            <a:off x="1014366" y="1439419"/>
            <a:ext cx="10968143" cy="255454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International Standards Organization (ISO) published ISO 31000 entitled ‘Risk Management: Principles and Guidelines’ in the latter part of 2009. The diagram used to illustrate the risk management process in ISO 31000 is reproduced in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Figure 6.4.</a:t>
            </a:r>
          </a:p>
        </p:txBody>
      </p:sp>
    </p:spTree>
    <p:extLst>
      <p:ext uri="{BB962C8B-B14F-4D97-AF65-F5344CB8AC3E}">
        <p14:creationId xmlns:p14="http://schemas.microsoft.com/office/powerpoint/2010/main" val="17916096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155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5" y="543490"/>
            <a:ext cx="557922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9518"/>
                </a:solidFill>
                <a:effectLst/>
                <a:uLnTx/>
                <a:uFillTx/>
                <a:latin typeface="Tajawal Medium" panose="00000600000000000000" pitchFamily="2" charset="-78"/>
                <a:ea typeface="+mn-ea"/>
                <a:cs typeface="Tajawal Medium" panose="00000600000000000000" pitchFamily="2" charset="-78"/>
              </a:rPr>
              <a:t>ISO 31000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pic>
        <p:nvPicPr>
          <p:cNvPr id="6" name="Picture 5">
            <a:extLst>
              <a:ext uri="{FF2B5EF4-FFF2-40B4-BE49-F238E27FC236}">
                <a16:creationId xmlns:a16="http://schemas.microsoft.com/office/drawing/2014/main" id="{BC8EA656-13BC-46AC-87A1-0E244C6EEA3C}"/>
              </a:ext>
            </a:extLst>
          </p:cNvPr>
          <p:cNvPicPr>
            <a:picLocks noChangeAspect="1"/>
          </p:cNvPicPr>
          <p:nvPr/>
        </p:nvPicPr>
        <p:blipFill>
          <a:blip r:embed="rId6"/>
          <a:stretch>
            <a:fillRect/>
          </a:stretch>
        </p:blipFill>
        <p:spPr>
          <a:xfrm>
            <a:off x="2640013" y="221896"/>
            <a:ext cx="7155650" cy="6238875"/>
          </a:xfrm>
          <a:prstGeom prst="rect">
            <a:avLst/>
          </a:prstGeom>
        </p:spPr>
      </p:pic>
    </p:spTree>
    <p:extLst>
      <p:ext uri="{BB962C8B-B14F-4D97-AF65-F5344CB8AC3E}">
        <p14:creationId xmlns:p14="http://schemas.microsoft.com/office/powerpoint/2010/main" val="6831260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155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5" y="543490"/>
            <a:ext cx="654066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risk management standards selecting</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2" name="TextBox 11">
            <a:extLst>
              <a:ext uri="{FF2B5EF4-FFF2-40B4-BE49-F238E27FC236}">
                <a16:creationId xmlns:a16="http://schemas.microsoft.com/office/drawing/2014/main" id="{F7B8B87F-5443-449F-A996-FFAA164C54B2}"/>
              </a:ext>
            </a:extLst>
          </p:cNvPr>
          <p:cNvSpPr txBox="1"/>
          <p:nvPr/>
        </p:nvSpPr>
        <p:spPr>
          <a:xfrm>
            <a:off x="1014366" y="1439419"/>
            <a:ext cx="10968143" cy="35394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challenge for standards organizations is to ensure that the risk management standards they publish are relevant to the future success of the organization.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COSO has taken the approach, in updating the COSO ERM framework, that greater consideration should be paid to stakeholder expectations and the relationship between risk and strategy.</a:t>
            </a:r>
          </a:p>
        </p:txBody>
      </p:sp>
    </p:spTree>
    <p:extLst>
      <p:ext uri="{BB962C8B-B14F-4D97-AF65-F5344CB8AC3E}">
        <p14:creationId xmlns:p14="http://schemas.microsoft.com/office/powerpoint/2010/main" val="30956687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155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5" y="543490"/>
            <a:ext cx="557922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COSO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2" name="TextBox 11">
            <a:extLst>
              <a:ext uri="{FF2B5EF4-FFF2-40B4-BE49-F238E27FC236}">
                <a16:creationId xmlns:a16="http://schemas.microsoft.com/office/drawing/2014/main" id="{F7B8B87F-5443-449F-A996-FFAA164C54B2}"/>
              </a:ext>
            </a:extLst>
          </p:cNvPr>
          <p:cNvSpPr txBox="1"/>
          <p:nvPr/>
        </p:nvSpPr>
        <p:spPr>
          <a:xfrm>
            <a:off x="1014366" y="1439419"/>
            <a:ext cx="10968143" cy="35394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In particular, the COSO consultation document suggests that organizations that integrate enterprise risk management into strategic planning can obtain a range of benefits including:</a:t>
            </a:r>
          </a:p>
          <a:p>
            <a:pPr lvl="1"/>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increasing range of opportunities by considering both positive and negative  aspects of risk;</a:t>
            </a:r>
          </a:p>
          <a:p>
            <a:pPr lvl="1"/>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improving performance by identifying and managing risk on an entity-wide basis;</a:t>
            </a:r>
          </a:p>
        </p:txBody>
      </p:sp>
    </p:spTree>
    <p:extLst>
      <p:ext uri="{BB962C8B-B14F-4D97-AF65-F5344CB8AC3E}">
        <p14:creationId xmlns:p14="http://schemas.microsoft.com/office/powerpoint/2010/main" val="22403801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155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5" y="543490"/>
            <a:ext cx="557922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COSO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2" name="TextBox 11">
            <a:extLst>
              <a:ext uri="{FF2B5EF4-FFF2-40B4-BE49-F238E27FC236}">
                <a16:creationId xmlns:a16="http://schemas.microsoft.com/office/drawing/2014/main" id="{F7B8B87F-5443-449F-A996-FFAA164C54B2}"/>
              </a:ext>
            </a:extLst>
          </p:cNvPr>
          <p:cNvSpPr txBox="1"/>
          <p:nvPr/>
        </p:nvSpPr>
        <p:spPr>
          <a:xfrm>
            <a:off x="1014366" y="1439419"/>
            <a:ext cx="10968143" cy="3046988"/>
          </a:xfrm>
          <a:prstGeom prst="rect">
            <a:avLst/>
          </a:prstGeom>
          <a:noFill/>
        </p:spPr>
        <p:txBody>
          <a:bodyPr wrap="square">
            <a:spAutoFit/>
          </a:bodyPr>
          <a:lstStyle/>
          <a:p>
            <a:pPr lvl="1"/>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reducing negative surprises, increasing gain and profiting from advantageous  developments;</a:t>
            </a:r>
          </a:p>
          <a:p>
            <a:pPr lvl="1"/>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reducing performance variability </a:t>
            </a:r>
            <a:r>
              <a:rPr kumimoji="0" lang="ar-EG" sz="3200" b="0" i="0" u="none" strike="noStrike" kern="1200" cap="none" spc="0" normalizeH="0" baseline="0" noProof="0" dirty="0">
                <a:ln>
                  <a:noFill/>
                </a:ln>
                <a:solidFill>
                  <a:prstClr val="black"/>
                </a:solidFill>
                <a:effectLst/>
                <a:uLnTx/>
                <a:uFillTx/>
                <a:latin typeface="Calibri" panose="020F0502020204030204"/>
                <a:ea typeface="+mn-ea"/>
                <a:cs typeface="+mn-cs"/>
              </a:rPr>
              <a:t>تقلب</a:t>
            </a: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by taking actions to minimize disruption;</a:t>
            </a:r>
          </a:p>
          <a:p>
            <a:pPr lvl="1"/>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improving resource deployment and achieving enhanced resource allocation.</a:t>
            </a:r>
          </a:p>
        </p:txBody>
      </p:sp>
    </p:spTree>
    <p:extLst>
      <p:ext uri="{BB962C8B-B14F-4D97-AF65-F5344CB8AC3E}">
        <p14:creationId xmlns:p14="http://schemas.microsoft.com/office/powerpoint/2010/main" val="25332258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155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5" y="543490"/>
            <a:ext cx="557922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scope of the context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2" name="TextBox 11">
            <a:extLst>
              <a:ext uri="{FF2B5EF4-FFF2-40B4-BE49-F238E27FC236}">
                <a16:creationId xmlns:a16="http://schemas.microsoft.com/office/drawing/2014/main" id="{F7B8B87F-5443-449F-A996-FFAA164C54B2}"/>
              </a:ext>
            </a:extLst>
          </p:cNvPr>
          <p:cNvSpPr txBox="1"/>
          <p:nvPr/>
        </p:nvSpPr>
        <p:spPr>
          <a:xfrm>
            <a:off x="523664" y="1424929"/>
            <a:ext cx="11553884" cy="4524315"/>
          </a:xfrm>
          <a:prstGeom prst="rect">
            <a:avLst/>
          </a:prstGeom>
          <a:noFill/>
        </p:spPr>
        <p:txBody>
          <a:bodyPr wrap="square">
            <a:spAutoFit/>
          </a:bodyPr>
          <a:lstStyle/>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three components of context may be considered as follows:</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Risk management context has already been described as the risk architecture, strategy and protocols or the risk management framework within the organization. This framework must fulfil two functions:  </a:t>
            </a:r>
          </a:p>
          <a:p>
            <a:pPr marL="971550" marR="0" lvl="1" indent="-514350" algn="l" defTabSz="914400" rtl="0" eaLnBrk="1" fontAlgn="auto" latinLnBrk="0" hangingPunct="1">
              <a:lnSpc>
                <a:spcPct val="100000"/>
              </a:lnSpc>
              <a:spcBef>
                <a:spcPts val="0"/>
              </a:spcBef>
              <a:spcAft>
                <a:spcPts val="0"/>
              </a:spcAft>
              <a:buClrTx/>
              <a:buSzTx/>
              <a:buFontTx/>
              <a:buAutoNum type="arabicParenR"/>
              <a:tabLst/>
              <a:defRPr/>
            </a:pPr>
            <a:r>
              <a:rPr kumimoji="0" lang="en-US" sz="32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provide support for the risk management process within the organization; and </a:t>
            </a:r>
          </a:p>
          <a:p>
            <a:pPr marL="971550" marR="0" lvl="1" indent="-514350" algn="l" defTabSz="914400" rtl="0" eaLnBrk="1" fontAlgn="auto" latinLnBrk="0" hangingPunct="1">
              <a:lnSpc>
                <a:spcPct val="100000"/>
              </a:lnSpc>
              <a:spcBef>
                <a:spcPts val="0"/>
              </a:spcBef>
              <a:spcAft>
                <a:spcPts val="0"/>
              </a:spcAft>
              <a:buClrTx/>
              <a:buSzTx/>
              <a:buFontTx/>
              <a:buAutoNum type="arabicParenR"/>
              <a:tabLst/>
              <a:defRPr/>
            </a:pPr>
            <a:r>
              <a:rPr kumimoji="0" lang="en-US" sz="32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ensure that the outputs from the risk management process are communicated to internal and external stakeholders.</a:t>
            </a:r>
          </a:p>
        </p:txBody>
      </p:sp>
    </p:spTree>
    <p:extLst>
      <p:ext uri="{BB962C8B-B14F-4D97-AF65-F5344CB8AC3E}">
        <p14:creationId xmlns:p14="http://schemas.microsoft.com/office/powerpoint/2010/main" val="3320376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155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5" y="543490"/>
            <a:ext cx="557922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scope of the context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2" name="TextBox 11">
            <a:extLst>
              <a:ext uri="{FF2B5EF4-FFF2-40B4-BE49-F238E27FC236}">
                <a16:creationId xmlns:a16="http://schemas.microsoft.com/office/drawing/2014/main" id="{F7B8B87F-5443-449F-A996-FFAA164C54B2}"/>
              </a:ext>
            </a:extLst>
          </p:cNvPr>
          <p:cNvSpPr txBox="1"/>
          <p:nvPr/>
        </p:nvSpPr>
        <p:spPr>
          <a:xfrm>
            <a:off x="523664" y="1424929"/>
            <a:ext cx="11553884" cy="3046988"/>
          </a:xfrm>
          <a:prstGeom prst="rect">
            <a:avLst/>
          </a:prstGeom>
          <a:noFill/>
        </p:spPr>
        <p:txBody>
          <a:bodyPr wrap="square">
            <a:spAutoFit/>
          </a:bodyPr>
          <a:lstStyle/>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Internal context refers to the organization itself, the activities it undertakes, the range of skills and capabilities available within the organization, and how it is structured. Internal stakeholders and their expectations are part of the internal context. This may be considered to be the strengths and weaknesses within the organization.</a:t>
            </a:r>
          </a:p>
        </p:txBody>
      </p:sp>
    </p:spTree>
    <p:extLst>
      <p:ext uri="{BB962C8B-B14F-4D97-AF65-F5344CB8AC3E}">
        <p14:creationId xmlns:p14="http://schemas.microsoft.com/office/powerpoint/2010/main" val="15462639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155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5" y="543490"/>
            <a:ext cx="557922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scope of the context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2" name="TextBox 11">
            <a:extLst>
              <a:ext uri="{FF2B5EF4-FFF2-40B4-BE49-F238E27FC236}">
                <a16:creationId xmlns:a16="http://schemas.microsoft.com/office/drawing/2014/main" id="{F7B8B87F-5443-449F-A996-FFAA164C54B2}"/>
              </a:ext>
            </a:extLst>
          </p:cNvPr>
          <p:cNvSpPr txBox="1"/>
          <p:nvPr/>
        </p:nvSpPr>
        <p:spPr>
          <a:xfrm>
            <a:off x="523664" y="1424929"/>
            <a:ext cx="11553884" cy="3539430"/>
          </a:xfrm>
          <a:prstGeom prst="rect">
            <a:avLst/>
          </a:prstGeom>
          <a:noFill/>
        </p:spPr>
        <p:txBody>
          <a:bodyPr wrap="square">
            <a:spAutoFit/>
          </a:bodyPr>
          <a:lstStyle/>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External context is the environment within which the organization exists. </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This environment will include consideration of the business sector within which the organization operates, external stakeholders and their expectations and the external financial environment. This may be considered to be the opportunities and threats facing the organization.</a:t>
            </a:r>
          </a:p>
        </p:txBody>
      </p:sp>
    </p:spTree>
    <p:extLst>
      <p:ext uri="{BB962C8B-B14F-4D97-AF65-F5344CB8AC3E}">
        <p14:creationId xmlns:p14="http://schemas.microsoft.com/office/powerpoint/2010/main" val="6037461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155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5" y="543490"/>
            <a:ext cx="557922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scope of the context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pic>
        <p:nvPicPr>
          <p:cNvPr id="6" name="Picture 5">
            <a:extLst>
              <a:ext uri="{FF2B5EF4-FFF2-40B4-BE49-F238E27FC236}">
                <a16:creationId xmlns:a16="http://schemas.microsoft.com/office/drawing/2014/main" id="{D09519E3-DBD5-4F8F-B752-4037E29DFF00}"/>
              </a:ext>
            </a:extLst>
          </p:cNvPr>
          <p:cNvPicPr>
            <a:picLocks noChangeAspect="1"/>
          </p:cNvPicPr>
          <p:nvPr/>
        </p:nvPicPr>
        <p:blipFill>
          <a:blip r:embed="rId6"/>
          <a:stretch>
            <a:fillRect/>
          </a:stretch>
        </p:blipFill>
        <p:spPr>
          <a:xfrm>
            <a:off x="2705099" y="236724"/>
            <a:ext cx="8315535" cy="6102163"/>
          </a:xfrm>
          <a:prstGeom prst="rect">
            <a:avLst/>
          </a:prstGeom>
        </p:spPr>
      </p:pic>
    </p:spTree>
    <p:extLst>
      <p:ext uri="{BB962C8B-B14F-4D97-AF65-F5344CB8AC3E}">
        <p14:creationId xmlns:p14="http://schemas.microsoft.com/office/powerpoint/2010/main" val="23211669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155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5" y="543490"/>
            <a:ext cx="557922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External context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2" name="TextBox 11">
            <a:extLst>
              <a:ext uri="{FF2B5EF4-FFF2-40B4-BE49-F238E27FC236}">
                <a16:creationId xmlns:a16="http://schemas.microsoft.com/office/drawing/2014/main" id="{EC2B9F32-B9EB-4585-95CF-6AF64CC5C9C1}"/>
              </a:ext>
            </a:extLst>
          </p:cNvPr>
          <p:cNvSpPr txBox="1"/>
          <p:nvPr/>
        </p:nvSpPr>
        <p:spPr>
          <a:xfrm>
            <a:off x="523664" y="1424929"/>
            <a:ext cx="11553884" cy="2062103"/>
          </a:xfrm>
          <a:prstGeom prst="rect">
            <a:avLst/>
          </a:prstGeom>
          <a:noFill/>
        </p:spPr>
        <p:txBody>
          <a:bodyPr wrap="square">
            <a:spAutoFit/>
          </a:bodyPr>
          <a:lstStyle/>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In summary, the reputational component of the external context for an organization defines the external perception </a:t>
            </a:r>
            <a:r>
              <a:rPr kumimoji="0" lang="ar-EG" sz="3200" b="0" i="0" u="none" strike="noStrike" kern="1200" cap="none" spc="0" normalizeH="0" baseline="0" noProof="0" dirty="0">
                <a:ln>
                  <a:noFill/>
                </a:ln>
                <a:solidFill>
                  <a:prstClr val="black"/>
                </a:solidFill>
                <a:effectLst/>
                <a:uLnTx/>
                <a:uFillTx/>
                <a:latin typeface="Calibri" panose="020F0502020204030204"/>
                <a:ea typeface="+mn-ea"/>
                <a:cs typeface="+mn-cs"/>
              </a:rPr>
              <a:t>إدراك</a:t>
            </a: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of the organization and the desire </a:t>
            </a:r>
            <a:r>
              <a:rPr kumimoji="0" lang="ar-EG" sz="3200" b="0" i="0" u="none" strike="noStrike" kern="1200" cap="none" spc="0" normalizeH="0" baseline="0" noProof="0" dirty="0">
                <a:ln>
                  <a:noFill/>
                </a:ln>
                <a:solidFill>
                  <a:prstClr val="black"/>
                </a:solidFill>
                <a:effectLst/>
                <a:uLnTx/>
                <a:uFillTx/>
                <a:latin typeface="Calibri" panose="020F0502020204030204"/>
                <a:ea typeface="+mn-ea"/>
                <a:cs typeface="+mn-cs"/>
              </a:rPr>
              <a:t>الرغبه </a:t>
            </a: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of customers to trade with the </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organization and the level of customer retention</a:t>
            </a:r>
          </a:p>
        </p:txBody>
      </p:sp>
    </p:spTree>
    <p:extLst>
      <p:ext uri="{BB962C8B-B14F-4D97-AF65-F5344CB8AC3E}">
        <p14:creationId xmlns:p14="http://schemas.microsoft.com/office/powerpoint/2010/main" val="39283395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155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5" y="543490"/>
            <a:ext cx="557922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External context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2" name="TextBox 11">
            <a:extLst>
              <a:ext uri="{FF2B5EF4-FFF2-40B4-BE49-F238E27FC236}">
                <a16:creationId xmlns:a16="http://schemas.microsoft.com/office/drawing/2014/main" id="{EC2B9F32-B9EB-4585-95CF-6AF64CC5C9C1}"/>
              </a:ext>
            </a:extLst>
          </p:cNvPr>
          <p:cNvSpPr txBox="1"/>
          <p:nvPr/>
        </p:nvSpPr>
        <p:spPr>
          <a:xfrm>
            <a:off x="523664" y="1424929"/>
            <a:ext cx="11553884" cy="3785652"/>
          </a:xfrm>
          <a:prstGeom prst="rect">
            <a:avLst/>
          </a:prstGeom>
          <a:noFill/>
        </p:spPr>
        <p:txBody>
          <a:bodyPr wrap="square">
            <a:spAutoFit/>
          </a:bodyPr>
          <a:lstStyle/>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Calibri" panose="020F0502020204030204"/>
                <a:ea typeface="+mn-ea"/>
                <a:cs typeface="+mn-cs"/>
              </a:rPr>
              <a:t>In particular, when evaluating the reputational component of the external context, the following issues should be  addressed:</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Calibri" panose="020F0502020204030204"/>
                <a:ea typeface="+mn-ea"/>
                <a:cs typeface="+mn-cs"/>
              </a:rPr>
              <a:t>●● public perception of the industry sector in which the organization operates;</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Calibri" panose="020F0502020204030204"/>
                <a:ea typeface="+mn-ea"/>
                <a:cs typeface="+mn-cs"/>
              </a:rPr>
              <a:t>●● corporate social responsibility standards achieved by the organization;</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Calibri" panose="020F0502020204030204"/>
                <a:ea typeface="+mn-ea"/>
                <a:cs typeface="+mn-cs"/>
              </a:rPr>
              <a:t>●● governance standards and whether the sector is highly regulated;</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Calibri" panose="020F0502020204030204"/>
                <a:ea typeface="+mn-ea"/>
                <a:cs typeface="+mn-cs"/>
              </a:rPr>
              <a:t>●● quality of products or services and/or after-sales service standards.</a:t>
            </a:r>
          </a:p>
        </p:txBody>
      </p:sp>
    </p:spTree>
    <p:extLst>
      <p:ext uri="{BB962C8B-B14F-4D97-AF65-F5344CB8AC3E}">
        <p14:creationId xmlns:p14="http://schemas.microsoft.com/office/powerpoint/2010/main" val="33207831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155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5" y="543490"/>
            <a:ext cx="557922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External context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2" name="TextBox 11">
            <a:extLst>
              <a:ext uri="{FF2B5EF4-FFF2-40B4-BE49-F238E27FC236}">
                <a16:creationId xmlns:a16="http://schemas.microsoft.com/office/drawing/2014/main" id="{EC2B9F32-B9EB-4585-95CF-6AF64CC5C9C1}"/>
              </a:ext>
            </a:extLst>
          </p:cNvPr>
          <p:cNvSpPr txBox="1"/>
          <p:nvPr/>
        </p:nvSpPr>
        <p:spPr>
          <a:xfrm>
            <a:off x="523664" y="1424929"/>
            <a:ext cx="11553884" cy="3539430"/>
          </a:xfrm>
          <a:prstGeom prst="rect">
            <a:avLst/>
          </a:prstGeom>
          <a:noFill/>
        </p:spPr>
        <p:txBody>
          <a:bodyPr wrap="square">
            <a:spAutoFit/>
          </a:bodyPr>
          <a:lstStyle/>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In particular, when evaluating the marketplace component of the external environment, the following issues should be addressed:</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level of revenue generation in the marketplace and return on investment;</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presence of aggressive competitors and/or high customer expectations;</a:t>
            </a: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57394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155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5" y="543490"/>
            <a:ext cx="557922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External context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2" name="TextBox 11">
            <a:extLst>
              <a:ext uri="{FF2B5EF4-FFF2-40B4-BE49-F238E27FC236}">
                <a16:creationId xmlns:a16="http://schemas.microsoft.com/office/drawing/2014/main" id="{EC2B9F32-B9EB-4585-95CF-6AF64CC5C9C1}"/>
              </a:ext>
            </a:extLst>
          </p:cNvPr>
          <p:cNvSpPr txBox="1"/>
          <p:nvPr/>
        </p:nvSpPr>
        <p:spPr>
          <a:xfrm>
            <a:off x="523664" y="1424929"/>
            <a:ext cx="11553884" cy="3046988"/>
          </a:xfrm>
          <a:prstGeom prst="rect">
            <a:avLst/>
          </a:prstGeom>
          <a:noFill/>
        </p:spPr>
        <p:txBody>
          <a:bodyPr wrap="square">
            <a:spAutoFit/>
          </a:bodyPr>
          <a:lstStyle/>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level of economic stability, including exposure to interest rates and foreign exchange rates;</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complexity of the supply chain and volatility of raw material costs;</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exposure to international disruption because of political risks, war and terrorism.</a:t>
            </a:r>
          </a:p>
        </p:txBody>
      </p:sp>
    </p:spTree>
    <p:extLst>
      <p:ext uri="{BB962C8B-B14F-4D97-AF65-F5344CB8AC3E}">
        <p14:creationId xmlns:p14="http://schemas.microsoft.com/office/powerpoint/2010/main" val="36471952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155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5" y="543490"/>
            <a:ext cx="557922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Internal context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2" name="TextBox 11">
            <a:extLst>
              <a:ext uri="{FF2B5EF4-FFF2-40B4-BE49-F238E27FC236}">
                <a16:creationId xmlns:a16="http://schemas.microsoft.com/office/drawing/2014/main" id="{EC2B9F32-B9EB-4585-95CF-6AF64CC5C9C1}"/>
              </a:ext>
            </a:extLst>
          </p:cNvPr>
          <p:cNvSpPr txBox="1"/>
          <p:nvPr/>
        </p:nvSpPr>
        <p:spPr>
          <a:xfrm>
            <a:off x="523664" y="1424929"/>
            <a:ext cx="11553884" cy="3046988"/>
          </a:xfrm>
          <a:prstGeom prst="rect">
            <a:avLst/>
          </a:prstGeom>
          <a:noFill/>
        </p:spPr>
        <p:txBody>
          <a:bodyPr wrap="square">
            <a:spAutoFit/>
          </a:bodyPr>
          <a:lstStyle/>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In summary, the financial component of the internal context of an organization defines the financial procedures and the means by which money is managed and profitability is achieved. </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In particular, when evaluating the financial component of the internal context, the following issues should be addressed:</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availability of adequate funds to fulfil strategic plans;</a:t>
            </a:r>
          </a:p>
        </p:txBody>
      </p:sp>
    </p:spTree>
    <p:extLst>
      <p:ext uri="{BB962C8B-B14F-4D97-AF65-F5344CB8AC3E}">
        <p14:creationId xmlns:p14="http://schemas.microsoft.com/office/powerpoint/2010/main" val="25197359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155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5" y="543490"/>
            <a:ext cx="557922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Internal context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2" name="TextBox 11">
            <a:extLst>
              <a:ext uri="{FF2B5EF4-FFF2-40B4-BE49-F238E27FC236}">
                <a16:creationId xmlns:a16="http://schemas.microsoft.com/office/drawing/2014/main" id="{EC2B9F32-B9EB-4585-95CF-6AF64CC5C9C1}"/>
              </a:ext>
            </a:extLst>
          </p:cNvPr>
          <p:cNvSpPr txBox="1"/>
          <p:nvPr/>
        </p:nvSpPr>
        <p:spPr>
          <a:xfrm>
            <a:off x="523664" y="1629811"/>
            <a:ext cx="11553884" cy="3046988"/>
          </a:xfrm>
          <a:prstGeom prst="rect">
            <a:avLst/>
          </a:prstGeom>
          <a:noFill/>
        </p:spPr>
        <p:txBody>
          <a:bodyPr wrap="square">
            <a:spAutoFit/>
          </a:bodyPr>
          <a:lstStyle/>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existence of robust procedures for correct allocation of funds for investment;</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nature of internal financial control environment to prevent fraud;</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availability of funds to meet historical and anticipated </a:t>
            </a:r>
            <a:r>
              <a:rPr kumimoji="0" lang="ar-EG" sz="3200" b="0" i="0" u="none" strike="noStrike" kern="1200" cap="none" spc="0" normalizeH="0" baseline="0" noProof="0" dirty="0">
                <a:ln>
                  <a:noFill/>
                </a:ln>
                <a:solidFill>
                  <a:prstClr val="black"/>
                </a:solidFill>
                <a:effectLst/>
                <a:uLnTx/>
                <a:uFillTx/>
                <a:latin typeface="Calibri" panose="020F0502020204030204"/>
                <a:ea typeface="+mn-ea"/>
                <a:cs typeface="+mn-cs"/>
              </a:rPr>
              <a:t>مرتقب</a:t>
            </a: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future liabilities.</a:t>
            </a:r>
          </a:p>
        </p:txBody>
      </p:sp>
    </p:spTree>
    <p:extLst>
      <p:ext uri="{BB962C8B-B14F-4D97-AF65-F5344CB8AC3E}">
        <p14:creationId xmlns:p14="http://schemas.microsoft.com/office/powerpoint/2010/main" val="23632285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155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5" y="543490"/>
            <a:ext cx="557922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Internal context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2" name="TextBox 11">
            <a:extLst>
              <a:ext uri="{FF2B5EF4-FFF2-40B4-BE49-F238E27FC236}">
                <a16:creationId xmlns:a16="http://schemas.microsoft.com/office/drawing/2014/main" id="{EC2B9F32-B9EB-4585-95CF-6AF64CC5C9C1}"/>
              </a:ext>
            </a:extLst>
          </p:cNvPr>
          <p:cNvSpPr txBox="1"/>
          <p:nvPr/>
        </p:nvSpPr>
        <p:spPr>
          <a:xfrm>
            <a:off x="523664" y="1629811"/>
            <a:ext cx="11553884" cy="4031873"/>
          </a:xfrm>
          <a:prstGeom prst="rect">
            <a:avLst/>
          </a:prstGeom>
          <a:noFill/>
        </p:spPr>
        <p:txBody>
          <a:bodyPr wrap="square">
            <a:spAutoFit/>
          </a:bodyPr>
          <a:lstStyle/>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In particular, when evaluating the infrastructure component of the internal context, the following issues should be addressed:</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senior management structure and the nature of the risk culture;</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availability of adequate people resources and people skills, including intellectual property</a:t>
            </a:r>
            <a:r>
              <a:rPr kumimoji="0" lang="ar-EG" sz="3200" b="0" i="0" u="none" strike="noStrike" kern="1200" cap="none" spc="0" normalizeH="0" baseline="0" noProof="0" dirty="0">
                <a:ln>
                  <a:noFill/>
                </a:ln>
                <a:solidFill>
                  <a:prstClr val="black"/>
                </a:solidFill>
                <a:effectLst/>
                <a:uLnTx/>
                <a:uFillTx/>
                <a:latin typeface="Calibri" panose="020F0502020204030204"/>
                <a:ea typeface="+mn-ea"/>
                <a:cs typeface="+mn-cs"/>
              </a:rPr>
              <a:t>الملكية الفكرية</a:t>
            </a: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availability of adequate physical assets to support operational activities;</a:t>
            </a:r>
          </a:p>
        </p:txBody>
      </p:sp>
    </p:spTree>
    <p:extLst>
      <p:ext uri="{BB962C8B-B14F-4D97-AF65-F5344CB8AC3E}">
        <p14:creationId xmlns:p14="http://schemas.microsoft.com/office/powerpoint/2010/main" val="28556859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155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5" y="543490"/>
            <a:ext cx="557922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Internal context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2" name="TextBox 11">
            <a:extLst>
              <a:ext uri="{FF2B5EF4-FFF2-40B4-BE49-F238E27FC236}">
                <a16:creationId xmlns:a16="http://schemas.microsoft.com/office/drawing/2014/main" id="{EC2B9F32-B9EB-4585-95CF-6AF64CC5C9C1}"/>
              </a:ext>
            </a:extLst>
          </p:cNvPr>
          <p:cNvSpPr txBox="1"/>
          <p:nvPr/>
        </p:nvSpPr>
        <p:spPr>
          <a:xfrm>
            <a:off x="523664" y="1629811"/>
            <a:ext cx="11553884" cy="3046988"/>
          </a:xfrm>
          <a:prstGeom prst="rect">
            <a:avLst/>
          </a:prstGeom>
          <a:noFill/>
        </p:spPr>
        <p:txBody>
          <a:bodyPr wrap="square">
            <a:spAutoFit/>
          </a:bodyPr>
          <a:lstStyle/>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information technology infrastructure sufficient to achieve resilience and protect data;</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business continuity plans in place to ensure continuity of activities following major disruption;</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arrangements for service delivery and/or transportation and </a:t>
            </a:r>
            <a:r>
              <a:rPr kumimoji="0" lang="en-US" sz="3200" b="0" i="0" u="none" strike="noStrike" kern="1200" cap="none" spc="0" normalizeH="0" baseline="0" noProof="0">
                <a:ln>
                  <a:noFill/>
                </a:ln>
                <a:solidFill>
                  <a:prstClr val="black"/>
                </a:solidFill>
                <a:effectLst/>
                <a:uLnTx/>
                <a:uFillTx/>
                <a:latin typeface="Calibri" panose="020F0502020204030204"/>
                <a:ea typeface="+mn-ea"/>
                <a:cs typeface="+mn-cs"/>
              </a:rPr>
              <a:t>reliable communication </a:t>
            </a: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infrastructure.</a:t>
            </a:r>
          </a:p>
        </p:txBody>
      </p:sp>
    </p:spTree>
    <p:extLst>
      <p:ext uri="{BB962C8B-B14F-4D97-AF65-F5344CB8AC3E}">
        <p14:creationId xmlns:p14="http://schemas.microsoft.com/office/powerpoint/2010/main" val="26505008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Thank You"/>
          <p:cNvPicPr>
            <a:picLocks noChangeAspect="1"/>
          </p:cNvPicPr>
          <p:nvPr/>
        </p:nvPicPr>
        <p:blipFill>
          <a:blip r:embed="rId2"/>
          <a:stretch>
            <a:fillRect/>
          </a:stretch>
        </p:blipFill>
        <p:spPr>
          <a:xfrm>
            <a:off x="3134784" y="2337789"/>
            <a:ext cx="6734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12" name="TextBox 11">
            <a:extLst>
              <a:ext uri="{FF2B5EF4-FFF2-40B4-BE49-F238E27FC236}">
                <a16:creationId xmlns:a16="http://schemas.microsoft.com/office/drawing/2014/main" id="{7AF3DC06-2065-4370-AFAD-7687BD61FBF1}"/>
              </a:ext>
            </a:extLst>
          </p:cNvPr>
          <p:cNvSpPr txBox="1"/>
          <p:nvPr/>
        </p:nvSpPr>
        <p:spPr>
          <a:xfrm>
            <a:off x="5928189" y="2527289"/>
            <a:ext cx="2650732" cy="461665"/>
          </a:xfrm>
          <a:prstGeom prst="rect">
            <a:avLst/>
          </a:prstGeom>
          <a:noFill/>
        </p:spPr>
        <p:txBody>
          <a:bodyPr wrap="square">
            <a:spAutoFit/>
          </a:bodyPr>
          <a:lstStyle/>
          <a:p>
            <a:r>
              <a:rPr lang="en-US" sz="2400" b="1" dirty="0">
                <a:solidFill>
                  <a:schemeClr val="bg1"/>
                </a:solidFill>
              </a:rPr>
              <a:t>Thank You</a:t>
            </a:r>
          </a:p>
        </p:txBody>
      </p:sp>
    </p:spTree>
    <p:extLst>
      <p:ext uri="{BB962C8B-B14F-4D97-AF65-F5344CB8AC3E}">
        <p14:creationId xmlns:p14="http://schemas.microsoft.com/office/powerpoint/2010/main" val="2212828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1301</TotalTime>
  <Words>1621</Words>
  <Application>Microsoft Office PowerPoint</Application>
  <PresentationFormat>Widescreen</PresentationFormat>
  <Paragraphs>157</Paragraphs>
  <Slides>37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37</vt:i4>
      </vt:variant>
    </vt:vector>
  </HeadingPairs>
  <TitlesOfParts>
    <vt:vector size="43"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Zabel, Nael</cp:lastModifiedBy>
  <cp:revision>318</cp:revision>
  <dcterms:created xsi:type="dcterms:W3CDTF">2021-08-03T13:03:26Z</dcterms:created>
  <dcterms:modified xsi:type="dcterms:W3CDTF">2022-03-11T12:18:12Z</dcterms:modified>
</cp:coreProperties>
</file>