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8"/>
  </p:notesMasterIdLst>
  <p:sldIdLst>
    <p:sldId id="256" r:id="rId2"/>
    <p:sldId id="354" r:id="rId3"/>
    <p:sldId id="355" r:id="rId4"/>
    <p:sldId id="257" r:id="rId5"/>
    <p:sldId id="258" r:id="rId6"/>
    <p:sldId id="259" r:id="rId7"/>
    <p:sldId id="392" r:id="rId8"/>
    <p:sldId id="417" r:id="rId9"/>
    <p:sldId id="416" r:id="rId10"/>
    <p:sldId id="391" r:id="rId11"/>
    <p:sldId id="418" r:id="rId12"/>
    <p:sldId id="359" r:id="rId13"/>
    <p:sldId id="360" r:id="rId14"/>
    <p:sldId id="388" r:id="rId15"/>
    <p:sldId id="386" r:id="rId16"/>
    <p:sldId id="373" r:id="rId17"/>
    <p:sldId id="382" r:id="rId18"/>
    <p:sldId id="381" r:id="rId19"/>
    <p:sldId id="383" r:id="rId20"/>
    <p:sldId id="377" r:id="rId21"/>
    <p:sldId id="432" r:id="rId22"/>
    <p:sldId id="358" r:id="rId23"/>
    <p:sldId id="397" r:id="rId24"/>
    <p:sldId id="399" r:id="rId25"/>
    <p:sldId id="341" r:id="rId26"/>
    <p:sldId id="342" r:id="rId27"/>
    <p:sldId id="404" r:id="rId28"/>
    <p:sldId id="419" r:id="rId29"/>
    <p:sldId id="405" r:id="rId30"/>
    <p:sldId id="403" r:id="rId31"/>
    <p:sldId id="421" r:id="rId32"/>
    <p:sldId id="420" r:id="rId33"/>
    <p:sldId id="443" r:id="rId34"/>
    <p:sldId id="425" r:id="rId35"/>
    <p:sldId id="424" r:id="rId36"/>
    <p:sldId id="429" r:id="rId37"/>
    <p:sldId id="433" r:id="rId38"/>
    <p:sldId id="415" r:id="rId39"/>
    <p:sldId id="410" r:id="rId40"/>
    <p:sldId id="406" r:id="rId41"/>
    <p:sldId id="409" r:id="rId42"/>
    <p:sldId id="401" r:id="rId43"/>
    <p:sldId id="411" r:id="rId44"/>
    <p:sldId id="413" r:id="rId45"/>
    <p:sldId id="414" r:id="rId46"/>
    <p:sldId id="427" r:id="rId47"/>
    <p:sldId id="384" r:id="rId48"/>
    <p:sldId id="434" r:id="rId49"/>
    <p:sldId id="436" r:id="rId50"/>
    <p:sldId id="438" r:id="rId51"/>
    <p:sldId id="439" r:id="rId52"/>
    <p:sldId id="440" r:id="rId53"/>
    <p:sldId id="431" r:id="rId54"/>
    <p:sldId id="430" r:id="rId55"/>
    <p:sldId id="437" r:id="rId56"/>
    <p:sldId id="441" r:id="rId5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1F612"/>
    <a:srgbClr val="00FF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394" autoAdjust="0"/>
  </p:normalViewPr>
  <p:slideViewPr>
    <p:cSldViewPr snapToGrid="0">
      <p:cViewPr varScale="1">
        <p:scale>
          <a:sx n="84" d="100"/>
          <a:sy n="84" d="100"/>
        </p:scale>
        <p:origin x="58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41646F-D791-4CA2-A717-C4D765645C71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7D740BD-D243-48D4-ACF3-62A0FA03A546}">
      <dgm:prSet/>
      <dgm:spPr/>
      <dgm:t>
        <a:bodyPr/>
        <a:lstStyle/>
        <a:p>
          <a:r>
            <a:rPr lang="en-US" b="1" dirty="0"/>
            <a:t>Definition 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&amp;</a:t>
          </a:r>
          <a:r>
            <a:rPr lang="en-US" b="1" dirty="0"/>
            <a:t> Scope of Economics</a:t>
          </a:r>
        </a:p>
      </dgm:t>
    </dgm:pt>
    <dgm:pt modelId="{6C4D2921-BB83-42F3-B2F5-AA964E4ED0E6}" type="parTrans" cxnId="{0D5B96D2-4A85-4D8D-89C6-D681B22DC456}">
      <dgm:prSet/>
      <dgm:spPr/>
      <dgm:t>
        <a:bodyPr/>
        <a:lstStyle/>
        <a:p>
          <a:endParaRPr lang="en-US"/>
        </a:p>
      </dgm:t>
    </dgm:pt>
    <dgm:pt modelId="{79D1F487-A95D-4271-86B5-EB6C8862F750}" type="sibTrans" cxnId="{0D5B96D2-4A85-4D8D-89C6-D681B22DC456}">
      <dgm:prSet/>
      <dgm:spPr/>
      <dgm:t>
        <a:bodyPr/>
        <a:lstStyle/>
        <a:p>
          <a:endParaRPr lang="en-US"/>
        </a:p>
      </dgm:t>
    </dgm:pt>
    <dgm:pt modelId="{0CB3D2F5-CB3E-4731-B8D7-B2D102F14CDC}">
      <dgm:prSet/>
      <dgm:spPr/>
      <dgm:t>
        <a:bodyPr/>
        <a:lstStyle/>
        <a:p>
          <a:pPr>
            <a:buNone/>
          </a:pPr>
          <a:r>
            <a:rPr lang="en-US" b="1" dirty="0"/>
            <a:t>The Economic Agents</a:t>
          </a:r>
        </a:p>
      </dgm:t>
    </dgm:pt>
    <dgm:pt modelId="{DDE38F03-0CF4-498E-9636-0699E11E7903}" type="parTrans" cxnId="{5896B283-3339-46E1-B3FC-C09378934C1A}">
      <dgm:prSet/>
      <dgm:spPr/>
      <dgm:t>
        <a:bodyPr/>
        <a:lstStyle/>
        <a:p>
          <a:endParaRPr lang="fr-FR"/>
        </a:p>
      </dgm:t>
    </dgm:pt>
    <dgm:pt modelId="{BAA9D0DC-480C-49F7-A10A-965FE3D63D03}" type="sibTrans" cxnId="{5896B283-3339-46E1-B3FC-C09378934C1A}">
      <dgm:prSet/>
      <dgm:spPr/>
      <dgm:t>
        <a:bodyPr/>
        <a:lstStyle/>
        <a:p>
          <a:endParaRPr lang="fr-FR"/>
        </a:p>
      </dgm:t>
    </dgm:pt>
    <dgm:pt modelId="{CD011653-8210-4BB1-B900-91B01914D603}">
      <dgm:prSet/>
      <dgm:spPr/>
      <dgm:t>
        <a:bodyPr/>
        <a:lstStyle/>
        <a:p>
          <a:pPr>
            <a:buNone/>
          </a:pPr>
          <a:r>
            <a:rPr lang="en-US" dirty="0"/>
            <a:t>Summary</a:t>
          </a:r>
        </a:p>
      </dgm:t>
    </dgm:pt>
    <dgm:pt modelId="{155C05A4-133A-4B2D-89E9-9DAA30418B43}" type="parTrans" cxnId="{570CD7DB-460B-4160-AA30-86C897FA87F0}">
      <dgm:prSet/>
      <dgm:spPr/>
      <dgm:t>
        <a:bodyPr/>
        <a:lstStyle/>
        <a:p>
          <a:endParaRPr lang="fr-FR"/>
        </a:p>
      </dgm:t>
    </dgm:pt>
    <dgm:pt modelId="{7F14F51B-F95A-48D0-A00A-D210F25EB76D}" type="sibTrans" cxnId="{570CD7DB-460B-4160-AA30-86C897FA87F0}">
      <dgm:prSet/>
      <dgm:spPr/>
      <dgm:t>
        <a:bodyPr/>
        <a:lstStyle/>
        <a:p>
          <a:endParaRPr lang="fr-FR"/>
        </a:p>
      </dgm:t>
    </dgm:pt>
    <dgm:pt modelId="{86E4830E-081E-4653-97C1-09CA902EEDD1}">
      <dgm:prSet/>
      <dgm:spPr/>
      <dgm:t>
        <a:bodyPr/>
        <a:lstStyle/>
        <a:p>
          <a:r>
            <a:rPr lang="en-US" b="1" dirty="0">
              <a:latin typeface="Arial" pitchFamily="34" charset="0"/>
              <a:cs typeface="Arial" pitchFamily="34" charset="0"/>
            </a:rPr>
            <a:t>The Foundation of Economics</a:t>
          </a:r>
          <a:endParaRPr lang="en-US" dirty="0"/>
        </a:p>
      </dgm:t>
    </dgm:pt>
    <dgm:pt modelId="{4F522934-4A53-48AE-A270-84C93756C039}" type="sibTrans" cxnId="{0456E117-C143-4CAF-BE1E-910F8751D8A5}">
      <dgm:prSet/>
      <dgm:spPr/>
      <dgm:t>
        <a:bodyPr/>
        <a:lstStyle/>
        <a:p>
          <a:endParaRPr lang="en-US"/>
        </a:p>
      </dgm:t>
    </dgm:pt>
    <dgm:pt modelId="{852D14FE-F6A4-4D18-98C2-BF1961B8095D}" type="parTrans" cxnId="{0456E117-C143-4CAF-BE1E-910F8751D8A5}">
      <dgm:prSet/>
      <dgm:spPr/>
      <dgm:t>
        <a:bodyPr/>
        <a:lstStyle/>
        <a:p>
          <a:endParaRPr lang="en-US"/>
        </a:p>
      </dgm:t>
    </dgm:pt>
    <dgm:pt modelId="{46E60C47-E0CF-4496-AB25-ABE5BBF91509}" type="pres">
      <dgm:prSet presAssocID="{6141646F-D791-4CA2-A717-C4D765645C71}" presName="CompostProcess" presStyleCnt="0">
        <dgm:presLayoutVars>
          <dgm:dir/>
          <dgm:resizeHandles val="exact"/>
        </dgm:presLayoutVars>
      </dgm:prSet>
      <dgm:spPr/>
    </dgm:pt>
    <dgm:pt modelId="{1F1AC938-0592-4844-B21D-05D8BCB29B15}" type="pres">
      <dgm:prSet presAssocID="{6141646F-D791-4CA2-A717-C4D765645C71}" presName="arrow" presStyleLbl="bgShp" presStyleIdx="0" presStyleCnt="1"/>
      <dgm:spPr/>
    </dgm:pt>
    <dgm:pt modelId="{4415ED17-40F4-4D23-8C58-2D632869BCCD}" type="pres">
      <dgm:prSet presAssocID="{6141646F-D791-4CA2-A717-C4D765645C71}" presName="linearProcess" presStyleCnt="0"/>
      <dgm:spPr/>
    </dgm:pt>
    <dgm:pt modelId="{34C431D1-D978-480B-80ED-812597574604}" type="pres">
      <dgm:prSet presAssocID="{C7D740BD-D243-48D4-ACF3-62A0FA03A546}" presName="textNode" presStyleLbl="node1" presStyleIdx="0" presStyleCnt="4" custLinFactNeighborX="-4574" custLinFactNeighborY="-784">
        <dgm:presLayoutVars>
          <dgm:bulletEnabled val="1"/>
        </dgm:presLayoutVars>
      </dgm:prSet>
      <dgm:spPr/>
    </dgm:pt>
    <dgm:pt modelId="{E67614F6-A794-4345-86E2-E64FA1ACBDFA}" type="pres">
      <dgm:prSet presAssocID="{79D1F487-A95D-4271-86B5-EB6C8862F750}" presName="sibTrans" presStyleCnt="0"/>
      <dgm:spPr/>
    </dgm:pt>
    <dgm:pt modelId="{5E0978EF-607E-4146-8BF9-1D65CD16C01D}" type="pres">
      <dgm:prSet presAssocID="{86E4830E-081E-4653-97C1-09CA902EEDD1}" presName="textNode" presStyleLbl="node1" presStyleIdx="1" presStyleCnt="4">
        <dgm:presLayoutVars>
          <dgm:bulletEnabled val="1"/>
        </dgm:presLayoutVars>
      </dgm:prSet>
      <dgm:spPr/>
    </dgm:pt>
    <dgm:pt modelId="{5106204F-C65C-4145-9A17-F69A9451538D}" type="pres">
      <dgm:prSet presAssocID="{4F522934-4A53-48AE-A270-84C93756C039}" presName="sibTrans" presStyleCnt="0"/>
      <dgm:spPr/>
    </dgm:pt>
    <dgm:pt modelId="{E16F1399-FA89-4222-BECD-76B336D231DC}" type="pres">
      <dgm:prSet presAssocID="{0CB3D2F5-CB3E-4731-B8D7-B2D102F14CDC}" presName="textNode" presStyleLbl="node1" presStyleIdx="2" presStyleCnt="4" custLinFactNeighborX="-8767" custLinFactNeighborY="-2930">
        <dgm:presLayoutVars>
          <dgm:bulletEnabled val="1"/>
        </dgm:presLayoutVars>
      </dgm:prSet>
      <dgm:spPr/>
    </dgm:pt>
    <dgm:pt modelId="{01BA5AFB-2AE4-4E67-8D77-92C56BB85985}" type="pres">
      <dgm:prSet presAssocID="{BAA9D0DC-480C-49F7-A10A-965FE3D63D03}" presName="sibTrans" presStyleCnt="0"/>
      <dgm:spPr/>
    </dgm:pt>
    <dgm:pt modelId="{B5B001A6-948A-40C2-9171-3A14C7652DE1}" type="pres">
      <dgm:prSet presAssocID="{CD011653-8210-4BB1-B900-91B01914D603}" presName="textNode" presStyleLbl="node1" presStyleIdx="3" presStyleCnt="4" custLinFactNeighborX="-58451" custLinFactNeighborY="51">
        <dgm:presLayoutVars>
          <dgm:bulletEnabled val="1"/>
        </dgm:presLayoutVars>
      </dgm:prSet>
      <dgm:spPr/>
    </dgm:pt>
  </dgm:ptLst>
  <dgm:cxnLst>
    <dgm:cxn modelId="{137A8F03-D961-4D1C-8E0A-EF1A7C61F929}" type="presOf" srcId="{86E4830E-081E-4653-97C1-09CA902EEDD1}" destId="{5E0978EF-607E-4146-8BF9-1D65CD16C01D}" srcOrd="0" destOrd="0" presId="urn:microsoft.com/office/officeart/2005/8/layout/hProcess9"/>
    <dgm:cxn modelId="{0456E117-C143-4CAF-BE1E-910F8751D8A5}" srcId="{6141646F-D791-4CA2-A717-C4D765645C71}" destId="{86E4830E-081E-4653-97C1-09CA902EEDD1}" srcOrd="1" destOrd="0" parTransId="{852D14FE-F6A4-4D18-98C2-BF1961B8095D}" sibTransId="{4F522934-4A53-48AE-A270-84C93756C039}"/>
    <dgm:cxn modelId="{A9D75845-D6AD-4FBF-93E7-44B4DC864921}" type="presOf" srcId="{CD011653-8210-4BB1-B900-91B01914D603}" destId="{B5B001A6-948A-40C2-9171-3A14C7652DE1}" srcOrd="0" destOrd="0" presId="urn:microsoft.com/office/officeart/2005/8/layout/hProcess9"/>
    <dgm:cxn modelId="{5896B283-3339-46E1-B3FC-C09378934C1A}" srcId="{6141646F-D791-4CA2-A717-C4D765645C71}" destId="{0CB3D2F5-CB3E-4731-B8D7-B2D102F14CDC}" srcOrd="2" destOrd="0" parTransId="{DDE38F03-0CF4-498E-9636-0699E11E7903}" sibTransId="{BAA9D0DC-480C-49F7-A10A-965FE3D63D03}"/>
    <dgm:cxn modelId="{E247B1C1-5358-4FD3-9A37-64C4C90EEA73}" type="presOf" srcId="{0CB3D2F5-CB3E-4731-B8D7-B2D102F14CDC}" destId="{E16F1399-FA89-4222-BECD-76B336D231DC}" srcOrd="0" destOrd="0" presId="urn:microsoft.com/office/officeart/2005/8/layout/hProcess9"/>
    <dgm:cxn modelId="{4E34D5C1-FE46-43AE-856F-2B02530EF3D5}" type="presOf" srcId="{6141646F-D791-4CA2-A717-C4D765645C71}" destId="{46E60C47-E0CF-4496-AB25-ABE5BBF91509}" srcOrd="0" destOrd="0" presId="urn:microsoft.com/office/officeart/2005/8/layout/hProcess9"/>
    <dgm:cxn modelId="{0D5B96D2-4A85-4D8D-89C6-D681B22DC456}" srcId="{6141646F-D791-4CA2-A717-C4D765645C71}" destId="{C7D740BD-D243-48D4-ACF3-62A0FA03A546}" srcOrd="0" destOrd="0" parTransId="{6C4D2921-BB83-42F3-B2F5-AA964E4ED0E6}" sibTransId="{79D1F487-A95D-4271-86B5-EB6C8862F750}"/>
    <dgm:cxn modelId="{570CD7DB-460B-4160-AA30-86C897FA87F0}" srcId="{6141646F-D791-4CA2-A717-C4D765645C71}" destId="{CD011653-8210-4BB1-B900-91B01914D603}" srcOrd="3" destOrd="0" parTransId="{155C05A4-133A-4B2D-89E9-9DAA30418B43}" sibTransId="{7F14F51B-F95A-48D0-A00A-D210F25EB76D}"/>
    <dgm:cxn modelId="{EA9FC2E4-7073-495E-90AA-EDA2331A510C}" type="presOf" srcId="{C7D740BD-D243-48D4-ACF3-62A0FA03A546}" destId="{34C431D1-D978-480B-80ED-812597574604}" srcOrd="0" destOrd="0" presId="urn:microsoft.com/office/officeart/2005/8/layout/hProcess9"/>
    <dgm:cxn modelId="{4275355B-08E4-4ADF-B922-43916B432885}" type="presParOf" srcId="{46E60C47-E0CF-4496-AB25-ABE5BBF91509}" destId="{1F1AC938-0592-4844-B21D-05D8BCB29B15}" srcOrd="0" destOrd="0" presId="urn:microsoft.com/office/officeart/2005/8/layout/hProcess9"/>
    <dgm:cxn modelId="{7F3378B9-B0B7-44E2-9C09-58D01DF8686C}" type="presParOf" srcId="{46E60C47-E0CF-4496-AB25-ABE5BBF91509}" destId="{4415ED17-40F4-4D23-8C58-2D632869BCCD}" srcOrd="1" destOrd="0" presId="urn:microsoft.com/office/officeart/2005/8/layout/hProcess9"/>
    <dgm:cxn modelId="{02D28071-E6CC-4372-A149-4A499C66C684}" type="presParOf" srcId="{4415ED17-40F4-4D23-8C58-2D632869BCCD}" destId="{34C431D1-D978-480B-80ED-812597574604}" srcOrd="0" destOrd="0" presId="urn:microsoft.com/office/officeart/2005/8/layout/hProcess9"/>
    <dgm:cxn modelId="{E9079B8A-3CAC-4A3C-9587-56422FEAF103}" type="presParOf" srcId="{4415ED17-40F4-4D23-8C58-2D632869BCCD}" destId="{E67614F6-A794-4345-86E2-E64FA1ACBDFA}" srcOrd="1" destOrd="0" presId="urn:microsoft.com/office/officeart/2005/8/layout/hProcess9"/>
    <dgm:cxn modelId="{38F927E7-5EEA-4905-A590-782336A395F9}" type="presParOf" srcId="{4415ED17-40F4-4D23-8C58-2D632869BCCD}" destId="{5E0978EF-607E-4146-8BF9-1D65CD16C01D}" srcOrd="2" destOrd="0" presId="urn:microsoft.com/office/officeart/2005/8/layout/hProcess9"/>
    <dgm:cxn modelId="{B896743A-6E66-4E59-B9BE-9EEADCE94EC3}" type="presParOf" srcId="{4415ED17-40F4-4D23-8C58-2D632869BCCD}" destId="{5106204F-C65C-4145-9A17-F69A9451538D}" srcOrd="3" destOrd="0" presId="urn:microsoft.com/office/officeart/2005/8/layout/hProcess9"/>
    <dgm:cxn modelId="{796F6B93-AB23-4E2B-9C2D-9068038EFA4F}" type="presParOf" srcId="{4415ED17-40F4-4D23-8C58-2D632869BCCD}" destId="{E16F1399-FA89-4222-BECD-76B336D231DC}" srcOrd="4" destOrd="0" presId="urn:microsoft.com/office/officeart/2005/8/layout/hProcess9"/>
    <dgm:cxn modelId="{330E9198-43AB-43C6-8A5F-8F856F6F4825}" type="presParOf" srcId="{4415ED17-40F4-4D23-8C58-2D632869BCCD}" destId="{01BA5AFB-2AE4-4E67-8D77-92C56BB85985}" srcOrd="5" destOrd="0" presId="urn:microsoft.com/office/officeart/2005/8/layout/hProcess9"/>
    <dgm:cxn modelId="{4F50A328-20ED-438E-921F-6768FA8021C8}" type="presParOf" srcId="{4415ED17-40F4-4D23-8C58-2D632869BCCD}" destId="{B5B001A6-948A-40C2-9171-3A14C7652DE1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1AC938-0592-4844-B21D-05D8BCB29B15}">
      <dsp:nvSpPr>
        <dsp:cNvPr id="0" name=""/>
        <dsp:cNvSpPr/>
      </dsp:nvSpPr>
      <dsp:spPr>
        <a:xfrm>
          <a:off x="877388" y="0"/>
          <a:ext cx="9943736" cy="4304620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C431D1-D978-480B-80ED-812597574604}">
      <dsp:nvSpPr>
        <dsp:cNvPr id="0" name=""/>
        <dsp:cNvSpPr/>
      </dsp:nvSpPr>
      <dsp:spPr>
        <a:xfrm>
          <a:off x="0" y="1277886"/>
          <a:ext cx="2816097" cy="172184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1" kern="1200" dirty="0"/>
            <a:t>Definition </a:t>
          </a:r>
          <a:r>
            <a:rPr lang="en-US" sz="29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&amp;</a:t>
          </a:r>
          <a:r>
            <a:rPr lang="en-US" sz="2900" b="1" kern="1200" dirty="0"/>
            <a:t> Scope of Economics</a:t>
          </a:r>
        </a:p>
      </dsp:txBody>
      <dsp:txXfrm>
        <a:off x="84054" y="1361940"/>
        <a:ext cx="2647989" cy="1553740"/>
      </dsp:txXfrm>
    </dsp:sp>
    <dsp:sp modelId="{5E0978EF-607E-4146-8BF9-1D65CD16C01D}">
      <dsp:nvSpPr>
        <dsp:cNvPr id="0" name=""/>
        <dsp:cNvSpPr/>
      </dsp:nvSpPr>
      <dsp:spPr>
        <a:xfrm>
          <a:off x="2962757" y="1291385"/>
          <a:ext cx="2816097" cy="172184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1" kern="1200" dirty="0">
              <a:latin typeface="Arial" pitchFamily="34" charset="0"/>
              <a:cs typeface="Arial" pitchFamily="34" charset="0"/>
            </a:rPr>
            <a:t>The Foundation of Economics</a:t>
          </a:r>
          <a:endParaRPr lang="en-US" sz="2900" kern="1200" dirty="0"/>
        </a:p>
      </dsp:txBody>
      <dsp:txXfrm>
        <a:off x="3046811" y="1375439"/>
        <a:ext cx="2647989" cy="1553740"/>
      </dsp:txXfrm>
    </dsp:sp>
    <dsp:sp modelId="{E16F1399-FA89-4222-BECD-76B336D231DC}">
      <dsp:nvSpPr>
        <dsp:cNvPr id="0" name=""/>
        <dsp:cNvSpPr/>
      </dsp:nvSpPr>
      <dsp:spPr>
        <a:xfrm>
          <a:off x="5907315" y="1240935"/>
          <a:ext cx="2816097" cy="172184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1" kern="1200" dirty="0"/>
            <a:t>The Economic Agents</a:t>
          </a:r>
        </a:p>
      </dsp:txBody>
      <dsp:txXfrm>
        <a:off x="5991369" y="1324989"/>
        <a:ext cx="2647989" cy="1553740"/>
      </dsp:txXfrm>
    </dsp:sp>
    <dsp:sp modelId="{B5B001A6-948A-40C2-9171-3A14C7652DE1}">
      <dsp:nvSpPr>
        <dsp:cNvPr id="0" name=""/>
        <dsp:cNvSpPr/>
      </dsp:nvSpPr>
      <dsp:spPr>
        <a:xfrm>
          <a:off x="8794259" y="1292264"/>
          <a:ext cx="2816097" cy="172184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Summary</a:t>
          </a:r>
        </a:p>
      </dsp:txBody>
      <dsp:txXfrm>
        <a:off x="8878313" y="1376318"/>
        <a:ext cx="2647989" cy="15537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25C8B1-ED7B-4C36-86E2-DC0DC8D48679}" type="datetimeFigureOut">
              <a:rPr lang="fr-FR" smtClean="0"/>
              <a:t>08/10/2022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08AE6B-FB7E-461E-B3D9-99DE017082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7486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Macroeconomist" TargetMode="External"/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en.wikipedia.org/wiki/New_Keynesian_economics" TargetMode="External"/><Relationship Id="rId5" Type="http://schemas.openxmlformats.org/officeDocument/2006/relationships/hyperlink" Target="https://en.wikipedia.org/wiki/Harvard_University" TargetMode="External"/><Relationship Id="rId4" Type="http://schemas.openxmlformats.org/officeDocument/2006/relationships/hyperlink" Target="https://en.wikipedia.org/wiki/Economics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z="1200" b="1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Nicholas Gregory Mankiw</a:t>
            </a:r>
            <a:r>
              <a:rPr lang="fr-FR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( born February 3, 1958) is an American </a:t>
            </a:r>
            <a:r>
              <a:rPr lang="fr-FR" sz="1200" b="0" i="0" u="none" strike="noStrike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 tooltip="Macroeconomist"/>
              </a:rPr>
              <a:t>macroeconomist</a:t>
            </a:r>
            <a:r>
              <a:rPr lang="fr-FR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who is currently the Robert M. Beren Professor of </a:t>
            </a:r>
            <a:r>
              <a:rPr lang="fr-FR" sz="1200" b="0" i="0" u="none" strike="noStrike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 tooltip="Economics"/>
              </a:rPr>
              <a:t>Economics</a:t>
            </a:r>
            <a:r>
              <a:rPr lang="fr-FR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at </a:t>
            </a:r>
            <a:r>
              <a:rPr lang="fr-FR" sz="1200" b="0" i="0" u="none" strike="noStrike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 tooltip="Harvard University"/>
              </a:rPr>
              <a:t>Harvard University</a:t>
            </a:r>
            <a:r>
              <a:rPr lang="fr-FR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Mankiw is best known in academia for his work on </a:t>
            </a:r>
            <a:r>
              <a:rPr lang="fr-FR" sz="1200" b="0" i="0" u="sng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6"/>
              </a:rPr>
              <a:t>New Keynesian economics</a:t>
            </a:r>
            <a:r>
              <a:rPr lang="fr-FR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1325FE-9C1D-40B0-B897-DB0B2A59C3C9}" type="slidenum">
              <a:rPr lang="fr-FR" smtClean="0"/>
              <a:pPr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87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E26D65-529D-48AE-AA7E-957C460001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275E914-6444-407C-B9CD-D180840B4A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C06E80-2BAC-4616-8770-8722FD4D1B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47B9-C768-4B3D-B368-202C09FA44B7}" type="datetimeFigureOut">
              <a:rPr lang="fr-FR" smtClean="0"/>
              <a:t>08/10/2022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217A213-00BA-4DBC-9A11-66AFAB92F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E6FF6F-F628-43A6-A5F6-385BD27AA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C47C-1EC1-4321-94E5-77CF6BC880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509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114D3E-EF20-4523-A990-B606F3FD6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29CD8CC-314C-48CC-8449-6C0F53C290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02A28D-5299-4824-9D04-1E1D8B610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47B9-C768-4B3D-B368-202C09FA44B7}" type="datetimeFigureOut">
              <a:rPr lang="fr-FR" smtClean="0"/>
              <a:t>08/10/2022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06CA957-A577-4431-A430-67F80DC21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30673F8-E30E-4F53-99E5-84700056D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C47C-1EC1-4321-94E5-77CF6BC880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6016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6B9B56-F555-45B6-81DE-CB0A5F370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E0DC0FA-B091-48AA-A8EA-DD91F1BE9C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F75E85-A982-4BD0-A17E-E1ACF5FD0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47B9-C768-4B3D-B368-202C09FA44B7}" type="datetimeFigureOut">
              <a:rPr lang="fr-FR" smtClean="0"/>
              <a:t>08/10/2022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F2162-28BD-4A10-944B-85912FA92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F076A6-D5F1-412D-8F4F-D9DA2C4F5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C47C-1EC1-4321-94E5-77CF6BC880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5062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0C2FAE-E48C-4504-9413-78B9906EC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3CAB9E-A7EF-4B88-A5BD-E97FE86AA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1166F1E-B6DF-42FE-B2CE-976DD85608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84E8FF6-E1B5-4A72-B736-81ECC76BF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47B9-C768-4B3D-B368-202C09FA44B7}" type="datetimeFigureOut">
              <a:rPr lang="fr-FR" smtClean="0"/>
              <a:t>08/10/2022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463E7BE-A328-4B74-87A7-64283B700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25658D4-59D8-4589-86A3-B72D7D750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C47C-1EC1-4321-94E5-77CF6BC880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441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7D54CB-95E7-4086-89BE-EB6B2F7DB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D0F7F56-EB83-4686-9D70-463A049F4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D348394-EB4A-40BE-B9E6-1BC9957F10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86DCE1E-BC70-4C8F-A6A2-0F0B5BFEB2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725D8D2-4A74-483F-A34D-F5EA5C25F1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A83463D-4386-42DD-928B-19BC4722B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47B9-C768-4B3D-B368-202C09FA44B7}" type="datetimeFigureOut">
              <a:rPr lang="fr-FR" smtClean="0"/>
              <a:t>08/10/2022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86462B8-2531-47E2-AD60-C07184FEE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2842F03-436E-4E20-9EDD-F6CD6586F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C47C-1EC1-4321-94E5-77CF6BC880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324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BE538B-D6D6-478D-A155-D14A542FD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5CDD8A4-A13C-4FF0-8473-F9579381C0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47B9-C768-4B3D-B368-202C09FA44B7}" type="datetimeFigureOut">
              <a:rPr lang="fr-FR" smtClean="0"/>
              <a:t>08/10/2022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7A7F919-63DA-4482-9385-449D1FC73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5E9478F-37A2-434A-B174-F5F124A9D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C47C-1EC1-4321-94E5-77CF6BC880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661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5FEA251-2066-4F2B-8B5F-EC7381455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47B9-C768-4B3D-B368-202C09FA44B7}" type="datetimeFigureOut">
              <a:rPr lang="fr-FR" smtClean="0"/>
              <a:t>08/10/2022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DD349BD-B99A-4DDF-A71A-B9A848A57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7C903F3-93CE-4DF3-8314-DFDBC81FB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C47C-1EC1-4321-94E5-77CF6BC880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294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C87A07-20FE-4169-8F98-5F668D728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16E3C92-DDE0-42D6-8302-AC6065E638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1725CA6-5010-4E3D-B940-5CFDC11FD8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DCCF799-AE3C-4278-8B66-0A3CB77E8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47B9-C768-4B3D-B368-202C09FA44B7}" type="datetimeFigureOut">
              <a:rPr lang="fr-FR" smtClean="0"/>
              <a:t>08/10/2022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9CB1D28-BA3D-4BDA-A77E-077CCB996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66271FE-EB8C-4CFA-9EBE-7FE04CBAB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C47C-1EC1-4321-94E5-77CF6BC880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054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8521B9-59CB-4036-AD61-73338DF9D4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41787DA-73D6-4BC9-84F2-B33DAB6382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93E8921-3D77-43FE-B72B-ECAB0275E7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58D86CA-DF95-4C3F-BB67-E07ADA277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47B9-C768-4B3D-B368-202C09FA44B7}" type="datetimeFigureOut">
              <a:rPr lang="fr-FR" smtClean="0"/>
              <a:t>08/10/2022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7661A91-ED45-4625-9539-CB5FB00CA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7554DFD-2E6A-4E25-8179-E5E659B1A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C47C-1EC1-4321-94E5-77CF6BC880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20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4ABC36-16F6-45FD-9585-26AAECCF3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82F3930-C9BA-4824-9D88-AF562CDC5C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E59DC11-12D8-4189-A6E3-E94B63AC8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47B9-C768-4B3D-B368-202C09FA44B7}" type="datetimeFigureOut">
              <a:rPr lang="fr-FR" smtClean="0"/>
              <a:t>08/10/2022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FA93A7-DFF3-4202-ACA4-4E10F5D7B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046930E-DF99-41E4-A10C-E52B5F094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C47C-1EC1-4321-94E5-77CF6BC880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359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E721A36-1768-4579-BC9C-A7CF587453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C4BF09B-4206-43BF-A7EC-433FA4AC8B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4442C7-8E2A-43BA-8D64-8F7516153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047B9-C768-4B3D-B368-202C09FA44B7}" type="datetimeFigureOut">
              <a:rPr lang="fr-FR" smtClean="0"/>
              <a:t>08/10/2022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2E1A7A-0A8A-4D8C-A46A-8D966065B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FAA9EA-123B-4D1D-B8CB-2D7804C0A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1C47C-1EC1-4321-94E5-77CF6BC880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974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8F417BE-6C89-471E-B243-B85D776E4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30030AB-59D0-4153-880C-D565FC37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8BE489-B668-43F2-A449-7F3FF89543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047B9-C768-4B3D-B368-202C09FA44B7}" type="datetimeFigureOut">
              <a:rPr lang="fr-FR" smtClean="0"/>
              <a:t>08/10/2022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068472-DCFB-4324-91ED-4D09881D10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5BFBC7-CC2C-4BC4-932E-E2816CE209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1C47C-1EC1-4321-94E5-77CF6BC880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005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www.economicshelp.org/blog/2177/economics/opportunity-cost-definition/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89F137-A194-4D97-9B42-71CCB0D4BE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9771"/>
            <a:ext cx="8684525" cy="1214817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  <a:latin typeface="+mn-lt"/>
              </a:rPr>
              <a:t>Introduction to economics  </a:t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3200" b="1" dirty="0">
                <a:solidFill>
                  <a:schemeClr val="bg1"/>
                </a:solidFill>
                <a:latin typeface="+mn-lt"/>
              </a:rPr>
              <a:t>Chapter 1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1044DF9-2E46-422F-BA3C-CCB7C5BADF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3278" y="2392577"/>
            <a:ext cx="8532233" cy="2720836"/>
          </a:xfrm>
        </p:spPr>
        <p:txBody>
          <a:bodyPr>
            <a:normAutofit/>
          </a:bodyPr>
          <a:lstStyle/>
          <a:p>
            <a:r>
              <a:rPr lang="en-US" sz="4700" b="1" dirty="0">
                <a:latin typeface="Calibri" panose="020F0502020204030204" pitchFamily="34" charset="0"/>
                <a:cs typeface="Calibri" panose="020F0502020204030204" pitchFamily="34" charset="0"/>
              </a:rPr>
              <a:t>Chapter 1:</a:t>
            </a:r>
          </a:p>
          <a:p>
            <a:r>
              <a:rPr lang="en-US" sz="4700" b="1" dirty="0">
                <a:latin typeface="Calibri" panose="020F0502020204030204" pitchFamily="34" charset="0"/>
                <a:cs typeface="Calibri" panose="020F0502020204030204" pitchFamily="34" charset="0"/>
              </a:rPr>
              <a:t>The challenge of economics</a:t>
            </a:r>
            <a:endParaRPr lang="fr-FR" sz="26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4805F68-29D0-458F-91FF-55809F224008}"/>
              </a:ext>
            </a:extLst>
          </p:cNvPr>
          <p:cNvSpPr txBox="1"/>
          <p:nvPr/>
        </p:nvSpPr>
        <p:spPr>
          <a:xfrm>
            <a:off x="9007523" y="5245004"/>
            <a:ext cx="2606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i="1" dirty="0"/>
              <a:t>Prepared by</a:t>
            </a:r>
          </a:p>
          <a:p>
            <a:pPr algn="ctr"/>
            <a:r>
              <a:rPr lang="fr-FR" sz="2400" b="1" i="1" dirty="0"/>
              <a:t>Dr Myriam ZORGUI</a:t>
            </a:r>
            <a:endParaRPr lang="fr-FR" sz="2400" i="1" dirty="0"/>
          </a:p>
        </p:txBody>
      </p:sp>
    </p:spTree>
    <p:extLst>
      <p:ext uri="{BB962C8B-B14F-4D97-AF65-F5344CB8AC3E}">
        <p14:creationId xmlns:p14="http://schemas.microsoft.com/office/powerpoint/2010/main" val="40680915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8" name="Picture 4" descr="Economics Department • Emory &amp;amp; Hen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6283B1-64FE-409A-A706-D6BA0FA6F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0496" y="368490"/>
            <a:ext cx="8583304" cy="1037229"/>
          </a:xfrm>
        </p:spPr>
        <p:txBody>
          <a:bodyPr/>
          <a:lstStyle/>
          <a:p>
            <a:r>
              <a:rPr lang="fr-FR" sz="4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Course objectives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8190D1B-D1A8-4C8D-929D-FC05E945BA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774209"/>
            <a:ext cx="8436637" cy="4402754"/>
          </a:xfrm>
        </p:spPr>
        <p:txBody>
          <a:bodyPr/>
          <a:lstStyle/>
          <a:p>
            <a:pPr algn="just">
              <a:buNone/>
            </a:pPr>
            <a:r>
              <a:rPr lang="fr-FR" sz="2600" dirty="0">
                <a:cs typeface="Arabic Typesetting" pitchFamily="66" charset="-78"/>
              </a:rPr>
              <a:t>On </a:t>
            </a:r>
            <a:r>
              <a:rPr lang="fr-FR" sz="2600" dirty="0" err="1">
                <a:cs typeface="Arabic Typesetting" pitchFamily="66" charset="-78"/>
              </a:rPr>
              <a:t>completion</a:t>
            </a:r>
            <a:r>
              <a:rPr lang="fr-FR" sz="2600" dirty="0">
                <a:cs typeface="Arabic Typesetting" pitchFamily="66" charset="-78"/>
              </a:rPr>
              <a:t> of the course, </a:t>
            </a:r>
            <a:r>
              <a:rPr lang="fr-FR" sz="2600" dirty="0" err="1">
                <a:cs typeface="Arabic Typesetting" pitchFamily="66" charset="-78"/>
              </a:rPr>
              <a:t>you</a:t>
            </a:r>
            <a:r>
              <a:rPr lang="fr-FR" sz="2600" dirty="0">
                <a:cs typeface="Arabic Typesetting" pitchFamily="66" charset="-78"/>
              </a:rPr>
              <a:t> </a:t>
            </a:r>
            <a:r>
              <a:rPr lang="fr-FR" sz="2600" dirty="0" err="1">
                <a:cs typeface="Arabic Typesetting" pitchFamily="66" charset="-78"/>
              </a:rPr>
              <a:t>will</a:t>
            </a:r>
            <a:r>
              <a:rPr lang="fr-FR" sz="2600" dirty="0">
                <a:cs typeface="Arabic Typesetting" pitchFamily="66" charset="-78"/>
              </a:rPr>
              <a:t> have the </a:t>
            </a:r>
            <a:r>
              <a:rPr lang="fr-FR" sz="2600" dirty="0" err="1">
                <a:cs typeface="Arabic Typesetting" pitchFamily="66" charset="-78"/>
              </a:rPr>
              <a:t>ability</a:t>
            </a:r>
            <a:r>
              <a:rPr lang="fr-FR" sz="2600" dirty="0">
                <a:cs typeface="Arabic Typesetting" pitchFamily="66" charset="-78"/>
              </a:rPr>
              <a:t> to:</a:t>
            </a:r>
          </a:p>
          <a:p>
            <a:pPr algn="just">
              <a:buNone/>
            </a:pPr>
            <a:endParaRPr lang="fr-FR" sz="2600" dirty="0">
              <a:cs typeface="Arabic Typesetting" pitchFamily="66" charset="-78"/>
            </a:endParaRPr>
          </a:p>
          <a:p>
            <a:pPr algn="just"/>
            <a:r>
              <a:rPr lang="fr-FR" sz="2600" b="1" dirty="0" err="1">
                <a:cs typeface="Arabic Typesetting" pitchFamily="66" charset="-78"/>
              </a:rPr>
              <a:t>Define</a:t>
            </a:r>
            <a:r>
              <a:rPr lang="fr-FR" sz="2600" dirty="0">
                <a:cs typeface="Arabic Typesetting" pitchFamily="66" charset="-78"/>
              </a:rPr>
              <a:t> the concepts of Economics and </a:t>
            </a:r>
            <a:r>
              <a:rPr lang="fr-FR" sz="2600" dirty="0" err="1">
                <a:cs typeface="Arabic Typesetting" pitchFamily="66" charset="-78"/>
              </a:rPr>
              <a:t>Economics</a:t>
            </a:r>
            <a:r>
              <a:rPr lang="fr-FR" sz="2600" dirty="0">
                <a:cs typeface="Arabic Typesetting" pitchFamily="66" charset="-78"/>
              </a:rPr>
              <a:t> Education</a:t>
            </a:r>
          </a:p>
          <a:p>
            <a:pPr algn="just"/>
            <a:endParaRPr lang="fr-FR" sz="2600" dirty="0">
              <a:cs typeface="Arabic Typesetting" pitchFamily="66" charset="-78"/>
            </a:endParaRPr>
          </a:p>
          <a:p>
            <a:pPr algn="just"/>
            <a:r>
              <a:rPr lang="fr-FR" sz="2600" b="1" dirty="0">
                <a:cs typeface="Arabic Typesetting" pitchFamily="66" charset="-78"/>
              </a:rPr>
              <a:t>Discuss</a:t>
            </a:r>
            <a:r>
              <a:rPr lang="fr-FR" sz="2600" dirty="0">
                <a:cs typeface="Arabic Typesetting" pitchFamily="66" charset="-78"/>
              </a:rPr>
              <a:t> the importance of </a:t>
            </a:r>
            <a:r>
              <a:rPr lang="fr-FR" sz="2600" dirty="0" err="1">
                <a:cs typeface="Arabic Typesetting" pitchFamily="66" charset="-78"/>
              </a:rPr>
              <a:t>teaching</a:t>
            </a:r>
            <a:r>
              <a:rPr lang="fr-FR" sz="2600" dirty="0">
                <a:cs typeface="Arabic Typesetting" pitchFamily="66" charset="-78"/>
              </a:rPr>
              <a:t> </a:t>
            </a:r>
            <a:r>
              <a:rPr lang="fr-FR" sz="2600" dirty="0" err="1">
                <a:cs typeface="Arabic Typesetting" pitchFamily="66" charset="-78"/>
              </a:rPr>
              <a:t>Economics</a:t>
            </a:r>
            <a:endParaRPr lang="fr-FR" sz="2600" dirty="0">
              <a:cs typeface="Arabic Typesetting" pitchFamily="66" charset="-78"/>
            </a:endParaRPr>
          </a:p>
          <a:p>
            <a:pPr marL="0" indent="0" algn="just">
              <a:buNone/>
            </a:pPr>
            <a:endParaRPr lang="fr-FR" sz="2600" dirty="0">
              <a:cs typeface="Arabic Typesetting" pitchFamily="66" charset="-78"/>
            </a:endParaRPr>
          </a:p>
          <a:p>
            <a:pPr algn="just"/>
            <a:r>
              <a:rPr lang="fr-FR" sz="2600" b="1" dirty="0" err="1">
                <a:cs typeface="Arabic Typesetting" pitchFamily="66" charset="-78"/>
              </a:rPr>
              <a:t>Analyze</a:t>
            </a:r>
            <a:r>
              <a:rPr lang="fr-FR" sz="2600" dirty="0">
                <a:cs typeface="Arabic Typesetting" pitchFamily="66" charset="-78"/>
              </a:rPr>
              <a:t> the challenges of </a:t>
            </a:r>
            <a:r>
              <a:rPr lang="fr-FR" sz="2600" dirty="0" err="1">
                <a:cs typeface="Arabic Typesetting" pitchFamily="66" charset="-78"/>
              </a:rPr>
              <a:t>teaching</a:t>
            </a:r>
            <a:r>
              <a:rPr lang="fr-FR" sz="2600" dirty="0">
                <a:cs typeface="Arabic Typesetting" pitchFamily="66" charset="-78"/>
              </a:rPr>
              <a:t> Economics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1026" name="Picture 2" descr="22,269 Course Objectives Stock Photos, Pictures &amp; Royalty-Free Images -  iStock">
            <a:extLst>
              <a:ext uri="{FF2B5EF4-FFF2-40B4-BE49-F238E27FC236}">
                <a16:creationId xmlns:a16="http://schemas.microsoft.com/office/drawing/2014/main" id="{74FA6B13-5CF8-AE05-0834-681FA32509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049641" y="2709545"/>
            <a:ext cx="4502149" cy="227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01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2D7205-268A-4550-9940-439B1C2DD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7414" y="545910"/>
            <a:ext cx="9006385" cy="1144778"/>
          </a:xfrm>
        </p:spPr>
        <p:txBody>
          <a:bodyPr>
            <a:normAutofit fontScale="90000"/>
          </a:bodyPr>
          <a:lstStyle/>
          <a:p>
            <a:r>
              <a:rPr lang="fr-FR" sz="40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                          Syllabus :</a:t>
            </a:r>
            <a:br>
              <a:rPr lang="fr-FR" sz="40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fr-FR" sz="40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       </a:t>
            </a:r>
            <a:r>
              <a:rPr lang="en-US" sz="4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challenge of economics</a:t>
            </a:r>
            <a:br>
              <a:rPr lang="fr-FR" sz="2000" b="1" dirty="0"/>
            </a:br>
            <a:endParaRPr lang="fr-FR" sz="40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4" name="Content Placeholder 1">
            <a:extLst>
              <a:ext uri="{FF2B5EF4-FFF2-40B4-BE49-F238E27FC236}">
                <a16:creationId xmlns:a16="http://schemas.microsoft.com/office/drawing/2014/main" id="{34967589-3156-4D84-8F35-66296953814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9536477"/>
              </p:ext>
            </p:extLst>
          </p:nvPr>
        </p:nvGraphicFramePr>
        <p:xfrm>
          <a:off x="188686" y="1872343"/>
          <a:ext cx="11698514" cy="43046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82819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C14035-7729-4488-A960-DFA1B0F51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1063" y="436728"/>
            <a:ext cx="8992736" cy="1214651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I- Definition &amp; Scope of Economics</a:t>
            </a:r>
            <a:br>
              <a:rPr lang="en-US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6B1E26-085E-4F39-92C4-F5F65A8700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421" y="1651379"/>
            <a:ext cx="8591675" cy="4552879"/>
          </a:xfrm>
        </p:spPr>
        <p:txBody>
          <a:bodyPr/>
          <a:lstStyle/>
          <a:p>
            <a:pPr marL="0" indent="0">
              <a:buNone/>
            </a:pPr>
            <a:r>
              <a:rPr lang="fr-FR" b="1" dirty="0"/>
              <a:t>I-1- </a:t>
            </a:r>
            <a:r>
              <a:rPr lang="fr-FR" b="1" dirty="0" err="1"/>
              <a:t>Some</a:t>
            </a:r>
            <a:r>
              <a:rPr lang="fr-FR" b="1" dirty="0"/>
              <a:t> </a:t>
            </a:r>
            <a:r>
              <a:rPr lang="fr-FR" b="1" dirty="0" err="1"/>
              <a:t>definitions</a:t>
            </a:r>
            <a:r>
              <a:rPr lang="fr-FR" b="1" dirty="0"/>
              <a:t> of Economics</a:t>
            </a:r>
          </a:p>
          <a:p>
            <a:pPr marL="0" indent="0">
              <a:buNone/>
            </a:pPr>
            <a:r>
              <a:rPr lang="fr-FR" b="1" dirty="0"/>
              <a:t>I-2- Nature of Economics</a:t>
            </a:r>
          </a:p>
          <a:p>
            <a:pPr marL="0" indent="0">
              <a:buNone/>
            </a:pPr>
            <a:r>
              <a:rPr lang="fr-FR" b="1" dirty="0"/>
              <a:t>I-3- The top 4 </a:t>
            </a:r>
            <a:r>
              <a:rPr lang="fr-FR" b="1" dirty="0" err="1"/>
              <a:t>definitions</a:t>
            </a:r>
            <a:r>
              <a:rPr lang="fr-FR" b="1" dirty="0"/>
              <a:t> </a:t>
            </a:r>
          </a:p>
          <a:p>
            <a:pPr marL="0" indent="0">
              <a:buNone/>
            </a:pPr>
            <a:r>
              <a:rPr lang="fr-FR" b="1" dirty="0"/>
              <a:t>I-4- The scope of Economics</a:t>
            </a:r>
          </a:p>
          <a:p>
            <a:pPr marL="0" indent="0">
              <a:buNone/>
            </a:pPr>
            <a:r>
              <a:rPr lang="fr-FR" b="1" dirty="0"/>
              <a:t>	I-4-1- The </a:t>
            </a:r>
            <a:r>
              <a:rPr lang="fr-FR" b="1" dirty="0" err="1"/>
              <a:t>fields</a:t>
            </a:r>
            <a:r>
              <a:rPr lang="fr-FR" b="1" dirty="0"/>
              <a:t> of Economics</a:t>
            </a:r>
          </a:p>
          <a:p>
            <a:pPr marL="0" indent="0">
              <a:buNone/>
            </a:pPr>
            <a:r>
              <a:rPr lang="fr-FR" b="1" dirty="0"/>
              <a:t>	I-4-2- The branches of Economics</a:t>
            </a:r>
          </a:p>
          <a:p>
            <a:pPr marL="0" indent="0">
              <a:buNone/>
            </a:pPr>
            <a:r>
              <a:rPr lang="fr-FR" b="1" dirty="0"/>
              <a:t>	I-4-3- </a:t>
            </a:r>
            <a:r>
              <a:rPr lang="fr-FR" sz="2800" b="1" i="0" dirty="0">
                <a:effectLst/>
                <a:cs typeface="Calibri" panose="020F0502020204030204" pitchFamily="34" charset="0"/>
              </a:rPr>
              <a:t>Problem-Solving </a:t>
            </a:r>
            <a:r>
              <a:rPr lang="fr-FR" sz="2800" b="1" i="0" dirty="0" err="1">
                <a:effectLst/>
                <a:cs typeface="Calibri" panose="020F0502020204030204" pitchFamily="34" charset="0"/>
              </a:rPr>
              <a:t>Approaches</a:t>
            </a:r>
            <a:r>
              <a:rPr lang="fr-FR" sz="2800" b="1" i="0" dirty="0">
                <a:effectLst/>
                <a:cs typeface="Calibri" panose="020F0502020204030204" pitchFamily="34" charset="0"/>
              </a:rPr>
              <a:t> </a:t>
            </a:r>
            <a:r>
              <a:rPr lang="fr-FR" sz="2800" b="1" i="0" dirty="0" err="1">
                <a:effectLst/>
                <a:cs typeface="Calibri" panose="020F0502020204030204" pitchFamily="34" charset="0"/>
              </a:rPr>
              <a:t>towards</a:t>
            </a:r>
            <a:r>
              <a:rPr lang="fr-FR" sz="2800" b="1" i="0" dirty="0">
                <a:effectLst/>
                <a:cs typeface="Calibri" panose="020F0502020204030204" pitchFamily="34" charset="0"/>
              </a:rPr>
              <a:t> Economy</a:t>
            </a:r>
            <a:endParaRPr lang="fr-FR" b="1" dirty="0">
              <a:cs typeface="Calibri" panose="020F0502020204030204" pitchFamily="34" charset="0"/>
            </a:endParaRPr>
          </a:p>
        </p:txBody>
      </p:sp>
      <p:pic>
        <p:nvPicPr>
          <p:cNvPr id="2050" name="Picture 2" descr="Course of the Week- Bachelor of Science in Economics – Discover JKUAT">
            <a:extLst>
              <a:ext uri="{FF2B5EF4-FFF2-40B4-BE49-F238E27FC236}">
                <a16:creationId xmlns:a16="http://schemas.microsoft.com/office/drawing/2014/main" id="{F8D28A0C-7ECB-3914-2677-789DA2B62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09468" y="2567621"/>
            <a:ext cx="4447669" cy="261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40855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B58394-0A15-4103-857E-BF705FD91B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4960" y="681037"/>
            <a:ext cx="8678839" cy="1009651"/>
          </a:xfrm>
        </p:spPr>
        <p:txBody>
          <a:bodyPr>
            <a:no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I-1. </a:t>
            </a:r>
            <a:r>
              <a:rPr lang="fr-FR" sz="3600" b="1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Definitions</a:t>
            </a:r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of Economics</a:t>
            </a:r>
            <a:br>
              <a:rPr lang="fr-FR" sz="36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fr-FR" sz="36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28778B0-0508-46CC-8F69-4544DDC721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257" y="1690688"/>
            <a:ext cx="8678839" cy="4486275"/>
          </a:xfrm>
        </p:spPr>
        <p:txBody>
          <a:bodyPr/>
          <a:lstStyle/>
          <a:p>
            <a:r>
              <a:rPr lang="en-US" sz="26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Economics</a:t>
            </a:r>
            <a:r>
              <a:rPr lang="en-US" sz="26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is essentially a study of the usage of </a:t>
            </a:r>
            <a:r>
              <a:rPr lang="en-US" sz="26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resources</a:t>
            </a:r>
            <a:r>
              <a:rPr lang="en-US" sz="26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under specific </a:t>
            </a:r>
            <a:r>
              <a:rPr lang="en-US" sz="26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constraints</a:t>
            </a:r>
            <a:r>
              <a:rPr lang="en-US" sz="26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all bound with an audacious hope that the subject under scrutiny is a </a:t>
            </a:r>
            <a:r>
              <a:rPr lang="en-US" sz="26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rational entity </a:t>
            </a:r>
            <a:r>
              <a:rPr lang="en-US" sz="26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which seeks to improve its overall </a:t>
            </a:r>
            <a:r>
              <a:rPr lang="en-US" sz="26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well-being</a:t>
            </a:r>
            <a:r>
              <a:rPr lang="en-US" sz="26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</a:p>
          <a:p>
            <a:pPr marL="0" indent="0">
              <a:buNone/>
            </a:pPr>
            <a:endParaRPr lang="fr-FR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6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Economics</a:t>
            </a:r>
            <a:r>
              <a:rPr lang="en-US" sz="2600" dirty="0">
                <a:solidFill>
                  <a:srgbClr val="21242C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is the study of how individuals and societies choose to </a:t>
            </a:r>
            <a:r>
              <a:rPr lang="en-US" sz="26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allocate scarce resources</a:t>
            </a:r>
            <a:r>
              <a:rPr lang="en-US" sz="2600" dirty="0">
                <a:solidFill>
                  <a:srgbClr val="21242C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why they choose to allocate them that way, and the consequences of those decisions.</a:t>
            </a:r>
            <a:endParaRPr lang="fr-FR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Picture 2" descr="Course of the Week- Bachelor of Science in Economics – Discover JKUAT">
            <a:extLst>
              <a:ext uri="{FF2B5EF4-FFF2-40B4-BE49-F238E27FC236}">
                <a16:creationId xmlns:a16="http://schemas.microsoft.com/office/drawing/2014/main" id="{9EAC736D-67FF-8074-20FE-A54C9A069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09468" y="2567621"/>
            <a:ext cx="4447669" cy="261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1836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E986FF-AD9E-4347-AAD5-973A82A7D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3886" y="365126"/>
            <a:ext cx="8929913" cy="1100818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+mn-lt"/>
              </a:rPr>
              <a:t>I-2- Nature of Economics              -1-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89A2467-6E9D-4FEC-92F4-B641D5515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171" y="1582057"/>
            <a:ext cx="8606971" cy="4594906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The nature of economics refers to whether economics is a </a:t>
            </a:r>
            <a:r>
              <a:rPr lang="en-US" b="1" i="1" dirty="0">
                <a:latin typeface="Calibri" panose="020F0502020204030204" pitchFamily="34" charset="0"/>
                <a:cs typeface="Calibri" panose="020F0502020204030204" pitchFamily="34" charset="0"/>
              </a:rPr>
              <a:t>science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or </a:t>
            </a:r>
            <a:r>
              <a:rPr lang="en-US" b="1" i="1" dirty="0">
                <a:latin typeface="Calibri" panose="020F0502020204030204" pitchFamily="34" charset="0"/>
                <a:cs typeface="Calibri" panose="020F0502020204030204" pitchFamily="34" charset="0"/>
              </a:rPr>
              <a:t>art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or both, and if it is a science, whether it is positive science or normative science or both.</a:t>
            </a:r>
          </a:p>
          <a:p>
            <a:pPr marL="0" indent="0">
              <a:buNone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b="1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Science</a:t>
            </a:r>
            <a:r>
              <a:rPr lang="fr-FR" b="1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fr-FR" sz="2800" dirty="0">
                <a:latin typeface="Calibri" panose="020F0502020204030204" pitchFamily="34" charset="0"/>
                <a:cs typeface="Calibri" panose="020F0502020204030204" pitchFamily="34" charset="0"/>
              </a:rPr>
              <a:t>any system of </a:t>
            </a:r>
            <a:r>
              <a:rPr lang="fr-FR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knowledge</a:t>
            </a:r>
            <a:r>
              <a:rPr lang="fr-FR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that</a:t>
            </a:r>
            <a:r>
              <a:rPr lang="fr-FR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is</a:t>
            </a:r>
            <a:r>
              <a:rPr lang="fr-FR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concerned</a:t>
            </a:r>
            <a:r>
              <a:rPr lang="fr-FR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with</a:t>
            </a:r>
            <a:r>
              <a:rPr lang="fr-FR" sz="2800" dirty="0">
                <a:latin typeface="Calibri" panose="020F0502020204030204" pitchFamily="34" charset="0"/>
                <a:cs typeface="Calibri" panose="020F0502020204030204" pitchFamily="34" charset="0"/>
              </a:rPr>
              <a:t> the </a:t>
            </a:r>
            <a:r>
              <a:rPr lang="fr-FR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physical</a:t>
            </a:r>
            <a:r>
              <a:rPr lang="fr-FR" sz="2800" dirty="0">
                <a:latin typeface="Calibri" panose="020F0502020204030204" pitchFamily="34" charset="0"/>
                <a:cs typeface="Calibri" panose="020F0502020204030204" pitchFamily="34" charset="0"/>
              </a:rPr>
              <a:t> world and </a:t>
            </a:r>
            <a:r>
              <a:rPr lang="fr-FR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its</a:t>
            </a:r>
            <a:r>
              <a:rPr lang="fr-FR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phenomena</a:t>
            </a:r>
            <a:r>
              <a:rPr lang="fr-FR" sz="2800" dirty="0"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fr-FR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that</a:t>
            </a:r>
            <a:r>
              <a:rPr lang="fr-FR" sz="2800" dirty="0">
                <a:latin typeface="Calibri" panose="020F0502020204030204" pitchFamily="34" charset="0"/>
                <a:cs typeface="Calibri" panose="020F0502020204030204" pitchFamily="34" charset="0"/>
              </a:rPr>
              <a:t> entails </a:t>
            </a:r>
            <a:r>
              <a:rPr lang="fr-FR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unbiased</a:t>
            </a:r>
            <a:r>
              <a:rPr lang="fr-FR" sz="2800" dirty="0">
                <a:latin typeface="Calibri" panose="020F0502020204030204" pitchFamily="34" charset="0"/>
                <a:cs typeface="Calibri" panose="020F0502020204030204" pitchFamily="34" charset="0"/>
              </a:rPr>
              <a:t> observations and </a:t>
            </a:r>
            <a:r>
              <a:rPr lang="fr-FR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systematic</a:t>
            </a:r>
            <a:r>
              <a:rPr lang="fr-FR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experimentation</a:t>
            </a:r>
            <a:r>
              <a:rPr lang="fr-FR" sz="28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marL="0" indent="0">
              <a:buNone/>
            </a:pPr>
            <a:endParaRPr lang="fr-F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rgbClr val="FF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Art</a:t>
            </a:r>
            <a:r>
              <a:rPr lang="en-US" dirty="0">
                <a:solidFill>
                  <a:srgbClr val="20212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b="0" i="0" dirty="0">
                <a:solidFill>
                  <a:srgbClr val="202124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expression or application of human creative skill and imagination</a:t>
            </a:r>
            <a:endParaRPr lang="fr-F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2" descr="Course of the Week- Bachelor of Science in Economics – Discover JKUAT">
            <a:extLst>
              <a:ext uri="{FF2B5EF4-FFF2-40B4-BE49-F238E27FC236}">
                <a16:creationId xmlns:a16="http://schemas.microsoft.com/office/drawing/2014/main" id="{381D02DB-BB91-1A0B-634B-C0063D03EB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09468" y="2567621"/>
            <a:ext cx="4447669" cy="261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82532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6033DF-B58A-4A86-9CBF-4A8DA075E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1943" y="365125"/>
            <a:ext cx="8871856" cy="1325563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I-2- Nature of </a:t>
            </a:r>
            <a:r>
              <a:rPr lang="fr-FR" sz="3600" b="1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Economics</a:t>
            </a:r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-2-</a:t>
            </a:r>
            <a:endParaRPr lang="fr-F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9148D4-E336-437C-9917-0DFE70A40C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891" y="1690688"/>
            <a:ext cx="8610600" cy="4351338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b="1" i="0" dirty="0">
                <a:solidFill>
                  <a:srgbClr val="00FF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Economics as an Art of teaching</a:t>
            </a:r>
          </a:p>
          <a:p>
            <a:pPr marL="0" indent="0" algn="just">
              <a:buNone/>
            </a:pPr>
            <a:r>
              <a:rPr lang="en-US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Economics is an art that teaches us how to practically implement the laws of nature for the economic well-being of humans and its dependents. Economics tells us how to get out of the problem by implementing the science of Economics. Economics is purely a problem-based subject, be it personal or collective problems.</a:t>
            </a:r>
          </a:p>
          <a:p>
            <a:pPr algn="just"/>
            <a:r>
              <a:rPr lang="en-US" b="1" i="0" dirty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Economics as a base to Identify Problems</a:t>
            </a:r>
            <a:endParaRPr lang="en-US" b="0" i="0" dirty="0">
              <a:solidFill>
                <a:srgbClr val="222222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en-US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Economics is based on identifying the problem and means to solve it; it can be positive or normative science of business</a:t>
            </a:r>
          </a:p>
          <a:p>
            <a:pPr marL="0" indent="0" algn="just">
              <a:buNone/>
            </a:pPr>
            <a:r>
              <a:rPr lang="en-US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</a:p>
          <a:p>
            <a:pPr marL="0" indent="0" algn="just">
              <a:buNone/>
            </a:pPr>
            <a:r>
              <a:rPr lang="en-US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en-US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Economics</a:t>
            </a:r>
            <a:r>
              <a:rPr lang="en-US" dirty="0"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 is both </a:t>
            </a:r>
            <a:r>
              <a:rPr lang="en-US" dirty="0">
                <a:solidFill>
                  <a:srgbClr val="FF0000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science</a:t>
            </a:r>
            <a:r>
              <a:rPr lang="en-US" dirty="0"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 as well as an </a:t>
            </a:r>
            <a:r>
              <a:rPr lang="en-US" dirty="0">
                <a:solidFill>
                  <a:srgbClr val="FF0000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art</a:t>
            </a:r>
            <a:endParaRPr lang="en-US" dirty="0">
              <a:solidFill>
                <a:srgbClr val="222222"/>
              </a:solidFill>
              <a:highlight>
                <a:srgbClr val="FFFF00"/>
              </a:highligh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fr-FR" dirty="0"/>
          </a:p>
        </p:txBody>
      </p:sp>
      <p:sp>
        <p:nvSpPr>
          <p:cNvPr id="4" name="Flèche : droite 3">
            <a:extLst>
              <a:ext uri="{FF2B5EF4-FFF2-40B4-BE49-F238E27FC236}">
                <a16:creationId xmlns:a16="http://schemas.microsoft.com/office/drawing/2014/main" id="{E95FAA09-AF6A-BD92-778E-F88B356B407E}"/>
              </a:ext>
            </a:extLst>
          </p:cNvPr>
          <p:cNvSpPr/>
          <p:nvPr/>
        </p:nvSpPr>
        <p:spPr>
          <a:xfrm>
            <a:off x="886691" y="5246498"/>
            <a:ext cx="978408" cy="484632"/>
          </a:xfrm>
          <a:prstGeom prst="rightArrow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3074" name="Picture 2" descr="economics front page😘😘 | Economics, Comic book cover, Comic books">
            <a:extLst>
              <a:ext uri="{FF2B5EF4-FFF2-40B4-BE49-F238E27FC236}">
                <a16:creationId xmlns:a16="http://schemas.microsoft.com/office/drawing/2014/main" id="{5435F891-347F-10C7-278E-3BA4C103B6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1704" y="1929384"/>
            <a:ext cx="2505455" cy="389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84182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6033DF-B58A-4A86-9CBF-4A8DA075E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1943" y="365125"/>
            <a:ext cx="8871856" cy="1325563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I-2- Nature of </a:t>
            </a:r>
            <a:r>
              <a:rPr lang="fr-FR" sz="3600" b="1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Economics</a:t>
            </a:r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-3-</a:t>
            </a:r>
            <a:endParaRPr lang="fr-F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9148D4-E336-437C-9917-0DFE70A40C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7713" y="1553029"/>
            <a:ext cx="8414223" cy="462393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fr-FR" b="1" i="0" dirty="0" err="1">
                <a:solidFill>
                  <a:srgbClr val="FF006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Economics</a:t>
            </a:r>
            <a:r>
              <a:rPr lang="fr-FR" b="1" i="0" dirty="0">
                <a:solidFill>
                  <a:srgbClr val="FF006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as Science</a:t>
            </a:r>
            <a:endParaRPr lang="fr-FR" b="0" i="0" dirty="0">
              <a:solidFill>
                <a:srgbClr val="FF0066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fr-FR" b="1" i="0" dirty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Economics as Social Sciences</a:t>
            </a:r>
          </a:p>
          <a:p>
            <a:pPr marL="0" indent="0">
              <a:buNone/>
            </a:pP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		Samuelson </a:t>
            </a:r>
            <a:r>
              <a:rPr lang="fr-FR" dirty="0" err="1">
                <a:latin typeface="Calibri" panose="020F0502020204030204" pitchFamily="34" charset="0"/>
                <a:cs typeface="Calibri" panose="020F0502020204030204" pitchFamily="34" charset="0"/>
              </a:rPr>
              <a:t>says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dirty="0" err="1">
                <a:latin typeface="Calibri" panose="020F0502020204030204" pitchFamily="34" charset="0"/>
                <a:cs typeface="Calibri" panose="020F0502020204030204" pitchFamily="34" charset="0"/>
              </a:rPr>
              <a:t>that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 Economics </a:t>
            </a:r>
            <a:r>
              <a:rPr lang="fr-FR" dirty="0" err="1">
                <a:latin typeface="Calibri" panose="020F0502020204030204" pitchFamily="34" charset="0"/>
                <a:cs typeface="Calibri" panose="020F0502020204030204" pitchFamily="34" charset="0"/>
              </a:rPr>
              <a:t>is</a:t>
            </a:r>
            <a:r>
              <a:rPr lang="fr-FR" b="1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fr-FR" b="1" dirty="0">
                <a:latin typeface="Calibri" panose="020F0502020204030204" pitchFamily="34" charset="0"/>
                <a:cs typeface="Calibri" panose="020F0502020204030204" pitchFamily="34" charset="0"/>
              </a:rPr>
              <a:t>		“the </a:t>
            </a:r>
            <a:r>
              <a:rPr lang="fr-FR" b="1" dirty="0" err="1">
                <a:latin typeface="Calibri" panose="020F0502020204030204" pitchFamily="34" charset="0"/>
                <a:cs typeface="Calibri" panose="020F0502020204030204" pitchFamily="34" charset="0"/>
              </a:rPr>
              <a:t>queen</a:t>
            </a:r>
            <a:r>
              <a:rPr lang="fr-FR" b="1" dirty="0">
                <a:latin typeface="Calibri" panose="020F0502020204030204" pitchFamily="34" charset="0"/>
                <a:cs typeface="Calibri" panose="020F0502020204030204" pitchFamily="34" charset="0"/>
              </a:rPr>
              <a:t> of the social sciences”.</a:t>
            </a: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Flèche : droite 3">
            <a:extLst>
              <a:ext uri="{FF2B5EF4-FFF2-40B4-BE49-F238E27FC236}">
                <a16:creationId xmlns:a16="http://schemas.microsoft.com/office/drawing/2014/main" id="{1B87A99D-2F99-4650-9589-DCABB5219085}"/>
              </a:ext>
            </a:extLst>
          </p:cNvPr>
          <p:cNvSpPr/>
          <p:nvPr/>
        </p:nvSpPr>
        <p:spPr>
          <a:xfrm rot="5400000">
            <a:off x="3693304" y="3914892"/>
            <a:ext cx="978408" cy="484632"/>
          </a:xfrm>
          <a:prstGeom prst="rightArrow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146" name="Picture 2" descr="What is Economics? definition, nature and scope - Business Jargons">
            <a:extLst>
              <a:ext uri="{FF2B5EF4-FFF2-40B4-BE49-F238E27FC236}">
                <a16:creationId xmlns:a16="http://schemas.microsoft.com/office/drawing/2014/main" id="{BCE84F1E-DEBB-1C11-4111-E5B953F440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4911588"/>
            <a:ext cx="3971925" cy="1152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What Is Economics As A Social Science - YouTube">
            <a:extLst>
              <a:ext uri="{FF2B5EF4-FFF2-40B4-BE49-F238E27FC236}">
                <a16:creationId xmlns:a16="http://schemas.microsoft.com/office/drawing/2014/main" id="{AD4A1DDE-6651-42B7-D00E-60F16337B7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627364" y="2601468"/>
            <a:ext cx="3511296" cy="249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51971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524000" y="0"/>
            <a:ext cx="9144000" cy="6858000"/>
          </a:xfrm>
        </p:spPr>
        <p:txBody>
          <a:bodyPr/>
          <a:lstStyle/>
          <a:p>
            <a:pPr>
              <a:buNone/>
            </a:pPr>
            <a:endParaRPr lang="fr-FR" dirty="0"/>
          </a:p>
        </p:txBody>
      </p:sp>
      <p:pic>
        <p:nvPicPr>
          <p:cNvPr id="49154" name="Picture 2" descr="Sciences and subjects related to economics - Economics Hel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536996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6033DF-B58A-4A86-9CBF-4A8DA075E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1943" y="365125"/>
            <a:ext cx="8871856" cy="1325563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I-2- Nature of Economics                -4-</a:t>
            </a:r>
            <a:endParaRPr lang="fr-F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9148D4-E336-437C-9917-0DFE70A40C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114" y="1690688"/>
            <a:ext cx="8665029" cy="4579483"/>
          </a:xfrm>
        </p:spPr>
        <p:txBody>
          <a:bodyPr/>
          <a:lstStyle/>
          <a:p>
            <a:pPr algn="ctr">
              <a:buNone/>
            </a:pPr>
            <a:endParaRPr lang="fr-FR" sz="2800" i="1" dirty="0">
              <a:cs typeface="Arial" pitchFamily="34" charset="0"/>
            </a:endParaRPr>
          </a:p>
          <a:p>
            <a:pPr algn="ctr">
              <a:buNone/>
            </a:pPr>
            <a:r>
              <a:rPr lang="fr-FR" sz="2800" i="1" dirty="0">
                <a:cs typeface="Arial" pitchFamily="34" charset="0"/>
              </a:rPr>
              <a:t>« Economics </a:t>
            </a:r>
            <a:r>
              <a:rPr lang="fr-FR" sz="2800" i="1" dirty="0" err="1">
                <a:cs typeface="Arial" pitchFamily="34" charset="0"/>
              </a:rPr>
              <a:t>is</a:t>
            </a:r>
            <a:r>
              <a:rPr lang="fr-FR" sz="2800" i="1" dirty="0">
                <a:cs typeface="Arial" pitchFamily="34" charset="0"/>
              </a:rPr>
              <a:t> not an exact science. </a:t>
            </a:r>
            <a:r>
              <a:rPr lang="fr-FR" sz="2800" i="1" dirty="0" err="1">
                <a:cs typeface="Arial" pitchFamily="34" charset="0"/>
              </a:rPr>
              <a:t>It's</a:t>
            </a:r>
            <a:r>
              <a:rPr lang="fr-FR" sz="2800" i="1" dirty="0">
                <a:cs typeface="Arial" pitchFamily="34" charset="0"/>
              </a:rPr>
              <a:t> a combination of an art and </a:t>
            </a:r>
            <a:r>
              <a:rPr lang="fr-FR" sz="2800" i="1" dirty="0" err="1">
                <a:cs typeface="Arial" pitchFamily="34" charset="0"/>
              </a:rPr>
              <a:t>elements</a:t>
            </a:r>
            <a:r>
              <a:rPr lang="fr-FR" sz="2800" i="1" dirty="0">
                <a:cs typeface="Arial" pitchFamily="34" charset="0"/>
              </a:rPr>
              <a:t> of science. And </a:t>
            </a:r>
            <a:r>
              <a:rPr lang="fr-FR" sz="2800" i="1" dirty="0" err="1">
                <a:cs typeface="Arial" pitchFamily="34" charset="0"/>
              </a:rPr>
              <a:t>that's</a:t>
            </a:r>
            <a:r>
              <a:rPr lang="fr-FR" sz="2800" i="1" dirty="0">
                <a:cs typeface="Arial" pitchFamily="34" charset="0"/>
              </a:rPr>
              <a:t> </a:t>
            </a:r>
            <a:r>
              <a:rPr lang="fr-FR" sz="2800" i="1" dirty="0" err="1">
                <a:cs typeface="Arial" pitchFamily="34" charset="0"/>
              </a:rPr>
              <a:t>almost</a:t>
            </a:r>
            <a:r>
              <a:rPr lang="fr-FR" sz="2800" i="1" dirty="0">
                <a:cs typeface="Arial" pitchFamily="34" charset="0"/>
              </a:rPr>
              <a:t> the first and last </a:t>
            </a:r>
            <a:r>
              <a:rPr lang="fr-FR" sz="2800" i="1" dirty="0" err="1">
                <a:cs typeface="Arial" pitchFamily="34" charset="0"/>
              </a:rPr>
              <a:t>lesson</a:t>
            </a:r>
            <a:r>
              <a:rPr lang="fr-FR" sz="2800" i="1" dirty="0">
                <a:cs typeface="Arial" pitchFamily="34" charset="0"/>
              </a:rPr>
              <a:t> to </a:t>
            </a:r>
            <a:r>
              <a:rPr lang="fr-FR" sz="2800" i="1" dirty="0" err="1">
                <a:cs typeface="Arial" pitchFamily="34" charset="0"/>
              </a:rPr>
              <a:t>be</a:t>
            </a:r>
            <a:r>
              <a:rPr lang="fr-FR" sz="2800" i="1" dirty="0">
                <a:cs typeface="Arial" pitchFamily="34" charset="0"/>
              </a:rPr>
              <a:t> </a:t>
            </a:r>
            <a:r>
              <a:rPr lang="fr-FR" sz="2800" i="1" dirty="0" err="1">
                <a:cs typeface="Arial" pitchFamily="34" charset="0"/>
              </a:rPr>
              <a:t>learned</a:t>
            </a:r>
            <a:r>
              <a:rPr lang="fr-FR" sz="2800" i="1" dirty="0">
                <a:cs typeface="Arial" pitchFamily="34" charset="0"/>
              </a:rPr>
              <a:t> about </a:t>
            </a:r>
            <a:r>
              <a:rPr lang="fr-FR" sz="2800" i="1" dirty="0" err="1">
                <a:cs typeface="Arial" pitchFamily="34" charset="0"/>
              </a:rPr>
              <a:t>economics</a:t>
            </a:r>
            <a:r>
              <a:rPr lang="fr-FR" sz="2800" i="1" dirty="0">
                <a:cs typeface="Arial" pitchFamily="34" charset="0"/>
              </a:rPr>
              <a:t>: </a:t>
            </a:r>
            <a:r>
              <a:rPr lang="fr-FR" sz="2800" i="1" dirty="0" err="1">
                <a:cs typeface="Arial" pitchFamily="34" charset="0"/>
              </a:rPr>
              <a:t>that</a:t>
            </a:r>
            <a:r>
              <a:rPr lang="fr-FR" sz="2800" i="1" dirty="0">
                <a:cs typeface="Arial" pitchFamily="34" charset="0"/>
              </a:rPr>
              <a:t> in </a:t>
            </a:r>
            <a:r>
              <a:rPr lang="fr-FR" sz="2800" i="1" dirty="0" err="1">
                <a:cs typeface="Arial" pitchFamily="34" charset="0"/>
              </a:rPr>
              <a:t>my</a:t>
            </a:r>
            <a:r>
              <a:rPr lang="fr-FR" sz="2800" i="1" dirty="0">
                <a:cs typeface="Arial" pitchFamily="34" charset="0"/>
              </a:rPr>
              <a:t> </a:t>
            </a:r>
            <a:r>
              <a:rPr lang="fr-FR" sz="2800" i="1" dirty="0" err="1">
                <a:cs typeface="Arial" pitchFamily="34" charset="0"/>
              </a:rPr>
              <a:t>judgment</a:t>
            </a:r>
            <a:r>
              <a:rPr lang="fr-FR" sz="2800" i="1" dirty="0">
                <a:cs typeface="Arial" pitchFamily="34" charset="0"/>
              </a:rPr>
              <a:t>, </a:t>
            </a:r>
            <a:r>
              <a:rPr lang="fr-FR" sz="2800" i="1" dirty="0" err="1">
                <a:cs typeface="Arial" pitchFamily="34" charset="0"/>
              </a:rPr>
              <a:t>we</a:t>
            </a:r>
            <a:r>
              <a:rPr lang="fr-FR" sz="2800" i="1" dirty="0">
                <a:cs typeface="Arial" pitchFamily="34" charset="0"/>
              </a:rPr>
              <a:t> are not </a:t>
            </a:r>
            <a:r>
              <a:rPr lang="fr-FR" sz="2800" i="1" dirty="0" err="1">
                <a:cs typeface="Arial" pitchFamily="34" charset="0"/>
              </a:rPr>
              <a:t>converging</a:t>
            </a:r>
            <a:r>
              <a:rPr lang="fr-FR" sz="2800" i="1" dirty="0">
                <a:cs typeface="Arial" pitchFamily="34" charset="0"/>
              </a:rPr>
              <a:t> </a:t>
            </a:r>
            <a:r>
              <a:rPr lang="fr-FR" sz="2800" i="1" dirty="0" err="1">
                <a:cs typeface="Arial" pitchFamily="34" charset="0"/>
              </a:rPr>
              <a:t>toward</a:t>
            </a:r>
            <a:r>
              <a:rPr lang="fr-FR" sz="2800" i="1" dirty="0">
                <a:cs typeface="Arial" pitchFamily="34" charset="0"/>
              </a:rPr>
              <a:t> exactitude, but </a:t>
            </a:r>
            <a:r>
              <a:rPr lang="fr-FR" sz="2800" i="1" dirty="0" err="1">
                <a:cs typeface="Arial" pitchFamily="34" charset="0"/>
              </a:rPr>
              <a:t>we're</a:t>
            </a:r>
            <a:r>
              <a:rPr lang="fr-FR" sz="2800" i="1" dirty="0">
                <a:cs typeface="Arial" pitchFamily="34" charset="0"/>
              </a:rPr>
              <a:t> </a:t>
            </a:r>
            <a:r>
              <a:rPr lang="fr-FR" sz="2800" i="1" dirty="0" err="1">
                <a:cs typeface="Arial" pitchFamily="34" charset="0"/>
              </a:rPr>
              <a:t>improving</a:t>
            </a:r>
            <a:r>
              <a:rPr lang="fr-FR" sz="2800" i="1" dirty="0">
                <a:cs typeface="Arial" pitchFamily="34" charset="0"/>
              </a:rPr>
              <a:t> </a:t>
            </a:r>
            <a:r>
              <a:rPr lang="fr-FR" sz="2800" i="1" dirty="0" err="1">
                <a:cs typeface="Arial" pitchFamily="34" charset="0"/>
              </a:rPr>
              <a:t>our</a:t>
            </a:r>
            <a:r>
              <a:rPr lang="fr-FR" sz="2800" i="1" dirty="0">
                <a:cs typeface="Arial" pitchFamily="34" charset="0"/>
              </a:rPr>
              <a:t> data bases and </a:t>
            </a:r>
            <a:r>
              <a:rPr lang="fr-FR" sz="2800" i="1" dirty="0" err="1">
                <a:cs typeface="Arial" pitchFamily="34" charset="0"/>
              </a:rPr>
              <a:t>our</a:t>
            </a:r>
            <a:r>
              <a:rPr lang="fr-FR" sz="2800" i="1" dirty="0">
                <a:cs typeface="Arial" pitchFamily="34" charset="0"/>
              </a:rPr>
              <a:t> </a:t>
            </a:r>
            <a:r>
              <a:rPr lang="fr-FR" sz="2800" i="1" dirty="0" err="1">
                <a:cs typeface="Arial" pitchFamily="34" charset="0"/>
              </a:rPr>
              <a:t>ways</a:t>
            </a:r>
            <a:r>
              <a:rPr lang="fr-FR" sz="2800" i="1" dirty="0">
                <a:cs typeface="Arial" pitchFamily="34" charset="0"/>
              </a:rPr>
              <a:t> of </a:t>
            </a:r>
            <a:r>
              <a:rPr lang="fr-FR" sz="2800" i="1" dirty="0" err="1">
                <a:cs typeface="Arial" pitchFamily="34" charset="0"/>
              </a:rPr>
              <a:t>reasoning</a:t>
            </a:r>
            <a:r>
              <a:rPr lang="fr-FR" sz="2800" i="1" dirty="0">
                <a:cs typeface="Arial" pitchFamily="34" charset="0"/>
              </a:rPr>
              <a:t> about them. »</a:t>
            </a:r>
          </a:p>
          <a:p>
            <a:pPr algn="ctr">
              <a:buNone/>
            </a:pPr>
            <a:r>
              <a:rPr lang="fr-FR" dirty="0"/>
              <a:t>   </a:t>
            </a:r>
          </a:p>
          <a:p>
            <a:pPr algn="ctr">
              <a:buNone/>
            </a:pPr>
            <a:r>
              <a:rPr lang="fr-FR" b="1" dirty="0"/>
              <a:t>Paul SAMUELSON</a:t>
            </a:r>
          </a:p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E2559C0-D759-4FA1-7DCB-65C173D98C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8261129" y="2491266"/>
            <a:ext cx="4307774" cy="270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6957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316F13-9503-469C-992A-4E53198A5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8400" y="365125"/>
            <a:ext cx="8915400" cy="941161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I-3- The Top 4 </a:t>
            </a:r>
            <a:r>
              <a:rPr lang="fr-FR" sz="3600" b="1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Definitions</a:t>
            </a:r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-1-</a:t>
            </a:r>
            <a:endParaRPr lang="fr-FR" sz="36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376CF36-B872-4054-9B47-D68AB91AE9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3200" y="1582057"/>
            <a:ext cx="8639048" cy="491081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2800" dirty="0">
                <a:cs typeface="Arial" pitchFamily="34" charset="0"/>
              </a:rPr>
              <a:t>	</a:t>
            </a:r>
            <a:r>
              <a:rPr lang="fr-FR" sz="2600" dirty="0">
                <a:cs typeface="Arial" pitchFamily="34" charset="0"/>
              </a:rPr>
              <a:t>Four </a:t>
            </a:r>
            <a:r>
              <a:rPr lang="fr-FR" sz="2600" dirty="0" err="1">
                <a:cs typeface="Arial" pitchFamily="34" charset="0"/>
              </a:rPr>
              <a:t>definitions</a:t>
            </a:r>
            <a:r>
              <a:rPr lang="fr-FR" sz="2600" dirty="0">
                <a:cs typeface="Arial" pitchFamily="34" charset="0"/>
              </a:rPr>
              <a:t>, </a:t>
            </a:r>
            <a:r>
              <a:rPr lang="fr-FR" sz="2600" dirty="0" err="1">
                <a:cs typeface="Arial" pitchFamily="34" charset="0"/>
              </a:rPr>
              <a:t>each</a:t>
            </a:r>
            <a:r>
              <a:rPr lang="fr-FR" sz="2600" dirty="0">
                <a:cs typeface="Arial" pitchFamily="34" charset="0"/>
              </a:rPr>
              <a:t> referring to </a:t>
            </a:r>
            <a:r>
              <a:rPr lang="fr-FR" sz="2600" dirty="0" err="1">
                <a:cs typeface="Arial" pitchFamily="34" charset="0"/>
              </a:rPr>
              <a:t>particular</a:t>
            </a:r>
            <a:r>
              <a:rPr lang="fr-FR" sz="2600" dirty="0">
                <a:cs typeface="Arial" pitchFamily="34" charset="0"/>
              </a:rPr>
              <a:t> stage of the </a:t>
            </a:r>
          </a:p>
          <a:p>
            <a:pPr>
              <a:buNone/>
            </a:pPr>
            <a:r>
              <a:rPr lang="fr-FR" sz="2600" dirty="0" err="1">
                <a:cs typeface="Arial" pitchFamily="34" charset="0"/>
              </a:rPr>
              <a:t>growth</a:t>
            </a:r>
            <a:r>
              <a:rPr lang="fr-FR" sz="2600" dirty="0">
                <a:cs typeface="Arial" pitchFamily="34" charset="0"/>
              </a:rPr>
              <a:t> of the </a:t>
            </a:r>
            <a:r>
              <a:rPr lang="fr-FR" sz="2600" dirty="0" err="1">
                <a:cs typeface="Arial" pitchFamily="34" charset="0"/>
              </a:rPr>
              <a:t>subject</a:t>
            </a:r>
            <a:r>
              <a:rPr lang="fr-FR" sz="2600" dirty="0">
                <a:cs typeface="Arial" pitchFamily="34" charset="0"/>
              </a:rPr>
              <a:t> of Economics, are </a:t>
            </a:r>
            <a:r>
              <a:rPr lang="fr-FR" sz="2600" dirty="0" err="1">
                <a:cs typeface="Arial" pitchFamily="34" charset="0"/>
              </a:rPr>
              <a:t>presented</a:t>
            </a:r>
            <a:r>
              <a:rPr lang="fr-FR" sz="2600" dirty="0">
                <a:cs typeface="Arial" pitchFamily="34" charset="0"/>
              </a:rPr>
              <a:t> </a:t>
            </a:r>
            <a:r>
              <a:rPr lang="fr-FR" sz="2600" dirty="0" err="1">
                <a:cs typeface="Arial" pitchFamily="34" charset="0"/>
              </a:rPr>
              <a:t>here</a:t>
            </a:r>
            <a:r>
              <a:rPr lang="fr-FR" sz="2600" dirty="0">
                <a:cs typeface="Arial" pitchFamily="34" charset="0"/>
              </a:rPr>
              <a:t>. </a:t>
            </a:r>
          </a:p>
          <a:p>
            <a:pPr>
              <a:buNone/>
            </a:pPr>
            <a:r>
              <a:rPr lang="fr-FR" sz="2600" dirty="0">
                <a:cs typeface="Arial" pitchFamily="34" charset="0"/>
              </a:rPr>
              <a:t>They are:	</a:t>
            </a:r>
            <a:br>
              <a:rPr lang="fr-FR" sz="2600" dirty="0">
                <a:cs typeface="Arial" pitchFamily="34" charset="0"/>
              </a:rPr>
            </a:br>
            <a:r>
              <a:rPr lang="fr-FR" sz="2600" dirty="0">
                <a:cs typeface="Arial" pitchFamily="34" charset="0"/>
              </a:rPr>
              <a:t>	a- </a:t>
            </a:r>
            <a:r>
              <a:rPr lang="fr-FR" sz="2600" dirty="0" err="1">
                <a:cs typeface="Arial" pitchFamily="34" charset="0"/>
              </a:rPr>
              <a:t>Smith’s</a:t>
            </a:r>
            <a:r>
              <a:rPr lang="fr-FR" sz="2600" dirty="0">
                <a:cs typeface="Arial" pitchFamily="34" charset="0"/>
              </a:rPr>
              <a:t> </a:t>
            </a:r>
            <a:r>
              <a:rPr lang="fr-FR" sz="2600" b="1" dirty="0">
                <a:solidFill>
                  <a:srgbClr val="0070C0"/>
                </a:solidFill>
                <a:cs typeface="Arial" pitchFamily="34" charset="0"/>
              </a:rPr>
              <a:t>Wealth</a:t>
            </a:r>
            <a:r>
              <a:rPr lang="fr-FR" sz="2600" dirty="0">
                <a:cs typeface="Arial" pitchFamily="34" charset="0"/>
              </a:rPr>
              <a:t> </a:t>
            </a:r>
            <a:r>
              <a:rPr lang="fr-FR" sz="2600" dirty="0" err="1">
                <a:cs typeface="Arial" pitchFamily="34" charset="0"/>
              </a:rPr>
              <a:t>Definition</a:t>
            </a:r>
            <a:endParaRPr lang="fr-FR" sz="2600" dirty="0">
              <a:cs typeface="Arial" pitchFamily="34" charset="0"/>
            </a:endParaRPr>
          </a:p>
          <a:p>
            <a:pPr>
              <a:buNone/>
            </a:pPr>
            <a:endParaRPr lang="fr-FR" sz="2600" dirty="0">
              <a:cs typeface="Arial" pitchFamily="34" charset="0"/>
            </a:endParaRPr>
          </a:p>
          <a:p>
            <a:pPr>
              <a:buNone/>
            </a:pPr>
            <a:r>
              <a:rPr lang="fr-FR" sz="2600" dirty="0">
                <a:cs typeface="Arial" pitchFamily="34" charset="0"/>
              </a:rPr>
              <a:t>		 b- </a:t>
            </a:r>
            <a:r>
              <a:rPr lang="fr-FR" sz="2600" dirty="0" err="1">
                <a:cs typeface="Arial" pitchFamily="34" charset="0"/>
              </a:rPr>
              <a:t>Marshall’s</a:t>
            </a:r>
            <a:r>
              <a:rPr lang="fr-FR" sz="2600" dirty="0">
                <a:cs typeface="Arial" pitchFamily="34" charset="0"/>
              </a:rPr>
              <a:t> </a:t>
            </a:r>
            <a:r>
              <a:rPr lang="fr-FR" sz="2600" b="1" dirty="0" err="1">
                <a:solidFill>
                  <a:srgbClr val="0070C0"/>
                </a:solidFill>
                <a:cs typeface="Arial" pitchFamily="34" charset="0"/>
              </a:rPr>
              <a:t>Welfare</a:t>
            </a:r>
            <a:r>
              <a:rPr lang="fr-FR" sz="2600" dirty="0">
                <a:cs typeface="Arial" pitchFamily="34" charset="0"/>
              </a:rPr>
              <a:t> </a:t>
            </a:r>
            <a:r>
              <a:rPr lang="fr-FR" sz="2600" dirty="0" err="1">
                <a:cs typeface="Arial" pitchFamily="34" charset="0"/>
              </a:rPr>
              <a:t>Definition</a:t>
            </a:r>
            <a:r>
              <a:rPr lang="fr-FR" sz="2600" dirty="0">
                <a:cs typeface="Arial" pitchFamily="34" charset="0"/>
              </a:rPr>
              <a:t> </a:t>
            </a:r>
          </a:p>
          <a:p>
            <a:pPr>
              <a:buNone/>
            </a:pPr>
            <a:br>
              <a:rPr lang="fr-FR" sz="2600" dirty="0">
                <a:cs typeface="Arial" pitchFamily="34" charset="0"/>
              </a:rPr>
            </a:br>
            <a:r>
              <a:rPr lang="fr-FR" sz="2600" dirty="0">
                <a:cs typeface="Arial" pitchFamily="34" charset="0"/>
              </a:rPr>
              <a:t>	 c- Robbins’ </a:t>
            </a:r>
            <a:r>
              <a:rPr lang="fr-FR" sz="2600" b="1" dirty="0">
                <a:solidFill>
                  <a:srgbClr val="0070C0"/>
                </a:solidFill>
                <a:cs typeface="Arial" pitchFamily="34" charset="0"/>
              </a:rPr>
              <a:t>Scarcity</a:t>
            </a:r>
            <a:r>
              <a:rPr lang="fr-FR" sz="2600" dirty="0">
                <a:cs typeface="Arial" pitchFamily="34" charset="0"/>
              </a:rPr>
              <a:t> </a:t>
            </a:r>
            <a:r>
              <a:rPr lang="fr-FR" sz="2600" dirty="0" err="1">
                <a:cs typeface="Arial" pitchFamily="34" charset="0"/>
              </a:rPr>
              <a:t>Definition</a:t>
            </a:r>
            <a:endParaRPr lang="fr-FR" sz="2600" dirty="0">
              <a:cs typeface="Arial" pitchFamily="34" charset="0"/>
            </a:endParaRPr>
          </a:p>
          <a:p>
            <a:pPr>
              <a:buNone/>
            </a:pPr>
            <a:br>
              <a:rPr lang="fr-FR" sz="2600" dirty="0">
                <a:cs typeface="Arial" pitchFamily="34" charset="0"/>
              </a:rPr>
            </a:br>
            <a:r>
              <a:rPr lang="fr-FR" sz="2600" dirty="0">
                <a:cs typeface="Arial" pitchFamily="34" charset="0"/>
              </a:rPr>
              <a:t>	 d- Samuelson’s </a:t>
            </a:r>
            <a:r>
              <a:rPr lang="fr-FR" sz="2600" b="1" dirty="0" err="1">
                <a:solidFill>
                  <a:srgbClr val="0070C0"/>
                </a:solidFill>
                <a:cs typeface="Arial" pitchFamily="34" charset="0"/>
              </a:rPr>
              <a:t>Growth</a:t>
            </a:r>
            <a:r>
              <a:rPr lang="fr-FR" sz="2600" dirty="0">
                <a:cs typeface="Arial" pitchFamily="34" charset="0"/>
              </a:rPr>
              <a:t> </a:t>
            </a:r>
            <a:r>
              <a:rPr lang="fr-FR" sz="2600" dirty="0" err="1">
                <a:cs typeface="Arial" pitchFamily="34" charset="0"/>
              </a:rPr>
              <a:t>Definition</a:t>
            </a:r>
            <a:endParaRPr lang="fr-FR" sz="2600" dirty="0">
              <a:cs typeface="Arial" pitchFamily="34" charset="0"/>
            </a:endParaRPr>
          </a:p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A646933-E2C6-938D-5DB9-2D1589FB98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3688" y="1828800"/>
            <a:ext cx="2971800" cy="416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5847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99AC31-703A-47CB-A35A-B51A0AECF6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2914" y="365125"/>
            <a:ext cx="8900885" cy="1325563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I-3- The Top 4 </a:t>
            </a:r>
            <a:r>
              <a:rPr lang="fr-FR" sz="3600" b="1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Definitions</a:t>
            </a:r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-2-</a:t>
            </a:r>
            <a:endParaRPr lang="fr-FR" sz="36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044E7C9-ABC7-474D-BE67-5645C37F32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7714" y="1690688"/>
            <a:ext cx="8615390" cy="44862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a- </a:t>
            </a:r>
            <a:r>
              <a:rPr lang="en-US" sz="26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Wealth Definition 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of</a:t>
            </a:r>
            <a:r>
              <a:rPr lang="en-US" sz="26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b="1" dirty="0">
                <a:latin typeface="Calibri" panose="020F0502020204030204" pitchFamily="34" charset="0"/>
                <a:cs typeface="Calibri" panose="020F0502020204030204" pitchFamily="34" charset="0"/>
              </a:rPr>
              <a:t>Adam Smith</a:t>
            </a:r>
            <a:r>
              <a:rPr lang="fr-FR" sz="2600" i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fr-FR" sz="2600" b="1" i="1" dirty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fr-FR" sz="2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father</a:t>
            </a:r>
            <a:r>
              <a:rPr lang="fr-FR" sz="2600" b="1" i="1" dirty="0">
                <a:latin typeface="Calibri" panose="020F0502020204030204" pitchFamily="34" charset="0"/>
                <a:cs typeface="Calibri" panose="020F0502020204030204" pitchFamily="34" charset="0"/>
              </a:rPr>
              <a:t> of Economics</a:t>
            </a:r>
            <a:r>
              <a:rPr lang="en-US" sz="26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fr-FR" sz="26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fr-FR" sz="2600" dirty="0" err="1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Classical</a:t>
            </a:r>
            <a:r>
              <a:rPr lang="fr-FR" sz="26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dirty="0" err="1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era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</a:p>
          <a:p>
            <a:pPr marL="0" indent="0">
              <a:buNone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	“</a:t>
            </a:r>
            <a:r>
              <a:rPr lang="en-US" sz="2600" i="1" dirty="0">
                <a:latin typeface="Calibri" panose="020F0502020204030204" pitchFamily="34" charset="0"/>
                <a:cs typeface="Calibri" panose="020F0502020204030204" pitchFamily="34" charset="0"/>
              </a:rPr>
              <a:t>Economics as a science which inquired into the nature and  cause of wealth of Nations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”. </a:t>
            </a:r>
          </a:p>
          <a:p>
            <a:pPr marL="0" indent="0">
              <a:buNone/>
            </a:pPr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b- </a:t>
            </a:r>
            <a:r>
              <a:rPr lang="en-US" sz="26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Welfare definition 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of </a:t>
            </a:r>
            <a:r>
              <a:rPr lang="en-US" sz="2600" b="1" dirty="0">
                <a:latin typeface="Calibri" panose="020F0502020204030204" pitchFamily="34" charset="0"/>
                <a:cs typeface="Calibri" panose="020F0502020204030204" pitchFamily="34" charset="0"/>
              </a:rPr>
              <a:t>Alfred Marshall 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fr-FR" sz="26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fr-FR" sz="2600" dirty="0" err="1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Neo-Classical</a:t>
            </a:r>
            <a:r>
              <a:rPr lang="fr-FR" sz="26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dirty="0" err="1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era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</a:p>
          <a:p>
            <a:pPr marL="0" indent="0">
              <a:buNone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	“</a:t>
            </a:r>
            <a:r>
              <a:rPr lang="en-US" sz="2600" i="1" dirty="0">
                <a:latin typeface="Calibri" panose="020F0502020204030204" pitchFamily="34" charset="0"/>
                <a:cs typeface="Calibri" panose="020F0502020204030204" pitchFamily="34" charset="0"/>
              </a:rPr>
              <a:t>Economics is the study of man in the ordinary business of   life”. </a:t>
            </a:r>
          </a:p>
          <a:p>
            <a:pPr marL="0" indent="0">
              <a:buNone/>
            </a:pPr>
            <a:endParaRPr lang="fr-FR" sz="2800" b="1" i="1" dirty="0">
              <a:solidFill>
                <a:srgbClr val="FF0000"/>
              </a:solidFill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46CA267-911A-68C1-CC2A-382580935E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0167" y="2102929"/>
            <a:ext cx="2867025" cy="160972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83B4C6D-7C74-5E86-6217-A564F946EB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7708" y="4562856"/>
            <a:ext cx="2729484" cy="1152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1061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BCD62E-11F2-4DD7-9BBA-0EC01B865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1944" y="365125"/>
            <a:ext cx="8871856" cy="1325563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I-3- The Top 4 </a:t>
            </a:r>
            <a:r>
              <a:rPr lang="fr-FR" sz="3600" b="1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Definitions</a:t>
            </a:r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-3-</a:t>
            </a:r>
            <a:endParaRPr lang="fr-FR" sz="36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DF4AE11-2DE4-4663-96E8-20DAC35C8F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743" y="1690688"/>
            <a:ext cx="8531497" cy="448627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fr-FR" sz="3000" dirty="0">
                <a:latin typeface="Calibri" panose="020F0502020204030204" pitchFamily="34" charset="0"/>
                <a:cs typeface="Calibri" panose="020F0502020204030204" pitchFamily="34" charset="0"/>
              </a:rPr>
              <a:t>C-</a:t>
            </a:r>
            <a:r>
              <a:rPr lang="fr-FR" sz="3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30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Scarcity </a:t>
            </a:r>
            <a:r>
              <a:rPr lang="fr-FR" sz="3000" b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</a:t>
            </a:r>
            <a:r>
              <a:rPr lang="fr-FR" sz="30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3000" dirty="0">
                <a:latin typeface="Calibri" panose="020F0502020204030204" pitchFamily="34" charset="0"/>
                <a:cs typeface="Calibri" panose="020F0502020204030204" pitchFamily="34" charset="0"/>
              </a:rPr>
              <a:t>of</a:t>
            </a:r>
            <a:r>
              <a:rPr lang="fr-FR" sz="3000" b="1" dirty="0">
                <a:latin typeface="Calibri" panose="020F0502020204030204" pitchFamily="34" charset="0"/>
                <a:cs typeface="Calibri" panose="020F0502020204030204" pitchFamily="34" charset="0"/>
              </a:rPr>
              <a:t> Lionel Robbins (</a:t>
            </a:r>
            <a:r>
              <a:rPr lang="fr-FR" sz="3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New Age</a:t>
            </a:r>
            <a:r>
              <a:rPr lang="fr-FR" sz="3000" dirty="0">
                <a:latin typeface="Calibri" panose="020F0502020204030204" pitchFamily="34" charset="0"/>
                <a:cs typeface="Calibri" panose="020F0502020204030204" pitchFamily="34" charset="0"/>
              </a:rPr>
              <a:t>):</a:t>
            </a:r>
          </a:p>
          <a:p>
            <a:pPr marL="0" indent="0" algn="just">
              <a:buNone/>
            </a:pP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« Economics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is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a science which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studies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human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behaviour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as a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relationship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between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ends and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scarce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means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which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have alternative uses ».</a:t>
            </a:r>
          </a:p>
          <a:p>
            <a:pPr marL="0" indent="0" algn="just">
              <a:buNone/>
            </a:pPr>
            <a:endParaRPr lang="fr-FR" sz="3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fr-FR" sz="3000" dirty="0">
                <a:latin typeface="Calibri" panose="020F0502020204030204" pitchFamily="34" charset="0"/>
                <a:cs typeface="Calibri" panose="020F0502020204030204" pitchFamily="34" charset="0"/>
              </a:rPr>
              <a:t>d-</a:t>
            </a:r>
            <a:r>
              <a:rPr lang="fr-FR" sz="3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3000" b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Growth</a:t>
            </a:r>
            <a:r>
              <a:rPr lang="fr-FR" sz="30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3000" b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</a:t>
            </a:r>
            <a:r>
              <a:rPr lang="fr-FR" sz="30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3000" dirty="0">
                <a:latin typeface="Calibri" panose="020F0502020204030204" pitchFamily="34" charset="0"/>
                <a:cs typeface="Calibri" panose="020F0502020204030204" pitchFamily="34" charset="0"/>
              </a:rPr>
              <a:t>of</a:t>
            </a:r>
            <a:r>
              <a:rPr lang="fr-FR" sz="3000" b="1" dirty="0">
                <a:latin typeface="Calibri" panose="020F0502020204030204" pitchFamily="34" charset="0"/>
                <a:cs typeface="Calibri" panose="020F0502020204030204" pitchFamily="34" charset="0"/>
              </a:rPr>
              <a:t> Samuelson </a:t>
            </a:r>
            <a:r>
              <a:rPr lang="fr-FR" sz="3000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fr-FR" sz="3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Modern Age</a:t>
            </a:r>
            <a:r>
              <a:rPr lang="fr-FR" sz="30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r>
              <a:rPr lang="fr-FR" sz="3000" b="1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fr-FR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indent="0" algn="just">
              <a:buNone/>
            </a:pPr>
            <a:r>
              <a:rPr lang="fr-FR" sz="30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fr-FR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Economics</a:t>
            </a:r>
            <a:r>
              <a:rPr lang="fr-FR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is</a:t>
            </a:r>
            <a:r>
              <a:rPr lang="fr-FR" sz="30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« the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study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of how men and society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choose,with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or without the use of money, to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employ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scarce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productive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resources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which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could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have alternative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uses,to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produce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various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commodities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over time, and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distribute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them for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consumption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now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and in the future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among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3000" i="1" dirty="0" err="1">
                <a:latin typeface="Calibri" panose="020F0502020204030204" pitchFamily="34" charset="0"/>
                <a:cs typeface="Calibri" panose="020F0502020204030204" pitchFamily="34" charset="0"/>
              </a:rPr>
              <a:t>various</a:t>
            </a:r>
            <a: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  <a:t> people and groups of society ».</a:t>
            </a:r>
            <a:br>
              <a:rPr lang="fr-FR" sz="30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fr-FR" sz="3000" dirty="0">
                <a:latin typeface="Calibri" panose="020F0502020204030204" pitchFamily="34" charset="0"/>
                <a:cs typeface="Calibri" panose="020F0502020204030204" pitchFamily="34" charset="0"/>
              </a:rPr>
              <a:t>			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8E0D578-90A8-901F-CB81-EBF4186762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0264" y="1600200"/>
            <a:ext cx="2825495" cy="1627632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E0066A4-9DCB-24DC-E63B-8AABF47AC7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8734" y="3840480"/>
            <a:ext cx="286702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4114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defn of ec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600" y="0"/>
            <a:ext cx="11887200" cy="67865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841386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21762C-1555-468D-86A7-FACCEDDC7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9370" y="365125"/>
            <a:ext cx="8944429" cy="970189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+mn-lt"/>
              </a:rPr>
              <a:t>I-4-  The Scope of Economics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16CC974-DC04-4EBB-8210-9FE30BE8D7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8343" y="1596571"/>
            <a:ext cx="8448185" cy="4580392"/>
          </a:xfrm>
        </p:spPr>
        <p:txBody>
          <a:bodyPr>
            <a:normAutofit/>
          </a:bodyPr>
          <a:lstStyle/>
          <a:p>
            <a:endParaRPr lang="en-US" sz="2600" b="1" i="0" dirty="0">
              <a:solidFill>
                <a:srgbClr val="FF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600" b="1" i="0" dirty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The scope of economics</a:t>
            </a:r>
            <a:r>
              <a:rPr lang="en-US" sz="26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: It’s </a:t>
            </a:r>
            <a:r>
              <a:rPr lang="en-US" sz="2600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the boundary in which the field of study is contained. </a:t>
            </a:r>
          </a:p>
          <a:p>
            <a:r>
              <a:rPr lang="en-US" sz="2600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It is a science of human activities in day-to-day businesses</a:t>
            </a:r>
          </a:p>
          <a:p>
            <a:r>
              <a:rPr lang="en-US" sz="2600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It is considered an art of persuasion and dealings to buy or sell anything </a:t>
            </a:r>
          </a:p>
          <a:p>
            <a:pPr marL="0" indent="0">
              <a:buNone/>
            </a:pPr>
            <a:endParaRPr lang="en-US" sz="2600" dirty="0">
              <a:solidFill>
                <a:srgbClr val="22222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600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	 </a:t>
            </a:r>
            <a:r>
              <a:rPr lang="en-US" sz="2600" b="1" i="0" dirty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Economy is the only subject that’s considered a science and art  </a:t>
            </a:r>
            <a:r>
              <a:rPr lang="en-US" sz="2600" b="1" dirty="0">
                <a:solidFill>
                  <a:srgbClr val="22222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US" sz="2600" b="1" i="0" dirty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ogether </a:t>
            </a:r>
          </a:p>
        </p:txBody>
      </p:sp>
      <p:sp>
        <p:nvSpPr>
          <p:cNvPr id="4" name="Flèche : droite 3">
            <a:extLst>
              <a:ext uri="{FF2B5EF4-FFF2-40B4-BE49-F238E27FC236}">
                <a16:creationId xmlns:a16="http://schemas.microsoft.com/office/drawing/2014/main" id="{68B5E2B9-E759-42E1-8BE7-22D484F6B297}"/>
              </a:ext>
            </a:extLst>
          </p:cNvPr>
          <p:cNvSpPr/>
          <p:nvPr/>
        </p:nvSpPr>
        <p:spPr>
          <a:xfrm>
            <a:off x="348343" y="422859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00AE77F-0332-BFF5-81C8-9AB1096A2D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8177493" y="2453350"/>
            <a:ext cx="4456755" cy="2743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1920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87B0E5-E446-4F22-BDF3-D29C0BC73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0343" y="365125"/>
            <a:ext cx="8973457" cy="1325563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I-4-1- - The Fields of Economics</a:t>
            </a:r>
            <a:endParaRPr lang="fr-FR" sz="3600" b="1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7338564-769A-48BF-A62D-24E3AA0ABE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16992" y="1825625"/>
            <a:ext cx="5181600" cy="4351338"/>
          </a:xfrm>
        </p:spPr>
        <p:txBody>
          <a:bodyPr/>
          <a:lstStyle/>
          <a:p>
            <a:r>
              <a:rPr lang="fr-FR" dirty="0"/>
              <a:t>Behavioural Economics </a:t>
            </a:r>
          </a:p>
          <a:p>
            <a:r>
              <a:rPr lang="fr-FR" dirty="0" err="1"/>
              <a:t>Ecological</a:t>
            </a:r>
            <a:r>
              <a:rPr lang="fr-FR" dirty="0"/>
              <a:t> Economics</a:t>
            </a:r>
          </a:p>
          <a:p>
            <a:r>
              <a:rPr lang="fr-FR" dirty="0" err="1"/>
              <a:t>Environmental</a:t>
            </a:r>
            <a:r>
              <a:rPr lang="fr-FR" dirty="0"/>
              <a:t> Economics</a:t>
            </a:r>
          </a:p>
          <a:p>
            <a:r>
              <a:rPr lang="fr-FR" dirty="0" err="1"/>
              <a:t>Health</a:t>
            </a:r>
            <a:r>
              <a:rPr lang="fr-FR" dirty="0"/>
              <a:t> Economics</a:t>
            </a:r>
          </a:p>
          <a:p>
            <a:r>
              <a:rPr lang="fr-FR" dirty="0"/>
              <a:t>Information Economics</a:t>
            </a:r>
          </a:p>
          <a:p>
            <a:r>
              <a:rPr lang="fr-FR" dirty="0"/>
              <a:t>International Economics </a:t>
            </a:r>
          </a:p>
          <a:p>
            <a:endParaRPr lang="fr-FR" dirty="0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5D77841-54C8-449A-AFEF-FE4CD0A3BF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46247" y="1825625"/>
            <a:ext cx="4041648" cy="4351338"/>
          </a:xfrm>
        </p:spPr>
        <p:txBody>
          <a:bodyPr/>
          <a:lstStyle/>
          <a:p>
            <a:r>
              <a:rPr lang="fr-FR" dirty="0"/>
              <a:t>Labour Economics</a:t>
            </a:r>
          </a:p>
          <a:p>
            <a:r>
              <a:rPr lang="fr-FR" dirty="0" err="1"/>
              <a:t>Monetary</a:t>
            </a:r>
            <a:r>
              <a:rPr lang="fr-FR" dirty="0"/>
              <a:t> Economics</a:t>
            </a:r>
          </a:p>
          <a:p>
            <a:r>
              <a:rPr lang="fr-FR" dirty="0"/>
              <a:t>Population Economics</a:t>
            </a:r>
          </a:p>
          <a:p>
            <a:r>
              <a:rPr lang="fr-FR" dirty="0"/>
              <a:t>Public Finance</a:t>
            </a:r>
          </a:p>
          <a:p>
            <a:r>
              <a:rPr lang="fr-FR" dirty="0"/>
              <a:t>Urban Economics</a:t>
            </a:r>
          </a:p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035F7ED-5B62-E627-055D-10BDDB752F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8177493" y="2453350"/>
            <a:ext cx="4456755" cy="2743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1351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F03882-24A0-424D-8831-8C1EC608F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1314" y="365125"/>
            <a:ext cx="9002485" cy="1325563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I-4-2- The Branches of Economics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CB404E1-CCF6-4D65-8756-6EE2964702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8" y="1825625"/>
            <a:ext cx="8752114" cy="4351338"/>
          </a:xfrm>
        </p:spPr>
        <p:txBody>
          <a:bodyPr/>
          <a:lstStyle/>
          <a:p>
            <a:r>
              <a:rPr lang="en-US" dirty="0"/>
              <a:t>Economics is divided into two different branches: Microeconomics and Macroeconomics.</a:t>
            </a:r>
          </a:p>
          <a:p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>
                <a:solidFill>
                  <a:srgbClr val="FF0000"/>
                </a:solidFill>
              </a:rPr>
              <a:t>Microeconomics</a:t>
            </a:r>
            <a:r>
              <a:rPr lang="en-US" dirty="0"/>
              <a:t> is the study of individuals and business decisions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>
                <a:solidFill>
                  <a:srgbClr val="FF0000"/>
                </a:solidFill>
              </a:rPr>
              <a:t>Macroeconomics </a:t>
            </a:r>
            <a:r>
              <a:rPr lang="en-US" dirty="0"/>
              <a:t>looks at the decisions of countries and governments.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A49F4B3-A20B-C1D7-419B-93D9B86C1B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8177493" y="2453350"/>
            <a:ext cx="4456755" cy="2743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0991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th.bing.com/th/id/Rf1fced6409b114fc82e218acfc1f738f?rik=a74dtZGTTdnjbQ&amp;riu=http%3a%2f%2fimage.slidesharecdn.com%2fmacrovsmicroeconomics-140213062221-phpapp01%2f95%2fmacro-vs-microeconomics-3-638.jpg%3fcb%3d1392272638&amp;ehk=hytie2U5wxp%2fJ30YyD0rOt5IgdS%2b4Iugkp3QOdHTCiw%3d&amp;risl=&amp;pid=ImgRaw">
            <a:extLst>
              <a:ext uri="{FF2B5EF4-FFF2-40B4-BE49-F238E27FC236}">
                <a16:creationId xmlns:a16="http://schemas.microsoft.com/office/drawing/2014/main" id="{65CC4F89-9EDC-4A89-95E7-F39393A2043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364343"/>
            <a:ext cx="12191999" cy="50364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765190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790EEE-0133-43D3-902F-AD1B04541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9714" y="500063"/>
            <a:ext cx="8229601" cy="1343252"/>
          </a:xfrm>
        </p:spPr>
        <p:txBody>
          <a:bodyPr>
            <a:normAutofit fontScale="90000"/>
          </a:bodyPr>
          <a:lstStyle/>
          <a:p>
            <a:r>
              <a:rPr lang="fr-FR" sz="3600" b="1" i="0" dirty="0">
                <a:solidFill>
                  <a:schemeClr val="bg1"/>
                </a:solidFill>
                <a:effectLst/>
                <a:latin typeface="+mn-lt"/>
              </a:rPr>
              <a:t>I-4-3- Problem-Solving </a:t>
            </a:r>
            <a:r>
              <a:rPr lang="fr-FR" sz="3600" b="1" i="0" dirty="0" err="1">
                <a:solidFill>
                  <a:schemeClr val="bg1"/>
                </a:solidFill>
                <a:effectLst/>
                <a:latin typeface="+mn-lt"/>
              </a:rPr>
              <a:t>Approaches</a:t>
            </a:r>
            <a:r>
              <a:rPr lang="fr-FR" sz="3600" b="1" i="0" dirty="0">
                <a:solidFill>
                  <a:schemeClr val="bg1"/>
                </a:solidFill>
                <a:effectLst/>
                <a:latin typeface="+mn-lt"/>
              </a:rPr>
              <a:t> </a:t>
            </a:r>
            <a:r>
              <a:rPr lang="fr-FR" sz="3600" b="1" i="0" dirty="0" err="1">
                <a:solidFill>
                  <a:schemeClr val="bg1"/>
                </a:solidFill>
                <a:effectLst/>
                <a:latin typeface="+mn-lt"/>
              </a:rPr>
              <a:t>towards</a:t>
            </a:r>
            <a:r>
              <a:rPr lang="fr-FR" sz="3600" b="1" i="0" dirty="0">
                <a:solidFill>
                  <a:schemeClr val="bg1"/>
                </a:solidFill>
                <a:effectLst/>
                <a:latin typeface="+mn-lt"/>
              </a:rPr>
              <a:t> Economy</a:t>
            </a:r>
            <a:br>
              <a:rPr lang="fr-FR" b="0" i="0" dirty="0">
                <a:solidFill>
                  <a:srgbClr val="222222"/>
                </a:solidFill>
                <a:effectLst/>
                <a:latin typeface="Raleway"/>
              </a:rPr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307E253-B942-43C5-915C-EFAB75F08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630" y="1451429"/>
            <a:ext cx="8636000" cy="4725534"/>
          </a:xfrm>
        </p:spPr>
        <p:txBody>
          <a:bodyPr/>
          <a:lstStyle/>
          <a:p>
            <a:pPr algn="just"/>
            <a:endParaRPr lang="en-US" b="0" i="0" dirty="0">
              <a:solidFill>
                <a:srgbClr val="222222"/>
              </a:solidFill>
              <a:effectLst/>
              <a:latin typeface="Overpass"/>
            </a:endParaRPr>
          </a:p>
          <a:p>
            <a:pPr algn="just"/>
            <a:r>
              <a:rPr lang="en-US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Economics is studied by </a:t>
            </a:r>
            <a:r>
              <a:rPr lang="en-US" b="1" i="0" dirty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two problem-solving approaches:</a:t>
            </a:r>
          </a:p>
          <a:p>
            <a:pPr algn="just"/>
            <a:endParaRPr lang="en-US" b="1" i="0" dirty="0">
              <a:solidFill>
                <a:srgbClr val="222222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The traditional approach </a:t>
            </a:r>
            <a:r>
              <a:rPr lang="en-US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is carried through the five basic principles of </a:t>
            </a:r>
            <a:r>
              <a:rPr lang="en-US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Consumption</a:t>
            </a:r>
            <a:r>
              <a:rPr lang="en-US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production</a:t>
            </a:r>
            <a:r>
              <a:rPr lang="en-US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exchange</a:t>
            </a:r>
            <a:r>
              <a:rPr lang="en-US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distribution</a:t>
            </a:r>
            <a:r>
              <a:rPr lang="en-US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en-US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public finance</a:t>
            </a:r>
            <a:r>
              <a:rPr lang="en-US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en-US" dirty="0">
              <a:solidFill>
                <a:srgbClr val="22222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The modern approach </a:t>
            </a:r>
            <a:r>
              <a:rPr lang="en-US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is sub-divided into microeconomics and macroeconomics. </a:t>
            </a:r>
          </a:p>
          <a:p>
            <a:endParaRPr lang="fr-FR" dirty="0"/>
          </a:p>
        </p:txBody>
      </p:sp>
      <p:pic>
        <p:nvPicPr>
          <p:cNvPr id="8194" name="Picture 2" descr="How an Economics Degree Help in career - Manav Rachna">
            <a:extLst>
              <a:ext uri="{FF2B5EF4-FFF2-40B4-BE49-F238E27FC236}">
                <a16:creationId xmlns:a16="http://schemas.microsoft.com/office/drawing/2014/main" id="{91C6278C-A7A0-8CF1-348F-97C32C82C5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34171" y="2564895"/>
            <a:ext cx="4389122" cy="260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26214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C14035-7729-4488-A960-DFA1B0F51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1063" y="436728"/>
            <a:ext cx="8992736" cy="1214651"/>
          </a:xfrm>
        </p:spPr>
        <p:txBody>
          <a:bodyPr>
            <a:normAutofit fontScale="90000"/>
          </a:bodyPr>
          <a:lstStyle/>
          <a:p>
            <a:r>
              <a:rPr lang="fr-FR" sz="4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II-The </a:t>
            </a:r>
            <a:r>
              <a:rPr lang="fr-FR" sz="4000" b="1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Foundation</a:t>
            </a:r>
            <a:r>
              <a:rPr lang="fr-FR" sz="4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of Economics</a:t>
            </a:r>
            <a:br>
              <a:rPr lang="en-US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6B1E26-085E-4F39-92C4-F5F65A8700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421" y="1651379"/>
            <a:ext cx="11176379" cy="455287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b="1" dirty="0"/>
              <a:t>II-1- General </a:t>
            </a:r>
            <a:r>
              <a:rPr lang="fr-FR" b="1" dirty="0" err="1"/>
              <a:t>problems</a:t>
            </a:r>
            <a:r>
              <a:rPr lang="fr-FR" b="1" dirty="0"/>
              <a:t> of Economics</a:t>
            </a:r>
          </a:p>
          <a:p>
            <a:pPr marL="0" indent="0">
              <a:buNone/>
            </a:pPr>
            <a:endParaRPr lang="fr-FR" b="1" dirty="0"/>
          </a:p>
          <a:p>
            <a:pPr marL="0" indent="0">
              <a:buNone/>
            </a:pPr>
            <a:r>
              <a:rPr lang="fr-FR" b="1" dirty="0"/>
              <a:t>II-2- The Scarcity</a:t>
            </a:r>
          </a:p>
          <a:p>
            <a:pPr marL="0" indent="0">
              <a:buNone/>
            </a:pPr>
            <a:endParaRPr lang="fr-FR" b="1" dirty="0"/>
          </a:p>
          <a:p>
            <a:pPr marL="0" indent="0">
              <a:buNone/>
            </a:pPr>
            <a:r>
              <a:rPr lang="fr-FR" b="1" dirty="0"/>
              <a:t>II-3- 10 </a:t>
            </a:r>
            <a:r>
              <a:rPr lang="fr-FR" b="1" dirty="0" err="1"/>
              <a:t>principles</a:t>
            </a:r>
            <a:r>
              <a:rPr lang="fr-FR" b="1" dirty="0"/>
              <a:t> of Economics</a:t>
            </a:r>
          </a:p>
          <a:p>
            <a:pPr marL="0" indent="0">
              <a:buNone/>
            </a:pPr>
            <a:endParaRPr lang="fr-FR" b="1" dirty="0"/>
          </a:p>
          <a:p>
            <a:pPr marL="0" indent="0">
              <a:buNone/>
            </a:pPr>
            <a:r>
              <a:rPr lang="fr-FR" b="1" dirty="0"/>
              <a:t>II-4- The </a:t>
            </a:r>
            <a:r>
              <a:rPr lang="fr-FR" b="1" dirty="0" err="1"/>
              <a:t>factors</a:t>
            </a:r>
            <a:r>
              <a:rPr lang="fr-FR" b="1" dirty="0"/>
              <a:t> of Production</a:t>
            </a:r>
          </a:p>
          <a:p>
            <a:pPr marL="0" indent="0">
              <a:buNone/>
            </a:pPr>
            <a:r>
              <a:rPr lang="fr-FR" b="1" dirty="0"/>
              <a:t>	II-4-1-The Inputs</a:t>
            </a:r>
          </a:p>
          <a:p>
            <a:pPr marL="0" indent="0">
              <a:buNone/>
            </a:pPr>
            <a:r>
              <a:rPr lang="fr-FR" b="1" dirty="0"/>
              <a:t>	II-4-2- Goods </a:t>
            </a:r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&amp; Services</a:t>
            </a:r>
            <a:endParaRPr lang="fr-FR" b="1" dirty="0"/>
          </a:p>
        </p:txBody>
      </p:sp>
      <p:pic>
        <p:nvPicPr>
          <p:cNvPr id="4" name="Picture 2" descr="How an Economics Degree Help in career - Manav Rachna">
            <a:extLst>
              <a:ext uri="{FF2B5EF4-FFF2-40B4-BE49-F238E27FC236}">
                <a16:creationId xmlns:a16="http://schemas.microsoft.com/office/drawing/2014/main" id="{E066260A-4A7F-D2E5-C9D9-7439ACC4C6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34171" y="2564895"/>
            <a:ext cx="4389122" cy="260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56221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09C1DF-870F-403F-82AD-7A6607E4D3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9028" y="365125"/>
            <a:ext cx="8784771" cy="1325563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II-The </a:t>
            </a:r>
            <a:r>
              <a:rPr lang="fr-FR" sz="36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Foundation</a:t>
            </a:r>
            <a:r>
              <a:rPr lang="fr-FR" sz="3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of Economics</a:t>
            </a:r>
            <a:endParaRPr lang="fr-FR" sz="3600" b="1" dirty="0">
              <a:solidFill>
                <a:schemeClr val="bg1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56EF6BC-4247-46CB-B7ED-13F1A4668F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43" y="1825625"/>
            <a:ext cx="8784771" cy="4351338"/>
          </a:xfrm>
        </p:spPr>
        <p:txBody>
          <a:bodyPr/>
          <a:lstStyle/>
          <a:p>
            <a:pPr>
              <a:buNone/>
            </a:pP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	Society has </a:t>
            </a:r>
            <a:r>
              <a:rPr lang="fr-FR" dirty="0" err="1">
                <a:latin typeface="Calibri" panose="020F0502020204030204" pitchFamily="34" charset="0"/>
                <a:cs typeface="Calibri" panose="020F0502020204030204" pitchFamily="34" charset="0"/>
              </a:rPr>
              <a:t>virtually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b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unlimited</a:t>
            </a:r>
            <a:r>
              <a:rPr lang="fr-FR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b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wants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...but </a:t>
            </a:r>
            <a:r>
              <a:rPr lang="fr-FR" dirty="0" err="1">
                <a:latin typeface="Calibri" panose="020F0502020204030204" pitchFamily="34" charset="0"/>
                <a:cs typeface="Calibri" panose="020F0502020204030204" pitchFamily="34" charset="0"/>
              </a:rPr>
              <a:t>limited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 or </a:t>
            </a:r>
            <a:r>
              <a:rPr lang="fr-FR" b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scarce</a:t>
            </a:r>
            <a:r>
              <a:rPr lang="fr-FR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b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resources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!!!</a:t>
            </a:r>
          </a:p>
          <a:p>
            <a:pPr>
              <a:buNone/>
            </a:pPr>
            <a:endParaRPr lang="fr-FR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None/>
            </a:pPr>
            <a:b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There </a:t>
            </a:r>
            <a:r>
              <a:rPr lang="fr-FR" dirty="0" err="1">
                <a:latin typeface="Calibri" panose="020F0502020204030204" pitchFamily="34" charset="0"/>
                <a:cs typeface="Calibri" panose="020F0502020204030204" pitchFamily="34" charset="0"/>
              </a:rPr>
              <a:t>will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dirty="0" err="1">
                <a:latin typeface="Calibri" panose="020F0502020204030204" pitchFamily="34" charset="0"/>
                <a:cs typeface="Calibri" panose="020F0502020204030204" pitchFamily="34" charset="0"/>
              </a:rPr>
              <a:t>always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dirty="0" err="1">
                <a:latin typeface="Calibri" panose="020F0502020204030204" pitchFamily="34" charset="0"/>
                <a:cs typeface="Calibri" panose="020F0502020204030204" pitchFamily="34" charset="0"/>
              </a:rPr>
              <a:t>be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fr-FR" dirty="0" err="1">
                <a:latin typeface="Calibri" panose="020F0502020204030204" pitchFamily="34" charset="0"/>
                <a:cs typeface="Calibri" panose="020F0502020204030204" pitchFamily="34" charset="0"/>
              </a:rPr>
              <a:t>demand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 for </a:t>
            </a:r>
            <a:r>
              <a:rPr lang="fr-FR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NEEDS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fr-FR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WANTS</a:t>
            </a:r>
            <a:r>
              <a:rPr lang="fr-FR" b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>
              <a:buNone/>
            </a:pPr>
            <a:r>
              <a:rPr lang="fr-FR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Needs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 = </a:t>
            </a:r>
            <a:r>
              <a:rPr lang="fr-FR" dirty="0" err="1">
                <a:latin typeface="Calibri" panose="020F0502020204030204" pitchFamily="34" charset="0"/>
                <a:cs typeface="Calibri" panose="020F0502020204030204" pitchFamily="34" charset="0"/>
              </a:rPr>
              <a:t>required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 for </a:t>
            </a:r>
            <a:r>
              <a:rPr lang="fr-FR" dirty="0" err="1">
                <a:latin typeface="Calibri" panose="020F0502020204030204" pitchFamily="34" charset="0"/>
                <a:cs typeface="Calibri" panose="020F0502020204030204" pitchFamily="34" charset="0"/>
              </a:rPr>
              <a:t>survival</a:t>
            </a:r>
            <a:endParaRPr lang="fr-FR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None/>
            </a:pPr>
            <a:r>
              <a:rPr lang="fr-FR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Wants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 = make life more </a:t>
            </a:r>
            <a:r>
              <a:rPr lang="fr-FR" dirty="0" err="1">
                <a:latin typeface="Calibri" panose="020F0502020204030204" pitchFamily="34" charset="0"/>
                <a:cs typeface="Calibri" panose="020F0502020204030204" pitchFamily="34" charset="0"/>
              </a:rPr>
              <a:t>comfortable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fr-FR" dirty="0" err="1">
                <a:latin typeface="Calibri" panose="020F0502020204030204" pitchFamily="34" charset="0"/>
                <a:cs typeface="Calibri" panose="020F0502020204030204" pitchFamily="34" charset="0"/>
              </a:rPr>
              <a:t>enjoyable</a:t>
            </a:r>
            <a:endParaRPr lang="fr-FR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fr-FR" dirty="0"/>
          </a:p>
        </p:txBody>
      </p:sp>
      <p:pic>
        <p:nvPicPr>
          <p:cNvPr id="4" name="Picture 2" descr="How an Economics Degree Help in career - Manav Rachna">
            <a:extLst>
              <a:ext uri="{FF2B5EF4-FFF2-40B4-BE49-F238E27FC236}">
                <a16:creationId xmlns:a16="http://schemas.microsoft.com/office/drawing/2014/main" id="{E96F2E74-3344-5ADB-17AA-EA9568B637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34171" y="2564895"/>
            <a:ext cx="4389122" cy="260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349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CD01BA-2DCC-4A0A-817B-7BFD9E9C79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2286" y="365125"/>
            <a:ext cx="9031513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II-1- Central Problem of all Economies</a:t>
            </a:r>
            <a:endParaRPr lang="fr-FR" sz="3600" b="1" dirty="0">
              <a:solidFill>
                <a:schemeClr val="bg1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41AEBD9-554C-4481-B231-7CA4CF4E85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600" y="1690688"/>
            <a:ext cx="8766629" cy="4486275"/>
          </a:xfrm>
        </p:spPr>
        <p:txBody>
          <a:bodyPr/>
          <a:lstStyle/>
          <a:p>
            <a:pPr marL="0" indent="0">
              <a:buNone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In case of any economy, whatever the economy required cannot be satisfied fully. </a:t>
            </a:r>
          </a:p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• </a:t>
            </a:r>
            <a:r>
              <a:rPr lang="en-US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Economic resources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or means of production are limited and they can be put to alternative uses.</a:t>
            </a:r>
          </a:p>
          <a:p>
            <a:pPr marL="0" indent="0">
              <a:buNone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• Every economy faces some common problems</a:t>
            </a:r>
            <a:r>
              <a:rPr lang="en-US" dirty="0"/>
              <a:t>.</a:t>
            </a:r>
            <a:endParaRPr lang="fr-FR" dirty="0"/>
          </a:p>
        </p:txBody>
      </p:sp>
      <p:pic>
        <p:nvPicPr>
          <p:cNvPr id="4" name="Picture 2" descr="How an Economics Degree Help in career - Manav Rachna">
            <a:extLst>
              <a:ext uri="{FF2B5EF4-FFF2-40B4-BE49-F238E27FC236}">
                <a16:creationId xmlns:a16="http://schemas.microsoft.com/office/drawing/2014/main" id="{C36AAD90-E983-E444-3FE7-16CB66532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34171" y="2564895"/>
            <a:ext cx="4389122" cy="260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77785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395690-DC48-4882-B898-9009099E5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5828" y="365125"/>
            <a:ext cx="8987971" cy="1325563"/>
          </a:xfrm>
        </p:spPr>
        <p:txBody>
          <a:bodyPr>
            <a:normAutofit/>
          </a:bodyPr>
          <a:lstStyle/>
          <a:p>
            <a:r>
              <a:rPr lang="en-US" altLang="ar-JO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II-2- The Scarcity</a:t>
            </a:r>
            <a:endParaRPr lang="fr-FR" sz="36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B37D26F-FA16-438B-A746-68A298A329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115" y="1690688"/>
            <a:ext cx="8689558" cy="4486275"/>
          </a:xfrm>
        </p:spPr>
        <p:txBody>
          <a:bodyPr>
            <a:normAutofit/>
          </a:bodyPr>
          <a:lstStyle/>
          <a:p>
            <a:r>
              <a:rPr lang="en-US" sz="2600" b="1" i="0" dirty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Scarcity</a:t>
            </a:r>
            <a:r>
              <a:rPr lang="en-US" sz="26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is one of the key concepts of economics. </a:t>
            </a:r>
          </a:p>
          <a:p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600" b="0" i="0" dirty="0">
                <a:solidFill>
                  <a:srgbClr val="202124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It means that </a:t>
            </a:r>
            <a:r>
              <a:rPr lang="en-US" sz="2600" b="1" i="0" dirty="0">
                <a:solidFill>
                  <a:srgbClr val="202124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the demand for a good or service is greater than the availability of the good or service</a:t>
            </a:r>
            <a:r>
              <a:rPr lang="en-US" sz="2600" b="0" i="0" dirty="0">
                <a:solidFill>
                  <a:srgbClr val="202124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en-US" sz="2600" dirty="0">
              <a:solidFill>
                <a:srgbClr val="202124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600" b="0" i="0" dirty="0">
                <a:solidFill>
                  <a:srgbClr val="202124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Scarcity can limit the </a:t>
            </a:r>
            <a:r>
              <a:rPr lang="en-US" sz="2600" b="1" i="0" dirty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choices</a:t>
            </a:r>
            <a:r>
              <a:rPr lang="en-US" sz="2600" b="0" i="0" dirty="0">
                <a:solidFill>
                  <a:srgbClr val="202124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available to the consumers who ultimately make up the economy.</a:t>
            </a:r>
            <a:endParaRPr lang="fr-FR" sz="2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2" descr="How an Economics Degree Help in career - Manav Rachna">
            <a:extLst>
              <a:ext uri="{FF2B5EF4-FFF2-40B4-BE49-F238E27FC236}">
                <a16:creationId xmlns:a16="http://schemas.microsoft.com/office/drawing/2014/main" id="{2107A541-5FDA-D9C1-287D-1A9616D2F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34171" y="2564895"/>
            <a:ext cx="4389122" cy="260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74793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40000" y="365125"/>
            <a:ext cx="8813800" cy="1325563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+mn-lt"/>
              </a:rPr>
              <a:t>II-3 - 10 Principles of Economics       -1-</a:t>
            </a:r>
            <a:br>
              <a:rPr lang="fr-FR" sz="3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fr-FR" sz="36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8872" y="1207008"/>
            <a:ext cx="11753814" cy="5389268"/>
          </a:xfrm>
        </p:spPr>
        <p:txBody>
          <a:bodyPr>
            <a:normAutofit/>
          </a:bodyPr>
          <a:lstStyle/>
          <a:p>
            <a:pPr>
              <a:buNone/>
            </a:pPr>
            <a:endParaRPr lang="fr-FR" dirty="0"/>
          </a:p>
          <a:p>
            <a:pPr algn="just">
              <a:buNone/>
            </a:pPr>
            <a:r>
              <a:rPr lang="fr-FR" dirty="0"/>
              <a:t>Gregory Mankiw in his </a:t>
            </a:r>
            <a:r>
              <a:rPr lang="fr-FR" b="1" dirty="0"/>
              <a:t>Principles of Economics</a:t>
            </a:r>
            <a:r>
              <a:rPr lang="fr-FR" dirty="0"/>
              <a:t> outlines </a:t>
            </a:r>
          </a:p>
          <a:p>
            <a:pPr algn="just">
              <a:buNone/>
            </a:pPr>
            <a:r>
              <a:rPr lang="fr-FR" dirty="0"/>
              <a:t>10 Principles of Economics that </a:t>
            </a:r>
            <a:r>
              <a:rPr lang="fr-FR" dirty="0" err="1"/>
              <a:t>we</a:t>
            </a:r>
            <a:r>
              <a:rPr lang="fr-FR" dirty="0"/>
              <a:t> will replicate here, </a:t>
            </a:r>
          </a:p>
          <a:p>
            <a:pPr algn="just">
              <a:buNone/>
            </a:pPr>
            <a:r>
              <a:rPr lang="fr-FR" dirty="0"/>
              <a:t>they are:</a:t>
            </a:r>
          </a:p>
          <a:p>
            <a:pPr>
              <a:buNone/>
            </a:pPr>
            <a:endParaRPr lang="fr-FR" dirty="0"/>
          </a:p>
          <a:p>
            <a:pPr marL="514350" indent="-514350">
              <a:buNone/>
            </a:pPr>
            <a:r>
              <a:rPr lang="fr-FR" dirty="0"/>
              <a:t>1- People face trade-offs</a:t>
            </a:r>
          </a:p>
          <a:p>
            <a:pPr marL="514350" indent="-514350">
              <a:buNone/>
            </a:pPr>
            <a:r>
              <a:rPr lang="fr-FR" dirty="0"/>
              <a:t>2- The cost of something is what you give up to get it</a:t>
            </a:r>
          </a:p>
          <a:p>
            <a:pPr marL="514350" indent="-514350">
              <a:buNone/>
            </a:pPr>
            <a:r>
              <a:rPr lang="fr-FR" dirty="0"/>
              <a:t>3- Rational people think at the margin</a:t>
            </a:r>
          </a:p>
          <a:p>
            <a:pPr marL="514350" indent="-514350">
              <a:buNone/>
            </a:pPr>
            <a:r>
              <a:rPr lang="fr-FR" dirty="0"/>
              <a:t>4- People respond to incentives</a:t>
            </a:r>
          </a:p>
          <a:p>
            <a:pPr marL="514350" indent="-514350">
              <a:buNone/>
            </a:pPr>
            <a:r>
              <a:rPr lang="fr-FR" dirty="0"/>
              <a:t>5- Trade can make everyone better off</a:t>
            </a:r>
          </a:p>
          <a:p>
            <a:endParaRPr lang="fr-FR" dirty="0"/>
          </a:p>
        </p:txBody>
      </p:sp>
      <p:pic>
        <p:nvPicPr>
          <p:cNvPr id="4" name="Picture 2" descr="How an Economics Degree Help in career - Manav Rachna">
            <a:extLst>
              <a:ext uri="{FF2B5EF4-FFF2-40B4-BE49-F238E27FC236}">
                <a16:creationId xmlns:a16="http://schemas.microsoft.com/office/drawing/2014/main" id="{56C6C465-032E-F82D-F391-A6E2963EF8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34171" y="2564895"/>
            <a:ext cx="4389122" cy="260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19741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65830" y="365125"/>
            <a:ext cx="8987970" cy="1325563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+mn-lt"/>
              </a:rPr>
              <a:t>II-3 - 10 Principles of Economics         -2-</a:t>
            </a:r>
            <a:br>
              <a:rPr lang="fr-FR" sz="3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fr-FR" sz="36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1544" y="1926209"/>
            <a:ext cx="8580120" cy="4351338"/>
          </a:xfrm>
        </p:spPr>
        <p:txBody>
          <a:bodyPr>
            <a:normAutofit lnSpcReduction="10000"/>
          </a:bodyPr>
          <a:lstStyle/>
          <a:p>
            <a:pPr marL="514350" indent="-514350">
              <a:buNone/>
            </a:pPr>
            <a:r>
              <a:rPr lang="fr-FR" dirty="0"/>
              <a:t>6- Markets are usually a good way to organize economic activity</a:t>
            </a:r>
          </a:p>
          <a:p>
            <a:pPr marL="514350" indent="-514350">
              <a:buNone/>
            </a:pPr>
            <a:r>
              <a:rPr lang="fr-FR" dirty="0"/>
              <a:t>7-  Governments can sometimes improve market outcomes</a:t>
            </a:r>
          </a:p>
          <a:p>
            <a:pPr marL="514350" indent="-514350">
              <a:buNone/>
            </a:pPr>
            <a:r>
              <a:rPr lang="fr-FR" dirty="0"/>
              <a:t>8- A country's standard of living depends on its ability to produce goods and services</a:t>
            </a:r>
          </a:p>
          <a:p>
            <a:pPr marL="514350" indent="-514350">
              <a:buNone/>
            </a:pPr>
            <a:r>
              <a:rPr lang="fr-FR" dirty="0"/>
              <a:t>9- Prices rise when the government prints too much money</a:t>
            </a:r>
          </a:p>
          <a:p>
            <a:pPr marL="514350" indent="-514350">
              <a:buNone/>
            </a:pPr>
            <a:r>
              <a:rPr lang="fr-FR" dirty="0"/>
              <a:t>10- Society faces a short-run tradeoff between Inflation and unemployment.</a:t>
            </a:r>
          </a:p>
          <a:p>
            <a:endParaRPr lang="fr-FR" dirty="0"/>
          </a:p>
        </p:txBody>
      </p:sp>
      <p:pic>
        <p:nvPicPr>
          <p:cNvPr id="4" name="Picture 2" descr="How an Economics Degree Help in career - Manav Rachna">
            <a:extLst>
              <a:ext uri="{FF2B5EF4-FFF2-40B4-BE49-F238E27FC236}">
                <a16:creationId xmlns:a16="http://schemas.microsoft.com/office/drawing/2014/main" id="{B9EE6324-2037-AA84-22B1-D73F9F4914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34171" y="2564895"/>
            <a:ext cx="4389122" cy="260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50528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BAF312-125D-4A41-AF4C-48FF3670B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9372" y="365125"/>
            <a:ext cx="8944428" cy="1325563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II-4- The </a:t>
            </a:r>
            <a:r>
              <a:rPr lang="fr-FR" sz="3600" b="1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Factors</a:t>
            </a:r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of Production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8C840D9-8E2E-442A-8F26-0F22BA138F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7714" y="1690688"/>
            <a:ext cx="8636000" cy="4486275"/>
          </a:xfrm>
        </p:spPr>
        <p:txBody>
          <a:bodyPr>
            <a:normAutofit/>
          </a:bodyPr>
          <a:lstStyle/>
          <a:p>
            <a:r>
              <a:rPr lang="fr-FR" dirty="0"/>
              <a:t>The </a:t>
            </a:r>
            <a:r>
              <a:rPr lang="fr-FR" b="1" dirty="0" err="1">
                <a:solidFill>
                  <a:srgbClr val="FF0000"/>
                </a:solidFill>
              </a:rPr>
              <a:t>factors</a:t>
            </a:r>
            <a:r>
              <a:rPr lang="fr-FR" b="1" dirty="0">
                <a:solidFill>
                  <a:srgbClr val="FF0000"/>
                </a:solidFill>
              </a:rPr>
              <a:t> of production </a:t>
            </a:r>
            <a:r>
              <a:rPr lang="fr-FR" dirty="0"/>
              <a:t>are </a:t>
            </a:r>
            <a:r>
              <a:rPr lang="fr-FR" b="1" dirty="0" err="1">
                <a:solidFill>
                  <a:srgbClr val="00B050"/>
                </a:solidFill>
              </a:rPr>
              <a:t>resources</a:t>
            </a:r>
            <a:r>
              <a:rPr lang="fr-FR" dirty="0"/>
              <a:t> </a:t>
            </a:r>
            <a:r>
              <a:rPr lang="fr-FR" dirty="0" err="1"/>
              <a:t>that</a:t>
            </a:r>
            <a:r>
              <a:rPr lang="fr-FR" dirty="0"/>
              <a:t> are the building blocks of the </a:t>
            </a:r>
            <a:r>
              <a:rPr lang="fr-FR" dirty="0" err="1"/>
              <a:t>economy</a:t>
            </a:r>
            <a:r>
              <a:rPr lang="fr-FR" dirty="0"/>
              <a:t>. 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They are </a:t>
            </a:r>
            <a:r>
              <a:rPr lang="fr-FR" dirty="0" err="1"/>
              <a:t>what</a:t>
            </a:r>
            <a:r>
              <a:rPr lang="fr-FR" dirty="0"/>
              <a:t> people use to </a:t>
            </a:r>
            <a:r>
              <a:rPr lang="fr-FR" b="1" dirty="0" err="1">
                <a:solidFill>
                  <a:schemeClr val="accent2"/>
                </a:solidFill>
              </a:rPr>
              <a:t>produce</a:t>
            </a:r>
            <a:r>
              <a:rPr lang="fr-FR" dirty="0"/>
              <a:t> </a:t>
            </a:r>
            <a:r>
              <a:rPr lang="fr-FR" b="1" dirty="0">
                <a:solidFill>
                  <a:srgbClr val="0070C0"/>
                </a:solidFill>
              </a:rPr>
              <a:t>goods</a:t>
            </a:r>
            <a:r>
              <a:rPr lang="fr-FR" dirty="0"/>
              <a:t> and </a:t>
            </a:r>
            <a:r>
              <a:rPr lang="fr-FR" b="1" dirty="0">
                <a:solidFill>
                  <a:srgbClr val="0070C0"/>
                </a:solidFill>
              </a:rPr>
              <a:t>services</a:t>
            </a:r>
            <a:r>
              <a:rPr lang="fr-FR" dirty="0"/>
              <a:t>. </a:t>
            </a:r>
          </a:p>
          <a:p>
            <a:endParaRPr lang="fr-FR" dirty="0"/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The </a:t>
            </a:r>
            <a:r>
              <a:rPr lang="fr-FR" dirty="0" err="1"/>
              <a:t>factors</a:t>
            </a:r>
            <a:r>
              <a:rPr lang="fr-FR" dirty="0"/>
              <a:t> of production or </a:t>
            </a:r>
            <a:r>
              <a:rPr lang="fr-FR" b="1" dirty="0" err="1">
                <a:solidFill>
                  <a:srgbClr val="00B050"/>
                </a:solidFill>
              </a:rPr>
              <a:t>resources</a:t>
            </a:r>
            <a:r>
              <a:rPr lang="fr-FR" dirty="0"/>
              <a:t> are the </a:t>
            </a:r>
            <a:r>
              <a:rPr lang="fr-FR" b="1" dirty="0">
                <a:solidFill>
                  <a:srgbClr val="00B050"/>
                </a:solidFill>
              </a:rPr>
              <a:t>Inputs</a:t>
            </a:r>
            <a:r>
              <a:rPr lang="fr-FR" dirty="0"/>
              <a:t>.</a:t>
            </a:r>
          </a:p>
          <a:p>
            <a:r>
              <a:rPr lang="fr-FR" dirty="0"/>
              <a:t>The </a:t>
            </a:r>
            <a:r>
              <a:rPr lang="fr-FR" b="1" dirty="0" err="1">
                <a:solidFill>
                  <a:srgbClr val="0070C0"/>
                </a:solidFill>
              </a:rPr>
              <a:t>products</a:t>
            </a:r>
            <a:r>
              <a:rPr lang="fr-FR" dirty="0"/>
              <a:t> are the </a:t>
            </a:r>
            <a:r>
              <a:rPr lang="fr-FR" b="1" dirty="0">
                <a:solidFill>
                  <a:srgbClr val="0070C0"/>
                </a:solidFill>
              </a:rPr>
              <a:t>Outputs</a:t>
            </a:r>
            <a:r>
              <a:rPr lang="fr-FR" dirty="0"/>
              <a:t>.</a:t>
            </a:r>
          </a:p>
        </p:txBody>
      </p:sp>
      <p:sp>
        <p:nvSpPr>
          <p:cNvPr id="5" name="Flèche : bas 4">
            <a:extLst>
              <a:ext uri="{FF2B5EF4-FFF2-40B4-BE49-F238E27FC236}">
                <a16:creationId xmlns:a16="http://schemas.microsoft.com/office/drawing/2014/main" id="{392E3A28-7EEA-40B9-A469-967DDF90E1AE}"/>
              </a:ext>
            </a:extLst>
          </p:cNvPr>
          <p:cNvSpPr/>
          <p:nvPr/>
        </p:nvSpPr>
        <p:spPr>
          <a:xfrm>
            <a:off x="3731985" y="3759200"/>
            <a:ext cx="957943" cy="1016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Picture 2" descr="How an Economics Degree Help in career - Manav Rachna">
            <a:extLst>
              <a:ext uri="{FF2B5EF4-FFF2-40B4-BE49-F238E27FC236}">
                <a16:creationId xmlns:a16="http://schemas.microsoft.com/office/drawing/2014/main" id="{F8DA108C-AC99-F423-28B0-1F8AFEBC78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34171" y="2564895"/>
            <a:ext cx="4389122" cy="260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42937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BAF312-125D-4A41-AF4C-48FF3670B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3886" y="365125"/>
            <a:ext cx="8929913" cy="1325563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II-4-1- The Inputs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8C840D9-8E2E-442A-8F26-0F22BA138F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7714" y="1690688"/>
            <a:ext cx="8636000" cy="4486275"/>
          </a:xfrm>
        </p:spPr>
        <p:txBody>
          <a:bodyPr/>
          <a:lstStyle/>
          <a:p>
            <a:r>
              <a:rPr lang="fr-FR" dirty="0" err="1">
                <a:latin typeface="Calibri" panose="020F0502020204030204" pitchFamily="34" charset="0"/>
                <a:cs typeface="Calibri" panose="020F0502020204030204" pitchFamily="34" charset="0"/>
              </a:rPr>
              <a:t>Economists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dirty="0" err="1">
                <a:latin typeface="Calibri" panose="020F0502020204030204" pitchFamily="34" charset="0"/>
                <a:cs typeface="Calibri" panose="020F0502020204030204" pitchFamily="34" charset="0"/>
              </a:rPr>
              <a:t>divide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 the </a:t>
            </a:r>
            <a:r>
              <a:rPr lang="fr-FR" dirty="0" err="1">
                <a:latin typeface="Calibri" panose="020F0502020204030204" pitchFamily="34" charset="0"/>
                <a:cs typeface="Calibri" panose="020F0502020204030204" pitchFamily="34" charset="0"/>
              </a:rPr>
              <a:t>factors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 of production </a:t>
            </a:r>
            <a:r>
              <a:rPr lang="fr-FR" dirty="0" err="1">
                <a:latin typeface="Calibri" panose="020F0502020204030204" pitchFamily="34" charset="0"/>
                <a:cs typeface="Calibri" panose="020F0502020204030204" pitchFamily="34" charset="0"/>
              </a:rPr>
              <a:t>into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 four </a:t>
            </a:r>
            <a:r>
              <a:rPr lang="fr-FR" dirty="0" err="1">
                <a:latin typeface="Calibri" panose="020F0502020204030204" pitchFamily="34" charset="0"/>
                <a:cs typeface="Calibri" panose="020F0502020204030204" pitchFamily="34" charset="0"/>
              </a:rPr>
              <a:t>categories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: </a:t>
            </a:r>
          </a:p>
          <a:p>
            <a:pPr marL="0" indent="0">
              <a:buNone/>
            </a:pPr>
            <a:endParaRPr lang="fr-FR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fr-FR" sz="2800" b="1" dirty="0">
                <a:latin typeface="Calibri" panose="020F0502020204030204" pitchFamily="34" charset="0"/>
                <a:cs typeface="Calibri" panose="020F0502020204030204" pitchFamily="34" charset="0"/>
              </a:rPr>
              <a:t>land</a:t>
            </a:r>
          </a:p>
          <a:p>
            <a:pPr lvl="1"/>
            <a:r>
              <a:rPr lang="fr-FR" sz="2800" b="1" dirty="0">
                <a:latin typeface="Calibri" panose="020F0502020204030204" pitchFamily="34" charset="0"/>
                <a:cs typeface="Calibri" panose="020F0502020204030204" pitchFamily="34" charset="0"/>
              </a:rPr>
              <a:t>Labor</a:t>
            </a:r>
          </a:p>
          <a:p>
            <a:pPr lvl="1"/>
            <a:r>
              <a:rPr lang="fr-FR" sz="2800" b="1" dirty="0">
                <a:latin typeface="Calibri" panose="020F0502020204030204" pitchFamily="34" charset="0"/>
                <a:cs typeface="Calibri" panose="020F0502020204030204" pitchFamily="34" charset="0"/>
              </a:rPr>
              <a:t>capital</a:t>
            </a:r>
          </a:p>
          <a:p>
            <a:pPr lvl="1"/>
            <a:r>
              <a:rPr lang="fr-FR" sz="2800" b="1" dirty="0" err="1">
                <a:latin typeface="Calibri" panose="020F0502020204030204" pitchFamily="34" charset="0"/>
                <a:cs typeface="Calibri" panose="020F0502020204030204" pitchFamily="34" charset="0"/>
              </a:rPr>
              <a:t>entrepreneurship</a:t>
            </a:r>
            <a:endParaRPr lang="fr-F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2" descr="How an Economics Degree Help in career - Manav Rachna">
            <a:extLst>
              <a:ext uri="{FF2B5EF4-FFF2-40B4-BE49-F238E27FC236}">
                <a16:creationId xmlns:a16="http://schemas.microsoft.com/office/drawing/2014/main" id="{3045F1BB-B440-D6BC-698E-BB8B395DCB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34171" y="2564895"/>
            <a:ext cx="4389122" cy="260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36119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actors of Production Explained | ROM Economics">
            <a:extLst>
              <a:ext uri="{FF2B5EF4-FFF2-40B4-BE49-F238E27FC236}">
                <a16:creationId xmlns:a16="http://schemas.microsoft.com/office/drawing/2014/main" id="{A8F734C1-CACA-49E5-8488-033E2B0A7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740954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490479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D79127-5C39-4BE2-A22A-6892FA53A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9372" y="365125"/>
            <a:ext cx="8944428" cy="1325563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II-4-2- GOODS &amp; SERVICES</a:t>
            </a:r>
            <a:endParaRPr lang="fr-FR" sz="36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8C36DC-A079-4199-9111-0B02589828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5772" y="1690688"/>
            <a:ext cx="8606972" cy="4486275"/>
          </a:xfrm>
        </p:spPr>
        <p:txBody>
          <a:bodyPr>
            <a:normAutofit/>
          </a:bodyPr>
          <a:lstStyle/>
          <a:p>
            <a:r>
              <a:rPr lang="fr-FR" sz="2600" dirty="0">
                <a:cs typeface="Calibri" panose="020F0502020204030204" pitchFamily="34" charset="0"/>
              </a:rPr>
              <a:t>In </a:t>
            </a:r>
            <a:r>
              <a:rPr lang="fr-FR" sz="2600" dirty="0" err="1">
                <a:cs typeface="Calibri" panose="020F0502020204030204" pitchFamily="34" charset="0"/>
              </a:rPr>
              <a:t>each</a:t>
            </a:r>
            <a:r>
              <a:rPr lang="fr-FR" sz="2600" dirty="0">
                <a:cs typeface="Calibri" panose="020F0502020204030204" pitchFamily="34" charset="0"/>
              </a:rPr>
              <a:t> Economy, </a:t>
            </a:r>
            <a:r>
              <a:rPr lang="fr-FR" sz="2600" dirty="0" err="1">
                <a:cs typeface="Calibri" panose="020F0502020204030204" pitchFamily="34" charset="0"/>
              </a:rPr>
              <a:t>we</a:t>
            </a:r>
            <a:r>
              <a:rPr lang="fr-FR" sz="2600" dirty="0">
                <a:cs typeface="Calibri" panose="020F0502020204030204" pitchFamily="34" charset="0"/>
              </a:rPr>
              <a:t> </a:t>
            </a:r>
            <a:r>
              <a:rPr lang="fr-FR" sz="2600" dirty="0" err="1">
                <a:cs typeface="Calibri" panose="020F0502020204030204" pitchFamily="34" charset="0"/>
              </a:rPr>
              <a:t>find</a:t>
            </a:r>
            <a:r>
              <a:rPr lang="fr-FR" sz="2600" dirty="0">
                <a:cs typeface="Calibri" panose="020F0502020204030204" pitchFamily="34" charset="0"/>
              </a:rPr>
              <a:t> </a:t>
            </a:r>
            <a:r>
              <a:rPr lang="fr-FR" sz="2600" b="1" dirty="0">
                <a:cs typeface="Calibri" panose="020F0502020204030204" pitchFamily="34" charset="0"/>
              </a:rPr>
              <a:t>GOODS</a:t>
            </a:r>
            <a:r>
              <a:rPr lang="fr-FR" sz="2600" dirty="0">
                <a:cs typeface="Calibri" panose="020F0502020204030204" pitchFamily="34" charset="0"/>
              </a:rPr>
              <a:t> and </a:t>
            </a:r>
            <a:r>
              <a:rPr lang="fr-FR" sz="2600" b="1" dirty="0">
                <a:cs typeface="Calibri" panose="020F0502020204030204" pitchFamily="34" charset="0"/>
              </a:rPr>
              <a:t>SERVICES</a:t>
            </a:r>
            <a:r>
              <a:rPr lang="fr-FR" sz="2600" dirty="0">
                <a:cs typeface="Calibri" panose="020F0502020204030204" pitchFamily="34" charset="0"/>
              </a:rPr>
              <a:t>.</a:t>
            </a:r>
          </a:p>
          <a:p>
            <a:r>
              <a:rPr lang="fr-FR" sz="2600" dirty="0">
                <a:cs typeface="Calibri" panose="020F0502020204030204" pitchFamily="34" charset="0"/>
              </a:rPr>
              <a:t>They are </a:t>
            </a:r>
            <a:r>
              <a:rPr lang="fr-FR" sz="2600" dirty="0" err="1">
                <a:cs typeface="Calibri" panose="020F0502020204030204" pitchFamily="34" charset="0"/>
              </a:rPr>
              <a:t>called</a:t>
            </a:r>
            <a:r>
              <a:rPr lang="fr-FR" sz="2600" dirty="0">
                <a:cs typeface="Calibri" panose="020F0502020204030204" pitchFamily="34" charset="0"/>
              </a:rPr>
              <a:t> </a:t>
            </a:r>
            <a:r>
              <a:rPr lang="fr-FR" sz="2600" b="1" dirty="0">
                <a:solidFill>
                  <a:srgbClr val="FF0000"/>
                </a:solidFill>
                <a:cs typeface="Calibri" panose="020F0502020204030204" pitchFamily="34" charset="0"/>
              </a:rPr>
              <a:t>PRODUCTS</a:t>
            </a:r>
            <a:r>
              <a:rPr lang="fr-FR" sz="2600" dirty="0">
                <a:cs typeface="Calibri" panose="020F0502020204030204" pitchFamily="34" charset="0"/>
              </a:rPr>
              <a:t>.</a:t>
            </a:r>
          </a:p>
          <a:p>
            <a:endParaRPr lang="fr-FR" sz="2600" dirty="0">
              <a:cs typeface="Calibri" panose="020F0502020204030204" pitchFamily="34" charset="0"/>
            </a:endParaRPr>
          </a:p>
          <a:p>
            <a:r>
              <a:rPr lang="fr-FR" sz="2600" dirty="0"/>
              <a:t>The </a:t>
            </a:r>
            <a:r>
              <a:rPr lang="fr-FR" sz="2600" dirty="0" err="1"/>
              <a:t>prices</a:t>
            </a:r>
            <a:r>
              <a:rPr lang="fr-FR" sz="2600" dirty="0"/>
              <a:t> of </a:t>
            </a:r>
            <a:r>
              <a:rPr lang="fr-FR" sz="2600" dirty="0" err="1"/>
              <a:t>products</a:t>
            </a:r>
            <a:r>
              <a:rPr lang="fr-FR" sz="2600" dirty="0"/>
              <a:t> are </a:t>
            </a:r>
            <a:r>
              <a:rPr lang="fr-FR" sz="2600" dirty="0" err="1"/>
              <a:t>largely</a:t>
            </a:r>
            <a:r>
              <a:rPr lang="fr-FR" sz="2600" dirty="0"/>
              <a:t> </a:t>
            </a:r>
            <a:r>
              <a:rPr lang="fr-FR" sz="2600" dirty="0" err="1"/>
              <a:t>determined</a:t>
            </a:r>
            <a:r>
              <a:rPr lang="fr-FR" sz="2600" dirty="0"/>
              <a:t> by </a:t>
            </a:r>
            <a:r>
              <a:rPr lang="fr-FR" sz="2600" b="1" dirty="0">
                <a:solidFill>
                  <a:schemeClr val="accent1"/>
                </a:solidFill>
              </a:rPr>
              <a:t>the </a:t>
            </a:r>
            <a:r>
              <a:rPr lang="fr-FR" sz="2600" b="1" dirty="0" err="1">
                <a:solidFill>
                  <a:schemeClr val="accent1"/>
                </a:solidFill>
              </a:rPr>
              <a:t>supply</a:t>
            </a:r>
            <a:r>
              <a:rPr lang="fr-FR" sz="2600" b="1" dirty="0">
                <a:solidFill>
                  <a:schemeClr val="accent1"/>
                </a:solidFill>
              </a:rPr>
              <a:t> and </a:t>
            </a:r>
            <a:r>
              <a:rPr lang="fr-FR" sz="2600" b="1" dirty="0" err="1">
                <a:solidFill>
                  <a:schemeClr val="accent1"/>
                </a:solidFill>
              </a:rPr>
              <a:t>demand</a:t>
            </a:r>
            <a:r>
              <a:rPr lang="fr-FR" sz="2600" b="1" dirty="0">
                <a:solidFill>
                  <a:schemeClr val="accent1"/>
                </a:solidFill>
              </a:rPr>
              <a:t> of an </a:t>
            </a:r>
            <a:r>
              <a:rPr lang="fr-FR" sz="2600" b="1" dirty="0" err="1">
                <a:solidFill>
                  <a:schemeClr val="accent1"/>
                </a:solidFill>
              </a:rPr>
              <a:t>economy</a:t>
            </a:r>
            <a:r>
              <a:rPr lang="fr-FR" sz="2600" b="1" dirty="0">
                <a:solidFill>
                  <a:schemeClr val="accent1"/>
                </a:solidFill>
              </a:rPr>
              <a:t>. </a:t>
            </a:r>
            <a:br>
              <a:rPr lang="fr-FR" sz="2600" dirty="0">
                <a:solidFill>
                  <a:srgbClr val="0070C0"/>
                </a:solidFill>
              </a:rPr>
            </a:br>
            <a:endParaRPr lang="fr-FR" sz="2600" dirty="0">
              <a:solidFill>
                <a:srgbClr val="0070C0"/>
              </a:solidFill>
            </a:endParaRPr>
          </a:p>
          <a:p>
            <a:pPr>
              <a:buNone/>
            </a:pPr>
            <a:endParaRPr lang="fr-FR" sz="2600" dirty="0">
              <a:cs typeface="Calibri" panose="020F0502020204030204" pitchFamily="34" charset="0"/>
            </a:endParaRPr>
          </a:p>
          <a:p>
            <a:pPr lvl="2"/>
            <a:r>
              <a:rPr lang="fr-FR" sz="2600" dirty="0" err="1">
                <a:cs typeface="Calibri" panose="020F0502020204030204" pitchFamily="34" charset="0"/>
              </a:rPr>
              <a:t>What’s</a:t>
            </a:r>
            <a:r>
              <a:rPr lang="fr-FR" sz="2600" dirty="0">
                <a:cs typeface="Calibri" panose="020F0502020204030204" pitchFamily="34" charset="0"/>
              </a:rPr>
              <a:t> the </a:t>
            </a:r>
            <a:r>
              <a:rPr lang="fr-FR" sz="2600" dirty="0" err="1">
                <a:cs typeface="Calibri" panose="020F0502020204030204" pitchFamily="34" charset="0"/>
              </a:rPr>
              <a:t>difference</a:t>
            </a:r>
            <a:r>
              <a:rPr lang="fr-FR" sz="2600" dirty="0">
                <a:cs typeface="Calibri" panose="020F0502020204030204" pitchFamily="34" charset="0"/>
              </a:rPr>
              <a:t> </a:t>
            </a:r>
            <a:r>
              <a:rPr lang="fr-FR" sz="2600" dirty="0" err="1">
                <a:cs typeface="Calibri" panose="020F0502020204030204" pitchFamily="34" charset="0"/>
              </a:rPr>
              <a:t>between</a:t>
            </a:r>
            <a:r>
              <a:rPr lang="fr-FR" sz="2600" dirty="0">
                <a:cs typeface="Calibri" panose="020F0502020204030204" pitchFamily="34" charset="0"/>
              </a:rPr>
              <a:t> them?</a:t>
            </a:r>
          </a:p>
          <a:p>
            <a:endParaRPr lang="fr-FR" sz="2600" dirty="0">
              <a:cs typeface="Calibri" panose="020F0502020204030204" pitchFamily="34" charset="0"/>
            </a:endParaRPr>
          </a:p>
          <a:p>
            <a:pPr lvl="2"/>
            <a:r>
              <a:rPr lang="fr-FR" sz="2600" dirty="0" err="1">
                <a:cs typeface="Calibri" panose="020F0502020204030204" pitchFamily="34" charset="0"/>
              </a:rPr>
              <a:t>What</a:t>
            </a:r>
            <a:r>
              <a:rPr lang="fr-FR" sz="2600" dirty="0">
                <a:cs typeface="Calibri" panose="020F0502020204030204" pitchFamily="34" charset="0"/>
              </a:rPr>
              <a:t> do they </a:t>
            </a:r>
            <a:r>
              <a:rPr lang="fr-FR" sz="2600" dirty="0" err="1">
                <a:cs typeface="Calibri" panose="020F0502020204030204" pitchFamily="34" charset="0"/>
              </a:rPr>
              <a:t>provide</a:t>
            </a:r>
            <a:r>
              <a:rPr lang="fr-FR" sz="2600" dirty="0">
                <a:cs typeface="Calibri" panose="020F0502020204030204" pitchFamily="34" charset="0"/>
              </a:rPr>
              <a:t>?</a:t>
            </a:r>
          </a:p>
          <a:p>
            <a:endParaRPr lang="fr-FR" dirty="0"/>
          </a:p>
        </p:txBody>
      </p:sp>
      <p:pic>
        <p:nvPicPr>
          <p:cNvPr id="4" name="Picture 2" descr="How an Economics Degree Help in career - Manav Rachna">
            <a:extLst>
              <a:ext uri="{FF2B5EF4-FFF2-40B4-BE49-F238E27FC236}">
                <a16:creationId xmlns:a16="http://schemas.microsoft.com/office/drawing/2014/main" id="{3D0BFDEC-D085-2F8C-43B9-6BE3AD313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34171" y="2564895"/>
            <a:ext cx="4389122" cy="260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12834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D79127-5C39-4BE2-A22A-6892FA53A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9372" y="365125"/>
            <a:ext cx="8944428" cy="1325563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II-3-2-                                      A- Services</a:t>
            </a:r>
            <a:endParaRPr lang="fr-FR" sz="36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8C36DC-A079-4199-9111-0B02589828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5772" y="1690688"/>
            <a:ext cx="8592458" cy="4486275"/>
          </a:xfrm>
        </p:spPr>
        <p:txBody>
          <a:bodyPr>
            <a:normAutofit/>
          </a:bodyPr>
          <a:lstStyle/>
          <a:p>
            <a:pPr algn="just"/>
            <a:r>
              <a:rPr lang="en-US" sz="2600" b="1" i="0" dirty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Services</a:t>
            </a:r>
            <a:r>
              <a:rPr lang="en-US" sz="26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are the </a:t>
            </a:r>
            <a:r>
              <a:rPr lang="en-US" sz="2600" b="1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non-physical</a:t>
            </a:r>
            <a:r>
              <a:rPr lang="en-US" sz="26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600" b="1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intangible</a:t>
            </a:r>
            <a:r>
              <a:rPr lang="en-US" sz="26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parts of </a:t>
            </a:r>
            <a:r>
              <a:rPr lang="en-US" sz="260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our economy</a:t>
            </a:r>
            <a:r>
              <a:rPr lang="en-US" sz="26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as opposed to goods.</a:t>
            </a:r>
          </a:p>
          <a:p>
            <a:pPr marL="0" indent="0" algn="just">
              <a:buNone/>
            </a:pPr>
            <a:endParaRPr lang="en-US" sz="2600" b="1" i="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None/>
            </a:pPr>
            <a:endParaRPr lang="en-US" sz="2600" b="1" i="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sz="2600" b="1" i="0" dirty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 Service </a:t>
            </a:r>
            <a:r>
              <a:rPr lang="en-US" sz="2600" b="0" i="0" dirty="0">
                <a:solidFill>
                  <a:srgbClr val="202124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is </a:t>
            </a:r>
            <a:r>
              <a:rPr lang="en-US" sz="2600" b="1" i="0" dirty="0">
                <a:solidFill>
                  <a:srgbClr val="202124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 transaction </a:t>
            </a:r>
            <a:r>
              <a:rPr lang="en-US" sz="2600" i="0" dirty="0">
                <a:solidFill>
                  <a:srgbClr val="202124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in which </a:t>
            </a:r>
            <a:r>
              <a:rPr lang="en-US" sz="2600" b="1" i="0" dirty="0">
                <a:solidFill>
                  <a:srgbClr val="202124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no physical </a:t>
            </a:r>
            <a:r>
              <a:rPr lang="en-US" sz="2600" i="0" dirty="0">
                <a:solidFill>
                  <a:srgbClr val="202124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goods are transferred from the seller to the buyer. </a:t>
            </a:r>
          </a:p>
          <a:p>
            <a:endParaRPr lang="en-US" b="0" i="0" dirty="0">
              <a:solidFill>
                <a:srgbClr val="202124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fr-FR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2" descr="How an Economics Degree Help in career - Manav Rachna">
            <a:extLst>
              <a:ext uri="{FF2B5EF4-FFF2-40B4-BE49-F238E27FC236}">
                <a16:creationId xmlns:a16="http://schemas.microsoft.com/office/drawing/2014/main" id="{F94A7987-FC0E-73B5-44DA-8BF62BDBCB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34171" y="2564895"/>
            <a:ext cx="4389122" cy="260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93310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D79127-5C39-4BE2-A22A-6892FA53A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9372" y="365125"/>
            <a:ext cx="8944428" cy="1325563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II-3-2- B- GOODS-1</a:t>
            </a:r>
            <a:endParaRPr lang="fr-FR" sz="36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8C36DC-A079-4199-9111-0B02589828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44" y="1690688"/>
            <a:ext cx="8621486" cy="4486275"/>
          </a:xfrm>
        </p:spPr>
        <p:txBody>
          <a:bodyPr>
            <a:normAutofit lnSpcReduction="10000"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Goods</a:t>
            </a:r>
            <a:r>
              <a:rPr lang="fr-FR" dirty="0"/>
              <a:t> are </a:t>
            </a:r>
            <a:r>
              <a:rPr lang="fr-FR" b="1" dirty="0" err="1"/>
              <a:t>material</a:t>
            </a:r>
            <a:r>
              <a:rPr lang="fr-FR" b="1" dirty="0"/>
              <a:t>,</a:t>
            </a:r>
            <a:r>
              <a:rPr lang="en-US" b="1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physical</a:t>
            </a:r>
            <a:r>
              <a:rPr lang="en-US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tangible</a:t>
            </a:r>
            <a:r>
              <a:rPr lang="fr-FR" b="1" dirty="0"/>
              <a:t> </a:t>
            </a:r>
            <a:r>
              <a:rPr lang="fr-FR" dirty="0"/>
              <a:t> items </a:t>
            </a:r>
            <a:r>
              <a:rPr lang="fr-FR" dirty="0" err="1"/>
              <a:t>that</a:t>
            </a:r>
            <a:r>
              <a:rPr lang="fr-FR" dirty="0"/>
              <a:t> </a:t>
            </a:r>
            <a:r>
              <a:rPr lang="fr-FR" dirty="0" err="1"/>
              <a:t>you</a:t>
            </a:r>
            <a:r>
              <a:rPr lang="fr-FR" dirty="0"/>
              <a:t> can </a:t>
            </a:r>
            <a:r>
              <a:rPr lang="fr-FR" dirty="0" err="1"/>
              <a:t>purchase</a:t>
            </a:r>
            <a:r>
              <a:rPr lang="fr-FR" dirty="0"/>
              <a:t>.</a:t>
            </a:r>
          </a:p>
          <a:p>
            <a:endParaRPr lang="fr-FR" dirty="0"/>
          </a:p>
          <a:p>
            <a:r>
              <a:rPr lang="en-US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They are items that we can touch or handle</a:t>
            </a:r>
          </a:p>
          <a:p>
            <a:endParaRPr lang="fr-FR" dirty="0"/>
          </a:p>
          <a:p>
            <a:r>
              <a:rPr lang="fr-FR" dirty="0"/>
              <a:t>There are 4 types of goods: </a:t>
            </a:r>
            <a:r>
              <a:rPr lang="fr-FR" b="1" dirty="0" err="1"/>
              <a:t>private</a:t>
            </a:r>
            <a:r>
              <a:rPr lang="fr-FR" b="1" dirty="0"/>
              <a:t> goods</a:t>
            </a:r>
            <a:r>
              <a:rPr lang="fr-FR" dirty="0"/>
              <a:t>, </a:t>
            </a:r>
            <a:r>
              <a:rPr lang="fr-FR" b="1" dirty="0" err="1"/>
              <a:t>common</a:t>
            </a:r>
            <a:r>
              <a:rPr lang="fr-FR" b="1" dirty="0"/>
              <a:t> goods</a:t>
            </a:r>
            <a:r>
              <a:rPr lang="fr-FR" dirty="0"/>
              <a:t>, </a:t>
            </a:r>
            <a:r>
              <a:rPr lang="fr-FR" b="1" dirty="0"/>
              <a:t>club goods,</a:t>
            </a:r>
            <a:r>
              <a:rPr lang="fr-FR" dirty="0"/>
              <a:t> and </a:t>
            </a:r>
            <a:r>
              <a:rPr lang="fr-FR" b="1" dirty="0"/>
              <a:t>public goods</a:t>
            </a:r>
            <a:r>
              <a:rPr lang="fr-FR" dirty="0"/>
              <a:t>. 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They </a:t>
            </a:r>
            <a:r>
              <a:rPr lang="fr-FR" dirty="0" err="1"/>
              <a:t>vary</a:t>
            </a:r>
            <a:r>
              <a:rPr lang="fr-FR" dirty="0"/>
              <a:t> in </a:t>
            </a:r>
            <a:r>
              <a:rPr lang="fr-FR" dirty="0" err="1"/>
              <a:t>their</a:t>
            </a:r>
            <a:r>
              <a:rPr lang="fr-FR" dirty="0"/>
              <a:t> </a:t>
            </a:r>
            <a:r>
              <a:rPr lang="fr-FR" dirty="0" err="1"/>
              <a:t>level</a:t>
            </a:r>
            <a:r>
              <a:rPr lang="fr-FR" dirty="0"/>
              <a:t> of </a:t>
            </a:r>
            <a:r>
              <a:rPr lang="fr-FR" dirty="0" err="1"/>
              <a:t>exclusivity</a:t>
            </a:r>
            <a:r>
              <a:rPr lang="fr-FR" dirty="0"/>
              <a:t>; </a:t>
            </a:r>
            <a:r>
              <a:rPr lang="fr-FR" dirty="0" err="1"/>
              <a:t>that</a:t>
            </a:r>
            <a:r>
              <a:rPr lang="fr-FR" dirty="0"/>
              <a:t> </a:t>
            </a:r>
            <a:r>
              <a:rPr lang="fr-FR" dirty="0" err="1"/>
              <a:t>is</a:t>
            </a:r>
            <a:r>
              <a:rPr lang="fr-FR" dirty="0"/>
              <a:t>, how </a:t>
            </a:r>
            <a:r>
              <a:rPr lang="fr-FR" dirty="0" err="1"/>
              <a:t>many</a:t>
            </a:r>
            <a:r>
              <a:rPr lang="fr-FR" dirty="0"/>
              <a:t> people can enjoy them.</a:t>
            </a:r>
          </a:p>
          <a:p>
            <a:endParaRPr lang="fr-FR" dirty="0"/>
          </a:p>
        </p:txBody>
      </p:sp>
      <p:pic>
        <p:nvPicPr>
          <p:cNvPr id="4" name="Picture 2" descr="How an Economics Degree Help in career - Manav Rachna">
            <a:extLst>
              <a:ext uri="{FF2B5EF4-FFF2-40B4-BE49-F238E27FC236}">
                <a16:creationId xmlns:a16="http://schemas.microsoft.com/office/drawing/2014/main" id="{2D9D88FB-BCF1-2AAF-37E8-83D02D15B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34171" y="2564895"/>
            <a:ext cx="4389122" cy="260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6632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233BB97-7E5F-4D8F-E826-600658654D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25563"/>
            <a:ext cx="8842248" cy="5372100"/>
          </a:xfrm>
          <a:prstGeom prst="rect">
            <a:avLst/>
          </a:prstGeom>
        </p:spPr>
      </p:pic>
      <p:sp>
        <p:nvSpPr>
          <p:cNvPr id="6" name="Titre 1">
            <a:extLst>
              <a:ext uri="{FF2B5EF4-FFF2-40B4-BE49-F238E27FC236}">
                <a16:creationId xmlns:a16="http://schemas.microsoft.com/office/drawing/2014/main" id="{40556C5C-9834-1922-DC57-11F9D21A3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1940" y="160337"/>
            <a:ext cx="7283268" cy="1238695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II-4-2- </a:t>
            </a:r>
            <a:r>
              <a:rPr lang="fr-FR" sz="36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B- GOODS                                - </a:t>
            </a:r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fr-FR" sz="36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218" name="Picture 2" descr="Local Delivery Shipping – the Goods">
            <a:extLst>
              <a:ext uri="{FF2B5EF4-FFF2-40B4-BE49-F238E27FC236}">
                <a16:creationId xmlns:a16="http://schemas.microsoft.com/office/drawing/2014/main" id="{121EAB44-B1A9-A24B-C36A-774172DC95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165593" y="2340866"/>
            <a:ext cx="4517133" cy="279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1265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A971EE-E8EC-4834-A08F-A8E718E6B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9028" y="365125"/>
            <a:ext cx="7126515" cy="1325563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rgbClr val="FFC000"/>
                </a:solidFill>
                <a:latin typeface="+mn-lt"/>
                <a:cs typeface="Arial" pitchFamily="34" charset="0"/>
              </a:rPr>
              <a:t>                                    Opportunity </a:t>
            </a:r>
            <a:r>
              <a:rPr lang="fr-FR" sz="3600" b="1" dirty="0" err="1">
                <a:solidFill>
                  <a:srgbClr val="FFC000"/>
                </a:solidFill>
                <a:latin typeface="+mn-lt"/>
                <a:cs typeface="Arial" pitchFamily="34" charset="0"/>
              </a:rPr>
              <a:t>cost</a:t>
            </a:r>
            <a:endParaRPr lang="fr-FR" sz="3600" dirty="0">
              <a:solidFill>
                <a:srgbClr val="FFC000"/>
              </a:solidFill>
              <a:latin typeface="+mn-lt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1426FB-98A5-47BB-9965-E21A8F3588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82058"/>
            <a:ext cx="11974286" cy="4594906"/>
          </a:xfrm>
        </p:spPr>
        <p:txBody>
          <a:bodyPr/>
          <a:lstStyle/>
          <a:p>
            <a:r>
              <a:rPr lang="fr-FR" b="1" dirty="0">
                <a:solidFill>
                  <a:srgbClr val="FF0000"/>
                </a:solidFill>
              </a:rPr>
              <a:t>Opportunity </a:t>
            </a:r>
            <a:r>
              <a:rPr lang="fr-FR" b="1" dirty="0" err="1">
                <a:solidFill>
                  <a:srgbClr val="FF0000"/>
                </a:solidFill>
              </a:rPr>
              <a:t>cost</a:t>
            </a:r>
            <a:r>
              <a:rPr lang="fr-FR" b="1" dirty="0">
                <a:solidFill>
                  <a:srgbClr val="FF0000"/>
                </a:solidFill>
              </a:rPr>
              <a:t> </a:t>
            </a:r>
            <a:r>
              <a:rPr lang="fr-FR" b="1" dirty="0" err="1"/>
              <a:t>is</a:t>
            </a:r>
            <a:r>
              <a:rPr lang="fr-FR" b="1" dirty="0"/>
              <a:t> the </a:t>
            </a:r>
            <a:r>
              <a:rPr lang="fr-FR" b="1" dirty="0" err="1"/>
              <a:t>next</a:t>
            </a:r>
            <a:r>
              <a:rPr lang="fr-FR" b="1" dirty="0"/>
              <a:t> best alternative</a:t>
            </a:r>
          </a:p>
          <a:p>
            <a:pPr marL="0" indent="0">
              <a:buNone/>
            </a:pPr>
            <a:r>
              <a:rPr lang="fr-FR" b="1" dirty="0"/>
              <a:t> </a:t>
            </a:r>
            <a:r>
              <a:rPr lang="fr-FR" b="1" dirty="0" err="1"/>
              <a:t>foregone</a:t>
            </a:r>
            <a:r>
              <a:rPr lang="fr-FR" b="1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dirty="0"/>
              <a:t>If </a:t>
            </a:r>
            <a:r>
              <a:rPr lang="fr-FR" dirty="0" err="1"/>
              <a:t>you</a:t>
            </a:r>
            <a:r>
              <a:rPr lang="fr-FR" dirty="0"/>
              <a:t> </a:t>
            </a:r>
            <a:r>
              <a:rPr lang="fr-FR" dirty="0" err="1"/>
              <a:t>decide</a:t>
            </a:r>
            <a:r>
              <a:rPr lang="fr-FR" dirty="0"/>
              <a:t> to </a:t>
            </a:r>
            <a:r>
              <a:rPr lang="fr-FR" dirty="0" err="1"/>
              <a:t>spend</a:t>
            </a:r>
            <a:r>
              <a:rPr lang="fr-FR" dirty="0"/>
              <a:t> </a:t>
            </a:r>
            <a:r>
              <a:rPr lang="fr-FR" dirty="0" err="1"/>
              <a:t>two</a:t>
            </a:r>
            <a:r>
              <a:rPr lang="fr-FR" dirty="0"/>
              <a:t> </a:t>
            </a:r>
            <a:r>
              <a:rPr lang="fr-FR" dirty="0" err="1"/>
              <a:t>hours</a:t>
            </a:r>
            <a:r>
              <a:rPr lang="fr-FR" dirty="0"/>
              <a:t> </a:t>
            </a:r>
            <a:r>
              <a:rPr lang="fr-FR" dirty="0" err="1"/>
              <a:t>studying</a:t>
            </a:r>
            <a:r>
              <a:rPr lang="fr-FR" dirty="0"/>
              <a:t> </a:t>
            </a:r>
          </a:p>
          <a:p>
            <a:pPr marL="0" indent="0">
              <a:buNone/>
            </a:pPr>
            <a:r>
              <a:rPr lang="fr-FR" dirty="0"/>
              <a:t>on a Friday night, The </a:t>
            </a:r>
            <a:r>
              <a:rPr lang="fr-FR" dirty="0" err="1"/>
              <a:t>opportunity</a:t>
            </a:r>
            <a:r>
              <a:rPr lang="fr-FR" dirty="0"/>
              <a:t> </a:t>
            </a:r>
            <a:r>
              <a:rPr lang="fr-FR" dirty="0" err="1"/>
              <a:t>cost</a:t>
            </a:r>
            <a:r>
              <a:rPr lang="fr-FR" dirty="0"/>
              <a:t> </a:t>
            </a:r>
            <a:r>
              <a:rPr lang="fr-FR" dirty="0" err="1"/>
              <a:t>is</a:t>
            </a:r>
            <a:r>
              <a:rPr lang="fr-FR" dirty="0"/>
              <a:t> </a:t>
            </a:r>
            <a:r>
              <a:rPr lang="fr-FR" dirty="0" err="1"/>
              <a:t>that</a:t>
            </a:r>
            <a:endParaRPr lang="fr-FR" dirty="0"/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err="1"/>
              <a:t>you</a:t>
            </a:r>
            <a:r>
              <a:rPr lang="fr-FR" dirty="0"/>
              <a:t> cannot have </a:t>
            </a:r>
            <a:r>
              <a:rPr lang="fr-FR" dirty="0" err="1"/>
              <a:t>those</a:t>
            </a:r>
            <a:r>
              <a:rPr lang="fr-FR" dirty="0"/>
              <a:t> </a:t>
            </a:r>
            <a:r>
              <a:rPr lang="fr-FR" dirty="0" err="1"/>
              <a:t>two</a:t>
            </a:r>
            <a:r>
              <a:rPr lang="fr-FR" dirty="0"/>
              <a:t> </a:t>
            </a:r>
            <a:r>
              <a:rPr lang="fr-FR" dirty="0" err="1"/>
              <a:t>hours</a:t>
            </a:r>
            <a:r>
              <a:rPr lang="fr-FR" dirty="0"/>
              <a:t> for </a:t>
            </a:r>
            <a:r>
              <a:rPr lang="fr-FR" dirty="0" err="1"/>
              <a:t>leisure</a:t>
            </a:r>
            <a:r>
              <a:rPr lang="fr-FR" dirty="0"/>
              <a:t>.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Picture 2" descr="opportunity-cost-definition">
            <a:extLst>
              <a:ext uri="{FF2B5EF4-FFF2-40B4-BE49-F238E27FC236}">
                <a16:creationId xmlns:a16="http://schemas.microsoft.com/office/drawing/2014/main" id="{BEEFBCBA-FEEB-4040-A150-243A1CCBDD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92246" y="1335314"/>
            <a:ext cx="5299754" cy="54113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768856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B009D1-7B7A-4731-ACD9-4A9431690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8742" y="365125"/>
            <a:ext cx="7315201" cy="997331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II-3-2- B-GOODS                                   -3</a:t>
            </a:r>
            <a:endParaRPr lang="fr-FR" sz="36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06C9DC1-6095-4947-A8BA-99339FAB4B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629" y="1825625"/>
            <a:ext cx="8708571" cy="4351338"/>
          </a:xfrm>
        </p:spPr>
        <p:txBody>
          <a:bodyPr/>
          <a:lstStyle/>
          <a:p>
            <a:r>
              <a:rPr lang="fr-FR" dirty="0"/>
              <a:t>We can also </a:t>
            </a:r>
            <a:r>
              <a:rPr lang="fr-FR" dirty="0" err="1"/>
              <a:t>classify</a:t>
            </a:r>
            <a:r>
              <a:rPr lang="fr-FR" dirty="0"/>
              <a:t> them </a:t>
            </a:r>
            <a:r>
              <a:rPr lang="fr-FR" dirty="0" err="1"/>
              <a:t>according</a:t>
            </a:r>
            <a:r>
              <a:rPr lang="fr-FR" dirty="0"/>
              <a:t> to if </a:t>
            </a:r>
            <a:r>
              <a:rPr lang="fr-FR" dirty="0" err="1"/>
              <a:t>they’re</a:t>
            </a:r>
            <a:r>
              <a:rPr lang="fr-FR" dirty="0"/>
              <a:t> free or economic Goods.</a:t>
            </a:r>
          </a:p>
          <a:p>
            <a:endParaRPr lang="fr-FR" dirty="0"/>
          </a:p>
          <a:p>
            <a:endParaRPr lang="fr-FR" dirty="0"/>
          </a:p>
        </p:txBody>
      </p:sp>
      <p:graphicFrame>
        <p:nvGraphicFramePr>
          <p:cNvPr id="5" name="Tableau 5">
            <a:extLst>
              <a:ext uri="{FF2B5EF4-FFF2-40B4-BE49-F238E27FC236}">
                <a16:creationId xmlns:a16="http://schemas.microsoft.com/office/drawing/2014/main" id="{90490E76-67C1-42AA-8B7D-B04BE5AAAE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9406118"/>
              </p:ext>
            </p:extLst>
          </p:nvPr>
        </p:nvGraphicFramePr>
        <p:xfrm>
          <a:off x="130629" y="2761488"/>
          <a:ext cx="8708570" cy="3246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4285">
                  <a:extLst>
                    <a:ext uri="{9D8B030D-6E8A-4147-A177-3AD203B41FA5}">
                      <a16:colId xmlns:a16="http://schemas.microsoft.com/office/drawing/2014/main" val="4135114337"/>
                    </a:ext>
                  </a:extLst>
                </a:gridCol>
                <a:gridCol w="4354285">
                  <a:extLst>
                    <a:ext uri="{9D8B030D-6E8A-4147-A177-3AD203B41FA5}">
                      <a16:colId xmlns:a16="http://schemas.microsoft.com/office/drawing/2014/main" val="1829967211"/>
                    </a:ext>
                  </a:extLst>
                </a:gridCol>
              </a:tblGrid>
              <a:tr h="656418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Free Goods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Economic Goods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537269"/>
                  </a:ext>
                </a:extLst>
              </a:tr>
              <a:tr h="258970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/>
                        <a:t>A free good </a:t>
                      </a:r>
                      <a:r>
                        <a:rPr lang="fr-FR" dirty="0" err="1"/>
                        <a:t>is</a:t>
                      </a:r>
                      <a:r>
                        <a:rPr lang="fr-FR" dirty="0"/>
                        <a:t> a good </a:t>
                      </a:r>
                      <a:r>
                        <a:rPr lang="fr-FR" dirty="0" err="1"/>
                        <a:t>with</a:t>
                      </a:r>
                      <a:r>
                        <a:rPr lang="fr-FR" dirty="0"/>
                        <a:t> </a:t>
                      </a:r>
                      <a:r>
                        <a:rPr lang="fr-FR" dirty="0" err="1"/>
                        <a:t>zero</a:t>
                      </a:r>
                      <a:r>
                        <a:rPr lang="fr-FR" dirty="0"/>
                        <a:t> </a:t>
                      </a:r>
                      <a:r>
                        <a:rPr lang="fr-FR" dirty="0" err="1">
                          <a:hlinkClick r:id="rId2"/>
                        </a:rPr>
                        <a:t>opportunity</a:t>
                      </a:r>
                      <a:r>
                        <a:rPr lang="fr-FR" dirty="0">
                          <a:hlinkClick r:id="rId2"/>
                        </a:rPr>
                        <a:t> </a:t>
                      </a:r>
                      <a:r>
                        <a:rPr lang="fr-FR" dirty="0" err="1">
                          <a:hlinkClick r:id="rId2"/>
                        </a:rPr>
                        <a:t>cost</a:t>
                      </a:r>
                      <a:r>
                        <a:rPr lang="fr-FR" dirty="0"/>
                        <a:t>. This </a:t>
                      </a:r>
                      <a:r>
                        <a:rPr lang="fr-FR" dirty="0" err="1"/>
                        <a:t>means</a:t>
                      </a:r>
                      <a:r>
                        <a:rPr lang="fr-FR" dirty="0"/>
                        <a:t> </a:t>
                      </a:r>
                      <a:r>
                        <a:rPr lang="fr-FR" dirty="0" err="1"/>
                        <a:t>it</a:t>
                      </a:r>
                      <a:r>
                        <a:rPr lang="fr-FR" dirty="0"/>
                        <a:t> can </a:t>
                      </a:r>
                      <a:r>
                        <a:rPr lang="fr-FR" dirty="0" err="1"/>
                        <a:t>be</a:t>
                      </a:r>
                      <a:r>
                        <a:rPr lang="fr-FR" dirty="0"/>
                        <a:t> </a:t>
                      </a:r>
                      <a:r>
                        <a:rPr lang="fr-FR" dirty="0" err="1"/>
                        <a:t>consumed</a:t>
                      </a:r>
                      <a:r>
                        <a:rPr lang="fr-FR" dirty="0"/>
                        <a:t> in as </a:t>
                      </a:r>
                      <a:r>
                        <a:rPr lang="fr-FR" dirty="0" err="1"/>
                        <a:t>much</a:t>
                      </a:r>
                      <a:r>
                        <a:rPr lang="fr-FR" dirty="0"/>
                        <a:t> </a:t>
                      </a:r>
                      <a:r>
                        <a:rPr lang="fr-FR" dirty="0" err="1"/>
                        <a:t>quantity</a:t>
                      </a:r>
                      <a:r>
                        <a:rPr lang="fr-FR" dirty="0"/>
                        <a:t> as </a:t>
                      </a:r>
                      <a:r>
                        <a:rPr lang="fr-FR" dirty="0" err="1"/>
                        <a:t>needed</a:t>
                      </a:r>
                      <a:r>
                        <a:rPr lang="fr-FR" dirty="0"/>
                        <a:t> without </a:t>
                      </a:r>
                      <a:r>
                        <a:rPr lang="fr-FR" dirty="0" err="1"/>
                        <a:t>reducing</a:t>
                      </a:r>
                      <a:r>
                        <a:rPr lang="fr-FR" dirty="0"/>
                        <a:t> </a:t>
                      </a:r>
                      <a:r>
                        <a:rPr lang="fr-FR" dirty="0" err="1"/>
                        <a:t>its</a:t>
                      </a:r>
                      <a:r>
                        <a:rPr lang="fr-FR" dirty="0"/>
                        <a:t> availability to </a:t>
                      </a:r>
                      <a:r>
                        <a:rPr lang="fr-FR" dirty="0" err="1"/>
                        <a:t>others</a:t>
                      </a:r>
                      <a:r>
                        <a:rPr lang="fr-FR" dirty="0"/>
                        <a:t>.</a:t>
                      </a:r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dirty="0"/>
                        <a:t>An economic good </a:t>
                      </a:r>
                      <a:r>
                        <a:rPr lang="fr-FR" dirty="0" err="1"/>
                        <a:t>is</a:t>
                      </a:r>
                      <a:r>
                        <a:rPr lang="fr-FR" dirty="0"/>
                        <a:t> a good </a:t>
                      </a:r>
                      <a:r>
                        <a:rPr lang="fr-FR" dirty="0" err="1"/>
                        <a:t>that</a:t>
                      </a:r>
                      <a:r>
                        <a:rPr lang="fr-FR" dirty="0"/>
                        <a:t> has a </a:t>
                      </a:r>
                      <a:r>
                        <a:rPr lang="fr-FR" dirty="0" err="1"/>
                        <a:t>benefit</a:t>
                      </a:r>
                      <a:r>
                        <a:rPr lang="fr-FR" dirty="0"/>
                        <a:t> (utility) to society. Also, economic goods have a </a:t>
                      </a:r>
                      <a:r>
                        <a:rPr lang="fr-FR" dirty="0" err="1"/>
                        <a:t>degree</a:t>
                      </a:r>
                      <a:r>
                        <a:rPr lang="fr-FR" dirty="0"/>
                        <a:t> of </a:t>
                      </a:r>
                      <a:r>
                        <a:rPr lang="fr-FR" dirty="0" err="1"/>
                        <a:t>scarcity</a:t>
                      </a:r>
                      <a:r>
                        <a:rPr lang="fr-FR" dirty="0"/>
                        <a:t> and </a:t>
                      </a:r>
                      <a:r>
                        <a:rPr lang="fr-FR" dirty="0" err="1"/>
                        <a:t>therefore</a:t>
                      </a:r>
                      <a:r>
                        <a:rPr lang="fr-FR" dirty="0"/>
                        <a:t> an </a:t>
                      </a:r>
                      <a:r>
                        <a:rPr lang="fr-FR" dirty="0" err="1">
                          <a:hlinkClick r:id="rId2"/>
                        </a:rPr>
                        <a:t>opportunity</a:t>
                      </a:r>
                      <a:r>
                        <a:rPr lang="fr-FR" dirty="0">
                          <a:hlinkClick r:id="rId2"/>
                        </a:rPr>
                        <a:t> </a:t>
                      </a:r>
                      <a:r>
                        <a:rPr lang="fr-FR" dirty="0" err="1">
                          <a:hlinkClick r:id="rId2"/>
                        </a:rPr>
                        <a:t>cost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6063755"/>
                  </a:ext>
                </a:extLst>
              </a:tr>
            </a:tbl>
          </a:graphicData>
        </a:graphic>
      </p:graphicFrame>
      <p:pic>
        <p:nvPicPr>
          <p:cNvPr id="6" name="Image 5">
            <a:extLst>
              <a:ext uri="{FF2B5EF4-FFF2-40B4-BE49-F238E27FC236}">
                <a16:creationId xmlns:a16="http://schemas.microsoft.com/office/drawing/2014/main" id="{6DEFA96B-EA35-648D-F964-7FC9CB1E22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0264" y="2761488"/>
            <a:ext cx="2871216" cy="1975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9881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90A0A3-9744-4C56-9595-DF698E752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Goods / Services</a:t>
            </a:r>
          </a:p>
        </p:txBody>
      </p:sp>
      <p:pic>
        <p:nvPicPr>
          <p:cNvPr id="4" name="Picture 2" descr=" ">
            <a:extLst>
              <a:ext uri="{FF2B5EF4-FFF2-40B4-BE49-F238E27FC236}">
                <a16:creationId xmlns:a16="http://schemas.microsoft.com/office/drawing/2014/main" id="{771D1A45-88DC-4319-B148-3A0B9CDECCE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113" y="1526095"/>
            <a:ext cx="8606973" cy="4637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ifference between Goods and Services - javatpoint">
            <a:extLst>
              <a:ext uri="{FF2B5EF4-FFF2-40B4-BE49-F238E27FC236}">
                <a16:creationId xmlns:a16="http://schemas.microsoft.com/office/drawing/2014/main" id="{88C923F7-6056-720E-49EB-82D2320BDD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7490" y="1929384"/>
            <a:ext cx="3034096" cy="3575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61611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D6720C-2D24-481D-8919-69F9BACDD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3600" b="1" dirty="0">
                <a:solidFill>
                  <a:schemeClr val="bg1"/>
                </a:solidFill>
                <a:latin typeface="+mn-lt"/>
              </a:rPr>
              <a:t>                 III- Economic Agents</a:t>
            </a:r>
            <a:br>
              <a:rPr lang="fr-FR" b="1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0E2A630-C7C3-4D1E-BE65-04DB747384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696" y="1690688"/>
            <a:ext cx="8442960" cy="4351338"/>
          </a:xfrm>
        </p:spPr>
        <p:txBody>
          <a:bodyPr/>
          <a:lstStyle/>
          <a:p>
            <a:pPr marL="0" indent="0">
              <a:buNone/>
            </a:pPr>
            <a:r>
              <a:rPr lang="fr-FR" b="1" dirty="0">
                <a:latin typeface="Calibri" panose="020F0502020204030204" pitchFamily="34" charset="0"/>
                <a:cs typeface="Calibri" panose="020F0502020204030204" pitchFamily="34" charset="0"/>
              </a:rPr>
              <a:t>	III-1- The economic </a:t>
            </a:r>
            <a:r>
              <a:rPr lang="fr-FR" b="1" dirty="0" err="1">
                <a:latin typeface="Calibri" panose="020F0502020204030204" pitchFamily="34" charset="0"/>
                <a:cs typeface="Calibri" panose="020F0502020204030204" pitchFamily="34" charset="0"/>
              </a:rPr>
              <a:t>decison-makers</a:t>
            </a:r>
            <a:endParaRPr lang="fr-FR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fr-FR" b="1" dirty="0">
                <a:latin typeface="Calibri" panose="020F0502020204030204" pitchFamily="34" charset="0"/>
                <a:cs typeface="Calibri" panose="020F0502020204030204" pitchFamily="34" charset="0"/>
              </a:rPr>
              <a:t>		III-1-1- The Households</a:t>
            </a:r>
          </a:p>
          <a:p>
            <a:pPr marL="0" indent="0">
              <a:buNone/>
            </a:pPr>
            <a:r>
              <a:rPr lang="fr-FR" b="1" dirty="0">
                <a:latin typeface="Calibri" panose="020F0502020204030204" pitchFamily="34" charset="0"/>
                <a:cs typeface="Calibri" panose="020F0502020204030204" pitchFamily="34" charset="0"/>
              </a:rPr>
              <a:t>		 III-1-2- The </a:t>
            </a:r>
            <a:r>
              <a:rPr lang="fr-FR" b="1" dirty="0" err="1">
                <a:latin typeface="Calibri" panose="020F0502020204030204" pitchFamily="34" charset="0"/>
                <a:cs typeface="Calibri" panose="020F0502020204030204" pitchFamily="34" charset="0"/>
              </a:rPr>
              <a:t>Firms</a:t>
            </a:r>
            <a:endParaRPr lang="fr-FR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fr-FR" b="1" dirty="0">
                <a:latin typeface="Calibri" panose="020F0502020204030204" pitchFamily="34" charset="0"/>
                <a:cs typeface="Calibri" panose="020F0502020204030204" pitchFamily="34" charset="0"/>
              </a:rPr>
              <a:t>		 III-1-3- The Governments</a:t>
            </a:r>
          </a:p>
          <a:p>
            <a:pPr marL="0" indent="0">
              <a:buNone/>
            </a:pPr>
            <a:r>
              <a:rPr lang="fr-FR" b="1" dirty="0">
                <a:latin typeface="Calibri" panose="020F0502020204030204" pitchFamily="34" charset="0"/>
                <a:cs typeface="Calibri" panose="020F0502020204030204" pitchFamily="34" charset="0"/>
              </a:rPr>
              <a:t>		 III-1-4- The « </a:t>
            </a:r>
            <a:r>
              <a:rPr lang="fr-FR" b="1" dirty="0" err="1">
                <a:latin typeface="Calibri" panose="020F0502020204030204" pitchFamily="34" charset="0"/>
                <a:cs typeface="Calibri" panose="020F0502020204030204" pitchFamily="34" charset="0"/>
              </a:rPr>
              <a:t>Rest</a:t>
            </a:r>
            <a:r>
              <a:rPr lang="fr-FR" b="1" dirty="0">
                <a:latin typeface="Calibri" panose="020F0502020204030204" pitchFamily="34" charset="0"/>
                <a:cs typeface="Calibri" panose="020F0502020204030204" pitchFamily="34" charset="0"/>
              </a:rPr>
              <a:t> of the World »</a:t>
            </a:r>
          </a:p>
          <a:p>
            <a:pPr marL="0" indent="0">
              <a:buNone/>
            </a:pPr>
            <a:r>
              <a:rPr lang="fr-FR" b="1" dirty="0">
                <a:latin typeface="Calibri" panose="020F0502020204030204" pitchFamily="34" charset="0"/>
                <a:cs typeface="Calibri" panose="020F0502020204030204" pitchFamily="34" charset="0"/>
              </a:rPr>
              <a:t>	III-2- Consumers Vs </a:t>
            </a:r>
            <a:r>
              <a:rPr lang="fr-FR" b="1" dirty="0" err="1">
                <a:latin typeface="Calibri" panose="020F0502020204030204" pitchFamily="34" charset="0"/>
                <a:cs typeface="Calibri" panose="020F0502020204030204" pitchFamily="34" charset="0"/>
              </a:rPr>
              <a:t>Producers</a:t>
            </a:r>
            <a:endParaRPr lang="fr-FR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fr-FR" dirty="0"/>
          </a:p>
        </p:txBody>
      </p:sp>
      <p:pic>
        <p:nvPicPr>
          <p:cNvPr id="7170" name="Picture 2" descr="Economic Decision Making. 1-What three steps must one take to be a good decision  maker? 1-Identify the problem 2-Analyze the alternatives 3-Make your. - ppt  download">
            <a:extLst>
              <a:ext uri="{FF2B5EF4-FFF2-40B4-BE49-F238E27FC236}">
                <a16:creationId xmlns:a16="http://schemas.microsoft.com/office/drawing/2014/main" id="{7D05249C-1810-9B22-1813-927291866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832" y="2112264"/>
            <a:ext cx="2880359" cy="3383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285435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72B0CF-D67F-45B3-9ADE-6364C1EAE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2286" y="365125"/>
            <a:ext cx="9031514" cy="1325563"/>
          </a:xfrm>
        </p:spPr>
        <p:txBody>
          <a:bodyPr/>
          <a:lstStyle/>
          <a:p>
            <a:r>
              <a:rPr lang="en-US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III- The Economic actors</a:t>
            </a:r>
            <a:endParaRPr lang="fr-FR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E62362D-9D6B-47BE-8F39-5F8121040B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743" y="1690688"/>
            <a:ext cx="8606971" cy="44862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  <a:p>
            <a:pPr marL="0" indent="0">
              <a:buNone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sz="2600" b="1" dirty="0">
                <a:latin typeface="Calibri" panose="020F0502020204030204" pitchFamily="34" charset="0"/>
                <a:cs typeface="Calibri" panose="020F0502020204030204" pitchFamily="34" charset="0"/>
              </a:rPr>
              <a:t>Who makes decisions in the economy ?</a:t>
            </a:r>
          </a:p>
          <a:p>
            <a:pPr marL="0" indent="0">
              <a:buNone/>
            </a:pPr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4 (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broadly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defined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) economic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actors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exist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in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each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economy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. They’re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its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actors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Each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one of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these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actors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has a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specific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role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They are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interdependent</a:t>
            </a:r>
            <a:endParaRPr lang="fr-FR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fr-FR" sz="2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fr-FR" sz="2800" dirty="0"/>
          </a:p>
          <a:p>
            <a:endParaRPr lang="fr-FR" dirty="0"/>
          </a:p>
        </p:txBody>
      </p:sp>
      <p:pic>
        <p:nvPicPr>
          <p:cNvPr id="1026" name="Picture 2" descr="C'est à se demander... - Sac'Carine">
            <a:extLst>
              <a:ext uri="{FF2B5EF4-FFF2-40B4-BE49-F238E27FC236}">
                <a16:creationId xmlns:a16="http://schemas.microsoft.com/office/drawing/2014/main" id="{E2C3E1B3-47FA-A3A2-859C-716C29290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0675" y="2604326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87086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FA19C3-89F7-4DE5-BBFF-878F64C52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2286" y="365125"/>
            <a:ext cx="9031514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IV-1- Economic Decision Makers     -1-</a:t>
            </a:r>
            <a:endParaRPr lang="fr-FR" sz="36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DBD944-3830-446B-8084-52B0C1C32C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4716" y="1852921"/>
            <a:ext cx="8518660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fr-FR" sz="26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fr-FR" sz="26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Households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: All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those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people living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under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one roof are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considered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a </a:t>
            </a:r>
            <a:r>
              <a:rPr lang="fr-FR" sz="2600" u="sng" dirty="0" err="1">
                <a:latin typeface="Calibri" panose="020F0502020204030204" pitchFamily="34" charset="0"/>
                <a:cs typeface="Calibri" panose="020F0502020204030204" pitchFamily="34" charset="0"/>
              </a:rPr>
              <a:t>household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>
              <a:buNone/>
            </a:pP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algn="just">
              <a:buNone/>
            </a:pPr>
            <a:r>
              <a:rPr lang="fr-FR" sz="2600" b="1" dirty="0">
                <a:latin typeface="Calibri" panose="020F0502020204030204" pitchFamily="34" charset="0"/>
                <a:cs typeface="Calibri" panose="020F0502020204030204" pitchFamily="34" charset="0"/>
              </a:rPr>
              <a:t>Households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do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two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fundamental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things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vital to the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economy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fr-FR" sz="2600" b="1" dirty="0" err="1">
                <a:latin typeface="Calibri" panose="020F0502020204030204" pitchFamily="34" charset="0"/>
                <a:cs typeface="Calibri" panose="020F0502020204030204" pitchFamily="34" charset="0"/>
              </a:rPr>
              <a:t>Demand</a:t>
            </a:r>
            <a:r>
              <a:rPr lang="fr-FR" sz="2600" b="1" dirty="0">
                <a:latin typeface="Calibri" panose="020F0502020204030204" pitchFamily="34" charset="0"/>
                <a:cs typeface="Calibri" panose="020F0502020204030204" pitchFamily="34" charset="0"/>
              </a:rPr>
              <a:t> goods 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and </a:t>
            </a:r>
            <a:r>
              <a:rPr lang="fr-FR" sz="2600" b="1" dirty="0">
                <a:latin typeface="Calibri" panose="020F0502020204030204" pitchFamily="34" charset="0"/>
                <a:cs typeface="Calibri" panose="020F0502020204030204" pitchFamily="34" charset="0"/>
              </a:rPr>
              <a:t>services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from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product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markets</a:t>
            </a:r>
            <a:endParaRPr lang="fr-FR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fr-FR" sz="2600" b="1" dirty="0" err="1">
                <a:latin typeface="Calibri" panose="020F0502020204030204" pitchFamily="34" charset="0"/>
                <a:cs typeface="Calibri" panose="020F0502020204030204" pitchFamily="34" charset="0"/>
              </a:rPr>
              <a:t>Supply</a:t>
            </a:r>
            <a:r>
              <a:rPr lang="fr-FR" sz="26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b="1" dirty="0" err="1">
                <a:latin typeface="Calibri" panose="020F0502020204030204" pitchFamily="34" charset="0"/>
                <a:cs typeface="Calibri" panose="020F0502020204030204" pitchFamily="34" charset="0"/>
              </a:rPr>
              <a:t>labor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, capital, land, and entrepreneurial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ability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to resource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markets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endParaRPr lang="fr-FR" dirty="0"/>
          </a:p>
        </p:txBody>
      </p:sp>
      <p:pic>
        <p:nvPicPr>
          <p:cNvPr id="2050" name="Picture 2" descr="Household - definition and meaning - Market Business News">
            <a:extLst>
              <a:ext uri="{FF2B5EF4-FFF2-40B4-BE49-F238E27FC236}">
                <a16:creationId xmlns:a16="http://schemas.microsoft.com/office/drawing/2014/main" id="{468B2FB8-8877-B588-31A2-D700BC7798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3376" y="1325880"/>
            <a:ext cx="3468624" cy="5198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931033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72B0CF-D67F-45B3-9ADE-6364C1EAE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2286" y="365125"/>
            <a:ext cx="9031514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III-1-  Economic Decision Makers   -2-</a:t>
            </a:r>
            <a:endParaRPr lang="fr-FR" sz="36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E62362D-9D6B-47BE-8F39-5F8121040B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255" y="1690688"/>
            <a:ext cx="7153657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600" b="1" dirty="0">
                <a:solidFill>
                  <a:srgbClr val="0070C0"/>
                </a:solidFill>
              </a:rPr>
              <a:t>2</a:t>
            </a:r>
            <a:r>
              <a:rPr lang="fr-FR" sz="2600" dirty="0"/>
              <a:t>. </a:t>
            </a:r>
            <a:r>
              <a:rPr lang="fr-FR" sz="2600" b="1" dirty="0" err="1">
                <a:solidFill>
                  <a:srgbClr val="0070C0"/>
                </a:solidFill>
              </a:rPr>
              <a:t>Firms</a:t>
            </a:r>
            <a:r>
              <a:rPr lang="fr-FR" sz="2600" b="1" dirty="0">
                <a:solidFill>
                  <a:srgbClr val="0070C0"/>
                </a:solidFill>
              </a:rPr>
              <a:t>:</a:t>
            </a:r>
          </a:p>
          <a:p>
            <a:pPr algn="just">
              <a:buNone/>
            </a:pPr>
            <a:r>
              <a:rPr lang="fr-FR" sz="2600" dirty="0"/>
              <a:t>	They’re Economic </a:t>
            </a:r>
            <a:r>
              <a:rPr lang="fr-FR" sz="2600" dirty="0" err="1"/>
              <a:t>units</a:t>
            </a:r>
            <a:r>
              <a:rPr lang="fr-FR" sz="2600" dirty="0"/>
              <a:t>, </a:t>
            </a:r>
            <a:r>
              <a:rPr lang="fr-FR" sz="2600" dirty="0" err="1"/>
              <a:t>formed</a:t>
            </a:r>
            <a:r>
              <a:rPr lang="fr-FR" sz="2600" dirty="0"/>
              <a:t> by </a:t>
            </a:r>
            <a:r>
              <a:rPr lang="fr-FR" sz="2600" b="1" dirty="0"/>
              <a:t>profit-</a:t>
            </a:r>
            <a:r>
              <a:rPr lang="fr-FR" sz="2600" b="1" dirty="0" err="1"/>
              <a:t>seeking</a:t>
            </a:r>
            <a:r>
              <a:rPr lang="fr-FR" sz="2600" dirty="0"/>
              <a:t> entrepreneurs </a:t>
            </a:r>
            <a:r>
              <a:rPr lang="fr-FR" sz="2600" dirty="0" err="1"/>
              <a:t>who</a:t>
            </a:r>
            <a:r>
              <a:rPr lang="fr-FR" sz="2600" dirty="0"/>
              <a:t> </a:t>
            </a:r>
            <a:r>
              <a:rPr lang="fr-FR" sz="2600" dirty="0" err="1"/>
              <a:t>employ</a:t>
            </a:r>
            <a:r>
              <a:rPr lang="fr-FR" sz="2600" dirty="0"/>
              <a:t> </a:t>
            </a:r>
            <a:r>
              <a:rPr lang="fr-FR" sz="2600" dirty="0" err="1"/>
              <a:t>resources</a:t>
            </a:r>
            <a:r>
              <a:rPr lang="fr-FR" sz="2600" dirty="0"/>
              <a:t> to </a:t>
            </a:r>
            <a:r>
              <a:rPr lang="fr-FR" sz="2600" b="1" dirty="0" err="1"/>
              <a:t>produce</a:t>
            </a:r>
            <a:r>
              <a:rPr lang="fr-FR" sz="2600" dirty="0"/>
              <a:t> goods and services for sale.</a:t>
            </a:r>
          </a:p>
          <a:p>
            <a:pPr algn="just">
              <a:buNone/>
            </a:pPr>
            <a:endParaRPr lang="fr-FR" b="1" u="sng" dirty="0"/>
          </a:p>
          <a:p>
            <a:endParaRPr lang="fr-FR" dirty="0"/>
          </a:p>
        </p:txBody>
      </p:sp>
      <p:pic>
        <p:nvPicPr>
          <p:cNvPr id="3074" name="Picture 2" descr="What is a firm? Definition and meaning - Market Business News">
            <a:extLst>
              <a:ext uri="{FF2B5EF4-FFF2-40B4-BE49-F238E27FC236}">
                <a16:creationId xmlns:a16="http://schemas.microsoft.com/office/drawing/2014/main" id="{5740BD5F-BCF3-4BAB-1E19-F633C9B16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912" y="1341965"/>
            <a:ext cx="4895088" cy="5516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342329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F83B5A-EB8B-484D-886C-21940E282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8742" y="365125"/>
            <a:ext cx="9075057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IV-1-  Economic Decision Makers    -3-</a:t>
            </a:r>
            <a:endParaRPr lang="fr-FR" sz="36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CEF7B82-43CD-4787-BBA4-DF3377BDB0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7848" y="1718120"/>
            <a:ext cx="8342376" cy="4652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600" b="1" dirty="0">
                <a:solidFill>
                  <a:srgbClr val="0070C0"/>
                </a:solidFill>
                <a:cs typeface="Calibri" panose="020F0502020204030204" pitchFamily="34" charset="0"/>
              </a:rPr>
              <a:t>3</a:t>
            </a:r>
            <a:r>
              <a:rPr lang="fr-FR" sz="2600" dirty="0">
                <a:cs typeface="Calibri" panose="020F0502020204030204" pitchFamily="34" charset="0"/>
              </a:rPr>
              <a:t>. </a:t>
            </a:r>
            <a:r>
              <a:rPr lang="fr-FR" sz="2600" b="1" dirty="0">
                <a:solidFill>
                  <a:srgbClr val="0070C0"/>
                </a:solidFill>
                <a:cs typeface="Calibri" panose="020F0502020204030204" pitchFamily="34" charset="0"/>
              </a:rPr>
              <a:t>Governments</a:t>
            </a:r>
          </a:p>
          <a:p>
            <a:pPr>
              <a:buNone/>
            </a:pPr>
            <a:r>
              <a:rPr lang="fr-FR" sz="2600" dirty="0"/>
              <a:t>a. </a:t>
            </a:r>
            <a:r>
              <a:rPr lang="fr-FR" sz="2600" dirty="0" err="1"/>
              <a:t>Establish</a:t>
            </a:r>
            <a:r>
              <a:rPr lang="fr-FR" sz="2600" dirty="0"/>
              <a:t> and </a:t>
            </a:r>
            <a:r>
              <a:rPr lang="fr-FR" sz="2600" dirty="0" err="1"/>
              <a:t>Enforcing</a:t>
            </a:r>
            <a:r>
              <a:rPr lang="fr-FR" sz="2600" dirty="0"/>
              <a:t> the Rules of the Game.</a:t>
            </a:r>
          </a:p>
          <a:p>
            <a:pPr>
              <a:buNone/>
            </a:pPr>
            <a:r>
              <a:rPr lang="fr-FR" sz="2600" dirty="0"/>
              <a:t> b. Promote </a:t>
            </a:r>
            <a:r>
              <a:rPr lang="fr-FR" sz="2600" dirty="0" err="1"/>
              <a:t>Competition</a:t>
            </a:r>
            <a:endParaRPr lang="fr-FR" sz="2600" dirty="0"/>
          </a:p>
          <a:p>
            <a:pPr>
              <a:buNone/>
            </a:pPr>
            <a:r>
              <a:rPr lang="fr-FR" sz="2600" dirty="0"/>
              <a:t> c. </a:t>
            </a:r>
            <a:r>
              <a:rPr lang="fr-FR" sz="2600" dirty="0" err="1"/>
              <a:t>Regulate</a:t>
            </a:r>
            <a:r>
              <a:rPr lang="fr-FR" sz="2600" dirty="0"/>
              <a:t> Natural </a:t>
            </a:r>
            <a:r>
              <a:rPr lang="fr-FR" sz="2600" dirty="0" err="1"/>
              <a:t>Monopolies</a:t>
            </a:r>
            <a:endParaRPr lang="fr-FR" sz="2600" dirty="0"/>
          </a:p>
          <a:p>
            <a:pPr>
              <a:buNone/>
            </a:pPr>
            <a:r>
              <a:rPr lang="fr-FR" sz="2600" dirty="0"/>
              <a:t> d. </a:t>
            </a:r>
            <a:r>
              <a:rPr lang="fr-FR" sz="2600" dirty="0" err="1"/>
              <a:t>Produce</a:t>
            </a:r>
            <a:r>
              <a:rPr lang="fr-FR" sz="2600" dirty="0"/>
              <a:t> public goods (goods </a:t>
            </a:r>
            <a:r>
              <a:rPr lang="fr-FR" sz="2600" dirty="0" err="1"/>
              <a:t>that</a:t>
            </a:r>
            <a:r>
              <a:rPr lang="fr-FR" sz="2600" dirty="0"/>
              <a:t>, once </a:t>
            </a:r>
            <a:r>
              <a:rPr lang="fr-FR" sz="2600" dirty="0" err="1"/>
              <a:t>produced</a:t>
            </a:r>
            <a:r>
              <a:rPr lang="fr-FR" sz="2600" dirty="0"/>
              <a:t>, are </a:t>
            </a:r>
            <a:r>
              <a:rPr lang="fr-FR" sz="2600" dirty="0" err="1"/>
              <a:t>available</a:t>
            </a:r>
            <a:r>
              <a:rPr lang="fr-FR" sz="2600" dirty="0"/>
              <a:t> for </a:t>
            </a:r>
            <a:r>
              <a:rPr lang="fr-FR" sz="2600" dirty="0" err="1"/>
              <a:t>everyone</a:t>
            </a:r>
            <a:r>
              <a:rPr lang="fr-FR" sz="2600" dirty="0"/>
              <a:t> to consume, </a:t>
            </a:r>
            <a:r>
              <a:rPr lang="fr-FR" sz="2600" dirty="0" err="1"/>
              <a:t>regardless</a:t>
            </a:r>
            <a:r>
              <a:rPr lang="fr-FR" sz="2600" dirty="0"/>
              <a:t> of </a:t>
            </a:r>
            <a:r>
              <a:rPr lang="fr-FR" sz="2600" dirty="0" err="1"/>
              <a:t>who</a:t>
            </a:r>
            <a:r>
              <a:rPr lang="fr-FR" sz="2600" dirty="0"/>
              <a:t> pays and </a:t>
            </a:r>
            <a:r>
              <a:rPr lang="fr-FR" sz="2600" dirty="0" err="1"/>
              <a:t>who</a:t>
            </a:r>
            <a:r>
              <a:rPr lang="fr-FR" sz="2600" dirty="0"/>
              <a:t> </a:t>
            </a:r>
            <a:r>
              <a:rPr lang="fr-FR" sz="2600" dirty="0" err="1"/>
              <a:t>doesn't</a:t>
            </a:r>
            <a:r>
              <a:rPr lang="fr-FR" sz="2600" dirty="0"/>
              <a:t>)</a:t>
            </a:r>
          </a:p>
          <a:p>
            <a:pPr marL="0" indent="0">
              <a:buNone/>
            </a:pPr>
            <a:endParaRPr lang="fr-FR" sz="2800" dirty="0"/>
          </a:p>
          <a:p>
            <a:endParaRPr lang="fr-FR" dirty="0"/>
          </a:p>
        </p:txBody>
      </p:sp>
      <p:pic>
        <p:nvPicPr>
          <p:cNvPr id="4098" name="Picture 2" descr="Governments: Why Do People Need Them?">
            <a:extLst>
              <a:ext uri="{FF2B5EF4-FFF2-40B4-BE49-F238E27FC236}">
                <a16:creationId xmlns:a16="http://schemas.microsoft.com/office/drawing/2014/main" id="{DFCA4F00-D05A-465B-D65D-37448E470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9027" y="2450592"/>
            <a:ext cx="2905125" cy="3099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85635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3736F6-4559-45DD-86DD-514256AC4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9370" y="365125"/>
            <a:ext cx="8944429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III-1-  Economic Decision Makers    -4-</a:t>
            </a:r>
            <a:endParaRPr lang="fr-FR" sz="3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148DBF8-A8D3-41C4-B4F3-035CBC73FD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832" y="1624457"/>
            <a:ext cx="7034784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fr-FR" sz="2600" b="1" dirty="0">
                <a:solidFill>
                  <a:srgbClr val="0070C0"/>
                </a:solidFill>
                <a:cs typeface="Calibri" panose="020F0502020204030204" pitchFamily="34" charset="0"/>
              </a:rPr>
              <a:t>4</a:t>
            </a:r>
            <a:r>
              <a:rPr lang="fr-FR" sz="2600" dirty="0">
                <a:solidFill>
                  <a:srgbClr val="0070C0"/>
                </a:solidFill>
                <a:cs typeface="Calibri" panose="020F0502020204030204" pitchFamily="34" charset="0"/>
              </a:rPr>
              <a:t>. </a:t>
            </a:r>
            <a:r>
              <a:rPr lang="fr-FR" sz="2600" b="1" dirty="0">
                <a:solidFill>
                  <a:srgbClr val="0070C0"/>
                </a:solidFill>
                <a:cs typeface="Calibri" panose="020F0502020204030204" pitchFamily="34" charset="0"/>
              </a:rPr>
              <a:t>"The </a:t>
            </a:r>
            <a:r>
              <a:rPr lang="fr-FR" sz="2600" b="1" dirty="0" err="1">
                <a:solidFill>
                  <a:srgbClr val="0070C0"/>
                </a:solidFill>
                <a:cs typeface="Calibri" panose="020F0502020204030204" pitchFamily="34" charset="0"/>
              </a:rPr>
              <a:t>Rest</a:t>
            </a:r>
            <a:r>
              <a:rPr lang="fr-FR" sz="2600" b="1" dirty="0">
                <a:solidFill>
                  <a:srgbClr val="0070C0"/>
                </a:solidFill>
                <a:cs typeface="Calibri" panose="020F0502020204030204" pitchFamily="34" charset="0"/>
              </a:rPr>
              <a:t> of the World"</a:t>
            </a:r>
          </a:p>
          <a:p>
            <a:pPr marL="0" indent="0" algn="just">
              <a:buNone/>
            </a:pPr>
            <a:r>
              <a:rPr lang="fr-FR" sz="2600" dirty="0" err="1"/>
              <a:t>Rest</a:t>
            </a:r>
            <a:r>
              <a:rPr lang="fr-FR" sz="2600" dirty="0"/>
              <a:t> of World </a:t>
            </a:r>
            <a:r>
              <a:rPr lang="fr-FR" sz="2600" dirty="0" err="1"/>
              <a:t>means</a:t>
            </a:r>
            <a:r>
              <a:rPr lang="fr-FR" sz="2600" dirty="0"/>
              <a:t> </a:t>
            </a:r>
            <a:r>
              <a:rPr lang="fr-FR" sz="2600" b="1" dirty="0"/>
              <a:t>all countries of the world </a:t>
            </a:r>
            <a:r>
              <a:rPr lang="fr-FR" sz="2600" b="1" dirty="0" err="1"/>
              <a:t>outside</a:t>
            </a:r>
            <a:r>
              <a:rPr lang="fr-FR" sz="2600" b="1" dirty="0"/>
              <a:t> the </a:t>
            </a:r>
            <a:r>
              <a:rPr lang="fr-FR" sz="2600" b="1" dirty="0" err="1"/>
              <a:t>Territory</a:t>
            </a:r>
            <a:r>
              <a:rPr lang="fr-FR" sz="2600" dirty="0"/>
              <a:t>.</a:t>
            </a:r>
          </a:p>
        </p:txBody>
      </p:sp>
      <p:pic>
        <p:nvPicPr>
          <p:cNvPr id="5122" name="Picture 2" descr="Rest of the world">
            <a:extLst>
              <a:ext uri="{FF2B5EF4-FFF2-40B4-BE49-F238E27FC236}">
                <a16:creationId xmlns:a16="http://schemas.microsoft.com/office/drawing/2014/main" id="{645958E3-B547-4D8C-B62C-285A1685CD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8650" y="2286000"/>
            <a:ext cx="2722245" cy="3282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442948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3736F6-4559-45DD-86DD-514256AC4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9370" y="365125"/>
            <a:ext cx="8944429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III- 2- Consumers / Producers      -1-</a:t>
            </a:r>
            <a:endParaRPr lang="fr-FR" sz="3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148DBF8-A8D3-41C4-B4F3-035CBC73FD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6408" y="1624457"/>
            <a:ext cx="85344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sz="2600" b="1" dirty="0"/>
              <a:t>A</a:t>
            </a:r>
            <a:r>
              <a:rPr lang="fr-FR" sz="2600" dirty="0"/>
              <a:t>- </a:t>
            </a:r>
            <a:r>
              <a:rPr lang="fr-FR" sz="2600" b="1" dirty="0"/>
              <a:t>The Households </a:t>
            </a:r>
            <a:r>
              <a:rPr lang="fr-FR" sz="2600" dirty="0" err="1"/>
              <a:t>will</a:t>
            </a:r>
            <a:r>
              <a:rPr lang="fr-FR" sz="2600" dirty="0"/>
              <a:t> </a:t>
            </a:r>
            <a:r>
              <a:rPr lang="fr-FR" sz="2600" dirty="0" err="1"/>
              <a:t>be</a:t>
            </a:r>
            <a:r>
              <a:rPr lang="fr-FR" sz="2600" dirty="0"/>
              <a:t> </a:t>
            </a:r>
            <a:r>
              <a:rPr lang="fr-FR" sz="2600" dirty="0" err="1"/>
              <a:t>what</a:t>
            </a:r>
            <a:r>
              <a:rPr lang="fr-FR" sz="2600" dirty="0"/>
              <a:t> </a:t>
            </a:r>
            <a:r>
              <a:rPr lang="fr-FR" sz="2600" dirty="0" err="1"/>
              <a:t>we</a:t>
            </a:r>
            <a:r>
              <a:rPr lang="fr-FR" sz="2600" dirty="0"/>
              <a:t> call </a:t>
            </a:r>
            <a:r>
              <a:rPr lang="fr-FR" sz="2600" b="1" u="sng" dirty="0"/>
              <a:t>Consumers.</a:t>
            </a:r>
          </a:p>
          <a:p>
            <a:pPr>
              <a:buNone/>
            </a:pPr>
            <a:endParaRPr lang="fr-FR" b="1" u="sng" dirty="0"/>
          </a:p>
          <a:p>
            <a:pPr algn="just"/>
            <a:r>
              <a:rPr lang="fr-FR" sz="2600" dirty="0"/>
              <a:t>A  consumer  </a:t>
            </a:r>
            <a:r>
              <a:rPr lang="fr-FR" sz="2600" dirty="0" err="1"/>
              <a:t>is</a:t>
            </a:r>
            <a:r>
              <a:rPr lang="fr-FR" sz="2600" dirty="0"/>
              <a:t> </a:t>
            </a:r>
            <a:r>
              <a:rPr lang="fr-FR" sz="2600" b="1" dirty="0"/>
              <a:t>a </a:t>
            </a:r>
            <a:r>
              <a:rPr lang="fr-FR" sz="2600" b="1" dirty="0" err="1"/>
              <a:t>person</a:t>
            </a:r>
            <a:r>
              <a:rPr lang="fr-FR" sz="2600" b="1" dirty="0"/>
              <a:t> </a:t>
            </a:r>
            <a:r>
              <a:rPr lang="fr-FR" sz="2600" b="1" dirty="0" err="1"/>
              <a:t>who</a:t>
            </a:r>
            <a:r>
              <a:rPr lang="fr-FR" sz="2600" b="1" dirty="0"/>
              <a:t> </a:t>
            </a:r>
            <a:r>
              <a:rPr lang="fr-FR" sz="2600" b="1" dirty="0" err="1"/>
              <a:t>buys</a:t>
            </a:r>
            <a:r>
              <a:rPr lang="fr-FR" sz="2600" b="1" dirty="0"/>
              <a:t> and uses goods and services</a:t>
            </a:r>
          </a:p>
          <a:p>
            <a:pPr algn="just"/>
            <a:endParaRPr lang="fr-FR" sz="2600" dirty="0"/>
          </a:p>
          <a:p>
            <a:pPr algn="just"/>
            <a:r>
              <a:rPr lang="fr-FR" sz="2600" dirty="0">
                <a:cs typeface="Calibri" panose="020F0502020204030204" pitchFamily="34" charset="0"/>
              </a:rPr>
              <a:t>Households are rational utility </a:t>
            </a:r>
            <a:r>
              <a:rPr lang="fr-FR" sz="2600" dirty="0" err="1">
                <a:cs typeface="Calibri" panose="020F0502020204030204" pitchFamily="34" charset="0"/>
              </a:rPr>
              <a:t>maximizers</a:t>
            </a:r>
            <a:r>
              <a:rPr lang="fr-FR" sz="2600" dirty="0">
                <a:cs typeface="Calibri" panose="020F0502020204030204" pitchFamily="34" charset="0"/>
              </a:rPr>
              <a:t>.</a:t>
            </a:r>
          </a:p>
          <a:p>
            <a:pPr algn="just"/>
            <a:endParaRPr lang="fr-FR" sz="2600" dirty="0">
              <a:cs typeface="Calibri" panose="020F0502020204030204" pitchFamily="34" charset="0"/>
            </a:endParaRPr>
          </a:p>
          <a:p>
            <a:pPr algn="just"/>
            <a:r>
              <a:rPr lang="fr-FR" sz="2600" dirty="0" err="1">
                <a:cs typeface="Calibri" panose="020F0502020204030204" pitchFamily="34" charset="0"/>
              </a:rPr>
              <a:t>Economists</a:t>
            </a:r>
            <a:r>
              <a:rPr lang="fr-FR" sz="2600" dirty="0">
                <a:cs typeface="Calibri" panose="020F0502020204030204" pitchFamily="34" charset="0"/>
              </a:rPr>
              <a:t> assume </a:t>
            </a:r>
            <a:r>
              <a:rPr lang="fr-FR" sz="2600" dirty="0" err="1">
                <a:cs typeface="Calibri" panose="020F0502020204030204" pitchFamily="34" charset="0"/>
              </a:rPr>
              <a:t>that</a:t>
            </a:r>
            <a:r>
              <a:rPr lang="fr-FR" sz="2600" dirty="0">
                <a:cs typeface="Calibri" panose="020F0502020204030204" pitchFamily="34" charset="0"/>
              </a:rPr>
              <a:t> </a:t>
            </a:r>
            <a:r>
              <a:rPr lang="fr-FR" sz="2600" dirty="0" err="1">
                <a:cs typeface="Calibri" panose="020F0502020204030204" pitchFamily="34" charset="0"/>
              </a:rPr>
              <a:t>individuals</a:t>
            </a:r>
            <a:r>
              <a:rPr lang="fr-FR" sz="2600" dirty="0">
                <a:cs typeface="Calibri" panose="020F0502020204030204" pitchFamily="34" charset="0"/>
              </a:rPr>
              <a:t>, and </a:t>
            </a:r>
            <a:r>
              <a:rPr lang="fr-FR" sz="2600" dirty="0" err="1">
                <a:cs typeface="Calibri" panose="020F0502020204030204" pitchFamily="34" charset="0"/>
              </a:rPr>
              <a:t>thus</a:t>
            </a:r>
            <a:r>
              <a:rPr lang="fr-FR" sz="2600" dirty="0">
                <a:cs typeface="Calibri" panose="020F0502020204030204" pitchFamily="34" charset="0"/>
              </a:rPr>
              <a:t> </a:t>
            </a:r>
            <a:r>
              <a:rPr lang="fr-FR" sz="2600" dirty="0" err="1">
                <a:cs typeface="Calibri" panose="020F0502020204030204" pitchFamily="34" charset="0"/>
              </a:rPr>
              <a:t>households</a:t>
            </a:r>
            <a:r>
              <a:rPr lang="fr-FR" sz="2600" dirty="0">
                <a:cs typeface="Calibri" panose="020F0502020204030204" pitchFamily="34" charset="0"/>
              </a:rPr>
              <a:t>, </a:t>
            </a:r>
            <a:r>
              <a:rPr lang="fr-FR" sz="2600" dirty="0" err="1">
                <a:cs typeface="Calibri" panose="020F0502020204030204" pitchFamily="34" charset="0"/>
              </a:rPr>
              <a:t>attempt</a:t>
            </a:r>
            <a:r>
              <a:rPr lang="fr-FR" sz="2600" dirty="0">
                <a:cs typeface="Calibri" panose="020F0502020204030204" pitchFamily="34" charset="0"/>
              </a:rPr>
              <a:t> to </a:t>
            </a:r>
            <a:r>
              <a:rPr lang="fr-FR" sz="2600" u="sng" dirty="0" err="1">
                <a:cs typeface="Calibri" panose="020F0502020204030204" pitchFamily="34" charset="0"/>
              </a:rPr>
              <a:t>maximize</a:t>
            </a:r>
            <a:r>
              <a:rPr lang="fr-FR" sz="2600" u="sng" dirty="0">
                <a:cs typeface="Calibri" panose="020F0502020204030204" pitchFamily="34" charset="0"/>
              </a:rPr>
              <a:t> </a:t>
            </a:r>
            <a:r>
              <a:rPr lang="fr-FR" sz="2600" u="sng" dirty="0" err="1">
                <a:cs typeface="Calibri" panose="020F0502020204030204" pitchFamily="34" charset="0"/>
              </a:rPr>
              <a:t>their</a:t>
            </a:r>
            <a:r>
              <a:rPr lang="fr-FR" sz="2600" u="sng" dirty="0">
                <a:cs typeface="Calibri" panose="020F0502020204030204" pitchFamily="34" charset="0"/>
              </a:rPr>
              <a:t> utility</a:t>
            </a:r>
            <a:r>
              <a:rPr lang="fr-FR" sz="2600" dirty="0">
                <a:cs typeface="Calibri" panose="020F0502020204030204" pitchFamily="34" charset="0"/>
              </a:rPr>
              <a:t>.</a:t>
            </a:r>
          </a:p>
          <a:p>
            <a:pPr>
              <a:buNone/>
            </a:pP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21508" name="Picture 4" descr="The Producer-Consumer problem in Operating System">
            <a:extLst>
              <a:ext uri="{FF2B5EF4-FFF2-40B4-BE49-F238E27FC236}">
                <a16:creationId xmlns:a16="http://schemas.microsoft.com/office/drawing/2014/main" id="{DD724D36-3D3B-2AB2-0158-E3E936733F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32582" y="2508443"/>
            <a:ext cx="4502025" cy="273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016385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4D4FE3-AAAB-4FAB-AA4B-E10E526F8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0000" y="365125"/>
            <a:ext cx="88138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III- 2- Consumers / Producers      -2-</a:t>
            </a:r>
            <a:endParaRPr lang="fr-FR" sz="36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3415F92-7546-4C73-B1C5-E39660943E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168" y="1690688"/>
            <a:ext cx="8579976" cy="44862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2600" b="1" dirty="0"/>
              <a:t>B- The </a:t>
            </a:r>
            <a:r>
              <a:rPr lang="fr-FR" sz="2600" b="1" dirty="0" err="1"/>
              <a:t>firms</a:t>
            </a:r>
            <a:r>
              <a:rPr lang="fr-FR" sz="2600" b="1" dirty="0"/>
              <a:t> </a:t>
            </a:r>
            <a:r>
              <a:rPr lang="fr-FR" sz="2600" dirty="0"/>
              <a:t>are</a:t>
            </a:r>
            <a:r>
              <a:rPr lang="fr-FR" sz="2600" b="1" dirty="0"/>
              <a:t> the </a:t>
            </a:r>
            <a:r>
              <a:rPr lang="fr-FR" sz="2600" b="1" dirty="0" err="1"/>
              <a:t>producers</a:t>
            </a:r>
            <a:endParaRPr lang="fr-FR" sz="2600" b="1" dirty="0"/>
          </a:p>
          <a:p>
            <a:pPr algn="just"/>
            <a:r>
              <a:rPr lang="fr-FR" sz="2600" dirty="0" err="1"/>
              <a:t>Producers</a:t>
            </a:r>
            <a:r>
              <a:rPr lang="fr-FR" sz="2600" dirty="0"/>
              <a:t> </a:t>
            </a:r>
            <a:r>
              <a:rPr lang="fr-FR" sz="2600" b="1" dirty="0"/>
              <a:t>make the goods and services </a:t>
            </a:r>
            <a:r>
              <a:rPr lang="fr-FR" sz="2600" b="1" dirty="0" err="1"/>
              <a:t>that</a:t>
            </a:r>
            <a:r>
              <a:rPr lang="fr-FR" sz="2600" b="1" dirty="0"/>
              <a:t> are </a:t>
            </a:r>
            <a:r>
              <a:rPr lang="fr-FR" sz="2600" b="1" dirty="0" err="1"/>
              <a:t>sold</a:t>
            </a:r>
            <a:r>
              <a:rPr lang="fr-FR" sz="2600" b="1" dirty="0"/>
              <a:t> in the </a:t>
            </a:r>
            <a:r>
              <a:rPr lang="fr-FR" sz="2600" b="1" dirty="0" err="1"/>
              <a:t>economy</a:t>
            </a:r>
            <a:r>
              <a:rPr lang="fr-FR" sz="2600" dirty="0"/>
              <a:t>. </a:t>
            </a:r>
          </a:p>
          <a:p>
            <a:pPr algn="just"/>
            <a:r>
              <a:rPr lang="fr-FR" sz="2600" dirty="0"/>
              <a:t>They also </a:t>
            </a:r>
            <a:r>
              <a:rPr lang="fr-FR" sz="2600" dirty="0" err="1"/>
              <a:t>provide</a:t>
            </a:r>
            <a:r>
              <a:rPr lang="fr-FR" sz="2600" dirty="0"/>
              <a:t> jobs for people </a:t>
            </a:r>
            <a:r>
              <a:rPr lang="fr-FR" sz="2600" dirty="0" err="1"/>
              <a:t>who</a:t>
            </a:r>
            <a:r>
              <a:rPr lang="fr-FR" sz="2600" dirty="0"/>
              <a:t> make the </a:t>
            </a:r>
            <a:r>
              <a:rPr lang="fr-FR" sz="2600" dirty="0" err="1"/>
              <a:t>products</a:t>
            </a:r>
            <a:r>
              <a:rPr lang="fr-FR" sz="2600" dirty="0"/>
              <a:t> or </a:t>
            </a:r>
            <a:r>
              <a:rPr lang="fr-FR" sz="2600" dirty="0" err="1"/>
              <a:t>who</a:t>
            </a:r>
            <a:r>
              <a:rPr lang="fr-FR" sz="2600" dirty="0"/>
              <a:t> </a:t>
            </a:r>
            <a:r>
              <a:rPr lang="fr-FR" sz="2600" dirty="0" err="1"/>
              <a:t>provide</a:t>
            </a:r>
            <a:r>
              <a:rPr lang="fr-FR" sz="2600" dirty="0"/>
              <a:t> the services.</a:t>
            </a:r>
          </a:p>
          <a:p>
            <a:pPr algn="just"/>
            <a:r>
              <a:rPr lang="fr-FR" sz="2600" dirty="0"/>
              <a:t> </a:t>
            </a:r>
            <a:r>
              <a:rPr lang="fr-FR" sz="2600" dirty="0" err="1"/>
              <a:t>Producers</a:t>
            </a:r>
            <a:r>
              <a:rPr lang="fr-FR" sz="2600" dirty="0"/>
              <a:t> </a:t>
            </a:r>
            <a:r>
              <a:rPr lang="fr-FR" sz="2600" dirty="0" err="1"/>
              <a:t>include</a:t>
            </a:r>
            <a:r>
              <a:rPr lang="fr-FR" sz="2600" dirty="0"/>
              <a:t> businesses, the </a:t>
            </a:r>
            <a:r>
              <a:rPr lang="fr-FR" sz="2600" dirty="0" err="1"/>
              <a:t>government</a:t>
            </a:r>
            <a:r>
              <a:rPr lang="fr-FR" sz="2600" dirty="0"/>
              <a:t>, and </a:t>
            </a:r>
            <a:r>
              <a:rPr lang="fr-FR" sz="2600" dirty="0" err="1"/>
              <a:t>individuals</a:t>
            </a:r>
            <a:r>
              <a:rPr lang="fr-FR" sz="2600" dirty="0"/>
              <a:t>.</a:t>
            </a:r>
          </a:p>
          <a:p>
            <a:endParaRPr lang="fr-FR" dirty="0"/>
          </a:p>
        </p:txBody>
      </p:sp>
      <p:pic>
        <p:nvPicPr>
          <p:cNvPr id="4" name="Picture 4" descr="The Producer-Consumer problem in Operating System">
            <a:extLst>
              <a:ext uri="{FF2B5EF4-FFF2-40B4-BE49-F238E27FC236}">
                <a16:creationId xmlns:a16="http://schemas.microsoft.com/office/drawing/2014/main" id="{8F405AFE-1CF0-B241-DC7C-C911BF4B7D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32582" y="2508443"/>
            <a:ext cx="4502025" cy="273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214730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B0FEBD-2581-4767-AAE1-362BE4A2A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0686" y="365125"/>
            <a:ext cx="9133113" cy="1325563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III- 2- Consumers / Producers                  -3-</a:t>
            </a:r>
            <a:endParaRPr lang="fr-FR" sz="32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F59B8A0-B173-47AF-B63E-3E33F6D24A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171" y="1465943"/>
            <a:ext cx="8723086" cy="4760686"/>
          </a:xfrm>
        </p:spPr>
        <p:txBody>
          <a:bodyPr/>
          <a:lstStyle/>
          <a:p>
            <a:pPr marL="0" indent="0">
              <a:buNone/>
            </a:pPr>
            <a:endParaRPr lang="fr-FR" u="sng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One of the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hypotheses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of Economics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is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that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each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Consumer and Producer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is</a:t>
            </a:r>
            <a:r>
              <a:rPr lang="fr-FR" sz="2600" b="1" dirty="0">
                <a:latin typeface="Calibri" panose="020F0502020204030204" pitchFamily="34" charset="0"/>
                <a:cs typeface="Calibri" panose="020F0502020204030204" pitchFamily="34" charset="0"/>
              </a:rPr>
              <a:t> rational.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They would not make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choices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that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would make them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worse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off: they are </a:t>
            </a:r>
            <a:r>
              <a:rPr lang="fr-FR" sz="2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rational.</a:t>
            </a:r>
            <a:endParaRPr lang="fr-FR" sz="2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fr-FR" sz="2600" b="1" u="sng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Rationality</a:t>
            </a:r>
            <a:endParaRPr lang="fr-FR" sz="2600" b="1" u="sng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None/>
            </a:pPr>
            <a:endParaRPr lang="fr-FR" sz="2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decion-makers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customers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firms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especially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act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in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their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own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best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interest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b="1" dirty="0" err="1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Customer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’s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own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goal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b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Producer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’s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own</a:t>
            </a:r>
            <a:r>
              <a:rPr lang="fr-FR" sz="2600" dirty="0">
                <a:latin typeface="Calibri" panose="020F0502020204030204" pitchFamily="34" charset="0"/>
                <a:cs typeface="Calibri" panose="020F0502020204030204" pitchFamily="34" charset="0"/>
              </a:rPr>
              <a:t> goal</a:t>
            </a:r>
            <a:endParaRPr lang="fr-FR" sz="2600" dirty="0"/>
          </a:p>
        </p:txBody>
      </p:sp>
      <p:pic>
        <p:nvPicPr>
          <p:cNvPr id="4" name="Picture 4" descr="The Producer-Consumer problem in Operating System">
            <a:extLst>
              <a:ext uri="{FF2B5EF4-FFF2-40B4-BE49-F238E27FC236}">
                <a16:creationId xmlns:a16="http://schemas.microsoft.com/office/drawing/2014/main" id="{34651BD4-4673-E264-9DF9-C18BCB4EC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32582" y="2508443"/>
            <a:ext cx="4502025" cy="273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337844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91012E-E426-419C-B886-43300ED31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3256" y="365125"/>
            <a:ext cx="8940801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III- 2- Consumers / Producers          -4-</a:t>
            </a:r>
            <a:endParaRPr lang="fr-FR" sz="3600" dirty="0"/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78595625-69C5-546A-C02B-6447E1F987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936" y="2186940"/>
            <a:ext cx="11153775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24191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Differenza tra revisione e riepilogo (con tabella)">
            <a:extLst>
              <a:ext uri="{FF2B5EF4-FFF2-40B4-BE49-F238E27FC236}">
                <a16:creationId xmlns:a16="http://schemas.microsoft.com/office/drawing/2014/main" id="{E26E1520-31C1-4C45-9690-9036FA34B2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894665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C081DF-6B64-4377-9A6D-A386A2323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The nature of Economics       -1-</a:t>
            </a:r>
          </a:p>
        </p:txBody>
      </p:sp>
      <p:pic>
        <p:nvPicPr>
          <p:cNvPr id="12290" name="Picture 2" descr="Banking Diploma Study Materials: Economics is a science and as an art -Explain">
            <a:extLst>
              <a:ext uri="{FF2B5EF4-FFF2-40B4-BE49-F238E27FC236}">
                <a16:creationId xmlns:a16="http://schemas.microsoft.com/office/drawing/2014/main" id="{83749923-5651-4C84-BC48-2A70A708105E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690688"/>
            <a:ext cx="4940490" cy="44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Nature Of Economics | As A Science, As Art, Social Science">
            <a:extLst>
              <a:ext uri="{FF2B5EF4-FFF2-40B4-BE49-F238E27FC236}">
                <a16:creationId xmlns:a16="http://schemas.microsoft.com/office/drawing/2014/main" id="{10D329C1-7234-4F39-9B10-1773D45D440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491" y="1690688"/>
            <a:ext cx="3930555" cy="448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424848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3736F6-4559-45DD-86DD-514256AC4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9177" y="325815"/>
            <a:ext cx="9020032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top 4 definitions of Economics  -2-</a:t>
            </a:r>
            <a:endParaRPr lang="fr-FR" sz="36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Picture 4" descr="economics">
            <a:extLst>
              <a:ext uri="{FF2B5EF4-FFF2-40B4-BE49-F238E27FC236}">
                <a16:creationId xmlns:a16="http://schemas.microsoft.com/office/drawing/2014/main" id="{723439CA-08AC-4BAC-8915-88428EF26DB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651378"/>
            <a:ext cx="8761863" cy="46402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7158215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3736F6-4559-45DD-86DD-514256AC4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6347" y="365125"/>
            <a:ext cx="9197454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2 branches of Economics -3-</a:t>
            </a:r>
            <a:endParaRPr lang="fr-FR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7" name="Espace réservé du contenu 3" descr="micro-macro-economics">
            <a:extLst>
              <a:ext uri="{FF2B5EF4-FFF2-40B4-BE49-F238E27FC236}">
                <a16:creationId xmlns:a16="http://schemas.microsoft.com/office/drawing/2014/main" id="{E099F36C-EBCE-4479-84B3-7B281C41E3CE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69" y="1690688"/>
            <a:ext cx="8570794" cy="45818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021449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3736F6-4559-45DD-86DD-514256AC4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3768" y="365125"/>
            <a:ext cx="9020032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fields of Economics        -4-</a:t>
            </a:r>
            <a:endParaRPr lang="fr-FR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6" name="Picture 2" descr="LESSON 2: What is Development Economics? (1) - IAU Office of Astronomy for  Development">
            <a:extLst>
              <a:ext uri="{FF2B5EF4-FFF2-40B4-BE49-F238E27FC236}">
                <a16:creationId xmlns:a16="http://schemas.microsoft.com/office/drawing/2014/main" id="{A9CE9245-1A8C-4A09-A2B5-B12CA7D4450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5534" y="1419367"/>
            <a:ext cx="8611738" cy="491319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2597828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3736F6-4559-45DD-86DD-514256AC4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5655" y="378773"/>
            <a:ext cx="9020032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Goods &amp; Services                  </a:t>
            </a:r>
            <a:r>
              <a:rPr lang="en-US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-5-</a:t>
            </a:r>
            <a:endParaRPr lang="fr-FR" sz="36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4338" name="Picture 2" descr="Creating Global Product and Service Offerings | SpringerLink">
            <a:extLst>
              <a:ext uri="{FF2B5EF4-FFF2-40B4-BE49-F238E27FC236}">
                <a16:creationId xmlns:a16="http://schemas.microsoft.com/office/drawing/2014/main" id="{2184BC68-8BED-42ED-8A1E-972BC7EB491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78" y="1704335"/>
            <a:ext cx="8679976" cy="4532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263761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7D553C-330D-4711-AD93-F8681A081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Economic Agents                   -6- </a:t>
            </a:r>
            <a:endParaRPr lang="fr-FR" dirty="0"/>
          </a:p>
        </p:txBody>
      </p:sp>
      <p:pic>
        <p:nvPicPr>
          <p:cNvPr id="11266" name="Picture 2" descr="21.1 Measuring Total Output – Principles of Economics">
            <a:extLst>
              <a:ext uri="{FF2B5EF4-FFF2-40B4-BE49-F238E27FC236}">
                <a16:creationId xmlns:a16="http://schemas.microsoft.com/office/drawing/2014/main" id="{F94FF987-2E07-4B63-B372-12E7F322705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651804"/>
            <a:ext cx="8766628" cy="46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741606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A9AE2A-F0C5-4B88-893E-9986E73FA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9286" y="219982"/>
            <a:ext cx="10515600" cy="1325563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</a:t>
            </a:r>
            <a:r>
              <a:rPr lang="fr-FR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Consumer Vs Producer   -7-</a:t>
            </a:r>
          </a:p>
        </p:txBody>
      </p:sp>
      <p:pic>
        <p:nvPicPr>
          <p:cNvPr id="9218" name="Picture 2" descr="Producers and Consumers - Cleve Gibbon">
            <a:extLst>
              <a:ext uri="{FF2B5EF4-FFF2-40B4-BE49-F238E27FC236}">
                <a16:creationId xmlns:a16="http://schemas.microsoft.com/office/drawing/2014/main" id="{D895B2F2-14AB-4619-A2B9-C2836E02715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43" y="1756229"/>
            <a:ext cx="8490857" cy="4542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116093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3736F6-4559-45DD-86DD-514256AC4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3768" y="365125"/>
            <a:ext cx="9020032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Importance of Economics     -8-</a:t>
            </a:r>
            <a:endParaRPr lang="fr-FR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6" name="Picture 6" descr="The importance of economics - Economics Help">
            <a:extLst>
              <a:ext uri="{FF2B5EF4-FFF2-40B4-BE49-F238E27FC236}">
                <a16:creationId xmlns:a16="http://schemas.microsoft.com/office/drawing/2014/main" id="{44623A21-5BA2-43B7-88C4-94CC07382AA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690688"/>
            <a:ext cx="8734567" cy="46418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1157708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riting Class Welcome to - ppt download">
            <a:extLst>
              <a:ext uri="{FF2B5EF4-FFF2-40B4-BE49-F238E27FC236}">
                <a16:creationId xmlns:a16="http://schemas.microsoft.com/office/drawing/2014/main" id="{B2577428-5FBA-454D-824C-4EF33244D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458346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4299</TotalTime>
  <Words>2059</Words>
  <Application>Microsoft Office PowerPoint</Application>
  <PresentationFormat>Grand écran</PresentationFormat>
  <Paragraphs>269</Paragraphs>
  <Slides>56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56</vt:i4>
      </vt:variant>
    </vt:vector>
  </HeadingPairs>
  <TitlesOfParts>
    <vt:vector size="64" baseType="lpstr">
      <vt:lpstr>Arial</vt:lpstr>
      <vt:lpstr>Calibri</vt:lpstr>
      <vt:lpstr>Calibri Light</vt:lpstr>
      <vt:lpstr>Overpass</vt:lpstr>
      <vt:lpstr>Raleway</vt:lpstr>
      <vt:lpstr>Times New Roman</vt:lpstr>
      <vt:lpstr>Wingdings</vt:lpstr>
      <vt:lpstr>Thème Office</vt:lpstr>
      <vt:lpstr>Introduction to economics   Chapter 1</vt:lpstr>
      <vt:lpstr>Présentation PowerPoint</vt:lpstr>
      <vt:lpstr>Course objectives</vt:lpstr>
      <vt:lpstr>                           Syllabus :         The challenge of economics </vt:lpstr>
      <vt:lpstr>  I- Definition &amp; Scope of Economics </vt:lpstr>
      <vt:lpstr>I-1. Definitions of Economics </vt:lpstr>
      <vt:lpstr>I-2- Nature of Economics              -1-</vt:lpstr>
      <vt:lpstr>I-2- Nature of Economics                 -2-</vt:lpstr>
      <vt:lpstr>I-2- Nature of Economics              -3-</vt:lpstr>
      <vt:lpstr>Présentation PowerPoint</vt:lpstr>
      <vt:lpstr>I-2- Nature of Economics                -4-</vt:lpstr>
      <vt:lpstr>I-3- The Top 4 Definitions               -1-</vt:lpstr>
      <vt:lpstr>I-3- The Top 4 Definitions               -2-</vt:lpstr>
      <vt:lpstr>I-3- The Top 4 Definitions                 -3-</vt:lpstr>
      <vt:lpstr>Présentation PowerPoint</vt:lpstr>
      <vt:lpstr>I-4-  The Scope of Economics</vt:lpstr>
      <vt:lpstr>I-4-1- - The Fields of Economics</vt:lpstr>
      <vt:lpstr>I-4-2- The Branches of Economics</vt:lpstr>
      <vt:lpstr>Présentation PowerPoint</vt:lpstr>
      <vt:lpstr>I-4-3- Problem-Solving Approaches towards Economy </vt:lpstr>
      <vt:lpstr>II-The Foundation of Economics </vt:lpstr>
      <vt:lpstr>II-The Foundation of Economics</vt:lpstr>
      <vt:lpstr>II-1- Central Problem of all Economies</vt:lpstr>
      <vt:lpstr>II-2- The Scarcity</vt:lpstr>
      <vt:lpstr>II-3 - 10 Principles of Economics       -1- </vt:lpstr>
      <vt:lpstr>II-3 - 10 Principles of Economics         -2- </vt:lpstr>
      <vt:lpstr>II-4- The Factors of Production</vt:lpstr>
      <vt:lpstr>II-4-1- The Inputs</vt:lpstr>
      <vt:lpstr>Présentation PowerPoint</vt:lpstr>
      <vt:lpstr>II-4-2- GOODS &amp; SERVICES</vt:lpstr>
      <vt:lpstr>II-3-2-                                      A- Services</vt:lpstr>
      <vt:lpstr>II-3-2- B- GOODS-1</vt:lpstr>
      <vt:lpstr>II-4-2- B- GOODS                                - 2</vt:lpstr>
      <vt:lpstr>                                    Opportunity cost</vt:lpstr>
      <vt:lpstr>II-3-2- B-GOODS                                   -3</vt:lpstr>
      <vt:lpstr>Goods / Services</vt:lpstr>
      <vt:lpstr>                 III- Economic Agents </vt:lpstr>
      <vt:lpstr>III- The Economic actors</vt:lpstr>
      <vt:lpstr>IV-1- Economic Decision Makers     -1-</vt:lpstr>
      <vt:lpstr>III-1-  Economic Decision Makers   -2-</vt:lpstr>
      <vt:lpstr>IV-1-  Economic Decision Makers    -3-</vt:lpstr>
      <vt:lpstr>III-1-  Economic Decision Makers    -4-</vt:lpstr>
      <vt:lpstr>III- 2- Consumers / Producers      -1-</vt:lpstr>
      <vt:lpstr>III- 2- Consumers / Producers      -2-</vt:lpstr>
      <vt:lpstr>III- 2- Consumers / Producers                  -3-</vt:lpstr>
      <vt:lpstr>III- 2- Consumers / Producers          -4-</vt:lpstr>
      <vt:lpstr>Présentation PowerPoint</vt:lpstr>
      <vt:lpstr>           The nature of Economics       -1-</vt:lpstr>
      <vt:lpstr>The top 4 definitions of Economics  -2-</vt:lpstr>
      <vt:lpstr>The 2 branches of Economics -3-</vt:lpstr>
      <vt:lpstr>The fields of Economics        -4-</vt:lpstr>
      <vt:lpstr>Goods &amp; Services                  -5-</vt:lpstr>
      <vt:lpstr>            Economic Agents                   -6- </vt:lpstr>
      <vt:lpstr>    Consumer Vs Producer   -7-</vt:lpstr>
      <vt:lpstr>Importance of Economics     -8-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ESAD</dc:creator>
  <cp:lastModifiedBy>Myriam</cp:lastModifiedBy>
  <cp:revision>52</cp:revision>
  <dcterms:created xsi:type="dcterms:W3CDTF">2021-08-28T18:51:41Z</dcterms:created>
  <dcterms:modified xsi:type="dcterms:W3CDTF">2022-10-08T08:59:07Z</dcterms:modified>
</cp:coreProperties>
</file>