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81" r:id="rId2"/>
    <p:sldId id="369" r:id="rId3"/>
    <p:sldId id="364" r:id="rId4"/>
    <p:sldId id="365" r:id="rId5"/>
    <p:sldId id="380" r:id="rId6"/>
    <p:sldId id="371" r:id="rId7"/>
    <p:sldId id="370" r:id="rId8"/>
    <p:sldId id="367" r:id="rId9"/>
    <p:sldId id="373" r:id="rId10"/>
    <p:sldId id="379" r:id="rId11"/>
    <p:sldId id="29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1"/>
            <p14:sldId id="369"/>
            <p14:sldId id="364"/>
            <p14:sldId id="365"/>
            <p14:sldId id="380"/>
            <p14:sldId id="371"/>
            <p14:sldId id="370"/>
            <p14:sldId id="367"/>
            <p14:sldId id="373"/>
            <p14:sldId id="379"/>
            <p14:sldId id="29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11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hyperlink" Target="mailto:hamza@midocean.a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emf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519484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Nermin Hamza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Ewais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24037"/>
            <a:ext cx="504599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Forensics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cy Cybersecurity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7F9462-95C7-5068-0AE1-ABC9EF352332}"/>
              </a:ext>
            </a:extLst>
          </p:cNvPr>
          <p:cNvSpPr txBox="1"/>
          <p:nvPr/>
        </p:nvSpPr>
        <p:spPr>
          <a:xfrm>
            <a:off x="561562" y="1777706"/>
            <a:ext cx="69872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br>
              <a:rPr lang="en-US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r>
              <a:rPr lang="en-US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339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31880" y="1837189"/>
            <a:ext cx="6235438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Nermin Hamza </a:t>
            </a:r>
            <a:r>
              <a:rPr lang="en-US" sz="2400" b="1" i="1" dirty="0" err="1">
                <a:solidFill>
                  <a:srgbClr val="FF0000"/>
                </a:solidFill>
              </a:rPr>
              <a:t>Ewais</a:t>
            </a:r>
            <a:endParaRPr lang="en-US" sz="2400" b="1" i="1" dirty="0">
              <a:solidFill>
                <a:srgbClr val="FF0000"/>
              </a:solidFill>
            </a:endParaRPr>
          </a:p>
          <a:p>
            <a:pPr marL="800100" lvl="1" indent="-342900" algn="just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>
                <a:solidFill>
                  <a:srgbClr val="0070C0"/>
                </a:solidFill>
              </a:rPr>
              <a:t>Assistant  </a:t>
            </a:r>
            <a:r>
              <a:rPr lang="en-US" sz="2000" dirty="0">
                <a:solidFill>
                  <a:srgbClr val="0070C0"/>
                </a:solidFill>
              </a:rPr>
              <a:t>Professor in computer science 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 err="1">
                <a:solidFill>
                  <a:schemeClr val="bg1"/>
                </a:solidFill>
              </a:rPr>
              <a:t>Ph.D</a:t>
            </a:r>
            <a:r>
              <a:rPr lang="en-US" sz="2000" dirty="0">
                <a:solidFill>
                  <a:schemeClr val="bg1"/>
                </a:solidFill>
              </a:rPr>
              <a:t> from Cairo University 2010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PHD Thesis: “A novel security system for computer networks”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M.Sc</a:t>
            </a:r>
            <a:r>
              <a:rPr lang="en-US" sz="2000" dirty="0">
                <a:solidFill>
                  <a:schemeClr val="bg1"/>
                </a:solidFill>
              </a:rPr>
              <a:t> from Cairo University, 2005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B.Sc</a:t>
            </a:r>
            <a:r>
              <a:rPr lang="en-US" sz="2000" dirty="0">
                <a:solidFill>
                  <a:schemeClr val="bg1"/>
                </a:solidFill>
              </a:rPr>
              <a:t> from Cairo University , 2000</a:t>
            </a:r>
          </a:p>
          <a:p>
            <a:pPr marL="914400" lvl="2" indent="0" algn="just">
              <a:defRPr/>
            </a:pPr>
            <a:endParaRPr lang="en-US" sz="2000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B48A5AE-18AD-88F3-AE56-CE6300836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67497" y="6507510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94DA0E-A410-BA49-1709-AE97E796CA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59530" y="296686"/>
            <a:ext cx="4333875" cy="583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62949"/>
            <a:ext cx="10317163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Work.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Cairo University – King Abdulaziz University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Training.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CEH – CHFI- Academic Courses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	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(Tuesday at 9:00 PM) every day</a:t>
            </a:r>
          </a:p>
          <a:p>
            <a:pPr marL="919163" lvl="1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chemeClr val="accent6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</a:t>
            </a:r>
            <a:r>
              <a:rPr lang="en-US" sz="2000" dirty="0">
                <a:solidFill>
                  <a:schemeClr val="bg1"/>
                </a:solidFill>
                <a:hlinkClick r:id="rId7"/>
              </a:rPr>
              <a:t>hamza@midocean.ae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“IT Forensic”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4EE87-8B7D-16C7-E5D6-749333AF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86567" y="6517901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4972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2BF89B-7C79-DA22-8E31-F3696163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05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IT forensics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1026" name="Picture 2" descr="What is Digital Forensics and Why Is It Important?">
            <a:extLst>
              <a:ext uri="{FF2B5EF4-FFF2-40B4-BE49-F238E27FC236}">
                <a16:creationId xmlns:a16="http://schemas.microsoft.com/office/drawing/2014/main" id="{69E85DE8-18C3-B511-D0B3-E5C4ACE4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38" y="2101602"/>
            <a:ext cx="7620000" cy="37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36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IT forensics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1527871"/>
            <a:ext cx="7803235" cy="334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1"/>
                </a:solidFill>
              </a:rPr>
              <a:t>This course is designed to provide a basic foundation in the field of digital forensic for students in the science of crime scene investigation.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1"/>
                </a:solidFill>
              </a:rPr>
              <a:t>The student will gain experience in the use of various analytical methods that are used to analyze digital evidence during criminal investigations. </a:t>
            </a:r>
            <a:endParaRPr lang="ar-YE" sz="2400" dirty="0">
              <a:solidFill>
                <a:schemeClr val="bg1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534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954" y="1459148"/>
            <a:ext cx="8607257" cy="4651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Learning Outcomes: 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Understand what is digital forensic and its important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Explain the process of digital forensics analysis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Gain an understanding of the tradeoffs and differences between various digital forensic tools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Understand the workings of file systems and operating system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Create disk images, recover deleted files, and extract hidden information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Write the final report. </a:t>
            </a:r>
          </a:p>
          <a:p>
            <a:pPr lvl="1" algn="just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7453" y="6511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33400" y="1505744"/>
            <a:ext cx="6297612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</a:t>
            </a:r>
            <a:r>
              <a:rPr lang="en-US" sz="2000" dirty="0">
                <a:solidFill>
                  <a:schemeClr val="bg1"/>
                </a:solidFill>
              </a:rPr>
              <a:t>credit hours.  </a:t>
            </a:r>
            <a:endParaRPr lang="en-US" sz="1600" dirty="0">
              <a:solidFill>
                <a:schemeClr val="bg1"/>
              </a:solidFill>
            </a:endParaRPr>
          </a:p>
          <a:p>
            <a:pPr lvl="1">
              <a:defRPr/>
            </a:pPr>
            <a:endParaRPr lang="ar-YE" sz="2000" dirty="0">
              <a:solidFill>
                <a:schemeClr val="bg1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rgbClr val="FFFF00"/>
                </a:solidFill>
              </a:rPr>
              <a:t>Required Textbook: </a:t>
            </a:r>
            <a:endParaRPr lang="ar-YE" sz="2000" b="1" i="1" dirty="0">
              <a:solidFill>
                <a:srgbClr val="FFFF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dirty="0">
                <a:solidFill>
                  <a:schemeClr val="bg1"/>
                </a:solidFill>
              </a:rPr>
              <a:t>Learn Computer Forensics , William Oettinger ,2020 </a:t>
            </a:r>
            <a:r>
              <a:rPr lang="en-US" dirty="0" err="1">
                <a:solidFill>
                  <a:schemeClr val="bg1"/>
                </a:solidFill>
              </a:rPr>
              <a:t>Packt</a:t>
            </a:r>
            <a:r>
              <a:rPr lang="en-US" dirty="0">
                <a:solidFill>
                  <a:schemeClr val="bg1"/>
                </a:solidFill>
              </a:rPr>
              <a:t> Publishing</a:t>
            </a:r>
          </a:p>
          <a:p>
            <a:pPr marL="514350" lvl="1" indent="-514350">
              <a:buAutoNum type="arabicPeriod"/>
              <a:defRPr/>
            </a:pPr>
            <a:endParaRPr lang="en-US" dirty="0">
              <a:solidFill>
                <a:schemeClr val="bg1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dirty="0">
                <a:solidFill>
                  <a:schemeClr val="bg1"/>
                </a:solidFill>
              </a:rPr>
              <a:t>Guide to Computer Forensics and Investigations: Processing Digital Evidence 6th Edition Bill Nelson , Amelia Phillips and Christopher </a:t>
            </a:r>
            <a:r>
              <a:rPr lang="en-US" dirty="0" err="1">
                <a:solidFill>
                  <a:schemeClr val="bg1"/>
                </a:solidFill>
              </a:rPr>
              <a:t>Steuart</a:t>
            </a:r>
            <a:r>
              <a:rPr lang="en-US" dirty="0">
                <a:solidFill>
                  <a:schemeClr val="bg1"/>
                </a:solidFill>
              </a:rPr>
              <a:t> Cengage Learning, Inc 2019</a:t>
            </a: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692E0B-3E1F-48CF-F28B-D299DC2C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4129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7A45912-A6CE-47CA-0607-D6199BDE75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8559" y="1343793"/>
            <a:ext cx="2073042" cy="27095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A48B76A-6724-EF3B-21AA-4054B3D1FD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22086" y="2985211"/>
            <a:ext cx="2073041" cy="282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752600" y="1740280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  Introduction to IT Forensics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Lecture2  The Forensic Analysis Process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Lecture3   Acquisition of Evidence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Lecture4   Computer System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Lecture5   Operating systems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Lecture6   Memory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Lecture7   Network and E-mail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Lecture8   Database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Lecture9   Cloud ,Web  and Mobile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Lecture10 Reporting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D4EF5D-F1BA-CA01-5BDC-3C732326C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4870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3CE5E8-4170-610A-B2E5-0C94F3EEA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383" y="647318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chemeClr val="bg1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80</a:t>
            </a:r>
            <a:r>
              <a:rPr lang="en-GB" sz="2000" dirty="0">
                <a:solidFill>
                  <a:schemeClr val="bg1"/>
                </a:solidFill>
              </a:rPr>
              <a:t>% mark</a:t>
            </a:r>
            <a:r>
              <a:rPr lang="en-US" sz="2000" dirty="0">
                <a:solidFill>
                  <a:schemeClr val="bg1"/>
                </a:solidFill>
              </a:rPr>
              <a:t>s</a:t>
            </a:r>
            <a:endParaRPr lang="en-GB" sz="2000" dirty="0">
              <a:solidFill>
                <a:schemeClr val="bg1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20</a:t>
            </a:r>
            <a:r>
              <a:rPr lang="en-GB" sz="2000" dirty="0">
                <a:solidFill>
                  <a:schemeClr val="bg1"/>
                </a:solidFill>
              </a:rPr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B49827-70F2-BBEF-7ED6-EF2BD378B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76390" y="646888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9274001" y="2278301"/>
            <a:ext cx="2741825" cy="2369899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4">
            <a:extLst>
              <a:ext uri="{FF2B5EF4-FFF2-40B4-BE49-F238E27FC236}">
                <a16:creationId xmlns:a16="http://schemas.microsoft.com/office/drawing/2014/main" id="{D4D80811-6ED1-67F8-C9E3-EE19EBCA7F55}"/>
              </a:ext>
            </a:extLst>
          </p:cNvPr>
          <p:cNvSpPr>
            <a:spLocks noChangeAspect="1" noChangeArrowheads="1"/>
          </p:cNvSpPr>
          <p:nvPr/>
        </p:nvSpPr>
        <p:spPr bwMode="auto">
          <a:xfrm rot="16917413"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AutoShape 6">
            <a:extLst>
              <a:ext uri="{FF2B5EF4-FFF2-40B4-BE49-F238E27FC236}">
                <a16:creationId xmlns:a16="http://schemas.microsoft.com/office/drawing/2014/main" id="{C81473D3-5C9A-CC89-A109-07EA68FEC190}"/>
              </a:ext>
            </a:extLst>
          </p:cNvPr>
          <p:cNvSpPr>
            <a:spLocks noChangeAspect="1" noChangeArrowheads="1"/>
          </p:cNvSpPr>
          <p:nvPr/>
        </p:nvSpPr>
        <p:spPr bwMode="auto">
          <a:xfrm rot="16917413"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AutoShape 8">
            <a:extLst>
              <a:ext uri="{FF2B5EF4-FFF2-40B4-BE49-F238E27FC236}">
                <a16:creationId xmlns:a16="http://schemas.microsoft.com/office/drawing/2014/main" id="{28D8BC5B-2AF9-B6ED-F14A-3011336C9C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67A10B1-D6C3-F901-F936-ADD431C2B5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014" y="1218742"/>
            <a:ext cx="5660587" cy="4872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2FB1CB9-63E0-DF55-7511-AC38D569C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F076A1-033E-258D-ECC5-5D4AB32B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11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7" y="-49217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all back drop pastel أطيب التهاني التمنيات بالتوفيق wake up bypass  Architecture">
            <a:extLst>
              <a:ext uri="{FF2B5EF4-FFF2-40B4-BE49-F238E27FC236}">
                <a16:creationId xmlns:a16="http://schemas.microsoft.com/office/drawing/2014/main" id="{DF6390E3-85D9-DCDB-463A-5C0174735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783" y="2231334"/>
            <a:ext cx="8338930" cy="344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520</Words>
  <Application>Microsoft Office PowerPoint</Application>
  <PresentationFormat>Widescreen</PresentationFormat>
  <Paragraphs>127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Aardvark Cafe</vt:lpstr>
      <vt:lpstr>Arial</vt:lpstr>
      <vt:lpstr>Calibri</vt:lpstr>
      <vt:lpstr>Calibri Light</vt:lpstr>
      <vt:lpstr>Constantia</vt:lpstr>
      <vt:lpstr>Tahoma</vt:lpstr>
      <vt:lpstr>Tajawal Medium</vt:lpstr>
      <vt:lpstr>Times New Roman</vt:lpstr>
      <vt:lpstr>Wingdings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nermin hamza</cp:lastModifiedBy>
  <cp:revision>19</cp:revision>
  <dcterms:created xsi:type="dcterms:W3CDTF">2023-04-29T09:08:23Z</dcterms:created>
  <dcterms:modified xsi:type="dcterms:W3CDTF">2023-09-26T10:11:32Z</dcterms:modified>
</cp:coreProperties>
</file>