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482" r:id="rId2"/>
    <p:sldId id="483" r:id="rId3"/>
    <p:sldId id="484" r:id="rId4"/>
    <p:sldId id="486" r:id="rId5"/>
    <p:sldId id="547" r:id="rId6"/>
    <p:sldId id="545" r:id="rId7"/>
    <p:sldId id="546" r:id="rId8"/>
    <p:sldId id="539" r:id="rId9"/>
    <p:sldId id="544" r:id="rId10"/>
    <p:sldId id="502" r:id="rId11"/>
    <p:sldId id="489" r:id="rId12"/>
    <p:sldId id="503" r:id="rId13"/>
    <p:sldId id="490" r:id="rId14"/>
    <p:sldId id="515" r:id="rId15"/>
    <p:sldId id="276" r:id="rId16"/>
    <p:sldId id="491" r:id="rId17"/>
    <p:sldId id="516" r:id="rId18"/>
    <p:sldId id="492" r:id="rId19"/>
    <p:sldId id="493" r:id="rId20"/>
    <p:sldId id="494" r:id="rId21"/>
    <p:sldId id="517" r:id="rId22"/>
    <p:sldId id="495" r:id="rId23"/>
    <p:sldId id="540" r:id="rId24"/>
    <p:sldId id="496" r:id="rId25"/>
    <p:sldId id="504" r:id="rId26"/>
    <p:sldId id="497" r:id="rId27"/>
    <p:sldId id="505" r:id="rId28"/>
    <p:sldId id="498" r:id="rId29"/>
    <p:sldId id="499" r:id="rId30"/>
    <p:sldId id="500" r:id="rId31"/>
    <p:sldId id="506" r:id="rId32"/>
    <p:sldId id="507" r:id="rId33"/>
    <p:sldId id="509" r:id="rId34"/>
    <p:sldId id="510" r:id="rId35"/>
    <p:sldId id="541" r:id="rId36"/>
    <p:sldId id="501" r:id="rId37"/>
    <p:sldId id="512" r:id="rId38"/>
    <p:sldId id="514" r:id="rId39"/>
    <p:sldId id="521" r:id="rId40"/>
    <p:sldId id="522" r:id="rId41"/>
    <p:sldId id="523" r:id="rId42"/>
    <p:sldId id="524" r:id="rId43"/>
    <p:sldId id="525" r:id="rId44"/>
    <p:sldId id="526" r:id="rId45"/>
    <p:sldId id="542" r:id="rId46"/>
    <p:sldId id="531" r:id="rId47"/>
    <p:sldId id="532" r:id="rId48"/>
    <p:sldId id="543" r:id="rId49"/>
    <p:sldId id="535" r:id="rId50"/>
    <p:sldId id="537" r:id="rId51"/>
    <p:sldId id="4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484"/>
            <p14:sldId id="486"/>
            <p14:sldId id="547"/>
            <p14:sldId id="545"/>
            <p14:sldId id="546"/>
            <p14:sldId id="539"/>
            <p14:sldId id="544"/>
            <p14:sldId id="502"/>
            <p14:sldId id="489"/>
            <p14:sldId id="503"/>
            <p14:sldId id="490"/>
            <p14:sldId id="515"/>
            <p14:sldId id="276"/>
            <p14:sldId id="491"/>
            <p14:sldId id="516"/>
            <p14:sldId id="492"/>
            <p14:sldId id="493"/>
            <p14:sldId id="494"/>
            <p14:sldId id="517"/>
            <p14:sldId id="495"/>
            <p14:sldId id="540"/>
            <p14:sldId id="496"/>
            <p14:sldId id="504"/>
            <p14:sldId id="497"/>
            <p14:sldId id="505"/>
            <p14:sldId id="498"/>
            <p14:sldId id="499"/>
            <p14:sldId id="500"/>
            <p14:sldId id="506"/>
            <p14:sldId id="507"/>
            <p14:sldId id="509"/>
            <p14:sldId id="510"/>
            <p14:sldId id="541"/>
            <p14:sldId id="501"/>
            <p14:sldId id="512"/>
            <p14:sldId id="514"/>
            <p14:sldId id="521"/>
            <p14:sldId id="522"/>
            <p14:sldId id="523"/>
            <p14:sldId id="524"/>
            <p14:sldId id="525"/>
            <p14:sldId id="526"/>
            <p14:sldId id="542"/>
            <p14:sldId id="531"/>
            <p14:sldId id="532"/>
            <p14:sldId id="543"/>
            <p14:sldId id="535"/>
            <p14:sldId id="537"/>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54150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21713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66315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20833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31.pn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p:spPr>
        <p:txBody>
          <a:bodyPr wrap="square">
            <a:spAutoFit/>
          </a:bodyPr>
          <a:lstStyle/>
          <a:p>
            <a:pPr marL="457200" indent="-457200">
              <a:buFont typeface="Wingdings" pitchFamily="2" charset="2"/>
              <a:buChar char="Ø"/>
            </a:pPr>
            <a:r>
              <a:rPr lang="en-US" sz="3200" dirty="0" smtClean="0">
                <a:solidFill>
                  <a:schemeClr val="bg1">
                    <a:lumMod val="95000"/>
                  </a:schemeClr>
                </a:solidFill>
              </a:rPr>
              <a:t>Introduction</a:t>
            </a:r>
          </a:p>
          <a:p>
            <a:pPr marL="457200" indent="-457200">
              <a:buFont typeface="Wingdings" pitchFamily="2" charset="2"/>
              <a:buChar char="Ø"/>
            </a:pPr>
            <a:r>
              <a:rPr lang="en-US" sz="3200" dirty="0" smtClean="0">
                <a:solidFill>
                  <a:schemeClr val="bg1">
                    <a:lumMod val="95000"/>
                  </a:schemeClr>
                </a:solidFill>
              </a:rPr>
              <a:t>Learning </a:t>
            </a:r>
            <a:r>
              <a:rPr lang="en-US" sz="3200" dirty="0">
                <a:solidFill>
                  <a:schemeClr val="bg1">
                    <a:lumMod val="95000"/>
                  </a:schemeClr>
                </a:solidFill>
              </a:rPr>
              <a:t>and the process of change </a:t>
            </a:r>
            <a:endParaRPr lang="en-US" sz="3200" dirty="0" smtClean="0">
              <a:solidFill>
                <a:schemeClr val="bg1">
                  <a:lumMod val="95000"/>
                </a:schemeClr>
              </a:solidFill>
            </a:endParaRPr>
          </a:p>
          <a:p>
            <a:pPr marL="457200" indent="-457200">
              <a:buFont typeface="Wingdings" pitchFamily="2" charset="2"/>
              <a:buChar char="Ø"/>
            </a:pPr>
            <a:r>
              <a:rPr lang="en-US" sz="3200" dirty="0" smtClean="0">
                <a:solidFill>
                  <a:schemeClr val="bg1">
                    <a:lumMod val="95000"/>
                  </a:schemeClr>
                </a:solidFill>
              </a:rPr>
              <a:t>The </a:t>
            </a:r>
            <a:r>
              <a:rPr lang="en-US" sz="3200" dirty="0" smtClean="0">
                <a:solidFill>
                  <a:schemeClr val="bg1">
                    <a:lumMod val="95000"/>
                  </a:schemeClr>
                </a:solidFill>
              </a:rPr>
              <a:t>behavioral </a:t>
            </a:r>
            <a:r>
              <a:rPr lang="en-US" sz="3200" dirty="0">
                <a:solidFill>
                  <a:schemeClr val="bg1">
                    <a:lumMod val="95000"/>
                  </a:schemeClr>
                </a:solidFill>
              </a:rPr>
              <a:t>approach to change </a:t>
            </a:r>
            <a:endParaRPr lang="en-US" sz="3200" dirty="0" smtClean="0">
              <a:solidFill>
                <a:schemeClr val="bg1">
                  <a:lumMod val="95000"/>
                </a:schemeClr>
              </a:solidFill>
            </a:endParaRPr>
          </a:p>
          <a:p>
            <a:pPr marL="457200" indent="-457200">
              <a:buFont typeface="Wingdings" pitchFamily="2" charset="2"/>
              <a:buChar char="Ø"/>
            </a:pPr>
            <a:r>
              <a:rPr lang="en-US" sz="3200" dirty="0" smtClean="0">
                <a:solidFill>
                  <a:schemeClr val="bg1">
                    <a:lumMod val="95000"/>
                  </a:schemeClr>
                </a:solidFill>
              </a:rPr>
              <a:t>The </a:t>
            </a:r>
            <a:r>
              <a:rPr lang="en-US" sz="3200" dirty="0">
                <a:solidFill>
                  <a:schemeClr val="bg1">
                    <a:lumMod val="95000"/>
                  </a:schemeClr>
                </a:solidFill>
              </a:rPr>
              <a:t>cognitive </a:t>
            </a:r>
            <a:r>
              <a:rPr lang="en-US" sz="3200" dirty="0" smtClean="0">
                <a:solidFill>
                  <a:schemeClr val="bg1">
                    <a:lumMod val="95000"/>
                  </a:schemeClr>
                </a:solidFill>
              </a:rPr>
              <a:t>approach to </a:t>
            </a:r>
            <a:r>
              <a:rPr lang="en-US" sz="3200" dirty="0">
                <a:solidFill>
                  <a:schemeClr val="bg1">
                    <a:lumMod val="95000"/>
                  </a:schemeClr>
                </a:solidFill>
              </a:rPr>
              <a:t>change </a:t>
            </a:r>
            <a:endParaRPr lang="en-US" sz="3200" dirty="0" smtClean="0">
              <a:solidFill>
                <a:schemeClr val="bg1">
                  <a:lumMod val="95000"/>
                </a:schemeClr>
              </a:solidFill>
            </a:endParaRPr>
          </a:p>
          <a:p>
            <a:pPr marL="457200" indent="-457200">
              <a:buFont typeface="Wingdings" pitchFamily="2" charset="2"/>
              <a:buChar char="Ø"/>
            </a:pPr>
            <a:r>
              <a:rPr lang="en-US" sz="3200" dirty="0" smtClean="0">
                <a:solidFill>
                  <a:schemeClr val="bg1">
                    <a:lumMod val="95000"/>
                  </a:schemeClr>
                </a:solidFill>
              </a:rPr>
              <a:t>The </a:t>
            </a:r>
            <a:r>
              <a:rPr lang="en-US" sz="3200" dirty="0">
                <a:solidFill>
                  <a:schemeClr val="bg1">
                    <a:lumMod val="95000"/>
                  </a:schemeClr>
                </a:solidFill>
              </a:rPr>
              <a:t>psychodynamic approach to </a:t>
            </a:r>
            <a:r>
              <a:rPr lang="en-US" sz="3200" dirty="0" smtClean="0">
                <a:solidFill>
                  <a:schemeClr val="bg1">
                    <a:lumMod val="95000"/>
                  </a:schemeClr>
                </a:solidFill>
              </a:rPr>
              <a:t>change</a:t>
            </a:r>
            <a:endParaRPr lang="en-US" sz="3200" dirty="0">
              <a:solidFill>
                <a:schemeClr val="bg1">
                  <a:lumMod val="95000"/>
                </a:schemeClr>
              </a:solidFill>
            </a:endParaRPr>
          </a:p>
          <a:p>
            <a:pPr marL="457200" indent="-457200">
              <a:buFont typeface="Wingdings" pitchFamily="2" charset="2"/>
              <a:buChar char="Ø"/>
            </a:pPr>
            <a:r>
              <a:rPr lang="en-US" sz="3200" dirty="0">
                <a:solidFill>
                  <a:schemeClr val="bg1">
                    <a:lumMod val="95000"/>
                  </a:schemeClr>
                </a:solidFill>
              </a:rPr>
              <a:t>The humanistic psychology approach to </a:t>
            </a:r>
            <a:r>
              <a:rPr lang="en-US" sz="3200" dirty="0" smtClean="0">
                <a:solidFill>
                  <a:schemeClr val="bg1">
                    <a:lumMod val="95000"/>
                  </a:schemeClr>
                </a:solidFill>
              </a:rPr>
              <a:t>change</a:t>
            </a:r>
            <a:endParaRPr lang="en-US" sz="3200" dirty="0">
              <a:solidFill>
                <a:schemeClr val="bg1">
                  <a:lumMod val="95000"/>
                </a:schemeClr>
              </a:solidFill>
            </a:endParaRPr>
          </a:p>
        </p:txBody>
      </p:sp>
    </p:spTree>
    <p:extLst>
      <p:ext uri="{BB962C8B-B14F-4D97-AF65-F5344CB8AC3E}">
        <p14:creationId xmlns:p14="http://schemas.microsoft.com/office/powerpoint/2010/main" val="1389485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b="1" dirty="0" smtClean="0">
                <a:solidFill>
                  <a:schemeClr val="bg1">
                    <a:lumMod val="95000"/>
                  </a:schemeClr>
                </a:solidFill>
              </a:rPr>
              <a:t>Introduction</a:t>
            </a:r>
          </a:p>
          <a:p>
            <a:pPr marL="457200" indent="-457200">
              <a:buFont typeface="Wingdings" pitchFamily="2" charset="2"/>
              <a:buChar char="Ø"/>
            </a:pPr>
            <a:r>
              <a:rPr lang="en-US" sz="3200" dirty="0" smtClean="0">
                <a:solidFill>
                  <a:schemeClr val="bg1">
                    <a:lumMod val="50000"/>
                  </a:schemeClr>
                </a:solidFill>
              </a:rPr>
              <a:t>Learning </a:t>
            </a:r>
            <a:r>
              <a:rPr lang="en-US" sz="3200" dirty="0">
                <a:solidFill>
                  <a:schemeClr val="bg1">
                    <a:lumMod val="50000"/>
                  </a:schemeClr>
                </a:solidFill>
              </a:rPr>
              <a:t>and the process of change </a:t>
            </a:r>
            <a:endParaRPr lang="en-US" sz="3200" dirty="0" smtClean="0">
              <a:solidFill>
                <a:schemeClr val="bg1">
                  <a:lumMod val="50000"/>
                </a:schemeClr>
              </a:solidFill>
            </a:endParaRPr>
          </a:p>
          <a:p>
            <a:pPr marL="457200" indent="-457200">
              <a:buFont typeface="Wingdings" pitchFamily="2" charset="2"/>
              <a:buChar char="Ø"/>
            </a:pPr>
            <a:r>
              <a:rPr lang="en-US" sz="3200" dirty="0" smtClean="0">
                <a:solidFill>
                  <a:schemeClr val="bg1">
                    <a:lumMod val="50000"/>
                  </a:schemeClr>
                </a:solidFill>
              </a:rPr>
              <a:t>The </a:t>
            </a:r>
            <a:r>
              <a:rPr lang="en-US" sz="3200" dirty="0" err="1" smtClean="0">
                <a:solidFill>
                  <a:schemeClr val="bg1">
                    <a:lumMod val="50000"/>
                  </a:schemeClr>
                </a:solidFill>
              </a:rPr>
              <a:t>behavioural</a:t>
            </a:r>
            <a:r>
              <a:rPr lang="en-US" sz="3200" dirty="0" smtClean="0">
                <a:solidFill>
                  <a:schemeClr val="bg1">
                    <a:lumMod val="50000"/>
                  </a:schemeClr>
                </a:solidFill>
              </a:rPr>
              <a:t> </a:t>
            </a:r>
            <a:r>
              <a:rPr lang="en-US" sz="3200" dirty="0">
                <a:solidFill>
                  <a:schemeClr val="bg1">
                    <a:lumMod val="50000"/>
                  </a:schemeClr>
                </a:solidFill>
              </a:rPr>
              <a:t>approach to change </a:t>
            </a:r>
            <a:endParaRPr lang="en-US" sz="3200" dirty="0" smtClean="0">
              <a:solidFill>
                <a:schemeClr val="bg1">
                  <a:lumMod val="50000"/>
                </a:schemeClr>
              </a:solidFill>
            </a:endParaRPr>
          </a:p>
          <a:p>
            <a:pPr marL="457200" indent="-457200">
              <a:buFont typeface="Wingdings" pitchFamily="2" charset="2"/>
              <a:buChar char="Ø"/>
            </a:pPr>
            <a:r>
              <a:rPr lang="en-US" sz="3200" dirty="0" smtClean="0">
                <a:solidFill>
                  <a:schemeClr val="bg1">
                    <a:lumMod val="50000"/>
                  </a:schemeClr>
                </a:solidFill>
              </a:rPr>
              <a:t>The </a:t>
            </a:r>
            <a:r>
              <a:rPr lang="en-US" sz="3200" dirty="0">
                <a:solidFill>
                  <a:schemeClr val="bg1">
                    <a:lumMod val="50000"/>
                  </a:schemeClr>
                </a:solidFill>
              </a:rPr>
              <a:t>cognitive </a:t>
            </a:r>
            <a:r>
              <a:rPr lang="en-US" sz="3200" dirty="0" smtClean="0">
                <a:solidFill>
                  <a:schemeClr val="bg1">
                    <a:lumMod val="50000"/>
                  </a:schemeClr>
                </a:solidFill>
              </a:rPr>
              <a:t>approach to </a:t>
            </a:r>
            <a:r>
              <a:rPr lang="en-US" sz="3200" dirty="0">
                <a:solidFill>
                  <a:schemeClr val="bg1">
                    <a:lumMod val="50000"/>
                  </a:schemeClr>
                </a:solidFill>
              </a:rPr>
              <a:t>change </a:t>
            </a:r>
            <a:endParaRPr lang="en-US" sz="3200" dirty="0" smtClean="0">
              <a:solidFill>
                <a:schemeClr val="bg1">
                  <a:lumMod val="50000"/>
                </a:schemeClr>
              </a:solidFill>
            </a:endParaRPr>
          </a:p>
          <a:p>
            <a:pPr marL="457200" indent="-457200">
              <a:buFont typeface="Wingdings" pitchFamily="2" charset="2"/>
              <a:buChar char="Ø"/>
            </a:pPr>
            <a:r>
              <a:rPr lang="en-US" sz="3200" dirty="0" smtClean="0">
                <a:solidFill>
                  <a:schemeClr val="bg1">
                    <a:lumMod val="50000"/>
                  </a:schemeClr>
                </a:solidFill>
              </a:rPr>
              <a:t>The </a:t>
            </a:r>
            <a:r>
              <a:rPr lang="en-US" sz="3200" dirty="0">
                <a:solidFill>
                  <a:schemeClr val="bg1">
                    <a:lumMod val="50000"/>
                  </a:schemeClr>
                </a:solidFill>
              </a:rPr>
              <a:t>psychodynamic approach to </a:t>
            </a:r>
            <a:r>
              <a:rPr lang="en-US" sz="3200" dirty="0" smtClean="0">
                <a:solidFill>
                  <a:schemeClr val="bg1">
                    <a:lumMod val="50000"/>
                  </a:schemeClr>
                </a:solidFill>
              </a:rPr>
              <a:t>change</a:t>
            </a:r>
            <a:endParaRPr lang="en-US" sz="3200" dirty="0">
              <a:solidFill>
                <a:schemeClr val="bg1">
                  <a:lumMod val="50000"/>
                </a:schemeClr>
              </a:solidFill>
            </a:endParaRPr>
          </a:p>
          <a:p>
            <a:pPr marL="457200" indent="-457200">
              <a:buFont typeface="Wingdings" pitchFamily="2" charset="2"/>
              <a:buChar char="Ø"/>
            </a:pPr>
            <a:r>
              <a:rPr lang="en-US" sz="3200" dirty="0">
                <a:solidFill>
                  <a:schemeClr val="bg1">
                    <a:lumMod val="50000"/>
                  </a:schemeClr>
                </a:solidFill>
              </a:rPr>
              <a:t>The humanistic psychology approach to </a:t>
            </a:r>
            <a:r>
              <a:rPr lang="en-US" sz="3200" dirty="0" smtClean="0">
                <a:solidFill>
                  <a:schemeClr val="bg1">
                    <a:lumMod val="50000"/>
                  </a:schemeClr>
                </a:solidFill>
              </a:rPr>
              <a:t>change</a:t>
            </a:r>
            <a:endParaRPr lang="en-US" sz="3200" dirty="0">
              <a:solidFill>
                <a:schemeClr val="bg1">
                  <a:lumMod val="50000"/>
                </a:schemeClr>
              </a:solidFill>
            </a:endParaRPr>
          </a:p>
        </p:txBody>
      </p:sp>
    </p:spTree>
    <p:extLst>
      <p:ext uri="{BB962C8B-B14F-4D97-AF65-F5344CB8AC3E}">
        <p14:creationId xmlns:p14="http://schemas.microsoft.com/office/powerpoint/2010/main" val="3124689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822469" y="2551300"/>
            <a:ext cx="9868650" cy="2308324"/>
          </a:xfrm>
          <a:prstGeom prst="rect">
            <a:avLst/>
          </a:prstGeom>
          <a:noFill/>
        </p:spPr>
        <p:txBody>
          <a:bodyPr wrap="square" rtlCol="0">
            <a:spAutoFit/>
          </a:bodyPr>
          <a:lstStyle/>
          <a:p>
            <a:r>
              <a:rPr lang="en-US" sz="2400" b="1" dirty="0" smtClean="0">
                <a:solidFill>
                  <a:schemeClr val="bg1"/>
                </a:solidFill>
              </a:rPr>
              <a:t>This subject is about making sense of</a:t>
            </a:r>
            <a:r>
              <a:rPr lang="ar-EG" sz="2400" b="1" dirty="0" smtClean="0">
                <a:solidFill>
                  <a:schemeClr val="bg1"/>
                </a:solidFill>
              </a:rPr>
              <a:t> </a:t>
            </a:r>
            <a:r>
              <a:rPr lang="en-US" sz="2400" b="1" dirty="0" smtClean="0">
                <a:solidFill>
                  <a:schemeClr val="bg1"/>
                </a:solidFill>
              </a:rPr>
              <a:t>change management. The world we live in continues to change at an intense</a:t>
            </a:r>
            <a:r>
              <a:rPr lang="ar-EG" sz="2400" b="1" dirty="0" smtClean="0">
                <a:solidFill>
                  <a:schemeClr val="bg1"/>
                </a:solidFill>
              </a:rPr>
              <a:t> </a:t>
            </a:r>
            <a:r>
              <a:rPr lang="en-US" sz="2400" b="1" dirty="0" smtClean="0">
                <a:solidFill>
                  <a:schemeClr val="bg1"/>
                </a:solidFill>
              </a:rPr>
              <a:t>rate. Not a day goes by, it seems, without</a:t>
            </a:r>
            <a:r>
              <a:rPr lang="ar-EG" sz="2400" b="1" dirty="0" smtClean="0">
                <a:solidFill>
                  <a:schemeClr val="bg1"/>
                </a:solidFill>
              </a:rPr>
              <a:t> </a:t>
            </a:r>
            <a:r>
              <a:rPr lang="en-US" sz="2400" b="1" dirty="0" smtClean="0">
                <a:solidFill>
                  <a:schemeClr val="bg1"/>
                </a:solidFill>
              </a:rPr>
              <a:t>another important discovery or</a:t>
            </a:r>
            <a:r>
              <a:rPr lang="ar-EG" sz="2400" b="1" dirty="0" smtClean="0">
                <a:solidFill>
                  <a:schemeClr val="bg1"/>
                </a:solidFill>
              </a:rPr>
              <a:t> </a:t>
            </a:r>
            <a:r>
              <a:rPr lang="en-US" sz="2400" b="1" dirty="0" smtClean="0">
                <a:solidFill>
                  <a:schemeClr val="bg1"/>
                </a:solidFill>
              </a:rPr>
              <a:t>boundary-pushing invention in the</a:t>
            </a:r>
            <a:r>
              <a:rPr lang="ar-EG" sz="2400" b="1" dirty="0" smtClean="0">
                <a:solidFill>
                  <a:schemeClr val="bg1"/>
                </a:solidFill>
              </a:rPr>
              <a:t> </a:t>
            </a:r>
            <a:r>
              <a:rPr lang="en-US" sz="2400" b="1" dirty="0" smtClean="0">
                <a:solidFill>
                  <a:schemeClr val="bg1"/>
                </a:solidFill>
              </a:rPr>
              <a:t>scientific fields. The economics of globalization</a:t>
            </a:r>
            <a:r>
              <a:rPr lang="ar-EG" sz="2400" b="1" dirty="0" smtClean="0">
                <a:solidFill>
                  <a:schemeClr val="bg1"/>
                </a:solidFill>
              </a:rPr>
              <a:t> </a:t>
            </a:r>
            <a:r>
              <a:rPr lang="en-US" sz="2400" b="1" dirty="0" smtClean="0">
                <a:solidFill>
                  <a:schemeClr val="bg1"/>
                </a:solidFill>
              </a:rPr>
              <a:t>seems to dominate much of our</a:t>
            </a:r>
            <a:r>
              <a:rPr lang="ar-EG" sz="2400" b="1" dirty="0" smtClean="0">
                <a:solidFill>
                  <a:schemeClr val="bg1"/>
                </a:solidFill>
              </a:rPr>
              <a:t> </a:t>
            </a:r>
            <a:r>
              <a:rPr lang="en-US" sz="2400" b="1" dirty="0" smtClean="0">
                <a:solidFill>
                  <a:schemeClr val="bg1"/>
                </a:solidFill>
              </a:rPr>
              <a:t>political and corporate thinking, while</a:t>
            </a:r>
            <a:r>
              <a:rPr lang="ar-EG" sz="2400" b="1" dirty="0" smtClean="0">
                <a:solidFill>
                  <a:schemeClr val="bg1"/>
                </a:solidFill>
              </a:rPr>
              <a:t> </a:t>
            </a:r>
            <a:r>
              <a:rPr lang="en-US" sz="2400" b="1" dirty="0" smtClean="0">
                <a:solidFill>
                  <a:schemeClr val="bg1"/>
                </a:solidFill>
              </a:rPr>
              <a:t>the shadow side of globalization– develops at an equally alarming pace.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smtClean="0">
                <a:solidFill>
                  <a:schemeClr val="bg1"/>
                </a:solidFill>
              </a:rPr>
              <a:t>1 </a:t>
            </a:r>
            <a:r>
              <a:rPr lang="en-US" sz="2400" b="1" dirty="0">
                <a:solidFill>
                  <a:schemeClr val="bg1"/>
                </a:solidFill>
              </a:rPr>
              <a:t>Individual change </a:t>
            </a:r>
          </a:p>
          <a:p>
            <a:r>
              <a:rPr lang="en-US" sz="2400" dirty="0">
                <a:solidFill>
                  <a:schemeClr val="bg1"/>
                </a:solidFill>
              </a:rPr>
              <a:t>Learning and the process of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2 Team change </a:t>
            </a:r>
          </a:p>
          <a:p>
            <a:r>
              <a:rPr lang="en-US" sz="2400" dirty="0">
                <a:solidFill>
                  <a:schemeClr val="bg1"/>
                </a:solidFill>
              </a:rPr>
              <a:t>What is a group and when is it a team?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3 Organizational change </a:t>
            </a:r>
          </a:p>
          <a:p>
            <a:r>
              <a:rPr lang="en-US" sz="2400" dirty="0">
                <a:solidFill>
                  <a:schemeClr val="bg1"/>
                </a:solidFill>
              </a:rPr>
              <a:t>How organizations really work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4 Leading change </a:t>
            </a:r>
          </a:p>
          <a:p>
            <a:r>
              <a:rPr lang="en-US" sz="2400" dirty="0">
                <a:solidFill>
                  <a:schemeClr val="bg1"/>
                </a:solidFill>
              </a:rPr>
              <a:t>Roles that leaders play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5 The change agent </a:t>
            </a:r>
          </a:p>
          <a:p>
            <a:r>
              <a:rPr lang="en-US" sz="2400" dirty="0">
                <a:solidFill>
                  <a:schemeClr val="bg1"/>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endParaRPr lang="en-US" sz="3200" b="1" i="1" u="sng" dirty="0" smtClean="0">
              <a:solidFill>
                <a:schemeClr val="bg1"/>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1"/>
                </a:solidFill>
              </a:rPr>
              <a:t>6 Mergers and acquisitions </a:t>
            </a:r>
          </a:p>
          <a:p>
            <a:r>
              <a:rPr lang="en-US" sz="2400" dirty="0">
                <a:solidFill>
                  <a:schemeClr val="bg1"/>
                </a:solidFill>
              </a:rPr>
              <a:t>The purpose of merger and acquisition activity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7 Cultural change </a:t>
            </a:r>
          </a:p>
          <a:p>
            <a:r>
              <a:rPr lang="en-US" sz="2400" dirty="0">
                <a:solidFill>
                  <a:schemeClr val="bg1"/>
                </a:solidFill>
              </a:rPr>
              <a:t>Guidelines for achieving successful cultural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8 IT-based process change </a:t>
            </a:r>
          </a:p>
          <a:p>
            <a:r>
              <a:rPr lang="en-US" sz="2400" dirty="0">
                <a:solidFill>
                  <a:schemeClr val="bg1"/>
                </a:solidFill>
              </a:rPr>
              <a:t>The role of IT management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9 Complex change </a:t>
            </a:r>
          </a:p>
          <a:p>
            <a:r>
              <a:rPr lang="en-US" sz="2400" dirty="0">
                <a:solidFill>
                  <a:schemeClr val="bg1"/>
                </a:solidFill>
              </a:rPr>
              <a:t>When is change complex</a:t>
            </a:r>
            <a:r>
              <a:rPr lang="en-US" sz="2400" dirty="0" smtClean="0">
                <a:solidFill>
                  <a:schemeClr val="bg1"/>
                </a:solidFill>
              </a:rPr>
              <a:t>?</a:t>
            </a:r>
          </a:p>
          <a:p>
            <a:endParaRPr lang="en-US" sz="2400" dirty="0">
              <a:solidFill>
                <a:schemeClr val="bg1"/>
              </a:solidFill>
            </a:endParaRPr>
          </a:p>
          <a:p>
            <a:pPr marL="342900" indent="-342900">
              <a:buFont typeface="Wingdings" pitchFamily="2" charset="2"/>
              <a:buChar char="Ø"/>
            </a:pPr>
            <a:r>
              <a:rPr lang="en-US" sz="2400" b="1" dirty="0">
                <a:solidFill>
                  <a:schemeClr val="bg1"/>
                </a:solidFill>
              </a:rPr>
              <a:t>10 Leading change in uncertain times </a:t>
            </a:r>
          </a:p>
          <a:p>
            <a:r>
              <a:rPr lang="en-US" sz="2400" dirty="0">
                <a:solidFill>
                  <a:schemeClr val="bg1"/>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1">
                    <a:lumMod val="50000"/>
                  </a:schemeClr>
                </a:solidFill>
              </a:rPr>
              <a:t>Introduction</a:t>
            </a:r>
          </a:p>
          <a:p>
            <a:pPr marL="457200" indent="-457200">
              <a:buFont typeface="Wingdings" pitchFamily="2" charset="2"/>
              <a:buChar char="Ø"/>
            </a:pPr>
            <a:r>
              <a:rPr lang="en-US" sz="3200" b="1" dirty="0" smtClean="0">
                <a:solidFill>
                  <a:schemeClr val="bg1"/>
                </a:solidFill>
              </a:rPr>
              <a:t>Learning </a:t>
            </a:r>
            <a:r>
              <a:rPr lang="en-US" sz="3200" b="1" dirty="0">
                <a:solidFill>
                  <a:schemeClr val="bg1"/>
                </a:solidFill>
              </a:rPr>
              <a:t>and the process of change </a:t>
            </a:r>
            <a:endParaRPr lang="en-US" sz="3200" b="1" dirty="0" smtClean="0">
              <a:solidFill>
                <a:schemeClr val="bg1"/>
              </a:solidFill>
            </a:endParaRPr>
          </a:p>
          <a:p>
            <a:pPr marL="457200" indent="-457200">
              <a:buFont typeface="Wingdings" pitchFamily="2" charset="2"/>
              <a:buChar char="Ø"/>
            </a:pPr>
            <a:r>
              <a:rPr lang="en-US" sz="3200" dirty="0" smtClean="0">
                <a:solidFill>
                  <a:schemeClr val="bg1">
                    <a:lumMod val="50000"/>
                  </a:schemeClr>
                </a:solidFill>
              </a:rPr>
              <a:t>The </a:t>
            </a:r>
            <a:r>
              <a:rPr lang="en-US" sz="3200" dirty="0" err="1" smtClean="0">
                <a:solidFill>
                  <a:schemeClr val="bg1">
                    <a:lumMod val="50000"/>
                  </a:schemeClr>
                </a:solidFill>
              </a:rPr>
              <a:t>behavioural</a:t>
            </a:r>
            <a:r>
              <a:rPr lang="en-US" sz="3200" dirty="0" smtClean="0">
                <a:solidFill>
                  <a:schemeClr val="bg1">
                    <a:lumMod val="50000"/>
                  </a:schemeClr>
                </a:solidFill>
              </a:rPr>
              <a:t> </a:t>
            </a:r>
            <a:r>
              <a:rPr lang="en-US" sz="3200" dirty="0">
                <a:solidFill>
                  <a:schemeClr val="bg1">
                    <a:lumMod val="50000"/>
                  </a:schemeClr>
                </a:solidFill>
              </a:rPr>
              <a:t>approach to change </a:t>
            </a:r>
            <a:endParaRPr lang="en-US" sz="3200" dirty="0" smtClean="0">
              <a:solidFill>
                <a:schemeClr val="bg1">
                  <a:lumMod val="50000"/>
                </a:schemeClr>
              </a:solidFill>
            </a:endParaRPr>
          </a:p>
          <a:p>
            <a:pPr marL="457200" indent="-457200">
              <a:buFont typeface="Wingdings" pitchFamily="2" charset="2"/>
              <a:buChar char="Ø"/>
            </a:pPr>
            <a:r>
              <a:rPr lang="en-US" sz="3200" dirty="0" smtClean="0">
                <a:solidFill>
                  <a:schemeClr val="bg1">
                    <a:lumMod val="50000"/>
                  </a:schemeClr>
                </a:solidFill>
              </a:rPr>
              <a:t>The </a:t>
            </a:r>
            <a:r>
              <a:rPr lang="en-US" sz="3200" dirty="0">
                <a:solidFill>
                  <a:schemeClr val="bg1">
                    <a:lumMod val="50000"/>
                  </a:schemeClr>
                </a:solidFill>
              </a:rPr>
              <a:t>cognitive </a:t>
            </a:r>
            <a:r>
              <a:rPr lang="en-US" sz="3200" dirty="0" smtClean="0">
                <a:solidFill>
                  <a:schemeClr val="bg1">
                    <a:lumMod val="50000"/>
                  </a:schemeClr>
                </a:solidFill>
              </a:rPr>
              <a:t>approach to </a:t>
            </a:r>
            <a:r>
              <a:rPr lang="en-US" sz="3200" dirty="0">
                <a:solidFill>
                  <a:schemeClr val="bg1">
                    <a:lumMod val="50000"/>
                  </a:schemeClr>
                </a:solidFill>
              </a:rPr>
              <a:t>change </a:t>
            </a:r>
            <a:endParaRPr lang="en-US" sz="3200" dirty="0" smtClean="0">
              <a:solidFill>
                <a:schemeClr val="bg1">
                  <a:lumMod val="50000"/>
                </a:schemeClr>
              </a:solidFill>
            </a:endParaRPr>
          </a:p>
          <a:p>
            <a:pPr marL="457200" indent="-457200">
              <a:buFont typeface="Wingdings" pitchFamily="2" charset="2"/>
              <a:buChar char="Ø"/>
            </a:pPr>
            <a:r>
              <a:rPr lang="en-US" sz="3200" dirty="0" smtClean="0">
                <a:solidFill>
                  <a:schemeClr val="bg1">
                    <a:lumMod val="50000"/>
                  </a:schemeClr>
                </a:solidFill>
              </a:rPr>
              <a:t>The </a:t>
            </a:r>
            <a:r>
              <a:rPr lang="en-US" sz="3200" dirty="0">
                <a:solidFill>
                  <a:schemeClr val="bg1">
                    <a:lumMod val="50000"/>
                  </a:schemeClr>
                </a:solidFill>
              </a:rPr>
              <a:t>psychodynamic approach to </a:t>
            </a:r>
            <a:r>
              <a:rPr lang="en-US" sz="3200" dirty="0" smtClean="0">
                <a:solidFill>
                  <a:schemeClr val="bg1">
                    <a:lumMod val="50000"/>
                  </a:schemeClr>
                </a:solidFill>
              </a:rPr>
              <a:t>change</a:t>
            </a:r>
            <a:endParaRPr lang="en-US" sz="3200" dirty="0">
              <a:solidFill>
                <a:schemeClr val="bg1">
                  <a:lumMod val="50000"/>
                </a:schemeClr>
              </a:solidFill>
            </a:endParaRPr>
          </a:p>
          <a:p>
            <a:pPr marL="457200" indent="-457200">
              <a:buFont typeface="Wingdings" pitchFamily="2" charset="2"/>
              <a:buChar char="Ø"/>
            </a:pPr>
            <a:r>
              <a:rPr lang="en-US" sz="3200" dirty="0">
                <a:solidFill>
                  <a:schemeClr val="bg1">
                    <a:lumMod val="50000"/>
                  </a:schemeClr>
                </a:solidFill>
              </a:rPr>
              <a:t>The humanistic psychology approach to </a:t>
            </a:r>
            <a:r>
              <a:rPr lang="en-US" sz="3200" dirty="0" smtClean="0">
                <a:solidFill>
                  <a:schemeClr val="bg1">
                    <a:lumMod val="50000"/>
                  </a:schemeClr>
                </a:solidFill>
              </a:rPr>
              <a:t>change</a:t>
            </a:r>
            <a:endParaRPr lang="en-US" sz="3200" dirty="0">
              <a:solidFill>
                <a:schemeClr val="bg1">
                  <a:lumMod val="50000"/>
                </a:schemeClr>
              </a:solidFill>
            </a:endParaRPr>
          </a:p>
        </p:txBody>
      </p:sp>
    </p:spTree>
    <p:extLst>
      <p:ext uri="{BB962C8B-B14F-4D97-AF65-F5344CB8AC3E}">
        <p14:creationId xmlns:p14="http://schemas.microsoft.com/office/powerpoint/2010/main" val="952200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LEARNING AND THE PROCESS OF CHANGE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1180"/>
            <a:ext cx="8417320" cy="2308324"/>
          </a:xfrm>
          <a:prstGeom prst="rect">
            <a:avLst/>
          </a:prstGeom>
          <a:noFill/>
        </p:spPr>
        <p:txBody>
          <a:bodyPr wrap="square" rtlCol="0">
            <a:spAutoFit/>
          </a:bodyPr>
          <a:lstStyle/>
          <a:p>
            <a:r>
              <a:rPr lang="en-US" sz="2400" dirty="0">
                <a:solidFill>
                  <a:schemeClr val="bg1"/>
                </a:solidFill>
              </a:rPr>
              <a:t>Buchanan and </a:t>
            </a:r>
            <a:r>
              <a:rPr lang="en-US" sz="2400" dirty="0" err="1">
                <a:solidFill>
                  <a:schemeClr val="bg1"/>
                </a:solidFill>
              </a:rPr>
              <a:t>Huczynski</a:t>
            </a:r>
            <a:r>
              <a:rPr lang="en-US" sz="2400" dirty="0">
                <a:solidFill>
                  <a:schemeClr val="bg1"/>
                </a:solidFill>
              </a:rPr>
              <a:t> (1985) define learning as ‘the process of </a:t>
            </a:r>
            <a:r>
              <a:rPr lang="en-US" sz="2400" dirty="0" smtClean="0">
                <a:solidFill>
                  <a:schemeClr val="bg1"/>
                </a:solidFill>
              </a:rPr>
              <a:t>acquiring knowledge </a:t>
            </a:r>
            <a:r>
              <a:rPr lang="en-US" sz="2400" dirty="0">
                <a:solidFill>
                  <a:schemeClr val="bg1"/>
                </a:solidFill>
              </a:rPr>
              <a:t>through experience which leads to a change in </a:t>
            </a:r>
            <a:r>
              <a:rPr lang="en-US" sz="2400" dirty="0" smtClean="0">
                <a:solidFill>
                  <a:schemeClr val="bg1"/>
                </a:solidFill>
              </a:rPr>
              <a:t>behavior’. Learning </a:t>
            </a:r>
            <a:r>
              <a:rPr lang="en-US" sz="2400" dirty="0">
                <a:solidFill>
                  <a:schemeClr val="bg1"/>
                </a:solidFill>
              </a:rPr>
              <a:t>is not just an acquisition of knowledge, but </a:t>
            </a:r>
            <a:r>
              <a:rPr lang="en-US" sz="2400" dirty="0" smtClean="0">
                <a:solidFill>
                  <a:schemeClr val="bg1"/>
                </a:solidFill>
              </a:rPr>
              <a:t>the application </a:t>
            </a:r>
            <a:r>
              <a:rPr lang="en-US" sz="2400" dirty="0">
                <a:solidFill>
                  <a:schemeClr val="bg1"/>
                </a:solidFill>
              </a:rPr>
              <a:t>of </a:t>
            </a:r>
            <a:r>
              <a:rPr lang="en-US" sz="2400" dirty="0" smtClean="0">
                <a:solidFill>
                  <a:schemeClr val="bg1"/>
                </a:solidFill>
              </a:rPr>
              <a:t>it through </a:t>
            </a:r>
            <a:r>
              <a:rPr lang="en-US" sz="2400" dirty="0">
                <a:solidFill>
                  <a:schemeClr val="bg1"/>
                </a:solidFill>
              </a:rPr>
              <a:t>doing something different in the world</a:t>
            </a:r>
            <a:r>
              <a:rPr lang="en-US" sz="2400" dirty="0" smtClean="0">
                <a:solidFill>
                  <a:schemeClr val="bg1"/>
                </a:solidFill>
              </a:rPr>
              <a:t>.</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93274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LEARNING AND THE PROCESS OF CHANGE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1180"/>
            <a:ext cx="8417320" cy="1846659"/>
          </a:xfrm>
          <a:prstGeom prst="rect">
            <a:avLst/>
          </a:prstGeom>
          <a:noFill/>
        </p:spPr>
        <p:txBody>
          <a:bodyPr wrap="square" rtlCol="0">
            <a:spAutoFit/>
          </a:bodyPr>
          <a:lstStyle/>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Many of the change scenarios that you find yourself in require you to learn something new, or to adjust to a new way of operating: your new boss likes and dislikes, for example.</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72742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LEARNING AND THE PROCESS OF CHANGE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73771"/>
            <a:ext cx="8417320" cy="1569660"/>
          </a:xfrm>
          <a:prstGeom prst="rect">
            <a:avLst/>
          </a:prstGeom>
          <a:noFill/>
        </p:spPr>
        <p:txBody>
          <a:bodyPr wrap="square" rtlCol="0">
            <a:spAutoFit/>
          </a:bodyPr>
          <a:lstStyle/>
          <a:p>
            <a:r>
              <a:rPr lang="en-US" sz="2400" dirty="0">
                <a:solidFill>
                  <a:schemeClr val="bg1"/>
                </a:solidFill>
              </a:rPr>
              <a:t>There is another example of driving your new car for the first time. For many people, the joy of a new car is tempered by the nervousness of driving it for the first time. </a:t>
            </a:r>
            <a:endParaRPr lang="en-US" sz="2400" dirty="0" smtClean="0">
              <a:solidFill>
                <a:schemeClr val="bg1"/>
              </a:solidFill>
            </a:endParaRPr>
          </a:p>
          <a:p>
            <a:endParaRPr lang="en-US" sz="2400" dirty="0">
              <a:solidFill>
                <a:schemeClr val="bg1"/>
              </a:solidFil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8734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LEARNING AND THE PROCESS OF CHANGE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848" y="2351256"/>
            <a:ext cx="8417320" cy="3046988"/>
          </a:xfrm>
          <a:prstGeom prst="rect">
            <a:avLst/>
          </a:prstGeom>
          <a:noFill/>
        </p:spPr>
        <p:txBody>
          <a:bodyPr wrap="square" rtlCol="0">
            <a:spAutoFit/>
          </a:bodyPr>
          <a:lstStyle/>
          <a:p>
            <a:endParaRPr lang="en-US" sz="2400" dirty="0">
              <a:solidFill>
                <a:schemeClr val="bg1"/>
              </a:solidFill>
            </a:endParaRPr>
          </a:p>
          <a:p>
            <a:r>
              <a:rPr lang="en-US" sz="2400" dirty="0" smtClean="0">
                <a:solidFill>
                  <a:schemeClr val="bg1"/>
                </a:solidFill>
              </a:rPr>
              <a:t>Getting </a:t>
            </a:r>
            <a:r>
              <a:rPr lang="en-US" sz="2400" dirty="0">
                <a:solidFill>
                  <a:schemeClr val="bg1"/>
                </a:solidFill>
              </a:rPr>
              <a:t>into the driving </a:t>
            </a:r>
            <a:r>
              <a:rPr lang="en-US" sz="2400" dirty="0" smtClean="0">
                <a:solidFill>
                  <a:schemeClr val="bg1"/>
                </a:solidFill>
              </a:rPr>
              <a:t>seat </a:t>
            </a:r>
            <a:r>
              <a:rPr lang="en-US" sz="2400" dirty="0">
                <a:solidFill>
                  <a:schemeClr val="bg1"/>
                </a:solidFill>
              </a:rPr>
              <a:t>of your old car is an automatic response, as is doing the normal checks, turning the key and driving off. However, with a new car, all the buttons and control panels might be in different positions. there are things might occur that will require an instantaneous response: sounding the horn, flashing your lights, putting the hazard lights on or activating the windscreen wipers.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1927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1"/>
                </a:solidFill>
              </a:rPr>
              <a:t>LEARNING AND THE PROCESS OF CHANGE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848" y="2351256"/>
            <a:ext cx="8417320" cy="1569660"/>
          </a:xfrm>
          <a:prstGeom prst="rect">
            <a:avLst/>
          </a:prstGeom>
          <a:noFill/>
        </p:spPr>
        <p:txBody>
          <a:bodyPr wrap="square" rtlCol="0">
            <a:spAutoFit/>
          </a:bodyPr>
          <a:lstStyle/>
          <a:p>
            <a:r>
              <a:rPr lang="en-US" sz="2400" dirty="0">
                <a:solidFill>
                  <a:schemeClr val="bg1"/>
                </a:solidFill>
              </a:rPr>
              <a:t>All these things you would have done automatically but now you need to think about them. Thinking not only requires time, it also requires a ‘psychological space’ which it is not easy to create when driving along at your normal speed</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4787552" y="3934280"/>
            <a:ext cx="5901404" cy="2453122"/>
          </a:xfrm>
          <a:prstGeom prst="rect">
            <a:avLst/>
          </a:prstGeom>
        </p:spPr>
      </p:pic>
    </p:spTree>
    <p:extLst>
      <p:ext uri="{BB962C8B-B14F-4D97-AF65-F5344CB8AC3E}">
        <p14:creationId xmlns:p14="http://schemas.microsoft.com/office/powerpoint/2010/main" val="3230979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5751441" y="1125644"/>
            <a:ext cx="6238193" cy="954107"/>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Conscious and unconscious competence and incompetence</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752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96722" y="1967561"/>
            <a:ext cx="4124457" cy="3046988"/>
          </a:xfrm>
          <a:prstGeom prst="rect">
            <a:avLst/>
          </a:prstGeom>
          <a:noFill/>
        </p:spPr>
        <p:txBody>
          <a:bodyPr wrap="square" rtlCol="0">
            <a:spAutoFit/>
          </a:bodyPr>
          <a:lstStyle/>
          <a:p>
            <a:endParaRPr lang="en-US" sz="2400" dirty="0" smtClean="0">
              <a:solidFill>
                <a:srgbClr val="2D3956"/>
              </a:solidFill>
              <a:latin typeface="Times New Roman" panose="02020603050405020304" pitchFamily="18" charset="0"/>
              <a:cs typeface="Times New Roman" panose="02020603050405020304" pitchFamily="18" charset="0"/>
            </a:endParaRPr>
          </a:p>
          <a:p>
            <a:r>
              <a:rPr lang="en-US" sz="2400" dirty="0" smtClean="0">
                <a:solidFill>
                  <a:srgbClr val="2D3956"/>
                </a:solidFill>
                <a:latin typeface="Times New Roman" panose="02020603050405020304" pitchFamily="18" charset="0"/>
                <a:cs typeface="Times New Roman" panose="02020603050405020304" pitchFamily="18" charset="0"/>
              </a:rPr>
              <a:t>Psychologists </a:t>
            </a:r>
            <a:r>
              <a:rPr lang="en-US" sz="2400" dirty="0">
                <a:solidFill>
                  <a:srgbClr val="2D3956"/>
                </a:solidFill>
                <a:latin typeface="Times New Roman" panose="02020603050405020304" pitchFamily="18" charset="0"/>
                <a:cs typeface="Times New Roman" panose="02020603050405020304" pitchFamily="18" charset="0"/>
              </a:rPr>
              <a:t>suggest that people have a worldview that entails some things being in the foreground and others being in the background of their consciousness.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p:cNvPicPr>
            <a:picLocks noChangeAspect="1"/>
          </p:cNvPicPr>
          <p:nvPr/>
        </p:nvPicPr>
        <p:blipFill>
          <a:blip r:embed="rId3"/>
          <a:stretch>
            <a:fillRect/>
          </a:stretch>
        </p:blipFill>
        <p:spPr>
          <a:xfrm>
            <a:off x="6134324" y="2101395"/>
            <a:ext cx="4477375" cy="328248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96722" y="1967561"/>
            <a:ext cx="10541000" cy="212365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example of driving a new car for the first time, something else is happening. Assuming that I am an experienced driver, many of the aspects of driving, for me, are unconscious. All of these aspects I hopefully carry out competently.</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3404586" y="3671566"/>
            <a:ext cx="5525271" cy="2384341"/>
          </a:xfrm>
          <a:prstGeom prst="rect">
            <a:avLst/>
          </a:prstGeom>
        </p:spPr>
      </p:pic>
    </p:spTree>
    <p:extLst>
      <p:ext uri="{BB962C8B-B14F-4D97-AF65-F5344CB8AC3E}">
        <p14:creationId xmlns:p14="http://schemas.microsoft.com/office/powerpoint/2010/main" val="865615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Kolb’s learning cycle</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8750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99880"/>
            <a:ext cx="5795376" cy="332398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smtClean="0">
                <a:solidFill>
                  <a:srgbClr val="2D3956"/>
                </a:solidFill>
                <a:latin typeface="Times New Roman" panose="02020603050405020304" pitchFamily="18" charset="0"/>
                <a:cs typeface="Times New Roman" panose="02020603050405020304" pitchFamily="18" charset="0"/>
              </a:rPr>
              <a:t>David </a:t>
            </a:r>
            <a:r>
              <a:rPr lang="en-US" sz="2400" dirty="0">
                <a:solidFill>
                  <a:srgbClr val="2D3956"/>
                </a:solidFill>
                <a:latin typeface="Times New Roman" panose="02020603050405020304" pitchFamily="18" charset="0"/>
                <a:cs typeface="Times New Roman" panose="02020603050405020304" pitchFamily="18" charset="0"/>
              </a:rPr>
              <a:t>Kolb (1984) developed a model of experiential learning, which unpacked how learning occurs, and what stages a typical individual goes through in order to learn. It shows that we learn through a process of doing and thinking. The labels of activist, reflector, theorist and pragmatist.</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009555" y="2155119"/>
            <a:ext cx="3978442" cy="3353268"/>
          </a:xfrm>
          <a:prstGeom prst="rect">
            <a:avLst/>
          </a:prstGeom>
        </p:spPr>
      </p:pic>
    </p:spTree>
    <p:extLst>
      <p:ext uri="{BB962C8B-B14F-4D97-AF65-F5344CB8AC3E}">
        <p14:creationId xmlns:p14="http://schemas.microsoft.com/office/powerpoint/2010/main" val="3812108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Kolb’s learning cycle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99880"/>
            <a:ext cx="5795376" cy="73866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632394" y="2246157"/>
            <a:ext cx="8927211" cy="3338744"/>
          </a:xfrm>
          <a:prstGeom prst="rect">
            <a:avLst/>
          </a:prstGeom>
        </p:spPr>
      </p:pic>
    </p:spTree>
    <p:extLst>
      <p:ext uri="{BB962C8B-B14F-4D97-AF65-F5344CB8AC3E}">
        <p14:creationId xmlns:p14="http://schemas.microsoft.com/office/powerpoint/2010/main" val="361473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Kolb’s learning cycle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8100629" cy="3908762"/>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A new piece of software arrives in the office or in your home. </a:t>
            </a:r>
            <a:r>
              <a:rPr lang="en-US" sz="2400" dirty="0" smtClean="0"/>
              <a:t>How do </a:t>
            </a:r>
            <a:r>
              <a:rPr lang="en-US" sz="2400" dirty="0"/>
              <a:t>you go about learning about it</a:t>
            </a:r>
            <a:r>
              <a:rPr lang="en-US" sz="2400" dirty="0" smtClean="0"/>
              <a:t>?</a:t>
            </a:r>
          </a:p>
          <a:p>
            <a:endParaRPr lang="en-US" sz="2400" dirty="0"/>
          </a:p>
          <a:p>
            <a:r>
              <a:rPr lang="en-US" sz="2400" dirty="0"/>
              <a:t>• Do you install it and start trying it out? (Activist)</a:t>
            </a:r>
          </a:p>
          <a:p>
            <a:r>
              <a:rPr lang="en-US" sz="2400" dirty="0"/>
              <a:t>• Do you watch as others show you how to use it? (Reflector)</a:t>
            </a:r>
          </a:p>
          <a:p>
            <a:r>
              <a:rPr lang="en-US" sz="2400" dirty="0"/>
              <a:t>• Do you learn about the background to it and the similarities</a:t>
            </a:r>
          </a:p>
          <a:p>
            <a:r>
              <a:rPr lang="en-US" sz="2400" dirty="0"/>
              <a:t>with other </a:t>
            </a:r>
            <a:r>
              <a:rPr lang="en-US" sz="2400" dirty="0" err="1"/>
              <a:t>programmes</a:t>
            </a:r>
            <a:r>
              <a:rPr lang="en-US" sz="2400" dirty="0"/>
              <a:t>? (Theorist)</a:t>
            </a:r>
          </a:p>
          <a:p>
            <a:r>
              <a:rPr lang="en-US" sz="2400" dirty="0"/>
              <a:t>• Do you not bother experimenting until you find a clear </a:t>
            </a:r>
            <a:r>
              <a:rPr lang="en-US" sz="2400" dirty="0" smtClean="0"/>
              <a:t>purpose for </a:t>
            </a:r>
            <a:r>
              <a:rPr lang="en-US" sz="2400" dirty="0"/>
              <a:t>it? (Pragmatist)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681" y="2270277"/>
            <a:ext cx="2544319" cy="3200847"/>
          </a:xfrm>
          <a:prstGeom prst="rect">
            <a:avLst/>
          </a:prstGeom>
        </p:spPr>
      </p:pic>
    </p:spTree>
    <p:extLst>
      <p:ext uri="{BB962C8B-B14F-4D97-AF65-F5344CB8AC3E}">
        <p14:creationId xmlns:p14="http://schemas.microsoft.com/office/powerpoint/2010/main" val="167796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b="1" dirty="0">
                <a:solidFill>
                  <a:schemeClr val="bg1">
                    <a:lumMod val="95000"/>
                  </a:schemeClr>
                </a:solidFill>
              </a:rPr>
              <a:t>A</a:t>
            </a:r>
            <a:r>
              <a:rPr lang="en-US" sz="2800" b="1" dirty="0" smtClean="0">
                <a:solidFill>
                  <a:schemeClr val="bg1">
                    <a:lumMod val="95000"/>
                  </a:schemeClr>
                </a:solidFill>
              </a:rPr>
              <a:t>pproaches </a:t>
            </a:r>
            <a:r>
              <a:rPr lang="en-US" sz="2800" b="1" dirty="0">
                <a:solidFill>
                  <a:schemeClr val="bg1">
                    <a:lumMod val="95000"/>
                  </a:schemeClr>
                </a:solidFill>
              </a:rPr>
              <a:t>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32559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367" y="1050877"/>
            <a:ext cx="8830101" cy="4831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357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1">
                    <a:lumMod val="50000"/>
                  </a:schemeClr>
                </a:solidFill>
              </a:rPr>
              <a:t>Introduction</a:t>
            </a:r>
          </a:p>
          <a:p>
            <a:pPr marL="457200" indent="-457200">
              <a:buFont typeface="Wingdings" pitchFamily="2" charset="2"/>
              <a:buChar char="Ø"/>
            </a:pPr>
            <a:r>
              <a:rPr lang="en-US" sz="3200" dirty="0" smtClean="0">
                <a:solidFill>
                  <a:schemeClr val="bg1">
                    <a:lumMod val="50000"/>
                  </a:schemeClr>
                </a:solidFill>
              </a:rPr>
              <a:t>Learning </a:t>
            </a:r>
            <a:r>
              <a:rPr lang="en-US" sz="3200" dirty="0">
                <a:solidFill>
                  <a:schemeClr val="bg1">
                    <a:lumMod val="50000"/>
                  </a:schemeClr>
                </a:solidFill>
              </a:rPr>
              <a:t>and the process of change </a:t>
            </a:r>
            <a:endParaRPr lang="en-US" sz="3200" dirty="0" smtClean="0">
              <a:solidFill>
                <a:schemeClr val="bg1">
                  <a:lumMod val="50000"/>
                </a:schemeClr>
              </a:solidFill>
            </a:endParaRPr>
          </a:p>
          <a:p>
            <a:pPr marL="457200" indent="-457200">
              <a:buFont typeface="Wingdings" pitchFamily="2" charset="2"/>
              <a:buChar char="Ø"/>
            </a:pPr>
            <a:r>
              <a:rPr lang="en-US" sz="3200" b="1" dirty="0">
                <a:solidFill>
                  <a:schemeClr val="bg1">
                    <a:lumMod val="95000"/>
                  </a:schemeClr>
                </a:solidFill>
              </a:rPr>
              <a:t>The </a:t>
            </a:r>
            <a:r>
              <a:rPr lang="en-US" sz="3200" b="1" dirty="0" err="1">
                <a:solidFill>
                  <a:schemeClr val="bg1">
                    <a:lumMod val="95000"/>
                  </a:schemeClr>
                </a:solidFill>
              </a:rPr>
              <a:t>behavioural</a:t>
            </a:r>
            <a:r>
              <a:rPr lang="en-US" sz="3200" b="1" dirty="0">
                <a:solidFill>
                  <a:schemeClr val="bg1">
                    <a:lumMod val="95000"/>
                  </a:schemeClr>
                </a:solidFill>
              </a:rPr>
              <a:t> approach to change </a:t>
            </a:r>
          </a:p>
          <a:p>
            <a:pPr marL="457200" indent="-457200">
              <a:buFont typeface="Wingdings" pitchFamily="2" charset="2"/>
              <a:buChar char="Ø"/>
            </a:pPr>
            <a:r>
              <a:rPr lang="en-US" sz="3200" dirty="0" smtClean="0">
                <a:solidFill>
                  <a:schemeClr val="bg1">
                    <a:lumMod val="50000"/>
                  </a:schemeClr>
                </a:solidFill>
              </a:rPr>
              <a:t>The </a:t>
            </a:r>
            <a:r>
              <a:rPr lang="en-US" sz="3200" dirty="0">
                <a:solidFill>
                  <a:schemeClr val="bg1">
                    <a:lumMod val="50000"/>
                  </a:schemeClr>
                </a:solidFill>
              </a:rPr>
              <a:t>cognitive </a:t>
            </a:r>
            <a:r>
              <a:rPr lang="en-US" sz="3200" dirty="0" smtClean="0">
                <a:solidFill>
                  <a:schemeClr val="bg1">
                    <a:lumMod val="50000"/>
                  </a:schemeClr>
                </a:solidFill>
              </a:rPr>
              <a:t>approach to </a:t>
            </a:r>
            <a:r>
              <a:rPr lang="en-US" sz="3200" dirty="0">
                <a:solidFill>
                  <a:schemeClr val="bg1">
                    <a:lumMod val="50000"/>
                  </a:schemeClr>
                </a:solidFill>
              </a:rPr>
              <a:t>change </a:t>
            </a:r>
            <a:endParaRPr lang="en-US" sz="3200" dirty="0" smtClean="0">
              <a:solidFill>
                <a:schemeClr val="bg1">
                  <a:lumMod val="50000"/>
                </a:schemeClr>
              </a:solidFill>
            </a:endParaRPr>
          </a:p>
          <a:p>
            <a:pPr marL="457200" indent="-457200">
              <a:buFont typeface="Wingdings" pitchFamily="2" charset="2"/>
              <a:buChar char="Ø"/>
            </a:pPr>
            <a:r>
              <a:rPr lang="en-US" sz="3200" dirty="0" smtClean="0">
                <a:solidFill>
                  <a:schemeClr val="bg1">
                    <a:lumMod val="50000"/>
                  </a:schemeClr>
                </a:solidFill>
              </a:rPr>
              <a:t>The </a:t>
            </a:r>
            <a:r>
              <a:rPr lang="en-US" sz="3200" dirty="0">
                <a:solidFill>
                  <a:schemeClr val="bg1">
                    <a:lumMod val="50000"/>
                  </a:schemeClr>
                </a:solidFill>
              </a:rPr>
              <a:t>psychodynamic approach to </a:t>
            </a:r>
            <a:r>
              <a:rPr lang="en-US" sz="3200" dirty="0" smtClean="0">
                <a:solidFill>
                  <a:schemeClr val="bg1">
                    <a:lumMod val="50000"/>
                  </a:schemeClr>
                </a:solidFill>
              </a:rPr>
              <a:t>change</a:t>
            </a:r>
            <a:endParaRPr lang="en-US" sz="3200" dirty="0">
              <a:solidFill>
                <a:schemeClr val="bg1">
                  <a:lumMod val="50000"/>
                </a:schemeClr>
              </a:solidFill>
            </a:endParaRPr>
          </a:p>
          <a:p>
            <a:pPr marL="457200" indent="-457200">
              <a:buFont typeface="Wingdings" pitchFamily="2" charset="2"/>
              <a:buChar char="Ø"/>
            </a:pPr>
            <a:r>
              <a:rPr lang="en-US" sz="3200" dirty="0">
                <a:solidFill>
                  <a:schemeClr val="bg1">
                    <a:lumMod val="50000"/>
                  </a:schemeClr>
                </a:solidFill>
              </a:rPr>
              <a:t>The humanistic psychology approach to </a:t>
            </a:r>
            <a:r>
              <a:rPr lang="en-US" sz="3200" dirty="0" smtClean="0">
                <a:solidFill>
                  <a:schemeClr val="bg1">
                    <a:lumMod val="50000"/>
                  </a:schemeClr>
                </a:solidFill>
              </a:rPr>
              <a:t>change</a:t>
            </a:r>
            <a:endParaRPr lang="en-US" sz="3200" dirty="0">
              <a:solidFill>
                <a:schemeClr val="bg1">
                  <a:lumMod val="50000"/>
                </a:schemeClr>
              </a:solidFill>
            </a:endParaRPr>
          </a:p>
        </p:txBody>
      </p:sp>
    </p:spTree>
    <p:extLst>
      <p:ext uri="{BB962C8B-B14F-4D97-AF65-F5344CB8AC3E}">
        <p14:creationId xmlns:p14="http://schemas.microsoft.com/office/powerpoint/2010/main" val="2737293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5" y="2495308"/>
            <a:ext cx="7850032" cy="2062103"/>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The </a:t>
            </a:r>
            <a:r>
              <a:rPr lang="en-US" sz="2400" dirty="0" smtClean="0"/>
              <a:t>behavioral </a:t>
            </a:r>
            <a:r>
              <a:rPr lang="en-US" sz="2400" dirty="0"/>
              <a:t>approach to change, as the name implies, very much focuses on how one individual can change another individual’s </a:t>
            </a:r>
            <a:r>
              <a:rPr lang="en-US" sz="2400" dirty="0" smtClean="0"/>
              <a:t>behavior </a:t>
            </a:r>
            <a:r>
              <a:rPr lang="en-US" sz="2400" dirty="0"/>
              <a:t>using reward and punishment, to achieve intended results.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19181" y="2294842"/>
            <a:ext cx="2668135" cy="3151718"/>
          </a:xfrm>
          <a:prstGeom prst="rect">
            <a:avLst/>
          </a:prstGeom>
        </p:spPr>
      </p:pic>
    </p:spTree>
    <p:extLst>
      <p:ext uri="{BB962C8B-B14F-4D97-AF65-F5344CB8AC3E}">
        <p14:creationId xmlns:p14="http://schemas.microsoft.com/office/powerpoint/2010/main" val="27004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5" y="2631101"/>
            <a:ext cx="7850032" cy="2062103"/>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smtClean="0"/>
              <a:t>If </a:t>
            </a:r>
            <a:r>
              <a:rPr lang="en-US" sz="2400" dirty="0"/>
              <a:t>the intended results are not being achieved, an analysis of the individual’s </a:t>
            </a:r>
            <a:r>
              <a:rPr lang="en-US" sz="2400" dirty="0" smtClean="0"/>
              <a:t>behavior </a:t>
            </a:r>
            <a:r>
              <a:rPr lang="en-US" sz="2400" dirty="0"/>
              <a:t>will lead to an understanding of what is contributing to success and what is contributing to non-achievement.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19181" y="2294842"/>
            <a:ext cx="2668135" cy="3151718"/>
          </a:xfrm>
          <a:prstGeom prst="rect">
            <a:avLst/>
          </a:prstGeom>
        </p:spPr>
      </p:pic>
    </p:spTree>
    <p:extLst>
      <p:ext uri="{BB962C8B-B14F-4D97-AF65-F5344CB8AC3E}">
        <p14:creationId xmlns:p14="http://schemas.microsoft.com/office/powerpoint/2010/main" val="174659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5" y="2581184"/>
            <a:ext cx="7850032" cy="243143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For example, an organization is undergoing a planned </a:t>
            </a:r>
            <a:r>
              <a:rPr lang="en-US" sz="2400" dirty="0" err="1"/>
              <a:t>programme</a:t>
            </a:r>
            <a:r>
              <a:rPr lang="en-US" sz="2400" dirty="0"/>
              <a:t> of culture change, moving from being an inwardly focused organization to a more responsive </a:t>
            </a:r>
            <a:r>
              <a:rPr lang="en-US" sz="2400" b="1" dirty="0"/>
              <a:t>customer-oriented organization.</a:t>
            </a:r>
          </a:p>
          <a:p>
            <a:endParaRPr lang="en-US" sz="24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719182" y="2270277"/>
            <a:ext cx="2544319" cy="3200847"/>
          </a:xfrm>
          <a:prstGeom prst="rect">
            <a:avLst/>
          </a:prstGeom>
        </p:spPr>
      </p:pic>
    </p:spTree>
    <p:extLst>
      <p:ext uri="{BB962C8B-B14F-4D97-AF65-F5344CB8AC3E}">
        <p14:creationId xmlns:p14="http://schemas.microsoft.com/office/powerpoint/2010/main" val="354195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5" y="2745905"/>
            <a:ext cx="7850032" cy="1938992"/>
          </a:xfrm>
          <a:prstGeom prst="rect">
            <a:avLst/>
          </a:prstGeom>
          <a:noFill/>
        </p:spPr>
        <p:txBody>
          <a:bodyPr wrap="square" rtlCol="0">
            <a:spAutoFit/>
          </a:bodyPr>
          <a:lstStyle/>
          <a:p>
            <a:endParaRPr lang="en-US" sz="2400" dirty="0"/>
          </a:p>
          <a:p>
            <a:r>
              <a:rPr lang="en-US" sz="2400" dirty="0"/>
              <a:t>will all need to change the way they behave towards customers and towards each other to achieve this change. The objective will be </a:t>
            </a:r>
            <a:r>
              <a:rPr lang="en-US" sz="2400" dirty="0" err="1"/>
              <a:t>behaviour</a:t>
            </a:r>
            <a:r>
              <a:rPr lang="en-US" sz="2400" dirty="0"/>
              <a:t> change, and there will not necessarily be any attention given to improving processes.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719182" y="2270277"/>
            <a:ext cx="2544319" cy="3200847"/>
          </a:xfrm>
          <a:prstGeom prst="rect">
            <a:avLst/>
          </a:prstGeom>
        </p:spPr>
      </p:pic>
    </p:spTree>
    <p:extLst>
      <p:ext uri="{BB962C8B-B14F-4D97-AF65-F5344CB8AC3E}">
        <p14:creationId xmlns:p14="http://schemas.microsoft.com/office/powerpoint/2010/main" val="93400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3214" y="2441585"/>
            <a:ext cx="8091907" cy="2308324"/>
          </a:xfrm>
          <a:prstGeom prst="rect">
            <a:avLst/>
          </a:prstGeom>
          <a:noFill/>
        </p:spPr>
        <p:txBody>
          <a:bodyPr wrap="square" rtlCol="0">
            <a:spAutoFit/>
          </a:bodyPr>
          <a:lstStyle/>
          <a:p>
            <a:r>
              <a:rPr lang="en-US" sz="2400" dirty="0"/>
              <a:t>What rewards and punishments operate in your organization</a:t>
            </a:r>
            <a:r>
              <a:rPr lang="en-US" sz="2400" dirty="0" smtClean="0"/>
              <a:t>?</a:t>
            </a:r>
          </a:p>
          <a:p>
            <a:endParaRPr lang="en-US" sz="2400" dirty="0"/>
          </a:p>
          <a:p>
            <a:r>
              <a:rPr lang="en-US" sz="2400" dirty="0"/>
              <a:t>How effective are they in bringing about change</a:t>
            </a:r>
            <a:r>
              <a:rPr lang="en-US" sz="2400" dirty="0" smtClean="0"/>
              <a:t>?</a:t>
            </a:r>
          </a:p>
          <a:p>
            <a:endParaRPr lang="en-US" sz="2400" dirty="0"/>
          </a:p>
          <a:p>
            <a:r>
              <a:rPr lang="en-US" sz="2400" dirty="0"/>
              <a:t>So in what ways may </a:t>
            </a:r>
            <a:r>
              <a:rPr lang="en-US" sz="2400" dirty="0" smtClean="0"/>
              <a:t>behaviorism </a:t>
            </a:r>
            <a:r>
              <a:rPr lang="en-US" sz="2400" dirty="0"/>
              <a:t>help us with individuals </a:t>
            </a:r>
            <a:r>
              <a:rPr lang="en-US" sz="2400" dirty="0" smtClean="0"/>
              <a:t>going through </a:t>
            </a:r>
            <a:r>
              <a:rPr lang="en-US" sz="2400" dirty="0"/>
              <a:t>change?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835122" y="2290833"/>
            <a:ext cx="2353003" cy="2743583"/>
          </a:xfrm>
          <a:prstGeom prst="rect">
            <a:avLst/>
          </a:prstGeom>
        </p:spPr>
      </p:pic>
    </p:spTree>
    <p:extLst>
      <p:ext uri="{BB962C8B-B14F-4D97-AF65-F5344CB8AC3E}">
        <p14:creationId xmlns:p14="http://schemas.microsoft.com/office/powerpoint/2010/main" val="4011815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343630"/>
            <a:ext cx="10287166" cy="3416320"/>
          </a:xfrm>
          <a:prstGeom prst="rect">
            <a:avLst/>
          </a:prstGeom>
          <a:noFill/>
        </p:spPr>
        <p:txBody>
          <a:bodyPr wrap="square" rtlCol="0">
            <a:spAutoFit/>
          </a:bodyPr>
          <a:lstStyle/>
          <a:p>
            <a:r>
              <a:rPr lang="en-US" sz="2400" dirty="0"/>
              <a:t>In any project of planned </a:t>
            </a:r>
            <a:r>
              <a:rPr lang="en-US" sz="2400" dirty="0" smtClean="0"/>
              <a:t>behavior </a:t>
            </a:r>
            <a:r>
              <a:rPr lang="en-US" sz="2400" dirty="0"/>
              <a:t>change a number of steps will be required</a:t>
            </a:r>
            <a:r>
              <a:rPr lang="en-US" sz="2400" dirty="0" smtClean="0"/>
              <a:t>:</a:t>
            </a:r>
          </a:p>
          <a:p>
            <a:endParaRPr lang="en-US" sz="2400" dirty="0" smtClean="0"/>
          </a:p>
          <a:p>
            <a:r>
              <a:rPr lang="en-US" sz="2400" dirty="0"/>
              <a:t>• Step 1: The identification of the </a:t>
            </a:r>
            <a:r>
              <a:rPr lang="en-US" sz="2400" dirty="0" smtClean="0"/>
              <a:t>behaviors </a:t>
            </a:r>
            <a:r>
              <a:rPr lang="en-US" sz="2400" dirty="0"/>
              <a:t>that impact performance</a:t>
            </a:r>
            <a:r>
              <a:rPr lang="en-US" sz="2400" dirty="0" smtClean="0"/>
              <a:t>.</a:t>
            </a:r>
          </a:p>
          <a:p>
            <a:endParaRPr lang="en-US" sz="2400" dirty="0"/>
          </a:p>
          <a:p>
            <a:r>
              <a:rPr lang="en-US" sz="2400" dirty="0"/>
              <a:t>• Step 2: The measurement of those </a:t>
            </a:r>
            <a:r>
              <a:rPr lang="en-US" sz="2400" dirty="0" smtClean="0"/>
              <a:t>behaviors. </a:t>
            </a:r>
            <a:r>
              <a:rPr lang="en-US" sz="2400" dirty="0"/>
              <a:t>How much are </a:t>
            </a:r>
            <a:r>
              <a:rPr lang="en-US" sz="2400" dirty="0" smtClean="0"/>
              <a:t>these behaviors </a:t>
            </a:r>
            <a:r>
              <a:rPr lang="en-US" sz="2400" dirty="0"/>
              <a:t>currently in use</a:t>
            </a:r>
            <a:r>
              <a:rPr lang="en-US" sz="2400" dirty="0" smtClean="0"/>
              <a:t>?</a:t>
            </a:r>
          </a:p>
          <a:p>
            <a:endParaRPr lang="en-US" sz="2400" dirty="0"/>
          </a:p>
          <a:p>
            <a:r>
              <a:rPr lang="en-US" sz="2400" dirty="0"/>
              <a:t>• Step 3: A functional analysis of the </a:t>
            </a:r>
            <a:r>
              <a:rPr lang="en-US" sz="2400" dirty="0" smtClean="0"/>
              <a:t>behaviors </a:t>
            </a:r>
            <a:r>
              <a:rPr lang="en-US" sz="2400" dirty="0"/>
              <a:t>– that is, the </a:t>
            </a:r>
            <a:r>
              <a:rPr lang="en-US" sz="2400" dirty="0" smtClean="0"/>
              <a:t>identification of </a:t>
            </a:r>
            <a:r>
              <a:rPr lang="en-US" sz="2400" dirty="0"/>
              <a:t>the component parts that make up each </a:t>
            </a:r>
            <a:r>
              <a:rPr lang="en-US" sz="2400" dirty="0" smtClean="0"/>
              <a:t>behavior.</a:t>
            </a:r>
            <a:endParaRPr lang="en-US" sz="24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90086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62884" y="2547262"/>
            <a:ext cx="7271939" cy="1323439"/>
          </a:xfrm>
          <a:prstGeom prst="rect">
            <a:avLst/>
          </a:prstGeom>
          <a:noFill/>
        </p:spPr>
        <p:txBody>
          <a:bodyPr wrap="square" rtlCol="0">
            <a:spAutoFit/>
          </a:bodyPr>
          <a:lstStyle/>
          <a:p>
            <a:r>
              <a:rPr lang="en-US" sz="3200" b="1" dirty="0"/>
              <a:t>Reinforcement </a:t>
            </a:r>
            <a:r>
              <a:rPr lang="en-US" sz="3200" b="1" dirty="0" smtClean="0"/>
              <a:t>strategies</a:t>
            </a:r>
          </a:p>
          <a:p>
            <a:r>
              <a:rPr lang="en-US" sz="2400" dirty="0" smtClean="0"/>
              <a:t>When </a:t>
            </a:r>
            <a:r>
              <a:rPr lang="en-US" sz="2400" dirty="0"/>
              <a:t>generating reward </a:t>
            </a:r>
            <a:r>
              <a:rPr lang="en-US" sz="2400" dirty="0" smtClean="0"/>
              <a:t>strategies, </a:t>
            </a:r>
            <a:r>
              <a:rPr lang="en-US" sz="2400" dirty="0"/>
              <a:t>the following possibilities should be borne in mind.</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134823" y="2470527"/>
            <a:ext cx="2724530" cy="2553056"/>
          </a:xfrm>
          <a:prstGeom prst="rect">
            <a:avLst/>
          </a:prstGeom>
        </p:spPr>
      </p:pic>
    </p:spTree>
    <p:extLst>
      <p:ext uri="{BB962C8B-B14F-4D97-AF65-F5344CB8AC3E}">
        <p14:creationId xmlns:p14="http://schemas.microsoft.com/office/powerpoint/2010/main" val="130202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17280" y="2325170"/>
            <a:ext cx="7850032" cy="3539430"/>
          </a:xfrm>
          <a:prstGeom prst="rect">
            <a:avLst/>
          </a:prstGeom>
          <a:noFill/>
        </p:spPr>
        <p:txBody>
          <a:bodyPr wrap="square" rtlCol="0">
            <a:spAutoFit/>
          </a:bodyPr>
          <a:lstStyle/>
          <a:p>
            <a:r>
              <a:rPr lang="en-US" sz="3200" b="1" dirty="0" smtClean="0"/>
              <a:t>Reinforcement strategies</a:t>
            </a:r>
          </a:p>
          <a:p>
            <a:r>
              <a:rPr lang="en-US" sz="2400" b="1" i="1" u="sng" dirty="0" smtClean="0"/>
              <a:t>1- Financial </a:t>
            </a:r>
            <a:r>
              <a:rPr lang="en-US" sz="2400" b="1" i="1" u="sng" dirty="0"/>
              <a:t>reinforcement</a:t>
            </a:r>
          </a:p>
          <a:p>
            <a:r>
              <a:rPr lang="en-US" sz="2400" dirty="0"/>
              <a:t>Traditionally financial reinforcement is the most explicit of the reinforcement mechanisms used,  The use of bonus payments, prizes and other tangible rewards is common. To be effective the financial reinforcement needs to be clearly, closely and visibly linked to the </a:t>
            </a:r>
            <a:r>
              <a:rPr lang="en-US" sz="2400" dirty="0" err="1"/>
              <a:t>behaviours</a:t>
            </a:r>
            <a:r>
              <a:rPr lang="en-US" sz="2400" dirty="0"/>
              <a:t> and performance that the organization </a:t>
            </a:r>
            <a:r>
              <a:rPr lang="en-US" sz="2400" dirty="0" err="1"/>
              <a:t>requires.e</a:t>
            </a:r>
            <a:r>
              <a:rPr lang="en-US" sz="2400" dirty="0" smtClean="0"/>
              <a:t>, the following possibilities should be borne in mind.</a:t>
            </a:r>
            <a:endParaRPr lang="en-US" sz="24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467311" y="2470527"/>
            <a:ext cx="2392041" cy="2553056"/>
          </a:xfrm>
          <a:prstGeom prst="rect">
            <a:avLst/>
          </a:prstGeom>
        </p:spPr>
      </p:pic>
    </p:spTree>
    <p:extLst>
      <p:ext uri="{BB962C8B-B14F-4D97-AF65-F5344CB8AC3E}">
        <p14:creationId xmlns:p14="http://schemas.microsoft.com/office/powerpoint/2010/main" val="1552727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31256" y="2124270"/>
            <a:ext cx="8414425" cy="3908762"/>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u="sng" dirty="0" smtClean="0"/>
              <a:t>Feedback</a:t>
            </a:r>
            <a:endParaRPr lang="en-US" sz="2400" b="1" i="1" u="sng" dirty="0" smtClean="0"/>
          </a:p>
          <a:p>
            <a:endParaRPr lang="en-US" sz="2400" dirty="0"/>
          </a:p>
          <a:p>
            <a:r>
              <a:rPr lang="en-US" sz="2400" dirty="0"/>
              <a:t>Non-financial reinforcement tends to take the form of feedback given to an individual about performance on specific tasks. </a:t>
            </a:r>
            <a:endParaRPr lang="en-US" sz="2400" dirty="0" smtClean="0"/>
          </a:p>
          <a:p>
            <a:endParaRPr lang="en-US" sz="2400" dirty="0"/>
          </a:p>
          <a:p>
            <a:r>
              <a:rPr lang="en-US" sz="2400" dirty="0" smtClean="0"/>
              <a:t>This </a:t>
            </a:r>
            <a:r>
              <a:rPr lang="en-US" sz="2400" dirty="0"/>
              <a:t>feedback can take both positive and negative forms. This feedback perhaps could take the form of a coaching conversation, where specific effective </a:t>
            </a:r>
            <a:r>
              <a:rPr lang="en-US" sz="2400" dirty="0" smtClean="0"/>
              <a:t>behaviors </a:t>
            </a:r>
            <a:r>
              <a:rPr lang="en-US" sz="2400" dirty="0"/>
              <a:t>are encouraged, specific ineffective </a:t>
            </a:r>
            <a:r>
              <a:rPr lang="en-US" sz="2400" dirty="0" smtClean="0"/>
              <a:t>behaviors </a:t>
            </a:r>
            <a:r>
              <a:rPr lang="en-US" sz="2400" dirty="0"/>
              <a:t>are discouraged and alternatives generated.</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2751146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31257" y="2124270"/>
            <a:ext cx="7919186" cy="3170099"/>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dirty="0"/>
              <a:t>Social </a:t>
            </a:r>
            <a:r>
              <a:rPr lang="en-US" sz="2400" dirty="0" smtClean="0"/>
              <a:t>reinforcement</a:t>
            </a:r>
          </a:p>
          <a:p>
            <a:endParaRPr lang="en-US" sz="2400" dirty="0" smtClean="0"/>
          </a:p>
          <a:p>
            <a:r>
              <a:rPr lang="en-US" sz="2400" dirty="0" smtClean="0"/>
              <a:t>Social </a:t>
            </a:r>
            <a:r>
              <a:rPr lang="en-US" sz="2400" dirty="0"/>
              <a:t>reinforcement takes the form of interpersonal actions: that is, communications of either a positive or negative nature. Praise, compliments, general recognition, and perhaps greater (or lesser) attention can all act as a positive reinforcement for particular </a:t>
            </a:r>
            <a:r>
              <a:rPr lang="en-US" sz="2400" dirty="0" err="1"/>
              <a:t>behaviours</a:t>
            </a:r>
            <a:r>
              <a:rPr lang="en-US" sz="2400" dirty="0"/>
              <a:t> and outcomes.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85006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BEHAVIOURAL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31256" y="2124270"/>
            <a:ext cx="8093581" cy="2062103"/>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dirty="0"/>
              <a:t>Social </a:t>
            </a:r>
            <a:r>
              <a:rPr lang="en-US" sz="2400" dirty="0" smtClean="0"/>
              <a:t>reinforcement</a:t>
            </a:r>
          </a:p>
          <a:p>
            <a:endParaRPr lang="en-US" sz="2400" dirty="0" smtClean="0"/>
          </a:p>
          <a:p>
            <a:r>
              <a:rPr lang="en-US" sz="2400" dirty="0" smtClean="0"/>
              <a:t>Similarly</a:t>
            </a:r>
            <a:r>
              <a:rPr lang="en-US" sz="2400" dirty="0"/>
              <a:t>, social reinforcement could also take the form of ‘naming and shaming’ for ineffective performance.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373407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1">
                    <a:lumMod val="50000"/>
                  </a:schemeClr>
                </a:solidFill>
              </a:rPr>
              <a:t>Introduction</a:t>
            </a:r>
          </a:p>
          <a:p>
            <a:pPr marL="457200" indent="-457200">
              <a:buFont typeface="Wingdings" pitchFamily="2" charset="2"/>
              <a:buChar char="Ø"/>
            </a:pPr>
            <a:r>
              <a:rPr lang="en-US" sz="3200" dirty="0" smtClean="0">
                <a:solidFill>
                  <a:schemeClr val="bg1">
                    <a:lumMod val="50000"/>
                  </a:schemeClr>
                </a:solidFill>
              </a:rPr>
              <a:t>Learning </a:t>
            </a:r>
            <a:r>
              <a:rPr lang="en-US" sz="3200" dirty="0">
                <a:solidFill>
                  <a:schemeClr val="bg1">
                    <a:lumMod val="50000"/>
                  </a:schemeClr>
                </a:solidFill>
              </a:rPr>
              <a:t>and the process of change </a:t>
            </a:r>
            <a:endParaRPr lang="en-US" sz="3200" dirty="0" smtClean="0">
              <a:solidFill>
                <a:schemeClr val="bg1">
                  <a:lumMod val="50000"/>
                </a:schemeClr>
              </a:solidFill>
            </a:endParaRPr>
          </a:p>
          <a:p>
            <a:pPr marL="457200" indent="-457200">
              <a:buFont typeface="Wingdings" pitchFamily="2" charset="2"/>
              <a:buChar char="Ø"/>
            </a:pPr>
            <a:r>
              <a:rPr lang="en-US" sz="3200" dirty="0">
                <a:solidFill>
                  <a:schemeClr val="bg1">
                    <a:lumMod val="50000"/>
                  </a:schemeClr>
                </a:solidFill>
              </a:rPr>
              <a:t>The </a:t>
            </a:r>
            <a:r>
              <a:rPr lang="en-US" sz="3200" dirty="0" err="1">
                <a:solidFill>
                  <a:schemeClr val="bg1">
                    <a:lumMod val="50000"/>
                  </a:schemeClr>
                </a:solidFill>
              </a:rPr>
              <a:t>behavioural</a:t>
            </a:r>
            <a:r>
              <a:rPr lang="en-US" sz="3200" dirty="0">
                <a:solidFill>
                  <a:schemeClr val="bg1">
                    <a:lumMod val="50000"/>
                  </a:schemeClr>
                </a:solidFill>
              </a:rPr>
              <a:t> approach to change </a:t>
            </a:r>
          </a:p>
          <a:p>
            <a:pPr marL="457200" indent="-457200">
              <a:buFont typeface="Wingdings" pitchFamily="2" charset="2"/>
              <a:buChar char="Ø"/>
            </a:pPr>
            <a:r>
              <a:rPr lang="en-US" sz="3200" b="1" dirty="0">
                <a:solidFill>
                  <a:schemeClr val="bg1">
                    <a:lumMod val="95000"/>
                  </a:schemeClr>
                </a:solidFill>
              </a:rPr>
              <a:t>The cognitive approach to change </a:t>
            </a:r>
          </a:p>
          <a:p>
            <a:pPr marL="457200" indent="-457200">
              <a:buFont typeface="Wingdings" pitchFamily="2" charset="2"/>
              <a:buChar char="Ø"/>
            </a:pPr>
            <a:r>
              <a:rPr lang="en-US" sz="3200" dirty="0" smtClean="0">
                <a:solidFill>
                  <a:schemeClr val="bg1">
                    <a:lumMod val="50000"/>
                  </a:schemeClr>
                </a:solidFill>
              </a:rPr>
              <a:t>The </a:t>
            </a:r>
            <a:r>
              <a:rPr lang="en-US" sz="3200" dirty="0">
                <a:solidFill>
                  <a:schemeClr val="bg1">
                    <a:lumMod val="50000"/>
                  </a:schemeClr>
                </a:solidFill>
              </a:rPr>
              <a:t>psychodynamic approach to </a:t>
            </a:r>
            <a:r>
              <a:rPr lang="en-US" sz="3200" dirty="0" smtClean="0">
                <a:solidFill>
                  <a:schemeClr val="bg1">
                    <a:lumMod val="50000"/>
                  </a:schemeClr>
                </a:solidFill>
              </a:rPr>
              <a:t>change</a:t>
            </a:r>
            <a:endParaRPr lang="en-US" sz="3200" dirty="0">
              <a:solidFill>
                <a:schemeClr val="bg1">
                  <a:lumMod val="50000"/>
                </a:schemeClr>
              </a:solidFill>
            </a:endParaRPr>
          </a:p>
          <a:p>
            <a:pPr marL="457200" indent="-457200">
              <a:buFont typeface="Wingdings" pitchFamily="2" charset="2"/>
              <a:buChar char="Ø"/>
            </a:pPr>
            <a:r>
              <a:rPr lang="en-US" sz="3200" dirty="0">
                <a:solidFill>
                  <a:schemeClr val="bg1">
                    <a:lumMod val="50000"/>
                  </a:schemeClr>
                </a:solidFill>
              </a:rPr>
              <a:t>The humanistic psychology approach to </a:t>
            </a:r>
            <a:r>
              <a:rPr lang="en-US" sz="3200" dirty="0" smtClean="0">
                <a:solidFill>
                  <a:schemeClr val="bg1">
                    <a:lumMod val="50000"/>
                  </a:schemeClr>
                </a:solidFill>
              </a:rPr>
              <a:t>change</a:t>
            </a:r>
            <a:endParaRPr lang="en-US" sz="3200" dirty="0">
              <a:solidFill>
                <a:schemeClr val="bg1">
                  <a:lumMod val="50000"/>
                </a:schemeClr>
              </a:solidFill>
            </a:endParaRPr>
          </a:p>
        </p:txBody>
      </p:sp>
    </p:spTree>
    <p:extLst>
      <p:ext uri="{BB962C8B-B14F-4D97-AF65-F5344CB8AC3E}">
        <p14:creationId xmlns:p14="http://schemas.microsoft.com/office/powerpoint/2010/main" val="4153773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99880"/>
            <a:ext cx="5795376" cy="2677656"/>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 cognitive approach builds on the </a:t>
            </a:r>
            <a:r>
              <a:rPr lang="en-US" sz="2400" dirty="0" smtClean="0">
                <a:solidFill>
                  <a:srgbClr val="2D3956"/>
                </a:solidFill>
                <a:latin typeface="Times New Roman" panose="02020603050405020304" pitchFamily="18" charset="0"/>
                <a:cs typeface="Times New Roman" panose="02020603050405020304" pitchFamily="18" charset="0"/>
              </a:rPr>
              <a:t>behaviorist </a:t>
            </a:r>
            <a:r>
              <a:rPr lang="en-US" sz="2400" dirty="0">
                <a:solidFill>
                  <a:srgbClr val="2D3956"/>
                </a:solidFill>
                <a:latin typeface="Times New Roman" panose="02020603050405020304" pitchFamily="18" charset="0"/>
                <a:cs typeface="Times New Roman" panose="02020603050405020304" pitchFamily="18" charset="0"/>
              </a:rPr>
              <a:t>approach by putting </a:t>
            </a:r>
            <a:r>
              <a:rPr lang="en-US" sz="2400" dirty="0" smtClean="0">
                <a:solidFill>
                  <a:srgbClr val="2D3956"/>
                </a:solidFill>
                <a:latin typeface="Times New Roman" panose="02020603050405020304" pitchFamily="18" charset="0"/>
                <a:cs typeface="Times New Roman" panose="02020603050405020304" pitchFamily="18" charset="0"/>
              </a:rPr>
              <a:t>behavior </a:t>
            </a:r>
            <a:r>
              <a:rPr lang="en-US" sz="2400" dirty="0">
                <a:solidFill>
                  <a:srgbClr val="2D3956"/>
                </a:solidFill>
                <a:latin typeface="Times New Roman" panose="02020603050405020304" pitchFamily="18" charset="0"/>
                <a:cs typeface="Times New Roman" panose="02020603050405020304" pitchFamily="18" charset="0"/>
              </a:rPr>
              <a:t>into the context of beliefs and focusing more firmly on outcomes. Many cognitive techniques are used in the field of management today, particularly in the coaching arena. </a:t>
            </a:r>
            <a:endParaRPr lang="en-US"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381683" y="2470527"/>
            <a:ext cx="4086795" cy="3096057"/>
          </a:xfrm>
          <a:prstGeom prst="rect">
            <a:avLst/>
          </a:prstGeom>
        </p:spPr>
      </p:pic>
    </p:spTree>
    <p:extLst>
      <p:ext uri="{BB962C8B-B14F-4D97-AF65-F5344CB8AC3E}">
        <p14:creationId xmlns:p14="http://schemas.microsoft.com/office/powerpoint/2010/main" val="3553796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3031189"/>
            <a:ext cx="10093269" cy="1569660"/>
          </a:xfrm>
          <a:prstGeom prst="rect">
            <a:avLst/>
          </a:prstGeom>
          <a:noFill/>
        </p:spPr>
        <p:txBody>
          <a:bodyPr wrap="square" rtlCol="0">
            <a:spAutoFit/>
          </a:bodyPr>
          <a:lstStyle/>
          <a:p>
            <a:pPr algn="ct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People control their own destinies by believing in and acting on the values and beliefs that they hold</a:t>
            </a:r>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a:t>
            </a:r>
          </a:p>
          <a:p>
            <a:pPr algn="ctr"/>
            <a:endParaRPr lang="en-US" sz="2400" dirty="0">
              <a:solidFill>
                <a:srgbClr val="2D3956"/>
              </a:solidFill>
              <a:latin typeface="Sitka Small" panose="02000505000000020004" pitchFamily="2" charset="0"/>
              <a:cs typeface="Times New Roman" panose="02020603050405020304" pitchFamily="18" charset="0"/>
            </a:endParaRPr>
          </a:p>
          <a:p>
            <a:pPr algn="ctr"/>
            <a:r>
              <a:rPr lang="en-US" sz="2400" dirty="0">
                <a:solidFill>
                  <a:srgbClr val="2D3956"/>
                </a:solidFill>
                <a:latin typeface="Sitka Small" panose="02000505000000020004" pitchFamily="2" charset="0"/>
                <a:cs typeface="Times New Roman" panose="02020603050405020304" pitchFamily="18" charset="0"/>
              </a:rPr>
              <a:t>R </a:t>
            </a:r>
            <a:r>
              <a:rPr lang="en-US" sz="2400" dirty="0" err="1">
                <a:solidFill>
                  <a:srgbClr val="2D3956"/>
                </a:solidFill>
                <a:latin typeface="Sitka Small" panose="02000505000000020004" pitchFamily="2" charset="0"/>
                <a:cs typeface="Times New Roman" panose="02020603050405020304" pitchFamily="18" charset="0"/>
              </a:rPr>
              <a:t>Quackenbush</a:t>
            </a:r>
            <a:r>
              <a:rPr lang="en-US" sz="2400" dirty="0">
                <a:solidFill>
                  <a:srgbClr val="2D3956"/>
                </a:solidFill>
                <a:latin typeface="Sitka Small" panose="02000505000000020004" pitchFamily="2" charset="0"/>
                <a:cs typeface="Times New Roman" panose="02020603050405020304" pitchFamily="18" charset="0"/>
              </a:rPr>
              <a:t>, Central Michigan University</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7353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2618636" y="1821065"/>
            <a:ext cx="7311427" cy="4299370"/>
          </a:xfrm>
          <a:prstGeom prst="rect">
            <a:avLst/>
          </a:prstGeom>
        </p:spPr>
      </p:pic>
    </p:spTree>
    <p:extLst>
      <p:ext uri="{BB962C8B-B14F-4D97-AF65-F5344CB8AC3E}">
        <p14:creationId xmlns:p14="http://schemas.microsoft.com/office/powerpoint/2010/main" val="4205500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9" y="2464842"/>
            <a:ext cx="4479924" cy="3046988"/>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Techniques for change</a:t>
            </a:r>
          </a:p>
          <a:p>
            <a:r>
              <a:rPr lang="en-US" sz="2400" dirty="0">
                <a:solidFill>
                  <a:srgbClr val="2D3956"/>
                </a:solidFill>
                <a:latin typeface="Sitka Small" panose="02000505000000020004" pitchFamily="2" charset="0"/>
                <a:cs typeface="Times New Roman" panose="02020603050405020304" pitchFamily="18" charset="0"/>
              </a:rPr>
              <a:t>The cognitive approach has generated numerous techniques for changing the beliefs of people and thereby improving their performance. These include the following.</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043632" y="2464842"/>
            <a:ext cx="4772691" cy="3134162"/>
          </a:xfrm>
          <a:prstGeom prst="rect">
            <a:avLst/>
          </a:prstGeom>
        </p:spPr>
      </p:pic>
    </p:spTree>
    <p:extLst>
      <p:ext uri="{BB962C8B-B14F-4D97-AF65-F5344CB8AC3E}">
        <p14:creationId xmlns:p14="http://schemas.microsoft.com/office/powerpoint/2010/main" val="330604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9" y="2464842"/>
            <a:ext cx="9517144" cy="2677656"/>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1- Positive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listings</a:t>
            </a:r>
          </a:p>
          <a:p>
            <a:r>
              <a:rPr lang="en-US" sz="2400" dirty="0">
                <a:solidFill>
                  <a:srgbClr val="2D3956"/>
                </a:solidFill>
                <a:latin typeface="Sitka Small" panose="02000505000000020004" pitchFamily="2" charset="0"/>
                <a:cs typeface="Times New Roman" panose="02020603050405020304" pitchFamily="18" charset="0"/>
              </a:rPr>
              <a:t>Simply list all the positive qualities you have, such as good feelings, good experiences, good results, areas of skills, knowledge and expertise. By accepting that these are all part of you, the individual, you can reinforce all these positive thoughts, feelings and perceptions, which then lead to enhanced beliefs.</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2205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25002" y="2101396"/>
            <a:ext cx="10812720" cy="3785652"/>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2</a:t>
            </a:r>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 Affirmations</a:t>
            </a:r>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An affirmation is a positive statement describing the way that you want to be. It is important that the statement is</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 </a:t>
            </a:r>
            <a:r>
              <a:rPr lang="en-US" sz="2400" dirty="0" smtClean="0">
                <a:solidFill>
                  <a:srgbClr val="2D3956"/>
                </a:solidFill>
                <a:latin typeface="Sitka Small" panose="02000505000000020004" pitchFamily="2" charset="0"/>
                <a:cs typeface="Times New Roman" panose="02020603050405020304" pitchFamily="18" charset="0"/>
              </a:rPr>
              <a:t>Personal/ </a:t>
            </a:r>
            <a:r>
              <a:rPr lang="en-US" sz="2400" dirty="0">
                <a:solidFill>
                  <a:srgbClr val="2D3956"/>
                </a:solidFill>
                <a:latin typeface="Sitka Small" panose="02000505000000020004" pitchFamily="2" charset="0"/>
                <a:cs typeface="Times New Roman" panose="02020603050405020304" pitchFamily="18" charset="0"/>
              </a:rPr>
              <a:t>Present tense </a:t>
            </a:r>
            <a:r>
              <a:rPr lang="en-US" sz="2400" dirty="0" smtClean="0">
                <a:solidFill>
                  <a:srgbClr val="2D3956"/>
                </a:solidFill>
                <a:latin typeface="Sitka Small" panose="02000505000000020004" pitchFamily="2" charset="0"/>
                <a:cs typeface="Times New Roman" panose="02020603050405020304" pitchFamily="18" charset="0"/>
              </a:rPr>
              <a:t>: </a:t>
            </a:r>
            <a:r>
              <a:rPr lang="en-US" sz="2400" dirty="0">
                <a:solidFill>
                  <a:srgbClr val="2D3956"/>
                </a:solidFill>
                <a:latin typeface="Sitka Small" panose="02000505000000020004" pitchFamily="2" charset="0"/>
                <a:cs typeface="Times New Roman" panose="02020603050405020304" pitchFamily="18" charset="0"/>
              </a:rPr>
              <a:t>‘I am always enthusiastic when it comes to work!’ It is </a:t>
            </a:r>
            <a:r>
              <a:rPr lang="en-US" sz="2400" dirty="0" smtClean="0">
                <a:solidFill>
                  <a:srgbClr val="2D3956"/>
                </a:solidFill>
                <a:latin typeface="Sitka Small" panose="02000505000000020004" pitchFamily="2" charset="0"/>
                <a:cs typeface="Times New Roman" panose="02020603050405020304" pitchFamily="18" charset="0"/>
              </a:rPr>
              <a:t>you who </a:t>
            </a:r>
            <a:r>
              <a:rPr lang="en-US" sz="2400" dirty="0">
                <a:solidFill>
                  <a:srgbClr val="2D3956"/>
                </a:solidFill>
                <a:latin typeface="Sitka Small" panose="02000505000000020004" pitchFamily="2" charset="0"/>
                <a:cs typeface="Times New Roman" panose="02020603050405020304" pitchFamily="18" charset="0"/>
              </a:rPr>
              <a:t>this is about, and it is as specific as you can make it</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smtClean="0">
              <a:solidFill>
                <a:srgbClr val="2D3956"/>
              </a:solidFill>
              <a:latin typeface="Sitka Small" panose="02000505000000020004" pitchFamily="2" charset="0"/>
              <a:cs typeface="Times New Roman" panose="02020603050405020304" pitchFamily="18" charset="0"/>
            </a:endParaRPr>
          </a:p>
          <a:p>
            <a:r>
              <a:rPr lang="en-US" sz="2400" dirty="0" smtClean="0">
                <a:solidFill>
                  <a:srgbClr val="2D3956"/>
                </a:solidFill>
                <a:latin typeface="Sitka Small" panose="02000505000000020004" pitchFamily="2" charset="0"/>
                <a:cs typeface="Times New Roman" panose="02020603050405020304" pitchFamily="18" charset="0"/>
              </a:rPr>
              <a:t>Try </a:t>
            </a:r>
            <a:r>
              <a:rPr lang="en-US" sz="2400" dirty="0">
                <a:solidFill>
                  <a:srgbClr val="2D3956"/>
                </a:solidFill>
                <a:latin typeface="Sitka Small" panose="02000505000000020004" pitchFamily="2" charset="0"/>
                <a:cs typeface="Times New Roman" panose="02020603050405020304" pitchFamily="18" charset="0"/>
              </a:rPr>
              <a:t>writing your own affirmation. Put it on a card and read it out 10 times a day. </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7529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3 – Visualizations</a:t>
            </a:r>
          </a:p>
          <a:p>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Visualizations are very similar to affirmations but focus on a positive, present mental image. Effective visualizations require you to enter a relaxed state where you imagine a specific example of the way you want to be.  You need to </a:t>
            </a:r>
            <a:r>
              <a:rPr lang="en-US" sz="2400" dirty="0" err="1">
                <a:solidFill>
                  <a:srgbClr val="2D3956"/>
                </a:solidFill>
                <a:latin typeface="Sitka Small" panose="02000505000000020004" pitchFamily="2" charset="0"/>
                <a:cs typeface="Times New Roman" panose="02020603050405020304" pitchFamily="18" charset="0"/>
              </a:rPr>
              <a:t>practise</a:t>
            </a:r>
            <a:r>
              <a:rPr lang="en-US" sz="2400" dirty="0">
                <a:solidFill>
                  <a:srgbClr val="2D3956"/>
                </a:solidFill>
                <a:latin typeface="Sitka Small" panose="02000505000000020004" pitchFamily="2" charset="0"/>
                <a:cs typeface="Times New Roman" panose="02020603050405020304" pitchFamily="18" charset="0"/>
              </a:rPr>
              <a:t> this on a regular basis.</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404100" y="2545690"/>
            <a:ext cx="3753374" cy="2419688"/>
          </a:xfrm>
          <a:prstGeom prst="rect">
            <a:avLst/>
          </a:prstGeom>
        </p:spPr>
      </p:pic>
    </p:spTree>
    <p:extLst>
      <p:ext uri="{BB962C8B-B14F-4D97-AF65-F5344CB8AC3E}">
        <p14:creationId xmlns:p14="http://schemas.microsoft.com/office/powerpoint/2010/main" val="279877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4- Pattern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breaking</a:t>
            </a:r>
          </a:p>
          <a:p>
            <a:r>
              <a:rPr lang="en-US" sz="2400" dirty="0">
                <a:solidFill>
                  <a:srgbClr val="2D3956"/>
                </a:solidFill>
                <a:latin typeface="Sitka Small" panose="02000505000000020004" pitchFamily="2" charset="0"/>
                <a:cs typeface="Times New Roman" panose="02020603050405020304" pitchFamily="18" charset="0"/>
              </a:rPr>
              <a:t>Pattern breaking is a technique of physically or symbolically taking attention away from a negative state and focusing it on a positive. When you find you have slipped into being a bit nervous, catch yourself. Put your hand in the shape of a fist to your mouth and give a deep cough, you can say to yourself, ‘That wasn’t me. This is me right now.’</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757026" y="2522404"/>
            <a:ext cx="3416669" cy="2943636"/>
          </a:xfrm>
          <a:prstGeom prst="rect">
            <a:avLst/>
          </a:prstGeom>
        </p:spPr>
      </p:pic>
    </p:spTree>
    <p:extLst>
      <p:ext uri="{BB962C8B-B14F-4D97-AF65-F5344CB8AC3E}">
        <p14:creationId xmlns:p14="http://schemas.microsoft.com/office/powerpoint/2010/main" val="1217199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COGNITIVE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69381" y="2039650"/>
            <a:ext cx="740455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5- Rational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analysis</a:t>
            </a:r>
          </a:p>
          <a:p>
            <a:r>
              <a:rPr lang="en-US" sz="2400" dirty="0">
                <a:solidFill>
                  <a:srgbClr val="2D3956"/>
                </a:solidFill>
                <a:latin typeface="Sitka Small" panose="02000505000000020004" pitchFamily="2" charset="0"/>
                <a:cs typeface="Times New Roman" panose="02020603050405020304" pitchFamily="18" charset="0"/>
              </a:rPr>
              <a:t>Rational analysis is a cognitive technique par excellence. It is based on the notion that our beliefs are not necessarily rational: ‘I could never do that’ or, ‘I’m always going to be like that’. You need to be specific and not generalize (for example, ‘I’m always doing that’ – always?). You need to set measurable criteria, objectively based, and you need to use your powers of logic. </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454188" y="2545690"/>
            <a:ext cx="2703285" cy="2419688"/>
          </a:xfrm>
          <a:prstGeom prst="rect">
            <a:avLst/>
          </a:prstGeom>
        </p:spPr>
      </p:pic>
    </p:spTree>
    <p:extLst>
      <p:ext uri="{BB962C8B-B14F-4D97-AF65-F5344CB8AC3E}">
        <p14:creationId xmlns:p14="http://schemas.microsoft.com/office/powerpoint/2010/main" val="2750323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1">
                    <a:lumMod val="50000"/>
                  </a:schemeClr>
                </a:solidFill>
              </a:rPr>
              <a:t>Introduction</a:t>
            </a:r>
          </a:p>
          <a:p>
            <a:pPr marL="457200" indent="-457200">
              <a:buFont typeface="Wingdings" pitchFamily="2" charset="2"/>
              <a:buChar char="Ø"/>
            </a:pPr>
            <a:r>
              <a:rPr lang="en-US" sz="3200" dirty="0" smtClean="0">
                <a:solidFill>
                  <a:schemeClr val="bg1">
                    <a:lumMod val="50000"/>
                  </a:schemeClr>
                </a:solidFill>
              </a:rPr>
              <a:t>Learning </a:t>
            </a:r>
            <a:r>
              <a:rPr lang="en-US" sz="3200" dirty="0">
                <a:solidFill>
                  <a:schemeClr val="bg1">
                    <a:lumMod val="50000"/>
                  </a:schemeClr>
                </a:solidFill>
              </a:rPr>
              <a:t>and the process of change </a:t>
            </a:r>
            <a:endParaRPr lang="en-US" sz="3200" dirty="0" smtClean="0">
              <a:solidFill>
                <a:schemeClr val="bg1">
                  <a:lumMod val="50000"/>
                </a:schemeClr>
              </a:solidFill>
            </a:endParaRPr>
          </a:p>
          <a:p>
            <a:pPr marL="457200" indent="-457200">
              <a:buFont typeface="Wingdings" pitchFamily="2" charset="2"/>
              <a:buChar char="Ø"/>
            </a:pPr>
            <a:r>
              <a:rPr lang="en-US" sz="3200" dirty="0">
                <a:solidFill>
                  <a:schemeClr val="bg1">
                    <a:lumMod val="50000"/>
                  </a:schemeClr>
                </a:solidFill>
              </a:rPr>
              <a:t>The </a:t>
            </a:r>
            <a:r>
              <a:rPr lang="en-US" sz="3200" dirty="0" err="1">
                <a:solidFill>
                  <a:schemeClr val="bg1">
                    <a:lumMod val="50000"/>
                  </a:schemeClr>
                </a:solidFill>
              </a:rPr>
              <a:t>behavioural</a:t>
            </a:r>
            <a:r>
              <a:rPr lang="en-US" sz="3200" dirty="0">
                <a:solidFill>
                  <a:schemeClr val="bg1">
                    <a:lumMod val="50000"/>
                  </a:schemeClr>
                </a:solidFill>
              </a:rPr>
              <a:t> approach to change </a:t>
            </a:r>
          </a:p>
          <a:p>
            <a:pPr marL="457200" indent="-457200">
              <a:buFont typeface="Wingdings" pitchFamily="2" charset="2"/>
              <a:buChar char="Ø"/>
            </a:pPr>
            <a:r>
              <a:rPr lang="en-US" sz="3200" dirty="0">
                <a:solidFill>
                  <a:schemeClr val="bg1">
                    <a:lumMod val="50000"/>
                  </a:schemeClr>
                </a:solidFill>
              </a:rPr>
              <a:t>The cognitive approach to change </a:t>
            </a:r>
          </a:p>
          <a:p>
            <a:pPr marL="457200" indent="-457200">
              <a:buFont typeface="Wingdings" pitchFamily="2" charset="2"/>
              <a:buChar char="Ø"/>
            </a:pPr>
            <a:r>
              <a:rPr lang="en-US" sz="3200" b="1" dirty="0">
                <a:solidFill>
                  <a:schemeClr val="bg1">
                    <a:lumMod val="95000"/>
                  </a:schemeClr>
                </a:solidFill>
              </a:rPr>
              <a:t>The psychodynamic approach to change</a:t>
            </a:r>
          </a:p>
          <a:p>
            <a:pPr marL="457200" indent="-457200">
              <a:buFont typeface="Wingdings" pitchFamily="2" charset="2"/>
              <a:buChar char="Ø"/>
            </a:pPr>
            <a:r>
              <a:rPr lang="en-US" sz="3200" dirty="0">
                <a:solidFill>
                  <a:schemeClr val="bg1">
                    <a:lumMod val="50000"/>
                  </a:schemeClr>
                </a:solidFill>
              </a:rPr>
              <a:t>The humanistic psychology approach to </a:t>
            </a:r>
            <a:r>
              <a:rPr lang="en-US" sz="3200" dirty="0" smtClean="0">
                <a:solidFill>
                  <a:schemeClr val="bg1">
                    <a:lumMod val="50000"/>
                  </a:schemeClr>
                </a:solidFill>
              </a:rPr>
              <a:t>change</a:t>
            </a:r>
            <a:endParaRPr lang="en-US" sz="3200" dirty="0">
              <a:solidFill>
                <a:schemeClr val="bg1">
                  <a:lumMod val="50000"/>
                </a:schemeClr>
              </a:solidFill>
            </a:endParaRPr>
          </a:p>
        </p:txBody>
      </p:sp>
    </p:spTree>
    <p:extLst>
      <p:ext uri="{BB962C8B-B14F-4D97-AF65-F5344CB8AC3E}">
        <p14:creationId xmlns:p14="http://schemas.microsoft.com/office/powerpoint/2010/main" val="38578226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100" y="970179"/>
            <a:ext cx="8977880" cy="523220"/>
          </a:xfrm>
          <a:prstGeom prst="rect">
            <a:avLst/>
          </a:prstGeom>
          <a:noFill/>
        </p:spPr>
        <p:txBody>
          <a:bodyPr wrap="square" rtlCol="0">
            <a:spAutoFit/>
          </a:bodyPr>
          <a:lstStyle/>
          <a:p>
            <a:r>
              <a:rPr lang="en-US" sz="2800" dirty="0">
                <a:solidFill>
                  <a:schemeClr val="bg1"/>
                </a:solidFill>
              </a:rPr>
              <a:t>THE PSYCHODYNAMIC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518565"/>
            <a:ext cx="7203546" cy="2585323"/>
          </a:xfrm>
          <a:prstGeom prst="rect">
            <a:avLst/>
          </a:prstGeom>
          <a:noFill/>
        </p:spPr>
        <p:txBody>
          <a:bodyPr wrap="square" rtlCol="0">
            <a:spAutoFit/>
          </a:bodyPr>
          <a:lstStyle/>
          <a:p>
            <a:r>
              <a:rPr lang="en-US" sz="2400" dirty="0" smtClean="0">
                <a:solidFill>
                  <a:srgbClr val="2D3956"/>
                </a:solidFill>
                <a:latin typeface="Sitka Small" panose="02000505000000020004" pitchFamily="2" charset="0"/>
                <a:cs typeface="Times New Roman" panose="02020603050405020304" pitchFamily="18" charset="0"/>
              </a:rPr>
              <a:t>The </a:t>
            </a:r>
            <a:r>
              <a:rPr lang="en-US" sz="2400" dirty="0">
                <a:solidFill>
                  <a:srgbClr val="2D3956"/>
                </a:solidFill>
                <a:latin typeface="Sitka Small" panose="02000505000000020004" pitchFamily="2" charset="0"/>
                <a:cs typeface="Times New Roman" panose="02020603050405020304" pitchFamily="18" charset="0"/>
              </a:rPr>
              <a:t>idea that humans go through a psychological process during change became evident due to research published by Elizabeth </a:t>
            </a:r>
            <a:r>
              <a:rPr lang="en-US" sz="2400" dirty="0" err="1">
                <a:solidFill>
                  <a:srgbClr val="2D3956"/>
                </a:solidFill>
                <a:latin typeface="Sitka Small" panose="02000505000000020004" pitchFamily="2" charset="0"/>
                <a:cs typeface="Times New Roman" panose="02020603050405020304" pitchFamily="18" charset="0"/>
              </a:rPr>
              <a:t>Kubler</a:t>
            </a:r>
            <a:r>
              <a:rPr lang="en-US" sz="2400" dirty="0">
                <a:solidFill>
                  <a:srgbClr val="2D3956"/>
                </a:solidFill>
                <a:latin typeface="Sitka Small" panose="02000505000000020004" pitchFamily="2" charset="0"/>
                <a:cs typeface="Times New Roman" panose="02020603050405020304" pitchFamily="18" charset="0"/>
              </a:rPr>
              <a:t>-Ross (1969</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smtClean="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The 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a:t>
            </a:r>
            <a:r>
              <a:rPr lang="en-US" b="1" dirty="0" smtClean="0">
                <a:effectLst>
                  <a:outerShdw blurRad="38100" dist="38100" dir="2700000" algn="tl">
                    <a:srgbClr val="000000">
                      <a:alpha val="43137"/>
                    </a:srgbClr>
                  </a:outerShdw>
                </a:effectLst>
                <a:latin typeface="Sitka Small" panose="02000505000000020004" pitchFamily="2" charset="0"/>
              </a:rPr>
              <a:t>__ </a:t>
            </a:r>
            <a:r>
              <a:rPr lang="en-US" b="1" dirty="0">
                <a:effectLst>
                  <a:outerShdw blurRad="38100" dist="38100" dir="2700000" algn="tl">
                    <a:srgbClr val="000000">
                      <a:alpha val="43137"/>
                    </a:srgbClr>
                  </a:outerShdw>
                </a:effectLst>
                <a:latin typeface="Sitka Small" panose="02000505000000020004" pitchFamily="2" charset="0"/>
              </a:rPr>
              <a:t>Anger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Bargaining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Depression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Acceptance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005011" y="2216663"/>
            <a:ext cx="3200847" cy="2819794"/>
          </a:xfrm>
          <a:prstGeom prst="rect">
            <a:avLst/>
          </a:prstGeom>
        </p:spPr>
      </p:pic>
    </p:spTree>
    <p:extLst>
      <p:ext uri="{BB962C8B-B14F-4D97-AF65-F5344CB8AC3E}">
        <p14:creationId xmlns:p14="http://schemas.microsoft.com/office/powerpoint/2010/main" val="2844888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PSYCHODYNAMIC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429589" y="1862336"/>
            <a:ext cx="7203546" cy="738664"/>
          </a:xfrm>
          <a:prstGeom prst="rect">
            <a:avLst/>
          </a:prstGeom>
          <a:noFill/>
        </p:spPr>
        <p:txBody>
          <a:bodyPr wrap="square" rtlCol="0">
            <a:spAutoFit/>
          </a:bodyPr>
          <a:lstStyle/>
          <a:p>
            <a:r>
              <a:rPr lang="en-US" sz="2400" dirty="0" smtClean="0">
                <a:solidFill>
                  <a:srgbClr val="2D3956"/>
                </a:solidFill>
                <a:latin typeface="Sitka Small" panose="02000505000000020004" pitchFamily="2" charset="0"/>
                <a:cs typeface="Times New Roman" panose="02020603050405020304" pitchFamily="18" charset="0"/>
              </a:rPr>
              <a:t>The </a:t>
            </a:r>
            <a:r>
              <a:rPr lang="en-US" sz="2400" dirty="0">
                <a:solidFill>
                  <a:srgbClr val="2D3956"/>
                </a:solidFill>
                <a:latin typeface="Sitka Small" panose="02000505000000020004" pitchFamily="2" charset="0"/>
                <a:cs typeface="Times New Roman" panose="02020603050405020304" pitchFamily="18" charset="0"/>
              </a:rPr>
              <a:t>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a:t>
            </a:r>
            <a:r>
              <a:rPr lang="en-US" b="1" dirty="0" smtClean="0">
                <a:effectLst>
                  <a:outerShdw blurRad="38100" dist="38100" dir="2700000" algn="tl">
                    <a:srgbClr val="000000">
                      <a:alpha val="43137"/>
                    </a:srgbClr>
                  </a:outerShdw>
                </a:effectLst>
                <a:latin typeface="Sitka Small" panose="02000505000000020004" pitchFamily="2" charset="0"/>
              </a:rPr>
              <a:t>__ </a:t>
            </a:r>
            <a:r>
              <a:rPr lang="en-US" b="1" dirty="0">
                <a:effectLst>
                  <a:outerShdw blurRad="38100" dist="38100" dir="2700000" algn="tl">
                    <a:srgbClr val="000000">
                      <a:alpha val="43137"/>
                    </a:srgbClr>
                  </a:outerShdw>
                </a:effectLst>
                <a:latin typeface="Sitka Small" panose="02000505000000020004" pitchFamily="2" charset="0"/>
              </a:rPr>
              <a:t>Anger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Bargaining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Depression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Acceptance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748589" y="2874752"/>
            <a:ext cx="8422106" cy="2912113"/>
          </a:xfrm>
          <a:prstGeom prst="rect">
            <a:avLst/>
          </a:prstGeom>
        </p:spPr>
      </p:pic>
    </p:spTree>
    <p:extLst>
      <p:ext uri="{BB962C8B-B14F-4D97-AF65-F5344CB8AC3E}">
        <p14:creationId xmlns:p14="http://schemas.microsoft.com/office/powerpoint/2010/main" val="126869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1">
                    <a:lumMod val="50000"/>
                  </a:schemeClr>
                </a:solidFill>
              </a:rPr>
              <a:t>Introduction</a:t>
            </a:r>
          </a:p>
          <a:p>
            <a:pPr marL="457200" indent="-457200">
              <a:buFont typeface="Wingdings" pitchFamily="2" charset="2"/>
              <a:buChar char="Ø"/>
            </a:pPr>
            <a:r>
              <a:rPr lang="en-US" sz="3200" dirty="0" smtClean="0">
                <a:solidFill>
                  <a:schemeClr val="bg1">
                    <a:lumMod val="50000"/>
                  </a:schemeClr>
                </a:solidFill>
              </a:rPr>
              <a:t>Learning </a:t>
            </a:r>
            <a:r>
              <a:rPr lang="en-US" sz="3200" dirty="0">
                <a:solidFill>
                  <a:schemeClr val="bg1">
                    <a:lumMod val="50000"/>
                  </a:schemeClr>
                </a:solidFill>
              </a:rPr>
              <a:t>and the process of change </a:t>
            </a:r>
            <a:endParaRPr lang="en-US" sz="3200" dirty="0" smtClean="0">
              <a:solidFill>
                <a:schemeClr val="bg1">
                  <a:lumMod val="50000"/>
                </a:schemeClr>
              </a:solidFill>
            </a:endParaRPr>
          </a:p>
          <a:p>
            <a:pPr marL="457200" indent="-457200">
              <a:buFont typeface="Wingdings" pitchFamily="2" charset="2"/>
              <a:buChar char="Ø"/>
            </a:pPr>
            <a:r>
              <a:rPr lang="en-US" sz="3200" dirty="0">
                <a:solidFill>
                  <a:schemeClr val="bg1">
                    <a:lumMod val="50000"/>
                  </a:schemeClr>
                </a:solidFill>
              </a:rPr>
              <a:t>The </a:t>
            </a:r>
            <a:r>
              <a:rPr lang="en-US" sz="3200" dirty="0" err="1">
                <a:solidFill>
                  <a:schemeClr val="bg1">
                    <a:lumMod val="50000"/>
                  </a:schemeClr>
                </a:solidFill>
              </a:rPr>
              <a:t>behavioural</a:t>
            </a:r>
            <a:r>
              <a:rPr lang="en-US" sz="3200" dirty="0">
                <a:solidFill>
                  <a:schemeClr val="bg1">
                    <a:lumMod val="50000"/>
                  </a:schemeClr>
                </a:solidFill>
              </a:rPr>
              <a:t> approach to change </a:t>
            </a:r>
          </a:p>
          <a:p>
            <a:pPr marL="457200" indent="-457200">
              <a:buFont typeface="Wingdings" pitchFamily="2" charset="2"/>
              <a:buChar char="Ø"/>
            </a:pPr>
            <a:r>
              <a:rPr lang="en-US" sz="3200" dirty="0">
                <a:solidFill>
                  <a:schemeClr val="bg1">
                    <a:lumMod val="50000"/>
                  </a:schemeClr>
                </a:solidFill>
              </a:rPr>
              <a:t>The cognitive approach to change </a:t>
            </a:r>
          </a:p>
          <a:p>
            <a:pPr marL="457200" indent="-457200">
              <a:buFont typeface="Wingdings" pitchFamily="2" charset="2"/>
              <a:buChar char="Ø"/>
            </a:pPr>
            <a:r>
              <a:rPr lang="en-US" sz="3200" dirty="0">
                <a:solidFill>
                  <a:schemeClr val="bg1">
                    <a:lumMod val="50000"/>
                  </a:schemeClr>
                </a:solidFill>
              </a:rPr>
              <a:t>The psychodynamic approach to change</a:t>
            </a:r>
          </a:p>
          <a:p>
            <a:pPr marL="457200" indent="-457200">
              <a:buFont typeface="Wingdings" pitchFamily="2" charset="2"/>
              <a:buChar char="Ø"/>
            </a:pPr>
            <a:r>
              <a:rPr lang="en-US" sz="3200" b="1" dirty="0">
                <a:solidFill>
                  <a:schemeClr val="bg1">
                    <a:lumMod val="95000"/>
                  </a:schemeClr>
                </a:solidFill>
              </a:rPr>
              <a:t>The humanistic psychology approach to change</a:t>
            </a:r>
          </a:p>
        </p:txBody>
      </p:sp>
    </p:spTree>
    <p:extLst>
      <p:ext uri="{BB962C8B-B14F-4D97-AF65-F5344CB8AC3E}">
        <p14:creationId xmlns:p14="http://schemas.microsoft.com/office/powerpoint/2010/main" val="3138051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HUMANISTIC PSYCHOLOGY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1465" y="2533260"/>
            <a:ext cx="6779098" cy="2308324"/>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and the hierarchy of needs</a:t>
            </a:r>
          </a:p>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developed the hierarchy of needs, he believed that human beings have an inbuilt desire to grow and develop and move towards something he called self-actualization.</a:t>
            </a:r>
            <a:endParaRPr lang="en-US" dirty="0">
              <a:latin typeface="Sitka Small" panose="02000505000000020004" pitchFamily="2"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757026" y="2184981"/>
            <a:ext cx="3200847" cy="2819794"/>
          </a:xfrm>
          <a:prstGeom prst="rect">
            <a:avLst/>
          </a:prstGeom>
        </p:spPr>
      </p:pic>
    </p:spTree>
    <p:extLst>
      <p:ext uri="{BB962C8B-B14F-4D97-AF65-F5344CB8AC3E}">
        <p14:creationId xmlns:p14="http://schemas.microsoft.com/office/powerpoint/2010/main" val="1175235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1"/>
                </a:solidFill>
              </a:rPr>
              <a:t>THE HUMANISTIC PSYCHOLOGY APPROACH TO CHANGE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452278" y="1852425"/>
            <a:ext cx="10219461" cy="461665"/>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Maslow’s hierarchy of needs Source: Maslow (1970)</a:t>
            </a:r>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697293" y="2298792"/>
            <a:ext cx="8230919" cy="3780372"/>
          </a:xfrm>
          <a:prstGeom prst="rect">
            <a:avLst/>
          </a:prstGeom>
        </p:spPr>
      </p:pic>
    </p:spTree>
    <p:extLst>
      <p:ext uri="{BB962C8B-B14F-4D97-AF65-F5344CB8AC3E}">
        <p14:creationId xmlns:p14="http://schemas.microsoft.com/office/powerpoint/2010/main" val="3530680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1487</TotalTime>
  <Words>2203</Words>
  <Application>Microsoft Office PowerPoint</Application>
  <PresentationFormat>Widescreen</PresentationFormat>
  <Paragraphs>345</Paragraphs>
  <Slides>52</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Arial</vt:lpstr>
      <vt:lpstr>Calibri</vt:lpstr>
      <vt:lpstr>Calibri Light</vt:lpstr>
      <vt:lpstr>Roboto Light</vt:lpstr>
      <vt:lpstr>Sitka Small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57</cp:revision>
  <dcterms:created xsi:type="dcterms:W3CDTF">2023-04-29T09:08:23Z</dcterms:created>
  <dcterms:modified xsi:type="dcterms:W3CDTF">2023-10-02T21:46:22Z</dcterms:modified>
</cp:coreProperties>
</file>