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587" r:id="rId8"/>
    <p:sldId id="271" r:id="rId9"/>
    <p:sldId id="532" r:id="rId10"/>
    <p:sldId id="597" r:id="rId11"/>
    <p:sldId id="591" r:id="rId12"/>
    <p:sldId id="533" r:id="rId13"/>
    <p:sldId id="598" r:id="rId14"/>
    <p:sldId id="596" r:id="rId15"/>
    <p:sldId id="534" r:id="rId16"/>
    <p:sldId id="588" r:id="rId17"/>
    <p:sldId id="276" r:id="rId18"/>
    <p:sldId id="555" r:id="rId19"/>
    <p:sldId id="546" r:id="rId20"/>
    <p:sldId id="562" r:id="rId21"/>
    <p:sldId id="556" r:id="rId22"/>
    <p:sldId id="557" r:id="rId23"/>
    <p:sldId id="558" r:id="rId24"/>
    <p:sldId id="559" r:id="rId25"/>
    <p:sldId id="592" r:id="rId26"/>
    <p:sldId id="593" r:id="rId27"/>
    <p:sldId id="560" r:id="rId28"/>
    <p:sldId id="594" r:id="rId29"/>
    <p:sldId id="561" r:id="rId30"/>
    <p:sldId id="589" r:id="rId31"/>
    <p:sldId id="563" r:id="rId32"/>
    <p:sldId id="564" r:id="rId33"/>
    <p:sldId id="595" r:id="rId34"/>
    <p:sldId id="565" r:id="rId35"/>
    <p:sldId id="566" r:id="rId36"/>
    <p:sldId id="547" r:id="rId37"/>
    <p:sldId id="548" r:id="rId38"/>
    <p:sldId id="549" r:id="rId39"/>
    <p:sldId id="550" r:id="rId40"/>
    <p:sldId id="551" r:id="rId41"/>
    <p:sldId id="552"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587"/>
            <p14:sldId id="271"/>
            <p14:sldId id="532"/>
            <p14:sldId id="597"/>
            <p14:sldId id="591"/>
            <p14:sldId id="533"/>
            <p14:sldId id="598"/>
            <p14:sldId id="596"/>
            <p14:sldId id="534"/>
            <p14:sldId id="588"/>
            <p14:sldId id="276"/>
            <p14:sldId id="555"/>
            <p14:sldId id="546"/>
            <p14:sldId id="562"/>
            <p14:sldId id="556"/>
            <p14:sldId id="557"/>
            <p14:sldId id="558"/>
            <p14:sldId id="559"/>
            <p14:sldId id="592"/>
            <p14:sldId id="593"/>
            <p14:sldId id="560"/>
            <p14:sldId id="594"/>
            <p14:sldId id="561"/>
            <p14:sldId id="589"/>
            <p14:sldId id="563"/>
            <p14:sldId id="564"/>
            <p14:sldId id="595"/>
            <p14:sldId id="565"/>
            <p14:sldId id="566"/>
            <p14:sldId id="547"/>
            <p14:sldId id="548"/>
            <p14:sldId id="549"/>
            <p14:sldId id="550"/>
            <p14:sldId id="551"/>
            <p14:sldId id="552"/>
            <p14:sldId id="574"/>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B5F71E-D188-46C7-DE7C-F492ED680EBD}" v="3" dt="2026-01-31T11:03:39.2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Alghanem" userId="S::amalalghanem@midocean.edu.km::2f0a81a1-a384-4ac9-b4fc-7b72cd7f65fe" providerId="AD" clId="Web-{D3B5F71E-D188-46C7-DE7C-F492ED680EBD}"/>
    <pc:docChg chg="modSld">
      <pc:chgData name="Amal Alghanem" userId="S::amalalghanem@midocean.edu.km::2f0a81a1-a384-4ac9-b4fc-7b72cd7f65fe" providerId="AD" clId="Web-{D3B5F71E-D188-46C7-DE7C-F492ED680EBD}" dt="2026-01-31T11:03:36.365" v="0" actId="20577"/>
      <pc:docMkLst>
        <pc:docMk/>
      </pc:docMkLst>
      <pc:sldChg chg="modSp">
        <pc:chgData name="Amal Alghanem" userId="S::amalalghanem@midocean.edu.km::2f0a81a1-a384-4ac9-b4fc-7b72cd7f65fe" providerId="AD" clId="Web-{D3B5F71E-D188-46C7-DE7C-F492ED680EBD}" dt="2026-01-31T11:03:36.365" v="0" actId="20577"/>
        <pc:sldMkLst>
          <pc:docMk/>
          <pc:sldMk cId="2758859843" sldId="566"/>
        </pc:sldMkLst>
        <pc:spChg chg="mod">
          <ac:chgData name="Amal Alghanem" userId="S::amalalghanem@midocean.edu.km::2f0a81a1-a384-4ac9-b4fc-7b72cd7f65fe" providerId="AD" clId="Web-{D3B5F71E-D188-46C7-DE7C-F492ED680EBD}" dt="2026-01-31T11:03:36.365" v="0" actId="20577"/>
          <ac:spMkLst>
            <pc:docMk/>
            <pc:sldMk cId="2758859843" sldId="566"/>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722308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8610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83980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5.svg"/></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a:latin typeface="Alexandria" charset="0"/>
                <a:cs typeface="Alexandria" charset="0"/>
              </a:rPr>
              <a:t>Prepared by Dr. Ashraf </a:t>
            </a:r>
            <a:r>
              <a:rPr lang="en-US" sz="2000" err="1">
                <a:latin typeface="Alexandria" charset="0"/>
                <a:cs typeface="Alexandria" charset="0"/>
              </a:rPr>
              <a:t>Alrai</a:t>
            </a:r>
            <a:endParaRPr lang="en-US" sz="200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a:solidFill>
                  <a:srgbClr val="00B0F0"/>
                </a:solidFill>
                <a:latin typeface="Alexandria" charset="0"/>
                <a:cs typeface="Alexandria" charset="0"/>
              </a:rPr>
              <a:t>Principles of Legal Studies</a:t>
            </a:r>
            <a:endParaRPr lang="ar-AE" sz="3200" b="1">
              <a:solidFill>
                <a:srgbClr val="00B0F0"/>
              </a:solidFill>
              <a:latin typeface="Alexandria" charset="0"/>
              <a:cs typeface="Alexandria" charset="0"/>
            </a:endParaRPr>
          </a:p>
          <a:p>
            <a:pPr rtl="1"/>
            <a:endParaRPr lang="en-US" sz="3200" b="1">
              <a:solidFill>
                <a:srgbClr val="00B0F0"/>
              </a:solidFill>
              <a:latin typeface="Alexandria" charset="0"/>
              <a:cs typeface="Alexandria" charset="0"/>
            </a:endParaRPr>
          </a:p>
          <a:p>
            <a:r>
              <a:rPr lang="ar-AE" sz="3200" b="1">
                <a:solidFill>
                  <a:srgbClr val="00B0F0"/>
                </a:solidFill>
                <a:latin typeface="Alexandria" charset="0"/>
                <a:cs typeface="Alexandria" charset="0"/>
              </a:rPr>
              <a:t>مبادئ الدراسات القانونية</a:t>
            </a:r>
            <a:endParaRPr lang="en-US" sz="3200" b="1">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a:t>
            </a:r>
            <a:r>
              <a:rPr lang="ar-AE" sz="2800" b="1">
                <a:solidFill>
                  <a:schemeClr val="bg1"/>
                </a:solidFill>
                <a:latin typeface="Alexandria" charset="0"/>
                <a:cs typeface="Alexandria" charset="0"/>
              </a:rPr>
              <a:t>03</a:t>
            </a:r>
            <a:endParaRPr lang="en-US" sz="2800" b="1">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a:t>
            </a:r>
            <a:r>
              <a:rPr lang="ar-AE" sz="2800" b="1">
                <a:solidFill>
                  <a:schemeClr val="tx1"/>
                </a:solidFill>
                <a:latin typeface="Alexandria" charset="0"/>
                <a:cs typeface="Alexandria" charset="0"/>
              </a:rPr>
              <a:t>03</a:t>
            </a:r>
            <a:endParaRPr lang="en-US" sz="2800" b="1">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a:solidFill>
                  <a:srgbClr val="00B0F0"/>
                </a:solidFill>
                <a:latin typeface="Alexandria" charset="0"/>
                <a:cs typeface="Alexandria" charset="0"/>
              </a:rPr>
              <a:t>Dr. Ashraf </a:t>
            </a:r>
            <a:r>
              <a:rPr lang="en-US" sz="2800" b="1" err="1">
                <a:solidFill>
                  <a:srgbClr val="00B0F0"/>
                </a:solidFill>
                <a:latin typeface="Alexandria" charset="0"/>
                <a:cs typeface="Alexandria" charset="0"/>
              </a:rPr>
              <a:t>Alrai</a:t>
            </a:r>
            <a:endParaRPr lang="en-US" sz="2800" b="1">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75852" y="2154521"/>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الإطار المفاهيمي للقواعد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التأصيل التاريخي للقانون.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مستقبل 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القانون الرقمي في ظل التطور والتقدم التقني.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a:t>
            </a:r>
            <a:r>
              <a:rPr lang="ar-AE" sz="4000" b="1">
                <a:solidFill>
                  <a:schemeClr val="bg1"/>
                </a:solidFill>
                <a:latin typeface="Alexandria" charset="0"/>
                <a:cs typeface="Alexandria" charset="0"/>
              </a:rPr>
              <a:t>3</a:t>
            </a:r>
            <a:endParaRPr lang="en-US" sz="4000" b="1">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03492" y="2411562"/>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62592" y="4827253"/>
            <a:ext cx="4872381" cy="1897314"/>
          </a:xfrm>
          <a:prstGeom prst="rect">
            <a:avLst/>
          </a:prstGeom>
          <a:noFill/>
        </p:spPr>
        <p:txBody>
          <a:bodyPr wrap="square">
            <a:spAutoFit/>
          </a:bodyPr>
          <a:lstStyle/>
          <a:p>
            <a:pPr marL="0" marR="0" algn="just" rtl="1">
              <a:lnSpc>
                <a:spcPct val="150000"/>
              </a:lnSpc>
              <a:spcBef>
                <a:spcPts val="0"/>
              </a:spcBef>
              <a:spcAft>
                <a:spcPts val="0"/>
              </a:spcAft>
            </a:pPr>
            <a:r>
              <a:rPr lang="ar-AE" sz="1600" b="1">
                <a:effectLst/>
                <a:latin typeface="Alexandria" pitchFamily="2" charset="-78"/>
                <a:ea typeface="Calibri" panose="020F0502020204030204" pitchFamily="34" charset="0"/>
                <a:cs typeface="Alexandria" pitchFamily="2" charset="-78"/>
              </a:rPr>
              <a:t>تتجلى العلاقة بين الضوابط والمبادئ القانونية والقواعد القانونية في أن كل منها يلعب دوراً في تشكيل النظام القانوني في الدولة وتوجيه السلوك الاجتماعي في المجتمع، وهو ما سوف نتناوله بصورة مفصلة تالياً.</a:t>
            </a:r>
            <a:endParaRPr lang="en-US" sz="1600" b="1">
              <a:effectLst/>
              <a:latin typeface="Alexandria" pitchFamily="2" charset="-78"/>
              <a:ea typeface="Times New Roman" panose="02020603050405020304" pitchFamily="18" charset="0"/>
              <a:cs typeface="Alexandria" pitchFamily="2" charset="-78"/>
            </a:endParaRPr>
          </a:p>
        </p:txBody>
      </p:sp>
      <p:sp>
        <p:nvSpPr>
          <p:cNvPr id="41" name="TextBox 40"/>
          <p:cNvSpPr txBox="1"/>
          <p:nvPr/>
        </p:nvSpPr>
        <p:spPr>
          <a:xfrm>
            <a:off x="5798405" y="914157"/>
            <a:ext cx="5470012" cy="963597"/>
          </a:xfrm>
          <a:prstGeom prst="rect">
            <a:avLst/>
          </a:prstGeom>
          <a:noFill/>
        </p:spPr>
        <p:txBody>
          <a:bodyPr wrap="square" rtlCol="0">
            <a:spAutoFit/>
          </a:bodyPr>
          <a:lstStyle/>
          <a:p>
            <a:pPr algn="r" rtl="1">
              <a:lnSpc>
                <a:spcPct val="150000"/>
              </a:lnSpc>
            </a:pPr>
            <a:r>
              <a:rPr lang="ar-AE" sz="2000" b="1">
                <a:solidFill>
                  <a:srgbClr val="00B0F0"/>
                </a:solidFill>
                <a:latin typeface="Alexandria" charset="0"/>
                <a:cs typeface="Alexandria" charset="0"/>
              </a:rPr>
              <a:t>العلاقة بين الضوابط والمبادئ القانونية والقواعد القانونية</a:t>
            </a:r>
            <a:endParaRPr lang="en-US" sz="2000" b="1">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a:solidFill>
                  <a:srgbClr val="00B0F0"/>
                </a:solidFill>
                <a:latin typeface="Alexandria" charset="0"/>
                <a:cs typeface="Alexandria" charset="0"/>
              </a:rPr>
              <a:t>المبادئ القانونية:</a:t>
            </a:r>
            <a:endParaRPr lang="en-US" sz="2400" b="1">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69342" y="3341917"/>
            <a:ext cx="8911483" cy="1989647"/>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a:latin typeface="Alexandria" pitchFamily="2" charset="-78"/>
                <a:cs typeface="Alexandria" pitchFamily="2" charset="-78"/>
              </a:rPr>
              <a:t>يمكن تعريف المبادئ القانونية، بأنها القيم الأساسية والمفاهيم العامة التي تستند إليها النظم القانونية، وتعتبر المبادئ القانونية (الأساس النظري) الذي يُبنى عليه التشريع القانوني، وهي تعبر عن الأفكار والمفاهيم العامة التي توجه صياغة القوانين وتطبيقها، </a:t>
            </a:r>
            <a:r>
              <a:rPr lang="ar-AE" sz="1600" b="1">
                <a:solidFill>
                  <a:srgbClr val="00B0F0"/>
                </a:solidFill>
                <a:latin typeface="Alexandria" pitchFamily="2" charset="-78"/>
                <a:cs typeface="Alexandria" pitchFamily="2" charset="-78"/>
              </a:rPr>
              <a:t>ومن أمثلتها العدالة، المساواة، الحرية، حسن النية.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358740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a:solidFill>
                  <a:srgbClr val="00B0F0"/>
                </a:solidFill>
                <a:latin typeface="Alexandria" charset="0"/>
                <a:cs typeface="Alexandria" charset="0"/>
              </a:rPr>
              <a:t>المبادئ القانونية:</a:t>
            </a:r>
            <a:endParaRPr lang="en-US" sz="2400" b="1">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54388" y="3429000"/>
            <a:ext cx="8911483" cy="1004762"/>
          </a:xfrm>
          <a:prstGeom prst="rect">
            <a:avLst/>
          </a:prstGeom>
          <a:noFill/>
          <a:effectLst>
            <a:innerShdw blurRad="63500" dist="50800" dir="13500000">
              <a:prstClr val="black">
                <a:alpha val="50000"/>
              </a:prstClr>
            </a:innerShdw>
          </a:effectLst>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a:latin typeface="Alexandria" pitchFamily="2" charset="-78"/>
                <a:cs typeface="Alexandria" pitchFamily="2" charset="-78"/>
              </a:rPr>
              <a:t>وتعمل المبادئ القانونية كإطار عام يوجه عملية التشريع وتفسير القوانين؛ حيث تساعد القضاة والمشرعين على اتخاذ قرارات تتوافق مع الروح العامة للقانون.</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006636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4" descr="مفهوم الحق والعدالة (المحور الثالث : العدالة بين المساواة والإنصاف) -  AlloSchool">
            <a:extLst>
              <a:ext uri="{FF2B5EF4-FFF2-40B4-BE49-F238E27FC236}">
                <a16:creationId xmlns:a16="http://schemas.microsoft.com/office/drawing/2014/main" id="{4A492FAF-609D-A4C3-AD7A-EFF926314F8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610018" y="457200"/>
            <a:ext cx="6971964"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402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51995" y="2967448"/>
            <a:ext cx="8417320" cy="297453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a:latin typeface="Alexandria" pitchFamily="2" charset="-78"/>
                <a:cs typeface="Alexandria" pitchFamily="2" charset="-78"/>
              </a:rPr>
              <a:t>تعرف القواعد القانونية بأنها الأحكام المحددة التي تصدر عن السلطات التشريعية وتُنفذ في المحاكم، والقواعد القانونية تضع معايير محددة للسلوك وتفرض عقوبات على المخالفين، </a:t>
            </a:r>
            <a:r>
              <a:rPr lang="ar-AE" sz="1600" b="1">
                <a:solidFill>
                  <a:srgbClr val="00B0F0"/>
                </a:solidFill>
                <a:latin typeface="Alexandria" pitchFamily="2" charset="-78"/>
                <a:cs typeface="Alexandria" pitchFamily="2" charset="-78"/>
              </a:rPr>
              <a:t>ومن أمثلتها قوانين المرور، القوانين الجنائية أو الجزائية، القوانين التجارية، والقوانين المدنية وغيرها.</a:t>
            </a:r>
          </a:p>
          <a:p>
            <a:pPr marL="342900" marR="0" lvl="0" indent="-342900" algn="just" rtl="1">
              <a:lnSpc>
                <a:spcPct val="200000"/>
              </a:lnSpc>
              <a:spcBef>
                <a:spcPts val="0"/>
              </a:spcBef>
              <a:spcAft>
                <a:spcPts val="0"/>
              </a:spcAft>
              <a:buFont typeface="Wingdings" panose="05000000000000000000" pitchFamily="2" charset="2"/>
              <a:buChar char="q"/>
            </a:pPr>
            <a:r>
              <a:rPr lang="ar-AE" sz="1600" b="1">
                <a:latin typeface="Alexandria" pitchFamily="2" charset="-78"/>
                <a:cs typeface="Alexandria" pitchFamily="2" charset="-78"/>
              </a:rPr>
              <a:t>وتعتبر القواعد القانونية الوسائل العملية لتطبيق المبادئ القانونية، ونها تنظم العلاقات بين الأفراد والمؤسسات وتحدد الحقوق والواجبات تحت طائلة الإلزام.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a:solidFill>
                  <a:srgbClr val="00B0F0"/>
                </a:solidFill>
                <a:latin typeface="Alexandria" charset="0"/>
                <a:cs typeface="Alexandria" charset="0"/>
              </a:rPr>
              <a:t>القواعد القانونية:</a:t>
            </a:r>
            <a:endParaRPr lang="en-US" sz="2400" b="1">
              <a:solidFill>
                <a:srgbClr val="00B0F0"/>
              </a:solidFill>
              <a:latin typeface="Alexandria" charset="0"/>
              <a:cs typeface="Alexandria" charset="0"/>
            </a:endParaRPr>
          </a:p>
        </p:txBody>
      </p:sp>
    </p:spTree>
    <p:extLst>
      <p:ext uri="{BB962C8B-B14F-4D97-AF65-F5344CB8AC3E}">
        <p14:creationId xmlns:p14="http://schemas.microsoft.com/office/powerpoint/2010/main" val="1796360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3564291"/>
            <a:ext cx="8417320" cy="1004762"/>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sz="1600" b="1">
                <a:latin typeface="Alexandria" pitchFamily="2" charset="-78"/>
                <a:cs typeface="Alexandria" pitchFamily="2" charset="-78"/>
              </a:rPr>
              <a:t>وتعتبر القواعد القانونية الوسائل العملية لتطبيق المبادئ القانونية، كونها تنظم العلاقات بين الأفراد والمؤسسات وتحدد الحقوق والواجبات تحت طائلة الإلزام.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F599E91E-09F6-37B0-55AA-4F4EBDA74D5A}"/>
              </a:ext>
            </a:extLst>
          </p:cNvPr>
          <p:cNvSpPr txBox="1"/>
          <p:nvPr/>
        </p:nvSpPr>
        <p:spPr>
          <a:xfrm>
            <a:off x="7410130" y="2224958"/>
            <a:ext cx="4113898" cy="461665"/>
          </a:xfrm>
          <a:prstGeom prst="rect">
            <a:avLst/>
          </a:prstGeom>
          <a:noFill/>
        </p:spPr>
        <p:txBody>
          <a:bodyPr wrap="square" rtlCol="0">
            <a:spAutoFit/>
          </a:bodyPr>
          <a:lstStyle/>
          <a:p>
            <a:pPr algn="r" rtl="1"/>
            <a:r>
              <a:rPr lang="ar-AE" sz="2400" b="1">
                <a:solidFill>
                  <a:srgbClr val="00B0F0"/>
                </a:solidFill>
                <a:latin typeface="Alexandria" charset="0"/>
                <a:cs typeface="Alexandria" charset="0"/>
              </a:rPr>
              <a:t>القواعد القانونية:</a:t>
            </a:r>
            <a:endParaRPr lang="en-US" sz="2400" b="1">
              <a:solidFill>
                <a:srgbClr val="00B0F0"/>
              </a:solidFill>
              <a:latin typeface="Alexandria" charset="0"/>
              <a:cs typeface="Alexandria" charset="0"/>
            </a:endParaRPr>
          </a:p>
        </p:txBody>
      </p:sp>
    </p:spTree>
    <p:extLst>
      <p:ext uri="{BB962C8B-B14F-4D97-AF65-F5344CB8AC3E}">
        <p14:creationId xmlns:p14="http://schemas.microsoft.com/office/powerpoint/2010/main" val="3055655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066" name="Straight Connector 2065">
            <a:extLst>
              <a:ext uri="{FF2B5EF4-FFF2-40B4-BE49-F238E27FC236}">
                <a16:creationId xmlns:a16="http://schemas.microsoft.com/office/drawing/2014/main" id="{22F6364A-B358-4BEE-B158-0734D2C938D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8202" y="1570814"/>
            <a:ext cx="0" cy="3710227"/>
          </a:xfrm>
          <a:prstGeom prst="line">
            <a:avLst/>
          </a:prstGeom>
          <a:ln w="19050">
            <a:solidFill>
              <a:srgbClr val="FF9B00"/>
            </a:solidFill>
          </a:ln>
        </p:spPr>
        <p:style>
          <a:lnRef idx="1">
            <a:schemeClr val="accent1"/>
          </a:lnRef>
          <a:fillRef idx="0">
            <a:schemeClr val="accent1"/>
          </a:fillRef>
          <a:effectRef idx="0">
            <a:schemeClr val="accent1"/>
          </a:effectRef>
          <a:fontRef idx="minor">
            <a:schemeClr val="tx1"/>
          </a:fontRef>
        </p:style>
      </p:cxnSp>
      <p:pic>
        <p:nvPicPr>
          <p:cNvPr id="2050" name="Picture 2" descr="خصائص القاعدة القانونية… - قانون بالعربي">
            <a:extLst>
              <a:ext uri="{FF2B5EF4-FFF2-40B4-BE49-F238E27FC236}">
                <a16:creationId xmlns:a16="http://schemas.microsoft.com/office/drawing/2014/main" id="{282E1D69-FC67-5B56-1700-D7882E9811A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061860" y="1419871"/>
            <a:ext cx="7009396" cy="4012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895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3260656"/>
            <a:ext cx="9309187" cy="2225609"/>
          </a:xfrm>
          <a:prstGeom prst="rect">
            <a:avLst/>
          </a:prstGeom>
          <a:noFill/>
        </p:spPr>
        <p:txBody>
          <a:bodyPr wrap="square" rtlCol="0">
            <a:spAutoFit/>
          </a:bodyPr>
          <a:lstStyle/>
          <a:p>
            <a:pPr marL="342900" marR="0" lvl="0" indent="-342900" algn="just" rtl="1">
              <a:lnSpc>
                <a:spcPct val="150000"/>
              </a:lnSpc>
              <a:spcBef>
                <a:spcPts val="0"/>
              </a:spcBef>
              <a:spcAft>
                <a:spcPts val="800"/>
              </a:spcAft>
              <a:buFont typeface="Wingdings" panose="05000000000000000000" pitchFamily="2" charset="2"/>
              <a:buChar char="ü"/>
            </a:pPr>
            <a:r>
              <a:rPr lang="ar-SA" sz="1800" b="1">
                <a:effectLst/>
                <a:latin typeface="Alexandria" pitchFamily="2" charset="-78"/>
                <a:ea typeface="Times New Roman" panose="02020603050405020304" pitchFamily="18" charset="0"/>
                <a:cs typeface="Alexandria" pitchFamily="2" charset="-78"/>
              </a:rPr>
              <a:t>تعرف الضوابط القانونية بأنها الإجراءات والآليات التي تُستخدم لضمان الالتزام بالقواعد القانونية والمبادئ، وتشمل الأدوات الإدارية والتنفيذية والرقابية التي تضمن تطبيق القانون بشكل صحيح، </a:t>
            </a:r>
            <a:r>
              <a:rPr lang="ar-SA" sz="1800" b="1">
                <a:solidFill>
                  <a:srgbClr val="00B0F0"/>
                </a:solidFill>
                <a:effectLst/>
                <a:latin typeface="Alexandria" pitchFamily="2" charset="-78"/>
                <a:ea typeface="Times New Roman" panose="02020603050405020304" pitchFamily="18" charset="0"/>
                <a:cs typeface="Alexandria" pitchFamily="2" charset="-78"/>
              </a:rPr>
              <a:t>ومن أمثلتها آليات المراقبة، العقوبات، التراخيص.</a:t>
            </a:r>
          </a:p>
          <a:p>
            <a:pPr marL="342900" marR="0" lvl="0" indent="-342900" algn="just" rtl="1">
              <a:lnSpc>
                <a:spcPct val="150000"/>
              </a:lnSpc>
              <a:spcBef>
                <a:spcPts val="0"/>
              </a:spcBef>
              <a:spcAft>
                <a:spcPts val="800"/>
              </a:spcAft>
              <a:buFont typeface="Wingdings" panose="05000000000000000000" pitchFamily="2" charset="2"/>
              <a:buChar char="ü"/>
            </a:pPr>
            <a:r>
              <a:rPr lang="ar-SA" sz="1800" b="1">
                <a:effectLst/>
                <a:latin typeface="Alexandria" pitchFamily="2" charset="-78"/>
                <a:ea typeface="Times New Roman" panose="02020603050405020304" pitchFamily="18" charset="0"/>
                <a:cs typeface="Alexandria" pitchFamily="2" charset="-78"/>
              </a:rPr>
              <a:t>وتسهم الضوابط في ضمان احترام القواعد القانونية وتطبيقها بفعالية.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
        <p:nvSpPr>
          <p:cNvPr id="10" name="TextBox 9">
            <a:extLst>
              <a:ext uri="{FF2B5EF4-FFF2-40B4-BE49-F238E27FC236}">
                <a16:creationId xmlns:a16="http://schemas.microsoft.com/office/drawing/2014/main" id="{0B140B28-0F9E-EC6D-F5DC-F6870EBB3073}"/>
              </a:ext>
            </a:extLst>
          </p:cNvPr>
          <p:cNvSpPr txBox="1"/>
          <p:nvPr/>
        </p:nvSpPr>
        <p:spPr>
          <a:xfrm>
            <a:off x="7410130" y="2224958"/>
            <a:ext cx="4113898" cy="461665"/>
          </a:xfrm>
          <a:prstGeom prst="rect">
            <a:avLst/>
          </a:prstGeom>
          <a:noFill/>
        </p:spPr>
        <p:txBody>
          <a:bodyPr wrap="square" rtlCol="0">
            <a:spAutoFit/>
          </a:bodyPr>
          <a:lstStyle/>
          <a:p>
            <a:pPr algn="r" rtl="1"/>
            <a:r>
              <a:rPr lang="ar-AE" sz="2400" b="1">
                <a:solidFill>
                  <a:srgbClr val="00B0F0"/>
                </a:solidFill>
                <a:latin typeface="Alexandria" charset="0"/>
                <a:cs typeface="Alexandria" charset="0"/>
              </a:rPr>
              <a:t>الضوابط القانونية:</a:t>
            </a:r>
            <a:endParaRPr lang="en-US" sz="2400" b="1">
              <a:solidFill>
                <a:srgbClr val="00B0F0"/>
              </a:solidFill>
              <a:latin typeface="Alexandria" charset="0"/>
              <a:cs typeface="Alexandria" charset="0"/>
            </a:endParaRPr>
          </a:p>
        </p:txBody>
      </p:sp>
    </p:spTree>
    <p:extLst>
      <p:ext uri="{BB962C8B-B14F-4D97-AF65-F5344CB8AC3E}">
        <p14:creationId xmlns:p14="http://schemas.microsoft.com/office/powerpoint/2010/main" val="31261736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E2D379B-3261-37DB-FA18-DB44BD8E9F62}"/>
              </a:ext>
            </a:extLst>
          </p:cNvPr>
          <p:cNvSpPr txBox="1"/>
          <p:nvPr/>
        </p:nvSpPr>
        <p:spPr>
          <a:xfrm>
            <a:off x="-184866" y="1370967"/>
            <a:ext cx="3124712" cy="3702360"/>
          </a:xfrm>
          <a:prstGeom prst="rect">
            <a:avLst/>
          </a:prstGeom>
          <a:noFill/>
        </p:spPr>
        <p:txBody>
          <a:bodyPr wrap="square" rtlCol="0">
            <a:spAutoFit/>
          </a:bodyPr>
          <a:lstStyle/>
          <a:p>
            <a:pPr marL="0" marR="0" algn="ctr" rtl="1">
              <a:lnSpc>
                <a:spcPct val="150000"/>
              </a:lnSpc>
              <a:spcBef>
                <a:spcPts val="1200"/>
              </a:spcBef>
              <a:spcAft>
                <a:spcPts val="1200"/>
              </a:spcAft>
            </a:pPr>
            <a:r>
              <a:rPr lang="ar-AE" sz="3200" b="1">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تحليل العلاقة بين المبادئ والضوابط والقواعد القانونية</a:t>
            </a:r>
            <a:endParaRPr lang="en-US" sz="320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43749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359050" y="3224691"/>
            <a:ext cx="9236075" cy="1292020"/>
          </a:xfrm>
          <a:prstGeom prst="rect">
            <a:avLst/>
          </a:prstGeom>
          <a:noFill/>
        </p:spPr>
        <p:txBody>
          <a:bodyPr wrap="square" rtlCol="0">
            <a:spAutoFit/>
          </a:bodyPr>
          <a:lstStyle/>
          <a:p>
            <a:pPr marL="285750" marR="0" lvl="0" indent="-285750" algn="just" rtl="1">
              <a:lnSpc>
                <a:spcPct val="150000"/>
              </a:lnSpc>
              <a:spcBef>
                <a:spcPts val="0"/>
              </a:spcBef>
              <a:spcAft>
                <a:spcPts val="800"/>
              </a:spcAft>
              <a:buFont typeface="Wingdings" panose="05000000000000000000" pitchFamily="2" charset="2"/>
              <a:buChar char="q"/>
            </a:pPr>
            <a:r>
              <a:rPr lang="ar-AE" b="1">
                <a:solidFill>
                  <a:srgbClr val="00B0F0"/>
                </a:solidFill>
                <a:effectLst/>
                <a:latin typeface="Alexandria" pitchFamily="2" charset="-78"/>
                <a:ea typeface="Calibri" panose="020F0502020204030204" pitchFamily="34" charset="0"/>
                <a:cs typeface="Alexandria" pitchFamily="2" charset="-78"/>
              </a:rPr>
              <a:t>التكامل: </a:t>
            </a:r>
            <a:r>
              <a:rPr lang="ar-AE" b="1">
                <a:effectLst/>
                <a:latin typeface="Alexandria" pitchFamily="2" charset="-78"/>
                <a:ea typeface="Calibri" panose="020F0502020204030204" pitchFamily="34" charset="0"/>
                <a:cs typeface="Alexandria" pitchFamily="2" charset="-78"/>
              </a:rPr>
              <a:t>المبادئ القانونية تقدم الأساس النظري والفلسفي للقوانين، بينما القواعد القانونية تمثل التطبيق العملي لهذه المبادئ. الضوابط تعمل على تنفيذ القواعد وضمان الالتزام بها.</a:t>
            </a:r>
            <a:endParaRPr lang="ar-AE" b="1">
              <a:solidFill>
                <a:srgbClr val="00B0F0"/>
              </a:solidFill>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62000" y="3259520"/>
            <a:ext cx="10392695"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التوجيه والتفسير: </a:t>
            </a: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المبادئ القانونية تساعد في تفسير القواعد القانونية وتوجيه استخدامها بشكل يتوافق مع القيم الأساسية للنظام القانوني.</a:t>
            </a:r>
            <a:endParaRPr lang="en-US"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3697099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617280" y="2411562"/>
            <a:ext cx="10695141"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a:solidFill>
                  <a:srgbClr val="00B0F0"/>
                </a:solidFill>
                <a:latin typeface="Alexandria" pitchFamily="2" charset="-78"/>
                <a:cs typeface="Alexandria" pitchFamily="2" charset="-78"/>
              </a:rPr>
              <a:t>الضمان والفعالية: </a:t>
            </a:r>
            <a:r>
              <a:rPr lang="ar-AE" b="1">
                <a:latin typeface="Alexandria" pitchFamily="2" charset="-78"/>
                <a:cs typeface="Alexandria" pitchFamily="2" charset="-78"/>
              </a:rPr>
              <a:t>الضوابط تعمل على ضمان فعالية القواعد القانونية وتطبيقها بشكل عادل ومنصف، مما يعزز تحقيق المبادئ القانونية في الواقع العملي.</a:t>
            </a:r>
            <a:endParaRPr lang="en-US" b="1">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pic>
        <p:nvPicPr>
          <p:cNvPr id="5" name="Graphic 4" descr="Pencil with solid fill">
            <a:extLst>
              <a:ext uri="{FF2B5EF4-FFF2-40B4-BE49-F238E27FC236}">
                <a16:creationId xmlns:a16="http://schemas.microsoft.com/office/drawing/2014/main" id="{FD8192C3-55DE-8223-3405-C5B5000C24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638800" y="3508921"/>
            <a:ext cx="914400" cy="914400"/>
          </a:xfrm>
          <a:prstGeom prst="rect">
            <a:avLst/>
          </a:prstGeom>
        </p:spPr>
      </p:pic>
      <p:sp>
        <p:nvSpPr>
          <p:cNvPr id="9" name="TextBox 8">
            <a:extLst>
              <a:ext uri="{FF2B5EF4-FFF2-40B4-BE49-F238E27FC236}">
                <a16:creationId xmlns:a16="http://schemas.microsoft.com/office/drawing/2014/main" id="{B3C274D8-7ECE-CD81-4C1C-64E52948708E}"/>
              </a:ext>
            </a:extLst>
          </p:cNvPr>
          <p:cNvSpPr txBox="1"/>
          <p:nvPr/>
        </p:nvSpPr>
        <p:spPr>
          <a:xfrm>
            <a:off x="762000" y="4312342"/>
            <a:ext cx="10695141" cy="167289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a:latin typeface="Alexandria" pitchFamily="2" charset="-78"/>
                <a:cs typeface="Alexandria" pitchFamily="2" charset="-78"/>
              </a:rPr>
              <a:t>وبالتالي؛ </a:t>
            </a:r>
            <a:r>
              <a:rPr lang="ar-AE" b="1">
                <a:solidFill>
                  <a:srgbClr val="00B0F0"/>
                </a:solidFill>
                <a:latin typeface="Alexandria" pitchFamily="2" charset="-78"/>
                <a:cs typeface="Alexandria" pitchFamily="2" charset="-78"/>
              </a:rPr>
              <a:t>فإن المبادئ القانونية </a:t>
            </a:r>
            <a:r>
              <a:rPr lang="ar-AE" b="1">
                <a:latin typeface="Alexandria" pitchFamily="2" charset="-78"/>
                <a:cs typeface="Alexandria" pitchFamily="2" charset="-78"/>
              </a:rPr>
              <a:t>تحدد</a:t>
            </a:r>
            <a:r>
              <a:rPr lang="ar-AE" b="1">
                <a:solidFill>
                  <a:srgbClr val="00B0F0"/>
                </a:solidFill>
                <a:latin typeface="Alexandria" pitchFamily="2" charset="-78"/>
                <a:cs typeface="Alexandria" pitchFamily="2" charset="-78"/>
              </a:rPr>
              <a:t> الاتجاهات والقيم الأساسية، فيما </a:t>
            </a:r>
            <a:r>
              <a:rPr lang="ar-AE" b="1">
                <a:latin typeface="Alexandria" pitchFamily="2" charset="-78"/>
                <a:cs typeface="Alexandria" pitchFamily="2" charset="-78"/>
              </a:rPr>
              <a:t>تترجم</a:t>
            </a:r>
            <a:r>
              <a:rPr lang="ar-AE" b="1">
                <a:solidFill>
                  <a:srgbClr val="00B0F0"/>
                </a:solidFill>
                <a:latin typeface="Alexandria" pitchFamily="2" charset="-78"/>
                <a:cs typeface="Alexandria" pitchFamily="2" charset="-78"/>
              </a:rPr>
              <a:t> القواعد القانونية هذه المبادئ إلى أحكام ملموسة، أما الضوابط </a:t>
            </a:r>
            <a:r>
              <a:rPr lang="ar-AE" b="1">
                <a:latin typeface="Alexandria" pitchFamily="2" charset="-78"/>
                <a:cs typeface="Alexandria" pitchFamily="2" charset="-78"/>
              </a:rPr>
              <a:t>فتضمن التطبيق </a:t>
            </a:r>
            <a:r>
              <a:rPr lang="ar-AE" b="1">
                <a:solidFill>
                  <a:srgbClr val="00B0F0"/>
                </a:solidFill>
                <a:latin typeface="Alexandria" pitchFamily="2" charset="-78"/>
                <a:cs typeface="Alexandria" pitchFamily="2" charset="-78"/>
              </a:rPr>
              <a:t>الفعال والالتزام بهذه الأحكام.</a:t>
            </a:r>
            <a:endParaRPr lang="en-US" b="1">
              <a:latin typeface="Alexandria" pitchFamily="2" charset="-78"/>
              <a:cs typeface="Alexandria" pitchFamily="2" charset="-78"/>
            </a:endParaRP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9" name="Rectangle 2068">
            <a:extLst>
              <a:ext uri="{FF2B5EF4-FFF2-40B4-BE49-F238E27FC236}">
                <a16:creationId xmlns:a16="http://schemas.microsoft.com/office/drawing/2014/main" id="{8950AD4C-6AF3-49F8-94E1-DBCAFB394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Meiryo"/>
            </a:endParaRPr>
          </a:p>
        </p:txBody>
      </p:sp>
      <p:sp>
        <p:nvSpPr>
          <p:cNvPr id="2070" name="Freeform: Shape 2069">
            <a:extLst>
              <a:ext uri="{FF2B5EF4-FFF2-40B4-BE49-F238E27FC236}">
                <a16:creationId xmlns:a16="http://schemas.microsoft.com/office/drawing/2014/main" id="{8DBEAE55-3EA1-41D7-A212-5F7D8986C1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12206"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071" name="Freeform: Shape 2070">
            <a:extLst>
              <a:ext uri="{FF2B5EF4-FFF2-40B4-BE49-F238E27FC236}">
                <a16:creationId xmlns:a16="http://schemas.microsoft.com/office/drawing/2014/main" id="{CFC5F0E7-644F-4101-BE72-12825CF537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417551"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2050" name="Picture 2" descr="مما تتكون القاعدة القانونية | المرسال">
            <a:extLst>
              <a:ext uri="{FF2B5EF4-FFF2-40B4-BE49-F238E27FC236}">
                <a16:creationId xmlns:a16="http://schemas.microsoft.com/office/drawing/2014/main" id="{0BED34DF-6C40-373E-AFF7-EC596326D2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511"/>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072" name="Freeform: Shape 2071">
            <a:extLst>
              <a:ext uri="{FF2B5EF4-FFF2-40B4-BE49-F238E27FC236}">
                <a16:creationId xmlns:a16="http://schemas.microsoft.com/office/drawing/2014/main" id="{B1F9B6B4-B0C4-45C6-A086-901C960D0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4774" y="0"/>
            <a:ext cx="2756893" cy="6858000"/>
          </a:xfrm>
          <a:custGeom>
            <a:avLst/>
            <a:gdLst>
              <a:gd name="connsiteX0" fmla="*/ 1133870 w 2756893"/>
              <a:gd name="connsiteY0" fmla="*/ 0 h 6858000"/>
              <a:gd name="connsiteX1" fmla="*/ 898082 w 2756893"/>
              <a:gd name="connsiteY1" fmla="*/ 0 h 6858000"/>
              <a:gd name="connsiteX2" fmla="*/ 920668 w 2756893"/>
              <a:gd name="connsiteY2" fmla="*/ 14997 h 6858000"/>
              <a:gd name="connsiteX3" fmla="*/ 2554961 w 2756893"/>
              <a:gd name="connsiteY3" fmla="*/ 3621656 h 6858000"/>
              <a:gd name="connsiteX4" fmla="*/ 641513 w 2756893"/>
              <a:gd name="connsiteY4" fmla="*/ 6374814 h 6858000"/>
              <a:gd name="connsiteX5" fmla="*/ 114086 w 2756893"/>
              <a:gd name="connsiteY5" fmla="*/ 6780599 h 6858000"/>
              <a:gd name="connsiteX6" fmla="*/ 0 w 2756893"/>
              <a:gd name="connsiteY6" fmla="*/ 6858000 h 6858000"/>
              <a:gd name="connsiteX7" fmla="*/ 40637 w 2756893"/>
              <a:gd name="connsiteY7" fmla="*/ 6858000 h 6858000"/>
              <a:gd name="connsiteX8" fmla="*/ 254139 w 2756893"/>
              <a:gd name="connsiteY8" fmla="*/ 6858000 h 6858000"/>
              <a:gd name="connsiteX9" fmla="*/ 365895 w 2756893"/>
              <a:gd name="connsiteY9" fmla="*/ 6780599 h 6858000"/>
              <a:gd name="connsiteX10" fmla="*/ 882543 w 2756893"/>
              <a:gd name="connsiteY10" fmla="*/ 6374814 h 6858000"/>
              <a:gd name="connsiteX11" fmla="*/ 2756893 w 2756893"/>
              <a:gd name="connsiteY11" fmla="*/ 3621656 h 6858000"/>
              <a:gd name="connsiteX12" fmla="*/ 1155994 w 2756893"/>
              <a:gd name="connsiteY12"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56893" h="6858000">
                <a:moveTo>
                  <a:pt x="1133870" y="0"/>
                </a:moveTo>
                <a:lnTo>
                  <a:pt x="898082" y="0"/>
                </a:lnTo>
                <a:lnTo>
                  <a:pt x="920668" y="14997"/>
                </a:lnTo>
                <a:cubicBezTo>
                  <a:pt x="1969257" y="754641"/>
                  <a:pt x="2554961" y="2093192"/>
                  <a:pt x="2554961" y="3621656"/>
                </a:cubicBezTo>
                <a:cubicBezTo>
                  <a:pt x="2554961" y="4969131"/>
                  <a:pt x="1606863" y="5602839"/>
                  <a:pt x="641513" y="6374814"/>
                </a:cubicBezTo>
                <a:cubicBezTo>
                  <a:pt x="465717" y="6515397"/>
                  <a:pt x="291531" y="6653108"/>
                  <a:pt x="114086" y="6780599"/>
                </a:cubicBezTo>
                <a:lnTo>
                  <a:pt x="0" y="6858000"/>
                </a:lnTo>
                <a:lnTo>
                  <a:pt x="40637" y="6858000"/>
                </a:lnTo>
                <a:lnTo>
                  <a:pt x="254139" y="6858000"/>
                </a:lnTo>
                <a:lnTo>
                  <a:pt x="365895" y="6780599"/>
                </a:lnTo>
                <a:cubicBezTo>
                  <a:pt x="539713" y="6653108"/>
                  <a:pt x="710340" y="6515397"/>
                  <a:pt x="882543" y="6374814"/>
                </a:cubicBezTo>
                <a:cubicBezTo>
                  <a:pt x="1828168" y="5602839"/>
                  <a:pt x="2756893" y="4969131"/>
                  <a:pt x="2756893" y="3621656"/>
                </a:cubicBezTo>
                <a:cubicBezTo>
                  <a:pt x="2756893" y="2093192"/>
                  <a:pt x="2183157" y="754641"/>
                  <a:pt x="1155994" y="14997"/>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1E2D379B-3261-37DB-FA18-DB44BD8E9F62}"/>
              </a:ext>
            </a:extLst>
          </p:cNvPr>
          <p:cNvSpPr txBox="1"/>
          <p:nvPr/>
        </p:nvSpPr>
        <p:spPr>
          <a:xfrm>
            <a:off x="-224195" y="1331637"/>
            <a:ext cx="3124712" cy="4040530"/>
          </a:xfrm>
          <a:prstGeom prst="rect">
            <a:avLst/>
          </a:prstGeom>
          <a:noFill/>
        </p:spPr>
        <p:txBody>
          <a:bodyPr wrap="square" rtlCol="0">
            <a:spAutoFit/>
          </a:bodyPr>
          <a:lstStyle/>
          <a:p>
            <a:pPr marL="0" marR="0" algn="ctr" rtl="1">
              <a:lnSpc>
                <a:spcPct val="150000"/>
              </a:lnSpc>
              <a:spcBef>
                <a:spcPts val="1200"/>
              </a:spcBef>
              <a:spcAft>
                <a:spcPts val="1200"/>
              </a:spcAft>
            </a:pPr>
            <a:r>
              <a:rPr lang="ar-AE" sz="44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endParaRPr lang="en-US" sz="4400">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3456823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56007" y="3106850"/>
            <a:ext cx="10535265" cy="142423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400" b="1">
                <a:latin typeface="Alexandria" pitchFamily="2" charset="-78"/>
                <a:ea typeface="Times New Roman" panose="02020603050405020304" pitchFamily="18" charset="0"/>
                <a:cs typeface="Alexandria" pitchFamily="2" charset="-78"/>
              </a:rPr>
              <a:t>الضوابط والمبادئ القانونية هما عنصران مكملان في النظام القانوني، بحيث يلعب كل منهما دوراً مهماً في </a:t>
            </a:r>
            <a:r>
              <a:rPr lang="ar-AE" sz="1400" b="1" err="1">
                <a:latin typeface="Alexandria" pitchFamily="2" charset="-78"/>
                <a:ea typeface="Times New Roman" panose="02020603050405020304" pitchFamily="18" charset="0"/>
                <a:cs typeface="Alexandria" pitchFamily="2" charset="-78"/>
              </a:rPr>
              <a:t>في</a:t>
            </a:r>
            <a:r>
              <a:rPr lang="ar-AE" sz="1400" b="1">
                <a:latin typeface="Alexandria" pitchFamily="2" charset="-78"/>
                <a:ea typeface="Times New Roman" panose="02020603050405020304" pitchFamily="18" charset="0"/>
                <a:cs typeface="Alexandria" pitchFamily="2" charset="-78"/>
              </a:rPr>
              <a:t> تحقيق العدالة والنظام.</a:t>
            </a:r>
          </a:p>
          <a:p>
            <a:pPr marL="342900" marR="0" lvl="0" indent="-342900" algn="just" rtl="1">
              <a:lnSpc>
                <a:spcPct val="200000"/>
              </a:lnSpc>
              <a:spcBef>
                <a:spcPts val="0"/>
              </a:spcBef>
              <a:spcAft>
                <a:spcPts val="800"/>
              </a:spcAft>
              <a:buFont typeface="Wingdings" panose="05000000000000000000" pitchFamily="2" charset="2"/>
              <a:buChar char="Ø"/>
            </a:pPr>
            <a:r>
              <a:rPr lang="ar-AE" sz="1400" b="1">
                <a:latin typeface="Alexandria" pitchFamily="2" charset="-78"/>
                <a:ea typeface="Times New Roman" panose="02020603050405020304" pitchFamily="18" charset="0"/>
                <a:cs typeface="Alexandria" pitchFamily="2" charset="-78"/>
              </a:rPr>
              <a:t>وهو ما سوف نتناوله بصورة مفصلة على النحو الآتي: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pic>
        <p:nvPicPr>
          <p:cNvPr id="3" name="Graphic 2" descr="Pencil with solid fill">
            <a:extLst>
              <a:ext uri="{FF2B5EF4-FFF2-40B4-BE49-F238E27FC236}">
                <a16:creationId xmlns:a16="http://schemas.microsoft.com/office/drawing/2014/main" id="{FC4187A2-82CF-D6DB-A8F5-A1F3BF5AD6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34052" y="2079838"/>
            <a:ext cx="914400" cy="914400"/>
          </a:xfrm>
          <a:prstGeom prst="rect">
            <a:avLst/>
          </a:prstGeom>
        </p:spPr>
      </p:pic>
    </p:spTree>
    <p:extLst>
      <p:ext uri="{BB962C8B-B14F-4D97-AF65-F5344CB8AC3E}">
        <p14:creationId xmlns:p14="http://schemas.microsoft.com/office/powerpoint/2010/main" val="1598735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1335" y="2721973"/>
            <a:ext cx="10164609" cy="1861407"/>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الدور التوجيهي للمبادئ القانونية:</a:t>
            </a:r>
          </a:p>
          <a:p>
            <a:pPr marL="0" marR="0" indent="274320" algn="just" rtl="1">
              <a:lnSpc>
                <a:spcPct val="150000"/>
              </a:lnSpc>
              <a:spcBef>
                <a:spcPts val="600"/>
              </a:spcBef>
              <a:spcAft>
                <a:spcPts val="600"/>
              </a:spcAft>
            </a:pPr>
            <a:r>
              <a:rPr lang="ar-AE" sz="1800" b="1">
                <a:latin typeface="Alexandria" pitchFamily="2" charset="-78"/>
                <a:ea typeface="Calibri" panose="020F0502020204030204" pitchFamily="34" charset="0"/>
                <a:cs typeface="Alexandria" pitchFamily="2" charset="-78"/>
              </a:rPr>
              <a:t>تعمل المبادئ القانونية كدليل أساسي لتوجيه عملية صياغة القوانين وتفسيرها، ويتم الاعتماد على هذه المبادئ لضمان أن التشريعات والقوانين تتوافق مع القيم الأساسية التي يسعى المجتمع لتحقيقها.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2294571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62000" y="2888265"/>
            <a:ext cx="10343944" cy="1861407"/>
          </a:xfrm>
          <a:prstGeom prst="rect">
            <a:avLst/>
          </a:prstGeom>
          <a:noFill/>
        </p:spPr>
        <p:txBody>
          <a:bodyPr wrap="square" rtlCol="0">
            <a:spAutoFit/>
          </a:bodyPr>
          <a:lstStyle/>
          <a:p>
            <a:pPr marL="0" marR="0" indent="274320" algn="just" rtl="1">
              <a:lnSpc>
                <a:spcPct val="150000"/>
              </a:lnSpc>
              <a:spcBef>
                <a:spcPts val="600"/>
              </a:spcBef>
              <a:spcAft>
                <a:spcPts val="600"/>
              </a:spcAft>
            </a:pPr>
            <a:r>
              <a:rPr lang="ar-AE" sz="1800" b="1">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الدور التنفيذي للضوابط القانونية:</a:t>
            </a:r>
          </a:p>
          <a:p>
            <a:pPr marL="0" marR="0" indent="274320" algn="just" rtl="1">
              <a:lnSpc>
                <a:spcPct val="150000"/>
              </a:lnSpc>
              <a:spcBef>
                <a:spcPts val="600"/>
              </a:spcBef>
              <a:spcAft>
                <a:spcPts val="600"/>
              </a:spcAft>
            </a:pPr>
            <a:r>
              <a:rPr lang="ar-AE" sz="1800" b="1">
                <a:latin typeface="Alexandria" pitchFamily="2" charset="-78"/>
                <a:ea typeface="Calibri" panose="020F0502020204030204" pitchFamily="34" charset="0"/>
                <a:cs typeface="Alexandria" pitchFamily="2" charset="-78"/>
              </a:rPr>
              <a:t>تساعد الضوابط القانونية في ضمان الالتزام بالقوانين وتطبيق المبادئ القانونية بشكل فعّال، وتوفر وسائل لمراقبة السلوك وتطبيق العقوبات عند الضرورة لضمان أن القواعد تُحترم وتُنفذ بإنصاف.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337228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5" y="2888265"/>
            <a:ext cx="10164609" cy="1861407"/>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العلاقة التكاملية بينهما:</a:t>
            </a:r>
          </a:p>
          <a:p>
            <a:pPr marL="342900" marR="0" lvl="0" indent="-342900" algn="just" rtl="1">
              <a:lnSpc>
                <a:spcPct val="150000"/>
              </a:lnSpc>
              <a:spcBef>
                <a:spcPts val="600"/>
              </a:spcBef>
              <a:spcAft>
                <a:spcPts val="600"/>
              </a:spcAft>
              <a:buFont typeface="Wingdings" panose="05000000000000000000" pitchFamily="2" charset="2"/>
              <a:buChar char="v"/>
            </a:pPr>
            <a:r>
              <a:rPr lang="ar-AE" sz="1800" b="1">
                <a:latin typeface="Alexandria" pitchFamily="2" charset="-78"/>
                <a:ea typeface="Calibri" panose="020F0502020204030204" pitchFamily="34" charset="0"/>
                <a:cs typeface="Alexandria" pitchFamily="2" charset="-78"/>
              </a:rPr>
              <a:t>التكامل يعني أن المبادئ القانونية تقدم الإطار النظري الذي يوجه وضع القوانين وتفسيرها؛ فعلى سبيل المثال، إن مبدأ العدالة يوجه صياغة القوانين الجنائية؛ بحيث تضمن حقوق المتهمين، والضحايا على حد سواء.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2601697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5" y="3293166"/>
            <a:ext cx="10164609" cy="876522"/>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a:latin typeface="Alexandria" pitchFamily="2" charset="-78"/>
                <a:ea typeface="Calibri" panose="020F0502020204030204" pitchFamily="34" charset="0"/>
                <a:cs typeface="Alexandria" pitchFamily="2" charset="-78"/>
              </a:rPr>
              <a:t>أما في التنفيذ؛ فالضوابط تحول المبادئ إلى ممارسات عملية؛ فعلى سبيل المثال، نظام المراقبة القضائية يضمن أن المحاكم تلتزم بمبادئ العدالة في إجراءاتها وأحكامها.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24440894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5" y="3224691"/>
            <a:ext cx="10164609" cy="1292020"/>
          </a:xfrm>
          <a:prstGeom prst="rect">
            <a:avLst/>
          </a:prstGeom>
          <a:noFill/>
        </p:spPr>
        <p:txBody>
          <a:bodyPr wrap="square" rtlCol="0">
            <a:spAutoFit/>
          </a:bodyPr>
          <a:lstStyle/>
          <a:p>
            <a:pPr marL="342900" marR="0" lvl="0" indent="-342900" algn="just" rtl="1">
              <a:lnSpc>
                <a:spcPct val="150000"/>
              </a:lnSpc>
              <a:spcBef>
                <a:spcPts val="600"/>
              </a:spcBef>
              <a:spcAft>
                <a:spcPts val="600"/>
              </a:spcAft>
              <a:buFont typeface="Wingdings" panose="05000000000000000000" pitchFamily="2" charset="2"/>
              <a:buChar char="v"/>
            </a:pPr>
            <a:r>
              <a:rPr lang="ar-AE" sz="1800" b="1">
                <a:latin typeface="Alexandria" pitchFamily="2" charset="-78"/>
                <a:ea typeface="Calibri" panose="020F0502020204030204" pitchFamily="34" charset="0"/>
                <a:cs typeface="Alexandria" pitchFamily="2" charset="-78"/>
              </a:rPr>
              <a:t>وفي التفسير والتطبيق؛ فالمبادئ تساعد في تفسير القوانين عند وجود غموض أو تضارب، بينما الضوابط تضمن أن يتم تطبيق هذه القوانين بما يتوافق مع التفسير المستند إلى المبادئ.</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7886"/>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3571750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1335" y="2705959"/>
            <a:ext cx="10164609"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الضمان والرقابة:</a:t>
            </a:r>
          </a:p>
          <a:p>
            <a:pPr marL="342900" marR="0" lvl="0" indent="-342900" algn="just" rtl="1">
              <a:lnSpc>
                <a:spcPct val="200000"/>
              </a:lnSpc>
              <a:spcBef>
                <a:spcPts val="0"/>
              </a:spcBef>
              <a:spcAft>
                <a:spcPts val="800"/>
              </a:spcAft>
              <a:buFont typeface="Wingdings" panose="05000000000000000000" pitchFamily="2" charset="2"/>
              <a:buChar char="v"/>
            </a:pPr>
            <a:r>
              <a:rPr lang="ar-AE" sz="1800" b="1">
                <a:latin typeface="Alexandria" pitchFamily="2" charset="-78"/>
                <a:ea typeface="Times New Roman" panose="02020603050405020304" pitchFamily="18" charset="0"/>
                <a:cs typeface="Alexandria" pitchFamily="2" charset="-78"/>
              </a:rPr>
              <a:t>الضمان يعني أن الضوابط تعمل كآليات لضمان أن يتم تطبيق القوانين بما يتفق مع المبادئ القانونية. على سبيل المثال، وجود نظام للتظلمات والشكاوى يضمن أن حقوق الأفراد محمية وأن القرارات الإدارية تتوافق مع مبدأ العدالة.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792012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1335" y="3160414"/>
            <a:ext cx="10164609" cy="111889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v"/>
            </a:pPr>
            <a:r>
              <a:rPr lang="ar-AE" sz="1800" b="1">
                <a:latin typeface="Alexandria" pitchFamily="2" charset="-78"/>
                <a:ea typeface="Times New Roman" panose="02020603050405020304" pitchFamily="18" charset="0"/>
                <a:cs typeface="Alexandria" pitchFamily="2" charset="-78"/>
              </a:rPr>
              <a:t>أما الرقابة؛ فتعني الضوابط تتيح الرقابة على تطبيق القوانين والتأكد من أنها تُنفذ بشكل عادل ومنصف، مما يعزز احترام القانون والثقة في النظام القانوني.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802784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5070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4" y="2748805"/>
            <a:ext cx="10164609" cy="188692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2000" b="1">
                <a:solidFill>
                  <a:srgbClr val="00B0F0"/>
                </a:solidFill>
                <a:latin typeface="Alexandria" pitchFamily="2" charset="-78"/>
                <a:ea typeface="Calibri" panose="020F0502020204030204" pitchFamily="34" charset="0"/>
                <a:cs typeface="Alexandria" pitchFamily="2" charset="-78"/>
              </a:rPr>
              <a:t>وبالتالي؛ </a:t>
            </a:r>
            <a:r>
              <a:rPr lang="ar-AE" sz="2000" b="1">
                <a:latin typeface="Alexandria" pitchFamily="2" charset="-78"/>
                <a:ea typeface="Calibri" panose="020F0502020204030204" pitchFamily="34" charset="0"/>
                <a:cs typeface="Alexandria" pitchFamily="2" charset="-78"/>
              </a:rPr>
              <a:t>فإن المبادئ القانونية توفر الأساس النظري والفلسفي الذي يوجه صياغة القوانين وتفسيرها، بينما الضوابط تضمن التطبيق الفعّال لهذه القوانين بما يتوافق مع هذه المبادئ. هذه العلاقة التكاملية تساهم في تحقيق نظام قانوني عادل ومنظم.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817116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دور القانون في حياتنا | المرسال">
            <a:extLst>
              <a:ext uri="{FF2B5EF4-FFF2-40B4-BE49-F238E27FC236}">
                <a16:creationId xmlns:a16="http://schemas.microsoft.com/office/drawing/2014/main" id="{A1BA3540-88AF-6DCD-4108-7FF31E8519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16" r="7753"/>
          <a:stretch/>
        </p:blipFill>
        <p:spPr bwMode="auto">
          <a:xfrm>
            <a:off x="2644776" y="10"/>
            <a:ext cx="9547224" cy="6857990"/>
          </a:xfrm>
          <a:custGeom>
            <a:avLst/>
            <a:gdLst/>
            <a:ahLst/>
            <a:cxnLst/>
            <a:rect l="l" t="t" r="r" b="b"/>
            <a:pathLst>
              <a:path w="9547224" h="6858000">
                <a:moveTo>
                  <a:pt x="1623023" y="0"/>
                </a:moveTo>
                <a:lnTo>
                  <a:pt x="2716256" y="0"/>
                </a:lnTo>
                <a:lnTo>
                  <a:pt x="3032455" y="0"/>
                </a:lnTo>
                <a:lnTo>
                  <a:pt x="3496422" y="0"/>
                </a:lnTo>
                <a:lnTo>
                  <a:pt x="5205951" y="0"/>
                </a:lnTo>
                <a:lnTo>
                  <a:pt x="9547224" y="0"/>
                </a:lnTo>
                <a:lnTo>
                  <a:pt x="9547224" y="6858000"/>
                </a:lnTo>
                <a:lnTo>
                  <a:pt x="5205951" y="6858000"/>
                </a:lnTo>
                <a:lnTo>
                  <a:pt x="3496422" y="6858000"/>
                </a:lnTo>
                <a:lnTo>
                  <a:pt x="3032455"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21585FA-8F2D-3A6B-6626-5145BBF4D947}"/>
              </a:ext>
            </a:extLst>
          </p:cNvPr>
          <p:cNvSpPr txBox="1"/>
          <p:nvPr/>
        </p:nvSpPr>
        <p:spPr>
          <a:xfrm>
            <a:off x="0" y="1150791"/>
            <a:ext cx="2428568" cy="4984634"/>
          </a:xfrm>
          <a:prstGeom prst="rect">
            <a:avLst/>
          </a:prstGeom>
          <a:noFill/>
        </p:spPr>
        <p:txBody>
          <a:bodyPr wrap="square" rtlCol="0">
            <a:spAutoFit/>
          </a:bodyPr>
          <a:lstStyle/>
          <a:p>
            <a:pPr algn="r" rtl="1">
              <a:lnSpc>
                <a:spcPct val="150000"/>
              </a:lnSpc>
            </a:pPr>
            <a:r>
              <a:rPr lang="ar-AE" sz="3600" b="1">
                <a:effectLst>
                  <a:outerShdw blurRad="38100" dist="38100" dir="2700000" algn="tl">
                    <a:srgbClr val="000000">
                      <a:alpha val="43137"/>
                    </a:srgbClr>
                  </a:outerShdw>
                </a:effectLst>
                <a:latin typeface="Alexandria" charset="0"/>
                <a:cs typeface="Alexandria" charset="0"/>
              </a:rPr>
              <a:t>التفرقة بين الضابط القانوني والقاعدة القانونية </a:t>
            </a:r>
            <a:endParaRPr lang="en-US" sz="3600" b="1">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41540657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8286" y="1528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5" y="3275644"/>
            <a:ext cx="10164609" cy="876522"/>
          </a:xfrm>
          <a:prstGeom prst="rect">
            <a:avLst/>
          </a:prstGeom>
          <a:noFill/>
        </p:spPr>
        <p:txBody>
          <a:bodyPr wrap="square" rtlCol="0">
            <a:spAutoFit/>
          </a:bodyPr>
          <a:lstStyle/>
          <a:p>
            <a:pPr marL="0" marR="0" algn="justLow" rtl="1">
              <a:lnSpc>
                <a:spcPct val="150000"/>
              </a:lnSpc>
              <a:spcBef>
                <a:spcPts val="600"/>
              </a:spcBef>
              <a:spcAft>
                <a:spcPts val="300"/>
              </a:spcAft>
            </a:pPr>
            <a:r>
              <a:rPr lang="ar-AE" sz="1800" b="1">
                <a:effectLst/>
                <a:latin typeface="Alexandria" pitchFamily="2" charset="-78"/>
                <a:ea typeface="Calibri" panose="020F0502020204030204" pitchFamily="34" charset="0"/>
                <a:cs typeface="Alexandria" pitchFamily="2" charset="-78"/>
              </a:rPr>
              <a:t>التفرقة بين الضابط القانوني والقاعدة القانونية تركز على اختلاف أدوارهما ووظائفهما داخل النظام القانوني. وفيما يلي توضيح للفرق بينهما:</a:t>
            </a:r>
            <a:endParaRPr lang="en-US" sz="180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20674226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62001" y="3328752"/>
            <a:ext cx="10164609" cy="876522"/>
          </a:xfrm>
          <a:prstGeom prst="rect">
            <a:avLst/>
          </a:prstGeom>
          <a:noFill/>
        </p:spPr>
        <p:txBody>
          <a:bodyPr wrap="square" rtlCol="0">
            <a:spAutoFit/>
          </a:bodyPr>
          <a:lstStyle/>
          <a:p>
            <a:pPr marL="285750" marR="0" indent="-285750" algn="justLow" rtl="1">
              <a:lnSpc>
                <a:spcPct val="150000"/>
              </a:lnSpc>
              <a:spcBef>
                <a:spcPts val="600"/>
              </a:spcBef>
              <a:spcAft>
                <a:spcPts val="300"/>
              </a:spcAft>
              <a:buFont typeface="Arial" panose="020B0604020202020204" pitchFamily="34" charset="0"/>
              <a:buChar char="•"/>
            </a:pPr>
            <a:r>
              <a:rPr lang="ar-AE" sz="1800" b="1">
                <a:effectLst/>
                <a:latin typeface="Alexandria" pitchFamily="2" charset="-78"/>
                <a:ea typeface="Calibri" panose="020F0502020204030204" pitchFamily="34" charset="0"/>
                <a:cs typeface="Alexandria" pitchFamily="2" charset="-78"/>
              </a:rPr>
              <a:t>القاعدة القانونية هي نص تشريعي محدد يصدر عن السلطة المختصة، ويتضمن قاعدة عامة ومجردة تنظم سلوك الأفراد في المجتمع، وتحدد حقوقهم وواجباتهم.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6219438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1335" y="2959233"/>
            <a:ext cx="10164609" cy="1822935"/>
          </a:xfrm>
          <a:prstGeom prst="rect">
            <a:avLst/>
          </a:prstGeom>
          <a:noFill/>
        </p:spPr>
        <p:txBody>
          <a:bodyPr wrap="square" rtlCol="0">
            <a:spAutoFit/>
          </a:bodyPr>
          <a:lstStyle/>
          <a:p>
            <a:pPr marL="285750" marR="0" indent="-285750" algn="justLow" rtl="1">
              <a:lnSpc>
                <a:spcPct val="150000"/>
              </a:lnSpc>
              <a:spcBef>
                <a:spcPts val="600"/>
              </a:spcBef>
              <a:spcAft>
                <a:spcPts val="300"/>
              </a:spcAft>
              <a:buFont typeface="Arial" panose="020B0604020202020204" pitchFamily="34" charset="0"/>
              <a:buChar char="•"/>
            </a:pPr>
            <a:r>
              <a:rPr lang="ar-AE" sz="1800" b="1">
                <a:effectLst/>
                <a:latin typeface="Alexandria" pitchFamily="2" charset="-78"/>
                <a:ea typeface="Calibri" panose="020F0502020204030204" pitchFamily="34" charset="0"/>
                <a:cs typeface="Alexandria" pitchFamily="2" charset="-78"/>
              </a:rPr>
              <a:t>وتتكون القاعدة القانونية عادة من جزئين أساسيين: الفرض (الحالة الواقعية التي تنطبق عليها القاعدة) والحكم (النتيجة القانونية التي تترتب على تحقق الفرض).</a:t>
            </a:r>
          </a:p>
          <a:p>
            <a:pPr marL="285750" marR="0" indent="-285750" algn="justLow" rtl="1">
              <a:lnSpc>
                <a:spcPct val="150000"/>
              </a:lnSpc>
              <a:spcBef>
                <a:spcPts val="600"/>
              </a:spcBef>
              <a:spcAft>
                <a:spcPts val="300"/>
              </a:spcAft>
              <a:buFont typeface="Arial" panose="020B0604020202020204" pitchFamily="34" charset="0"/>
              <a:buChar char="•"/>
            </a:pPr>
            <a:r>
              <a:rPr lang="ar-AE" sz="1800" b="1">
                <a:effectLst/>
                <a:latin typeface="Alexandria" pitchFamily="2" charset="-78"/>
                <a:ea typeface="Calibri" panose="020F0502020204030204" pitchFamily="34" charset="0"/>
                <a:cs typeface="Alexandria" pitchFamily="2" charset="-78"/>
              </a:rPr>
              <a:t>وتهدف القواعد القانونية إلى تنظيم سلوك الأفراد والعلاقات بينهم، من خلال تحديد ما هو مباح وما هو محظور، وفرض عقوبات على المخالفين.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8005448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1335" y="2792085"/>
            <a:ext cx="10164609" cy="2053767"/>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a:solidFill>
                  <a:srgbClr val="00B0F0"/>
                </a:solidFill>
                <a:effectLst/>
                <a:latin typeface="Alexandria" pitchFamily="2" charset="-78"/>
                <a:ea typeface="Calibri" panose="020F0502020204030204" pitchFamily="34" charset="0"/>
                <a:cs typeface="Alexandria" pitchFamily="2" charset="-78"/>
              </a:rPr>
              <a:t>ومن الأمثلة على ذلك ما يلي:</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a:effectLst/>
                <a:latin typeface="Alexandria" pitchFamily="2" charset="-78"/>
                <a:ea typeface="Calibri" panose="020F0502020204030204" pitchFamily="34" charset="0"/>
                <a:cs typeface="Alexandria" pitchFamily="2" charset="-78"/>
              </a:rPr>
              <a:t>القواعد التي تنظم حركة المرور (كقاعدة إلزام السائق بالتوقف عند الإشارة الحمراء).</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a:effectLst/>
                <a:latin typeface="Alexandria" pitchFamily="2" charset="-78"/>
                <a:ea typeface="Calibri" panose="020F0502020204030204" pitchFamily="34" charset="0"/>
                <a:cs typeface="Alexandria" pitchFamily="2" charset="-78"/>
              </a:rPr>
              <a:t>القواعد الجنائية التي تجرّم السرقة والقتل والاغتصاب وغيرها من الجرائم، وتحدد عقوبتها.</a:t>
            </a:r>
          </a:p>
          <a:p>
            <a:pPr marL="342900" marR="0" lvl="0" indent="-342900" algn="justLow" rtl="1">
              <a:lnSpc>
                <a:spcPct val="150000"/>
              </a:lnSpc>
              <a:spcBef>
                <a:spcPts val="600"/>
              </a:spcBef>
              <a:spcAft>
                <a:spcPts val="300"/>
              </a:spcAft>
              <a:buFont typeface="Symbol" panose="05050102010706020507" pitchFamily="18" charset="2"/>
              <a:buChar char=""/>
            </a:pPr>
            <a:r>
              <a:rPr lang="ar-AE" sz="1800" b="1">
                <a:effectLst/>
                <a:latin typeface="Alexandria" pitchFamily="2" charset="-78"/>
                <a:ea typeface="Calibri" panose="020F0502020204030204" pitchFamily="34" charset="0"/>
                <a:cs typeface="Alexandria" pitchFamily="2" charset="-78"/>
              </a:rPr>
              <a:t>القواعد المدنية التي تنظم عقود البيع والشراء.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987313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013695" y="2770344"/>
            <a:ext cx="10164609" cy="2612895"/>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600" b="1">
                <a:effectLst/>
                <a:latin typeface="Alexandria" pitchFamily="2" charset="-78"/>
                <a:ea typeface="Calibri" panose="020F0502020204030204" pitchFamily="34" charset="0"/>
                <a:cs typeface="Alexandria" pitchFamily="2" charset="-78"/>
              </a:rPr>
              <a:t>يعرف </a:t>
            </a:r>
            <a:r>
              <a:rPr lang="ar-AE" sz="1600" b="1">
                <a:solidFill>
                  <a:srgbClr val="00B0F0"/>
                </a:solidFill>
                <a:effectLst/>
                <a:latin typeface="Alexandria" pitchFamily="2" charset="-78"/>
                <a:ea typeface="Calibri" panose="020F0502020204030204" pitchFamily="34" charset="0"/>
                <a:cs typeface="Alexandria" pitchFamily="2" charset="-78"/>
              </a:rPr>
              <a:t>الضابط القانوني </a:t>
            </a:r>
            <a:r>
              <a:rPr lang="ar-AE" sz="1600" b="1">
                <a:effectLst/>
                <a:latin typeface="Alexandria" pitchFamily="2" charset="-78"/>
                <a:ea typeface="Calibri" panose="020F0502020204030204" pitchFamily="34" charset="0"/>
                <a:cs typeface="Alexandria" pitchFamily="2" charset="-78"/>
              </a:rPr>
              <a:t>بأنه معيار أو مقياس يُستخدم لتحديد وتطبيق القواعد القانونية في سياق معين. </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a:effectLst/>
                <a:latin typeface="Alexandria" pitchFamily="2" charset="-78"/>
                <a:ea typeface="Calibri" panose="020F0502020204030204" pitchFamily="34" charset="0"/>
                <a:cs typeface="Alexandria" pitchFamily="2" charset="-78"/>
              </a:rPr>
              <a:t>وهو أداة توجيهية تُستخدم لتفسير وتطبيق القوانين بطريقة تضمن تحقيق العدالة والإنصاف.</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a:effectLst/>
                <a:latin typeface="Alexandria" pitchFamily="2" charset="-78"/>
                <a:ea typeface="Calibri" panose="020F0502020204030204" pitchFamily="34" charset="0"/>
                <a:cs typeface="Alexandria" pitchFamily="2" charset="-78"/>
              </a:rPr>
              <a:t>ويعمل الضابط القانوني كأداة لتطبيق القواعد القانونية وتفسيرها بما يتناسب مع الظروف الواقعية. </a:t>
            </a:r>
          </a:p>
          <a:p>
            <a:pPr marL="342900" marR="0" lvl="0" indent="-342900" algn="justLow" rtl="1">
              <a:lnSpc>
                <a:spcPct val="150000"/>
              </a:lnSpc>
              <a:spcBef>
                <a:spcPts val="600"/>
              </a:spcBef>
              <a:spcAft>
                <a:spcPts val="300"/>
              </a:spcAft>
              <a:buFont typeface="Symbol" panose="05050102010706020507" pitchFamily="18" charset="2"/>
              <a:buChar char=""/>
            </a:pPr>
            <a:r>
              <a:rPr lang="ar-AE" sz="1600" b="1">
                <a:effectLst/>
                <a:latin typeface="Alexandria" pitchFamily="2" charset="-78"/>
                <a:ea typeface="Calibri" panose="020F0502020204030204" pitchFamily="34" charset="0"/>
                <a:cs typeface="Alexandria" pitchFamily="2" charset="-78"/>
              </a:rPr>
              <a:t>ويساعد الضابط في توجيه القضاة والإداريين في اتخاذ القرارات القانونية بشكل صحيح.</a:t>
            </a:r>
          </a:p>
        </p:txBody>
      </p:sp>
      <p:sp>
        <p:nvSpPr>
          <p:cNvPr id="4" name="TextBox 3"/>
          <p:cNvSpPr txBox="1"/>
          <p:nvPr/>
        </p:nvSpPr>
        <p:spPr>
          <a:xfrm>
            <a:off x="9264625" y="6292631"/>
            <a:ext cx="2616200" cy="400110"/>
          </a:xfrm>
          <a:prstGeom prst="rect">
            <a:avLst/>
          </a:prstGeom>
          <a:noFill/>
        </p:spPr>
        <p:txBody>
          <a:bodyPr wrap="square" lIns="91440" tIns="45720" rIns="91440" bIns="45720" rtlCol="0" anchor="t">
            <a:spAutoFit/>
          </a:bodyPr>
          <a:lstStyle/>
          <a:p>
            <a:pPr algn="ctr"/>
            <a:endParaRPr lang="en-US" sz="2000" b="1">
              <a:ea typeface="Calibri"/>
              <a:cs typeface="Calibri"/>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27588598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070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30953" y="2849793"/>
            <a:ext cx="10603962" cy="1938351"/>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solidFill>
                  <a:srgbClr val="00B0F0"/>
                </a:solidFill>
                <a:effectLst/>
                <a:latin typeface="Alexandria" pitchFamily="2" charset="-78"/>
                <a:ea typeface="Calibri" panose="020F0502020204030204" pitchFamily="34" charset="0"/>
                <a:cs typeface="Alexandria" pitchFamily="2" charset="-78"/>
              </a:rPr>
              <a:t>ويمتاز الضابط القانوني بمجموعة من الخصائص على النحو التالي:</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solidFill>
                  <a:srgbClr val="00B0F0"/>
                </a:solidFill>
                <a:effectLst/>
                <a:latin typeface="Alexandria" pitchFamily="2" charset="-78"/>
                <a:ea typeface="Calibri" panose="020F0502020204030204" pitchFamily="34" charset="0"/>
                <a:cs typeface="Alexandria" pitchFamily="2" charset="-78"/>
              </a:rPr>
              <a:t>•	</a:t>
            </a:r>
            <a:r>
              <a:rPr lang="ar-AE" sz="1800" b="1">
                <a:effectLst/>
                <a:latin typeface="Alexandria" pitchFamily="2" charset="-78"/>
                <a:ea typeface="Calibri" panose="020F0502020204030204" pitchFamily="34" charset="0"/>
                <a:cs typeface="Alexandria" pitchFamily="2" charset="-78"/>
              </a:rPr>
              <a:t>معياري: الضوابط تقدم معايير توجيهية لتطبيق القواعد القانونية.</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effectLst/>
                <a:latin typeface="Alexandria" pitchFamily="2" charset="-78"/>
                <a:ea typeface="Calibri" panose="020F0502020204030204" pitchFamily="34" charset="0"/>
                <a:cs typeface="Alexandria" pitchFamily="2" charset="-78"/>
              </a:rPr>
              <a:t>•	مرن: الضوابط يمكن أن تكون أكثر مرونة من القواعد القانونية، وتسمح بالتكيف مع الحالات الفردية.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6586" y="16600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14400" y="2573594"/>
            <a:ext cx="10277092" cy="2884764"/>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solidFill>
                  <a:srgbClr val="00B0F0"/>
                </a:solidFill>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ومن الأمثلة على ذلك:</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حسن النية في تنفيذ العقود، حيث يُستخدم كضابط لتحديد كيفية تفسير التزامات الأطراف.</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المصلحة الفضلى للطفل في قضايا الحضانة.</a:t>
            </a:r>
          </a:p>
          <a:p>
            <a:pPr marL="342900" marR="0" lvl="0" indent="-342900" algn="justLow" rtl="1">
              <a:lnSpc>
                <a:spcPct val="150000"/>
              </a:lnSpc>
              <a:spcBef>
                <a:spcPts val="600"/>
              </a:spcBef>
              <a:spcAft>
                <a:spcPts val="300"/>
              </a:spcAft>
              <a:buFont typeface="Courier New" panose="02070309020205020404" pitchFamily="49" charset="0"/>
              <a:buChar char="o"/>
            </a:pPr>
            <a:r>
              <a:rPr lang="ar-AE" sz="1800" b="1">
                <a:effectLst>
                  <a:outerShdw blurRad="38100" dist="38100" dir="2700000" algn="tl">
                    <a:srgbClr val="000000">
                      <a:alpha val="43137"/>
                    </a:srgbClr>
                  </a:outerShdw>
                </a:effectLst>
                <a:latin typeface="Alexandria" pitchFamily="2" charset="-78"/>
                <a:ea typeface="Calibri" panose="020F0502020204030204" pitchFamily="34" charset="0"/>
                <a:cs typeface="Alexandria" pitchFamily="2" charset="-78"/>
              </a:rPr>
              <a:t>مبدأ التناسب في تطبيق العقوبات الجنائية، حيث يتم مراعاة التناسب بين الجريمة والعقوبة.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617280" y="2748919"/>
            <a:ext cx="10481998" cy="224356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6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الطبيعة:</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قاعدة عامة ومجردة تنظم سلوك الأفراد وتحدد حقوقهم وواجباتهم.</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معيار توجيهي يُستخدم لتفسير وتطبيق القواعد القانونية بما يضمن تحقيق أهداف القانون.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1130710" y="2628751"/>
            <a:ext cx="9643497" cy="2353850"/>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التطبيق:</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تُطبق بشكل مباشر وتحتوي على جزاء قانوني يمكن فرضه على المخالفين.</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يُستخدم كأداة مساعدة لتوجيه وتفسير القواعد القانونية وتطبيقها بمرونة.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63561" y="2263599"/>
            <a:ext cx="9867859" cy="3415679"/>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الوظيفة:</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القاعدة القانونية: تنظيم سلوك الأفراد والمجتمع ووضع حدود قانونية للسلوك المقبول.</a:t>
            </a:r>
          </a:p>
          <a:p>
            <a:pPr marL="342900" marR="0" lvl="0" indent="-342900" algn="just" rtl="1">
              <a:lnSpc>
                <a:spcPct val="150000"/>
              </a:lnSpc>
              <a:spcBef>
                <a:spcPts val="600"/>
              </a:spcBef>
              <a:spcAft>
                <a:spcPts val="300"/>
              </a:spcAft>
              <a:buFont typeface="Wingdings" panose="05000000000000000000" pitchFamily="2" charset="2"/>
              <a:buChar char="Ø"/>
            </a:pP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الضابط القانوني: ضمان التطبيق العادل والمنصف للقواعد القانونية وتوفير مرونة في التفسير</a:t>
            </a:r>
            <a:r>
              <a:rPr lang="en-US"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50490" y="3043817"/>
            <a:ext cx="10491019" cy="1672894"/>
          </a:xfrm>
          <a:prstGeom prst="rect">
            <a:avLst/>
          </a:prstGeom>
          <a:noFill/>
        </p:spPr>
        <p:txBody>
          <a:bodyPr wrap="square" rtlCol="0">
            <a:spAutoFit/>
          </a:bodyPr>
          <a:lstStyle/>
          <a:p>
            <a:pPr marL="342900" marR="0" lvl="0" indent="-342900" algn="just" rtl="1">
              <a:lnSpc>
                <a:spcPct val="200000"/>
              </a:lnSpc>
              <a:spcBef>
                <a:spcPts val="600"/>
              </a:spcBef>
              <a:spcAft>
                <a:spcPts val="300"/>
              </a:spcAft>
              <a:buFont typeface="Wingdings" panose="05000000000000000000" pitchFamily="2" charset="2"/>
              <a:buChar char="Ø"/>
            </a:pPr>
            <a:r>
              <a:rPr lang="ar-AE" sz="1800" b="1">
                <a:solidFill>
                  <a:srgbClr val="00B0F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باختصار، القاعدة القانونية </a:t>
            </a:r>
            <a:r>
              <a:rPr lang="ar-AE" sz="18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هي النص الملزم الذي ينظم سلوك الأفراد ويحتوي على جزاء قانوني، بينما الضابط القانوني هو المعيار أو المبدأ الذي يوجه تفسير وتطبيق هذه القاعدة لضمان تحقيق العدالة والإنصاف.</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03492" y="2411562"/>
            <a:ext cx="10240296" cy="233589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مجموعة من الموضوعات على النحو التالي:</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العلاقة بين الضوابط والمبادئ القانونية والقواعد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الصلة بين الضابط والمبدأ القانوني</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التفرقة بين الضابط والقاعدة القانونية</a:t>
            </a:r>
            <a:r>
              <a:rPr lang="en-US"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a:t>
            </a:r>
            <a:endParaRPr lang="ar-AE" sz="1600" b="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03</a:t>
            </a: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1325262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543EC-314D-4D6E-9215-D8A9484B23D1}">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CFB94EF-90E6-4F9A-B289-C4416CF97132}">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84487D5-4E68-4FD3-BDFE-3B84A21A34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1313</Words>
  <Application>Microsoft Office PowerPoint</Application>
  <PresentationFormat>شاشة عريضة</PresentationFormat>
  <Paragraphs>164</Paragraphs>
  <Slides>40</Slides>
  <Notes>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40</vt:i4>
      </vt:variant>
    </vt:vector>
  </HeadingPairs>
  <TitlesOfParts>
    <vt:vector size="50" baseType="lpstr">
      <vt:lpstr>Meiryo</vt:lpstr>
      <vt:lpstr>Alexandria</vt:lpstr>
      <vt:lpstr>Arial</vt:lpstr>
      <vt:lpstr>Calibri</vt:lpstr>
      <vt:lpstr>Calibri Light</vt:lpstr>
      <vt:lpstr>Courier New</vt:lpstr>
      <vt:lpstr>Roboto Light</vt:lpstr>
      <vt:lpstr>Symbol</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2</cp:revision>
  <dcterms:created xsi:type="dcterms:W3CDTF">2023-04-29T09:08:00Z</dcterms:created>
  <dcterms:modified xsi:type="dcterms:W3CDTF">2026-01-31T12:38:11Z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