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276" r:id="rId8"/>
    <p:sldId id="643" r:id="rId9"/>
    <p:sldId id="644" r:id="rId10"/>
    <p:sldId id="645" r:id="rId11"/>
    <p:sldId id="646" r:id="rId12"/>
    <p:sldId id="647" r:id="rId13"/>
    <p:sldId id="648" r:id="rId14"/>
    <p:sldId id="649" r:id="rId15"/>
    <p:sldId id="650" r:id="rId16"/>
    <p:sldId id="651" r:id="rId17"/>
    <p:sldId id="652" r:id="rId18"/>
    <p:sldId id="653" r:id="rId19"/>
    <p:sldId id="654" r:id="rId20"/>
    <p:sldId id="655" r:id="rId21"/>
    <p:sldId id="677" r:id="rId22"/>
    <p:sldId id="656" r:id="rId23"/>
    <p:sldId id="657" r:id="rId24"/>
    <p:sldId id="658" r:id="rId25"/>
    <p:sldId id="659" r:id="rId26"/>
    <p:sldId id="660" r:id="rId27"/>
    <p:sldId id="661" r:id="rId28"/>
    <p:sldId id="662" r:id="rId29"/>
    <p:sldId id="666" r:id="rId30"/>
    <p:sldId id="663" r:id="rId31"/>
    <p:sldId id="664" r:id="rId32"/>
    <p:sldId id="665" r:id="rId33"/>
    <p:sldId id="667" r:id="rId34"/>
    <p:sldId id="668" r:id="rId35"/>
    <p:sldId id="670" r:id="rId36"/>
    <p:sldId id="669" r:id="rId37"/>
    <p:sldId id="671" r:id="rId38"/>
    <p:sldId id="672" r:id="rId39"/>
    <p:sldId id="673" r:id="rId40"/>
    <p:sldId id="674" r:id="rId41"/>
    <p:sldId id="675" r:id="rId42"/>
    <p:sldId id="676" r:id="rId43"/>
    <p:sldId id="53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643"/>
            <p14:sldId id="644"/>
            <p14:sldId id="645"/>
            <p14:sldId id="646"/>
            <p14:sldId id="647"/>
            <p14:sldId id="648"/>
            <p14:sldId id="649"/>
            <p14:sldId id="650"/>
            <p14:sldId id="651"/>
            <p14:sldId id="652"/>
            <p14:sldId id="653"/>
            <p14:sldId id="654"/>
            <p14:sldId id="655"/>
            <p14:sldId id="677"/>
            <p14:sldId id="656"/>
            <p14:sldId id="657"/>
            <p14:sldId id="658"/>
            <p14:sldId id="659"/>
            <p14:sldId id="660"/>
            <p14:sldId id="661"/>
            <p14:sldId id="662"/>
            <p14:sldId id="666"/>
            <p14:sldId id="663"/>
            <p14:sldId id="664"/>
            <p14:sldId id="665"/>
            <p14:sldId id="667"/>
            <p14:sldId id="668"/>
            <p14:sldId id="670"/>
            <p14:sldId id="669"/>
            <p14:sldId id="671"/>
            <p14:sldId id="672"/>
            <p14:sldId id="673"/>
            <p14:sldId id="674"/>
            <p14:sldId id="675"/>
            <p14:sldId id="676"/>
            <p14:sldId id="53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5FEE4-589B-9D3D-6E50-8E8A46D39F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B7529C-DA71-84DD-352F-696AC5F18B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DB6BE2-98C7-E431-D2BD-43A0718F7A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FC9EE8-707B-E79A-9B75-B536C7B8F17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1068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77821-A920-F0FC-F54C-531B2958F9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0E0E2-EC82-B6FB-6CAE-7094C7394D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77231B-93E2-397E-6523-B11E4BB2E7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589B53-2DD3-C801-27EB-08A28A53558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17726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7AC99-183E-D28B-E20B-29E13F528F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85110C-E26B-E3B7-4FF4-1C557184D7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C20B33-626E-D717-8B16-521C71DA22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23B9FCB-A1DD-F093-F273-26A316349B2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416312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F253D-C615-2A1A-6E09-E60EEBE3F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C8A40-6A31-4DA0-8BC0-5B3FC9657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90990F-C0EC-435A-21E5-D1361FA870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A39762-5074-6F44-FE53-0DB0928529E6}"/>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103215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55AD2-478E-A976-54C3-36DCD44193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F3B3E3-3389-D27E-CD2A-F2D43A7DF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186612-A39D-530E-9DAA-1B9420DB78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62D37E-BD6D-7121-3A80-10726D4E9A06}"/>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540102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C0FDE-EB16-6C2C-4006-18557555AC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BA1465-D503-9833-51A6-B0FA9DF1B4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3A57B3-FF63-A9AC-0C97-82D27599FB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A3EB94-5180-D447-7C25-27FDC5068C9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16675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C46D0-EA71-44CE-38B0-1C22C407C3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601E3A-BCF3-2845-7144-BF7D0E094C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3F9C1-7490-EFA7-3666-76DCCC7ACA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70918A-EB45-F74F-4F10-BA74EEDD9AC9}"/>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51597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C7F2D-542A-BBBB-FED3-16D2703A15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8143E-3D3D-7F24-740C-69880D780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81F42A-E818-53EE-FB31-985B3F0A0D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D087B8-1FD8-2AC4-4B0F-12E3C72F42DC}"/>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3403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19C35-DEC0-82C7-5212-7DC19EBAEB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FEE98-6FFA-09D1-E165-38D726C92E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9D472A-D07C-3C58-6CF5-405E8D8D3C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6E2383-A440-2C6A-268E-1B1883CEBB6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83454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F2C42-DF78-F1A8-0308-15E7A97C14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40C211-BB93-9F68-EA6A-AE772672F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3BCEE3-BB45-55EE-CC39-B13004251A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368849-A1D7-93B7-A1DC-FDEDE6F7F56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74239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74501-729D-C3EE-2A3D-8F021D88BC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45E10-BE54-6A63-CBD4-3E1732DB0E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669C4A-469B-EA58-8DB2-209D92AD35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016AD3-1360-22EE-BAE6-0C624480BCB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45865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93D84-5EE5-6899-0419-F4FFAE2558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7EF728-888D-73C2-E5FC-C0CC0B4351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9F9EA-00D2-045D-9D94-F5B373C214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B0B62F-6E8A-4020-D8E2-427E8940FB1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707263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89C5A-8482-F1DA-0951-E942AA8D9B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3E5499-820A-4ADF-E5D5-D234DC817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F15C57-7F23-E2D4-44A3-E90A344443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FBC536-D580-3D5D-2748-111748D8CD7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615204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601FE-8740-0AFE-4D0F-A517614F0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AADF38-AD2B-3BF3-2240-71EF2C4B7D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04C74-B681-8B28-013A-B98EE393C6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77E7AD-F152-B4C7-0CD4-B33859B1BC6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67289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F0FA-0AEC-B18E-9F28-2CFF071BDB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749E7D-9E95-AB82-EDDE-9644B800D7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E54687-F427-35AD-71AC-9A63945E03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C4D653-704B-503D-7D1B-993127CAFCE4}"/>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148480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BDAA9-BA26-6A39-2976-76190C2D49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A83432-B231-1BAA-B0A3-BE15536D68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984D2C-F9DD-4C6B-3C79-3AFAE70A6E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15736E-0C8F-BAA7-C948-D6CE9ACDDE13}"/>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411712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17072-69A6-2C4B-1BC0-B18F57B1B7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6B3F5C-DA35-D2AF-3591-0BA416CB50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D6C9DD-0CEB-54AF-FEF8-3D59C0DBFE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0CB659-ECF3-29B1-9E62-18393E66093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975474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D8E61-69AE-8AA5-A894-17863BC3C5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D90566-4703-185B-BE6C-D1D9D64058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353C0-BA38-10FC-C2E9-ED033308EB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B65FC0-F3D0-D2EB-E783-1C3D645C685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68364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CDB7-2277-3D38-9953-98CB635DE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51430F-DE16-ADAA-7864-57CA0901BF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697A50-86D2-135F-C628-EEA6BF84C2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94D8B9-A60B-F93F-0308-FA97BB56D88A}"/>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243903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69389-EF6D-D9EF-68C4-546296E454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6F8BF9-9FA5-5F66-CBFD-5027D90CDA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53C5CA-C491-8BC2-1CFF-440C7F9094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8AD1AA-3D97-8C06-B4CE-FF4CE35F05F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5835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0AEA7-46E0-C6CE-BCD0-87469128B7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DEAF32-4A58-AF24-EAA9-7C0FFE97DA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45351F-849B-B231-1354-AF642EEB4C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0BB8F7-C448-8621-FFA7-3411C45D3A01}"/>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553221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60C59-83C2-6D6D-A199-BDE5451F8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DFAA6D-BB3A-08EC-100D-A7D91D6558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B7BFBE-7C78-ABA9-8D30-8AD8CDDF09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6DAF21-CEFD-D926-772D-6D88B7B0016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270098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6B94E-5559-8BE7-D170-15080F5BB1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442709-E91A-4D8E-0253-A1240EEF07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2FAC4E-4D32-14CB-0733-16BE528D10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05CAF8-F891-FFF2-E560-88F29777F6B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794323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E944E-2C23-49A5-8CB0-AA13221FE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C1D078-AC2F-FC5B-DFDB-8EC3815C53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D252B3-1F00-7BA4-C74B-B5B901F9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041666-0402-F03B-70FA-6E7EB03BEDA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003186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CBC05-30AB-D9EA-9918-5E19B72107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4AEA22-B1E5-826D-ED20-F27124A08B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E57E61-A130-49D4-2737-307786B608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C773A7-704C-2168-0E12-76449D26533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541478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93B15-F908-25B3-E375-344206AD1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9304E9-43D7-F6D6-F127-24EAE1012A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4CC68-E698-AAE3-4255-3124F9069F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76246B-52E7-BA51-6A02-07F0998FAAEC}"/>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276671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892C1-2C9E-13E0-5731-97F2400EEA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3E48FB-02E7-8922-CBED-E760655548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E6FE16-F3E1-C4FC-ED6E-15E73206CE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90E174-5371-A50A-AC53-D20ABE5FAC4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775107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9583A-CCF1-8EF6-BC49-FF6DA32EEF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A39834-9136-2F92-78AE-4CB61F9DDF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CB8C6A-A80E-99A1-C905-33EDC757BA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CE7336-4CEC-53D5-7E09-98F07F9D3E5C}"/>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479391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39DF0-C08F-B5FE-3F42-054163875D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71C304-A3FC-FDD5-469B-3652C14308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C03B66-9961-BCE8-E0EA-D82938B808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77C9A4-3587-F511-4B24-F6F7DBB99C3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240824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A0DCC-623D-929C-19BC-603877CED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1B358-949E-6E7C-9B85-E3218CFF63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396CAE-3545-79B0-BC78-4E3A644BF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A60612-3B1F-B3EC-6E71-BAE6E3B2D8B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680975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07E31-0B45-CD4C-556C-33318C903A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7FAD99-7CEB-F732-815C-EF3D948082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AFA1D0-A3BA-A76F-46D2-86415771FE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AC5B8D-71B2-86FE-E019-1F8F9F58FD6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55100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5194F-2446-0484-D992-1160B72DD1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202E49-ADF1-4266-0BCE-493974285D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CB36BE-03A2-216C-A4F1-712E24A30B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93C9AA-0D75-02A8-FB1B-CA105061028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364320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DD427-048C-EDE5-8DE2-02DEC3CE0F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6C8E8-8AA1-65E6-B918-A76E125835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8A16B2-68C9-ED97-979B-6E8D8E7DA5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B6A80A-0232-E1DF-9AE6-677B39B003C4}"/>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431159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82FA0-39D3-D614-132C-1A8374282E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F1D414-737A-8EF4-A7F7-6977A470FA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EA3434-A7DE-1C68-1DA2-69C544BCE7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07BCC3-B313-C5E2-7A16-F14F9D710C6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53657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02983-D25D-8A08-DE55-7813C1C21E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1ABDF0-FE8E-6D64-AD5D-D36C3AA06A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617428-F3BB-017A-0E88-DA89D683D6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3AF0C0-F5CD-DD91-8D71-DB0E7F54F4E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835510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1E6C-9FE6-2D06-FCFB-9D6F86E67F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50F6A1-E888-2AA5-0430-B27C768B8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3D885-ADD7-8D28-57CC-0761CE7D5F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37D4F5-5177-C8C2-F83C-16EA7B10AE6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9075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36184" y="3009283"/>
            <a:ext cx="5458722" cy="1077218"/>
          </a:xfrm>
          <a:prstGeom prst="rect">
            <a:avLst/>
          </a:prstGeom>
          <a:noFill/>
        </p:spPr>
        <p:txBody>
          <a:bodyPr wrap="square" rtlCol="0">
            <a:spAutoFit/>
          </a:bodyPr>
          <a:lstStyle/>
          <a:p>
            <a:endParaRPr lang="en-US" dirty="0"/>
          </a:p>
          <a:p>
            <a:endParaRPr lang="en-US" dirty="0"/>
          </a:p>
          <a:p>
            <a:r>
              <a:rPr lang="en-US" dirty="0"/>
              <a:t> </a:t>
            </a:r>
            <a:r>
              <a:rPr lang="en-US" sz="2800" b="1" dirty="0">
                <a:solidFill>
                  <a:srgbClr val="00B0F0"/>
                </a:solidFill>
                <a:latin typeface="Alexandria" charset="0"/>
              </a:rPr>
              <a:t>IoT Networking Protocols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IT402‎</a:t>
            </a:r>
          </a:p>
          <a:p>
            <a:r>
              <a:rPr lang="en-US" sz="2000" dirty="0">
                <a:latin typeface="Alexandria" charset="0"/>
              </a:rPr>
              <a:t>Internet of Things </a:t>
            </a:r>
            <a:r>
              <a:rPr lang="en-US" sz="2000" dirty="0">
                <a:latin typeface="Alexandria" charset="0"/>
                <a:cs typeface="Alexandria" charset="0"/>
              </a:rPr>
              <a: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5173532"/>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endParaRPr lang="en-US" sz="2400" b="1" dirty="0">
              <a:solidFill>
                <a:srgbClr val="00B0F0"/>
              </a:solidFill>
              <a:latin typeface="Alexandria" charset="0"/>
            </a:endParaRPr>
          </a:p>
          <a:p>
            <a:pPr marL="461963" indent="-461963">
              <a:lnSpc>
                <a:spcPct val="200000"/>
              </a:lnSpc>
            </a:pPr>
            <a:r>
              <a:rPr lang="en-US" sz="2400" b="1" dirty="0">
                <a:solidFill>
                  <a:srgbClr val="00B0F0"/>
                </a:solidFill>
                <a:latin typeface="Alexandria" charset="0"/>
              </a:rPr>
              <a:t>1.1 </a:t>
            </a:r>
            <a:r>
              <a:rPr lang="en-US" sz="2400" dirty="0">
                <a:latin typeface="Times New Roman" panose="02020603050405020304" pitchFamily="18" charset="0"/>
                <a:cs typeface="Times New Roman" panose="02020603050405020304" pitchFamily="18" charset="0"/>
              </a:rPr>
              <a:t>Big data analytics</a:t>
            </a:r>
          </a:p>
          <a:p>
            <a:pPr marL="461963" indent="-461963">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Explain the </a:t>
            </a:r>
            <a:r>
              <a:rPr lang="en-US" sz="2400" dirty="0" err="1">
                <a:latin typeface="Times New Roman" panose="02020603050405020304" pitchFamily="18" charset="0"/>
                <a:cs typeface="Times New Roman" panose="02020603050405020304" pitchFamily="18" charset="0"/>
              </a:rPr>
              <a:t>Iot</a:t>
            </a:r>
            <a:r>
              <a:rPr lang="en-US" sz="2400" dirty="0">
                <a:latin typeface="Times New Roman" panose="02020603050405020304" pitchFamily="18" charset="0"/>
                <a:cs typeface="Times New Roman" panose="02020603050405020304" pitchFamily="18" charset="0"/>
              </a:rPr>
              <a:t> and Big Data use cases</a:t>
            </a:r>
          </a:p>
          <a:p>
            <a:pPr>
              <a:lnSpc>
                <a:spcPct val="20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IoT networking </a:t>
            </a:r>
          </a:p>
          <a:p>
            <a:pPr>
              <a:lnSpc>
                <a:spcPct val="250000"/>
              </a:lnSpc>
            </a:pPr>
            <a:endParaRPr lang="en-US" sz="2400" dirty="0">
              <a:latin typeface="Times New Roman" panose="02020603050405020304" pitchFamily="18" charset="0"/>
              <a:cs typeface="Times New Roman" panose="02020603050405020304" pitchFamily="18" charset="0"/>
            </a:endParaRPr>
          </a:p>
          <a:p>
            <a:pPr>
              <a:lnSpc>
                <a:spcPct val="250000"/>
              </a:lnSpc>
            </a:pPr>
            <a:endParaRPr lang="en-US" sz="2400" dirty="0">
              <a:latin typeface="Times New Roman" panose="02020603050405020304" pitchFamily="18" charset="0"/>
              <a:cs typeface="Times New Roman" panose="02020603050405020304" pitchFamily="18" charset="0"/>
            </a:endParaRPr>
          </a:p>
          <a:p>
            <a:pPr marR="9940" algn="l">
              <a:lnSpc>
                <a:spcPct val="150000"/>
              </a:lnSpc>
            </a:pP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5FDCA7C-F2FA-EC87-68D8-B1AF95C7CEBD}"/>
              </a:ext>
            </a:extLst>
          </p:cNvPr>
          <p:cNvSpPr txBox="1"/>
          <p:nvPr/>
        </p:nvSpPr>
        <p:spPr>
          <a:xfrm>
            <a:off x="689640" y="2095405"/>
            <a:ext cx="10812720" cy="3373359"/>
          </a:xfrm>
          <a:prstGeom prst="rect">
            <a:avLst/>
          </a:prstGeom>
          <a:noFill/>
        </p:spPr>
        <p:txBody>
          <a:bodyPr wrap="square" rtlCol="0">
            <a:spAutoFit/>
          </a:bodyPr>
          <a:lstStyle/>
          <a:p>
            <a:pPr algn="just">
              <a:lnSpc>
                <a:spcPct val="150000"/>
              </a:lnSpc>
            </a:pPr>
            <a:r>
              <a:rPr lang="en-US" dirty="0"/>
              <a:t>There are many </a:t>
            </a:r>
            <a:r>
              <a:rPr lang="en-US" dirty="0">
                <a:solidFill>
                  <a:srgbClr val="FF0000"/>
                </a:solidFill>
              </a:rPr>
              <a:t>use cases of IoT and Big Data </a:t>
            </a:r>
            <a:r>
              <a:rPr lang="en-US" dirty="0"/>
              <a:t>such as smart home automation, Industrial IoT (</a:t>
            </a:r>
            <a:r>
              <a:rPr lang="en-US" dirty="0" err="1"/>
              <a:t>IIoT</a:t>
            </a:r>
            <a:r>
              <a:rPr lang="en-US" dirty="0"/>
              <a:t>), smart cities, healthcare monitoring, supply chain optimization, precision agriculture, energy management, transportation and fleet management, retail analytics, environmental monitoring, and so on. </a:t>
            </a:r>
          </a:p>
          <a:p>
            <a:pPr algn="just">
              <a:lnSpc>
                <a:spcPct val="150000"/>
              </a:lnSpc>
            </a:pPr>
            <a:r>
              <a:rPr lang="en-US" dirty="0"/>
              <a:t>IoT devices such as </a:t>
            </a:r>
            <a:r>
              <a:rPr lang="en-US" dirty="0">
                <a:solidFill>
                  <a:srgbClr val="FF0000"/>
                </a:solidFill>
              </a:rPr>
              <a:t>smart thermostats, smart lighting systems, and connected appliances </a:t>
            </a:r>
            <a:r>
              <a:rPr lang="en-US" dirty="0"/>
              <a:t>collect data on energy usage, occupancy patterns, and user preferences. This data, </a:t>
            </a:r>
            <a:r>
              <a:rPr lang="en-US" dirty="0">
                <a:solidFill>
                  <a:srgbClr val="FF0000"/>
                </a:solidFill>
              </a:rPr>
              <a:t>when combined with Big Data analytics</a:t>
            </a:r>
            <a:r>
              <a:rPr lang="en-US" dirty="0"/>
              <a:t>, enables homeowners to </a:t>
            </a:r>
            <a:r>
              <a:rPr lang="en-US" dirty="0">
                <a:solidFill>
                  <a:srgbClr val="FF0000"/>
                </a:solidFill>
              </a:rPr>
              <a:t>optimize energy consumption, automate routine tasks, and enhance home security</a:t>
            </a:r>
            <a:r>
              <a:rPr lang="en-US" dirty="0"/>
              <a:t>. </a:t>
            </a:r>
          </a:p>
          <a:p>
            <a:pPr algn="just">
              <a:lnSpc>
                <a:spcPct val="150000"/>
              </a:lnSpc>
            </a:pPr>
            <a:r>
              <a:rPr lang="en-US" dirty="0"/>
              <a:t>Big Data analytics applied to this data can enable </a:t>
            </a:r>
            <a:r>
              <a:rPr lang="en-US" dirty="0">
                <a:solidFill>
                  <a:srgbClr val="FF0000"/>
                </a:solidFill>
              </a:rPr>
              <a:t>predictive maintenance, optimize production processes</a:t>
            </a:r>
            <a:r>
              <a:rPr lang="en-US" dirty="0"/>
              <a:t>, and </a:t>
            </a:r>
            <a:r>
              <a:rPr lang="en-US" dirty="0">
                <a:solidFill>
                  <a:srgbClr val="FF0000"/>
                </a:solidFill>
              </a:rPr>
              <a:t>improve overall operational efficiency.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EC950-FD41-31DE-7D18-209DF2412D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03533-B304-4302-88F8-A1BA9F67C7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E600835-7843-BC9A-4C3A-005313D707A6}"/>
              </a:ext>
            </a:extLst>
          </p:cNvPr>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a:extLst>
              <a:ext uri="{FF2B5EF4-FFF2-40B4-BE49-F238E27FC236}">
                <a16:creationId xmlns:a16="http://schemas.microsoft.com/office/drawing/2014/main" id="{00B4E18A-3F5B-23F5-2FC3-9C393D1CD0F6}"/>
              </a:ext>
            </a:extLst>
          </p:cNvPr>
          <p:cNvSpPr/>
          <p:nvPr/>
        </p:nvSpPr>
        <p:spPr>
          <a:xfrm>
            <a:off x="942307" y="6159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B58C37C-01E6-DBE7-8C85-926B2F505F13}"/>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763AF6A-5605-E96E-15C4-8596A72AC2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688339F-E4B7-8F28-A151-230AAB998571}"/>
              </a:ext>
            </a:extLst>
          </p:cNvPr>
          <p:cNvSpPr txBox="1"/>
          <p:nvPr/>
        </p:nvSpPr>
        <p:spPr>
          <a:xfrm>
            <a:off x="617280" y="1636538"/>
            <a:ext cx="10812720" cy="3970318"/>
          </a:xfrm>
          <a:prstGeom prst="rect">
            <a:avLst/>
          </a:prstGeom>
          <a:noFill/>
        </p:spPr>
        <p:txBody>
          <a:bodyPr wrap="square" rtlCol="0">
            <a:spAutoFit/>
          </a:bodyPr>
          <a:lstStyle/>
          <a:p>
            <a:pPr algn="just">
              <a:lnSpc>
                <a:spcPct val="150000"/>
              </a:lnSpc>
            </a:pPr>
            <a:r>
              <a:rPr lang="en-US" b="1" dirty="0">
                <a:solidFill>
                  <a:srgbClr val="FF0000"/>
                </a:solidFill>
              </a:rPr>
              <a:t>Smart Home Automation :</a:t>
            </a:r>
          </a:p>
          <a:p>
            <a:pPr marL="285750" indent="-285750" algn="just">
              <a:lnSpc>
                <a:spcPct val="150000"/>
              </a:lnSpc>
              <a:buFont typeface="Arial" panose="020B0604020202020204" pitchFamily="34" charset="0"/>
              <a:buChar char="•"/>
            </a:pPr>
            <a:r>
              <a:rPr lang="en-US" b="1" u="sng" dirty="0">
                <a:solidFill>
                  <a:srgbClr val="FF0000"/>
                </a:solidFill>
              </a:rPr>
              <a:t>Deployment: </a:t>
            </a:r>
            <a:r>
              <a:rPr lang="en-US" dirty="0"/>
              <a:t>IoT devices such as </a:t>
            </a:r>
            <a:r>
              <a:rPr lang="en-US" dirty="0">
                <a:solidFill>
                  <a:srgbClr val="FF0000"/>
                </a:solidFill>
              </a:rPr>
              <a:t>smart thermostats, smart lighting systems, and connected appliances (l</a:t>
            </a:r>
            <a:r>
              <a:rPr lang="en-US" dirty="0"/>
              <a:t>ike smart refrigerators, washing machines, and ovens</a:t>
            </a:r>
            <a:r>
              <a:rPr lang="en-US" dirty="0">
                <a:solidFill>
                  <a:srgbClr val="FF0000"/>
                </a:solidFill>
              </a:rPr>
              <a:t>) </a:t>
            </a:r>
            <a:r>
              <a:rPr lang="en-US" dirty="0"/>
              <a:t>are installed in homes. These devices are connected to </a:t>
            </a:r>
            <a:r>
              <a:rPr lang="en-US" dirty="0">
                <a:solidFill>
                  <a:srgbClr val="FF0000"/>
                </a:solidFill>
              </a:rPr>
              <a:t>a central hub or a cloud-based platform </a:t>
            </a:r>
            <a:r>
              <a:rPr lang="en-US" dirty="0"/>
              <a:t>that collects data from the devices. </a:t>
            </a:r>
          </a:p>
          <a:p>
            <a:pPr marL="285750" indent="-285750" algn="just">
              <a:buFont typeface="Arial" panose="020B0604020202020204" pitchFamily="34" charset="0"/>
              <a:buChar char="•"/>
            </a:pPr>
            <a:r>
              <a:rPr lang="en-US" b="1" dirty="0">
                <a:solidFill>
                  <a:srgbClr val="FF0000"/>
                </a:solidFill>
              </a:rPr>
              <a:t>Data Collection: </a:t>
            </a:r>
            <a:r>
              <a:rPr lang="en-US" dirty="0"/>
              <a:t>The IoT devices collect data on </a:t>
            </a:r>
            <a:r>
              <a:rPr lang="en-US" dirty="0">
                <a:solidFill>
                  <a:srgbClr val="FF0000"/>
                </a:solidFill>
              </a:rPr>
              <a:t>energy consumption, occupancy patterns (</a:t>
            </a:r>
            <a:r>
              <a:rPr lang="en-US" dirty="0"/>
              <a:t>motion sensors or cameras detect when people are home or in a specific room</a:t>
            </a:r>
            <a:r>
              <a:rPr lang="en-US" dirty="0">
                <a:solidFill>
                  <a:srgbClr val="FF0000"/>
                </a:solidFill>
              </a:rPr>
              <a:t>), and user preferences (</a:t>
            </a:r>
            <a:r>
              <a:rPr lang="en-US" dirty="0"/>
              <a:t>temperature settings, lighting brightness</a:t>
            </a:r>
            <a:r>
              <a:rPr lang="en-US" dirty="0">
                <a:solidFill>
                  <a:srgbClr val="FF0000"/>
                </a:solidFill>
              </a:rPr>
              <a:t>). </a:t>
            </a:r>
            <a:r>
              <a:rPr lang="en-US" dirty="0"/>
              <a:t>This data is transmitted to the central hub (such as Amazon Echo) or cloud platform for analysis. </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b="1" dirty="0">
                <a:solidFill>
                  <a:srgbClr val="FF0000"/>
                </a:solidFill>
              </a:rPr>
              <a:t>Data Analytics: </a:t>
            </a:r>
            <a:r>
              <a:rPr lang="en-US" dirty="0"/>
              <a:t>Big Data analytics algorithms analyze the collected data to </a:t>
            </a:r>
            <a:r>
              <a:rPr lang="en-US" dirty="0">
                <a:solidFill>
                  <a:srgbClr val="FF0000"/>
                </a:solidFill>
              </a:rPr>
              <a:t>identify patterns, trends, and anomalies</a:t>
            </a:r>
            <a:r>
              <a:rPr lang="en-US" dirty="0"/>
              <a:t>. This analysis helps in </a:t>
            </a:r>
            <a:r>
              <a:rPr lang="en-US" dirty="0">
                <a:solidFill>
                  <a:srgbClr val="FF0000"/>
                </a:solidFill>
              </a:rPr>
              <a:t>optimizing energy usage, automating routine tasks, and providing personalized experiences</a:t>
            </a:r>
          </a:p>
        </p:txBody>
      </p:sp>
    </p:spTree>
    <p:extLst>
      <p:ext uri="{BB962C8B-B14F-4D97-AF65-F5344CB8AC3E}">
        <p14:creationId xmlns:p14="http://schemas.microsoft.com/office/powerpoint/2010/main" val="116507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70E24-76FC-9F8A-0A3E-A5042D7D17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C60AE3-F19B-91B1-68CE-8C4182AF96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E5EE611-236B-4ECA-AE3B-9CE30DAD0091}"/>
              </a:ext>
            </a:extLst>
          </p:cNvPr>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a:extLst>
              <a:ext uri="{FF2B5EF4-FFF2-40B4-BE49-F238E27FC236}">
                <a16:creationId xmlns:a16="http://schemas.microsoft.com/office/drawing/2014/main" id="{E7B1416E-BF95-A138-4A2F-1F7D4198EF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D9F9E02-51D2-698E-3E8A-DEB1C9BD84BF}"/>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212896C-BF33-C971-BE1D-2F0FE02309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557B470-6A0C-454E-7CAB-B8F9F569C141}"/>
              </a:ext>
            </a:extLst>
          </p:cNvPr>
          <p:cNvSpPr txBox="1"/>
          <p:nvPr/>
        </p:nvSpPr>
        <p:spPr>
          <a:xfrm>
            <a:off x="617280" y="2051601"/>
            <a:ext cx="10812720" cy="3788858"/>
          </a:xfrm>
          <a:prstGeom prst="rect">
            <a:avLst/>
          </a:prstGeom>
          <a:noFill/>
        </p:spPr>
        <p:txBody>
          <a:bodyPr wrap="square" rtlCol="0">
            <a:spAutoFit/>
          </a:bodyPr>
          <a:lstStyle/>
          <a:p>
            <a:pPr algn="just">
              <a:lnSpc>
                <a:spcPct val="150000"/>
              </a:lnSpc>
            </a:pPr>
            <a:r>
              <a:rPr lang="en-US" b="1" dirty="0">
                <a:solidFill>
                  <a:srgbClr val="FF0000"/>
                </a:solidFill>
              </a:rPr>
              <a:t>Smart Home Automation :</a:t>
            </a:r>
          </a:p>
          <a:p>
            <a:pPr marL="285750" indent="-285750">
              <a:lnSpc>
                <a:spcPct val="150000"/>
              </a:lnSpc>
              <a:buFont typeface="Arial" panose="020B0604020202020204" pitchFamily="34" charset="0"/>
              <a:buChar char="•"/>
            </a:pPr>
            <a:r>
              <a:rPr lang="en-US" b="1" dirty="0">
                <a:solidFill>
                  <a:srgbClr val="FF0000"/>
                </a:solidFill>
              </a:rPr>
              <a:t>Control and Automation: </a:t>
            </a:r>
            <a:r>
              <a:rPr lang="en-US" dirty="0"/>
              <a:t>Based on the analysis results, </a:t>
            </a:r>
            <a:r>
              <a:rPr lang="en-US" dirty="0">
                <a:solidFill>
                  <a:srgbClr val="FF0000"/>
                </a:solidFill>
              </a:rPr>
              <a:t>commands are sent back to the IoT devices </a:t>
            </a:r>
            <a:r>
              <a:rPr lang="en-US" dirty="0"/>
              <a:t>to control actions such as adjusting the temperature, turning lights on or off, and activating appliances. </a:t>
            </a:r>
          </a:p>
          <a:p>
            <a:pPr marL="285750" indent="-285750">
              <a:lnSpc>
                <a:spcPct val="150000"/>
              </a:lnSpc>
              <a:buFont typeface="Arial" panose="020B0604020202020204" pitchFamily="34" charset="0"/>
              <a:buChar char="•"/>
            </a:pPr>
            <a:r>
              <a:rPr lang="en-US" b="1" dirty="0">
                <a:solidFill>
                  <a:srgbClr val="FF0000"/>
                </a:solidFill>
              </a:rPr>
              <a:t>Example - Temperature adjustment:</a:t>
            </a:r>
            <a:r>
              <a:rPr lang="en-US" dirty="0">
                <a:solidFill>
                  <a:srgbClr val="FF0000"/>
                </a:solidFill>
              </a:rPr>
              <a:t> </a:t>
            </a:r>
            <a:r>
              <a:rPr lang="en-US" dirty="0"/>
              <a:t>The thermostat automatically reduces </a:t>
            </a:r>
            <a:r>
              <a:rPr lang="en-US" dirty="0">
                <a:solidFill>
                  <a:srgbClr val="FF0000"/>
                </a:solidFill>
              </a:rPr>
              <a:t>heating or cooling </a:t>
            </a:r>
            <a:r>
              <a:rPr lang="en-US" dirty="0"/>
              <a:t>when rooms are unoccupied.</a:t>
            </a:r>
          </a:p>
          <a:p>
            <a:pPr marL="285750" indent="-285750">
              <a:lnSpc>
                <a:spcPct val="150000"/>
              </a:lnSpc>
              <a:buFont typeface="Arial" panose="020B0604020202020204" pitchFamily="34" charset="0"/>
              <a:buChar char="•"/>
            </a:pPr>
            <a:r>
              <a:rPr lang="en-US" b="1" dirty="0">
                <a:solidFill>
                  <a:srgbClr val="FF0000"/>
                </a:solidFill>
              </a:rPr>
              <a:t>Benefits: </a:t>
            </a:r>
            <a:r>
              <a:rPr lang="en-US" dirty="0"/>
              <a:t>These include increased </a:t>
            </a:r>
            <a:r>
              <a:rPr lang="en-US" dirty="0">
                <a:solidFill>
                  <a:srgbClr val="FF0000"/>
                </a:solidFill>
              </a:rPr>
              <a:t>energy efficiency (</a:t>
            </a:r>
            <a:r>
              <a:rPr lang="en-US" dirty="0"/>
              <a:t>Optimized usage of heating, cooling, and lighting reduces energy waste</a:t>
            </a:r>
            <a:r>
              <a:rPr lang="en-US" dirty="0">
                <a:solidFill>
                  <a:srgbClr val="FF0000"/>
                </a:solidFill>
              </a:rPr>
              <a:t>), cost savings on utilities (</a:t>
            </a:r>
            <a:r>
              <a:rPr lang="en-US" dirty="0"/>
              <a:t>Energy efficiency directly lowers electricity and gas bills</a:t>
            </a:r>
            <a:r>
              <a:rPr lang="en-US" dirty="0">
                <a:solidFill>
                  <a:srgbClr val="FF0000"/>
                </a:solidFill>
              </a:rPr>
              <a:t>), enhanced home security, and personalized home experiences (</a:t>
            </a:r>
            <a:r>
              <a:rPr lang="en-US" dirty="0"/>
              <a:t>The system learns user routines (e.g., preferred lighting levels, room temperature, or music playlists</a:t>
            </a:r>
            <a:r>
              <a:rPr lang="en-US" dirty="0">
                <a:solidFill>
                  <a:srgbClr val="FF0000"/>
                </a:solidFill>
              </a:rPr>
              <a:t>).</a:t>
            </a:r>
          </a:p>
        </p:txBody>
      </p:sp>
    </p:spTree>
    <p:extLst>
      <p:ext uri="{BB962C8B-B14F-4D97-AF65-F5344CB8AC3E}">
        <p14:creationId xmlns:p14="http://schemas.microsoft.com/office/powerpoint/2010/main" val="3574515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1155D-62FB-744E-DFBA-1495C50A68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56132-C0A6-6321-F0D4-23272C92E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DDD5A12-191E-5D3A-62A9-244A96AD8205}"/>
              </a:ext>
            </a:extLst>
          </p:cNvPr>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a:extLst>
              <a:ext uri="{FF2B5EF4-FFF2-40B4-BE49-F238E27FC236}">
                <a16:creationId xmlns:a16="http://schemas.microsoft.com/office/drawing/2014/main" id="{7B87D814-63DB-EF13-2DB2-AFA6F95A99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42A568-FD48-F5CF-4919-95B67301017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9EAB7C6-B7FD-F0F6-51AB-6F0FDA8401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C2C051-7EA3-9965-0D88-86BE618F56F6}"/>
              </a:ext>
            </a:extLst>
          </p:cNvPr>
          <p:cNvSpPr txBox="1"/>
          <p:nvPr/>
        </p:nvSpPr>
        <p:spPr>
          <a:xfrm>
            <a:off x="617280" y="2051601"/>
            <a:ext cx="10812720" cy="3788858"/>
          </a:xfrm>
          <a:prstGeom prst="rect">
            <a:avLst/>
          </a:prstGeom>
          <a:noFill/>
        </p:spPr>
        <p:txBody>
          <a:bodyPr wrap="square" rtlCol="0">
            <a:spAutoFit/>
          </a:bodyPr>
          <a:lstStyle/>
          <a:p>
            <a:pPr algn="just">
              <a:lnSpc>
                <a:spcPct val="150000"/>
              </a:lnSpc>
            </a:pPr>
            <a:r>
              <a:rPr lang="en-US" b="1" dirty="0">
                <a:solidFill>
                  <a:srgbClr val="FF0000"/>
                </a:solidFill>
              </a:rPr>
              <a:t>Industrial Internet of Things (</a:t>
            </a:r>
            <a:r>
              <a:rPr lang="en-US" b="1" dirty="0" err="1">
                <a:solidFill>
                  <a:srgbClr val="FF0000"/>
                </a:solidFill>
              </a:rPr>
              <a:t>IIoT</a:t>
            </a:r>
            <a:r>
              <a:rPr lang="en-US" b="1" dirty="0">
                <a:solidFill>
                  <a:srgbClr val="FF0000"/>
                </a:solidFill>
              </a:rPr>
              <a:t>):</a:t>
            </a:r>
          </a:p>
          <a:p>
            <a:pPr marL="285750" indent="-285750">
              <a:lnSpc>
                <a:spcPct val="150000"/>
              </a:lnSpc>
              <a:buFont typeface="Arial" panose="020B0604020202020204" pitchFamily="34" charset="0"/>
              <a:buChar char="•"/>
            </a:pPr>
            <a:r>
              <a:rPr lang="en-US" b="1" dirty="0">
                <a:solidFill>
                  <a:srgbClr val="FF0000"/>
                </a:solidFill>
              </a:rPr>
              <a:t>Deployment: </a:t>
            </a:r>
            <a:r>
              <a:rPr lang="en-US" dirty="0"/>
              <a:t>IoT sensors are embedded in </a:t>
            </a:r>
            <a:r>
              <a:rPr lang="en-US" dirty="0">
                <a:solidFill>
                  <a:srgbClr val="FF0000"/>
                </a:solidFill>
              </a:rPr>
              <a:t>machines, equipment, and production lines </a:t>
            </a:r>
            <a:r>
              <a:rPr lang="en-US" dirty="0"/>
              <a:t>within manufacturing environments. These sensors are connected to a network or a central data aggregation system. </a:t>
            </a:r>
          </a:p>
          <a:p>
            <a:pPr marL="285750" indent="-285750">
              <a:lnSpc>
                <a:spcPct val="150000"/>
              </a:lnSpc>
              <a:buFont typeface="Arial" panose="020B0604020202020204" pitchFamily="34" charset="0"/>
              <a:buChar char="•"/>
            </a:pPr>
            <a:r>
              <a:rPr lang="en-US" b="1" dirty="0">
                <a:solidFill>
                  <a:srgbClr val="FF0000"/>
                </a:solidFill>
              </a:rPr>
              <a:t>Data Collection: </a:t>
            </a:r>
            <a:r>
              <a:rPr lang="en-US" dirty="0"/>
              <a:t>IoT sensors continuously collect real-time data on various parameters such as temperature, pressure, vibration, and machine performance. </a:t>
            </a:r>
            <a:r>
              <a:rPr lang="en-US" dirty="0">
                <a:solidFill>
                  <a:srgbClr val="FF0000"/>
                </a:solidFill>
              </a:rPr>
              <a:t>The data is transmitted to the central system for further processing. </a:t>
            </a:r>
          </a:p>
          <a:p>
            <a:pPr marL="285750" indent="-285750">
              <a:lnSpc>
                <a:spcPct val="150000"/>
              </a:lnSpc>
              <a:buFont typeface="Arial" panose="020B0604020202020204" pitchFamily="34" charset="0"/>
              <a:buChar char="•"/>
            </a:pPr>
            <a:r>
              <a:rPr lang="en-US" b="1" dirty="0">
                <a:solidFill>
                  <a:srgbClr val="FF0000"/>
                </a:solidFill>
              </a:rPr>
              <a:t>Data Analytics: </a:t>
            </a:r>
            <a:r>
              <a:rPr lang="en-US" dirty="0"/>
              <a:t>Big Data analytics algorithms process the collected data to identify patterns, deviations, and potential issues. </a:t>
            </a:r>
            <a:r>
              <a:rPr lang="en-US" dirty="0">
                <a:solidFill>
                  <a:srgbClr val="FF0000"/>
                </a:solidFill>
              </a:rPr>
              <a:t>This analysis helps in predicting maintenance needs, optimizing production processes, and improving overall operational efficiency. </a:t>
            </a:r>
            <a:r>
              <a:rPr lang="en-US" b="1" dirty="0">
                <a:solidFill>
                  <a:srgbClr val="FF0000"/>
                </a:solidFill>
              </a:rPr>
              <a:t> </a:t>
            </a:r>
          </a:p>
        </p:txBody>
      </p:sp>
    </p:spTree>
    <p:extLst>
      <p:ext uri="{BB962C8B-B14F-4D97-AF65-F5344CB8AC3E}">
        <p14:creationId xmlns:p14="http://schemas.microsoft.com/office/powerpoint/2010/main" val="2081712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E40A2-DD50-1C58-937C-AA8AAEDB24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C17038-132A-3AF1-CB90-B70B6EB1BD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F323AFA-8F1E-E1B3-2AE2-63A3F3C9BA67}"/>
              </a:ext>
            </a:extLst>
          </p:cNvPr>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a:extLst>
              <a:ext uri="{FF2B5EF4-FFF2-40B4-BE49-F238E27FC236}">
                <a16:creationId xmlns:a16="http://schemas.microsoft.com/office/drawing/2014/main" id="{12423F05-811E-DDF6-ABCA-7287660CD5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9D7B15F-E521-016F-D637-94F71E2DF12D}"/>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1493954-B878-90D2-212E-7D8E29D980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404C464-9111-1DC0-8D0D-83D21E8763BF}"/>
              </a:ext>
            </a:extLst>
          </p:cNvPr>
          <p:cNvSpPr txBox="1"/>
          <p:nvPr/>
        </p:nvSpPr>
        <p:spPr>
          <a:xfrm>
            <a:off x="617280" y="2051601"/>
            <a:ext cx="10812720" cy="3373359"/>
          </a:xfrm>
          <a:prstGeom prst="rect">
            <a:avLst/>
          </a:prstGeom>
          <a:noFill/>
        </p:spPr>
        <p:txBody>
          <a:bodyPr wrap="square" rtlCol="0">
            <a:spAutoFit/>
          </a:bodyPr>
          <a:lstStyle/>
          <a:p>
            <a:pPr algn="just">
              <a:lnSpc>
                <a:spcPct val="150000"/>
              </a:lnSpc>
            </a:pPr>
            <a:r>
              <a:rPr lang="en-US" b="1" dirty="0">
                <a:solidFill>
                  <a:srgbClr val="FF0000"/>
                </a:solidFill>
              </a:rPr>
              <a:t>Industrial Internet of Things (</a:t>
            </a:r>
            <a:r>
              <a:rPr lang="en-US" b="1" dirty="0" err="1">
                <a:solidFill>
                  <a:srgbClr val="FF0000"/>
                </a:solidFill>
              </a:rPr>
              <a:t>IIoT</a:t>
            </a:r>
            <a:r>
              <a:rPr lang="en-US" b="1" dirty="0">
                <a:solidFill>
                  <a:srgbClr val="FF0000"/>
                </a:solidFill>
              </a:rPr>
              <a:t>):</a:t>
            </a:r>
          </a:p>
          <a:p>
            <a:pPr marL="285750" indent="-285750" algn="just">
              <a:lnSpc>
                <a:spcPct val="150000"/>
              </a:lnSpc>
              <a:buFont typeface="Arial" panose="020B0604020202020204" pitchFamily="34" charset="0"/>
              <a:buChar char="•"/>
            </a:pPr>
            <a:r>
              <a:rPr lang="en-US" b="1" dirty="0">
                <a:solidFill>
                  <a:srgbClr val="FF0000"/>
                </a:solidFill>
              </a:rPr>
              <a:t>Decision Support: </a:t>
            </a:r>
            <a:r>
              <a:rPr lang="en-US" dirty="0"/>
              <a:t>Based on the analysis results, actionable insights and alerts are generated to inform operators and maintenance teams about potential failures, required maintenance actions (Suggest when and how to service equipment before breakdowns occur), and process optimizations (Highlight inefficiencies in workflow, resource usage, or energy consumption). </a:t>
            </a:r>
          </a:p>
          <a:p>
            <a:pPr marL="285750" indent="-285750" algn="just">
              <a:lnSpc>
                <a:spcPct val="150000"/>
              </a:lnSpc>
              <a:buFont typeface="Arial" panose="020B0604020202020204" pitchFamily="34" charset="0"/>
              <a:buChar char="•"/>
            </a:pPr>
            <a:r>
              <a:rPr lang="en-US" b="1" dirty="0">
                <a:solidFill>
                  <a:srgbClr val="FF0000"/>
                </a:solidFill>
              </a:rPr>
              <a:t>Benefits:</a:t>
            </a:r>
            <a:r>
              <a:rPr lang="en-US" b="1" dirty="0"/>
              <a:t> </a:t>
            </a:r>
            <a:r>
              <a:rPr lang="en-US" dirty="0"/>
              <a:t>These include </a:t>
            </a:r>
            <a:r>
              <a:rPr lang="en-US" dirty="0">
                <a:solidFill>
                  <a:srgbClr val="FF0000"/>
                </a:solidFill>
              </a:rPr>
              <a:t>reduced downtime </a:t>
            </a:r>
            <a:r>
              <a:rPr lang="en-US" dirty="0"/>
              <a:t>(Predictive maintenance prevents unexpected machine failures), improved equipment reliability, </a:t>
            </a:r>
            <a:r>
              <a:rPr lang="en-US" dirty="0">
                <a:solidFill>
                  <a:srgbClr val="FF0000"/>
                </a:solidFill>
              </a:rPr>
              <a:t>optimized production processes </a:t>
            </a:r>
            <a:r>
              <a:rPr lang="en-US" dirty="0"/>
              <a:t>(Real-time analytics help balance workloads and optimize process parameters), and </a:t>
            </a:r>
            <a:r>
              <a:rPr lang="en-US" dirty="0">
                <a:solidFill>
                  <a:srgbClr val="FF0000"/>
                </a:solidFill>
              </a:rPr>
              <a:t>cost savings through efficient resource allocation</a:t>
            </a:r>
            <a:r>
              <a:rPr lang="en-US" dirty="0"/>
              <a:t>.</a:t>
            </a:r>
            <a:endParaRPr lang="en-US" b="1" dirty="0">
              <a:solidFill>
                <a:srgbClr val="FF0000"/>
              </a:solidFill>
            </a:endParaRPr>
          </a:p>
        </p:txBody>
      </p:sp>
    </p:spTree>
    <p:extLst>
      <p:ext uri="{BB962C8B-B14F-4D97-AF65-F5344CB8AC3E}">
        <p14:creationId xmlns:p14="http://schemas.microsoft.com/office/powerpoint/2010/main" val="2839973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0356F-6502-3582-2C8B-F6377E7E52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044807-6C8E-0138-84B8-992B00D4B1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379116EB-CB90-41C3-A115-10D92AB59A8A}"/>
              </a:ext>
            </a:extLst>
          </p:cNvPr>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a:extLst>
              <a:ext uri="{FF2B5EF4-FFF2-40B4-BE49-F238E27FC236}">
                <a16:creationId xmlns:a16="http://schemas.microsoft.com/office/drawing/2014/main" id="{34B2CB3D-0A2C-C606-F747-751EE35C84F2}"/>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A215FA8-1D49-0C05-C844-F9C949C2AC14}"/>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9CBFC0E-8FBB-AB7B-922C-47EB1842FC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5803352-EADD-1AE8-0603-8B0804F0A315}"/>
              </a:ext>
            </a:extLst>
          </p:cNvPr>
          <p:cNvSpPr txBox="1"/>
          <p:nvPr/>
        </p:nvSpPr>
        <p:spPr>
          <a:xfrm>
            <a:off x="622778" y="1808590"/>
            <a:ext cx="10812720" cy="3754233"/>
          </a:xfrm>
          <a:prstGeom prst="rect">
            <a:avLst/>
          </a:prstGeom>
          <a:noFill/>
        </p:spPr>
        <p:txBody>
          <a:bodyPr wrap="square" rtlCol="0">
            <a:spAutoFit/>
          </a:bodyPr>
          <a:lstStyle/>
          <a:p>
            <a:pPr algn="just">
              <a:lnSpc>
                <a:spcPct val="150000"/>
              </a:lnSpc>
            </a:pPr>
            <a:r>
              <a:rPr lang="en-US" b="1" dirty="0">
                <a:solidFill>
                  <a:srgbClr val="FF0000"/>
                </a:solidFill>
              </a:rPr>
              <a:t>Smart Cities :</a:t>
            </a:r>
          </a:p>
          <a:p>
            <a:pPr marL="285750" indent="-285750" algn="just">
              <a:lnSpc>
                <a:spcPct val="200000"/>
              </a:lnSpc>
              <a:buFont typeface="Arial" panose="020B0604020202020204" pitchFamily="34" charset="0"/>
              <a:buChar char="•"/>
            </a:pPr>
            <a:r>
              <a:rPr lang="en-US" b="1" dirty="0"/>
              <a:t>Deployment: </a:t>
            </a:r>
            <a:r>
              <a:rPr lang="en-US" dirty="0"/>
              <a:t>IoT sensors and devices are deployed across </a:t>
            </a:r>
            <a:r>
              <a:rPr lang="en-US" dirty="0">
                <a:solidFill>
                  <a:srgbClr val="FF0000"/>
                </a:solidFill>
              </a:rPr>
              <a:t>urban areas and integrated into infrastructure </a:t>
            </a:r>
            <a:r>
              <a:rPr lang="en-US" dirty="0"/>
              <a:t>(Roads, bridges, water systems), </a:t>
            </a:r>
            <a:r>
              <a:rPr lang="en-US" dirty="0">
                <a:solidFill>
                  <a:srgbClr val="FF0000"/>
                </a:solidFill>
              </a:rPr>
              <a:t>buildings</a:t>
            </a:r>
            <a:r>
              <a:rPr lang="en-US" dirty="0"/>
              <a:t>, and </a:t>
            </a:r>
            <a:r>
              <a:rPr lang="en-US" dirty="0">
                <a:solidFill>
                  <a:srgbClr val="FF0000"/>
                </a:solidFill>
              </a:rPr>
              <a:t>public spaces</a:t>
            </a:r>
            <a:r>
              <a:rPr lang="en-US" dirty="0"/>
              <a:t>. These devices are connected to a network or a central data platform. </a:t>
            </a:r>
          </a:p>
          <a:p>
            <a:pPr marL="285750" indent="-285750" algn="just">
              <a:lnSpc>
                <a:spcPct val="200000"/>
              </a:lnSpc>
              <a:buFont typeface="Arial" panose="020B0604020202020204" pitchFamily="34" charset="0"/>
              <a:buChar char="•"/>
            </a:pPr>
            <a:r>
              <a:rPr lang="en-US" b="1" dirty="0"/>
              <a:t>Data Collection: </a:t>
            </a:r>
            <a:r>
              <a:rPr lang="en-US" dirty="0"/>
              <a:t>IoT sensors capture data on various aspects such as </a:t>
            </a:r>
            <a:r>
              <a:rPr lang="en-US" dirty="0">
                <a:solidFill>
                  <a:srgbClr val="FF0000"/>
                </a:solidFill>
              </a:rPr>
              <a:t>traffic flow, air quality, waste management, energy consumption, and public services</a:t>
            </a:r>
            <a:r>
              <a:rPr lang="en-US" dirty="0"/>
              <a:t>. The collected data is transmitted to the central platform. </a:t>
            </a:r>
          </a:p>
        </p:txBody>
      </p:sp>
    </p:spTree>
    <p:extLst>
      <p:ext uri="{BB962C8B-B14F-4D97-AF65-F5344CB8AC3E}">
        <p14:creationId xmlns:p14="http://schemas.microsoft.com/office/powerpoint/2010/main" val="1376460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2C552-980C-90CE-96A7-865BD0BEA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20EBE3-23BC-7286-718A-6CE0C36A66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BA20D3E-C199-770D-4719-29C2DFE39815}"/>
              </a:ext>
            </a:extLst>
          </p:cNvPr>
          <p:cNvSpPr txBox="1"/>
          <p:nvPr/>
        </p:nvSpPr>
        <p:spPr>
          <a:xfrm>
            <a:off x="2346764" y="1034304"/>
            <a:ext cx="6917816" cy="677108"/>
          </a:xfrm>
          <a:prstGeom prst="rect">
            <a:avLst/>
          </a:prstGeom>
          <a:noFill/>
        </p:spPr>
        <p:txBody>
          <a:bodyPr wrap="square" rtlCol="0">
            <a:spAutoFit/>
          </a:bodyPr>
          <a:lstStyle/>
          <a:p>
            <a:endParaRPr lang="en-US" dirty="0"/>
          </a:p>
          <a:p>
            <a:r>
              <a:rPr lang="en-US" sz="2000" b="1" dirty="0" err="1"/>
              <a:t>Iot</a:t>
            </a:r>
            <a:r>
              <a:rPr lang="en-US" sz="2000" b="1" dirty="0"/>
              <a:t> and Big Data use cases</a:t>
            </a:r>
          </a:p>
        </p:txBody>
      </p:sp>
      <p:sp>
        <p:nvSpPr>
          <p:cNvPr id="5" name="Rectangle 4">
            <a:extLst>
              <a:ext uri="{FF2B5EF4-FFF2-40B4-BE49-F238E27FC236}">
                <a16:creationId xmlns:a16="http://schemas.microsoft.com/office/drawing/2014/main" id="{5DA2B171-0D31-7CAB-0453-A1173859281E}"/>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ADFFFEE-6F92-EE09-9035-1899A797E72E}"/>
              </a:ext>
            </a:extLst>
          </p:cNvPr>
          <p:cNvSpPr txBox="1"/>
          <p:nvPr/>
        </p:nvSpPr>
        <p:spPr>
          <a:xfrm>
            <a:off x="1161422" y="1010832"/>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EF46D14-3680-E069-F0DF-764F065DA2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39D14AB-F5C1-4C40-53E9-97ABF0AE666A}"/>
              </a:ext>
            </a:extLst>
          </p:cNvPr>
          <p:cNvSpPr txBox="1"/>
          <p:nvPr/>
        </p:nvSpPr>
        <p:spPr>
          <a:xfrm>
            <a:off x="622778" y="1808590"/>
            <a:ext cx="10812720" cy="4619854"/>
          </a:xfrm>
          <a:prstGeom prst="rect">
            <a:avLst/>
          </a:prstGeom>
          <a:noFill/>
        </p:spPr>
        <p:txBody>
          <a:bodyPr wrap="square" rtlCol="0">
            <a:spAutoFit/>
          </a:bodyPr>
          <a:lstStyle/>
          <a:p>
            <a:pPr algn="just">
              <a:lnSpc>
                <a:spcPct val="150000"/>
              </a:lnSpc>
            </a:pPr>
            <a:r>
              <a:rPr lang="en-US" b="1" dirty="0">
                <a:solidFill>
                  <a:srgbClr val="FF0000"/>
                </a:solidFill>
              </a:rPr>
              <a:t>Smart Cities :</a:t>
            </a:r>
          </a:p>
          <a:p>
            <a:pPr marL="285750" indent="-285750" algn="just">
              <a:lnSpc>
                <a:spcPct val="150000"/>
              </a:lnSpc>
              <a:buFont typeface="Arial" panose="020B0604020202020204" pitchFamily="34" charset="0"/>
              <a:buChar char="•"/>
            </a:pPr>
            <a:r>
              <a:rPr lang="en-US" b="1" dirty="0"/>
              <a:t>Data Analytics: </a:t>
            </a:r>
            <a:r>
              <a:rPr lang="en-US" dirty="0"/>
              <a:t>Big Data analytics algorithms process the data in </a:t>
            </a:r>
            <a:r>
              <a:rPr lang="en-US" dirty="0">
                <a:solidFill>
                  <a:srgbClr val="FF0000"/>
                </a:solidFill>
              </a:rPr>
              <a:t>real time or in batches </a:t>
            </a:r>
            <a:r>
              <a:rPr lang="en-US" dirty="0"/>
              <a:t>to extract insights and patterns. This analysis helps in optimizing traffic management (Adjust traffic lights dynamically to reduce congestion), resource allocation, environmental sustainability (Identify pollution sources), and urban planning (Use long-term data to design efficient transport routes and green spaces). </a:t>
            </a:r>
          </a:p>
          <a:p>
            <a:pPr marL="285750" indent="-285750" algn="just">
              <a:lnSpc>
                <a:spcPct val="150000"/>
              </a:lnSpc>
              <a:buFont typeface="Arial" panose="020B0604020202020204" pitchFamily="34" charset="0"/>
              <a:buChar char="•"/>
            </a:pPr>
            <a:r>
              <a:rPr lang="en-US" b="1" dirty="0"/>
              <a:t>Decision-Making and Automation: </a:t>
            </a:r>
            <a:r>
              <a:rPr lang="en-US" dirty="0"/>
              <a:t>The analyzed data is used to </a:t>
            </a:r>
            <a:r>
              <a:rPr lang="en-US" dirty="0">
                <a:solidFill>
                  <a:srgbClr val="FF0000"/>
                </a:solidFill>
              </a:rPr>
              <a:t>inform decision-making processes </a:t>
            </a:r>
            <a:r>
              <a:rPr lang="en-US" dirty="0"/>
              <a:t>for traffic control, resource management, emergency response, and infrastructure planning. </a:t>
            </a:r>
            <a:r>
              <a:rPr lang="en-US" dirty="0">
                <a:solidFill>
                  <a:srgbClr val="FF0000"/>
                </a:solidFill>
              </a:rPr>
              <a:t>Automation systems can be triggered based on the analysis results to optimize services and operations. </a:t>
            </a:r>
          </a:p>
          <a:p>
            <a:pPr marL="285750" indent="-285750" algn="just">
              <a:lnSpc>
                <a:spcPct val="150000"/>
              </a:lnSpc>
              <a:buFont typeface="Arial" panose="020B0604020202020204" pitchFamily="34" charset="0"/>
              <a:buChar char="•"/>
            </a:pPr>
            <a:r>
              <a:rPr lang="en-US" b="1" dirty="0">
                <a:solidFill>
                  <a:srgbClr val="FF0000"/>
                </a:solidFill>
              </a:rPr>
              <a:t>Benefits: </a:t>
            </a:r>
            <a:r>
              <a:rPr lang="en-US" dirty="0"/>
              <a:t>These include reduced </a:t>
            </a:r>
            <a:r>
              <a:rPr lang="en-US" dirty="0">
                <a:solidFill>
                  <a:srgbClr val="FF0000"/>
                </a:solidFill>
              </a:rPr>
              <a:t>traffic congestion, improved air quality, optimized waste management</a:t>
            </a:r>
            <a:r>
              <a:rPr lang="en-US" dirty="0"/>
              <a:t>, enhanced citizen safety, and efficient use of resources.</a:t>
            </a:r>
            <a:endParaRPr lang="en-US" b="1" dirty="0">
              <a:solidFill>
                <a:srgbClr val="FF0000"/>
              </a:solidFill>
            </a:endParaRPr>
          </a:p>
          <a:p>
            <a:pPr algn="just">
              <a:lnSpc>
                <a:spcPct val="150000"/>
              </a:lnSpc>
            </a:pPr>
            <a:endParaRPr lang="en-US" b="1" dirty="0">
              <a:solidFill>
                <a:srgbClr val="FF0000"/>
              </a:solidFill>
            </a:endParaRPr>
          </a:p>
        </p:txBody>
      </p:sp>
    </p:spTree>
    <p:extLst>
      <p:ext uri="{BB962C8B-B14F-4D97-AF65-F5344CB8AC3E}">
        <p14:creationId xmlns:p14="http://schemas.microsoft.com/office/powerpoint/2010/main" val="3309741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53DEF-65F8-7061-7FCE-D5A5D66A18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FB6E7B-C56B-2D45-49A6-758E9A74C0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5F4BE18-8580-F11C-0249-05C8FA263AF9}"/>
              </a:ext>
            </a:extLst>
          </p:cNvPr>
          <p:cNvSpPr txBox="1"/>
          <p:nvPr/>
        </p:nvSpPr>
        <p:spPr>
          <a:xfrm>
            <a:off x="2346764" y="1006752"/>
            <a:ext cx="6917816" cy="677108"/>
          </a:xfrm>
          <a:prstGeom prst="rect">
            <a:avLst/>
          </a:prstGeom>
          <a:noFill/>
        </p:spPr>
        <p:txBody>
          <a:bodyPr wrap="square" rtlCol="0">
            <a:spAutoFit/>
          </a:bodyPr>
          <a:lstStyle/>
          <a:p>
            <a:endParaRPr lang="en-US" dirty="0"/>
          </a:p>
          <a:p>
            <a:r>
              <a:rPr lang="en-US" sz="2000" b="1" dirty="0"/>
              <a:t>Data Handling</a:t>
            </a:r>
          </a:p>
        </p:txBody>
      </p:sp>
      <p:sp>
        <p:nvSpPr>
          <p:cNvPr id="5" name="Rectangle 4">
            <a:extLst>
              <a:ext uri="{FF2B5EF4-FFF2-40B4-BE49-F238E27FC236}">
                <a16:creationId xmlns:a16="http://schemas.microsoft.com/office/drawing/2014/main" id="{C3E39203-495A-6D1C-2C9F-5C52400F1B72}"/>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C3150E1-E185-E2C2-46C0-3B3C9CFA9B25}"/>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5F1EA0A-0F84-E1E9-5F42-005815B9D6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26F650-876E-E68A-53E7-88495EC416D8}"/>
              </a:ext>
            </a:extLst>
          </p:cNvPr>
          <p:cNvSpPr txBox="1"/>
          <p:nvPr/>
        </p:nvSpPr>
        <p:spPr>
          <a:xfrm>
            <a:off x="617280" y="1982972"/>
            <a:ext cx="10812720" cy="3788858"/>
          </a:xfrm>
          <a:prstGeom prst="rect">
            <a:avLst/>
          </a:prstGeom>
          <a:noFill/>
        </p:spPr>
        <p:txBody>
          <a:bodyPr wrap="square" rtlCol="0">
            <a:spAutoFit/>
          </a:bodyPr>
          <a:lstStyle/>
          <a:p>
            <a:pPr algn="just">
              <a:lnSpc>
                <a:spcPct val="150000"/>
              </a:lnSpc>
            </a:pPr>
            <a:r>
              <a:rPr lang="en-US" dirty="0"/>
              <a:t>Data handling technologies encompass a </a:t>
            </a:r>
            <a:r>
              <a:rPr lang="en-US" dirty="0">
                <a:solidFill>
                  <a:srgbClr val="FF0000"/>
                </a:solidFill>
              </a:rPr>
              <a:t>wide range of tools, techniques, and practice</a:t>
            </a:r>
            <a:r>
              <a:rPr lang="en-US" dirty="0"/>
              <a:t>s used to manage data throughout their lifecycles. These technologies </a:t>
            </a:r>
            <a:r>
              <a:rPr lang="en-US" dirty="0">
                <a:solidFill>
                  <a:srgbClr val="FF0000"/>
                </a:solidFill>
              </a:rPr>
              <a:t>facilitate data collection, storage, processing, analysis</a:t>
            </a:r>
            <a:r>
              <a:rPr lang="en-US" dirty="0"/>
              <a:t>, and presentation. </a:t>
            </a:r>
          </a:p>
          <a:p>
            <a:pPr algn="just">
              <a:lnSpc>
                <a:spcPct val="150000"/>
              </a:lnSpc>
            </a:pPr>
            <a:r>
              <a:rPr lang="en-US" dirty="0"/>
              <a:t>These data handling technologies </a:t>
            </a:r>
            <a:r>
              <a:rPr lang="en-US" dirty="0">
                <a:solidFill>
                  <a:srgbClr val="FF0000"/>
                </a:solidFill>
              </a:rPr>
              <a:t>collectively enable organizations to effectively manage and leverage data for decision-making, insights, and innovation.</a:t>
            </a:r>
            <a:r>
              <a:rPr lang="en-US" dirty="0"/>
              <a:t> The choice of specific technologies </a:t>
            </a:r>
            <a:r>
              <a:rPr lang="en-US" dirty="0">
                <a:solidFill>
                  <a:srgbClr val="FF0000"/>
                </a:solidFill>
              </a:rPr>
              <a:t>depends on the nature of data, scale, requirements, and organizational goals .</a:t>
            </a:r>
          </a:p>
          <a:p>
            <a:pPr algn="just">
              <a:lnSpc>
                <a:spcPct val="150000"/>
              </a:lnSpc>
            </a:pPr>
            <a:r>
              <a:rPr lang="en-US" dirty="0"/>
              <a:t>The term </a:t>
            </a:r>
            <a:r>
              <a:rPr lang="en-US" dirty="0">
                <a:solidFill>
                  <a:srgbClr val="FF0000"/>
                </a:solidFill>
              </a:rPr>
              <a:t>“Big Data Analytics” </a:t>
            </a:r>
            <a:r>
              <a:rPr lang="en-US" dirty="0"/>
              <a:t>describes the process of </a:t>
            </a:r>
            <a:r>
              <a:rPr lang="en-US" dirty="0">
                <a:solidFill>
                  <a:srgbClr val="FF0000"/>
                </a:solidFill>
              </a:rPr>
              <a:t>analyzing large amounts of different datasets </a:t>
            </a:r>
            <a:r>
              <a:rPr lang="en-US" dirty="0"/>
              <a:t>using the latest analytical methods. Big Data analytics enables </a:t>
            </a:r>
            <a:r>
              <a:rPr lang="en-US" dirty="0">
                <a:solidFill>
                  <a:srgbClr val="FF0000"/>
                </a:solidFill>
              </a:rPr>
              <a:t>analysts, researchers, and business users </a:t>
            </a:r>
            <a:r>
              <a:rPr lang="en-US" dirty="0"/>
              <a:t>to harness Big Data that was previously inaccessible and unusable for faster and more effective decision-making .</a:t>
            </a:r>
            <a:endParaRPr lang="en-US" b="1" dirty="0">
              <a:solidFill>
                <a:srgbClr val="FF0000"/>
              </a:solidFill>
            </a:endParaRPr>
          </a:p>
        </p:txBody>
      </p:sp>
    </p:spTree>
    <p:extLst>
      <p:ext uri="{BB962C8B-B14F-4D97-AF65-F5344CB8AC3E}">
        <p14:creationId xmlns:p14="http://schemas.microsoft.com/office/powerpoint/2010/main" val="3816549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76E23-AD2F-594E-4DB5-89FF081B6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026E96-7C3D-0FBC-C8A0-256309728F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2F66EF3-7877-7128-F7B3-7B9F2F45E833}"/>
              </a:ext>
            </a:extLst>
          </p:cNvPr>
          <p:cNvSpPr txBox="1"/>
          <p:nvPr/>
        </p:nvSpPr>
        <p:spPr>
          <a:xfrm>
            <a:off x="2346764" y="1006752"/>
            <a:ext cx="6917816" cy="677108"/>
          </a:xfrm>
          <a:prstGeom prst="rect">
            <a:avLst/>
          </a:prstGeom>
          <a:noFill/>
        </p:spPr>
        <p:txBody>
          <a:bodyPr wrap="square" rtlCol="0">
            <a:spAutoFit/>
          </a:bodyPr>
          <a:lstStyle/>
          <a:p>
            <a:endParaRPr lang="en-US" dirty="0"/>
          </a:p>
          <a:p>
            <a:r>
              <a:rPr lang="en-US" sz="2000" b="1" dirty="0"/>
              <a:t>Data Handling</a:t>
            </a:r>
          </a:p>
        </p:txBody>
      </p:sp>
      <p:sp>
        <p:nvSpPr>
          <p:cNvPr id="5" name="Rectangle 4">
            <a:extLst>
              <a:ext uri="{FF2B5EF4-FFF2-40B4-BE49-F238E27FC236}">
                <a16:creationId xmlns:a16="http://schemas.microsoft.com/office/drawing/2014/main" id="{A2C0A145-2E56-4277-D618-BBA779B50835}"/>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93349C7-88E7-CBAB-2B0D-E5DAC8C3F15B}"/>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4FF2D96-43A4-2F2A-86FB-4B67E8D71C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022756-555D-D620-0802-9ADC61400E76}"/>
              </a:ext>
            </a:extLst>
          </p:cNvPr>
          <p:cNvSpPr txBox="1"/>
          <p:nvPr/>
        </p:nvSpPr>
        <p:spPr>
          <a:xfrm>
            <a:off x="689640" y="1683860"/>
            <a:ext cx="10812720" cy="4446730"/>
          </a:xfrm>
          <a:prstGeom prst="rect">
            <a:avLst/>
          </a:prstGeom>
          <a:noFill/>
        </p:spPr>
        <p:txBody>
          <a:bodyPr wrap="square" rtlCol="0">
            <a:spAutoFit/>
          </a:bodyPr>
          <a:lstStyle/>
          <a:p>
            <a:pPr algn="just">
              <a:lnSpc>
                <a:spcPct val="200000"/>
              </a:lnSpc>
            </a:pPr>
            <a:r>
              <a:rPr lang="en-US" dirty="0"/>
              <a:t>Companies use this analytics tool to glean valuable insights from a mountain of </a:t>
            </a:r>
            <a:r>
              <a:rPr lang="en-US" dirty="0">
                <a:solidFill>
                  <a:srgbClr val="FF0000"/>
                </a:solidFill>
              </a:rPr>
              <a:t>unstructured and raw data,</a:t>
            </a:r>
            <a:r>
              <a:rPr lang="en-US" dirty="0"/>
              <a:t> e.g., hidden patterns, undiscovered correlations, market trends and customer preferences. Using statistical methods (such as measures of central tendencies, graphs, etc.), information systems software (such as data mining and sorting routines), and operations research methods (such as linear programming), analysis aims to explore, visualize, identify, and find patterns or trends in communicating data . For example, </a:t>
            </a:r>
            <a:r>
              <a:rPr lang="en-US" dirty="0">
                <a:solidFill>
                  <a:srgbClr val="FF0000"/>
                </a:solidFill>
              </a:rPr>
              <a:t>weather data collected </a:t>
            </a:r>
            <a:r>
              <a:rPr lang="en-US" dirty="0"/>
              <a:t>by meteorology agencies </a:t>
            </a:r>
            <a:r>
              <a:rPr lang="en-US" dirty="0">
                <a:solidFill>
                  <a:srgbClr val="FF0000"/>
                </a:solidFill>
              </a:rPr>
              <a:t>can be analyzed and used to predict weather conditions</a:t>
            </a:r>
            <a:r>
              <a:rPr lang="en-US" dirty="0"/>
              <a:t>.</a:t>
            </a:r>
          </a:p>
          <a:p>
            <a:pPr algn="just">
              <a:lnSpc>
                <a:spcPct val="200000"/>
              </a:lnSpc>
            </a:pPr>
            <a:r>
              <a:rPr lang="en-US" dirty="0"/>
              <a:t>There are four major types of Big Data analytics: namely </a:t>
            </a:r>
            <a:r>
              <a:rPr lang="en-US" dirty="0">
                <a:solidFill>
                  <a:srgbClr val="FF0000"/>
                </a:solidFill>
              </a:rPr>
              <a:t>descriptive analytics, diagnostic analytics, predictive analytics, and prescriptive analytics.</a:t>
            </a:r>
            <a:endParaRPr lang="en-US" b="1" dirty="0">
              <a:solidFill>
                <a:srgbClr val="FF0000"/>
              </a:solidFill>
            </a:endParaRPr>
          </a:p>
        </p:txBody>
      </p:sp>
    </p:spTree>
    <p:extLst>
      <p:ext uri="{BB962C8B-B14F-4D97-AF65-F5344CB8AC3E}">
        <p14:creationId xmlns:p14="http://schemas.microsoft.com/office/powerpoint/2010/main" val="1662697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D4A8-49E7-05E7-9E6B-CF8481A3B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A14802-FC70-436A-F96E-D9D3CA9719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EA86A89-8CC6-967C-324F-3A6A87464CBD}"/>
              </a:ext>
            </a:extLst>
          </p:cNvPr>
          <p:cNvSpPr txBox="1"/>
          <p:nvPr/>
        </p:nvSpPr>
        <p:spPr>
          <a:xfrm>
            <a:off x="2346764" y="1006752"/>
            <a:ext cx="6917816" cy="677108"/>
          </a:xfrm>
          <a:prstGeom prst="rect">
            <a:avLst/>
          </a:prstGeom>
          <a:noFill/>
        </p:spPr>
        <p:txBody>
          <a:bodyPr wrap="square" rtlCol="0">
            <a:spAutoFit/>
          </a:bodyPr>
          <a:lstStyle/>
          <a:p>
            <a:endParaRPr lang="en-US" dirty="0"/>
          </a:p>
          <a:p>
            <a:r>
              <a:rPr lang="en-US" sz="2000" b="1" dirty="0"/>
              <a:t>Data Handling</a:t>
            </a:r>
          </a:p>
        </p:txBody>
      </p:sp>
      <p:sp>
        <p:nvSpPr>
          <p:cNvPr id="5" name="Rectangle 4">
            <a:extLst>
              <a:ext uri="{FF2B5EF4-FFF2-40B4-BE49-F238E27FC236}">
                <a16:creationId xmlns:a16="http://schemas.microsoft.com/office/drawing/2014/main" id="{1C573CBD-F9EE-4DC8-905B-AADE628A788D}"/>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E77637F-7D28-B9BE-5D9B-AB0D999AFB99}"/>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A3655BC-56B9-80E2-868E-78AF577002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FE87088-7590-509E-21E8-99443AE3BCDD}"/>
              </a:ext>
            </a:extLst>
          </p:cNvPr>
          <p:cNvSpPr txBox="1"/>
          <p:nvPr/>
        </p:nvSpPr>
        <p:spPr>
          <a:xfrm>
            <a:off x="689640" y="1683860"/>
            <a:ext cx="10812720" cy="4446730"/>
          </a:xfrm>
          <a:prstGeom prst="rect">
            <a:avLst/>
          </a:prstGeom>
          <a:noFill/>
        </p:spPr>
        <p:txBody>
          <a:bodyPr wrap="square" rtlCol="0">
            <a:spAutoFit/>
          </a:bodyPr>
          <a:lstStyle/>
          <a:p>
            <a:pPr algn="just">
              <a:lnSpc>
                <a:spcPct val="200000"/>
              </a:lnSpc>
            </a:pPr>
            <a:r>
              <a:rPr lang="en-US" dirty="0"/>
              <a:t>Companies use this analytics tool to glean valuable insights from a mountain of </a:t>
            </a:r>
            <a:r>
              <a:rPr lang="en-US" dirty="0">
                <a:solidFill>
                  <a:srgbClr val="FF0000"/>
                </a:solidFill>
              </a:rPr>
              <a:t>unstructured and raw data,</a:t>
            </a:r>
            <a:r>
              <a:rPr lang="en-US" dirty="0"/>
              <a:t> e.g., hidden patterns, undiscovered correlations, market trends and customer preferences. Using statistical methods (such as measures of central tendencies, graphs, etc.), information systems software (such as data mining and sorting routines), and operations research methods (such as linear programming), analysis aims to explore, visualize, identify, and find patterns or trends in communicating data . For example, </a:t>
            </a:r>
            <a:r>
              <a:rPr lang="en-US" dirty="0">
                <a:solidFill>
                  <a:srgbClr val="FF0000"/>
                </a:solidFill>
              </a:rPr>
              <a:t>weather data collected </a:t>
            </a:r>
            <a:r>
              <a:rPr lang="en-US" dirty="0"/>
              <a:t>by meteorology agencies </a:t>
            </a:r>
            <a:r>
              <a:rPr lang="en-US" dirty="0">
                <a:solidFill>
                  <a:srgbClr val="FF0000"/>
                </a:solidFill>
              </a:rPr>
              <a:t>can be analyzed and used to predict weather conditions</a:t>
            </a:r>
            <a:r>
              <a:rPr lang="en-US" dirty="0"/>
              <a:t>.</a:t>
            </a:r>
          </a:p>
          <a:p>
            <a:pPr algn="just">
              <a:lnSpc>
                <a:spcPct val="200000"/>
              </a:lnSpc>
            </a:pPr>
            <a:r>
              <a:rPr lang="en-US" dirty="0"/>
              <a:t>There are four major types of Big Data analytics: namely </a:t>
            </a:r>
            <a:r>
              <a:rPr lang="en-US" dirty="0">
                <a:solidFill>
                  <a:srgbClr val="FF0000"/>
                </a:solidFill>
              </a:rPr>
              <a:t>descriptive analytics, diagnostic analytics, predictive analytics, and prescriptive analytics.</a:t>
            </a:r>
            <a:endParaRPr lang="en-US" b="1" dirty="0">
              <a:solidFill>
                <a:srgbClr val="FF0000"/>
              </a:solidFill>
            </a:endParaRPr>
          </a:p>
        </p:txBody>
      </p:sp>
    </p:spTree>
    <p:extLst>
      <p:ext uri="{BB962C8B-B14F-4D97-AF65-F5344CB8AC3E}">
        <p14:creationId xmlns:p14="http://schemas.microsoft.com/office/powerpoint/2010/main" val="2213051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C7696-BDB7-A999-B694-F1E1981963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F5EE52-9F47-2F20-C372-272A5CE9A285}"/>
              </a:ext>
            </a:extLst>
          </p:cNvPr>
          <p:cNvSpPr/>
          <p:nvPr/>
        </p:nvSpPr>
        <p:spPr>
          <a:xfrm>
            <a:off x="526845" y="1744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The rapid growth of various applications in IoT also leads to various challenges that need to be addressed [43, 87]. While the combination of IoT systems and Big Data analytics offers significant benefits, there are also several challenges that need to be addressed for successful implementation. The main challenges of IoT using Big Data analytics are as follows. </a:t>
            </a:r>
          </a:p>
          <a:p>
            <a:r>
              <a:rPr lang="en-US"/>
              <a:t>1.</a:t>
            </a:r>
          </a:p>
        </p:txBody>
      </p:sp>
      <p:sp>
        <p:nvSpPr>
          <p:cNvPr id="3" name="TextBox 2">
            <a:extLst>
              <a:ext uri="{FF2B5EF4-FFF2-40B4-BE49-F238E27FC236}">
                <a16:creationId xmlns:a16="http://schemas.microsoft.com/office/drawing/2014/main" id="{A5FAE67B-DBDF-DE04-A7D7-C4ECE7D5F00F}"/>
              </a:ext>
            </a:extLst>
          </p:cNvPr>
          <p:cNvSpPr txBox="1"/>
          <p:nvPr/>
        </p:nvSpPr>
        <p:spPr>
          <a:xfrm>
            <a:off x="2346764" y="1006752"/>
            <a:ext cx="6917816" cy="677108"/>
          </a:xfrm>
          <a:prstGeom prst="rect">
            <a:avLst/>
          </a:prstGeom>
          <a:noFill/>
        </p:spPr>
        <p:txBody>
          <a:bodyPr wrap="square" rtlCol="0">
            <a:spAutoFit/>
          </a:bodyPr>
          <a:lstStyle/>
          <a:p>
            <a:endParaRPr lang="en-US" dirty="0"/>
          </a:p>
          <a:p>
            <a:r>
              <a:rPr lang="en-US" sz="2000" b="1" dirty="0"/>
              <a:t>Challenges in IoT with Big Data Analytics</a:t>
            </a:r>
          </a:p>
        </p:txBody>
      </p:sp>
      <p:sp>
        <p:nvSpPr>
          <p:cNvPr id="5" name="Rectangle 4">
            <a:extLst>
              <a:ext uri="{FF2B5EF4-FFF2-40B4-BE49-F238E27FC236}">
                <a16:creationId xmlns:a16="http://schemas.microsoft.com/office/drawing/2014/main" id="{544A72CC-CD50-A2DC-FFFA-18564B958E2E}"/>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CEB0D2B-7307-DB42-4CA7-1BE6C585CD89}"/>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F233732-F588-5661-CBDF-E5A83CD02E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EA5DF9F-DA51-3407-CCAD-397842637009}"/>
              </a:ext>
            </a:extLst>
          </p:cNvPr>
          <p:cNvSpPr txBox="1"/>
          <p:nvPr/>
        </p:nvSpPr>
        <p:spPr>
          <a:xfrm>
            <a:off x="526845" y="2003885"/>
            <a:ext cx="10812720" cy="5078313"/>
          </a:xfrm>
          <a:prstGeom prst="rect">
            <a:avLst/>
          </a:prstGeom>
          <a:noFill/>
        </p:spPr>
        <p:txBody>
          <a:bodyPr wrap="square" rtlCol="0">
            <a:spAutoFit/>
          </a:bodyPr>
          <a:lstStyle/>
          <a:p>
            <a:pPr algn="just">
              <a:lnSpc>
                <a:spcPct val="150000"/>
              </a:lnSpc>
            </a:pPr>
            <a:r>
              <a:rPr lang="en-US" dirty="0"/>
              <a:t>The rapid growth of various applications in IoT also leads to various challenges that need to be addressed . While the combination of IoT systems and Big Data analytics offers significant benefits, there are also several challenges that need to be addressed for successful implementation. The main challenges of IoT using Big Data analytics are as follows:</a:t>
            </a:r>
          </a:p>
          <a:p>
            <a:pPr marL="285750" indent="-285750" algn="just">
              <a:buFont typeface="Wingdings" panose="05000000000000000000" pitchFamily="2" charset="2"/>
              <a:buChar char="Ø"/>
            </a:pPr>
            <a:r>
              <a:rPr lang="en-US" b="1" dirty="0">
                <a:solidFill>
                  <a:srgbClr val="FF0000"/>
                </a:solidFill>
              </a:rPr>
              <a:t>Data Storage and Management</a:t>
            </a:r>
            <a:r>
              <a:rPr lang="en-US" b="1" dirty="0"/>
              <a:t>: </a:t>
            </a:r>
            <a:r>
              <a:rPr lang="en-US" dirty="0"/>
              <a:t>The data generated by internet-enabled devices is constantly </a:t>
            </a:r>
            <a:r>
              <a:rPr lang="en-US" dirty="0">
                <a:solidFill>
                  <a:srgbClr val="FF0000"/>
                </a:solidFill>
              </a:rPr>
              <a:t>increasing</a:t>
            </a:r>
            <a:r>
              <a:rPr lang="en-US" dirty="0"/>
              <a:t>, and </a:t>
            </a:r>
            <a:r>
              <a:rPr lang="en-US" dirty="0">
                <a:solidFill>
                  <a:srgbClr val="FF0000"/>
                </a:solidFill>
              </a:rPr>
              <a:t>the storage capacity of Big Data systems is limited</a:t>
            </a:r>
            <a:r>
              <a:rPr lang="en-US" dirty="0"/>
              <a:t>, so storing and managing such a large amount of data becomes one of the biggest challenges. </a:t>
            </a:r>
            <a:r>
              <a:rPr lang="en-US" dirty="0">
                <a:solidFill>
                  <a:srgbClr val="FF0000"/>
                </a:solidFill>
              </a:rPr>
              <a:t>There is a need to design mechanisms and frameworks to collect, store, and process this data .</a:t>
            </a:r>
          </a:p>
          <a:p>
            <a:pPr marL="285750" indent="-285750" algn="just">
              <a:buFont typeface="Wingdings" panose="05000000000000000000" pitchFamily="2" charset="2"/>
              <a:buChar char="Ø"/>
            </a:pPr>
            <a:r>
              <a:rPr lang="en-US" b="1" dirty="0">
                <a:solidFill>
                  <a:srgbClr val="FF0000"/>
                </a:solidFill>
              </a:rPr>
              <a:t>Data Visualization: </a:t>
            </a:r>
            <a:r>
              <a:rPr lang="en-US" dirty="0"/>
              <a:t>We are already aware </a:t>
            </a:r>
            <a:r>
              <a:rPr lang="en-US" dirty="0">
                <a:solidFill>
                  <a:srgbClr val="FF0000"/>
                </a:solidFill>
              </a:rPr>
              <a:t>that data generated is heterogeneous</a:t>
            </a:r>
            <a:r>
              <a:rPr lang="en-US" dirty="0"/>
              <a:t>, i.e., it becomes challenging to directly </a:t>
            </a:r>
            <a:r>
              <a:rPr lang="en-US" dirty="0">
                <a:solidFill>
                  <a:srgbClr val="FF0000"/>
                </a:solidFill>
              </a:rPr>
              <a:t>visualize this data because it is structured, unstructured, and semi-structured in a variety of formats</a:t>
            </a:r>
            <a:r>
              <a:rPr lang="en-US" dirty="0"/>
              <a:t>. Data preparation is necessary for </a:t>
            </a:r>
            <a:r>
              <a:rPr lang="en-US" dirty="0">
                <a:solidFill>
                  <a:srgbClr val="FF0000"/>
                </a:solidFill>
              </a:rPr>
              <a:t>better understanding and visualization, which will lead to more timely and accurate industrial decision-making and increased industry productivity .</a:t>
            </a:r>
          </a:p>
          <a:p>
            <a:pPr algn="just">
              <a:lnSpc>
                <a:spcPct val="150000"/>
              </a:lnSpc>
            </a:pPr>
            <a:endParaRPr lang="en-US" dirty="0"/>
          </a:p>
          <a:p>
            <a:pPr algn="just">
              <a:lnSpc>
                <a:spcPct val="150000"/>
              </a:lnSpc>
            </a:pPr>
            <a:endParaRPr lang="en-US" dirty="0"/>
          </a:p>
          <a:p>
            <a:endParaRPr lang="en-US" dirty="0"/>
          </a:p>
        </p:txBody>
      </p:sp>
    </p:spTree>
    <p:extLst>
      <p:ext uri="{BB962C8B-B14F-4D97-AF65-F5344CB8AC3E}">
        <p14:creationId xmlns:p14="http://schemas.microsoft.com/office/powerpoint/2010/main" val="1141013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05158-C83F-63CF-34C8-098308721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4830CB-1135-C461-CEAE-B960D5278A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5656A376-3670-9F18-F2DE-82974FF6880A}"/>
              </a:ext>
            </a:extLst>
          </p:cNvPr>
          <p:cNvSpPr txBox="1"/>
          <p:nvPr/>
        </p:nvSpPr>
        <p:spPr>
          <a:xfrm>
            <a:off x="2346764" y="1006752"/>
            <a:ext cx="6917816" cy="677108"/>
          </a:xfrm>
          <a:prstGeom prst="rect">
            <a:avLst/>
          </a:prstGeom>
          <a:noFill/>
        </p:spPr>
        <p:txBody>
          <a:bodyPr wrap="square" rtlCol="0">
            <a:spAutoFit/>
          </a:bodyPr>
          <a:lstStyle/>
          <a:p>
            <a:endParaRPr lang="en-US" dirty="0"/>
          </a:p>
          <a:p>
            <a:r>
              <a:rPr lang="en-US" sz="2000" b="1" dirty="0"/>
              <a:t>Challenges in IoT with Big Data Analytics</a:t>
            </a:r>
          </a:p>
        </p:txBody>
      </p:sp>
      <p:sp>
        <p:nvSpPr>
          <p:cNvPr id="5" name="Rectangle 4">
            <a:extLst>
              <a:ext uri="{FF2B5EF4-FFF2-40B4-BE49-F238E27FC236}">
                <a16:creationId xmlns:a16="http://schemas.microsoft.com/office/drawing/2014/main" id="{24AFE059-B8AA-C72E-8112-15EFF1EB7D42}"/>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75BCD8-F66D-8294-2077-B52A8FDEEB76}"/>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8A2179E-0AD8-D273-7746-64B736A971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E95C27A-8D86-6267-4696-48077F6A4655}"/>
              </a:ext>
            </a:extLst>
          </p:cNvPr>
          <p:cNvSpPr txBox="1"/>
          <p:nvPr/>
        </p:nvSpPr>
        <p:spPr>
          <a:xfrm>
            <a:off x="617280" y="2024049"/>
            <a:ext cx="10812720" cy="378885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b="1" dirty="0">
                <a:solidFill>
                  <a:srgbClr val="FF0000"/>
                </a:solidFill>
              </a:rPr>
              <a:t>Confidentiality and Privacy: </a:t>
            </a:r>
            <a:r>
              <a:rPr lang="en-US" dirty="0"/>
              <a:t>Every intelligent object integrated into a network with a global reach constitutes an IoT system, whether it is used by people or machines. This raises concerns about </a:t>
            </a:r>
            <a:r>
              <a:rPr lang="en-US" dirty="0">
                <a:solidFill>
                  <a:srgbClr val="FF0000"/>
                </a:solidFill>
              </a:rPr>
              <a:t>information leakage and privacy.</a:t>
            </a:r>
            <a:r>
              <a:rPr lang="en-US" dirty="0"/>
              <a:t> </a:t>
            </a:r>
            <a:r>
              <a:rPr lang="en-US" dirty="0">
                <a:solidFill>
                  <a:srgbClr val="FF0000"/>
                </a:solidFill>
              </a:rPr>
              <a:t>Since the produced data contains the personal information of users, it is important that privacy and confidentiality are maintained. </a:t>
            </a:r>
          </a:p>
          <a:p>
            <a:pPr marL="285750" indent="-285750" algn="just">
              <a:lnSpc>
                <a:spcPct val="150000"/>
              </a:lnSpc>
              <a:buFont typeface="Wingdings" panose="05000000000000000000" pitchFamily="2" charset="2"/>
              <a:buChar char="Ø"/>
            </a:pPr>
            <a:r>
              <a:rPr lang="en-US" b="1" dirty="0">
                <a:solidFill>
                  <a:srgbClr val="FF0000"/>
                </a:solidFill>
              </a:rPr>
              <a:t>Integrity:</a:t>
            </a:r>
            <a:r>
              <a:rPr lang="en-US" b="1" dirty="0"/>
              <a:t> </a:t>
            </a:r>
            <a:r>
              <a:rPr lang="en-US" dirty="0"/>
              <a:t>Connected devices </a:t>
            </a:r>
            <a:r>
              <a:rPr lang="en-US" dirty="0">
                <a:solidFill>
                  <a:srgbClr val="FF0000"/>
                </a:solidFill>
              </a:rPr>
              <a:t>can collect information, communicate, share information, and perform analytics </a:t>
            </a:r>
            <a:r>
              <a:rPr lang="en-US" dirty="0"/>
              <a:t>for a variety of applications. These tools ensure that users will not share their data indefinitely. In order to successfully meet scalability and integrity requirements, data collection methods must follow a set of procedures and rules. </a:t>
            </a:r>
            <a:r>
              <a:rPr lang="en-US" b="1" dirty="0"/>
              <a:t>Integrity</a:t>
            </a:r>
            <a:r>
              <a:rPr lang="en-US" dirty="0"/>
              <a:t> ensures that the data collected, processed, and transmitted by IoT devices is </a:t>
            </a:r>
            <a:r>
              <a:rPr lang="en-US" b="1" dirty="0"/>
              <a:t>accurate, consistent, and unaltered</a:t>
            </a:r>
            <a:r>
              <a:rPr lang="en-US" dirty="0"/>
              <a:t>.</a:t>
            </a:r>
          </a:p>
        </p:txBody>
      </p:sp>
    </p:spTree>
    <p:extLst>
      <p:ext uri="{BB962C8B-B14F-4D97-AF65-F5344CB8AC3E}">
        <p14:creationId xmlns:p14="http://schemas.microsoft.com/office/powerpoint/2010/main" val="1511747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12CDC-7A4E-D236-62F1-DB1C7CA11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0721AB-95B0-C06B-1521-71C6B72B81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CB9E5AA-6CEF-11CD-43BA-1908204AB277}"/>
              </a:ext>
            </a:extLst>
          </p:cNvPr>
          <p:cNvSpPr txBox="1"/>
          <p:nvPr/>
        </p:nvSpPr>
        <p:spPr>
          <a:xfrm>
            <a:off x="2346764" y="1006752"/>
            <a:ext cx="6917816" cy="677108"/>
          </a:xfrm>
          <a:prstGeom prst="rect">
            <a:avLst/>
          </a:prstGeom>
          <a:noFill/>
        </p:spPr>
        <p:txBody>
          <a:bodyPr wrap="square" rtlCol="0">
            <a:spAutoFit/>
          </a:bodyPr>
          <a:lstStyle/>
          <a:p>
            <a:endParaRPr lang="en-US" dirty="0"/>
          </a:p>
          <a:p>
            <a:r>
              <a:rPr lang="en-US" sz="2000" b="1" dirty="0"/>
              <a:t>Challenges in IoT with Big Data Analytics</a:t>
            </a:r>
          </a:p>
        </p:txBody>
      </p:sp>
      <p:sp>
        <p:nvSpPr>
          <p:cNvPr id="5" name="Rectangle 4">
            <a:extLst>
              <a:ext uri="{FF2B5EF4-FFF2-40B4-BE49-F238E27FC236}">
                <a16:creationId xmlns:a16="http://schemas.microsoft.com/office/drawing/2014/main" id="{CBD9E94A-571D-0A0D-15B6-B32D8A7149E0}"/>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AEC8ECC-6E6E-D8C2-9D1D-F3F5E6CBEE18}"/>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2669A05-A653-3871-279C-F44C03F99C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08A7EF-35D4-F220-A388-CCC0B043B6BE}"/>
              </a:ext>
            </a:extLst>
          </p:cNvPr>
          <p:cNvSpPr txBox="1"/>
          <p:nvPr/>
        </p:nvSpPr>
        <p:spPr>
          <a:xfrm>
            <a:off x="617280" y="1988852"/>
            <a:ext cx="10812720" cy="362727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b="1" dirty="0">
                <a:solidFill>
                  <a:srgbClr val="FF0000"/>
                </a:solidFill>
              </a:rPr>
              <a:t>Power Captivity</a:t>
            </a:r>
            <a:r>
              <a:rPr lang="en-US" b="1" dirty="0"/>
              <a:t>: </a:t>
            </a:r>
            <a:r>
              <a:rPr lang="en-US" dirty="0"/>
              <a:t>For the smooth and continuous operation of IoT operations, internet-enabled devices should be connected to an endless power supply. In the </a:t>
            </a:r>
            <a:r>
              <a:rPr lang="en-US" b="1" dirty="0">
                <a:solidFill>
                  <a:srgbClr val="FF0000"/>
                </a:solidFill>
              </a:rPr>
              <a:t>Internet of Things (IoT)</a:t>
            </a:r>
            <a:r>
              <a:rPr lang="en-US" dirty="0">
                <a:solidFill>
                  <a:srgbClr val="FF0000"/>
                </a:solidFill>
              </a:rPr>
              <a:t>, </a:t>
            </a:r>
            <a:r>
              <a:rPr lang="en-US" dirty="0"/>
              <a:t>millions of interconnected devices operate continuously — </a:t>
            </a:r>
            <a:r>
              <a:rPr lang="en-US" dirty="0">
                <a:solidFill>
                  <a:srgbClr val="FF0000"/>
                </a:solidFill>
              </a:rPr>
              <a:t>collecting data, transmitting information, and performing computations.</a:t>
            </a:r>
            <a:br>
              <a:rPr lang="en-US" dirty="0">
                <a:solidFill>
                  <a:srgbClr val="FF0000"/>
                </a:solidFill>
              </a:rPr>
            </a:br>
            <a:r>
              <a:rPr lang="en-US" dirty="0">
                <a:solidFill>
                  <a:srgbClr val="FF0000"/>
                </a:solidFill>
              </a:rPr>
              <a:t>For these devices to function smoothly and reliably, they must have </a:t>
            </a:r>
            <a:r>
              <a:rPr lang="en-US" b="1" dirty="0">
                <a:solidFill>
                  <a:srgbClr val="FF0000"/>
                </a:solidFill>
              </a:rPr>
              <a:t>uninterrupted power</a:t>
            </a:r>
            <a:r>
              <a:rPr lang="en-US" dirty="0"/>
              <a:t>. These devices must be deployed with lightweight mechanisms because they have memory, processing, and energy limitations. </a:t>
            </a:r>
          </a:p>
          <a:p>
            <a:pPr marL="285750" indent="-285750" algn="just">
              <a:lnSpc>
                <a:spcPct val="150000"/>
              </a:lnSpc>
              <a:buFont typeface="Wingdings" panose="05000000000000000000" pitchFamily="2" charset="2"/>
              <a:buChar char="Ø"/>
            </a:pPr>
            <a:endParaRPr lang="en-US" sz="1050" dirty="0"/>
          </a:p>
          <a:p>
            <a:pPr marL="285750" indent="-285750" algn="just">
              <a:lnSpc>
                <a:spcPct val="150000"/>
              </a:lnSpc>
              <a:buFont typeface="Wingdings" panose="05000000000000000000" pitchFamily="2" charset="2"/>
              <a:buChar char="Ø"/>
            </a:pPr>
            <a:r>
              <a:rPr lang="en-US" b="1" dirty="0">
                <a:solidFill>
                  <a:srgbClr val="FF0000"/>
                </a:solidFill>
              </a:rPr>
              <a:t>Analytics Complexity</a:t>
            </a:r>
            <a:r>
              <a:rPr lang="en-US" b="1" dirty="0"/>
              <a:t>: </a:t>
            </a:r>
            <a:r>
              <a:rPr lang="en-US" dirty="0"/>
              <a:t>Extracting valuable insights from IoT data requires </a:t>
            </a:r>
            <a:r>
              <a:rPr lang="en-US" dirty="0">
                <a:solidFill>
                  <a:srgbClr val="FF0000"/>
                </a:solidFill>
              </a:rPr>
              <a:t>advanced analytics techniques</a:t>
            </a:r>
            <a:r>
              <a:rPr lang="en-US" dirty="0"/>
              <a:t>, including machine learning, predictive modeling, and real-time analytics. Developing and deploying complex </a:t>
            </a:r>
            <a:r>
              <a:rPr lang="en-US" dirty="0">
                <a:solidFill>
                  <a:srgbClr val="FF0000"/>
                </a:solidFill>
              </a:rPr>
              <a:t>analytics models, algorithms, and infrastructure require specialized skills and expertise.</a:t>
            </a:r>
          </a:p>
        </p:txBody>
      </p:sp>
    </p:spTree>
    <p:extLst>
      <p:ext uri="{BB962C8B-B14F-4D97-AF65-F5344CB8AC3E}">
        <p14:creationId xmlns:p14="http://schemas.microsoft.com/office/powerpoint/2010/main" val="904768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29C31-BBA1-986E-14EB-0CD64164D9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195AEE-1BA0-4CB1-45D8-A922BDA0A4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13FD160-A397-97C5-F246-4F058E7C564D}"/>
              </a:ext>
            </a:extLst>
          </p:cNvPr>
          <p:cNvSpPr txBox="1"/>
          <p:nvPr/>
        </p:nvSpPr>
        <p:spPr>
          <a:xfrm>
            <a:off x="2346764" y="634635"/>
            <a:ext cx="6917816" cy="1354217"/>
          </a:xfrm>
          <a:prstGeom prst="rect">
            <a:avLst/>
          </a:prstGeom>
          <a:noFill/>
        </p:spPr>
        <p:txBody>
          <a:bodyPr wrap="square" rtlCol="0">
            <a:spAutoFit/>
          </a:bodyPr>
          <a:lstStyle/>
          <a:p>
            <a:endParaRPr lang="en-US" dirty="0"/>
          </a:p>
          <a:p>
            <a:endParaRPr lang="en-US" dirty="0"/>
          </a:p>
          <a:p>
            <a:r>
              <a:rPr lang="en-US" sz="2800" b="1" dirty="0"/>
              <a:t>IoT Networking </a:t>
            </a:r>
          </a:p>
          <a:p>
            <a:endParaRPr lang="en-US" dirty="0"/>
          </a:p>
        </p:txBody>
      </p:sp>
      <p:sp>
        <p:nvSpPr>
          <p:cNvPr id="5" name="Rectangle 4">
            <a:extLst>
              <a:ext uri="{FF2B5EF4-FFF2-40B4-BE49-F238E27FC236}">
                <a16:creationId xmlns:a16="http://schemas.microsoft.com/office/drawing/2014/main" id="{3F680D4E-6550-9158-D531-BF1CC4006663}"/>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B4DEC17-08D2-6305-B58F-042F9F3E9478}"/>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090F51C-E9EE-5A59-1948-0EAB9111AA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64810D6-2ACA-8992-436B-9CCC442AB4F5}"/>
              </a:ext>
            </a:extLst>
          </p:cNvPr>
          <p:cNvSpPr txBox="1"/>
          <p:nvPr/>
        </p:nvSpPr>
        <p:spPr>
          <a:xfrm>
            <a:off x="668215" y="1988852"/>
            <a:ext cx="10430189" cy="2585323"/>
          </a:xfrm>
          <a:prstGeom prst="rect">
            <a:avLst/>
          </a:prstGeom>
          <a:noFill/>
        </p:spPr>
        <p:txBody>
          <a:bodyPr wrap="square" rtlCol="0">
            <a:spAutoFit/>
          </a:bodyPr>
          <a:lstStyle/>
          <a:p>
            <a:pPr algn="just">
              <a:lnSpc>
                <a:spcPct val="200000"/>
              </a:lnSpc>
            </a:pPr>
            <a:r>
              <a:rPr lang="en-US" dirty="0"/>
              <a:t>The classic </a:t>
            </a:r>
            <a:r>
              <a:rPr lang="en-US" dirty="0">
                <a:solidFill>
                  <a:srgbClr val="FF0000"/>
                </a:solidFill>
              </a:rPr>
              <a:t>TCP/IP protocol stack </a:t>
            </a:r>
            <a:r>
              <a:rPr lang="en-US" dirty="0"/>
              <a:t>is </a:t>
            </a:r>
            <a:r>
              <a:rPr lang="en-US" dirty="0">
                <a:solidFill>
                  <a:srgbClr val="FF0000"/>
                </a:solidFill>
              </a:rPr>
              <a:t>not suitable for sensor-based networks </a:t>
            </a:r>
            <a:r>
              <a:rPr lang="en-US" dirty="0"/>
              <a:t>such as IoT because its </a:t>
            </a:r>
            <a:r>
              <a:rPr lang="en-US" dirty="0">
                <a:solidFill>
                  <a:srgbClr val="FF0000"/>
                </a:solidFill>
              </a:rPr>
              <a:t>requirements in each layer are sufficiently different. </a:t>
            </a:r>
          </a:p>
          <a:p>
            <a:pPr algn="just">
              <a:lnSpc>
                <a:spcPct val="200000"/>
              </a:lnSpc>
            </a:pPr>
            <a:r>
              <a:rPr lang="en-US" dirty="0"/>
              <a:t>So, there is a need for </a:t>
            </a:r>
            <a:r>
              <a:rPr lang="en-US" dirty="0">
                <a:solidFill>
                  <a:srgbClr val="FF0000"/>
                </a:solidFill>
              </a:rPr>
              <a:t>an evolution of TCP/IP protocol stack</a:t>
            </a:r>
            <a:r>
              <a:rPr lang="en-US" dirty="0"/>
              <a:t> to address the IoT requirements and the shortcomings of TCP/IP technologies. </a:t>
            </a:r>
          </a:p>
          <a:p>
            <a:endParaRPr lang="en-US" dirty="0"/>
          </a:p>
        </p:txBody>
      </p:sp>
      <p:pic>
        <p:nvPicPr>
          <p:cNvPr id="8" name="Picture 7">
            <a:extLst>
              <a:ext uri="{FF2B5EF4-FFF2-40B4-BE49-F238E27FC236}">
                <a16:creationId xmlns:a16="http://schemas.microsoft.com/office/drawing/2014/main" id="{958FC2CA-5D6F-B46C-6CF9-BB4C37B5853B}"/>
              </a:ext>
            </a:extLst>
          </p:cNvPr>
          <p:cNvPicPr>
            <a:picLocks noChangeAspect="1"/>
          </p:cNvPicPr>
          <p:nvPr/>
        </p:nvPicPr>
        <p:blipFill>
          <a:blip r:embed="rId4"/>
          <a:stretch>
            <a:fillRect/>
          </a:stretch>
        </p:blipFill>
        <p:spPr>
          <a:xfrm>
            <a:off x="4582048" y="3824612"/>
            <a:ext cx="5909425" cy="2179503"/>
          </a:xfrm>
          <a:prstGeom prst="rect">
            <a:avLst/>
          </a:prstGeom>
        </p:spPr>
      </p:pic>
    </p:spTree>
    <p:extLst>
      <p:ext uri="{BB962C8B-B14F-4D97-AF65-F5344CB8AC3E}">
        <p14:creationId xmlns:p14="http://schemas.microsoft.com/office/powerpoint/2010/main" val="1012578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165F6-6411-7EF7-2ADB-DA770AD934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24CCA-6FE0-9B20-4439-846BF83FA5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DFD4BB58-7C12-7DFE-8792-4F231DDF642C}"/>
              </a:ext>
            </a:extLst>
          </p:cNvPr>
          <p:cNvSpPr txBox="1"/>
          <p:nvPr/>
        </p:nvSpPr>
        <p:spPr>
          <a:xfrm>
            <a:off x="2346764" y="634635"/>
            <a:ext cx="6917816" cy="1354217"/>
          </a:xfrm>
          <a:prstGeom prst="rect">
            <a:avLst/>
          </a:prstGeom>
          <a:noFill/>
        </p:spPr>
        <p:txBody>
          <a:bodyPr wrap="square" rtlCol="0">
            <a:spAutoFit/>
          </a:bodyPr>
          <a:lstStyle/>
          <a:p>
            <a:endParaRPr lang="en-US" dirty="0"/>
          </a:p>
          <a:p>
            <a:endParaRPr lang="en-US" dirty="0"/>
          </a:p>
          <a:p>
            <a:r>
              <a:rPr lang="en-US" sz="2800" b="1" dirty="0"/>
              <a:t>IoT Networking </a:t>
            </a:r>
          </a:p>
          <a:p>
            <a:endParaRPr lang="en-US" dirty="0"/>
          </a:p>
        </p:txBody>
      </p:sp>
      <p:sp>
        <p:nvSpPr>
          <p:cNvPr id="5" name="Rectangle 4">
            <a:extLst>
              <a:ext uri="{FF2B5EF4-FFF2-40B4-BE49-F238E27FC236}">
                <a16:creationId xmlns:a16="http://schemas.microsoft.com/office/drawing/2014/main" id="{60A59F39-53A9-DD81-A0C4-7CE9FA5CD808}"/>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F366B43-39BC-8D40-F79B-E0B04BB3FE39}"/>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A4D0893-0639-13A3-4D94-31C0F209EB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3CE2E55-50F2-189A-EE2D-0980A54D9EAD}"/>
              </a:ext>
            </a:extLst>
          </p:cNvPr>
          <p:cNvPicPr>
            <a:picLocks noChangeAspect="1"/>
          </p:cNvPicPr>
          <p:nvPr/>
        </p:nvPicPr>
        <p:blipFill>
          <a:blip r:embed="rId4"/>
          <a:stretch>
            <a:fillRect/>
          </a:stretch>
        </p:blipFill>
        <p:spPr>
          <a:xfrm>
            <a:off x="3068927" y="3876404"/>
            <a:ext cx="5909425" cy="2179503"/>
          </a:xfrm>
          <a:prstGeom prst="rect">
            <a:avLst/>
          </a:prstGeom>
        </p:spPr>
      </p:pic>
      <p:sp>
        <p:nvSpPr>
          <p:cNvPr id="2" name="TextBox 1">
            <a:extLst>
              <a:ext uri="{FF2B5EF4-FFF2-40B4-BE49-F238E27FC236}">
                <a16:creationId xmlns:a16="http://schemas.microsoft.com/office/drawing/2014/main" id="{2C4D1FF3-08E6-00F0-EBB4-39672C80AF09}"/>
              </a:ext>
            </a:extLst>
          </p:cNvPr>
          <p:cNvSpPr txBox="1"/>
          <p:nvPr/>
        </p:nvSpPr>
        <p:spPr>
          <a:xfrm>
            <a:off x="766186" y="2084106"/>
            <a:ext cx="10234246" cy="2308324"/>
          </a:xfrm>
          <a:prstGeom prst="rect">
            <a:avLst/>
          </a:prstGeom>
          <a:noFill/>
        </p:spPr>
        <p:txBody>
          <a:bodyPr wrap="square" rtlCol="0">
            <a:spAutoFit/>
          </a:bodyPr>
          <a:lstStyle/>
          <a:p>
            <a:pPr marL="285750" indent="-285750">
              <a:buFont typeface="Arial" panose="020B0604020202020204" pitchFamily="34" charset="0"/>
              <a:buChar char="•"/>
            </a:pPr>
            <a:r>
              <a:rPr lang="en-US" b="1" dirty="0">
                <a:solidFill>
                  <a:srgbClr val="FF0000"/>
                </a:solidFill>
              </a:rPr>
              <a:t>Network Interface (Link) Layer:  </a:t>
            </a:r>
            <a:r>
              <a:rPr lang="en-US" b="1" u="sng" dirty="0"/>
              <a:t>Purpose:</a:t>
            </a:r>
            <a:r>
              <a:rPr lang="en-US" dirty="0"/>
              <a:t> Manages physical data transmission between devices on the same network.</a:t>
            </a:r>
          </a:p>
          <a:p>
            <a:pPr marL="285750" indent="-285750">
              <a:buFont typeface="Arial" panose="020B0604020202020204" pitchFamily="34" charset="0"/>
              <a:buChar char="•"/>
            </a:pPr>
            <a:r>
              <a:rPr lang="en-US" b="1" dirty="0">
                <a:solidFill>
                  <a:srgbClr val="FF0000"/>
                </a:solidFill>
              </a:rPr>
              <a:t>Internet Layer: </a:t>
            </a:r>
            <a:r>
              <a:rPr lang="en-US" b="1" u="sng" dirty="0"/>
              <a:t>Purpose</a:t>
            </a:r>
            <a:r>
              <a:rPr lang="en-US" b="1" dirty="0"/>
              <a:t>:</a:t>
            </a:r>
            <a:r>
              <a:rPr lang="en-US" dirty="0"/>
              <a:t> Handles logical addressing and routing of packets.</a:t>
            </a:r>
          </a:p>
          <a:p>
            <a:pPr marL="285750" indent="-285750">
              <a:buFont typeface="Arial" panose="020B0604020202020204" pitchFamily="34" charset="0"/>
              <a:buChar char="•"/>
            </a:pPr>
            <a:r>
              <a:rPr lang="en-US" b="1" dirty="0">
                <a:solidFill>
                  <a:srgbClr val="FF0000"/>
                </a:solidFill>
              </a:rPr>
              <a:t>Transport Layer: </a:t>
            </a:r>
            <a:r>
              <a:rPr lang="en-US" b="1" u="sng" dirty="0"/>
              <a:t>Purpose</a:t>
            </a:r>
            <a:r>
              <a:rPr lang="en-US" b="1" dirty="0"/>
              <a:t>:</a:t>
            </a:r>
            <a:r>
              <a:rPr lang="en-US" dirty="0"/>
              <a:t> Ensures reliable communication between devices.</a:t>
            </a:r>
          </a:p>
          <a:p>
            <a:pPr marL="285750" indent="-285750">
              <a:buFont typeface="Arial" panose="020B0604020202020204" pitchFamily="34" charset="0"/>
              <a:buChar char="•"/>
            </a:pPr>
            <a:r>
              <a:rPr lang="en-US" b="1" dirty="0">
                <a:solidFill>
                  <a:srgbClr val="FF0000"/>
                </a:solidFill>
              </a:rPr>
              <a:t>Application Layer: </a:t>
            </a:r>
            <a:r>
              <a:rPr lang="en-US" b="1" u="sng" dirty="0"/>
              <a:t>Purpose:</a:t>
            </a:r>
            <a:r>
              <a:rPr lang="en-US" dirty="0"/>
              <a:t> Allows users and applications to access network services like </a:t>
            </a:r>
            <a:r>
              <a:rPr lang="en-US" dirty="0">
                <a:solidFill>
                  <a:srgbClr val="FF0000"/>
                </a:solidFill>
              </a:rPr>
              <a:t>email (SMTP), web browsing (HTTP), file transfer (FTP).</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6984030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151C7-B85F-DE91-8E1E-6884DDFED7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E17521-417A-01B5-4CBA-DFA2350E12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A71FA7F-21D6-2C37-DF93-E8DDFDFCD43C}"/>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F2C4897B-AA3D-0E90-06C9-647F9A57BBBD}"/>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7A4D1EB-6955-29DA-64F1-7843465F1E49}"/>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2022CF8-EE12-04EB-E63A-AEB6D32270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6EF6294-2E87-BFF4-FD85-74150DF46BC8}"/>
              </a:ext>
            </a:extLst>
          </p:cNvPr>
          <p:cNvSpPr txBox="1"/>
          <p:nvPr/>
        </p:nvSpPr>
        <p:spPr>
          <a:xfrm>
            <a:off x="617280" y="1757578"/>
            <a:ext cx="10761785" cy="2308324"/>
          </a:xfrm>
          <a:prstGeom prst="rect">
            <a:avLst/>
          </a:prstGeom>
          <a:noFill/>
        </p:spPr>
        <p:txBody>
          <a:bodyPr wrap="square" rtlCol="0">
            <a:spAutoFit/>
          </a:bodyPr>
          <a:lstStyle/>
          <a:p>
            <a:endParaRPr lang="en-US" dirty="0"/>
          </a:p>
          <a:p>
            <a:pPr marL="285750" indent="-285750" algn="just">
              <a:buFont typeface="Wingdings" panose="05000000000000000000" pitchFamily="2" charset="2"/>
              <a:buChar char="Ø"/>
            </a:pPr>
            <a:r>
              <a:rPr lang="en-US" dirty="0"/>
              <a:t>IoT devices span a </a:t>
            </a:r>
            <a:r>
              <a:rPr lang="en-US" dirty="0">
                <a:solidFill>
                  <a:srgbClr val="FF0000"/>
                </a:solidFill>
              </a:rPr>
              <a:t>wide range of capabilities and characteristics Computational power,  mobility, size, complexity, dispersion (timing out), power resource , placement and connectivity patterns.</a:t>
            </a:r>
          </a:p>
          <a:p>
            <a:pPr marL="285750" indent="-285750" algn="just">
              <a:buFont typeface="Wingdings" panose="05000000000000000000" pitchFamily="2" charset="2"/>
              <a:buChar char="Ø"/>
            </a:pPr>
            <a:r>
              <a:rPr lang="en-US" dirty="0"/>
              <a:t>These characteristics impose </a:t>
            </a:r>
            <a:r>
              <a:rPr lang="en-US" dirty="0">
                <a:solidFill>
                  <a:srgbClr val="FF0000"/>
                </a:solidFill>
              </a:rPr>
              <a:t>new requirements and restrictions  for the underlying network infrastructure </a:t>
            </a:r>
            <a:r>
              <a:rPr lang="en-US" dirty="0"/>
              <a:t>In particular, </a:t>
            </a:r>
            <a:r>
              <a:rPr lang="en-US" dirty="0">
                <a:solidFill>
                  <a:srgbClr val="FF0000"/>
                </a:solidFill>
              </a:rPr>
              <a:t>the devices computational capabilities and their power resources introduce challenging requirements for IP networking technologies. </a:t>
            </a:r>
          </a:p>
          <a:p>
            <a:pPr marL="285750" indent="-285750">
              <a:buFont typeface="Wingdings" panose="05000000000000000000" pitchFamily="2" charset="2"/>
              <a:buChar char="Ø"/>
            </a:pPr>
            <a:endParaRPr lang="en-US" dirty="0"/>
          </a:p>
          <a:p>
            <a:endParaRPr lang="en-US" dirty="0"/>
          </a:p>
        </p:txBody>
      </p:sp>
      <p:pic>
        <p:nvPicPr>
          <p:cNvPr id="6" name="Picture 5">
            <a:extLst>
              <a:ext uri="{FF2B5EF4-FFF2-40B4-BE49-F238E27FC236}">
                <a16:creationId xmlns:a16="http://schemas.microsoft.com/office/drawing/2014/main" id="{DE17A81A-7F66-7980-7E34-157679EC23C4}"/>
              </a:ext>
            </a:extLst>
          </p:cNvPr>
          <p:cNvPicPr>
            <a:picLocks noChangeAspect="1"/>
          </p:cNvPicPr>
          <p:nvPr/>
        </p:nvPicPr>
        <p:blipFill>
          <a:blip r:embed="rId4"/>
          <a:stretch>
            <a:fillRect/>
          </a:stretch>
        </p:blipFill>
        <p:spPr>
          <a:xfrm>
            <a:off x="8197069" y="3337731"/>
            <a:ext cx="2963561" cy="2550604"/>
          </a:xfrm>
          <a:prstGeom prst="rect">
            <a:avLst/>
          </a:prstGeom>
        </p:spPr>
      </p:pic>
    </p:spTree>
    <p:extLst>
      <p:ext uri="{BB962C8B-B14F-4D97-AF65-F5344CB8AC3E}">
        <p14:creationId xmlns:p14="http://schemas.microsoft.com/office/powerpoint/2010/main" val="4094587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1FD4E-2C27-C58F-C2A0-CD512AF856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15AB5-94B7-6B6B-9690-14194FF845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94CE9A0-C106-959E-B6E5-089E48C58F81}"/>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A4FFF9E8-5AC0-38DF-E34A-B3C5693E0870}"/>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44F789-F2E7-0ED6-BBA4-9FADEE146A12}"/>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8ED1FA0-8521-1131-DDAE-C4074D85A2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3A93498-2AC3-BBB6-CA7F-3AA47490B170}"/>
              </a:ext>
            </a:extLst>
          </p:cNvPr>
          <p:cNvSpPr txBox="1"/>
          <p:nvPr/>
        </p:nvSpPr>
        <p:spPr>
          <a:xfrm>
            <a:off x="617280" y="1757578"/>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pic>
        <p:nvPicPr>
          <p:cNvPr id="8" name="Picture 7">
            <a:extLst>
              <a:ext uri="{FF2B5EF4-FFF2-40B4-BE49-F238E27FC236}">
                <a16:creationId xmlns:a16="http://schemas.microsoft.com/office/drawing/2014/main" id="{6C04D4A5-9E53-6DC9-4435-973E4AF69707}"/>
              </a:ext>
            </a:extLst>
          </p:cNvPr>
          <p:cNvPicPr>
            <a:picLocks noChangeAspect="1"/>
          </p:cNvPicPr>
          <p:nvPr/>
        </p:nvPicPr>
        <p:blipFill>
          <a:blip r:embed="rId4"/>
          <a:stretch>
            <a:fillRect/>
          </a:stretch>
        </p:blipFill>
        <p:spPr>
          <a:xfrm>
            <a:off x="1889090" y="2056461"/>
            <a:ext cx="6318343" cy="3798617"/>
          </a:xfrm>
          <a:prstGeom prst="rect">
            <a:avLst/>
          </a:prstGeom>
        </p:spPr>
      </p:pic>
      <p:sp>
        <p:nvSpPr>
          <p:cNvPr id="9" name="TextBox 8">
            <a:extLst>
              <a:ext uri="{FF2B5EF4-FFF2-40B4-BE49-F238E27FC236}">
                <a16:creationId xmlns:a16="http://schemas.microsoft.com/office/drawing/2014/main" id="{9F33C52B-50CA-EFBC-AB4E-9A1B96582D5D}"/>
              </a:ext>
            </a:extLst>
          </p:cNvPr>
          <p:cNvSpPr txBox="1"/>
          <p:nvPr/>
        </p:nvSpPr>
        <p:spPr>
          <a:xfrm>
            <a:off x="8207434" y="3576545"/>
            <a:ext cx="3171632" cy="646331"/>
          </a:xfrm>
          <a:prstGeom prst="rect">
            <a:avLst/>
          </a:prstGeom>
          <a:noFill/>
        </p:spPr>
        <p:txBody>
          <a:bodyPr wrap="square" rtlCol="0">
            <a:spAutoFit/>
          </a:bodyPr>
          <a:lstStyle/>
          <a:p>
            <a:pPr algn="ctr"/>
            <a:r>
              <a:rPr lang="en-US" b="1" dirty="0"/>
              <a:t>Table 5.1 Key Characteristics of IoT Devices</a:t>
            </a:r>
          </a:p>
        </p:txBody>
      </p:sp>
    </p:spTree>
    <p:extLst>
      <p:ext uri="{BB962C8B-B14F-4D97-AF65-F5344CB8AC3E}">
        <p14:creationId xmlns:p14="http://schemas.microsoft.com/office/powerpoint/2010/main" val="3798404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2AF9D-61D3-2F0F-02A5-4B49B90AD7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9E624C-8003-3C10-20E2-93315362F1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CAA2F8AF-832B-0505-F94F-412F6AC1AE8C}"/>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E62D244D-32D8-95F9-CF3C-80A98175D5F0}"/>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E97438A-2760-8A6E-A373-D38AD3A6DC7D}"/>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406030F-A6F5-EAF4-6645-9693A4B65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87C3C06-33C4-8DFE-0ED4-44FA02F6C1BE}"/>
              </a:ext>
            </a:extLst>
          </p:cNvPr>
          <p:cNvSpPr txBox="1"/>
          <p:nvPr/>
        </p:nvSpPr>
        <p:spPr>
          <a:xfrm>
            <a:off x="617280" y="1757578"/>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2" name="TextBox 1">
            <a:extLst>
              <a:ext uri="{FF2B5EF4-FFF2-40B4-BE49-F238E27FC236}">
                <a16:creationId xmlns:a16="http://schemas.microsoft.com/office/drawing/2014/main" id="{A7CD3890-B5C8-5A06-77C9-03C5E1A33C15}"/>
              </a:ext>
            </a:extLst>
          </p:cNvPr>
          <p:cNvSpPr txBox="1"/>
          <p:nvPr/>
        </p:nvSpPr>
        <p:spPr>
          <a:xfrm>
            <a:off x="601988" y="2056461"/>
            <a:ext cx="10535003" cy="5909310"/>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dirty="0">
                <a:solidFill>
                  <a:srgbClr val="FF0000"/>
                </a:solidFill>
              </a:rPr>
              <a:t>Traditional devices </a:t>
            </a:r>
            <a:r>
              <a:rPr lang="en-US" dirty="0"/>
              <a:t>connected to the internet are </a:t>
            </a:r>
            <a:r>
              <a:rPr lang="en-US" dirty="0">
                <a:solidFill>
                  <a:srgbClr val="FF0000"/>
                </a:solidFill>
              </a:rPr>
              <a:t>homogeneous Fully capable computers </a:t>
            </a:r>
            <a:r>
              <a:rPr lang="en-US" dirty="0"/>
              <a:t>(e.g. servers, desktops and laptops) have an </a:t>
            </a:r>
            <a:r>
              <a:rPr lang="en-US" dirty="0">
                <a:solidFill>
                  <a:srgbClr val="FF0000"/>
                </a:solidFill>
              </a:rPr>
              <a:t>endless source of power</a:t>
            </a:r>
            <a:r>
              <a:rPr lang="en-US" dirty="0"/>
              <a:t>. </a:t>
            </a:r>
          </a:p>
          <a:p>
            <a:pPr marL="285750" indent="-285750" algn="just">
              <a:lnSpc>
                <a:spcPct val="150000"/>
              </a:lnSpc>
              <a:buFont typeface="Wingdings" panose="05000000000000000000" pitchFamily="2" charset="2"/>
              <a:buChar char="Ø"/>
            </a:pPr>
            <a:r>
              <a:rPr lang="en-US" dirty="0"/>
              <a:t>In this environment: </a:t>
            </a:r>
            <a:r>
              <a:rPr lang="en-US" dirty="0">
                <a:solidFill>
                  <a:srgbClr val="FF0000"/>
                </a:solidFill>
              </a:rPr>
              <a:t>TCP/IP worked perfectly</a:t>
            </a:r>
            <a:r>
              <a:rPr lang="en-US" dirty="0"/>
              <a:t>, since devices could handle </a:t>
            </a:r>
            <a:r>
              <a:rPr lang="en-US" dirty="0">
                <a:solidFill>
                  <a:srgbClr val="FF0000"/>
                </a:solidFill>
              </a:rPr>
              <a:t>heavy protocol overhead</a:t>
            </a:r>
            <a:r>
              <a:rPr lang="en-US" dirty="0"/>
              <a:t>, </a:t>
            </a:r>
            <a:r>
              <a:rPr lang="en-US" dirty="0">
                <a:solidFill>
                  <a:srgbClr val="FF0000"/>
                </a:solidFill>
              </a:rPr>
              <a:t>constant connections, and retransmissions.</a:t>
            </a:r>
          </a:p>
          <a:p>
            <a:pPr marL="285750" indent="-285750" algn="just">
              <a:buFont typeface="Wingdings" panose="05000000000000000000" pitchFamily="2" charset="2"/>
              <a:buChar char="Ø"/>
            </a:pPr>
            <a:r>
              <a:rPr lang="en-US" dirty="0">
                <a:solidFill>
                  <a:srgbClr val="FF0000"/>
                </a:solidFill>
              </a:rPr>
              <a:t>IoT devices with limited processing, memory and power resources </a:t>
            </a:r>
            <a:r>
              <a:rPr lang="en-US" dirty="0"/>
              <a:t>are referred to </a:t>
            </a:r>
            <a:r>
              <a:rPr lang="en-US" dirty="0">
                <a:solidFill>
                  <a:srgbClr val="FF0000"/>
                </a:solidFill>
              </a:rPr>
              <a:t>as constrained devices. </a:t>
            </a:r>
            <a:r>
              <a:rPr lang="en-US" dirty="0"/>
              <a:t>They are typically </a:t>
            </a:r>
            <a:r>
              <a:rPr lang="en-US" b="1" dirty="0">
                <a:solidFill>
                  <a:srgbClr val="FF0000"/>
                </a:solidFill>
              </a:rPr>
              <a:t>small embedded systems</a:t>
            </a:r>
            <a:r>
              <a:rPr lang="en-US" dirty="0">
                <a:solidFill>
                  <a:srgbClr val="FF0000"/>
                </a:solidFill>
              </a:rPr>
              <a:t> </a:t>
            </a:r>
            <a:r>
              <a:rPr lang="en-US" dirty="0"/>
              <a:t>— such as sensors, actuators, and simple controllers — designed to perform </a:t>
            </a:r>
            <a:r>
              <a:rPr lang="en-US" b="1" dirty="0">
                <a:solidFill>
                  <a:srgbClr val="FF0000"/>
                </a:solidFill>
              </a:rPr>
              <a:t>specific, limited tasks</a:t>
            </a:r>
            <a:r>
              <a:rPr lang="en-US" dirty="0">
                <a:solidFill>
                  <a:srgbClr val="FF0000"/>
                </a:solidFill>
              </a:rPr>
              <a:t> </a:t>
            </a:r>
            <a:r>
              <a:rPr lang="en-US" dirty="0"/>
              <a:t>. </a:t>
            </a:r>
            <a:r>
              <a:rPr lang="en-US" u="sng" dirty="0">
                <a:solidFill>
                  <a:srgbClr val="FF0000"/>
                </a:solidFill>
              </a:rPr>
              <a:t>The limitations:</a:t>
            </a:r>
          </a:p>
          <a:p>
            <a:pPr marL="401638" indent="-169863">
              <a:buFont typeface="Arial" panose="020B0604020202020204" pitchFamily="34" charset="0"/>
              <a:buChar char="•"/>
            </a:pPr>
            <a:r>
              <a:rPr lang="en-US" dirty="0">
                <a:solidFill>
                  <a:srgbClr val="FF0000"/>
                </a:solidFill>
              </a:rPr>
              <a:t> </a:t>
            </a:r>
            <a:r>
              <a:rPr lang="en-US" dirty="0"/>
              <a:t>Maximum code complexity (ROM/Flash)</a:t>
            </a:r>
          </a:p>
          <a:p>
            <a:pPr marL="401638" indent="-169863">
              <a:buFont typeface="Arial" panose="020B0604020202020204" pitchFamily="34" charset="0"/>
              <a:buChar char="•"/>
            </a:pPr>
            <a:r>
              <a:rPr lang="en-US" dirty="0"/>
              <a:t>Size of run-time state and buffers (RAM)</a:t>
            </a:r>
          </a:p>
          <a:p>
            <a:pPr marL="401638" indent="-169863">
              <a:buFont typeface="Arial" panose="020B0604020202020204" pitchFamily="34" charset="0"/>
              <a:buChar char="•"/>
            </a:pPr>
            <a:r>
              <a:rPr lang="en-US" dirty="0"/>
              <a:t>Amount of computation feasible in a specific period of time ("processing power")</a:t>
            </a:r>
          </a:p>
          <a:p>
            <a:pPr marL="401638" indent="-169863">
              <a:buFont typeface="Arial" panose="020B0604020202020204" pitchFamily="34" charset="0"/>
              <a:buChar char="•"/>
            </a:pPr>
            <a:r>
              <a:rPr lang="en-US" dirty="0"/>
              <a:t>Available power resources</a:t>
            </a:r>
          </a:p>
          <a:p>
            <a:pPr marL="401638" indent="-169863">
              <a:buFont typeface="Arial" panose="020B0604020202020204" pitchFamily="34" charset="0"/>
              <a:buChar char="•"/>
            </a:pPr>
            <a:r>
              <a:rPr lang="en-US" dirty="0"/>
              <a:t>Management UI and accessibility in deployment (ability to set security keys, update software, etc.).</a:t>
            </a:r>
          </a:p>
          <a:p>
            <a:pPr marL="401638" indent="-169863"/>
            <a:endParaRPr lang="en-US" dirty="0"/>
          </a:p>
          <a:p>
            <a:pPr marL="285750" indent="-285750" algn="just">
              <a:lnSpc>
                <a:spcPct val="150000"/>
              </a:lnSpc>
              <a:buFont typeface="Wingdings" panose="05000000000000000000" pitchFamily="2" charset="2"/>
              <a:buChar char="Ø"/>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a:p>
            <a:pPr marL="285750" indent="-285750" algn="just">
              <a:buFont typeface="Wingdings" panose="05000000000000000000" pitchFamily="2" charset="2"/>
              <a:buChar char="Ø"/>
            </a:pPr>
            <a:endParaRPr lang="en-US" dirty="0"/>
          </a:p>
          <a:p>
            <a:pPr algn="just"/>
            <a:endParaRPr lang="en-US" dirty="0"/>
          </a:p>
          <a:p>
            <a:endParaRPr lang="en-US" dirty="0"/>
          </a:p>
        </p:txBody>
      </p:sp>
    </p:spTree>
    <p:extLst>
      <p:ext uri="{BB962C8B-B14F-4D97-AF65-F5344CB8AC3E}">
        <p14:creationId xmlns:p14="http://schemas.microsoft.com/office/powerpoint/2010/main" val="2997431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96E93-D87F-5BAE-0EA3-E6843B8405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7DE8DD-0EED-C334-2E76-42FC419D43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CD7CC019-F464-3AEE-2126-B9B893C36B63}"/>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51932B5F-17F8-C042-4101-3CBB0EB1B169}"/>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750E259-10EB-7CD0-395F-52E5EE0941B0}"/>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1E51BE6-0FE2-8653-C8B2-B135DF4F2F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7513DF8-64F2-FEAA-8B67-CDC62AF1E2F3}"/>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2" name="TextBox 1">
            <a:extLst>
              <a:ext uri="{FF2B5EF4-FFF2-40B4-BE49-F238E27FC236}">
                <a16:creationId xmlns:a16="http://schemas.microsoft.com/office/drawing/2014/main" id="{B2178DE3-ECF2-78BA-73EA-E3431813B907}"/>
              </a:ext>
            </a:extLst>
          </p:cNvPr>
          <p:cNvSpPr txBox="1"/>
          <p:nvPr/>
        </p:nvSpPr>
        <p:spPr>
          <a:xfrm>
            <a:off x="601988" y="2056461"/>
            <a:ext cx="10535003" cy="2585323"/>
          </a:xfrm>
          <a:prstGeom prst="rect">
            <a:avLst/>
          </a:prstGeom>
          <a:noFill/>
        </p:spPr>
        <p:txBody>
          <a:bodyPr wrap="square" rtlCol="0">
            <a:spAutoFit/>
          </a:bodyPr>
          <a:lstStyle/>
          <a:p>
            <a:pPr algn="just"/>
            <a:r>
              <a:rPr lang="en-US" dirty="0"/>
              <a:t>IETF RFC 7228 defines </a:t>
            </a:r>
            <a:r>
              <a:rPr lang="en-US" dirty="0">
                <a:solidFill>
                  <a:srgbClr val="FF0000"/>
                </a:solidFill>
              </a:rPr>
              <a:t>a taxonomy of constrained devices based on the first two dimensions above</a:t>
            </a:r>
            <a:r>
              <a:rPr lang="en-US" dirty="0"/>
              <a:t>. These limitations mean that </a:t>
            </a:r>
            <a:r>
              <a:rPr lang="en-US" b="1" dirty="0">
                <a:solidFill>
                  <a:srgbClr val="FF0000"/>
                </a:solidFill>
              </a:rPr>
              <a:t>traditional Internet protocols</a:t>
            </a:r>
            <a:r>
              <a:rPr lang="en-US" dirty="0">
                <a:solidFill>
                  <a:srgbClr val="FF0000"/>
                </a:solidFill>
              </a:rPr>
              <a:t> </a:t>
            </a:r>
            <a:r>
              <a:rPr lang="en-US" dirty="0"/>
              <a:t>(like TCP/IP) are often </a:t>
            </a:r>
            <a:r>
              <a:rPr lang="en-US" b="1" dirty="0"/>
              <a:t>too heavy</a:t>
            </a:r>
            <a:r>
              <a:rPr lang="en-US" dirty="0"/>
              <a:t> to run on such devices.</a:t>
            </a:r>
          </a:p>
          <a:p>
            <a:pPr marL="401638" indent="-169863" algn="just"/>
            <a:endParaRPr lang="en-US" dirty="0"/>
          </a:p>
          <a:p>
            <a:pPr marL="285750" indent="-285750" algn="just">
              <a:lnSpc>
                <a:spcPct val="150000"/>
              </a:lnSpc>
              <a:buFont typeface="Wingdings" panose="05000000000000000000" pitchFamily="2" charset="2"/>
              <a:buChar char="Ø"/>
            </a:pPr>
            <a:endParaRPr lang="en-US" dirty="0">
              <a:solidFill>
                <a:srgbClr val="FF0000"/>
              </a:solidFill>
            </a:endParaRPr>
          </a:p>
          <a:p>
            <a:pPr marL="285750" indent="-285750" algn="just">
              <a:lnSpc>
                <a:spcPct val="150000"/>
              </a:lnSpc>
              <a:buFont typeface="Wingdings" panose="05000000000000000000" pitchFamily="2" charset="2"/>
              <a:buChar char="Ø"/>
            </a:pPr>
            <a:endParaRPr lang="en-US" dirty="0"/>
          </a:p>
          <a:p>
            <a:pPr marL="285750" indent="-285750" algn="just">
              <a:buFont typeface="Wingdings" panose="05000000000000000000" pitchFamily="2" charset="2"/>
              <a:buChar char="Ø"/>
            </a:pPr>
            <a:endParaRPr lang="en-US" dirty="0"/>
          </a:p>
          <a:p>
            <a:pPr algn="just"/>
            <a:endParaRPr lang="en-US" dirty="0"/>
          </a:p>
          <a:p>
            <a:endParaRPr lang="en-US" dirty="0"/>
          </a:p>
        </p:txBody>
      </p:sp>
      <p:pic>
        <p:nvPicPr>
          <p:cNvPr id="8" name="Picture 7">
            <a:extLst>
              <a:ext uri="{FF2B5EF4-FFF2-40B4-BE49-F238E27FC236}">
                <a16:creationId xmlns:a16="http://schemas.microsoft.com/office/drawing/2014/main" id="{B279BE9B-B858-469B-DC1B-72B317927E2B}"/>
              </a:ext>
            </a:extLst>
          </p:cNvPr>
          <p:cNvPicPr>
            <a:picLocks noChangeAspect="1"/>
          </p:cNvPicPr>
          <p:nvPr/>
        </p:nvPicPr>
        <p:blipFill>
          <a:blip r:embed="rId4"/>
          <a:stretch>
            <a:fillRect/>
          </a:stretch>
        </p:blipFill>
        <p:spPr>
          <a:xfrm>
            <a:off x="2756998" y="2686660"/>
            <a:ext cx="5512092" cy="3272795"/>
          </a:xfrm>
          <a:prstGeom prst="rect">
            <a:avLst/>
          </a:prstGeom>
        </p:spPr>
      </p:pic>
    </p:spTree>
    <p:extLst>
      <p:ext uri="{BB962C8B-B14F-4D97-AF65-F5344CB8AC3E}">
        <p14:creationId xmlns:p14="http://schemas.microsoft.com/office/powerpoint/2010/main" val="154208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81E20-0C89-5F34-4E6A-B23AC28F51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ADC27-850B-83FA-298A-136460DFDD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C0758754-DAFA-6699-178E-C9AE3BF9E562}"/>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E350DFE5-52FA-4FD7-EEE2-71C5802438AE}"/>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4FB2EBF-4B74-1274-DCCD-C77515919DF8}"/>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87E7261-1BAA-1BC9-82F3-1EAB0CBEBF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59235E3-C85D-FB37-90E1-E3861997DE58}"/>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2" name="TextBox 1">
            <a:extLst>
              <a:ext uri="{FF2B5EF4-FFF2-40B4-BE49-F238E27FC236}">
                <a16:creationId xmlns:a16="http://schemas.microsoft.com/office/drawing/2014/main" id="{EBF92B74-D4E6-9713-C5B5-0BB56509DB59}"/>
              </a:ext>
            </a:extLst>
          </p:cNvPr>
          <p:cNvSpPr txBox="1"/>
          <p:nvPr/>
        </p:nvSpPr>
        <p:spPr>
          <a:xfrm>
            <a:off x="601988" y="2056461"/>
            <a:ext cx="10535003" cy="923330"/>
          </a:xfrm>
          <a:prstGeom prst="rect">
            <a:avLst/>
          </a:prstGeom>
          <a:noFill/>
        </p:spPr>
        <p:txBody>
          <a:bodyPr wrap="square" rtlCol="0">
            <a:spAutoFit/>
          </a:bodyPr>
          <a:lstStyle/>
          <a:p>
            <a:pPr marL="285750" indent="-285750">
              <a:buFont typeface="Wingdings" panose="05000000000000000000" pitchFamily="2" charset="2"/>
              <a:buChar char="Ø"/>
            </a:pPr>
            <a:r>
              <a:rPr lang="en-US" dirty="0"/>
              <a:t>IETF RFC 7228 defines </a:t>
            </a:r>
            <a:r>
              <a:rPr lang="en-US" dirty="0">
                <a:solidFill>
                  <a:srgbClr val="FF0000"/>
                </a:solidFill>
              </a:rPr>
              <a:t>a taxonomy of constrained devices </a:t>
            </a:r>
            <a:r>
              <a:rPr lang="en-US" dirty="0"/>
              <a:t>based on the first two dimensions above, which recognizes three classes of devices:</a:t>
            </a:r>
          </a:p>
          <a:p>
            <a:pPr marL="285750" indent="-285750">
              <a:buFont typeface="Wingdings" panose="05000000000000000000" pitchFamily="2" charset="2"/>
              <a:buChar char="Ø"/>
            </a:pPr>
            <a:endParaRPr lang="en-US" dirty="0"/>
          </a:p>
        </p:txBody>
      </p:sp>
      <p:pic>
        <p:nvPicPr>
          <p:cNvPr id="9" name="Picture 8">
            <a:extLst>
              <a:ext uri="{FF2B5EF4-FFF2-40B4-BE49-F238E27FC236}">
                <a16:creationId xmlns:a16="http://schemas.microsoft.com/office/drawing/2014/main" id="{49FB36EA-A8B8-6353-BA19-35B4DF5BAE83}"/>
              </a:ext>
            </a:extLst>
          </p:cNvPr>
          <p:cNvPicPr>
            <a:picLocks noChangeAspect="1"/>
          </p:cNvPicPr>
          <p:nvPr/>
        </p:nvPicPr>
        <p:blipFill>
          <a:blip r:embed="rId4"/>
          <a:stretch>
            <a:fillRect/>
          </a:stretch>
        </p:blipFill>
        <p:spPr>
          <a:xfrm>
            <a:off x="942307" y="2634599"/>
            <a:ext cx="9849059" cy="2182156"/>
          </a:xfrm>
          <a:prstGeom prst="rect">
            <a:avLst/>
          </a:prstGeom>
        </p:spPr>
      </p:pic>
      <p:sp>
        <p:nvSpPr>
          <p:cNvPr id="11" name="TextBox 10">
            <a:extLst>
              <a:ext uri="{FF2B5EF4-FFF2-40B4-BE49-F238E27FC236}">
                <a16:creationId xmlns:a16="http://schemas.microsoft.com/office/drawing/2014/main" id="{F23129E3-F136-DD55-5784-B84B073B2839}"/>
              </a:ext>
            </a:extLst>
          </p:cNvPr>
          <p:cNvSpPr txBox="1"/>
          <p:nvPr/>
        </p:nvSpPr>
        <p:spPr>
          <a:xfrm>
            <a:off x="702264" y="4846900"/>
            <a:ext cx="10362089" cy="1477328"/>
          </a:xfrm>
          <a:prstGeom prst="rect">
            <a:avLst/>
          </a:prstGeom>
          <a:noFill/>
        </p:spPr>
        <p:txBody>
          <a:bodyPr wrap="square" rtlCol="0">
            <a:spAutoFit/>
          </a:bodyPr>
          <a:lstStyle/>
          <a:p>
            <a:r>
              <a:rPr lang="en-US" b="1" dirty="0">
                <a:solidFill>
                  <a:srgbClr val="FF0000"/>
                </a:solidFill>
              </a:rPr>
              <a:t>Code size</a:t>
            </a:r>
            <a:r>
              <a:rPr lang="en-US" dirty="0">
                <a:solidFill>
                  <a:srgbClr val="FF0000"/>
                </a:solidFill>
              </a:rPr>
              <a:t> </a:t>
            </a:r>
            <a:r>
              <a:rPr lang="en-US" dirty="0"/>
              <a:t>refers to the </a:t>
            </a:r>
            <a:r>
              <a:rPr lang="en-US" b="1" dirty="0"/>
              <a:t>amount of non-volatile memory</a:t>
            </a:r>
            <a:r>
              <a:rPr lang="en-US" dirty="0"/>
              <a:t> (typically </a:t>
            </a:r>
            <a:r>
              <a:rPr lang="en-US" i="1" dirty="0"/>
              <a:t>Flash</a:t>
            </a:r>
            <a:r>
              <a:rPr lang="en-US" dirty="0"/>
              <a:t> or </a:t>
            </a:r>
            <a:r>
              <a:rPr lang="en-US" i="1" dirty="0"/>
              <a:t>ROM</a:t>
            </a:r>
            <a:r>
              <a:rPr lang="en-US" dirty="0"/>
              <a:t>) available on a device to </a:t>
            </a:r>
            <a:r>
              <a:rPr lang="en-US" b="1" dirty="0">
                <a:solidFill>
                  <a:srgbClr val="FF0000"/>
                </a:solidFill>
              </a:rPr>
              <a:t>store program code. </a:t>
            </a:r>
            <a:r>
              <a:rPr lang="en-US" dirty="0">
                <a:solidFill>
                  <a:srgbClr val="FF0000"/>
                </a:solidFill>
              </a:rPr>
              <a:t>It’s how much “space” the device has to </a:t>
            </a:r>
            <a:r>
              <a:rPr lang="en-US" i="1" dirty="0">
                <a:solidFill>
                  <a:srgbClr val="FF0000"/>
                </a:solidFill>
              </a:rPr>
              <a:t>hold</a:t>
            </a:r>
            <a:r>
              <a:rPr lang="en-US" dirty="0">
                <a:solidFill>
                  <a:srgbClr val="FF0000"/>
                </a:solidFill>
              </a:rPr>
              <a:t> its software permanently.</a:t>
            </a:r>
          </a:p>
          <a:p>
            <a:r>
              <a:rPr lang="en-US" b="1" dirty="0">
                <a:solidFill>
                  <a:srgbClr val="FF0000"/>
                </a:solidFill>
              </a:rPr>
              <a:t>Data size</a:t>
            </a:r>
            <a:r>
              <a:rPr lang="en-US" dirty="0">
                <a:solidFill>
                  <a:srgbClr val="FF0000"/>
                </a:solidFill>
              </a:rPr>
              <a:t> </a:t>
            </a:r>
            <a:r>
              <a:rPr lang="en-US" dirty="0"/>
              <a:t>refers to the </a:t>
            </a:r>
            <a:r>
              <a:rPr lang="en-US" b="1" dirty="0">
                <a:solidFill>
                  <a:srgbClr val="FF0000"/>
                </a:solidFill>
              </a:rPr>
              <a:t>volatile memory (RAM)</a:t>
            </a:r>
            <a:r>
              <a:rPr lang="en-US" b="1" dirty="0"/>
              <a:t>. </a:t>
            </a:r>
            <a:r>
              <a:rPr lang="en-US" dirty="0">
                <a:solidFill>
                  <a:srgbClr val="FF0000"/>
                </a:solidFill>
              </a:rPr>
              <a:t>It’s how much “working memory” the device has while it’s running.</a:t>
            </a:r>
            <a:endParaRPr lang="en-US" b="1" dirty="0">
              <a:solidFill>
                <a:srgbClr val="FF0000"/>
              </a:solidFill>
            </a:endParaRPr>
          </a:p>
          <a:p>
            <a:endParaRPr lang="en-US" dirty="0"/>
          </a:p>
        </p:txBody>
      </p:sp>
    </p:spTree>
    <p:extLst>
      <p:ext uri="{BB962C8B-B14F-4D97-AF65-F5344CB8AC3E}">
        <p14:creationId xmlns:p14="http://schemas.microsoft.com/office/powerpoint/2010/main" val="292304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7E25A-B308-B361-B71B-36C401CA60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956A8F-4056-912F-D7A1-4C23AD21D1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3A433D0-AEDA-AAAA-6C16-EDF9FB4524B9}"/>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766CDAC8-7BF7-F8D6-BFD3-DD51D78149BA}"/>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0364937-29EC-D18C-0A08-362DD3110D07}"/>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4C91CF9-6C11-B5F4-B787-016A9254A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EC86533-857C-7F10-E894-304B9B49BEC7}"/>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pic>
        <p:nvPicPr>
          <p:cNvPr id="9" name="Picture 8">
            <a:extLst>
              <a:ext uri="{FF2B5EF4-FFF2-40B4-BE49-F238E27FC236}">
                <a16:creationId xmlns:a16="http://schemas.microsoft.com/office/drawing/2014/main" id="{BA2A7F8F-1649-C844-B958-F88534B437F3}"/>
              </a:ext>
            </a:extLst>
          </p:cNvPr>
          <p:cNvPicPr>
            <a:picLocks noChangeAspect="1"/>
          </p:cNvPicPr>
          <p:nvPr/>
        </p:nvPicPr>
        <p:blipFill>
          <a:blip r:embed="rId4"/>
          <a:stretch>
            <a:fillRect/>
          </a:stretch>
        </p:blipFill>
        <p:spPr>
          <a:xfrm>
            <a:off x="2346764" y="1757578"/>
            <a:ext cx="8723420" cy="1172820"/>
          </a:xfrm>
          <a:prstGeom prst="rect">
            <a:avLst/>
          </a:prstGeom>
        </p:spPr>
      </p:pic>
      <p:sp>
        <p:nvSpPr>
          <p:cNvPr id="6" name="TextBox 5">
            <a:extLst>
              <a:ext uri="{FF2B5EF4-FFF2-40B4-BE49-F238E27FC236}">
                <a16:creationId xmlns:a16="http://schemas.microsoft.com/office/drawing/2014/main" id="{6FF8BBCB-C80B-6497-530A-667C8C5A52B8}"/>
              </a:ext>
            </a:extLst>
          </p:cNvPr>
          <p:cNvSpPr txBox="1"/>
          <p:nvPr/>
        </p:nvSpPr>
        <p:spPr>
          <a:xfrm>
            <a:off x="735453" y="2877916"/>
            <a:ext cx="10643611" cy="4247317"/>
          </a:xfrm>
          <a:prstGeom prst="rect">
            <a:avLst/>
          </a:prstGeom>
          <a:noFill/>
        </p:spPr>
        <p:txBody>
          <a:bodyPr wrap="square" rtlCol="0">
            <a:spAutoFit/>
          </a:bodyPr>
          <a:lstStyle/>
          <a:p>
            <a:pPr marL="285750" indent="-285750" algn="just">
              <a:buFont typeface="Wingdings" panose="05000000000000000000" pitchFamily="2" charset="2"/>
              <a:buChar char="Ø"/>
            </a:pPr>
            <a:r>
              <a:rPr lang="en-US" b="1" u="sng" dirty="0">
                <a:solidFill>
                  <a:srgbClr val="FF0000"/>
                </a:solidFill>
              </a:rPr>
              <a:t>Class 0 </a:t>
            </a:r>
            <a:r>
              <a:rPr lang="en-US" dirty="0"/>
              <a:t>devices are the </a:t>
            </a:r>
            <a:r>
              <a:rPr lang="en-US" dirty="0">
                <a:solidFill>
                  <a:srgbClr val="FF0000"/>
                </a:solidFill>
              </a:rPr>
              <a:t>most constrained in memory and processing power</a:t>
            </a:r>
            <a:r>
              <a:rPr lang="en-US" dirty="0"/>
              <a:t>. </a:t>
            </a:r>
          </a:p>
          <a:p>
            <a:pPr marL="285750" indent="-285750" algn="just">
              <a:buFont typeface="Wingdings" panose="05000000000000000000" pitchFamily="2" charset="2"/>
              <a:buChar char="Ø"/>
            </a:pPr>
            <a:endParaRPr lang="en-US" dirty="0"/>
          </a:p>
          <a:p>
            <a:pPr marL="285750" indent="-285750" algn="just">
              <a:buFont typeface="Arial" panose="020B0604020202020204" pitchFamily="34" charset="0"/>
              <a:buChar char="•"/>
            </a:pPr>
            <a:r>
              <a:rPr lang="en-US" dirty="0"/>
              <a:t>They </a:t>
            </a:r>
            <a:r>
              <a:rPr lang="en-US" dirty="0">
                <a:solidFill>
                  <a:srgbClr val="FF0000"/>
                </a:solidFill>
              </a:rPr>
              <a:t>do not have resources to connect to an IP network </a:t>
            </a:r>
            <a:r>
              <a:rPr lang="en-US" dirty="0"/>
              <a:t>directly, and will leverage </a:t>
            </a:r>
            <a:r>
              <a:rPr lang="en-US" dirty="0">
                <a:solidFill>
                  <a:srgbClr val="FF0000"/>
                </a:solidFill>
              </a:rPr>
              <a:t>the services of gateways </a:t>
            </a:r>
            <a:r>
              <a:rPr lang="en-US" dirty="0"/>
              <a:t>for connectivity. E.g., </a:t>
            </a:r>
            <a:r>
              <a:rPr lang="en-US" dirty="0">
                <a:solidFill>
                  <a:srgbClr val="FF0000"/>
                </a:solidFill>
              </a:rPr>
              <a:t>sensors typically fall under this class</a:t>
            </a:r>
            <a:r>
              <a:rPr lang="en-US" dirty="0"/>
              <a:t>.</a:t>
            </a:r>
          </a:p>
          <a:p>
            <a:pPr marL="285750" indent="-285750" algn="just">
              <a:buFont typeface="Arial" panose="020B0604020202020204" pitchFamily="34" charset="0"/>
              <a:buChar char="•"/>
            </a:pPr>
            <a:endParaRPr lang="en-US" dirty="0"/>
          </a:p>
          <a:p>
            <a:r>
              <a:rPr lang="en-US" b="1" dirty="0">
                <a:solidFill>
                  <a:srgbClr val="FF0000"/>
                </a:solidFill>
              </a:rPr>
              <a:t>Characteristics:</a:t>
            </a:r>
          </a:p>
          <a:p>
            <a:pPr marL="285750" indent="-285750">
              <a:buFont typeface="Wingdings" panose="05000000000000000000" pitchFamily="2" charset="2"/>
              <a:buChar char="Ø"/>
            </a:pPr>
            <a:r>
              <a:rPr lang="en-US" b="1" dirty="0"/>
              <a:t>Memory:</a:t>
            </a:r>
            <a:r>
              <a:rPr lang="en-US" dirty="0"/>
              <a:t> Very limited (&lt;10 KB RAM, &lt;100 KB Flash/ROM)</a:t>
            </a:r>
          </a:p>
          <a:p>
            <a:pPr marL="285750" indent="-285750">
              <a:buFont typeface="Wingdings" panose="05000000000000000000" pitchFamily="2" charset="2"/>
              <a:buChar char="Ø"/>
            </a:pPr>
            <a:r>
              <a:rPr lang="en-US" b="1" dirty="0"/>
              <a:t>Processing Power:</a:t>
            </a:r>
            <a:r>
              <a:rPr lang="en-US" dirty="0"/>
              <a:t> Very low — simple microcontrollers.</a:t>
            </a:r>
          </a:p>
          <a:p>
            <a:pPr marL="285750" indent="-285750">
              <a:buFont typeface="Wingdings" panose="05000000000000000000" pitchFamily="2" charset="2"/>
              <a:buChar char="Ø"/>
            </a:pPr>
            <a:r>
              <a:rPr lang="en-US" b="1" dirty="0"/>
              <a:t>Power Supply:</a:t>
            </a:r>
            <a:r>
              <a:rPr lang="en-US" dirty="0"/>
              <a:t> Often battery-operated or energy-harvested.</a:t>
            </a:r>
          </a:p>
          <a:p>
            <a:pPr marL="285750" indent="-285750">
              <a:buFont typeface="Wingdings" panose="05000000000000000000" pitchFamily="2" charset="2"/>
              <a:buChar char="Ø"/>
            </a:pPr>
            <a:r>
              <a:rPr lang="en-US" b="1" dirty="0"/>
              <a:t>Connectivity:</a:t>
            </a:r>
            <a:r>
              <a:rPr lang="en-US" dirty="0"/>
              <a:t> Cannot run a full IP stack; rely on gateways.</a:t>
            </a:r>
          </a:p>
          <a:p>
            <a:endParaRPr lang="en-US" dirty="0"/>
          </a:p>
          <a:p>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136712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26EA3-16A2-5B40-0242-C9556B073E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D761AD-1531-0723-01F8-E5F25A21E1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660C6E9-A4E1-8CA4-952F-20767ACFB2C2}"/>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199EB95F-1FD4-6D9C-048F-5EBE074A51B6}"/>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B7E7969-C677-FA25-9695-2FBE85E495D3}"/>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34D528A-6101-7019-D7DA-7D98EE1B17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857A8A4-76EF-98E2-0BB2-9B69A73678F2}"/>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pic>
        <p:nvPicPr>
          <p:cNvPr id="9" name="Picture 8">
            <a:extLst>
              <a:ext uri="{FF2B5EF4-FFF2-40B4-BE49-F238E27FC236}">
                <a16:creationId xmlns:a16="http://schemas.microsoft.com/office/drawing/2014/main" id="{A16CD3B2-2EBF-DAE9-8AD7-EE89619E0B95}"/>
              </a:ext>
            </a:extLst>
          </p:cNvPr>
          <p:cNvPicPr>
            <a:picLocks noChangeAspect="1"/>
          </p:cNvPicPr>
          <p:nvPr/>
        </p:nvPicPr>
        <p:blipFill>
          <a:blip r:embed="rId4"/>
          <a:stretch>
            <a:fillRect/>
          </a:stretch>
        </p:blipFill>
        <p:spPr>
          <a:xfrm>
            <a:off x="2346764" y="1757578"/>
            <a:ext cx="8723420" cy="1172820"/>
          </a:xfrm>
          <a:prstGeom prst="rect">
            <a:avLst/>
          </a:prstGeom>
        </p:spPr>
      </p:pic>
      <p:sp>
        <p:nvSpPr>
          <p:cNvPr id="6" name="TextBox 5">
            <a:extLst>
              <a:ext uri="{FF2B5EF4-FFF2-40B4-BE49-F238E27FC236}">
                <a16:creationId xmlns:a16="http://schemas.microsoft.com/office/drawing/2014/main" id="{F501B9BC-53AF-132B-A51C-5159B7DABFBB}"/>
              </a:ext>
            </a:extLst>
          </p:cNvPr>
          <p:cNvSpPr txBox="1"/>
          <p:nvPr/>
        </p:nvSpPr>
        <p:spPr>
          <a:xfrm>
            <a:off x="735453" y="2877916"/>
            <a:ext cx="10643611" cy="5632311"/>
          </a:xfrm>
          <a:prstGeom prst="rect">
            <a:avLst/>
          </a:prstGeom>
          <a:noFill/>
        </p:spPr>
        <p:txBody>
          <a:bodyPr wrap="square" rtlCol="0">
            <a:spAutoFit/>
          </a:bodyPr>
          <a:lstStyle/>
          <a:p>
            <a:pPr marL="285750" indent="-285750">
              <a:buFont typeface="Wingdings" panose="05000000000000000000" pitchFamily="2" charset="2"/>
              <a:buChar char="Ø"/>
            </a:pPr>
            <a:r>
              <a:rPr lang="en-US" b="1" dirty="0"/>
              <a:t>Class 1 </a:t>
            </a:r>
            <a:r>
              <a:rPr lang="en-US" dirty="0">
                <a:solidFill>
                  <a:srgbClr val="FF0000"/>
                </a:solidFill>
              </a:rPr>
              <a:t>devices are highly constrained in terms of code space and processing capacity</a:t>
            </a:r>
            <a:r>
              <a:rPr lang="en-US" dirty="0"/>
              <a:t>.</a:t>
            </a:r>
          </a:p>
          <a:p>
            <a:pPr marL="285750" indent="-285750">
              <a:lnSpc>
                <a:spcPct val="200000"/>
              </a:lnSpc>
              <a:buFont typeface="Wingdings" panose="05000000000000000000" pitchFamily="2" charset="2"/>
              <a:buChar char="q"/>
            </a:pPr>
            <a:r>
              <a:rPr lang="en-US" dirty="0"/>
              <a:t>However they can </a:t>
            </a:r>
            <a:r>
              <a:rPr lang="en-US" dirty="0">
                <a:solidFill>
                  <a:srgbClr val="FF0000"/>
                </a:solidFill>
              </a:rPr>
              <a:t>connect to an IP network directly</a:t>
            </a:r>
            <a:r>
              <a:rPr lang="en-US" dirty="0"/>
              <a:t>.</a:t>
            </a:r>
          </a:p>
          <a:p>
            <a:pPr marL="285750" indent="-285750">
              <a:lnSpc>
                <a:spcPct val="200000"/>
              </a:lnSpc>
              <a:buFont typeface="Wingdings" panose="05000000000000000000" pitchFamily="2" charset="2"/>
              <a:buChar char="q"/>
            </a:pPr>
            <a:r>
              <a:rPr lang="en-US" dirty="0"/>
              <a:t>These devices face challenges </a:t>
            </a:r>
            <a:r>
              <a:rPr lang="en-US" dirty="0">
                <a:solidFill>
                  <a:srgbClr val="FF0000"/>
                </a:solidFill>
              </a:rPr>
              <a:t>in running certain demanding IP protocols such as BGP, OSPF, HTTP</a:t>
            </a:r>
            <a:r>
              <a:rPr lang="en-US" dirty="0"/>
              <a:t>.</a:t>
            </a:r>
          </a:p>
          <a:p>
            <a:pPr marL="285750" indent="-285750">
              <a:buFont typeface="Wingdings" panose="05000000000000000000" pitchFamily="2" charset="2"/>
              <a:buChar char="Ø"/>
            </a:pPr>
            <a:r>
              <a:rPr lang="en-US" b="1" dirty="0">
                <a:solidFill>
                  <a:srgbClr val="FF0000"/>
                </a:solidFill>
              </a:rPr>
              <a:t>Characteristics:</a:t>
            </a:r>
          </a:p>
          <a:p>
            <a:pPr marL="285750" indent="-285750">
              <a:buFont typeface="Arial" panose="020B0604020202020204" pitchFamily="34" charset="0"/>
              <a:buChar char="•"/>
            </a:pPr>
            <a:r>
              <a:rPr lang="en-US" b="1" dirty="0"/>
              <a:t>Memory:</a:t>
            </a:r>
            <a:r>
              <a:rPr lang="en-US" dirty="0"/>
              <a:t> Around 10 KB RAM, ~100 KB Flash/ROM.</a:t>
            </a:r>
          </a:p>
          <a:p>
            <a:pPr marL="285750" indent="-285750">
              <a:buFont typeface="Arial" panose="020B0604020202020204" pitchFamily="34" charset="0"/>
              <a:buChar char="•"/>
            </a:pPr>
            <a:r>
              <a:rPr lang="en-US" b="1" dirty="0"/>
              <a:t>Processing Power:</a:t>
            </a:r>
            <a:r>
              <a:rPr lang="en-US" dirty="0"/>
              <a:t> Moderate — </a:t>
            </a:r>
            <a:r>
              <a:rPr lang="en-US" dirty="0">
                <a:solidFill>
                  <a:srgbClr val="FF0000"/>
                </a:solidFill>
              </a:rPr>
              <a:t>can handle lightweight IP protocols</a:t>
            </a:r>
            <a:r>
              <a:rPr lang="en-US" dirty="0"/>
              <a:t>.</a:t>
            </a:r>
          </a:p>
          <a:p>
            <a:pPr marL="285750" indent="-285750">
              <a:buFont typeface="Arial" panose="020B0604020202020204" pitchFamily="34" charset="0"/>
              <a:buChar char="•"/>
            </a:pPr>
            <a:r>
              <a:rPr lang="en-US" b="1" dirty="0"/>
              <a:t>Power Supply:</a:t>
            </a:r>
            <a:r>
              <a:rPr lang="en-US" dirty="0"/>
              <a:t> Usually low-power (battery).</a:t>
            </a:r>
          </a:p>
          <a:p>
            <a:pPr marL="285750" indent="-285750">
              <a:buFont typeface="Arial" panose="020B0604020202020204" pitchFamily="34" charset="0"/>
              <a:buChar char="•"/>
            </a:pPr>
            <a:r>
              <a:rPr lang="en-US" b="1" dirty="0"/>
              <a:t>Connectivity:</a:t>
            </a:r>
            <a:r>
              <a:rPr lang="en-US" dirty="0"/>
              <a:t> Capable of </a:t>
            </a:r>
            <a:r>
              <a:rPr lang="en-US" b="1" dirty="0">
                <a:solidFill>
                  <a:srgbClr val="FF0000"/>
                </a:solidFill>
              </a:rPr>
              <a:t>direct IP communication</a:t>
            </a:r>
            <a:r>
              <a:rPr lang="en-US" dirty="0">
                <a:solidFill>
                  <a:srgbClr val="FF0000"/>
                </a:solidFill>
              </a:rPr>
              <a:t>, but with limitations.</a:t>
            </a:r>
          </a:p>
          <a:p>
            <a:pPr marL="285750" indent="-285750">
              <a:lnSpc>
                <a:spcPct val="200000"/>
              </a:lnSpc>
              <a:buFont typeface="Wingdings" panose="05000000000000000000" pitchFamily="2" charset="2"/>
              <a:buChar char="q"/>
            </a:pPr>
            <a:endParaRPr lang="en-US" dirty="0"/>
          </a:p>
          <a:p>
            <a:pPr marL="285750" indent="-285750">
              <a:lnSpc>
                <a:spcPct val="200000"/>
              </a:lnSpc>
              <a:buFont typeface="Wingdings" panose="05000000000000000000" pitchFamily="2" charset="2"/>
              <a:buChar char="q"/>
            </a:pPr>
            <a:endParaRPr lang="en-US" dirty="0"/>
          </a:p>
          <a:p>
            <a:pPr marL="285750" indent="-285750">
              <a:lnSpc>
                <a:spcPct val="200000"/>
              </a:lnSpc>
              <a:buFont typeface="Wingdings" panose="05000000000000000000" pitchFamily="2" charset="2"/>
              <a:buChar char="q"/>
            </a:pPr>
            <a:endParaRPr lang="en-US" dirty="0"/>
          </a:p>
          <a:p>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3927141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644AA-3A26-FEDD-99E0-DA26AF7389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ECD38B-A5D0-F081-3DFA-EDEA58A6A6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44E5756-C306-7E57-8E3E-1AE90AC58696}"/>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ED8313F6-4C31-900B-0F9D-8124D0F90CC2}"/>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BCA0F5F-8518-65D9-1895-F99583366078}"/>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F71C35D-63EA-FDE4-2FEA-F92DFAB972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43E4DD7-34D6-4C78-CB83-036AE6D215CD}"/>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pic>
        <p:nvPicPr>
          <p:cNvPr id="9" name="Picture 8">
            <a:extLst>
              <a:ext uri="{FF2B5EF4-FFF2-40B4-BE49-F238E27FC236}">
                <a16:creationId xmlns:a16="http://schemas.microsoft.com/office/drawing/2014/main" id="{B0A3A54F-4CFA-4B82-1A40-E42BB9C57D54}"/>
              </a:ext>
            </a:extLst>
          </p:cNvPr>
          <p:cNvPicPr>
            <a:picLocks noChangeAspect="1"/>
          </p:cNvPicPr>
          <p:nvPr/>
        </p:nvPicPr>
        <p:blipFill>
          <a:blip r:embed="rId4"/>
          <a:stretch>
            <a:fillRect/>
          </a:stretch>
        </p:blipFill>
        <p:spPr>
          <a:xfrm>
            <a:off x="2346764" y="1757578"/>
            <a:ext cx="8723420" cy="1172820"/>
          </a:xfrm>
          <a:prstGeom prst="rect">
            <a:avLst/>
          </a:prstGeom>
        </p:spPr>
      </p:pic>
      <p:sp>
        <p:nvSpPr>
          <p:cNvPr id="6" name="TextBox 5">
            <a:extLst>
              <a:ext uri="{FF2B5EF4-FFF2-40B4-BE49-F238E27FC236}">
                <a16:creationId xmlns:a16="http://schemas.microsoft.com/office/drawing/2014/main" id="{ED362415-C538-B734-D1DE-FACF0EF33EE8}"/>
              </a:ext>
            </a:extLst>
          </p:cNvPr>
          <p:cNvSpPr txBox="1"/>
          <p:nvPr/>
        </p:nvSpPr>
        <p:spPr>
          <a:xfrm>
            <a:off x="735453" y="2877916"/>
            <a:ext cx="10643611" cy="5078313"/>
          </a:xfrm>
          <a:prstGeom prst="rect">
            <a:avLst/>
          </a:prstGeom>
          <a:noFill/>
        </p:spPr>
        <p:txBody>
          <a:bodyPr wrap="square" rtlCol="0">
            <a:spAutoFit/>
          </a:bodyPr>
          <a:lstStyle/>
          <a:p>
            <a:pPr marL="285750" indent="-285750">
              <a:buFont typeface="Wingdings" panose="05000000000000000000" pitchFamily="2" charset="2"/>
              <a:buChar char="Ø"/>
            </a:pPr>
            <a:endParaRPr lang="en-US" b="1" dirty="0"/>
          </a:p>
          <a:p>
            <a:pPr marL="285750" indent="-285750">
              <a:buFont typeface="Wingdings" panose="05000000000000000000" pitchFamily="2" charset="2"/>
              <a:buChar char="Ø"/>
            </a:pPr>
            <a:r>
              <a:rPr lang="en-US" b="1" dirty="0"/>
              <a:t>Class 1 </a:t>
            </a:r>
            <a:r>
              <a:rPr lang="en-US" dirty="0">
                <a:solidFill>
                  <a:srgbClr val="FF0000"/>
                </a:solidFill>
              </a:rPr>
              <a:t>devices are highly constrained in terms of code space and processing capacity</a:t>
            </a:r>
            <a:r>
              <a:rPr lang="en-US" dirty="0"/>
              <a:t>.</a:t>
            </a:r>
          </a:p>
          <a:p>
            <a:pPr marL="285750" indent="-285750">
              <a:lnSpc>
                <a:spcPct val="200000"/>
              </a:lnSpc>
              <a:buFont typeface="Wingdings" panose="05000000000000000000" pitchFamily="2" charset="2"/>
              <a:buChar char="Ø"/>
            </a:pPr>
            <a:r>
              <a:rPr lang="en-US" b="1" dirty="0">
                <a:solidFill>
                  <a:srgbClr val="FF0000"/>
                </a:solidFill>
              </a:rPr>
              <a:t>Examples:</a:t>
            </a:r>
          </a:p>
          <a:p>
            <a:pPr marL="285750" indent="-285750">
              <a:lnSpc>
                <a:spcPct val="200000"/>
              </a:lnSpc>
              <a:buFont typeface="Arial" panose="020B0604020202020204" pitchFamily="34" charset="0"/>
              <a:buChar char="•"/>
            </a:pPr>
            <a:r>
              <a:rPr lang="en-US" dirty="0"/>
              <a:t>Smart light bulbs</a:t>
            </a:r>
          </a:p>
          <a:p>
            <a:pPr marL="285750" indent="-285750">
              <a:lnSpc>
                <a:spcPct val="200000"/>
              </a:lnSpc>
              <a:buFont typeface="Arial" panose="020B0604020202020204" pitchFamily="34" charset="0"/>
              <a:buChar char="•"/>
            </a:pPr>
            <a:r>
              <a:rPr lang="en-US" dirty="0"/>
              <a:t>Smart door locks</a:t>
            </a:r>
          </a:p>
          <a:p>
            <a:pPr marL="285750" indent="-285750">
              <a:lnSpc>
                <a:spcPct val="200000"/>
              </a:lnSpc>
              <a:buFont typeface="Wingdings" panose="05000000000000000000" pitchFamily="2" charset="2"/>
              <a:buChar char="q"/>
            </a:pPr>
            <a:endParaRPr lang="en-US" dirty="0"/>
          </a:p>
          <a:p>
            <a:pPr marL="285750" indent="-285750">
              <a:lnSpc>
                <a:spcPct val="200000"/>
              </a:lnSpc>
              <a:buFont typeface="Wingdings" panose="05000000000000000000" pitchFamily="2" charset="2"/>
              <a:buChar char="q"/>
            </a:pPr>
            <a:endParaRPr lang="en-US" dirty="0"/>
          </a:p>
          <a:p>
            <a:pPr marL="285750" indent="-285750">
              <a:lnSpc>
                <a:spcPct val="200000"/>
              </a:lnSpc>
              <a:buFont typeface="Wingdings" panose="05000000000000000000" pitchFamily="2" charset="2"/>
              <a:buChar char="q"/>
            </a:pPr>
            <a:endParaRPr lang="en-US" dirty="0"/>
          </a:p>
          <a:p>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280164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6814C-4B95-3A64-C8BB-A0F717B1F6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2D793C-134F-F1B2-744E-AFE6AA24B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7A49475-7099-13FA-1A8D-86B05C12A708}"/>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17CBA769-20AF-1542-AA7E-ECF65A665A54}"/>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A0080B2-EF7B-F65E-C608-7C39500FF474}"/>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37CFED0-DB36-1296-08D7-7727A8B06A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E3C721F-6880-8777-1B06-E13218F9AABE}"/>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pic>
        <p:nvPicPr>
          <p:cNvPr id="9" name="Picture 8">
            <a:extLst>
              <a:ext uri="{FF2B5EF4-FFF2-40B4-BE49-F238E27FC236}">
                <a16:creationId xmlns:a16="http://schemas.microsoft.com/office/drawing/2014/main" id="{B7C903B6-A557-2C14-840D-EE3C07755037}"/>
              </a:ext>
            </a:extLst>
          </p:cNvPr>
          <p:cNvPicPr>
            <a:picLocks noChangeAspect="1"/>
          </p:cNvPicPr>
          <p:nvPr/>
        </p:nvPicPr>
        <p:blipFill>
          <a:blip r:embed="rId4"/>
          <a:stretch>
            <a:fillRect/>
          </a:stretch>
        </p:blipFill>
        <p:spPr>
          <a:xfrm>
            <a:off x="2346764" y="1757578"/>
            <a:ext cx="8723420" cy="1172820"/>
          </a:xfrm>
          <a:prstGeom prst="rect">
            <a:avLst/>
          </a:prstGeom>
        </p:spPr>
      </p:pic>
      <p:sp>
        <p:nvSpPr>
          <p:cNvPr id="6" name="TextBox 5">
            <a:extLst>
              <a:ext uri="{FF2B5EF4-FFF2-40B4-BE49-F238E27FC236}">
                <a16:creationId xmlns:a16="http://schemas.microsoft.com/office/drawing/2014/main" id="{918ADE20-91C0-2065-5039-BD1FECC2DAD9}"/>
              </a:ext>
            </a:extLst>
          </p:cNvPr>
          <p:cNvSpPr txBox="1"/>
          <p:nvPr/>
        </p:nvSpPr>
        <p:spPr>
          <a:xfrm>
            <a:off x="735453" y="2877916"/>
            <a:ext cx="10643611" cy="5493812"/>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dirty="0">
                <a:solidFill>
                  <a:srgbClr val="FF0000"/>
                </a:solidFill>
              </a:rPr>
              <a:t>Class 2 </a:t>
            </a:r>
            <a:r>
              <a:rPr lang="en-US" dirty="0">
                <a:solidFill>
                  <a:srgbClr val="FF0000"/>
                </a:solidFill>
              </a:rPr>
              <a:t>devices are capable of running the same IP stack that runs on general compute nodes today. </a:t>
            </a:r>
            <a:r>
              <a:rPr lang="en-US" dirty="0"/>
              <a:t>They can communicate using </a:t>
            </a:r>
            <a:r>
              <a:rPr lang="en-US" b="1" dirty="0"/>
              <a:t>standard Internet protocols</a:t>
            </a:r>
            <a:r>
              <a:rPr lang="en-US" dirty="0"/>
              <a:t> (e.g., TCP, UDP, HTTP, MQTT). They don’t always need an intermediary </a:t>
            </a:r>
            <a:r>
              <a:rPr lang="en-US" b="1" dirty="0"/>
              <a:t>gateway</a:t>
            </a:r>
            <a:r>
              <a:rPr lang="en-US" dirty="0"/>
              <a:t> to translate data — </a:t>
            </a:r>
            <a:r>
              <a:rPr lang="en-US" dirty="0">
                <a:solidFill>
                  <a:srgbClr val="FF0000"/>
                </a:solidFill>
              </a:rPr>
              <a:t>they can connect directly to cloud servers.</a:t>
            </a:r>
          </a:p>
          <a:p>
            <a:pPr marL="285750" indent="-285750">
              <a:buFont typeface="Wingdings" panose="05000000000000000000" pitchFamily="2" charset="2"/>
              <a:buChar char="Ø"/>
            </a:pPr>
            <a:r>
              <a:rPr lang="en-US" b="1" dirty="0">
                <a:solidFill>
                  <a:srgbClr val="FF0000"/>
                </a:solidFill>
              </a:rPr>
              <a:t>Characteristics:</a:t>
            </a:r>
          </a:p>
          <a:p>
            <a:pPr marL="285750" indent="-285750">
              <a:buFont typeface="Arial" panose="020B0604020202020204" pitchFamily="34" charset="0"/>
              <a:buChar char="•"/>
            </a:pPr>
            <a:r>
              <a:rPr lang="en-US" b="1" dirty="0"/>
              <a:t>Memory:</a:t>
            </a:r>
            <a:r>
              <a:rPr lang="en-US" dirty="0"/>
              <a:t> Around 50 KB RAM, up to 250 KB Flash/ROM.</a:t>
            </a:r>
          </a:p>
          <a:p>
            <a:pPr marL="285750" indent="-285750">
              <a:buFont typeface="Arial" panose="020B0604020202020204" pitchFamily="34" charset="0"/>
              <a:buChar char="•"/>
            </a:pPr>
            <a:r>
              <a:rPr lang="en-US" b="1" dirty="0"/>
              <a:t>Processing Power:</a:t>
            </a:r>
            <a:r>
              <a:rPr lang="en-US" dirty="0"/>
              <a:t> High compared to other constrained devices — can run multitasking OSs.</a:t>
            </a:r>
          </a:p>
          <a:p>
            <a:pPr marL="285750" indent="-285750">
              <a:buFont typeface="Arial" panose="020B0604020202020204" pitchFamily="34" charset="0"/>
              <a:buChar char="•"/>
            </a:pPr>
            <a:r>
              <a:rPr lang="en-US" b="1" dirty="0"/>
              <a:t>Power Supply:</a:t>
            </a:r>
            <a:r>
              <a:rPr lang="en-US" dirty="0"/>
              <a:t> Often mains-powered or equipped with sufficient battery.</a:t>
            </a:r>
          </a:p>
          <a:p>
            <a:pPr marL="285750" indent="-285750">
              <a:buFont typeface="Arial" panose="020B0604020202020204" pitchFamily="34" charset="0"/>
              <a:buChar char="•"/>
            </a:pPr>
            <a:r>
              <a:rPr lang="en-US" b="1" dirty="0"/>
              <a:t>Connectivity:</a:t>
            </a:r>
            <a:r>
              <a:rPr lang="en-US" dirty="0"/>
              <a:t> Can support </a:t>
            </a:r>
            <a:r>
              <a:rPr lang="en-US" b="1" dirty="0"/>
              <a:t>full IP networking stacks</a:t>
            </a:r>
            <a:r>
              <a:rPr lang="en-US" dirty="0"/>
              <a:t> (IPv4/IPv6, TCP/UDP).</a:t>
            </a:r>
          </a:p>
          <a:p>
            <a:pPr marL="285750" indent="-285750">
              <a:buFont typeface="Wingdings" panose="05000000000000000000" pitchFamily="2" charset="2"/>
              <a:buChar char="Ø"/>
            </a:pPr>
            <a:r>
              <a:rPr lang="en-US" b="1" dirty="0">
                <a:solidFill>
                  <a:srgbClr val="FF0000"/>
                </a:solidFill>
              </a:rPr>
              <a:t>Examples: </a:t>
            </a:r>
            <a:r>
              <a:rPr lang="en-US" dirty="0"/>
              <a:t>Smart cameras</a:t>
            </a:r>
          </a:p>
          <a:p>
            <a:pPr marL="285750" indent="-285750">
              <a:lnSpc>
                <a:spcPct val="200000"/>
              </a:lnSpc>
              <a:buFont typeface="Wingdings" panose="05000000000000000000" pitchFamily="2" charset="2"/>
              <a:buChar char="§"/>
            </a:pPr>
            <a:endParaRPr lang="en-US" dirty="0"/>
          </a:p>
          <a:p>
            <a:endParaRPr lang="en-US" dirty="0"/>
          </a:p>
          <a:p>
            <a:endParaRPr lang="en-US" dirty="0"/>
          </a:p>
          <a:p>
            <a:endParaRPr lang="en-US" dirty="0"/>
          </a:p>
          <a:p>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240324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01CDD-DD0B-2056-4036-06632BD45B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1B5CD-99B8-EFBA-144D-1887031645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4AFD931-3172-1BE5-089F-DFA229DD7264}"/>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D44E9C1F-27B8-7078-B3F8-C88C8F16F451}"/>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F4E9046-7FC3-810C-1EA3-7D6D1B3A8E72}"/>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085F3CD-3206-3D20-02FE-210B04BE67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D854AA2-D4F0-834A-E4B0-C774D4AFC4EA}"/>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417CCB51-7E01-51A6-ACCF-99AE6EE489A9}"/>
              </a:ext>
            </a:extLst>
          </p:cNvPr>
          <p:cNvSpPr txBox="1"/>
          <p:nvPr/>
        </p:nvSpPr>
        <p:spPr>
          <a:xfrm>
            <a:off x="735453" y="2877916"/>
            <a:ext cx="10643611" cy="1754326"/>
          </a:xfrm>
          <a:prstGeom prst="rect">
            <a:avLst/>
          </a:prstGeom>
          <a:noFill/>
        </p:spPr>
        <p:txBody>
          <a:bodyPr wrap="square" rtlCol="0">
            <a:spAutoFit/>
          </a:bodyPr>
          <a:lstStyle/>
          <a:p>
            <a:endParaRPr lang="en-US" dirty="0"/>
          </a:p>
          <a:p>
            <a:endParaRPr lang="en-US" dirty="0"/>
          </a:p>
          <a:p>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pic>
        <p:nvPicPr>
          <p:cNvPr id="8" name="Picture 7">
            <a:extLst>
              <a:ext uri="{FF2B5EF4-FFF2-40B4-BE49-F238E27FC236}">
                <a16:creationId xmlns:a16="http://schemas.microsoft.com/office/drawing/2014/main" id="{09C6DCC6-97FF-560B-8654-3AA3CC2BDC06}"/>
              </a:ext>
            </a:extLst>
          </p:cNvPr>
          <p:cNvPicPr>
            <a:picLocks noChangeAspect="1"/>
          </p:cNvPicPr>
          <p:nvPr/>
        </p:nvPicPr>
        <p:blipFill>
          <a:blip r:embed="rId4"/>
          <a:stretch>
            <a:fillRect/>
          </a:stretch>
        </p:blipFill>
        <p:spPr>
          <a:xfrm>
            <a:off x="1279896" y="2208208"/>
            <a:ext cx="9554723" cy="3127428"/>
          </a:xfrm>
          <a:prstGeom prst="rect">
            <a:avLst/>
          </a:prstGeom>
        </p:spPr>
      </p:pic>
    </p:spTree>
    <p:extLst>
      <p:ext uri="{BB962C8B-B14F-4D97-AF65-F5344CB8AC3E}">
        <p14:creationId xmlns:p14="http://schemas.microsoft.com/office/powerpoint/2010/main" val="3505419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676E5-5BBD-13E5-A5EA-676B5BD4AA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5C053-860E-5CA7-84BD-71E5A1307F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897F5C3F-9F9D-9CAA-734C-9F5F2AF23AA3}"/>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69B5941A-3FA9-9CF7-0F29-88614F11F616}"/>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3191AE6-16B4-DB76-5F40-19FC071A21FA}"/>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12EB3DC-4345-B8CD-D839-32C223CE94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CC63127-120B-B34A-4217-C88F9E6C69F7}"/>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19634686-4B98-879E-B67F-4E0A7201BCAE}"/>
              </a:ext>
            </a:extLst>
          </p:cNvPr>
          <p:cNvSpPr txBox="1"/>
          <p:nvPr/>
        </p:nvSpPr>
        <p:spPr>
          <a:xfrm>
            <a:off x="588273" y="1716272"/>
            <a:ext cx="10643611" cy="7155805"/>
          </a:xfrm>
          <a:prstGeom prst="rect">
            <a:avLst/>
          </a:prstGeom>
          <a:noFill/>
        </p:spPr>
        <p:txBody>
          <a:bodyPr wrap="square" rtlCol="0">
            <a:spAutoFit/>
          </a:bodyPr>
          <a:lstStyle/>
          <a:p>
            <a:endParaRPr lang="en-US" dirty="0"/>
          </a:p>
          <a:p>
            <a:pPr marL="285750" indent="-285750">
              <a:lnSpc>
                <a:spcPct val="200000"/>
              </a:lnSpc>
              <a:buFont typeface="Wingdings" panose="05000000000000000000" pitchFamily="2" charset="2"/>
              <a:buChar char="Ø"/>
            </a:pPr>
            <a:r>
              <a:rPr lang="en-US" dirty="0"/>
              <a:t>Another dimension that characterizes </a:t>
            </a:r>
            <a:r>
              <a:rPr lang="en-US" dirty="0">
                <a:solidFill>
                  <a:srgbClr val="FF0000"/>
                </a:solidFill>
              </a:rPr>
              <a:t>constrained devices </a:t>
            </a:r>
            <a:r>
              <a:rPr lang="en-US" dirty="0"/>
              <a:t>is </a:t>
            </a:r>
            <a:r>
              <a:rPr lang="en-US" dirty="0">
                <a:solidFill>
                  <a:srgbClr val="FF0000"/>
                </a:solidFill>
              </a:rPr>
              <a:t>power/energy resource constraints</a:t>
            </a:r>
            <a:r>
              <a:rPr lang="en-US" dirty="0"/>
              <a:t>.</a:t>
            </a:r>
          </a:p>
          <a:p>
            <a:pPr>
              <a:lnSpc>
                <a:spcPct val="200000"/>
              </a:lnSpc>
            </a:pPr>
            <a:r>
              <a:rPr lang="en-US" dirty="0"/>
              <a:t>They may:</a:t>
            </a:r>
          </a:p>
          <a:p>
            <a:pPr marL="285750" indent="-285750">
              <a:lnSpc>
                <a:spcPct val="200000"/>
              </a:lnSpc>
              <a:buFont typeface="Arial" panose="020B0604020202020204" pitchFamily="34" charset="0"/>
              <a:buChar char="•"/>
            </a:pPr>
            <a:r>
              <a:rPr lang="en-US" dirty="0"/>
              <a:t>Run on </a:t>
            </a:r>
            <a:r>
              <a:rPr lang="en-US" b="1" dirty="0"/>
              <a:t>small batteries</a:t>
            </a:r>
            <a:endParaRPr lang="en-US" dirty="0"/>
          </a:p>
          <a:p>
            <a:pPr marL="285750" indent="-285750">
              <a:lnSpc>
                <a:spcPct val="200000"/>
              </a:lnSpc>
              <a:buFont typeface="Arial" panose="020B0604020202020204" pitchFamily="34" charset="0"/>
              <a:buChar char="•"/>
            </a:pPr>
            <a:r>
              <a:rPr lang="en-US" dirty="0"/>
              <a:t>Have </a:t>
            </a:r>
            <a:r>
              <a:rPr lang="en-US" b="1" dirty="0"/>
              <a:t>non-replaceable or non-rechargeable</a:t>
            </a:r>
            <a:r>
              <a:rPr lang="en-US" dirty="0"/>
              <a:t> power sources</a:t>
            </a:r>
          </a:p>
          <a:p>
            <a:pPr marL="285750" indent="-285750">
              <a:lnSpc>
                <a:spcPct val="200000"/>
              </a:lnSpc>
              <a:buFont typeface="Wingdings" panose="05000000000000000000" pitchFamily="2" charset="2"/>
              <a:buChar char="Ø"/>
            </a:pPr>
            <a:r>
              <a:rPr lang="en-US" dirty="0"/>
              <a:t>Unlike traditional computers or routers (</a:t>
            </a:r>
            <a:r>
              <a:rPr lang="en-US" dirty="0">
                <a:solidFill>
                  <a:srgbClr val="FF0000"/>
                </a:solidFill>
              </a:rPr>
              <a:t>which are always plugged in). </a:t>
            </a:r>
          </a:p>
          <a:p>
            <a:pPr marL="285750" indent="-285750">
              <a:lnSpc>
                <a:spcPct val="200000"/>
              </a:lnSpc>
              <a:buFont typeface="Wingdings" panose="05000000000000000000" pitchFamily="2" charset="2"/>
              <a:buChar char="Ø"/>
            </a:pPr>
            <a:r>
              <a:rPr lang="en-US" dirty="0"/>
              <a:t>many IoT nodes must </a:t>
            </a:r>
            <a:r>
              <a:rPr lang="en-US" dirty="0">
                <a:solidFill>
                  <a:srgbClr val="FF0000"/>
                </a:solidFill>
              </a:rPr>
              <a:t>function </a:t>
            </a:r>
            <a:r>
              <a:rPr lang="en-US" b="1" dirty="0">
                <a:solidFill>
                  <a:srgbClr val="FF0000"/>
                </a:solidFill>
              </a:rPr>
              <a:t>for months or even years</a:t>
            </a:r>
            <a:r>
              <a:rPr lang="en-US" dirty="0">
                <a:solidFill>
                  <a:srgbClr val="FF0000"/>
                </a:solidFill>
              </a:rPr>
              <a:t> without human intervention</a:t>
            </a:r>
            <a:r>
              <a:rPr lang="en-US" dirty="0"/>
              <a:t>. </a:t>
            </a:r>
          </a:p>
          <a:p>
            <a:pPr marL="285750" indent="-285750">
              <a:lnSpc>
                <a:spcPct val="200000"/>
              </a:lnSpc>
              <a:buFont typeface="Wingdings" panose="05000000000000000000" pitchFamily="2" charset="2"/>
              <a:buChar char="Ø"/>
            </a:pPr>
            <a:r>
              <a:rPr lang="en-US" dirty="0"/>
              <a:t>So, </a:t>
            </a:r>
            <a:r>
              <a:rPr lang="en-US" b="1" dirty="0">
                <a:solidFill>
                  <a:srgbClr val="FF0000"/>
                </a:solidFill>
              </a:rPr>
              <a:t>energy efficiency</a:t>
            </a:r>
            <a:r>
              <a:rPr lang="en-US" dirty="0">
                <a:solidFill>
                  <a:srgbClr val="FF0000"/>
                </a:solidFill>
              </a:rPr>
              <a:t> </a:t>
            </a:r>
            <a:r>
              <a:rPr lang="en-US" dirty="0"/>
              <a:t>becomes one of the </a:t>
            </a:r>
            <a:r>
              <a:rPr lang="en-US" dirty="0">
                <a:solidFill>
                  <a:srgbClr val="FF0000"/>
                </a:solidFill>
              </a:rPr>
              <a:t>most critical design requirements for IoT systems</a:t>
            </a:r>
            <a:r>
              <a:rPr lang="en-US" dirty="0"/>
              <a:t>.</a:t>
            </a:r>
          </a:p>
          <a:p>
            <a:pPr marL="285750" indent="-285750">
              <a:lnSpc>
                <a:spcPct val="200000"/>
              </a:lnSpc>
              <a:buFont typeface="Wingdings" panose="05000000000000000000" pitchFamily="2" charset="2"/>
              <a:buChar char="Ø"/>
            </a:pPr>
            <a:endParaRPr lang="en-US" dirty="0"/>
          </a:p>
          <a:p>
            <a:pPr marL="285750" indent="-285750">
              <a:lnSpc>
                <a:spcPct val="200000"/>
              </a:lnSpc>
              <a:buFont typeface="Wingdings" panose="05000000000000000000" pitchFamily="2" charset="2"/>
              <a:buChar char="Ø"/>
            </a:pPr>
            <a:endParaRPr lang="en-US" dirty="0"/>
          </a:p>
          <a:p>
            <a:pPr>
              <a:lnSpc>
                <a:spcPct val="200000"/>
              </a:lnSpc>
            </a:pPr>
            <a:endParaRPr lang="en-US" dirty="0"/>
          </a:p>
          <a:p>
            <a:pPr>
              <a:lnSpc>
                <a:spcPct val="150000"/>
              </a:lnSpc>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pic>
        <p:nvPicPr>
          <p:cNvPr id="8" name="Picture 7">
            <a:extLst>
              <a:ext uri="{FF2B5EF4-FFF2-40B4-BE49-F238E27FC236}">
                <a16:creationId xmlns:a16="http://schemas.microsoft.com/office/drawing/2014/main" id="{3CB28E04-DC96-C94E-3D46-AD46DC60D59C}"/>
              </a:ext>
            </a:extLst>
          </p:cNvPr>
          <p:cNvPicPr>
            <a:picLocks noChangeAspect="1"/>
          </p:cNvPicPr>
          <p:nvPr/>
        </p:nvPicPr>
        <p:blipFill>
          <a:blip r:embed="rId4"/>
          <a:stretch>
            <a:fillRect/>
          </a:stretch>
        </p:blipFill>
        <p:spPr>
          <a:xfrm>
            <a:off x="9394506" y="2453289"/>
            <a:ext cx="1796482" cy="3090010"/>
          </a:xfrm>
          <a:prstGeom prst="rect">
            <a:avLst/>
          </a:prstGeom>
        </p:spPr>
      </p:pic>
    </p:spTree>
    <p:extLst>
      <p:ext uri="{BB962C8B-B14F-4D97-AF65-F5344CB8AC3E}">
        <p14:creationId xmlns:p14="http://schemas.microsoft.com/office/powerpoint/2010/main" val="3527190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547CE-5A29-4E55-5DC1-BE771640A3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FF1EB5-8D0C-5FAE-CA5E-119D454212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488571A-1DFE-D9D1-1170-4FB447DD99B1}"/>
              </a:ext>
            </a:extLst>
          </p:cNvPr>
          <p:cNvSpPr txBox="1"/>
          <p:nvPr/>
        </p:nvSpPr>
        <p:spPr>
          <a:xfrm>
            <a:off x="2424401" y="485166"/>
            <a:ext cx="6917816" cy="1231106"/>
          </a:xfrm>
          <a:prstGeom prst="rect">
            <a:avLst/>
          </a:prstGeom>
          <a:noFill/>
        </p:spPr>
        <p:txBody>
          <a:bodyPr wrap="square" rtlCol="0">
            <a:spAutoFit/>
          </a:bodyPr>
          <a:lstStyle/>
          <a:p>
            <a:endParaRPr lang="en-US" dirty="0"/>
          </a:p>
          <a:p>
            <a:endParaRPr lang="en-US" dirty="0"/>
          </a:p>
          <a:p>
            <a:endParaRPr lang="en-US" dirty="0"/>
          </a:p>
          <a:p>
            <a:r>
              <a:rPr lang="en-US" sz="2000" b="1" dirty="0"/>
              <a:t>Support for Constrained Devices</a:t>
            </a:r>
          </a:p>
        </p:txBody>
      </p:sp>
      <p:sp>
        <p:nvSpPr>
          <p:cNvPr id="5" name="Rectangle 4">
            <a:extLst>
              <a:ext uri="{FF2B5EF4-FFF2-40B4-BE49-F238E27FC236}">
                <a16:creationId xmlns:a16="http://schemas.microsoft.com/office/drawing/2014/main" id="{727B617B-7D62-76A7-4C6F-29DE4758BC98}"/>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ED5D6F-7E34-07A4-8277-35DF1D2DFB71}"/>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FFF3B51-B0EE-19FB-8D1B-61E517C927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9457C49-90E3-984F-04B6-1C5779BD77CD}"/>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B0B1E69A-56A0-DAA6-1628-3F5C38CDCBB1}"/>
              </a:ext>
            </a:extLst>
          </p:cNvPr>
          <p:cNvSpPr txBox="1"/>
          <p:nvPr/>
        </p:nvSpPr>
        <p:spPr>
          <a:xfrm>
            <a:off x="588273" y="1716272"/>
            <a:ext cx="10643611" cy="4939814"/>
          </a:xfrm>
          <a:prstGeom prst="rect">
            <a:avLst/>
          </a:prstGeom>
          <a:noFill/>
        </p:spPr>
        <p:txBody>
          <a:bodyPr wrap="square" rtlCol="0">
            <a:spAutoFit/>
          </a:bodyPr>
          <a:lstStyle/>
          <a:p>
            <a:endParaRPr lang="en-US" dirty="0"/>
          </a:p>
          <a:p>
            <a:pPr marL="285750" indent="-285750" algn="just">
              <a:lnSpc>
                <a:spcPct val="150000"/>
              </a:lnSpc>
              <a:buFont typeface="Wingdings" panose="05000000000000000000" pitchFamily="2" charset="2"/>
              <a:buChar char="Ø"/>
            </a:pPr>
            <a:r>
              <a:rPr lang="en-US" dirty="0"/>
              <a:t>To address the </a:t>
            </a:r>
            <a:r>
              <a:rPr lang="en-US" dirty="0">
                <a:solidFill>
                  <a:srgbClr val="FF0000"/>
                </a:solidFill>
              </a:rPr>
              <a:t>requirements of constrained devices</a:t>
            </a:r>
            <a:r>
              <a:rPr lang="en-US" dirty="0"/>
              <a:t>, </a:t>
            </a:r>
            <a:r>
              <a:rPr lang="en-US" dirty="0">
                <a:solidFill>
                  <a:srgbClr val="FF0000"/>
                </a:solidFill>
              </a:rPr>
              <a:t>lightweight, energy-efficient and bandwidth-conscious communication protocols</a:t>
            </a:r>
            <a:r>
              <a:rPr lang="en-US" dirty="0"/>
              <a:t> are required </a:t>
            </a:r>
            <a:r>
              <a:rPr lang="en-US" dirty="0">
                <a:solidFill>
                  <a:srgbClr val="FF0000"/>
                </a:solidFill>
              </a:rPr>
              <a:t>across all the Layers of the protocol stack. </a:t>
            </a:r>
            <a:r>
              <a:rPr lang="en-US" dirty="0"/>
              <a:t>These protocols help </a:t>
            </a:r>
            <a:r>
              <a:rPr lang="en-US" b="1" dirty="0">
                <a:solidFill>
                  <a:srgbClr val="FF0000"/>
                </a:solidFill>
              </a:rPr>
              <a:t>minimize communication frequency, data size, and energy waste</a:t>
            </a:r>
            <a:r>
              <a:rPr lang="en-US" dirty="0">
                <a:solidFill>
                  <a:srgbClr val="FF0000"/>
                </a:solidFill>
              </a:rPr>
              <a:t> </a:t>
            </a:r>
            <a:r>
              <a:rPr lang="en-US" dirty="0"/>
              <a:t>— enabling IoT devices </a:t>
            </a:r>
            <a:r>
              <a:rPr lang="en-US" dirty="0">
                <a:solidFill>
                  <a:srgbClr val="FF0000"/>
                </a:solidFill>
              </a:rPr>
              <a:t>to operate for long periods even on limited power.</a:t>
            </a:r>
          </a:p>
          <a:p>
            <a:pPr marL="285750" indent="-285750">
              <a:lnSpc>
                <a:spcPct val="200000"/>
              </a:lnSpc>
              <a:buFont typeface="Wingdings" panose="05000000000000000000" pitchFamily="2" charset="2"/>
              <a:buChar char="Ø"/>
            </a:pPr>
            <a:endParaRPr lang="en-US" dirty="0">
              <a:solidFill>
                <a:srgbClr val="FF0000"/>
              </a:solidFill>
            </a:endParaRPr>
          </a:p>
          <a:p>
            <a:pPr marL="285750" indent="-285750">
              <a:lnSpc>
                <a:spcPct val="200000"/>
              </a:lnSpc>
              <a:buFont typeface="Wingdings" panose="05000000000000000000" pitchFamily="2" charset="2"/>
              <a:buChar char="Ø"/>
            </a:pPr>
            <a:endParaRPr lang="en-US" dirty="0"/>
          </a:p>
          <a:p>
            <a:pPr>
              <a:lnSpc>
                <a:spcPct val="200000"/>
              </a:lnSpc>
            </a:pPr>
            <a:endParaRPr lang="en-US" dirty="0"/>
          </a:p>
          <a:p>
            <a:pPr>
              <a:lnSpc>
                <a:spcPct val="150000"/>
              </a:lnSpc>
            </a:pP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endParaRPr lang="en-US" dirty="0"/>
          </a:p>
          <a:p>
            <a:endParaRPr lang="en-US" dirty="0"/>
          </a:p>
        </p:txBody>
      </p:sp>
      <p:pic>
        <p:nvPicPr>
          <p:cNvPr id="9" name="Picture 8">
            <a:extLst>
              <a:ext uri="{FF2B5EF4-FFF2-40B4-BE49-F238E27FC236}">
                <a16:creationId xmlns:a16="http://schemas.microsoft.com/office/drawing/2014/main" id="{744B192A-084C-54AC-1D7F-62B1EFBF3D8D}"/>
              </a:ext>
            </a:extLst>
          </p:cNvPr>
          <p:cNvPicPr>
            <a:picLocks noChangeAspect="1"/>
          </p:cNvPicPr>
          <p:nvPr/>
        </p:nvPicPr>
        <p:blipFill>
          <a:blip r:embed="rId4"/>
          <a:stretch>
            <a:fillRect/>
          </a:stretch>
        </p:blipFill>
        <p:spPr>
          <a:xfrm>
            <a:off x="4504226" y="3429000"/>
            <a:ext cx="2292791" cy="2536842"/>
          </a:xfrm>
          <a:prstGeom prst="rect">
            <a:avLst/>
          </a:prstGeom>
        </p:spPr>
      </p:pic>
    </p:spTree>
    <p:extLst>
      <p:ext uri="{BB962C8B-B14F-4D97-AF65-F5344CB8AC3E}">
        <p14:creationId xmlns:p14="http://schemas.microsoft.com/office/powerpoint/2010/main" val="3615194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25ABB-ED6C-2197-6629-E66A5A43B3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6BBF12-1138-CD3D-95A0-D6C14754E4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35D8AEB2-8F2A-F03A-EA71-67343CF95527}"/>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C43FEDA0-CD7F-C607-FFB8-92821A708D31}"/>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74D3C12-F98B-E876-FDEA-16491B49D088}"/>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40AF2AF-5FF5-3E24-8945-7B061D807D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6B1C009-5816-8217-CC45-E8610ECA4378}"/>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715124F2-CE1F-2149-8739-860D7D8D8911}"/>
              </a:ext>
            </a:extLst>
          </p:cNvPr>
          <p:cNvSpPr txBox="1"/>
          <p:nvPr/>
        </p:nvSpPr>
        <p:spPr>
          <a:xfrm>
            <a:off x="588273" y="1716272"/>
            <a:ext cx="10841727" cy="2308324"/>
          </a:xfrm>
          <a:prstGeom prst="rect">
            <a:avLst/>
          </a:prstGeom>
          <a:noFill/>
        </p:spPr>
        <p:txBody>
          <a:bodyPr wrap="square" rtlCol="0">
            <a:spAutoFit/>
          </a:bodyPr>
          <a:lstStyle/>
          <a:p>
            <a:endParaRPr lang="en-US" dirty="0"/>
          </a:p>
          <a:p>
            <a:pPr>
              <a:lnSpc>
                <a:spcPct val="200000"/>
              </a:lnSpc>
            </a:pPr>
            <a:r>
              <a:rPr lang="en-US" dirty="0"/>
              <a:t>The </a:t>
            </a:r>
            <a:r>
              <a:rPr lang="en-US" dirty="0">
                <a:solidFill>
                  <a:srgbClr val="FF0000"/>
                </a:solidFill>
              </a:rPr>
              <a:t>Application Layer of the TCP/IP protocol stack </a:t>
            </a:r>
            <a:r>
              <a:rPr lang="en-US" dirty="0"/>
              <a:t>is expanded into </a:t>
            </a:r>
            <a:r>
              <a:rPr lang="en-US" dirty="0">
                <a:solidFill>
                  <a:srgbClr val="FF0000"/>
                </a:solidFill>
              </a:rPr>
              <a:t>two layers in the IoT protocol stack</a:t>
            </a:r>
            <a:r>
              <a:rPr lang="en-US" dirty="0"/>
              <a:t>: </a:t>
            </a:r>
          </a:p>
          <a:p>
            <a:pPr marL="285750" indent="-285750">
              <a:lnSpc>
                <a:spcPct val="200000"/>
              </a:lnSpc>
              <a:buFont typeface="Wingdings" panose="05000000000000000000" pitchFamily="2" charset="2"/>
              <a:buChar char="Ø"/>
            </a:pPr>
            <a:r>
              <a:rPr lang="en-US" dirty="0">
                <a:solidFill>
                  <a:srgbClr val="FF0000"/>
                </a:solidFill>
              </a:rPr>
              <a:t>Application Protocols</a:t>
            </a:r>
          </a:p>
          <a:p>
            <a:pPr marL="285750" indent="-285750">
              <a:lnSpc>
                <a:spcPct val="200000"/>
              </a:lnSpc>
              <a:buFont typeface="Wingdings" panose="05000000000000000000" pitchFamily="2" charset="2"/>
              <a:buChar char="Ø"/>
            </a:pPr>
            <a:r>
              <a:rPr lang="en-US" dirty="0">
                <a:solidFill>
                  <a:srgbClr val="FF0000"/>
                </a:solidFill>
              </a:rPr>
              <a:t>Application Services</a:t>
            </a:r>
          </a:p>
          <a:p>
            <a:endParaRPr lang="en-US" dirty="0"/>
          </a:p>
        </p:txBody>
      </p:sp>
      <p:pic>
        <p:nvPicPr>
          <p:cNvPr id="8" name="Picture 7">
            <a:extLst>
              <a:ext uri="{FF2B5EF4-FFF2-40B4-BE49-F238E27FC236}">
                <a16:creationId xmlns:a16="http://schemas.microsoft.com/office/drawing/2014/main" id="{A59FF438-B94F-596C-4444-90FE5922822B}"/>
              </a:ext>
            </a:extLst>
          </p:cNvPr>
          <p:cNvPicPr>
            <a:picLocks noChangeAspect="1"/>
          </p:cNvPicPr>
          <p:nvPr/>
        </p:nvPicPr>
        <p:blipFill>
          <a:blip r:embed="rId4"/>
          <a:stretch>
            <a:fillRect/>
          </a:stretch>
        </p:blipFill>
        <p:spPr>
          <a:xfrm>
            <a:off x="4524343" y="2930398"/>
            <a:ext cx="5775374" cy="3072837"/>
          </a:xfrm>
          <a:prstGeom prst="rect">
            <a:avLst/>
          </a:prstGeom>
        </p:spPr>
      </p:pic>
    </p:spTree>
    <p:extLst>
      <p:ext uri="{BB962C8B-B14F-4D97-AF65-F5344CB8AC3E}">
        <p14:creationId xmlns:p14="http://schemas.microsoft.com/office/powerpoint/2010/main" val="2661256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BAD93-3DCF-B34F-7513-D667F7EA4D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2C15A6-CAB3-D004-CC6B-E66552FD75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C76E8C8-A92F-7B15-7D9B-56830FB17808}"/>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8D66C96C-E9FA-F4CB-DF43-6E3B13533BB8}"/>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A41963A-E986-DE16-FB6D-B27712915600}"/>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972C44D-AB91-972E-F3FF-F20BFC347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22D08BB-0BD0-AEB5-B188-AF46E01AF0DF}"/>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5EBFCC08-A458-3A63-FB4B-1F95BFA186BA}"/>
              </a:ext>
            </a:extLst>
          </p:cNvPr>
          <p:cNvSpPr txBox="1"/>
          <p:nvPr/>
        </p:nvSpPr>
        <p:spPr>
          <a:xfrm>
            <a:off x="588273" y="1716272"/>
            <a:ext cx="10841727" cy="738664"/>
          </a:xfrm>
          <a:prstGeom prst="rect">
            <a:avLst/>
          </a:prstGeom>
          <a:noFill/>
        </p:spPr>
        <p:txBody>
          <a:bodyPr wrap="square" rtlCol="0">
            <a:spAutoFit/>
          </a:bodyPr>
          <a:lstStyle/>
          <a:p>
            <a:endParaRPr lang="en-US" dirty="0"/>
          </a:p>
          <a:p>
            <a:endParaRPr lang="en-US" sz="2400" dirty="0">
              <a:solidFill>
                <a:srgbClr val="FF0000"/>
              </a:solidFill>
            </a:endParaRPr>
          </a:p>
        </p:txBody>
      </p:sp>
      <p:pic>
        <p:nvPicPr>
          <p:cNvPr id="8" name="Picture 7">
            <a:extLst>
              <a:ext uri="{FF2B5EF4-FFF2-40B4-BE49-F238E27FC236}">
                <a16:creationId xmlns:a16="http://schemas.microsoft.com/office/drawing/2014/main" id="{609E7041-2903-B48B-4136-EFC9AEA9A256}"/>
              </a:ext>
            </a:extLst>
          </p:cNvPr>
          <p:cNvPicPr>
            <a:picLocks noChangeAspect="1"/>
          </p:cNvPicPr>
          <p:nvPr/>
        </p:nvPicPr>
        <p:blipFill>
          <a:blip r:embed="rId4"/>
          <a:stretch>
            <a:fillRect/>
          </a:stretch>
        </p:blipFill>
        <p:spPr>
          <a:xfrm>
            <a:off x="6279082" y="1757578"/>
            <a:ext cx="5128990" cy="4150886"/>
          </a:xfrm>
          <a:prstGeom prst="rect">
            <a:avLst/>
          </a:prstGeom>
        </p:spPr>
      </p:pic>
      <p:sp>
        <p:nvSpPr>
          <p:cNvPr id="9" name="TextBox 8">
            <a:extLst>
              <a:ext uri="{FF2B5EF4-FFF2-40B4-BE49-F238E27FC236}">
                <a16:creationId xmlns:a16="http://schemas.microsoft.com/office/drawing/2014/main" id="{F848A95D-7E83-481C-42B4-5411B369416C}"/>
              </a:ext>
            </a:extLst>
          </p:cNvPr>
          <p:cNvSpPr txBox="1"/>
          <p:nvPr/>
        </p:nvSpPr>
        <p:spPr>
          <a:xfrm>
            <a:off x="762000" y="1663469"/>
            <a:ext cx="2451798" cy="646331"/>
          </a:xfrm>
          <a:prstGeom prst="rect">
            <a:avLst/>
          </a:prstGeom>
          <a:noFill/>
        </p:spPr>
        <p:txBody>
          <a:bodyPr wrap="square" rtlCol="0">
            <a:spAutoFit/>
          </a:bodyPr>
          <a:lstStyle/>
          <a:p>
            <a:endParaRPr lang="en-US" dirty="0"/>
          </a:p>
          <a:p>
            <a:r>
              <a:rPr lang="en-US" b="1" dirty="0">
                <a:solidFill>
                  <a:srgbClr val="FF0000"/>
                </a:solidFill>
              </a:rPr>
              <a:t>Link Layer Challenges </a:t>
            </a:r>
          </a:p>
        </p:txBody>
      </p:sp>
      <p:sp>
        <p:nvSpPr>
          <p:cNvPr id="11" name="TextBox 10">
            <a:extLst>
              <a:ext uri="{FF2B5EF4-FFF2-40B4-BE49-F238E27FC236}">
                <a16:creationId xmlns:a16="http://schemas.microsoft.com/office/drawing/2014/main" id="{6E4568AF-D612-519D-BCFF-A449C90E4B32}"/>
              </a:ext>
            </a:extLst>
          </p:cNvPr>
          <p:cNvSpPr txBox="1"/>
          <p:nvPr/>
        </p:nvSpPr>
        <p:spPr>
          <a:xfrm>
            <a:off x="762000" y="2590209"/>
            <a:ext cx="5488075" cy="254236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dirty="0"/>
              <a:t>The </a:t>
            </a:r>
            <a:r>
              <a:rPr lang="en-US" b="1" dirty="0"/>
              <a:t>Link Layer in IoT networks</a:t>
            </a:r>
            <a:r>
              <a:rPr lang="en-US" dirty="0"/>
              <a:t> is </a:t>
            </a:r>
            <a:r>
              <a:rPr lang="en-US" dirty="0">
                <a:solidFill>
                  <a:srgbClr val="FF0000"/>
                </a:solidFill>
              </a:rPr>
              <a:t>the foundation that connects billions of devices</a:t>
            </a:r>
            <a:r>
              <a:rPr lang="en-US" dirty="0"/>
              <a:t> — from </a:t>
            </a:r>
            <a:r>
              <a:rPr lang="en-US" dirty="0">
                <a:solidFill>
                  <a:srgbClr val="FF0000"/>
                </a:solidFill>
              </a:rPr>
              <a:t>tiny sensors to large machines across diverse environments.</a:t>
            </a:r>
          </a:p>
          <a:p>
            <a:pPr marL="285750" indent="-285750" algn="just">
              <a:lnSpc>
                <a:spcPct val="150000"/>
              </a:lnSpc>
              <a:buFont typeface="Wingdings" panose="05000000000000000000" pitchFamily="2" charset="2"/>
              <a:buChar char="q"/>
            </a:pPr>
            <a:endParaRPr lang="en-US" dirty="0">
              <a:solidFill>
                <a:srgbClr val="FF0000"/>
              </a:solidFill>
            </a:endParaRPr>
          </a:p>
          <a:p>
            <a:pPr marL="285750" indent="-285750" algn="just">
              <a:lnSpc>
                <a:spcPct val="150000"/>
              </a:lnSpc>
              <a:buFont typeface="Wingdings" panose="05000000000000000000" pitchFamily="2" charset="2"/>
              <a:buChar char="q"/>
            </a:pPr>
            <a:r>
              <a:rPr lang="en-US" dirty="0"/>
              <a:t>To meet </a:t>
            </a:r>
            <a:r>
              <a:rPr lang="en-US" dirty="0">
                <a:solidFill>
                  <a:srgbClr val="FF0000"/>
                </a:solidFill>
              </a:rPr>
              <a:t>IoT’s unique needs</a:t>
            </a:r>
            <a:r>
              <a:rPr lang="en-US" dirty="0"/>
              <a:t>, it must be </a:t>
            </a:r>
            <a:r>
              <a:rPr lang="en-US" b="1" dirty="0">
                <a:solidFill>
                  <a:srgbClr val="FF0000"/>
                </a:solidFill>
              </a:rPr>
              <a:t>flexible, power-efficient, low-latency, scalable, and adaptive.</a:t>
            </a:r>
            <a:endParaRPr lang="en-US" dirty="0"/>
          </a:p>
        </p:txBody>
      </p:sp>
    </p:spTree>
    <p:extLst>
      <p:ext uri="{BB962C8B-B14F-4D97-AF65-F5344CB8AC3E}">
        <p14:creationId xmlns:p14="http://schemas.microsoft.com/office/powerpoint/2010/main" val="3861478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EC2CD-C3EC-546A-085B-7B1ABD6ED6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64B12C-872F-1D64-E7E9-EBC1A4FE09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D501846C-E847-5B44-239E-8CF86B0FABB0}"/>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78298D01-8265-0EAD-D68A-5B1A88F271E4}"/>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9D80918-C8A0-11C9-3172-A08482A5AFA0}"/>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9CC8B78-8FB9-0391-2413-26A3B3E3DE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741FBA6-FD46-1593-8AD9-705036D8EA4F}"/>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EB615258-0914-301B-89D9-8F83793756F4}"/>
              </a:ext>
            </a:extLst>
          </p:cNvPr>
          <p:cNvSpPr txBox="1"/>
          <p:nvPr/>
        </p:nvSpPr>
        <p:spPr>
          <a:xfrm>
            <a:off x="617280" y="1603057"/>
            <a:ext cx="10841727" cy="5401479"/>
          </a:xfrm>
          <a:prstGeom prst="rect">
            <a:avLst/>
          </a:prstGeom>
          <a:noFill/>
        </p:spPr>
        <p:txBody>
          <a:bodyPr wrap="square" rtlCol="0">
            <a:spAutoFit/>
          </a:bodyPr>
          <a:lstStyle/>
          <a:p>
            <a:endParaRPr lang="en-US" dirty="0"/>
          </a:p>
          <a:p>
            <a:r>
              <a:rPr lang="en-US" sz="2400" dirty="0">
                <a:solidFill>
                  <a:srgbClr val="FF0000"/>
                </a:solidFill>
              </a:rPr>
              <a:t>Link Layer:</a:t>
            </a:r>
          </a:p>
          <a:p>
            <a:pPr marL="285750" indent="-285750" algn="just">
              <a:lnSpc>
                <a:spcPct val="150000"/>
              </a:lnSpc>
              <a:buFont typeface="Wingdings" panose="05000000000000000000" pitchFamily="2" charset="2"/>
              <a:buChar char="Ø"/>
            </a:pPr>
            <a:r>
              <a:rPr lang="en-US" b="1" dirty="0"/>
              <a:t>Device characteristics: </a:t>
            </a:r>
            <a:r>
              <a:rPr lang="en-US" dirty="0"/>
              <a:t>IoT covers a </a:t>
            </a:r>
            <a:r>
              <a:rPr lang="en-US" dirty="0">
                <a:solidFill>
                  <a:srgbClr val="FF0000"/>
                </a:solidFill>
              </a:rPr>
              <a:t>wide spectrum of “things” that span from fully capable computing </a:t>
            </a:r>
            <a:r>
              <a:rPr lang="en-US" dirty="0"/>
              <a:t>nodes to </a:t>
            </a:r>
            <a:r>
              <a:rPr lang="en-US" dirty="0">
                <a:solidFill>
                  <a:srgbClr val="FF0000"/>
                </a:solidFill>
              </a:rPr>
              <a:t>highly constrained devices. </a:t>
            </a:r>
            <a:r>
              <a:rPr lang="en-US" dirty="0"/>
              <a:t>The link layer must be </a:t>
            </a:r>
            <a:r>
              <a:rPr lang="en-US" b="1" dirty="0"/>
              <a:t>flexible</a:t>
            </a:r>
            <a:r>
              <a:rPr lang="en-US" dirty="0"/>
              <a:t> to accommodate both simple and advanced hardware.</a:t>
            </a:r>
            <a:endParaRPr lang="en-US" dirty="0">
              <a:solidFill>
                <a:srgbClr val="FF0000"/>
              </a:solidFill>
            </a:endParaRPr>
          </a:p>
          <a:p>
            <a:pPr marL="285750" indent="-285750" algn="just">
              <a:lnSpc>
                <a:spcPct val="150000"/>
              </a:lnSpc>
              <a:buFont typeface="Wingdings" panose="05000000000000000000" pitchFamily="2" charset="2"/>
              <a:buChar char="Ø"/>
            </a:pPr>
            <a:r>
              <a:rPr lang="en-US" b="1" dirty="0"/>
              <a:t>Traffic characteristics: </a:t>
            </a:r>
            <a:r>
              <a:rPr lang="en-US" dirty="0"/>
              <a:t>In networking, </a:t>
            </a:r>
            <a:r>
              <a:rPr lang="en-US" b="1" dirty="0">
                <a:solidFill>
                  <a:srgbClr val="FF0000"/>
                </a:solidFill>
              </a:rPr>
              <a:t>traffic</a:t>
            </a:r>
            <a:r>
              <a:rPr lang="en-US" dirty="0">
                <a:solidFill>
                  <a:srgbClr val="FF0000"/>
                </a:solidFill>
              </a:rPr>
              <a:t> refers to the </a:t>
            </a:r>
            <a:r>
              <a:rPr lang="en-US" b="1" dirty="0">
                <a:solidFill>
                  <a:srgbClr val="FF0000"/>
                </a:solidFill>
              </a:rPr>
              <a:t>flow of data</a:t>
            </a:r>
            <a:r>
              <a:rPr lang="en-US" dirty="0">
                <a:solidFill>
                  <a:srgbClr val="FF0000"/>
                </a:solidFill>
              </a:rPr>
              <a:t> between devices over a network</a:t>
            </a:r>
            <a:r>
              <a:rPr lang="en-US" dirty="0"/>
              <a:t>. Different IoT applications have </a:t>
            </a:r>
            <a:r>
              <a:rPr lang="en-US" b="1" dirty="0">
                <a:solidFill>
                  <a:srgbClr val="FF0000"/>
                </a:solidFill>
              </a:rPr>
              <a:t>very different traffic behaviors</a:t>
            </a:r>
            <a:r>
              <a:rPr lang="en-US" dirty="0">
                <a:solidFill>
                  <a:srgbClr val="FF0000"/>
                </a:solidFill>
              </a:rPr>
              <a:t> </a:t>
            </a:r>
            <a:r>
              <a:rPr lang="en-US" dirty="0"/>
              <a:t>— and the Link Layer must handle all efficiently. Every IoT device — from a smart sensor to an industrial robot — </a:t>
            </a:r>
            <a:r>
              <a:rPr lang="en-US" dirty="0">
                <a:solidFill>
                  <a:srgbClr val="FF0000"/>
                </a:solidFill>
              </a:rPr>
              <a:t>generates </a:t>
            </a:r>
            <a:r>
              <a:rPr lang="en-US" b="1" dirty="0">
                <a:solidFill>
                  <a:srgbClr val="FF0000"/>
                </a:solidFill>
              </a:rPr>
              <a:t>network traffic</a:t>
            </a:r>
            <a:r>
              <a:rPr lang="en-US" dirty="0">
                <a:solidFill>
                  <a:srgbClr val="FF0000"/>
                </a:solidFill>
              </a:rPr>
              <a:t> when it sends data (for example, sensor readings, commands, alerts) or receives instructions from the cloud or other devices</a:t>
            </a:r>
            <a:r>
              <a:rPr lang="en-US" dirty="0"/>
              <a:t>. </a:t>
            </a:r>
            <a:r>
              <a:rPr lang="en-US" dirty="0">
                <a:solidFill>
                  <a:srgbClr val="FF0000"/>
                </a:solidFill>
              </a:rPr>
              <a:t>Not all IoT devices are the same.</a:t>
            </a:r>
            <a:r>
              <a:rPr lang="en-US" dirty="0"/>
              <a:t> They differ greatly in </a:t>
            </a:r>
            <a:r>
              <a:rPr lang="en-US" b="1" dirty="0"/>
              <a:t>capabilities, communication needs, energy usage, and reliability requirements</a:t>
            </a:r>
            <a:r>
              <a:rPr lang="en-US" dirty="0"/>
              <a:t> — depending on what task they perform.</a:t>
            </a:r>
            <a:endParaRPr lang="en-US" dirty="0">
              <a:solidFill>
                <a:srgbClr val="FF0000"/>
              </a:solidFill>
            </a:endParaRPr>
          </a:p>
          <a:p>
            <a:pPr algn="just">
              <a:lnSpc>
                <a:spcPct val="150000"/>
              </a:lnSpc>
            </a:pPr>
            <a:endParaRPr lang="en-US" sz="2400" dirty="0">
              <a:solidFill>
                <a:srgbClr val="FF0000"/>
              </a:solidFill>
            </a:endParaRPr>
          </a:p>
          <a:p>
            <a:endParaRPr lang="en-US" sz="2400" dirty="0">
              <a:solidFill>
                <a:srgbClr val="FF0000"/>
              </a:solidFill>
            </a:endParaRPr>
          </a:p>
        </p:txBody>
      </p:sp>
    </p:spTree>
    <p:extLst>
      <p:ext uri="{BB962C8B-B14F-4D97-AF65-F5344CB8AC3E}">
        <p14:creationId xmlns:p14="http://schemas.microsoft.com/office/powerpoint/2010/main" val="4073433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0D4E5-AD3B-B722-3176-0B2011EFB8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45D56D-75C3-D63E-5B44-6D3EB1E5B5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F24E91F-FF88-3FBA-D4D3-54D9A4F67C2A}"/>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1C08C44A-4BD2-6C76-DBB4-AC9481ADE37D}"/>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FC093A-0E6A-EAE2-AA8D-345608ECC23F}"/>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C6A7F33-0916-0ADD-3C54-DAFE0D0034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79C48C9-CBB4-2CCD-AF59-2F83E596CEDF}"/>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997087E3-3032-6089-D1CE-AFE5CDE4C670}"/>
              </a:ext>
            </a:extLst>
          </p:cNvPr>
          <p:cNvSpPr txBox="1"/>
          <p:nvPr/>
        </p:nvSpPr>
        <p:spPr>
          <a:xfrm>
            <a:off x="588273" y="1716272"/>
            <a:ext cx="10841727" cy="5724644"/>
          </a:xfrm>
          <a:prstGeom prst="rect">
            <a:avLst/>
          </a:prstGeom>
          <a:noFill/>
        </p:spPr>
        <p:txBody>
          <a:bodyPr wrap="square" rtlCol="0">
            <a:spAutoFit/>
          </a:bodyPr>
          <a:lstStyle/>
          <a:p>
            <a:endParaRPr lang="en-US" dirty="0"/>
          </a:p>
          <a:p>
            <a:r>
              <a:rPr lang="en-US" sz="2400" dirty="0">
                <a:solidFill>
                  <a:srgbClr val="FF0000"/>
                </a:solidFill>
              </a:rPr>
              <a:t>Link Layer:</a:t>
            </a:r>
          </a:p>
          <a:p>
            <a:pPr marL="285750" indent="-285750" algn="just">
              <a:lnSpc>
                <a:spcPct val="200000"/>
              </a:lnSpc>
              <a:buFont typeface="Wingdings" panose="05000000000000000000" pitchFamily="2" charset="2"/>
              <a:buChar char="Ø"/>
            </a:pPr>
            <a:r>
              <a:rPr lang="en-US" b="1" dirty="0"/>
              <a:t>Access characteristics: </a:t>
            </a:r>
            <a:r>
              <a:rPr lang="en-US" dirty="0"/>
              <a:t>IoT endpoints are increasingly diverse -the footprint of the network grows beyond traditional LAN and WAN technologies into industrial plant floor, oil fields, marine platforms, mines, wells, power grids, vehicles, locomotives, and even the human body. IoT devices are deployed in </a:t>
            </a:r>
            <a:r>
              <a:rPr lang="en-US" b="1" dirty="0"/>
              <a:t>vastly different environments</a:t>
            </a:r>
            <a:r>
              <a:rPr lang="en-US" dirty="0"/>
              <a:t>, which </a:t>
            </a:r>
            <a:r>
              <a:rPr lang="en-US" dirty="0">
                <a:solidFill>
                  <a:srgbClr val="FF0000"/>
                </a:solidFill>
              </a:rPr>
              <a:t>determines how they </a:t>
            </a:r>
            <a:r>
              <a:rPr lang="en-US" b="1" dirty="0">
                <a:solidFill>
                  <a:srgbClr val="FF0000"/>
                </a:solidFill>
              </a:rPr>
              <a:t>access</a:t>
            </a:r>
            <a:r>
              <a:rPr lang="en-US" dirty="0">
                <a:solidFill>
                  <a:srgbClr val="FF0000"/>
                </a:solidFill>
              </a:rPr>
              <a:t> the network at the Link Layer.</a:t>
            </a:r>
          </a:p>
          <a:p>
            <a:pPr marL="285750" indent="-285750" algn="just">
              <a:lnSpc>
                <a:spcPct val="200000"/>
              </a:lnSpc>
              <a:buFont typeface="Wingdings" panose="05000000000000000000" pitchFamily="2" charset="2"/>
              <a:buChar char="Ø"/>
            </a:pPr>
            <a:r>
              <a:rPr lang="en-US" b="1" dirty="0"/>
              <a:t>IoT scalability demands</a:t>
            </a:r>
            <a:r>
              <a:rPr lang="en-US" dirty="0"/>
              <a:t>, </a:t>
            </a:r>
            <a:r>
              <a:rPr lang="en-US" dirty="0">
                <a:solidFill>
                  <a:srgbClr val="FF0000"/>
                </a:solidFill>
              </a:rPr>
              <a:t>especially for wireless technologies</a:t>
            </a:r>
            <a:r>
              <a:rPr lang="en-US" dirty="0"/>
              <a:t>. IoT networks can consist of </a:t>
            </a:r>
            <a:r>
              <a:rPr lang="en-US" b="1" dirty="0"/>
              <a:t>thousands to millions of devices</a:t>
            </a:r>
            <a:r>
              <a:rPr lang="en-US" dirty="0"/>
              <a:t>, often all communicating wirelessly. </a:t>
            </a:r>
            <a:r>
              <a:rPr lang="en-US" dirty="0">
                <a:solidFill>
                  <a:srgbClr val="FF0000"/>
                </a:solidFill>
              </a:rPr>
              <a:t>This introduces serious </a:t>
            </a:r>
            <a:r>
              <a:rPr lang="en-US" b="1" dirty="0">
                <a:solidFill>
                  <a:srgbClr val="FF0000"/>
                </a:solidFill>
              </a:rPr>
              <a:t>scalability challenges</a:t>
            </a:r>
            <a:r>
              <a:rPr lang="en-US" dirty="0">
                <a:solidFill>
                  <a:srgbClr val="FF0000"/>
                </a:solidFill>
              </a:rPr>
              <a:t> at the Link Layer</a:t>
            </a:r>
            <a:r>
              <a:rPr lang="en-US" dirty="0"/>
              <a:t>.</a:t>
            </a:r>
          </a:p>
          <a:p>
            <a:pPr marL="285750" indent="-285750" algn="just">
              <a:lnSpc>
                <a:spcPct val="200000"/>
              </a:lnSpc>
              <a:buFont typeface="Wingdings" panose="05000000000000000000" pitchFamily="2" charset="2"/>
              <a:buChar char="Ø"/>
            </a:pPr>
            <a:endParaRPr lang="en-US" dirty="0"/>
          </a:p>
          <a:p>
            <a:pPr algn="just">
              <a:lnSpc>
                <a:spcPct val="200000"/>
              </a:lnSpc>
            </a:pPr>
            <a:endParaRPr lang="en-US" sz="2400" dirty="0">
              <a:solidFill>
                <a:srgbClr val="FF0000"/>
              </a:solidFill>
            </a:endParaRPr>
          </a:p>
          <a:p>
            <a:endParaRPr lang="en-US" sz="2400" dirty="0">
              <a:solidFill>
                <a:srgbClr val="FF0000"/>
              </a:solidFill>
            </a:endParaRPr>
          </a:p>
        </p:txBody>
      </p:sp>
    </p:spTree>
    <p:extLst>
      <p:ext uri="{BB962C8B-B14F-4D97-AF65-F5344CB8AC3E}">
        <p14:creationId xmlns:p14="http://schemas.microsoft.com/office/powerpoint/2010/main" val="3947108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11653-2695-715E-3DDB-C0488EC3BC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49A828-CA74-3900-1D41-3FB070E3EE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83E7967A-B6AA-04EC-2AB5-D628FC53CA91}"/>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9DA450D3-8E1B-8502-0391-0500DCDD2C36}"/>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F38762-7684-D0DA-CB75-A82118736938}"/>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CC995AB-3518-7103-FFE1-36DB296920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D197809-0AB9-C285-472C-EB72D7618785}"/>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B3FB9FE4-49FB-2925-A8CB-7CC212D5302F}"/>
              </a:ext>
            </a:extLst>
          </p:cNvPr>
          <p:cNvSpPr txBox="1"/>
          <p:nvPr/>
        </p:nvSpPr>
        <p:spPr>
          <a:xfrm>
            <a:off x="617280" y="1451436"/>
            <a:ext cx="10841727" cy="4154984"/>
          </a:xfrm>
          <a:prstGeom prst="rect">
            <a:avLst/>
          </a:prstGeom>
          <a:noFill/>
        </p:spPr>
        <p:txBody>
          <a:bodyPr wrap="square" rtlCol="0">
            <a:spAutoFit/>
          </a:bodyPr>
          <a:lstStyle/>
          <a:p>
            <a:endParaRPr lang="en-US" dirty="0"/>
          </a:p>
          <a:p>
            <a:endParaRPr lang="en-US" dirty="0"/>
          </a:p>
          <a:p>
            <a:r>
              <a:rPr lang="en-US" b="1" u="sng" dirty="0">
                <a:solidFill>
                  <a:srgbClr val="FF0000"/>
                </a:solidFill>
              </a:rPr>
              <a:t>Link Layer Protocols :</a:t>
            </a:r>
          </a:p>
          <a:p>
            <a:pPr marL="285750" indent="-285750">
              <a:lnSpc>
                <a:spcPct val="150000"/>
              </a:lnSpc>
              <a:buFont typeface="Wingdings" panose="05000000000000000000" pitchFamily="2" charset="2"/>
              <a:buChar char="Ø"/>
            </a:pPr>
            <a:r>
              <a:rPr lang="en-US" b="1" dirty="0"/>
              <a:t>IEEE 802.15.4</a:t>
            </a:r>
            <a:r>
              <a:rPr lang="en-US" dirty="0"/>
              <a:t> is a </a:t>
            </a:r>
            <a:r>
              <a:rPr lang="en-US" b="1" dirty="0"/>
              <a:t>Link Layer </a:t>
            </a:r>
            <a:r>
              <a:rPr lang="en-US" dirty="0"/>
              <a:t>standard designed specifically for:</a:t>
            </a:r>
          </a:p>
          <a:p>
            <a:pPr marL="285750" indent="-285750">
              <a:lnSpc>
                <a:spcPct val="150000"/>
              </a:lnSpc>
              <a:buFont typeface="Arial" panose="020B0604020202020204" pitchFamily="34" charset="0"/>
              <a:buChar char="•"/>
            </a:pPr>
            <a:r>
              <a:rPr lang="en-US" b="1" dirty="0"/>
              <a:t>Low-power</a:t>
            </a:r>
            <a:r>
              <a:rPr lang="en-US" dirty="0"/>
              <a:t>,</a:t>
            </a:r>
          </a:p>
          <a:p>
            <a:pPr marL="285750" indent="-285750">
              <a:lnSpc>
                <a:spcPct val="150000"/>
              </a:lnSpc>
              <a:buFont typeface="Arial" panose="020B0604020202020204" pitchFamily="34" charset="0"/>
              <a:buChar char="•"/>
            </a:pPr>
            <a:r>
              <a:rPr lang="en-US" b="1" dirty="0"/>
              <a:t>Low-data-rate</a:t>
            </a:r>
            <a:r>
              <a:rPr lang="en-US" dirty="0"/>
              <a:t>, and </a:t>
            </a:r>
            <a:r>
              <a:rPr lang="en-US" b="1" dirty="0"/>
              <a:t>Short-range</a:t>
            </a:r>
            <a:r>
              <a:rPr lang="en-US" dirty="0"/>
              <a:t> wireless communication.</a:t>
            </a:r>
          </a:p>
          <a:p>
            <a:pPr marL="285750" indent="-285750">
              <a:lnSpc>
                <a:spcPct val="150000"/>
              </a:lnSpc>
              <a:buFont typeface="Arial" panose="020B0604020202020204" pitchFamily="34" charset="0"/>
              <a:buChar char="•"/>
            </a:pPr>
            <a:endParaRPr lang="en-US" dirty="0"/>
          </a:p>
          <a:p>
            <a:pPr>
              <a:lnSpc>
                <a:spcPct val="150000"/>
              </a:lnSpc>
            </a:pPr>
            <a:endParaRPr lang="en-US" b="1" u="sng" dirty="0">
              <a:solidFill>
                <a:srgbClr val="FF0000"/>
              </a:solidFill>
            </a:endParaRPr>
          </a:p>
          <a:p>
            <a:pPr>
              <a:lnSpc>
                <a:spcPct val="150000"/>
              </a:lnSpc>
            </a:pPr>
            <a:endParaRPr lang="en-US" b="1" u="sng" dirty="0">
              <a:solidFill>
                <a:srgbClr val="FF0000"/>
              </a:solidFill>
            </a:endParaRPr>
          </a:p>
          <a:p>
            <a:endParaRPr lang="en-US" sz="2400" dirty="0">
              <a:solidFill>
                <a:srgbClr val="FF0000"/>
              </a:solidFill>
            </a:endParaRPr>
          </a:p>
          <a:p>
            <a:endParaRPr lang="en-US" sz="2400" dirty="0">
              <a:solidFill>
                <a:srgbClr val="FF0000"/>
              </a:solidFill>
            </a:endParaRPr>
          </a:p>
        </p:txBody>
      </p:sp>
      <p:pic>
        <p:nvPicPr>
          <p:cNvPr id="8" name="Picture 7">
            <a:extLst>
              <a:ext uri="{FF2B5EF4-FFF2-40B4-BE49-F238E27FC236}">
                <a16:creationId xmlns:a16="http://schemas.microsoft.com/office/drawing/2014/main" id="{93FC27E6-A0D9-7729-14C5-132C94ACCE20}"/>
              </a:ext>
            </a:extLst>
          </p:cNvPr>
          <p:cNvPicPr>
            <a:picLocks noChangeAspect="1"/>
          </p:cNvPicPr>
          <p:nvPr/>
        </p:nvPicPr>
        <p:blipFill>
          <a:blip r:embed="rId4"/>
          <a:stretch>
            <a:fillRect/>
          </a:stretch>
        </p:blipFill>
        <p:spPr>
          <a:xfrm>
            <a:off x="4632290" y="3491854"/>
            <a:ext cx="5168045" cy="2564053"/>
          </a:xfrm>
          <a:prstGeom prst="rect">
            <a:avLst/>
          </a:prstGeom>
        </p:spPr>
      </p:pic>
    </p:spTree>
    <p:extLst>
      <p:ext uri="{BB962C8B-B14F-4D97-AF65-F5344CB8AC3E}">
        <p14:creationId xmlns:p14="http://schemas.microsoft.com/office/powerpoint/2010/main" val="2615418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EF1CF-3341-4466-0081-6A1C78033D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79E89D-FD6D-656E-0444-2DA7F7248D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19597CD7-F051-4DB8-435F-3AC5883284CB}"/>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E4E5B240-1870-93D5-3F08-11C679BA5611}"/>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4EFF61-910B-EB83-1D43-521A52B7226E}"/>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87B2F0A-CC27-1432-3216-B0BE0E24F9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0A87820-7867-A9EC-4AE0-5910F1B7EE7E}"/>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6AFBB61E-97B0-FB68-50FB-E304A062F58C}"/>
              </a:ext>
            </a:extLst>
          </p:cNvPr>
          <p:cNvSpPr txBox="1"/>
          <p:nvPr/>
        </p:nvSpPr>
        <p:spPr>
          <a:xfrm>
            <a:off x="617280" y="1451436"/>
            <a:ext cx="10841727" cy="6786473"/>
          </a:xfrm>
          <a:prstGeom prst="rect">
            <a:avLst/>
          </a:prstGeom>
          <a:noFill/>
        </p:spPr>
        <p:txBody>
          <a:bodyPr wrap="square" rtlCol="0">
            <a:spAutoFit/>
          </a:bodyPr>
          <a:lstStyle/>
          <a:p>
            <a:endParaRPr lang="en-US" dirty="0"/>
          </a:p>
          <a:p>
            <a:endParaRPr lang="en-US" dirty="0"/>
          </a:p>
          <a:p>
            <a:r>
              <a:rPr lang="en-US" b="1" u="sng" dirty="0">
                <a:solidFill>
                  <a:srgbClr val="FF0000"/>
                </a:solidFill>
              </a:rPr>
              <a:t>Link Layer Protocols :</a:t>
            </a:r>
          </a:p>
          <a:p>
            <a:endParaRPr lang="en-US" dirty="0"/>
          </a:p>
          <a:p>
            <a:r>
              <a:rPr lang="en-US" dirty="0"/>
              <a:t>The </a:t>
            </a:r>
            <a:r>
              <a:rPr lang="en-US" dirty="0">
                <a:solidFill>
                  <a:srgbClr val="FF0000"/>
                </a:solidFill>
              </a:rPr>
              <a:t>802.11ah group </a:t>
            </a:r>
            <a:r>
              <a:rPr lang="en-US" dirty="0"/>
              <a:t>was chartered to develop a wireless connectivity solution that operates in the </a:t>
            </a:r>
            <a:r>
              <a:rPr lang="en-US" dirty="0">
                <a:solidFill>
                  <a:srgbClr val="FF0000"/>
                </a:solidFill>
              </a:rPr>
              <a:t>license-exempt sub-1GHz bands </a:t>
            </a:r>
            <a:r>
              <a:rPr lang="en-US" dirty="0"/>
              <a:t>addressing </a:t>
            </a:r>
            <a:r>
              <a:rPr lang="en-US" dirty="0">
                <a:solidFill>
                  <a:srgbClr val="FF0000"/>
                </a:solidFill>
              </a:rPr>
              <a:t>IoT requirements:</a:t>
            </a:r>
          </a:p>
          <a:p>
            <a:pPr marL="285750" indent="-285750">
              <a:lnSpc>
                <a:spcPct val="150000"/>
              </a:lnSpc>
              <a:buFont typeface="Wingdings" panose="05000000000000000000" pitchFamily="2" charset="2"/>
              <a:buChar char="ü"/>
            </a:pPr>
            <a:r>
              <a:rPr lang="en-US" dirty="0">
                <a:solidFill>
                  <a:srgbClr val="FF0000"/>
                </a:solidFill>
              </a:rPr>
              <a:t>large number of constrained devices</a:t>
            </a:r>
            <a:r>
              <a:rPr lang="en-US" dirty="0"/>
              <a:t>: IoT environments often have </a:t>
            </a:r>
            <a:r>
              <a:rPr lang="en-US" b="1" dirty="0"/>
              <a:t>hundreds or even thousands</a:t>
            </a:r>
            <a:r>
              <a:rPr lang="en-US" dirty="0"/>
              <a:t> of small, low-power devices.</a:t>
            </a:r>
          </a:p>
          <a:p>
            <a:pPr marL="285750" indent="-285750">
              <a:lnSpc>
                <a:spcPct val="150000"/>
              </a:lnSpc>
              <a:buFont typeface="Wingdings" panose="05000000000000000000" pitchFamily="2" charset="2"/>
              <a:buChar char="ü"/>
            </a:pPr>
            <a:r>
              <a:rPr lang="en-US" dirty="0">
                <a:solidFill>
                  <a:srgbClr val="FF0000"/>
                </a:solidFill>
              </a:rPr>
              <a:t>long transmission range:</a:t>
            </a:r>
            <a:r>
              <a:rPr lang="en-US" dirty="0"/>
              <a:t> Because it </a:t>
            </a:r>
            <a:r>
              <a:rPr lang="en-US" dirty="0">
                <a:solidFill>
                  <a:srgbClr val="FF0000"/>
                </a:solidFill>
              </a:rPr>
              <a:t>uses </a:t>
            </a:r>
            <a:r>
              <a:rPr lang="en-US" b="1" dirty="0">
                <a:solidFill>
                  <a:srgbClr val="FF0000"/>
                </a:solidFill>
              </a:rPr>
              <a:t>sub-1 GHz</a:t>
            </a:r>
            <a:r>
              <a:rPr lang="en-US" dirty="0">
                <a:solidFill>
                  <a:srgbClr val="FF0000"/>
                </a:solidFill>
              </a:rPr>
              <a:t> frequencies</a:t>
            </a:r>
            <a:r>
              <a:rPr lang="en-US" dirty="0"/>
              <a:t>, 802.11ah can transmit over </a:t>
            </a:r>
            <a:r>
              <a:rPr lang="en-US" b="1" dirty="0"/>
              <a:t>much longer distances.</a:t>
            </a:r>
            <a:endParaRPr lang="en-US" dirty="0"/>
          </a:p>
          <a:p>
            <a:pPr marL="285750" indent="-285750">
              <a:lnSpc>
                <a:spcPct val="150000"/>
              </a:lnSpc>
              <a:buFont typeface="Wingdings" panose="05000000000000000000" pitchFamily="2" charset="2"/>
              <a:buChar char="ü"/>
            </a:pPr>
            <a:r>
              <a:rPr lang="en-US" dirty="0">
                <a:solidFill>
                  <a:srgbClr val="FF0000"/>
                </a:solidFill>
              </a:rPr>
              <a:t>small and infrequent data messages</a:t>
            </a:r>
            <a:r>
              <a:rPr lang="en-US" dirty="0"/>
              <a:t>: Many IoT sensors don’t need to send huge amounts of data — just small updates.</a:t>
            </a:r>
          </a:p>
          <a:p>
            <a:pPr marL="285750" indent="-285750">
              <a:lnSpc>
                <a:spcPct val="150000"/>
              </a:lnSpc>
              <a:buFont typeface="Wingdings" panose="05000000000000000000" pitchFamily="2" charset="2"/>
              <a:buChar char="ü"/>
            </a:pPr>
            <a:r>
              <a:rPr lang="en-US" dirty="0">
                <a:solidFill>
                  <a:srgbClr val="FF0000"/>
                </a:solidFill>
              </a:rPr>
              <a:t>low data rates : </a:t>
            </a:r>
            <a:r>
              <a:rPr lang="en-US" dirty="0"/>
              <a:t>IoT devices usually </a:t>
            </a:r>
            <a:r>
              <a:rPr lang="en-US" dirty="0">
                <a:solidFill>
                  <a:srgbClr val="FF0000"/>
                </a:solidFill>
              </a:rPr>
              <a:t>send small bits of data</a:t>
            </a:r>
            <a:r>
              <a:rPr lang="en-US" dirty="0"/>
              <a:t>, they </a:t>
            </a:r>
            <a:r>
              <a:rPr lang="en-US" dirty="0">
                <a:solidFill>
                  <a:srgbClr val="FF0000"/>
                </a:solidFill>
              </a:rPr>
              <a:t>don’t need high-speed internet.</a:t>
            </a:r>
          </a:p>
          <a:p>
            <a:endParaRPr lang="en-US" dirty="0"/>
          </a:p>
          <a:p>
            <a:endParaRPr lang="en-US" dirty="0">
              <a:solidFill>
                <a:srgbClr val="FF0000"/>
              </a:solidFill>
            </a:endParaRPr>
          </a:p>
          <a:p>
            <a:endParaRPr lang="en-US" dirty="0">
              <a:solidFill>
                <a:srgbClr val="FF0000"/>
              </a:solidFill>
            </a:endParaRPr>
          </a:p>
          <a:p>
            <a:endParaRPr lang="en-US" b="1" u="sng" dirty="0">
              <a:solidFill>
                <a:srgbClr val="FF0000"/>
              </a:solidFill>
            </a:endParaRPr>
          </a:p>
          <a:p>
            <a:endParaRPr lang="en-US" b="1" u="sng" dirty="0">
              <a:solidFill>
                <a:srgbClr val="FF0000"/>
              </a:solidFill>
            </a:endParaRPr>
          </a:p>
          <a:p>
            <a:endParaRPr lang="en-US" sz="2400" dirty="0">
              <a:solidFill>
                <a:srgbClr val="FF0000"/>
              </a:solidFill>
            </a:endParaRPr>
          </a:p>
          <a:p>
            <a:endParaRPr lang="en-US" sz="2400" dirty="0">
              <a:solidFill>
                <a:srgbClr val="FF0000"/>
              </a:solidFill>
            </a:endParaRPr>
          </a:p>
        </p:txBody>
      </p:sp>
    </p:spTree>
    <p:extLst>
      <p:ext uri="{BB962C8B-B14F-4D97-AF65-F5344CB8AC3E}">
        <p14:creationId xmlns:p14="http://schemas.microsoft.com/office/powerpoint/2010/main" val="2392545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7CD95-C5F3-8603-1CCC-8350E45FE9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EC0102-233C-C79C-4820-BB3E213539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375ECE5-FC98-67C0-1294-BEEC41080E81}"/>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EEFCA143-9406-6E59-A266-1D447B659FBD}"/>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0C56EB7-6505-B5EE-37C1-89648413EAAC}"/>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A1DBD98-C76E-1185-0193-EE31E90E32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2BB60AE-EBCA-3DA3-3195-FCEE35F2E55A}"/>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E91062C0-4422-3F5D-0D80-E7AB2F571FAB}"/>
              </a:ext>
            </a:extLst>
          </p:cNvPr>
          <p:cNvSpPr txBox="1"/>
          <p:nvPr/>
        </p:nvSpPr>
        <p:spPr>
          <a:xfrm>
            <a:off x="617280" y="1451436"/>
            <a:ext cx="10841727" cy="1938992"/>
          </a:xfrm>
          <a:prstGeom prst="rect">
            <a:avLst/>
          </a:prstGeom>
          <a:noFill/>
        </p:spPr>
        <p:txBody>
          <a:bodyPr wrap="square" rtlCol="0">
            <a:spAutoFit/>
          </a:bodyPr>
          <a:lstStyle/>
          <a:p>
            <a:endParaRPr lang="en-US" dirty="0"/>
          </a:p>
          <a:p>
            <a:endParaRPr lang="en-US" dirty="0"/>
          </a:p>
          <a:p>
            <a:r>
              <a:rPr lang="en-US" b="1" u="sng" dirty="0">
                <a:solidFill>
                  <a:srgbClr val="FF0000"/>
                </a:solidFill>
              </a:rPr>
              <a:t>Link Layer Protocols :</a:t>
            </a:r>
          </a:p>
          <a:p>
            <a:pPr algn="ctr"/>
            <a:r>
              <a:rPr lang="en-US" b="1" dirty="0">
                <a:solidFill>
                  <a:srgbClr val="FF0000"/>
                </a:solidFill>
              </a:rPr>
              <a:t>IoT Use Cases for 802.11ah</a:t>
            </a:r>
            <a:endParaRPr lang="en-US" b="1" u="sng" dirty="0">
              <a:solidFill>
                <a:srgbClr val="FF0000"/>
              </a:solidFill>
            </a:endParaRPr>
          </a:p>
          <a:p>
            <a:endParaRPr lang="en-US" sz="2400" dirty="0">
              <a:solidFill>
                <a:srgbClr val="FF0000"/>
              </a:solidFill>
            </a:endParaRPr>
          </a:p>
          <a:p>
            <a:endParaRPr lang="en-US" sz="2400" dirty="0">
              <a:solidFill>
                <a:srgbClr val="FF0000"/>
              </a:solidFill>
            </a:endParaRPr>
          </a:p>
        </p:txBody>
      </p:sp>
      <p:pic>
        <p:nvPicPr>
          <p:cNvPr id="8" name="Picture 7">
            <a:extLst>
              <a:ext uri="{FF2B5EF4-FFF2-40B4-BE49-F238E27FC236}">
                <a16:creationId xmlns:a16="http://schemas.microsoft.com/office/drawing/2014/main" id="{1839478A-F8E7-053D-2330-992C355BF7E0}"/>
              </a:ext>
            </a:extLst>
          </p:cNvPr>
          <p:cNvPicPr>
            <a:picLocks noChangeAspect="1"/>
          </p:cNvPicPr>
          <p:nvPr/>
        </p:nvPicPr>
        <p:blipFill>
          <a:blip r:embed="rId4"/>
          <a:stretch>
            <a:fillRect/>
          </a:stretch>
        </p:blipFill>
        <p:spPr>
          <a:xfrm>
            <a:off x="826097" y="2824268"/>
            <a:ext cx="10344150" cy="3114675"/>
          </a:xfrm>
          <a:prstGeom prst="rect">
            <a:avLst/>
          </a:prstGeom>
        </p:spPr>
      </p:pic>
    </p:spTree>
    <p:extLst>
      <p:ext uri="{BB962C8B-B14F-4D97-AF65-F5344CB8AC3E}">
        <p14:creationId xmlns:p14="http://schemas.microsoft.com/office/powerpoint/2010/main" val="1642400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5B8CD-98A9-6D05-E8B9-6AAD106362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E0FEE-9C34-39C1-2041-CB3D193476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40D2D48-394C-6036-079B-409091DE5F6E}"/>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C423B8D6-3760-E5BF-F08B-31CC82535FBA}"/>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6951769-ECEE-D45D-447F-ECE4F247F1BE}"/>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AA0DF1E-2BA2-C516-D993-A2CFA49506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B284B2B-27A9-D4FA-7C85-58AEBEA80C46}"/>
              </a:ext>
            </a:extLst>
          </p:cNvPr>
          <p:cNvSpPr txBox="1"/>
          <p:nvPr/>
        </p:nvSpPr>
        <p:spPr>
          <a:xfrm>
            <a:off x="617280" y="1666879"/>
            <a:ext cx="10761785" cy="923330"/>
          </a:xfrm>
          <a:prstGeom prst="rect">
            <a:avLst/>
          </a:prstGeom>
          <a:noFill/>
        </p:spPr>
        <p:txBody>
          <a:bodyPr wrap="square" rtlCol="0">
            <a:spAutoFit/>
          </a:bodyPr>
          <a:lstStyle/>
          <a:p>
            <a:endParaRPr lang="en-US" dirty="0"/>
          </a:p>
          <a:p>
            <a:pPr marL="285750" indent="-285750">
              <a:buFont typeface="Wingdings" panose="05000000000000000000" pitchFamily="2" charset="2"/>
              <a:buChar char="Ø"/>
            </a:pPr>
            <a:endParaRPr lang="en-US" dirty="0"/>
          </a:p>
          <a:p>
            <a:endParaRPr lang="en-US" dirty="0"/>
          </a:p>
        </p:txBody>
      </p:sp>
      <p:sp>
        <p:nvSpPr>
          <p:cNvPr id="6" name="TextBox 5">
            <a:extLst>
              <a:ext uri="{FF2B5EF4-FFF2-40B4-BE49-F238E27FC236}">
                <a16:creationId xmlns:a16="http://schemas.microsoft.com/office/drawing/2014/main" id="{D5D86709-12BD-6647-7B08-DE04AAF76F5C}"/>
              </a:ext>
            </a:extLst>
          </p:cNvPr>
          <p:cNvSpPr txBox="1"/>
          <p:nvPr/>
        </p:nvSpPr>
        <p:spPr>
          <a:xfrm>
            <a:off x="617280" y="1451436"/>
            <a:ext cx="10841727" cy="6786473"/>
          </a:xfrm>
          <a:prstGeom prst="rect">
            <a:avLst/>
          </a:prstGeom>
          <a:noFill/>
        </p:spPr>
        <p:txBody>
          <a:bodyPr wrap="square" rtlCol="0">
            <a:spAutoFit/>
          </a:bodyPr>
          <a:lstStyle/>
          <a:p>
            <a:endParaRPr lang="en-US" dirty="0"/>
          </a:p>
          <a:p>
            <a:endParaRPr lang="en-US" dirty="0"/>
          </a:p>
          <a:p>
            <a:r>
              <a:rPr lang="en-US" b="1" dirty="0">
                <a:solidFill>
                  <a:srgbClr val="FF0000"/>
                </a:solidFill>
              </a:rPr>
              <a:t>Internet Layer:</a:t>
            </a:r>
          </a:p>
          <a:p>
            <a:pPr>
              <a:lnSpc>
                <a:spcPct val="150000"/>
              </a:lnSpc>
            </a:pPr>
            <a:r>
              <a:rPr lang="en-US" dirty="0"/>
              <a:t>In networking, </a:t>
            </a:r>
            <a:r>
              <a:rPr lang="en-US" dirty="0">
                <a:solidFill>
                  <a:srgbClr val="FF0000"/>
                </a:solidFill>
              </a:rPr>
              <a:t>the </a:t>
            </a:r>
            <a:r>
              <a:rPr lang="en-US" b="1" dirty="0">
                <a:solidFill>
                  <a:srgbClr val="FF0000"/>
                </a:solidFill>
              </a:rPr>
              <a:t>Internet Layer</a:t>
            </a:r>
            <a:r>
              <a:rPr lang="en-US" dirty="0">
                <a:solidFill>
                  <a:srgbClr val="FF0000"/>
                </a:solidFill>
              </a:rPr>
              <a:t> </a:t>
            </a:r>
            <a:r>
              <a:rPr lang="en-US" dirty="0"/>
              <a:t>is responsible for </a:t>
            </a:r>
            <a:r>
              <a:rPr lang="en-US" b="1" dirty="0">
                <a:solidFill>
                  <a:srgbClr val="FF0000"/>
                </a:solidFill>
              </a:rPr>
              <a:t>addressing, routing, and delivering packets</a:t>
            </a:r>
            <a:r>
              <a:rPr lang="en-US" dirty="0">
                <a:solidFill>
                  <a:srgbClr val="FF0000"/>
                </a:solidFill>
              </a:rPr>
              <a:t> </a:t>
            </a:r>
            <a:r>
              <a:rPr lang="en-US" dirty="0"/>
              <a:t>between devices across different networks — most commonly using the </a:t>
            </a:r>
            <a:r>
              <a:rPr lang="en-US" b="1" dirty="0">
                <a:solidFill>
                  <a:srgbClr val="FF0000"/>
                </a:solidFill>
              </a:rPr>
              <a:t>Internet Protocol (IP)</a:t>
            </a:r>
            <a:r>
              <a:rPr lang="en-US" dirty="0">
                <a:solidFill>
                  <a:srgbClr val="FF0000"/>
                </a:solidFill>
              </a:rPr>
              <a:t> . </a:t>
            </a:r>
            <a:r>
              <a:rPr lang="en-US" dirty="0"/>
              <a:t>However, IoT networks are </a:t>
            </a:r>
            <a:r>
              <a:rPr lang="en-US" b="1" dirty="0"/>
              <a:t>not like normal IP networks. </a:t>
            </a:r>
            <a:r>
              <a:rPr lang="en-US" dirty="0"/>
              <a:t>In IoT systems, the Internet Layer allows </a:t>
            </a:r>
            <a:r>
              <a:rPr lang="en-US" dirty="0">
                <a:solidFill>
                  <a:srgbClr val="FF0000"/>
                </a:solidFill>
              </a:rPr>
              <a:t>tiny sensors and actuators to </a:t>
            </a:r>
            <a:r>
              <a:rPr lang="en-US" b="1" dirty="0">
                <a:solidFill>
                  <a:srgbClr val="FF0000"/>
                </a:solidFill>
              </a:rPr>
              <a:t>communicate globally</a:t>
            </a:r>
            <a:r>
              <a:rPr lang="en-US" dirty="0">
                <a:solidFill>
                  <a:srgbClr val="FF0000"/>
                </a:solidFill>
              </a:rPr>
              <a:t> </a:t>
            </a:r>
            <a:r>
              <a:rPr lang="en-US" dirty="0"/>
              <a:t>— sending their data to cloud servers or other devices over the Internet.</a:t>
            </a:r>
          </a:p>
          <a:p>
            <a:r>
              <a:rPr lang="en-US" dirty="0"/>
              <a:t>Many IoT deployments constitute </a:t>
            </a:r>
            <a:r>
              <a:rPr lang="en-US" dirty="0">
                <a:solidFill>
                  <a:srgbClr val="FF0000"/>
                </a:solidFill>
              </a:rPr>
              <a:t>Low power &amp; Lossy Networks (LLNs).</a:t>
            </a:r>
          </a:p>
          <a:p>
            <a:pPr marL="285750" indent="-285750">
              <a:lnSpc>
                <a:spcPct val="150000"/>
              </a:lnSpc>
              <a:buFont typeface="Wingdings" panose="05000000000000000000" pitchFamily="2" charset="2"/>
              <a:buChar char="Ø"/>
            </a:pPr>
            <a:r>
              <a:rPr lang="en-US" b="1" dirty="0"/>
              <a:t>LLNs</a:t>
            </a:r>
            <a:r>
              <a:rPr lang="en-US" dirty="0"/>
              <a:t> are IoT networks made up of </a:t>
            </a:r>
            <a:r>
              <a:rPr lang="en-US" b="1" dirty="0">
                <a:solidFill>
                  <a:srgbClr val="FF0000"/>
                </a:solidFill>
              </a:rPr>
              <a:t>a large number of constrained devices</a:t>
            </a:r>
            <a:r>
              <a:rPr lang="en-US" dirty="0">
                <a:solidFill>
                  <a:srgbClr val="FF0000"/>
                </a:solidFill>
              </a:rPr>
              <a:t> </a:t>
            </a:r>
            <a:r>
              <a:rPr lang="en-US" dirty="0"/>
              <a:t>that:</a:t>
            </a:r>
          </a:p>
          <a:p>
            <a:pPr marL="285750" indent="-285750">
              <a:lnSpc>
                <a:spcPct val="150000"/>
              </a:lnSpc>
              <a:buFont typeface="Arial" panose="020B0604020202020204" pitchFamily="34" charset="0"/>
              <a:buChar char="•"/>
            </a:pPr>
            <a:r>
              <a:rPr lang="en-US" dirty="0">
                <a:solidFill>
                  <a:srgbClr val="FF0000"/>
                </a:solidFill>
              </a:rPr>
              <a:t>Have </a:t>
            </a:r>
            <a:r>
              <a:rPr lang="en-US" b="1" dirty="0">
                <a:solidFill>
                  <a:srgbClr val="FF0000"/>
                </a:solidFill>
              </a:rPr>
              <a:t>limited power</a:t>
            </a:r>
            <a:r>
              <a:rPr lang="en-US" dirty="0">
                <a:solidFill>
                  <a:srgbClr val="FF0000"/>
                </a:solidFill>
              </a:rPr>
              <a:t> (battery).</a:t>
            </a:r>
          </a:p>
          <a:p>
            <a:pPr marL="285750" indent="-285750">
              <a:lnSpc>
                <a:spcPct val="150000"/>
              </a:lnSpc>
              <a:buFont typeface="Arial" panose="020B0604020202020204" pitchFamily="34" charset="0"/>
              <a:buChar char="•"/>
            </a:pPr>
            <a:r>
              <a:rPr lang="en-US" dirty="0">
                <a:solidFill>
                  <a:srgbClr val="FF0000"/>
                </a:solidFill>
              </a:rPr>
              <a:t>Have </a:t>
            </a:r>
            <a:r>
              <a:rPr lang="en-US" b="1" dirty="0">
                <a:solidFill>
                  <a:srgbClr val="FF0000"/>
                </a:solidFill>
              </a:rPr>
              <a:t>small memory and CPU</a:t>
            </a:r>
            <a:r>
              <a:rPr lang="en-US" dirty="0">
                <a:solidFill>
                  <a:srgbClr val="FF0000"/>
                </a:solidFill>
              </a:rPr>
              <a:t>.</a:t>
            </a:r>
          </a:p>
          <a:p>
            <a:pPr marL="285750" indent="-285750">
              <a:lnSpc>
                <a:spcPct val="150000"/>
              </a:lnSpc>
              <a:buFont typeface="Arial" panose="020B0604020202020204" pitchFamily="34" charset="0"/>
              <a:buChar char="•"/>
            </a:pPr>
            <a:r>
              <a:rPr lang="en-US" dirty="0"/>
              <a:t>Are </a:t>
            </a:r>
            <a:r>
              <a:rPr lang="en-US" dirty="0">
                <a:solidFill>
                  <a:srgbClr val="FF0000"/>
                </a:solidFill>
              </a:rPr>
              <a:t>connected using </a:t>
            </a:r>
            <a:r>
              <a:rPr lang="en-US" b="1" dirty="0">
                <a:solidFill>
                  <a:srgbClr val="FF0000"/>
                </a:solidFill>
              </a:rPr>
              <a:t>wireless links</a:t>
            </a:r>
            <a:r>
              <a:rPr lang="en-US" dirty="0">
                <a:solidFill>
                  <a:srgbClr val="FF0000"/>
                </a:solidFill>
              </a:rPr>
              <a:t> that can be </a:t>
            </a:r>
            <a:r>
              <a:rPr lang="en-US" b="1" dirty="0">
                <a:solidFill>
                  <a:srgbClr val="FF0000"/>
                </a:solidFill>
              </a:rPr>
              <a:t>unreliable (fail)</a:t>
            </a:r>
            <a:r>
              <a:rPr lang="en-US" dirty="0">
                <a:solidFill>
                  <a:srgbClr val="FF0000"/>
                </a:solidFill>
              </a:rPr>
              <a:t> .</a:t>
            </a:r>
          </a:p>
          <a:p>
            <a:pPr>
              <a:lnSpc>
                <a:spcPct val="150000"/>
              </a:lnSpc>
            </a:pPr>
            <a:endParaRPr lang="en-US" b="1" dirty="0">
              <a:solidFill>
                <a:srgbClr val="FF0000"/>
              </a:solidFill>
            </a:endParaRPr>
          </a:p>
          <a:p>
            <a:endParaRPr lang="en-US" b="1" dirty="0">
              <a:solidFill>
                <a:srgbClr val="FF0000"/>
              </a:solidFill>
            </a:endParaRPr>
          </a:p>
          <a:p>
            <a:endParaRPr lang="en-US" b="1" dirty="0">
              <a:solidFill>
                <a:srgbClr val="FF0000"/>
              </a:solidFill>
            </a:endParaRPr>
          </a:p>
          <a:p>
            <a:endParaRPr lang="en-US" b="1" u="sng" dirty="0">
              <a:solidFill>
                <a:srgbClr val="FF0000"/>
              </a:solidFill>
            </a:endParaRPr>
          </a:p>
          <a:p>
            <a:endParaRPr lang="en-US" b="1" u="sng" dirty="0">
              <a:solidFill>
                <a:srgbClr val="FF0000"/>
              </a:solidFill>
            </a:endParaRPr>
          </a:p>
          <a:p>
            <a:endParaRPr lang="en-US" sz="2400" dirty="0">
              <a:solidFill>
                <a:srgbClr val="FF0000"/>
              </a:solidFill>
            </a:endParaRPr>
          </a:p>
          <a:p>
            <a:endParaRPr lang="en-US" sz="2400" dirty="0">
              <a:solidFill>
                <a:srgbClr val="FF0000"/>
              </a:solidFill>
            </a:endParaRPr>
          </a:p>
        </p:txBody>
      </p:sp>
    </p:spTree>
    <p:extLst>
      <p:ext uri="{BB962C8B-B14F-4D97-AF65-F5344CB8AC3E}">
        <p14:creationId xmlns:p14="http://schemas.microsoft.com/office/powerpoint/2010/main" val="94323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DDBA0-8DF6-98F4-66BB-1E826115F5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F41839-90A7-D9C7-4A9E-39745F99BE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831FD2B-643C-BA73-20C9-9700553D18B4}"/>
              </a:ext>
            </a:extLst>
          </p:cNvPr>
          <p:cNvSpPr txBox="1"/>
          <p:nvPr/>
        </p:nvSpPr>
        <p:spPr>
          <a:xfrm>
            <a:off x="2375771" y="158774"/>
            <a:ext cx="6917816" cy="1508105"/>
          </a:xfrm>
          <a:prstGeom prst="rect">
            <a:avLst/>
          </a:prstGeom>
          <a:noFill/>
        </p:spPr>
        <p:txBody>
          <a:bodyPr wrap="square" rtlCol="0">
            <a:spAutoFit/>
          </a:bodyPr>
          <a:lstStyle/>
          <a:p>
            <a:endParaRPr lang="en-US" dirty="0"/>
          </a:p>
          <a:p>
            <a:endParaRPr lang="en-US" dirty="0"/>
          </a:p>
          <a:p>
            <a:endParaRPr lang="en-US" dirty="0"/>
          </a:p>
          <a:p>
            <a:endParaRPr lang="en-US" dirty="0"/>
          </a:p>
          <a:p>
            <a:r>
              <a:rPr lang="en-US" sz="2000" b="1" dirty="0"/>
              <a:t>IoT Protocol Stack: A Layered View </a:t>
            </a:r>
            <a:endParaRPr lang="en-US" sz="2400" b="1" dirty="0"/>
          </a:p>
        </p:txBody>
      </p:sp>
      <p:sp>
        <p:nvSpPr>
          <p:cNvPr id="5" name="Rectangle 4">
            <a:extLst>
              <a:ext uri="{FF2B5EF4-FFF2-40B4-BE49-F238E27FC236}">
                <a16:creationId xmlns:a16="http://schemas.microsoft.com/office/drawing/2014/main" id="{C03F3D57-C6B8-2928-EBF5-4B6309304D72}"/>
              </a:ext>
            </a:extLst>
          </p:cNvPr>
          <p:cNvSpPr/>
          <p:nvPr/>
        </p:nvSpPr>
        <p:spPr>
          <a:xfrm>
            <a:off x="942307" y="7898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E51E7C7-8676-5560-0453-E6CA0037C899}"/>
              </a:ext>
            </a:extLst>
          </p:cNvPr>
          <p:cNvSpPr txBox="1"/>
          <p:nvPr/>
        </p:nvSpPr>
        <p:spPr>
          <a:xfrm>
            <a:off x="1218023" y="988137"/>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6B50218-B660-9D29-238D-CD35E43227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FBAF9A8-93B5-E709-947E-83D98406C111}"/>
              </a:ext>
            </a:extLst>
          </p:cNvPr>
          <p:cNvSpPr txBox="1"/>
          <p:nvPr/>
        </p:nvSpPr>
        <p:spPr>
          <a:xfrm>
            <a:off x="617280" y="2070255"/>
            <a:ext cx="10761785" cy="369332"/>
          </a:xfrm>
          <a:prstGeom prst="rect">
            <a:avLst/>
          </a:prstGeom>
          <a:noFill/>
        </p:spPr>
        <p:txBody>
          <a:bodyPr wrap="square" rtlCol="0">
            <a:spAutoFit/>
          </a:bodyPr>
          <a:lstStyle/>
          <a:p>
            <a:r>
              <a:rPr lang="en-US" b="1">
                <a:solidFill>
                  <a:srgbClr val="FF0000"/>
                </a:solidFill>
              </a:rPr>
              <a:t>Internet Layer:</a:t>
            </a:r>
            <a:endParaRPr lang="en-US" b="1" dirty="0">
              <a:solidFill>
                <a:srgbClr val="FF0000"/>
              </a:solidFill>
            </a:endParaRPr>
          </a:p>
        </p:txBody>
      </p:sp>
      <p:sp>
        <p:nvSpPr>
          <p:cNvPr id="6" name="TextBox 5">
            <a:extLst>
              <a:ext uri="{FF2B5EF4-FFF2-40B4-BE49-F238E27FC236}">
                <a16:creationId xmlns:a16="http://schemas.microsoft.com/office/drawing/2014/main" id="{C9F5851E-C9CE-00DC-E483-F308557B7757}"/>
              </a:ext>
            </a:extLst>
          </p:cNvPr>
          <p:cNvSpPr txBox="1"/>
          <p:nvPr/>
        </p:nvSpPr>
        <p:spPr>
          <a:xfrm>
            <a:off x="617280" y="2359234"/>
            <a:ext cx="10841727" cy="738664"/>
          </a:xfrm>
          <a:prstGeom prst="rect">
            <a:avLst/>
          </a:prstGeom>
          <a:noFill/>
        </p:spPr>
        <p:txBody>
          <a:bodyPr wrap="square" rtlCol="0">
            <a:spAutoFit/>
          </a:bodyPr>
          <a:lstStyle/>
          <a:p>
            <a:r>
              <a:rPr lang="en-US" b="1" dirty="0"/>
              <a:t>Common Use Cases for LLNs:</a:t>
            </a:r>
          </a:p>
          <a:p>
            <a:endParaRPr lang="en-US" sz="2400" dirty="0">
              <a:solidFill>
                <a:srgbClr val="FF0000"/>
              </a:solidFill>
            </a:endParaRPr>
          </a:p>
        </p:txBody>
      </p:sp>
      <p:pic>
        <p:nvPicPr>
          <p:cNvPr id="8" name="Picture 7">
            <a:extLst>
              <a:ext uri="{FF2B5EF4-FFF2-40B4-BE49-F238E27FC236}">
                <a16:creationId xmlns:a16="http://schemas.microsoft.com/office/drawing/2014/main" id="{B88041FB-846F-9FA3-D031-2C4077E6C36B}"/>
              </a:ext>
            </a:extLst>
          </p:cNvPr>
          <p:cNvPicPr>
            <a:picLocks noChangeAspect="1"/>
          </p:cNvPicPr>
          <p:nvPr/>
        </p:nvPicPr>
        <p:blipFill>
          <a:blip r:embed="rId4"/>
          <a:stretch>
            <a:fillRect/>
          </a:stretch>
        </p:blipFill>
        <p:spPr>
          <a:xfrm>
            <a:off x="4069582" y="2443905"/>
            <a:ext cx="6317430" cy="3071070"/>
          </a:xfrm>
          <a:prstGeom prst="rect">
            <a:avLst/>
          </a:prstGeom>
        </p:spPr>
      </p:pic>
    </p:spTree>
    <p:extLst>
      <p:ext uri="{BB962C8B-B14F-4D97-AF65-F5344CB8AC3E}">
        <p14:creationId xmlns:p14="http://schemas.microsoft.com/office/powerpoint/2010/main" val="2420161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359AC-E9A6-D080-029C-8CDB12DF0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A6841-D63E-729C-5B29-EC524FFB13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Gorry and Scott-Morton (1971) proposed a framework that is a 3-by-3 matrix</a:t>
            </a:r>
          </a:p>
        </p:txBody>
      </p:sp>
      <p:sp>
        <p:nvSpPr>
          <p:cNvPr id="3" name="TextBox 2">
            <a:extLst>
              <a:ext uri="{FF2B5EF4-FFF2-40B4-BE49-F238E27FC236}">
                <a16:creationId xmlns:a16="http://schemas.microsoft.com/office/drawing/2014/main" id="{20334B67-6747-8D04-26ED-D2B3B998119A}"/>
              </a:ext>
            </a:extLst>
          </p:cNvPr>
          <p:cNvSpPr txBox="1"/>
          <p:nvPr/>
        </p:nvSpPr>
        <p:spPr>
          <a:xfrm>
            <a:off x="2240783" y="-560094"/>
            <a:ext cx="6636463"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latin typeface="Alexandria"/>
              </a:rPr>
              <a:t>Summary</a:t>
            </a:r>
            <a:endParaRPr lang="en-US" b="1" dirty="0">
              <a:latin typeface="Alexandria"/>
            </a:endParaRPr>
          </a:p>
        </p:txBody>
      </p:sp>
      <p:sp>
        <p:nvSpPr>
          <p:cNvPr id="5" name="Rectangle 4">
            <a:extLst>
              <a:ext uri="{FF2B5EF4-FFF2-40B4-BE49-F238E27FC236}">
                <a16:creationId xmlns:a16="http://schemas.microsoft.com/office/drawing/2014/main" id="{D9131196-BA91-CC5D-4E25-CC794DE561C1}"/>
              </a:ext>
            </a:extLst>
          </p:cNvPr>
          <p:cNvSpPr/>
          <p:nvPr/>
        </p:nvSpPr>
        <p:spPr>
          <a:xfrm>
            <a:off x="942309" y="1030858"/>
            <a:ext cx="1298474" cy="843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41AD14DD-8F1B-038B-7A31-9C243C2D8628}"/>
              </a:ext>
            </a:extLst>
          </p:cNvPr>
          <p:cNvSpPr txBox="1"/>
          <p:nvPr/>
        </p:nvSpPr>
        <p:spPr>
          <a:xfrm>
            <a:off x="1108432" y="1021247"/>
            <a:ext cx="966228" cy="14465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a:p>
            <a:pPr algn="ct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8E3D900-B0CF-1FE4-7516-73573FD4DEB0}"/>
              </a:ext>
            </a:extLst>
          </p:cNvPr>
          <p:cNvSpPr txBox="1"/>
          <p:nvPr/>
        </p:nvSpPr>
        <p:spPr>
          <a:xfrm>
            <a:off x="897860" y="1959691"/>
            <a:ext cx="10532140" cy="2015936"/>
          </a:xfrm>
          <a:prstGeom prst="rect">
            <a:avLst/>
          </a:prstGeom>
          <a:noFill/>
        </p:spPr>
        <p:txBody>
          <a:bodyPr wrap="square" rtlCol="0">
            <a:spAutoFit/>
          </a:bodyPr>
          <a:lstStyle/>
          <a:p>
            <a:pPr algn="just">
              <a:lnSpc>
                <a:spcPct val="150000"/>
              </a:lnSpc>
            </a:pPr>
            <a:endParaRPr lang="en-US" sz="2000" dirty="0">
              <a:latin typeface="Alexandria"/>
            </a:endParaRPr>
          </a:p>
          <a:p>
            <a:pPr algn="just">
              <a:lnSpc>
                <a:spcPct val="150000"/>
              </a:lnSpc>
            </a:pPr>
            <a:endParaRPr lang="en-US" sz="2000" dirty="0">
              <a:latin typeface="Alexandria"/>
            </a:endParaRPr>
          </a:p>
          <a:p>
            <a:endParaRPr lang="en-US" b="1" dirty="0"/>
          </a:p>
          <a:p>
            <a:endParaRPr lang="en-US" b="1" dirty="0"/>
          </a:p>
          <a:p>
            <a:pPr algn="ctr"/>
            <a:endParaRPr lang="en-US" sz="1100" b="1" dirty="0"/>
          </a:p>
          <a:p>
            <a:endParaRPr lang="en-US" dirty="0"/>
          </a:p>
        </p:txBody>
      </p:sp>
      <p:pic>
        <p:nvPicPr>
          <p:cNvPr id="7" name="Graphic 21">
            <a:extLst>
              <a:ext uri="{FF2B5EF4-FFF2-40B4-BE49-F238E27FC236}">
                <a16:creationId xmlns:a16="http://schemas.microsoft.com/office/drawing/2014/main" id="{0908B1DC-840F-6713-AAC2-298A6697F6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4CC1C6-7FF2-C64B-93A7-C5D534BBAB1B}"/>
              </a:ext>
            </a:extLst>
          </p:cNvPr>
          <p:cNvSpPr txBox="1"/>
          <p:nvPr/>
        </p:nvSpPr>
        <p:spPr>
          <a:xfrm>
            <a:off x="586636" y="2240580"/>
            <a:ext cx="9944755" cy="3211457"/>
          </a:xfrm>
          <a:prstGeom prst="rect">
            <a:avLst/>
          </a:prstGeom>
          <a:noFill/>
        </p:spPr>
        <p:txBody>
          <a:bodyPr wrap="square" rtlCol="0">
            <a:spAutoFit/>
          </a:bodyPr>
          <a:lstStyle/>
          <a:p>
            <a:pPr marL="461963" indent="-461963">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Big data analytics</a:t>
            </a:r>
          </a:p>
          <a:p>
            <a:pPr marL="461963" indent="-461963">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Explain the </a:t>
            </a:r>
            <a:r>
              <a:rPr lang="en-US" sz="2400" dirty="0" err="1">
                <a:latin typeface="Times New Roman" panose="02020603050405020304" pitchFamily="18" charset="0"/>
                <a:cs typeface="Times New Roman" panose="02020603050405020304" pitchFamily="18" charset="0"/>
              </a:rPr>
              <a:t>Iot</a:t>
            </a:r>
            <a:r>
              <a:rPr lang="en-US" sz="2400" dirty="0">
                <a:latin typeface="Times New Roman" panose="02020603050405020304" pitchFamily="18" charset="0"/>
                <a:cs typeface="Times New Roman" panose="02020603050405020304" pitchFamily="18" charset="0"/>
              </a:rPr>
              <a:t> and big data use cases</a:t>
            </a:r>
          </a:p>
          <a:p>
            <a:pPr marL="457200" indent="-457200">
              <a:lnSpc>
                <a:spcPct val="200000"/>
              </a:lnSpc>
              <a:buFont typeface="+mj-lt"/>
              <a:buAutoNum type="arabicPeriod"/>
            </a:pPr>
            <a:r>
              <a:rPr lang="en-US" sz="2400" dirty="0">
                <a:latin typeface="Times New Roman" panose="02020603050405020304" pitchFamily="18" charset="0"/>
                <a:cs typeface="Times New Roman" panose="02020603050405020304" pitchFamily="18" charset="0"/>
              </a:rPr>
              <a:t>IoT networking layers</a:t>
            </a:r>
          </a:p>
          <a:p>
            <a:pPr marL="461963" indent="-461963">
              <a:lnSpc>
                <a:spcPct val="300000"/>
              </a:lnSpc>
              <a:buFont typeface="+mj-lt"/>
              <a:buAutoNum type="arabicPeriod"/>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9472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http://purl.org/dc/elements/1.1/"/>
    <ds:schemaRef ds:uri="http://purl.org/dc/terms/"/>
    <ds:schemaRef ds:uri="http://schemas.microsoft.com/office/2006/metadata/properties"/>
    <ds:schemaRef ds:uri="http://purl.org/dc/dcmitype/"/>
    <ds:schemaRef ds:uri="688354b5-287c-4cda-825e-1d7935aea40e"/>
    <ds:schemaRef ds:uri="http://schemas.microsoft.com/office/2006/documentManagement/typ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1802</TotalTime>
  <Words>3831</Words>
  <Application>Microsoft Office PowerPoint</Application>
  <PresentationFormat>Widescreen</PresentationFormat>
  <Paragraphs>500</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552</cp:revision>
  <dcterms:created xsi:type="dcterms:W3CDTF">2023-04-29T09:08:00Z</dcterms:created>
  <dcterms:modified xsi:type="dcterms:W3CDTF">2025-11-04T11:22:42Z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