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51"/>
  </p:notesMasterIdLst>
  <p:sldIdLst>
    <p:sldId id="256" r:id="rId5"/>
    <p:sldId id="313" r:id="rId6"/>
    <p:sldId id="1595" r:id="rId7"/>
    <p:sldId id="1594" r:id="rId8"/>
    <p:sldId id="1634" r:id="rId9"/>
    <p:sldId id="1624" r:id="rId10"/>
    <p:sldId id="1635" r:id="rId11"/>
    <p:sldId id="1652" r:id="rId12"/>
    <p:sldId id="1653" r:id="rId13"/>
    <p:sldId id="1654" r:id="rId14"/>
    <p:sldId id="1596" r:id="rId15"/>
    <p:sldId id="1636" r:id="rId16"/>
    <p:sldId id="1655" r:id="rId17"/>
    <p:sldId id="1656" r:id="rId18"/>
    <p:sldId id="1657" r:id="rId19"/>
    <p:sldId id="1637" r:id="rId20"/>
    <p:sldId id="1638" r:id="rId21"/>
    <p:sldId id="1639" r:id="rId22"/>
    <p:sldId id="1597" r:id="rId23"/>
    <p:sldId id="1599" r:id="rId24"/>
    <p:sldId id="1640" r:id="rId25"/>
    <p:sldId id="1600" r:id="rId26"/>
    <p:sldId id="1642" r:id="rId27"/>
    <p:sldId id="1601" r:id="rId28"/>
    <p:sldId id="1643" r:id="rId29"/>
    <p:sldId id="1644" r:id="rId30"/>
    <p:sldId id="1602" r:id="rId31"/>
    <p:sldId id="1603" r:id="rId32"/>
    <p:sldId id="1645" r:id="rId33"/>
    <p:sldId id="1646" r:id="rId34"/>
    <p:sldId id="1605" r:id="rId35"/>
    <p:sldId id="1626" r:id="rId36"/>
    <p:sldId id="1647" r:id="rId37"/>
    <p:sldId id="1627" r:id="rId38"/>
    <p:sldId id="1648" r:id="rId39"/>
    <p:sldId id="1628" r:id="rId40"/>
    <p:sldId id="1630" r:id="rId41"/>
    <p:sldId id="1650" r:id="rId42"/>
    <p:sldId id="1606" r:id="rId43"/>
    <p:sldId id="1651" r:id="rId44"/>
    <p:sldId id="1613" r:id="rId45"/>
    <p:sldId id="1649" r:id="rId46"/>
    <p:sldId id="1481" r:id="rId47"/>
    <p:sldId id="1620" r:id="rId48"/>
    <p:sldId id="1622" r:id="rId49"/>
    <p:sldId id="263" r:id="rId50"/>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35" autoAdjust="0"/>
    <p:restoredTop sz="88907" autoAdjust="0"/>
  </p:normalViewPr>
  <p:slideViewPr>
    <p:cSldViewPr snapToGrid="0">
      <p:cViewPr varScale="1">
        <p:scale>
          <a:sx n="62" d="100"/>
          <a:sy n="62" d="100"/>
        </p:scale>
        <p:origin x="100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60682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48724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985922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033577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52597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60376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6717359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i="1" dirty="0" smtClean="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70647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i="1" dirty="0" smtClean="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63531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239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B0F0"/>
                </a:solidFill>
              </a:defRPr>
            </a:lvl1pPr>
          </a:lstStyle>
          <a:p>
            <a:fld id="{7AD86B2E-B702-4422-B277-3A08C7449694}" type="datetimeFigureOut">
              <a:rPr lang="en-US" smtClean="0"/>
              <a:pPr/>
              <a:t>8/6/2024</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B0F0"/>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 xmlns:a16="http://schemas.microsoft.com/office/drawing/2014/main" id="{F7591E9D-599C-3BA1-6EF8-0ED11CDA87C3}"/>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74" r:id="rId15"/>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431280" y="992632"/>
            <a:ext cx="5505578" cy="560352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Sahar</a:t>
            </a:r>
            <a:r>
              <a:rPr lang="en-US" sz="2400" dirty="0" smtClean="0">
                <a:latin typeface="Times New Roman" panose="02020603050405020304" pitchFamily="18" charset="0"/>
                <a:cs typeface="Times New Roman" panose="02020603050405020304" pitchFamily="18" charset="0"/>
              </a:rPr>
              <a:t> Ahmed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34334" y="2289768"/>
            <a:ext cx="5668539"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 Employee Retention&amp;</a:t>
            </a:r>
          </a:p>
          <a:p>
            <a:r>
              <a:rPr lang="en-US" sz="4400" b="1" dirty="0" smtClean="0">
                <a:solidFill>
                  <a:srgbClr val="00B0F0"/>
                </a:solidFill>
                <a:latin typeface="Times New Roman" panose="02020603050405020304" pitchFamily="18" charset="0"/>
                <a:cs typeface="Times New Roman" panose="02020603050405020304" pitchFamily="18" charset="0"/>
              </a:rPr>
              <a:t> Engagement</a:t>
            </a:r>
            <a:endParaRPr lang="en-GB" alt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194617" y="582336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 xmlns:a16="http://schemas.microsoft.com/office/drawing/2014/main" id="{46F3C90B-EB3F-EA91-08C5-03400C278827}"/>
              </a:ext>
            </a:extLst>
          </p:cNvPr>
          <p:cNvSpPr/>
          <p:nvPr/>
        </p:nvSpPr>
        <p:spPr>
          <a:xfrm>
            <a:off x="6547729" y="1102519"/>
            <a:ext cx="5242475" cy="53629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146796"/>
            <a:ext cx="8417320" cy="2923877"/>
          </a:xfrm>
          <a:prstGeom prst="rect">
            <a:avLst/>
          </a:prstGeom>
          <a:noFill/>
        </p:spPr>
        <p:txBody>
          <a:bodyPr wrap="square" rtlCol="0">
            <a:spAutoFit/>
          </a:bodyPr>
          <a:lstStyle/>
          <a:p>
            <a:r>
              <a:rPr lang="en-US" sz="2400" dirty="0" smtClean="0">
                <a:effectLst>
                  <a:outerShdw blurRad="38100" dist="38100" dir="2700000" algn="tl">
                    <a:srgbClr val="C0C0C0"/>
                  </a:outerShdw>
                </a:effectLst>
              </a:rPr>
              <a:t>1. </a:t>
            </a:r>
            <a:r>
              <a:rPr lang="en-US" sz="2000" dirty="0">
                <a:latin typeface="Alexandria"/>
              </a:rPr>
              <a:t>Describe a comprehensive approach to retaining employees.</a:t>
            </a:r>
          </a:p>
          <a:p>
            <a:r>
              <a:rPr lang="en-US" sz="2000" dirty="0">
                <a:latin typeface="Alexandria"/>
              </a:rPr>
              <a:t>2. Explain why employee engagement is important, and how to foster such engagement. </a:t>
            </a:r>
          </a:p>
          <a:p>
            <a:r>
              <a:rPr lang="en-US" sz="2000" dirty="0">
                <a:latin typeface="Alexandria"/>
              </a:rPr>
              <a:t>3. Discuss what employers and supervisors can do to support employees’ career development needs. </a:t>
            </a:r>
          </a:p>
          <a:p>
            <a:r>
              <a:rPr lang="en-US" sz="2000" dirty="0">
                <a:latin typeface="Alexandria"/>
              </a:rPr>
              <a:t>4. List and discuss the four steps in effectively coaching an employee. </a:t>
            </a:r>
          </a:p>
          <a:p>
            <a:r>
              <a:rPr lang="en-US" sz="2000" dirty="0">
                <a:latin typeface="Alexandria"/>
              </a:rPr>
              <a:t>5. List the main decisions employers should address in reaching promotion decisions. </a:t>
            </a:r>
          </a:p>
          <a:p>
            <a:r>
              <a:rPr lang="en-US" sz="2000" dirty="0">
                <a:latin typeface="Alexandria"/>
              </a:rPr>
              <a:t>6. Explain the factors you would consider when dismissing an employee.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057034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815549" y="1962479"/>
            <a:ext cx="10141862" cy="4093428"/>
          </a:xfrm>
          <a:prstGeom prst="rect">
            <a:avLst/>
          </a:prstGeom>
          <a:noFill/>
        </p:spPr>
        <p:txBody>
          <a:bodyPr wrap="square" rtlCol="0">
            <a:spAutoFit/>
          </a:bodyPr>
          <a:lstStyle/>
          <a:p>
            <a:r>
              <a:rPr lang="en-US" sz="2000" b="1" dirty="0">
                <a:solidFill>
                  <a:srgbClr val="C00000"/>
                </a:solidFill>
                <a:latin typeface="Alexandria"/>
              </a:rPr>
              <a:t>Employee turnover</a:t>
            </a:r>
            <a:r>
              <a:rPr lang="en-US" sz="2000" dirty="0">
                <a:solidFill>
                  <a:srgbClr val="C00000"/>
                </a:solidFill>
                <a:latin typeface="Alexandria"/>
              </a:rPr>
              <a:t> </a:t>
            </a:r>
            <a:r>
              <a:rPr lang="en-US" sz="2000" dirty="0" smtClean="0">
                <a:latin typeface="Alexandria"/>
              </a:rPr>
              <a:t>– Is the </a:t>
            </a:r>
            <a:r>
              <a:rPr lang="en-US" sz="2000" dirty="0">
                <a:latin typeface="Alexandria"/>
              </a:rPr>
              <a:t>rate at which employees leave a company </a:t>
            </a:r>
            <a:r>
              <a:rPr lang="en-US" sz="2000" dirty="0" smtClean="0">
                <a:latin typeface="Alexandria"/>
              </a:rPr>
              <a:t>– It varies </a:t>
            </a:r>
            <a:r>
              <a:rPr lang="en-US" sz="2000" dirty="0">
                <a:latin typeface="Alexandria"/>
              </a:rPr>
              <a:t>greatly across industries. Some sectors, like hotels and food services, experience extremely high turnover rates, with nearly half of employees leaving voluntarily each year. In contrast, industries such as education have much lower turnover rates, around 12</a:t>
            </a:r>
            <a:r>
              <a:rPr lang="en-US" sz="2000" dirty="0" smtClean="0">
                <a:latin typeface="Alexandria"/>
              </a:rPr>
              <a:t>%.</a:t>
            </a:r>
          </a:p>
          <a:p>
            <a:endParaRPr lang="en-US" sz="2000" dirty="0">
              <a:latin typeface="Alexandria"/>
            </a:endParaRPr>
          </a:p>
          <a:p>
            <a:pPr lvl="0"/>
            <a:r>
              <a:rPr lang="en-US" sz="2000" b="1" dirty="0">
                <a:solidFill>
                  <a:srgbClr val="C00000"/>
                </a:solidFill>
                <a:latin typeface="Alexandria"/>
              </a:rPr>
              <a:t>Understanding Turnover Causes</a:t>
            </a:r>
            <a:r>
              <a:rPr lang="en-US" sz="2000" b="1" dirty="0" smtClean="0">
                <a:solidFill>
                  <a:srgbClr val="C00000"/>
                </a:solidFill>
                <a:latin typeface="Alexandria"/>
              </a:rPr>
              <a:t>:</a:t>
            </a:r>
          </a:p>
          <a:p>
            <a:pPr lvl="0"/>
            <a:endParaRPr lang="en-US" sz="2000" b="1"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Identify key reasons for employee departure (e.g., pay, career growth, work-life balance)</a:t>
            </a:r>
          </a:p>
          <a:p>
            <a:pPr marL="800100" lvl="1" indent="-342900">
              <a:buFont typeface="Arial" panose="020B0604020202020204" pitchFamily="34" charset="0"/>
              <a:buChar char="•"/>
            </a:pPr>
            <a:r>
              <a:rPr lang="en-US" sz="2000" dirty="0">
                <a:latin typeface="Alexandria"/>
              </a:rPr>
              <a:t>Consider less obvious factors (e.g., unfair treatment, lack of recognition)</a:t>
            </a:r>
          </a:p>
          <a:p>
            <a:pPr marL="800100" lvl="1" indent="-342900">
              <a:buFont typeface="Arial" panose="020B0604020202020204" pitchFamily="34" charset="0"/>
              <a:buChar char="•"/>
            </a:pPr>
            <a:r>
              <a:rPr lang="en-US" sz="2000" dirty="0">
                <a:latin typeface="Alexandria"/>
              </a:rPr>
              <a:t>Analyze external influences (e.g., unemployment rates)</a:t>
            </a:r>
          </a:p>
          <a:p>
            <a:pPr marL="34290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Introduction</a:t>
            </a:r>
            <a:endParaRPr lang="en-US" sz="2400" b="1" dirty="0">
              <a:latin typeface="Alexandria"/>
            </a:endParaRPr>
          </a:p>
        </p:txBody>
      </p:sp>
    </p:spTree>
    <p:extLst>
      <p:ext uri="{BB962C8B-B14F-4D97-AF65-F5344CB8AC3E}">
        <p14:creationId xmlns:p14="http://schemas.microsoft.com/office/powerpoint/2010/main" val="2166336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3170099"/>
          </a:xfrm>
          <a:prstGeom prst="rect">
            <a:avLst/>
          </a:prstGeom>
          <a:noFill/>
        </p:spPr>
        <p:txBody>
          <a:bodyPr wrap="square" rtlCol="0">
            <a:spAutoFit/>
          </a:bodyPr>
          <a:lstStyle/>
          <a:p>
            <a:pPr marL="457200" indent="-457200">
              <a:buAutoNum type="arabicPeriod"/>
            </a:pPr>
            <a:r>
              <a:rPr lang="en-US" sz="2000" b="1" dirty="0" smtClean="0">
                <a:solidFill>
                  <a:srgbClr val="C00000"/>
                </a:solidFill>
                <a:latin typeface="Alexandria"/>
              </a:rPr>
              <a:t>Identify </a:t>
            </a:r>
            <a:r>
              <a:rPr lang="en-US" sz="2000" b="1" dirty="0">
                <a:solidFill>
                  <a:srgbClr val="C00000"/>
                </a:solidFill>
                <a:latin typeface="Alexandria"/>
              </a:rPr>
              <a:t>the Problem and Issues</a:t>
            </a:r>
            <a:r>
              <a:rPr lang="en-US" sz="2000" b="1" dirty="0" smtClean="0">
                <a:solidFill>
                  <a:srgbClr val="C00000"/>
                </a:solidFill>
                <a:latin typeface="Alexandria"/>
              </a:rPr>
              <a:t>:</a:t>
            </a:r>
          </a:p>
          <a:p>
            <a:endParaRPr lang="en-US" sz="2000" dirty="0">
              <a:latin typeface="Alexandria"/>
            </a:endParaRPr>
          </a:p>
          <a:p>
            <a:pPr lvl="0"/>
            <a:r>
              <a:rPr lang="en-US" sz="2000" dirty="0">
                <a:latin typeface="Alexandria"/>
              </a:rPr>
              <a:t>Track employee turnover, focusing on high performers and potential future leaders.</a:t>
            </a:r>
          </a:p>
          <a:p>
            <a:pPr lvl="0"/>
            <a:r>
              <a:rPr lang="en-US" sz="2000" dirty="0">
                <a:latin typeface="Alexandria"/>
              </a:rPr>
              <a:t>Conduct exit interviews and employee attitude surveys to understand reasons for leaving.</a:t>
            </a:r>
          </a:p>
          <a:p>
            <a:pPr lvl="0"/>
            <a:r>
              <a:rPr lang="en-US" sz="2000" dirty="0">
                <a:latin typeface="Alexandria"/>
              </a:rPr>
              <a:t>Implement open-door policies and anonymous feedback mechanisms to identify and address morale issues early</a:t>
            </a:r>
            <a:r>
              <a:rPr lang="en-US" sz="2000" dirty="0" smtClean="0">
                <a:latin typeface="Alexandria"/>
              </a:rPr>
              <a:t>.</a:t>
            </a:r>
          </a:p>
          <a:p>
            <a:pPr lvl="0"/>
            <a:endParaRPr lang="en-US" sz="2000" dirty="0">
              <a:latin typeface="Alexandria"/>
            </a:endParaRPr>
          </a:p>
          <a:p>
            <a:r>
              <a:rPr lang="en-US" sz="2000" b="1" dirty="0">
                <a:latin typeface="Alexandria"/>
              </a:rPr>
              <a:t>Example:</a:t>
            </a:r>
            <a:r>
              <a:rPr lang="en-US" sz="2000" dirty="0">
                <a:latin typeface="Alexandria"/>
              </a:rPr>
              <a:t> Walmart reduced turnover by providing realistic job previews to set expectations.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Building an Employee </a:t>
            </a:r>
            <a:r>
              <a:rPr lang="en-US" sz="2400" b="1" dirty="0">
                <a:latin typeface="Alexandria"/>
              </a:rPr>
              <a:t>Retention Program</a:t>
            </a:r>
          </a:p>
        </p:txBody>
      </p:sp>
    </p:spTree>
    <p:extLst>
      <p:ext uri="{BB962C8B-B14F-4D97-AF65-F5344CB8AC3E}">
        <p14:creationId xmlns:p14="http://schemas.microsoft.com/office/powerpoint/2010/main" val="487857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2862322"/>
          </a:xfrm>
          <a:prstGeom prst="rect">
            <a:avLst/>
          </a:prstGeom>
          <a:noFill/>
        </p:spPr>
        <p:txBody>
          <a:bodyPr wrap="square" rtlCol="0">
            <a:spAutoFit/>
          </a:bodyPr>
          <a:lstStyle/>
          <a:p>
            <a:r>
              <a:rPr lang="en-US" sz="2000" b="1" dirty="0">
                <a:solidFill>
                  <a:srgbClr val="C00000"/>
                </a:solidFill>
              </a:rPr>
              <a:t>2</a:t>
            </a:r>
            <a:r>
              <a:rPr lang="en-US" sz="2000" b="1" dirty="0">
                <a:solidFill>
                  <a:srgbClr val="C00000"/>
                </a:solidFill>
                <a:latin typeface="Alexandria"/>
              </a:rPr>
              <a:t>. Competitive Compensation:</a:t>
            </a:r>
            <a:endParaRPr lang="en-US" sz="2000" dirty="0">
              <a:solidFill>
                <a:srgbClr val="C00000"/>
              </a:solidFill>
              <a:latin typeface="Alexandria"/>
            </a:endParaRPr>
          </a:p>
          <a:p>
            <a:pPr lvl="0"/>
            <a:r>
              <a:rPr lang="en-US" sz="2000" dirty="0">
                <a:latin typeface="Alexandria"/>
              </a:rPr>
              <a:t>Offer competitive pay and consider salary increases to retain valuable employees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3. Selection and Hiring:</a:t>
            </a:r>
            <a:endParaRPr lang="en-US" sz="2000" dirty="0">
              <a:solidFill>
                <a:srgbClr val="C00000"/>
              </a:solidFill>
              <a:latin typeface="Alexandria"/>
            </a:endParaRPr>
          </a:p>
          <a:p>
            <a:pPr lvl="0"/>
            <a:r>
              <a:rPr lang="en-US" sz="2000" dirty="0">
                <a:latin typeface="Alexandria"/>
              </a:rPr>
              <a:t>Select well-matched candidates for the job and company culture.</a:t>
            </a:r>
          </a:p>
          <a:p>
            <a:pPr lvl="0"/>
            <a:r>
              <a:rPr lang="en-US" sz="2000" dirty="0">
                <a:latin typeface="Alexandria"/>
              </a:rPr>
              <a:t>Choose and monitor supervisors to ensure positive employee relationships</a:t>
            </a:r>
            <a:r>
              <a:rPr lang="en-US" sz="2000" dirty="0" smtClean="0">
                <a:latin typeface="Alexandria"/>
              </a:rPr>
              <a:t>.</a:t>
            </a:r>
          </a:p>
          <a:p>
            <a:pPr lvl="0"/>
            <a:endParaRPr lang="en-US" sz="2000" dirty="0">
              <a:latin typeface="Alexandria"/>
            </a:endParaRPr>
          </a:p>
          <a:p>
            <a:r>
              <a:rPr lang="en-US" sz="2000" b="1" dirty="0">
                <a:latin typeface="Alexandria"/>
              </a:rPr>
              <a:t>Example:</a:t>
            </a:r>
            <a:r>
              <a:rPr lang="en-US" sz="2000" dirty="0">
                <a:latin typeface="Alexandria"/>
              </a:rPr>
              <a:t> FedEx uses employee surveys to gauge supervisor performance.</a:t>
            </a:r>
          </a:p>
          <a:p>
            <a:pPr marL="457200" indent="-457200">
              <a:buAutoNum type="arabicPeriod"/>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Building an Employee </a:t>
            </a:r>
            <a:r>
              <a:rPr lang="en-US" sz="2400" b="1" dirty="0">
                <a:latin typeface="Alexandria"/>
              </a:rPr>
              <a:t>Retention Program</a:t>
            </a:r>
          </a:p>
        </p:txBody>
      </p:sp>
    </p:spTree>
    <p:extLst>
      <p:ext uri="{BB962C8B-B14F-4D97-AF65-F5344CB8AC3E}">
        <p14:creationId xmlns:p14="http://schemas.microsoft.com/office/powerpoint/2010/main" val="127966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3477875"/>
          </a:xfrm>
          <a:prstGeom prst="rect">
            <a:avLst/>
          </a:prstGeom>
          <a:noFill/>
        </p:spPr>
        <p:txBody>
          <a:bodyPr wrap="square" rtlCol="0">
            <a:spAutoFit/>
          </a:bodyPr>
          <a:lstStyle/>
          <a:p>
            <a:r>
              <a:rPr lang="en-US" sz="2000" b="1" dirty="0" smtClean="0">
                <a:solidFill>
                  <a:srgbClr val="C00000"/>
                </a:solidFill>
                <a:latin typeface="Alexandria"/>
              </a:rPr>
              <a:t>4. Professional </a:t>
            </a:r>
            <a:r>
              <a:rPr lang="en-US" sz="2000" b="1" dirty="0">
                <a:solidFill>
                  <a:srgbClr val="C00000"/>
                </a:solidFill>
                <a:latin typeface="Alexandria"/>
              </a:rPr>
              <a:t>Growth Opportunities:</a:t>
            </a:r>
            <a:endParaRPr lang="en-US" sz="2000" dirty="0">
              <a:solidFill>
                <a:srgbClr val="C00000"/>
              </a:solidFill>
              <a:latin typeface="Alexandria"/>
            </a:endParaRPr>
          </a:p>
          <a:p>
            <a:pPr lvl="0"/>
            <a:r>
              <a:rPr lang="en-US" sz="2000" dirty="0">
                <a:latin typeface="Alexandria"/>
              </a:rPr>
              <a:t>Provide training and development programs to help employees advance their careers.</a:t>
            </a:r>
          </a:p>
          <a:p>
            <a:pPr lvl="0"/>
            <a:r>
              <a:rPr lang="en-US" sz="2000" dirty="0">
                <a:latin typeface="Alexandria"/>
              </a:rPr>
              <a:t>Regularly discuss career paths and development opportunities with employees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5. Clear Expectations and Recognition:</a:t>
            </a:r>
            <a:endParaRPr lang="en-US" sz="2000" dirty="0">
              <a:solidFill>
                <a:srgbClr val="C00000"/>
              </a:solidFill>
              <a:latin typeface="Alexandria"/>
            </a:endParaRPr>
          </a:p>
          <a:p>
            <a:pPr lvl="0"/>
            <a:r>
              <a:rPr lang="en-US" sz="2000" dirty="0">
                <a:latin typeface="Alexandria"/>
              </a:rPr>
              <a:t>Establish clear performance expectations for employees.</a:t>
            </a:r>
          </a:p>
          <a:p>
            <a:pPr lvl="0"/>
            <a:r>
              <a:rPr lang="en-US" sz="2000" dirty="0">
                <a:latin typeface="Alexandria"/>
              </a:rPr>
              <a:t>Recognize and reward employees for their achievements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6. Positive Work Culture and Environment:</a:t>
            </a:r>
            <a:endParaRPr lang="en-US" sz="2000" dirty="0">
              <a:solidFill>
                <a:srgbClr val="C00000"/>
              </a:solidFill>
              <a:latin typeface="Alexandria"/>
            </a:endParaRPr>
          </a:p>
          <a:p>
            <a:pPr lvl="0"/>
            <a:r>
              <a:rPr lang="en-US" sz="2000" dirty="0">
                <a:latin typeface="Alexandria"/>
              </a:rPr>
              <a:t>Foster a positive, collaborative, and respectful work environment.</a:t>
            </a:r>
          </a:p>
          <a:p>
            <a:pPr lvl="0"/>
            <a:r>
              <a:rPr lang="en-US" sz="2000" dirty="0">
                <a:latin typeface="Alexandria"/>
              </a:rPr>
              <a:t>Promote work-life balance with flexible work arrangements when possible.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2" name="Rectangle 1"/>
          <p:cNvSpPr/>
          <p:nvPr/>
        </p:nvSpPr>
        <p:spPr>
          <a:xfrm>
            <a:off x="2391666" y="1199156"/>
            <a:ext cx="6250429" cy="461665"/>
          </a:xfrm>
          <a:prstGeom prst="rect">
            <a:avLst/>
          </a:prstGeom>
        </p:spPr>
        <p:txBody>
          <a:bodyPr wrap="none">
            <a:spAutoFit/>
          </a:bodyPr>
          <a:lstStyle/>
          <a:p>
            <a:pPr algn="ctr"/>
            <a:r>
              <a:rPr lang="en-US" sz="2400" b="1" dirty="0">
                <a:latin typeface="Alexandria"/>
              </a:rPr>
              <a:t>Building an Employee Retention Program</a:t>
            </a:r>
          </a:p>
        </p:txBody>
      </p:sp>
    </p:spTree>
    <p:extLst>
      <p:ext uri="{BB962C8B-B14F-4D97-AF65-F5344CB8AC3E}">
        <p14:creationId xmlns:p14="http://schemas.microsoft.com/office/powerpoint/2010/main" val="427133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3785652"/>
          </a:xfrm>
          <a:prstGeom prst="rect">
            <a:avLst/>
          </a:prstGeom>
          <a:noFill/>
        </p:spPr>
        <p:txBody>
          <a:bodyPr wrap="square" rtlCol="0">
            <a:spAutoFit/>
          </a:bodyPr>
          <a:lstStyle/>
          <a:p>
            <a:r>
              <a:rPr lang="en-US" sz="2000" b="1" dirty="0">
                <a:solidFill>
                  <a:srgbClr val="C00000"/>
                </a:solidFill>
                <a:latin typeface="Alexandria"/>
              </a:rPr>
              <a:t>7. High-Performance Work Systems:</a:t>
            </a:r>
            <a:endParaRPr lang="en-US" sz="2000" dirty="0">
              <a:solidFill>
                <a:srgbClr val="C00000"/>
              </a:solidFill>
              <a:latin typeface="Alexandria"/>
            </a:endParaRPr>
          </a:p>
          <a:p>
            <a:pPr lvl="0"/>
            <a:r>
              <a:rPr lang="en-US" sz="2000" dirty="0">
                <a:latin typeface="Alexandria"/>
              </a:rPr>
              <a:t>Implement practices that empower employees and provide opportunities for problem-solving and decision-making.</a:t>
            </a:r>
          </a:p>
          <a:p>
            <a:pPr lvl="0"/>
            <a:r>
              <a:rPr lang="en-US" sz="2000" dirty="0">
                <a:latin typeface="Alexandria"/>
              </a:rPr>
              <a:t>Invest in employee development through promotions, competitive pay, and benefits</a:t>
            </a:r>
            <a:r>
              <a:rPr lang="en-US" sz="2000" dirty="0" smtClean="0">
                <a:latin typeface="Alexandria"/>
              </a:rPr>
              <a:t>.</a:t>
            </a:r>
          </a:p>
          <a:p>
            <a:pPr lvl="0"/>
            <a:endParaRPr lang="en-US" sz="2000" dirty="0">
              <a:solidFill>
                <a:srgbClr val="C00000"/>
              </a:solidFill>
              <a:latin typeface="Alexandria"/>
            </a:endParaRPr>
          </a:p>
          <a:p>
            <a:r>
              <a:rPr lang="en-US" sz="2000" b="1" dirty="0">
                <a:solidFill>
                  <a:srgbClr val="C00000"/>
                </a:solidFill>
                <a:latin typeface="Alexandria"/>
              </a:rPr>
              <a:t>8. Utilize Data and Analytics:</a:t>
            </a:r>
            <a:endParaRPr lang="en-US" sz="2000" dirty="0">
              <a:solidFill>
                <a:srgbClr val="C00000"/>
              </a:solidFill>
              <a:latin typeface="Alexandria"/>
            </a:endParaRPr>
          </a:p>
          <a:p>
            <a:pPr lvl="0"/>
            <a:r>
              <a:rPr lang="en-US" sz="2000" dirty="0">
                <a:latin typeface="Alexandria"/>
              </a:rPr>
              <a:t>Track employee data and use analytics to predict flight risk and identify potential turnover issues</a:t>
            </a:r>
            <a:r>
              <a:rPr lang="en-US" sz="2000" dirty="0" smtClean="0">
                <a:latin typeface="Alexandria"/>
              </a:rPr>
              <a:t>.</a:t>
            </a:r>
          </a:p>
          <a:p>
            <a:pPr lvl="0"/>
            <a:endParaRPr lang="en-US" sz="2000" dirty="0">
              <a:latin typeface="Alexandria"/>
            </a:endParaRPr>
          </a:p>
          <a:p>
            <a:r>
              <a:rPr lang="en-US" sz="2000" b="1" dirty="0">
                <a:latin typeface="Alexandria"/>
              </a:rPr>
              <a:t>Examples:</a:t>
            </a:r>
            <a:r>
              <a:rPr lang="en-US" sz="2000" dirty="0">
                <a:latin typeface="Alexandria"/>
              </a:rPr>
              <a:t> Nationwide Mutual provides turnover data to managers. </a:t>
            </a:r>
            <a:r>
              <a:rPr lang="en-US" sz="2000" dirty="0" err="1">
                <a:latin typeface="Alexandria"/>
              </a:rPr>
              <a:t>Allliant</a:t>
            </a:r>
            <a:r>
              <a:rPr lang="en-US" sz="2000" dirty="0">
                <a:latin typeface="Alexandria"/>
              </a:rPr>
              <a:t> Techsystems uses analytics to build employee "flight-risk" models.</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2" name="Rectangle 1"/>
          <p:cNvSpPr/>
          <p:nvPr/>
        </p:nvSpPr>
        <p:spPr>
          <a:xfrm>
            <a:off x="2391666" y="1199156"/>
            <a:ext cx="6250429" cy="461665"/>
          </a:xfrm>
          <a:prstGeom prst="rect">
            <a:avLst/>
          </a:prstGeom>
        </p:spPr>
        <p:txBody>
          <a:bodyPr wrap="none">
            <a:spAutoFit/>
          </a:bodyPr>
          <a:lstStyle/>
          <a:p>
            <a:pPr algn="ctr"/>
            <a:r>
              <a:rPr lang="en-US" sz="2400" b="1" dirty="0">
                <a:latin typeface="Alexandria"/>
              </a:rPr>
              <a:t>Building an Employee Retention Program</a:t>
            </a:r>
          </a:p>
        </p:txBody>
      </p:sp>
    </p:spTree>
    <p:extLst>
      <p:ext uri="{BB962C8B-B14F-4D97-AF65-F5344CB8AC3E}">
        <p14:creationId xmlns:p14="http://schemas.microsoft.com/office/powerpoint/2010/main" val="660146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3477875"/>
          </a:xfrm>
          <a:prstGeom prst="rect">
            <a:avLst/>
          </a:prstGeom>
          <a:noFill/>
        </p:spPr>
        <p:txBody>
          <a:bodyPr wrap="square" rtlCol="0">
            <a:spAutoFit/>
          </a:bodyPr>
          <a:lstStyle/>
          <a:p>
            <a:r>
              <a:rPr lang="en-US" sz="2000" b="1" dirty="0">
                <a:solidFill>
                  <a:srgbClr val="C00000"/>
                </a:solidFill>
                <a:latin typeface="Alexandria"/>
              </a:rPr>
              <a:t>Introduction</a:t>
            </a:r>
            <a:endParaRPr lang="en-US" sz="2000" dirty="0">
              <a:solidFill>
                <a:srgbClr val="C00000"/>
              </a:solidFill>
              <a:latin typeface="Alexandria"/>
            </a:endParaRPr>
          </a:p>
          <a:p>
            <a:r>
              <a:rPr lang="en-US" sz="2000" dirty="0">
                <a:latin typeface="Alexandria"/>
              </a:rPr>
              <a:t>IBM recognized the impending challenge posed by rapidly evolving technology on its workforce composition. The company foresaw a skills gap emerging between the current employee capabilities and the demands of the future business environment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Problem</a:t>
            </a:r>
            <a:endParaRPr lang="en-US" sz="2000" dirty="0">
              <a:solidFill>
                <a:srgbClr val="C00000"/>
              </a:solidFill>
              <a:latin typeface="Alexandria"/>
            </a:endParaRPr>
          </a:p>
          <a:p>
            <a:r>
              <a:rPr lang="en-US" sz="2000" dirty="0">
                <a:latin typeface="Alexandria"/>
              </a:rPr>
              <a:t>The traditional approach of periodic workforce evaluation and subsequent layoffs was deemed insufficient to address the dynamic nature of the technological landscape. IBM realized that retaining and </a:t>
            </a:r>
            <a:r>
              <a:rPr lang="en-US" sz="2000" dirty="0" err="1">
                <a:latin typeface="Alexandria"/>
              </a:rPr>
              <a:t>upskilling</a:t>
            </a:r>
            <a:r>
              <a:rPr lang="en-US" sz="2000" dirty="0">
                <a:latin typeface="Alexandria"/>
              </a:rPr>
              <a:t> its existing talent pool was crucial for its long-term success.</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2" name="Rectangle 1"/>
          <p:cNvSpPr/>
          <p:nvPr/>
        </p:nvSpPr>
        <p:spPr>
          <a:xfrm>
            <a:off x="3714945" y="1199156"/>
            <a:ext cx="3603872" cy="461665"/>
          </a:xfrm>
          <a:prstGeom prst="rect">
            <a:avLst/>
          </a:prstGeom>
        </p:spPr>
        <p:txBody>
          <a:bodyPr wrap="none">
            <a:spAutoFit/>
          </a:bodyPr>
          <a:lstStyle/>
          <a:p>
            <a:pPr algn="ctr"/>
            <a:r>
              <a:rPr lang="en-US" sz="2400" b="1" dirty="0" smtClean="0">
                <a:latin typeface="Alexandria"/>
              </a:rPr>
              <a:t>IBM Retention Program</a:t>
            </a:r>
            <a:endParaRPr lang="en-US" sz="2400" b="1" dirty="0">
              <a:latin typeface="Alexandria"/>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88880" y="4815371"/>
            <a:ext cx="1341120" cy="1240536"/>
          </a:xfrm>
          <a:prstGeom prst="rect">
            <a:avLst/>
          </a:prstGeom>
        </p:spPr>
      </p:pic>
    </p:spTree>
    <p:extLst>
      <p:ext uri="{BB962C8B-B14F-4D97-AF65-F5344CB8AC3E}">
        <p14:creationId xmlns:p14="http://schemas.microsoft.com/office/powerpoint/2010/main" val="3895333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9612682" cy="3785652"/>
          </a:xfrm>
          <a:prstGeom prst="rect">
            <a:avLst/>
          </a:prstGeom>
          <a:noFill/>
        </p:spPr>
        <p:txBody>
          <a:bodyPr wrap="square" rtlCol="0">
            <a:spAutoFit/>
          </a:bodyPr>
          <a:lstStyle/>
          <a:p>
            <a:r>
              <a:rPr lang="en-US" sz="2000" b="1" dirty="0">
                <a:solidFill>
                  <a:srgbClr val="C00000"/>
                </a:solidFill>
                <a:latin typeface="Alexandria"/>
              </a:rPr>
              <a:t>Solution</a:t>
            </a:r>
            <a:endParaRPr lang="en-US" sz="2000" dirty="0">
              <a:solidFill>
                <a:srgbClr val="C00000"/>
              </a:solidFill>
              <a:latin typeface="Alexandria"/>
            </a:endParaRPr>
          </a:p>
          <a:p>
            <a:r>
              <a:rPr lang="en-US" sz="2000" dirty="0">
                <a:latin typeface="Alexandria"/>
              </a:rPr>
              <a:t>To bridge the skill gap and ensure a future-ready workforce, IBM implemented a proactive on-demand staffing strategy. This involved a substantial investment of $700 million annually to:</a:t>
            </a:r>
          </a:p>
          <a:p>
            <a:pPr lvl="0"/>
            <a:r>
              <a:rPr lang="en-US" sz="2000" b="1" dirty="0">
                <a:latin typeface="Alexandria"/>
              </a:rPr>
              <a:t>Identify skill needs:</a:t>
            </a:r>
            <a:r>
              <a:rPr lang="en-US" sz="2000" dirty="0">
                <a:latin typeface="Alexandria"/>
              </a:rPr>
              <a:t> Pinpoint the specific skills and competencies required for future roles.</a:t>
            </a:r>
          </a:p>
          <a:p>
            <a:pPr lvl="0"/>
            <a:r>
              <a:rPr lang="en-US" sz="2000" b="1" dirty="0">
                <a:latin typeface="Alexandria"/>
              </a:rPr>
              <a:t>Assess skill gaps:</a:t>
            </a:r>
            <a:r>
              <a:rPr lang="en-US" sz="2000" dirty="0">
                <a:latin typeface="Alexandria"/>
              </a:rPr>
              <a:t> Determine the discrepancies between current employee capabilities and desired skill sets.</a:t>
            </a:r>
          </a:p>
          <a:p>
            <a:pPr lvl="0"/>
            <a:r>
              <a:rPr lang="en-US" sz="2000" b="1" dirty="0">
                <a:latin typeface="Alexandria"/>
              </a:rPr>
              <a:t>Invest in training and development:</a:t>
            </a:r>
            <a:r>
              <a:rPr lang="en-US" sz="2000" dirty="0">
                <a:latin typeface="Alexandria"/>
              </a:rPr>
              <a:t> Provide targeted training programs to equip employees with necessary skills.</a:t>
            </a:r>
          </a:p>
          <a:p>
            <a:pPr lvl="0"/>
            <a:r>
              <a:rPr lang="en-US" sz="2000" b="1" dirty="0">
                <a:latin typeface="Alexandria"/>
              </a:rPr>
              <a:t>Performance evaluation and coaching:</a:t>
            </a:r>
            <a:r>
              <a:rPr lang="en-US" sz="2000" dirty="0">
                <a:latin typeface="Alexandria"/>
              </a:rPr>
              <a:t> Continuously monitor employee performance and provide coaching to enhance skill development.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2" name="Rectangle 1"/>
          <p:cNvSpPr/>
          <p:nvPr/>
        </p:nvSpPr>
        <p:spPr>
          <a:xfrm>
            <a:off x="3714945" y="1199156"/>
            <a:ext cx="3603872" cy="461665"/>
          </a:xfrm>
          <a:prstGeom prst="rect">
            <a:avLst/>
          </a:prstGeom>
        </p:spPr>
        <p:txBody>
          <a:bodyPr wrap="none">
            <a:spAutoFit/>
          </a:bodyPr>
          <a:lstStyle/>
          <a:p>
            <a:pPr algn="ctr"/>
            <a:r>
              <a:rPr lang="en-US" sz="2400" b="1" dirty="0" smtClean="0">
                <a:latin typeface="Alexandria"/>
              </a:rPr>
              <a:t>IBM Retention Program</a:t>
            </a:r>
            <a:endParaRPr lang="en-US" sz="2400" b="1" dirty="0">
              <a:latin typeface="Alexandria"/>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8304" y="4765496"/>
            <a:ext cx="1268842" cy="1173679"/>
          </a:xfrm>
          <a:prstGeom prst="rect">
            <a:avLst/>
          </a:prstGeom>
        </p:spPr>
      </p:pic>
    </p:spTree>
    <p:extLst>
      <p:ext uri="{BB962C8B-B14F-4D97-AF65-F5344CB8AC3E}">
        <p14:creationId xmlns:p14="http://schemas.microsoft.com/office/powerpoint/2010/main" val="13304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9658402" cy="3477875"/>
          </a:xfrm>
          <a:prstGeom prst="rect">
            <a:avLst/>
          </a:prstGeom>
          <a:noFill/>
        </p:spPr>
        <p:txBody>
          <a:bodyPr wrap="square" rtlCol="0">
            <a:spAutoFit/>
          </a:bodyPr>
          <a:lstStyle/>
          <a:p>
            <a:r>
              <a:rPr lang="en-US" sz="2000" b="1" dirty="0" smtClean="0">
                <a:solidFill>
                  <a:srgbClr val="C00000"/>
                </a:solidFill>
                <a:latin typeface="Alexandria"/>
              </a:rPr>
              <a:t>Results</a:t>
            </a:r>
          </a:p>
          <a:p>
            <a:endParaRPr lang="en-US" sz="2000" dirty="0">
              <a:solidFill>
                <a:srgbClr val="C00000"/>
              </a:solidFill>
              <a:latin typeface="Alexandria"/>
            </a:endParaRPr>
          </a:p>
          <a:p>
            <a:r>
              <a:rPr lang="en-US" sz="2000" dirty="0">
                <a:latin typeface="Alexandria"/>
              </a:rPr>
              <a:t>IBM's on-demand staffing strategy yielded several positive outcomes:</a:t>
            </a:r>
          </a:p>
          <a:p>
            <a:pPr lvl="0"/>
            <a:r>
              <a:rPr lang="en-US" sz="2000" b="1" dirty="0">
                <a:latin typeface="Alexandria"/>
              </a:rPr>
              <a:t>Strategic Alignment:</a:t>
            </a:r>
            <a:r>
              <a:rPr lang="en-US" sz="2000" dirty="0">
                <a:latin typeface="Alexandria"/>
              </a:rPr>
              <a:t> The initiative ensured that the workforce's capabilities were aligned with the company's strategic goals.</a:t>
            </a:r>
          </a:p>
          <a:p>
            <a:pPr lvl="0"/>
            <a:r>
              <a:rPr lang="en-US" sz="2000" b="1" dirty="0">
                <a:latin typeface="Alexandria"/>
              </a:rPr>
              <a:t>Enhanced Agility:</a:t>
            </a:r>
            <a:r>
              <a:rPr lang="en-US" sz="2000" dirty="0">
                <a:latin typeface="Alexandria"/>
              </a:rPr>
              <a:t> IBM became more responsive to the rapidly changing technological landscape.</a:t>
            </a:r>
          </a:p>
          <a:p>
            <a:pPr lvl="0"/>
            <a:r>
              <a:rPr lang="en-US" sz="2000" b="1" dirty="0">
                <a:latin typeface="Alexandria"/>
              </a:rPr>
              <a:t>Improved Employee Retention:</a:t>
            </a:r>
            <a:r>
              <a:rPr lang="en-US" sz="2000" dirty="0">
                <a:latin typeface="Alexandria"/>
              </a:rPr>
              <a:t> By investing in employee development and providing clear career paths, IBM reduced turnover rates.</a:t>
            </a:r>
          </a:p>
          <a:p>
            <a:pPr lvl="0"/>
            <a:r>
              <a:rPr lang="en-US" sz="2000" b="1" dirty="0">
                <a:latin typeface="Alexandria"/>
              </a:rPr>
              <a:t>Customer Satisfaction:</a:t>
            </a:r>
            <a:r>
              <a:rPr lang="en-US" sz="2000" dirty="0">
                <a:latin typeface="Alexandria"/>
              </a:rPr>
              <a:t> The strategy enabled IBM to deliver innovative and customized technological solutions to its customers.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2" name="Rectangle 1"/>
          <p:cNvSpPr/>
          <p:nvPr/>
        </p:nvSpPr>
        <p:spPr>
          <a:xfrm>
            <a:off x="3714945" y="1199156"/>
            <a:ext cx="3603872" cy="461665"/>
          </a:xfrm>
          <a:prstGeom prst="rect">
            <a:avLst/>
          </a:prstGeom>
        </p:spPr>
        <p:txBody>
          <a:bodyPr wrap="none">
            <a:spAutoFit/>
          </a:bodyPr>
          <a:lstStyle/>
          <a:p>
            <a:pPr algn="ctr"/>
            <a:r>
              <a:rPr lang="en-US" sz="2400" b="1" dirty="0" smtClean="0">
                <a:latin typeface="Alexandria"/>
              </a:rPr>
              <a:t>IBM Retention Program</a:t>
            </a:r>
            <a:endParaRPr lang="en-US" sz="2400" b="1" dirty="0">
              <a:latin typeface="Alexandria"/>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9340" y="4777116"/>
            <a:ext cx="1341120" cy="1240536"/>
          </a:xfrm>
          <a:prstGeom prst="rect">
            <a:avLst/>
          </a:prstGeom>
        </p:spPr>
      </p:pic>
    </p:spTree>
    <p:extLst>
      <p:ext uri="{BB962C8B-B14F-4D97-AF65-F5344CB8AC3E}">
        <p14:creationId xmlns:p14="http://schemas.microsoft.com/office/powerpoint/2010/main" val="4165116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2862322"/>
          </a:xfrm>
          <a:prstGeom prst="rect">
            <a:avLst/>
          </a:prstGeom>
          <a:noFill/>
        </p:spPr>
        <p:txBody>
          <a:bodyPr wrap="square" rtlCol="0">
            <a:spAutoFit/>
          </a:bodyPr>
          <a:lstStyle/>
          <a:p>
            <a:r>
              <a:rPr lang="en-US" sz="2000" b="1" dirty="0" smtClean="0">
                <a:solidFill>
                  <a:srgbClr val="C00000"/>
                </a:solidFill>
                <a:latin typeface="Alexandria"/>
              </a:rPr>
              <a:t>Talent </a:t>
            </a:r>
            <a:r>
              <a:rPr lang="en-US" sz="2000" b="1" dirty="0">
                <a:solidFill>
                  <a:srgbClr val="C00000"/>
                </a:solidFill>
                <a:latin typeface="Alexandria"/>
              </a:rPr>
              <a:t>management</a:t>
            </a:r>
            <a:r>
              <a:rPr lang="en-US" sz="2000" dirty="0">
                <a:solidFill>
                  <a:srgbClr val="C00000"/>
                </a:solidFill>
                <a:latin typeface="Alexandria"/>
              </a:rPr>
              <a:t> </a:t>
            </a:r>
            <a:r>
              <a:rPr lang="en-US" sz="2000" dirty="0">
                <a:latin typeface="Alexandria"/>
              </a:rPr>
              <a:t>is a strategic approach to identifying, developing, engaging, retaining, and optimizing the performance of employees who are critical to an organization's success. It involves a holistic view of the employee lifecycle, from recruitment to retirement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Focus on retaining key employees:</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Identifying employees with high potential and critical skills.</a:t>
            </a:r>
          </a:p>
          <a:p>
            <a:pPr marL="342900" indent="-342900">
              <a:buFont typeface="Arial" panose="020B0604020202020204" pitchFamily="34" charset="0"/>
              <a:buChar char="•"/>
            </a:pPr>
            <a:r>
              <a:rPr lang="en-US" sz="2000" dirty="0">
                <a:latin typeface="Alexandria"/>
              </a:rPr>
              <a:t>Understanding their career aspirations and motivations.</a:t>
            </a:r>
          </a:p>
          <a:p>
            <a:pPr marL="342900" indent="-342900">
              <a:buFont typeface="Arial" panose="020B0604020202020204" pitchFamily="34" charset="0"/>
              <a:buChar char="•"/>
            </a:pPr>
            <a:r>
              <a:rPr lang="en-US" sz="2000" dirty="0">
                <a:latin typeface="Alexandria"/>
              </a:rPr>
              <a:t>Implementing strategies to meet their needs and keep them engaged.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solidFill>
                  <a:srgbClr val="C00000"/>
                </a:solidFill>
                <a:latin typeface="Alexandria"/>
              </a:rPr>
              <a:t>Talent Management</a:t>
            </a:r>
          </a:p>
        </p:txBody>
      </p:sp>
    </p:spTree>
    <p:extLst>
      <p:ext uri="{BB962C8B-B14F-4D97-AF65-F5344CB8AC3E}">
        <p14:creationId xmlns:p14="http://schemas.microsoft.com/office/powerpoint/2010/main" val="2250951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2246769"/>
          </a:xfrm>
          <a:prstGeom prst="rect">
            <a:avLst/>
          </a:prstGeom>
          <a:noFill/>
        </p:spPr>
        <p:txBody>
          <a:bodyPr wrap="square" rtlCol="0">
            <a:spAutoFit/>
          </a:bodyPr>
          <a:lstStyle/>
          <a:p>
            <a:r>
              <a:rPr lang="en-US" sz="2000" b="1" dirty="0">
                <a:solidFill>
                  <a:srgbClr val="00B0F0"/>
                </a:solidFill>
                <a:latin typeface="Alexandria"/>
              </a:rPr>
              <a:t>Utilizes tools like performance matrices and career development programs</a:t>
            </a:r>
            <a:r>
              <a:rPr lang="en-US" sz="2000" b="1" dirty="0" smtClean="0">
                <a:solidFill>
                  <a:srgbClr val="00B0F0"/>
                </a:solidFill>
                <a:latin typeface="Alexandria"/>
              </a:rPr>
              <a:t>:</a:t>
            </a:r>
          </a:p>
          <a:p>
            <a:endParaRPr lang="en-US" sz="2000" dirty="0">
              <a:latin typeface="Alexandria"/>
            </a:endParaRPr>
          </a:p>
          <a:p>
            <a:r>
              <a:rPr lang="en-US" sz="2000" b="1" dirty="0">
                <a:solidFill>
                  <a:srgbClr val="C00000"/>
                </a:solidFill>
                <a:latin typeface="Alexandria"/>
              </a:rPr>
              <a:t>Performance matrices:</a:t>
            </a:r>
            <a:r>
              <a:rPr lang="en-US" sz="2000" dirty="0">
                <a:solidFill>
                  <a:srgbClr val="C00000"/>
                </a:solidFill>
                <a:latin typeface="Alexandria"/>
              </a:rPr>
              <a:t> </a:t>
            </a:r>
            <a:r>
              <a:rPr lang="en-US" sz="2000" dirty="0">
                <a:latin typeface="Alexandria"/>
              </a:rPr>
              <a:t>These tools assess employee performance against specific criteria, helping identify top performers and areas for improvement</a:t>
            </a:r>
            <a:r>
              <a:rPr lang="en-US" sz="2000" dirty="0" smtClean="0">
                <a:latin typeface="Alexandria"/>
              </a:rPr>
              <a:t>.</a:t>
            </a:r>
          </a:p>
          <a:p>
            <a:endParaRPr lang="en-US" sz="2000" b="1" dirty="0">
              <a:latin typeface="Alexandria"/>
            </a:endParaRPr>
          </a:p>
          <a:p>
            <a:r>
              <a:rPr lang="en-US" sz="2000" b="1" dirty="0" smtClean="0">
                <a:solidFill>
                  <a:srgbClr val="C00000"/>
                </a:solidFill>
                <a:latin typeface="Alexandria"/>
              </a:rPr>
              <a:t>Career </a:t>
            </a:r>
            <a:r>
              <a:rPr lang="en-US" sz="2000" b="1" dirty="0">
                <a:solidFill>
                  <a:srgbClr val="C00000"/>
                </a:solidFill>
                <a:latin typeface="Alexandria"/>
              </a:rPr>
              <a:t>development programs:</a:t>
            </a:r>
            <a:r>
              <a:rPr lang="en-US" sz="2000" dirty="0">
                <a:solidFill>
                  <a:srgbClr val="C00000"/>
                </a:solidFill>
                <a:latin typeface="Alexandria"/>
              </a:rPr>
              <a:t> </a:t>
            </a:r>
            <a:r>
              <a:rPr lang="en-US" sz="2000" dirty="0">
                <a:latin typeface="Alexandria"/>
              </a:rPr>
              <a:t>Offer opportunities for employees to enhance their skills, knowledge, and abilities, leading to career growth and job satisfaction.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solidFill>
                  <a:srgbClr val="C00000"/>
                </a:solidFill>
                <a:latin typeface="Alexandria"/>
              </a:rPr>
              <a:t>Talent Management</a:t>
            </a:r>
          </a:p>
        </p:txBody>
      </p:sp>
    </p:spTree>
    <p:extLst>
      <p:ext uri="{BB962C8B-B14F-4D97-AF65-F5344CB8AC3E}">
        <p14:creationId xmlns:p14="http://schemas.microsoft.com/office/powerpoint/2010/main" val="3712349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2862322"/>
          </a:xfrm>
          <a:prstGeom prst="rect">
            <a:avLst/>
          </a:prstGeom>
          <a:noFill/>
        </p:spPr>
        <p:txBody>
          <a:bodyPr wrap="square" rtlCol="0">
            <a:spAutoFit/>
          </a:bodyPr>
          <a:lstStyle/>
          <a:p>
            <a:r>
              <a:rPr lang="en-US" sz="2000" b="1" dirty="0">
                <a:solidFill>
                  <a:srgbClr val="C00000"/>
                </a:solidFill>
                <a:latin typeface="Alexandria"/>
              </a:rPr>
              <a:t>Introduction</a:t>
            </a:r>
            <a:endParaRPr lang="en-US" sz="2000" dirty="0">
              <a:solidFill>
                <a:srgbClr val="C00000"/>
              </a:solidFill>
              <a:latin typeface="Alexandria"/>
            </a:endParaRPr>
          </a:p>
          <a:p>
            <a:pPr lvl="0"/>
            <a:r>
              <a:rPr lang="en-US" sz="2000" dirty="0">
                <a:latin typeface="Alexandria"/>
              </a:rPr>
              <a:t>Aetna, a multinational healthcare company, faced significant financial challenges at the turn of the millennium.</a:t>
            </a:r>
          </a:p>
          <a:p>
            <a:pPr lvl="0"/>
            <a:r>
              <a:rPr lang="en-US" sz="2000" dirty="0">
                <a:latin typeface="Alexandria"/>
              </a:rPr>
              <a:t>Despite a long history, the company's diversified business strategy was leading to losses exceeding $1 million per day</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Problem</a:t>
            </a:r>
          </a:p>
          <a:p>
            <a:pPr lvl="0"/>
            <a:r>
              <a:rPr lang="en-US" sz="2000" dirty="0">
                <a:latin typeface="Alexandria"/>
              </a:rPr>
              <a:t>Aetna was on the brink of bankruptcy due to poor financial performance.</a:t>
            </a:r>
          </a:p>
          <a:p>
            <a:pPr lvl="0"/>
            <a:r>
              <a:rPr lang="en-US" sz="2000" dirty="0">
                <a:latin typeface="Alexandria"/>
              </a:rPr>
              <a:t>The company's diversified business model was not sustainable.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solidFill>
                  <a:srgbClr val="C00000"/>
                </a:solidFill>
                <a:latin typeface="Alexandria"/>
              </a:rPr>
              <a:t>Aetna Talent Management Program</a:t>
            </a:r>
            <a:endParaRPr lang="en-US" sz="2400" b="1" dirty="0">
              <a:solidFill>
                <a:srgbClr val="C00000"/>
              </a:solidFill>
              <a:latin typeface="Alexandria"/>
            </a:endParaRPr>
          </a:p>
        </p:txBody>
      </p:sp>
    </p:spTree>
    <p:extLst>
      <p:ext uri="{BB962C8B-B14F-4D97-AF65-F5344CB8AC3E}">
        <p14:creationId xmlns:p14="http://schemas.microsoft.com/office/powerpoint/2010/main" val="1543001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1922204"/>
            <a:ext cx="8633251" cy="3785652"/>
          </a:xfrm>
          <a:prstGeom prst="rect">
            <a:avLst/>
          </a:prstGeom>
          <a:noFill/>
        </p:spPr>
        <p:txBody>
          <a:bodyPr wrap="square" rtlCol="0">
            <a:spAutoFit/>
          </a:bodyPr>
          <a:lstStyle/>
          <a:p>
            <a:r>
              <a:rPr lang="en-US" sz="2000" b="1" dirty="0" smtClean="0">
                <a:solidFill>
                  <a:srgbClr val="C00000"/>
                </a:solidFill>
                <a:latin typeface="Alexandria"/>
              </a:rPr>
              <a:t>Solution</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A strategic decision was made to downsize and focus solely on health insurance and employee benefits.</a:t>
            </a:r>
          </a:p>
          <a:p>
            <a:pPr marL="342900" lvl="0" indent="-342900">
              <a:buFont typeface="Arial" panose="020B0604020202020204" pitchFamily="34" charset="0"/>
              <a:buChar char="•"/>
            </a:pPr>
            <a:r>
              <a:rPr lang="en-US" sz="2000" dirty="0">
                <a:latin typeface="Alexandria"/>
              </a:rPr>
              <a:t>A company-wide initiative to gather employee input on organizational values was launched.</a:t>
            </a:r>
          </a:p>
          <a:p>
            <a:pPr marL="342900" lvl="0" indent="-342900">
              <a:buFont typeface="Arial" panose="020B0604020202020204" pitchFamily="34" charset="0"/>
              <a:buChar char="•"/>
            </a:pPr>
            <a:r>
              <a:rPr lang="en-US" sz="2000" dirty="0">
                <a:latin typeface="Alexandria"/>
              </a:rPr>
              <a:t>An annual 70-question climate survey was implemented to assess employee engagement.</a:t>
            </a:r>
          </a:p>
          <a:p>
            <a:pPr marL="342900" lvl="0" indent="-342900">
              <a:buFont typeface="Arial" panose="020B0604020202020204" pitchFamily="34" charset="0"/>
              <a:buChar char="•"/>
            </a:pPr>
            <a:r>
              <a:rPr lang="en-US" sz="2000" dirty="0">
                <a:latin typeface="Alexandria"/>
              </a:rPr>
              <a:t>A $50 million automated system, Talent Manager, was developed to track employee performance, skills, and career paths.</a:t>
            </a:r>
          </a:p>
          <a:p>
            <a:pPr marL="342900" lvl="0" indent="-342900">
              <a:buFont typeface="Arial" panose="020B0604020202020204" pitchFamily="34" charset="0"/>
              <a:buChar char="•"/>
            </a:pPr>
            <a:r>
              <a:rPr lang="en-US" sz="2000" dirty="0">
                <a:latin typeface="Alexandria"/>
              </a:rPr>
              <a:t>A focus on succession planning was established to identify and develop top talent</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solidFill>
                  <a:srgbClr val="C00000"/>
                </a:solidFill>
                <a:latin typeface="Alexandria"/>
              </a:rPr>
              <a:t>Aetna Talent Management Program</a:t>
            </a:r>
            <a:endParaRPr lang="en-US" sz="2400" b="1" dirty="0">
              <a:solidFill>
                <a:srgbClr val="C00000"/>
              </a:solidFill>
              <a:latin typeface="Alexandria"/>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71296" y="4870027"/>
            <a:ext cx="1802858" cy="1185880"/>
          </a:xfrm>
          <a:prstGeom prst="rect">
            <a:avLst/>
          </a:prstGeom>
        </p:spPr>
      </p:pic>
    </p:spTree>
    <p:extLst>
      <p:ext uri="{BB962C8B-B14F-4D97-AF65-F5344CB8AC3E}">
        <p14:creationId xmlns:p14="http://schemas.microsoft.com/office/powerpoint/2010/main" val="232757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2554545"/>
          </a:xfrm>
          <a:prstGeom prst="rect">
            <a:avLst/>
          </a:prstGeom>
          <a:noFill/>
        </p:spPr>
        <p:txBody>
          <a:bodyPr wrap="square" rtlCol="0">
            <a:spAutoFit/>
          </a:bodyPr>
          <a:lstStyle/>
          <a:p>
            <a:r>
              <a:rPr lang="en-US" sz="2000" b="1" dirty="0" smtClean="0">
                <a:solidFill>
                  <a:srgbClr val="C00000"/>
                </a:solidFill>
                <a:latin typeface="Alexandria"/>
              </a:rPr>
              <a:t>Results</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A dramatic turnaround from a $2.5 billion annual loss to a $1.7 billion profit in six years.</a:t>
            </a:r>
          </a:p>
          <a:p>
            <a:pPr marL="342900" lvl="0" indent="-342900">
              <a:buFont typeface="Arial" panose="020B0604020202020204" pitchFamily="34" charset="0"/>
              <a:buChar char="•"/>
            </a:pPr>
            <a:r>
              <a:rPr lang="en-US" sz="2000" dirty="0">
                <a:latin typeface="Alexandria"/>
              </a:rPr>
              <a:t>Market valuation increased from $3.3 billion to $29 billion in the same period.</a:t>
            </a:r>
          </a:p>
          <a:p>
            <a:pPr marL="342900" lvl="0" indent="-342900">
              <a:buFont typeface="Arial" panose="020B0604020202020204" pitchFamily="34" charset="0"/>
              <a:buChar char="•"/>
            </a:pPr>
            <a:r>
              <a:rPr lang="en-US" sz="2000" dirty="0">
                <a:latin typeface="Alexandria"/>
              </a:rPr>
              <a:t>Employee engagement levels improved significantly, as indicated by positive responses to the climate survey.</a:t>
            </a:r>
          </a:p>
          <a:p>
            <a:pPr marL="342900" lvl="0" indent="-342900">
              <a:buFont typeface="Arial" panose="020B0604020202020204" pitchFamily="34" charset="0"/>
              <a:buChar char="•"/>
            </a:pPr>
            <a:r>
              <a:rPr lang="en-US" sz="2000" dirty="0">
                <a:latin typeface="Alexandria"/>
              </a:rPr>
              <a:t>Employee retention rate stabilized at 90% annually.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solidFill>
                  <a:srgbClr val="C00000"/>
                </a:solidFill>
                <a:latin typeface="Alexandria"/>
              </a:rPr>
              <a:t>Aetna Talent Management Program</a:t>
            </a:r>
            <a:endParaRPr lang="en-US" sz="2400" b="1" dirty="0">
              <a:solidFill>
                <a:srgbClr val="C00000"/>
              </a:solidFill>
              <a:latin typeface="Alexandria"/>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71296" y="4870027"/>
            <a:ext cx="1802858" cy="1185880"/>
          </a:xfrm>
          <a:prstGeom prst="rect">
            <a:avLst/>
          </a:prstGeom>
        </p:spPr>
      </p:pic>
    </p:spTree>
    <p:extLst>
      <p:ext uri="{BB962C8B-B14F-4D97-AF65-F5344CB8AC3E}">
        <p14:creationId xmlns:p14="http://schemas.microsoft.com/office/powerpoint/2010/main" val="2083268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3170099"/>
          </a:xfrm>
          <a:prstGeom prst="rect">
            <a:avLst/>
          </a:prstGeom>
          <a:noFill/>
        </p:spPr>
        <p:txBody>
          <a:bodyPr wrap="square" rtlCol="0">
            <a:spAutoFit/>
          </a:bodyPr>
          <a:lstStyle/>
          <a:p>
            <a:r>
              <a:rPr lang="en-US" sz="2000" b="1" dirty="0" smtClean="0">
                <a:solidFill>
                  <a:srgbClr val="C00000"/>
                </a:solidFill>
                <a:latin typeface="Alexandria"/>
              </a:rPr>
              <a:t>Job </a:t>
            </a:r>
            <a:r>
              <a:rPr lang="en-US" sz="2000" b="1" dirty="0">
                <a:solidFill>
                  <a:srgbClr val="C00000"/>
                </a:solidFill>
                <a:latin typeface="Alexandria"/>
              </a:rPr>
              <a:t>withdrawal</a:t>
            </a:r>
            <a:r>
              <a:rPr lang="en-US" sz="2000" dirty="0">
                <a:solidFill>
                  <a:srgbClr val="C00000"/>
                </a:solidFill>
                <a:latin typeface="Alexandria"/>
              </a:rPr>
              <a:t> </a:t>
            </a:r>
            <a:r>
              <a:rPr lang="en-US" sz="2000" dirty="0">
                <a:latin typeface="Alexandria"/>
              </a:rPr>
              <a:t>refers to a range of behaviors employees exhibit when they become dissatisfied with their jobs. It's not always as explicit as quitting</a:t>
            </a:r>
            <a:r>
              <a:rPr lang="en-US" sz="2000" dirty="0" smtClean="0">
                <a:latin typeface="Alexandria"/>
              </a:rPr>
              <a:t>.</a:t>
            </a:r>
          </a:p>
          <a:p>
            <a:endParaRPr lang="en-US" sz="2000" dirty="0">
              <a:latin typeface="Alexandria"/>
            </a:endParaRPr>
          </a:p>
          <a:p>
            <a:r>
              <a:rPr lang="en-US" sz="2000" b="1" dirty="0">
                <a:solidFill>
                  <a:srgbClr val="00B0F0"/>
                </a:solidFill>
                <a:latin typeface="Alexandria"/>
              </a:rPr>
              <a:t>Encompasses various behaviors beyond quitting</a:t>
            </a:r>
            <a:r>
              <a:rPr lang="en-US" sz="2000" b="1" dirty="0" smtClean="0">
                <a:solidFill>
                  <a:srgbClr val="00B0F0"/>
                </a:solidFill>
                <a:latin typeface="Alexandria"/>
              </a:rPr>
              <a:t>:</a:t>
            </a:r>
          </a:p>
          <a:p>
            <a:endParaRPr lang="en-US" sz="2000" dirty="0">
              <a:solidFill>
                <a:srgbClr val="C00000"/>
              </a:solidFill>
              <a:latin typeface="Alexandria"/>
            </a:endParaRPr>
          </a:p>
          <a:p>
            <a:r>
              <a:rPr lang="en-US" sz="2000" b="1" dirty="0">
                <a:solidFill>
                  <a:srgbClr val="C00000"/>
                </a:solidFill>
                <a:latin typeface="Alexandria"/>
              </a:rPr>
              <a:t>Absenteeism:</a:t>
            </a:r>
            <a:r>
              <a:rPr lang="en-US" sz="2000" dirty="0">
                <a:solidFill>
                  <a:srgbClr val="C00000"/>
                </a:solidFill>
                <a:latin typeface="Alexandria"/>
              </a:rPr>
              <a:t> </a:t>
            </a:r>
            <a:r>
              <a:rPr lang="en-US" sz="2000" dirty="0">
                <a:latin typeface="Alexandria"/>
              </a:rPr>
              <a:t>Frequent or excessive absences from work.</a:t>
            </a:r>
          </a:p>
          <a:p>
            <a:r>
              <a:rPr lang="en-US" sz="2000" b="1" dirty="0">
                <a:solidFill>
                  <a:srgbClr val="C00000"/>
                </a:solidFill>
                <a:latin typeface="Alexandria"/>
              </a:rPr>
              <a:t>Decreased productivity:</a:t>
            </a:r>
            <a:r>
              <a:rPr lang="en-US" sz="2000" dirty="0">
                <a:solidFill>
                  <a:srgbClr val="C00000"/>
                </a:solidFill>
                <a:latin typeface="Alexandria"/>
              </a:rPr>
              <a:t> </a:t>
            </a:r>
            <a:r>
              <a:rPr lang="en-US" sz="2000" dirty="0">
                <a:latin typeface="Alexandria"/>
              </a:rPr>
              <a:t>Lower output or quality of work.</a:t>
            </a:r>
          </a:p>
          <a:p>
            <a:r>
              <a:rPr lang="en-US" sz="2000" b="1" dirty="0">
                <a:solidFill>
                  <a:srgbClr val="C00000"/>
                </a:solidFill>
                <a:latin typeface="Alexandria"/>
              </a:rPr>
              <a:t>Increased errors:</a:t>
            </a:r>
            <a:r>
              <a:rPr lang="en-US" sz="2000" dirty="0">
                <a:solidFill>
                  <a:srgbClr val="C00000"/>
                </a:solidFill>
                <a:latin typeface="Alexandria"/>
              </a:rPr>
              <a:t> </a:t>
            </a:r>
            <a:r>
              <a:rPr lang="en-US" sz="2000" dirty="0">
                <a:latin typeface="Alexandria"/>
              </a:rPr>
              <a:t>More mistakes or lapses in judgment.</a:t>
            </a:r>
          </a:p>
          <a:p>
            <a:r>
              <a:rPr lang="en-US" sz="2000" b="1" dirty="0">
                <a:solidFill>
                  <a:srgbClr val="C00000"/>
                </a:solidFill>
                <a:latin typeface="Alexandria"/>
              </a:rPr>
              <a:t>Negative attitudes:</a:t>
            </a:r>
            <a:r>
              <a:rPr lang="en-US" sz="2000" dirty="0">
                <a:solidFill>
                  <a:srgbClr val="C00000"/>
                </a:solidFill>
                <a:latin typeface="Alexandria"/>
              </a:rPr>
              <a:t> </a:t>
            </a:r>
            <a:r>
              <a:rPr lang="en-US" sz="2000" dirty="0">
                <a:latin typeface="Alexandria"/>
              </a:rPr>
              <a:t>Expressing dissatisfaction or cynicism about the job or organization.</a:t>
            </a:r>
          </a:p>
          <a:p>
            <a:r>
              <a:rPr lang="en-US" sz="2000" b="1" dirty="0">
                <a:solidFill>
                  <a:srgbClr val="C00000"/>
                </a:solidFill>
                <a:latin typeface="Alexandria"/>
              </a:rPr>
              <a:t>Turnover intentions:</a:t>
            </a:r>
            <a:r>
              <a:rPr lang="en-US" sz="2000" dirty="0">
                <a:solidFill>
                  <a:srgbClr val="C00000"/>
                </a:solidFill>
                <a:latin typeface="Alexandria"/>
              </a:rPr>
              <a:t> </a:t>
            </a:r>
            <a:r>
              <a:rPr lang="en-US" sz="2000" dirty="0">
                <a:latin typeface="Alexandria"/>
              </a:rPr>
              <a:t>Considering leaving the company.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Job withdrawal</a:t>
            </a:r>
            <a:endParaRPr lang="en-US" sz="2400" b="1" dirty="0">
              <a:solidFill>
                <a:srgbClr val="C00000"/>
              </a:solidFill>
              <a:latin typeface="Alexandria"/>
            </a:endParaRPr>
          </a:p>
        </p:txBody>
      </p:sp>
    </p:spTree>
    <p:extLst>
      <p:ext uri="{BB962C8B-B14F-4D97-AF65-F5344CB8AC3E}">
        <p14:creationId xmlns:p14="http://schemas.microsoft.com/office/powerpoint/2010/main" val="2044314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3477875"/>
          </a:xfrm>
          <a:prstGeom prst="rect">
            <a:avLst/>
          </a:prstGeom>
          <a:noFill/>
        </p:spPr>
        <p:txBody>
          <a:bodyPr wrap="square" rtlCol="0">
            <a:spAutoFit/>
          </a:bodyPr>
          <a:lstStyle/>
          <a:p>
            <a:r>
              <a:rPr lang="en-US" sz="2000" b="1" dirty="0">
                <a:solidFill>
                  <a:srgbClr val="C00000"/>
                </a:solidFill>
                <a:latin typeface="Alexandria"/>
              </a:rPr>
              <a:t>Stems from negative work experiences:</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Dissatisfaction with job roles, responsibilities, or workload.</a:t>
            </a:r>
          </a:p>
          <a:p>
            <a:pPr marL="342900" indent="-342900">
              <a:buFont typeface="Arial" panose="020B0604020202020204" pitchFamily="34" charset="0"/>
              <a:buChar char="•"/>
            </a:pPr>
            <a:r>
              <a:rPr lang="en-US" sz="2000" dirty="0">
                <a:latin typeface="Alexandria"/>
              </a:rPr>
              <a:t>Conflicts with colleagues or supervisors.</a:t>
            </a:r>
          </a:p>
          <a:p>
            <a:pPr marL="342900" indent="-342900">
              <a:buFont typeface="Arial" panose="020B0604020202020204" pitchFamily="34" charset="0"/>
              <a:buChar char="•"/>
            </a:pPr>
            <a:r>
              <a:rPr lang="en-US" sz="2000" dirty="0">
                <a:latin typeface="Alexandria"/>
              </a:rPr>
              <a:t>Lack of recognition or rewards.</a:t>
            </a:r>
          </a:p>
          <a:p>
            <a:pPr marL="342900" indent="-342900">
              <a:buFont typeface="Arial" panose="020B0604020202020204" pitchFamily="34" charset="0"/>
              <a:buChar char="•"/>
            </a:pPr>
            <a:r>
              <a:rPr lang="en-US" sz="2000" dirty="0">
                <a:latin typeface="Alexandria"/>
              </a:rPr>
              <a:t>Unfair treatment or discrimination.</a:t>
            </a:r>
          </a:p>
          <a:p>
            <a:pPr marL="342900" indent="-342900">
              <a:buFont typeface="Arial" panose="020B0604020202020204" pitchFamily="34" charset="0"/>
              <a:buChar char="•"/>
            </a:pPr>
            <a:r>
              <a:rPr lang="en-US" sz="2000" dirty="0">
                <a:latin typeface="Alexandria"/>
              </a:rPr>
              <a:t>Work-life imbalance.</a:t>
            </a:r>
          </a:p>
          <a:p>
            <a:pPr marL="342900" indent="-342900">
              <a:buFont typeface="Arial" panose="020B0604020202020204" pitchFamily="34" charset="0"/>
              <a:buChar char="•"/>
            </a:pPr>
            <a:r>
              <a:rPr lang="en-US" sz="2000" dirty="0">
                <a:latin typeface="Alexandria"/>
              </a:rPr>
              <a:t>Limited opportunities for growth and development</a:t>
            </a:r>
            <a:r>
              <a:rPr lang="en-US" sz="2000" dirty="0" smtClean="0">
                <a:latin typeface="Alexandria"/>
              </a:rPr>
              <a:t>.</a:t>
            </a:r>
          </a:p>
          <a:p>
            <a:endParaRPr lang="en-US" sz="2000" dirty="0" smtClean="0">
              <a:latin typeface="Alexandria"/>
            </a:endParaRPr>
          </a:p>
          <a:p>
            <a:r>
              <a:rPr lang="en-US" sz="2000" dirty="0" smtClean="0"/>
              <a:t>A </a:t>
            </a:r>
            <a:r>
              <a:rPr lang="en-US" sz="2000" b="1" dirty="0"/>
              <a:t>retention strategy</a:t>
            </a:r>
            <a:r>
              <a:rPr lang="en-US" sz="2000" dirty="0"/>
              <a:t> aims to keep valuable employees satisfied and committed to the organization. It involves creating a positive work environment and addressing factors that contribute to job withdrawal.</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Reasons for Job </a:t>
            </a:r>
            <a:r>
              <a:rPr lang="en-US" sz="2400" b="1" dirty="0">
                <a:latin typeface="Alexandria"/>
              </a:rPr>
              <a:t>withdrawal</a:t>
            </a:r>
            <a:endParaRPr lang="en-US" sz="2400" b="1" dirty="0">
              <a:solidFill>
                <a:srgbClr val="C00000"/>
              </a:solidFill>
              <a:latin typeface="Alexandria"/>
            </a:endParaRPr>
          </a:p>
        </p:txBody>
      </p:sp>
    </p:spTree>
    <p:extLst>
      <p:ext uri="{BB962C8B-B14F-4D97-AF65-F5344CB8AC3E}">
        <p14:creationId xmlns:p14="http://schemas.microsoft.com/office/powerpoint/2010/main" val="368979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3477875"/>
          </a:xfrm>
          <a:prstGeom prst="rect">
            <a:avLst/>
          </a:prstGeom>
          <a:noFill/>
        </p:spPr>
        <p:txBody>
          <a:bodyPr wrap="square" rtlCol="0">
            <a:spAutoFit/>
          </a:bodyPr>
          <a:lstStyle/>
          <a:p>
            <a:r>
              <a:rPr lang="en-US" sz="2000" b="1" dirty="0" smtClean="0">
                <a:solidFill>
                  <a:srgbClr val="C00000"/>
                </a:solidFill>
                <a:latin typeface="Alexandria"/>
              </a:rPr>
              <a:t>Creating </a:t>
            </a:r>
            <a:r>
              <a:rPr lang="en-US" sz="2000" b="1" dirty="0">
                <a:solidFill>
                  <a:srgbClr val="C00000"/>
                </a:solidFill>
                <a:latin typeface="Alexandria"/>
              </a:rPr>
              <a:t>a positive work environment:</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Fostering open communication and collaboration.</a:t>
            </a:r>
          </a:p>
          <a:p>
            <a:pPr marL="342900" indent="-342900">
              <a:buFont typeface="Arial" panose="020B0604020202020204" pitchFamily="34" charset="0"/>
              <a:buChar char="•"/>
            </a:pPr>
            <a:r>
              <a:rPr lang="en-US" sz="2000" dirty="0">
                <a:latin typeface="Alexandria"/>
              </a:rPr>
              <a:t>Promoting a healthy work-life balance.</a:t>
            </a:r>
          </a:p>
          <a:p>
            <a:pPr marL="342900" indent="-342900">
              <a:buFont typeface="Arial" panose="020B0604020202020204" pitchFamily="34" charset="0"/>
              <a:buChar char="•"/>
            </a:pPr>
            <a:r>
              <a:rPr lang="en-US" sz="2000" dirty="0">
                <a:latin typeface="Alexandria"/>
              </a:rPr>
              <a:t>Recognizing and rewarding employee contributions.</a:t>
            </a:r>
          </a:p>
          <a:p>
            <a:pPr marL="342900" indent="-342900">
              <a:buFont typeface="Arial" panose="020B0604020202020204" pitchFamily="34" charset="0"/>
              <a:buChar char="•"/>
            </a:pPr>
            <a:r>
              <a:rPr lang="en-US" sz="2000" dirty="0">
                <a:latin typeface="Alexandria"/>
              </a:rPr>
              <a:t>Providing opportunities for professional growth.</a:t>
            </a:r>
          </a:p>
          <a:p>
            <a:pPr marL="342900" indent="-342900">
              <a:buFont typeface="Arial" panose="020B0604020202020204" pitchFamily="34" charset="0"/>
              <a:buChar char="•"/>
            </a:pPr>
            <a:r>
              <a:rPr lang="en-US" sz="2000" dirty="0">
                <a:latin typeface="Alexandria"/>
              </a:rPr>
              <a:t>Building a strong company culture</a:t>
            </a:r>
            <a:r>
              <a:rPr lang="en-US" sz="2000" dirty="0" smtClean="0">
                <a:latin typeface="Alexandria"/>
              </a:rPr>
              <a:t>.</a:t>
            </a:r>
          </a:p>
          <a:p>
            <a:endParaRPr lang="en-US" sz="2000" dirty="0">
              <a:latin typeface="Alexandria"/>
            </a:endParaRPr>
          </a:p>
          <a:p>
            <a:r>
              <a:rPr lang="en-US" sz="2000" b="1" dirty="0">
                <a:solidFill>
                  <a:srgbClr val="C00000"/>
                </a:solidFill>
                <a:latin typeface="Alexandria"/>
              </a:rPr>
              <a:t>Focuses on addressing factors leading to job withdrawal:</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Identifying and mitigating causes of job dissatisfaction.</a:t>
            </a:r>
          </a:p>
          <a:p>
            <a:pPr marL="342900" indent="-342900">
              <a:buFont typeface="Arial" panose="020B0604020202020204" pitchFamily="34" charset="0"/>
              <a:buChar char="•"/>
            </a:pPr>
            <a:r>
              <a:rPr lang="en-US" sz="2000" dirty="0">
                <a:latin typeface="Alexandria"/>
              </a:rPr>
              <a:t>Implementing measures to improve employee engagement and morale.</a:t>
            </a:r>
          </a:p>
          <a:p>
            <a:pPr marL="342900" indent="-342900">
              <a:buFont typeface="Arial" panose="020B0604020202020204" pitchFamily="34" charset="0"/>
              <a:buChar char="•"/>
            </a:pPr>
            <a:r>
              <a:rPr lang="en-US" sz="2000" dirty="0">
                <a:latin typeface="Alexandria"/>
              </a:rPr>
              <a:t>Offering support and resources to help employees cope with challenges.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smtClean="0">
                <a:latin typeface="Alexandria"/>
              </a:rPr>
              <a:t>Retention Strategy</a:t>
            </a:r>
            <a:endParaRPr lang="en-US" sz="2400" b="1" dirty="0">
              <a:solidFill>
                <a:srgbClr val="C00000"/>
              </a:solidFill>
              <a:latin typeface="Alexandria"/>
            </a:endParaRPr>
          </a:p>
        </p:txBody>
      </p:sp>
    </p:spTree>
    <p:extLst>
      <p:ext uri="{BB962C8B-B14F-4D97-AF65-F5344CB8AC3E}">
        <p14:creationId xmlns:p14="http://schemas.microsoft.com/office/powerpoint/2010/main" val="1186378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3477875"/>
          </a:xfrm>
          <a:prstGeom prst="rect">
            <a:avLst/>
          </a:prstGeom>
          <a:noFill/>
        </p:spPr>
        <p:txBody>
          <a:bodyPr wrap="square" rtlCol="0">
            <a:spAutoFit/>
          </a:bodyPr>
          <a:lstStyle/>
          <a:p>
            <a:pPr lvl="0"/>
            <a:r>
              <a:rPr lang="en-US" sz="2000" b="1" dirty="0" smtClean="0">
                <a:solidFill>
                  <a:srgbClr val="C00000"/>
                </a:solidFill>
                <a:latin typeface="Alexandria"/>
              </a:rPr>
              <a:t>Employee </a:t>
            </a:r>
            <a:r>
              <a:rPr lang="en-US" sz="2000" b="1" dirty="0">
                <a:solidFill>
                  <a:srgbClr val="C00000"/>
                </a:solidFill>
                <a:latin typeface="Alexandria"/>
              </a:rPr>
              <a:t>engagement </a:t>
            </a:r>
            <a:r>
              <a:rPr lang="en-US" sz="2000" dirty="0">
                <a:latin typeface="Alexandria"/>
              </a:rPr>
              <a:t>is a psychological state reflecting an employee's involvement, dedication, and enthusiasm for their work and organization. It's more than just job satisfaction; it's a deep-rooted connection to the company's mission and values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Importance:</a:t>
            </a:r>
            <a:r>
              <a:rPr lang="en-US" sz="2000" dirty="0">
                <a:solidFill>
                  <a:srgbClr val="C00000"/>
                </a:solidFill>
                <a:latin typeface="Alexandria"/>
              </a:rPr>
              <a:t> </a:t>
            </a:r>
            <a:r>
              <a:rPr lang="en-US" sz="2000" dirty="0">
                <a:latin typeface="Alexandria"/>
              </a:rPr>
              <a:t>Highly engaged employees are more productive, innovative, and committed to the organization. They tend to have lower turnover rates, higher customer satisfaction, and contribute significantly to overall organizational success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Challenges:</a:t>
            </a:r>
            <a:r>
              <a:rPr lang="en-US" sz="2000" dirty="0">
                <a:solidFill>
                  <a:srgbClr val="C00000"/>
                </a:solidFill>
                <a:latin typeface="Alexandria"/>
              </a:rPr>
              <a:t> </a:t>
            </a:r>
            <a:r>
              <a:rPr lang="en-US" sz="2000" dirty="0">
                <a:latin typeface="Alexandria"/>
              </a:rPr>
              <a:t>Many employees are disengaged, leading to decreased productivity, increased costs due to turnover, and a negative impact on company culture.</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Employee Engagement</a:t>
            </a:r>
          </a:p>
        </p:txBody>
      </p:sp>
    </p:spTree>
    <p:extLst>
      <p:ext uri="{BB962C8B-B14F-4D97-AF65-F5344CB8AC3E}">
        <p14:creationId xmlns:p14="http://schemas.microsoft.com/office/powerpoint/2010/main" val="2120083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2862322"/>
          </a:xfrm>
          <a:prstGeom prst="rect">
            <a:avLst/>
          </a:prstGeom>
          <a:noFill/>
        </p:spPr>
        <p:txBody>
          <a:bodyPr wrap="square" rtlCol="0">
            <a:spAutoFit/>
          </a:bodyPr>
          <a:lstStyle/>
          <a:p>
            <a:pPr lvl="1"/>
            <a:r>
              <a:rPr lang="en-US" sz="2000" b="1" dirty="0" smtClean="0">
                <a:solidFill>
                  <a:srgbClr val="C00000"/>
                </a:solidFill>
                <a:latin typeface="Alexandria"/>
              </a:rPr>
              <a:t>Clear </a:t>
            </a:r>
            <a:r>
              <a:rPr lang="en-US" sz="2000" b="1" dirty="0">
                <a:solidFill>
                  <a:srgbClr val="C00000"/>
                </a:solidFill>
                <a:latin typeface="Alexandria"/>
              </a:rPr>
              <a:t>communication:</a:t>
            </a:r>
            <a:r>
              <a:rPr lang="en-US" sz="2000" dirty="0">
                <a:solidFill>
                  <a:srgbClr val="C00000"/>
                </a:solidFill>
                <a:latin typeface="Alexandria"/>
              </a:rPr>
              <a:t> </a:t>
            </a:r>
            <a:r>
              <a:rPr lang="en-US" sz="2000" dirty="0">
                <a:latin typeface="Alexandria"/>
              </a:rPr>
              <a:t>Employees should understand how their work contributes to the company's overall goals and success</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Recognition and rewards:</a:t>
            </a:r>
            <a:r>
              <a:rPr lang="en-US" sz="2000" dirty="0">
                <a:solidFill>
                  <a:srgbClr val="C00000"/>
                </a:solidFill>
                <a:latin typeface="Alexandria"/>
              </a:rPr>
              <a:t> </a:t>
            </a:r>
            <a:r>
              <a:rPr lang="en-US" sz="2000" dirty="0">
                <a:latin typeface="Alexandria"/>
              </a:rPr>
              <a:t>Acknowledging and appreciating employees' efforts can boost morale and engagement</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Opportunities for growth</a:t>
            </a:r>
            <a:r>
              <a:rPr lang="en-US" sz="2000" b="1" dirty="0">
                <a:latin typeface="Alexandria"/>
              </a:rPr>
              <a:t>:</a:t>
            </a:r>
            <a:r>
              <a:rPr lang="en-US" sz="2000" dirty="0">
                <a:latin typeface="Alexandria"/>
              </a:rPr>
              <a:t> Providing opportunities for skill development and career advancement can increase employee satisfaction and commitment.</a:t>
            </a:r>
          </a:p>
          <a:p>
            <a:pPr lvl="1"/>
            <a:r>
              <a:rPr lang="en-US" sz="2000" dirty="0" smtClean="0">
                <a:latin typeface="Alexandria"/>
              </a:rPr>
              <a:t>engagement</a:t>
            </a:r>
            <a:r>
              <a:rPr lang="en-US" sz="2000" dirty="0">
                <a:latin typeface="Alexandria"/>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lvl="0" algn="ctr"/>
            <a:r>
              <a:rPr lang="en-US" sz="2400" b="1" dirty="0">
                <a:latin typeface="Alexandria"/>
              </a:rPr>
              <a:t>Fostering </a:t>
            </a:r>
            <a:r>
              <a:rPr lang="en-US" sz="2400" b="1" dirty="0" smtClean="0">
                <a:latin typeface="Alexandria"/>
              </a:rPr>
              <a:t>Engagement</a:t>
            </a:r>
            <a:endParaRPr lang="en-US" sz="2000" dirty="0">
              <a:latin typeface="Alexandria"/>
            </a:endParaRPr>
          </a:p>
        </p:txBody>
      </p:sp>
    </p:spTree>
    <p:extLst>
      <p:ext uri="{BB962C8B-B14F-4D97-AF65-F5344CB8AC3E}">
        <p14:creationId xmlns:p14="http://schemas.microsoft.com/office/powerpoint/2010/main" val="2936722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3477875"/>
          </a:xfrm>
          <a:prstGeom prst="rect">
            <a:avLst/>
          </a:prstGeom>
          <a:noFill/>
        </p:spPr>
        <p:txBody>
          <a:bodyPr wrap="square" rtlCol="0">
            <a:spAutoFit/>
          </a:bodyPr>
          <a:lstStyle/>
          <a:p>
            <a:pPr lvl="1"/>
            <a:r>
              <a:rPr lang="en-US" sz="2000" b="1" dirty="0" smtClean="0">
                <a:solidFill>
                  <a:srgbClr val="C00000"/>
                </a:solidFill>
                <a:latin typeface="Alexandria"/>
              </a:rPr>
              <a:t>Empowerment</a:t>
            </a:r>
            <a:r>
              <a:rPr lang="en-US" sz="2000" b="1" dirty="0">
                <a:solidFill>
                  <a:srgbClr val="C00000"/>
                </a:solidFill>
                <a:latin typeface="Alexandria"/>
              </a:rPr>
              <a:t>:</a:t>
            </a:r>
            <a:r>
              <a:rPr lang="en-US" sz="2000" dirty="0">
                <a:solidFill>
                  <a:srgbClr val="C00000"/>
                </a:solidFill>
                <a:latin typeface="Alexandria"/>
              </a:rPr>
              <a:t> </a:t>
            </a:r>
            <a:r>
              <a:rPr lang="en-US" sz="2000" dirty="0">
                <a:latin typeface="Alexandria"/>
              </a:rPr>
              <a:t>Giving employees autonomy and decision-making power can foster a sense of ownership and responsibility</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Positive work environment:</a:t>
            </a:r>
            <a:r>
              <a:rPr lang="en-US" sz="2000" dirty="0">
                <a:solidFill>
                  <a:srgbClr val="C00000"/>
                </a:solidFill>
                <a:latin typeface="Alexandria"/>
              </a:rPr>
              <a:t> </a:t>
            </a:r>
            <a:r>
              <a:rPr lang="en-US" sz="2000" dirty="0">
                <a:latin typeface="Alexandria"/>
              </a:rPr>
              <a:t>Creating a supportive and inclusive workplace culture can enhance employee well-being and engagement</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Work-life balance:</a:t>
            </a:r>
            <a:r>
              <a:rPr lang="en-US" sz="2000" dirty="0">
                <a:solidFill>
                  <a:srgbClr val="C00000"/>
                </a:solidFill>
                <a:latin typeface="Alexandria"/>
              </a:rPr>
              <a:t> </a:t>
            </a:r>
            <a:r>
              <a:rPr lang="en-US" sz="2000" dirty="0">
                <a:latin typeface="Alexandria"/>
              </a:rPr>
              <a:t>Supporting employees in managing their personal and professional lives can reduce stress and improve job satisfaction</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Leadership:</a:t>
            </a:r>
            <a:r>
              <a:rPr lang="en-US" sz="2000" dirty="0">
                <a:solidFill>
                  <a:srgbClr val="C00000"/>
                </a:solidFill>
                <a:latin typeface="Alexandria"/>
              </a:rPr>
              <a:t> </a:t>
            </a:r>
            <a:r>
              <a:rPr lang="en-US" sz="2000" dirty="0">
                <a:latin typeface="Alexandria"/>
              </a:rPr>
              <a:t>Strong and supportive leadership is crucial for fostering employee engagement.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lvl="0" algn="ctr"/>
            <a:r>
              <a:rPr lang="en-US" sz="2400" b="1" dirty="0">
                <a:latin typeface="Alexandria"/>
              </a:rPr>
              <a:t>Fostering </a:t>
            </a:r>
            <a:r>
              <a:rPr lang="en-US" sz="2400" b="1" dirty="0" smtClean="0">
                <a:latin typeface="Alexandria"/>
              </a:rPr>
              <a:t>Engagement</a:t>
            </a:r>
            <a:endParaRPr lang="en-US" sz="2000" dirty="0">
              <a:latin typeface="Alexandria"/>
            </a:endParaRPr>
          </a:p>
        </p:txBody>
      </p:sp>
    </p:spTree>
    <p:extLst>
      <p:ext uri="{BB962C8B-B14F-4D97-AF65-F5344CB8AC3E}">
        <p14:creationId xmlns:p14="http://schemas.microsoft.com/office/powerpoint/2010/main" val="3496103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54440" y="1983684"/>
            <a:ext cx="10141862" cy="3477875"/>
          </a:xfrm>
          <a:prstGeom prst="rect">
            <a:avLst/>
          </a:prstGeom>
          <a:noFill/>
        </p:spPr>
        <p:txBody>
          <a:bodyPr wrap="square" rtlCol="0">
            <a:spAutoFit/>
          </a:bodyPr>
          <a:lstStyle/>
          <a:p>
            <a:pPr lvl="0"/>
            <a:r>
              <a:rPr lang="en-US" sz="2000" b="1" dirty="0">
                <a:solidFill>
                  <a:srgbClr val="C00000"/>
                </a:solidFill>
                <a:latin typeface="Alexandria"/>
              </a:rPr>
              <a:t>Importance of Career Development</a:t>
            </a:r>
            <a:r>
              <a:rPr lang="en-US" sz="2000" b="1" dirty="0">
                <a:latin typeface="Alexandria"/>
              </a:rPr>
              <a:t>:</a:t>
            </a:r>
            <a:r>
              <a:rPr lang="en-US" sz="2000" dirty="0">
                <a:latin typeface="Alexandria"/>
              </a:rPr>
              <a:t> Career growth and development are crucial for employee retention and engagement, often equally important as compensation</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Career Management Process:</a:t>
            </a:r>
            <a:r>
              <a:rPr lang="en-US" sz="2000" dirty="0">
                <a:solidFill>
                  <a:srgbClr val="C00000"/>
                </a:solidFill>
                <a:latin typeface="Alexandria"/>
              </a:rPr>
              <a:t> </a:t>
            </a:r>
            <a:r>
              <a:rPr lang="en-US" sz="2000" dirty="0">
                <a:latin typeface="Alexandria"/>
              </a:rPr>
              <a:t>Includes career planning, development, and management</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Career Planning</a:t>
            </a:r>
            <a:r>
              <a:rPr lang="en-US" sz="2000" b="1" dirty="0">
                <a:latin typeface="Alexandria"/>
              </a:rPr>
              <a:t>:</a:t>
            </a:r>
            <a:r>
              <a:rPr lang="en-US" sz="2000" dirty="0">
                <a:latin typeface="Alexandria"/>
              </a:rPr>
              <a:t> Individual responsibility for identifying skills, interests, goals, and creating a plan to achieve them</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Career Development:</a:t>
            </a:r>
            <a:r>
              <a:rPr lang="en-US" sz="2000" dirty="0">
                <a:solidFill>
                  <a:srgbClr val="C00000"/>
                </a:solidFill>
                <a:latin typeface="Alexandria"/>
              </a:rPr>
              <a:t> </a:t>
            </a:r>
            <a:r>
              <a:rPr lang="en-US" sz="2000" dirty="0">
                <a:latin typeface="Alexandria"/>
              </a:rPr>
              <a:t>Ongoing learning and skill development to advance in one's career</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Career Management</a:t>
            </a:r>
            <a:endParaRPr lang="en-US" sz="2400" dirty="0">
              <a:latin typeface="Alexandria"/>
            </a:endParaRPr>
          </a:p>
        </p:txBody>
      </p:sp>
    </p:spTree>
    <p:extLst>
      <p:ext uri="{BB962C8B-B14F-4D97-AF65-F5344CB8AC3E}">
        <p14:creationId xmlns:p14="http://schemas.microsoft.com/office/powerpoint/2010/main" val="102812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54440" y="1983684"/>
            <a:ext cx="10141862" cy="2862322"/>
          </a:xfrm>
          <a:prstGeom prst="rect">
            <a:avLst/>
          </a:prstGeom>
          <a:noFill/>
        </p:spPr>
        <p:txBody>
          <a:bodyPr wrap="square" rtlCol="0">
            <a:spAutoFit/>
          </a:bodyPr>
          <a:lstStyle/>
          <a:p>
            <a:pPr lvl="0"/>
            <a:endParaRPr lang="en-US" sz="2000" dirty="0"/>
          </a:p>
          <a:p>
            <a:pPr lvl="0"/>
            <a:r>
              <a:rPr lang="en-US" sz="2000" b="1" dirty="0" smtClean="0">
                <a:solidFill>
                  <a:srgbClr val="C00000"/>
                </a:solidFill>
                <a:latin typeface="Alexandria"/>
              </a:rPr>
              <a:t>Employer's </a:t>
            </a:r>
            <a:r>
              <a:rPr lang="en-US" sz="2000" b="1" dirty="0">
                <a:solidFill>
                  <a:srgbClr val="C00000"/>
                </a:solidFill>
                <a:latin typeface="Alexandria"/>
              </a:rPr>
              <a:t>Role:</a:t>
            </a:r>
            <a:r>
              <a:rPr lang="en-US" sz="2000" dirty="0">
                <a:solidFill>
                  <a:srgbClr val="C00000"/>
                </a:solidFill>
                <a:latin typeface="Alexandria"/>
              </a:rPr>
              <a:t> </a:t>
            </a:r>
            <a:r>
              <a:rPr lang="en-US" sz="2000" dirty="0">
                <a:latin typeface="Alexandria"/>
              </a:rPr>
              <a:t>Supporting employee career development through training, mentorship, and opportunities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Changing Career Landscape:</a:t>
            </a:r>
            <a:r>
              <a:rPr lang="en-US" sz="2000" dirty="0">
                <a:solidFill>
                  <a:srgbClr val="C00000"/>
                </a:solidFill>
                <a:latin typeface="Alexandria"/>
              </a:rPr>
              <a:t> </a:t>
            </a:r>
            <a:r>
              <a:rPr lang="en-US" sz="2000" dirty="0">
                <a:latin typeface="Alexandria"/>
              </a:rPr>
              <a:t>Modern careers are less linear, with more job changes and career reinventions due to economic factors and industry changes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Work-Life Balance:</a:t>
            </a:r>
            <a:r>
              <a:rPr lang="en-US" sz="2000" dirty="0">
                <a:solidFill>
                  <a:srgbClr val="C00000"/>
                </a:solidFill>
                <a:latin typeface="Alexandria"/>
              </a:rPr>
              <a:t> </a:t>
            </a:r>
            <a:r>
              <a:rPr lang="en-US" sz="2000" dirty="0">
                <a:latin typeface="Alexandria"/>
              </a:rPr>
              <a:t>Increasing importance of balancing work and personal life, especially for dual-career families.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Career Management</a:t>
            </a:r>
            <a:endParaRPr lang="en-US" sz="2400" dirty="0">
              <a:latin typeface="Alexandria"/>
            </a:endParaRPr>
          </a:p>
        </p:txBody>
      </p:sp>
    </p:spTree>
    <p:extLst>
      <p:ext uri="{BB962C8B-B14F-4D97-AF65-F5344CB8AC3E}">
        <p14:creationId xmlns:p14="http://schemas.microsoft.com/office/powerpoint/2010/main" val="2630098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3785652"/>
          </a:xfrm>
          <a:prstGeom prst="rect">
            <a:avLst/>
          </a:prstGeom>
          <a:noFill/>
        </p:spPr>
        <p:txBody>
          <a:bodyPr wrap="square" rtlCol="0">
            <a:spAutoFit/>
          </a:bodyPr>
          <a:lstStyle/>
          <a:p>
            <a:pPr lvl="0"/>
            <a:r>
              <a:rPr lang="en-US" sz="2000" b="1" dirty="0">
                <a:solidFill>
                  <a:srgbClr val="C00000"/>
                </a:solidFill>
                <a:latin typeface="Alexandria"/>
              </a:rPr>
              <a:t>Psychological Contract:</a:t>
            </a:r>
            <a:r>
              <a:rPr lang="en-US" sz="2000" dirty="0">
                <a:solidFill>
                  <a:srgbClr val="C00000"/>
                </a:solidFill>
                <a:latin typeface="Alexandria"/>
              </a:rPr>
              <a:t> </a:t>
            </a:r>
            <a:r>
              <a:rPr lang="en-US" sz="2000" dirty="0">
                <a:latin typeface="Alexandria"/>
              </a:rPr>
              <a:t>An unwritten agreement between employer and employee regarding expectations.</a:t>
            </a:r>
          </a:p>
          <a:p>
            <a:pPr lvl="1"/>
            <a:r>
              <a:rPr lang="en-US" sz="2000" dirty="0">
                <a:latin typeface="Alexandria"/>
              </a:rPr>
              <a:t>Traditionally, employers offered long-term employment and fair treatment, while employees offered loyalty and effort.</a:t>
            </a:r>
          </a:p>
          <a:p>
            <a:pPr lvl="1"/>
            <a:r>
              <a:rPr lang="en-US" sz="2000" dirty="0">
                <a:latin typeface="Alexandria"/>
              </a:rPr>
              <a:t>Modern economic realities have made these long-term commitments less likely</a:t>
            </a:r>
            <a:r>
              <a:rPr lang="en-US" sz="2000" dirty="0" smtClean="0">
                <a:latin typeface="Alexandria"/>
              </a:rPr>
              <a:t>.</a:t>
            </a:r>
          </a:p>
          <a:p>
            <a:pPr lvl="1"/>
            <a:endParaRPr lang="en-US" sz="2000" dirty="0">
              <a:solidFill>
                <a:srgbClr val="C00000"/>
              </a:solidFill>
              <a:latin typeface="Alexandria"/>
            </a:endParaRPr>
          </a:p>
          <a:p>
            <a:pPr lvl="0"/>
            <a:r>
              <a:rPr lang="en-US" sz="2000" b="1" dirty="0">
                <a:solidFill>
                  <a:srgbClr val="C00000"/>
                </a:solidFill>
                <a:latin typeface="Alexandria"/>
              </a:rPr>
              <a:t>Employee's Role in Career Management:</a:t>
            </a:r>
            <a:endParaRPr lang="en-US" sz="2000" dirty="0">
              <a:solidFill>
                <a:srgbClr val="C00000"/>
              </a:solidFill>
              <a:latin typeface="Alexandria"/>
            </a:endParaRPr>
          </a:p>
          <a:p>
            <a:pPr lvl="1"/>
            <a:r>
              <a:rPr lang="en-US" sz="2000" b="1" dirty="0">
                <a:latin typeface="Alexandria"/>
              </a:rPr>
              <a:t>Self-assessment:</a:t>
            </a:r>
            <a:r>
              <a:rPr lang="en-US" sz="2000" dirty="0">
                <a:latin typeface="Alexandria"/>
              </a:rPr>
              <a:t> Matching strengths and weaknesses with career opportunities.</a:t>
            </a:r>
          </a:p>
          <a:p>
            <a:pPr lvl="2"/>
            <a:r>
              <a:rPr lang="en-US" sz="2000" dirty="0">
                <a:latin typeface="Alexandria"/>
              </a:rPr>
              <a:t>Consider personality, interests, values, and skills.</a:t>
            </a:r>
          </a:p>
          <a:p>
            <a:pPr lvl="2"/>
            <a:r>
              <a:rPr lang="en-US" sz="2000" dirty="0">
                <a:latin typeface="Alexandria"/>
              </a:rPr>
              <a:t>Explore resources like the Self-Directed Search (SDS) test.</a:t>
            </a:r>
          </a:p>
          <a:p>
            <a:pPr lvl="1"/>
            <a:r>
              <a:rPr lang="en-US" sz="2000" b="1" dirty="0">
                <a:latin typeface="Alexandria"/>
              </a:rPr>
              <a:t>Identify Skills:</a:t>
            </a:r>
            <a:r>
              <a:rPr lang="en-US" sz="2000" dirty="0">
                <a:latin typeface="Alexandria"/>
              </a:rPr>
              <a:t> Reflect on past jobs to identify transferable skills you enjoyed using.</a:t>
            </a:r>
          </a:p>
          <a:p>
            <a:pPr lvl="1"/>
            <a:r>
              <a:rPr lang="en-US" sz="2000" b="1" dirty="0">
                <a:latin typeface="Alexandria"/>
              </a:rPr>
              <a:t>Dream Job Exploration:</a:t>
            </a:r>
            <a:r>
              <a:rPr lang="en-US" sz="2000" dirty="0">
                <a:latin typeface="Alexandria"/>
              </a:rPr>
              <a:t> Imagine your ideal job, regardless of limitations.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Psychological Contract and Career Management</a:t>
            </a:r>
          </a:p>
        </p:txBody>
      </p:sp>
    </p:spTree>
    <p:extLst>
      <p:ext uri="{BB962C8B-B14F-4D97-AF65-F5344CB8AC3E}">
        <p14:creationId xmlns:p14="http://schemas.microsoft.com/office/powerpoint/2010/main" val="377752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2862322"/>
          </a:xfrm>
          <a:prstGeom prst="rect">
            <a:avLst/>
          </a:prstGeom>
          <a:noFill/>
        </p:spPr>
        <p:txBody>
          <a:bodyPr wrap="square" rtlCol="0">
            <a:spAutoFit/>
          </a:bodyPr>
          <a:lstStyle/>
          <a:p>
            <a:pPr lvl="0"/>
            <a:r>
              <a:rPr lang="en-US" sz="2000" b="1" dirty="0">
                <a:solidFill>
                  <a:srgbClr val="C00000"/>
                </a:solidFill>
                <a:latin typeface="Alexandria"/>
              </a:rPr>
              <a:t>Employer's Role in Career Management</a:t>
            </a:r>
            <a:r>
              <a:rPr lang="en-US" sz="2000" b="1" dirty="0" smtClean="0">
                <a:solidFill>
                  <a:srgbClr val="C00000"/>
                </a:solidFill>
                <a:latin typeface="Alexandria"/>
              </a:rPr>
              <a:t>:</a:t>
            </a:r>
          </a:p>
          <a:p>
            <a:pPr lvl="0"/>
            <a:endParaRPr lang="en-US" sz="2000" dirty="0">
              <a:latin typeface="Alexandria"/>
            </a:endParaRPr>
          </a:p>
          <a:p>
            <a:pPr lvl="1"/>
            <a:r>
              <a:rPr lang="en-US" sz="2000" b="1" dirty="0">
                <a:latin typeface="Alexandria"/>
              </a:rPr>
              <a:t>Realistic Job Interviews:</a:t>
            </a:r>
            <a:r>
              <a:rPr lang="en-US" sz="2000" dirty="0">
                <a:latin typeface="Alexandria"/>
              </a:rPr>
              <a:t> Helping potential employees understand the job fit.</a:t>
            </a:r>
          </a:p>
          <a:p>
            <a:pPr lvl="1"/>
            <a:r>
              <a:rPr lang="en-US" sz="2000" b="1" dirty="0">
                <a:latin typeface="Alexandria"/>
              </a:rPr>
              <a:t>Challenging First Jobs:</a:t>
            </a:r>
            <a:r>
              <a:rPr lang="en-US" sz="2000" dirty="0">
                <a:latin typeface="Alexandria"/>
              </a:rPr>
              <a:t> Providing opportunities for learning and development.</a:t>
            </a:r>
          </a:p>
          <a:p>
            <a:pPr lvl="2"/>
            <a:r>
              <a:rPr lang="en-US" sz="2000" dirty="0">
                <a:latin typeface="Alexandria"/>
              </a:rPr>
              <a:t>Assign mentors to support new hires.</a:t>
            </a:r>
          </a:p>
          <a:p>
            <a:pPr lvl="2"/>
            <a:r>
              <a:rPr lang="en-US" sz="2000" dirty="0">
                <a:latin typeface="Alexandria"/>
              </a:rPr>
              <a:t>Avoid "reality shock" by offering stimulating work.</a:t>
            </a:r>
          </a:p>
          <a:p>
            <a:pPr lvl="1"/>
            <a:r>
              <a:rPr lang="en-US" sz="2000" b="1" dirty="0">
                <a:latin typeface="Alexandria"/>
              </a:rPr>
              <a:t>Career Development Appraisals:</a:t>
            </a:r>
            <a:r>
              <a:rPr lang="en-US" sz="2000" dirty="0">
                <a:latin typeface="Alexandria"/>
              </a:rPr>
              <a:t> Matching employee skills with career paths and development needs.</a:t>
            </a:r>
          </a:p>
          <a:p>
            <a:pPr lvl="1"/>
            <a:r>
              <a:rPr lang="en-US" sz="2000" b="1" dirty="0">
                <a:latin typeface="Alexandria"/>
              </a:rPr>
              <a:t>Job Rotation:</a:t>
            </a:r>
            <a:r>
              <a:rPr lang="en-US" sz="2000" dirty="0">
                <a:latin typeface="Alexandria"/>
              </a:rPr>
              <a:t> Providing opportunities to explore different areas within the company.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Psychological Contract and Career Management</a:t>
            </a:r>
          </a:p>
        </p:txBody>
      </p:sp>
    </p:spTree>
    <p:extLst>
      <p:ext uri="{BB962C8B-B14F-4D97-AF65-F5344CB8AC3E}">
        <p14:creationId xmlns:p14="http://schemas.microsoft.com/office/powerpoint/2010/main" val="791687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a:solidFill>
                  <a:srgbClr val="C00000"/>
                </a:solidFill>
                <a:latin typeface="Alexandria"/>
              </a:rPr>
              <a:t>Basic Career Development:</a:t>
            </a:r>
            <a:r>
              <a:rPr lang="en-US" sz="2000" dirty="0">
                <a:solidFill>
                  <a:srgbClr val="C00000"/>
                </a:solidFill>
                <a:latin typeface="Alexandria"/>
              </a:rPr>
              <a:t> </a:t>
            </a:r>
            <a:r>
              <a:rPr lang="en-US" sz="2000" dirty="0">
                <a:latin typeface="Alexandria"/>
              </a:rPr>
              <a:t>Performance feedback, individual development plans, and access to training are essential foundations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Advanced Career Development:</a:t>
            </a:r>
            <a:r>
              <a:rPr lang="en-US" sz="2000" dirty="0">
                <a:solidFill>
                  <a:srgbClr val="C00000"/>
                </a:solidFill>
                <a:latin typeface="Alexandria"/>
              </a:rPr>
              <a:t> </a:t>
            </a:r>
            <a:r>
              <a:rPr lang="en-US" sz="2000" dirty="0">
                <a:latin typeface="Alexandria"/>
              </a:rPr>
              <a:t>Job postings, formal career-oriented appraisals, career development centers, and mentoring can enhance career growth</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Career Development Tools:</a:t>
            </a:r>
            <a:r>
              <a:rPr lang="en-US" sz="2000" dirty="0">
                <a:solidFill>
                  <a:srgbClr val="C00000"/>
                </a:solidFill>
                <a:latin typeface="Alexandria"/>
              </a:rPr>
              <a:t> </a:t>
            </a:r>
            <a:r>
              <a:rPr lang="en-US" sz="2000" dirty="0">
                <a:latin typeface="Alexandria"/>
              </a:rPr>
              <a:t>Career planning workshops, online resources, and career coaching offer structured support</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solidFill>
                  <a:srgbClr val="C00000"/>
                </a:solidFill>
                <a:latin typeface="Alexandria"/>
              </a:rPr>
              <a:t>Career Management Options</a:t>
            </a:r>
          </a:p>
        </p:txBody>
      </p:sp>
    </p:spTree>
    <p:extLst>
      <p:ext uri="{BB962C8B-B14F-4D97-AF65-F5344CB8AC3E}">
        <p14:creationId xmlns:p14="http://schemas.microsoft.com/office/powerpoint/2010/main" val="604235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smtClean="0">
                <a:solidFill>
                  <a:srgbClr val="C00000"/>
                </a:solidFill>
                <a:latin typeface="Alexandria"/>
              </a:rPr>
              <a:t>Financial </a:t>
            </a:r>
            <a:r>
              <a:rPr lang="en-US" sz="2000" b="1" dirty="0">
                <a:solidFill>
                  <a:srgbClr val="C00000"/>
                </a:solidFill>
                <a:latin typeface="Alexandria"/>
              </a:rPr>
              <a:t>Support:</a:t>
            </a:r>
            <a:r>
              <a:rPr lang="en-US" sz="2000" dirty="0">
                <a:solidFill>
                  <a:srgbClr val="C00000"/>
                </a:solidFill>
                <a:latin typeface="Alexandria"/>
              </a:rPr>
              <a:t> </a:t>
            </a:r>
            <a:r>
              <a:rPr lang="en-US" sz="2000" dirty="0">
                <a:latin typeface="Alexandria"/>
              </a:rPr>
              <a:t>Lifelong learning budgets provide financial assistance for career development</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Performance Appraisals</a:t>
            </a:r>
            <a:r>
              <a:rPr lang="en-US" sz="2000" b="1" dirty="0">
                <a:latin typeface="Alexandria"/>
              </a:rPr>
              <a:t>:</a:t>
            </a:r>
            <a:r>
              <a:rPr lang="en-US" sz="2000" dirty="0">
                <a:latin typeface="Alexandria"/>
              </a:rPr>
              <a:t> Should be used not just for evaluation but also for career planning and development</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Employee Involvement:</a:t>
            </a:r>
            <a:r>
              <a:rPr lang="en-US" sz="2000" dirty="0">
                <a:solidFill>
                  <a:srgbClr val="C00000"/>
                </a:solidFill>
                <a:latin typeface="Alexandria"/>
              </a:rPr>
              <a:t> </a:t>
            </a:r>
            <a:r>
              <a:rPr lang="en-US" sz="2000" dirty="0">
                <a:latin typeface="Alexandria"/>
              </a:rPr>
              <a:t>Employees should actively participate in their career development.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solidFill>
                  <a:srgbClr val="C00000"/>
                </a:solidFill>
                <a:latin typeface="Alexandria"/>
              </a:rPr>
              <a:t>Career Management Options</a:t>
            </a:r>
          </a:p>
        </p:txBody>
      </p:sp>
    </p:spTree>
    <p:extLst>
      <p:ext uri="{BB962C8B-B14F-4D97-AF65-F5344CB8AC3E}">
        <p14:creationId xmlns:p14="http://schemas.microsoft.com/office/powerpoint/2010/main" val="899775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3170099"/>
          </a:xfrm>
          <a:prstGeom prst="rect">
            <a:avLst/>
          </a:prstGeom>
          <a:noFill/>
        </p:spPr>
        <p:txBody>
          <a:bodyPr wrap="square" rtlCol="0">
            <a:spAutoFit/>
          </a:bodyPr>
          <a:lstStyle/>
          <a:p>
            <a:pPr lvl="0"/>
            <a:r>
              <a:rPr lang="en-US" sz="2000" b="1" dirty="0">
                <a:solidFill>
                  <a:srgbClr val="C00000"/>
                </a:solidFill>
                <a:latin typeface="Alexandria"/>
              </a:rPr>
              <a:t>Coaching vs. Mentoring:</a:t>
            </a:r>
            <a:r>
              <a:rPr lang="en-US" sz="2000" dirty="0">
                <a:solidFill>
                  <a:srgbClr val="C00000"/>
                </a:solidFill>
                <a:latin typeface="Alexandria"/>
              </a:rPr>
              <a:t> </a:t>
            </a:r>
            <a:r>
              <a:rPr lang="en-US" sz="2000" dirty="0">
                <a:latin typeface="Alexandria"/>
              </a:rPr>
              <a:t>Coaching focuses on short-term skills, while mentoring focuses on long-term career development.</a:t>
            </a:r>
          </a:p>
          <a:p>
            <a:pPr lvl="0"/>
            <a:r>
              <a:rPr lang="en-US" sz="2000" b="1" dirty="0">
                <a:solidFill>
                  <a:srgbClr val="C00000"/>
                </a:solidFill>
                <a:latin typeface="Alexandria"/>
              </a:rPr>
              <a:t>Importance of Coaching</a:t>
            </a:r>
            <a:r>
              <a:rPr lang="en-US" sz="2000" b="1" dirty="0">
                <a:latin typeface="Alexandria"/>
              </a:rPr>
              <a:t>:</a:t>
            </a:r>
            <a:r>
              <a:rPr lang="en-US" sz="2000" dirty="0">
                <a:latin typeface="Alexandria"/>
              </a:rPr>
              <a:t> Coaching is increasingly crucial as workplaces become more collaborative and employee-centric.</a:t>
            </a:r>
          </a:p>
          <a:p>
            <a:pPr lvl="0"/>
            <a:r>
              <a:rPr lang="en-US" sz="2000" b="1" dirty="0">
                <a:solidFill>
                  <a:srgbClr val="C00000"/>
                </a:solidFill>
                <a:latin typeface="Alexandria"/>
              </a:rPr>
              <a:t>Coaching Skills:</a:t>
            </a:r>
            <a:r>
              <a:rPr lang="en-US" sz="2000" dirty="0">
                <a:solidFill>
                  <a:srgbClr val="C00000"/>
                </a:solidFill>
                <a:latin typeface="Alexandria"/>
              </a:rPr>
              <a:t> </a:t>
            </a:r>
            <a:r>
              <a:rPr lang="en-US" sz="2000" dirty="0">
                <a:latin typeface="Alexandria"/>
              </a:rPr>
              <a:t>Require both analytical and interpersonal abilities.</a:t>
            </a:r>
          </a:p>
          <a:p>
            <a:pPr lvl="0"/>
            <a:r>
              <a:rPr lang="en-US" sz="2000" b="1" dirty="0">
                <a:solidFill>
                  <a:srgbClr val="C00000"/>
                </a:solidFill>
                <a:latin typeface="Alexandria"/>
              </a:rPr>
              <a:t>Coaching Process:</a:t>
            </a:r>
            <a:r>
              <a:rPr lang="en-US" sz="2000" dirty="0">
                <a:solidFill>
                  <a:srgbClr val="C00000"/>
                </a:solidFill>
                <a:latin typeface="Alexandria"/>
              </a:rPr>
              <a:t> </a:t>
            </a:r>
            <a:r>
              <a:rPr lang="en-US" sz="2000" dirty="0">
                <a:latin typeface="Alexandria"/>
              </a:rPr>
              <a:t>Involves preparation, planning, active coaching, and follow-up.</a:t>
            </a:r>
          </a:p>
          <a:p>
            <a:pPr lvl="0"/>
            <a:r>
              <a:rPr lang="en-US" sz="2000" b="1" dirty="0">
                <a:solidFill>
                  <a:srgbClr val="C00000"/>
                </a:solidFill>
                <a:latin typeface="Alexandria"/>
              </a:rPr>
              <a:t>Effective Coaching:</a:t>
            </a:r>
            <a:r>
              <a:rPr lang="en-US" sz="2000" dirty="0">
                <a:solidFill>
                  <a:srgbClr val="C00000"/>
                </a:solidFill>
                <a:latin typeface="Alexandria"/>
              </a:rPr>
              <a:t> </a:t>
            </a:r>
            <a:r>
              <a:rPr lang="en-US" sz="2000" dirty="0">
                <a:latin typeface="Alexandria"/>
              </a:rPr>
              <a:t>Focuses on problem-solving, providing guidance, and monitoring progress.</a:t>
            </a:r>
          </a:p>
          <a:p>
            <a:pPr lvl="0"/>
            <a:r>
              <a:rPr lang="en-US" sz="2000" b="1" dirty="0">
                <a:solidFill>
                  <a:srgbClr val="C00000"/>
                </a:solidFill>
                <a:latin typeface="Alexandria"/>
              </a:rPr>
              <a:t>Continuous Improvement:</a:t>
            </a:r>
            <a:r>
              <a:rPr lang="en-US" sz="2000" dirty="0">
                <a:solidFill>
                  <a:srgbClr val="C00000"/>
                </a:solidFill>
                <a:latin typeface="Alexandria"/>
              </a:rPr>
              <a:t> </a:t>
            </a:r>
            <a:r>
              <a:rPr lang="en-US" sz="2000" dirty="0">
                <a:latin typeface="Alexandria"/>
              </a:rPr>
              <a:t>Regular self-evaluation is essential for refining coaching skills.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Improving Coaching Skills</a:t>
            </a:r>
          </a:p>
        </p:txBody>
      </p:sp>
    </p:spTree>
    <p:extLst>
      <p:ext uri="{BB962C8B-B14F-4D97-AF65-F5344CB8AC3E}">
        <p14:creationId xmlns:p14="http://schemas.microsoft.com/office/powerpoint/2010/main" val="2610386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3170099"/>
          </a:xfrm>
          <a:prstGeom prst="rect">
            <a:avLst/>
          </a:prstGeom>
          <a:noFill/>
        </p:spPr>
        <p:txBody>
          <a:bodyPr wrap="square" rtlCol="0">
            <a:spAutoFit/>
          </a:bodyPr>
          <a:lstStyle/>
          <a:p>
            <a:pPr lvl="0"/>
            <a:r>
              <a:rPr lang="en-US" sz="2000" b="1" dirty="0">
                <a:solidFill>
                  <a:srgbClr val="C00000"/>
                </a:solidFill>
                <a:latin typeface="Alexandria"/>
              </a:rPr>
              <a:t>Mentoring vs. Coaching</a:t>
            </a:r>
            <a:r>
              <a:rPr lang="en-US" sz="2000" b="1" dirty="0">
                <a:latin typeface="Alexandria"/>
              </a:rPr>
              <a:t>:</a:t>
            </a:r>
            <a:r>
              <a:rPr lang="en-US" sz="2000" dirty="0">
                <a:latin typeface="Alexandria"/>
              </a:rPr>
              <a:t> Mentoring focuses on long-term career development, while coaching is more focused on short-term job skills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Types of Mentoring:</a:t>
            </a:r>
            <a:r>
              <a:rPr lang="en-US" sz="2000" dirty="0">
                <a:solidFill>
                  <a:srgbClr val="C00000"/>
                </a:solidFill>
                <a:latin typeface="Alexandria"/>
              </a:rPr>
              <a:t> </a:t>
            </a:r>
            <a:r>
              <a:rPr lang="en-US" sz="2000" dirty="0">
                <a:latin typeface="Alexandria"/>
              </a:rPr>
              <a:t>Both formal and informal mentoring programs exist</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Benefits of Mentoring:</a:t>
            </a:r>
            <a:r>
              <a:rPr lang="en-US" sz="2000" dirty="0">
                <a:solidFill>
                  <a:srgbClr val="C00000"/>
                </a:solidFill>
                <a:latin typeface="Alexandria"/>
              </a:rPr>
              <a:t> </a:t>
            </a:r>
            <a:r>
              <a:rPr lang="en-US" sz="2000" dirty="0">
                <a:latin typeface="Alexandria"/>
              </a:rPr>
              <a:t>Mentorship can significantly enhance career satisfaction and success</a:t>
            </a:r>
            <a:r>
              <a:rPr lang="en-US" sz="2000" dirty="0" smtClean="0">
                <a:latin typeface="Alexandria"/>
              </a:rPr>
              <a:t>.</a:t>
            </a:r>
          </a:p>
          <a:p>
            <a:pPr lvl="0"/>
            <a:endParaRPr lang="en-US" sz="2000" dirty="0">
              <a:solidFill>
                <a:srgbClr val="C00000"/>
              </a:solidFill>
              <a:latin typeface="Alexandria"/>
            </a:endParaRPr>
          </a:p>
          <a:p>
            <a:pPr lvl="0"/>
            <a:r>
              <a:rPr lang="en-US" sz="2000" b="1" dirty="0">
                <a:solidFill>
                  <a:srgbClr val="C00000"/>
                </a:solidFill>
                <a:latin typeface="Alexandria"/>
              </a:rPr>
              <a:t>Mentor Responsibilities:</a:t>
            </a:r>
            <a:r>
              <a:rPr lang="en-US" sz="2000" dirty="0">
                <a:solidFill>
                  <a:srgbClr val="C00000"/>
                </a:solidFill>
                <a:latin typeface="Alexandria"/>
              </a:rPr>
              <a:t> </a:t>
            </a:r>
            <a:r>
              <a:rPr lang="en-US" sz="2000" dirty="0">
                <a:latin typeface="Alexandria"/>
              </a:rPr>
              <a:t>Effective mentors set high standards, invest time, and provide opportunities for protégés</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Building </a:t>
            </a:r>
            <a:r>
              <a:rPr lang="en-US" sz="2400" b="1" dirty="0" smtClean="0">
                <a:latin typeface="Alexandria"/>
              </a:rPr>
              <a:t> </a:t>
            </a:r>
            <a:r>
              <a:rPr lang="en-US" sz="2400" b="1" dirty="0">
                <a:latin typeface="Alexandria"/>
              </a:rPr>
              <a:t>Mentoring Skills</a:t>
            </a:r>
          </a:p>
        </p:txBody>
      </p:sp>
    </p:spTree>
    <p:extLst>
      <p:ext uri="{BB962C8B-B14F-4D97-AF65-F5344CB8AC3E}">
        <p14:creationId xmlns:p14="http://schemas.microsoft.com/office/powerpoint/2010/main" val="2160089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smtClean="0">
                <a:solidFill>
                  <a:srgbClr val="C00000"/>
                </a:solidFill>
                <a:latin typeface="Alexandria"/>
              </a:rPr>
              <a:t>Protégé </a:t>
            </a:r>
            <a:r>
              <a:rPr lang="en-US" sz="2000" b="1" dirty="0">
                <a:solidFill>
                  <a:srgbClr val="C00000"/>
                </a:solidFill>
                <a:latin typeface="Alexandria"/>
              </a:rPr>
              <a:t>Responsibilities:</a:t>
            </a:r>
            <a:r>
              <a:rPr lang="en-US" sz="2000" dirty="0">
                <a:solidFill>
                  <a:srgbClr val="C00000"/>
                </a:solidFill>
                <a:latin typeface="Alexandria"/>
              </a:rPr>
              <a:t> </a:t>
            </a:r>
            <a:r>
              <a:rPr lang="en-US" sz="2000" dirty="0">
                <a:latin typeface="Alexandria"/>
              </a:rPr>
              <a:t>Protégés should actively participate in the mentoring relationship by choosing appropriate mentors, respecting their time, and clearly communicating expectations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Gender Disparity:</a:t>
            </a:r>
            <a:r>
              <a:rPr lang="en-US" sz="2000" dirty="0">
                <a:solidFill>
                  <a:srgbClr val="C00000"/>
                </a:solidFill>
                <a:latin typeface="Alexandria"/>
              </a:rPr>
              <a:t> </a:t>
            </a:r>
            <a:r>
              <a:rPr lang="en-US" sz="2000" dirty="0">
                <a:latin typeface="Alexandria"/>
              </a:rPr>
              <a:t>Women are often less likely to receive mentorship compared to men</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Mentoring as Sponsorship:</a:t>
            </a:r>
            <a:r>
              <a:rPr lang="en-US" sz="2000" dirty="0">
                <a:solidFill>
                  <a:srgbClr val="C00000"/>
                </a:solidFill>
                <a:latin typeface="Alexandria"/>
              </a:rPr>
              <a:t> </a:t>
            </a:r>
            <a:r>
              <a:rPr lang="en-US" sz="2000" dirty="0">
                <a:latin typeface="Alexandria"/>
              </a:rPr>
              <a:t>Organizations are recognizing the importance of mentors who can advocate for protégés, especially women.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Building </a:t>
            </a:r>
            <a:r>
              <a:rPr lang="en-US" sz="2400" b="1" dirty="0" smtClean="0">
                <a:latin typeface="Alexandria"/>
              </a:rPr>
              <a:t> </a:t>
            </a:r>
            <a:r>
              <a:rPr lang="en-US" sz="2400" b="1" dirty="0">
                <a:latin typeface="Alexandria"/>
              </a:rPr>
              <a:t>Mentoring Skills</a:t>
            </a:r>
          </a:p>
        </p:txBody>
      </p:sp>
    </p:spTree>
    <p:extLst>
      <p:ext uri="{BB962C8B-B14F-4D97-AF65-F5344CB8AC3E}">
        <p14:creationId xmlns:p14="http://schemas.microsoft.com/office/powerpoint/2010/main" val="245206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24034" y="1803857"/>
            <a:ext cx="10599211" cy="4093428"/>
          </a:xfrm>
          <a:prstGeom prst="rect">
            <a:avLst/>
          </a:prstGeom>
          <a:noFill/>
        </p:spPr>
        <p:txBody>
          <a:bodyPr wrap="square" rtlCol="0">
            <a:spAutoFit/>
          </a:bodyPr>
          <a:lstStyle/>
          <a:p>
            <a:pPr lvl="0"/>
            <a:r>
              <a:rPr lang="en-US" sz="2000" b="1" dirty="0">
                <a:solidFill>
                  <a:srgbClr val="C00000"/>
                </a:solidFill>
                <a:latin typeface="Alexandria"/>
              </a:rPr>
              <a:t>Integration of Talent Management:</a:t>
            </a:r>
            <a:r>
              <a:rPr lang="en-US" sz="2000" dirty="0">
                <a:solidFill>
                  <a:srgbClr val="C00000"/>
                </a:solidFill>
                <a:latin typeface="Alexandria"/>
              </a:rPr>
              <a:t> </a:t>
            </a:r>
            <a:r>
              <a:rPr lang="en-US" sz="2000" dirty="0">
                <a:latin typeface="Alexandria"/>
              </a:rPr>
              <a:t>HRIS systems can integrate performance appraisals, career development, and succession planning</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Benefits of Integration:</a:t>
            </a:r>
            <a:r>
              <a:rPr lang="en-US" sz="2000" dirty="0">
                <a:solidFill>
                  <a:srgbClr val="C00000"/>
                </a:solidFill>
                <a:latin typeface="Alexandria"/>
              </a:rPr>
              <a:t> </a:t>
            </a:r>
            <a:r>
              <a:rPr lang="en-US" sz="2000" dirty="0">
                <a:latin typeface="Alexandria"/>
              </a:rPr>
              <a:t>Provides a comprehensive view of employee data, improves decision-making, and streamlines processes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Talent Management Software:</a:t>
            </a:r>
            <a:r>
              <a:rPr lang="en-US" sz="2000" dirty="0">
                <a:solidFill>
                  <a:srgbClr val="C00000"/>
                </a:solidFill>
                <a:latin typeface="Alexandria"/>
              </a:rPr>
              <a:t> </a:t>
            </a:r>
            <a:r>
              <a:rPr lang="en-US" sz="2000" dirty="0" smtClean="0">
                <a:latin typeface="Alexandria"/>
              </a:rPr>
              <a:t>Several tools offer </a:t>
            </a:r>
            <a:r>
              <a:rPr lang="en-US" sz="2000" dirty="0">
                <a:latin typeface="Alexandria"/>
              </a:rPr>
              <a:t>integrated solutions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Data-Driven Decision Making:</a:t>
            </a:r>
            <a:r>
              <a:rPr lang="en-US" sz="2000" dirty="0">
                <a:solidFill>
                  <a:srgbClr val="C00000"/>
                </a:solidFill>
                <a:latin typeface="Alexandria"/>
              </a:rPr>
              <a:t> </a:t>
            </a:r>
            <a:r>
              <a:rPr lang="en-US" sz="2000" dirty="0">
                <a:latin typeface="Alexandria"/>
              </a:rPr>
              <a:t>HRIS systems provide data for analyzing employee performance, identifying talent gaps, and developing succession plans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Enhanced Efficiency:</a:t>
            </a:r>
            <a:r>
              <a:rPr lang="en-US" sz="2000" dirty="0">
                <a:solidFill>
                  <a:srgbClr val="C00000"/>
                </a:solidFill>
                <a:latin typeface="Alexandria"/>
              </a:rPr>
              <a:t> </a:t>
            </a:r>
            <a:r>
              <a:rPr lang="en-US" sz="2000" dirty="0">
                <a:latin typeface="Alexandria"/>
              </a:rPr>
              <a:t>Automation of tasks like performance reviews and career planning saves time and resources.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Improving Productivity through HRIS</a:t>
            </a:r>
          </a:p>
        </p:txBody>
      </p:sp>
    </p:spTree>
    <p:extLst>
      <p:ext uri="{BB962C8B-B14F-4D97-AF65-F5344CB8AC3E}">
        <p14:creationId xmlns:p14="http://schemas.microsoft.com/office/powerpoint/2010/main" val="2749762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a:solidFill>
                  <a:srgbClr val="C00000"/>
                </a:solidFill>
                <a:latin typeface="Alexandria"/>
              </a:rPr>
              <a:t>Promotion Importance:</a:t>
            </a:r>
            <a:r>
              <a:rPr lang="en-US" sz="2000" dirty="0">
                <a:solidFill>
                  <a:srgbClr val="C00000"/>
                </a:solidFill>
                <a:latin typeface="Alexandria"/>
              </a:rPr>
              <a:t> </a:t>
            </a:r>
            <a:r>
              <a:rPr lang="en-US" sz="2000" dirty="0">
                <a:solidFill>
                  <a:schemeClr val="tx1"/>
                </a:solidFill>
                <a:latin typeface="Alexandria"/>
              </a:rPr>
              <a:t>Promotions are sought after for increased pay, responsibility, and job satisfaction. For employers, promotions reward performance and fill vacancies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Seniority vs. Competence:</a:t>
            </a:r>
            <a:r>
              <a:rPr lang="en-US" sz="2000" dirty="0">
                <a:solidFill>
                  <a:srgbClr val="C00000"/>
                </a:solidFill>
                <a:latin typeface="Alexandria"/>
              </a:rPr>
              <a:t> </a:t>
            </a:r>
            <a:r>
              <a:rPr lang="en-US" sz="2000" dirty="0">
                <a:solidFill>
                  <a:schemeClr val="tx1"/>
                </a:solidFill>
                <a:latin typeface="Alexandria"/>
              </a:rPr>
              <a:t>Traditionally, seniority was key, but now competence is more valued. However, seniority can still be relevant in certain contexts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Measuring Competence:</a:t>
            </a:r>
            <a:r>
              <a:rPr lang="en-US" sz="2000" dirty="0">
                <a:solidFill>
                  <a:srgbClr val="C00000"/>
                </a:solidFill>
                <a:latin typeface="Alexandria"/>
              </a:rPr>
              <a:t> </a:t>
            </a:r>
            <a:r>
              <a:rPr lang="en-US" sz="2000" dirty="0">
                <a:solidFill>
                  <a:schemeClr val="tx1"/>
                </a:solidFill>
                <a:latin typeface="Alexandria"/>
              </a:rPr>
              <a:t>Defining and measuring competence is crucial. The Peter Principle highlights the risk of promoting someone beyond their abilities</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b="1" dirty="0">
                <a:latin typeface="Alexandria"/>
              </a:rPr>
              <a:t>Promotion Decisions</a:t>
            </a:r>
          </a:p>
        </p:txBody>
      </p:sp>
      <p:sp>
        <p:nvSpPr>
          <p:cNvPr id="9" name="TextBox 8"/>
          <p:cNvSpPr txBox="1"/>
          <p:nvPr/>
        </p:nvSpPr>
        <p:spPr>
          <a:xfrm>
            <a:off x="9462745"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909031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rgbClr val="C00000"/>
                </a:solidFill>
                <a:latin typeface="Alexandria"/>
              </a:rPr>
              <a:t>Promotion </a:t>
            </a:r>
            <a:r>
              <a:rPr lang="en-US" sz="2000" b="1" dirty="0">
                <a:solidFill>
                  <a:srgbClr val="C00000"/>
                </a:solidFill>
                <a:latin typeface="Alexandria"/>
              </a:rPr>
              <a:t>Process:</a:t>
            </a:r>
            <a:r>
              <a:rPr lang="en-US" sz="2000" dirty="0">
                <a:solidFill>
                  <a:srgbClr val="C00000"/>
                </a:solidFill>
                <a:latin typeface="Alexandria"/>
              </a:rPr>
              <a:t> </a:t>
            </a:r>
            <a:r>
              <a:rPr lang="en-US" sz="2000" dirty="0">
                <a:solidFill>
                  <a:schemeClr val="tx1"/>
                </a:solidFill>
                <a:latin typeface="Alexandria"/>
              </a:rPr>
              <a:t>Can be formal (clear policies, job postings, evaluations) or informal (based on personal relationships and subjective decisions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Promotion Types:</a:t>
            </a:r>
            <a:r>
              <a:rPr lang="en-US" sz="2000" dirty="0">
                <a:solidFill>
                  <a:srgbClr val="C00000"/>
                </a:solidFill>
                <a:latin typeface="Alexandria"/>
              </a:rPr>
              <a:t> </a:t>
            </a:r>
            <a:r>
              <a:rPr lang="en-US" sz="2000" dirty="0">
                <a:solidFill>
                  <a:schemeClr val="tx1"/>
                </a:solidFill>
                <a:latin typeface="Alexandria"/>
              </a:rPr>
              <a:t>Include vertical (upward movement), horizontal (lateral transfer), and job enrichment (expanded responsibilities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Practical Considerations:</a:t>
            </a:r>
            <a:r>
              <a:rPr lang="en-US" sz="2000" dirty="0">
                <a:solidFill>
                  <a:srgbClr val="C00000"/>
                </a:solidFill>
                <a:latin typeface="Alexandria"/>
              </a:rPr>
              <a:t> </a:t>
            </a:r>
            <a:r>
              <a:rPr lang="en-US" sz="2000" dirty="0">
                <a:solidFill>
                  <a:schemeClr val="tx1"/>
                </a:solidFill>
                <a:latin typeface="Alexandria"/>
              </a:rPr>
              <a:t>Establishing eligibility criteria, reviewing job descriptions, and thoroughly evaluating candidates are essential steps in the promotion process.</a:t>
            </a:r>
          </a:p>
          <a:p>
            <a:pPr marR="0" lvl="0" algn="l" defTabSz="914400" rtl="0" eaLnBrk="1" fontAlgn="auto" latinLnBrk="0" hangingPunct="1">
              <a:lnSpc>
                <a:spcPct val="200000"/>
              </a:lnSpc>
              <a:spcAft>
                <a:spcPts val="0"/>
              </a:spcAft>
              <a:buClrTx/>
              <a:buSzTx/>
              <a:tabLst>
                <a:tab pos="3260725" algn="l"/>
              </a:tabLst>
              <a:defRPr/>
            </a:pPr>
            <a:endParaRPr lang="en-US" sz="2000" dirty="0">
              <a:solidFill>
                <a:schemeClr val="tx1"/>
              </a:solidFill>
              <a:latin typeface="Alexandria"/>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b="1" dirty="0">
                <a:latin typeface="Alexandria"/>
              </a:rPr>
              <a:t>Promotion Decisions</a:t>
            </a:r>
          </a:p>
        </p:txBody>
      </p:sp>
      <p:sp>
        <p:nvSpPr>
          <p:cNvPr id="9" name="TextBox 8"/>
          <p:cNvSpPr txBox="1"/>
          <p:nvPr/>
        </p:nvSpPr>
        <p:spPr>
          <a:xfrm>
            <a:off x="9462745" y="645789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2990325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94138" y="1720879"/>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2000" b="1" dirty="0" smtClean="0">
              <a:solidFill>
                <a:srgbClr val="C00000"/>
              </a:solidFill>
              <a:latin typeface="Alexandria"/>
            </a:endParaRPr>
          </a:p>
          <a:p>
            <a:pPr lvl="0"/>
            <a:r>
              <a:rPr lang="en-US" sz="2000" b="1" dirty="0" smtClean="0">
                <a:solidFill>
                  <a:srgbClr val="C00000"/>
                </a:solidFill>
                <a:latin typeface="Alexandria"/>
              </a:rPr>
              <a:t>Gender </a:t>
            </a:r>
            <a:r>
              <a:rPr lang="en-US" sz="2000" b="1" dirty="0">
                <a:solidFill>
                  <a:srgbClr val="C00000"/>
                </a:solidFill>
                <a:latin typeface="Alexandria"/>
              </a:rPr>
              <a:t>Bias:</a:t>
            </a:r>
            <a:r>
              <a:rPr lang="en-US" sz="2000" dirty="0">
                <a:solidFill>
                  <a:srgbClr val="C00000"/>
                </a:solidFill>
                <a:latin typeface="Alexandria"/>
              </a:rPr>
              <a:t> </a:t>
            </a:r>
            <a:r>
              <a:rPr lang="en-US" sz="2000" dirty="0">
                <a:solidFill>
                  <a:schemeClr val="tx1"/>
                </a:solidFill>
                <a:latin typeface="Alexandria"/>
              </a:rPr>
              <a:t>Women are underrepresented in leadership positions despite making up a significant portion of the workforce</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Discrimination:</a:t>
            </a:r>
            <a:r>
              <a:rPr lang="en-US" sz="2000" dirty="0">
                <a:solidFill>
                  <a:srgbClr val="C00000"/>
                </a:solidFill>
                <a:latin typeface="Alexandria"/>
              </a:rPr>
              <a:t> </a:t>
            </a:r>
            <a:r>
              <a:rPr lang="en-US" sz="2000" dirty="0">
                <a:solidFill>
                  <a:schemeClr val="tx1"/>
                </a:solidFill>
                <a:latin typeface="Alexandria"/>
              </a:rPr>
              <a:t>Blatant or subtle discrimination can hinder women's career advancement</a:t>
            </a:r>
            <a:r>
              <a:rPr lang="en-US" sz="2000" dirty="0" smtClean="0">
                <a:solidFill>
                  <a:schemeClr val="tx1"/>
                </a:solidFill>
                <a:latin typeface="Alexandria"/>
              </a:rPr>
              <a:t>.</a:t>
            </a:r>
          </a:p>
          <a:p>
            <a:pPr lvl="0"/>
            <a:endParaRPr lang="en-US" sz="2000" dirty="0" smtClean="0">
              <a:solidFill>
                <a:schemeClr val="tx1"/>
              </a:solidFill>
              <a:latin typeface="Alexandria"/>
            </a:endParaRPr>
          </a:p>
          <a:p>
            <a:pPr lvl="0"/>
            <a:r>
              <a:rPr lang="en-US" sz="2000" b="1" dirty="0" smtClean="0">
                <a:solidFill>
                  <a:srgbClr val="C00000"/>
                </a:solidFill>
                <a:latin typeface="Alexandria"/>
              </a:rPr>
              <a:t>Work-Life </a:t>
            </a:r>
            <a:r>
              <a:rPr lang="en-US" sz="2000" b="1" dirty="0">
                <a:solidFill>
                  <a:srgbClr val="C00000"/>
                </a:solidFill>
                <a:latin typeface="Alexandria"/>
              </a:rPr>
              <a:t>Balance:</a:t>
            </a:r>
            <a:r>
              <a:rPr lang="en-US" sz="2000" dirty="0">
                <a:solidFill>
                  <a:srgbClr val="C00000"/>
                </a:solidFill>
                <a:latin typeface="Alexandria"/>
              </a:rPr>
              <a:t> </a:t>
            </a:r>
            <a:r>
              <a:rPr lang="en-US" sz="2000" dirty="0">
                <a:solidFill>
                  <a:schemeClr val="tx1"/>
                </a:solidFill>
                <a:latin typeface="Alexandria"/>
              </a:rPr>
              <a:t>Women often face greater challenges in balancing career and family responsibilities, which can impact their promotion prospects</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0996" y="975304"/>
            <a:ext cx="7592550" cy="461665"/>
          </a:xfrm>
          <a:prstGeom prst="rect">
            <a:avLst/>
          </a:prstGeom>
          <a:noFill/>
        </p:spPr>
        <p:txBody>
          <a:bodyPr wrap="square" rtlCol="0">
            <a:spAutoFit/>
          </a:bodyPr>
          <a:lstStyle/>
          <a:p>
            <a:pPr algn="ctr"/>
            <a:r>
              <a:rPr lang="en-US" sz="2400" b="1" dirty="0">
                <a:latin typeface="Alexandria"/>
              </a:rPr>
              <a:t>Sources of Bias in Promotion Decisions</a:t>
            </a:r>
          </a:p>
        </p:txBody>
      </p:sp>
      <p:sp>
        <p:nvSpPr>
          <p:cNvPr id="9" name="TextBox 8"/>
          <p:cNvSpPr txBox="1"/>
          <p:nvPr/>
        </p:nvSpPr>
        <p:spPr>
          <a:xfrm>
            <a:off x="9462745" y="643615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957220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94138" y="1720879"/>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rgbClr val="C00000"/>
                </a:solidFill>
                <a:latin typeface="Alexandria"/>
              </a:rPr>
              <a:t>Lack </a:t>
            </a:r>
            <a:r>
              <a:rPr lang="en-US" sz="2000" b="1" dirty="0">
                <a:solidFill>
                  <a:srgbClr val="C00000"/>
                </a:solidFill>
                <a:latin typeface="Alexandria"/>
              </a:rPr>
              <a:t>of Mentorship:</a:t>
            </a:r>
            <a:r>
              <a:rPr lang="en-US" sz="2000" dirty="0">
                <a:solidFill>
                  <a:srgbClr val="C00000"/>
                </a:solidFill>
                <a:latin typeface="Alexandria"/>
              </a:rPr>
              <a:t> </a:t>
            </a:r>
            <a:r>
              <a:rPr lang="en-US" sz="2000" dirty="0">
                <a:solidFill>
                  <a:schemeClr val="tx1"/>
                </a:solidFill>
                <a:latin typeface="Alexandria"/>
              </a:rPr>
              <a:t>Fewer female mentors can limit women's access to career guidance and support</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Legal Implications:</a:t>
            </a:r>
            <a:r>
              <a:rPr lang="en-US" sz="2000" dirty="0">
                <a:solidFill>
                  <a:srgbClr val="C00000"/>
                </a:solidFill>
                <a:latin typeface="Alexandria"/>
              </a:rPr>
              <a:t> </a:t>
            </a:r>
            <a:r>
              <a:rPr lang="en-US" sz="2000" dirty="0">
                <a:solidFill>
                  <a:schemeClr val="tx1"/>
                </a:solidFill>
                <a:latin typeface="Alexandria"/>
              </a:rPr>
              <a:t>Employers must adhere to anti-discrimination laws and provide clear, objective reasons for promotion decisions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Importance of Documentation:</a:t>
            </a:r>
            <a:r>
              <a:rPr lang="en-US" sz="2000" dirty="0">
                <a:solidFill>
                  <a:srgbClr val="C00000"/>
                </a:solidFill>
                <a:latin typeface="Alexandria"/>
              </a:rPr>
              <a:t> </a:t>
            </a:r>
            <a:r>
              <a:rPr lang="en-US" sz="2000" dirty="0">
                <a:solidFill>
                  <a:schemeClr val="tx1"/>
                </a:solidFill>
                <a:latin typeface="Alexandria"/>
              </a:rPr>
              <a:t>Maintaining clear documentation of promotion criteria and decisions is crucial to avoid legal challenges</a:t>
            </a:r>
            <a:r>
              <a:rPr lang="en-US" sz="2000" dirty="0" smtClean="0">
                <a:solidFill>
                  <a:schemeClr val="tx1"/>
                </a:solidFill>
                <a:latin typeface="Alexandria"/>
              </a:rPr>
              <a:t>.</a:t>
            </a:r>
          </a:p>
          <a:p>
            <a:pPr lvl="0"/>
            <a:endParaRPr lang="en-US" sz="2000" dirty="0">
              <a:solidFill>
                <a:schemeClr val="tx1"/>
              </a:solidFill>
              <a:latin typeface="Alexandria"/>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0996" y="975304"/>
            <a:ext cx="7592550" cy="461665"/>
          </a:xfrm>
          <a:prstGeom prst="rect">
            <a:avLst/>
          </a:prstGeom>
          <a:noFill/>
        </p:spPr>
        <p:txBody>
          <a:bodyPr wrap="square" rtlCol="0">
            <a:spAutoFit/>
          </a:bodyPr>
          <a:lstStyle/>
          <a:p>
            <a:pPr algn="ctr"/>
            <a:r>
              <a:rPr lang="en-US" sz="2400" b="1" dirty="0">
                <a:latin typeface="Alexandria"/>
              </a:rPr>
              <a:t>Sources of Bias in Promotion Decisions</a:t>
            </a:r>
          </a:p>
        </p:txBody>
      </p:sp>
      <p:sp>
        <p:nvSpPr>
          <p:cNvPr id="9" name="TextBox 8"/>
          <p:cNvSpPr txBox="1"/>
          <p:nvPr/>
        </p:nvSpPr>
        <p:spPr>
          <a:xfrm>
            <a:off x="9462745" y="643615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758209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rgbClr val="C00000"/>
                </a:solidFill>
                <a:latin typeface="Alexandria"/>
              </a:rPr>
              <a:t>Transfers</a:t>
            </a:r>
            <a:r>
              <a:rPr lang="en-US" sz="2000" b="1" dirty="0">
                <a:solidFill>
                  <a:srgbClr val="C00000"/>
                </a:solidFill>
                <a:latin typeface="Alexandria"/>
              </a:rPr>
              <a:t>:</a:t>
            </a:r>
            <a:r>
              <a:rPr lang="en-US" sz="2000" dirty="0">
                <a:solidFill>
                  <a:srgbClr val="C00000"/>
                </a:solidFill>
                <a:latin typeface="Alexandria"/>
              </a:rPr>
              <a:t> </a:t>
            </a:r>
            <a:r>
              <a:rPr lang="en-US" sz="2000" dirty="0">
                <a:solidFill>
                  <a:schemeClr val="tx1"/>
                </a:solidFill>
                <a:latin typeface="Alexandria"/>
              </a:rPr>
              <a:t>Involve moving employees between positions without changing salary or grade. Reasons include organizational needs, employee preferences, and personal circumstances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Retirements:</a:t>
            </a:r>
            <a:r>
              <a:rPr lang="en-US" sz="2000" dirty="0">
                <a:solidFill>
                  <a:srgbClr val="C00000"/>
                </a:solidFill>
                <a:latin typeface="Alexandria"/>
              </a:rPr>
              <a:t> </a:t>
            </a:r>
            <a:r>
              <a:rPr lang="en-US" sz="2000" dirty="0">
                <a:solidFill>
                  <a:schemeClr val="tx1"/>
                </a:solidFill>
                <a:latin typeface="Alexandria"/>
              </a:rPr>
              <a:t>The aging workforce presents challenges and opportunities for employers. Retirement planning involves analyzing workforce demographics and implementing strategies to retain valuable skills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Strategies for Managing Transfers and Retirements:</a:t>
            </a:r>
            <a:r>
              <a:rPr lang="en-US" sz="2000" dirty="0">
                <a:solidFill>
                  <a:srgbClr val="C00000"/>
                </a:solidFill>
                <a:latin typeface="Alexandria"/>
              </a:rPr>
              <a:t> </a:t>
            </a:r>
            <a:r>
              <a:rPr lang="en-US" sz="2000" dirty="0">
                <a:solidFill>
                  <a:schemeClr val="tx1"/>
                </a:solidFill>
                <a:latin typeface="Alexandria"/>
              </a:rPr>
              <a:t>Include offering flexible work arrangements, phased retirement programs, and targeted recruitment efforts to attract and retain older workers</a:t>
            </a:r>
            <a:r>
              <a:rPr lang="en-US" sz="2000" dirty="0"/>
              <a:t>.</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969156" y="1054551"/>
            <a:ext cx="7592550" cy="461665"/>
          </a:xfrm>
          <a:prstGeom prst="rect">
            <a:avLst/>
          </a:prstGeom>
          <a:noFill/>
        </p:spPr>
        <p:txBody>
          <a:bodyPr wrap="square" rtlCol="0">
            <a:spAutoFit/>
          </a:bodyPr>
          <a:lstStyle/>
          <a:p>
            <a:r>
              <a:rPr lang="en-US" sz="2400" b="1" dirty="0">
                <a:latin typeface="Alexandria"/>
              </a:rPr>
              <a:t>Managing Transfers and Retirements</a:t>
            </a:r>
          </a:p>
        </p:txBody>
      </p:sp>
      <p:sp>
        <p:nvSpPr>
          <p:cNvPr id="9" name="TextBox 8"/>
          <p:cNvSpPr txBox="1"/>
          <p:nvPr/>
        </p:nvSpPr>
        <p:spPr>
          <a:xfrm>
            <a:off x="9575800" y="6400765"/>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910513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a:solidFill>
                  <a:srgbClr val="C00000"/>
                </a:solidFill>
                <a:latin typeface="Alexandria"/>
              </a:rPr>
              <a:t>Involuntary Termination</a:t>
            </a:r>
            <a:r>
              <a:rPr lang="en-US" sz="2000" b="1" dirty="0">
                <a:solidFill>
                  <a:schemeClr val="tx1"/>
                </a:solidFill>
                <a:latin typeface="Alexandria"/>
              </a:rPr>
              <a:t>:</a:t>
            </a:r>
            <a:r>
              <a:rPr lang="en-US" sz="2000" dirty="0">
                <a:solidFill>
                  <a:schemeClr val="tx1"/>
                </a:solidFill>
                <a:latin typeface="Alexandria"/>
              </a:rPr>
              <a:t> Dismissal is the involuntary end of an employment relationship.</a:t>
            </a:r>
          </a:p>
          <a:p>
            <a:pPr lvl="0"/>
            <a:r>
              <a:rPr lang="en-US" sz="2000" b="1" dirty="0">
                <a:solidFill>
                  <a:srgbClr val="C00000"/>
                </a:solidFill>
                <a:latin typeface="Alexandria"/>
              </a:rPr>
              <a:t>Prevention:</a:t>
            </a:r>
            <a:r>
              <a:rPr lang="en-US" sz="2000" dirty="0">
                <a:solidFill>
                  <a:srgbClr val="C00000"/>
                </a:solidFill>
                <a:latin typeface="Alexandria"/>
              </a:rPr>
              <a:t> </a:t>
            </a:r>
            <a:r>
              <a:rPr lang="en-US" sz="2000" dirty="0">
                <a:solidFill>
                  <a:schemeClr val="tx1"/>
                </a:solidFill>
                <a:latin typeface="Alexandria"/>
              </a:rPr>
              <a:t>Effective hiring practices, clear job descriptions, and performance management can reduce the need for dismissals</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Termination at Will:</a:t>
            </a:r>
            <a:r>
              <a:rPr lang="en-US" sz="2000" dirty="0">
                <a:solidFill>
                  <a:srgbClr val="C00000"/>
                </a:solidFill>
                <a:latin typeface="Alexandria"/>
              </a:rPr>
              <a:t> </a:t>
            </a:r>
            <a:r>
              <a:rPr lang="en-US" sz="2000" dirty="0">
                <a:solidFill>
                  <a:schemeClr val="tx1"/>
                </a:solidFill>
                <a:latin typeface="Alexandria"/>
              </a:rPr>
              <a:t>Traditionally, employers could terminate employees without reason, but legal exceptions have emerged</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Exceptions to Termination at Will:</a:t>
            </a:r>
            <a:r>
              <a:rPr lang="en-US" sz="2000" dirty="0">
                <a:solidFill>
                  <a:srgbClr val="C00000"/>
                </a:solidFill>
                <a:latin typeface="Alexandria"/>
              </a:rPr>
              <a:t> </a:t>
            </a:r>
            <a:r>
              <a:rPr lang="en-US" sz="2000" dirty="0">
                <a:solidFill>
                  <a:schemeClr val="tx1"/>
                </a:solidFill>
                <a:latin typeface="Alexandria"/>
              </a:rPr>
              <a:t>Statutory protections (like anti-discrimination laws), common law exceptions (implied contracts), and public policy exceptions limit an employer's right to terminate</a:t>
            </a:r>
            <a:r>
              <a:rPr lang="en-US" sz="2000" dirty="0" smtClean="0">
                <a:solidFill>
                  <a:schemeClr val="tx1"/>
                </a:solidFill>
                <a:latin typeface="Alexandria"/>
              </a:rPr>
              <a:t>.</a:t>
            </a:r>
          </a:p>
          <a:p>
            <a:pPr lvl="0"/>
            <a:endParaRPr lang="en-US" sz="2000" dirty="0">
              <a:solidFill>
                <a:schemeClr val="tx1"/>
              </a:solidFill>
              <a:latin typeface="Alexandria"/>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23537"/>
            <a:ext cx="7592550" cy="461665"/>
          </a:xfrm>
          <a:prstGeom prst="rect">
            <a:avLst/>
          </a:prstGeom>
          <a:noFill/>
        </p:spPr>
        <p:txBody>
          <a:bodyPr wrap="square" rtlCol="0">
            <a:spAutoFit/>
          </a:bodyPr>
          <a:lstStyle/>
          <a:p>
            <a:pPr algn="ctr"/>
            <a:r>
              <a:rPr lang="en-US" sz="2400" b="1" dirty="0" smtClean="0"/>
              <a:t> </a:t>
            </a:r>
            <a:r>
              <a:rPr lang="en-US" sz="2400" b="1" dirty="0">
                <a:latin typeface="Alexandria"/>
              </a:rPr>
              <a:t>Managing Dismissals</a:t>
            </a:r>
          </a:p>
        </p:txBody>
      </p:sp>
      <p:sp>
        <p:nvSpPr>
          <p:cNvPr id="9" name="TextBox 8"/>
          <p:cNvSpPr txBox="1"/>
          <p:nvPr/>
        </p:nvSpPr>
        <p:spPr>
          <a:xfrm>
            <a:off x="9401785" y="6400765"/>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862303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rgbClr val="C00000"/>
                </a:solidFill>
                <a:latin typeface="Alexandria"/>
              </a:rPr>
              <a:t>Grounds </a:t>
            </a:r>
            <a:r>
              <a:rPr lang="en-US" sz="2000" b="1" dirty="0">
                <a:solidFill>
                  <a:srgbClr val="C00000"/>
                </a:solidFill>
                <a:latin typeface="Alexandria"/>
              </a:rPr>
              <a:t>for Dismissal:</a:t>
            </a:r>
            <a:r>
              <a:rPr lang="en-US" sz="2000" dirty="0">
                <a:solidFill>
                  <a:srgbClr val="C00000"/>
                </a:solidFill>
                <a:latin typeface="Alexandria"/>
              </a:rPr>
              <a:t> </a:t>
            </a:r>
            <a:r>
              <a:rPr lang="en-US" sz="2000" dirty="0">
                <a:solidFill>
                  <a:schemeClr val="tx1"/>
                </a:solidFill>
                <a:latin typeface="Alexandria"/>
              </a:rPr>
              <a:t>Include unsatisfactory performance, misconduct, lack of qualifications, and job elimination</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Insubordination:</a:t>
            </a:r>
            <a:r>
              <a:rPr lang="en-US" sz="2000" dirty="0">
                <a:solidFill>
                  <a:srgbClr val="C00000"/>
                </a:solidFill>
                <a:latin typeface="Alexandria"/>
              </a:rPr>
              <a:t> </a:t>
            </a:r>
            <a:r>
              <a:rPr lang="en-US" sz="2000" dirty="0">
                <a:solidFill>
                  <a:schemeClr val="tx1"/>
                </a:solidFill>
                <a:latin typeface="Alexandria"/>
              </a:rPr>
              <a:t>A specific form of misconduct that can lead to dismissal</a:t>
            </a:r>
            <a:r>
              <a:rPr lang="en-US" sz="2000" dirty="0" smtClean="0">
                <a:solidFill>
                  <a:schemeClr val="tx1"/>
                </a:solidFill>
                <a:latin typeface="Alexandria"/>
              </a:rPr>
              <a:t>.</a:t>
            </a:r>
          </a:p>
          <a:p>
            <a:pPr lvl="0"/>
            <a:endParaRPr lang="en-US" sz="2000" dirty="0">
              <a:solidFill>
                <a:schemeClr val="tx1"/>
              </a:solidFill>
              <a:latin typeface="Alexandria"/>
            </a:endParaRPr>
          </a:p>
          <a:p>
            <a:pPr lvl="0"/>
            <a:r>
              <a:rPr lang="en-US" sz="2000" b="1" dirty="0">
                <a:solidFill>
                  <a:srgbClr val="C00000"/>
                </a:solidFill>
                <a:latin typeface="Alexandria"/>
              </a:rPr>
              <a:t>Fair Dismissal:</a:t>
            </a:r>
            <a:r>
              <a:rPr lang="en-US" sz="2000" dirty="0">
                <a:solidFill>
                  <a:srgbClr val="C00000"/>
                </a:solidFill>
                <a:latin typeface="Alexandria"/>
              </a:rPr>
              <a:t> </a:t>
            </a:r>
            <a:r>
              <a:rPr lang="en-US" sz="2000" dirty="0">
                <a:solidFill>
                  <a:schemeClr val="tx1"/>
                </a:solidFill>
                <a:latin typeface="Alexandria"/>
              </a:rPr>
              <a:t>Clear communication and explanations during the dismissal process can mitigate negative consequences</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1123537"/>
            <a:ext cx="7592550" cy="461665"/>
          </a:xfrm>
          <a:prstGeom prst="rect">
            <a:avLst/>
          </a:prstGeom>
          <a:noFill/>
        </p:spPr>
        <p:txBody>
          <a:bodyPr wrap="square" rtlCol="0">
            <a:spAutoFit/>
          </a:bodyPr>
          <a:lstStyle/>
          <a:p>
            <a:pPr algn="ctr"/>
            <a:r>
              <a:rPr lang="en-US" sz="2400" b="1" dirty="0" smtClean="0"/>
              <a:t> </a:t>
            </a:r>
            <a:r>
              <a:rPr lang="en-US" sz="2400" b="1" dirty="0">
                <a:latin typeface="Alexandria"/>
              </a:rPr>
              <a:t>Managing Dismissals</a:t>
            </a:r>
          </a:p>
        </p:txBody>
      </p:sp>
      <p:sp>
        <p:nvSpPr>
          <p:cNvPr id="9" name="TextBox 8"/>
          <p:cNvSpPr txBox="1"/>
          <p:nvPr/>
        </p:nvSpPr>
        <p:spPr>
          <a:xfrm>
            <a:off x="9401785" y="6400765"/>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807635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a:solidFill>
                  <a:srgbClr val="C00000"/>
                </a:solidFill>
                <a:latin typeface="Alexandria"/>
              </a:rPr>
              <a:t>Fear of Lawsuits</a:t>
            </a:r>
            <a:r>
              <a:rPr lang="en-US" sz="2000" b="1" dirty="0">
                <a:latin typeface="Alexandria"/>
              </a:rPr>
              <a:t>:</a:t>
            </a:r>
            <a:r>
              <a:rPr lang="en-US" sz="2000" dirty="0">
                <a:latin typeface="Alexandria"/>
              </a:rPr>
              <a:t> Employers often hesitate to terminate employees, even for misconduct, due to the fear of legal repercussions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Wrongful Discharge:</a:t>
            </a:r>
            <a:r>
              <a:rPr lang="en-US" sz="2000" dirty="0">
                <a:solidFill>
                  <a:srgbClr val="C00000"/>
                </a:solidFill>
                <a:latin typeface="Alexandria"/>
              </a:rPr>
              <a:t> </a:t>
            </a:r>
            <a:r>
              <a:rPr lang="en-US" sz="2000" dirty="0">
                <a:latin typeface="Alexandria"/>
              </a:rPr>
              <a:t>This occurs when termination violates employment contracts, company policies, or legal protections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Preventive Measures:</a:t>
            </a:r>
            <a:r>
              <a:rPr lang="en-US" sz="2000" dirty="0">
                <a:solidFill>
                  <a:srgbClr val="C00000"/>
                </a:solidFill>
                <a:latin typeface="Alexandria"/>
              </a:rPr>
              <a:t> </a:t>
            </a:r>
            <a:r>
              <a:rPr lang="en-US" sz="2000" dirty="0">
                <a:latin typeface="Alexandria"/>
              </a:rPr>
              <a:t>Implementing clear policies, documenting performance issues, and treating employees fairly can reduce the risk of wrongful discharge lawsuits</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1200329"/>
          </a:xfrm>
          <a:prstGeom prst="rect">
            <a:avLst/>
          </a:prstGeom>
          <a:noFill/>
        </p:spPr>
        <p:txBody>
          <a:bodyPr wrap="square" rtlCol="0">
            <a:spAutoFit/>
          </a:bodyPr>
          <a:lstStyle/>
          <a:p>
            <a:pPr algn="ctr"/>
            <a:r>
              <a:rPr lang="en-US" sz="2400" b="1" dirty="0">
                <a:latin typeface="Alexandria"/>
              </a:rPr>
              <a:t>Avoiding Wrongful Discharge Suits</a:t>
            </a:r>
          </a:p>
          <a:p>
            <a:pPr algn="ctr"/>
            <a:r>
              <a:rPr lang="en-US" sz="2400" b="1" dirty="0" smtClean="0">
                <a:latin typeface="Alexandria"/>
              </a:rPr>
              <a:t>:</a:t>
            </a:r>
            <a:endParaRPr lang="en-US" sz="2400" b="1" dirty="0">
              <a:latin typeface="Alexandria"/>
            </a:endParaRPr>
          </a:p>
          <a:p>
            <a:pPr algn="ctr"/>
            <a:endParaRPr lang="en-US" sz="2400" b="1" dirty="0">
              <a:latin typeface="Alexandria"/>
            </a:endParaRPr>
          </a:p>
        </p:txBody>
      </p:sp>
    </p:spTree>
    <p:extLst>
      <p:ext uri="{BB962C8B-B14F-4D97-AF65-F5344CB8AC3E}">
        <p14:creationId xmlns:p14="http://schemas.microsoft.com/office/powerpoint/2010/main" val="8928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smtClean="0">
                <a:solidFill>
                  <a:srgbClr val="C00000"/>
                </a:solidFill>
                <a:latin typeface="Alexandria"/>
              </a:rPr>
              <a:t>Termination </a:t>
            </a:r>
            <a:r>
              <a:rPr lang="en-US" sz="2000" b="1" dirty="0">
                <a:solidFill>
                  <a:srgbClr val="C00000"/>
                </a:solidFill>
                <a:latin typeface="Alexandria"/>
              </a:rPr>
              <a:t>Process:</a:t>
            </a:r>
            <a:r>
              <a:rPr lang="en-US" sz="2000" dirty="0">
                <a:solidFill>
                  <a:srgbClr val="C00000"/>
                </a:solidFill>
                <a:latin typeface="Alexandria"/>
              </a:rPr>
              <a:t> </a:t>
            </a:r>
            <a:r>
              <a:rPr lang="en-US" sz="2000" dirty="0">
                <a:latin typeface="Alexandria"/>
              </a:rPr>
              <a:t>Following specific procedures, including warnings, documentation, and consistent application of rules, is crucial</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Supervisor Liability:</a:t>
            </a:r>
            <a:r>
              <a:rPr lang="en-US" sz="2000" dirty="0">
                <a:solidFill>
                  <a:srgbClr val="C00000"/>
                </a:solidFill>
                <a:latin typeface="Alexandria"/>
              </a:rPr>
              <a:t> </a:t>
            </a:r>
            <a:r>
              <a:rPr lang="en-US" sz="2000" dirty="0">
                <a:latin typeface="Alexandria"/>
              </a:rPr>
              <a:t>Managers can be held personally liable for wrongful termination, emphasizing the importance of following company guidelines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Severance Pay:</a:t>
            </a:r>
            <a:r>
              <a:rPr lang="en-US" sz="2000" dirty="0">
                <a:solidFill>
                  <a:srgbClr val="C00000"/>
                </a:solidFill>
                <a:latin typeface="Alexandria"/>
              </a:rPr>
              <a:t> </a:t>
            </a:r>
            <a:r>
              <a:rPr lang="en-US" sz="2000" dirty="0">
                <a:latin typeface="Alexandria"/>
              </a:rPr>
              <a:t>Offering severance pay can mitigate the impact of termination on employees and reduce the likelihood of legal action.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1200329"/>
          </a:xfrm>
          <a:prstGeom prst="rect">
            <a:avLst/>
          </a:prstGeom>
          <a:noFill/>
        </p:spPr>
        <p:txBody>
          <a:bodyPr wrap="square" rtlCol="0">
            <a:spAutoFit/>
          </a:bodyPr>
          <a:lstStyle/>
          <a:p>
            <a:pPr algn="ctr"/>
            <a:r>
              <a:rPr lang="en-US" sz="2400" b="1" dirty="0">
                <a:latin typeface="Alexandria"/>
              </a:rPr>
              <a:t>Avoiding Wrongful Discharge Suits</a:t>
            </a:r>
          </a:p>
          <a:p>
            <a:pPr algn="ctr"/>
            <a:r>
              <a:rPr lang="en-US" sz="2400" b="1" dirty="0" smtClean="0">
                <a:latin typeface="Alexandria"/>
              </a:rPr>
              <a:t>:</a:t>
            </a:r>
            <a:endParaRPr lang="en-US" sz="2400" b="1" dirty="0">
              <a:latin typeface="Alexandria"/>
            </a:endParaRPr>
          </a:p>
          <a:p>
            <a:pPr algn="ctr"/>
            <a:endParaRPr lang="en-US" sz="2400" b="1" dirty="0">
              <a:latin typeface="Alexandria"/>
            </a:endParaRPr>
          </a:p>
        </p:txBody>
      </p:sp>
    </p:spTree>
    <p:extLst>
      <p:ext uri="{BB962C8B-B14F-4D97-AF65-F5344CB8AC3E}">
        <p14:creationId xmlns:p14="http://schemas.microsoft.com/office/powerpoint/2010/main" val="424473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2554545"/>
          </a:xfrm>
          <a:prstGeom prst="rect">
            <a:avLst/>
          </a:prstGeom>
          <a:noFill/>
        </p:spPr>
        <p:txBody>
          <a:bodyPr wrap="square" rtlCol="0">
            <a:spAutoFit/>
          </a:bodyPr>
          <a:lstStyle/>
          <a:p>
            <a:pPr lvl="0"/>
            <a:r>
              <a:rPr lang="en-US" sz="2000" b="1" dirty="0">
                <a:solidFill>
                  <a:srgbClr val="C00000"/>
                </a:solidFill>
                <a:latin typeface="Alexandria"/>
              </a:rPr>
              <a:t>Termination Interview:</a:t>
            </a:r>
            <a:r>
              <a:rPr lang="en-US" sz="2000" dirty="0">
                <a:solidFill>
                  <a:srgbClr val="C00000"/>
                </a:solidFill>
                <a:latin typeface="Alexandria"/>
              </a:rPr>
              <a:t> </a:t>
            </a:r>
            <a:r>
              <a:rPr lang="en-US" sz="2000" dirty="0">
                <a:latin typeface="Alexandria"/>
              </a:rPr>
              <a:t>A difficult but necessary process requiring careful planning and execution</a:t>
            </a:r>
            <a:r>
              <a:rPr lang="en-US" sz="2000" dirty="0" smtClean="0">
                <a:latin typeface="Alexandria"/>
              </a:rPr>
              <a:t>.</a:t>
            </a:r>
          </a:p>
          <a:p>
            <a:pPr lvl="0"/>
            <a:endParaRPr lang="en-US" sz="2000" dirty="0">
              <a:solidFill>
                <a:srgbClr val="C00000"/>
              </a:solidFill>
              <a:latin typeface="Alexandria"/>
            </a:endParaRPr>
          </a:p>
          <a:p>
            <a:pPr lvl="0"/>
            <a:r>
              <a:rPr lang="en-US" sz="2000" b="1" dirty="0">
                <a:solidFill>
                  <a:srgbClr val="C00000"/>
                </a:solidFill>
                <a:latin typeface="Alexandria"/>
              </a:rPr>
              <a:t>Outplacement Counseling:</a:t>
            </a:r>
            <a:r>
              <a:rPr lang="en-US" sz="2000" dirty="0">
                <a:solidFill>
                  <a:srgbClr val="C00000"/>
                </a:solidFill>
                <a:latin typeface="Alexandria"/>
              </a:rPr>
              <a:t> </a:t>
            </a:r>
            <a:r>
              <a:rPr lang="en-US" sz="2000" dirty="0">
                <a:latin typeface="Alexandria"/>
              </a:rPr>
              <a:t>Provides support and career guidance to terminated employees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Exit Interviews:</a:t>
            </a:r>
            <a:r>
              <a:rPr lang="en-US" sz="2000" dirty="0">
                <a:solidFill>
                  <a:srgbClr val="C00000"/>
                </a:solidFill>
                <a:latin typeface="Alexandria"/>
              </a:rPr>
              <a:t> </a:t>
            </a:r>
            <a:r>
              <a:rPr lang="en-US" sz="2000" dirty="0">
                <a:latin typeface="Alexandria"/>
              </a:rPr>
              <a:t>Gather feedback from departing employees to identify areas for improvement</a:t>
            </a:r>
            <a:r>
              <a:rPr lang="en-US" sz="2000" dirty="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Managing the Exit Process</a:t>
            </a:r>
          </a:p>
        </p:txBody>
      </p:sp>
    </p:spTree>
    <p:extLst>
      <p:ext uri="{BB962C8B-B14F-4D97-AF65-F5344CB8AC3E}">
        <p14:creationId xmlns:p14="http://schemas.microsoft.com/office/powerpoint/2010/main" val="4064634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3477875"/>
          </a:xfrm>
          <a:prstGeom prst="rect">
            <a:avLst/>
          </a:prstGeom>
          <a:noFill/>
        </p:spPr>
        <p:txBody>
          <a:bodyPr wrap="square" rtlCol="0">
            <a:spAutoFit/>
          </a:bodyPr>
          <a:lstStyle/>
          <a:p>
            <a:pPr lvl="0"/>
            <a:r>
              <a:rPr lang="en-US" sz="2000" b="1" dirty="0" smtClean="0">
                <a:solidFill>
                  <a:srgbClr val="C00000"/>
                </a:solidFill>
                <a:latin typeface="Alexandria"/>
              </a:rPr>
              <a:t>Layoffs</a:t>
            </a:r>
            <a:r>
              <a:rPr lang="en-US" sz="2000" b="1" dirty="0">
                <a:solidFill>
                  <a:srgbClr val="C00000"/>
                </a:solidFill>
                <a:latin typeface="Alexandria"/>
              </a:rPr>
              <a:t>:</a:t>
            </a:r>
            <a:r>
              <a:rPr lang="en-US" sz="2000" dirty="0">
                <a:solidFill>
                  <a:srgbClr val="C00000"/>
                </a:solidFill>
                <a:latin typeface="Alexandria"/>
              </a:rPr>
              <a:t> </a:t>
            </a:r>
            <a:r>
              <a:rPr lang="en-US" sz="2000" dirty="0">
                <a:latin typeface="Alexandria"/>
              </a:rPr>
              <a:t>Temporary or permanent job reductions due to economic reasons.</a:t>
            </a:r>
          </a:p>
          <a:p>
            <a:pPr lvl="0"/>
            <a:r>
              <a:rPr lang="en-US" sz="2000" b="1" dirty="0">
                <a:solidFill>
                  <a:srgbClr val="C00000"/>
                </a:solidFill>
                <a:latin typeface="Alexandria"/>
              </a:rPr>
              <a:t>WARN Act:</a:t>
            </a:r>
            <a:r>
              <a:rPr lang="en-US" sz="2000" dirty="0">
                <a:solidFill>
                  <a:srgbClr val="C00000"/>
                </a:solidFill>
                <a:latin typeface="Alexandria"/>
              </a:rPr>
              <a:t> </a:t>
            </a:r>
            <a:r>
              <a:rPr lang="en-US" sz="2000" dirty="0">
                <a:latin typeface="Alexandria"/>
              </a:rPr>
              <a:t>Requires employers to give 60 days' notice before mass layoffs or plant closures.</a:t>
            </a:r>
          </a:p>
          <a:p>
            <a:pPr lvl="0"/>
            <a:r>
              <a:rPr lang="en-US" sz="2000" b="1" dirty="0">
                <a:solidFill>
                  <a:srgbClr val="C00000"/>
                </a:solidFill>
                <a:latin typeface="Alexandria"/>
              </a:rPr>
              <a:t>Layoff Process:</a:t>
            </a:r>
            <a:r>
              <a:rPr lang="en-US" sz="2000" dirty="0">
                <a:solidFill>
                  <a:srgbClr val="C00000"/>
                </a:solidFill>
                <a:latin typeface="Alexandria"/>
              </a:rPr>
              <a:t> </a:t>
            </a:r>
            <a:r>
              <a:rPr lang="en-US" sz="2000" dirty="0">
                <a:latin typeface="Alexandria"/>
              </a:rPr>
              <a:t>Involves strategic planning, employee assessment, and communication.</a:t>
            </a:r>
          </a:p>
          <a:p>
            <a:pPr lvl="0"/>
            <a:r>
              <a:rPr lang="en-US" sz="2000" b="1" dirty="0">
                <a:solidFill>
                  <a:srgbClr val="C00000"/>
                </a:solidFill>
                <a:latin typeface="Alexandria"/>
              </a:rPr>
              <a:t>Layoff Impacts</a:t>
            </a:r>
            <a:r>
              <a:rPr lang="en-US" sz="2000" b="1" dirty="0">
                <a:latin typeface="Alexandria"/>
              </a:rPr>
              <a:t>:</a:t>
            </a:r>
            <a:r>
              <a:rPr lang="en-US" sz="2000" dirty="0">
                <a:latin typeface="Alexandria"/>
              </a:rPr>
              <a:t> Negative psychological and physical effects on both laid-off employees and remaining staff.</a:t>
            </a:r>
          </a:p>
          <a:p>
            <a:pPr lvl="0"/>
            <a:r>
              <a:rPr lang="en-US" sz="2000" b="1" dirty="0">
                <a:solidFill>
                  <a:srgbClr val="C00000"/>
                </a:solidFill>
                <a:latin typeface="Alexandria"/>
              </a:rPr>
              <a:t>Layoff Alternatives:</a:t>
            </a:r>
            <a:r>
              <a:rPr lang="en-US" sz="2000" dirty="0">
                <a:solidFill>
                  <a:srgbClr val="C00000"/>
                </a:solidFill>
                <a:latin typeface="Alexandria"/>
              </a:rPr>
              <a:t> </a:t>
            </a:r>
            <a:r>
              <a:rPr lang="en-US" sz="2000" dirty="0">
                <a:latin typeface="Alexandria"/>
              </a:rPr>
              <a:t>Employers may consider reduced hours, mandatory vacations, or productivity bonuses to avoid layoffs.</a:t>
            </a:r>
          </a:p>
          <a:p>
            <a:pPr lvl="0"/>
            <a:r>
              <a:rPr lang="en-US" sz="2000" b="1" dirty="0">
                <a:solidFill>
                  <a:srgbClr val="C00000"/>
                </a:solidFill>
                <a:latin typeface="Alexandria"/>
              </a:rPr>
              <a:t>Employee Assistance Programs:</a:t>
            </a:r>
            <a:r>
              <a:rPr lang="en-US" sz="2000" dirty="0">
                <a:solidFill>
                  <a:srgbClr val="C00000"/>
                </a:solidFill>
                <a:latin typeface="Alexandria"/>
              </a:rPr>
              <a:t> </a:t>
            </a:r>
            <a:r>
              <a:rPr lang="en-US" sz="2000" dirty="0">
                <a:latin typeface="Alexandria"/>
              </a:rPr>
              <a:t>Often discontinued after layoffs, but some companies extend these benefits to support former employees.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Layoffs and Plant Closings</a:t>
            </a:r>
          </a:p>
        </p:txBody>
      </p:sp>
    </p:spTree>
    <p:extLst>
      <p:ext uri="{BB962C8B-B14F-4D97-AF65-F5344CB8AC3E}">
        <p14:creationId xmlns:p14="http://schemas.microsoft.com/office/powerpoint/2010/main" val="3337175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1" y="1555104"/>
            <a:ext cx="9345749" cy="4401205"/>
          </a:xfrm>
          <a:prstGeom prst="rect">
            <a:avLst/>
          </a:prstGeom>
          <a:noFill/>
        </p:spPr>
        <p:txBody>
          <a:bodyPr wrap="square" rtlCol="0">
            <a:spAutoFit/>
          </a:bodyPr>
          <a:lstStyle/>
          <a:p>
            <a:r>
              <a:rPr lang="en-US" sz="2000" dirty="0" smtClean="0"/>
              <a:t> </a:t>
            </a:r>
            <a:r>
              <a:rPr lang="en-US" sz="2000" b="1" dirty="0">
                <a:solidFill>
                  <a:srgbClr val="C00000"/>
                </a:solidFill>
                <a:latin typeface="Alexandria"/>
              </a:rPr>
              <a:t>Employee Retention</a:t>
            </a:r>
          </a:p>
          <a:p>
            <a:pPr lvl="0"/>
            <a:r>
              <a:rPr lang="en-US" sz="2000" b="1" dirty="0">
                <a:latin typeface="Alexandria"/>
              </a:rPr>
              <a:t>Comprehensive approach:</a:t>
            </a:r>
            <a:r>
              <a:rPr lang="en-US" sz="2000" dirty="0">
                <a:latin typeface="Alexandria"/>
              </a:rPr>
              <a:t> Implement strategies such as competitive compensation, flexible work arrangements, career development opportunities, and a positive work environment to retain top talent.</a:t>
            </a:r>
          </a:p>
          <a:p>
            <a:pPr lvl="0"/>
            <a:r>
              <a:rPr lang="en-US" sz="2000" b="1" dirty="0">
                <a:solidFill>
                  <a:srgbClr val="C00000"/>
                </a:solidFill>
                <a:latin typeface="Alexandria"/>
              </a:rPr>
              <a:t>Employee engagement:</a:t>
            </a:r>
            <a:r>
              <a:rPr lang="en-US" sz="2000" dirty="0">
                <a:solidFill>
                  <a:srgbClr val="C00000"/>
                </a:solidFill>
                <a:latin typeface="Alexandria"/>
              </a:rPr>
              <a:t> </a:t>
            </a:r>
            <a:r>
              <a:rPr lang="en-US" sz="2000" dirty="0">
                <a:latin typeface="Alexandria"/>
              </a:rPr>
              <a:t>Foster a sense of belonging, purpose, and connection through open communication, employee recognition, and opportunities for growth</a:t>
            </a:r>
            <a:r>
              <a:rPr lang="en-US" sz="2000" dirty="0" smtClean="0">
                <a:latin typeface="Alexandria"/>
              </a:rPr>
              <a:t>.</a:t>
            </a:r>
            <a:endParaRPr lang="en-US" sz="2000" b="1" dirty="0">
              <a:solidFill>
                <a:srgbClr val="C00000"/>
              </a:solidFill>
              <a:latin typeface="Alexandria"/>
            </a:endParaRPr>
          </a:p>
          <a:p>
            <a:pPr lvl="0"/>
            <a:r>
              <a:rPr lang="en-US" sz="2000" b="1" dirty="0">
                <a:latin typeface="Alexandria"/>
              </a:rPr>
              <a:t>Importance:</a:t>
            </a:r>
            <a:r>
              <a:rPr lang="en-US" sz="2000" dirty="0">
                <a:latin typeface="Alexandria"/>
              </a:rPr>
              <a:t> Engaged employees are more productive, innovative, and committed to the organization.</a:t>
            </a:r>
          </a:p>
          <a:p>
            <a:pPr lvl="0"/>
            <a:r>
              <a:rPr lang="en-US" sz="2000" b="1" dirty="0">
                <a:latin typeface="Alexandria"/>
              </a:rPr>
              <a:t>Fostering engagement:</a:t>
            </a:r>
            <a:r>
              <a:rPr lang="en-US" sz="2000" dirty="0">
                <a:latin typeface="Alexandria"/>
              </a:rPr>
              <a:t> Create a positive work culture, provide opportunities for employee input, and offer meaningful work.</a:t>
            </a:r>
          </a:p>
          <a:p>
            <a:pPr lvl="0"/>
            <a:r>
              <a:rPr lang="en-US" sz="2000" b="1" dirty="0">
                <a:latin typeface="Alexandria"/>
              </a:rPr>
              <a:t>Measurement:</a:t>
            </a:r>
            <a:r>
              <a:rPr lang="en-US" sz="2000" dirty="0">
                <a:latin typeface="Alexandria"/>
              </a:rPr>
              <a:t> Use employee surveys and feedback to assess engagement levels and identify areas for improvement.</a:t>
            </a:r>
          </a:p>
          <a:p>
            <a:endParaRPr lang="en-US" sz="2000" dirty="0">
              <a:latin typeface="Alexandria"/>
              <a:cs typeface="Times New Roman" panose="02020603050405020304" pitchFamily="18" charset="0"/>
            </a:endParaRPr>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Alexandria"/>
                <a:cs typeface="Times New Roman" panose="02020603050405020304" pitchFamily="18" charset="0"/>
              </a:rPr>
              <a:t>CHAPTER SUMMARY</a:t>
            </a:r>
          </a:p>
        </p:txBody>
      </p:sp>
      <p:sp>
        <p:nvSpPr>
          <p:cNvPr id="7" name="TextBox 6"/>
          <p:cNvSpPr txBox="1"/>
          <p:nvPr/>
        </p:nvSpPr>
        <p:spPr>
          <a:xfrm>
            <a:off x="9371305" y="6399106"/>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5212497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1" y="1555104"/>
            <a:ext cx="9345749" cy="4093428"/>
          </a:xfrm>
          <a:prstGeom prst="rect">
            <a:avLst/>
          </a:prstGeom>
          <a:noFill/>
        </p:spPr>
        <p:txBody>
          <a:bodyPr wrap="square" rtlCol="0">
            <a:spAutoFit/>
          </a:bodyPr>
          <a:lstStyle/>
          <a:p>
            <a:r>
              <a:rPr lang="en-US" sz="2000" dirty="0" smtClean="0"/>
              <a:t> </a:t>
            </a:r>
            <a:r>
              <a:rPr lang="en-US" sz="2000" b="1" dirty="0">
                <a:solidFill>
                  <a:srgbClr val="C00000"/>
                </a:solidFill>
                <a:latin typeface="Alexandria"/>
              </a:rPr>
              <a:t>Employee Career Development</a:t>
            </a:r>
          </a:p>
          <a:p>
            <a:pPr lvl="0"/>
            <a:r>
              <a:rPr lang="en-US" sz="2000" b="1" dirty="0">
                <a:latin typeface="Alexandria"/>
              </a:rPr>
              <a:t>Employer and supervisor roles:</a:t>
            </a:r>
            <a:r>
              <a:rPr lang="en-US" sz="2000" dirty="0">
                <a:latin typeface="Alexandria"/>
              </a:rPr>
              <a:t> Provide clear career paths, mentorship, and training opportunities.</a:t>
            </a:r>
          </a:p>
          <a:p>
            <a:pPr lvl="0"/>
            <a:r>
              <a:rPr lang="en-US" sz="2000" b="1" dirty="0">
                <a:latin typeface="Alexandria"/>
              </a:rPr>
              <a:t>Employee responsibilities:</a:t>
            </a:r>
            <a:r>
              <a:rPr lang="en-US" sz="2000" dirty="0">
                <a:latin typeface="Alexandria"/>
              </a:rPr>
              <a:t> Encourage proactive career planning and goal setting.</a:t>
            </a:r>
          </a:p>
          <a:p>
            <a:pPr lvl="0"/>
            <a:r>
              <a:rPr lang="en-US" sz="2000" b="1" dirty="0">
                <a:latin typeface="Alexandria"/>
              </a:rPr>
              <a:t>Performance management:</a:t>
            </a:r>
            <a:r>
              <a:rPr lang="en-US" sz="2000" dirty="0">
                <a:latin typeface="Alexandria"/>
              </a:rPr>
              <a:t> Link performance evaluations to career development opportunities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Effective Coaching</a:t>
            </a:r>
          </a:p>
          <a:p>
            <a:pPr lvl="0"/>
            <a:r>
              <a:rPr lang="en-US" sz="2000" b="1" dirty="0">
                <a:latin typeface="Alexandria"/>
              </a:rPr>
              <a:t>Establish rapport:</a:t>
            </a:r>
            <a:r>
              <a:rPr lang="en-US" sz="2000" dirty="0">
                <a:latin typeface="Alexandria"/>
              </a:rPr>
              <a:t> Build trust and open communication with the employee.</a:t>
            </a:r>
          </a:p>
          <a:p>
            <a:pPr lvl="0"/>
            <a:r>
              <a:rPr lang="en-US" sz="2000" b="1" dirty="0">
                <a:latin typeface="Alexandria"/>
              </a:rPr>
              <a:t>Define goals:</a:t>
            </a:r>
            <a:r>
              <a:rPr lang="en-US" sz="2000" dirty="0">
                <a:latin typeface="Alexandria"/>
              </a:rPr>
              <a:t> Clearly outline the coaching objectives and desired outcomes.</a:t>
            </a:r>
          </a:p>
          <a:p>
            <a:pPr lvl="0"/>
            <a:r>
              <a:rPr lang="en-US" sz="2000" b="1" dirty="0">
                <a:latin typeface="Alexandria"/>
              </a:rPr>
              <a:t>Provide feedback:</a:t>
            </a:r>
            <a:r>
              <a:rPr lang="en-US" sz="2000" dirty="0">
                <a:latin typeface="Alexandria"/>
              </a:rPr>
              <a:t> Offer constructive criticism and positive reinforcement.</a:t>
            </a:r>
          </a:p>
          <a:p>
            <a:pPr lvl="0"/>
            <a:r>
              <a:rPr lang="en-US" sz="2000" b="1" dirty="0">
                <a:latin typeface="Alexandria"/>
              </a:rPr>
              <a:t>Follow-up:</a:t>
            </a:r>
            <a:r>
              <a:rPr lang="en-US" sz="2000" dirty="0">
                <a:latin typeface="Alexandria"/>
              </a:rPr>
              <a:t> Monitor progress and provide ongoing support.</a:t>
            </a:r>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Alexandria"/>
                <a:cs typeface="Times New Roman" panose="02020603050405020304" pitchFamily="18" charset="0"/>
              </a:rPr>
              <a:t>CHAPTER SUMMARY</a:t>
            </a:r>
          </a:p>
        </p:txBody>
      </p:sp>
      <p:sp>
        <p:nvSpPr>
          <p:cNvPr id="7" name="TextBox 6"/>
          <p:cNvSpPr txBox="1"/>
          <p:nvPr/>
        </p:nvSpPr>
        <p:spPr>
          <a:xfrm>
            <a:off x="9218710" y="6453309"/>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32626891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1181061" y="1555104"/>
            <a:ext cx="9345749" cy="4708981"/>
          </a:xfrm>
          <a:prstGeom prst="rect">
            <a:avLst/>
          </a:prstGeom>
          <a:noFill/>
        </p:spPr>
        <p:txBody>
          <a:bodyPr wrap="square" rtlCol="0">
            <a:spAutoFit/>
          </a:bodyPr>
          <a:lstStyle/>
          <a:p>
            <a:r>
              <a:rPr lang="en-US" sz="2000" b="1" dirty="0">
                <a:solidFill>
                  <a:srgbClr val="C00000"/>
                </a:solidFill>
                <a:latin typeface="Alexandria"/>
              </a:rPr>
              <a:t>Promotion Decisions</a:t>
            </a:r>
          </a:p>
          <a:p>
            <a:pPr lvl="0"/>
            <a:r>
              <a:rPr lang="en-US" sz="2000" b="1" dirty="0">
                <a:latin typeface="Alexandria"/>
              </a:rPr>
              <a:t>Criteria:</a:t>
            </a:r>
            <a:r>
              <a:rPr lang="en-US" sz="2000" dirty="0">
                <a:latin typeface="Alexandria"/>
              </a:rPr>
              <a:t> Consider factors such as performance, potential, seniority, and job requirements.</a:t>
            </a:r>
          </a:p>
          <a:p>
            <a:pPr lvl="0"/>
            <a:r>
              <a:rPr lang="en-US" sz="2000" b="1" dirty="0">
                <a:latin typeface="Alexandria"/>
              </a:rPr>
              <a:t>Fairness:</a:t>
            </a:r>
            <a:r>
              <a:rPr lang="en-US" sz="2000" dirty="0">
                <a:latin typeface="Alexandria"/>
              </a:rPr>
              <a:t> Ensure a transparent and equitable promotion process.</a:t>
            </a:r>
          </a:p>
          <a:p>
            <a:pPr lvl="0"/>
            <a:r>
              <a:rPr lang="en-US" sz="2000" b="1" dirty="0">
                <a:latin typeface="Alexandria"/>
              </a:rPr>
              <a:t>Succession planning:</a:t>
            </a:r>
            <a:r>
              <a:rPr lang="en-US" sz="2000" dirty="0">
                <a:latin typeface="Alexandria"/>
              </a:rPr>
              <a:t> Identify and develop high-potential employees for future leadership roles</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Dismissal Management</a:t>
            </a:r>
          </a:p>
          <a:p>
            <a:pPr lvl="0"/>
            <a:r>
              <a:rPr lang="en-US" sz="2000" b="1" dirty="0">
                <a:latin typeface="Alexandria"/>
              </a:rPr>
              <a:t>Grounds for dismissal:</a:t>
            </a:r>
            <a:r>
              <a:rPr lang="en-US" sz="2000" dirty="0">
                <a:latin typeface="Alexandria"/>
              </a:rPr>
              <a:t> Unsatisfactory performance, misconduct, or job redundancy.</a:t>
            </a:r>
          </a:p>
          <a:p>
            <a:pPr lvl="0"/>
            <a:r>
              <a:rPr lang="en-US" sz="2000" b="1" dirty="0">
                <a:latin typeface="Alexandria"/>
              </a:rPr>
              <a:t>Legal compliance:</a:t>
            </a:r>
            <a:r>
              <a:rPr lang="en-US" sz="2000" dirty="0">
                <a:latin typeface="Alexandria"/>
              </a:rPr>
              <a:t> Adhere to employment laws and regulations.</a:t>
            </a:r>
          </a:p>
          <a:p>
            <a:pPr lvl="0"/>
            <a:r>
              <a:rPr lang="en-US" sz="2000" b="1" dirty="0">
                <a:latin typeface="Alexandria"/>
              </a:rPr>
              <a:t>Fair treatment:</a:t>
            </a:r>
            <a:r>
              <a:rPr lang="en-US" sz="2000" dirty="0">
                <a:latin typeface="Alexandria"/>
              </a:rPr>
              <a:t> Conduct termination procedures with empathy and respect.</a:t>
            </a:r>
          </a:p>
          <a:p>
            <a:pPr lvl="0"/>
            <a:r>
              <a:rPr lang="en-US" sz="2000" b="1" dirty="0">
                <a:latin typeface="Alexandria"/>
              </a:rPr>
              <a:t>Documentation:</a:t>
            </a:r>
            <a:r>
              <a:rPr lang="en-US" sz="2000" dirty="0">
                <a:latin typeface="Alexandria"/>
              </a:rPr>
              <a:t> Maintain thorough records of performance issues and disciplinary actions.</a:t>
            </a:r>
          </a:p>
          <a:p>
            <a:endParaRPr lang="en-US" sz="2000" dirty="0">
              <a:latin typeface="Alexandria"/>
            </a:endParaRPr>
          </a:p>
        </p:txBody>
      </p:sp>
      <p:sp>
        <p:nvSpPr>
          <p:cNvPr id="5" name="Rectangle 4">
            <a:extLst>
              <a:ext uri="{FF2B5EF4-FFF2-40B4-BE49-F238E27FC236}">
                <a16:creationId xmlns=""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Alexandria"/>
                <a:cs typeface="Times New Roman" panose="02020603050405020304" pitchFamily="18" charset="0"/>
              </a:rPr>
              <a:t>CHAPTER SUMMARY</a:t>
            </a:r>
          </a:p>
        </p:txBody>
      </p:sp>
      <p:sp>
        <p:nvSpPr>
          <p:cNvPr id="7" name="TextBox 6"/>
          <p:cNvSpPr txBox="1"/>
          <p:nvPr/>
        </p:nvSpPr>
        <p:spPr>
          <a:xfrm>
            <a:off x="9479909" y="6431380"/>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22413831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AD1A358-57FF-4CCC-ABFA-F66A43201A36}">
  <ds:schemaRefs>
    <ds:schemaRef ds:uri="http://schemas.microsoft.com/office/2006/metadata/properties"/>
    <ds:schemaRef ds:uri="http://www.w3.org/XML/1998/namespace"/>
    <ds:schemaRef ds:uri="49100919-8a76-4266-be0c-7dc583902cb4"/>
    <ds:schemaRef ds:uri="http://purl.org/dc/dcmitype/"/>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d13aca44-ef33-4cf4-9980-7f0b00e6eeb9"/>
    <ds:schemaRef ds:uri="http://purl.org/dc/elements/1.1/"/>
  </ds:schemaRefs>
</ds:datastoreItem>
</file>

<file path=customXml/itemProps2.xml><?xml version="1.0" encoding="utf-8"?>
<ds:datastoreItem xmlns:ds="http://schemas.openxmlformats.org/officeDocument/2006/customXml" ds:itemID="{1391348D-9716-4EF7-8587-D9D2C05B5421}">
  <ds:schemaRefs>
    <ds:schemaRef ds:uri="http://schemas.microsoft.com/sharepoint/v3/contenttype/forms"/>
  </ds:schemaRefs>
</ds:datastoreItem>
</file>

<file path=customXml/itemProps3.xml><?xml version="1.0" encoding="utf-8"?>
<ds:datastoreItem xmlns:ds="http://schemas.openxmlformats.org/officeDocument/2006/customXml" ds:itemID="{1647D3B2-7CD0-425C-B682-451F6A0FEB44}"/>
</file>

<file path=docProps/app.xml><?xml version="1.0" encoding="utf-8"?>
<Properties xmlns="http://schemas.openxmlformats.org/officeDocument/2006/extended-properties" xmlns:vt="http://schemas.openxmlformats.org/officeDocument/2006/docPropsVTypes">
  <TotalTime>2533</TotalTime>
  <Words>3483</Words>
  <Application>Microsoft Office PowerPoint</Application>
  <PresentationFormat>Widescreen</PresentationFormat>
  <Paragraphs>441</Paragraphs>
  <Slides>46</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Microsoft account</cp:lastModifiedBy>
  <cp:revision>86</cp:revision>
  <dcterms:modified xsi:type="dcterms:W3CDTF">2024-08-06T20:46:35Z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