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501" r:id="rId5"/>
    <p:sldId id="631" r:id="rId6"/>
    <p:sldId id="507" r:id="rId7"/>
    <p:sldId id="725" r:id="rId8"/>
    <p:sldId id="726" r:id="rId9"/>
    <p:sldId id="729" r:id="rId10"/>
    <p:sldId id="730" r:id="rId11"/>
    <p:sldId id="731" r:id="rId12"/>
    <p:sldId id="732" r:id="rId13"/>
    <p:sldId id="677" r:id="rId14"/>
    <p:sldId id="688" r:id="rId15"/>
    <p:sldId id="689" r:id="rId16"/>
    <p:sldId id="690" r:id="rId17"/>
    <p:sldId id="691" r:id="rId18"/>
    <p:sldId id="692" r:id="rId19"/>
    <p:sldId id="693" r:id="rId20"/>
    <p:sldId id="695" r:id="rId21"/>
    <p:sldId id="694" r:id="rId22"/>
    <p:sldId id="699" r:id="rId23"/>
    <p:sldId id="696" r:id="rId24"/>
    <p:sldId id="697" r:id="rId25"/>
    <p:sldId id="701" r:id="rId26"/>
    <p:sldId id="700" r:id="rId27"/>
    <p:sldId id="698" r:id="rId28"/>
    <p:sldId id="703" r:id="rId29"/>
    <p:sldId id="684" r:id="rId30"/>
    <p:sldId id="702" r:id="rId31"/>
    <p:sldId id="706" r:id="rId32"/>
    <p:sldId id="705" r:id="rId33"/>
    <p:sldId id="704" r:id="rId34"/>
    <p:sldId id="707" r:id="rId35"/>
    <p:sldId id="708" r:id="rId36"/>
    <p:sldId id="709" r:id="rId37"/>
    <p:sldId id="710" r:id="rId38"/>
    <p:sldId id="712" r:id="rId39"/>
    <p:sldId id="711" r:id="rId40"/>
    <p:sldId id="686" r:id="rId41"/>
    <p:sldId id="678" r:id="rId42"/>
    <p:sldId id="713" r:id="rId43"/>
    <p:sldId id="716" r:id="rId44"/>
    <p:sldId id="715" r:id="rId45"/>
    <p:sldId id="719" r:id="rId46"/>
    <p:sldId id="718" r:id="rId47"/>
    <p:sldId id="714" r:id="rId48"/>
    <p:sldId id="723"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1"/>
            <p14:sldId id="631"/>
            <p14:sldId id="507"/>
            <p14:sldId id="725"/>
            <p14:sldId id="726"/>
            <p14:sldId id="729"/>
            <p14:sldId id="730"/>
            <p14:sldId id="731"/>
            <p14:sldId id="732"/>
            <p14:sldId id="677"/>
            <p14:sldId id="688"/>
            <p14:sldId id="689"/>
            <p14:sldId id="690"/>
            <p14:sldId id="691"/>
            <p14:sldId id="692"/>
            <p14:sldId id="693"/>
            <p14:sldId id="695"/>
            <p14:sldId id="694"/>
            <p14:sldId id="699"/>
            <p14:sldId id="696"/>
            <p14:sldId id="697"/>
            <p14:sldId id="701"/>
            <p14:sldId id="700"/>
            <p14:sldId id="698"/>
            <p14:sldId id="703"/>
            <p14:sldId id="684"/>
            <p14:sldId id="702"/>
            <p14:sldId id="706"/>
            <p14:sldId id="705"/>
            <p14:sldId id="704"/>
            <p14:sldId id="707"/>
            <p14:sldId id="708"/>
            <p14:sldId id="709"/>
            <p14:sldId id="710"/>
            <p14:sldId id="712"/>
            <p14:sldId id="711"/>
            <p14:sldId id="686"/>
            <p14:sldId id="678"/>
            <p14:sldId id="713"/>
            <p14:sldId id="716"/>
            <p14:sldId id="715"/>
            <p14:sldId id="719"/>
            <p14:sldId id="718"/>
            <p14:sldId id="714"/>
            <p14:sldId id="72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AC748"/>
    <a:srgbClr val="FFD200"/>
    <a:srgbClr val="203E5F"/>
    <a:srgbClr val="F58221"/>
    <a:srgbClr val="000000"/>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8737"/>
    <p:restoredTop sz="93687" autoAdjust="0"/>
  </p:normalViewPr>
  <p:slideViewPr>
    <p:cSldViewPr snapToGrid="0">
      <p:cViewPr varScale="1">
        <p:scale>
          <a:sx n="104" d="100"/>
          <a:sy n="104" d="100"/>
        </p:scale>
        <p:origin x="232" y="3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49925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8/4/26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0" name="TextBox 29"/>
          <p:cNvSpPr txBox="1"/>
          <p:nvPr/>
        </p:nvSpPr>
        <p:spPr>
          <a:xfrm>
            <a:off x="763270" y="3794125"/>
            <a:ext cx="5216525" cy="646331"/>
          </a:xfrm>
          <a:prstGeom prst="rect">
            <a:avLst/>
          </a:prstGeom>
          <a:noFill/>
        </p:spPr>
        <p:txBody>
          <a:bodyPr wrap="square" rtlCol="0">
            <a:spAutoFit/>
          </a:bodyPr>
          <a:lstStyle/>
          <a:p>
            <a:pPr algn="r"/>
            <a:r>
              <a:rPr lang="ar-SA" b="1" dirty="0">
                <a:latin typeface="Alexandria" charset="0"/>
                <a:cs typeface="Alexandria" charset="0"/>
              </a:rPr>
              <a:t>المحاضر: </a:t>
            </a:r>
          </a:p>
          <a:p>
            <a:pPr algn="r"/>
            <a:r>
              <a:rPr lang="ar-SA" b="1" dirty="0" err="1">
                <a:latin typeface="Alexandria" charset="0"/>
                <a:cs typeface="Alexandria" charset="0"/>
              </a:rPr>
              <a:t>ا.د</a:t>
            </a:r>
            <a:r>
              <a:rPr lang="ar-SA" b="1" dirty="0">
                <a:latin typeface="Alexandria" charset="0"/>
                <a:cs typeface="Alexandria" charset="0"/>
              </a:rPr>
              <a:t>/ إيناس عبد الحميد</a:t>
            </a:r>
            <a:endParaRPr lang="en-US" b="1" dirty="0">
              <a:latin typeface="Alexandria" charset="0"/>
              <a:cs typeface="Alexandria" charset="0"/>
            </a:endParaRPr>
          </a:p>
        </p:txBody>
      </p:sp>
      <p:sp>
        <p:nvSpPr>
          <p:cNvPr id="31" name="TextBox 30"/>
          <p:cNvSpPr txBox="1"/>
          <p:nvPr/>
        </p:nvSpPr>
        <p:spPr>
          <a:xfrm>
            <a:off x="673669" y="2424037"/>
            <a:ext cx="4214615"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أخلاقيات العلاقات العامة</a:t>
            </a:r>
            <a:endParaRPr lang="en-US" sz="2800" b="1" dirty="0">
              <a:solidFill>
                <a:srgbClr val="00B0F0"/>
              </a:solidFill>
              <a:latin typeface="Alexandria" charset="0"/>
              <a:cs typeface="Alexandria" charset="0"/>
            </a:endParaRPr>
          </a:p>
        </p:txBody>
      </p:sp>
      <p:sp>
        <p:nvSpPr>
          <p:cNvPr id="34" name="Rectangle: Rounded Corners 33"/>
          <p:cNvSpPr/>
          <p:nvPr/>
        </p:nvSpPr>
        <p:spPr>
          <a:xfrm>
            <a:off x="329269" y="5929382"/>
            <a:ext cx="321403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b="1" dirty="0" err="1">
                <a:solidFill>
                  <a:schemeClr val="bg1"/>
                </a:solidFill>
                <a:latin typeface="Alexandria" charset="0"/>
                <a:cs typeface="Alexandria" charset="0"/>
              </a:rPr>
              <a:t>ا</a:t>
            </a:r>
            <a:r>
              <a:rPr lang="ar-SA" b="1" dirty="0">
                <a:solidFill>
                  <a:schemeClr val="bg1"/>
                </a:solidFill>
                <a:latin typeface="Alexandria" charset="0"/>
                <a:cs typeface="Alexandria" charset="0"/>
              </a:rPr>
              <a:t>لمحاضرة ١٠</a:t>
            </a:r>
            <a:endParaRPr lang="en-US" b="1" dirty="0">
              <a:solidFill>
                <a:schemeClr val="bg1"/>
              </a:solidFill>
              <a:latin typeface="Alexandria" charset="0"/>
              <a:cs typeface="Alexandria" charset="0"/>
            </a:endParaRPr>
          </a:p>
        </p:txBody>
      </p:sp>
      <p:sp>
        <p:nvSpPr>
          <p:cNvPr id="46" name="TextBox 45"/>
          <p:cNvSpPr txBox="1"/>
          <p:nvPr/>
        </p:nvSpPr>
        <p:spPr>
          <a:xfrm>
            <a:off x="329269" y="5104240"/>
            <a:ext cx="3038011" cy="646331"/>
          </a:xfrm>
          <a:prstGeom prst="rect">
            <a:avLst/>
          </a:prstGeom>
          <a:noFill/>
        </p:spPr>
        <p:txBody>
          <a:bodyPr wrap="none" rtlCol="0">
            <a:spAutoFit/>
          </a:bodyPr>
          <a:lstStyle/>
          <a:p>
            <a:r>
              <a:rPr lang="en-US" b="1" dirty="0">
                <a:latin typeface="Alexandria" charset="0"/>
              </a:rPr>
              <a:t>PRL637 </a:t>
            </a:r>
            <a:endParaRPr lang="ar-SA" b="1" dirty="0">
              <a:latin typeface="Alexandria" charset="0"/>
            </a:endParaRPr>
          </a:p>
          <a:p>
            <a:r>
              <a:rPr lang="ar-SA" b="1" dirty="0">
                <a:latin typeface="Alexandria" charset="0"/>
              </a:rPr>
              <a:t>برنامج الماجستير في  </a:t>
            </a:r>
            <a:r>
              <a:rPr lang="ar-EG" b="1" dirty="0">
                <a:latin typeface="Alexandria" charset="0"/>
              </a:rPr>
              <a:t>العلاقات العامة </a:t>
            </a:r>
            <a:endParaRPr lang="en-US" b="1" dirty="0">
              <a:latin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9192405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r>
              <a:rPr lang="ar-EG" b="1" dirty="0">
                <a:solidFill>
                  <a:schemeClr val="tx1"/>
                </a:solidFill>
                <a:latin typeface="Alexandria" pitchFamily="2" charset="-78"/>
                <a:cs typeface="Alexandria" pitchFamily="2" charset="-78"/>
              </a:rPr>
              <a:t>خلاصة المحاضرة السابقة: </a:t>
            </a: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r>
              <a:rPr lang="ar-EG" dirty="0">
                <a:solidFill>
                  <a:schemeClr val="tx1"/>
                </a:solidFill>
                <a:latin typeface="Alexandria" pitchFamily="2" charset="-78"/>
                <a:cs typeface="Alexandria" pitchFamily="2" charset="-78"/>
              </a:rPr>
              <a:t>تناولنا في المحاضرة السابقة عددا من الموضوعات ذات الصلة بالاتجاهات الحديثة في أخلاقيات العلاقات العامة ومنها :</a:t>
            </a:r>
            <a:endParaRPr lang="en-US" sz="1800" dirty="0">
              <a:solidFill>
                <a:schemeClr val="tx1"/>
              </a:solidFill>
              <a:latin typeface="Alexandria" pitchFamily="2" charset="-78"/>
              <a:cs typeface="Alexandria" pitchFamily="2" charset="-78"/>
            </a:endParaRPr>
          </a:p>
          <a:p>
            <a:pPr marL="285750" indent="-285750" algn="r" rtl="1">
              <a:lnSpc>
                <a:spcPct val="150000"/>
              </a:lnSpc>
              <a:buFontTx/>
              <a:buChar char="-"/>
            </a:pPr>
            <a:r>
              <a:rPr lang="ar-SA" dirty="0">
                <a:solidFill>
                  <a:schemeClr val="tx1"/>
                </a:solidFill>
                <a:latin typeface="Alexandria" charset="0"/>
                <a:cs typeface="Alexandria" charset="0"/>
              </a:rPr>
              <a:t>الاستدامة وعلاقتها بأخلاقيات العلاقات العامة..</a:t>
            </a:r>
          </a:p>
          <a:p>
            <a:pPr marL="285750" indent="-285750" algn="r" rtl="1">
              <a:lnSpc>
                <a:spcPct val="150000"/>
              </a:lnSpc>
              <a:buFontTx/>
              <a:buChar char="-"/>
            </a:pPr>
            <a:r>
              <a:rPr lang="ar-SA" sz="1800" dirty="0">
                <a:solidFill>
                  <a:schemeClr val="tx1"/>
                </a:solidFill>
                <a:latin typeface="Alexandria" charset="0"/>
                <a:cs typeface="Alexandria" charset="0"/>
              </a:rPr>
              <a:t>كيف تدعم العلاقات العامة جهود الاستدامة؟ </a:t>
            </a:r>
          </a:p>
          <a:p>
            <a:pPr marL="285750" indent="-285750" algn="r" rtl="1">
              <a:lnSpc>
                <a:spcPct val="150000"/>
              </a:lnSpc>
              <a:buFontTx/>
              <a:buChar char="-"/>
            </a:pPr>
            <a:r>
              <a:rPr lang="ar-SA" sz="1800" dirty="0">
                <a:solidFill>
                  <a:schemeClr val="tx1"/>
                </a:solidFill>
                <a:latin typeface="Alexandria" charset="0"/>
                <a:cs typeface="Alexandria" charset="0"/>
              </a:rPr>
              <a:t>ما هي اتصالات الاستدامة؟</a:t>
            </a:r>
          </a:p>
          <a:p>
            <a:pPr marL="285750" indent="-285750" algn="r" rtl="1">
              <a:lnSpc>
                <a:spcPct val="150000"/>
              </a:lnSpc>
              <a:buFontTx/>
              <a:buChar char="-"/>
            </a:pPr>
            <a:r>
              <a:rPr lang="ar-SA" sz="1800" dirty="0">
                <a:solidFill>
                  <a:schemeClr val="tx1"/>
                </a:solidFill>
                <a:latin typeface="Alexandria" pitchFamily="2" charset="-78"/>
                <a:cs typeface="Alexandria" pitchFamily="2" charset="-78"/>
              </a:rPr>
              <a:t>استراتيجيات القيادة الأخلاقية لبناء الثقة داخل مجموعات العمل.</a:t>
            </a:r>
          </a:p>
          <a:p>
            <a:pPr marL="285750" indent="-285750" algn="r" rtl="1">
              <a:lnSpc>
                <a:spcPct val="150000"/>
              </a:lnSpc>
              <a:buFontTx/>
              <a:buChar char="-"/>
            </a:pPr>
            <a:r>
              <a:rPr lang="ar-EG" sz="1800" i="0" cap="all" dirty="0">
                <a:solidFill>
                  <a:schemeClr val="tx1"/>
                </a:solidFill>
                <a:effectLst/>
                <a:latin typeface="Alexandria" pitchFamily="2" charset="-78"/>
                <a:cs typeface="Alexandria" pitchFamily="2" charset="-78"/>
              </a:rPr>
              <a:t>القيادة بالقدوة وتعزيز القيادة الأخلاقية في فرق العمل والمؤسسات.</a:t>
            </a:r>
          </a:p>
          <a:p>
            <a:pPr marL="285750" indent="-285750" algn="r" rtl="1">
              <a:lnSpc>
                <a:spcPct val="150000"/>
              </a:lnSpc>
              <a:buFontTx/>
              <a:buChar char="-"/>
            </a:pPr>
            <a:r>
              <a:rPr lang="ar-EG" sz="1800" i="0" cap="all" dirty="0">
                <a:solidFill>
                  <a:schemeClr val="tx1"/>
                </a:solidFill>
                <a:effectLst/>
                <a:latin typeface="Alexandria" pitchFamily="2" charset="-78"/>
                <a:cs typeface="Alexandria" pitchFamily="2" charset="-78"/>
              </a:rPr>
              <a:t>بناء ثقافة اتخاذ القرار الأخلاقي.</a:t>
            </a:r>
            <a:endParaRPr lang="ar-SA" b="1" dirty="0">
              <a:solidFill>
                <a:schemeClr val="tx1"/>
              </a:solidFill>
              <a:latin typeface="Alexandria" charset="0"/>
              <a:cs typeface="Alexandria" charset="0"/>
            </a:endParaRPr>
          </a:p>
          <a:p>
            <a:pPr marL="285750" indent="-285750" algn="r" rtl="1">
              <a:lnSpc>
                <a:spcPct val="150000"/>
              </a:lnSpc>
              <a:buFontTx/>
              <a:buChar char="-"/>
            </a:pPr>
            <a:endParaRPr lang="ar-SA" b="1" dirty="0">
              <a:solidFill>
                <a:schemeClr val="tx1"/>
              </a:solidFill>
              <a:latin typeface="Alexandria" charset="0"/>
              <a:cs typeface="Alexandria" charset="0"/>
            </a:endParaRPr>
          </a:p>
          <a:p>
            <a:pPr marL="285750" indent="-285750" algn="r" rtl="1">
              <a:lnSpc>
                <a:spcPct val="150000"/>
              </a:lnSpc>
              <a:buFontTx/>
              <a:buChar char="-"/>
            </a:pPr>
            <a:endParaRPr lang="en-US" b="1" dirty="0">
              <a:solidFill>
                <a:schemeClr val="tx1"/>
              </a:solidFill>
              <a:latin typeface="Alexandria" charset="0"/>
              <a:cs typeface="Alexandria" charset="0"/>
            </a:endParaRPr>
          </a:p>
          <a:p>
            <a:pPr marL="285750" indent="-285750" algn="r" rtl="1">
              <a:lnSpc>
                <a:spcPct val="150000"/>
              </a:lnSpc>
              <a:buFontTx/>
              <a:buChar char="-"/>
            </a:pPr>
            <a:endParaRPr lang="ar-SA" sz="1800" b="1" dirty="0">
              <a:solidFill>
                <a:schemeClr val="tx1"/>
              </a:solidFill>
              <a:latin typeface="Alexandria" pitchFamily="2" charset="-78"/>
              <a:cs typeface="Alexandria" pitchFamily="2" charset="-78"/>
            </a:endParaRPr>
          </a:p>
          <a:p>
            <a:pPr marL="285750" indent="-285750" algn="r" rtl="1">
              <a:lnSpc>
                <a:spcPct val="150000"/>
              </a:lnSpc>
              <a:buFontTx/>
              <a:buChar char="-"/>
            </a:pPr>
            <a:endParaRPr lang="ar-EG" b="1" dirty="0">
              <a:solidFill>
                <a:schemeClr val="tx1"/>
              </a:solidFill>
              <a:latin typeface="Alexandria" pitchFamily="2" charset="-78"/>
              <a:cs typeface="Alexandria" pitchFamily="2" charset="-78"/>
            </a:endParaRPr>
          </a:p>
          <a:p>
            <a:pPr algn="r" rtl="1">
              <a:lnSpc>
                <a:spcPct val="150000"/>
              </a:lnSpc>
            </a:pPr>
            <a:endParaRPr lang="ar-EG"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355791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937956" y="1397680"/>
            <a:ext cx="5120190"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في المحاضرة العاشرة:</a:t>
            </a:r>
            <a:endParaRPr lang="en-US" b="1" dirty="0">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180431" y="1433558"/>
            <a:ext cx="5654312" cy="6606360"/>
          </a:xfrm>
          <a:prstGeom prst="rect">
            <a:avLst/>
          </a:prstGeom>
          <a:noFill/>
        </p:spPr>
        <p:txBody>
          <a:bodyPr wrap="square" rtlCol="0">
            <a:spAutoFit/>
          </a:bodyPr>
          <a:lstStyle/>
          <a:p>
            <a:pPr lvl="0" algn="r" rtl="1">
              <a:lnSpc>
                <a:spcPct val="250000"/>
              </a:lnSpc>
            </a:pPr>
            <a:r>
              <a:rPr lang="ar-SA" sz="1600" b="1" dirty="0">
                <a:latin typeface="Alexandria" pitchFamily="2" charset="-78"/>
                <a:cs typeface="Alexandria" pitchFamily="2" charset="-78"/>
              </a:rPr>
              <a:t>الاتجاهات الحديثة في دراسات أخلاقيات العلاقات العامة</a:t>
            </a:r>
          </a:p>
          <a:p>
            <a:pPr marL="285750" lvl="0" indent="-285750" algn="r" rtl="1">
              <a:lnSpc>
                <a:spcPct val="250000"/>
              </a:lnSpc>
              <a:buFont typeface="Wingdings" pitchFamily="2" charset="2"/>
              <a:buChar char="v"/>
            </a:pPr>
            <a:r>
              <a:rPr lang="ar-EG" sz="1600" b="1" dirty="0">
                <a:latin typeface="Alexandria" pitchFamily="2" charset="-78"/>
                <a:cs typeface="Alexandria" pitchFamily="2" charset="-78"/>
              </a:rPr>
              <a:t>الأمن السيبراني ومسؤولية العلاقات العامة في حماية البيانات</a:t>
            </a:r>
            <a:endParaRPr lang="ar-SA" sz="1600" b="1" dirty="0">
              <a:latin typeface="Alexandria" pitchFamily="2" charset="-78"/>
              <a:cs typeface="Alexandria" pitchFamily="2" charset="-78"/>
            </a:endParaRPr>
          </a:p>
          <a:p>
            <a:pPr marL="285750" lvl="0" indent="-285750" algn="r" rtl="1">
              <a:lnSpc>
                <a:spcPct val="250000"/>
              </a:lnSpc>
              <a:buFont typeface="Wingdings" pitchFamily="2" charset="2"/>
              <a:buChar char="v"/>
            </a:pPr>
            <a:r>
              <a:rPr lang="ar-SA" sz="1600" b="1" dirty="0">
                <a:latin typeface="Alexandria" pitchFamily="2" charset="-78"/>
                <a:cs typeface="Alexandria" pitchFamily="2" charset="-78"/>
              </a:rPr>
              <a:t>الذكاء الاصطناعي والاتصال الأخلاقي.</a:t>
            </a:r>
          </a:p>
          <a:p>
            <a:pPr marL="285750" indent="-285750" algn="r" rtl="1">
              <a:lnSpc>
                <a:spcPct val="250000"/>
              </a:lnSpc>
              <a:buFont typeface="Wingdings" pitchFamily="2" charset="2"/>
              <a:buChar char="v"/>
            </a:pPr>
            <a:r>
              <a:rPr lang="ar-SA" sz="1600" b="1" dirty="0">
                <a:latin typeface="Alexandria" pitchFamily="2" charset="-78"/>
                <a:cs typeface="Alexandria" pitchFamily="2" charset="-78"/>
              </a:rPr>
              <a:t>أخلاقيات المؤثرين ومعايير الإفصاح.</a:t>
            </a:r>
          </a:p>
          <a:p>
            <a:pPr lvl="1" algn="r" rtl="1">
              <a:lnSpc>
                <a:spcPct val="250000"/>
              </a:lnSpc>
            </a:pPr>
            <a:endParaRPr lang="ar-SA" sz="1400" dirty="0">
              <a:latin typeface="Alexandria" pitchFamily="2" charset="-78"/>
              <a:cs typeface="Alexandria" pitchFamily="2" charset="-78"/>
            </a:endParaRPr>
          </a:p>
          <a:p>
            <a:pPr lvl="1" algn="r" rtl="1">
              <a:lnSpc>
                <a:spcPct val="250000"/>
              </a:lnSpc>
            </a:pPr>
            <a:endParaRPr lang="ar-SA" sz="1400" dirty="0">
              <a:latin typeface="Alexandria" pitchFamily="2" charset="-78"/>
              <a:cs typeface="Alexandria" pitchFamily="2" charset="-78"/>
            </a:endParaRPr>
          </a:p>
          <a:p>
            <a:pPr marL="742950" lvl="1" indent="-285750" algn="r" rtl="1">
              <a:lnSpc>
                <a:spcPct val="250000"/>
              </a:lnSpc>
              <a:buFont typeface="Arial" panose="020B0604020202020204" pitchFamily="34" charset="0"/>
              <a:buChar char="•"/>
            </a:pPr>
            <a:endParaRPr lang="ar-SA" sz="1600" b="1" dirty="0">
              <a:latin typeface="Alexandria" pitchFamily="2" charset="-78"/>
              <a:cs typeface="Alexandria" pitchFamily="2" charset="-78"/>
            </a:endParaRPr>
          </a:p>
          <a:p>
            <a:pPr lvl="0" algn="r" rtl="1">
              <a:lnSpc>
                <a:spcPct val="250000"/>
              </a:lnSpc>
            </a:pPr>
            <a:endParaRPr lang="ar-SA" sz="1600" b="1" dirty="0">
              <a:latin typeface="Alexandria" pitchFamily="2" charset="-78"/>
              <a:cs typeface="Alexandria" pitchFamily="2" charset="-78"/>
            </a:endParaRPr>
          </a:p>
          <a:p>
            <a:pPr lvl="0" algn="r" rtl="1">
              <a:lnSpc>
                <a:spcPct val="250000"/>
              </a:lnSpc>
            </a:pPr>
            <a:endParaRPr lang="en-US" sz="1600" b="1" dirty="0">
              <a:latin typeface="Alexandria" pitchFamily="2" charset="-78"/>
              <a:cs typeface="Alexandria" pitchFamily="2" charset="-78"/>
            </a:endParaRPr>
          </a:p>
          <a:p>
            <a:pPr marL="285750" indent="-285750" algn="r">
              <a:lnSpc>
                <a:spcPct val="250000"/>
              </a:lnSpc>
              <a:buFont typeface="Wingdings" pitchFamily="2" charset="2"/>
              <a:buChar char="v"/>
            </a:pPr>
            <a:endParaRPr lang="en-US" sz="1600" b="1" dirty="0">
              <a:latin typeface="Alexandria" pitchFamily="2" charset="-78"/>
              <a:cs typeface="Alexandria" pitchFamily="2" charset="-78"/>
            </a:endParaRPr>
          </a:p>
        </p:txBody>
      </p:sp>
    </p:spTree>
    <p:extLst>
      <p:ext uri="{BB962C8B-B14F-4D97-AF65-F5344CB8AC3E}">
        <p14:creationId xmlns:p14="http://schemas.microsoft.com/office/powerpoint/2010/main" val="1013723619"/>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EG" b="1" dirty="0">
              <a:solidFill>
                <a:srgbClr val="00AEEF"/>
              </a:solidFill>
              <a:latin typeface="Alexandria" pitchFamily="2" charset="-78"/>
              <a:cs typeface="Alexandria" pitchFamily="2" charset="-78"/>
            </a:endParaRPr>
          </a:p>
          <a:p>
            <a:pPr algn="r" rtl="1">
              <a:lnSpc>
                <a:spcPct val="200000"/>
              </a:lnSpc>
            </a:pPr>
            <a:endParaRPr lang="ar-EG" b="1" dirty="0">
              <a:solidFill>
                <a:srgbClr val="00AEEF"/>
              </a:solidFill>
              <a:latin typeface="Alexandria" pitchFamily="2" charset="-78"/>
              <a:cs typeface="Alexandria" pitchFamily="2" charset="-78"/>
            </a:endParaRPr>
          </a:p>
          <a:p>
            <a:pPr algn="r" rtl="1">
              <a:lnSpc>
                <a:spcPct val="200000"/>
              </a:lnSpc>
            </a:pPr>
            <a:endParaRPr lang="ar-EG" b="1" dirty="0">
              <a:solidFill>
                <a:srgbClr val="00AEEF"/>
              </a:solidFill>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endParaRPr lang="ar-SA" sz="1800" dirty="0">
              <a:solidFill>
                <a:srgbClr val="00AEEF"/>
              </a:solidFill>
              <a:latin typeface="Alexandria" pitchFamily="2" charset="-78"/>
              <a:cs typeface="Alexandria" pitchFamily="2" charset="-78"/>
            </a:endParaRPr>
          </a:p>
          <a:p>
            <a:pPr algn="r" rtl="1">
              <a:lnSpc>
                <a:spcPct val="200000"/>
              </a:lnSpc>
            </a:pPr>
            <a:endParaRPr lang="en-US" b="1" dirty="0">
              <a:solidFill>
                <a:srgbClr val="00AEEF"/>
              </a:solidFill>
              <a:latin typeface="Alexandria" charset="0"/>
              <a:cs typeface="Alexandria" charset="0"/>
            </a:endParaRPr>
          </a:p>
          <a:p>
            <a:pPr marL="285750" indent="-285750" algn="r" rtl="1">
              <a:lnSpc>
                <a:spcPct val="200000"/>
              </a:lnSpc>
              <a:buFontTx/>
              <a:buChar char="-"/>
            </a:pPr>
            <a:endParaRPr lang="ar-SA" sz="1800" b="1" dirty="0">
              <a:solidFill>
                <a:srgbClr val="00AEEF"/>
              </a:solidFill>
              <a:latin typeface="Alexandria" pitchFamily="2" charset="-78"/>
              <a:cs typeface="Alexandria" pitchFamily="2" charset="-78"/>
            </a:endParaRPr>
          </a:p>
          <a:p>
            <a:pPr marL="285750" indent="-285750" algn="r" rtl="1">
              <a:lnSpc>
                <a:spcPct val="200000"/>
              </a:lnSpc>
              <a:buFontTx/>
              <a:buChar char="-"/>
            </a:pPr>
            <a:endParaRPr lang="ar-EG" b="1" dirty="0">
              <a:solidFill>
                <a:srgbClr val="00AEEF"/>
              </a:solidFill>
              <a:latin typeface="Alexandria" pitchFamily="2" charset="-78"/>
              <a:cs typeface="Alexandria" pitchFamily="2" charset="-78"/>
            </a:endParaRPr>
          </a:p>
          <a:p>
            <a:pPr algn="r" rtl="1">
              <a:lnSpc>
                <a:spcPct val="200000"/>
              </a:lnSpc>
            </a:pPr>
            <a:endParaRPr lang="ar-EG" dirty="0">
              <a:solidFill>
                <a:srgbClr val="00AEEF"/>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
        <p:nvSpPr>
          <p:cNvPr id="2" name="Title 1">
            <a:extLst>
              <a:ext uri="{FF2B5EF4-FFF2-40B4-BE49-F238E27FC236}">
                <a16:creationId xmlns:a16="http://schemas.microsoft.com/office/drawing/2014/main" id="{B987EF16-F842-BF49-CA12-A78A29B8C943}"/>
              </a:ext>
            </a:extLst>
          </p:cNvPr>
          <p:cNvSpPr>
            <a:spLocks noGrp="1"/>
          </p:cNvSpPr>
          <p:nvPr>
            <p:ph type="title"/>
          </p:nvPr>
        </p:nvSpPr>
        <p:spPr>
          <a:xfrm>
            <a:off x="838200" y="1127125"/>
            <a:ext cx="10515600" cy="1325563"/>
          </a:xfrm>
        </p:spPr>
        <p:txBody>
          <a:bodyPr>
            <a:normAutofit/>
          </a:bodyPr>
          <a:lstStyle/>
          <a:p>
            <a:pPr algn="r" defTabSz="914400" rtl="1" eaLnBrk="1" latinLnBrk="0" hangingPunct="1">
              <a:lnSpc>
                <a:spcPct val="90000"/>
              </a:lnSpc>
              <a:spcBef>
                <a:spcPct val="0"/>
              </a:spcBef>
              <a:buNone/>
            </a:pPr>
            <a:r>
              <a:rPr lang="ar-EG" sz="1800" b="1" dirty="0">
                <a:solidFill>
                  <a:srgbClr val="00AEEF"/>
                </a:solidFill>
                <a:latin typeface="Alexandria" pitchFamily="2" charset="-78"/>
                <a:cs typeface="Alexandria" pitchFamily="2" charset="-78"/>
              </a:rPr>
              <a:t>الأمن السيبراني ومسؤولية العلاقات العامة في حماية البيانات</a:t>
            </a:r>
            <a:endParaRPr lang="en-EG" sz="18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E776AE37-59E2-704F-B217-8AD0D282DE44}"/>
              </a:ext>
            </a:extLst>
          </p:cNvPr>
          <p:cNvSpPr>
            <a:spLocks noGrp="1"/>
          </p:cNvSpPr>
          <p:nvPr>
            <p:ph sz="half" idx="2"/>
          </p:nvPr>
        </p:nvSpPr>
        <p:spPr>
          <a:xfrm>
            <a:off x="5409999" y="2331719"/>
            <a:ext cx="5943802" cy="3825241"/>
          </a:xfrm>
        </p:spPr>
        <p:txBody>
          <a:bodyPr>
            <a:normAutofit/>
          </a:bodyPr>
          <a:lstStyle/>
          <a:p>
            <a:pPr algn="r" rtl="1">
              <a:lnSpc>
                <a:spcPct val="200000"/>
              </a:lnSpc>
            </a:pPr>
            <a:r>
              <a:rPr lang="ar-SA" sz="1600" b="1" dirty="0">
                <a:latin typeface="Alexandria" pitchFamily="2" charset="-78"/>
                <a:cs typeface="Alexandria" pitchFamily="2" charset="-78"/>
              </a:rPr>
              <a:t>الأمن </a:t>
            </a:r>
            <a:r>
              <a:rPr lang="ar-SA" sz="1600" b="1" dirty="0" err="1">
                <a:latin typeface="Alexandria" pitchFamily="2" charset="-78"/>
                <a:cs typeface="Alexandria" pitchFamily="2" charset="-78"/>
              </a:rPr>
              <a:t>السيبراني</a:t>
            </a:r>
            <a:r>
              <a:rPr lang="ar-SA" sz="1600" b="1" dirty="0">
                <a:latin typeface="Alexandria" pitchFamily="2" charset="-78"/>
                <a:cs typeface="Alexandria" pitchFamily="2" charset="-78"/>
              </a:rPr>
              <a:t> هو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هو مجموعة من السياسات والإجراءات والتقنيات التي تهدف إلى حماية الأنظمة والشبكات.</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pic>
        <p:nvPicPr>
          <p:cNvPr id="1026" name="Picture 2" descr="أساسيات الأمن السيبراني وأهميته - القمة للتدريب">
            <a:extLst>
              <a:ext uri="{FF2B5EF4-FFF2-40B4-BE49-F238E27FC236}">
                <a16:creationId xmlns:a16="http://schemas.microsoft.com/office/drawing/2014/main" id="{CF77B3EA-3091-A215-92EB-95F83B264F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80" y="3192186"/>
            <a:ext cx="4792719" cy="27956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3650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EG" b="1" dirty="0">
              <a:solidFill>
                <a:srgbClr val="00AEEF"/>
              </a:solidFill>
              <a:latin typeface="Alexandria" pitchFamily="2" charset="-78"/>
              <a:cs typeface="Alexandria" pitchFamily="2" charset="-78"/>
            </a:endParaRPr>
          </a:p>
          <a:p>
            <a:pPr algn="r" rtl="1">
              <a:lnSpc>
                <a:spcPct val="200000"/>
              </a:lnSpc>
            </a:pPr>
            <a:endParaRPr lang="ar-EG" b="1" dirty="0">
              <a:solidFill>
                <a:srgbClr val="00AEEF"/>
              </a:solidFill>
              <a:latin typeface="Alexandria" pitchFamily="2" charset="-78"/>
              <a:cs typeface="Alexandria" pitchFamily="2" charset="-78"/>
            </a:endParaRPr>
          </a:p>
          <a:p>
            <a:pPr algn="r" rtl="1">
              <a:lnSpc>
                <a:spcPct val="200000"/>
              </a:lnSpc>
            </a:pPr>
            <a:endParaRPr lang="ar-EG" b="1" dirty="0">
              <a:solidFill>
                <a:srgbClr val="00AEEF"/>
              </a:solidFill>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endParaRPr lang="ar-SA" sz="1800" dirty="0">
              <a:solidFill>
                <a:srgbClr val="00AEEF"/>
              </a:solidFill>
              <a:latin typeface="Alexandria" pitchFamily="2" charset="-78"/>
              <a:cs typeface="Alexandria" pitchFamily="2" charset="-78"/>
            </a:endParaRPr>
          </a:p>
          <a:p>
            <a:pPr algn="r" rtl="1">
              <a:lnSpc>
                <a:spcPct val="200000"/>
              </a:lnSpc>
            </a:pPr>
            <a:endParaRPr lang="en-US" b="1" dirty="0">
              <a:solidFill>
                <a:srgbClr val="00AEEF"/>
              </a:solidFill>
              <a:latin typeface="Alexandria" charset="0"/>
              <a:cs typeface="Alexandria" charset="0"/>
            </a:endParaRPr>
          </a:p>
          <a:p>
            <a:pPr marL="285750" indent="-285750" algn="r" rtl="1">
              <a:lnSpc>
                <a:spcPct val="200000"/>
              </a:lnSpc>
              <a:buFontTx/>
              <a:buChar char="-"/>
            </a:pPr>
            <a:endParaRPr lang="ar-SA" sz="1800" b="1" dirty="0">
              <a:solidFill>
                <a:srgbClr val="00AEEF"/>
              </a:solidFill>
              <a:latin typeface="Alexandria" pitchFamily="2" charset="-78"/>
              <a:cs typeface="Alexandria" pitchFamily="2" charset="-78"/>
            </a:endParaRPr>
          </a:p>
          <a:p>
            <a:pPr marL="285750" indent="-285750" algn="r" rtl="1">
              <a:lnSpc>
                <a:spcPct val="200000"/>
              </a:lnSpc>
              <a:buFontTx/>
              <a:buChar char="-"/>
            </a:pPr>
            <a:endParaRPr lang="ar-EG" b="1" dirty="0">
              <a:solidFill>
                <a:srgbClr val="00AEEF"/>
              </a:solidFill>
              <a:latin typeface="Alexandria" pitchFamily="2" charset="-78"/>
              <a:cs typeface="Alexandria" pitchFamily="2" charset="-78"/>
            </a:endParaRPr>
          </a:p>
          <a:p>
            <a:pPr algn="r" rtl="1">
              <a:lnSpc>
                <a:spcPct val="200000"/>
              </a:lnSpc>
            </a:pPr>
            <a:endParaRPr lang="ar-EG" dirty="0">
              <a:solidFill>
                <a:srgbClr val="00AEEF"/>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
        <p:nvSpPr>
          <p:cNvPr id="3" name="Content Placeholder 2">
            <a:extLst>
              <a:ext uri="{FF2B5EF4-FFF2-40B4-BE49-F238E27FC236}">
                <a16:creationId xmlns:a16="http://schemas.microsoft.com/office/drawing/2014/main" id="{50B0F052-358D-4245-86A6-155ABA600FE1}"/>
              </a:ext>
            </a:extLst>
          </p:cNvPr>
          <p:cNvSpPr>
            <a:spLocks noGrp="1"/>
          </p:cNvSpPr>
          <p:nvPr>
            <p:ph idx="1"/>
          </p:nvPr>
        </p:nvSpPr>
        <p:spPr>
          <a:xfrm>
            <a:off x="838200" y="1184856"/>
            <a:ext cx="10515600" cy="4992107"/>
          </a:xfrm>
        </p:spPr>
        <p:txBody>
          <a:bodyPr>
            <a:normAutofit/>
          </a:bodyPr>
          <a:lstStyle/>
          <a:p>
            <a:pPr marL="0" indent="0" algn="r" defTabSz="914400" rtl="1" eaLnBrk="1" latinLnBrk="0" hangingPunct="1">
              <a:lnSpc>
                <a:spcPct val="200000"/>
              </a:lnSpc>
              <a:spcBef>
                <a:spcPts val="1000"/>
              </a:spcBef>
              <a:buNone/>
            </a:pPr>
            <a:r>
              <a:rPr lang="ar-EG" sz="1600" b="1" dirty="0">
                <a:latin typeface="Alexandria" pitchFamily="2" charset="-78"/>
                <a:cs typeface="Alexandria" pitchFamily="2" charset="-78"/>
              </a:rPr>
              <a:t>أهمية الأمن السيبراني للعلاقات العامة:</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تعتمد العلاقات العامة على كميات كبيرة من بيانات العملاء والجمهور.</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 أي اختراق إلكتروني قد يؤدي إلى فقدان ثقة الجمهور.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السمعة المؤسسية أصبحت مرتبطة بقدرة المنظمة على حماية بيانات أصحاب المصلحة.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العلاقات العامة تمثل حلقة الوصل بين المنظمة والجمهور أثناء الأزمات الإلكترونية.</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295607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EG" dirty="0">
              <a:solidFill>
                <a:srgbClr val="00AEEF"/>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
        <p:nvSpPr>
          <p:cNvPr id="3" name="Content Placeholder 2">
            <a:extLst>
              <a:ext uri="{FF2B5EF4-FFF2-40B4-BE49-F238E27FC236}">
                <a16:creationId xmlns:a16="http://schemas.microsoft.com/office/drawing/2014/main" id="{BCD53346-E1AA-6223-B4CE-63A4E08E94CC}"/>
              </a:ext>
            </a:extLst>
          </p:cNvPr>
          <p:cNvSpPr>
            <a:spLocks noGrp="1"/>
          </p:cNvSpPr>
          <p:nvPr>
            <p:ph idx="1"/>
          </p:nvPr>
        </p:nvSpPr>
        <p:spPr>
          <a:xfrm>
            <a:off x="838200" y="1313645"/>
            <a:ext cx="10378440" cy="4828075"/>
          </a:xfrm>
        </p:spPr>
        <p:txBody>
          <a:bodyPr>
            <a:noAutofit/>
          </a:bodyPr>
          <a:lstStyle/>
          <a:p>
            <a:pPr marL="0" indent="0" algn="r" rtl="1">
              <a:lnSpc>
                <a:spcPct val="150000"/>
              </a:lnSpc>
              <a:buNone/>
            </a:pPr>
            <a:r>
              <a:rPr lang="ar-EG" sz="1600" b="1" dirty="0">
                <a:latin typeface="Alexandria" pitchFamily="2" charset="-78"/>
                <a:cs typeface="Alexandria" pitchFamily="2" charset="-78"/>
              </a:rPr>
              <a:t>المسؤولية الأخلاقية للعلاقات العامة في حماية البيانات</a:t>
            </a:r>
          </a:p>
          <a:p>
            <a:pPr algn="r" rtl="1">
              <a:lnSpc>
                <a:spcPct val="150000"/>
              </a:lnSpc>
            </a:pPr>
            <a:r>
              <a:rPr lang="ar-EG" sz="1600" dirty="0">
                <a:latin typeface="Alexandria" pitchFamily="2" charset="-78"/>
                <a:cs typeface="Alexandria" pitchFamily="2" charset="-78"/>
              </a:rPr>
              <a:t>يقع على ممارسي العلاقات العامة عدد من المسؤوليات الأخلاقية، أهمها:</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احترام خصوصية الجمهور. </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جمع البيانات بموافقة واضحة. </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استخدام البيانات للأغراض المعلن عنها فقط. </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عدم مشاركة البيانات مع أطراف أخرى دون تصريح. </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حماية قواعد البيانات من التسريب أو الاختراق. </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الالتزام بمبادئ الشفافية والمساءلة. </a:t>
            </a:r>
          </a:p>
          <a:p>
            <a:pPr marL="0" indent="0" algn="r" rtl="1">
              <a:lnSpc>
                <a:spcPct val="150000"/>
              </a:lnSpc>
              <a:buNone/>
            </a:pPr>
            <a:endParaRPr lang="ar-EG" sz="800" b="1" dirty="0">
              <a:latin typeface="Alexandria" pitchFamily="2" charset="-78"/>
              <a:cs typeface="Alexandria" pitchFamily="2" charset="-78"/>
            </a:endParaRPr>
          </a:p>
          <a:p>
            <a:pPr marL="0" indent="0" algn="r" rtl="1">
              <a:lnSpc>
                <a:spcPct val="150000"/>
              </a:lnSpc>
              <a:buNone/>
            </a:pPr>
            <a:r>
              <a:rPr lang="ar-EG" sz="1600" b="1" dirty="0">
                <a:latin typeface="Alexandria" pitchFamily="2" charset="-78"/>
                <a:cs typeface="Alexandria" pitchFamily="2" charset="-78"/>
              </a:rPr>
              <a:t>المبدأ الأخلاقي الأساسي حماية البيانات ليست مسؤولية تقنية فقط، بل مسؤولية أخلاقية واتصالية.</a:t>
            </a:r>
          </a:p>
          <a:p>
            <a:pPr marL="228600" indent="-228600" algn="r" defTabSz="914400" rtl="1" eaLnBrk="1" latinLnBrk="0" hangingPunct="1">
              <a:lnSpc>
                <a:spcPct val="15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566671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EG" dirty="0">
              <a:solidFill>
                <a:srgbClr val="00AEEF"/>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
        <p:nvSpPr>
          <p:cNvPr id="3" name="Content Placeholder 2">
            <a:extLst>
              <a:ext uri="{FF2B5EF4-FFF2-40B4-BE49-F238E27FC236}">
                <a16:creationId xmlns:a16="http://schemas.microsoft.com/office/drawing/2014/main" id="{BCD53346-E1AA-6223-B4CE-63A4E08E94CC}"/>
              </a:ext>
            </a:extLst>
          </p:cNvPr>
          <p:cNvSpPr>
            <a:spLocks noGrp="1"/>
          </p:cNvSpPr>
          <p:nvPr>
            <p:ph idx="1"/>
          </p:nvPr>
        </p:nvSpPr>
        <p:spPr>
          <a:xfrm>
            <a:off x="838200" y="1313645"/>
            <a:ext cx="10378440" cy="4828075"/>
          </a:xfrm>
        </p:spPr>
        <p:txBody>
          <a:bodyPr>
            <a:normAutofit lnSpcReduction="10000"/>
          </a:bodyPr>
          <a:lstStyle/>
          <a:p>
            <a:pPr marL="0" indent="0" algn="r" rtl="1">
              <a:lnSpc>
                <a:spcPct val="150000"/>
              </a:lnSpc>
              <a:buNone/>
            </a:pPr>
            <a:r>
              <a:rPr lang="ar-EG" sz="1700" b="1" dirty="0">
                <a:solidFill>
                  <a:srgbClr val="00AEEF"/>
                </a:solidFill>
                <a:latin typeface="Alexandria" pitchFamily="2" charset="-78"/>
                <a:cs typeface="Alexandria" pitchFamily="2" charset="-78"/>
              </a:rPr>
              <a:t>أبرز التهديدات السيبرانية التي تواجه العلاقات العامة</a:t>
            </a:r>
          </a:p>
          <a:p>
            <a:pPr marL="0" indent="0" algn="r" rtl="1">
              <a:lnSpc>
                <a:spcPct val="150000"/>
              </a:lnSpc>
              <a:buNone/>
            </a:pPr>
            <a:r>
              <a:rPr lang="ar-EG" sz="1600" dirty="0">
                <a:latin typeface="Alexandria" pitchFamily="2" charset="-78"/>
                <a:cs typeface="Alexandria" pitchFamily="2" charset="-78"/>
              </a:rPr>
              <a:t>من أكثر المخاطر انتشارًا:</a:t>
            </a:r>
          </a:p>
          <a:p>
            <a:pPr algn="r" rtl="1">
              <a:lnSpc>
                <a:spcPct val="150000"/>
              </a:lnSpc>
            </a:pPr>
            <a:r>
              <a:rPr lang="ar-EG" sz="1600" dirty="0">
                <a:latin typeface="Alexandria" pitchFamily="2" charset="-78"/>
                <a:cs typeface="Alexandria" pitchFamily="2" charset="-78"/>
              </a:rPr>
              <a:t> اختراق قواعد بيانات العملاء.</a:t>
            </a:r>
          </a:p>
          <a:p>
            <a:pPr algn="r" rtl="1">
              <a:lnSpc>
                <a:spcPct val="150000"/>
              </a:lnSpc>
            </a:pPr>
            <a:r>
              <a:rPr lang="ar-EG" sz="1600" dirty="0">
                <a:latin typeface="Alexandria" pitchFamily="2" charset="-78"/>
                <a:cs typeface="Alexandria" pitchFamily="2" charset="-78"/>
              </a:rPr>
              <a:t> التصيد الإلكتروني </a:t>
            </a:r>
          </a:p>
          <a:p>
            <a:pPr marL="0" indent="0" algn="r" rtl="1">
              <a:lnSpc>
                <a:spcPct val="150000"/>
              </a:lnSpc>
              <a:buNone/>
            </a:pPr>
            <a:r>
              <a:rPr lang="en-US" sz="1600" dirty="0">
                <a:latin typeface="Alexandria" pitchFamily="2" charset="-78"/>
                <a:cs typeface="Alexandria" pitchFamily="2" charset="-78"/>
              </a:rPr>
              <a:t>•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سرقة الحسابات الرسمية على وسائل التواصل الاجتماعي.</a:t>
            </a:r>
          </a:p>
          <a:p>
            <a:pPr algn="r" rtl="1">
              <a:lnSpc>
                <a:spcPct val="150000"/>
              </a:lnSpc>
            </a:pPr>
            <a:r>
              <a:rPr lang="ar-EG" sz="1600" dirty="0">
                <a:latin typeface="Alexandria" pitchFamily="2" charset="-78"/>
                <a:cs typeface="Alexandria" pitchFamily="2" charset="-78"/>
              </a:rPr>
              <a:t>تسريب البيانات الشخصية.</a:t>
            </a:r>
          </a:p>
          <a:p>
            <a:pPr algn="r" rtl="1">
              <a:lnSpc>
                <a:spcPct val="150000"/>
              </a:lnSpc>
            </a:pPr>
            <a:r>
              <a:rPr lang="ar-EG" sz="1600" dirty="0">
                <a:latin typeface="Alexandria" pitchFamily="2" charset="-78"/>
                <a:cs typeface="Alexandria" pitchFamily="2" charset="-78"/>
              </a:rPr>
              <a:t>برامج الفدية .</a:t>
            </a:r>
            <a:endParaRPr lang="en-US" sz="1600" dirty="0">
              <a:latin typeface="Alexandria" pitchFamily="2" charset="-78"/>
              <a:cs typeface="Alexandria" pitchFamily="2" charset="-78"/>
            </a:endParaRPr>
          </a:p>
          <a:p>
            <a:pPr algn="r" rtl="1">
              <a:lnSpc>
                <a:spcPct val="150000"/>
              </a:lnSpc>
            </a:pPr>
            <a:r>
              <a:rPr lang="ar-EG" sz="1600" dirty="0">
                <a:latin typeface="Alexandria" pitchFamily="2" charset="-78"/>
                <a:cs typeface="Alexandria" pitchFamily="2" charset="-78"/>
              </a:rPr>
              <a:t>التزييف العميق الذي قد يسيء إلى سمعة المؤسسة.</a:t>
            </a:r>
          </a:p>
          <a:p>
            <a:pPr algn="r" rtl="1">
              <a:lnSpc>
                <a:spcPct val="150000"/>
              </a:lnSpc>
            </a:pPr>
            <a:r>
              <a:rPr lang="ar-EG" sz="1600" dirty="0">
                <a:latin typeface="Alexandria" pitchFamily="2" charset="-78"/>
                <a:cs typeface="Alexandria" pitchFamily="2" charset="-78"/>
              </a:rPr>
              <a:t>انتحال الهوية الرقمية للمؤسسات.</a:t>
            </a:r>
          </a:p>
          <a:p>
            <a:pPr marL="0" indent="0" algn="r" rtl="1">
              <a:lnSpc>
                <a:spcPct val="150000"/>
              </a:lnSpc>
              <a:buNone/>
            </a:pPr>
            <a:r>
              <a:rPr lang="ar-EG" sz="1600" b="1" dirty="0">
                <a:latin typeface="Alexandria" pitchFamily="2" charset="-78"/>
                <a:cs typeface="Alexandria" pitchFamily="2" charset="-78"/>
              </a:rPr>
              <a:t>قد تؤدي هذه التهديدات إلى فقدان ثقة الجمهور، وانخفاض المصداقية، وخسائر مالية وقانونية.</a:t>
            </a:r>
          </a:p>
          <a:p>
            <a:pPr marL="228600" indent="-228600" algn="r" defTabSz="914400" rtl="1" eaLnBrk="1" latinLnBrk="0" hangingPunct="1">
              <a:lnSpc>
                <a:spcPct val="15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8970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EG" dirty="0">
              <a:solidFill>
                <a:srgbClr val="00AEEF"/>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
        <p:nvSpPr>
          <p:cNvPr id="3" name="Content Placeholder 2">
            <a:extLst>
              <a:ext uri="{FF2B5EF4-FFF2-40B4-BE49-F238E27FC236}">
                <a16:creationId xmlns:a16="http://schemas.microsoft.com/office/drawing/2014/main" id="{BCD53346-E1AA-6223-B4CE-63A4E08E94CC}"/>
              </a:ext>
            </a:extLst>
          </p:cNvPr>
          <p:cNvSpPr>
            <a:spLocks noGrp="1"/>
          </p:cNvSpPr>
          <p:nvPr>
            <p:ph idx="1"/>
          </p:nvPr>
        </p:nvSpPr>
        <p:spPr>
          <a:xfrm>
            <a:off x="762000" y="1203961"/>
            <a:ext cx="10454640" cy="4937760"/>
          </a:xfrm>
        </p:spPr>
        <p:txBody>
          <a:bodyPr>
            <a:noAutofit/>
          </a:bodyPr>
          <a:lstStyle/>
          <a:p>
            <a:pPr marL="0" indent="0" algn="r" rtl="1">
              <a:lnSpc>
                <a:spcPct val="150000"/>
              </a:lnSpc>
              <a:buNone/>
            </a:pPr>
            <a:r>
              <a:rPr lang="ar-EG" sz="1600" b="1" dirty="0">
                <a:solidFill>
                  <a:srgbClr val="00AEEF"/>
                </a:solidFill>
                <a:latin typeface="Alexandria" pitchFamily="2" charset="-78"/>
                <a:cs typeface="Alexandria" pitchFamily="2" charset="-78"/>
              </a:rPr>
              <a:t>دور العلاقات العامة أثناء الأزمات السيبرانية</a:t>
            </a:r>
          </a:p>
          <a:p>
            <a:pPr marL="0" indent="0" algn="r" rtl="1">
              <a:lnSpc>
                <a:spcPct val="150000"/>
              </a:lnSpc>
              <a:buNone/>
            </a:pPr>
            <a:r>
              <a:rPr lang="ar-EG" sz="1600" b="1" dirty="0">
                <a:latin typeface="Alexandria" pitchFamily="2" charset="-78"/>
                <a:cs typeface="Alexandria" pitchFamily="2" charset="-78"/>
              </a:rPr>
              <a:t>عند حدوث اختراق إلكتروني يجب على إدارة العلاقات العامة:</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إصدار بيان رسمي سريع. </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الاعتراف بالمشكلة دون إخفائها. </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توضيح الإجراءات التصحيحية. </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طمأنة الجمهور بشأن حماية بياناته. </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الرد على استفسارات وسائل الإعلام. </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تحديث المعلومات بصورة مستمرة. </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التعاون مع إدارة الأمن السيبراني. </a:t>
            </a:r>
          </a:p>
          <a:p>
            <a:pPr marL="0" indent="0" algn="r" rtl="1">
              <a:lnSpc>
                <a:spcPct val="150000"/>
              </a:lnSpc>
              <a:buNone/>
            </a:pPr>
            <a:r>
              <a:rPr lang="ar-EG" sz="1600" b="1" dirty="0">
                <a:latin typeface="Alexandria" pitchFamily="2" charset="-78"/>
                <a:cs typeface="Alexandria" pitchFamily="2" charset="-78"/>
              </a:rPr>
              <a:t>الهدف الحفاظ على الثقة وتقليل الضرر على السمعة.</a:t>
            </a:r>
          </a:p>
          <a:p>
            <a:pPr marL="228600" indent="-228600" algn="r" defTabSz="914400" rtl="1" eaLnBrk="1" latinLnBrk="0" hangingPunct="1">
              <a:lnSpc>
                <a:spcPct val="15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30896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EG" dirty="0">
              <a:solidFill>
                <a:srgbClr val="00AEEF"/>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
        <p:nvSpPr>
          <p:cNvPr id="3" name="Content Placeholder 2">
            <a:extLst>
              <a:ext uri="{FF2B5EF4-FFF2-40B4-BE49-F238E27FC236}">
                <a16:creationId xmlns:a16="http://schemas.microsoft.com/office/drawing/2014/main" id="{BCD53346-E1AA-6223-B4CE-63A4E08E94CC}"/>
              </a:ext>
            </a:extLst>
          </p:cNvPr>
          <p:cNvSpPr>
            <a:spLocks noGrp="1"/>
          </p:cNvSpPr>
          <p:nvPr>
            <p:ph idx="1"/>
          </p:nvPr>
        </p:nvSpPr>
        <p:spPr>
          <a:xfrm>
            <a:off x="838200" y="1313645"/>
            <a:ext cx="10378440" cy="4828075"/>
          </a:xfrm>
        </p:spPr>
        <p:txBody>
          <a:bodyPr>
            <a:normAutofit lnSpcReduction="10000"/>
          </a:bodyPr>
          <a:lstStyle/>
          <a:p>
            <a:pPr marL="0" indent="0" algn="r" rtl="1">
              <a:lnSpc>
                <a:spcPct val="150000"/>
              </a:lnSpc>
              <a:buNone/>
            </a:pPr>
            <a:r>
              <a:rPr lang="ar-EG" sz="1600" b="1" dirty="0">
                <a:latin typeface="Alexandria" pitchFamily="2" charset="-78"/>
                <a:cs typeface="Alexandria" pitchFamily="2" charset="-78"/>
              </a:rPr>
              <a:t>أفضل الممارسات لحماية البيانات في العلاقات العامة</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تدريب موظفي العلاقات العامة على الأمن السيبراني. </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استخدام كلمات مرور قوية والمصادقة الثنائية. </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تشفير البيانات الحساسة. </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مراجعة صلاحيات الوصول للبيانات. </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تحديث الأنظمة باستمرار. </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وضع خطة للاستجابة للحوادث الإلكترونية. </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الالتزام بالتشريعات الخاصة بحماية البيانات. </a:t>
            </a:r>
          </a:p>
          <a:p>
            <a:pPr marL="0" indent="0" algn="r" rtl="1">
              <a:lnSpc>
                <a:spcPct val="150000"/>
              </a:lnSpc>
              <a:buNone/>
            </a:pPr>
            <a:endParaRPr lang="ar-EG" sz="1600" dirty="0">
              <a:latin typeface="Alexandria" pitchFamily="2" charset="-78"/>
              <a:cs typeface="Alexandria" pitchFamily="2" charset="-78"/>
            </a:endParaRPr>
          </a:p>
          <a:p>
            <a:pPr marL="0" indent="0" algn="r" rtl="1">
              <a:lnSpc>
                <a:spcPct val="150000"/>
              </a:lnSpc>
              <a:buNone/>
            </a:pPr>
            <a:r>
              <a:rPr lang="ar-EG" sz="1600" b="1" dirty="0">
                <a:latin typeface="Alexandria" pitchFamily="2" charset="-78"/>
                <a:cs typeface="Alexandria" pitchFamily="2" charset="-78"/>
              </a:rPr>
              <a:t>النتيجة تقليل احتمالية الاختراق وتعزيز ثقة أصحاب المصلحة.</a:t>
            </a:r>
          </a:p>
          <a:p>
            <a:pPr marL="228600" indent="-228600" algn="r" defTabSz="914400" rtl="1" eaLnBrk="1" latinLnBrk="0" hangingPunct="1">
              <a:lnSpc>
                <a:spcPct val="15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38584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EG" b="1" dirty="0">
              <a:solidFill>
                <a:schemeClr val="tx1"/>
              </a:solidFill>
              <a:latin typeface="Alexandria" pitchFamily="2" charset="-78"/>
              <a:cs typeface="Alexandria" pitchFamily="2" charset="-78"/>
            </a:endParaRPr>
          </a:p>
          <a:p>
            <a:pPr algn="r" rtl="1">
              <a:lnSpc>
                <a:spcPct val="200000"/>
              </a:lnSpc>
            </a:pPr>
            <a:endParaRPr lang="ar-EG" b="1" dirty="0">
              <a:solidFill>
                <a:schemeClr val="tx1"/>
              </a:solidFill>
              <a:latin typeface="Alexandria" pitchFamily="2" charset="-78"/>
              <a:cs typeface="Alexandria" pitchFamily="2" charset="-78"/>
            </a:endParaRPr>
          </a:p>
          <a:p>
            <a:pPr algn="r" rtl="1">
              <a:lnSpc>
                <a:spcPct val="200000"/>
              </a:lnSpc>
            </a:pPr>
            <a:endParaRPr lang="ar-EG" b="1" dirty="0">
              <a:solidFill>
                <a:schemeClr val="tx1"/>
              </a:solidFill>
              <a:latin typeface="Alexandria" pitchFamily="2" charset="-78"/>
              <a:cs typeface="Alexandria" pitchFamily="2" charset="-78"/>
            </a:endParaRPr>
          </a:p>
          <a:p>
            <a:pPr algn="r" rtl="1">
              <a:lnSpc>
                <a:spcPct val="200000"/>
              </a:lnSpc>
            </a:pPr>
            <a:r>
              <a:rPr lang="ar-SA" sz="1800" b="1" dirty="0">
                <a:solidFill>
                  <a:srgbClr val="00AEEF"/>
                </a:solidFill>
                <a:latin typeface="Alexandria" pitchFamily="2" charset="-78"/>
                <a:cs typeface="Alexandria" pitchFamily="2" charset="-78"/>
              </a:rPr>
              <a:t>الذكاء الاصطناعي والاتصال الأخلاقي.</a:t>
            </a:r>
          </a:p>
          <a:p>
            <a:pPr algn="r" rtl="1">
              <a:lnSpc>
                <a:spcPct val="200000"/>
              </a:lnSpc>
            </a:pPr>
            <a:endParaRPr lang="ar-EG" b="1" dirty="0">
              <a:solidFill>
                <a:schemeClr val="tx1"/>
              </a:solidFill>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في البداية لابد من توضيح أن الذكاء الاصطناعي دخل جميع مجالات الاتصال المؤسسي، لدرجة أنه لم يعد مجرد أداة مساعدة، بل أصبح جزءًا أساسيًا من تخطيط وتطوير وتنفيذ استراتيجيات الاتصال داخل المؤسسات وهو ما أدّى إلى خلق فرص جديدة… لكن أيضًا تحديات أخلاقية كبيرة.</a:t>
            </a:r>
          </a:p>
          <a:p>
            <a:pPr marL="742950" lvl="1" indent="-285750" algn="r" rtl="1">
              <a:lnSpc>
                <a:spcPct val="200000"/>
              </a:lnSpc>
              <a:buFont typeface="Arial" panose="020B0604020202020204" pitchFamily="34" charset="0"/>
              <a:buChar char="•"/>
            </a:pPr>
            <a:endParaRPr lang="ar-SA" sz="1800" dirty="0">
              <a:solidFill>
                <a:schemeClr val="tx1"/>
              </a:solidFill>
              <a:latin typeface="Alexandria" pitchFamily="2" charset="-78"/>
              <a:cs typeface="Alexandria" pitchFamily="2" charset="-78"/>
            </a:endParaRPr>
          </a:p>
          <a:p>
            <a:pPr algn="r" rtl="1">
              <a:lnSpc>
                <a:spcPct val="200000"/>
              </a:lnSpc>
            </a:pPr>
            <a:endParaRPr lang="en-US" b="1" dirty="0">
              <a:solidFill>
                <a:schemeClr val="tx1"/>
              </a:solidFill>
              <a:latin typeface="Alexandria" charset="0"/>
              <a:cs typeface="Alexandria" charset="0"/>
            </a:endParaRPr>
          </a:p>
          <a:p>
            <a:pPr marL="285750" indent="-285750" algn="r" rtl="1">
              <a:lnSpc>
                <a:spcPct val="200000"/>
              </a:lnSpc>
              <a:buFontTx/>
              <a:buChar char="-"/>
            </a:pPr>
            <a:endParaRPr lang="ar-SA" sz="1800" b="1" dirty="0">
              <a:solidFill>
                <a:schemeClr val="tx1"/>
              </a:solidFill>
              <a:latin typeface="Alexandria" pitchFamily="2" charset="-78"/>
              <a:cs typeface="Alexandria" pitchFamily="2" charset="-78"/>
            </a:endParaRPr>
          </a:p>
          <a:p>
            <a:pPr marL="285750" indent="-285750" algn="r" rtl="1">
              <a:lnSpc>
                <a:spcPct val="200000"/>
              </a:lnSpc>
              <a:buFontTx/>
              <a:buChar char="-"/>
            </a:pPr>
            <a:endParaRPr lang="ar-EG" b="1" dirty="0">
              <a:solidFill>
                <a:schemeClr val="tx1"/>
              </a:solidFill>
              <a:latin typeface="Alexandria" pitchFamily="2" charset="-78"/>
              <a:cs typeface="Alexandria" pitchFamily="2" charset="-78"/>
            </a:endParaRPr>
          </a:p>
          <a:p>
            <a:pPr algn="r" rtl="1">
              <a:lnSpc>
                <a:spcPct val="200000"/>
              </a:lnSpc>
            </a:pPr>
            <a:endParaRPr lang="ar-EG"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3529320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كيف دخل الذكاء الاصطناعي كافة مجالات الاتصال المؤسسي؟</a:t>
            </a:r>
          </a:p>
          <a:p>
            <a:pPr marL="342900" indent="-342900" algn="r" rtl="1">
              <a:lnSpc>
                <a:spcPct val="200000"/>
              </a:lnSpc>
              <a:buAutoNum type="arabicPeriod"/>
            </a:pPr>
            <a:r>
              <a:rPr lang="ar-EG" b="1" dirty="0">
                <a:solidFill>
                  <a:schemeClr val="tx1"/>
                </a:solidFill>
                <a:latin typeface="Alexandria" pitchFamily="2" charset="-78"/>
                <a:cs typeface="Alexandria" pitchFamily="2" charset="-78"/>
              </a:rPr>
              <a:t>العلاقات العامة</a:t>
            </a:r>
          </a:p>
          <a:p>
            <a:pPr algn="r" rtl="1">
              <a:lnSpc>
                <a:spcPct val="200000"/>
              </a:lnSpc>
            </a:pPr>
            <a:r>
              <a:rPr lang="ar-EG" dirty="0">
                <a:solidFill>
                  <a:schemeClr val="tx1"/>
                </a:solidFill>
                <a:latin typeface="Alexandria" pitchFamily="2" charset="-78"/>
                <a:cs typeface="Alexandria" pitchFamily="2" charset="-78"/>
              </a:rPr>
              <a:t>الذكاء الاصطناعي غيّر الطريقة التي تُبنى بها العلاقات العامة من خلال:</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تحليل التغطية الإعلامية عبر أدوات الذكاء الاصطناعي لاكتشاف الاتجاهات والسمعة.</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صياغة البيانات الصحفية آليًا باستخدام نماذج لغوية ذكية.</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متابعة الأزمات في الوقت الحقيقي عبر خوارزميات تراقب الكلمات المفتاحية والمزاج العام.</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التنبؤ بالأزمات المحتملة قبل وقوعها عبر تحليل البيانات الضخمة.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4243367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2. الاتصال الداخلي</a:t>
            </a:r>
          </a:p>
          <a:p>
            <a:pPr algn="r" rtl="1">
              <a:lnSpc>
                <a:spcPct val="200000"/>
              </a:lnSpc>
            </a:pPr>
            <a:r>
              <a:rPr lang="ar-EG" dirty="0">
                <a:solidFill>
                  <a:schemeClr val="tx1"/>
                </a:solidFill>
                <a:latin typeface="Alexandria" pitchFamily="2" charset="-78"/>
                <a:cs typeface="Alexandria" pitchFamily="2" charset="-78"/>
              </a:rPr>
              <a:t>ساهم الذكاء الاصطناعي في تحسين تجربة الموظفين من خلال:</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روبوتات محادثة للإجابة على أسئلة الموظفين بشكل فوري (الرواتب، الإجازات، الإجراءات…).</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تحليل مستوى رضا الموظفين عبر تقييم محتوى رسائل البريد واستطلاعات الرأي.</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شخصنة الرسائل الداخلية بحيث تصل كل رسالة إلى الموظف المناسب في الوقت المناسب.</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4231467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rPr>
              <a:t>3</a:t>
            </a:r>
            <a:r>
              <a:rPr lang="ar-EG" b="1" dirty="0">
                <a:solidFill>
                  <a:schemeClr val="tx1"/>
                </a:solidFill>
                <a:latin typeface="Alexandria" pitchFamily="2" charset="-78"/>
                <a:cs typeface="Alexandria" pitchFamily="2" charset="-78"/>
              </a:rPr>
              <a:t>. الاتصال التسويقي</a:t>
            </a:r>
            <a:endParaRPr lang="en-US" b="1" dirty="0">
              <a:solidFill>
                <a:schemeClr val="tx1"/>
              </a:solidFill>
              <a:latin typeface="Alexandria" pitchFamily="2" charset="-78"/>
              <a:cs typeface="Alexandria" pitchFamily="2" charset="-78"/>
            </a:endParaRPr>
          </a:p>
          <a:p>
            <a:pPr algn="r" rtl="1">
              <a:lnSpc>
                <a:spcPct val="200000"/>
              </a:lnSpc>
            </a:pPr>
            <a:r>
              <a:rPr lang="ar-EG" dirty="0">
                <a:solidFill>
                  <a:schemeClr val="tx1"/>
                </a:solidFill>
                <a:latin typeface="Alexandria" pitchFamily="2" charset="-78"/>
                <a:cs typeface="Alexandria" pitchFamily="2" charset="-78"/>
              </a:rPr>
              <a:t>هذا المجال الأكثر تأثيرًا، إذ دخل الذكاء الاصطناعي في:</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استهداف الحملات الإعلانية بدقة عبر تحليل سلوك المستخدم.</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إنتاج محتوى تسويقي آليًا: نصوص، صور، فيديوهات.</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توصيات المنتجات (كما في أمازون ونتفليكس).</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تحسين تجربة العملاء عبر </a:t>
            </a:r>
            <a:r>
              <a:rPr lang="en-US" dirty="0">
                <a:solidFill>
                  <a:schemeClr val="tx1"/>
                </a:solidFill>
                <a:latin typeface="Alexandria" pitchFamily="2" charset="-78"/>
                <a:cs typeface="Alexandria" pitchFamily="2" charset="-78"/>
              </a:rPr>
              <a:t>Chatbots </a:t>
            </a:r>
            <a:r>
              <a:rPr lang="ar-EG" dirty="0">
                <a:solidFill>
                  <a:schemeClr val="tx1"/>
                </a:solidFill>
                <a:latin typeface="Alexandria" pitchFamily="2" charset="-78"/>
                <a:cs typeface="Alexandria" pitchFamily="2" charset="-78"/>
              </a:rPr>
              <a:t>تعمل 24/7.</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تحليل المنافسين وتوقع اتجاهات السوق.</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3704132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4. إدارة هوية المؤسسة وصورتها الذهنية</a:t>
            </a:r>
            <a:endParaRPr lang="en-US" b="1" dirty="0">
              <a:solidFill>
                <a:schemeClr val="tx1"/>
              </a:solidFill>
              <a:latin typeface="Alexandria" pitchFamily="2" charset="-78"/>
              <a:cs typeface="Alexandria" pitchFamily="2" charset="-78"/>
            </a:endParaRPr>
          </a:p>
          <a:p>
            <a:pPr algn="r" rtl="1">
              <a:lnSpc>
                <a:spcPct val="200000"/>
              </a:lnSpc>
            </a:pPr>
            <a:r>
              <a:rPr lang="ar-EG" dirty="0">
                <a:solidFill>
                  <a:schemeClr val="tx1"/>
                </a:solidFill>
                <a:latin typeface="Alexandria" pitchFamily="2" charset="-78"/>
                <a:cs typeface="Alexandria" pitchFamily="2" charset="-78"/>
              </a:rPr>
              <a:t>يُستخدم الذكاء الاصطناعي لمراقبة الصورة الذهنية عبر:</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مراقبة ما يُنشر عن المؤسسة في الإعلام ومواقع التواصل.</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تحليل المشاعر (</a:t>
            </a:r>
            <a:r>
              <a:rPr lang="en-US" dirty="0">
                <a:solidFill>
                  <a:schemeClr val="tx1"/>
                </a:solidFill>
                <a:latin typeface="Alexandria" pitchFamily="2" charset="-78"/>
                <a:cs typeface="Alexandria" pitchFamily="2" charset="-78"/>
              </a:rPr>
              <a:t>Sentiment analysis</a:t>
            </a:r>
            <a:r>
              <a:rPr lang="ar-SA" dirty="0">
                <a:solidFill>
                  <a:schemeClr val="tx1"/>
                </a:solidFill>
                <a:latin typeface="Alexandria" pitchFamily="2" charset="-78"/>
                <a:cs typeface="Alexandria" pitchFamily="2" charset="-78"/>
              </a:rPr>
              <a:t>) </a:t>
            </a:r>
            <a:r>
              <a:rPr lang="ar-EG" dirty="0">
                <a:solidFill>
                  <a:schemeClr val="tx1"/>
                </a:solidFill>
                <a:latin typeface="Alexandria" pitchFamily="2" charset="-78"/>
                <a:cs typeface="Alexandria" pitchFamily="2" charset="-78"/>
              </a:rPr>
              <a:t>لمعرفة اتجاه الجمهور.</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اكتشاف حملات التضليل والتزييف العميق.</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2976415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rPr>
              <a:t>5</a:t>
            </a:r>
            <a:r>
              <a:rPr lang="ar-EG" b="1" dirty="0">
                <a:solidFill>
                  <a:schemeClr val="tx1"/>
                </a:solidFill>
                <a:latin typeface="Alexandria" pitchFamily="2" charset="-78"/>
                <a:cs typeface="Alexandria" pitchFamily="2" charset="-78"/>
              </a:rPr>
              <a:t>. الاتصال في الأزمات </a:t>
            </a:r>
          </a:p>
          <a:p>
            <a:pPr algn="r" rtl="1">
              <a:lnSpc>
                <a:spcPct val="200000"/>
              </a:lnSpc>
            </a:pPr>
            <a:r>
              <a:rPr lang="ar-EG" dirty="0">
                <a:solidFill>
                  <a:schemeClr val="tx1"/>
                </a:solidFill>
                <a:latin typeface="Alexandria" pitchFamily="2" charset="-78"/>
                <a:cs typeface="Alexandria" pitchFamily="2" charset="-78"/>
              </a:rPr>
              <a:t>الذكاء الاصطناعي أصبح حجر أساس في إدارة الأزمات:</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الكشف المبكر عن الإشاعات السلبية والمعلومات الخاطئة.</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اقتراح رسائل مناسبة لوسائل التواصل خلال الأزمة.</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التنبؤ بتطور الأزمة عبر تحليل بيانات الزمن الحقيقي.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2807202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6. الاتصال الحكومي </a:t>
            </a:r>
          </a:p>
          <a:p>
            <a:pPr algn="r" rtl="1">
              <a:lnSpc>
                <a:spcPct val="200000"/>
              </a:lnSpc>
            </a:pPr>
            <a:r>
              <a:rPr lang="ar-EG" dirty="0">
                <a:solidFill>
                  <a:schemeClr val="tx1"/>
                </a:solidFill>
                <a:latin typeface="Alexandria" pitchFamily="2" charset="-78"/>
                <a:cs typeface="Alexandria" pitchFamily="2" charset="-78"/>
              </a:rPr>
              <a:t>الذكاء الاصطناعي يعزز:</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تخصيص الخدمات الحكومية الرقمية.</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تحليل احتياجات المواطنين.</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الرد الآلي على استفسارات الجمهور عبر </a:t>
            </a:r>
            <a:r>
              <a:rPr lang="en-US" dirty="0">
                <a:solidFill>
                  <a:schemeClr val="tx1"/>
                </a:solidFill>
                <a:latin typeface="Alexandria" pitchFamily="2" charset="-78"/>
                <a:cs typeface="Alexandria" pitchFamily="2" charset="-78"/>
              </a:rPr>
              <a:t>chatbots.</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دعم اتخاذ القرار في السياسة العامة بناءً على تحليل بيانات ضخمة.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20103552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7. الاتصال الإعلامي </a:t>
            </a:r>
          </a:p>
          <a:p>
            <a:pPr algn="r" rtl="1">
              <a:lnSpc>
                <a:spcPct val="200000"/>
              </a:lnSpc>
            </a:pPr>
            <a:r>
              <a:rPr lang="ar-EG" dirty="0">
                <a:solidFill>
                  <a:schemeClr val="tx1"/>
                </a:solidFill>
                <a:latin typeface="Alexandria" pitchFamily="2" charset="-78"/>
                <a:cs typeface="Alexandria" pitchFamily="2" charset="-78"/>
              </a:rPr>
              <a:t>أنظمة ترشيح القنوات والصحفيين الأنسب لكل قصة خبرية.</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كتابة الملخصات والمحتوى الصحفي تلقائيًا.</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تقييم فعالية التغطية الإعلامية عبر التحليل الآلي.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1896862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dirty="0">
                <a:solidFill>
                  <a:schemeClr val="tx1"/>
                </a:solidFill>
                <a:latin typeface="Alexandria" pitchFamily="2" charset="-78"/>
                <a:cs typeface="Alexandria" pitchFamily="2" charset="-78"/>
              </a:rPr>
              <a:t>8</a:t>
            </a:r>
            <a:r>
              <a:rPr lang="ar-EG" b="1" dirty="0">
                <a:solidFill>
                  <a:schemeClr val="tx1"/>
                </a:solidFill>
                <a:latin typeface="Alexandria" pitchFamily="2" charset="-78"/>
                <a:cs typeface="Alexandria" pitchFamily="2" charset="-78"/>
              </a:rPr>
              <a:t>. الاتصال المالي </a:t>
            </a:r>
          </a:p>
          <a:p>
            <a:pPr marL="285750"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إعداد تقارير الأداء تلقائيًا.</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تحليل توقعات السوق للمستثمرين.</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إنشاء محتوى علاقات المستثمرين آليًا.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1054871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EG" b="1" dirty="0">
              <a:solidFill>
                <a:schemeClr val="tx1"/>
              </a:solidFill>
              <a:latin typeface="Alexandria" pitchFamily="2" charset="-78"/>
              <a:cs typeface="Alexandria" pitchFamily="2" charset="-78"/>
            </a:endParaRPr>
          </a:p>
          <a:p>
            <a:pPr algn="r" rtl="1">
              <a:lnSpc>
                <a:spcPct val="200000"/>
              </a:lnSpc>
            </a:pPr>
            <a:endParaRPr lang="ar-EG" b="1" dirty="0">
              <a:solidFill>
                <a:schemeClr val="tx1"/>
              </a:solidFill>
              <a:latin typeface="Alexandria" pitchFamily="2" charset="-78"/>
              <a:cs typeface="Alexandria" pitchFamily="2" charset="-78"/>
            </a:endParaRPr>
          </a:p>
          <a:p>
            <a:pPr algn="r" rtl="1">
              <a:lnSpc>
                <a:spcPct val="200000"/>
              </a:lnSpc>
            </a:pPr>
            <a:endParaRPr lang="ar-EG" b="1" dirty="0">
              <a:solidFill>
                <a:schemeClr val="tx1"/>
              </a:solidFill>
              <a:latin typeface="Alexandria" pitchFamily="2" charset="-78"/>
              <a:cs typeface="Alexandria" pitchFamily="2" charset="-78"/>
            </a:endParaRPr>
          </a:p>
          <a:p>
            <a:pPr algn="r" rtl="1">
              <a:lnSpc>
                <a:spcPct val="200000"/>
              </a:lnSpc>
            </a:pPr>
            <a:r>
              <a:rPr lang="ar-SA" sz="1800" b="1" dirty="0">
                <a:solidFill>
                  <a:srgbClr val="00AEEF"/>
                </a:solidFill>
                <a:latin typeface="Alexandria" pitchFamily="2" charset="-78"/>
                <a:cs typeface="Alexandria" pitchFamily="2" charset="-78"/>
              </a:rPr>
              <a:t>وعند تناول موضوع الذكاء الاصطناعي والاتصال الأخلاقي هناك عدد من النقاط التي يجب التركيز عليها:</a:t>
            </a:r>
          </a:p>
          <a:p>
            <a:pPr algn="r" rtl="1">
              <a:lnSpc>
                <a:spcPct val="200000"/>
              </a:lnSpc>
            </a:pPr>
            <a:endParaRPr lang="ar-EG" b="1" dirty="0">
              <a:solidFill>
                <a:schemeClr val="tx1"/>
              </a:solidFill>
              <a:latin typeface="Alexandria" pitchFamily="2" charset="-78"/>
              <a:cs typeface="Alexandria" pitchFamily="2" charset="-78"/>
            </a:endParaRPr>
          </a:p>
          <a:p>
            <a:pPr marL="800100" lvl="1" indent="-342900" algn="r" rtl="1">
              <a:lnSpc>
                <a:spcPct val="200000"/>
              </a:lnSpc>
              <a:buFont typeface="+mj-lt"/>
              <a:buAutoNum type="arabicPeriod"/>
            </a:pPr>
            <a:r>
              <a:rPr lang="ar-SA" sz="1800" dirty="0">
                <a:solidFill>
                  <a:schemeClr val="tx1"/>
                </a:solidFill>
                <a:latin typeface="Alexandria" pitchFamily="2" charset="-78"/>
                <a:cs typeface="Alexandria" pitchFamily="2" charset="-78"/>
              </a:rPr>
              <a:t>الاستخدام الأخلاقي للمحتوى المُولّد بواسطة الذكاء الاصطناعي (التزييف العميق، الوسائط المُصنّعة، البيانات الصحفية الآلية).</a:t>
            </a:r>
          </a:p>
          <a:p>
            <a:pPr marL="800100" lvl="1" indent="-342900" algn="r" rtl="1">
              <a:lnSpc>
                <a:spcPct val="200000"/>
              </a:lnSpc>
              <a:buFont typeface="+mj-lt"/>
              <a:buAutoNum type="arabicPeriod"/>
            </a:pPr>
            <a:r>
              <a:rPr lang="ar-SA" sz="1800" dirty="0">
                <a:solidFill>
                  <a:schemeClr val="tx1"/>
                </a:solidFill>
                <a:latin typeface="Alexandria" pitchFamily="2" charset="-78"/>
                <a:cs typeface="Alexandria" pitchFamily="2" charset="-78"/>
              </a:rPr>
              <a:t>الشفافية في اتخاذ قرارات العلاقات العامة بمساعدة الذكاء الاصطناعي.</a:t>
            </a:r>
          </a:p>
          <a:p>
            <a:pPr marL="800100" lvl="1" indent="-342900" algn="r" rtl="1">
              <a:lnSpc>
                <a:spcPct val="200000"/>
              </a:lnSpc>
              <a:buFont typeface="+mj-lt"/>
              <a:buAutoNum type="arabicPeriod"/>
            </a:pPr>
            <a:r>
              <a:rPr lang="ar-SA" sz="1800" dirty="0">
                <a:solidFill>
                  <a:schemeClr val="tx1"/>
                </a:solidFill>
                <a:latin typeface="Alexandria" pitchFamily="2" charset="-78"/>
                <a:cs typeface="Alexandria" pitchFamily="2" charset="-78"/>
              </a:rPr>
              <a:t>التحيز والتمييز في التواصل المُوجّه بالخوارزميات.</a:t>
            </a:r>
          </a:p>
          <a:p>
            <a:pPr marL="742950" lvl="1" indent="-285750" algn="r" rtl="1">
              <a:lnSpc>
                <a:spcPct val="200000"/>
              </a:lnSpc>
              <a:buFont typeface="Arial" panose="020B0604020202020204" pitchFamily="34" charset="0"/>
              <a:buChar char="•"/>
            </a:pPr>
            <a:endParaRPr lang="ar-SA" sz="1800" dirty="0">
              <a:solidFill>
                <a:schemeClr val="tx1"/>
              </a:solidFill>
              <a:latin typeface="Alexandria" pitchFamily="2" charset="-78"/>
              <a:cs typeface="Alexandria" pitchFamily="2" charset="-78"/>
            </a:endParaRPr>
          </a:p>
          <a:p>
            <a:pPr algn="r" rtl="1">
              <a:lnSpc>
                <a:spcPct val="200000"/>
              </a:lnSpc>
            </a:pPr>
            <a:endParaRPr lang="en-US" b="1" dirty="0">
              <a:solidFill>
                <a:schemeClr val="tx1"/>
              </a:solidFill>
              <a:latin typeface="Alexandria" charset="0"/>
              <a:cs typeface="Alexandria" charset="0"/>
            </a:endParaRPr>
          </a:p>
          <a:p>
            <a:pPr marL="285750" indent="-285750" algn="r" rtl="1">
              <a:lnSpc>
                <a:spcPct val="200000"/>
              </a:lnSpc>
              <a:buFontTx/>
              <a:buChar char="-"/>
            </a:pPr>
            <a:endParaRPr lang="ar-SA" sz="1800" b="1" dirty="0">
              <a:solidFill>
                <a:schemeClr val="tx1"/>
              </a:solidFill>
              <a:latin typeface="Alexandria" pitchFamily="2" charset="-78"/>
              <a:cs typeface="Alexandria" pitchFamily="2" charset="-78"/>
            </a:endParaRPr>
          </a:p>
          <a:p>
            <a:pPr marL="285750" indent="-285750" algn="r" rtl="1">
              <a:lnSpc>
                <a:spcPct val="200000"/>
              </a:lnSpc>
              <a:buFontTx/>
              <a:buChar char="-"/>
            </a:pPr>
            <a:endParaRPr lang="ar-EG" b="1" dirty="0">
              <a:solidFill>
                <a:schemeClr val="tx1"/>
              </a:solidFill>
              <a:latin typeface="Alexandria" pitchFamily="2" charset="-78"/>
              <a:cs typeface="Alexandria" pitchFamily="2" charset="-78"/>
            </a:endParaRPr>
          </a:p>
          <a:p>
            <a:pPr algn="r" rtl="1">
              <a:lnSpc>
                <a:spcPct val="200000"/>
              </a:lnSpc>
            </a:pPr>
            <a:endParaRPr lang="ar-EG"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2340777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00100" lvl="1" indent="-342900" algn="r" rtl="1">
              <a:lnSpc>
                <a:spcPct val="200000"/>
              </a:lnSpc>
              <a:buFont typeface="+mj-lt"/>
              <a:buAutoNum type="arabicPeriod"/>
            </a:pPr>
            <a:r>
              <a:rPr lang="ar-SA" sz="1800" b="1" dirty="0">
                <a:solidFill>
                  <a:srgbClr val="00AEEF"/>
                </a:solidFill>
                <a:latin typeface="Alexandria" pitchFamily="2" charset="-78"/>
                <a:cs typeface="Alexandria" pitchFamily="2" charset="-78"/>
              </a:rPr>
              <a:t>١الاستخدام الأخلاقي للمحتوى المُولّد بواسطة الذكاء الاصطناعي (التزييف العميق، الوسائط المُصنّعة، البيانات الصحفية الآلية).</a:t>
            </a:r>
          </a:p>
          <a:p>
            <a:pPr marL="742950" lvl="1"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الاستخدام الأخلاقي للمحتوى المُولَّد بواسطة الذكاء الاصطناعي أصبح من أهم موضوعات أخلاقيات الاتصال والإعلام، خصوصًا بعد انتشار أدوات توليد الصور والفيديو والصوت والنصوص بشكل واسع. ويقصد به كيفية إنتاج ونشر واستخدام محتوى الذكاء الاصطناعي بطريقة تحافظ على الشفافية، وتمنع التضليل، وتحمي الجمهور من الخداع والتلاعب. وهو يشمل ثلاثة أنواع رئيسية: التزييف العميق، الوسائط المصنّعة، والبيانات الصحفية الآلية.</a:t>
            </a:r>
          </a:p>
          <a:p>
            <a:pPr marL="742950" lvl="1" indent="-285750" algn="r" rtl="1">
              <a:lnSpc>
                <a:spcPct val="200000"/>
              </a:lnSpc>
              <a:buFont typeface="Arial" panose="020B0604020202020204" pitchFamily="34" charset="0"/>
              <a:buChar char="•"/>
            </a:pPr>
            <a:endParaRPr lang="ar-SA" sz="1800"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3926778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التزييف العميق (</a:t>
            </a:r>
            <a:r>
              <a:rPr lang="en-US" b="1" dirty="0">
                <a:solidFill>
                  <a:schemeClr val="tx1"/>
                </a:solidFill>
                <a:latin typeface="Alexandria" pitchFamily="2" charset="-78"/>
                <a:cs typeface="Alexandria" pitchFamily="2" charset="-78"/>
              </a:rPr>
              <a:t>Deepfake</a:t>
            </a:r>
            <a:r>
              <a:rPr lang="ar-SA" b="1" dirty="0">
                <a:solidFill>
                  <a:schemeClr val="tx1"/>
                </a:solidFill>
                <a:latin typeface="Alexandria" pitchFamily="2" charset="-78"/>
                <a:cs typeface="Alexandria" pitchFamily="2" charset="-78"/>
              </a:rPr>
              <a:t>):</a:t>
            </a:r>
            <a:endParaRPr lang="en-US" b="1" dirty="0">
              <a:solidFill>
                <a:schemeClr val="tx1"/>
              </a:solidFill>
              <a:latin typeface="Alexandria" pitchFamily="2" charset="-78"/>
              <a:cs typeface="Alexandria" pitchFamily="2" charset="-78"/>
            </a:endParaRPr>
          </a:p>
          <a:p>
            <a:pPr algn="r" rtl="1">
              <a:lnSpc>
                <a:spcPct val="200000"/>
              </a:lnSpc>
            </a:pPr>
            <a:r>
              <a:rPr lang="ar-EG" dirty="0">
                <a:solidFill>
                  <a:schemeClr val="tx1"/>
                </a:solidFill>
                <a:latin typeface="Alexandria" pitchFamily="2" charset="-78"/>
                <a:cs typeface="Alexandria" pitchFamily="2" charset="-78"/>
              </a:rPr>
              <a:t>وهو استخدام الذكاء الاصطناعي لتوليد صور أو فيديو أو صوت لشخص بشكل يبدو واقعيًا لكنه غير حقيقي.</a:t>
            </a:r>
          </a:p>
          <a:p>
            <a:pPr algn="r" rtl="1">
              <a:lnSpc>
                <a:spcPct val="200000"/>
              </a:lnSpc>
            </a:pPr>
            <a:r>
              <a:rPr lang="ar-EG" dirty="0">
                <a:solidFill>
                  <a:schemeClr val="tx1"/>
                </a:solidFill>
                <a:latin typeface="Alexandria" pitchFamily="2" charset="-78"/>
                <a:cs typeface="Alexandria" pitchFamily="2" charset="-78"/>
              </a:rPr>
              <a:t>الاستخدام الأخلاقي يعني:</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عدم استخدام التزييف العميق بهدف التضليل أو تشويه السمعة.</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وضع تنويه واضح بأن المحتوى مُصنّع وغير حقيقي.</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عدم استخدام صور أو أصوات أشخاص حقيقيين دون موافقتهم.</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استخدامه فقط في التعليم، التدريب، الترفيه، أو المحاكاة مع الكشف الكامل عن أنه محتوى اصطناعي.</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تجنب استخدامه لإثارة الذعر أو نشر معلومات كاذبة.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574036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الوسائط المُصنّعة (</a:t>
            </a:r>
            <a:r>
              <a:rPr lang="en-US" b="1" dirty="0">
                <a:solidFill>
                  <a:schemeClr val="tx1"/>
                </a:solidFill>
                <a:latin typeface="Alexandria" pitchFamily="2" charset="-78"/>
                <a:cs typeface="Alexandria" pitchFamily="2" charset="-78"/>
              </a:rPr>
              <a:t>Synthetic Media</a:t>
            </a:r>
            <a:r>
              <a:rPr lang="ar-SA" b="1" dirty="0">
                <a:solidFill>
                  <a:schemeClr val="tx1"/>
                </a:solidFill>
                <a:latin typeface="Alexandria" pitchFamily="2" charset="-78"/>
                <a:cs typeface="Alexandria" pitchFamily="2" charset="-78"/>
              </a:rPr>
              <a:t>):</a:t>
            </a:r>
            <a:endParaRPr lang="en-US" b="1" dirty="0">
              <a:solidFill>
                <a:schemeClr val="tx1"/>
              </a:solidFill>
              <a:latin typeface="Alexandria" pitchFamily="2" charset="-78"/>
              <a:cs typeface="Alexandria" pitchFamily="2" charset="-78"/>
            </a:endParaRP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تشمل الصور والفيديوهات التي يتم إنشاؤها بالكامل بواسطة الذكاء الاصطناعي مثل </a:t>
            </a:r>
            <a:r>
              <a:rPr lang="en-US" dirty="0" err="1">
                <a:solidFill>
                  <a:schemeClr val="tx1"/>
                </a:solidFill>
                <a:latin typeface="Alexandria" pitchFamily="2" charset="-78"/>
                <a:cs typeface="Alexandria" pitchFamily="2" charset="-78"/>
              </a:rPr>
              <a:t>Midjourney</a:t>
            </a:r>
            <a:r>
              <a:rPr lang="en-US" dirty="0">
                <a:solidFill>
                  <a:schemeClr val="tx1"/>
                </a:solidFill>
                <a:latin typeface="Alexandria" pitchFamily="2" charset="-78"/>
                <a:cs typeface="Alexandria" pitchFamily="2" charset="-78"/>
              </a:rPr>
              <a:t> </a:t>
            </a:r>
            <a:r>
              <a:rPr lang="ar-EG" dirty="0">
                <a:solidFill>
                  <a:schemeClr val="tx1"/>
                </a:solidFill>
                <a:latin typeface="Alexandria" pitchFamily="2" charset="-78"/>
                <a:cs typeface="Alexandria" pitchFamily="2" charset="-78"/>
              </a:rPr>
              <a:t>أو </a:t>
            </a:r>
            <a:r>
              <a:rPr lang="en-US" dirty="0">
                <a:solidFill>
                  <a:schemeClr val="tx1"/>
                </a:solidFill>
                <a:latin typeface="Alexandria" pitchFamily="2" charset="-78"/>
                <a:cs typeface="Alexandria" pitchFamily="2" charset="-78"/>
              </a:rPr>
              <a:t>DALL·E </a:t>
            </a:r>
            <a:r>
              <a:rPr lang="ar-EG" dirty="0">
                <a:solidFill>
                  <a:schemeClr val="tx1"/>
                </a:solidFill>
                <a:latin typeface="Alexandria" pitchFamily="2" charset="-78"/>
                <a:cs typeface="Alexandria" pitchFamily="2" charset="-78"/>
              </a:rPr>
              <a:t>أو أدوات توليد الفيديو.</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الاستخدام الأخلاقي يعني:</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عدم تقديم الوسائط الاصطناعية على أنها حقيقية.</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الإشارة إلى أنها مُنشأة باستخدام </a:t>
            </a:r>
            <a:r>
              <a:rPr lang="en-US" dirty="0">
                <a:solidFill>
                  <a:schemeClr val="tx1"/>
                </a:solidFill>
                <a:latin typeface="Alexandria" pitchFamily="2" charset="-78"/>
                <a:cs typeface="Alexandria" pitchFamily="2" charset="-78"/>
              </a:rPr>
              <a:t>AI.</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احترام حقوق الملكية الفكرية (تجنّب تقليد شخصيات أو علامات تجارية دون إذن).</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عدم إنشاء محتوى يمكن أن يؤذي فئات معينة (تنميط، خطاب كراهية، تضليل سياسي…).</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الالتزام بسياسات المصداقية في المؤسسة (</a:t>
            </a:r>
            <a:r>
              <a:rPr lang="en-US" dirty="0">
                <a:solidFill>
                  <a:schemeClr val="tx1"/>
                </a:solidFill>
                <a:latin typeface="Alexandria" pitchFamily="2" charset="-78"/>
                <a:cs typeface="Alexandria" pitchFamily="2" charset="-78"/>
              </a:rPr>
              <a:t>Transparency Policy).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625594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dirty="0">
                <a:solidFill>
                  <a:schemeClr val="tx1"/>
                </a:solidFill>
                <a:latin typeface="Alexandria" pitchFamily="2" charset="-78"/>
                <a:cs typeface="Alexandria" pitchFamily="2" charset="-78"/>
              </a:rPr>
              <a:t> </a:t>
            </a:r>
            <a:r>
              <a:rPr lang="ar-EG" b="1" dirty="0">
                <a:solidFill>
                  <a:schemeClr val="tx1"/>
                </a:solidFill>
                <a:latin typeface="Alexandria" pitchFamily="2" charset="-78"/>
                <a:cs typeface="Alexandria" pitchFamily="2" charset="-78"/>
              </a:rPr>
              <a:t>البيانات الصحفية الآلية </a:t>
            </a:r>
            <a:r>
              <a:rPr lang="en-US" b="1" dirty="0">
                <a:solidFill>
                  <a:schemeClr val="tx1"/>
                </a:solidFill>
                <a:latin typeface="Alexandria" pitchFamily="2" charset="-78"/>
                <a:cs typeface="Alexandria" pitchFamily="2" charset="-78"/>
              </a:rPr>
              <a:t>AI-Generated Press Releases)</a:t>
            </a:r>
            <a:r>
              <a:rPr lang="ar-SA" b="1" dirty="0">
                <a:solidFill>
                  <a:schemeClr val="tx1"/>
                </a:solidFill>
                <a:latin typeface="Alexandria" pitchFamily="2" charset="-78"/>
                <a:cs typeface="Alexandria" pitchFamily="2" charset="-78"/>
              </a:rPr>
              <a:t>):</a:t>
            </a:r>
            <a:endParaRPr lang="en-US" b="1" dirty="0">
              <a:solidFill>
                <a:schemeClr val="tx1"/>
              </a:solidFill>
              <a:latin typeface="Alexandria" pitchFamily="2" charset="-78"/>
              <a:cs typeface="Alexandria" pitchFamily="2" charset="-78"/>
            </a:endParaRP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بعض المؤسسات بدأت تستخدم الذكاء الاصطناعي لكتابة الأخبار والبيانات الصحفية والتقارير.</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الاستخدام الأخلاقي يعني:</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مراجعة المحتوى بواسطة بشر قبل نشره لتجنب الأخطاء أو التحيزات.</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الإفصاح عن دور الذكاء الاصطناعي في صياغة المادة (</a:t>
            </a:r>
            <a:r>
              <a:rPr lang="en-US" dirty="0">
                <a:solidFill>
                  <a:schemeClr val="tx1"/>
                </a:solidFill>
                <a:latin typeface="Alexandria" pitchFamily="2" charset="-78"/>
                <a:cs typeface="Alexandria" pitchFamily="2" charset="-78"/>
              </a:rPr>
              <a:t>Transparency Statement).</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التأكد من صحة المعلومات والمصادر، لأن أنظمة الذكاء الاصطناعي قد تقدّم بيانات غير دقيقة.</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عدم استخدامه لإخفاء الحقيقة أو التلاعب بالرأي العام.</a:t>
            </a:r>
          </a:p>
          <a:p>
            <a:pPr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وضع سياسات واضحة تمنع نشر محتوى “مُولّد بالكامل” دون تدقيق بشري.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1136966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المبادئ الأخلاقية العامة للاستخدام المسؤول للمحتوى المُولّد بالذكاء الاصطناعي:</a:t>
            </a:r>
          </a:p>
          <a:p>
            <a:pPr indent="-285750" algn="r" rtl="1">
              <a:lnSpc>
                <a:spcPct val="200000"/>
              </a:lnSpc>
              <a:buFont typeface="Arial" panose="020B0604020202020204" pitchFamily="34" charset="0"/>
              <a:buChar char="•"/>
            </a:pPr>
            <a:r>
              <a:rPr lang="ar-EG" b="1" dirty="0">
                <a:solidFill>
                  <a:schemeClr val="tx1"/>
                </a:solidFill>
                <a:latin typeface="Alexandria" pitchFamily="2" charset="-78"/>
                <a:cs typeface="Alexandria" pitchFamily="2" charset="-78"/>
              </a:rPr>
              <a:t>الشفافية:</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يجب إعلام الجمهور بأن المحتوى من إنتاج الذكاء الاصطناعي.</a:t>
            </a:r>
          </a:p>
          <a:p>
            <a:pPr indent="-285750" algn="r" rtl="1">
              <a:lnSpc>
                <a:spcPct val="200000"/>
              </a:lnSpc>
              <a:buFont typeface="Arial" panose="020B0604020202020204" pitchFamily="34" charset="0"/>
              <a:buChar char="•"/>
            </a:pPr>
            <a:r>
              <a:rPr lang="ar-EG" b="1" dirty="0">
                <a:solidFill>
                  <a:schemeClr val="tx1"/>
                </a:solidFill>
                <a:latin typeface="Alexandria" pitchFamily="2" charset="-78"/>
                <a:cs typeface="Alexandria" pitchFamily="2" charset="-78"/>
              </a:rPr>
              <a:t>المساءلة:</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المؤسسة تظل مسؤولة عن المحتوى مهما كان مصدره.</a:t>
            </a:r>
          </a:p>
          <a:p>
            <a:pPr indent="-285750" algn="r" rtl="1">
              <a:lnSpc>
                <a:spcPct val="200000"/>
              </a:lnSpc>
              <a:buFont typeface="Arial" panose="020B0604020202020204" pitchFamily="34" charset="0"/>
              <a:buChar char="•"/>
            </a:pPr>
            <a:r>
              <a:rPr lang="ar-EG" b="1" dirty="0">
                <a:solidFill>
                  <a:schemeClr val="tx1"/>
                </a:solidFill>
                <a:latin typeface="Alexandria" pitchFamily="2" charset="-78"/>
                <a:cs typeface="Alexandria" pitchFamily="2" charset="-78"/>
              </a:rPr>
              <a:t>الموافقة:</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عدم استخدام صور أو أصوات أشخاص دون إذن.</a:t>
            </a:r>
          </a:p>
          <a:p>
            <a:pPr algn="r" rtl="1">
              <a:lnSpc>
                <a:spcPct val="200000"/>
              </a:lnSpc>
            </a:pPr>
            <a:br>
              <a:rPr lang="ar-EG" dirty="0">
                <a:solidFill>
                  <a:schemeClr val="tx1"/>
                </a:solidFill>
              </a:rPr>
            </a:br>
            <a:endParaRPr lang="ar-EG" dirty="0">
              <a:solidFill>
                <a:schemeClr val="tx1"/>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4088430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285750" algn="r" rtl="1">
              <a:lnSpc>
                <a:spcPct val="200000"/>
              </a:lnSpc>
              <a:buFont typeface="Arial" panose="020B0604020202020204" pitchFamily="34" charset="0"/>
              <a:buChar char="•"/>
            </a:pPr>
            <a:r>
              <a:rPr lang="ar-EG" b="1" dirty="0">
                <a:solidFill>
                  <a:schemeClr val="tx1"/>
                </a:solidFill>
                <a:latin typeface="Alexandria" pitchFamily="2" charset="-78"/>
                <a:cs typeface="Alexandria" pitchFamily="2" charset="-78"/>
              </a:rPr>
              <a:t>عدم الإضرار:</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تجنّب التضليل، التشويه، السخرية المسيئة، أو إثارة الذعر.</a:t>
            </a:r>
          </a:p>
          <a:p>
            <a:pPr indent="-285750" algn="r" rtl="1">
              <a:lnSpc>
                <a:spcPct val="200000"/>
              </a:lnSpc>
              <a:buFont typeface="Arial" panose="020B0604020202020204" pitchFamily="34" charset="0"/>
              <a:buChar char="•"/>
            </a:pPr>
            <a:r>
              <a:rPr lang="ar-EG" b="1" dirty="0">
                <a:solidFill>
                  <a:schemeClr val="tx1"/>
                </a:solidFill>
                <a:latin typeface="Alexandria" pitchFamily="2" charset="-78"/>
                <a:cs typeface="Alexandria" pitchFamily="2" charset="-78"/>
              </a:rPr>
              <a:t>الدقة:</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التحقق من المعلومات التي ينتجها الذكاء الاصطناعي قبل نشرها.</a:t>
            </a:r>
          </a:p>
          <a:p>
            <a:pPr indent="-285750" algn="r" rtl="1">
              <a:lnSpc>
                <a:spcPct val="200000"/>
              </a:lnSpc>
              <a:buFont typeface="Arial" panose="020B0604020202020204" pitchFamily="34" charset="0"/>
              <a:buChar char="•"/>
            </a:pPr>
            <a:r>
              <a:rPr lang="ar-EG" b="1" dirty="0">
                <a:solidFill>
                  <a:schemeClr val="tx1"/>
                </a:solidFill>
                <a:latin typeface="Alexandria" pitchFamily="2" charset="-78"/>
                <a:cs typeface="Alexandria" pitchFamily="2" charset="-78"/>
              </a:rPr>
              <a:t>العدالة وعدم التمييز:</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تجنّب المحتوى الذي يعزز التحيزات أو التفرقة.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3977939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rgbClr val="00AEEF"/>
                </a:solidFill>
                <a:latin typeface="Alexandria" pitchFamily="2" charset="-78"/>
                <a:cs typeface="Alexandria" pitchFamily="2" charset="-78"/>
              </a:rPr>
              <a:t>٢. الشفافية في اتخاذ القرار بمساعدة الذكاء الاصطناعي</a:t>
            </a:r>
          </a:p>
          <a:p>
            <a:pPr algn="r" rtl="1">
              <a:lnSpc>
                <a:spcPct val="200000"/>
              </a:lnSpc>
            </a:pPr>
            <a:r>
              <a:rPr lang="ar-EG" dirty="0">
                <a:solidFill>
                  <a:schemeClr val="tx1"/>
                </a:solidFill>
                <a:latin typeface="Alexandria" pitchFamily="2" charset="-78"/>
                <a:cs typeface="Alexandria" pitchFamily="2" charset="-78"/>
              </a:rPr>
              <a:t>الشفافية في اتخاذ القرار بمساعدة الذكاء الاصطناعي تعني أن تكون العملية التي يتم من خلالها استخدام الذكاء الاصطناعي في اتخاذ القرارات واضحة، ومفهومة، وقابلة للتفسير لكل الأطراف المعنية، سواء داخل المؤسسة أو للجمهور الخارجي.</a:t>
            </a:r>
          </a:p>
          <a:p>
            <a:pPr algn="r" rtl="1">
              <a:lnSpc>
                <a:spcPct val="200000"/>
              </a:lnSpc>
            </a:pPr>
            <a:r>
              <a:rPr lang="ar-EG" dirty="0">
                <a:solidFill>
                  <a:schemeClr val="tx1"/>
                </a:solidFill>
                <a:latin typeface="Alexandria" pitchFamily="2" charset="-78"/>
                <a:cs typeface="Alexandria" pitchFamily="2" charset="-78"/>
              </a:rPr>
              <a:t>بمعنى آخر:</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هي معرفة كيف ولماذا شارك الذكاء الاصطناعي في إصدار قرار معين، وما هي البيانات والخوارزميات التي اعتمد عليها، وما الدور الذي لعبه الإنسان في هذه العملية.</a:t>
            </a:r>
          </a:p>
          <a:p>
            <a:pPr algn="r" rtl="1">
              <a:lnSpc>
                <a:spcPct val="200000"/>
              </a:lnSpc>
            </a:pPr>
            <a:endParaRPr lang="ar-EG" b="1"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3234788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dirty="0">
                <a:solidFill>
                  <a:schemeClr val="tx1"/>
                </a:solidFill>
                <a:latin typeface="Alexandria" pitchFamily="2" charset="-78"/>
                <a:cs typeface="Alexandria" pitchFamily="2" charset="-78"/>
              </a:rPr>
              <a:t>وتعني الشفافية :</a:t>
            </a:r>
          </a:p>
          <a:p>
            <a:pPr algn="r" rtl="1">
              <a:lnSpc>
                <a:spcPct val="200000"/>
              </a:lnSpc>
            </a:pPr>
            <a:r>
              <a:rPr lang="ar-EG" dirty="0">
                <a:solidFill>
                  <a:schemeClr val="tx1"/>
                </a:solidFill>
                <a:latin typeface="Alexandria" pitchFamily="2" charset="-78"/>
                <a:cs typeface="Alexandria" pitchFamily="2" charset="-78"/>
              </a:rPr>
              <a:t>١. الكشف عن استخدام الذكاء الاصطناعي</a:t>
            </a:r>
          </a:p>
          <a:p>
            <a:pPr algn="r" rtl="1">
              <a:lnSpc>
                <a:spcPct val="200000"/>
              </a:lnSpc>
            </a:pPr>
            <a:r>
              <a:rPr lang="ar-EG" dirty="0">
                <a:solidFill>
                  <a:schemeClr val="tx1"/>
                </a:solidFill>
                <a:latin typeface="Alexandria" pitchFamily="2" charset="-78"/>
                <a:cs typeface="Alexandria" pitchFamily="2" charset="-78"/>
              </a:rPr>
              <a:t>على المؤسسات توضيح أن قرارات معينة (مثل فرز السير الذاتية، أو اختيار الأخبار، أو تحليل الجمهور) تمت بمساعدة </a:t>
            </a:r>
            <a:r>
              <a:rPr lang="en-US" dirty="0">
                <a:solidFill>
                  <a:schemeClr val="tx1"/>
                </a:solidFill>
                <a:latin typeface="Alexandria" pitchFamily="2" charset="-78"/>
                <a:cs typeface="Alexandria" pitchFamily="2" charset="-78"/>
              </a:rPr>
              <a:t>AI </a:t>
            </a:r>
            <a:r>
              <a:rPr lang="ar-EG" dirty="0">
                <a:solidFill>
                  <a:schemeClr val="tx1"/>
                </a:solidFill>
                <a:latin typeface="Alexandria" pitchFamily="2" charset="-78"/>
                <a:cs typeface="Alexandria" pitchFamily="2" charset="-78"/>
              </a:rPr>
              <a:t>وليس فقط من البشر.</a:t>
            </a:r>
          </a:p>
          <a:p>
            <a:pPr algn="r" rtl="1">
              <a:lnSpc>
                <a:spcPct val="200000"/>
              </a:lnSpc>
            </a:pPr>
            <a:r>
              <a:rPr lang="ar-EG" dirty="0">
                <a:solidFill>
                  <a:schemeClr val="tx1"/>
                </a:solidFill>
                <a:latin typeface="Alexandria" pitchFamily="2" charset="-78"/>
                <a:cs typeface="Alexandria" pitchFamily="2" charset="-78"/>
              </a:rPr>
              <a:t>٢. تفسير كيفية اتخاذ القرار</a:t>
            </a:r>
          </a:p>
          <a:p>
            <a:pPr algn="r" rtl="1">
              <a:lnSpc>
                <a:spcPct val="200000"/>
              </a:lnSpc>
            </a:pPr>
            <a:r>
              <a:rPr lang="ar-EG" dirty="0">
                <a:solidFill>
                  <a:schemeClr val="tx1"/>
                </a:solidFill>
                <a:latin typeface="Alexandria" pitchFamily="2" charset="-78"/>
                <a:cs typeface="Alexandria" pitchFamily="2" charset="-78"/>
              </a:rPr>
              <a:t>ما البيانات التي استخدمها النظام؟</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كيف صنّفها أو حلّلها؟</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لماذا خرج بالنتيجة النهائية؟</a:t>
            </a:r>
          </a:p>
          <a:p>
            <a:pPr algn="r" rtl="1">
              <a:lnSpc>
                <a:spcPct val="200000"/>
              </a:lnSpc>
            </a:pPr>
            <a:r>
              <a:rPr lang="ar-EG" dirty="0">
                <a:solidFill>
                  <a:schemeClr val="tx1"/>
                </a:solidFill>
                <a:latin typeface="Alexandria" pitchFamily="2" charset="-78"/>
                <a:cs typeface="Alexandria" pitchFamily="2" charset="-78"/>
              </a:rPr>
              <a:t>هذا هام خاصة إذا كان القرار يؤثر على وظائف، ترقية، خدمات، أو سمعة أشخاص.</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2320359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dirty="0">
                <a:solidFill>
                  <a:schemeClr val="tx1"/>
                </a:solidFill>
                <a:latin typeface="Alexandria" pitchFamily="2" charset="-78"/>
                <a:cs typeface="Alexandria" pitchFamily="2" charset="-78"/>
              </a:rPr>
              <a:t>٣. توضيح حدود ودقة النظام</a:t>
            </a:r>
          </a:p>
          <a:p>
            <a:pPr algn="r" rtl="1">
              <a:lnSpc>
                <a:spcPct val="200000"/>
              </a:lnSpc>
            </a:pPr>
            <a:r>
              <a:rPr lang="ar-EG" dirty="0">
                <a:solidFill>
                  <a:schemeClr val="tx1"/>
                </a:solidFill>
                <a:latin typeface="Alexandria" pitchFamily="2" charset="-78"/>
                <a:cs typeface="Alexandria" pitchFamily="2" charset="-78"/>
              </a:rPr>
              <a:t>لا يجب تقديم الذكاء الاصطناعي كأداة معصومة.</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بل يجب توضيح: نسبة الخطأ المتوقعة - نوع التحيزات المحتملة - متى يحتاج التدخل البشري.</a:t>
            </a:r>
          </a:p>
          <a:p>
            <a:pPr algn="r" rtl="1">
              <a:lnSpc>
                <a:spcPct val="200000"/>
              </a:lnSpc>
            </a:pPr>
            <a:r>
              <a:rPr lang="ar-EG" dirty="0">
                <a:solidFill>
                  <a:schemeClr val="tx1"/>
                </a:solidFill>
                <a:latin typeface="Alexandria" pitchFamily="2" charset="-78"/>
                <a:cs typeface="Alexandria" pitchFamily="2" charset="-78"/>
              </a:rPr>
              <a:t>٤. وجود إنسان مسؤول عن القرار</a:t>
            </a:r>
          </a:p>
          <a:p>
            <a:pPr algn="r" rtl="1">
              <a:lnSpc>
                <a:spcPct val="200000"/>
              </a:lnSpc>
            </a:pPr>
            <a:r>
              <a:rPr lang="ar-EG" dirty="0">
                <a:solidFill>
                  <a:schemeClr val="tx1"/>
                </a:solidFill>
                <a:latin typeface="Alexandria" pitchFamily="2" charset="-78"/>
                <a:cs typeface="Alexandria" pitchFamily="2" charset="-78"/>
              </a:rPr>
              <a:t>حتى لو تم استخدام </a:t>
            </a:r>
            <a:r>
              <a:rPr lang="en-US" dirty="0">
                <a:solidFill>
                  <a:schemeClr val="tx1"/>
                </a:solidFill>
                <a:latin typeface="Alexandria" pitchFamily="2" charset="-78"/>
                <a:cs typeface="Alexandria" pitchFamily="2" charset="-78"/>
              </a:rPr>
              <a:t>AI، </a:t>
            </a:r>
            <a:r>
              <a:rPr lang="ar-EG" dirty="0">
                <a:solidFill>
                  <a:schemeClr val="tx1"/>
                </a:solidFill>
                <a:latin typeface="Alexandria" pitchFamily="2" charset="-78"/>
                <a:cs typeface="Alexandria" pitchFamily="2" charset="-78"/>
              </a:rPr>
              <a:t>تبقى المسؤولية النهائية على البشر.</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الشفافية تتطلب أن يعرف الجمهور من هو الشخص المسؤول عن مراجعة القرار واعتماده.</a:t>
            </a:r>
            <a:endParaRPr lang="ar-EG" dirty="0">
              <a:solidFill>
                <a:schemeClr val="tx1"/>
              </a:solidFill>
            </a:endParaRPr>
          </a:p>
          <a:p>
            <a:pPr algn="r" rtl="1">
              <a:lnSpc>
                <a:spcPct val="200000"/>
              </a:lnSpc>
            </a:pPr>
            <a:r>
              <a:rPr lang="ar-EG" dirty="0">
                <a:solidFill>
                  <a:schemeClr val="tx1"/>
                </a:solidFill>
                <a:latin typeface="Alexandria" pitchFamily="2" charset="-78"/>
                <a:cs typeface="Alexandria" pitchFamily="2" charset="-78"/>
              </a:rPr>
              <a:t>٥. الكشف عن مصادر البيانات</a:t>
            </a:r>
          </a:p>
          <a:p>
            <a:pPr algn="r" rtl="1">
              <a:lnSpc>
                <a:spcPct val="200000"/>
              </a:lnSpc>
            </a:pPr>
            <a:r>
              <a:rPr lang="ar-EG" dirty="0">
                <a:solidFill>
                  <a:schemeClr val="tx1"/>
                </a:solidFill>
                <a:latin typeface="Alexandria" pitchFamily="2" charset="-78"/>
                <a:cs typeface="Alexandria" pitchFamily="2" charset="-78"/>
              </a:rPr>
              <a:t>من أين جاءت البيانات التي استخدمها النظام - هل هي بيانات موثوقة - هل تم جمعها بموافقة المستخدمين؟</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1440765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dirty="0">
                <a:solidFill>
                  <a:schemeClr val="tx1"/>
                </a:solidFill>
                <a:latin typeface="Alexandria" pitchFamily="2" charset="-78"/>
                <a:cs typeface="Alexandria" pitchFamily="2" charset="-78"/>
              </a:rPr>
              <a:t>لماذا تعتبر الشفافية ضرورية في العلاقات العامة؟</a:t>
            </a:r>
          </a:p>
          <a:p>
            <a:pPr algn="r" rtl="1">
              <a:lnSpc>
                <a:spcPct val="200000"/>
              </a:lnSpc>
            </a:pPr>
            <a:r>
              <a:rPr lang="ar-EG" dirty="0">
                <a:solidFill>
                  <a:schemeClr val="tx1"/>
                </a:solidFill>
                <a:latin typeface="Alexandria" pitchFamily="2" charset="-78"/>
                <a:cs typeface="Alexandria" pitchFamily="2" charset="-78"/>
              </a:rPr>
              <a:t>١. منع فقدان الثقة</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عندما يعرف الجمهور أن قرارات الشركة “غامضة” أو “يصدرها الذكاء الاصطناعي وحده”، يفقدون الثقة.</a:t>
            </a:r>
          </a:p>
          <a:p>
            <a:pPr algn="r" rtl="1">
              <a:lnSpc>
                <a:spcPct val="200000"/>
              </a:lnSpc>
            </a:pPr>
            <a:r>
              <a:rPr lang="ar-EG" dirty="0">
                <a:solidFill>
                  <a:schemeClr val="tx1"/>
                </a:solidFill>
                <a:latin typeface="Alexandria" pitchFamily="2" charset="-78"/>
                <a:cs typeface="Alexandria" pitchFamily="2" charset="-78"/>
              </a:rPr>
              <a:t>٢. تجنب التحيز والتمييز</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أنظمة الذكاء الاصطناعي قد تنحاز ضد جنس معين، أو فئة عمرية، أو منطقة جغرافية.</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٣. تحسين سمعة المؤسسة</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المؤسسات التي تعتمد الشفافية تُعد أكثر أخلاقية ومسؤولية.</a:t>
            </a:r>
          </a:p>
          <a:p>
            <a:pPr algn="r" rtl="1">
              <a:lnSpc>
                <a:spcPct val="200000"/>
              </a:lnSpc>
            </a:pPr>
            <a:r>
              <a:rPr lang="ar-EG" dirty="0">
                <a:solidFill>
                  <a:schemeClr val="tx1"/>
                </a:solidFill>
                <a:latin typeface="Alexandria" pitchFamily="2" charset="-78"/>
                <a:cs typeface="Alexandria" pitchFamily="2" charset="-78"/>
              </a:rPr>
              <a:t>٤. الامتثال للقوانين</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العديد من الدول بدأت تلزم الشركات بالإفصاح عند استخدام الذكاء الاصطناعي في القرارات.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31836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rgbClr val="00AEEF"/>
                </a:solidFill>
                <a:latin typeface="Alexandria" pitchFamily="2" charset="-78"/>
                <a:cs typeface="Alexandria" pitchFamily="2" charset="-78"/>
              </a:rPr>
              <a:t>٣. التحيّز والتمييز في التواصل المُوجَّه بالخوارزميات:</a:t>
            </a:r>
          </a:p>
          <a:p>
            <a:pPr algn="r" rtl="1">
              <a:lnSpc>
                <a:spcPct val="200000"/>
              </a:lnSpc>
            </a:pPr>
            <a:r>
              <a:rPr lang="ar-EG" dirty="0">
                <a:solidFill>
                  <a:schemeClr val="tx1"/>
                </a:solidFill>
              </a:rPr>
              <a:t> </a:t>
            </a:r>
            <a:r>
              <a:rPr lang="ar-EG" dirty="0">
                <a:solidFill>
                  <a:schemeClr val="tx1"/>
                </a:solidFill>
                <a:latin typeface="Alexandria" pitchFamily="2" charset="-78"/>
                <a:cs typeface="Alexandria" pitchFamily="2" charset="-78"/>
              </a:rPr>
              <a:t>يشير إلى الحالات التي تُنتج فيها أنظمة الذكاء الاصطناعي قرارات أو محتوى أو توصيات غير عادلة أو غير متوازنة بسبب البيانات التي تم تدريبها عليها أو بسبب الطريقة التي صُمّمت بها الخوارزميات.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1235321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أولًا: ما هو الخوارزمي </a:t>
            </a:r>
            <a:r>
              <a:rPr lang="en-US" b="1" dirty="0">
                <a:solidFill>
                  <a:schemeClr val="tx1"/>
                </a:solidFill>
                <a:latin typeface="Alexandria" pitchFamily="2" charset="-78"/>
                <a:cs typeface="Alexandria" pitchFamily="2" charset="-78"/>
              </a:rPr>
              <a:t>algorithmic bias)</a:t>
            </a:r>
            <a:r>
              <a:rPr lang="ar-SA" b="1" dirty="0">
                <a:solidFill>
                  <a:schemeClr val="tx1"/>
                </a:solidFill>
                <a:latin typeface="Alexandria" pitchFamily="2" charset="-78"/>
                <a:cs typeface="Alexandria" pitchFamily="2" charset="-78"/>
              </a:rPr>
              <a:t>)</a:t>
            </a:r>
            <a:r>
              <a:rPr lang="en-US" b="1" dirty="0">
                <a:solidFill>
                  <a:schemeClr val="tx1"/>
                </a:solidFill>
                <a:latin typeface="Alexandria" pitchFamily="2" charset="-78"/>
                <a:cs typeface="Alexandria" pitchFamily="2" charset="-78"/>
              </a:rPr>
              <a:t>؟</a:t>
            </a:r>
          </a:p>
          <a:p>
            <a:pPr algn="r" rtl="1">
              <a:lnSpc>
                <a:spcPct val="200000"/>
              </a:lnSpc>
            </a:pPr>
            <a:r>
              <a:rPr lang="ar-EG" dirty="0">
                <a:solidFill>
                  <a:schemeClr val="tx1"/>
                </a:solidFill>
                <a:latin typeface="Alexandria" pitchFamily="2" charset="-78"/>
                <a:cs typeface="Alexandria" pitchFamily="2" charset="-78"/>
              </a:rPr>
              <a:t>هو حدوث ميول أو انحرافات في الطريقة التي تحلل بها الخوارزميات البيانات، بحيث تفضّل أو تستبعد مجموعات معيّنة.</a:t>
            </a:r>
          </a:p>
          <a:p>
            <a:pPr algn="r" rtl="1">
              <a:lnSpc>
                <a:spcPct val="200000"/>
              </a:lnSpc>
            </a:pPr>
            <a:r>
              <a:rPr lang="ar-EG" dirty="0">
                <a:solidFill>
                  <a:schemeClr val="tx1"/>
                </a:solidFill>
                <a:latin typeface="Alexandria" pitchFamily="2" charset="-78"/>
                <a:cs typeface="Alexandria" pitchFamily="2" charset="-78"/>
              </a:rPr>
              <a:t>مثال:</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إذا كانت خوارزمية تحليل الجمهور تُظهر محتوى معيّن للرجال أكثر من النساء لأن البيانات السابقة منحازة، فهذا تحيّز.</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3508056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ثانيًا: ما هو التمييز </a:t>
            </a:r>
            <a:r>
              <a:rPr lang="en-US" b="1" dirty="0">
                <a:solidFill>
                  <a:schemeClr val="tx1"/>
                </a:solidFill>
                <a:latin typeface="Alexandria" pitchFamily="2" charset="-78"/>
                <a:cs typeface="Alexandria" pitchFamily="2" charset="-78"/>
              </a:rPr>
              <a:t>algorithmic discrimination)</a:t>
            </a:r>
            <a:r>
              <a:rPr lang="ar-SA" b="1" dirty="0">
                <a:solidFill>
                  <a:schemeClr val="tx1"/>
                </a:solidFill>
                <a:latin typeface="Alexandria" pitchFamily="2" charset="-78"/>
                <a:cs typeface="Alexandria" pitchFamily="2" charset="-78"/>
              </a:rPr>
              <a:t>)</a:t>
            </a:r>
            <a:r>
              <a:rPr lang="en-US" b="1" dirty="0">
                <a:solidFill>
                  <a:schemeClr val="tx1"/>
                </a:solidFill>
                <a:latin typeface="Alexandria" pitchFamily="2" charset="-78"/>
                <a:cs typeface="Alexandria" pitchFamily="2" charset="-78"/>
              </a:rPr>
              <a:t>؟</a:t>
            </a:r>
          </a:p>
          <a:p>
            <a:pPr algn="r" rtl="1">
              <a:lnSpc>
                <a:spcPct val="200000"/>
              </a:lnSpc>
            </a:pPr>
            <a:r>
              <a:rPr lang="ar-EG" dirty="0">
                <a:solidFill>
                  <a:schemeClr val="tx1"/>
                </a:solidFill>
                <a:latin typeface="Alexandria" pitchFamily="2" charset="-78"/>
                <a:cs typeface="Alexandria" pitchFamily="2" charset="-78"/>
              </a:rPr>
              <a:t>هو النتيجة السلبية التي تظهر عندما يؤدي التحيّز الخوارزمي إلى معاملة غير متساوية لفئة معينة.</a:t>
            </a:r>
          </a:p>
          <a:p>
            <a:pPr algn="r" rtl="1">
              <a:lnSpc>
                <a:spcPct val="200000"/>
              </a:lnSpc>
            </a:pPr>
            <a:r>
              <a:rPr lang="ar-EG" dirty="0">
                <a:solidFill>
                  <a:schemeClr val="tx1"/>
                </a:solidFill>
                <a:latin typeface="Alexandria" pitchFamily="2" charset="-78"/>
                <a:cs typeface="Alexandria" pitchFamily="2" charset="-78"/>
              </a:rPr>
              <a:t>مثال:</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إذا كانت خوارزمية تقييم التعليقات تعتبر تعليقات المستخدمين من لهجة معينة “هجومًا” بسبب تحيّز لغوي في البيانات، فهذا تمييز.</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303796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dirty="0">
                <a:solidFill>
                  <a:schemeClr val="tx1"/>
                </a:solidFill>
                <a:latin typeface="Alexandria" pitchFamily="2" charset="-78"/>
                <a:cs typeface="Alexandria" pitchFamily="2" charset="-78"/>
              </a:rPr>
              <a:t>كيف يظهر التحيّز والتمييز في التواصل المُوجَّه بالخوارزميات؟</a:t>
            </a:r>
          </a:p>
          <a:p>
            <a:pPr algn="r" rtl="1">
              <a:lnSpc>
                <a:spcPct val="150000"/>
              </a:lnSpc>
            </a:pPr>
            <a:r>
              <a:rPr lang="ar-EG" dirty="0">
                <a:solidFill>
                  <a:schemeClr val="tx1"/>
                </a:solidFill>
                <a:latin typeface="Alexandria" pitchFamily="2" charset="-78"/>
                <a:cs typeface="Alexandria" pitchFamily="2" charset="-78"/>
              </a:rPr>
              <a:t>1</a:t>
            </a:r>
            <a:r>
              <a:rPr lang="ar-EG" b="1" dirty="0">
                <a:solidFill>
                  <a:schemeClr val="tx1"/>
                </a:solidFill>
                <a:latin typeface="Alexandria" pitchFamily="2" charset="-78"/>
                <a:cs typeface="Alexandria" pitchFamily="2" charset="-78"/>
              </a:rPr>
              <a:t>. استهداف الجمهور بشكل غير عادل</a:t>
            </a:r>
          </a:p>
          <a:p>
            <a:pPr algn="r" rtl="1">
              <a:lnSpc>
                <a:spcPct val="150000"/>
              </a:lnSpc>
            </a:pPr>
            <a:r>
              <a:rPr lang="ar-EG" dirty="0">
                <a:solidFill>
                  <a:schemeClr val="tx1"/>
                </a:solidFill>
                <a:latin typeface="Alexandria" pitchFamily="2" charset="-78"/>
                <a:cs typeface="Alexandria" pitchFamily="2" charset="-78"/>
              </a:rPr>
              <a:t>قد تستبعد الخوارزمية مجموعات معيّنة من رؤية حملات إعلامية بسبب تحيّز في البيانات.</a:t>
            </a:r>
          </a:p>
          <a:p>
            <a:pPr algn="r" rtl="1">
              <a:lnSpc>
                <a:spcPct val="150000"/>
              </a:lnSpc>
            </a:pPr>
            <a:r>
              <a:rPr lang="ar-EG" dirty="0">
                <a:solidFill>
                  <a:schemeClr val="tx1"/>
                </a:solidFill>
                <a:latin typeface="Alexandria" pitchFamily="2" charset="-78"/>
                <a:cs typeface="Alexandria" pitchFamily="2" charset="-78"/>
              </a:rPr>
              <a:t>مثال:</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حملة توظيف تستهدف الذكور أكثر من الإناث لأن النظام درّب على بيانات تظهر مسؤولين سابقين من الرجال.</a:t>
            </a:r>
          </a:p>
          <a:p>
            <a:pPr algn="r" rtl="1">
              <a:lnSpc>
                <a:spcPct val="150000"/>
              </a:lnSpc>
            </a:pPr>
            <a:r>
              <a:rPr lang="ar-EG" dirty="0">
                <a:solidFill>
                  <a:schemeClr val="tx1"/>
                </a:solidFill>
                <a:latin typeface="Alexandria" pitchFamily="2" charset="-78"/>
                <a:cs typeface="Alexandria" pitchFamily="2" charset="-78"/>
              </a:rPr>
              <a:t>2. تحيّز في توصيات المحتوى</a:t>
            </a:r>
          </a:p>
          <a:p>
            <a:pPr algn="r" rtl="1">
              <a:lnSpc>
                <a:spcPct val="150000"/>
              </a:lnSpc>
            </a:pPr>
            <a:r>
              <a:rPr lang="ar-EG" dirty="0">
                <a:solidFill>
                  <a:schemeClr val="tx1"/>
                </a:solidFill>
                <a:latin typeface="Alexandria" pitchFamily="2" charset="-78"/>
                <a:cs typeface="Alexandria" pitchFamily="2" charset="-78"/>
              </a:rPr>
              <a:t>قد يوصي الذكاء الاصطناعي بمحتوى معيّن لمجموعة دون أخرى.</a:t>
            </a:r>
          </a:p>
          <a:p>
            <a:pPr algn="r" rtl="1">
              <a:lnSpc>
                <a:spcPct val="150000"/>
              </a:lnSpc>
            </a:pPr>
            <a:r>
              <a:rPr lang="ar-EG" dirty="0">
                <a:solidFill>
                  <a:schemeClr val="tx1"/>
                </a:solidFill>
                <a:latin typeface="Alexandria" pitchFamily="2" charset="-78"/>
                <a:cs typeface="Alexandria" pitchFamily="2" charset="-78"/>
              </a:rPr>
              <a:t>مثال:</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عرض محتوى سياسي لفئة سكانية محددة، مما يعزز الفجوات الاجتماعية.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2755640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dirty="0">
                <a:solidFill>
                  <a:schemeClr val="tx1"/>
                </a:solidFill>
                <a:latin typeface="Alexandria" pitchFamily="2" charset="-78"/>
                <a:cs typeface="Alexandria" pitchFamily="2" charset="-78"/>
              </a:rPr>
              <a:t>3. التمييز اللغوي أو الثقافي</a:t>
            </a:r>
          </a:p>
          <a:p>
            <a:pPr algn="r" rtl="1">
              <a:lnSpc>
                <a:spcPct val="150000"/>
              </a:lnSpc>
            </a:pPr>
            <a:r>
              <a:rPr lang="ar-EG" dirty="0">
                <a:solidFill>
                  <a:schemeClr val="tx1"/>
                </a:solidFill>
                <a:latin typeface="Alexandria" pitchFamily="2" charset="-78"/>
                <a:cs typeface="Alexandria" pitchFamily="2" charset="-78"/>
              </a:rPr>
              <a:t>أنظمة التحليل اللفظي قد تسيء فهم لهجات - لغات عامية - كلمات محلية</a:t>
            </a:r>
          </a:p>
          <a:p>
            <a:pPr algn="r" rtl="1">
              <a:lnSpc>
                <a:spcPct val="150000"/>
              </a:lnSpc>
            </a:pPr>
            <a:r>
              <a:rPr lang="ar-EG" dirty="0">
                <a:solidFill>
                  <a:schemeClr val="tx1"/>
                </a:solidFill>
                <a:latin typeface="Alexandria" pitchFamily="2" charset="-78"/>
                <a:cs typeface="Alexandria" pitchFamily="2" charset="-78"/>
              </a:rPr>
              <a:t>فتعتبرها “سلبية” رغم أنها ليست كذلك.</a:t>
            </a:r>
          </a:p>
          <a:p>
            <a:pPr algn="r" rtl="1">
              <a:lnSpc>
                <a:spcPct val="150000"/>
              </a:lnSpc>
            </a:pPr>
            <a:r>
              <a:rPr lang="ar-EG" dirty="0">
                <a:solidFill>
                  <a:schemeClr val="tx1"/>
                </a:solidFill>
                <a:latin typeface="Alexandria" pitchFamily="2" charset="-78"/>
                <a:cs typeface="Alexandria" pitchFamily="2" charset="-78"/>
              </a:rPr>
              <a:t>4. تجاهل الأقليات</a:t>
            </a:r>
          </a:p>
          <a:p>
            <a:pPr algn="r" rtl="1">
              <a:lnSpc>
                <a:spcPct val="150000"/>
              </a:lnSpc>
            </a:pPr>
            <a:r>
              <a:rPr lang="ar-EG" dirty="0">
                <a:solidFill>
                  <a:schemeClr val="tx1"/>
                </a:solidFill>
                <a:latin typeface="Alexandria" pitchFamily="2" charset="-78"/>
                <a:cs typeface="Alexandria" pitchFamily="2" charset="-78"/>
              </a:rPr>
              <a:t>الخوارزميات قد تتجاهل فئات قليلة الحضور في البيانات، مما يؤدي إلى ضعف التواصل معها.</a:t>
            </a:r>
          </a:p>
          <a:p>
            <a:pPr algn="r" rtl="1">
              <a:lnSpc>
                <a:spcPct val="150000"/>
              </a:lnSpc>
            </a:pPr>
            <a:r>
              <a:rPr lang="ar-EG" dirty="0">
                <a:solidFill>
                  <a:schemeClr val="tx1"/>
                </a:solidFill>
                <a:latin typeface="Alexandria" pitchFamily="2" charset="-78"/>
                <a:cs typeface="Alexandria" pitchFamily="2" charset="-78"/>
              </a:rPr>
              <a:t>5. التمييز في اتخاذ قرارات العلاقات العامة</a:t>
            </a:r>
          </a:p>
          <a:p>
            <a:pPr algn="r" rtl="1">
              <a:lnSpc>
                <a:spcPct val="150000"/>
              </a:lnSpc>
            </a:pPr>
            <a:r>
              <a:rPr lang="ar-EG" dirty="0">
                <a:solidFill>
                  <a:schemeClr val="tx1"/>
                </a:solidFill>
                <a:latin typeface="Alexandria" pitchFamily="2" charset="-78"/>
                <a:cs typeface="Alexandria" pitchFamily="2" charset="-78"/>
              </a:rPr>
              <a:t>مثل:</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تحديد المؤثرين المناسبين</a:t>
            </a: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تقييم المشاعر </a:t>
            </a:r>
            <a:r>
              <a:rPr lang="en-US" dirty="0">
                <a:solidFill>
                  <a:schemeClr val="tx1"/>
                </a:solidFill>
                <a:latin typeface="Alexandria" pitchFamily="2" charset="-78"/>
                <a:cs typeface="Alexandria" pitchFamily="2" charset="-78"/>
              </a:rPr>
              <a:t>sentiment analysis)</a:t>
            </a:r>
            <a:r>
              <a:rPr lang="ar-SA" dirty="0">
                <a:solidFill>
                  <a:schemeClr val="tx1"/>
                </a:solidFill>
                <a:latin typeface="Alexandria" pitchFamily="2" charset="-78"/>
                <a:cs typeface="Alexandria" pitchFamily="2" charset="-78"/>
              </a:rPr>
              <a:t>)</a:t>
            </a:r>
            <a:endParaRPr lang="en-US" dirty="0">
              <a:solidFill>
                <a:schemeClr val="tx1"/>
              </a:solidFill>
              <a:latin typeface="Alexandria" pitchFamily="2" charset="-78"/>
              <a:cs typeface="Alexandria" pitchFamily="2" charset="-78"/>
            </a:endParaRPr>
          </a:p>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اختيار المتحدثين أو الجمهور المستهدف</a:t>
            </a:r>
          </a:p>
          <a:p>
            <a:pPr algn="r" rtl="1">
              <a:lnSpc>
                <a:spcPct val="150000"/>
              </a:lnSpc>
            </a:pPr>
            <a:r>
              <a:rPr lang="ar-EG" dirty="0">
                <a:solidFill>
                  <a:schemeClr val="tx1"/>
                </a:solidFill>
                <a:latin typeface="Alexandria" pitchFamily="2" charset="-78"/>
                <a:cs typeface="Alexandria" pitchFamily="2" charset="-78"/>
              </a:rPr>
              <a:t>إذا كانت الخوارزمية مصممة على بيانات منحازة، ستكرر نفس التحيّزات</a:t>
            </a:r>
          </a:p>
          <a:p>
            <a:pPr algn="r" rtl="1">
              <a:lnSpc>
                <a:spcPct val="150000"/>
              </a:lnSpc>
            </a:pPr>
            <a:endParaRPr lang="ar-EG"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4190582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dirty="0">
                <a:solidFill>
                  <a:schemeClr val="tx1"/>
                </a:solidFill>
                <a:latin typeface="Alexandria" pitchFamily="2" charset="-78"/>
                <a:cs typeface="Alexandria" pitchFamily="2" charset="-78"/>
              </a:rPr>
              <a:t>مثال :</a:t>
            </a:r>
          </a:p>
          <a:p>
            <a:pPr algn="r" rtl="1">
              <a:lnSpc>
                <a:spcPct val="200000"/>
              </a:lnSpc>
            </a:pPr>
            <a:r>
              <a:rPr lang="ar-EG" dirty="0">
                <a:solidFill>
                  <a:schemeClr val="tx1"/>
                </a:solidFill>
                <a:latin typeface="Alexandria" pitchFamily="2" charset="-78"/>
                <a:cs typeface="Alexandria" pitchFamily="2" charset="-78"/>
              </a:rPr>
              <a:t>إذا كان نظام ذكاء اصطناعي مصمم لتحليل تعليقات العملاء في شركة اتصالات، وكان قد تدرب على بيانات من اللهجة المصرية فقط، فقد يعتبر التعليقات السودانية أو المغربية “غير مفهومة” أو “غير مناسبة”، مما يؤدي إلى قرارات خاطئة.</a:t>
            </a:r>
          </a:p>
          <a:p>
            <a:pPr algn="r" rtl="1">
              <a:lnSpc>
                <a:spcPct val="200000"/>
              </a:lnSpc>
            </a:pPr>
            <a:r>
              <a:rPr lang="ar-EG" dirty="0">
                <a:solidFill>
                  <a:schemeClr val="tx1"/>
                </a:solidFill>
                <a:latin typeface="Alexandria" pitchFamily="2" charset="-78"/>
                <a:cs typeface="Alexandria" pitchFamily="2" charset="-78"/>
              </a:rPr>
              <a:t>هذا هو التمييز الخوارزمي.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1879213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لماذا يحدث التحيّز؟</a:t>
            </a:r>
          </a:p>
          <a:p>
            <a:pPr algn="r" rtl="1">
              <a:lnSpc>
                <a:spcPct val="200000"/>
              </a:lnSpc>
              <a:buFont typeface="+mj-lt"/>
              <a:buAutoNum type="arabicPeriod"/>
            </a:pPr>
            <a:r>
              <a:rPr lang="ar-EG" dirty="0">
                <a:solidFill>
                  <a:schemeClr val="tx1"/>
                </a:solidFill>
                <a:latin typeface="Alexandria" pitchFamily="2" charset="-78"/>
                <a:cs typeface="Alexandria" pitchFamily="2" charset="-78"/>
              </a:rPr>
              <a:t>بيانات غير متوازنة:</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مثال: تدريب نظام على بيانات لرجال أكثر من نساء.</a:t>
            </a:r>
          </a:p>
          <a:p>
            <a:pPr algn="r" rtl="1">
              <a:lnSpc>
                <a:spcPct val="200000"/>
              </a:lnSpc>
              <a:buFont typeface="+mj-lt"/>
              <a:buAutoNum type="arabicPeriod"/>
            </a:pPr>
            <a:r>
              <a:rPr lang="ar-EG" dirty="0">
                <a:solidFill>
                  <a:schemeClr val="tx1"/>
                </a:solidFill>
                <a:latin typeface="Alexandria" pitchFamily="2" charset="-78"/>
                <a:cs typeface="Alexandria" pitchFamily="2" charset="-78"/>
              </a:rPr>
              <a:t>خوارزميات مصممة بشكل خاطئ.</a:t>
            </a:r>
          </a:p>
          <a:p>
            <a:pPr algn="r" rtl="1">
              <a:lnSpc>
                <a:spcPct val="200000"/>
              </a:lnSpc>
              <a:buFont typeface="+mj-lt"/>
              <a:buAutoNum type="arabicPeriod"/>
            </a:pPr>
            <a:r>
              <a:rPr lang="ar-EG" dirty="0">
                <a:solidFill>
                  <a:schemeClr val="tx1"/>
                </a:solidFill>
                <a:latin typeface="Alexandria" pitchFamily="2" charset="-78"/>
                <a:cs typeface="Alexandria" pitchFamily="2" charset="-78"/>
              </a:rPr>
              <a:t>تفسيرات خاطئة للغة.</a:t>
            </a:r>
          </a:p>
          <a:p>
            <a:pPr algn="r" rtl="1">
              <a:lnSpc>
                <a:spcPct val="200000"/>
              </a:lnSpc>
              <a:buFont typeface="+mj-lt"/>
              <a:buAutoNum type="arabicPeriod"/>
            </a:pPr>
            <a:r>
              <a:rPr lang="ar-EG" dirty="0">
                <a:solidFill>
                  <a:schemeClr val="tx1"/>
                </a:solidFill>
                <a:latin typeface="Alexandria" pitchFamily="2" charset="-78"/>
                <a:cs typeface="Alexandria" pitchFamily="2" charset="-78"/>
              </a:rPr>
              <a:t>انحياز صناع القرار أنفسهم.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2358067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كيف نتجنب الانحياز؟</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تدريب الخوارزميات على بيانات متنوعة.</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مراجعة نتائج أنظمة الذكاء الاصطناعي باستمرار.</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إشراك خبراء أخلاقيات وتقنيين ومختصين بالهوية الثقافية.</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إضافة “نقاط تحقق بشرية” قبل اتخاذ القرار النهائي.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5758885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r>
              <a:rPr lang="ar-SA" sz="1800" b="1" dirty="0">
                <a:solidFill>
                  <a:srgbClr val="00AEEF"/>
                </a:solidFill>
                <a:latin typeface="Alexandria" pitchFamily="2" charset="-78"/>
                <a:cs typeface="Alexandria" pitchFamily="2" charset="-78"/>
              </a:rPr>
              <a:t>ثانيا: أخلاقيات المؤثرين ومعايير الإفصاح</a:t>
            </a:r>
          </a:p>
          <a:p>
            <a:pPr algn="r" rtl="1">
              <a:lnSpc>
                <a:spcPct val="150000"/>
              </a:lnSpc>
            </a:pPr>
            <a:endParaRPr lang="ar-EG" b="1" dirty="0">
              <a:solidFill>
                <a:schemeClr val="tx1"/>
              </a:solidFill>
              <a:latin typeface="Alexandria" pitchFamily="2" charset="-78"/>
              <a:cs typeface="Alexandria" pitchFamily="2" charset="-78"/>
            </a:endParaRPr>
          </a:p>
          <a:p>
            <a:pPr lvl="1" algn="r" rtl="1">
              <a:lnSpc>
                <a:spcPct val="200000"/>
              </a:lnSpc>
            </a:pPr>
            <a:r>
              <a:rPr lang="ar-EG" dirty="0">
                <a:solidFill>
                  <a:schemeClr val="tx1"/>
                </a:solidFill>
                <a:latin typeface="Alexandria" pitchFamily="2" charset="-78"/>
                <a:cs typeface="Alexandria" pitchFamily="2" charset="-78"/>
              </a:rPr>
              <a:t>تعني مجموعة القواعد والقيم والسلوكيات التي يجب أن يلتزم بها المؤثّرون عند تقديم المحتوى، خصوصًا عندما تكون هناك علاقة مالية أو مهنية بينهم وبين العلامات التجارية. </a:t>
            </a:r>
          </a:p>
          <a:p>
            <a:pPr lvl="1" algn="r" rtl="1">
              <a:lnSpc>
                <a:spcPct val="200000"/>
              </a:lnSpc>
            </a:pPr>
            <a:endParaRPr lang="ar-EG" dirty="0">
              <a:solidFill>
                <a:schemeClr val="tx1"/>
              </a:solidFill>
              <a:latin typeface="Alexandria" pitchFamily="2" charset="-78"/>
              <a:cs typeface="Alexandria" pitchFamily="2" charset="-78"/>
            </a:endParaRPr>
          </a:p>
          <a:p>
            <a:pPr lvl="1" algn="r" rtl="1">
              <a:lnSpc>
                <a:spcPct val="200000"/>
              </a:lnSpc>
            </a:pPr>
            <a:r>
              <a:rPr lang="ar-EG" dirty="0">
                <a:solidFill>
                  <a:schemeClr val="tx1"/>
                </a:solidFill>
                <a:latin typeface="Alexandria" pitchFamily="2" charset="-78"/>
                <a:cs typeface="Alexandria" pitchFamily="2" charset="-78"/>
              </a:rPr>
              <a:t>الهدف هو ضمان الشفافية، العدالة، والمصداقية في التواصل مع الجمهور.</a:t>
            </a:r>
            <a:endParaRPr lang="ar-SA" dirty="0">
              <a:solidFill>
                <a:schemeClr val="tx1"/>
              </a:solidFill>
              <a:latin typeface="Alexandria" pitchFamily="2" charset="-78"/>
              <a:cs typeface="Alexandria" pitchFamily="2" charset="-78"/>
            </a:endParaRPr>
          </a:p>
          <a:p>
            <a:pPr algn="r" rtl="1">
              <a:lnSpc>
                <a:spcPct val="150000"/>
              </a:lnSpc>
            </a:pPr>
            <a:endParaRPr lang="ar-SA" b="1" dirty="0">
              <a:solidFill>
                <a:schemeClr val="tx1"/>
              </a:solidFill>
              <a:latin typeface="Alexandria" charset="0"/>
              <a:cs typeface="Alexandria" charset="0"/>
            </a:endParaRPr>
          </a:p>
          <a:p>
            <a:pPr marL="285750" indent="-285750" algn="r" rtl="1">
              <a:lnSpc>
                <a:spcPct val="150000"/>
              </a:lnSpc>
              <a:buFontTx/>
              <a:buChar char="-"/>
            </a:pPr>
            <a:endParaRPr lang="en-US" b="1" dirty="0">
              <a:solidFill>
                <a:schemeClr val="tx1"/>
              </a:solidFill>
              <a:latin typeface="Alexandria" charset="0"/>
              <a:cs typeface="Alexandria" charset="0"/>
            </a:endParaRPr>
          </a:p>
          <a:p>
            <a:pPr marL="285750" indent="-285750" algn="r" rtl="1">
              <a:lnSpc>
                <a:spcPct val="150000"/>
              </a:lnSpc>
              <a:buFontTx/>
              <a:buChar char="-"/>
            </a:pPr>
            <a:endParaRPr lang="ar-SA" sz="1800" b="1" dirty="0">
              <a:solidFill>
                <a:schemeClr val="tx1"/>
              </a:solidFill>
              <a:latin typeface="Alexandria" pitchFamily="2" charset="-78"/>
              <a:cs typeface="Alexandria" pitchFamily="2" charset="-78"/>
            </a:endParaRPr>
          </a:p>
          <a:p>
            <a:pPr marL="285750" indent="-285750" algn="r" rtl="1">
              <a:lnSpc>
                <a:spcPct val="150000"/>
              </a:lnSpc>
              <a:buFontTx/>
              <a:buChar char="-"/>
            </a:pPr>
            <a:endParaRPr lang="ar-EG" b="1" dirty="0">
              <a:solidFill>
                <a:schemeClr val="tx1"/>
              </a:solidFill>
              <a:latin typeface="Alexandria" pitchFamily="2" charset="-78"/>
              <a:cs typeface="Alexandria" pitchFamily="2" charset="-78"/>
            </a:endParaRPr>
          </a:p>
          <a:p>
            <a:pPr algn="r" rtl="1">
              <a:lnSpc>
                <a:spcPct val="150000"/>
              </a:lnSpc>
            </a:pPr>
            <a:endParaRPr lang="ar-EG"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1619309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r" rtl="1">
              <a:lnSpc>
                <a:spcPct val="150000"/>
              </a:lnSpc>
            </a:pPr>
            <a:r>
              <a:rPr lang="ar-EG" dirty="0">
                <a:solidFill>
                  <a:schemeClr val="tx1"/>
                </a:solidFill>
                <a:latin typeface="Alexandria" pitchFamily="2" charset="-78"/>
                <a:cs typeface="Alexandria" pitchFamily="2" charset="-78"/>
              </a:rPr>
              <a:t>المقصود بأخلاقيات المؤثرين المبادئ التي تحدّد كيف يجب أن يتصرف المؤثر عند إنشاء المحتوى، وتشمل:</a:t>
            </a:r>
          </a:p>
          <a:p>
            <a:pPr lvl="1" algn="r" rtl="1">
              <a:lnSpc>
                <a:spcPct val="150000"/>
              </a:lnSpc>
            </a:pPr>
            <a:r>
              <a:rPr lang="ar-EG" dirty="0">
                <a:solidFill>
                  <a:schemeClr val="tx1"/>
                </a:solidFill>
                <a:latin typeface="Alexandria" pitchFamily="2" charset="-78"/>
                <a:cs typeface="Alexandria" pitchFamily="2" charset="-78"/>
              </a:rPr>
              <a:t>1. </a:t>
            </a:r>
            <a:r>
              <a:rPr lang="ar-EG" b="1" dirty="0">
                <a:solidFill>
                  <a:schemeClr val="tx1"/>
                </a:solidFill>
                <a:latin typeface="Alexandria" pitchFamily="2" charset="-78"/>
                <a:cs typeface="Alexandria" pitchFamily="2" charset="-78"/>
              </a:rPr>
              <a:t>الصدق وعدم التضليل</a:t>
            </a:r>
          </a:p>
          <a:p>
            <a:pPr lvl="1" algn="r" rtl="1">
              <a:lnSpc>
                <a:spcPct val="150000"/>
              </a:lnSpc>
            </a:pPr>
            <a:r>
              <a:rPr lang="ar-EG" dirty="0">
                <a:solidFill>
                  <a:schemeClr val="tx1"/>
                </a:solidFill>
                <a:latin typeface="Alexandria" pitchFamily="2" charset="-78"/>
                <a:cs typeface="Alexandria" pitchFamily="2" charset="-78"/>
              </a:rPr>
              <a:t>على المؤثر أن يقدّم معلومات حقيقية عن المنتج أو الخدمة، وألا يخفي عيوبه أو يروّج شيئًا لا يثق فيه.</a:t>
            </a:r>
          </a:p>
          <a:p>
            <a:pPr lvl="1" algn="r" rtl="1">
              <a:lnSpc>
                <a:spcPct val="150000"/>
              </a:lnSpc>
            </a:pPr>
            <a:r>
              <a:rPr lang="ar-EG" dirty="0">
                <a:solidFill>
                  <a:schemeClr val="tx1"/>
                </a:solidFill>
                <a:latin typeface="Alexandria" pitchFamily="2" charset="-78"/>
                <a:cs typeface="Alexandria" pitchFamily="2" charset="-78"/>
              </a:rPr>
              <a:t>2. </a:t>
            </a:r>
            <a:r>
              <a:rPr lang="ar-EG" b="1" dirty="0">
                <a:solidFill>
                  <a:schemeClr val="tx1"/>
                </a:solidFill>
                <a:latin typeface="Alexandria" pitchFamily="2" charset="-78"/>
                <a:cs typeface="Alexandria" pitchFamily="2" charset="-78"/>
              </a:rPr>
              <a:t>المسؤولية تجاه الجمهور</a:t>
            </a:r>
          </a:p>
          <a:p>
            <a:pPr lvl="1" algn="r" rtl="1">
              <a:lnSpc>
                <a:spcPct val="150000"/>
              </a:lnSpc>
            </a:pPr>
            <a:r>
              <a:rPr lang="ar-EG" dirty="0">
                <a:solidFill>
                  <a:schemeClr val="tx1"/>
                </a:solidFill>
                <a:latin typeface="Alexandria" pitchFamily="2" charset="-78"/>
                <a:cs typeface="Alexandria" pitchFamily="2" charset="-78"/>
              </a:rPr>
              <a:t>يجب على المؤثر احترام ثقافة الجمهور وأعمارهم وخصوصيتهم، وعدم تقديم محتوى يضرهم أو يحرّض على سلوكيات خطيرة.</a:t>
            </a:r>
          </a:p>
          <a:p>
            <a:pPr lvl="1" algn="r" rtl="1">
              <a:lnSpc>
                <a:spcPct val="150000"/>
              </a:lnSpc>
            </a:pPr>
            <a:r>
              <a:rPr lang="ar-EG" dirty="0">
                <a:solidFill>
                  <a:schemeClr val="tx1"/>
                </a:solidFill>
                <a:latin typeface="Alexandria" pitchFamily="2" charset="-78"/>
                <a:cs typeface="Alexandria" pitchFamily="2" charset="-78"/>
              </a:rPr>
              <a:t>3. </a:t>
            </a:r>
            <a:r>
              <a:rPr lang="ar-EG" b="1" dirty="0">
                <a:solidFill>
                  <a:schemeClr val="tx1"/>
                </a:solidFill>
                <a:latin typeface="Alexandria" pitchFamily="2" charset="-78"/>
                <a:cs typeface="Alexandria" pitchFamily="2" charset="-78"/>
              </a:rPr>
              <a:t>النزاهة</a:t>
            </a:r>
          </a:p>
          <a:p>
            <a:pPr lvl="1" algn="r" rtl="1">
              <a:lnSpc>
                <a:spcPct val="150000"/>
              </a:lnSpc>
            </a:pPr>
            <a:r>
              <a:rPr lang="ar-EG" dirty="0">
                <a:solidFill>
                  <a:schemeClr val="tx1"/>
                </a:solidFill>
                <a:latin typeface="Alexandria" pitchFamily="2" charset="-78"/>
                <a:cs typeface="Alexandria" pitchFamily="2" charset="-78"/>
              </a:rPr>
              <a:t>عدم قبول الترويج لمنتجات لا يستخدمها أو لا يؤمن بها فقط من أجل المال.</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702660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4. احترام القوانين</a:t>
            </a:r>
          </a:p>
          <a:p>
            <a:pPr algn="r" rtl="1">
              <a:lnSpc>
                <a:spcPct val="200000"/>
              </a:lnSpc>
            </a:pPr>
            <a:r>
              <a:rPr lang="ar-EG" dirty="0">
                <a:solidFill>
                  <a:schemeClr val="tx1"/>
                </a:solidFill>
                <a:latin typeface="Alexandria" pitchFamily="2" charset="-78"/>
                <a:cs typeface="Alexandria" pitchFamily="2" charset="-78"/>
              </a:rPr>
              <a:t>الالتزام بقوانين الإعلانات في البلد، مثل حظر الإعلان عن بعض المنتجات.</a:t>
            </a:r>
          </a:p>
          <a:p>
            <a:pPr algn="r" rtl="1">
              <a:lnSpc>
                <a:spcPct val="200000"/>
              </a:lnSpc>
            </a:pPr>
            <a:r>
              <a:rPr lang="ar-EG" b="1" dirty="0">
                <a:solidFill>
                  <a:schemeClr val="tx1"/>
                </a:solidFill>
                <a:latin typeface="Alexandria" pitchFamily="2" charset="-78"/>
                <a:cs typeface="Alexandria" pitchFamily="2" charset="-78"/>
              </a:rPr>
              <a:t>5. تجنّب الاستغلال</a:t>
            </a:r>
          </a:p>
          <a:p>
            <a:pPr algn="r" rtl="1">
              <a:lnSpc>
                <a:spcPct val="200000"/>
              </a:lnSpc>
            </a:pPr>
            <a:r>
              <a:rPr lang="ar-EG" dirty="0">
                <a:solidFill>
                  <a:schemeClr val="tx1"/>
                </a:solidFill>
                <a:latin typeface="Alexandria" pitchFamily="2" charset="-78"/>
                <a:cs typeface="Alexandria" pitchFamily="2" charset="-78"/>
              </a:rPr>
              <a:t>ألا يستخدم المؤثر نفوذه للتلاعب بالجمهور أو الضغط عليهم للشراء.</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3916338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dirty="0">
                <a:solidFill>
                  <a:schemeClr val="tx1"/>
                </a:solidFill>
                <a:latin typeface="Alexandria" pitchFamily="2" charset="-78"/>
                <a:cs typeface="Alexandria" pitchFamily="2" charset="-78"/>
              </a:rPr>
              <a:t>أما معايير الإفصاح فتعني أن يوضح المؤثر للجمهور بشكل صريح وواضح أنه يتعاون مع علامة تجارية أو تلقى مقابلًا ماليًا أو منتجًا مجانيًا من أجل الترويج، وذلك لأنه:</a:t>
            </a:r>
          </a:p>
          <a:p>
            <a:pPr marL="285750"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يحمي الجمهور من التضليل</a:t>
            </a:r>
          </a:p>
          <a:p>
            <a:pPr marL="285750"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يعزز الثقة</a:t>
            </a:r>
          </a:p>
          <a:p>
            <a:pPr marL="285750"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يتوافق مع قوانين الإعلانات العالمية</a:t>
            </a:r>
          </a:p>
          <a:p>
            <a:pPr marL="285750" indent="-285750"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يمنع “الإعلان الخفي”</a:t>
            </a:r>
          </a:p>
          <a:p>
            <a:pPr algn="r" rtl="1">
              <a:lnSpc>
                <a:spcPct val="200000"/>
              </a:lnSpc>
            </a:pPr>
            <a:endParaRPr lang="ar-EG"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29835064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dirty="0">
                <a:solidFill>
                  <a:schemeClr val="tx1"/>
                </a:solidFill>
                <a:latin typeface="Alexandria" pitchFamily="2" charset="-78"/>
                <a:cs typeface="Alexandria" pitchFamily="2" charset="-78"/>
              </a:rPr>
              <a:t>ويجب أن يكون الإفصاح واضحًا وليس مخفيًا، سواء في إعلان أو محتوى برعاية أو ممول ويفضّل أن يظهر في:</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بداية الفيديو</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أعلى الوصف</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الصور بشكل واضح</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الستوري مع ملصق "إعلان" أو "إعلان مدفوع"</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20218640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ممارسات غير أخلاقية يجب تجنّبها من قبل المؤثرين:</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الترويج لمنتج مقابل مال دون ذكر أنه إعلان.</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إعطاء تقييمات غير حقيقية لمنتج.</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إخفاء الشراكات التجارية.</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شراء متابعين أو تفاعل مزيف.</a:t>
            </a:r>
          </a:p>
          <a:p>
            <a:pPr algn="r" rtl="1">
              <a:lnSpc>
                <a:spcPct val="200000"/>
              </a:lnSpc>
              <a:buFont typeface="Arial" panose="020B0604020202020204" pitchFamily="34" charset="0"/>
              <a:buChar char="•"/>
            </a:pPr>
            <a:r>
              <a:rPr lang="ar-EG" dirty="0">
                <a:solidFill>
                  <a:schemeClr val="tx1"/>
                </a:solidFill>
                <a:latin typeface="Alexandria" pitchFamily="2" charset="-78"/>
                <a:cs typeface="Alexandria" pitchFamily="2" charset="-78"/>
              </a:rPr>
              <a:t>نشر محتوى مدفوع للأطفال دون إفصاح واضح.</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4048192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أهمية أخلاقيات المؤثرين ومعايير الإفصاح في العلاقات العامة</a:t>
            </a:r>
          </a:p>
          <a:p>
            <a:pPr algn="r" rtl="1">
              <a:lnSpc>
                <a:spcPct val="200000"/>
              </a:lnSpc>
              <a:buFont typeface="+mj-lt"/>
              <a:buAutoNum type="arabicPeriod"/>
            </a:pPr>
            <a:r>
              <a:rPr lang="ar-EG" dirty="0">
                <a:solidFill>
                  <a:schemeClr val="tx1"/>
                </a:solidFill>
                <a:latin typeface="Alexandria" pitchFamily="2" charset="-78"/>
                <a:cs typeface="Alexandria" pitchFamily="2" charset="-78"/>
              </a:rPr>
              <a:t>تعزيز الثقة بين الجمهور والمؤسسة.</a:t>
            </a:r>
          </a:p>
          <a:p>
            <a:pPr algn="r" rtl="1">
              <a:lnSpc>
                <a:spcPct val="200000"/>
              </a:lnSpc>
              <a:buFont typeface="+mj-lt"/>
              <a:buAutoNum type="arabicPeriod"/>
            </a:pPr>
            <a:r>
              <a:rPr lang="ar-EG" dirty="0">
                <a:solidFill>
                  <a:schemeClr val="tx1"/>
                </a:solidFill>
                <a:latin typeface="Alexandria" pitchFamily="2" charset="-78"/>
                <a:cs typeface="Alexandria" pitchFamily="2" charset="-78"/>
              </a:rPr>
              <a:t>حماية سمعة المؤثر والشركة من التهم القانونية أو الأخلاقية.</a:t>
            </a:r>
          </a:p>
          <a:p>
            <a:pPr algn="r" rtl="1">
              <a:lnSpc>
                <a:spcPct val="200000"/>
              </a:lnSpc>
              <a:buFont typeface="+mj-lt"/>
              <a:buAutoNum type="arabicPeriod"/>
            </a:pPr>
            <a:r>
              <a:rPr lang="ar-EG" dirty="0">
                <a:solidFill>
                  <a:schemeClr val="tx1"/>
                </a:solidFill>
                <a:latin typeface="Alexandria" pitchFamily="2" charset="-78"/>
                <a:cs typeface="Alexandria" pitchFamily="2" charset="-78"/>
              </a:rPr>
              <a:t>رفع جودة المحتوى التسويقي.</a:t>
            </a:r>
          </a:p>
          <a:p>
            <a:pPr algn="r" rtl="1">
              <a:lnSpc>
                <a:spcPct val="200000"/>
              </a:lnSpc>
              <a:buFont typeface="+mj-lt"/>
              <a:buAutoNum type="arabicPeriod"/>
            </a:pPr>
            <a:r>
              <a:rPr lang="ar-EG" dirty="0">
                <a:solidFill>
                  <a:schemeClr val="tx1"/>
                </a:solidFill>
                <a:latin typeface="Alexandria" pitchFamily="2" charset="-78"/>
                <a:cs typeface="Alexandria" pitchFamily="2" charset="-78"/>
              </a:rPr>
              <a:t>تطبيق التسويق بشفافية كما تطالب به المنصات والقوانين العالمية.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401968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b="1" dirty="0">
                <a:solidFill>
                  <a:schemeClr val="tx1"/>
                </a:solidFill>
                <a:latin typeface="Alexandria" pitchFamily="2" charset="-78"/>
                <a:cs typeface="Alexandria" pitchFamily="2" charset="-78"/>
              </a:rPr>
              <a:t>ملخص المحاضرة: </a:t>
            </a:r>
          </a:p>
          <a:p>
            <a:pPr lvl="0" algn="r" rtl="1">
              <a:lnSpc>
                <a:spcPct val="250000"/>
              </a:lnSpc>
            </a:pPr>
            <a:r>
              <a:rPr lang="ar-EG" dirty="0">
                <a:solidFill>
                  <a:schemeClr val="tx1"/>
                </a:solidFill>
                <a:latin typeface="Alexandria" pitchFamily="2" charset="-78"/>
                <a:cs typeface="Alexandria" pitchFamily="2" charset="-78"/>
              </a:rPr>
              <a:t>في هذه المحاضرة تم تناول عدد من </a:t>
            </a:r>
            <a:r>
              <a:rPr lang="ar-SA" sz="1800" dirty="0">
                <a:solidFill>
                  <a:schemeClr val="tx1"/>
                </a:solidFill>
                <a:latin typeface="Alexandria" pitchFamily="2" charset="-78"/>
                <a:cs typeface="Alexandria" pitchFamily="2" charset="-78"/>
              </a:rPr>
              <a:t>الاتجاهات الحديثة في دراسات أخلاقيات العلاقات العامة ، منها:</a:t>
            </a:r>
          </a:p>
          <a:p>
            <a:pPr marL="285750" lvl="0" indent="-285750" algn="r" rtl="1">
              <a:lnSpc>
                <a:spcPct val="250000"/>
              </a:lnSpc>
              <a:buFont typeface="Wingdings" pitchFamily="2" charset="2"/>
              <a:buChar char="v"/>
            </a:pPr>
            <a:r>
              <a:rPr lang="ar-EG" sz="1800" dirty="0">
                <a:solidFill>
                  <a:schemeClr val="tx1"/>
                </a:solidFill>
                <a:latin typeface="Alexandria" pitchFamily="2" charset="-78"/>
                <a:cs typeface="Alexandria" pitchFamily="2" charset="-78"/>
              </a:rPr>
              <a:t>الأمن السيبراني ومسؤولية العلاقات العامة في حماية البيانات</a:t>
            </a:r>
            <a:endParaRPr lang="ar-SA" sz="1800" dirty="0">
              <a:solidFill>
                <a:schemeClr val="tx1"/>
              </a:solidFill>
              <a:latin typeface="Alexandria" pitchFamily="2" charset="-78"/>
              <a:cs typeface="Alexandria" pitchFamily="2" charset="-78"/>
            </a:endParaRPr>
          </a:p>
          <a:p>
            <a:pPr marL="285750" lvl="0" indent="-285750" algn="r" rtl="1">
              <a:lnSpc>
                <a:spcPct val="250000"/>
              </a:lnSpc>
              <a:buFont typeface="Wingdings" pitchFamily="2" charset="2"/>
              <a:buChar char="v"/>
            </a:pPr>
            <a:r>
              <a:rPr lang="ar-SA" sz="1800" dirty="0">
                <a:solidFill>
                  <a:schemeClr val="tx1"/>
                </a:solidFill>
                <a:latin typeface="Alexandria" pitchFamily="2" charset="-78"/>
                <a:cs typeface="Alexandria" pitchFamily="2" charset="-78"/>
              </a:rPr>
              <a:t>الذكاء الاصطناعي والاتصال الأخلاقي.</a:t>
            </a:r>
          </a:p>
          <a:p>
            <a:pPr marL="285750" indent="-285750" algn="r" rtl="1">
              <a:lnSpc>
                <a:spcPct val="250000"/>
              </a:lnSpc>
              <a:buFont typeface="Wingdings" pitchFamily="2" charset="2"/>
              <a:buChar char="v"/>
            </a:pPr>
            <a:r>
              <a:rPr lang="ar-SA" sz="1800" dirty="0">
                <a:solidFill>
                  <a:schemeClr val="tx1"/>
                </a:solidFill>
                <a:latin typeface="Alexandria" pitchFamily="2" charset="-78"/>
                <a:cs typeface="Alexandria" pitchFamily="2" charset="-78"/>
              </a:rPr>
              <a:t>أخلاقيات المؤثرين ومعايير الإفصاح.</a:t>
            </a:r>
          </a:p>
          <a:p>
            <a:pPr algn="r" rtl="1">
              <a:lnSpc>
                <a:spcPct val="150000"/>
              </a:lnSpc>
            </a:pPr>
            <a:endParaRPr lang="ar-EG" dirty="0">
              <a:solidFill>
                <a:schemeClr val="tx1"/>
              </a:solidFill>
              <a:latin typeface="Alexandria" pitchFamily="2" charset="-78"/>
              <a:cs typeface="Alexandria" pitchFamily="2" charset="-78"/>
            </a:endParaRPr>
          </a:p>
          <a:p>
            <a:pPr algn="r" rtl="1">
              <a:lnSpc>
                <a:spcPct val="150000"/>
              </a:lnSpc>
            </a:pPr>
            <a:endParaRPr lang="ar-EG" dirty="0">
              <a:solidFill>
                <a:schemeClr val="tx1"/>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13491960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9A44C57-0097-4790-ACDB-94749E01BFCC}"/>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9032</TotalTime>
  <Words>2470</Words>
  <Application>Microsoft Macintosh PowerPoint</Application>
  <PresentationFormat>Widescreen</PresentationFormat>
  <Paragraphs>298</Paragraphs>
  <Slides>46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Alexandria</vt:lpstr>
      <vt:lpstr>Arial</vt:lpstr>
      <vt:lpstr>Calibri</vt:lpstr>
      <vt:lpstr>Calibri Light</vt:lpstr>
      <vt:lpstr>Wingdings</vt:lpstr>
      <vt:lpstr>Office Theme</vt:lpstr>
      <vt:lpstr>PowerPoint Presentation</vt:lpstr>
      <vt:lpstr>PowerPoint Presentation</vt:lpstr>
      <vt:lpstr>PowerPoint Presentation</vt:lpstr>
      <vt:lpstr>الأمن السيبراني ومسؤولية العلاقات العامة في حماية البيانات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206</cp:revision>
  <dcterms:created xsi:type="dcterms:W3CDTF">2023-04-29T09:08:00Z</dcterms:created>
  <dcterms:modified xsi:type="dcterms:W3CDTF">2026-08-03T21:03:04Z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