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6"/>
  </p:notesMasterIdLst>
  <p:sldIdLst>
    <p:sldId id="303" r:id="rId2"/>
    <p:sldId id="276" r:id="rId3"/>
    <p:sldId id="596" r:id="rId4"/>
    <p:sldId id="638" r:id="rId5"/>
    <p:sldId id="639" r:id="rId6"/>
    <p:sldId id="640" r:id="rId7"/>
    <p:sldId id="641" r:id="rId8"/>
    <p:sldId id="642" r:id="rId9"/>
    <p:sldId id="643" r:id="rId10"/>
    <p:sldId id="645" r:id="rId11"/>
    <p:sldId id="646" r:id="rId12"/>
    <p:sldId id="648" r:id="rId13"/>
    <p:sldId id="647" r:id="rId14"/>
    <p:sldId id="649" r:id="rId15"/>
    <p:sldId id="650" r:id="rId16"/>
    <p:sldId id="651" r:id="rId17"/>
    <p:sldId id="652" r:id="rId18"/>
    <p:sldId id="654" r:id="rId19"/>
    <p:sldId id="655" r:id="rId20"/>
    <p:sldId id="656" r:id="rId21"/>
    <p:sldId id="657" r:id="rId22"/>
    <p:sldId id="658" r:id="rId23"/>
    <p:sldId id="659" r:id="rId24"/>
    <p:sldId id="660" r:id="rId25"/>
    <p:sldId id="661" r:id="rId26"/>
    <p:sldId id="662" r:id="rId27"/>
    <p:sldId id="663" r:id="rId28"/>
    <p:sldId id="664" r:id="rId29"/>
    <p:sldId id="665" r:id="rId30"/>
    <p:sldId id="669" r:id="rId31"/>
    <p:sldId id="666" r:id="rId32"/>
    <p:sldId id="667" r:id="rId33"/>
    <p:sldId id="668" r:id="rId34"/>
    <p:sldId id="670" r:id="rId35"/>
    <p:sldId id="671" r:id="rId36"/>
    <p:sldId id="672" r:id="rId37"/>
    <p:sldId id="673" r:id="rId38"/>
    <p:sldId id="674" r:id="rId39"/>
    <p:sldId id="675" r:id="rId40"/>
    <p:sldId id="676" r:id="rId41"/>
    <p:sldId id="677" r:id="rId42"/>
    <p:sldId id="678" r:id="rId43"/>
    <p:sldId id="679" r:id="rId44"/>
    <p:sldId id="680" r:id="rId45"/>
    <p:sldId id="681" r:id="rId46"/>
    <p:sldId id="682" r:id="rId47"/>
    <p:sldId id="683" r:id="rId48"/>
    <p:sldId id="684" r:id="rId49"/>
    <p:sldId id="685" r:id="rId50"/>
    <p:sldId id="686" r:id="rId51"/>
    <p:sldId id="687" r:id="rId52"/>
    <p:sldId id="688" r:id="rId53"/>
    <p:sldId id="689"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96"/>
            <p14:sldId id="638"/>
            <p14:sldId id="639"/>
            <p14:sldId id="640"/>
            <p14:sldId id="641"/>
            <p14:sldId id="642"/>
            <p14:sldId id="643"/>
            <p14:sldId id="645"/>
            <p14:sldId id="646"/>
            <p14:sldId id="648"/>
            <p14:sldId id="647"/>
            <p14:sldId id="649"/>
            <p14:sldId id="650"/>
            <p14:sldId id="651"/>
            <p14:sldId id="652"/>
            <p14:sldId id="654"/>
            <p14:sldId id="655"/>
            <p14:sldId id="656"/>
            <p14:sldId id="657"/>
            <p14:sldId id="658"/>
            <p14:sldId id="659"/>
            <p14:sldId id="660"/>
            <p14:sldId id="661"/>
            <p14:sldId id="662"/>
            <p14:sldId id="663"/>
            <p14:sldId id="664"/>
            <p14:sldId id="665"/>
            <p14:sldId id="669"/>
            <p14:sldId id="666"/>
            <p14:sldId id="667"/>
            <p14:sldId id="668"/>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JO"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3708708"/>
          </a:xfrm>
          <a:prstGeom prst="rect">
            <a:avLst/>
          </a:prstGeom>
          <a:noFill/>
        </p:spPr>
        <p:txBody>
          <a:bodyPr wrap="square" rtlCol="0">
            <a:spAutoFit/>
          </a:bodyPr>
          <a:lstStyle/>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different kinds of intelligence that affect behavior in organizations.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role and importance of values and emotions in organizational behavior.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FFE4FF-013F-0352-D296-CCF1FE00F6AE}"/>
              </a:ext>
            </a:extLst>
          </p:cNvPr>
          <p:cNvSpPr txBox="1"/>
          <p:nvPr/>
        </p:nvSpPr>
        <p:spPr>
          <a:xfrm>
            <a:off x="1033720" y="2141974"/>
            <a:ext cx="10541000" cy="33609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Intelligence:</a:t>
            </a:r>
          </a:p>
          <a:p>
            <a:pPr marL="285750" lvl="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general mental ability,</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 information processing capacity,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verbal ability, and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emotional intelligence.</a:t>
            </a:r>
          </a:p>
        </p:txBody>
      </p:sp>
      <p:sp>
        <p:nvSpPr>
          <p:cNvPr id="4" name="TextBox 3">
            <a:extLst>
              <a:ext uri="{FF2B5EF4-FFF2-40B4-BE49-F238E27FC236}">
                <a16:creationId xmlns:a16="http://schemas.microsoft.com/office/drawing/2014/main" id="{7852EFC7-EBD1-6206-73E3-51FD121994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90F28-C622-1A35-17F5-F846D43247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D61724-ADAB-AD84-2170-98ADE7C276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3ED1F-08CC-F07A-F245-A7AB3DD1F65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CBC6B118-B02B-5B03-ABE1-11F50E0D1F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717EFF-B3CC-E09B-2FBB-068CC2C3CF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9E4CC0-F21D-CB3E-CA07-7E11F639A83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F470354-B6C8-07E9-36D4-ABAAB5BFD1B8}"/>
              </a:ext>
            </a:extLst>
          </p:cNvPr>
          <p:cNvSpPr txBox="1"/>
          <p:nvPr/>
        </p:nvSpPr>
        <p:spPr>
          <a:xfrm>
            <a:off x="753140" y="2141974"/>
            <a:ext cx="10541000" cy="341632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General Mental  Ability:</a:t>
            </a: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General mental ability </a:t>
            </a:r>
            <a:r>
              <a:rPr lang="en-US" sz="2000"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 It is associated with the increased ability to acquire, process, and synthesize information and has been defined simply as the </a:t>
            </a:r>
            <a:r>
              <a:rPr lang="en-US" sz="2000" b="1" i="0" u="sng" dirty="0">
                <a:solidFill>
                  <a:schemeClr val="tx1"/>
                </a:solidFill>
                <a:latin typeface="Times New Roman" panose="02020603050405020304" pitchFamily="18" charset="0"/>
                <a:cs typeface="Times New Roman" panose="02020603050405020304" pitchFamily="18" charset="0"/>
              </a:rPr>
              <a:t>ability to learn.</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particularly technology companies including Google, prefer to hire for </a:t>
            </a:r>
            <a:r>
              <a:rPr lang="en-US" sz="2000" b="1" i="0" u="sng" dirty="0">
                <a:solidFill>
                  <a:schemeClr val="tx1"/>
                </a:solidFill>
                <a:latin typeface="Times New Roman" panose="02020603050405020304" pitchFamily="18" charset="0"/>
                <a:cs typeface="Times New Roman" panose="02020603050405020304" pitchFamily="18" charset="0"/>
              </a:rPr>
              <a:t>general mental ability rather than experience</a:t>
            </a:r>
          </a:p>
        </p:txBody>
      </p:sp>
      <p:sp>
        <p:nvSpPr>
          <p:cNvPr id="4" name="TextBox 3">
            <a:extLst>
              <a:ext uri="{FF2B5EF4-FFF2-40B4-BE49-F238E27FC236}">
                <a16:creationId xmlns:a16="http://schemas.microsoft.com/office/drawing/2014/main" id="{5D5F8B18-0A5C-659E-028D-68CA51189E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715719-90B1-5965-9041-B64280977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7028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21025-820E-777F-B4B0-6AB5D4604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25424-A5FE-3501-F3EC-7889761BE1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E112AF-0E61-64B0-4CDC-38E7D8D3B5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B1B3B52-7205-B713-AE58-72361F62AB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0341C4-4BBC-51B3-629B-9ADFE9C438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A4DCCF-7005-EE26-CBD7-D44F3A24428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D2889EC-245D-B77E-A089-4A696D526D66}"/>
              </a:ext>
            </a:extLst>
          </p:cNvPr>
          <p:cNvSpPr txBox="1"/>
          <p:nvPr/>
        </p:nvSpPr>
        <p:spPr>
          <a:xfrm>
            <a:off x="753140" y="2141974"/>
            <a:ext cx="10541000" cy="31085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Information processing capacity:</a:t>
            </a: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sz="2000"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p:txBody>
      </p:sp>
      <p:sp>
        <p:nvSpPr>
          <p:cNvPr id="4" name="TextBox 3">
            <a:extLst>
              <a:ext uri="{FF2B5EF4-FFF2-40B4-BE49-F238E27FC236}">
                <a16:creationId xmlns:a16="http://schemas.microsoft.com/office/drawing/2014/main" id="{1240F898-B8D3-4451-8DB4-3466FB5717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0D46A2-CD26-CE3C-C246-8F373E010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9648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0327-1945-CB6B-FC5C-0B2E1F3C78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513821-AD68-2454-27F4-A202A37CCD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A7AB65-D717-037A-1838-383B64C016C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B76F366-832A-E073-E804-B57968EDE1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059E63-99AA-2953-F963-E0D8502F1A2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9DD633-1DF7-88A2-A774-10DB6B037F6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7C59D23-7AC1-1DE0-3F5D-D5BE251BE6EC}"/>
              </a:ext>
            </a:extLst>
          </p:cNvPr>
          <p:cNvSpPr txBox="1"/>
          <p:nvPr/>
        </p:nvSpPr>
        <p:spPr>
          <a:xfrm>
            <a:off x="753140" y="2141974"/>
            <a:ext cx="10541000" cy="280076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Information processing capacity: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Wonderlic Personnel Test, Raven’s Progressive Matrices, the Kaufman Brief Intelligence Test, and the Wechsler Abbreviated Scale of Intelligence..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p:txBody>
      </p:sp>
      <p:sp>
        <p:nvSpPr>
          <p:cNvPr id="4" name="TextBox 3">
            <a:extLst>
              <a:ext uri="{FF2B5EF4-FFF2-40B4-BE49-F238E27FC236}">
                <a16:creationId xmlns:a16="http://schemas.microsoft.com/office/drawing/2014/main" id="{FB13179B-3E07-AC89-671A-F06978072D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B6D270-07F4-2C1F-FD55-C416BF5D79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2447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7E072-6627-30CD-3FE1-559AA42F15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AF69C3-C77F-DC08-AC91-F9DD83B83C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290305-A96A-225E-553E-4E95DE95D15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249D6D9-1035-3C35-0130-D0F3E2B48A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935158-BB3A-7F07-9BE2-5243D1C175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42CF0C-4964-ED4D-C116-E70C44D44D5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6573E80-2894-B8E9-E9F6-94896CF6AE93}"/>
              </a:ext>
            </a:extLst>
          </p:cNvPr>
          <p:cNvSpPr txBox="1"/>
          <p:nvPr/>
        </p:nvSpPr>
        <p:spPr>
          <a:xfrm>
            <a:off x="762000" y="2101396"/>
            <a:ext cx="10541000" cy="40318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Intrapersonal: self-awareness</a:t>
            </a:r>
          </a:p>
        </p:txBody>
      </p:sp>
      <p:sp>
        <p:nvSpPr>
          <p:cNvPr id="4" name="TextBox 3">
            <a:extLst>
              <a:ext uri="{FF2B5EF4-FFF2-40B4-BE49-F238E27FC236}">
                <a16:creationId xmlns:a16="http://schemas.microsoft.com/office/drawing/2014/main" id="{2F0856E5-6C5A-D19E-64CB-10BF19DADD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052C75-1BDA-EBD9-9726-862C19696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152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5E02C-1A35-F74A-1864-76F5D88F4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885C02-55BD-6436-8611-32A8F2BC68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022958-0ED6-C69E-8E48-D2078FAF3FC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27EFD69E-5F9F-D924-ABF5-73B9C0D7DD82}"/>
              </a:ext>
            </a:extLst>
          </p:cNvPr>
          <p:cNvSpPr/>
          <p:nvPr/>
        </p:nvSpPr>
        <p:spPr>
          <a:xfrm>
            <a:off x="928575" y="727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71911C-28E8-3EC4-67DF-A839A039A225}"/>
              </a:ext>
            </a:extLst>
          </p:cNvPr>
          <p:cNvSpPr txBox="1"/>
          <p:nvPr/>
        </p:nvSpPr>
        <p:spPr>
          <a:xfrm>
            <a:off x="1152390" y="8344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68254C-A9C7-6E34-CB6C-F4F96A50AA1C}"/>
              </a:ext>
            </a:extLst>
          </p:cNvPr>
          <p:cNvSpPr txBox="1"/>
          <p:nvPr/>
        </p:nvSpPr>
        <p:spPr>
          <a:xfrm>
            <a:off x="1186687" y="982950"/>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1DC02E6-21E9-1245-F2A7-84E6B9BD2778}"/>
              </a:ext>
            </a:extLst>
          </p:cNvPr>
          <p:cNvSpPr txBox="1"/>
          <p:nvPr/>
        </p:nvSpPr>
        <p:spPr>
          <a:xfrm>
            <a:off x="753140" y="1893446"/>
            <a:ext cx="10541000" cy="10526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Matching Intelligence Types with Career Choices</a:t>
            </a:r>
          </a:p>
        </p:txBody>
      </p:sp>
      <p:sp>
        <p:nvSpPr>
          <p:cNvPr id="4" name="TextBox 3">
            <a:extLst>
              <a:ext uri="{FF2B5EF4-FFF2-40B4-BE49-F238E27FC236}">
                <a16:creationId xmlns:a16="http://schemas.microsoft.com/office/drawing/2014/main" id="{79A9F990-FFC8-4373-674C-7F81D013F1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EC1862-3B0F-8994-AE43-6B4963D4E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FFA1045-BAAF-38F4-55AB-AFF53A863C8B}"/>
              </a:ext>
            </a:extLst>
          </p:cNvPr>
          <p:cNvPicPr>
            <a:picLocks noChangeAspect="1"/>
          </p:cNvPicPr>
          <p:nvPr/>
        </p:nvPicPr>
        <p:blipFill>
          <a:blip r:embed="rId3"/>
          <a:stretch>
            <a:fillRect/>
          </a:stretch>
        </p:blipFill>
        <p:spPr>
          <a:xfrm>
            <a:off x="928575" y="3009131"/>
            <a:ext cx="9943438" cy="3121423"/>
          </a:xfrm>
          <a:prstGeom prst="rect">
            <a:avLst/>
          </a:prstGeom>
        </p:spPr>
      </p:pic>
    </p:spTree>
    <p:extLst>
      <p:ext uri="{BB962C8B-B14F-4D97-AF65-F5344CB8AC3E}">
        <p14:creationId xmlns:p14="http://schemas.microsoft.com/office/powerpoint/2010/main" val="14980020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D4E1A-D3B9-E638-E06E-6A3FFCBBE5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0B8DB-AB59-CD30-10CA-AC8E174D28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551FF9-0EA6-8F5B-EF58-CA5239E8A2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155F64C1-5DCE-8C13-13C0-8705BA471CDE}"/>
              </a:ext>
            </a:extLst>
          </p:cNvPr>
          <p:cNvSpPr/>
          <p:nvPr/>
        </p:nvSpPr>
        <p:spPr>
          <a:xfrm>
            <a:off x="872784" y="7164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719FA-CDF7-15D7-CC0F-0E2D7ED873A4}"/>
              </a:ext>
            </a:extLst>
          </p:cNvPr>
          <p:cNvSpPr txBox="1"/>
          <p:nvPr/>
        </p:nvSpPr>
        <p:spPr>
          <a:xfrm>
            <a:off x="1127125" y="853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EEAF18-6699-42BC-F669-B38DC00E143B}"/>
              </a:ext>
            </a:extLst>
          </p:cNvPr>
          <p:cNvSpPr txBox="1"/>
          <p:nvPr/>
        </p:nvSpPr>
        <p:spPr>
          <a:xfrm>
            <a:off x="1119929" y="100458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B85CB36-8D13-1DED-A35E-00B9738F6464}"/>
              </a:ext>
            </a:extLst>
          </p:cNvPr>
          <p:cNvSpPr txBox="1"/>
          <p:nvPr/>
        </p:nvSpPr>
        <p:spPr>
          <a:xfrm>
            <a:off x="753140" y="1779013"/>
            <a:ext cx="10541000" cy="10526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Matching Intelligence Types with Career Choices</a:t>
            </a:r>
          </a:p>
        </p:txBody>
      </p:sp>
      <p:sp>
        <p:nvSpPr>
          <p:cNvPr id="4" name="TextBox 3">
            <a:extLst>
              <a:ext uri="{FF2B5EF4-FFF2-40B4-BE49-F238E27FC236}">
                <a16:creationId xmlns:a16="http://schemas.microsoft.com/office/drawing/2014/main" id="{1281FA80-3B4E-4C27-6458-2CA2F881CB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BB1340-FA51-791A-5E4D-99C42A6B2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F1A0411-C2B7-93A3-0A08-DDFD959653E8}"/>
              </a:ext>
            </a:extLst>
          </p:cNvPr>
          <p:cNvPicPr>
            <a:picLocks noChangeAspect="1"/>
          </p:cNvPicPr>
          <p:nvPr/>
        </p:nvPicPr>
        <p:blipFill>
          <a:blip r:embed="rId3"/>
          <a:stretch>
            <a:fillRect/>
          </a:stretch>
        </p:blipFill>
        <p:spPr>
          <a:xfrm>
            <a:off x="799990" y="2833849"/>
            <a:ext cx="9772735" cy="3170195"/>
          </a:xfrm>
          <a:prstGeom prst="rect">
            <a:avLst/>
          </a:prstGeom>
        </p:spPr>
      </p:pic>
    </p:spTree>
    <p:extLst>
      <p:ext uri="{BB962C8B-B14F-4D97-AF65-F5344CB8AC3E}">
        <p14:creationId xmlns:p14="http://schemas.microsoft.com/office/powerpoint/2010/main" val="1351673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A5800-4C10-A4C6-9723-BA4871E29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599507-814E-1E57-4C00-986A9B659D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8756E9-609D-EF03-C65D-F723F92D532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B23832FD-6F32-9BA8-D9E9-740B8CF980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54A315-34DF-BFAC-C3AB-E00F0FCA87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A58E0C-5564-2229-D2DE-B4030C8E368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079CE1-8F11-CC58-86C1-6E302E05BE33}"/>
              </a:ext>
            </a:extLst>
          </p:cNvPr>
          <p:cNvSpPr txBox="1"/>
          <p:nvPr/>
        </p:nvSpPr>
        <p:spPr>
          <a:xfrm>
            <a:off x="762000" y="2101396"/>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4- Emotional Intelligence:</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sz="2000"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sz="2000"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endParaRPr lang="en-US" sz="2000" b="0" i="0" dirty="0">
              <a:solidFill>
                <a:schemeClr val="tx1"/>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308145-9AF4-681F-A888-6EF7376871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7245AD-DBFA-A0B2-A842-E93A8E341C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06836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B76F7-A02A-F185-2BB9-01B3E5A485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F6222-AE68-189D-CC90-33F0717781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11F1C6-7DC9-091F-E932-8266A1796E5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9BB2556-0F80-BC88-B496-2DD07DDE6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E6B8D-9F4D-F3EE-B98D-973EA50DF9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A174B9-5892-8C88-555A-0A0B581E4EC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B4339B1-216C-C332-B815-58B45F2F9A67}"/>
              </a:ext>
            </a:extLst>
          </p:cNvPr>
          <p:cNvSpPr txBox="1"/>
          <p:nvPr/>
        </p:nvSpPr>
        <p:spPr>
          <a:xfrm>
            <a:off x="762000" y="2101396"/>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4- Emotional Intelligence:</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Self-awareness</a:t>
            </a:r>
            <a:r>
              <a:rPr lang="en-US" sz="2000"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Self-motivation</a:t>
            </a:r>
            <a:r>
              <a:rPr lang="en-US" sz="2000"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Self-management</a:t>
            </a:r>
            <a:r>
              <a:rPr lang="en-US" sz="2000"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Empathy</a:t>
            </a:r>
            <a:r>
              <a:rPr lang="en-US" sz="2000"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Social skills: </a:t>
            </a:r>
            <a:r>
              <a:rPr lang="en-US" sz="2000"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p:txBody>
      </p:sp>
      <p:sp>
        <p:nvSpPr>
          <p:cNvPr id="4" name="TextBox 3">
            <a:extLst>
              <a:ext uri="{FF2B5EF4-FFF2-40B4-BE49-F238E27FC236}">
                <a16:creationId xmlns:a16="http://schemas.microsoft.com/office/drawing/2014/main" id="{60F59272-D74A-4336-51CE-04044279C9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1EFA2-9857-7F6C-DB21-114F09662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830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9D5F2-B596-D4E9-DBBA-8807E3E1BB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09887-7F9C-2CAC-9098-1A8D19C198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402D03-2450-A136-E95C-DAB6B860D7C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ED89A04-D792-6062-87F0-443CFD138E5F}"/>
              </a:ext>
            </a:extLst>
          </p:cNvPr>
          <p:cNvSpPr/>
          <p:nvPr/>
        </p:nvSpPr>
        <p:spPr>
          <a:xfrm>
            <a:off x="995064" y="6288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9E51F7-FE35-24E9-9077-FA032AF61425}"/>
              </a:ext>
            </a:extLst>
          </p:cNvPr>
          <p:cNvSpPr txBox="1"/>
          <p:nvPr/>
        </p:nvSpPr>
        <p:spPr>
          <a:xfrm>
            <a:off x="1179882" y="84954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59F78E-FC9D-34EB-3FBD-53747FAB943D}"/>
              </a:ext>
            </a:extLst>
          </p:cNvPr>
          <p:cNvSpPr txBox="1"/>
          <p:nvPr/>
        </p:nvSpPr>
        <p:spPr>
          <a:xfrm>
            <a:off x="1152790" y="99051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2BACCB3-EDAF-B25C-D167-A06CDEE37FEA}"/>
              </a:ext>
            </a:extLst>
          </p:cNvPr>
          <p:cNvSpPr txBox="1"/>
          <p:nvPr/>
        </p:nvSpPr>
        <p:spPr>
          <a:xfrm>
            <a:off x="753140" y="1683371"/>
            <a:ext cx="10541000" cy="43396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Learning style </a:t>
            </a:r>
            <a:r>
              <a:rPr lang="en-US" sz="2000"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r>
              <a:rPr lang="en-US" sz="2000" b="1" i="1" u="sng" dirty="0">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r>
              <a:rPr lang="en-US" sz="2000" b="1" i="1" u="sng" dirty="0">
                <a:solidFill>
                  <a:srgbClr val="C00000"/>
                </a:solidFill>
                <a:latin typeface="Times New Roman" panose="02020603050405020304" pitchFamily="18" charset="0"/>
                <a:cs typeface="Times New Roman" panose="02020603050405020304" pitchFamily="18" charset="0"/>
              </a:rPr>
              <a:t>1- A sensory modality </a:t>
            </a:r>
            <a:r>
              <a:rPr lang="en-US" sz="2000"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p:txBody>
      </p:sp>
      <p:sp>
        <p:nvSpPr>
          <p:cNvPr id="4" name="TextBox 3">
            <a:extLst>
              <a:ext uri="{FF2B5EF4-FFF2-40B4-BE49-F238E27FC236}">
                <a16:creationId xmlns:a16="http://schemas.microsoft.com/office/drawing/2014/main" id="{9AFE1DB9-32C8-A004-5B00-62DDB26B58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0EAA23-6B15-B65D-47A8-48FF6AA9C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30703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F0AEB-CFF2-71E0-A30C-05ED4F3340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66BF4-1F95-71DB-2D10-92902BB3DD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5698F8-1E72-81FA-C206-0462ABD53E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DEFE106-E1CC-2985-7BEC-AA7B5A7EC18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EB59C4-262A-9B42-7EF9-5DF7281726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90F828-D3BC-92D9-A442-2627BB3A05D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8AB8315-0D70-3068-BB8B-B0A558D34622}"/>
              </a:ext>
            </a:extLst>
          </p:cNvPr>
          <p:cNvSpPr txBox="1"/>
          <p:nvPr/>
        </p:nvSpPr>
        <p:spPr>
          <a:xfrm>
            <a:off x="753140" y="1779013"/>
            <a:ext cx="10541000" cy="43396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Learning Style Inventory</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The Kolb Learning Style Inventory</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1" u="sng" strike="noStrike" kern="1200" dirty="0">
                <a:solidFill>
                  <a:srgbClr val="000000"/>
                </a:solidFill>
                <a:effectLst/>
                <a:latin typeface="Times New Roman" panose="02020603050405020304" pitchFamily="18" charset="0"/>
                <a:cs typeface="Times New Roman" panose="02020603050405020304" pitchFamily="18" charset="0"/>
              </a:rPr>
              <a:t>Kolb suggests that there are four basic learning styles: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1- </a:t>
            </a:r>
            <a:r>
              <a:rPr lang="en-US" sz="2000" b="1" i="0" u="sng" strike="noStrike" kern="1200" dirty="0" err="1">
                <a:solidFill>
                  <a:srgbClr val="000000"/>
                </a:solidFill>
                <a:effectLst/>
                <a:latin typeface="Times New Roman" panose="02020603050405020304" pitchFamily="18" charset="0"/>
                <a:cs typeface="Times New Roman" panose="02020603050405020304" pitchFamily="18" charset="0"/>
              </a:rPr>
              <a:t>Convergers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i="0" u="sng" strike="noStrike" kern="1200" dirty="0" err="1">
                <a:solidFill>
                  <a:srgbClr val="000000"/>
                </a:solidFill>
                <a:effectLst/>
                <a:latin typeface="Times New Roman" panose="02020603050405020304" pitchFamily="18" charset="0"/>
                <a:cs typeface="Times New Roman" panose="02020603050405020304" pitchFamily="18" charset="0"/>
              </a:rPr>
              <a:t>Divergers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8F46B5C-BC06-CF49-C543-A2BFE91FBD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F19FC3-8B0C-7BEE-6B85-12BAE4EDF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2413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FADE6-B2AA-21DE-A463-B4ACECE451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6BAE5A-0C93-BC94-DC46-064FE16C69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FC2074-D774-D530-895B-F0D1E8A7884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DC1819A-44AF-D9CF-6992-507FA93A3C9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5242FC-1A34-9DD7-EA0A-8A358B2EB4A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617E31-A01B-F212-A68F-B3DA6A0D112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2BD3715-FC59-96E4-7902-5C7C60CA004A}"/>
              </a:ext>
            </a:extLst>
          </p:cNvPr>
          <p:cNvSpPr txBox="1"/>
          <p:nvPr/>
        </p:nvSpPr>
        <p:spPr>
          <a:xfrm>
            <a:off x="825500" y="2075917"/>
            <a:ext cx="10541000" cy="31085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sz="2000"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sz="2000"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p:txBody>
      </p:sp>
      <p:sp>
        <p:nvSpPr>
          <p:cNvPr id="4" name="TextBox 3">
            <a:extLst>
              <a:ext uri="{FF2B5EF4-FFF2-40B4-BE49-F238E27FC236}">
                <a16:creationId xmlns:a16="http://schemas.microsoft.com/office/drawing/2014/main" id="{96E6A5D8-3F5E-65F7-E809-4414B94C5E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D246F0-C414-C715-EE7C-807645448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6058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AB790-48B8-3E9B-4E55-A81E900C0C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633A5-C6EA-C9C1-0B74-DE2F0906C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48218F-70C5-4457-A501-123A4C37FF5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0561D0E-09DC-6634-51A2-9B191653D3D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BBFF02-293B-3863-7AD1-538AB8D27E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31D76C-231D-1C13-EA94-FEC68A38191F}"/>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33641D0-9FB0-1F5D-0CF7-8B7908F0DCCE}"/>
              </a:ext>
            </a:extLst>
          </p:cNvPr>
          <p:cNvSpPr txBox="1"/>
          <p:nvPr/>
        </p:nvSpPr>
        <p:spPr>
          <a:xfrm>
            <a:off x="825500" y="2075917"/>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3- Learning style orientations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predict preferences for instructional methods beyond the Big Five personality traits. They identified five key factors: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Discovery learning: </a:t>
            </a:r>
            <a:r>
              <a:rPr lang="en-US" sz="2000" b="0" i="0" u="none" dirty="0">
                <a:solidFill>
                  <a:schemeClr val="tx1"/>
                </a:solidFill>
                <a:latin typeface="Times New Roman" panose="02020603050405020304" pitchFamily="18" charset="0"/>
                <a:cs typeface="Times New Roman" panose="02020603050405020304" pitchFamily="18" charset="0"/>
              </a:rPr>
              <a:t>an inclination for exploration during learning. Discovery learners prefer subjective assessments, interactional activities, informational methods, and active-reflective activities.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Experiential learning: </a:t>
            </a:r>
            <a:r>
              <a:rPr lang="en-US" sz="2000" b="0" i="0" u="none" dirty="0">
                <a:solidFill>
                  <a:schemeClr val="tx1"/>
                </a:solidFill>
                <a:latin typeface="Times New Roman" panose="02020603050405020304" pitchFamily="18" charset="0"/>
                <a:cs typeface="Times New Roman" panose="02020603050405020304" pitchFamily="18" charset="0"/>
              </a:rPr>
              <a:t>a desire for hands-on approaches to instruction. Experiential learning is positively related to a preference for action activities.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Observational learning</a:t>
            </a:r>
            <a:r>
              <a:rPr lang="en-US" sz="2000" b="0" i="0" u="none" dirty="0">
                <a:solidFill>
                  <a:schemeClr val="tx1"/>
                </a:solidFill>
                <a:latin typeface="Times New Roman" panose="02020603050405020304" pitchFamily="18" charset="0"/>
                <a:cs typeface="Times New Roman" panose="02020603050405020304" pitchFamily="18" charset="0"/>
              </a:rPr>
              <a:t>: a preference for external stimuli such as demonstrations and diagrams to help facilitate learning. Observational learning is positively related to preference for informational methods and active-reflective methods.</a:t>
            </a:r>
          </a:p>
        </p:txBody>
      </p:sp>
      <p:sp>
        <p:nvSpPr>
          <p:cNvPr id="4" name="TextBox 3">
            <a:extLst>
              <a:ext uri="{FF2B5EF4-FFF2-40B4-BE49-F238E27FC236}">
                <a16:creationId xmlns:a16="http://schemas.microsoft.com/office/drawing/2014/main" id="{31D2A11F-6401-1542-E129-F0E1501049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986815-31B2-43A9-5D35-12E1117EB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8744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6F64E-F341-B25C-6122-5332E53911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9B1D17-8564-5D0F-5DD5-8A4AFEF3F9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9E071E-D529-8550-9FEC-FC1D6721D2F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9C22577-2C8F-90F2-8102-7C74923A522F}"/>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B5DCE5-3524-145D-D9EA-7CEB127035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11C48B-3F6A-2E9D-4167-E42F1418F16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C235BED-63AC-1195-1C24-79327280F430}"/>
              </a:ext>
            </a:extLst>
          </p:cNvPr>
          <p:cNvSpPr txBox="1"/>
          <p:nvPr/>
        </p:nvSpPr>
        <p:spPr>
          <a:xfrm>
            <a:off x="825500" y="2075917"/>
            <a:ext cx="10541000" cy="280076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3- Learning style orientations </a:t>
            </a:r>
          </a:p>
          <a:p>
            <a:pPr marL="0" indent="0" algn="just">
              <a:buFont typeface="Wingdings" panose="05000000000000000000" pitchFamily="2" charset="2"/>
              <a:buNone/>
            </a:pPr>
            <a:endParaRPr lang="en-US" sz="2000" b="1" u="sng" dirty="0">
              <a:solidFill>
                <a:srgbClr val="C00000"/>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4</a:t>
            </a:r>
            <a:r>
              <a:rPr lang="en-US" sz="2000" b="0" i="1" u="none" dirty="0">
                <a:solidFill>
                  <a:schemeClr val="tx1"/>
                </a:solidFill>
                <a:latin typeface="Times New Roman" panose="02020603050405020304" pitchFamily="18" charset="0"/>
                <a:cs typeface="Times New Roman" panose="02020603050405020304" pitchFamily="18" charset="0"/>
              </a:rPr>
              <a:t>. Structured learning: a </a:t>
            </a:r>
            <a:r>
              <a:rPr lang="en-US" sz="2000" b="0" i="0" u="none" dirty="0">
                <a:solidFill>
                  <a:schemeClr val="tx1"/>
                </a:solidFill>
                <a:latin typeface="Times New Roman" panose="02020603050405020304" pitchFamily="18" charset="0"/>
                <a:cs typeface="Times New Roman" panose="02020603050405020304" pitchFamily="18" charset="0"/>
              </a:rPr>
              <a:t>preference for processing strategies such as taking notes, writing down task steps, and so forth. Structured learning is related to preferences for subjective assessments.</a:t>
            </a:r>
          </a:p>
          <a:p>
            <a:pPr marL="0" indent="0" algn="just">
              <a:buFont typeface="+mj-lt"/>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0" u="none" dirty="0">
                <a:solidFill>
                  <a:schemeClr val="tx1"/>
                </a:solidFill>
                <a:latin typeface="Times New Roman" panose="02020603050405020304" pitchFamily="18" charset="0"/>
                <a:cs typeface="Times New Roman" panose="02020603050405020304" pitchFamily="18" charset="0"/>
              </a:rPr>
              <a:t>5</a:t>
            </a:r>
            <a:r>
              <a:rPr lang="en-US" sz="2000" b="0" i="1" u="none" dirty="0">
                <a:solidFill>
                  <a:schemeClr val="tx1"/>
                </a:solidFill>
                <a:latin typeface="Times New Roman" panose="02020603050405020304" pitchFamily="18" charset="0"/>
                <a:cs typeface="Times New Roman" panose="02020603050405020304" pitchFamily="18" charset="0"/>
              </a:rPr>
              <a:t>. Group learning: </a:t>
            </a:r>
            <a:r>
              <a:rPr lang="en-US" sz="2000" b="0" i="0" u="none" dirty="0">
                <a:solidFill>
                  <a:schemeClr val="tx1"/>
                </a:solidFill>
                <a:latin typeface="Times New Roman" panose="02020603050405020304" pitchFamily="18" charset="0"/>
                <a:cs typeface="Times New Roman" panose="02020603050405020304" pitchFamily="18" charset="0"/>
              </a:rPr>
              <a:t>a preference to work with others while learning. Group learning is related to preferences for action and interactional learning</a:t>
            </a:r>
          </a:p>
        </p:txBody>
      </p:sp>
      <p:sp>
        <p:nvSpPr>
          <p:cNvPr id="4" name="TextBox 3">
            <a:extLst>
              <a:ext uri="{FF2B5EF4-FFF2-40B4-BE49-F238E27FC236}">
                <a16:creationId xmlns:a16="http://schemas.microsoft.com/office/drawing/2014/main" id="{57832C16-2717-3C77-43A2-EB09A16DF7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48113F-3CFA-39ED-AACC-B5B6C1DB17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61316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3A8C1-4C73-EE3A-6CD0-AF879017EC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9DB0F9-E5F7-0FAC-B321-ACCFA14D3B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831520-D63C-88B8-0567-3FFC21592DD7}"/>
              </a:ext>
            </a:extLst>
          </p:cNvPr>
          <p:cNvSpPr txBox="1"/>
          <p:nvPr/>
        </p:nvSpPr>
        <p:spPr>
          <a:xfrm>
            <a:off x="2513150" y="1019069"/>
            <a:ext cx="7324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3D9173BC-0C80-E54E-06DE-5C6C81E7EE4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635848-7164-295F-4EF6-076397AFAD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1A7417-AB79-DD87-14B8-FB54B79448CC}"/>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175F0F-5D5E-93A5-0321-03CDD04CDE09}"/>
              </a:ext>
            </a:extLst>
          </p:cNvPr>
          <p:cNvSpPr txBox="1"/>
          <p:nvPr/>
        </p:nvSpPr>
        <p:spPr>
          <a:xfrm>
            <a:off x="1442991" y="3290734"/>
            <a:ext cx="9264338" cy="66120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Attitudes in Organizations</a:t>
            </a:r>
          </a:p>
        </p:txBody>
      </p:sp>
      <p:sp>
        <p:nvSpPr>
          <p:cNvPr id="4" name="TextBox 3">
            <a:extLst>
              <a:ext uri="{FF2B5EF4-FFF2-40B4-BE49-F238E27FC236}">
                <a16:creationId xmlns:a16="http://schemas.microsoft.com/office/drawing/2014/main" id="{5665C9FB-AEB2-8D79-139D-F8E30E68AF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265097-D9BE-1EF7-AB7C-F2956F877B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8104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29876-974E-8B12-2417-75A194DDEB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838241-CBCF-2F6B-B37D-C5B003CD48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0563F2-20C4-D2EC-AFEA-454CBFCB257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FD7606F-3541-1BA8-22E0-3D8B9770DAF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E68978-C7E9-2FE1-FDD3-BDED429849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BBC0C9-74A2-491D-6E4B-7DB705C4932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761E4A-956C-C3DA-F7AE-1737CB55BBB5}"/>
              </a:ext>
            </a:extLst>
          </p:cNvPr>
          <p:cNvSpPr txBox="1"/>
          <p:nvPr/>
        </p:nvSpPr>
        <p:spPr>
          <a:xfrm>
            <a:off x="762000" y="2071591"/>
            <a:ext cx="10541000" cy="3600986"/>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John Yokoyama did not plan on owning Seattle’s Pike Place Fish Market. </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when the owner of the business decided to get out, Yokoyama decided to buy the business instead of losing his job.</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 emulated the previous owner’s negative attitudes, anger, and fear-based management style. No one working there was having fun, including Yokoyama.</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his business struggled, employee turnover was high and morale was low.</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Yokoyama knew he was not getting the best from his employees and</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finally recognized that he needed to change his managerial values and style to save his business.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Yokoyama asks you for advice on improving his employees’ attitudes.</a:t>
            </a:r>
          </a:p>
        </p:txBody>
      </p:sp>
      <p:sp>
        <p:nvSpPr>
          <p:cNvPr id="4" name="TextBox 3">
            <a:extLst>
              <a:ext uri="{FF2B5EF4-FFF2-40B4-BE49-F238E27FC236}">
                <a16:creationId xmlns:a16="http://schemas.microsoft.com/office/drawing/2014/main" id="{257C2510-D1FA-457A-1FA4-3302674A97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B30B5D-CD9B-CE6B-6CA1-000460739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6585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02ECE-FD77-95FC-438B-BC749DCDA4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442DBC-521A-82E8-EF74-1A4711CCE8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375734-3B5C-727D-A6A8-964E16B96F4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CF345DF7-6606-90FA-C870-1B6856F4F18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1A2FE6-EECC-1DE5-778E-79739A905A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6279DF-4C02-DD67-5E99-D200D876680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D1F3B76-5ED1-BE9F-045E-6615D92DD4D8}"/>
              </a:ext>
            </a:extLst>
          </p:cNvPr>
          <p:cNvSpPr txBox="1"/>
          <p:nvPr/>
        </p:nvSpPr>
        <p:spPr>
          <a:xfrm>
            <a:off x="762000" y="2071591"/>
            <a:ext cx="10541000"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p:txBody>
      </p:sp>
      <p:sp>
        <p:nvSpPr>
          <p:cNvPr id="4" name="TextBox 3">
            <a:extLst>
              <a:ext uri="{FF2B5EF4-FFF2-40B4-BE49-F238E27FC236}">
                <a16:creationId xmlns:a16="http://schemas.microsoft.com/office/drawing/2014/main" id="{70CF76DA-A4FD-DC3D-A5F6-06A5D2880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E2D699-1B35-1220-D9FA-385DB2038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AF3E2C-13F1-CDAD-493E-A13CF304A8B8}"/>
              </a:ext>
            </a:extLst>
          </p:cNvPr>
          <p:cNvPicPr>
            <a:picLocks noChangeAspect="1"/>
          </p:cNvPicPr>
          <p:nvPr/>
        </p:nvPicPr>
        <p:blipFill>
          <a:blip r:embed="rId3"/>
          <a:stretch>
            <a:fillRect/>
          </a:stretch>
        </p:blipFill>
        <p:spPr>
          <a:xfrm>
            <a:off x="1978593" y="2899026"/>
            <a:ext cx="8090093" cy="3115326"/>
          </a:xfrm>
          <a:prstGeom prst="rect">
            <a:avLst/>
          </a:prstGeom>
        </p:spPr>
      </p:pic>
    </p:spTree>
    <p:extLst>
      <p:ext uri="{BB962C8B-B14F-4D97-AF65-F5344CB8AC3E}">
        <p14:creationId xmlns:p14="http://schemas.microsoft.com/office/powerpoint/2010/main" val="14119305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B9F92-034F-A570-EA18-EBD25038B0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94313-066E-8E38-1853-0C6D19723E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5336F1-9C81-5B75-A097-592671180A4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91F7EB6-8631-44D0-96D0-808ABB108C4A}"/>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97A68-06A3-6083-B5F6-83540E9503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ACC306-8FE0-7398-AF1B-AC85E86CBF9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F8D9F5A-5BD9-94A9-EAF9-598C0DB3BBDA}"/>
              </a:ext>
            </a:extLst>
          </p:cNvPr>
          <p:cNvSpPr txBox="1"/>
          <p:nvPr/>
        </p:nvSpPr>
        <p:spPr>
          <a:xfrm>
            <a:off x="762000" y="2071591"/>
            <a:ext cx="10541000" cy="323165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Attitudes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Attitudes Important </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Attitudes are important because they are the mechanism through which most people express their feelings.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How Attitudes Are Formed</a:t>
            </a:r>
            <a:endParaRPr lang="en-US" sz="2000" b="0" i="0" u="none" strike="noStrike" kern="1200" dirty="0">
              <a:solidFill>
                <a:srgbClr val="000000"/>
              </a:solidFill>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49E9A6A-26BB-0C75-9657-0E1B68C089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ED971B-8751-7EDA-BDAB-74D39EDD4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60243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0E76F-4BAC-425E-0B1E-EA1C0CB601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82E9F4-047D-C1B5-ACC3-2B3E9E8590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0FD9E5-5395-E779-A792-75BBEAD939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28B29C52-A8AE-74DB-4030-C8088AB71E2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E17ED-AE37-A636-FBBB-328A276837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528F6F-82DD-DBFB-7709-94CD989E7140}"/>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7E9FD2B-92C9-51BB-AD64-19AA0E38827A}"/>
              </a:ext>
            </a:extLst>
          </p:cNvPr>
          <p:cNvSpPr txBox="1"/>
          <p:nvPr/>
        </p:nvSpPr>
        <p:spPr>
          <a:xfrm>
            <a:off x="762000" y="2071591"/>
            <a:ext cx="10541000" cy="76944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194C653-4A45-C185-5C66-490969B79B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DDC1FEC-B609-24A1-F208-EE40B64792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EF2DAB0-D2A0-0EBE-144A-7374A6AD59EC}"/>
              </a:ext>
            </a:extLst>
          </p:cNvPr>
          <p:cNvGrpSpPr/>
          <p:nvPr/>
        </p:nvGrpSpPr>
        <p:grpSpPr>
          <a:xfrm>
            <a:off x="911479" y="2361564"/>
            <a:ext cx="9919941" cy="3694343"/>
            <a:chOff x="1355833" y="1891609"/>
            <a:chExt cx="10564844" cy="3694343"/>
          </a:xfrm>
        </p:grpSpPr>
        <p:pic>
          <p:nvPicPr>
            <p:cNvPr id="8" name="Picture 7">
              <a:extLst>
                <a:ext uri="{FF2B5EF4-FFF2-40B4-BE49-F238E27FC236}">
                  <a16:creationId xmlns:a16="http://schemas.microsoft.com/office/drawing/2014/main" id="{C90FC144-6781-8978-57A7-C3580A2516C2}"/>
                </a:ext>
              </a:extLst>
            </p:cNvPr>
            <p:cNvPicPr>
              <a:picLocks noChangeAspect="1"/>
            </p:cNvPicPr>
            <p:nvPr/>
          </p:nvPicPr>
          <p:blipFill>
            <a:blip r:embed="rId3"/>
            <a:stretch>
              <a:fillRect/>
            </a:stretch>
          </p:blipFill>
          <p:spPr>
            <a:xfrm>
              <a:off x="7392879" y="1891609"/>
              <a:ext cx="4527798" cy="3694343"/>
            </a:xfrm>
            <a:prstGeom prst="rect">
              <a:avLst/>
            </a:prstGeom>
          </p:spPr>
        </p:pic>
        <p:sp>
          <p:nvSpPr>
            <p:cNvPr id="9" name="TextBox 8">
              <a:extLst>
                <a:ext uri="{FF2B5EF4-FFF2-40B4-BE49-F238E27FC236}">
                  <a16:creationId xmlns:a16="http://schemas.microsoft.com/office/drawing/2014/main" id="{A72CA854-2A8D-BC78-BEDB-B3F9880C2E04}"/>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3559629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9E0D5-FF41-F687-8FFB-077A9B99C5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EB477D-72E0-7A14-3AC2-BD12C5C25B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61E9C6-42DD-D494-6F29-97A83B21E53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C49C7E5-8D8D-DF29-C7E0-E6B1B942F663}"/>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892F66-5926-56D6-8E85-05EC5CBE65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8C3528-3E06-1AD4-1E85-DC6A2E3234A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38377D8-3EC3-F54E-07DF-9E31FEC4AE90}"/>
              </a:ext>
            </a:extLst>
          </p:cNvPr>
          <p:cNvSpPr txBox="1"/>
          <p:nvPr/>
        </p:nvSpPr>
        <p:spPr>
          <a:xfrm>
            <a:off x="762000" y="2071591"/>
            <a:ext cx="5476568" cy="3600986"/>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Cognition and affect then together influence how we intend to behave in the future</a:t>
            </a:r>
          </a:p>
        </p:txBody>
      </p:sp>
      <p:sp>
        <p:nvSpPr>
          <p:cNvPr id="4" name="TextBox 3">
            <a:extLst>
              <a:ext uri="{FF2B5EF4-FFF2-40B4-BE49-F238E27FC236}">
                <a16:creationId xmlns:a16="http://schemas.microsoft.com/office/drawing/2014/main" id="{0D0D562B-E49E-757D-7BEB-81D19618B6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DA85C1-B5A9-3F18-3425-8486F6A5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E7745B4-F0DD-9DFB-B4BC-2E7577E88460}"/>
              </a:ext>
            </a:extLst>
          </p:cNvPr>
          <p:cNvPicPr>
            <a:picLocks noChangeAspect="1"/>
          </p:cNvPicPr>
          <p:nvPr/>
        </p:nvPicPr>
        <p:blipFill>
          <a:blip r:embed="rId3"/>
          <a:stretch>
            <a:fillRect/>
          </a:stretch>
        </p:blipFill>
        <p:spPr>
          <a:xfrm>
            <a:off x="6502362" y="2349378"/>
            <a:ext cx="4663844" cy="3261643"/>
          </a:xfrm>
          <a:prstGeom prst="rect">
            <a:avLst/>
          </a:prstGeom>
        </p:spPr>
      </p:pic>
    </p:spTree>
    <p:extLst>
      <p:ext uri="{BB962C8B-B14F-4D97-AF65-F5344CB8AC3E}">
        <p14:creationId xmlns:p14="http://schemas.microsoft.com/office/powerpoint/2010/main" val="38906943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19812-F9B8-2B07-5DFA-C3D1B735C1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F0A1D8-87E5-0688-5403-1F110D0DA5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689FA6-1312-DE83-F07B-73EDA004A61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E0BB3AEE-3214-CF6D-342B-BA079058EE8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046F5D-127A-549E-2169-D5223F4FC2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E464AB-68D2-3FA0-5355-2A166160270C}"/>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742E290-187D-3824-7621-962759A3C24C}"/>
              </a:ext>
            </a:extLst>
          </p:cNvPr>
          <p:cNvSpPr txBox="1"/>
          <p:nvPr/>
        </p:nvSpPr>
        <p:spPr>
          <a:xfrm>
            <a:off x="761999" y="2071591"/>
            <a:ext cx="10461523" cy="329320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1- Cognition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Defined as the knowledge a person presumes to have about something</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strike="noStrike" kern="1200" dirty="0">
                <a:solidFill>
                  <a:srgbClr val="000000"/>
                </a:solidFill>
                <a:effectLst/>
                <a:latin typeface="Times New Roman" panose="02020603050405020304" pitchFamily="18" charset="0"/>
                <a:cs typeface="Times New Roman" panose="02020603050405020304" pitchFamily="18" charset="0"/>
              </a:rPr>
              <a:t>may be true, partially true, or totally false.</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Cognitions are based on perceptions of truth and reality, and, perceptions agree with reality to varying degrees.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BF3397B-08AF-1493-2DEA-2AFB7E076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2CC113-E516-9115-28C6-95A21C513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1836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E25A6-8230-96DA-D00B-F0F64AE2E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18AE9E-D733-F357-091B-F2EA6A8F72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421D04-4006-8DE2-E566-BE77A349DBB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300ADEE-A9BC-A20A-E52E-650A9F428567}"/>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A0012C-93EF-2FDF-C270-FF85AC5CE9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4DBB0D-0138-4F64-EE4B-54E8CB8DB4F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FE4ADFD-E4BA-BF47-5725-62E99F47A00F}"/>
              </a:ext>
            </a:extLst>
          </p:cNvPr>
          <p:cNvSpPr txBox="1"/>
          <p:nvPr/>
        </p:nvSpPr>
        <p:spPr>
          <a:xfrm>
            <a:off x="761999" y="2071591"/>
            <a:ext cx="10461523" cy="329320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2-</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 person’s affect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A person’s feeling toward something.</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90B0C83-BD08-C798-A6A9-4837674A77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E337E2-9ADF-7CF3-9837-DCE3BBEAC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40287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C195A-3865-7530-8CB7-27F012023D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1035B1-569B-6CDF-E590-E6D21A348A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90F6CF-1CCA-9EC2-F9DC-F27A312495D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563294E-5147-2374-EDCD-1A0CD852E0F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3DA96-2699-05C9-0330-594557557F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9E20D-CA18-9A51-1D7E-A56909CCECB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DEECE59-1640-14EC-5F21-C024D8EDAC02}"/>
              </a:ext>
            </a:extLst>
          </p:cNvPr>
          <p:cNvSpPr txBox="1"/>
          <p:nvPr/>
        </p:nvSpPr>
        <p:spPr>
          <a:xfrm>
            <a:off x="761999" y="2071591"/>
            <a:ext cx="10461523" cy="390876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3- behavioral Intention</a:t>
            </a:r>
            <a:endParaRPr lang="en-US" sz="18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Component of an attitude that guides a person’s behavior</a:t>
            </a:r>
            <a:endParaRPr lang="en-US" sz="18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endParaRPr lang="en-US" sz="18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71211665-812F-6DDE-F5D9-9AEB91782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4E4B0C-0927-3922-DF97-EC07824BCF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98843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05364-5656-D7B0-9BBD-A262E6A138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1C605-A53D-0E29-2113-A45B6D38F0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35C52C-F043-BFF4-59F7-768DD1A35DA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ABAE2223-ED4E-051A-EA6C-AF7DA62DB05F}"/>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8DF5B8-182F-86BF-99C1-4BEF32396B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C009A3-D2F1-CAC2-AFDC-D56B35C6A5C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1E78A5E-01EC-2F91-8D2C-671B18F1F756}"/>
              </a:ext>
            </a:extLst>
          </p:cNvPr>
          <p:cNvSpPr txBox="1"/>
          <p:nvPr/>
        </p:nvSpPr>
        <p:spPr>
          <a:xfrm>
            <a:off x="792878" y="1922360"/>
            <a:ext cx="10461523" cy="141577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5158CE7-0086-BB35-4B75-C729E6DFFF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82B988E-83BD-117F-E017-D05BB6F17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5312814-0713-0642-DCF6-89DF824065D7}"/>
              </a:ext>
            </a:extLst>
          </p:cNvPr>
          <p:cNvPicPr>
            <a:picLocks noChangeAspect="1"/>
          </p:cNvPicPr>
          <p:nvPr/>
        </p:nvPicPr>
        <p:blipFill>
          <a:blip r:embed="rId3"/>
          <a:stretch>
            <a:fillRect/>
          </a:stretch>
        </p:blipFill>
        <p:spPr>
          <a:xfrm>
            <a:off x="968478" y="2781877"/>
            <a:ext cx="9498391" cy="3392392"/>
          </a:xfrm>
          <a:prstGeom prst="rect">
            <a:avLst/>
          </a:prstGeom>
        </p:spPr>
      </p:pic>
    </p:spTree>
    <p:extLst>
      <p:ext uri="{BB962C8B-B14F-4D97-AF65-F5344CB8AC3E}">
        <p14:creationId xmlns:p14="http://schemas.microsoft.com/office/powerpoint/2010/main" val="41027334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7DE8A-B05D-C92F-2C80-BC26A9381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DE97B6-CED6-B1DD-42FC-36C1F717A4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AD2F9B-A099-B41D-137C-6A911D31CD6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213D728D-5CCD-81FB-329D-D2A2853F725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D3BABE-F539-91B5-2D83-209D9C4DDE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84C36D-0F37-4FD2-EE54-8418BB573BE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A1CBA7-8148-6F6D-5FDA-45CDAF29DC3C}"/>
              </a:ext>
            </a:extLst>
          </p:cNvPr>
          <p:cNvSpPr txBox="1"/>
          <p:nvPr/>
        </p:nvSpPr>
        <p:spPr>
          <a:xfrm>
            <a:off x="792878" y="1922360"/>
            <a:ext cx="10461523" cy="135421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46AB128C-6B0C-1DE9-2B28-09147D2AD4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DFF025-1A8E-822A-9980-ABBD7227E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EADE2D5-6F38-25C2-0401-DBF65DDB2507}"/>
              </a:ext>
            </a:extLst>
          </p:cNvPr>
          <p:cNvPicPr>
            <a:picLocks noChangeAspect="1"/>
          </p:cNvPicPr>
          <p:nvPr/>
        </p:nvPicPr>
        <p:blipFill>
          <a:blip r:embed="rId3"/>
          <a:stretch>
            <a:fillRect/>
          </a:stretch>
        </p:blipFill>
        <p:spPr>
          <a:xfrm>
            <a:off x="937599" y="2412684"/>
            <a:ext cx="9498391" cy="3633531"/>
          </a:xfrm>
          <a:prstGeom prst="rect">
            <a:avLst/>
          </a:prstGeom>
        </p:spPr>
      </p:pic>
    </p:spTree>
    <p:extLst>
      <p:ext uri="{BB962C8B-B14F-4D97-AF65-F5344CB8AC3E}">
        <p14:creationId xmlns:p14="http://schemas.microsoft.com/office/powerpoint/2010/main" val="502734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555EF-3BA8-9B88-90F8-A605A764C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082AC0-BE8E-388E-B032-E818FF75B2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DF3E04-7B0C-80BB-566E-DA34FFE9B10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866E10C-3001-BA09-53A0-5B8B8C23A686}"/>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2BB44C-2696-1424-2637-47045BAF62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42D431-8E64-2F44-2FD8-87FD83944813}"/>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A97A8E5-E784-D752-A4AA-04E5DBDB2EBC}"/>
              </a:ext>
            </a:extLst>
          </p:cNvPr>
          <p:cNvSpPr txBox="1"/>
          <p:nvPr/>
        </p:nvSpPr>
        <p:spPr>
          <a:xfrm>
            <a:off x="792878" y="1922360"/>
            <a:ext cx="10461523" cy="418576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Cognitive dissonance is an incompatibility or conflict between behavior and an attitude or between two different attitudes.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kumimoji="0" lang="en-US" sz="2000" b="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gap</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between your environmentally responsible attitude and your attitude that your responsibility is to run a profitable company creates what is called </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cognitive dissonance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96EE98B-747A-B6C3-0CF5-2B9782D48C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9517FD-B947-48FC-10EC-F8A6EC06C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70962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E1A76-604C-38D8-1F0A-EFFCE7B439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55302-EDDF-DC72-4E22-11F372EF7E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01EB4A-7A72-AEA2-EDF7-3E2075C294D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BF6413D-50A7-6A41-0B35-9310B9026D4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54A35F-F578-E2FA-BAFF-B3FB57CA9CD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0636A-9EAB-F80C-4D19-EAF60AE1F65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4A8F1C-CF59-B07C-71B3-487A8FA67827}"/>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people experience dissonance, they often use one of four approaches to cope with it. Using the scenario mentioned in the pervious ex., these would include:</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change your behavior and reduce the company’s carbon emissions.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25C3B84D-1318-754E-97B9-37A1655EDC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F46648-2A1D-AA15-4F1D-4FE0E536D1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0500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55577-7B14-4F9A-B9A1-A61D4080F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DAC363-9698-5C47-06C2-939580B76D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0F1BDC-D80F-5B00-9EF6-217265C7E24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67953D22-AB2A-0B12-3E9D-C0EC9925AB5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FD2A6-6C9D-F676-CF51-86D31F6DF0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7B438B-938E-DD1A-0F0C-7013368B62F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24A9215-E92E-3A37-FC1D-2AF737F93F43}"/>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sometimes people are aware of their dissonance but make a conscious decision to not reduce it. This decision would be influenced by the following three things: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Your perception of the importance of the elements that are creating the dissonance.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amount of influence you feel you have over these elements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rewards involved in the dissonance</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024B6413-5B1E-BEA1-8261-63CB90BED8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340A47-6271-6305-8503-24F0A0789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389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3F2A8-0D3E-8D77-BA64-AF4625236F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15376B-70A2-DB39-3B4D-F0241A612B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E86EC5-868D-EB59-E890-CD61F2B203A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E880BF50-EC6D-ED67-6FE5-F736F56471F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F2C4E8-1767-F34A-7F46-94A8FF3B9A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E7328A-0971-393E-CC5C-B1177FB8F38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C7BD133-4F6F-69D8-523C-AC07E12326A1}"/>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Attitude Change:</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are not as stable as personality attributes.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can also change when the object of the attitude becomes less important or less relevant to the person.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individuals may change their attitudes as a way to reduce cognitive dissonance.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Deeply rooted attitudes that have a long history are, of course, resistant to change. </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C6767BFD-3EA3-269D-8B1C-7ACD70620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6D2E94-3851-CBDB-3721-319FF690C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59289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73C8B-93CD-1C59-ACFD-F90111CD6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3A28F-8CFE-6CE1-F287-CA841E9F11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B5FD98-16EB-2BD7-E502-C2D08DB1E83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E042150-E513-8F5E-8512-E373A43F411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3DDD0A-261E-7A54-2F2E-3A1BAA881D2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708658-DB4A-90B1-84CD-17FB44CEBB7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6895B5-E7C4-2B56-E894-071D133C21C6}"/>
              </a:ext>
            </a:extLst>
          </p:cNvPr>
          <p:cNvSpPr txBox="1"/>
          <p:nvPr/>
        </p:nvSpPr>
        <p:spPr>
          <a:xfrm>
            <a:off x="792878" y="1922360"/>
            <a:ext cx="10461523" cy="73866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50559F50-3E60-2E70-0D02-D5D494BE1F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A270FB-17AE-7498-DEE1-EAB1891215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737CDE9-6645-D890-5E87-E2F391DDE815}"/>
              </a:ext>
            </a:extLst>
          </p:cNvPr>
          <p:cNvGrpSpPr/>
          <p:nvPr/>
        </p:nvGrpSpPr>
        <p:grpSpPr>
          <a:xfrm>
            <a:off x="1152390" y="2362013"/>
            <a:ext cx="9675462" cy="3577367"/>
            <a:chOff x="1797965" y="2239204"/>
            <a:chExt cx="10443551" cy="4200521"/>
          </a:xfrm>
        </p:grpSpPr>
        <p:pic>
          <p:nvPicPr>
            <p:cNvPr id="8" name="Picture 7">
              <a:extLst>
                <a:ext uri="{FF2B5EF4-FFF2-40B4-BE49-F238E27FC236}">
                  <a16:creationId xmlns:a16="http://schemas.microsoft.com/office/drawing/2014/main" id="{1EC4079B-E8F8-F098-A619-A1DAC35BF8F1}"/>
                </a:ext>
              </a:extLst>
            </p:cNvPr>
            <p:cNvPicPr>
              <a:picLocks noChangeAspect="1"/>
            </p:cNvPicPr>
            <p:nvPr/>
          </p:nvPicPr>
          <p:blipFill>
            <a:blip r:embed="rId3"/>
            <a:stretch>
              <a:fillRect/>
            </a:stretch>
          </p:blipFill>
          <p:spPr>
            <a:xfrm>
              <a:off x="6988024" y="2239204"/>
              <a:ext cx="5253492" cy="3976345"/>
            </a:xfrm>
            <a:prstGeom prst="rect">
              <a:avLst/>
            </a:prstGeom>
          </p:spPr>
        </p:pic>
        <p:sp>
          <p:nvSpPr>
            <p:cNvPr id="9" name="TextBox 8">
              <a:extLst>
                <a:ext uri="{FF2B5EF4-FFF2-40B4-BE49-F238E27FC236}">
                  <a16:creationId xmlns:a16="http://schemas.microsoft.com/office/drawing/2014/main" id="{616B1AB4-9903-F044-F6D4-48C63E737FC9}"/>
                </a:ext>
              </a:extLst>
            </p:cNvPr>
            <p:cNvSpPr txBox="1"/>
            <p:nvPr/>
          </p:nvSpPr>
          <p:spPr>
            <a:xfrm>
              <a:off x="1797965" y="2654074"/>
              <a:ext cx="4964612" cy="3785651"/>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11443076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BF339-D2EE-B112-B0D6-5BA52C49C4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298BCC-A23C-956D-CE67-FB64EC2403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A3EC12-1C4A-19CD-4C88-09B05396CE0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DC9A25D2-4D9B-ABF0-DD98-7A123EFBE0D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CC2E32-8613-8020-95C8-8EF756216B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764454-26A1-4DE1-B635-8E87845F1223}"/>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A121CAB-43DC-4136-4D04-3A2D2E59ED73}"/>
              </a:ext>
            </a:extLst>
          </p:cNvPr>
          <p:cNvSpPr txBox="1"/>
          <p:nvPr/>
        </p:nvSpPr>
        <p:spPr>
          <a:xfrm>
            <a:off x="792878" y="1922360"/>
            <a:ext cx="10461523" cy="418576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in an organization form attitudes about many different things.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Employees are likely to have attitudes about their salary, their promotion possibilities, their boss, employee benefits,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Some of these attitudes are more important than others. Especially important attitudes are:</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satisfaction, </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commitment, and </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engagement.</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98B8FF02-CE2E-F59D-5B79-260CB075DB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FAE814-3906-2DA1-7084-FB7F329AF3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6873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91E02-19F1-DC5C-FD97-68E6C21829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21A8A-DAD5-81B5-D3CB-1B18D10AF6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9E683B-37DC-64E2-12C5-7C027A1E81C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0F29230-A529-B8CE-ABF0-93AE7416A87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16AE12-B942-5294-228F-8A537007C4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16450A-D0A4-95AC-5DCC-6E2F75068A4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4A526F-6D47-C76E-7C4F-2B7DC9D03990}"/>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a:t>
            </a:r>
          </a:p>
        </p:txBody>
      </p:sp>
      <p:sp>
        <p:nvSpPr>
          <p:cNvPr id="4" name="TextBox 3">
            <a:extLst>
              <a:ext uri="{FF2B5EF4-FFF2-40B4-BE49-F238E27FC236}">
                <a16:creationId xmlns:a16="http://schemas.microsoft.com/office/drawing/2014/main" id="{AB89AB95-CA02-6FE7-5811-0CD4914D4B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6F687E-0296-0EBB-ABAE-3899365E0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94642A3F-64CC-E48B-C12C-D84769AE1218}"/>
              </a:ext>
            </a:extLst>
          </p:cNvPr>
          <p:cNvGraphicFramePr>
            <a:graphicFrameLocks noGrp="1"/>
          </p:cNvGraphicFramePr>
          <p:nvPr>
            <p:extLst>
              <p:ext uri="{D42A27DB-BD31-4B8C-83A1-F6EECF244321}">
                <p14:modId xmlns:p14="http://schemas.microsoft.com/office/powerpoint/2010/main" val="1471743694"/>
              </p:ext>
            </p:extLst>
          </p:nvPr>
        </p:nvGraphicFramePr>
        <p:xfrm>
          <a:off x="937599" y="2682512"/>
          <a:ext cx="9893821" cy="3444240"/>
        </p:xfrm>
        <a:graphic>
          <a:graphicData uri="http://schemas.openxmlformats.org/drawingml/2006/table">
            <a:tbl>
              <a:tblPr firstRow="1" bandRow="1"/>
              <a:tblGrid>
                <a:gridCol w="2177694">
                  <a:extLst>
                    <a:ext uri="{9D8B030D-6E8A-4147-A177-3AD203B41FA5}">
                      <a16:colId xmlns:a16="http://schemas.microsoft.com/office/drawing/2014/main" val="3966072766"/>
                    </a:ext>
                  </a:extLst>
                </a:gridCol>
                <a:gridCol w="7716127">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95274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02B5B-3060-5979-940B-1DCFF98A4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E2BE7F-32EE-82C0-5301-AFAC9A07FC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302F55-5606-9318-8DD1-A8B7DFD8221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DD09441-8443-7398-2EEA-5CB6C7814DF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CCC345-25B5-D1D2-4FEC-D618C34991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7B2057-E833-9437-1FA1-8F6D75F9ECD4}"/>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59E1ED-E23F-7946-CE1E-73D4EC3D8C43}"/>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FF4E4F-8395-8186-E622-51239155F6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C1E394-48A0-02B4-5321-AA9F352B3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F2051EB9-B47D-CB84-1CAB-A70339AE0E14}"/>
              </a:ext>
            </a:extLst>
          </p:cNvPr>
          <p:cNvGraphicFramePr>
            <a:graphicFrameLocks noGrp="1"/>
          </p:cNvGraphicFramePr>
          <p:nvPr>
            <p:extLst>
              <p:ext uri="{D42A27DB-BD31-4B8C-83A1-F6EECF244321}">
                <p14:modId xmlns:p14="http://schemas.microsoft.com/office/powerpoint/2010/main" val="2090513311"/>
              </p:ext>
            </p:extLst>
          </p:nvPr>
        </p:nvGraphicFramePr>
        <p:xfrm>
          <a:off x="1039624" y="2740574"/>
          <a:ext cx="9533101" cy="3188591"/>
        </p:xfrm>
        <a:graphic>
          <a:graphicData uri="http://schemas.openxmlformats.org/drawingml/2006/table">
            <a:tbl>
              <a:tblPr firstRow="1" bandRow="1"/>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129168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0BFBE-FABC-C500-23A5-701BF147AB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7FCCFC-C7D9-D13A-5094-20E4DE2E1D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F726F6-F785-B789-8943-26940823288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C7BDEACB-0D08-EFF9-0FB7-7CD0CF1C853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618A86-571D-05CF-5570-F92E6492D2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BD2731-31E6-28F6-DC2F-C2F1F45E4A2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DEE4B5-C4DE-1A0C-8F42-E2152B3FC0CD}"/>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47B468-02B6-D0F9-77DF-EACC8B5003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C280DFC-85CF-9501-D7FF-FC22F16A1C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586ADD5A-165F-53E3-66BB-0C3338A9D189}"/>
              </a:ext>
            </a:extLst>
          </p:cNvPr>
          <p:cNvGraphicFramePr>
            <a:graphicFrameLocks noGrp="1"/>
          </p:cNvGraphicFramePr>
          <p:nvPr>
            <p:extLst>
              <p:ext uri="{D42A27DB-BD31-4B8C-83A1-F6EECF244321}">
                <p14:modId xmlns:p14="http://schemas.microsoft.com/office/powerpoint/2010/main" val="768303570"/>
              </p:ext>
            </p:extLst>
          </p:nvPr>
        </p:nvGraphicFramePr>
        <p:xfrm>
          <a:off x="762000" y="2647056"/>
          <a:ext cx="10267678" cy="3444240"/>
        </p:xfrm>
        <a:graphic>
          <a:graphicData uri="http://schemas.openxmlformats.org/drawingml/2006/table">
            <a:tbl>
              <a:tblPr firstRow="1" bandRow="1"/>
              <a:tblGrid>
                <a:gridCol w="1612727">
                  <a:extLst>
                    <a:ext uri="{9D8B030D-6E8A-4147-A177-3AD203B41FA5}">
                      <a16:colId xmlns:a16="http://schemas.microsoft.com/office/drawing/2014/main" val="3966072766"/>
                    </a:ext>
                  </a:extLst>
                </a:gridCol>
                <a:gridCol w="865495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078801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38A2E-89B1-6E01-9FB2-2461F0811E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D85545-6ACA-EAFD-616D-F368F45D05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9A912B-8780-D8A5-E992-F16E237ED39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AE960C4B-4ACC-BC9B-5A51-1F2B8A771C5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921271-13A3-C0D9-34B8-13CBBA918D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5D54FC-BB4B-1449-24C5-C98E3AC5608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5D70CB3-807F-7885-E6F6-36D34A696F2A}"/>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738E611-B898-2A0F-845A-C9D4AEBD0D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D721A4-EC30-3AB8-2B69-9C0B6082E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330BCBF-8366-B784-E017-1FF549188CF6}"/>
              </a:ext>
            </a:extLst>
          </p:cNvPr>
          <p:cNvSpPr txBox="1"/>
          <p:nvPr/>
        </p:nvSpPr>
        <p:spPr>
          <a:xfrm>
            <a:off x="1330694" y="2881423"/>
            <a:ext cx="4668077" cy="2862322"/>
          </a:xfrm>
          <a:prstGeom prst="rect">
            <a:avLst/>
          </a:prstGeom>
          <a:noFill/>
        </p:spPr>
        <p:txBody>
          <a:bodyPr wrap="square">
            <a:spAutoFit/>
          </a:bodyPr>
          <a:lstStyle/>
          <a:p>
            <a:pPr algn="just"/>
            <a:endParaRPr lang="en-US" sz="2000" b="1"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pic>
        <p:nvPicPr>
          <p:cNvPr id="9" name="Picture 8">
            <a:extLst>
              <a:ext uri="{FF2B5EF4-FFF2-40B4-BE49-F238E27FC236}">
                <a16:creationId xmlns:a16="http://schemas.microsoft.com/office/drawing/2014/main" id="{E8394502-47AA-4F70-F8D4-635AFC2843BA}"/>
              </a:ext>
            </a:extLst>
          </p:cNvPr>
          <p:cNvPicPr>
            <a:picLocks noChangeAspect="1"/>
          </p:cNvPicPr>
          <p:nvPr/>
        </p:nvPicPr>
        <p:blipFill>
          <a:blip r:embed="rId3"/>
          <a:stretch>
            <a:fillRect/>
          </a:stretch>
        </p:blipFill>
        <p:spPr>
          <a:xfrm>
            <a:off x="6417219" y="2421941"/>
            <a:ext cx="4981903" cy="3460085"/>
          </a:xfrm>
          <a:prstGeom prst="rect">
            <a:avLst/>
          </a:prstGeom>
        </p:spPr>
      </p:pic>
    </p:spTree>
    <p:extLst>
      <p:ext uri="{BB962C8B-B14F-4D97-AF65-F5344CB8AC3E}">
        <p14:creationId xmlns:p14="http://schemas.microsoft.com/office/powerpoint/2010/main" val="42695923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5127B-5603-B1FE-FE3E-B99BF0EB3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620D92-13CE-C36B-7DCF-EF21E42B88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946693-EBFB-0D15-F08C-744AC2B6444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D5459233-D347-D4B8-4A5F-D9EB47590911}"/>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66D05-4333-98F1-6208-C6A5C25254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13A738-8E58-5582-D98D-CD0778E4A09B}"/>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455E2B7-AC6F-2EC9-A555-54F93E44B01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8772E71-E2B5-0F7D-61B0-1A9B69D83E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7DA877-B0A6-DFA9-EE94-C9C3042B2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487060C9-D9B1-DCDE-5158-85A200E8D63F}"/>
              </a:ext>
            </a:extLst>
          </p:cNvPr>
          <p:cNvGraphicFramePr>
            <a:graphicFrameLocks noGrp="1"/>
          </p:cNvGraphicFramePr>
          <p:nvPr>
            <p:extLst>
              <p:ext uri="{D42A27DB-BD31-4B8C-83A1-F6EECF244321}">
                <p14:modId xmlns:p14="http://schemas.microsoft.com/office/powerpoint/2010/main" val="1803519321"/>
              </p:ext>
            </p:extLst>
          </p:nvPr>
        </p:nvGraphicFramePr>
        <p:xfrm>
          <a:off x="586402" y="2803638"/>
          <a:ext cx="10812720" cy="3188591"/>
        </p:xfrm>
        <a:graphic>
          <a:graphicData uri="http://schemas.openxmlformats.org/drawingml/2006/table">
            <a:tbl>
              <a:tblPr firstRow="1" bandRow="1"/>
              <a:tblGrid>
                <a:gridCol w="2156800">
                  <a:extLst>
                    <a:ext uri="{9D8B030D-6E8A-4147-A177-3AD203B41FA5}">
                      <a16:colId xmlns:a16="http://schemas.microsoft.com/office/drawing/2014/main" val="3966072766"/>
                    </a:ext>
                  </a:extLst>
                </a:gridCol>
                <a:gridCol w="8655920">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856305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3DF4D-BDF9-B67E-F962-0AC5443E8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1F882-CB96-F508-8200-AE86A4E33E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348893-F37B-ED66-8448-CDC3726BEBB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86B6BB9-3C3A-367A-2F50-EB212B6CDFC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C30DA-5057-FF4F-CFDD-4387106659E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C9B954-C787-C31F-FD26-12E6B2A5ED7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50AFDC3-FA65-4D84-4194-E109FF784702}"/>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BC7D8E6-970A-D395-774D-DCDB16EC52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7F3966-9F99-E02C-F239-57BC7057F4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511EDC60-EDC6-DC29-E703-4996B4C6CDFC}"/>
              </a:ext>
            </a:extLst>
          </p:cNvPr>
          <p:cNvGraphicFramePr>
            <a:graphicFrameLocks noGrp="1"/>
          </p:cNvGraphicFramePr>
          <p:nvPr>
            <p:extLst>
              <p:ext uri="{D42A27DB-BD31-4B8C-83A1-F6EECF244321}">
                <p14:modId xmlns:p14="http://schemas.microsoft.com/office/powerpoint/2010/main" val="2885748139"/>
              </p:ext>
            </p:extLst>
          </p:nvPr>
        </p:nvGraphicFramePr>
        <p:xfrm>
          <a:off x="606057" y="2682512"/>
          <a:ext cx="10793065" cy="3444240"/>
        </p:xfrm>
        <a:graphic>
          <a:graphicData uri="http://schemas.openxmlformats.org/drawingml/2006/table">
            <a:tbl>
              <a:tblPr firstRow="1" bandRow="1"/>
              <a:tblGrid>
                <a:gridCol w="2322521">
                  <a:extLst>
                    <a:ext uri="{9D8B030D-6E8A-4147-A177-3AD203B41FA5}">
                      <a16:colId xmlns:a16="http://schemas.microsoft.com/office/drawing/2014/main" val="3966072766"/>
                    </a:ext>
                  </a:extLst>
                </a:gridCol>
                <a:gridCol w="847054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62795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39EAB-C955-D850-FAAE-4495A4E97A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C1C5AC-F6BD-F081-152B-476B5331FE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F686B2-73E7-6599-0CC1-44915890E2A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B38C3A33-71C2-961C-537B-153664145627}"/>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8823E9-E996-FF92-02F3-4ACB7351F9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8A4899-1401-CD5F-7FA4-6C407B457D9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66C627D-F2B9-2413-D4DD-323873688F83}"/>
              </a:ext>
            </a:extLst>
          </p:cNvPr>
          <p:cNvSpPr txBox="1"/>
          <p:nvPr/>
        </p:nvSpPr>
        <p:spPr>
          <a:xfrm>
            <a:off x="792878" y="1922360"/>
            <a:ext cx="10461523" cy="46166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p:txBody>
      </p:sp>
      <p:sp>
        <p:nvSpPr>
          <p:cNvPr id="4" name="TextBox 3">
            <a:extLst>
              <a:ext uri="{FF2B5EF4-FFF2-40B4-BE49-F238E27FC236}">
                <a16:creationId xmlns:a16="http://schemas.microsoft.com/office/drawing/2014/main" id="{6F6FAC83-26A4-306B-A10A-1484A15485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544FC1-06F8-D6E0-91C1-DAE6AD0A11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986DC3E7-7549-1539-8C18-66D72547A37B}"/>
              </a:ext>
            </a:extLst>
          </p:cNvPr>
          <p:cNvGraphicFramePr>
            <a:graphicFrameLocks noGrp="1"/>
          </p:cNvGraphicFramePr>
          <p:nvPr>
            <p:extLst>
              <p:ext uri="{D42A27DB-BD31-4B8C-83A1-F6EECF244321}">
                <p14:modId xmlns:p14="http://schemas.microsoft.com/office/powerpoint/2010/main" val="2205041552"/>
              </p:ext>
            </p:extLst>
          </p:nvPr>
        </p:nvGraphicFramePr>
        <p:xfrm>
          <a:off x="617280" y="2538377"/>
          <a:ext cx="10461523" cy="3444240"/>
        </p:xfrm>
        <a:graphic>
          <a:graphicData uri="http://schemas.openxmlformats.org/drawingml/2006/table">
            <a:tbl>
              <a:tblPr firstRow="1" bandRow="1"/>
              <a:tblGrid>
                <a:gridCol w="1528364">
                  <a:extLst>
                    <a:ext uri="{9D8B030D-6E8A-4147-A177-3AD203B41FA5}">
                      <a16:colId xmlns:a16="http://schemas.microsoft.com/office/drawing/2014/main" val="3966072766"/>
                    </a:ext>
                  </a:extLst>
                </a:gridCol>
                <a:gridCol w="893315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52597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55BE1-5CE1-40D6-600C-BE9DF5B74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AB6000-9E5A-AE15-985F-88C1AFF4AF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A86A17-E4B4-A2FA-8D18-5844B051FFD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7C8F571-4387-B337-6350-0C8384A5E15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DDCCD5-2A1E-9A97-6E7A-17AF094A00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FBAA10-25DD-2F6D-9AD8-42E78344109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DA9CCC-2F6F-E8BA-3F9A-ABBA58CE0A5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(Terminal and Instrumental Values):</a:t>
            </a:r>
          </a:p>
        </p:txBody>
      </p:sp>
      <p:sp>
        <p:nvSpPr>
          <p:cNvPr id="4" name="TextBox 3">
            <a:extLst>
              <a:ext uri="{FF2B5EF4-FFF2-40B4-BE49-F238E27FC236}">
                <a16:creationId xmlns:a16="http://schemas.microsoft.com/office/drawing/2014/main" id="{8964621A-CC37-8D4E-F505-ABAE0F6C5F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A7085A-4A05-0554-B7A2-09CA046468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48F9938C-FA27-1FD7-C3BD-00C5B9288549}"/>
              </a:ext>
            </a:extLst>
          </p:cNvPr>
          <p:cNvGraphicFramePr>
            <a:graphicFrameLocks noGrp="1"/>
          </p:cNvGraphicFramePr>
          <p:nvPr>
            <p:extLst>
              <p:ext uri="{D42A27DB-BD31-4B8C-83A1-F6EECF244321}">
                <p14:modId xmlns:p14="http://schemas.microsoft.com/office/powerpoint/2010/main" val="368677110"/>
              </p:ext>
            </p:extLst>
          </p:nvPr>
        </p:nvGraphicFramePr>
        <p:xfrm>
          <a:off x="922745" y="2851495"/>
          <a:ext cx="9649980" cy="3188591"/>
        </p:xfrm>
        <a:graphic>
          <a:graphicData uri="http://schemas.openxmlformats.org/drawingml/2006/table">
            <a:tbl>
              <a:tblPr firstRow="1" bandRow="1"/>
              <a:tblGrid>
                <a:gridCol w="1491744">
                  <a:extLst>
                    <a:ext uri="{9D8B030D-6E8A-4147-A177-3AD203B41FA5}">
                      <a16:colId xmlns:a16="http://schemas.microsoft.com/office/drawing/2014/main" val="3966072766"/>
                    </a:ext>
                  </a:extLst>
                </a:gridCol>
                <a:gridCol w="815823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685083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27EE5-AD5E-6FB0-3107-673CC265FA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47492C-736C-6BB1-FF9B-312C69F11A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F424A5-C07E-92CF-776D-DE0B788800E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E0BD55B-577A-4564-3477-7718C837D169}"/>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71820D-432A-CA19-2FE7-76800F1646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079E5D-0975-C563-1396-0A61164EFAB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76F7BF4-1E05-EDEF-3EC5-CE4C31405DDE}"/>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(Terminal and Instrumental Values):</a:t>
            </a:r>
          </a:p>
        </p:txBody>
      </p:sp>
      <p:sp>
        <p:nvSpPr>
          <p:cNvPr id="4" name="TextBox 3">
            <a:extLst>
              <a:ext uri="{FF2B5EF4-FFF2-40B4-BE49-F238E27FC236}">
                <a16:creationId xmlns:a16="http://schemas.microsoft.com/office/drawing/2014/main" id="{A82DA1A8-0FD3-D67C-F6EC-632774685B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9586C3-3780-4FF3-8B2F-FF3E01B1CD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1BB3C2A5-0A30-91B3-4C13-9723F724D902}"/>
              </a:ext>
            </a:extLst>
          </p:cNvPr>
          <p:cNvGraphicFramePr>
            <a:graphicFrameLocks noGrp="1"/>
          </p:cNvGraphicFramePr>
          <p:nvPr>
            <p:extLst>
              <p:ext uri="{D42A27DB-BD31-4B8C-83A1-F6EECF244321}">
                <p14:modId xmlns:p14="http://schemas.microsoft.com/office/powerpoint/2010/main" val="258464093"/>
              </p:ext>
            </p:extLst>
          </p:nvPr>
        </p:nvGraphicFramePr>
        <p:xfrm>
          <a:off x="942321" y="2810336"/>
          <a:ext cx="9649980" cy="3188591"/>
        </p:xfrm>
        <a:graphic>
          <a:graphicData uri="http://schemas.openxmlformats.org/drawingml/2006/table">
            <a:tbl>
              <a:tblPr firstRow="1" bandRow="1"/>
              <a:tblGrid>
                <a:gridCol w="1976741">
                  <a:extLst>
                    <a:ext uri="{9D8B030D-6E8A-4147-A177-3AD203B41FA5}">
                      <a16:colId xmlns:a16="http://schemas.microsoft.com/office/drawing/2014/main" val="3966072766"/>
                    </a:ext>
                  </a:extLst>
                </a:gridCol>
                <a:gridCol w="767323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244134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7E761-F547-1E50-71AB-B8CB26F9B2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5BBBB-BE81-C872-F762-B80526EF36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F727B2-0E2C-1A4A-8A25-6D21EFE87AE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94A77B1-3BB5-A93E-7D6E-5AE3571FBA1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5805FE-EBAD-50E4-64BE-C6256EE86D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13C3E2-C03F-F0F8-549C-3EDB0413FC2E}"/>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0F1D184-68C6-D9D7-7404-73DD2F98E24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(Intrinsic and Extrinsic Values):</a:t>
            </a:r>
          </a:p>
        </p:txBody>
      </p:sp>
      <p:sp>
        <p:nvSpPr>
          <p:cNvPr id="4" name="TextBox 3">
            <a:extLst>
              <a:ext uri="{FF2B5EF4-FFF2-40B4-BE49-F238E27FC236}">
                <a16:creationId xmlns:a16="http://schemas.microsoft.com/office/drawing/2014/main" id="{778787E7-ED14-DDE2-4671-370B650376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AAAC7C-2E24-F094-1AAB-24AC23B26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180C276B-7862-1B84-939E-362429764E8D}"/>
              </a:ext>
            </a:extLst>
          </p:cNvPr>
          <p:cNvGraphicFramePr>
            <a:graphicFrameLocks noGrp="1"/>
          </p:cNvGraphicFramePr>
          <p:nvPr>
            <p:extLst>
              <p:ext uri="{D42A27DB-BD31-4B8C-83A1-F6EECF244321}">
                <p14:modId xmlns:p14="http://schemas.microsoft.com/office/powerpoint/2010/main" val="1164666355"/>
              </p:ext>
            </p:extLst>
          </p:nvPr>
        </p:nvGraphicFramePr>
        <p:xfrm>
          <a:off x="854573" y="2753357"/>
          <a:ext cx="10399828" cy="3188591"/>
        </p:xfrm>
        <a:graphic>
          <a:graphicData uri="http://schemas.openxmlformats.org/drawingml/2006/table">
            <a:tbl>
              <a:tblPr firstRow="1" bandRow="1"/>
              <a:tblGrid>
                <a:gridCol w="1955512">
                  <a:extLst>
                    <a:ext uri="{9D8B030D-6E8A-4147-A177-3AD203B41FA5}">
                      <a16:colId xmlns:a16="http://schemas.microsoft.com/office/drawing/2014/main" val="3966072766"/>
                    </a:ext>
                  </a:extLst>
                </a:gridCol>
                <a:gridCol w="844431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859347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829C-15E7-C880-41A6-4A657DCA4F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06135E-36F7-A4C6-98BE-89897343F2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B122B6-660B-2F4B-52CA-95CE52BE4B2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A44DCD1-65D2-7CF1-5161-8895543D8C22}"/>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B71F3-0E5D-1850-5C8A-E8262090FC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27365F-424B-E020-9A31-8CA7E7376E8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53EF831-CAB9-15A7-605E-BCF259C6980D}"/>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Conflicts among Values:</a:t>
            </a:r>
          </a:p>
        </p:txBody>
      </p:sp>
      <p:sp>
        <p:nvSpPr>
          <p:cNvPr id="4" name="TextBox 3">
            <a:extLst>
              <a:ext uri="{FF2B5EF4-FFF2-40B4-BE49-F238E27FC236}">
                <a16:creationId xmlns:a16="http://schemas.microsoft.com/office/drawing/2014/main" id="{2A2E5F41-D8B3-EF00-1C20-2B5CAF9A17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7960EC-52BC-346E-1BBA-6875B0A73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C457E582-B511-051E-38E6-BC1D3FFBCC1C}"/>
              </a:ext>
            </a:extLst>
          </p:cNvPr>
          <p:cNvGraphicFramePr>
            <a:graphicFrameLocks noGrp="1"/>
          </p:cNvGraphicFramePr>
          <p:nvPr>
            <p:extLst>
              <p:ext uri="{D42A27DB-BD31-4B8C-83A1-F6EECF244321}">
                <p14:modId xmlns:p14="http://schemas.microsoft.com/office/powerpoint/2010/main" val="529428722"/>
              </p:ext>
            </p:extLst>
          </p:nvPr>
        </p:nvGraphicFramePr>
        <p:xfrm>
          <a:off x="762000" y="2682512"/>
          <a:ext cx="10488566" cy="3444240"/>
        </p:xfrm>
        <a:graphic>
          <a:graphicData uri="http://schemas.openxmlformats.org/drawingml/2006/table">
            <a:tbl>
              <a:tblPr firstRow="1" bandRow="1"/>
              <a:tblGrid>
                <a:gridCol w="2226958">
                  <a:extLst>
                    <a:ext uri="{9D8B030D-6E8A-4147-A177-3AD203B41FA5}">
                      <a16:colId xmlns:a16="http://schemas.microsoft.com/office/drawing/2014/main" val="3966072766"/>
                    </a:ext>
                  </a:extLst>
                </a:gridCol>
                <a:gridCol w="826160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Intrapersonal value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37453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5E3CD-F746-1141-670A-5D437538E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EA36A-E716-DA99-BC70-2698877FB1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593EFD-035F-6B90-9BFF-0BEB39CFBEB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8C64283-A8F6-05AF-B689-1E8DB0478B61}"/>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945E8-CD90-A350-55B6-9DCC3BFBC08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34D8C5-0786-EFF7-5A43-24A5C55DAD5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81E51F-28AE-DEC6-2019-02A8CD193A2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Conflicts among Values:</a:t>
            </a:r>
          </a:p>
        </p:txBody>
      </p:sp>
      <p:sp>
        <p:nvSpPr>
          <p:cNvPr id="4" name="TextBox 3">
            <a:extLst>
              <a:ext uri="{FF2B5EF4-FFF2-40B4-BE49-F238E27FC236}">
                <a16:creationId xmlns:a16="http://schemas.microsoft.com/office/drawing/2014/main" id="{9CD10F09-D95A-64C2-E24A-5B15E2264B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F6FE10-AAD5-F539-D658-9BBE9C84F4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1241FFA0-8F33-3839-50AC-E81C7DF69D56}"/>
              </a:ext>
            </a:extLst>
          </p:cNvPr>
          <p:cNvGraphicFramePr>
            <a:graphicFrameLocks noGrp="1"/>
          </p:cNvGraphicFramePr>
          <p:nvPr>
            <p:extLst>
              <p:ext uri="{D42A27DB-BD31-4B8C-83A1-F6EECF244321}">
                <p14:modId xmlns:p14="http://schemas.microsoft.com/office/powerpoint/2010/main" val="172779650"/>
              </p:ext>
            </p:extLst>
          </p:nvPr>
        </p:nvGraphicFramePr>
        <p:xfrm>
          <a:off x="792878" y="2681595"/>
          <a:ext cx="10461523" cy="3446075"/>
        </p:xfrm>
        <a:graphic>
          <a:graphicData uri="http://schemas.openxmlformats.org/drawingml/2006/table">
            <a:tbl>
              <a:tblPr firstRow="1" bandRow="1"/>
              <a:tblGrid>
                <a:gridCol w="2298675">
                  <a:extLst>
                    <a:ext uri="{9D8B030D-6E8A-4147-A177-3AD203B41FA5}">
                      <a16:colId xmlns:a16="http://schemas.microsoft.com/office/drawing/2014/main" val="3966072766"/>
                    </a:ext>
                  </a:extLst>
                </a:gridCol>
                <a:gridCol w="8162848">
                  <a:extLst>
                    <a:ext uri="{9D8B030D-6E8A-4147-A177-3AD203B41FA5}">
                      <a16:colId xmlns:a16="http://schemas.microsoft.com/office/drawing/2014/main" val="3536453227"/>
                    </a:ext>
                  </a:extLst>
                </a:gridCol>
              </a:tblGrid>
              <a:tr h="344607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756735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A3610-1E1B-7446-8671-4D8EC097BD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3230A7-89AF-5BA2-2B86-81936A1027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BE5C56-F9C4-325D-78B4-78430EC54A2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B3E1C0A1-4079-A64E-ABE2-7D989848292A}"/>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A9745D-57D3-E769-786D-0EA15273F68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FAD392-4783-3FDC-07B5-548273A033B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CFE879-4C69-2734-7C96-299E7E7CF129}"/>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sp>
        <p:nvSpPr>
          <p:cNvPr id="4" name="TextBox 3">
            <a:extLst>
              <a:ext uri="{FF2B5EF4-FFF2-40B4-BE49-F238E27FC236}">
                <a16:creationId xmlns:a16="http://schemas.microsoft.com/office/drawing/2014/main" id="{A9CD9CAE-BDB5-0412-13E3-822E0BFEF6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6B1DE7-D214-DE2F-F684-11DC1D9120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FEBA09DD-52EE-08F6-F0E9-76D1F6B5EFB0}"/>
              </a:ext>
            </a:extLst>
          </p:cNvPr>
          <p:cNvGraphicFramePr>
            <a:graphicFrameLocks noGrp="1"/>
          </p:cNvGraphicFramePr>
          <p:nvPr>
            <p:extLst>
              <p:ext uri="{D42A27DB-BD31-4B8C-83A1-F6EECF244321}">
                <p14:modId xmlns:p14="http://schemas.microsoft.com/office/powerpoint/2010/main" val="2050050862"/>
              </p:ext>
            </p:extLst>
          </p:nvPr>
        </p:nvGraphicFramePr>
        <p:xfrm>
          <a:off x="792878" y="2990081"/>
          <a:ext cx="10192711" cy="2967682"/>
        </p:xfrm>
        <a:graphic>
          <a:graphicData uri="http://schemas.openxmlformats.org/drawingml/2006/table">
            <a:tbl>
              <a:tblPr firstRow="1" bandRow="1"/>
              <a:tblGrid>
                <a:gridCol w="1916568">
                  <a:extLst>
                    <a:ext uri="{9D8B030D-6E8A-4147-A177-3AD203B41FA5}">
                      <a16:colId xmlns:a16="http://schemas.microsoft.com/office/drawing/2014/main" val="3966072766"/>
                    </a:ext>
                  </a:extLst>
                </a:gridCol>
                <a:gridCol w="8276143">
                  <a:extLst>
                    <a:ext uri="{9D8B030D-6E8A-4147-A177-3AD203B41FA5}">
                      <a16:colId xmlns:a16="http://schemas.microsoft.com/office/drawing/2014/main" val="3536453227"/>
                    </a:ext>
                  </a:extLst>
                </a:gridCol>
              </a:tblGrid>
              <a:tr h="296768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14614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EB6EE-D17C-AC5E-19E9-7F1A8CA9AA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4758DF-B82D-2885-C13D-0AF999FF8B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102B1E-2088-B644-F4EE-14895F0A530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D881FF3-D818-66A9-3B0B-EB8704C3C1F2}"/>
              </a:ext>
            </a:extLst>
          </p:cNvPr>
          <p:cNvSpPr/>
          <p:nvPr/>
        </p:nvSpPr>
        <p:spPr>
          <a:xfrm>
            <a:off x="933098" y="6760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A13EB7-D96C-1222-04C7-775CFF25CA40}"/>
              </a:ext>
            </a:extLst>
          </p:cNvPr>
          <p:cNvSpPr txBox="1"/>
          <p:nvPr/>
        </p:nvSpPr>
        <p:spPr>
          <a:xfrm>
            <a:off x="1092841" y="7043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496719-D571-5385-7CE8-AB3B397C71DA}"/>
              </a:ext>
            </a:extLst>
          </p:cNvPr>
          <p:cNvSpPr txBox="1"/>
          <p:nvPr/>
        </p:nvSpPr>
        <p:spPr>
          <a:xfrm>
            <a:off x="1127138" y="91774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F10412-94CD-1524-CE2B-B716E636A047}"/>
              </a:ext>
            </a:extLst>
          </p:cNvPr>
          <p:cNvSpPr txBox="1"/>
          <p:nvPr/>
        </p:nvSpPr>
        <p:spPr>
          <a:xfrm>
            <a:off x="762000" y="1775354"/>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sp>
        <p:nvSpPr>
          <p:cNvPr id="4" name="TextBox 3">
            <a:extLst>
              <a:ext uri="{FF2B5EF4-FFF2-40B4-BE49-F238E27FC236}">
                <a16:creationId xmlns:a16="http://schemas.microsoft.com/office/drawing/2014/main" id="{A914DB8D-CEBA-BC38-71D0-5E95DB2E09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44DE6A-8ABC-C736-A5FF-2681777BE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762A1360-9673-B77D-86CB-92625BB5D0AE}"/>
              </a:ext>
            </a:extLst>
          </p:cNvPr>
          <p:cNvGraphicFramePr>
            <a:graphicFrameLocks noGrp="1"/>
          </p:cNvGraphicFramePr>
          <p:nvPr>
            <p:extLst>
              <p:ext uri="{D42A27DB-BD31-4B8C-83A1-F6EECF244321}">
                <p14:modId xmlns:p14="http://schemas.microsoft.com/office/powerpoint/2010/main" val="3446496233"/>
              </p:ext>
            </p:extLst>
          </p:nvPr>
        </p:nvGraphicFramePr>
        <p:xfrm>
          <a:off x="617280" y="2574059"/>
          <a:ext cx="10781842" cy="3444240"/>
        </p:xfrm>
        <a:graphic>
          <a:graphicData uri="http://schemas.openxmlformats.org/drawingml/2006/table">
            <a:tbl>
              <a:tblPr firstRow="1" bandRow="1"/>
              <a:tblGrid>
                <a:gridCol w="2027344">
                  <a:extLst>
                    <a:ext uri="{9D8B030D-6E8A-4147-A177-3AD203B41FA5}">
                      <a16:colId xmlns:a16="http://schemas.microsoft.com/office/drawing/2014/main" val="3966072766"/>
                    </a:ext>
                  </a:extLst>
                </a:gridCol>
                <a:gridCol w="875449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are influenced by culture. Research has found that a large number of basic values can be condensed into two major dimensions that vary across cultures:.</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traditional/secular–rational values and</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survival/self-expression values</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Traditional/secular-rational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the contrast between societies in which religion is very important and those in which it is not</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 traditional societies emphasize the importance of parent–child ties and deference to authority, which is reflected in high levels of national pride and a nationalistic outlook. </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have the opposite characteristics.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46928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5A37D-F7AA-53C8-977D-9700288638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69B4B3-7B1E-D393-A42C-3BD20E85DA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7C3555-D2DF-CD58-D951-C86F400850D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FB128E6-37AD-22CA-DA64-139853EDF90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83F6B3-03E8-463C-9934-274EAE4149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DA921C-A89D-5334-1FD7-8A251DC1F35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9713A9C-69E7-DEC5-5633-D1EDD859A82A}"/>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sp>
        <p:nvSpPr>
          <p:cNvPr id="4" name="TextBox 3">
            <a:extLst>
              <a:ext uri="{FF2B5EF4-FFF2-40B4-BE49-F238E27FC236}">
                <a16:creationId xmlns:a16="http://schemas.microsoft.com/office/drawing/2014/main" id="{0C6248C6-4945-2A51-2F19-90F47C50DD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54D825-C555-A45A-0A12-E50DDDE2E2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BB79FC2B-EDC2-DD42-B25E-3ADD1D87D672}"/>
              </a:ext>
            </a:extLst>
          </p:cNvPr>
          <p:cNvGraphicFramePr>
            <a:graphicFrameLocks noGrp="1"/>
          </p:cNvGraphicFramePr>
          <p:nvPr>
            <p:extLst>
              <p:ext uri="{D42A27DB-BD31-4B8C-83A1-F6EECF244321}">
                <p14:modId xmlns:p14="http://schemas.microsoft.com/office/powerpoint/2010/main" val="143328049"/>
              </p:ext>
            </p:extLst>
          </p:nvPr>
        </p:nvGraphicFramePr>
        <p:xfrm>
          <a:off x="929191" y="3010522"/>
          <a:ext cx="10325210" cy="2739037"/>
        </p:xfrm>
        <a:graphic>
          <a:graphicData uri="http://schemas.openxmlformats.org/drawingml/2006/table">
            <a:tbl>
              <a:tblPr firstRow="1" bandRow="1"/>
              <a:tblGrid>
                <a:gridCol w="1941481">
                  <a:extLst>
                    <a:ext uri="{9D8B030D-6E8A-4147-A177-3AD203B41FA5}">
                      <a16:colId xmlns:a16="http://schemas.microsoft.com/office/drawing/2014/main" val="3966072766"/>
                    </a:ext>
                  </a:extLst>
                </a:gridCol>
                <a:gridCol w="8383729">
                  <a:extLst>
                    <a:ext uri="{9D8B030D-6E8A-4147-A177-3AD203B41FA5}">
                      <a16:colId xmlns:a16="http://schemas.microsoft.com/office/drawing/2014/main" val="3536453227"/>
                    </a:ext>
                  </a:extLst>
                </a:gridCol>
              </a:tblGrid>
              <a:tr h="27390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Survival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economic and physical security. </a:t>
                      </a:r>
                    </a:p>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Self-expression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subjective well-being, self-expression, and quality of life, giving high priority to environmental protection, diversity tolerance, and participation in decision making. </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that rank high on self-expression values also tend to have higher interpersonal trust and tolerance and value individual freedom and self-expression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508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0E60-CED3-88E6-C3F2-819B6774C6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F2589-BFDF-0B00-CB72-4177B8FF5E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B15D39-0987-FA52-09DA-CD0193AAF9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812D6BD8-297B-DE31-BFC7-65FA8114699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73AA36-F673-3C24-1587-3DCF67A1E4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6C496B-6A90-4206-6EED-02F77D75FFD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032210F-5185-B707-AD70-9B0582E3EE1B}"/>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Role of Emotions in Behavior:</a:t>
            </a:r>
          </a:p>
        </p:txBody>
      </p:sp>
      <p:sp>
        <p:nvSpPr>
          <p:cNvPr id="4" name="TextBox 3">
            <a:extLst>
              <a:ext uri="{FF2B5EF4-FFF2-40B4-BE49-F238E27FC236}">
                <a16:creationId xmlns:a16="http://schemas.microsoft.com/office/drawing/2014/main" id="{E0F99737-15D1-C159-3B81-BA5BFC4F71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6F36F1-A754-CB5B-ECC3-818F5D6C0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B0FAC84E-0E47-C475-9D93-2B0C05B6C288}"/>
              </a:ext>
            </a:extLst>
          </p:cNvPr>
          <p:cNvGraphicFramePr>
            <a:graphicFrameLocks noGrp="1"/>
          </p:cNvGraphicFramePr>
          <p:nvPr>
            <p:extLst>
              <p:ext uri="{D42A27DB-BD31-4B8C-83A1-F6EECF244321}">
                <p14:modId xmlns:p14="http://schemas.microsoft.com/office/powerpoint/2010/main" val="2933816074"/>
              </p:ext>
            </p:extLst>
          </p:nvPr>
        </p:nvGraphicFramePr>
        <p:xfrm>
          <a:off x="792878" y="2835930"/>
          <a:ext cx="10401408" cy="3188591"/>
        </p:xfrm>
        <a:graphic>
          <a:graphicData uri="http://schemas.openxmlformats.org/drawingml/2006/table">
            <a:tbl>
              <a:tblPr firstRow="1" bandRow="1"/>
              <a:tblGrid>
                <a:gridCol w="1615126">
                  <a:extLst>
                    <a:ext uri="{9D8B030D-6E8A-4147-A177-3AD203B41FA5}">
                      <a16:colId xmlns:a16="http://schemas.microsoft.com/office/drawing/2014/main" val="3966072766"/>
                    </a:ext>
                  </a:extLst>
                </a:gridCol>
                <a:gridCol w="878628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455874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08336-1696-DDD3-D259-C75E83876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9AD628-CB11-20AC-8219-353B7EDBF6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86E1DF-E8C5-0E66-0345-C3B2AE0B073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A1404B0-DD15-05AE-9791-A70317619219}"/>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51AC4A-024A-3E0F-2142-B2A8D893AB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605248-320C-2643-458F-3550D2DFEC9B}"/>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F06420E-BA59-9C91-6F76-A13C3B7C64F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Role of Emotions in Behavior:</a:t>
            </a:r>
          </a:p>
        </p:txBody>
      </p:sp>
      <p:sp>
        <p:nvSpPr>
          <p:cNvPr id="4" name="TextBox 3">
            <a:extLst>
              <a:ext uri="{FF2B5EF4-FFF2-40B4-BE49-F238E27FC236}">
                <a16:creationId xmlns:a16="http://schemas.microsoft.com/office/drawing/2014/main" id="{5FB0723E-3BC5-4422-C965-9E92B0EF52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6CA59B-1E23-5733-44D4-F362DBCD50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F15450D2-C1E0-3190-32EC-255D28FCF71B}"/>
              </a:ext>
            </a:extLst>
          </p:cNvPr>
          <p:cNvGraphicFramePr>
            <a:graphicFrameLocks noGrp="1"/>
          </p:cNvGraphicFramePr>
          <p:nvPr>
            <p:extLst>
              <p:ext uri="{D42A27DB-BD31-4B8C-83A1-F6EECF244321}">
                <p14:modId xmlns:p14="http://schemas.microsoft.com/office/powerpoint/2010/main" val="249702948"/>
              </p:ext>
            </p:extLst>
          </p:nvPr>
        </p:nvGraphicFramePr>
        <p:xfrm>
          <a:off x="670496" y="2740574"/>
          <a:ext cx="10728625" cy="3188591"/>
        </p:xfrm>
        <a:graphic>
          <a:graphicData uri="http://schemas.openxmlformats.org/drawingml/2006/table">
            <a:tbl>
              <a:tblPr firstRow="1" bandRow="1"/>
              <a:tblGrid>
                <a:gridCol w="2636821">
                  <a:extLst>
                    <a:ext uri="{9D8B030D-6E8A-4147-A177-3AD203B41FA5}">
                      <a16:colId xmlns:a16="http://schemas.microsoft.com/office/drawing/2014/main" val="3966072766"/>
                    </a:ext>
                  </a:extLst>
                </a:gridCol>
                <a:gridCol w="8091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15363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4D968-4BF9-B4CA-F8FF-9409FAF672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958B0C-5D43-1535-3486-CBA2E9700F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CDEFCB-2C81-8F95-46B2-9550025C189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A910DD3-96A6-7C34-193F-2BB7371EEBE3}"/>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CC29E-5425-1600-0D59-18BB1D29D2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58910-4B91-BE92-21D9-C5710A77ABF1}"/>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56F0EDA-ABBB-D541-F7C5-5621E60B16CE}"/>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sp>
        <p:nvSpPr>
          <p:cNvPr id="4" name="TextBox 3">
            <a:extLst>
              <a:ext uri="{FF2B5EF4-FFF2-40B4-BE49-F238E27FC236}">
                <a16:creationId xmlns:a16="http://schemas.microsoft.com/office/drawing/2014/main" id="{63A2A1F1-55B9-334D-E392-EA6948F91F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5FA418-DED1-BC61-0DDD-2A3A17AAB6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6505DE07-D8F0-97BF-EA71-7AD562C2019F}"/>
              </a:ext>
            </a:extLst>
          </p:cNvPr>
          <p:cNvGrpSpPr/>
          <p:nvPr/>
        </p:nvGrpSpPr>
        <p:grpSpPr>
          <a:xfrm>
            <a:off x="1216924" y="2454201"/>
            <a:ext cx="9355801" cy="3500301"/>
            <a:chOff x="1967071" y="2016094"/>
            <a:chExt cx="9573189" cy="3500301"/>
          </a:xfrm>
        </p:grpSpPr>
        <p:pic>
          <p:nvPicPr>
            <p:cNvPr id="9" name="Picture 8">
              <a:extLst>
                <a:ext uri="{FF2B5EF4-FFF2-40B4-BE49-F238E27FC236}">
                  <a16:creationId xmlns:a16="http://schemas.microsoft.com/office/drawing/2014/main" id="{DF9521B8-39D1-2B4A-D248-072B60FE1736}"/>
                </a:ext>
              </a:extLst>
            </p:cNvPr>
            <p:cNvPicPr>
              <a:picLocks noChangeAspect="1"/>
            </p:cNvPicPr>
            <p:nvPr/>
          </p:nvPicPr>
          <p:blipFill>
            <a:blip r:embed="rId3"/>
            <a:stretch>
              <a:fillRect/>
            </a:stretch>
          </p:blipFill>
          <p:spPr>
            <a:xfrm>
              <a:off x="6149110" y="2016094"/>
              <a:ext cx="5391150" cy="3500301"/>
            </a:xfrm>
            <a:prstGeom prst="rect">
              <a:avLst/>
            </a:prstGeom>
          </p:spPr>
        </p:pic>
        <p:sp>
          <p:nvSpPr>
            <p:cNvPr id="11" name="TextBox 10">
              <a:extLst>
                <a:ext uri="{FF2B5EF4-FFF2-40B4-BE49-F238E27FC236}">
                  <a16:creationId xmlns:a16="http://schemas.microsoft.com/office/drawing/2014/main" id="{C0400381-E93A-9E52-D82D-54C23776C0B4}"/>
                </a:ext>
              </a:extLst>
            </p:cNvPr>
            <p:cNvSpPr txBox="1"/>
            <p:nvPr/>
          </p:nvSpPr>
          <p:spPr>
            <a:xfrm>
              <a:off x="1967071" y="2774073"/>
              <a:ext cx="4075819" cy="2246769"/>
            </a:xfrm>
            <a:prstGeom prst="rect">
              <a:avLst/>
            </a:prstGeom>
            <a:solidFill>
              <a:srgbClr val="FF9518"/>
            </a:solidFill>
          </p:spPr>
          <p:txBody>
            <a:bodyPr wrap="square">
              <a:spAutoFit/>
            </a:bodyPr>
            <a:lstStyle/>
            <a:p>
              <a:pPr algn="just"/>
              <a:r>
                <a:rPr lang="en-US" sz="2000" i="1" dirty="0">
                  <a:solidFill>
                    <a:srgbClr val="3F3F3F"/>
                  </a:solidFill>
                  <a:latin typeface="Times New Roman" panose="02020603050405020304" pitchFamily="18" charset="0"/>
                  <a:cs typeface="Times New Roman" panose="02020603050405020304" pitchFamily="18" charset="0"/>
                </a:rPr>
                <a:t>Affect and mood play important roles in how we perform our jobs and how others perceive us. These two Starbucks baristas, for example, are happy and engaging. Their positive mood and affect, in turn, can make their customers feel good as well.</a:t>
              </a:r>
              <a:endParaRPr lang="en-US" sz="2000"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4636871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85B78-0488-23B4-AE8F-BF7EC95A6A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A8F05-A3D2-2859-7EE0-5E234B529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07BD2A-F541-8C11-01E8-5C1EB5C3E0A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EE140E3-4D4A-5D0B-3B8D-DCB207C03E35}"/>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423A35-6718-D9CF-E728-0BCE2B0CBA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84CBCC-F789-F108-E713-8BADA6D7BDC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80C6965-720C-C0C5-35F7-6CACE872E1E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sp>
        <p:nvSpPr>
          <p:cNvPr id="4" name="TextBox 3">
            <a:extLst>
              <a:ext uri="{FF2B5EF4-FFF2-40B4-BE49-F238E27FC236}">
                <a16:creationId xmlns:a16="http://schemas.microsoft.com/office/drawing/2014/main" id="{DC16BFC4-D39D-0BDB-6554-C5C6FBE907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9BE7DB-4D4C-7792-ACAC-754E4BFFE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5CD2EBCC-AC67-EB90-29B9-C471C5E76078}"/>
              </a:ext>
            </a:extLst>
          </p:cNvPr>
          <p:cNvGraphicFramePr>
            <a:graphicFrameLocks noGrp="1"/>
          </p:cNvGraphicFramePr>
          <p:nvPr>
            <p:extLst>
              <p:ext uri="{D42A27DB-BD31-4B8C-83A1-F6EECF244321}">
                <p14:modId xmlns:p14="http://schemas.microsoft.com/office/powerpoint/2010/main" val="2051924022"/>
              </p:ext>
            </p:extLst>
          </p:nvPr>
        </p:nvGraphicFramePr>
        <p:xfrm>
          <a:off x="942321" y="2851495"/>
          <a:ext cx="9776103" cy="3188591"/>
        </p:xfrm>
        <a:graphic>
          <a:graphicData uri="http://schemas.openxmlformats.org/drawingml/2006/table">
            <a:tbl>
              <a:tblPr firstRow="1" bandRow="1"/>
              <a:tblGrid>
                <a:gridCol w="1518802">
                  <a:extLst>
                    <a:ext uri="{9D8B030D-6E8A-4147-A177-3AD203B41FA5}">
                      <a16:colId xmlns:a16="http://schemas.microsoft.com/office/drawing/2014/main" val="3966072766"/>
                    </a:ext>
                  </a:extLst>
                </a:gridCol>
                <a:gridCol w="825730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Affectivity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Affectivity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represents our tendency to experience a particular mood or to react to things with certain emotions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Researchers have identified two types of affectivity: positive and negative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 affect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which reflects a combination of high energy and positive evaluation characterized by emotions like elation.</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Negative affect,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comprises feelings of being upset, fearful, and distressed.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1643852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CC302-C159-AB84-ABBC-8AC30E8F9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0AEBC7-726F-BC15-007C-5D0031845D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1C6D90-7E0C-F384-9064-5ED0956FE4A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6C4C662C-3506-6F9A-78F9-E3A54796156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DD6253-3763-D9B8-0B7C-B6F5AD2BFB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F9DA9F-BE41-FE88-DB52-3C51C968C62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B04E6C-D901-A017-E52C-3E6266441EC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sp>
        <p:nvSpPr>
          <p:cNvPr id="4" name="TextBox 3">
            <a:extLst>
              <a:ext uri="{FF2B5EF4-FFF2-40B4-BE49-F238E27FC236}">
                <a16:creationId xmlns:a16="http://schemas.microsoft.com/office/drawing/2014/main" id="{30938F2B-371A-18BA-5377-F8C59C3C50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86145F-C357-0CD3-30AC-236383427D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31F4EEA4-4EEA-665B-3641-2AC5060B8609}"/>
              </a:ext>
            </a:extLst>
          </p:cNvPr>
          <p:cNvGrpSpPr/>
          <p:nvPr/>
        </p:nvGrpSpPr>
        <p:grpSpPr>
          <a:xfrm>
            <a:off x="2187971" y="2990081"/>
            <a:ext cx="7865370" cy="2464684"/>
            <a:chOff x="3308200" y="2404407"/>
            <a:chExt cx="7865370" cy="2464684"/>
          </a:xfrm>
        </p:grpSpPr>
        <p:pic>
          <p:nvPicPr>
            <p:cNvPr id="9" name="Picture 8">
              <a:extLst>
                <a:ext uri="{FF2B5EF4-FFF2-40B4-BE49-F238E27FC236}">
                  <a16:creationId xmlns:a16="http://schemas.microsoft.com/office/drawing/2014/main" id="{E2271DFC-FC4E-4A05-3019-BEDB97EF9606}"/>
                </a:ext>
              </a:extLst>
            </p:cNvPr>
            <p:cNvPicPr>
              <a:picLocks noChangeAspect="1"/>
            </p:cNvPicPr>
            <p:nvPr/>
          </p:nvPicPr>
          <p:blipFill>
            <a:blip r:embed="rId3"/>
            <a:stretch>
              <a:fillRect/>
            </a:stretch>
          </p:blipFill>
          <p:spPr>
            <a:xfrm>
              <a:off x="3308200" y="2404407"/>
              <a:ext cx="7865370" cy="1374218"/>
            </a:xfrm>
            <a:prstGeom prst="rect">
              <a:avLst/>
            </a:prstGeom>
          </p:spPr>
        </p:pic>
        <p:sp>
          <p:nvSpPr>
            <p:cNvPr id="11" name="TextBox 10">
              <a:extLst>
                <a:ext uri="{FF2B5EF4-FFF2-40B4-BE49-F238E27FC236}">
                  <a16:creationId xmlns:a16="http://schemas.microsoft.com/office/drawing/2014/main" id="{5570FD47-C96A-D890-9C51-949FE3D73DF5}"/>
                </a:ext>
              </a:extLst>
            </p:cNvPr>
            <p:cNvSpPr txBox="1"/>
            <p:nvPr/>
          </p:nvSpPr>
          <p:spPr>
            <a:xfrm>
              <a:off x="3308200" y="3853428"/>
              <a:ext cx="7865370" cy="1015663"/>
            </a:xfrm>
            <a:prstGeom prst="rect">
              <a:avLst/>
            </a:prstGeom>
            <a:no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Affect can vary anywhere along a continuum ranging from positive affect to negative affect. As illustrated here, it is also possible to fall in between these extremes and reflect neither positive nor negative affect.</a:t>
              </a:r>
            </a:p>
          </p:txBody>
        </p:sp>
      </p:grpSp>
    </p:spTree>
    <p:extLst>
      <p:ext uri="{BB962C8B-B14F-4D97-AF65-F5344CB8AC3E}">
        <p14:creationId xmlns:p14="http://schemas.microsoft.com/office/powerpoint/2010/main" val="3302802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6A536D-E4E9-4799-B8F1-8B9DE5A63706}"/>
</file>

<file path=customXml/itemProps2.xml><?xml version="1.0" encoding="utf-8"?>
<ds:datastoreItem xmlns:ds="http://schemas.openxmlformats.org/officeDocument/2006/customXml" ds:itemID="{8850D475-D6C3-46FF-818F-A9E1A6A62018}"/>
</file>

<file path=customXml/itemProps3.xml><?xml version="1.0" encoding="utf-8"?>
<ds:datastoreItem xmlns:ds="http://schemas.openxmlformats.org/officeDocument/2006/customXml" ds:itemID="{1F23992D-F89D-420A-8A52-314E88254BA1}"/>
</file>

<file path=docProps/app.xml><?xml version="1.0" encoding="utf-8"?>
<Properties xmlns="http://schemas.openxmlformats.org/officeDocument/2006/extended-properties" xmlns:vt="http://schemas.openxmlformats.org/officeDocument/2006/docPropsVTypes">
  <TotalTime>352</TotalTime>
  <Words>5179</Words>
  <Application>Microsoft Office PowerPoint</Application>
  <PresentationFormat>Widescreen</PresentationFormat>
  <Paragraphs>598</Paragraphs>
  <Slides>54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95</cp:revision>
  <dcterms:created xsi:type="dcterms:W3CDTF">2023-04-29T09:08:00Z</dcterms:created>
  <dcterms:modified xsi:type="dcterms:W3CDTF">2024-02-17T23:56:30Z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