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400" r:id="rId3"/>
    <p:sldId id="364" r:id="rId4"/>
    <p:sldId id="259" r:id="rId5"/>
    <p:sldId id="365" r:id="rId6"/>
    <p:sldId id="401" r:id="rId7"/>
    <p:sldId id="366" r:id="rId8"/>
    <p:sldId id="367" r:id="rId9"/>
    <p:sldId id="368" r:id="rId10"/>
    <p:sldId id="369" r:id="rId11"/>
    <p:sldId id="370" r:id="rId12"/>
    <p:sldId id="371" r:id="rId13"/>
    <p:sldId id="397" r:id="rId14"/>
    <p:sldId id="374" r:id="rId15"/>
    <p:sldId id="375" r:id="rId16"/>
    <p:sldId id="376" r:id="rId17"/>
    <p:sldId id="402" r:id="rId18"/>
    <p:sldId id="372" r:id="rId19"/>
    <p:sldId id="377" r:id="rId20"/>
    <p:sldId id="373" r:id="rId21"/>
    <p:sldId id="378" r:id="rId22"/>
    <p:sldId id="379" r:id="rId23"/>
    <p:sldId id="398" r:id="rId24"/>
    <p:sldId id="381" r:id="rId25"/>
    <p:sldId id="380" r:id="rId26"/>
    <p:sldId id="382" r:id="rId27"/>
    <p:sldId id="384" r:id="rId28"/>
    <p:sldId id="383" r:id="rId29"/>
    <p:sldId id="404" r:id="rId30"/>
    <p:sldId id="390" r:id="rId31"/>
    <p:sldId id="389" r:id="rId32"/>
    <p:sldId id="394" r:id="rId33"/>
    <p:sldId id="385" r:id="rId34"/>
    <p:sldId id="392" r:id="rId35"/>
    <p:sldId id="395" r:id="rId36"/>
    <p:sldId id="391" r:id="rId37"/>
    <p:sldId id="386" r:id="rId38"/>
    <p:sldId id="387" r:id="rId39"/>
    <p:sldId id="405" r:id="rId40"/>
    <p:sldId id="396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4750" autoAdjust="0"/>
  </p:normalViewPr>
  <p:slideViewPr>
    <p:cSldViewPr snapToGrid="0">
      <p:cViewPr varScale="1">
        <p:scale>
          <a:sx n="56" d="100"/>
          <a:sy n="56" d="100"/>
        </p:scale>
        <p:origin x="10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fld id="{6D67F358-84A9-4AE2-B425-62F1BE809B06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fld id="{3198DA59-4DC9-4273-A831-555205F6A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287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1239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3497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4214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5832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4077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323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704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4361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3529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0573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4028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584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4264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7510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7542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1962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9564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41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13.png"/><Relationship Id="rId4" Type="http://schemas.openxmlformats.org/officeDocument/2006/relationships/image" Target="../media/image7.emf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33867" y="-93134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30350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Operating Systems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Alaa 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50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Operating System Introduction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98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OPERATING SYSTEM INTRODUCTION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1887" y="2204822"/>
            <a:ext cx="9666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/>
              <a:t>Objectives: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To provide a grand tour of the major operating systems components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To provide coverage of basic computer system organization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60289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98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OPERATING SYSTEM INTRODUCTION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1887" y="2204822"/>
            <a:ext cx="96662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/>
              <a:t>Topics: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What is an Operating Systems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Computer-System Organization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Computer-System Architecture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Operating-System Structure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Operating-System Operations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0134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45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What is an Operating System?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1887" y="2204822"/>
            <a:ext cx="96662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A program that acts as an intermediary between a user of a computer and the computer hardware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Operating system goals: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Execute user programs and make solving user problems easier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Make the computer system convenient to use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Use the computer hardware in an efficient manner</a:t>
            </a:r>
          </a:p>
          <a:p>
            <a:pPr eaLnBrk="1" hangingPunct="1"/>
            <a:endParaRPr lang="en-US" altLang="en-US" sz="2800" dirty="0"/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8C332A6F-6F21-707D-8A8D-B5948E08A9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806" y="1846924"/>
            <a:ext cx="831019" cy="1025789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3A786281-0769-77DA-05B7-8AEE620DDE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1464" y="3344006"/>
            <a:ext cx="860338" cy="1025789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BF57C9E4-5227-DCC3-D49A-46A6B27256D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68429" y="2359818"/>
            <a:ext cx="831019" cy="1025789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2A643DED-C15B-EC24-BB38-58C6256DE22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961248" y="862482"/>
            <a:ext cx="838200" cy="118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20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Computer System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3ED3FAE-B4D3-AAE7-4471-373B06671429}"/>
              </a:ext>
            </a:extLst>
          </p:cNvPr>
          <p:cNvSpPr txBox="1">
            <a:spLocks noChangeArrowheads="1"/>
          </p:cNvSpPr>
          <p:nvPr/>
        </p:nvSpPr>
        <p:spPr>
          <a:xfrm>
            <a:off x="1570825" y="1774423"/>
            <a:ext cx="8180387" cy="4830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Computer system can be divided into four components</a:t>
            </a:r>
          </a:p>
          <a:p>
            <a:pPr lvl="1"/>
            <a:r>
              <a:rPr lang="en-US" altLang="en-US" sz="2800" dirty="0"/>
              <a:t>Hardware – provides basic computing resources</a:t>
            </a:r>
          </a:p>
          <a:p>
            <a:pPr lvl="2"/>
            <a:r>
              <a:rPr lang="en-US" altLang="en-US" sz="2800" dirty="0"/>
              <a:t>CPU, memory, I/O devices</a:t>
            </a:r>
          </a:p>
          <a:p>
            <a:pPr lvl="1"/>
            <a:r>
              <a:rPr lang="en-US" altLang="en-US" sz="2800" dirty="0"/>
              <a:t>Operating system</a:t>
            </a:r>
          </a:p>
          <a:p>
            <a:pPr lvl="2"/>
            <a:r>
              <a:rPr lang="en-US" altLang="en-US" sz="2800" dirty="0"/>
              <a:t>Controls and coordinates use of hardware among various applications and users</a:t>
            </a:r>
          </a:p>
        </p:txBody>
      </p:sp>
    </p:spTree>
    <p:extLst>
      <p:ext uri="{BB962C8B-B14F-4D97-AF65-F5344CB8AC3E}">
        <p14:creationId xmlns:p14="http://schemas.microsoft.com/office/powerpoint/2010/main" val="1853547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20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Computer System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3ED3FAE-B4D3-AAE7-4471-373B06671429}"/>
              </a:ext>
            </a:extLst>
          </p:cNvPr>
          <p:cNvSpPr txBox="1">
            <a:spLocks noChangeArrowheads="1"/>
          </p:cNvSpPr>
          <p:nvPr/>
        </p:nvSpPr>
        <p:spPr>
          <a:xfrm>
            <a:off x="1570825" y="1734321"/>
            <a:ext cx="8180387" cy="4830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altLang="en-US" sz="2800" dirty="0"/>
              <a:t>Application programs – define the ways in which the system resources are used to solve the computing problems of the users</a:t>
            </a:r>
          </a:p>
          <a:p>
            <a:pPr lvl="2"/>
            <a:r>
              <a:rPr lang="en-US" altLang="en-US" sz="2800" dirty="0"/>
              <a:t>Word processors, compilers, web browsers, database systems, video games</a:t>
            </a:r>
          </a:p>
          <a:p>
            <a:pPr lvl="1"/>
            <a:r>
              <a:rPr lang="en-US" altLang="en-US" sz="2800" dirty="0"/>
              <a:t>Users</a:t>
            </a:r>
          </a:p>
          <a:p>
            <a:pPr lvl="2"/>
            <a:r>
              <a:rPr lang="en-US" altLang="en-US" sz="2800" dirty="0"/>
              <a:t>People, machines, other computers</a:t>
            </a:r>
          </a:p>
        </p:txBody>
      </p:sp>
    </p:spTree>
    <p:extLst>
      <p:ext uri="{BB962C8B-B14F-4D97-AF65-F5344CB8AC3E}">
        <p14:creationId xmlns:p14="http://schemas.microsoft.com/office/powerpoint/2010/main" val="3481619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612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88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Four Components of a Computer System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89DDAEDF-1FAE-06A8-5AF5-7622D3218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25" y="1533526"/>
            <a:ext cx="5448300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0515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73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Operating System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CAC8832-BE98-7F8D-1282-709E45B0A286}"/>
              </a:ext>
            </a:extLst>
          </p:cNvPr>
          <p:cNvSpPr txBox="1">
            <a:spLocks noChangeArrowheads="1"/>
          </p:cNvSpPr>
          <p:nvPr/>
        </p:nvSpPr>
        <p:spPr>
          <a:xfrm>
            <a:off x="1611314" y="1610200"/>
            <a:ext cx="8218487" cy="47212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OS is a </a:t>
            </a:r>
            <a:r>
              <a:rPr lang="en-US" altLang="en-US" b="1" dirty="0">
                <a:solidFill>
                  <a:srgbClr val="3366FF"/>
                </a:solidFill>
              </a:rPr>
              <a:t>resource allocator</a:t>
            </a:r>
          </a:p>
          <a:p>
            <a:pPr lvl="1"/>
            <a:r>
              <a:rPr lang="en-US" altLang="en-US" sz="2800" dirty="0"/>
              <a:t>Manages all resources</a:t>
            </a:r>
          </a:p>
          <a:p>
            <a:pPr lvl="1"/>
            <a:r>
              <a:rPr lang="en-US" altLang="en-US" sz="2800" dirty="0"/>
              <a:t>Decides between conflicting requests for efficient and fair resource use</a:t>
            </a:r>
          </a:p>
          <a:p>
            <a:r>
              <a:rPr lang="en-US" altLang="en-US" dirty="0"/>
              <a:t>OS is a </a:t>
            </a:r>
            <a:r>
              <a:rPr lang="en-US" altLang="en-US" b="1" dirty="0">
                <a:solidFill>
                  <a:srgbClr val="3366FF"/>
                </a:solidFill>
              </a:rPr>
              <a:t>control program</a:t>
            </a:r>
          </a:p>
          <a:p>
            <a:pPr lvl="1"/>
            <a:r>
              <a:rPr lang="en-US" altLang="en-US" sz="2800" dirty="0"/>
              <a:t>Controls execution of programs to prevent errors and improper use of the computer</a:t>
            </a:r>
          </a:p>
        </p:txBody>
      </p:sp>
    </p:spTree>
    <p:extLst>
      <p:ext uri="{BB962C8B-B14F-4D97-AF65-F5344CB8AC3E}">
        <p14:creationId xmlns:p14="http://schemas.microsoft.com/office/powerpoint/2010/main" val="2589352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291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Operating System Definition (</a:t>
            </a:r>
            <a:r>
              <a:rPr lang="en-US" sz="2800" dirty="0" err="1">
                <a:solidFill>
                  <a:schemeClr val="bg1"/>
                </a:solidFill>
                <a:cs typeface="Tajawal Medium" panose="00000600000000000000" pitchFamily="2" charset="-78"/>
              </a:rPr>
              <a:t>cont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1B909D10-E1D9-C4CA-EFFC-EBDDEA44580C}"/>
              </a:ext>
            </a:extLst>
          </p:cNvPr>
          <p:cNvSpPr txBox="1">
            <a:spLocks noChangeArrowheads="1"/>
          </p:cNvSpPr>
          <p:nvPr/>
        </p:nvSpPr>
        <p:spPr>
          <a:xfrm>
            <a:off x="1639888" y="1958572"/>
            <a:ext cx="8386762" cy="46466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“The one program running at all times on the computer” is the </a:t>
            </a:r>
            <a:r>
              <a:rPr lang="en-US" altLang="en-US" b="1" dirty="0">
                <a:solidFill>
                  <a:srgbClr val="3366FF"/>
                </a:solidFill>
              </a:rPr>
              <a:t>kernel</a:t>
            </a:r>
            <a:r>
              <a:rPr lang="en-US" altLang="en-US" b="1" dirty="0"/>
              <a:t>.  </a:t>
            </a:r>
            <a:r>
              <a:rPr lang="en-US" altLang="en-US" dirty="0"/>
              <a:t>Everything else is either a system program (ships with the operating system) or an application program</a:t>
            </a:r>
          </a:p>
        </p:txBody>
      </p:sp>
    </p:spTree>
    <p:extLst>
      <p:ext uri="{BB962C8B-B14F-4D97-AF65-F5344CB8AC3E}">
        <p14:creationId xmlns:p14="http://schemas.microsoft.com/office/powerpoint/2010/main" val="2304068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069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Computer Startup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F8CE5C14-C1F7-5929-DCD8-70F24EA3F329}"/>
              </a:ext>
            </a:extLst>
          </p:cNvPr>
          <p:cNvSpPr txBox="1">
            <a:spLocks noChangeArrowheads="1"/>
          </p:cNvSpPr>
          <p:nvPr/>
        </p:nvSpPr>
        <p:spPr>
          <a:xfrm>
            <a:off x="697237" y="17003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>
                <a:solidFill>
                  <a:srgbClr val="3366FF"/>
                </a:solidFill>
              </a:rPr>
              <a:t>Bootstrap Program:</a:t>
            </a:r>
            <a:r>
              <a:rPr lang="en-US" altLang="en-US" dirty="0"/>
              <a:t>- </a:t>
            </a:r>
          </a:p>
          <a:p>
            <a:pPr marL="0" indent="0">
              <a:buNone/>
            </a:pPr>
            <a:endParaRPr lang="en-US" altLang="en-US" dirty="0"/>
          </a:p>
          <a:p>
            <a:pPr lvl="1"/>
            <a:r>
              <a:rPr lang="en-US" altLang="en-US" sz="2800" dirty="0"/>
              <a:t>The Initial program that runs when the Computer is powered up or rebooted</a:t>
            </a:r>
          </a:p>
          <a:p>
            <a:pPr lvl="1"/>
            <a:r>
              <a:rPr lang="en-US" altLang="en-US" sz="2800" dirty="0"/>
              <a:t>It is stored in the ROM.</a:t>
            </a:r>
          </a:p>
          <a:p>
            <a:pPr lvl="1"/>
            <a:r>
              <a:rPr lang="en-US" altLang="en-US" sz="2800" dirty="0"/>
              <a:t>It must know how to load the OS and start executing the System</a:t>
            </a:r>
          </a:p>
          <a:p>
            <a:pPr lvl="1"/>
            <a:r>
              <a:rPr lang="en-US" altLang="en-US" sz="2800" dirty="0"/>
              <a:t>It must locate and Load into memory the OS kernel. </a:t>
            </a:r>
          </a:p>
        </p:txBody>
      </p:sp>
    </p:spTree>
    <p:extLst>
      <p:ext uri="{BB962C8B-B14F-4D97-AF65-F5344CB8AC3E}">
        <p14:creationId xmlns:p14="http://schemas.microsoft.com/office/powerpoint/2010/main" val="3768274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95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Computer System Organization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79FB7FD2-30CA-FA26-7BB4-45CE009E5892}"/>
              </a:ext>
            </a:extLst>
          </p:cNvPr>
          <p:cNvSpPr txBox="1">
            <a:spLocks noChangeArrowheads="1"/>
          </p:cNvSpPr>
          <p:nvPr/>
        </p:nvSpPr>
        <p:spPr>
          <a:xfrm>
            <a:off x="651740" y="1604053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Computer-system operation</a:t>
            </a:r>
          </a:p>
          <a:p>
            <a:pPr lvl="1"/>
            <a:r>
              <a:rPr lang="en-US" altLang="en-US" dirty="0"/>
              <a:t>One or more CPUs, device controllers connect through common bus providing access to shared memory</a:t>
            </a:r>
          </a:p>
          <a:p>
            <a:pPr lvl="1"/>
            <a:r>
              <a:rPr lang="en-US" altLang="en-US" dirty="0"/>
              <a:t>Concurrent execution of CPUs and devices competing for memory cycles</a:t>
            </a:r>
          </a:p>
          <a:p>
            <a:pPr lvl="1"/>
            <a:endParaRPr lang="en-US" altLang="en-US" dirty="0"/>
          </a:p>
        </p:txBody>
      </p:sp>
      <p:pic>
        <p:nvPicPr>
          <p:cNvPr id="11" name="Picture 5">
            <a:extLst>
              <a:ext uri="{FF2B5EF4-FFF2-40B4-BE49-F238E27FC236}">
                <a16:creationId xmlns:a16="http://schemas.microsoft.com/office/drawing/2014/main" id="{9CF0FEE8-DD6D-58B5-C57D-F0616213F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862" y="3163746"/>
            <a:ext cx="6737350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62452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95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Computer-System Operation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1D15FFCC-8AE7-75CB-9AC3-FE4429A807F3}"/>
              </a:ext>
            </a:extLst>
          </p:cNvPr>
          <p:cNvSpPr txBox="1">
            <a:spLocks noChangeArrowheads="1"/>
          </p:cNvSpPr>
          <p:nvPr/>
        </p:nvSpPr>
        <p:spPr>
          <a:xfrm>
            <a:off x="1014365" y="17219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I/O devices and the CPU can execute concurrently</a:t>
            </a:r>
          </a:p>
          <a:p>
            <a:r>
              <a:rPr lang="en-US" altLang="en-US" dirty="0"/>
              <a:t>Each device controller is in charge of a particular device type</a:t>
            </a:r>
          </a:p>
          <a:p>
            <a:r>
              <a:rPr lang="en-US" altLang="en-US" dirty="0"/>
              <a:t>Each device controller has a local buffer</a:t>
            </a:r>
          </a:p>
          <a:p>
            <a:r>
              <a:rPr lang="en-US" altLang="en-US" dirty="0"/>
              <a:t>CPU moves data from/to main memory to/from local buffers</a:t>
            </a:r>
          </a:p>
          <a:p>
            <a:r>
              <a:rPr lang="en-US" altLang="en-US" dirty="0"/>
              <a:t>I/O is from the device to local buffer of controller</a:t>
            </a:r>
          </a:p>
          <a:p>
            <a:r>
              <a:rPr lang="en-US" altLang="en-US" dirty="0"/>
              <a:t>Device controller informs CPU that it has finished its operation by causing an </a:t>
            </a:r>
            <a:r>
              <a:rPr lang="en-US" altLang="en-US" i="1" dirty="0"/>
              <a:t>interrupt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15134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14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Some Important Terms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1024660" y="1734321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>
                <a:solidFill>
                  <a:srgbClr val="3366FF"/>
                </a:solidFill>
              </a:rPr>
              <a:t>Interrupt:</a:t>
            </a:r>
            <a:r>
              <a:rPr lang="en-US" altLang="en-US" dirty="0"/>
              <a:t>- </a:t>
            </a:r>
          </a:p>
          <a:p>
            <a:endParaRPr lang="en-US" altLang="en-US" dirty="0"/>
          </a:p>
          <a:p>
            <a:pPr lvl="1"/>
            <a:r>
              <a:rPr lang="en-US" altLang="en-US" sz="2800" dirty="0"/>
              <a:t>The occurrence of event is usually signaled by Interrupt from hardware or software.</a:t>
            </a:r>
          </a:p>
          <a:p>
            <a:pPr lvl="1"/>
            <a:r>
              <a:rPr lang="en-US" altLang="en-US" sz="2800" dirty="0"/>
              <a:t>Hardware may trigger an interrupt at any time by sending a signal to the CPU, usually by the way of system bus.</a:t>
            </a:r>
          </a:p>
          <a:p>
            <a:pPr lvl="1"/>
            <a:endParaRPr lang="en-US" altLang="en-US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991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14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Some Important Terms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>
                <a:solidFill>
                  <a:srgbClr val="3366FF"/>
                </a:solidFill>
              </a:rPr>
              <a:t>System Call:</a:t>
            </a:r>
          </a:p>
          <a:p>
            <a:pPr lvl="1"/>
            <a:r>
              <a:rPr lang="en-US" altLang="en-US" sz="2800" dirty="0"/>
              <a:t>Software may trigger an interrupt by executing a special operation called System Call.</a:t>
            </a:r>
          </a:p>
          <a:p>
            <a:pPr lvl="1"/>
            <a:r>
              <a:rPr lang="en-US" altLang="en-US" sz="2800" dirty="0"/>
              <a:t>System call is the programmatic way</a:t>
            </a:r>
          </a:p>
          <a:p>
            <a:pPr marL="457200" lvl="1" indent="0">
              <a:buNone/>
            </a:pPr>
            <a:r>
              <a:rPr lang="en-US" altLang="en-US" sz="2800" dirty="0"/>
              <a:t>  in which a computer program request</a:t>
            </a:r>
          </a:p>
          <a:p>
            <a:pPr marL="457200" lvl="1" indent="0">
              <a:buNone/>
            </a:pPr>
            <a:r>
              <a:rPr lang="en-US" altLang="en-US" sz="2800" dirty="0"/>
              <a:t>  a service from the kernel of the operating system</a:t>
            </a:r>
          </a:p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130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14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Some Important Terms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B6D40F5-41AE-6018-6A13-FAFE2A4027DB}"/>
              </a:ext>
            </a:extLst>
          </p:cNvPr>
          <p:cNvSpPr txBox="1">
            <a:spLocks noChangeArrowheads="1"/>
          </p:cNvSpPr>
          <p:nvPr/>
        </p:nvSpPr>
        <p:spPr>
          <a:xfrm>
            <a:off x="1014365" y="17219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When the CPU is interrupted, it stops what it is doing and immediately transfers execution to fixed location.</a:t>
            </a:r>
          </a:p>
          <a:p>
            <a:pPr lvl="1"/>
            <a:r>
              <a:rPr lang="en-US" altLang="en-US" dirty="0"/>
              <a:t>The fixed location usually contains the starting address where the service Routines of the interrupt is located.</a:t>
            </a:r>
          </a:p>
          <a:p>
            <a:r>
              <a:rPr lang="en-US" altLang="en-US" dirty="0"/>
              <a:t>The Interrupt service Routines executes.</a:t>
            </a:r>
          </a:p>
          <a:p>
            <a:r>
              <a:rPr lang="en-US" altLang="en-US" dirty="0"/>
              <a:t>On completion, the CPU resumes the interrupted computation. 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96701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9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Storage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CF801D4-A6A1-96E3-7F36-058BDF0D5ABA}"/>
              </a:ext>
            </a:extLst>
          </p:cNvPr>
          <p:cNvSpPr txBox="1">
            <a:spLocks noChangeArrowheads="1"/>
          </p:cNvSpPr>
          <p:nvPr/>
        </p:nvSpPr>
        <p:spPr>
          <a:xfrm>
            <a:off x="1014365" y="1750244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US" dirty="0"/>
          </a:p>
          <a:p>
            <a:r>
              <a:rPr lang="en-US" altLang="en-US" dirty="0"/>
              <a:t>Main memory: is the only large storage media that the CPU can access directly</a:t>
            </a:r>
          </a:p>
          <a:p>
            <a:endParaRPr lang="en-US" altLang="en-US" dirty="0"/>
          </a:p>
          <a:p>
            <a:r>
              <a:rPr lang="en-US" altLang="en-US" dirty="0"/>
              <a:t>Secondary storage: is an extension of main memory that provides large nonvolatile storage capacity</a:t>
            </a:r>
          </a:p>
        </p:txBody>
      </p:sp>
    </p:spTree>
    <p:extLst>
      <p:ext uri="{BB962C8B-B14F-4D97-AF65-F5344CB8AC3E}">
        <p14:creationId xmlns:p14="http://schemas.microsoft.com/office/powerpoint/2010/main" val="13692895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9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Storage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CF801D4-A6A1-96E3-7F36-058BDF0D5ABA}"/>
              </a:ext>
            </a:extLst>
          </p:cNvPr>
          <p:cNvSpPr txBox="1">
            <a:spLocks noChangeArrowheads="1"/>
          </p:cNvSpPr>
          <p:nvPr/>
        </p:nvSpPr>
        <p:spPr>
          <a:xfrm>
            <a:off x="1024660" y="1597906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i="0" dirty="0">
                <a:solidFill>
                  <a:srgbClr val="70757A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dirty="0"/>
              <a:t>A magnetic disk is a storage device that uses a magnetization process to write, rewrite and access data.</a:t>
            </a:r>
          </a:p>
          <a:p>
            <a:endParaRPr lang="en-US" dirty="0"/>
          </a:p>
          <a:p>
            <a:r>
              <a:rPr lang="en-US" sz="2800" dirty="0"/>
              <a:t>Electronic Disks: is  data storage device functionally similar to a hard disk drive but using flash memory</a:t>
            </a:r>
          </a:p>
          <a:p>
            <a:endParaRPr lang="en-US" sz="2800" dirty="0"/>
          </a:p>
          <a:p>
            <a:r>
              <a:rPr lang="en-US" dirty="0"/>
              <a:t>Cache memory: is a small-sized type of volatile computer memory that provides high-speed data access to a processor and stores frequently used computer programs, applications and data</a:t>
            </a:r>
            <a:r>
              <a:rPr lang="en-US" b="0" i="0" dirty="0">
                <a:solidFill>
                  <a:srgbClr val="424242"/>
                </a:solidFill>
                <a:effectLst/>
                <a:latin typeface="Verdana" panose="020B0604030504040204" pitchFamily="34" charset="0"/>
              </a:rPr>
              <a:t>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59445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596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Storage Hierarchy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CC592B3-448A-2134-8002-C43DB2358924}"/>
              </a:ext>
            </a:extLst>
          </p:cNvPr>
          <p:cNvSpPr txBox="1">
            <a:spLocks noChangeArrowheads="1"/>
          </p:cNvSpPr>
          <p:nvPr/>
        </p:nvSpPr>
        <p:spPr>
          <a:xfrm>
            <a:off x="1014365" y="17003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Storage systems organized in hierarchy</a:t>
            </a:r>
          </a:p>
          <a:p>
            <a:endParaRPr lang="en-US" altLang="en-US" dirty="0"/>
          </a:p>
          <a:p>
            <a:pPr lvl="1"/>
            <a:r>
              <a:rPr lang="en-US" altLang="en-US" sz="2800" dirty="0"/>
              <a:t>Speed</a:t>
            </a:r>
          </a:p>
          <a:p>
            <a:pPr lvl="1"/>
            <a:r>
              <a:rPr lang="en-US" altLang="en-US" sz="2800" dirty="0"/>
              <a:t>Cost</a:t>
            </a:r>
          </a:p>
          <a:p>
            <a:pPr lvl="1"/>
            <a:r>
              <a:rPr lang="en-US" altLang="en-US" sz="2800" dirty="0"/>
              <a:t>Volatility </a:t>
            </a:r>
          </a:p>
          <a:p>
            <a:pPr lvl="2"/>
            <a:r>
              <a:rPr lang="en-US" altLang="en-US" sz="2400" dirty="0"/>
              <a:t>(Volatile: Looses its contents when power is removed)</a:t>
            </a:r>
          </a:p>
          <a:p>
            <a:pPr lvl="2"/>
            <a:r>
              <a:rPr lang="en-US" altLang="en-US" sz="2400" dirty="0"/>
              <a:t>(Non Volatile: Retains its contents even when power is removed)</a:t>
            </a:r>
          </a:p>
        </p:txBody>
      </p:sp>
    </p:spTree>
    <p:extLst>
      <p:ext uri="{BB962C8B-B14F-4D97-AF65-F5344CB8AC3E}">
        <p14:creationId xmlns:p14="http://schemas.microsoft.com/office/powerpoint/2010/main" val="14960354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12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Storage Device Hierarchy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0A9CB09F-CE86-0D04-6A96-551853D21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478" y="1325184"/>
            <a:ext cx="5330825" cy="446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33807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5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Basic of Operating Systems (I/O Structure)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CE3D6302-00B5-3376-5057-0FDA7252A5B2}"/>
              </a:ext>
            </a:extLst>
          </p:cNvPr>
          <p:cNvSpPr txBox="1">
            <a:spLocks noChangeArrowheads="1"/>
          </p:cNvSpPr>
          <p:nvPr/>
        </p:nvSpPr>
        <p:spPr>
          <a:xfrm>
            <a:off x="1014365" y="17003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Storage is only one of many types of I/O devices within a computer.</a:t>
            </a:r>
          </a:p>
          <a:p>
            <a:endParaRPr lang="en-US" altLang="en-US" dirty="0"/>
          </a:p>
          <a:p>
            <a:r>
              <a:rPr lang="en-US" altLang="en-US" dirty="0"/>
              <a:t>A large portion of operating system code is dedicated to managing I/O, both because of its importance to the reliability and performance of system and because of the varying nature pf the devices.</a:t>
            </a:r>
          </a:p>
          <a:p>
            <a:endParaRPr lang="en-US" altLang="en-US" dirty="0"/>
          </a:p>
          <a:p>
            <a:r>
              <a:rPr lang="en-US" altLang="en-US" dirty="0"/>
              <a:t>A general-purpose computer system consists of CPUs and multiple device controllers that are connected through a common bus.</a:t>
            </a:r>
          </a:p>
        </p:txBody>
      </p:sp>
    </p:spTree>
    <p:extLst>
      <p:ext uri="{BB962C8B-B14F-4D97-AF65-F5344CB8AC3E}">
        <p14:creationId xmlns:p14="http://schemas.microsoft.com/office/powerpoint/2010/main" val="3947971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5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Basic of Operating Systems (I/O Structure)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AF2527D-AFFC-8C1A-EE95-EA5114C07B2C}"/>
              </a:ext>
            </a:extLst>
          </p:cNvPr>
          <p:cNvSpPr txBox="1">
            <a:spLocks noChangeArrowheads="1"/>
          </p:cNvSpPr>
          <p:nvPr/>
        </p:nvSpPr>
        <p:spPr>
          <a:xfrm>
            <a:off x="1151525" y="1477128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Typically, Operating systems have a device driver for each device controller.</a:t>
            </a:r>
          </a:p>
          <a:p>
            <a:endParaRPr lang="en-US" altLang="en-US" dirty="0"/>
          </a:p>
          <a:p>
            <a:r>
              <a:rPr lang="en-US" altLang="en-US" dirty="0"/>
              <a:t>This device driver understands the device controller and presents a uniform interface to the device to the rest of the operating system.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092757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5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Working of an I/O operation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2D32B46-3AD6-C4B8-38CF-A471D6E90DB5}"/>
              </a:ext>
            </a:extLst>
          </p:cNvPr>
          <p:cNvSpPr txBox="1">
            <a:spLocks noChangeArrowheads="1"/>
          </p:cNvSpPr>
          <p:nvPr/>
        </p:nvSpPr>
        <p:spPr>
          <a:xfrm>
            <a:off x="5603509" y="1414047"/>
            <a:ext cx="6226541" cy="45351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US" dirty="0"/>
          </a:p>
          <a:p>
            <a:r>
              <a:rPr lang="en-US" altLang="en-US" dirty="0"/>
              <a:t>To start in I/O operation, the device driver loads the appropriate registers within the device controller which in turn determine what action to take.</a:t>
            </a:r>
          </a:p>
          <a:p>
            <a:endParaRPr lang="en-US" altLang="en-US" dirty="0"/>
          </a:p>
          <a:p>
            <a:r>
              <a:rPr lang="en-US" altLang="en-US" dirty="0"/>
              <a:t>The controller starts the transfer of data from the device to the local buffer.</a:t>
            </a:r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8810A26A-A68E-0A7D-7572-5931017584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785" y="1441701"/>
            <a:ext cx="4948533" cy="396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6100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5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Working of an I/O operation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2D32B46-3AD6-C4B8-38CF-A471D6E90DB5}"/>
              </a:ext>
            </a:extLst>
          </p:cNvPr>
          <p:cNvSpPr txBox="1">
            <a:spLocks noChangeArrowheads="1"/>
          </p:cNvSpPr>
          <p:nvPr/>
        </p:nvSpPr>
        <p:spPr>
          <a:xfrm>
            <a:off x="5683519" y="2176344"/>
            <a:ext cx="6226541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Once data transfer is completed, the device controller informs device driver via interrupt that it has finished its operation and the control is returned to the operating system </a:t>
            </a:r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7968E411-2709-8FCC-4428-CB6ABCE520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385" y="1450031"/>
            <a:ext cx="5195839" cy="416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7488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5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Basic of Operating Systems (I/O Structure)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0B15E44-7C9F-97ED-064B-A9B0EDEF3A6D}"/>
              </a:ext>
            </a:extLst>
          </p:cNvPr>
          <p:cNvSpPr txBox="1">
            <a:spLocks noChangeArrowheads="1"/>
          </p:cNvSpPr>
          <p:nvPr/>
        </p:nvSpPr>
        <p:spPr>
          <a:xfrm>
            <a:off x="1425845" y="1360288"/>
            <a:ext cx="10515600" cy="44414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The form presented in the last slide is called interrupt-driven I/O. it is suitable when moving small amounts of data but can produce high overhead when used for bulk of data.</a:t>
            </a:r>
          </a:p>
          <a:p>
            <a:pPr marL="0" indent="0">
              <a:buNone/>
            </a:pPr>
            <a:endParaRPr lang="en-US" altLang="en-US" sz="1300" dirty="0"/>
          </a:p>
          <a:p>
            <a:r>
              <a:rPr lang="en-US" altLang="en-US" dirty="0"/>
              <a:t>To solve this problem, Direct Memory Access </a:t>
            </a:r>
            <a:r>
              <a:rPr lang="en-US" altLang="en-US" b="1" dirty="0"/>
              <a:t>(DMA) </a:t>
            </a:r>
            <a:r>
              <a:rPr lang="en-US" altLang="en-US" dirty="0"/>
              <a:t>is used.</a:t>
            </a:r>
          </a:p>
          <a:p>
            <a:pPr marL="0" indent="0">
              <a:buNone/>
            </a:pPr>
            <a:endParaRPr lang="en-US" altLang="en-US" sz="1300" dirty="0"/>
          </a:p>
          <a:p>
            <a:pPr eaLnBrk="1" hangingPunct="1"/>
            <a:r>
              <a:rPr lang="en-US" altLang="en-US" dirty="0"/>
              <a:t>Device controller  with </a:t>
            </a:r>
            <a:r>
              <a:rPr lang="en-US" altLang="en-US" b="1" dirty="0"/>
              <a:t>DMA</a:t>
            </a:r>
            <a:r>
              <a:rPr lang="en-US" altLang="en-US" dirty="0"/>
              <a:t> capability, transfers blocks of data from buffer storage directly to main memory without CPU intervention</a:t>
            </a:r>
          </a:p>
          <a:p>
            <a:pPr marL="0" indent="0" eaLnBrk="1" hangingPunct="1">
              <a:buNone/>
            </a:pPr>
            <a:endParaRPr lang="en-US" altLang="en-US" sz="1300" dirty="0"/>
          </a:p>
          <a:p>
            <a:pPr eaLnBrk="1" hangingPunct="1"/>
            <a:r>
              <a:rPr lang="en-US" altLang="en-US" dirty="0"/>
              <a:t>Only one interrupt is generated per block, rather than the one interrupt per byte</a:t>
            </a:r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090647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84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Computer-System Architecture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BECD835-0FAE-6293-5E0C-0E6B49E012F2}"/>
              </a:ext>
            </a:extLst>
          </p:cNvPr>
          <p:cNvSpPr txBox="1">
            <a:spLocks noChangeArrowheads="1"/>
          </p:cNvSpPr>
          <p:nvPr/>
        </p:nvSpPr>
        <p:spPr>
          <a:xfrm>
            <a:off x="1425845" y="1360288"/>
            <a:ext cx="10515600" cy="44414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dirty="0"/>
              <a:t>Types of Computer Systems are based on the number of General-Purpose Processors:</a:t>
            </a:r>
          </a:p>
          <a:p>
            <a:pPr lvl="2"/>
            <a:r>
              <a:rPr lang="en-US" altLang="en-US" sz="2800" dirty="0"/>
              <a:t>Single Processor Systems</a:t>
            </a:r>
          </a:p>
          <a:p>
            <a:pPr lvl="2"/>
            <a:r>
              <a:rPr lang="en-US" altLang="en-US" sz="2800" dirty="0"/>
              <a:t>Multi Processor Systems</a:t>
            </a:r>
          </a:p>
          <a:p>
            <a:pPr lvl="2"/>
            <a:r>
              <a:rPr lang="en-US" altLang="en-US" sz="2800" dirty="0"/>
              <a:t>Clustered Systems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>
                <a:solidFill>
                  <a:srgbClr val="3366FF"/>
                </a:solidFill>
              </a:rPr>
              <a:t>Single Processor Systems</a:t>
            </a:r>
            <a:r>
              <a:rPr lang="en-US" altLang="en-US" dirty="0"/>
              <a:t>: one main CPU capable of executing a general-purpose instruction set.</a:t>
            </a:r>
          </a:p>
          <a:p>
            <a:pPr eaLnBrk="1" hangingPunct="1"/>
            <a:r>
              <a:rPr lang="en-US" altLang="en-US" dirty="0"/>
              <a:t>Other special purpose processors (device controllers) are also present to perform specific task.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840743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84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Computer-System Architecture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037FBA1-D7A3-72BA-B2F1-492FEAE4EF4C}"/>
              </a:ext>
            </a:extLst>
          </p:cNvPr>
          <p:cNvSpPr txBox="1">
            <a:spLocks noChangeArrowheads="1"/>
          </p:cNvSpPr>
          <p:nvPr/>
        </p:nvSpPr>
        <p:spPr>
          <a:xfrm>
            <a:off x="1425845" y="1360288"/>
            <a:ext cx="10515600" cy="44414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3366FF"/>
                </a:solidFill>
              </a:rPr>
              <a:t>Multiprocessors </a:t>
            </a:r>
            <a:r>
              <a:rPr lang="en-US" altLang="en-US" dirty="0"/>
              <a:t>systems growing in use and importance</a:t>
            </a:r>
          </a:p>
          <a:p>
            <a:pPr lvl="1" eaLnBrk="1" hangingPunct="1"/>
            <a:r>
              <a:rPr lang="en-US" altLang="en-US" sz="2800" dirty="0"/>
              <a:t>Also known as </a:t>
            </a:r>
            <a:r>
              <a:rPr lang="en-US" altLang="en-US" sz="2800" dirty="0">
                <a:solidFill>
                  <a:srgbClr val="3366FF"/>
                </a:solidFill>
              </a:rPr>
              <a:t>parallel systems</a:t>
            </a:r>
            <a:r>
              <a:rPr lang="en-US" altLang="en-US" sz="2800" dirty="0"/>
              <a:t>, </a:t>
            </a:r>
            <a:r>
              <a:rPr lang="en-US" altLang="en-US" sz="2800" dirty="0">
                <a:solidFill>
                  <a:srgbClr val="3366FF"/>
                </a:solidFill>
              </a:rPr>
              <a:t>tightly-coupled systems</a:t>
            </a:r>
          </a:p>
          <a:p>
            <a:pPr lvl="1" eaLnBrk="1" hangingPunct="1"/>
            <a:r>
              <a:rPr lang="en-US" altLang="en-US" sz="2800" dirty="0"/>
              <a:t>Advantages include</a:t>
            </a:r>
          </a:p>
          <a:p>
            <a:pPr marL="1200150" lvl="2" indent="-342900">
              <a:buFont typeface="Arial" panose="020B0604020202020204" pitchFamily="34" charset="0"/>
              <a:buAutoNum type="arabicPeriod"/>
            </a:pPr>
            <a:r>
              <a:rPr lang="en-US" altLang="en-US" sz="2800" dirty="0">
                <a:solidFill>
                  <a:srgbClr val="3366FF"/>
                </a:solidFill>
              </a:rPr>
              <a:t>Increased throughput</a:t>
            </a:r>
          </a:p>
          <a:p>
            <a:pPr marL="1200150" lvl="2" indent="-342900">
              <a:buFont typeface="Arial" panose="020B0604020202020204" pitchFamily="34" charset="0"/>
              <a:buAutoNum type="arabicPeriod"/>
            </a:pPr>
            <a:r>
              <a:rPr lang="en-US" altLang="en-US" sz="2800" dirty="0">
                <a:solidFill>
                  <a:srgbClr val="3366FF"/>
                </a:solidFill>
              </a:rPr>
              <a:t>Economy of scale</a:t>
            </a:r>
          </a:p>
          <a:p>
            <a:pPr marL="1200150" lvl="2" indent="-342900">
              <a:buFont typeface="Arial" panose="020B0604020202020204" pitchFamily="34" charset="0"/>
              <a:buAutoNum type="arabicPeriod"/>
            </a:pPr>
            <a:r>
              <a:rPr lang="en-US" altLang="en-US" sz="2800" dirty="0">
                <a:solidFill>
                  <a:srgbClr val="3366FF"/>
                </a:solidFill>
              </a:rPr>
              <a:t>Increased reliability – graceful degradation </a:t>
            </a:r>
            <a:r>
              <a:rPr lang="en-US" altLang="en-US" sz="2800" dirty="0">
                <a:solidFill>
                  <a:srgbClr val="000000"/>
                </a:solidFill>
              </a:rPr>
              <a:t>or </a:t>
            </a:r>
            <a:r>
              <a:rPr lang="en-US" altLang="en-US" sz="2800" dirty="0">
                <a:solidFill>
                  <a:srgbClr val="3366FF"/>
                </a:solidFill>
              </a:rPr>
              <a:t>fault tolerance</a:t>
            </a:r>
          </a:p>
          <a:p>
            <a:pPr lvl="1" eaLnBrk="1" hangingPunct="1"/>
            <a:r>
              <a:rPr lang="en-US" altLang="en-US" sz="2800" dirty="0"/>
              <a:t>Two types</a:t>
            </a:r>
          </a:p>
          <a:p>
            <a:pPr marL="1200150" lvl="2" indent="-342900">
              <a:buFont typeface="Arial" panose="020B0604020202020204" pitchFamily="34" charset="0"/>
              <a:buAutoNum type="arabicPeriod"/>
            </a:pPr>
            <a:r>
              <a:rPr lang="en-US" altLang="en-US" sz="2800" dirty="0">
                <a:solidFill>
                  <a:srgbClr val="3366FF"/>
                </a:solidFill>
              </a:rPr>
              <a:t>Asymmetric Multiprocessing</a:t>
            </a:r>
          </a:p>
          <a:p>
            <a:pPr marL="1200150" lvl="2" indent="-342900">
              <a:buFont typeface="Arial" panose="020B0604020202020204" pitchFamily="34" charset="0"/>
              <a:buAutoNum type="arabicPeriod"/>
            </a:pPr>
            <a:r>
              <a:rPr lang="en-US" altLang="en-US" sz="2800" dirty="0">
                <a:solidFill>
                  <a:srgbClr val="3366FF"/>
                </a:solidFill>
              </a:rPr>
              <a:t>Symmetric Multiprocessing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50297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84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Computer-System Architecture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F4BAEFAE-25BA-C29C-2923-8C77CD3F6A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6458" y="1836403"/>
            <a:ext cx="3655212" cy="3569351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827DF14A-B7C0-0A28-05F7-3F30474F98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00269" y="1836403"/>
            <a:ext cx="4310871" cy="356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0465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84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Computer-System Architecture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8DDB8FAB-7C5B-79FB-E508-D2EDE6105157}"/>
              </a:ext>
            </a:extLst>
          </p:cNvPr>
          <p:cNvSpPr txBox="1"/>
          <p:nvPr/>
        </p:nvSpPr>
        <p:spPr>
          <a:xfrm>
            <a:off x="1632662" y="1358986"/>
            <a:ext cx="9271557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dirty="0">
                <a:solidFill>
                  <a:srgbClr val="3366FF"/>
                </a:solidFill>
              </a:rPr>
              <a:t>Clustered Systems:</a:t>
            </a:r>
          </a:p>
          <a:p>
            <a:endParaRPr lang="en-US" altLang="en-US" sz="2800" dirty="0"/>
          </a:p>
          <a:p>
            <a:r>
              <a:rPr lang="en-US" altLang="en-US" sz="2800" dirty="0"/>
              <a:t>Like multiprocessor systems, but multiple systems working together</a:t>
            </a:r>
          </a:p>
          <a:p>
            <a:pPr lvl="1"/>
            <a:r>
              <a:rPr lang="en-US" altLang="en-US" sz="2800" dirty="0"/>
              <a:t>Usually sharing storage via a </a:t>
            </a:r>
            <a:r>
              <a:rPr lang="en-US" altLang="en-US" sz="2800" b="1" dirty="0">
                <a:solidFill>
                  <a:srgbClr val="3366FF"/>
                </a:solidFill>
              </a:rPr>
              <a:t>storage-area network (SAN)</a:t>
            </a:r>
          </a:p>
          <a:p>
            <a:pPr lvl="1"/>
            <a:r>
              <a:rPr lang="en-US" altLang="en-US" sz="2800" dirty="0"/>
              <a:t>Provides a </a:t>
            </a:r>
            <a:r>
              <a:rPr lang="en-US" altLang="en-US" sz="2800" b="1" dirty="0">
                <a:solidFill>
                  <a:srgbClr val="3366FF"/>
                </a:solidFill>
              </a:rPr>
              <a:t>high-availability</a:t>
            </a:r>
            <a:r>
              <a:rPr lang="en-US" altLang="en-US" sz="2800" b="1" dirty="0"/>
              <a:t> </a:t>
            </a:r>
            <a:r>
              <a:rPr lang="en-US" altLang="en-US" sz="2800" dirty="0"/>
              <a:t>service which survives failures</a:t>
            </a:r>
          </a:p>
          <a:p>
            <a:pPr lvl="2"/>
            <a:r>
              <a:rPr lang="en-US" altLang="en-US" sz="2800" b="1" dirty="0">
                <a:solidFill>
                  <a:srgbClr val="3366FF"/>
                </a:solidFill>
              </a:rPr>
              <a:t>Asymmetric clustering</a:t>
            </a:r>
            <a:r>
              <a:rPr lang="en-US" altLang="en-US" sz="2800" dirty="0">
                <a:solidFill>
                  <a:srgbClr val="3366FF"/>
                </a:solidFill>
              </a:rPr>
              <a:t> </a:t>
            </a:r>
            <a:r>
              <a:rPr lang="en-US" altLang="en-US" sz="2800" dirty="0"/>
              <a:t>has one machine in hot-standby mode</a:t>
            </a:r>
          </a:p>
          <a:p>
            <a:pPr lvl="2"/>
            <a:r>
              <a:rPr lang="en-US" altLang="en-US" sz="2800" b="1" dirty="0">
                <a:solidFill>
                  <a:srgbClr val="3366FF"/>
                </a:solidFill>
              </a:rPr>
              <a:t>Symmetric clustering</a:t>
            </a:r>
            <a:r>
              <a:rPr lang="en-US" altLang="en-US" sz="2800" dirty="0">
                <a:solidFill>
                  <a:srgbClr val="3366FF"/>
                </a:solidFill>
              </a:rPr>
              <a:t> </a:t>
            </a:r>
            <a:r>
              <a:rPr lang="en-US" altLang="en-US" sz="2800" dirty="0"/>
              <a:t>has multiple nodes running applications, monitoring each other</a:t>
            </a:r>
          </a:p>
        </p:txBody>
      </p:sp>
    </p:spTree>
    <p:extLst>
      <p:ext uri="{BB962C8B-B14F-4D97-AF65-F5344CB8AC3E}">
        <p14:creationId xmlns:p14="http://schemas.microsoft.com/office/powerpoint/2010/main" val="25481933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84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Computer-System Architecture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491C4F7C-59AC-B3C0-4449-0D8C56775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397" y="2009963"/>
            <a:ext cx="6085205" cy="31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7282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17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Operating Systems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8DDB8FAB-7C5B-79FB-E508-D2EDE6105157}"/>
              </a:ext>
            </a:extLst>
          </p:cNvPr>
          <p:cNvSpPr txBox="1"/>
          <p:nvPr/>
        </p:nvSpPr>
        <p:spPr>
          <a:xfrm>
            <a:off x="1632662" y="1358986"/>
            <a:ext cx="9271557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dirty="0"/>
              <a:t>Operating Systems vary greatly in their makeup internally:</a:t>
            </a:r>
          </a:p>
          <a:p>
            <a:endParaRPr lang="en-US" alt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Multiprogramming  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 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Time Sharing (Multitasking)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i="1" dirty="0"/>
          </a:p>
          <a:p>
            <a:endParaRPr lang="en-US" alt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11999882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17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Operating Systems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CB781FF-908C-0D65-C867-11F4C23DC8A1}"/>
              </a:ext>
            </a:extLst>
          </p:cNvPr>
          <p:cNvSpPr txBox="1">
            <a:spLocks noChangeArrowheads="1"/>
          </p:cNvSpPr>
          <p:nvPr/>
        </p:nvSpPr>
        <p:spPr>
          <a:xfrm>
            <a:off x="651740" y="1610200"/>
            <a:ext cx="11301610" cy="46783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>
                <a:solidFill>
                  <a:srgbClr val="3366FF"/>
                </a:solidFill>
              </a:rPr>
              <a:t>Multiprogramming</a:t>
            </a:r>
            <a:r>
              <a:rPr lang="en-US" altLang="en-US" dirty="0"/>
              <a:t> needed for efficiency</a:t>
            </a:r>
          </a:p>
          <a:p>
            <a:pPr lvl="1"/>
            <a:r>
              <a:rPr lang="en-US" altLang="en-US" sz="2800" dirty="0"/>
              <a:t>Single user cannot keep CPU and I/O devices busy at all times</a:t>
            </a:r>
          </a:p>
          <a:p>
            <a:pPr lvl="1"/>
            <a:r>
              <a:rPr lang="en-US" altLang="en-US" sz="2800" dirty="0"/>
              <a:t>Multiprogramming organizes jobs (code and data) so CPU always has one to execute</a:t>
            </a:r>
          </a:p>
          <a:p>
            <a:pPr lvl="1"/>
            <a:endParaRPr lang="en-US" altLang="en-US" sz="2800" dirty="0"/>
          </a:p>
          <a:p>
            <a:pPr lvl="1"/>
            <a:r>
              <a:rPr lang="en-US" altLang="en-US" sz="2800" dirty="0"/>
              <a:t>A subset of total jobs in system is kept in memory</a:t>
            </a:r>
          </a:p>
          <a:p>
            <a:pPr lvl="1"/>
            <a:r>
              <a:rPr lang="en-US" altLang="en-US" sz="2800" dirty="0"/>
              <a:t>One job selected and run via </a:t>
            </a:r>
            <a:r>
              <a:rPr lang="en-US" altLang="en-US" sz="2800" b="1" dirty="0">
                <a:solidFill>
                  <a:srgbClr val="3366FF"/>
                </a:solidFill>
              </a:rPr>
              <a:t>job scheduling</a:t>
            </a:r>
          </a:p>
          <a:p>
            <a:pPr lvl="1"/>
            <a:r>
              <a:rPr lang="en-US" altLang="en-US" sz="2800" dirty="0"/>
              <a:t>When it has to wait (for I/O for example), OS switches to another job</a:t>
            </a:r>
          </a:p>
          <a:p>
            <a:pPr lvl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799536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17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Operating Systems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صورة 13">
            <a:extLst>
              <a:ext uri="{FF2B5EF4-FFF2-40B4-BE49-F238E27FC236}">
                <a16:creationId xmlns:a16="http://schemas.microsoft.com/office/drawing/2014/main" id="{70B85BBE-4C61-2482-C952-54FF2F61CA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7035" y="1652852"/>
            <a:ext cx="3811300" cy="3261504"/>
          </a:xfrm>
          <a:prstGeom prst="rect">
            <a:avLst/>
          </a:prstGeom>
        </p:spPr>
      </p:pic>
      <p:sp>
        <p:nvSpPr>
          <p:cNvPr id="15" name="مربع نص 14">
            <a:extLst>
              <a:ext uri="{FF2B5EF4-FFF2-40B4-BE49-F238E27FC236}">
                <a16:creationId xmlns:a16="http://schemas.microsoft.com/office/drawing/2014/main" id="{2B8F2D1F-71B1-34B1-657F-A95397763CD7}"/>
              </a:ext>
            </a:extLst>
          </p:cNvPr>
          <p:cNvSpPr txBox="1"/>
          <p:nvPr/>
        </p:nvSpPr>
        <p:spPr>
          <a:xfrm>
            <a:off x="6503670" y="5572989"/>
            <a:ext cx="4526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accent2"/>
                </a:solidFill>
              </a:rPr>
              <a:t>Memory layout of multiprogramming systems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C5B6B7AD-7BD0-6FE2-0F00-6CCA5189C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865" y="1285011"/>
            <a:ext cx="2743200" cy="422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16774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17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Operating Systems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8DDB8FAB-7C5B-79FB-E508-D2EDE6105157}"/>
              </a:ext>
            </a:extLst>
          </p:cNvPr>
          <p:cNvSpPr txBox="1"/>
          <p:nvPr/>
        </p:nvSpPr>
        <p:spPr>
          <a:xfrm>
            <a:off x="1014365" y="1595021"/>
            <a:ext cx="1062989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rgbClr val="3366FF"/>
                </a:solidFill>
              </a:rPr>
              <a:t>Timesharing (multitasking) </a:t>
            </a:r>
            <a:r>
              <a:rPr lang="en-US" altLang="en-US" sz="2800" dirty="0"/>
              <a:t>is a logical extension of multiprogramming in which CPU switches jobs so frequently that users can interact with each job while it is running, creating </a:t>
            </a:r>
            <a:r>
              <a:rPr lang="en-US" altLang="en-US" sz="2800" b="1" dirty="0">
                <a:solidFill>
                  <a:srgbClr val="3366FF"/>
                </a:solidFill>
              </a:rPr>
              <a:t>interactive</a:t>
            </a:r>
            <a:r>
              <a:rPr lang="en-US" altLang="en-US" sz="2800" dirty="0"/>
              <a:t> computing</a:t>
            </a:r>
          </a:p>
          <a:p>
            <a:endParaRPr lang="en-US" alt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3366FF"/>
                </a:solidFill>
              </a:rPr>
              <a:t>Response time </a:t>
            </a:r>
            <a:r>
              <a:rPr lang="en-US" altLang="en-US" sz="2800" dirty="0"/>
              <a:t>should be &lt; 1 second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Each user has at least one program executing in memory </a:t>
            </a:r>
            <a:r>
              <a:rPr lang="en-US" altLang="en-US" sz="2800" dirty="0">
                <a:sym typeface="Wingdings 3" panose="05040102010807070707" pitchFamily="18" charset="2"/>
              </a:rPr>
              <a:t></a:t>
            </a:r>
            <a:r>
              <a:rPr lang="en-US" altLang="en-US" sz="2800" b="1" dirty="0">
                <a:solidFill>
                  <a:srgbClr val="3366FF"/>
                </a:solidFill>
                <a:sym typeface="Wingdings 3" panose="05040102010807070707" pitchFamily="18" charset="2"/>
              </a:rPr>
              <a:t>process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b="1" dirty="0">
              <a:solidFill>
                <a:srgbClr val="3366FF"/>
              </a:solidFill>
              <a:sym typeface="Wingdings 3" panose="05040102010807070707" pitchFamily="18" charset="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b="1" dirty="0">
              <a:solidFill>
                <a:srgbClr val="3366FF"/>
              </a:solidFill>
              <a:sym typeface="Wingdings 3" panose="05040102010807070707" pitchFamily="18" charset="2"/>
            </a:endParaRPr>
          </a:p>
          <a:p>
            <a:endParaRPr lang="en-US" altLang="en-US" sz="2800" i="1" dirty="0"/>
          </a:p>
          <a:p>
            <a:endParaRPr lang="en-US" alt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24004892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17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Operating Systems Structure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1B1E476B-2573-2AB9-CC22-9C7F56E85005}"/>
              </a:ext>
            </a:extLst>
          </p:cNvPr>
          <p:cNvSpPr txBox="1"/>
          <p:nvPr/>
        </p:nvSpPr>
        <p:spPr>
          <a:xfrm>
            <a:off x="1159472" y="1427555"/>
            <a:ext cx="1062989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3366FF"/>
                </a:solidFill>
                <a:sym typeface="Wingdings 3" panose="05040102010807070707" pitchFamily="18" charset="2"/>
              </a:rPr>
              <a:t>  </a:t>
            </a:r>
            <a:r>
              <a:rPr lang="en-US" altLang="en-US" sz="2800" dirty="0">
                <a:sym typeface="Wingdings 3" panose="05040102010807070707" pitchFamily="18" charset="2"/>
              </a:rPr>
              <a:t>If several jobs ready to run at the same time  </a:t>
            </a:r>
            <a:r>
              <a:rPr lang="en-US" altLang="en-US" sz="2800" b="1" dirty="0">
                <a:solidFill>
                  <a:srgbClr val="3366FF"/>
                </a:solidFill>
                <a:sym typeface="Wingdings 3" panose="05040102010807070707" pitchFamily="18" charset="2"/>
              </a:rPr>
              <a:t>CPU scheduling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b="1" dirty="0">
              <a:solidFill>
                <a:srgbClr val="3366FF"/>
              </a:solidFill>
              <a:sym typeface="Wingdings 3" panose="05040102010807070707" pitchFamily="18" charset="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ym typeface="Wingdings 3" panose="05040102010807070707" pitchFamily="18" charset="2"/>
              </a:rPr>
              <a:t>If processes don’t fit in memory, </a:t>
            </a:r>
            <a:r>
              <a:rPr lang="en-US" altLang="en-US" sz="2800" b="1" dirty="0">
                <a:solidFill>
                  <a:srgbClr val="3366FF"/>
                </a:solidFill>
                <a:sym typeface="Wingdings 3" panose="05040102010807070707" pitchFamily="18" charset="2"/>
              </a:rPr>
              <a:t>swapping</a:t>
            </a:r>
            <a:r>
              <a:rPr lang="en-US" altLang="en-US" sz="2800" dirty="0">
                <a:sym typeface="Wingdings 3" panose="05040102010807070707" pitchFamily="18" charset="2"/>
              </a:rPr>
              <a:t> moves them in and out to run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b="1" dirty="0">
              <a:solidFill>
                <a:srgbClr val="3366FF"/>
              </a:solidFill>
              <a:sym typeface="Wingdings 3" panose="05040102010807070707" pitchFamily="18" charset="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3366FF"/>
                </a:solidFill>
                <a:sym typeface="Wingdings 3" panose="05040102010807070707" pitchFamily="18" charset="2"/>
              </a:rPr>
              <a:t>Virtual memory </a:t>
            </a:r>
            <a:r>
              <a:rPr lang="en-US" altLang="en-US" sz="2800" dirty="0">
                <a:sym typeface="Wingdings 3" panose="05040102010807070707" pitchFamily="18" charset="2"/>
              </a:rPr>
              <a:t>allows execution of processes not completely in memory</a:t>
            </a:r>
          </a:p>
          <a:p>
            <a:endParaRPr lang="en-US" altLang="en-US" sz="2800" i="1" dirty="0"/>
          </a:p>
          <a:p>
            <a:endParaRPr lang="en-US" alt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29240747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879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Operating Systems Operations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530A103-80FA-7022-2535-E94404E2501A}"/>
              </a:ext>
            </a:extLst>
          </p:cNvPr>
          <p:cNvSpPr txBox="1">
            <a:spLocks noChangeArrowheads="1"/>
          </p:cNvSpPr>
          <p:nvPr/>
        </p:nvSpPr>
        <p:spPr>
          <a:xfrm>
            <a:off x="1024660" y="1604053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Operating systems are considered as an Interrupt driven mostly by hardware</a:t>
            </a:r>
          </a:p>
          <a:p>
            <a:endParaRPr lang="en-US" altLang="en-US" dirty="0"/>
          </a:p>
          <a:p>
            <a:r>
              <a:rPr lang="en-US" altLang="en-US" dirty="0"/>
              <a:t>A </a:t>
            </a:r>
            <a:r>
              <a:rPr lang="en-US" altLang="en-US" i="1" dirty="0"/>
              <a:t>trap</a:t>
            </a:r>
            <a:r>
              <a:rPr lang="en-US" altLang="en-US" dirty="0"/>
              <a:t> is a software-generated interrupt caused either by an error or a user request</a:t>
            </a:r>
          </a:p>
          <a:p>
            <a:endParaRPr lang="en-US" altLang="en-US" dirty="0"/>
          </a:p>
          <a:p>
            <a:r>
              <a:rPr lang="en-US" altLang="en-US" dirty="0"/>
              <a:t>Software error or request creates </a:t>
            </a:r>
            <a:r>
              <a:rPr lang="en-US" altLang="en-US" b="1" dirty="0">
                <a:solidFill>
                  <a:srgbClr val="3366FF"/>
                </a:solidFill>
              </a:rPr>
              <a:t>exception </a:t>
            </a:r>
            <a:r>
              <a:rPr lang="en-US" altLang="en-US" dirty="0"/>
              <a:t>or </a:t>
            </a:r>
            <a:r>
              <a:rPr lang="en-US" altLang="en-US" b="1" dirty="0">
                <a:solidFill>
                  <a:srgbClr val="3366FF"/>
                </a:solidFill>
              </a:rPr>
              <a:t>trap</a:t>
            </a:r>
          </a:p>
          <a:p>
            <a:pPr lvl="1"/>
            <a:r>
              <a:rPr lang="en-US" altLang="en-US" sz="2800" dirty="0"/>
              <a:t>Division by zero, request for operating system service</a:t>
            </a:r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329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879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Operating Systems Operations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530A103-80FA-7022-2535-E94404E2501A}"/>
              </a:ext>
            </a:extLst>
          </p:cNvPr>
          <p:cNvSpPr txBox="1">
            <a:spLocks noChangeArrowheads="1"/>
          </p:cNvSpPr>
          <p:nvPr/>
        </p:nvSpPr>
        <p:spPr>
          <a:xfrm>
            <a:off x="1024660" y="1604053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>
                <a:solidFill>
                  <a:srgbClr val="3366FF"/>
                </a:solidFill>
              </a:rPr>
              <a:t>Dual-mode </a:t>
            </a:r>
            <a:r>
              <a:rPr lang="en-US" altLang="en-US" dirty="0"/>
              <a:t>operation allows OS to protect itself and other system components</a:t>
            </a:r>
          </a:p>
          <a:p>
            <a:pPr lvl="1"/>
            <a:r>
              <a:rPr lang="en-US" altLang="en-US" sz="2800" b="1" dirty="0">
                <a:solidFill>
                  <a:srgbClr val="3366FF"/>
                </a:solidFill>
              </a:rPr>
              <a:t>User mode </a:t>
            </a:r>
            <a:r>
              <a:rPr lang="en-US" altLang="en-US" sz="2800" dirty="0"/>
              <a:t>and </a:t>
            </a:r>
            <a:r>
              <a:rPr lang="en-US" altLang="en-US" sz="2800" b="1" dirty="0">
                <a:solidFill>
                  <a:srgbClr val="3366FF"/>
                </a:solidFill>
              </a:rPr>
              <a:t>kernel mode </a:t>
            </a:r>
          </a:p>
          <a:p>
            <a:pPr lvl="1"/>
            <a:r>
              <a:rPr lang="en-US" altLang="en-US" sz="2800" b="1" dirty="0">
                <a:solidFill>
                  <a:srgbClr val="3366FF"/>
                </a:solidFill>
              </a:rPr>
              <a:t>Mode bit </a:t>
            </a:r>
            <a:r>
              <a:rPr lang="en-US" altLang="en-US" sz="2800" dirty="0"/>
              <a:t>provided by hardware</a:t>
            </a:r>
          </a:p>
          <a:p>
            <a:pPr lvl="2"/>
            <a:r>
              <a:rPr lang="en-US" altLang="en-US" sz="2800" dirty="0"/>
              <a:t>Provides ability to distinguish when system is running user code or kernel code</a:t>
            </a:r>
          </a:p>
          <a:p>
            <a:pPr lvl="2"/>
            <a:r>
              <a:rPr lang="en-US" altLang="en-US" sz="2800" dirty="0"/>
              <a:t>Some instructions designated as </a:t>
            </a:r>
            <a:r>
              <a:rPr lang="en-US" altLang="en-US" sz="2800" b="1" dirty="0">
                <a:solidFill>
                  <a:srgbClr val="3366FF"/>
                </a:solidFill>
              </a:rPr>
              <a:t>privileged</a:t>
            </a:r>
            <a:r>
              <a:rPr lang="en-US" altLang="en-US" sz="2800" dirty="0"/>
              <a:t>, only executable in kernel mode</a:t>
            </a:r>
          </a:p>
          <a:p>
            <a:pPr lvl="2"/>
            <a:r>
              <a:rPr lang="en-US" altLang="en-US" sz="2800" dirty="0"/>
              <a:t>System call changes mode to kernel, return from call resets it to user</a:t>
            </a:r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166277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62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Transition from User to Kernel Mode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0C2A2CB5-5C82-DD82-238B-0EBB4B287AF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/>
              <a:t>Timer to prevent infinite loop / process hogging resources</a:t>
            </a:r>
          </a:p>
          <a:p>
            <a:pPr lvl="1"/>
            <a:r>
              <a:rPr lang="en-US" altLang="en-US" sz="2800"/>
              <a:t>Set interrupt after specific period</a:t>
            </a:r>
          </a:p>
          <a:p>
            <a:pPr lvl="1"/>
            <a:r>
              <a:rPr lang="en-US" altLang="en-US" sz="2800"/>
              <a:t>Operating system decrements counter</a:t>
            </a:r>
          </a:p>
          <a:p>
            <a:pPr lvl="1"/>
            <a:r>
              <a:rPr lang="en-US" altLang="en-US" sz="2800"/>
              <a:t>When counter zero generate an interrupt</a:t>
            </a:r>
          </a:p>
          <a:p>
            <a:pPr lvl="1"/>
            <a:r>
              <a:rPr lang="en-US" altLang="en-US" sz="2800"/>
              <a:t>Set up before scheduling process to regain control or terminate program that exceeds allotted time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295390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07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Transition from User to Kernel Mode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13C7041E-B9BF-A997-2FB5-E4A5FDB4A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" t="30278" r="417" b="30000"/>
          <a:stretch>
            <a:fillRect/>
          </a:stretch>
        </p:blipFill>
        <p:spPr bwMode="auto">
          <a:xfrm>
            <a:off x="1890007" y="2451778"/>
            <a:ext cx="8423275" cy="2655887"/>
          </a:xfrm>
          <a:prstGeom prst="rect">
            <a:avLst/>
          </a:prstGeom>
          <a:noFill/>
          <a:ln w="38100" cmpd="dbl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9156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07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Transition from User to Kernel Mode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7AF7D293-5A04-E94D-9C1B-5AD0B36E6F16}"/>
              </a:ext>
            </a:extLst>
          </p:cNvPr>
          <p:cNvSpPr txBox="1">
            <a:spLocks noChangeArrowheads="1"/>
          </p:cNvSpPr>
          <p:nvPr/>
        </p:nvSpPr>
        <p:spPr>
          <a:xfrm>
            <a:off x="1097280" y="2101598"/>
            <a:ext cx="10156722" cy="33041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en-US" dirty="0">
                <a:solidFill>
                  <a:srgbClr val="0000FF"/>
                </a:solidFill>
              </a:rPr>
              <a:t>User’s code issues a </a:t>
            </a:r>
            <a:r>
              <a:rPr lang="en-US" altLang="en-US" dirty="0">
                <a:solidFill>
                  <a:srgbClr val="CC3300"/>
                </a:solidFill>
              </a:rPr>
              <a:t>system call </a:t>
            </a:r>
            <a:endParaRPr lang="en-US" altLang="en-US" dirty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rgbClr val="0000FF"/>
                </a:solidFill>
              </a:rPr>
              <a:t>Mode is changed to kernel mode</a:t>
            </a: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rgbClr val="0000FF"/>
                </a:solidFill>
              </a:rPr>
              <a:t>OS first checks that everything (e.g., parameter values) is in order and legal</a:t>
            </a: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rgbClr val="0000FF"/>
                </a:solidFill>
              </a:rPr>
              <a:t>Then, </a:t>
            </a:r>
            <a:r>
              <a:rPr lang="en-US" altLang="en-US" u="sng" dirty="0">
                <a:solidFill>
                  <a:srgbClr val="0000FF"/>
                </a:solidFill>
              </a:rPr>
              <a:t>OS</a:t>
            </a:r>
            <a:r>
              <a:rPr lang="en-US" altLang="en-US" dirty="0">
                <a:solidFill>
                  <a:srgbClr val="0000FF"/>
                </a:solidFill>
              </a:rPr>
              <a:t> executes system call which may contain multiple privileged instructions</a:t>
            </a: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rgbClr val="0000FF"/>
                </a:solidFill>
              </a:rPr>
              <a:t>mode is set again to user mode</a:t>
            </a:r>
          </a:p>
        </p:txBody>
      </p:sp>
    </p:spTree>
    <p:extLst>
      <p:ext uri="{BB962C8B-B14F-4D97-AF65-F5344CB8AC3E}">
        <p14:creationId xmlns:p14="http://schemas.microsoft.com/office/powerpoint/2010/main" val="29424858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62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End of Chapter 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0C2A2CB5-5C82-DD82-238B-0EBB4B287AF6}"/>
              </a:ext>
            </a:extLst>
          </p:cNvPr>
          <p:cNvSpPr txBox="1">
            <a:spLocks noChangeArrowheads="1"/>
          </p:cNvSpPr>
          <p:nvPr/>
        </p:nvSpPr>
        <p:spPr>
          <a:xfrm>
            <a:off x="3992880" y="3231619"/>
            <a:ext cx="4671060" cy="10962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4000" b="1" dirty="0"/>
              <a:t>End of Chapter 1</a:t>
            </a:r>
          </a:p>
        </p:txBody>
      </p:sp>
    </p:spTree>
    <p:extLst>
      <p:ext uri="{BB962C8B-B14F-4D97-AF65-F5344CB8AC3E}">
        <p14:creationId xmlns:p14="http://schemas.microsoft.com/office/powerpoint/2010/main" val="2796227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3228</TotalTime>
  <Words>1673</Words>
  <Application>Microsoft Office PowerPoint</Application>
  <PresentationFormat>شاشة عريضة</PresentationFormat>
  <Paragraphs>308</Paragraphs>
  <Slides>40</Slides>
  <Notes>18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7" baseType="lpstr">
      <vt:lpstr>Arial</vt:lpstr>
      <vt:lpstr>Arial</vt:lpstr>
      <vt:lpstr>Calibri</vt:lpstr>
      <vt:lpstr>Calibri Light</vt:lpstr>
      <vt:lpstr>Tajawal Medium</vt:lpstr>
      <vt:lpstr>Verdana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Alaa Amin</cp:lastModifiedBy>
  <cp:revision>28</cp:revision>
  <dcterms:created xsi:type="dcterms:W3CDTF">2021-08-03T13:03:26Z</dcterms:created>
  <dcterms:modified xsi:type="dcterms:W3CDTF">2023-01-13T21:02:10Z</dcterms:modified>
</cp:coreProperties>
</file>