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rels" ContentType="application/vnd.openxmlformats-package.relationships+xml"/>
  <Override PartName="/customXml/itemProps10.xml" ContentType="application/vnd.openxmlformats-officedocument.customXmlProperties+xml"/>
  <Override PartName="/customXml/itemProps11.xml" ContentType="application/vnd.openxmlformats-officedocument.customXmlProperties+xml"/>
  <Override PartName="/customXml/itemProps9.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media/image10.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480" r:id="rId3"/>
    <p:sldId id="271" r:id="rId5"/>
    <p:sldId id="313" r:id="rId6"/>
    <p:sldId id="496" r:id="rId7"/>
    <p:sldId id="497" r:id="rId8"/>
    <p:sldId id="276" r:id="rId9"/>
    <p:sldId id="498" r:id="rId10"/>
    <p:sldId id="499" r:id="rId11"/>
    <p:sldId id="500" r:id="rId12"/>
    <p:sldId id="501" r:id="rId13"/>
    <p:sldId id="502" r:id="rId14"/>
    <p:sldId id="503" r:id="rId15"/>
    <p:sldId id="504" r:id="rId16"/>
    <p:sldId id="505" r:id="rId17"/>
    <p:sldId id="306"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496"/>
            <p14:sldId id="497"/>
            <p14:sldId id="276"/>
            <p14:sldId id="498"/>
            <p14:sldId id="499"/>
            <p14:sldId id="500"/>
            <p14:sldId id="501"/>
            <p14:sldId id="502"/>
            <p14:sldId id="503"/>
            <p14:sldId id="504"/>
            <p14:sldId id="505"/>
            <p14:sldId id="306"/>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5" Type="http://schemas.openxmlformats.org/officeDocument/2006/relationships/customXml" Target="../customXml/item3.xml"/><Relationship Id="rId24" Type="http://schemas.openxmlformats.org/officeDocument/2006/relationships/customXml" Target="../customXml/item2.xml"/><Relationship Id="rId23" Type="http://schemas.openxmlformats.org/officeDocument/2006/relationships/customXml" Target="../customXml/item1.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5#1">
  <dgm:title val=""/>
  <dgm:desc val=""/>
  <dgm:catLst>
    <dgm:cat type="accent1" pri="11500"/>
  </dgm:catLst>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8BD093FB-4CAE-4AB7-A7E8-6D84155CB2A2}" type="doc">
      <dgm:prSet loTypeId="urn:microsoft.com/office/officeart/2005/8/layout/funnel1" loCatId="relationship" qsTypeId="urn:microsoft.com/office/officeart/2005/8/quickstyle/3d4" qsCatId="3D" csTypeId="urn:microsoft.com/office/officeart/2005/8/colors/accent1_5#1" csCatId="accent1" phldr="1"/>
      <dgm:spPr/>
      <dgm:t>
        <a:bodyPr/>
        <a:lstStyle/>
        <a:p>
          <a:endParaRPr lang="en-US"/>
        </a:p>
      </dgm:t>
    </dgm:pt>
    <dgm:pt modelId="{20DCF60B-FA6F-487D-8FD9-36FAA5F358BE}">
      <dgm:prSet phldrT="[Text]" phldr="0" custT="1"/>
      <dgm:spPr/>
      <dgm:t>
        <a:bodyPr vert="horz" wrap="square"/>
        <a:lstStyle/>
        <a:p>
          <a:pPr>
            <a:lnSpc>
              <a:spcPct val="100000"/>
            </a:lnSpc>
            <a:spcBef>
              <a:spcPct val="0"/>
            </a:spcBef>
            <a:spcAft>
              <a:spcPct val="35000"/>
            </a:spcAft>
          </a:pPr>
          <a:r>
            <a:rPr lang="en-US" altLang="en-US" sz="1400" b="1" dirty="0">
              <a:solidFill>
                <a:schemeClr val="tx1"/>
              </a:solidFill>
              <a:latin typeface="Times New Roman" panose="02020603050405020304" charset="0"/>
              <a:cs typeface="Times New Roman" panose="02020603050405020304" charset="0"/>
            </a:rPr>
            <a:t>Broader</a:t>
          </a:r>
          <a:r>
            <a:rPr lang="en-US" altLang="en-US" sz="1600" b="1" dirty="0">
              <a:solidFill>
                <a:schemeClr val="tx1"/>
              </a:solidFill>
              <a:latin typeface="Times New Roman" panose="02020603050405020304" charset="0"/>
              <a:cs typeface="Times New Roman" panose="02020603050405020304" charset="0"/>
            </a:rPr>
            <a:t> </a:t>
          </a:r>
          <a:r>
            <a:rPr lang="en-US" altLang="en-US" sz="1400" b="1" dirty="0">
              <a:solidFill>
                <a:schemeClr val="tx1"/>
              </a:solidFill>
              <a:latin typeface="Times New Roman" panose="02020603050405020304" charset="0"/>
              <a:cs typeface="Times New Roman" panose="02020603050405020304" charset="0"/>
            </a:rPr>
            <a:t>context</a:t>
          </a:r>
        </a:p>
      </dgm:t>
    </dgm:pt>
    <dgm:pt modelId="{3C791B8E-0834-4626-9988-05330F1EEA26}" cxnId="{9DD13EB5-0940-4B63-9A0B-52CF5116DD47}" type="parTrans">
      <dgm:prSet/>
      <dgm:spPr/>
      <dgm:t>
        <a:bodyPr/>
        <a:lstStyle/>
        <a:p>
          <a:endParaRPr lang="en-US"/>
        </a:p>
      </dgm:t>
    </dgm:pt>
    <dgm:pt modelId="{C01E42AA-C8F0-4039-9BB5-4A33BE6AC1D2}" cxnId="{9DD13EB5-0940-4B63-9A0B-52CF5116DD47}" type="sibTrans">
      <dgm:prSet/>
      <dgm:spPr/>
      <dgm:t>
        <a:bodyPr/>
        <a:lstStyle/>
        <a:p>
          <a:endParaRPr lang="en-US"/>
        </a:p>
      </dgm:t>
    </dgm:pt>
    <dgm:pt modelId="{17763BE5-6176-4BB0-9066-C1E6BE790D0F}">
      <dgm:prSet phldrT="[Text]" phldr="0" custT="1"/>
      <dgm:spPr/>
      <dgm:t>
        <a:bodyPr vert="horz" wrap="square"/>
        <a:lstStyle/>
        <a:p>
          <a:pPr>
            <a:lnSpc>
              <a:spcPct val="100000"/>
            </a:lnSpc>
            <a:spcBef>
              <a:spcPct val="0"/>
            </a:spcBef>
            <a:spcAft>
              <a:spcPct val="35000"/>
            </a:spcAft>
          </a:pPr>
          <a:r>
            <a:rPr lang="en-US" altLang="en-US" sz="1400" b="1" dirty="0">
              <a:solidFill>
                <a:schemeClr val="tx1"/>
              </a:solidFill>
              <a:latin typeface="Times New Roman" panose="02020603050405020304" charset="0"/>
              <a:cs typeface="Times New Roman" panose="02020603050405020304" charset="0"/>
            </a:rPr>
            <a:t>Main </a:t>
          </a:r>
          <a:r>
            <a:rPr lang="en-US" altLang="en-US" sz="1200" b="1" dirty="0">
              <a:solidFill>
                <a:schemeClr val="tx1"/>
              </a:solidFill>
              <a:latin typeface="Times New Roman" panose="02020603050405020304" charset="0"/>
              <a:cs typeface="Times New Roman" panose="02020603050405020304" charset="0"/>
            </a:rPr>
            <a:t>challenges</a:t>
          </a:r>
          <a:endParaRPr lang="en-US" altLang="en-US" sz="1400" b="1" dirty="0">
            <a:solidFill>
              <a:schemeClr val="tx1"/>
            </a:solidFill>
            <a:latin typeface="Times New Roman" panose="02020603050405020304" charset="0"/>
            <a:cs typeface="Times New Roman" panose="02020603050405020304" charset="0"/>
          </a:endParaRPr>
        </a:p>
      </dgm:t>
    </dgm:pt>
    <dgm:pt modelId="{87E88404-0FB1-4A94-9D6B-08D5CF00F6DE}" cxnId="{DAD81D62-BBA0-4A42-9041-E865079D0827}" type="parTrans">
      <dgm:prSet/>
      <dgm:spPr/>
      <dgm:t>
        <a:bodyPr/>
        <a:lstStyle/>
        <a:p>
          <a:endParaRPr lang="en-US"/>
        </a:p>
      </dgm:t>
    </dgm:pt>
    <dgm:pt modelId="{79814EBC-0D8A-4034-B989-3D251DCF874E}" cxnId="{DAD81D62-BBA0-4A42-9041-E865079D0827}" type="sibTrans">
      <dgm:prSet/>
      <dgm:spPr/>
      <dgm:t>
        <a:bodyPr/>
        <a:lstStyle/>
        <a:p>
          <a:endParaRPr lang="en-US"/>
        </a:p>
      </dgm:t>
    </dgm:pt>
    <dgm:pt modelId="{67FEDECD-5C71-491F-81D3-21684469E912}">
      <dgm:prSet phldrT="[Text]" phldr="0" custT="1"/>
      <dgm:spPr/>
      <dgm:t>
        <a:bodyPr vert="horz" wrap="square"/>
        <a:lstStyle/>
        <a:p>
          <a:pPr>
            <a:lnSpc>
              <a:spcPct val="100000"/>
            </a:lnSpc>
            <a:spcBef>
              <a:spcPct val="0"/>
            </a:spcBef>
            <a:spcAft>
              <a:spcPct val="35000"/>
            </a:spcAft>
          </a:pPr>
          <a:r>
            <a:rPr lang="en-US" altLang="en-US" sz="1400" b="1" dirty="0">
              <a:solidFill>
                <a:srgbClr val="000000"/>
              </a:solidFill>
              <a:latin typeface="Times New Roman" panose="02020603050405020304" charset="0"/>
              <a:cs typeface="Times New Roman" panose="02020603050405020304" charset="0"/>
            </a:rPr>
            <a:t>Analysis &amp; criticism</a:t>
          </a:r>
        </a:p>
      </dgm:t>
    </dgm:pt>
    <dgm:pt modelId="{D2CD8B9A-462B-4BA5-B7FE-F543C0619EDD}" cxnId="{FBC32C66-45C7-4744-8E68-57BD09CE038E}" type="parTrans">
      <dgm:prSet/>
      <dgm:spPr/>
      <dgm:t>
        <a:bodyPr/>
        <a:lstStyle/>
        <a:p>
          <a:endParaRPr lang="en-US"/>
        </a:p>
      </dgm:t>
    </dgm:pt>
    <dgm:pt modelId="{8F5E6D4F-D02B-43C4-AD22-4E45205DF7A2}" cxnId="{FBC32C66-45C7-4744-8E68-57BD09CE038E}" type="sibTrans">
      <dgm:prSet/>
      <dgm:spPr/>
      <dgm:t>
        <a:bodyPr/>
        <a:lstStyle/>
        <a:p>
          <a:endParaRPr lang="en-US"/>
        </a:p>
      </dgm:t>
    </dgm:pt>
    <dgm:pt modelId="{45868E01-3584-4B38-AA3A-4841A018EAC0}">
      <dgm:prSet phldrT="[Text]" phldr="0" custT="1"/>
      <dgm:spPr/>
      <dgm:t>
        <a:bodyPr vert="horz" wrap="square"/>
        <a:lstStyle/>
        <a:p>
          <a:pPr>
            <a:lnSpc>
              <a:spcPct val="100000"/>
            </a:lnSpc>
            <a:spcBef>
              <a:spcPct val="0"/>
            </a:spcBef>
            <a:spcAft>
              <a:spcPct val="35000"/>
            </a:spcAft>
          </a:pPr>
          <a:r>
            <a:rPr lang="en-US" altLang="en-US" sz="2000" b="1" dirty="0">
              <a:latin typeface="Times New Roman" panose="02020603050405020304" charset="0"/>
              <a:cs typeface="Times New Roman" panose="02020603050405020304" charset="0"/>
            </a:rPr>
            <a:t>Research</a:t>
          </a:r>
          <a:r>
            <a:rPr lang="en-US" altLang="en-US" sz="1600" b="1" dirty="0">
              <a:latin typeface="Times New Roman" panose="02020603050405020304" charset="0"/>
              <a:cs typeface="Times New Roman" panose="02020603050405020304" charset="0"/>
            </a:rPr>
            <a:t> Gap</a:t>
          </a:r>
        </a:p>
      </dgm:t>
    </dgm:pt>
    <dgm:pt modelId="{A606A898-9BBA-4BA5-A986-E1FAC305EBE9}" cxnId="{CA0B74D3-D5AF-4581-898E-C324875DAFBB}" type="parTrans">
      <dgm:prSet/>
      <dgm:spPr/>
      <dgm:t>
        <a:bodyPr/>
        <a:lstStyle/>
        <a:p>
          <a:endParaRPr lang="en-US"/>
        </a:p>
      </dgm:t>
    </dgm:pt>
    <dgm:pt modelId="{86E355F0-09E1-412E-9350-D6C53AEB0EC2}" cxnId="{CA0B74D3-D5AF-4581-898E-C324875DAFBB}" type="sibTrans">
      <dgm:prSet/>
      <dgm:spPr/>
      <dgm:t>
        <a:bodyPr/>
        <a:lstStyle/>
        <a:p>
          <a:endParaRPr lang="en-US"/>
        </a:p>
      </dgm:t>
    </dgm:pt>
    <dgm:pt modelId="{F377305A-E7D8-4D91-A864-FE6F4FF099D8}" type="pres">
      <dgm:prSet presAssocID="{8BD093FB-4CAE-4AB7-A7E8-6D84155CB2A2}" presName="Name0" presStyleCnt="0">
        <dgm:presLayoutVars>
          <dgm:chMax val="4"/>
          <dgm:resizeHandles val="exact"/>
        </dgm:presLayoutVars>
      </dgm:prSet>
      <dgm:spPr/>
    </dgm:pt>
    <dgm:pt modelId="{256A744F-4019-4166-B5F6-3744DD7E92B6}" type="pres">
      <dgm:prSet presAssocID="{8BD093FB-4CAE-4AB7-A7E8-6D84155CB2A2}" presName="ellipse" presStyleLbl="trBgShp" presStyleIdx="0" presStyleCnt="1"/>
      <dgm:spPr/>
    </dgm:pt>
    <dgm:pt modelId="{B9E4B9C4-B63E-48DD-AF84-EF3EAC132B97}" type="pres">
      <dgm:prSet presAssocID="{8BD093FB-4CAE-4AB7-A7E8-6D84155CB2A2}" presName="arrow1" presStyleLbl="fgShp" presStyleIdx="0" presStyleCnt="1"/>
      <dgm:spPr>
        <a:solidFill>
          <a:schemeClr val="accent1">
            <a:lumMod val="75000"/>
          </a:schemeClr>
        </a:solidFill>
        <a:ln>
          <a:solidFill>
            <a:schemeClr val="tx1"/>
          </a:solidFill>
        </a:ln>
      </dgm:spPr>
    </dgm:pt>
    <dgm:pt modelId="{39F17043-68FA-4B30-AE66-7A4F9D336646}" type="pres">
      <dgm:prSet presAssocID="{8BD093FB-4CAE-4AB7-A7E8-6D84155CB2A2}" presName="rectangle" presStyleLbl="revTx" presStyleIdx="0" presStyleCnt="1">
        <dgm:presLayoutVars>
          <dgm:bulletEnabled val="1"/>
        </dgm:presLayoutVars>
      </dgm:prSet>
      <dgm:spPr/>
    </dgm:pt>
    <dgm:pt modelId="{941F8AC2-853E-4BE8-87F7-D049937D3428}" type="pres">
      <dgm:prSet presAssocID="{17763BE5-6176-4BB0-9066-C1E6BE790D0F}" presName="item1" presStyleLbl="node1" presStyleIdx="0" presStyleCnt="3">
        <dgm:presLayoutVars>
          <dgm:bulletEnabled val="1"/>
        </dgm:presLayoutVars>
      </dgm:prSet>
      <dgm:spPr/>
    </dgm:pt>
    <dgm:pt modelId="{A94A1E24-B718-44B5-9940-CD411F56CCB4}" type="pres">
      <dgm:prSet presAssocID="{67FEDECD-5C71-491F-81D3-21684469E912}" presName="item2" presStyleLbl="node1" presStyleIdx="1" presStyleCnt="3">
        <dgm:presLayoutVars>
          <dgm:bulletEnabled val="1"/>
        </dgm:presLayoutVars>
      </dgm:prSet>
      <dgm:spPr/>
    </dgm:pt>
    <dgm:pt modelId="{3AD7E40C-0ED5-45AB-AE5E-6D1AB911FEA9}" type="pres">
      <dgm:prSet presAssocID="{45868E01-3584-4B38-AA3A-4841A018EAC0}" presName="item3" presStyleLbl="node1" presStyleIdx="2" presStyleCnt="3">
        <dgm:presLayoutVars>
          <dgm:bulletEnabled val="1"/>
        </dgm:presLayoutVars>
      </dgm:prSet>
      <dgm:spPr/>
    </dgm:pt>
    <dgm:pt modelId="{2D55CAD2-95DA-40CF-88F3-B82540274807}" type="pres">
      <dgm:prSet presAssocID="{8BD093FB-4CAE-4AB7-A7E8-6D84155CB2A2}" presName="funnel" presStyleLbl="trAlignAcc1" presStyleIdx="0" presStyleCnt="1"/>
      <dgm:spPr/>
    </dgm:pt>
  </dgm:ptLst>
  <dgm:cxnLst>
    <dgm:cxn modelId="{7938CC15-011B-4DF7-AAC7-81010D7251C3}" type="presOf" srcId="{17763BE5-6176-4BB0-9066-C1E6BE790D0F}" destId="{A94A1E24-B718-44B5-9940-CD411F56CCB4}" srcOrd="0" destOrd="0" presId="urn:microsoft.com/office/officeart/2005/8/layout/funnel1"/>
    <dgm:cxn modelId="{DAD81D62-BBA0-4A42-9041-E865079D0827}" srcId="{8BD093FB-4CAE-4AB7-A7E8-6D84155CB2A2}" destId="{17763BE5-6176-4BB0-9066-C1E6BE790D0F}" srcOrd="1" destOrd="0" parTransId="{87E88404-0FB1-4A94-9D6B-08D5CF00F6DE}" sibTransId="{79814EBC-0D8A-4034-B989-3D251DCF874E}"/>
    <dgm:cxn modelId="{FBC32C66-45C7-4744-8E68-57BD09CE038E}" srcId="{8BD093FB-4CAE-4AB7-A7E8-6D84155CB2A2}" destId="{67FEDECD-5C71-491F-81D3-21684469E912}" srcOrd="2" destOrd="0" parTransId="{D2CD8B9A-462B-4BA5-B7FE-F543C0619EDD}" sibTransId="{8F5E6D4F-D02B-43C4-AD22-4E45205DF7A2}"/>
    <dgm:cxn modelId="{A5A94681-9E5B-4323-B880-E9455E9BFCCA}" type="presOf" srcId="{20DCF60B-FA6F-487D-8FD9-36FAA5F358BE}" destId="{3AD7E40C-0ED5-45AB-AE5E-6D1AB911FEA9}" srcOrd="0" destOrd="0" presId="urn:microsoft.com/office/officeart/2005/8/layout/funnel1"/>
    <dgm:cxn modelId="{875FB693-558D-4DA8-A874-60DB72B19DC0}" type="presOf" srcId="{67FEDECD-5C71-491F-81D3-21684469E912}" destId="{941F8AC2-853E-4BE8-87F7-D049937D3428}" srcOrd="0" destOrd="0" presId="urn:microsoft.com/office/officeart/2005/8/layout/funnel1"/>
    <dgm:cxn modelId="{DE5B159C-7940-4B39-B6D4-021C393DF165}" type="presOf" srcId="{8BD093FB-4CAE-4AB7-A7E8-6D84155CB2A2}" destId="{F377305A-E7D8-4D91-A864-FE6F4FF099D8}" srcOrd="0" destOrd="0" presId="urn:microsoft.com/office/officeart/2005/8/layout/funnel1"/>
    <dgm:cxn modelId="{9DD13EB5-0940-4B63-9A0B-52CF5116DD47}" srcId="{8BD093FB-4CAE-4AB7-A7E8-6D84155CB2A2}" destId="{20DCF60B-FA6F-487D-8FD9-36FAA5F358BE}" srcOrd="0" destOrd="0" parTransId="{3C791B8E-0834-4626-9988-05330F1EEA26}" sibTransId="{C01E42AA-C8F0-4039-9BB5-4A33BE6AC1D2}"/>
    <dgm:cxn modelId="{CA0B74D3-D5AF-4581-898E-C324875DAFBB}" srcId="{8BD093FB-4CAE-4AB7-A7E8-6D84155CB2A2}" destId="{45868E01-3584-4B38-AA3A-4841A018EAC0}" srcOrd="3" destOrd="0" parTransId="{A606A898-9BBA-4BA5-A986-E1FAC305EBE9}" sibTransId="{86E355F0-09E1-412E-9350-D6C53AEB0EC2}"/>
    <dgm:cxn modelId="{C64BC8F7-0C91-4585-8BAE-259801D25C52}" type="presOf" srcId="{45868E01-3584-4B38-AA3A-4841A018EAC0}" destId="{39F17043-68FA-4B30-AE66-7A4F9D336646}" srcOrd="0" destOrd="0" presId="urn:microsoft.com/office/officeart/2005/8/layout/funnel1"/>
    <dgm:cxn modelId="{8DC0B994-94FB-474F-90C5-D27106242550}" type="presParOf" srcId="{F377305A-E7D8-4D91-A864-FE6F4FF099D8}" destId="{256A744F-4019-4166-B5F6-3744DD7E92B6}" srcOrd="0" destOrd="0" presId="urn:microsoft.com/office/officeart/2005/8/layout/funnel1"/>
    <dgm:cxn modelId="{CCB16B2E-828D-430F-B1B2-08E6EE46B1CA}" type="presParOf" srcId="{F377305A-E7D8-4D91-A864-FE6F4FF099D8}" destId="{B9E4B9C4-B63E-48DD-AF84-EF3EAC132B97}" srcOrd="1" destOrd="0" presId="urn:microsoft.com/office/officeart/2005/8/layout/funnel1"/>
    <dgm:cxn modelId="{324FDAAD-CBFA-4AAD-B223-A237824F277C}" type="presParOf" srcId="{F377305A-E7D8-4D91-A864-FE6F4FF099D8}" destId="{39F17043-68FA-4B30-AE66-7A4F9D336646}" srcOrd="2" destOrd="0" presId="urn:microsoft.com/office/officeart/2005/8/layout/funnel1"/>
    <dgm:cxn modelId="{DA5225E1-A874-4D50-825F-E6EAC1BE0AC2}" type="presParOf" srcId="{F377305A-E7D8-4D91-A864-FE6F4FF099D8}" destId="{941F8AC2-853E-4BE8-87F7-D049937D3428}" srcOrd="3" destOrd="0" presId="urn:microsoft.com/office/officeart/2005/8/layout/funnel1"/>
    <dgm:cxn modelId="{D7246EBA-F862-4E36-AFB6-D7182635CA4C}" type="presParOf" srcId="{F377305A-E7D8-4D91-A864-FE6F4FF099D8}" destId="{A94A1E24-B718-44B5-9940-CD411F56CCB4}" srcOrd="4" destOrd="0" presId="urn:microsoft.com/office/officeart/2005/8/layout/funnel1"/>
    <dgm:cxn modelId="{8BC21585-E01E-4C77-B091-8230C54DB132}" type="presParOf" srcId="{F377305A-E7D8-4D91-A864-FE6F4FF099D8}" destId="{3AD7E40C-0ED5-45AB-AE5E-6D1AB911FEA9}" srcOrd="5" destOrd="0" presId="urn:microsoft.com/office/officeart/2005/8/layout/funnel1"/>
    <dgm:cxn modelId="{58122E38-F79B-424B-9F52-5DA254037EFB}" type="presParOf" srcId="{F377305A-E7D8-4D91-A864-FE6F4FF099D8}" destId="{2D55CAD2-95DA-40CF-88F3-B82540274807}"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5633358" cy="4506686"/>
        <a:chOff x="0" y="0"/>
        <a:chExt cx="5633358" cy="4506686"/>
      </a:xfrm>
    </dsp:grpSpPr>
    <dsp:sp modelId="{256A744F-4019-4166-B5F6-3744DD7E92B6}">
      <dsp:nvSpPr>
        <dsp:cNvPr id="3" name="Oval 2"/>
        <dsp:cNvSpPr/>
      </dsp:nvSpPr>
      <dsp:spPr bwMode="white">
        <a:xfrm>
          <a:off x="2241609" y="183084"/>
          <a:ext cx="3633516" cy="1261872"/>
        </a:xfrm>
        <a:prstGeom prst="ellipse">
          <a:avLst/>
        </a:prstGeom>
        <a:sp3d z="-152400" prstMaterial="matte"/>
      </dsp:spPr>
      <dsp:style>
        <a:lnRef idx="0">
          <a:schemeClr val="accent1"/>
        </a:lnRef>
        <a:fillRef idx="1">
          <a:schemeClr val="accent1">
            <a:tint val="50000"/>
            <a:alpha val="40000"/>
          </a:schemeClr>
        </a:fillRef>
        <a:effectRef idx="0">
          <a:scrgbClr r="0" g="0" b="0"/>
        </a:effectRef>
        <a:fontRef idx="minor"/>
      </dsp:style>
      <dsp:txXfrm>
        <a:off x="2241609" y="183084"/>
        <a:ext cx="3633516" cy="1261872"/>
      </dsp:txXfrm>
    </dsp:sp>
    <dsp:sp modelId="{B9E4B9C4-B63E-48DD-AF84-EF3EAC132B97}">
      <dsp:nvSpPr>
        <dsp:cNvPr id="4" name="Down Arrow 3"/>
        <dsp:cNvSpPr/>
      </dsp:nvSpPr>
      <dsp:spPr bwMode="white">
        <a:xfrm>
          <a:off x="3711915" y="3272981"/>
          <a:ext cx="704170" cy="450669"/>
        </a:xfrm>
        <a:prstGeom prst="downArrow">
          <a:avLst/>
        </a:prstGeom>
        <a:solidFill>
          <a:schemeClr val="accent1">
            <a:lumMod val="75000"/>
          </a:schemeClr>
        </a:solidFill>
        <a:ln>
          <a:solidFill>
            <a:schemeClr val="tx1"/>
          </a:solidFill>
        </a:ln>
        <a:sp3d z="12700" extrusionH="1700" prstMaterial="translucentPowder">
          <a:bevelT w="25400" h="6350" prst="softRound"/>
          <a:bevelB w="0" h="0" prst="convex"/>
        </a:sp3d>
      </dsp:spPr>
      <dsp:style>
        <a:lnRef idx="0">
          <a:schemeClr val="lt1"/>
        </a:lnRef>
        <a:fillRef idx="1">
          <a:schemeClr val="accent1">
            <a:tint val="40000"/>
          </a:schemeClr>
        </a:fillRef>
        <a:effectRef idx="0">
          <a:scrgbClr r="0" g="0" b="0"/>
        </a:effectRef>
        <a:fontRef idx="minor"/>
      </dsp:style>
      <dsp:txXfrm>
        <a:off x="3711915" y="3272981"/>
        <a:ext cx="704170" cy="450669"/>
      </dsp:txXfrm>
    </dsp:sp>
    <dsp:sp modelId="{39F17043-68FA-4B30-AE66-7A4F9D336646}">
      <dsp:nvSpPr>
        <dsp:cNvPr id="5" name="Rectangles 4"/>
        <dsp:cNvSpPr/>
      </dsp:nvSpPr>
      <dsp:spPr bwMode="white">
        <a:xfrm>
          <a:off x="2373993" y="3633516"/>
          <a:ext cx="3380015" cy="845004"/>
        </a:xfrm>
        <a:prstGeom prst="rect">
          <a:avLst/>
        </a:prstGeom>
      </dsp:spPr>
      <dsp:style>
        <a:lnRef idx="0">
          <a:schemeClr val="dk1">
            <a:alpha val="0"/>
          </a:schemeClr>
        </a:lnRef>
        <a:fillRef idx="0">
          <a:schemeClr val="lt1">
            <a:alpha val="0"/>
          </a:schemeClr>
        </a:fillRef>
        <a:effectRef idx="0">
          <a:scrgbClr r="0" g="0" b="0"/>
        </a:effectRef>
        <a:fontRef idx="minor"/>
      </dsp:style>
      <dsp:txBody>
        <a:bodyPr vert="horz" wrap="square" lIns="142240" tIns="142240" rIns="142240" bIns="142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altLang="en-US" sz="2000" b="1" dirty="0">
              <a:solidFill>
                <a:schemeClr val="tx1"/>
              </a:solidFill>
              <a:latin typeface="Times New Roman" panose="02020603050405020304" charset="0"/>
              <a:cs typeface="Times New Roman" panose="02020603050405020304" charset="0"/>
            </a:rPr>
            <a:t>Research</a:t>
          </a:r>
          <a:r>
            <a:rPr lang="en-US" altLang="en-US" sz="1600" b="1" dirty="0">
              <a:solidFill>
                <a:schemeClr val="tx1"/>
              </a:solidFill>
              <a:latin typeface="Times New Roman" panose="02020603050405020304" charset="0"/>
              <a:cs typeface="Times New Roman" panose="02020603050405020304" charset="0"/>
            </a:rPr>
            <a:t> Gap</a:t>
          </a:r>
          <a:endParaRPr>
            <a:solidFill>
              <a:schemeClr val="tx1"/>
            </a:solidFill>
          </a:endParaRPr>
        </a:p>
      </dsp:txBody>
      <dsp:txXfrm>
        <a:off x="2373993" y="3633516"/>
        <a:ext cx="3380015" cy="845004"/>
      </dsp:txXfrm>
    </dsp:sp>
    <dsp:sp modelId="{941F8AC2-853E-4BE8-87F7-D049937D3428}">
      <dsp:nvSpPr>
        <dsp:cNvPr id="6" name="Oval 5"/>
        <dsp:cNvSpPr/>
      </dsp:nvSpPr>
      <dsp:spPr bwMode="white">
        <a:xfrm>
          <a:off x="3562631" y="1542413"/>
          <a:ext cx="1267505" cy="1267505"/>
        </a:xfrm>
        <a:prstGeom prst="ellipse">
          <a:avLst/>
        </a:prstGeom>
        <a:sp3d prstMaterial="translucentPowder">
          <a:bevelT w="127000" h="25400" prst="softRound"/>
        </a:sp3d>
      </dsp:spPr>
      <dsp:style>
        <a:lnRef idx="0">
          <a:schemeClr val="lt1"/>
        </a:lnRef>
        <a:fillRef idx="1">
          <a:schemeClr val="accent1">
            <a:alpha val="90000"/>
            <a:hueOff val="0"/>
            <a:satOff val="0"/>
            <a:lumOff val="0"/>
            <a:alpha val="90196"/>
          </a:schemeClr>
        </a:fillRef>
        <a:effectRef idx="0">
          <a:scrgbClr r="0" g="0" b="0"/>
        </a:effectRef>
        <a:fontRef idx="minor">
          <a:schemeClr val="lt1"/>
        </a:fontRef>
      </dsp:style>
      <dsp:txBody>
        <a:bodyPr vert="horz" wrap="square" lIns="17780" tIns="17780" rIns="17780" bIns="1778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altLang="en-US" sz="1400" b="1" dirty="0">
              <a:solidFill>
                <a:srgbClr val="000000"/>
              </a:solidFill>
              <a:latin typeface="Times New Roman" panose="02020603050405020304" charset="0"/>
              <a:cs typeface="Times New Roman" panose="02020603050405020304" charset="0"/>
            </a:rPr>
            <a:t>Analysis &amp; criticism</a:t>
          </a:r>
        </a:p>
      </dsp:txBody>
      <dsp:txXfrm>
        <a:off x="3562631" y="1542413"/>
        <a:ext cx="1267505" cy="1267505"/>
      </dsp:txXfrm>
    </dsp:sp>
    <dsp:sp modelId="{A94A1E24-B718-44B5-9940-CD411F56CCB4}">
      <dsp:nvSpPr>
        <dsp:cNvPr id="7" name="Oval 6"/>
        <dsp:cNvSpPr/>
      </dsp:nvSpPr>
      <dsp:spPr bwMode="white">
        <a:xfrm>
          <a:off x="2655661" y="591503"/>
          <a:ext cx="1267505" cy="1267505"/>
        </a:xfrm>
        <a:prstGeom prst="ellipse">
          <a:avLst/>
        </a:prstGeom>
        <a:sp3d prstMaterial="translucentPowder">
          <a:bevelT w="127000" h="25400" prst="softRound"/>
        </a:sp3d>
      </dsp:spPr>
      <dsp:style>
        <a:lnRef idx="0">
          <a:schemeClr val="lt1"/>
        </a:lnRef>
        <a:fillRef idx="1">
          <a:schemeClr val="accent1">
            <a:alpha val="90000"/>
            <a:hueOff val="0"/>
            <a:satOff val="0"/>
            <a:lumOff val="0"/>
            <a:alpha val="70196"/>
          </a:schemeClr>
        </a:fillRef>
        <a:effectRef idx="0">
          <a:scrgbClr r="0" g="0" b="0"/>
        </a:effectRef>
        <a:fontRef idx="minor">
          <a:schemeClr val="lt1"/>
        </a:fontRef>
      </dsp:style>
      <dsp:txBody>
        <a:bodyPr vert="horz" wrap="square" lIns="17780" tIns="17780" rIns="17780" bIns="1778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altLang="en-US" sz="1400" b="1" dirty="0">
              <a:solidFill>
                <a:schemeClr val="tx1"/>
              </a:solidFill>
              <a:latin typeface="Times New Roman" panose="02020603050405020304" charset="0"/>
              <a:cs typeface="Times New Roman" panose="02020603050405020304" charset="0"/>
            </a:rPr>
            <a:t>Main </a:t>
          </a:r>
          <a:r>
            <a:rPr lang="en-US" altLang="en-US" sz="1200" b="1" dirty="0">
              <a:solidFill>
                <a:schemeClr val="tx1"/>
              </a:solidFill>
              <a:latin typeface="Times New Roman" panose="02020603050405020304" charset="0"/>
              <a:cs typeface="Times New Roman" panose="02020603050405020304" charset="0"/>
            </a:rPr>
            <a:t>challenges</a:t>
          </a:r>
          <a:endParaRPr lang="en-US" altLang="en-US" sz="1400" b="1" dirty="0">
            <a:solidFill>
              <a:schemeClr val="tx1"/>
            </a:solidFill>
            <a:latin typeface="Times New Roman" panose="02020603050405020304" charset="0"/>
            <a:cs typeface="Times New Roman" panose="02020603050405020304" charset="0"/>
          </a:endParaRPr>
        </a:p>
      </dsp:txBody>
      <dsp:txXfrm>
        <a:off x="2655661" y="591503"/>
        <a:ext cx="1267505" cy="1267505"/>
      </dsp:txXfrm>
    </dsp:sp>
    <dsp:sp modelId="{3AD7E40C-0ED5-45AB-AE5E-6D1AB911FEA9}">
      <dsp:nvSpPr>
        <dsp:cNvPr id="8" name="Oval 7"/>
        <dsp:cNvSpPr/>
      </dsp:nvSpPr>
      <dsp:spPr bwMode="white">
        <a:xfrm>
          <a:off x="3951333" y="285048"/>
          <a:ext cx="1267505" cy="1267505"/>
        </a:xfrm>
        <a:prstGeom prst="ellipse">
          <a:avLst/>
        </a:prstGeom>
        <a:sp3d prstMaterial="translucentPowder">
          <a:bevelT w="127000" h="25400" prst="softRound"/>
        </a:sp3d>
      </dsp:spPr>
      <dsp:style>
        <a:lnRef idx="0">
          <a:schemeClr val="lt1"/>
        </a:lnRef>
        <a:fillRef idx="1">
          <a:schemeClr val="accent1">
            <a:alpha val="90000"/>
            <a:hueOff val="0"/>
            <a:satOff val="0"/>
            <a:lumOff val="0"/>
            <a:alpha val="50196"/>
          </a:schemeClr>
        </a:fillRef>
        <a:effectRef idx="0">
          <a:scrgbClr r="0" g="0" b="0"/>
        </a:effectRef>
        <a:fontRef idx="minor">
          <a:schemeClr val="lt1"/>
        </a:fontRef>
      </dsp:style>
      <dsp:txBody>
        <a:bodyPr vert="horz" wrap="square" lIns="17780" tIns="17780" rIns="17780" bIns="1778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altLang="en-US" sz="1400" b="1" dirty="0">
              <a:solidFill>
                <a:schemeClr val="tx1"/>
              </a:solidFill>
              <a:latin typeface="Times New Roman" panose="02020603050405020304" charset="0"/>
              <a:cs typeface="Times New Roman" panose="02020603050405020304" charset="0"/>
            </a:rPr>
            <a:t>Broader</a:t>
          </a:r>
          <a:r>
            <a:rPr lang="en-US" altLang="en-US" sz="1600" b="1" dirty="0">
              <a:solidFill>
                <a:schemeClr val="tx1"/>
              </a:solidFill>
              <a:latin typeface="Times New Roman" panose="02020603050405020304" charset="0"/>
              <a:cs typeface="Times New Roman" panose="02020603050405020304" charset="0"/>
            </a:rPr>
            <a:t> </a:t>
          </a:r>
          <a:r>
            <a:rPr lang="en-US" altLang="en-US" sz="1400" b="1" dirty="0">
              <a:solidFill>
                <a:schemeClr val="tx1"/>
              </a:solidFill>
              <a:latin typeface="Times New Roman" panose="02020603050405020304" charset="0"/>
              <a:cs typeface="Times New Roman" panose="02020603050405020304" charset="0"/>
            </a:rPr>
            <a:t>context</a:t>
          </a:r>
        </a:p>
      </dsp:txBody>
      <dsp:txXfrm>
        <a:off x="3951333" y="285048"/>
        <a:ext cx="1267505" cy="1267505"/>
      </dsp:txXfrm>
    </dsp:sp>
    <dsp:sp modelId="{2D55CAD2-95DA-40CF-88F3-B82540274807}">
      <dsp:nvSpPr>
        <dsp:cNvPr id="9" name="Shape 8"/>
        <dsp:cNvSpPr/>
      </dsp:nvSpPr>
      <dsp:spPr bwMode="white">
        <a:xfrm>
          <a:off x="2092325" y="28167"/>
          <a:ext cx="3943350" cy="3154680"/>
        </a:xfrm>
        <a:prstGeom prst="funnel">
          <a:avLst/>
        </a:prstGeom>
        <a:sp3d prstMaterial="dkEdge">
          <a:bevelT w="127000" h="25400"/>
        </a:sp3d>
      </dsp:spPr>
      <dsp:style>
        <a:lnRef idx="1">
          <a:schemeClr val="accent1">
            <a:alpha val="90000"/>
          </a:schemeClr>
        </a:lnRef>
        <a:fillRef idx="1">
          <a:schemeClr val="lt1">
            <a:alpha val="40000"/>
          </a:schemeClr>
        </a:fillRef>
        <a:effectRef idx="0">
          <a:scrgbClr r="0" g="0" b="0"/>
        </a:effectRef>
        <a:fontRef idx="minor">
          <a:schemeClr val="lt1"/>
        </a:fontRef>
      </dsp:style>
      <dsp:txXfrm>
        <a:off x="2092325" y="28167"/>
        <a:ext cx="3943350" cy="3154680"/>
      </dsp:txXfrm>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image" Target="../media/image1.png"/><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2.xml"/><Relationship Id="rId3" Type="http://schemas.openxmlformats.org/officeDocument/2006/relationships/tags" Target="../tags/tag1.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5.pn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4.xml"/><Relationship Id="rId2" Type="http://schemas.openxmlformats.org/officeDocument/2006/relationships/image" Target="../media/image5.png"/><Relationship Id="rId1" Type="http://schemas.openxmlformats.org/officeDocument/2006/relationships/image" Target="../media/image6.jpe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14.xml"/><Relationship Id="rId3" Type="http://schemas.openxmlformats.org/officeDocument/2006/relationships/tags" Target="../tags/tag2.xml"/><Relationship Id="rId2" Type="http://schemas.openxmlformats.org/officeDocument/2006/relationships/image" Target="../media/image5.png"/><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14.xml"/><Relationship Id="rId3" Type="http://schemas.openxmlformats.org/officeDocument/2006/relationships/tags" Target="../tags/tag3.xml"/><Relationship Id="rId2" Type="http://schemas.openxmlformats.org/officeDocument/2006/relationships/image" Target="../media/image5.png"/><Relationship Id="rId1" Type="http://schemas.openxmlformats.org/officeDocument/2006/relationships/image" Target="../media/image6.jpeg"/></Relationships>
</file>

<file path=ppt/slides/_rels/slide6.xml.rels><?xml version="1.0" encoding="UTF-8" standalone="yes"?>
<Relationships xmlns="http://schemas.openxmlformats.org/package/2006/relationships"><Relationship Id="rId7"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tags" Target="../tags/tag4.xml"/><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tags" Target="../tags/tag5.xml"/><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tags" Target="../tags/tag6.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tags" Target="../tags/tag7.xml"/><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tags" Target="../tags/tag8.xml"/><Relationship Id="rId1"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image" Target="../media/image5.png"/><Relationship Id="rId1" Type="http://schemas.openxmlformats.org/officeDocument/2006/relationships/image" Target="../media/image7.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16.xml"/><Relationship Id="rId4" Type="http://schemas.openxmlformats.org/officeDocument/2006/relationships/image" Target="../media/image11.png"/><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mj-cs"/>
              </a:rPr>
              <a:t>Prepared by Dr. Lama Faisal Esber</a:t>
            </a:r>
            <a:endParaRPr lang="en-US" sz="2000" dirty="0">
              <a:latin typeface="Alexandria" charset="0"/>
              <a:cs typeface="+mj-cs"/>
            </a:endParaRPr>
          </a:p>
        </p:txBody>
      </p:sp>
      <p:sp>
        <p:nvSpPr>
          <p:cNvPr id="31" name="TextBox 30"/>
          <p:cNvSpPr txBox="1"/>
          <p:nvPr/>
        </p:nvSpPr>
        <p:spPr>
          <a:xfrm>
            <a:off x="673735" y="2423795"/>
            <a:ext cx="4622800" cy="1076325"/>
          </a:xfrm>
          <a:prstGeom prst="rect">
            <a:avLst/>
          </a:prstGeom>
          <a:noFill/>
        </p:spPr>
        <p:txBody>
          <a:bodyPr wrap="square" rtlCol="0">
            <a:spAutoFit/>
          </a:bodyPr>
          <a:lstStyle/>
          <a:p>
            <a:pPr algn="ctr"/>
            <a:r>
              <a:rPr lang="en-US" altLang="en-US" sz="3200" b="1" dirty="0">
                <a:solidFill>
                  <a:srgbClr val="00B0F0"/>
                </a:solidFill>
                <a:latin typeface="Alexandria" charset="0"/>
                <a:cs typeface="Alexandria" charset="0"/>
              </a:rPr>
              <a:t>Literary Criticism​</a:t>
            </a:r>
            <a:endParaRPr lang="en-US" altLang="en-US" sz="3200" b="1" dirty="0">
              <a:solidFill>
                <a:srgbClr val="00B0F0"/>
              </a:solidFill>
              <a:latin typeface="Alexandria" charset="0"/>
              <a:cs typeface="Alexandria" charset="0"/>
            </a:endParaRPr>
          </a:p>
          <a:p>
            <a:pPr algn="ctr"/>
            <a:r>
              <a:rPr lang="en-US" altLang="en-US" sz="3200" b="1" dirty="0">
                <a:solidFill>
                  <a:srgbClr val="00B0F0"/>
                </a:solidFill>
                <a:latin typeface="Alexandria" charset="0"/>
                <a:cs typeface="Alexandria" charset="0"/>
              </a:rPr>
              <a:t>/3/ </a:t>
            </a:r>
            <a:endParaRPr lang="en-US" altLang="en-US" sz="3200" b="1" dirty="0">
              <a:solidFill>
                <a:srgbClr val="00B0F0"/>
              </a:solidFill>
              <a:latin typeface="Alexandria" charset="0"/>
              <a:cs typeface="Alexandria" charset="0"/>
            </a:endParaRPr>
          </a:p>
        </p:txBody>
      </p:sp>
      <p:sp>
        <p:nvSpPr>
          <p:cNvPr id="34" name="Rectangle: Rounded Corners 33"/>
          <p:cNvSpPr/>
          <p:nvPr/>
        </p:nvSpPr>
        <p:spPr>
          <a:xfrm>
            <a:off x="487327"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1</a:t>
            </a:r>
            <a:endParaRPr lang="en-US" sz="2800" b="1">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1"/>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graphicFrame>
        <p:nvGraphicFramePr>
          <p:cNvPr id="9" name="Table 8"/>
          <p:cNvGraphicFramePr/>
          <p:nvPr>
            <p:custDataLst>
              <p:tags r:id="rId3"/>
            </p:custDataLst>
          </p:nvPr>
        </p:nvGraphicFramePr>
        <p:xfrm>
          <a:off x="673735" y="4394835"/>
          <a:ext cx="4913630" cy="1463040"/>
        </p:xfrm>
        <a:graphic>
          <a:graphicData uri="http://schemas.openxmlformats.org/drawingml/2006/table">
            <a:tbl>
              <a:tblPr firstRow="1" bandRow="1">
                <a:tableStyleId>{5C22544A-7EE6-4342-B048-85BDC9FD1C3A}</a:tableStyleId>
              </a:tblPr>
              <a:tblGrid>
                <a:gridCol w="2456815"/>
                <a:gridCol w="2456815"/>
              </a:tblGrid>
              <a:tr h="365760">
                <a:tc>
                  <a:txBody>
                    <a:bodyPr/>
                    <a:lstStyle/>
                    <a:p>
                      <a:pPr algn="ctr">
                        <a:buNone/>
                      </a:pPr>
                      <a:r>
                        <a:rPr lang="en-US" b="1">
                          <a:latin typeface="Calibri" panose="020F0502020204030204" charset="0"/>
                          <a:cs typeface="Calibri" panose="020F0502020204030204" charset="0"/>
                        </a:rPr>
                        <a:t>RSC83</a:t>
                      </a:r>
                      <a:endParaRPr lang="en-US" b="1">
                        <a:latin typeface="Calibri" panose="020F0502020204030204" charset="0"/>
                        <a:cs typeface="Calibri" panose="020F0502020204030204" charset="0"/>
                      </a:endParaRPr>
                    </a:p>
                  </a:txBody>
                  <a:tcPr/>
                </a:tc>
                <a:tc>
                  <a:txBody>
                    <a:bodyPr/>
                    <a:lstStyle/>
                    <a:p>
                      <a:pPr algn="ctr">
                        <a:buNone/>
                      </a:pPr>
                      <a:r>
                        <a:rPr lang="ar-SA" altLang="en-US" b="1">
                          <a:latin typeface="Calibri" panose="020F0502020204030204" charset="0"/>
                          <a:cs typeface="Calibri" panose="020F0502020204030204" charset="0"/>
                        </a:rPr>
                        <a:t>كود المقرر</a:t>
                      </a:r>
                      <a:endParaRPr lang="ar-SA" altLang="en-US" b="1">
                        <a:latin typeface="Calibri" panose="020F0502020204030204" charset="0"/>
                        <a:cs typeface="Calibri" panose="020F0502020204030204" charset="0"/>
                      </a:endParaRPr>
                    </a:p>
                  </a:txBody>
                  <a:tcPr/>
                </a:tc>
              </a:tr>
              <a:tr h="365760">
                <a:tc>
                  <a:txBody>
                    <a:bodyPr/>
                    <a:lstStyle/>
                    <a:p>
                      <a:pPr algn="ctr">
                        <a:buNone/>
                      </a:pPr>
                      <a:r>
                        <a:rPr lang="en-US" b="1">
                          <a:latin typeface="Calibri" panose="020F0502020204030204" charset="0"/>
                          <a:cs typeface="Calibri" panose="020F0502020204030204" charset="0"/>
                        </a:rPr>
                        <a:t>3</a:t>
                      </a:r>
                      <a:endParaRPr lang="en-US" b="1">
                        <a:latin typeface="Calibri" panose="020F0502020204030204" charset="0"/>
                        <a:cs typeface="Calibri" panose="020F0502020204030204" charset="0"/>
                      </a:endParaRPr>
                    </a:p>
                  </a:txBody>
                  <a:tcPr/>
                </a:tc>
                <a:tc>
                  <a:txBody>
                    <a:bodyPr/>
                    <a:lstStyle/>
                    <a:p>
                      <a:pPr algn="ctr">
                        <a:buNone/>
                      </a:pPr>
                      <a:r>
                        <a:rPr lang="ar-SA" altLang="en-US" b="1">
                          <a:latin typeface="Calibri" panose="020F0502020204030204" charset="0"/>
                          <a:cs typeface="Calibri" panose="020F0502020204030204" charset="0"/>
                        </a:rPr>
                        <a:t>عدد الساعات</a:t>
                      </a:r>
                      <a:endParaRPr lang="ar-SA" altLang="en-US" b="1">
                        <a:latin typeface="Calibri" panose="020F0502020204030204" charset="0"/>
                        <a:cs typeface="Calibri" panose="020F0502020204030204" charset="0"/>
                      </a:endParaRPr>
                    </a:p>
                  </a:txBody>
                  <a:tcPr/>
                </a:tc>
              </a:tr>
              <a:tr h="365760">
                <a:tc>
                  <a:txBody>
                    <a:bodyPr/>
                    <a:lstStyle/>
                    <a:p>
                      <a:pPr algn="ctr">
                        <a:buNone/>
                      </a:pPr>
                      <a:r>
                        <a:rPr lang="en-US" b="1">
                          <a:latin typeface="Calibri" panose="020F0502020204030204" charset="0"/>
                          <a:cs typeface="Calibri" panose="020F0502020204030204" charset="0"/>
                        </a:rPr>
                        <a:t>10</a:t>
                      </a:r>
                      <a:endParaRPr lang="en-US" b="1">
                        <a:latin typeface="Calibri" panose="020F0502020204030204" charset="0"/>
                        <a:cs typeface="Calibri" panose="020F0502020204030204" charset="0"/>
                      </a:endParaRPr>
                    </a:p>
                  </a:txBody>
                  <a:tcPr/>
                </a:tc>
                <a:tc>
                  <a:txBody>
                    <a:bodyPr/>
                    <a:lstStyle/>
                    <a:p>
                      <a:pPr algn="ctr">
                        <a:buNone/>
                      </a:pPr>
                      <a:r>
                        <a:rPr lang="ar-SA" altLang="en-US" b="1">
                          <a:latin typeface="Calibri" panose="020F0502020204030204" charset="0"/>
                          <a:cs typeface="Calibri" panose="020F0502020204030204" charset="0"/>
                        </a:rPr>
                        <a:t>عدد التسليمات</a:t>
                      </a:r>
                      <a:endParaRPr lang="ar-SA" altLang="en-US" b="1">
                        <a:latin typeface="Calibri" panose="020F0502020204030204" charset="0"/>
                        <a:cs typeface="Calibri" panose="020F0502020204030204" charset="0"/>
                      </a:endParaRPr>
                    </a:p>
                  </a:txBody>
                  <a:tcPr/>
                </a:tc>
              </a:tr>
              <a:tr h="365760">
                <a:tc>
                  <a:txBody>
                    <a:bodyPr/>
                    <a:lstStyle/>
                    <a:p>
                      <a:pPr algn="ctr">
                        <a:buNone/>
                      </a:pPr>
                      <a:r>
                        <a:rPr lang="en-US" b="1">
                          <a:latin typeface="Calibri" panose="020F0502020204030204" charset="0"/>
                          <a:cs typeface="Calibri" panose="020F0502020204030204" charset="0"/>
                        </a:rPr>
                        <a:t>100</a:t>
                      </a:r>
                      <a:endParaRPr lang="en-US" b="1">
                        <a:latin typeface="Calibri" panose="020F0502020204030204" charset="0"/>
                        <a:cs typeface="Calibri" panose="020F0502020204030204" charset="0"/>
                      </a:endParaRPr>
                    </a:p>
                  </a:txBody>
                  <a:tcPr/>
                </a:tc>
                <a:tc>
                  <a:txBody>
                    <a:bodyPr/>
                    <a:lstStyle/>
                    <a:p>
                      <a:pPr algn="ctr">
                        <a:buNone/>
                      </a:pPr>
                      <a:r>
                        <a:rPr lang="ar-SA" altLang="en-US" b="1">
                          <a:latin typeface="Calibri" panose="020F0502020204030204" charset="0"/>
                          <a:cs typeface="Calibri" panose="020F0502020204030204" charset="0"/>
                        </a:rPr>
                        <a:t>التقييم</a:t>
                      </a:r>
                      <a:endParaRPr lang="ar-SA" altLang="en-US" b="1">
                        <a:latin typeface="Calibri" panose="020F0502020204030204" charset="0"/>
                        <a:cs typeface="Calibri" panose="020F0502020204030204" charset="0"/>
                      </a:endParaRPr>
                    </a:p>
                  </a:txBody>
                  <a:tcPr/>
                </a:tc>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420"/>
            <a:ext cx="4747260" cy="1694815"/>
          </a:xfrm>
          <a:prstGeom prst="rect">
            <a:avLst/>
          </a:prstGeom>
          <a:noFill/>
        </p:spPr>
        <p:txBody>
          <a:bodyPr wrap="square">
            <a:noAutofit/>
          </a:bodyPr>
          <a:lstStyle/>
          <a:p>
            <a:pPr indent="0" algn="just" rtl="1" fontAlgn="auto">
              <a:lnSpc>
                <a:spcPct val="120000"/>
              </a:lnSpc>
            </a:pPr>
            <a:r>
              <a:rPr lang="ar-SA" altLang="en-US" sz="1600" b="1">
                <a:latin typeface="Arial" panose="020B0604020202020204" pitchFamily="34" charset="0"/>
                <a:cs typeface="Arial" panose="020B0604020202020204" pitchFamily="34" charset="0"/>
              </a:rPr>
              <a:t>يهدف هذا المقرر إلى قياس مدى إلمام الطالب بالموضوعات البحثية المتعلقة بمجاله، وقدرته على تحليل المشاريع البحثية وتطويرها، وتقديم مساهمات علمية جديدة. ويكلف الطالب بتسليمات أسبوعية يتناول فيها أحد الأبحاث أو الرسائل العلمية بالنقد وذلك لتقييم مدى تقدم طالب الدكتوراه في المقرر.</a:t>
            </a:r>
            <a:endParaRPr lang="en-US" sz="1600" b="1">
              <a:latin typeface="Arial" panose="020B0604020202020204" pitchFamily="34" charset="0"/>
              <a:cs typeface="Arial" panose="020B0604020202020204" pitchFamily="34" charset="0"/>
            </a:endParaRPr>
          </a:p>
          <a:p>
            <a:pPr indent="0" algn="just" rtl="1" fontAlgn="auto">
              <a:lnSpc>
                <a:spcPct val="120000"/>
              </a:lnSpc>
            </a:pPr>
            <a:endParaRPr lang="en-US" sz="1600" b="1">
              <a:latin typeface="Arial" panose="020B0604020202020204" pitchFamily="34" charset="0"/>
              <a:cs typeface="Arial" panose="020B0604020202020204" pitchFamily="34" charset="0"/>
            </a:endParaRPr>
          </a:p>
        </p:txBody>
      </p:sp>
      <p:sp>
        <p:nvSpPr>
          <p:cNvPr id="41" name="TextBox 40"/>
          <p:cNvSpPr txBox="1"/>
          <p:nvPr/>
        </p:nvSpPr>
        <p:spPr>
          <a:xfrm>
            <a:off x="6301105" y="1259205"/>
            <a:ext cx="3054985" cy="583565"/>
          </a:xfrm>
          <a:prstGeom prst="rect">
            <a:avLst/>
          </a:prstGeom>
          <a:noFill/>
        </p:spPr>
        <p:txBody>
          <a:bodyPr wrap="square" rtlCol="0">
            <a:spAutoFit/>
          </a:bodyPr>
          <a:lstStyle/>
          <a:p>
            <a:r>
              <a:rPr lang="ar-SA" sz="3200" b="1">
                <a:solidFill>
                  <a:srgbClr val="00B0F0"/>
                </a:solidFill>
                <a:latin typeface="Arial" panose="020B0604020202020204" pitchFamily="34" charset="0"/>
                <a:cs typeface="Arial" panose="020B0604020202020204" pitchFamily="34" charset="0"/>
              </a:rPr>
              <a:t>الهدف العام للمقرر</a:t>
            </a:r>
            <a:endParaRPr lang="ar-SA" sz="3200" b="1">
              <a:solidFill>
                <a:srgbClr val="00B0F0"/>
              </a:solidFill>
              <a:latin typeface="Arial" panose="020B0604020202020204" pitchFamily="34" charset="0"/>
              <a:cs typeface="Arial" panose="020B0604020202020204" pitchFamily="34"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140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endParaRPr lang="en-US" sz="4000" b="1">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3565"/>
          </a:xfrm>
          <a:prstGeom prst="rect">
            <a:avLst/>
          </a:prstGeom>
          <a:noFill/>
        </p:spPr>
        <p:txBody>
          <a:bodyPr wrap="square" rtlCol="0">
            <a:spAutoFit/>
          </a:bodyPr>
          <a:lstStyle/>
          <a:p>
            <a:r>
              <a:rPr lang="en-US" altLang="en-US" sz="3200" b="1">
                <a:solidFill>
                  <a:srgbClr val="00B0F0"/>
                </a:solidFill>
                <a:latin typeface="Times New Roman" panose="02020603050405020304" charset="0"/>
                <a:cs typeface="Times New Roman" panose="02020603050405020304" charset="0"/>
              </a:rPr>
              <a:t>Dissertation Outline</a:t>
            </a:r>
            <a:endParaRPr lang="en-US" sz="3200" b="1">
              <a:solidFill>
                <a:srgbClr val="00B0F0"/>
              </a:solidFill>
              <a:latin typeface="Times New Roman" panose="02020603050405020304" charset="0"/>
              <a:cs typeface="Times New Roman" panose="0202060305040502030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545" y="2494915"/>
            <a:ext cx="8417560" cy="3771900"/>
          </a:xfrm>
          <a:prstGeom prst="rect">
            <a:avLst/>
          </a:prstGeom>
          <a:noFill/>
        </p:spPr>
        <p:txBody>
          <a:bodyPr wrap="square" rtlCol="0">
            <a:noAutofit/>
          </a:bodyPr>
          <a:lstStyle/>
          <a:p>
            <a:endParaRPr lang="en-US" sz="1400">
              <a:latin typeface="Alexandria" charset="0"/>
              <a:cs typeface="Alexandria" charset="0"/>
            </a:endParaRPr>
          </a:p>
          <a:p>
            <a:endParaRPr lang="en-US" sz="140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endParaRPr lang="en-US" sz="1600">
              <a:solidFill>
                <a:schemeClr val="bg1"/>
              </a:solidFill>
              <a:latin typeface="Alexandria" charset="0"/>
              <a:cs typeface="Alexandria" charset="0"/>
            </a:endParaRPr>
          </a:p>
        </p:txBody>
      </p:sp>
      <p:sp>
        <p:nvSpPr>
          <p:cNvPr id="34" name="TextBox 33"/>
          <p:cNvSpPr txBox="1"/>
          <p:nvPr/>
        </p:nvSpPr>
        <p:spPr>
          <a:xfrm>
            <a:off x="3571580" y="1599946"/>
            <a:ext cx="819100" cy="398780"/>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02</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7" name="Table 6"/>
          <p:cNvGraphicFramePr/>
          <p:nvPr/>
        </p:nvGraphicFramePr>
        <p:xfrm>
          <a:off x="3437255" y="2323465"/>
          <a:ext cx="8533765" cy="4480560"/>
        </p:xfrm>
        <a:graphic>
          <a:graphicData uri="http://schemas.openxmlformats.org/drawingml/2006/table">
            <a:tbl>
              <a:tblPr firstRow="1" bandRow="1">
                <a:tableStyleId>{FABFCF23-3B69-468F-B69F-88F6DE6A72F2}</a:tableStyleId>
              </a:tblPr>
              <a:tblGrid>
                <a:gridCol w="8533765"/>
              </a:tblGrid>
              <a:tr h="381000">
                <a:tc>
                  <a:txBody>
                    <a:bodyPr/>
                    <a:lstStyle/>
                    <a:p>
                      <a:pPr>
                        <a:buNone/>
                      </a:pPr>
                      <a:r>
                        <a:rPr lang="en-US" altLang="en-US" sz="2000" b="1">
                          <a:solidFill>
                            <a:schemeClr val="tx1"/>
                          </a:solidFill>
                          <a:latin typeface="Times New Roman" panose="02020603050405020304" charset="0"/>
                          <a:cs typeface="Times New Roman" panose="02020603050405020304" charset="0"/>
                        </a:rPr>
                        <a:t>Chapter I : Introduction​</a:t>
                      </a:r>
                      <a:endParaRPr lang="en-US" altLang="en-US" sz="2000" b="1">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b="0">
                          <a:solidFill>
                            <a:schemeClr val="tx1"/>
                          </a:solidFill>
                          <a:latin typeface="Times New Roman" panose="02020603050405020304" charset="0"/>
                          <a:cs typeface="Times New Roman" panose="02020603050405020304" charset="0"/>
                        </a:rPr>
                        <a:t>Background information​</a:t>
                      </a:r>
                      <a:endParaRPr lang="en-US" altLang="en-US" b="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b="0">
                          <a:solidFill>
                            <a:schemeClr val="tx1"/>
                          </a:solidFill>
                          <a:latin typeface="Times New Roman" panose="02020603050405020304" charset="0"/>
                          <a:cs typeface="Times New Roman" panose="02020603050405020304" charset="0"/>
                        </a:rPr>
                        <a:t>Research Problem or question​</a:t>
                      </a:r>
                      <a:endParaRPr lang="en-US" altLang="en-US" b="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b="0">
                          <a:solidFill>
                            <a:schemeClr val="tx1"/>
                          </a:solidFill>
                          <a:latin typeface="Times New Roman" panose="02020603050405020304" charset="0"/>
                          <a:cs typeface="Times New Roman" panose="02020603050405020304" charset="0"/>
                        </a:rPr>
                        <a:t>Objectives of the study​</a:t>
                      </a:r>
                      <a:endParaRPr lang="en-US" altLang="en-US" b="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b="0">
                          <a:solidFill>
                            <a:schemeClr val="tx1"/>
                          </a:solidFill>
                          <a:latin typeface="Times New Roman" panose="02020603050405020304" charset="0"/>
                          <a:cs typeface="Times New Roman" panose="02020603050405020304" charset="0"/>
                        </a:rPr>
                        <a:t>Significance and motivation of the research</a:t>
                      </a:r>
                      <a:endParaRPr lang="en-US" altLang="en-US" b="0">
                        <a:solidFill>
                          <a:schemeClr val="tx1"/>
                        </a:solidFill>
                        <a:latin typeface="Times New Roman" panose="02020603050405020304" charset="0"/>
                        <a:cs typeface="Times New Roman" panose="02020603050405020304" charset="0"/>
                      </a:endParaRPr>
                    </a:p>
                  </a:txBody>
                  <a:tcPr>
                    <a:solidFill>
                      <a:schemeClr val="accent5">
                        <a:lumMod val="60000"/>
                        <a:lumOff val="40000"/>
                      </a:schemeClr>
                    </a:solidFill>
                  </a:tcPr>
                </a:tc>
              </a:tr>
              <a:tr h="381000">
                <a:tc>
                  <a:txBody>
                    <a:bodyPr/>
                    <a:lstStyle/>
                    <a:p>
                      <a:pPr>
                        <a:buNone/>
                      </a:pPr>
                      <a:r>
                        <a:rPr lang="en-US" altLang="en-US" sz="2000" b="1">
                          <a:solidFill>
                            <a:schemeClr val="tx1"/>
                          </a:solidFill>
                          <a:latin typeface="Times New Roman" panose="02020603050405020304" charset="0"/>
                          <a:cs typeface="Times New Roman" panose="02020603050405020304" charset="0"/>
                        </a:rPr>
                        <a:t>Chapter II : Literature  Review​</a:t>
                      </a:r>
                      <a:endParaRPr lang="en-US" altLang="en-US" sz="2000" b="1">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Overview of relevant literature​</a:t>
                      </a:r>
                      <a:endParaRPr lang="en-US" altLang="en-US">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Key theories concepts​</a:t>
                      </a:r>
                      <a:endParaRPr lang="en-US" altLang="en-US">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Gaps or controversies in the literature​</a:t>
                      </a:r>
                      <a:endParaRPr lang="en-US" altLang="en-US">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Theoretical framework</a:t>
                      </a:r>
                      <a:endParaRPr lang="en-US" altLang="en-US">
                        <a:solidFill>
                          <a:schemeClr val="tx1"/>
                        </a:solidFill>
                        <a:latin typeface="Times New Roman" panose="02020603050405020304" charset="0"/>
                        <a:cs typeface="Times New Roman" panose="02020603050405020304" charset="0"/>
                      </a:endParaRPr>
                    </a:p>
                  </a:txBody>
                  <a:tcPr/>
                </a:tc>
              </a:tr>
              <a:tr h="381000">
                <a:tc>
                  <a:txBody>
                    <a:bodyPr/>
                    <a:lstStyle/>
                    <a:p>
                      <a:pPr>
                        <a:buNone/>
                      </a:pPr>
                      <a:r>
                        <a:rPr lang="en-US" altLang="en-US" sz="2000" b="1">
                          <a:solidFill>
                            <a:schemeClr val="tx1"/>
                          </a:solidFill>
                          <a:latin typeface="Times New Roman" panose="02020603050405020304" charset="0"/>
                          <a:cs typeface="Times New Roman" panose="02020603050405020304" charset="0"/>
                        </a:rPr>
                        <a:t>Chapter III : Methodology ​</a:t>
                      </a:r>
                      <a:endParaRPr lang="en-US" altLang="en-US" sz="2000" b="1">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Research design​</a:t>
                      </a:r>
                      <a:endParaRPr lang="en-US" altLang="en-US">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Data collection methods​</a:t>
                      </a:r>
                      <a:endParaRPr lang="en-US" altLang="en-US">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Sampling techniques​</a:t>
                      </a:r>
                      <a:endParaRPr lang="en-US" altLang="en-US">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a:solidFill>
                            <a:schemeClr val="tx1"/>
                          </a:solidFill>
                          <a:latin typeface="Times New Roman" panose="02020603050405020304" charset="0"/>
                          <a:cs typeface="Times New Roman" panose="02020603050405020304" charset="0"/>
                        </a:rPr>
                        <a:t>Data analysis procedures</a:t>
                      </a:r>
                      <a:endParaRPr lang="en-US" altLang="en-US">
                        <a:solidFill>
                          <a:schemeClr val="tx1"/>
                        </a:solidFill>
                        <a:latin typeface="Times New Roman" panose="02020603050405020304" charset="0"/>
                        <a:cs typeface="Times New Roman" panose="02020603050405020304" charset="0"/>
                      </a:endParaRPr>
                    </a:p>
                  </a:txBody>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3565"/>
          </a:xfrm>
          <a:prstGeom prst="rect">
            <a:avLst/>
          </a:prstGeom>
          <a:noFill/>
        </p:spPr>
        <p:txBody>
          <a:bodyPr wrap="square" rtlCol="0">
            <a:spAutoFit/>
          </a:bodyPr>
          <a:lstStyle/>
          <a:p>
            <a:r>
              <a:rPr lang="en-US" altLang="en-US" sz="3200" b="1">
                <a:solidFill>
                  <a:srgbClr val="00B0F0"/>
                </a:solidFill>
                <a:latin typeface="Times New Roman" panose="02020603050405020304" charset="0"/>
                <a:cs typeface="Times New Roman" panose="02020603050405020304" charset="0"/>
              </a:rPr>
              <a:t>Dissertation Outline</a:t>
            </a:r>
            <a:endParaRPr lang="en-US" sz="3200" b="1">
              <a:solidFill>
                <a:srgbClr val="00B0F0"/>
              </a:solidFill>
              <a:latin typeface="Times New Roman" panose="02020603050405020304" charset="0"/>
              <a:cs typeface="Times New Roman" panose="0202060305040502030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545" y="2494915"/>
            <a:ext cx="8417560" cy="3771900"/>
          </a:xfrm>
          <a:prstGeom prst="rect">
            <a:avLst/>
          </a:prstGeom>
          <a:noFill/>
        </p:spPr>
        <p:txBody>
          <a:bodyPr wrap="square" rtlCol="0">
            <a:noAutofit/>
          </a:bodyPr>
          <a:lstStyle/>
          <a:p>
            <a:endParaRPr lang="en-US" sz="1400">
              <a:latin typeface="Alexandria" charset="0"/>
              <a:cs typeface="Alexandria" charset="0"/>
            </a:endParaRPr>
          </a:p>
          <a:p>
            <a:endParaRPr lang="en-US" sz="140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endParaRPr lang="en-US" sz="1600">
              <a:solidFill>
                <a:schemeClr val="bg1"/>
              </a:solidFill>
              <a:latin typeface="Alexandria" charset="0"/>
              <a:cs typeface="Alexandria" charset="0"/>
            </a:endParaRPr>
          </a:p>
        </p:txBody>
      </p:sp>
      <p:sp>
        <p:nvSpPr>
          <p:cNvPr id="34" name="TextBox 33"/>
          <p:cNvSpPr txBox="1"/>
          <p:nvPr/>
        </p:nvSpPr>
        <p:spPr>
          <a:xfrm>
            <a:off x="3571580" y="1599946"/>
            <a:ext cx="819100" cy="398780"/>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02</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7" name="Table 6"/>
          <p:cNvGraphicFramePr/>
          <p:nvPr>
            <p:custDataLst>
              <p:tags r:id="rId3"/>
            </p:custDataLst>
          </p:nvPr>
        </p:nvGraphicFramePr>
        <p:xfrm>
          <a:off x="3437255" y="2323465"/>
          <a:ext cx="8533765" cy="4380230"/>
        </p:xfrm>
        <a:graphic>
          <a:graphicData uri="http://schemas.openxmlformats.org/drawingml/2006/table">
            <a:tbl>
              <a:tblPr firstRow="1" bandRow="1">
                <a:tableStyleId>{FABFCF23-3B69-468F-B69F-88F6DE6A72F2}</a:tableStyleId>
              </a:tblPr>
              <a:tblGrid>
                <a:gridCol w="8533765"/>
              </a:tblGrid>
              <a:tr h="1358265">
                <a:tc>
                  <a:txBody>
                    <a:bodyPr/>
                    <a:lstStyle/>
                    <a:p>
                      <a:pPr>
                        <a:buNone/>
                      </a:pPr>
                      <a:r>
                        <a:rPr lang="en-US" altLang="en-US" sz="2000" b="1">
                          <a:solidFill>
                            <a:schemeClr val="tx1"/>
                          </a:solidFill>
                          <a:latin typeface="Times New Roman" panose="02020603050405020304" charset="0"/>
                          <a:cs typeface="Times New Roman" panose="02020603050405020304" charset="0"/>
                        </a:rPr>
                        <a:t>Chapter  IV : Results and Analysis​</a:t>
                      </a:r>
                      <a:endParaRPr lang="en-US" altLang="en-US" sz="2000" b="1">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b="0">
                          <a:solidFill>
                            <a:schemeClr val="tx1"/>
                          </a:solidFill>
                          <a:latin typeface="Times New Roman" panose="02020603050405020304" charset="0"/>
                          <a:cs typeface="Times New Roman" panose="02020603050405020304" charset="0"/>
                        </a:rPr>
                        <a:t>Presentation of findings​</a:t>
                      </a:r>
                      <a:endParaRPr lang="en-US" altLang="en-US" sz="1800" b="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b="0">
                          <a:solidFill>
                            <a:schemeClr val="tx1"/>
                          </a:solidFill>
                          <a:latin typeface="Times New Roman" panose="02020603050405020304" charset="0"/>
                          <a:cs typeface="Times New Roman" panose="02020603050405020304" charset="0"/>
                        </a:rPr>
                        <a:t>Data analysis and interpretation​</a:t>
                      </a:r>
                      <a:endParaRPr lang="en-US" altLang="en-US" sz="1800" b="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b="0">
                          <a:solidFill>
                            <a:schemeClr val="tx1"/>
                          </a:solidFill>
                          <a:latin typeface="Times New Roman" panose="02020603050405020304" charset="0"/>
                          <a:cs typeface="Times New Roman" panose="02020603050405020304" charset="0"/>
                        </a:rPr>
                        <a:t>Discussion of results in relation to research question/ hypotheses</a:t>
                      </a:r>
                      <a:endParaRPr lang="en-US" altLang="en-US" sz="1800" b="0">
                        <a:solidFill>
                          <a:schemeClr val="tx1"/>
                        </a:solidFill>
                        <a:latin typeface="Times New Roman" panose="02020603050405020304" charset="0"/>
                        <a:cs typeface="Times New Roman" panose="02020603050405020304" charset="0"/>
                      </a:endParaRPr>
                    </a:p>
                  </a:txBody>
                  <a:tcPr>
                    <a:solidFill>
                      <a:schemeClr val="accent5">
                        <a:lumMod val="60000"/>
                        <a:lumOff val="40000"/>
                      </a:schemeClr>
                    </a:solidFill>
                  </a:tcPr>
                </a:tc>
              </a:tr>
              <a:tr h="1663700">
                <a:tc>
                  <a:txBody>
                    <a:bodyPr/>
                    <a:lstStyle/>
                    <a:p>
                      <a:pPr>
                        <a:buNone/>
                      </a:pPr>
                      <a:r>
                        <a:rPr lang="en-US" altLang="en-US" sz="2000" b="1">
                          <a:solidFill>
                            <a:schemeClr val="tx1"/>
                          </a:solidFill>
                          <a:latin typeface="Times New Roman" panose="02020603050405020304" charset="0"/>
                          <a:cs typeface="Times New Roman" panose="02020603050405020304" charset="0"/>
                        </a:rPr>
                        <a:t>Chapter V : Discussion​</a:t>
                      </a:r>
                      <a:endParaRPr lang="en-US" altLang="en-US" sz="2000" b="1">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Interpretation of results​</a:t>
                      </a:r>
                      <a:endParaRPr lang="en-US" altLang="en-US" sz="180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Comparison with existing literature​</a:t>
                      </a:r>
                      <a:endParaRPr lang="en-US" altLang="en-US" sz="180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Implications and significance of the findings​</a:t>
                      </a:r>
                      <a:endParaRPr lang="en-US" altLang="en-US" sz="180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Limitations of the study</a:t>
                      </a:r>
                      <a:endParaRPr lang="en-US" altLang="en-US" sz="1800">
                        <a:solidFill>
                          <a:schemeClr val="tx1"/>
                        </a:solidFill>
                        <a:latin typeface="Times New Roman" panose="02020603050405020304" charset="0"/>
                        <a:cs typeface="Times New Roman" panose="02020603050405020304" charset="0"/>
                      </a:endParaRPr>
                    </a:p>
                  </a:txBody>
                  <a:tcPr/>
                </a:tc>
              </a:tr>
              <a:tr h="1358265">
                <a:tc>
                  <a:txBody>
                    <a:bodyPr/>
                    <a:lstStyle/>
                    <a:p>
                      <a:pPr>
                        <a:buNone/>
                      </a:pPr>
                      <a:r>
                        <a:rPr lang="en-US" altLang="en-US" sz="2000" b="1">
                          <a:solidFill>
                            <a:schemeClr val="tx1"/>
                          </a:solidFill>
                          <a:latin typeface="Times New Roman" panose="02020603050405020304" charset="0"/>
                          <a:cs typeface="Times New Roman" panose="02020603050405020304" charset="0"/>
                        </a:rPr>
                        <a:t>Chapter VI : Conclusion​</a:t>
                      </a:r>
                      <a:endParaRPr lang="en-US" altLang="en-US" sz="2000" b="1">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Summary of key findings​</a:t>
                      </a:r>
                      <a:endParaRPr lang="en-US" altLang="en-US" sz="180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Contributions to the field​</a:t>
                      </a:r>
                      <a:endParaRPr lang="en-US" altLang="en-US" sz="180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Recommendations for future research</a:t>
                      </a:r>
                      <a:endParaRPr lang="en-US" altLang="en-US" sz="1800">
                        <a:solidFill>
                          <a:schemeClr val="tx1"/>
                        </a:solidFill>
                        <a:latin typeface="Times New Roman" panose="02020603050405020304" charset="0"/>
                        <a:cs typeface="Times New Roman" panose="02020603050405020304" charset="0"/>
                      </a:endParaRPr>
                    </a:p>
                  </a:txBody>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3565"/>
          </a:xfrm>
          <a:prstGeom prst="rect">
            <a:avLst/>
          </a:prstGeom>
          <a:noFill/>
        </p:spPr>
        <p:txBody>
          <a:bodyPr wrap="square" rtlCol="0">
            <a:spAutoFit/>
          </a:bodyPr>
          <a:lstStyle/>
          <a:p>
            <a:r>
              <a:rPr lang="en-US" altLang="en-US" sz="3200" b="1">
                <a:solidFill>
                  <a:srgbClr val="00B0F0"/>
                </a:solidFill>
                <a:latin typeface="Times New Roman" panose="02020603050405020304" charset="0"/>
                <a:cs typeface="Times New Roman" panose="02020603050405020304" charset="0"/>
              </a:rPr>
              <a:t>Dissertation Outline</a:t>
            </a:r>
            <a:endParaRPr lang="en-US" sz="3200" b="1">
              <a:solidFill>
                <a:srgbClr val="00B0F0"/>
              </a:solidFill>
              <a:latin typeface="Times New Roman" panose="02020603050405020304" charset="0"/>
              <a:cs typeface="Times New Roman" panose="0202060305040502030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545" y="2494915"/>
            <a:ext cx="8417560" cy="3771900"/>
          </a:xfrm>
          <a:prstGeom prst="rect">
            <a:avLst/>
          </a:prstGeom>
          <a:noFill/>
        </p:spPr>
        <p:txBody>
          <a:bodyPr wrap="square" rtlCol="0">
            <a:noAutofit/>
          </a:bodyPr>
          <a:lstStyle/>
          <a:p>
            <a:endParaRPr lang="en-US" sz="1400">
              <a:latin typeface="Alexandria" charset="0"/>
              <a:cs typeface="Alexandria" charset="0"/>
            </a:endParaRPr>
          </a:p>
          <a:p>
            <a:endParaRPr lang="en-US" sz="140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endParaRPr lang="en-US" sz="1600">
              <a:solidFill>
                <a:schemeClr val="bg1"/>
              </a:solidFill>
              <a:latin typeface="Alexandria" charset="0"/>
              <a:cs typeface="Alexandria" charset="0"/>
            </a:endParaRPr>
          </a:p>
        </p:txBody>
      </p:sp>
      <p:sp>
        <p:nvSpPr>
          <p:cNvPr id="34" name="TextBox 33"/>
          <p:cNvSpPr txBox="1"/>
          <p:nvPr/>
        </p:nvSpPr>
        <p:spPr>
          <a:xfrm>
            <a:off x="3571580" y="1599946"/>
            <a:ext cx="819100" cy="398780"/>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02</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7" name="Table 6"/>
          <p:cNvGraphicFramePr/>
          <p:nvPr>
            <p:custDataLst>
              <p:tags r:id="rId3"/>
            </p:custDataLst>
          </p:nvPr>
        </p:nvGraphicFramePr>
        <p:xfrm>
          <a:off x="3437255" y="2323465"/>
          <a:ext cx="8533765" cy="4380230"/>
        </p:xfrm>
        <a:graphic>
          <a:graphicData uri="http://schemas.openxmlformats.org/drawingml/2006/table">
            <a:tbl>
              <a:tblPr firstRow="1" bandRow="1">
                <a:tableStyleId>{FABFCF23-3B69-468F-B69F-88F6DE6A72F2}</a:tableStyleId>
              </a:tblPr>
              <a:tblGrid>
                <a:gridCol w="8533765"/>
              </a:tblGrid>
              <a:tr h="1358265">
                <a:tc>
                  <a:txBody>
                    <a:bodyPr/>
                    <a:lstStyle/>
                    <a:p>
                      <a:pPr>
                        <a:buNone/>
                      </a:pPr>
                      <a:r>
                        <a:rPr lang="en-US" altLang="en-US" sz="2000" b="1">
                          <a:solidFill>
                            <a:schemeClr val="tx1"/>
                          </a:solidFill>
                          <a:latin typeface="Times New Roman" panose="02020603050405020304" charset="0"/>
                          <a:cs typeface="Times New Roman" panose="02020603050405020304" charset="0"/>
                        </a:rPr>
                        <a:t>Chapter VII: References​</a:t>
                      </a:r>
                      <a:endParaRPr lang="en-US" altLang="en-US" sz="2000" b="1">
                        <a:solidFill>
                          <a:schemeClr val="tx1"/>
                        </a:solidFill>
                        <a:latin typeface="Times New Roman" panose="02020603050405020304" charset="0"/>
                        <a:cs typeface="Times New Roman" panose="02020603050405020304" charset="0"/>
                      </a:endParaRPr>
                    </a:p>
                    <a:p>
                      <a:pPr>
                        <a:buNone/>
                      </a:pPr>
                      <a:endParaRPr lang="en-US" altLang="en-US" sz="1800" b="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b="0">
                          <a:solidFill>
                            <a:schemeClr val="tx1"/>
                          </a:solidFill>
                          <a:latin typeface="Times New Roman" panose="02020603050405020304" charset="0"/>
                          <a:cs typeface="Times New Roman" panose="02020603050405020304" charset="0"/>
                        </a:rPr>
                        <a:t>Citation of all sources used in the thesis/ dissertation</a:t>
                      </a:r>
                      <a:endParaRPr lang="en-US" altLang="en-US" sz="1800" b="0">
                        <a:solidFill>
                          <a:schemeClr val="tx1"/>
                        </a:solidFill>
                        <a:latin typeface="Times New Roman" panose="02020603050405020304" charset="0"/>
                        <a:cs typeface="Times New Roman" panose="02020603050405020304" charset="0"/>
                      </a:endParaRPr>
                    </a:p>
                  </a:txBody>
                  <a:tcPr>
                    <a:solidFill>
                      <a:schemeClr val="accent5">
                        <a:lumMod val="60000"/>
                        <a:lumOff val="40000"/>
                      </a:schemeClr>
                    </a:solidFill>
                  </a:tcPr>
                </a:tc>
              </a:tr>
              <a:tr h="1663700">
                <a:tc>
                  <a:txBody>
                    <a:bodyPr/>
                    <a:lstStyle/>
                    <a:p>
                      <a:pPr>
                        <a:buNone/>
                      </a:pPr>
                      <a:r>
                        <a:rPr lang="en-US" altLang="en-US" sz="2000" b="1">
                          <a:solidFill>
                            <a:schemeClr val="tx1"/>
                          </a:solidFill>
                          <a:latin typeface="Times New Roman" panose="02020603050405020304" charset="0"/>
                          <a:cs typeface="Times New Roman" panose="02020603050405020304" charset="0"/>
                        </a:rPr>
                        <a:t>Chapter VIII: Appendices​</a:t>
                      </a:r>
                      <a:endParaRPr lang="en-US" altLang="en-US" sz="2000" b="1">
                        <a:solidFill>
                          <a:schemeClr val="tx1"/>
                        </a:solidFill>
                        <a:latin typeface="Times New Roman" panose="02020603050405020304" charset="0"/>
                        <a:cs typeface="Times New Roman" panose="02020603050405020304" charset="0"/>
                      </a:endParaRPr>
                    </a:p>
                    <a:p>
                      <a:pPr>
                        <a:buNone/>
                      </a:pPr>
                      <a:endParaRPr lang="en-US" altLang="en-US" sz="1800">
                        <a:solidFill>
                          <a:schemeClr val="tx1"/>
                        </a:solidFill>
                        <a:latin typeface="Times New Roman" panose="02020603050405020304" charset="0"/>
                        <a:cs typeface="Times New Roman" panose="02020603050405020304" charset="0"/>
                      </a:endParaRPr>
                    </a:p>
                    <a:p>
                      <a:pPr marL="342900" indent="-342900">
                        <a:buFont typeface="+mj-lt"/>
                        <a:buAutoNum type="alphaUcPeriod"/>
                      </a:pPr>
                      <a:r>
                        <a:rPr lang="en-US" altLang="en-US" sz="1800">
                          <a:solidFill>
                            <a:schemeClr val="tx1"/>
                          </a:solidFill>
                          <a:latin typeface="Times New Roman" panose="02020603050405020304" charset="0"/>
                          <a:cs typeface="Times New Roman" panose="02020603050405020304" charset="0"/>
                        </a:rPr>
                        <a:t>Additional data or supplementary material</a:t>
                      </a:r>
                      <a:endParaRPr lang="en-US" altLang="en-US" sz="1800">
                        <a:solidFill>
                          <a:schemeClr val="tx1"/>
                        </a:solidFill>
                        <a:latin typeface="Times New Roman" panose="02020603050405020304" charset="0"/>
                        <a:cs typeface="Times New Roman" panose="02020603050405020304" charset="0"/>
                      </a:endParaRPr>
                    </a:p>
                  </a:txBody>
                  <a:tcPr/>
                </a:tc>
              </a:tr>
              <a:tr h="1358265">
                <a:tc>
                  <a:txBody>
                    <a:bodyPr/>
                    <a:lstStyle/>
                    <a:p>
                      <a:pPr>
                        <a:buNone/>
                      </a:pPr>
                      <a:endParaRPr lang="en-US" altLang="en-US" sz="1800">
                        <a:solidFill>
                          <a:schemeClr val="tx1"/>
                        </a:solidFill>
                        <a:latin typeface="Times New Roman" panose="02020603050405020304" charset="0"/>
                        <a:cs typeface="Times New Roman" panose="02020603050405020304" charset="0"/>
                      </a:endParaRPr>
                    </a:p>
                  </a:txBody>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64792"/>
            <a:ext cx="3582670" cy="707886"/>
          </a:xfrm>
          <a:prstGeom prst="rect">
            <a:avLst/>
          </a:prstGeom>
          <a:noFill/>
        </p:spPr>
        <p:txBody>
          <a:bodyPr wrap="square" rtlCol="0">
            <a:spAutoFit/>
          </a:bodyPr>
          <a:lstStyle/>
          <a:p>
            <a:r>
              <a:rPr lang="en-US" altLang="en-US" sz="2000" b="1" dirty="0">
                <a:latin typeface="Times New Roman" panose="02020603050405020304" charset="0"/>
                <a:cs typeface="Times New Roman" panose="02020603050405020304" charset="0"/>
              </a:rPr>
              <a:t>Funnel Approach​in </a:t>
            </a:r>
            <a:endParaRPr lang="en-US" altLang="en-US" sz="2000" b="1" dirty="0">
              <a:latin typeface="Times New Roman" panose="02020603050405020304" charset="0"/>
              <a:cs typeface="Times New Roman" panose="02020603050405020304" charset="0"/>
            </a:endParaRPr>
          </a:p>
          <a:p>
            <a:r>
              <a:rPr lang="en-US" altLang="en-US" sz="2000" b="1" dirty="0">
                <a:latin typeface="Times New Roman" panose="02020603050405020304" charset="0"/>
                <a:cs typeface="Times New Roman" panose="02020603050405020304" charset="0"/>
              </a:rPr>
              <a:t>Literature Review</a:t>
            </a:r>
            <a:endParaRPr lang="en-US" altLang="en-US" sz="2000" b="1" dirty="0">
              <a:latin typeface="Times New Roman" panose="02020603050405020304" charset="0"/>
              <a:cs typeface="Times New Roman" panose="0202060305040502030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endParaRPr lang="en-US" sz="4400" b="1">
              <a:solidFill>
                <a:schemeClr val="bg1"/>
              </a:solidFill>
              <a:latin typeface="Alexandria" charset="0"/>
              <a:cs typeface="Alexandria" charset="0"/>
            </a:endParaRP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endParaRPr lang="en-US" altLang="en-US" sz="1600">
              <a:latin typeface="Alexandria" charset="0"/>
              <a:cs typeface="Alexandria" charset="0"/>
            </a:endParaRPr>
          </a:p>
        </p:txBody>
      </p:sp>
      <p:pic>
        <p:nvPicPr>
          <p:cNvPr id="7" name="Graphic 21"/>
          <p:cNvPicPr>
            <a:picLocks noChangeAspect="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p:cNvGraphicFramePr/>
          <p:nvPr/>
        </p:nvGraphicFramePr>
        <p:xfrm>
          <a:off x="2698750" y="1754155"/>
          <a:ext cx="8128000" cy="4506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endParaRPr lang="ar-SA" altLang="en-US" sz="2800" b="1">
              <a:latin typeface="Times New Roman" panose="02020603050405020304" charset="0"/>
              <a:cs typeface="Times New Roman" panose="0202060305040502030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endParaRPr lang="en-US" altLang="en-US" sz="1600">
              <a:latin typeface="Alexandria" charset="0"/>
              <a:cs typeface="Alexandria" charset="0"/>
            </a:endParaRPr>
          </a:p>
        </p:txBody>
      </p:sp>
      <p:pic>
        <p:nvPicPr>
          <p:cNvPr id="7" name="Graphic 21"/>
          <p:cNvPicPr>
            <a:picLocks noChangeAspect="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p:cNvGraphicFramePr/>
          <p:nvPr>
            <p:custDataLst>
              <p:tags r:id="rId2"/>
            </p:custDataLst>
          </p:nvPr>
        </p:nvGraphicFramePr>
        <p:xfrm>
          <a:off x="762000" y="2261235"/>
          <a:ext cx="10541000" cy="3364976"/>
        </p:xfrm>
        <a:graphic>
          <a:graphicData uri="http://schemas.openxmlformats.org/drawingml/2006/table">
            <a:tbl>
              <a:tblPr firstRow="1" bandRow="1">
                <a:tableStyleId>{5C22544A-7EE6-4342-B048-85BDC9FD1C3A}</a:tableStyleId>
              </a:tblPr>
              <a:tblGrid>
                <a:gridCol w="3986557"/>
                <a:gridCol w="2016182"/>
                <a:gridCol w="3089952"/>
                <a:gridCol w="1448309"/>
              </a:tblGrid>
              <a:tr h="422397">
                <a:tc>
                  <a:txBody>
                    <a:bodyPr/>
                    <a:lstStyle/>
                    <a:p>
                      <a:pPr algn="ctr">
                        <a:buNone/>
                      </a:pPr>
                      <a:endParaRPr lang="en-US" dirty="0">
                        <a:solidFill>
                          <a:schemeClr val="tx1"/>
                        </a:solidFill>
                      </a:endParaRPr>
                    </a:p>
                  </a:txBody>
                  <a:tcPr>
                    <a:solidFill>
                      <a:schemeClr val="accent1">
                        <a:lumMod val="60000"/>
                        <a:lumOff val="40000"/>
                      </a:schemeClr>
                    </a:solidFill>
                  </a:tcPr>
                </a:tc>
                <a:tc>
                  <a:txBody>
                    <a:bodyPr/>
                    <a:lstStyle/>
                    <a:p>
                      <a:pPr algn="ctr">
                        <a:buNone/>
                      </a:pPr>
                      <a:r>
                        <a:rPr lang="ar-SA" altLang="en-US" dirty="0">
                          <a:solidFill>
                            <a:schemeClr val="tx1"/>
                          </a:solidFill>
                        </a:rPr>
                        <a:t>الوصف</a:t>
                      </a:r>
                      <a:endParaRPr lang="ar-SA" altLang="en-US" dirty="0">
                        <a:solidFill>
                          <a:schemeClr val="tx1"/>
                        </a:solidFill>
                      </a:endParaRPr>
                    </a:p>
                  </a:txBody>
                  <a:tcPr>
                    <a:solidFill>
                      <a:schemeClr val="accent1">
                        <a:lumMod val="60000"/>
                        <a:lumOff val="40000"/>
                      </a:schemeClr>
                    </a:solidFill>
                  </a:tcPr>
                </a:tc>
                <a:tc>
                  <a:txBody>
                    <a:bodyPr/>
                    <a:lstStyle/>
                    <a:p>
                      <a:pPr algn="ctr">
                        <a:buNone/>
                      </a:pPr>
                      <a:r>
                        <a:rPr lang="ar-SA" altLang="en-US" dirty="0">
                          <a:solidFill>
                            <a:schemeClr val="tx1"/>
                          </a:solidFill>
                        </a:rPr>
                        <a:t>المهام</a:t>
                      </a:r>
                      <a:endParaRPr lang="ar-SA" altLang="en-US" dirty="0">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الاسبوع</a:t>
                      </a:r>
                      <a:endParaRPr lang="ar-SA" altLang="en-US">
                        <a:solidFill>
                          <a:schemeClr val="tx1"/>
                        </a:solidFill>
                      </a:endParaRPr>
                    </a:p>
                  </a:txBody>
                  <a:tcPr>
                    <a:solidFill>
                      <a:schemeClr val="accent1">
                        <a:lumMod val="60000"/>
                        <a:lumOff val="40000"/>
                      </a:schemeClr>
                    </a:solidFill>
                  </a:tcPr>
                </a:tc>
              </a:tr>
              <a:tr h="1623565">
                <a:tc rowSpan="2">
                  <a:txBody>
                    <a:bodyPr/>
                    <a:lstStyle/>
                    <a:p>
                      <a:pPr algn="just" rtl="1">
                        <a:buNone/>
                      </a:pPr>
                      <a:endParaRPr lang="ar-SA" altLang="en-US" dirty="0"/>
                    </a:p>
                    <a:p>
                      <a:pPr algn="just" rtl="1">
                        <a:buNone/>
                      </a:pPr>
                      <a:endParaRPr lang="ar-SA" altLang="en-US" dirty="0"/>
                    </a:p>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endParaRPr lang="ar-SA" altLang="ar-SA" dirty="0"/>
                    </a:p>
                  </a:txBody>
                  <a:tcPr/>
                </a:tc>
                <a:tc>
                  <a:txBody>
                    <a:bodyPr/>
                    <a:lstStyle/>
                    <a:p>
                      <a:pPr>
                        <a:buNone/>
                      </a:pPr>
                      <a:endParaRPr lang="ar-SA" altLang="en-US" dirty="0"/>
                    </a:p>
                    <a:p>
                      <a:pPr>
                        <a:buNone/>
                      </a:pPr>
                      <a:r>
                        <a:rPr lang="ar-SA" altLang="en-US" dirty="0"/>
                        <a:t>تسليم تقرير أسبوعي</a:t>
                      </a:r>
                      <a:endParaRPr lang="ar-SA" altLang="en-US" dirty="0"/>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ونقد الإطار النظري للدراسة المختارة، والتعليق على مدى ملاءمته وشموليته.</a:t>
                      </a:r>
                      <a:endParaRPr lang="ar-SA" altLang="en-US" dirty="0">
                        <a:latin typeface="Arial" panose="020B0604020202020204" pitchFamily="34" charset="0"/>
                        <a:cs typeface="Arial" panose="020B0604020202020204" pitchFamily="34" charset="0"/>
                      </a:endParaRPr>
                    </a:p>
                  </a:txBody>
                  <a:tcPr/>
                </a:tc>
                <a:tc>
                  <a:txBody>
                    <a:bodyPr/>
                    <a:lstStyle/>
                    <a:p>
                      <a:pPr algn="r">
                        <a:buNone/>
                      </a:pPr>
                      <a:r>
                        <a:rPr lang="ar-SA" altLang="en-US" dirty="0"/>
                        <a:t>الاسبوع الأول</a:t>
                      </a:r>
                      <a:endParaRPr lang="ar-SA" altLang="en-US" dirty="0"/>
                    </a:p>
                  </a:txBody>
                  <a:tcPr/>
                </a:tc>
              </a:tr>
              <a:tr h="1319014">
                <a:tc vMerge="1">
                  <a:tcPr/>
                </a:tc>
                <a:tc>
                  <a:txBody>
                    <a:bodyPr/>
                    <a:lstStyle/>
                    <a:p>
                      <a:pPr>
                        <a:buNone/>
                      </a:pPr>
                      <a:endParaRPr lang="ar-SA" altLang="en-US" dirty="0"/>
                    </a:p>
                    <a:p>
                      <a:pPr>
                        <a:buNone/>
                      </a:pPr>
                      <a:r>
                        <a:rPr lang="ar-SA" altLang="en-US" dirty="0"/>
                        <a:t>تسليم تقرير أسبوعي</a:t>
                      </a:r>
                      <a:endParaRPr lang="ar-SA" altLang="en-US" dirty="0"/>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وتحليل منهجية البحث المستخدمة وتقييمها.</a:t>
                      </a:r>
                      <a:endParaRPr lang="ar-SA" altLang="en-US" dirty="0">
                        <a:latin typeface="Arial" panose="020B0604020202020204" pitchFamily="34" charset="0"/>
                        <a:cs typeface="Arial" panose="020B0604020202020204" pitchFamily="34" charset="0"/>
                      </a:endParaRPr>
                    </a:p>
                  </a:txBody>
                  <a:tcPr/>
                </a:tc>
                <a:tc>
                  <a:txBody>
                    <a:bodyPr/>
                    <a:lstStyle/>
                    <a:p>
                      <a:pPr algn="r">
                        <a:buNone/>
                      </a:pPr>
                      <a:r>
                        <a:rPr lang="ar-SA" altLang="en-US" dirty="0"/>
                        <a:t>الاسبوع الثاني</a:t>
                      </a:r>
                      <a:endParaRPr lang="ar-SA" altLang="en-US" dirty="0"/>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endParaRPr lang="ar-SA" altLang="en-US" sz="2800" b="1">
              <a:latin typeface="Times New Roman" panose="02020603050405020304" charset="0"/>
              <a:cs typeface="Times New Roman" panose="0202060305040502030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endParaRPr lang="en-US" altLang="en-US" sz="1600">
              <a:latin typeface="Alexandria" charset="0"/>
              <a:cs typeface="Alexandria" charset="0"/>
            </a:endParaRPr>
          </a:p>
        </p:txBody>
      </p:sp>
      <p:pic>
        <p:nvPicPr>
          <p:cNvPr id="7" name="Graphic 21"/>
          <p:cNvPicPr>
            <a:picLocks noChangeAspect="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p:cNvGraphicFramePr/>
          <p:nvPr>
            <p:custDataLst>
              <p:tags r:id="rId2"/>
            </p:custDataLst>
          </p:nvPr>
        </p:nvGraphicFramePr>
        <p:xfrm>
          <a:off x="889000" y="2101215"/>
          <a:ext cx="10305415" cy="3840480"/>
        </p:xfrm>
        <a:graphic>
          <a:graphicData uri="http://schemas.openxmlformats.org/drawingml/2006/table">
            <a:tbl>
              <a:tblPr firstRow="1" bandRow="1">
                <a:tableStyleId>{5C22544A-7EE6-4342-B048-85BDC9FD1C3A}</a:tableStyleId>
              </a:tblPr>
              <a:tblGrid>
                <a:gridCol w="4032885"/>
                <a:gridCol w="1835785"/>
                <a:gridCol w="3020695"/>
                <a:gridCol w="1416050"/>
              </a:tblGrid>
              <a:tr h="365760">
                <a:tc>
                  <a:txBody>
                    <a:bodyPr/>
                    <a:lstStyle/>
                    <a:p>
                      <a:pPr algn="ctr">
                        <a:buNone/>
                      </a:pPr>
                      <a:endParaRPr 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الوصف</a:t>
                      </a:r>
                      <a:endParaRPr lang="ar-SA" alt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المهام</a:t>
                      </a:r>
                      <a:endParaRPr lang="ar-SA" alt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الاسبوع</a:t>
                      </a:r>
                      <a:endParaRPr lang="ar-SA" altLang="en-US">
                        <a:solidFill>
                          <a:schemeClr val="tx1"/>
                        </a:solidFill>
                      </a:endParaRPr>
                    </a:p>
                  </a:txBody>
                  <a:tcPr>
                    <a:solidFill>
                      <a:schemeClr val="accent1">
                        <a:lumMod val="60000"/>
                        <a:lumOff val="40000"/>
                      </a:schemeClr>
                    </a:solidFill>
                  </a:tcPr>
                </a:tc>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endParaRPr lang="ar-SA" altLang="ar-SA" dirty="0"/>
                    </a:p>
                  </a:txBody>
                  <a:tcPr/>
                </a:tc>
                <a:tc>
                  <a:txBody>
                    <a:bodyPr/>
                    <a:lstStyle/>
                    <a:p>
                      <a:pPr>
                        <a:buNone/>
                      </a:pPr>
                      <a:endParaRPr lang="ar-SA" altLang="en-US"/>
                    </a:p>
                    <a:p>
                      <a:pPr>
                        <a:buNone/>
                      </a:pPr>
                      <a:r>
                        <a:rPr lang="ar-SA" altLang="en-US"/>
                        <a:t>تسليم تقرير أسبوعي</a:t>
                      </a:r>
                      <a:endParaRPr lang="ar-SA" altLang="en-US"/>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تحليل المنهجية والأساليب الإحصائية المستخدمة في الدراسة، وتقييم مناسبتها للأهداف البحثية.</a:t>
                      </a:r>
                      <a:endParaRPr lang="ar-SA" altLang="en-US" dirty="0">
                        <a:latin typeface="Arial" panose="020B0604020202020204" pitchFamily="34" charset="0"/>
                        <a:cs typeface="Arial" panose="020B0604020202020204" pitchFamily="34" charset="0"/>
                      </a:endParaRPr>
                    </a:p>
                  </a:txBody>
                  <a:tcPr/>
                </a:tc>
                <a:tc>
                  <a:txBody>
                    <a:bodyPr/>
                    <a:lstStyle/>
                    <a:p>
                      <a:pPr algn="r">
                        <a:buNone/>
                      </a:pPr>
                      <a:r>
                        <a:rPr lang="ar-SA" altLang="en-US"/>
                        <a:t>الاسبوع </a:t>
                      </a:r>
                      <a:r>
                        <a:rPr lang="ar-SA" altLang="en-US" dirty="0"/>
                        <a:t>الثالث</a:t>
                      </a:r>
                      <a:endParaRPr lang="en-US" altLang="en-US" dirty="0"/>
                    </a:p>
                    <a:p>
                      <a:pPr algn="r">
                        <a:buNone/>
                      </a:pPr>
                      <a:endParaRPr lang="ar-SA" altLang="en-US" dirty="0"/>
                    </a:p>
                  </a:txBody>
                  <a:tcPr/>
                </a:tc>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endParaRPr lang="ar-SA" altLang="ar-SA" dirty="0"/>
                    </a:p>
                  </a:txBody>
                  <a:tcPr/>
                </a:tc>
                <a:tc>
                  <a:txBody>
                    <a:bodyPr/>
                    <a:lstStyle/>
                    <a:p>
                      <a:pPr>
                        <a:buNone/>
                      </a:pPr>
                      <a:endParaRPr lang="ar-SA" altLang="en-US" dirty="0"/>
                    </a:p>
                    <a:p>
                      <a:pPr>
                        <a:buNone/>
                      </a:pPr>
                      <a:r>
                        <a:rPr lang="ar-SA" altLang="en-US" dirty="0"/>
                        <a:t>تسليم تقرير أسبوعي</a:t>
                      </a:r>
                      <a:endParaRPr lang="ar-SA" altLang="en-US" dirty="0"/>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تحليل تقييم نتائج الدراسة وفحص مدى ارتباطها بالفرضيات البحثية. </a:t>
                      </a:r>
                      <a:endParaRPr lang="ar-SA" altLang="en-US" dirty="0">
                        <a:latin typeface="Arial" panose="020B0604020202020204" pitchFamily="34" charset="0"/>
                        <a:cs typeface="Arial" panose="020B0604020202020204" pitchFamily="34" charset="0"/>
                      </a:endParaRPr>
                    </a:p>
                  </a:txBody>
                  <a:tcPr/>
                </a:tc>
                <a:tc>
                  <a:txBody>
                    <a:bodyPr/>
                    <a:lstStyle/>
                    <a:p>
                      <a:pPr algn="r">
                        <a:buNone/>
                      </a:pPr>
                      <a:r>
                        <a:rPr lang="ar-SA" altLang="en-US" dirty="0"/>
                        <a:t>الاسبوع الرابع</a:t>
                      </a:r>
                      <a:endParaRPr lang="ar-SA" altLang="en-US" dirty="0"/>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endParaRPr lang="ar-SA" altLang="en-US" sz="2800" b="1">
              <a:latin typeface="Times New Roman" panose="02020603050405020304" charset="0"/>
              <a:cs typeface="Times New Roman" panose="0202060305040502030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endParaRPr lang="en-US" altLang="en-US" sz="1600">
              <a:latin typeface="Alexandria" charset="0"/>
              <a:cs typeface="Alexandria" charset="0"/>
            </a:endParaRPr>
          </a:p>
        </p:txBody>
      </p:sp>
      <p:pic>
        <p:nvPicPr>
          <p:cNvPr id="7" name="Graphic 21"/>
          <p:cNvPicPr>
            <a:picLocks noChangeAspect="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p:cNvGraphicFramePr/>
          <p:nvPr>
            <p:custDataLst>
              <p:tags r:id="rId2"/>
            </p:custDataLst>
          </p:nvPr>
        </p:nvGraphicFramePr>
        <p:xfrm>
          <a:off x="889000" y="2101215"/>
          <a:ext cx="10305415" cy="3840480"/>
        </p:xfrm>
        <a:graphic>
          <a:graphicData uri="http://schemas.openxmlformats.org/drawingml/2006/table">
            <a:tbl>
              <a:tblPr firstRow="1" bandRow="1">
                <a:tableStyleId>{5C22544A-7EE6-4342-B048-85BDC9FD1C3A}</a:tableStyleId>
              </a:tblPr>
              <a:tblGrid>
                <a:gridCol w="4032885"/>
                <a:gridCol w="1835785"/>
                <a:gridCol w="3020695"/>
                <a:gridCol w="1416050"/>
              </a:tblGrid>
              <a:tr h="365760">
                <a:tc>
                  <a:txBody>
                    <a:bodyPr/>
                    <a:lstStyle/>
                    <a:p>
                      <a:pPr algn="ctr">
                        <a:buNone/>
                      </a:pPr>
                      <a:endParaRPr lang="en-US">
                        <a:solidFill>
                          <a:schemeClr val="tx1"/>
                        </a:solidFill>
                        <a:cs typeface="+mj-cs"/>
                      </a:endParaRPr>
                    </a:p>
                  </a:txBody>
                  <a:tcPr>
                    <a:solidFill>
                      <a:schemeClr val="accent1">
                        <a:lumMod val="60000"/>
                        <a:lumOff val="40000"/>
                      </a:schemeClr>
                    </a:solidFill>
                  </a:tcPr>
                </a:tc>
                <a:tc>
                  <a:txBody>
                    <a:bodyPr/>
                    <a:lstStyle/>
                    <a:p>
                      <a:pPr algn="ctr">
                        <a:buNone/>
                      </a:pPr>
                      <a:r>
                        <a:rPr lang="ar-SA" altLang="en-US">
                          <a:solidFill>
                            <a:schemeClr val="tx1"/>
                          </a:solidFill>
                          <a:cs typeface="+mj-cs"/>
                        </a:rPr>
                        <a:t>الوصف</a:t>
                      </a:r>
                      <a:endParaRPr lang="ar-SA" altLang="en-US">
                        <a:solidFill>
                          <a:schemeClr val="tx1"/>
                        </a:solidFill>
                        <a:cs typeface="+mj-cs"/>
                      </a:endParaRPr>
                    </a:p>
                  </a:txBody>
                  <a:tcPr>
                    <a:solidFill>
                      <a:schemeClr val="accent1">
                        <a:lumMod val="60000"/>
                        <a:lumOff val="40000"/>
                      </a:schemeClr>
                    </a:solidFill>
                  </a:tcPr>
                </a:tc>
                <a:tc>
                  <a:txBody>
                    <a:bodyPr/>
                    <a:lstStyle/>
                    <a:p>
                      <a:pPr algn="ctr">
                        <a:buNone/>
                      </a:pPr>
                      <a:r>
                        <a:rPr lang="ar-SA" altLang="en-US">
                          <a:solidFill>
                            <a:schemeClr val="tx1"/>
                          </a:solidFill>
                          <a:cs typeface="+mj-cs"/>
                        </a:rPr>
                        <a:t>المهام</a:t>
                      </a:r>
                      <a:endParaRPr lang="ar-SA" altLang="en-US">
                        <a:solidFill>
                          <a:schemeClr val="tx1"/>
                        </a:solidFill>
                        <a:cs typeface="+mj-cs"/>
                      </a:endParaRPr>
                    </a:p>
                  </a:txBody>
                  <a:tcPr>
                    <a:solidFill>
                      <a:schemeClr val="accent1">
                        <a:lumMod val="60000"/>
                        <a:lumOff val="40000"/>
                      </a:schemeClr>
                    </a:solidFill>
                  </a:tcPr>
                </a:tc>
                <a:tc>
                  <a:txBody>
                    <a:bodyPr/>
                    <a:lstStyle/>
                    <a:p>
                      <a:pPr algn="ctr">
                        <a:buNone/>
                      </a:pPr>
                      <a:r>
                        <a:rPr lang="ar-SA" altLang="en-US">
                          <a:solidFill>
                            <a:schemeClr val="tx1"/>
                          </a:solidFill>
                          <a:cs typeface="+mj-cs"/>
                        </a:rPr>
                        <a:t>الاسبوع</a:t>
                      </a:r>
                      <a:endParaRPr lang="ar-SA" altLang="en-US">
                        <a:solidFill>
                          <a:schemeClr val="tx1"/>
                        </a:solidFill>
                        <a:cs typeface="+mj-cs"/>
                      </a:endParaRPr>
                    </a:p>
                  </a:txBody>
                  <a:tcPr>
                    <a:solidFill>
                      <a:schemeClr val="accent1">
                        <a:lumMod val="60000"/>
                        <a:lumOff val="40000"/>
                      </a:schemeClr>
                    </a:solidFill>
                  </a:tcPr>
                </a:tc>
              </a:tr>
              <a:tr h="1737360">
                <a:tc>
                  <a:txBody>
                    <a:bodyPr/>
                    <a:lstStyle/>
                    <a:p>
                      <a:pPr algn="just" rtl="1">
                        <a:buNone/>
                      </a:pPr>
                      <a:r>
                        <a:rPr lang="ar-SA" altLang="en-US" dirty="0">
                          <a:cs typeface="+mj-cs"/>
                        </a:rPr>
                        <a:t>يكون التسليم عبارة عن فديو مسجل مدته 5 دقائق، </a:t>
                      </a:r>
                      <a:r>
                        <a:rPr lang="en-US" altLang="en-US" dirty="0">
                          <a:cs typeface="+mj-cs"/>
                        </a:rPr>
                        <a:t> </a:t>
                      </a:r>
                      <a:r>
                        <a:rPr lang="ar-SA" altLang="en-US" dirty="0">
                          <a:cs typeface="+mj-cs"/>
                        </a:rPr>
                        <a:t>مرفق به ملف </a:t>
                      </a:r>
                      <a:r>
                        <a:rPr lang="en-US" altLang="en-US" dirty="0">
                          <a:cs typeface="+mj-cs"/>
                        </a:rPr>
                        <a:t> </a:t>
                      </a:r>
                      <a:r>
                        <a:rPr lang="en-US" altLang="ar-SA" dirty="0">
                          <a:cs typeface="+mj-cs"/>
                        </a:rPr>
                        <a:t>PDF</a:t>
                      </a:r>
                      <a:r>
                        <a:rPr lang="ar-SA" altLang="ar-SA" dirty="0">
                          <a:cs typeface="+mj-cs"/>
                        </a:rPr>
                        <a:t>أو </a:t>
                      </a:r>
                      <a:r>
                        <a:rPr lang="en-US" altLang="ar-SA" dirty="0">
                          <a:cs typeface="+mj-cs"/>
                        </a:rPr>
                        <a:t>PPT</a:t>
                      </a:r>
                      <a:r>
                        <a:rPr lang="ar-SA" altLang="ar-SA" dirty="0">
                          <a:cs typeface="+mj-cs"/>
                        </a:rPr>
                        <a:t>. </a:t>
                      </a:r>
                      <a:r>
                        <a:rPr lang="ar-SA" altLang="en-US" dirty="0">
                          <a:cs typeface="+mj-cs"/>
                        </a:rPr>
                        <a:t>ويرفعه الطالب أسبوعياً على </a:t>
                      </a:r>
                      <a:r>
                        <a:rPr lang="ar-SA" altLang="ar-SA" dirty="0">
                          <a:cs typeface="+mj-cs"/>
                        </a:rPr>
                        <a:t>منصة “</a:t>
                      </a:r>
                      <a:r>
                        <a:rPr lang="ar-SA" altLang="ar-SA" dirty="0" err="1">
                          <a:cs typeface="+mj-cs"/>
                        </a:rPr>
                        <a:t>مودل</a:t>
                      </a:r>
                      <a:r>
                        <a:rPr lang="ar-SA" altLang="ar-SA" dirty="0">
                          <a:cs typeface="+mj-cs"/>
                        </a:rPr>
                        <a:t>” ويتناول في كل تسليم قضية بحثية في التخصص، ويتم التصحيح من قبل إدارة الدراسات العليا.</a:t>
                      </a:r>
                      <a:endParaRPr lang="ar-SA" altLang="ar-SA" dirty="0">
                        <a:cs typeface="+mj-cs"/>
                      </a:endParaRPr>
                    </a:p>
                  </a:txBody>
                  <a:tcPr/>
                </a:tc>
                <a:tc>
                  <a:txBody>
                    <a:bodyPr/>
                    <a:lstStyle/>
                    <a:p>
                      <a:pPr>
                        <a:buNone/>
                      </a:pPr>
                      <a:endParaRPr lang="ar-SA" altLang="en-US" dirty="0">
                        <a:cs typeface="+mj-cs"/>
                      </a:endParaRPr>
                    </a:p>
                    <a:p>
                      <a:pPr>
                        <a:buNone/>
                      </a:pPr>
                      <a:r>
                        <a:rPr lang="ar-SA" altLang="en-US" dirty="0">
                          <a:cs typeface="+mj-cs"/>
                        </a:rPr>
                        <a:t>تسليم تقرير أسبوعي</a:t>
                      </a:r>
                      <a:endParaRPr lang="ar-SA" altLang="en-US" dirty="0">
                        <a:cs typeface="+mj-cs"/>
                      </a:endParaRPr>
                    </a:p>
                  </a:txBody>
                  <a:tcPr/>
                </a:tc>
                <a:tc>
                  <a:txBody>
                    <a:bodyPr/>
                    <a:lstStyle/>
                    <a:p>
                      <a:pPr algn="just" rtl="1">
                        <a:buNone/>
                      </a:pPr>
                      <a:r>
                        <a:rPr lang="ar-SA" altLang="en-US" dirty="0">
                          <a:latin typeface="Arial" panose="020B0604020202020204" pitchFamily="34" charset="0"/>
                          <a:cs typeface="+mj-cs"/>
                        </a:rPr>
                        <a:t>اختيار رسالة دكتوراه في مجال تخصصك، </a:t>
                      </a:r>
                      <a:r>
                        <a:rPr lang="ar-SA" altLang="en-US">
                          <a:latin typeface="Arial" panose="020B0604020202020204" pitchFamily="34" charset="0"/>
                          <a:cs typeface="+mj-cs"/>
                        </a:rPr>
                        <a:t>تحليل وإبداء </a:t>
                      </a:r>
                      <a:r>
                        <a:rPr lang="ar-SA" altLang="en-US" dirty="0">
                          <a:latin typeface="Arial" panose="020B0604020202020204" pitchFamily="34" charset="0"/>
                          <a:cs typeface="+mj-cs"/>
                        </a:rPr>
                        <a:t>الملاحظات والتوصيات لتطوير الدراسة المختارة والاقتراحات لبحوث مستقبلية.</a:t>
                      </a:r>
                      <a:endParaRPr lang="ar-SA" altLang="en-US" dirty="0">
                        <a:latin typeface="Arial" panose="020B0604020202020204" pitchFamily="34" charset="0"/>
                        <a:cs typeface="+mj-cs"/>
                      </a:endParaRPr>
                    </a:p>
                  </a:txBody>
                  <a:tcPr/>
                </a:tc>
                <a:tc>
                  <a:txBody>
                    <a:bodyPr/>
                    <a:lstStyle/>
                    <a:p>
                      <a:pPr>
                        <a:buNone/>
                      </a:pPr>
                      <a:r>
                        <a:rPr lang="ar-SA" altLang="en-US" dirty="0">
                          <a:cs typeface="+mj-cs"/>
                        </a:rPr>
                        <a:t>الاسبوع الخامس</a:t>
                      </a:r>
                      <a:endParaRPr lang="ar-SA" altLang="en-US" dirty="0">
                        <a:cs typeface="+mj-cs"/>
                      </a:endParaRPr>
                    </a:p>
                  </a:txBody>
                  <a:tcPr/>
                </a:tc>
              </a:tr>
              <a:tr h="1737360">
                <a:tc>
                  <a:txBody>
                    <a:bodyPr/>
                    <a:lstStyle/>
                    <a:p>
                      <a:pPr algn="just" rtl="1">
                        <a:buNone/>
                      </a:pPr>
                      <a:r>
                        <a:rPr lang="ar-SA" altLang="en-US" dirty="0">
                          <a:cs typeface="+mj-cs"/>
                        </a:rPr>
                        <a:t>يكون التسليم عبارة عن فديو مسجل مدته 5 دقائق، </a:t>
                      </a:r>
                      <a:r>
                        <a:rPr lang="en-US" altLang="en-US" dirty="0">
                          <a:cs typeface="+mj-cs"/>
                        </a:rPr>
                        <a:t> </a:t>
                      </a:r>
                      <a:r>
                        <a:rPr lang="ar-SA" altLang="en-US" dirty="0">
                          <a:cs typeface="+mj-cs"/>
                        </a:rPr>
                        <a:t>مرفق به ملف </a:t>
                      </a:r>
                      <a:r>
                        <a:rPr lang="en-US" altLang="en-US" dirty="0">
                          <a:cs typeface="+mj-cs"/>
                        </a:rPr>
                        <a:t> </a:t>
                      </a:r>
                      <a:r>
                        <a:rPr lang="en-US" altLang="ar-SA" dirty="0">
                          <a:cs typeface="+mj-cs"/>
                        </a:rPr>
                        <a:t>PDF</a:t>
                      </a:r>
                      <a:r>
                        <a:rPr lang="ar-SA" altLang="ar-SA" dirty="0">
                          <a:cs typeface="+mj-cs"/>
                        </a:rPr>
                        <a:t>أو </a:t>
                      </a:r>
                      <a:r>
                        <a:rPr lang="en-US" altLang="ar-SA" dirty="0">
                          <a:cs typeface="+mj-cs"/>
                        </a:rPr>
                        <a:t>PPT</a:t>
                      </a:r>
                      <a:r>
                        <a:rPr lang="ar-SA" altLang="ar-SA" dirty="0">
                          <a:cs typeface="+mj-cs"/>
                        </a:rPr>
                        <a:t>. </a:t>
                      </a:r>
                      <a:r>
                        <a:rPr lang="ar-SA" altLang="en-US" dirty="0">
                          <a:cs typeface="+mj-cs"/>
                        </a:rPr>
                        <a:t>ويرفعه الطالب أسبوعياً على </a:t>
                      </a:r>
                      <a:r>
                        <a:rPr lang="ar-SA" altLang="ar-SA" dirty="0">
                          <a:cs typeface="+mj-cs"/>
                        </a:rPr>
                        <a:t>منصة “</a:t>
                      </a:r>
                      <a:r>
                        <a:rPr lang="ar-SA" altLang="ar-SA" dirty="0" err="1">
                          <a:cs typeface="+mj-cs"/>
                        </a:rPr>
                        <a:t>مودل</a:t>
                      </a:r>
                      <a:r>
                        <a:rPr lang="ar-SA" altLang="ar-SA" dirty="0">
                          <a:cs typeface="+mj-cs"/>
                        </a:rPr>
                        <a:t>” ويتناول في كل تسليم قضية بحثية في التخصص، ويتم التصحيح من قبل إدارة الدراسات العليا.</a:t>
                      </a:r>
                      <a:endParaRPr lang="ar-SA" altLang="ar-SA" dirty="0">
                        <a:cs typeface="+mj-cs"/>
                      </a:endParaRPr>
                    </a:p>
                  </a:txBody>
                  <a:tcPr/>
                </a:tc>
                <a:tc>
                  <a:txBody>
                    <a:bodyPr/>
                    <a:lstStyle/>
                    <a:p>
                      <a:pPr>
                        <a:buNone/>
                      </a:pPr>
                      <a:endParaRPr lang="ar-SA" altLang="en-US" dirty="0">
                        <a:cs typeface="+mj-cs"/>
                      </a:endParaRPr>
                    </a:p>
                    <a:p>
                      <a:pPr>
                        <a:buNone/>
                      </a:pPr>
                      <a:r>
                        <a:rPr lang="ar-SA" altLang="en-US" dirty="0">
                          <a:cs typeface="+mj-cs"/>
                        </a:rPr>
                        <a:t>تسليم تقرير أسبوعي</a:t>
                      </a:r>
                      <a:endParaRPr lang="ar-SA" altLang="en-US" dirty="0">
                        <a:cs typeface="+mj-cs"/>
                      </a:endParaRPr>
                    </a:p>
                  </a:txBody>
                  <a:tcPr/>
                </a:tc>
                <a:tc>
                  <a:txBody>
                    <a:bodyPr/>
                    <a:lstStyle/>
                    <a:p>
                      <a:pPr algn="just" rtl="1">
                        <a:buNone/>
                      </a:pPr>
                      <a:r>
                        <a:rPr lang="ar-SA" altLang="en-US" dirty="0">
                          <a:latin typeface="Arial" panose="020B0604020202020204" pitchFamily="34" charset="0"/>
                          <a:cs typeface="+mj-cs"/>
                        </a:rPr>
                        <a:t>اعمل مقارنة بين رسالتين دكتوراه في نفس المجال وتحديد أوجه التشابه والاختلاف بينهما.</a:t>
                      </a:r>
                      <a:endParaRPr lang="ar-SA" altLang="en-US" dirty="0">
                        <a:latin typeface="Arial" panose="020B0604020202020204" pitchFamily="34" charset="0"/>
                        <a:cs typeface="+mj-cs"/>
                      </a:endParaRPr>
                    </a:p>
                  </a:txBody>
                  <a:tcPr/>
                </a:tc>
                <a:tc>
                  <a:txBody>
                    <a:bodyPr/>
                    <a:lstStyle/>
                    <a:p>
                      <a:pPr>
                        <a:buNone/>
                      </a:pPr>
                      <a:r>
                        <a:rPr lang="ar-SA" altLang="en-US" dirty="0">
                          <a:cs typeface="+mj-cs"/>
                        </a:rPr>
                        <a:t>الاسبوع السادس</a:t>
                      </a:r>
                      <a:endParaRPr lang="ar-SA" altLang="en-US" dirty="0">
                        <a:cs typeface="+mj-cs"/>
                      </a:endParaRPr>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endParaRPr lang="ar-SA" altLang="en-US" sz="2800" b="1">
              <a:latin typeface="Times New Roman" panose="02020603050405020304" charset="0"/>
              <a:cs typeface="Times New Roman" panose="0202060305040502030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endParaRPr lang="en-US" altLang="en-US" sz="1600">
              <a:latin typeface="Alexandria" charset="0"/>
              <a:cs typeface="Alexandria" charset="0"/>
            </a:endParaRPr>
          </a:p>
        </p:txBody>
      </p:sp>
      <p:pic>
        <p:nvPicPr>
          <p:cNvPr id="7" name="Graphic 21"/>
          <p:cNvPicPr>
            <a:picLocks noChangeAspect="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p:cNvGraphicFramePr/>
          <p:nvPr>
            <p:custDataLst>
              <p:tags r:id="rId2"/>
            </p:custDataLst>
          </p:nvPr>
        </p:nvGraphicFramePr>
        <p:xfrm>
          <a:off x="889000" y="2101215"/>
          <a:ext cx="10305415" cy="3840480"/>
        </p:xfrm>
        <a:graphic>
          <a:graphicData uri="http://schemas.openxmlformats.org/drawingml/2006/table">
            <a:tbl>
              <a:tblPr firstRow="1" bandRow="1">
                <a:tableStyleId>{5C22544A-7EE6-4342-B048-85BDC9FD1C3A}</a:tableStyleId>
              </a:tblPr>
              <a:tblGrid>
                <a:gridCol w="4032885"/>
                <a:gridCol w="1835785"/>
                <a:gridCol w="3020695"/>
                <a:gridCol w="1416050"/>
              </a:tblGrid>
              <a:tr h="365760">
                <a:tc>
                  <a:txBody>
                    <a:bodyPr/>
                    <a:lstStyle/>
                    <a:p>
                      <a:pPr algn="ctr">
                        <a:buNone/>
                      </a:pPr>
                      <a:endParaRPr 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الوصف</a:t>
                      </a:r>
                      <a:endParaRPr lang="ar-SA" alt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المهام</a:t>
                      </a:r>
                      <a:endParaRPr lang="ar-SA" alt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الاسبوع</a:t>
                      </a:r>
                      <a:endParaRPr lang="ar-SA" altLang="en-US">
                        <a:solidFill>
                          <a:schemeClr val="tx1"/>
                        </a:solidFill>
                      </a:endParaRPr>
                    </a:p>
                  </a:txBody>
                  <a:tcPr>
                    <a:solidFill>
                      <a:schemeClr val="accent1">
                        <a:lumMod val="60000"/>
                        <a:lumOff val="40000"/>
                      </a:schemeClr>
                    </a:solidFill>
                  </a:tcPr>
                </a:tc>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endParaRPr lang="ar-SA" altLang="ar-SA" dirty="0"/>
                    </a:p>
                  </a:txBody>
                  <a:tcPr/>
                </a:tc>
                <a:tc>
                  <a:txBody>
                    <a:bodyPr/>
                    <a:lstStyle/>
                    <a:p>
                      <a:pPr>
                        <a:buNone/>
                      </a:pPr>
                      <a:endParaRPr lang="ar-SA" altLang="en-US"/>
                    </a:p>
                    <a:p>
                      <a:pPr>
                        <a:buNone/>
                      </a:pPr>
                      <a:r>
                        <a:rPr lang="ar-SA" altLang="en-US"/>
                        <a:t>تسليم تقرير أسبوعي</a:t>
                      </a:r>
                      <a:endParaRPr lang="ar-SA" altLang="en-US"/>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تحديد الفجوات البحثية التي أشار لها الباحث ثم تحليل مدى إسهام الرسالة محل الدراسة في تطوير الموضوع البحثي غلق الفجوات البحثية. </a:t>
                      </a:r>
                      <a:endParaRPr lang="ar-SA" altLang="en-US" dirty="0">
                        <a:latin typeface="Arial" panose="020B0604020202020204" pitchFamily="34" charset="0"/>
                        <a:cs typeface="Arial" panose="020B0604020202020204" pitchFamily="34" charset="0"/>
                      </a:endParaRPr>
                    </a:p>
                  </a:txBody>
                  <a:tcPr/>
                </a:tc>
                <a:tc>
                  <a:txBody>
                    <a:bodyPr/>
                    <a:lstStyle/>
                    <a:p>
                      <a:pPr>
                        <a:buNone/>
                      </a:pPr>
                      <a:r>
                        <a:rPr lang="ar-SA" altLang="en-US"/>
                        <a:t>الاسبوع السابع</a:t>
                      </a:r>
                      <a:endParaRPr lang="ar-SA" altLang="en-US"/>
                    </a:p>
                  </a:txBody>
                  <a:tcPr/>
                </a:tc>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endParaRPr lang="ar-SA" altLang="ar-SA" dirty="0"/>
                    </a:p>
                    <a:p>
                      <a:pPr algn="just" rtl="1">
                        <a:buNone/>
                      </a:pPr>
                      <a:endParaRPr lang="ar-SA" altLang="ar-SA" dirty="0"/>
                    </a:p>
                  </a:txBody>
                  <a:tcPr/>
                </a:tc>
                <a:tc>
                  <a:txBody>
                    <a:bodyPr/>
                    <a:lstStyle/>
                    <a:p>
                      <a:pPr>
                        <a:buNone/>
                      </a:pPr>
                      <a:endParaRPr lang="ar-SA" altLang="en-US"/>
                    </a:p>
                    <a:p>
                      <a:pPr>
                        <a:buNone/>
                      </a:pPr>
                      <a:r>
                        <a:rPr lang="ar-SA" altLang="en-US"/>
                        <a:t>تسليم تقرير أسبوعي</a:t>
                      </a:r>
                      <a:endParaRPr lang="ar-SA" altLang="en-US"/>
                    </a:p>
                  </a:txBody>
                  <a:tcPr/>
                </a:tc>
                <a:tc>
                  <a:txBody>
                    <a:bodyPr/>
                    <a:lstStyle/>
                    <a:p>
                      <a:pPr algn="just" rtl="1">
                        <a:buNone/>
                      </a:pPr>
                      <a:r>
                        <a:rPr lang="ar-SA" altLang="en-US" dirty="0">
                          <a:latin typeface="Arial" panose="020B0604020202020204" pitchFamily="34" charset="0"/>
                          <a:cs typeface="Arial" panose="020B0604020202020204" pitchFamily="34" charset="0"/>
                        </a:rPr>
                        <a:t>اختيار رسالة دكتوراه في مجال تخصصك، تقديم نقد للنظريات العلمية التي تم تناولها في الدراسة.</a:t>
                      </a:r>
                      <a:endParaRPr lang="ar-SA" altLang="en-US" dirty="0">
                        <a:latin typeface="Arial" panose="020B0604020202020204" pitchFamily="34" charset="0"/>
                        <a:cs typeface="Arial" panose="020B0604020202020204" pitchFamily="34" charset="0"/>
                      </a:endParaRPr>
                    </a:p>
                  </a:txBody>
                  <a:tcPr/>
                </a:tc>
                <a:tc>
                  <a:txBody>
                    <a:bodyPr/>
                    <a:lstStyle/>
                    <a:p>
                      <a:pPr>
                        <a:buNone/>
                      </a:pPr>
                      <a:r>
                        <a:rPr lang="ar-SA" altLang="en-US" dirty="0"/>
                        <a:t>الاسبوع الثامن</a:t>
                      </a:r>
                      <a:endParaRPr lang="ar-SA" altLang="en-US" dirty="0"/>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330" y="975995"/>
            <a:ext cx="3582670" cy="521970"/>
          </a:xfrm>
          <a:prstGeom prst="rect">
            <a:avLst/>
          </a:prstGeom>
          <a:noFill/>
        </p:spPr>
        <p:txBody>
          <a:bodyPr wrap="square" rtlCol="0">
            <a:spAutoFit/>
          </a:bodyPr>
          <a:lstStyle/>
          <a:p>
            <a:r>
              <a:rPr lang="ar-SA" altLang="en-US" sz="2800" b="1">
                <a:latin typeface="Times New Roman" panose="02020603050405020304" charset="0"/>
                <a:cs typeface="Times New Roman" panose="02020603050405020304" charset="0"/>
              </a:rPr>
              <a:t>المهام الأسبوعية</a:t>
            </a:r>
            <a:endParaRPr lang="ar-SA" altLang="en-US" sz="2800" b="1">
              <a:latin typeface="Times New Roman" panose="02020603050405020304" charset="0"/>
              <a:cs typeface="Times New Roman" panose="0202060305040502030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583565"/>
          </a:xfrm>
          <a:prstGeom prst="rect">
            <a:avLst/>
          </a:prstGeom>
          <a:noFill/>
        </p:spPr>
        <p:txBody>
          <a:bodyPr wrap="square" rtlCol="0">
            <a:spAutoFit/>
          </a:bodyPr>
          <a:lstStyle/>
          <a:p>
            <a:pPr algn="ctr"/>
            <a:endParaRPr lang="en-US" sz="1600">
              <a:latin typeface="Alexandria" charset="0"/>
              <a:cs typeface="Alexandria" charset="0"/>
            </a:endParaRPr>
          </a:p>
          <a:p>
            <a:pPr algn="ctr"/>
            <a:r>
              <a:rPr lang="en-US" altLang="en-US" sz="1600">
                <a:latin typeface="Alexandria" charset="0"/>
                <a:cs typeface="Alexandria" charset="0"/>
              </a:rPr>
              <a:t> </a:t>
            </a:r>
            <a:endParaRPr lang="en-US" altLang="en-US" sz="1600">
              <a:latin typeface="Alexandria" charset="0"/>
              <a:cs typeface="Alexandria" charset="0"/>
            </a:endParaRPr>
          </a:p>
        </p:txBody>
      </p:sp>
      <p:pic>
        <p:nvPicPr>
          <p:cNvPr id="7" name="Graphic 21"/>
          <p:cNvPicPr>
            <a:picLocks noChangeAspect="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p:cNvGraphicFramePr/>
          <p:nvPr>
            <p:custDataLst>
              <p:tags r:id="rId2"/>
            </p:custDataLst>
          </p:nvPr>
        </p:nvGraphicFramePr>
        <p:xfrm>
          <a:off x="889000" y="2101215"/>
          <a:ext cx="10305415" cy="3840480"/>
        </p:xfrm>
        <a:graphic>
          <a:graphicData uri="http://schemas.openxmlformats.org/drawingml/2006/table">
            <a:tbl>
              <a:tblPr firstRow="1" bandRow="1">
                <a:tableStyleId>{5C22544A-7EE6-4342-B048-85BDC9FD1C3A}</a:tableStyleId>
              </a:tblPr>
              <a:tblGrid>
                <a:gridCol w="4032885"/>
                <a:gridCol w="1835785"/>
                <a:gridCol w="3020695"/>
                <a:gridCol w="1416050"/>
              </a:tblGrid>
              <a:tr h="365760">
                <a:tc>
                  <a:txBody>
                    <a:bodyPr/>
                    <a:lstStyle/>
                    <a:p>
                      <a:pPr algn="ctr">
                        <a:buNone/>
                      </a:pPr>
                      <a:endParaRPr 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الوصف</a:t>
                      </a:r>
                      <a:endParaRPr lang="ar-SA" alt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المهام</a:t>
                      </a:r>
                      <a:endParaRPr lang="ar-SA" altLang="en-US">
                        <a:solidFill>
                          <a:schemeClr val="tx1"/>
                        </a:solidFill>
                      </a:endParaRPr>
                    </a:p>
                  </a:txBody>
                  <a:tcPr>
                    <a:solidFill>
                      <a:schemeClr val="accent1">
                        <a:lumMod val="60000"/>
                        <a:lumOff val="40000"/>
                      </a:schemeClr>
                    </a:solidFill>
                  </a:tcPr>
                </a:tc>
                <a:tc>
                  <a:txBody>
                    <a:bodyPr/>
                    <a:lstStyle/>
                    <a:p>
                      <a:pPr algn="ctr">
                        <a:buNone/>
                      </a:pPr>
                      <a:r>
                        <a:rPr lang="ar-SA" altLang="en-US">
                          <a:solidFill>
                            <a:schemeClr val="tx1"/>
                          </a:solidFill>
                        </a:rPr>
                        <a:t>الاسبوع</a:t>
                      </a:r>
                      <a:endParaRPr lang="ar-SA" altLang="en-US">
                        <a:solidFill>
                          <a:schemeClr val="tx1"/>
                        </a:solidFill>
                      </a:endParaRPr>
                    </a:p>
                  </a:txBody>
                  <a:tcPr>
                    <a:solidFill>
                      <a:schemeClr val="accent1">
                        <a:lumMod val="60000"/>
                        <a:lumOff val="40000"/>
                      </a:schemeClr>
                    </a:solidFill>
                  </a:tcPr>
                </a:tc>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endParaRPr lang="ar-SA" altLang="ar-SA" dirty="0"/>
                    </a:p>
                  </a:txBody>
                  <a:tcPr/>
                </a:tc>
                <a:tc>
                  <a:txBody>
                    <a:bodyPr/>
                    <a:lstStyle/>
                    <a:p>
                      <a:pPr>
                        <a:buNone/>
                      </a:pPr>
                      <a:endParaRPr lang="ar-SA" altLang="en-US"/>
                    </a:p>
                    <a:p>
                      <a:pPr>
                        <a:buNone/>
                      </a:pPr>
                      <a:r>
                        <a:rPr lang="ar-SA" altLang="en-US"/>
                        <a:t>تسليم تقرير أسبوعي</a:t>
                      </a:r>
                      <a:endParaRPr lang="ar-SA" altLang="en-US"/>
                    </a:p>
                  </a:txBody>
                  <a:tcPr/>
                </a:tc>
                <a:tc>
                  <a:txBody>
                    <a:bodyPr/>
                    <a:lstStyle/>
                    <a:p>
                      <a:pPr algn="just" rtl="1">
                        <a:buNone/>
                      </a:pPr>
                      <a:r>
                        <a:rPr lang="ar-SA" altLang="en-US" dirty="0">
                          <a:latin typeface="Arial" panose="020B0604020202020204" pitchFamily="34" charset="0"/>
                          <a:cs typeface="Arial" panose="020B0604020202020204" pitchFamily="34" charset="0"/>
                        </a:rPr>
                        <a:t>تطبيق النقد العلمي الذاتي على رسالة الماجستير/ ورقة بحثية خاصة بالباحث ووضع مقترحات للتحسين.</a:t>
                      </a:r>
                      <a:endParaRPr lang="ar-SA" altLang="en-US" dirty="0">
                        <a:latin typeface="Arial" panose="020B0604020202020204" pitchFamily="34" charset="0"/>
                        <a:cs typeface="Arial" panose="020B0604020202020204" pitchFamily="34" charset="0"/>
                      </a:endParaRPr>
                    </a:p>
                  </a:txBody>
                  <a:tcPr/>
                </a:tc>
                <a:tc>
                  <a:txBody>
                    <a:bodyPr/>
                    <a:lstStyle/>
                    <a:p>
                      <a:pPr>
                        <a:buNone/>
                      </a:pPr>
                      <a:r>
                        <a:rPr lang="ar-SA" altLang="en-US" dirty="0"/>
                        <a:t>الاسبوع التاسع</a:t>
                      </a:r>
                      <a:endParaRPr lang="ar-SA" altLang="en-US" dirty="0"/>
                    </a:p>
                  </a:txBody>
                  <a:tcPr/>
                </a:tc>
              </a:tr>
              <a:tr h="1737360">
                <a:tc>
                  <a:txBody>
                    <a:bodyPr/>
                    <a:lstStyle/>
                    <a:p>
                      <a:pPr algn="just" rtl="1">
                        <a:buNone/>
                      </a:pPr>
                      <a:r>
                        <a:rPr lang="ar-SA" altLang="en-US" dirty="0"/>
                        <a:t>يكون التسليم عبارة عن فديو مسجل مدته 5 دقائق، </a:t>
                      </a:r>
                      <a:r>
                        <a:rPr lang="en-US" altLang="en-US" dirty="0"/>
                        <a:t> </a:t>
                      </a:r>
                      <a:r>
                        <a:rPr lang="ar-SA" altLang="en-US" dirty="0"/>
                        <a:t>مرفق به ملف </a:t>
                      </a:r>
                      <a:r>
                        <a:rPr lang="en-US" altLang="en-US" dirty="0"/>
                        <a:t> </a:t>
                      </a:r>
                      <a:r>
                        <a:rPr lang="en-US" altLang="ar-SA" dirty="0"/>
                        <a:t>PDF</a:t>
                      </a:r>
                      <a:r>
                        <a:rPr lang="ar-SA" altLang="ar-SA" dirty="0"/>
                        <a:t>أو </a:t>
                      </a:r>
                      <a:r>
                        <a:rPr lang="en-US" altLang="ar-SA" dirty="0"/>
                        <a:t>PPT</a:t>
                      </a:r>
                      <a:r>
                        <a:rPr lang="ar-SA" altLang="ar-SA" dirty="0"/>
                        <a:t>. </a:t>
                      </a:r>
                      <a:r>
                        <a:rPr lang="ar-SA" altLang="en-US" dirty="0"/>
                        <a:t>ويرفعه الطالب أسبوعياً على </a:t>
                      </a:r>
                      <a:r>
                        <a:rPr lang="ar-SA" altLang="ar-SA" dirty="0"/>
                        <a:t>منصة “</a:t>
                      </a:r>
                      <a:r>
                        <a:rPr lang="ar-SA" altLang="ar-SA" dirty="0" err="1"/>
                        <a:t>مودل</a:t>
                      </a:r>
                      <a:r>
                        <a:rPr lang="ar-SA" altLang="ar-SA" dirty="0"/>
                        <a:t>” ويتناول في كل تسليم قضية بحثية في التخصص، ويتم التصحيح من قبل إدارة الدراسات العليا.</a:t>
                      </a:r>
                      <a:endParaRPr lang="ar-SA" altLang="ar-SA" dirty="0"/>
                    </a:p>
                    <a:p>
                      <a:pPr algn="just" rtl="1">
                        <a:buNone/>
                      </a:pPr>
                      <a:endParaRPr lang="ar-SA" altLang="ar-SA" dirty="0"/>
                    </a:p>
                  </a:txBody>
                  <a:tcPr/>
                </a:tc>
                <a:tc>
                  <a:txBody>
                    <a:bodyPr/>
                    <a:lstStyle/>
                    <a:p>
                      <a:pPr>
                        <a:buNone/>
                      </a:pPr>
                      <a:endParaRPr lang="ar-SA" altLang="en-US"/>
                    </a:p>
                    <a:p>
                      <a:pPr>
                        <a:buNone/>
                      </a:pPr>
                      <a:r>
                        <a:rPr lang="ar-SA" altLang="en-US"/>
                        <a:t>تسليم تقرير أسبوعي</a:t>
                      </a:r>
                      <a:endParaRPr lang="ar-SA" altLang="en-US"/>
                    </a:p>
                  </a:txBody>
                  <a:tcPr/>
                </a:tc>
                <a:tc>
                  <a:txBody>
                    <a:bodyPr/>
                    <a:lstStyle/>
                    <a:p>
                      <a:pPr algn="just" rtl="1">
                        <a:buNone/>
                      </a:pPr>
                      <a:r>
                        <a:rPr lang="ar-SA" altLang="en-US" dirty="0">
                          <a:latin typeface="Arial" panose="020B0604020202020204" pitchFamily="34" charset="0"/>
                          <a:cs typeface="Arial" panose="020B0604020202020204" pitchFamily="34" charset="0"/>
                        </a:rPr>
                        <a:t>تطبيق النقد العلمي الشامل على رسالة الماجستير/ ورقة بحثية خاصة بأحد الزملاء الباحثين المسجلين في نفس المقرر، ووضع مقترحات للتحسين.</a:t>
                      </a:r>
                      <a:endParaRPr lang="ar-SA" altLang="en-US" dirty="0">
                        <a:latin typeface="Arial" panose="020B0604020202020204" pitchFamily="34" charset="0"/>
                        <a:cs typeface="Arial" panose="020B0604020202020204" pitchFamily="34" charset="0"/>
                      </a:endParaRPr>
                    </a:p>
                  </a:txBody>
                  <a:tcPr/>
                </a:tc>
                <a:tc>
                  <a:txBody>
                    <a:bodyPr/>
                    <a:lstStyle/>
                    <a:p>
                      <a:pPr>
                        <a:buNone/>
                      </a:pPr>
                      <a:r>
                        <a:rPr lang="ar-SA" altLang="en-US" dirty="0"/>
                        <a:t>الاسبوع العاشر</a:t>
                      </a:r>
                      <a:endParaRPr lang="ar-SA" altLang="en-US" dirty="0"/>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p:cNvSpPr txBox="1"/>
          <p:nvPr/>
        </p:nvSpPr>
        <p:spPr>
          <a:xfrm>
            <a:off x="2513330" y="1149064"/>
            <a:ext cx="4008768" cy="461665"/>
          </a:xfrm>
          <a:prstGeom prst="rect">
            <a:avLst/>
          </a:prstGeom>
          <a:noFill/>
        </p:spPr>
        <p:txBody>
          <a:bodyPr wrap="square" rtlCol="0">
            <a:spAutoFit/>
          </a:bodyPr>
          <a:lstStyle/>
          <a:p>
            <a:r>
              <a:rPr lang="en-US" sz="2400" b="1" dirty="0">
                <a:cs typeface="+mj-cs"/>
              </a:rPr>
              <a:t> Types of Research Questions</a:t>
            </a:r>
            <a:endParaRPr lang="en-US" sz="2400" dirty="0">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391844"/>
            <a:ext cx="10541000" cy="5835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en-US" sz="1600" b="0" i="0" u="none" strike="noStrike" kern="1200" cap="none" spc="0" normalizeH="0" baseline="0" noProof="0" dirty="0">
                <a:ln>
                  <a:noFill/>
                </a:ln>
                <a:solidFill>
                  <a:prstClr val="black"/>
                </a:solidFill>
                <a:effectLst/>
                <a:uLnTx/>
                <a:uFillTx/>
                <a:latin typeface="Alexandria" charset="0"/>
                <a:ea typeface="+mn-ea"/>
                <a:cs typeface="Alexandria" charset="0"/>
              </a:rPr>
              <a:t> </a:t>
            </a:r>
            <a:endParaRPr kumimoji="0" lang="en-US" alt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جدول 3"/>
          <p:cNvGraphicFramePr>
            <a:graphicFrameLocks noGrp="1"/>
          </p:cNvGraphicFramePr>
          <p:nvPr/>
        </p:nvGraphicFramePr>
        <p:xfrm>
          <a:off x="2449360" y="1915446"/>
          <a:ext cx="8807559" cy="3901440"/>
        </p:xfrm>
        <a:graphic>
          <a:graphicData uri="http://schemas.openxmlformats.org/drawingml/2006/table">
            <a:tbl>
              <a:tblPr firstRow="1" bandRow="1">
                <a:tableStyleId>{5940675A-B579-460E-94D1-54222C63F5DA}</a:tableStyleId>
              </a:tblPr>
              <a:tblGrid>
                <a:gridCol w="4016406"/>
                <a:gridCol w="2759193"/>
                <a:gridCol w="2031960"/>
              </a:tblGrid>
              <a:tr h="0">
                <a:tc>
                  <a:txBody>
                    <a:bodyPr/>
                    <a:lstStyle/>
                    <a:p>
                      <a:pPr marL="0" marR="0" algn="l">
                        <a:buNone/>
                      </a:pPr>
                      <a:r>
                        <a:rPr lang="en-US" sz="1600" b="1" dirty="0">
                          <a:effectLst/>
                          <a:latin typeface="Times New Roman" panose="02020603050405020304" charset="0"/>
                          <a:ea typeface="SimSun" panose="02010600030101010101" pitchFamily="2" charset="-122"/>
                          <a:cs typeface="+mj-cs"/>
                        </a:rPr>
                        <a:t>Core Research Question</a:t>
                      </a:r>
                      <a:endParaRPr lang="en-US" sz="1600" dirty="0">
                        <a:effectLst/>
                        <a:latin typeface="Calibri" panose="020F0502020204030204" charset="0"/>
                        <a:ea typeface="SimSun" panose="02010600030101010101" pitchFamily="2" charset="-122"/>
                        <a:cs typeface="+mj-cs"/>
                      </a:endParaRPr>
                    </a:p>
                  </a:txBody>
                  <a:tcPr marL="68580" marR="68580" marT="0" marB="0" anchor="ctr">
                    <a:solidFill>
                      <a:schemeClr val="accent1">
                        <a:lumMod val="40000"/>
                        <a:lumOff val="60000"/>
                      </a:schemeClr>
                    </a:solidFill>
                  </a:tcPr>
                </a:tc>
                <a:tc>
                  <a:txBody>
                    <a:bodyPr/>
                    <a:lstStyle/>
                    <a:p>
                      <a:pPr marL="0" marR="0" algn="l">
                        <a:buNone/>
                      </a:pPr>
                      <a:r>
                        <a:rPr lang="en-US" sz="1600" b="1" dirty="0">
                          <a:effectLst/>
                          <a:latin typeface="Times New Roman" panose="02020603050405020304" charset="0"/>
                          <a:ea typeface="SimSun" panose="02010600030101010101" pitchFamily="2" charset="-122"/>
                          <a:cs typeface="+mj-cs"/>
                        </a:rPr>
                        <a:t>Main Purpose (Knowledge Function)</a:t>
                      </a:r>
                      <a:endParaRPr lang="en-US" sz="1600" dirty="0">
                        <a:effectLst/>
                        <a:latin typeface="Calibri" panose="020F0502020204030204" charset="0"/>
                        <a:ea typeface="SimSun" panose="02010600030101010101" pitchFamily="2" charset="-122"/>
                        <a:cs typeface="+mj-cs"/>
                      </a:endParaRPr>
                    </a:p>
                  </a:txBody>
                  <a:tcPr marL="68580" marR="68580" marT="0" marB="0" anchor="ctr">
                    <a:solidFill>
                      <a:schemeClr val="accent1">
                        <a:lumMod val="40000"/>
                        <a:lumOff val="60000"/>
                      </a:schemeClr>
                    </a:solidFill>
                  </a:tcPr>
                </a:tc>
                <a:tc>
                  <a:txBody>
                    <a:bodyPr/>
                    <a:lstStyle/>
                    <a:p>
                      <a:pPr marL="0" marR="0" algn="l">
                        <a:buNone/>
                      </a:pPr>
                      <a:r>
                        <a:rPr lang="en-US" sz="1600" b="1" dirty="0">
                          <a:effectLst/>
                          <a:latin typeface="Times New Roman" panose="02020603050405020304" charset="0"/>
                          <a:ea typeface="SimSun" panose="02010600030101010101" pitchFamily="2" charset="-122"/>
                          <a:cs typeface="+mj-cs"/>
                        </a:rPr>
                        <a:t>Research Approach</a:t>
                      </a:r>
                      <a:endParaRPr lang="en-US" sz="1600" dirty="0">
                        <a:effectLst/>
                        <a:latin typeface="Calibri" panose="020F0502020204030204" charset="0"/>
                        <a:ea typeface="SimSun" panose="02010600030101010101" pitchFamily="2" charset="-122"/>
                        <a:cs typeface="+mj-cs"/>
                      </a:endParaRPr>
                    </a:p>
                  </a:txBody>
                  <a:tcPr marL="68580" marR="68580" marT="0" marB="0" anchor="ctr">
                    <a:solidFill>
                      <a:schemeClr val="accent1">
                        <a:lumMod val="40000"/>
                        <a:lumOff val="60000"/>
                      </a:schemeClr>
                    </a:solidFill>
                  </a:tcPr>
                </a:tc>
              </a:tr>
              <a:tr h="370840">
                <a:tc>
                  <a:txBody>
                    <a:bodyPr/>
                    <a:lstStyle/>
                    <a:p>
                      <a:pPr marL="0" marR="0" algn="l">
                        <a:buNone/>
                      </a:pPr>
                      <a:r>
                        <a:rPr lang="en-US" sz="1600">
                          <a:effectLst/>
                          <a:latin typeface="Times New Roman" panose="02020603050405020304" charset="0"/>
                          <a:ea typeface="SimSun" panose="02010600030101010101" pitchFamily="2" charset="-122"/>
                          <a:cs typeface="+mj-cs"/>
                        </a:rPr>
                        <a:t>What is happening? </a:t>
                      </a:r>
                      <a:endParaRPr lang="en-US" sz="1600">
                        <a:effectLst/>
                        <a:latin typeface="Calibri" panose="020F0502020204030204" charset="0"/>
                        <a:ea typeface="SimSun" panose="02010600030101010101" pitchFamily="2" charset="-122"/>
                        <a:cs typeface="+mj-cs"/>
                      </a:endParaRPr>
                    </a:p>
                    <a:p>
                      <a:pPr marL="0" marR="0" algn="l">
                        <a:buNone/>
                      </a:pPr>
                      <a:r>
                        <a:rPr lang="en-US" sz="1600">
                          <a:effectLst/>
                          <a:latin typeface="Times New Roman" panose="02020603050405020304" charset="0"/>
                          <a:ea typeface="SimSun" panose="02010600030101010101" pitchFamily="2" charset="-122"/>
                          <a:cs typeface="+mj-cs"/>
                        </a:rPr>
                        <a:t>What are the dimensions of the phenomenon?</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charset="0"/>
                          <a:ea typeface="SimSun" panose="02010600030101010101" pitchFamily="2" charset="-122"/>
                          <a:cs typeface="+mj-cs"/>
                        </a:rPr>
                        <a:t>Exploration and problem identification</a:t>
                      </a:r>
                      <a:endParaRPr lang="en-US" sz="1600" dirty="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charset="0"/>
                          <a:ea typeface="SimSun" panose="02010600030101010101" pitchFamily="2" charset="-122"/>
                          <a:cs typeface="+mj-cs"/>
                        </a:rPr>
                        <a:t>Exploratory</a:t>
                      </a:r>
                      <a:endParaRPr lang="en-US" sz="1600" dirty="0">
                        <a:effectLst/>
                        <a:latin typeface="Calibri" panose="020F0502020204030204" charset="0"/>
                        <a:ea typeface="SimSun" panose="02010600030101010101" pitchFamily="2" charset="-122"/>
                        <a:cs typeface="+mj-cs"/>
                      </a:endParaRPr>
                    </a:p>
                  </a:txBody>
                  <a:tcPr marL="68580" marR="68580" marT="0" marB="0" anchor="ctr"/>
                </a:tc>
              </a:tr>
              <a:tr h="370840">
                <a:tc>
                  <a:txBody>
                    <a:bodyPr/>
                    <a:lstStyle/>
                    <a:p>
                      <a:pPr marL="0" marR="0" algn="l">
                        <a:buNone/>
                      </a:pPr>
                      <a:r>
                        <a:rPr lang="en-US" sz="1600">
                          <a:effectLst/>
                          <a:latin typeface="Times New Roman" panose="02020603050405020304" charset="0"/>
                          <a:ea typeface="SimSun" panose="02010600030101010101" pitchFamily="2" charset="-122"/>
                          <a:cs typeface="+mj-cs"/>
                        </a:rPr>
                        <a:t>What is the phenomenon like?</a:t>
                      </a:r>
                      <a:endParaRPr lang="en-US" sz="1600">
                        <a:effectLst/>
                        <a:latin typeface="Calibri" panose="020F0502020204030204" charset="0"/>
                        <a:ea typeface="SimSun" panose="02010600030101010101" pitchFamily="2" charset="-122"/>
                        <a:cs typeface="+mj-cs"/>
                      </a:endParaRPr>
                    </a:p>
                    <a:p>
                      <a:pPr marL="0" marR="0" algn="l">
                        <a:buNone/>
                      </a:pPr>
                      <a:r>
                        <a:rPr lang="en-US" sz="1600">
                          <a:effectLst/>
                          <a:latin typeface="Times New Roman" panose="02020603050405020304" charset="0"/>
                          <a:ea typeface="SimSun" panose="02010600030101010101" pitchFamily="2" charset="-122"/>
                          <a:cs typeface="+mj-cs"/>
                        </a:rPr>
                        <a:t> What are its characteristics?</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charset="0"/>
                          <a:ea typeface="SimSun" panose="02010600030101010101" pitchFamily="2" charset="-122"/>
                          <a:cs typeface="+mj-cs"/>
                        </a:rPr>
                        <a:t>Description and documentation</a:t>
                      </a:r>
                      <a:endParaRPr lang="en-US" sz="1600" dirty="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charset="0"/>
                          <a:ea typeface="SimSun" panose="02010600030101010101" pitchFamily="2" charset="-122"/>
                          <a:cs typeface="+mj-cs"/>
                        </a:rPr>
                        <a:t>Descriptive </a:t>
                      </a:r>
                      <a:endParaRPr lang="en-US" sz="1600" dirty="0">
                        <a:effectLst/>
                        <a:latin typeface="Calibri" panose="020F0502020204030204" charset="0"/>
                        <a:ea typeface="SimSun" panose="02010600030101010101" pitchFamily="2" charset="-122"/>
                        <a:cs typeface="+mj-cs"/>
                      </a:endParaRPr>
                    </a:p>
                  </a:txBody>
                  <a:tcPr marL="68580" marR="68580" marT="0" marB="0" anchor="ctr"/>
                </a:tc>
              </a:tr>
              <a:tr h="370840">
                <a:tc>
                  <a:txBody>
                    <a:bodyPr/>
                    <a:lstStyle/>
                    <a:p>
                      <a:pPr marL="0" marR="0" algn="l">
                        <a:buNone/>
                      </a:pPr>
                      <a:r>
                        <a:rPr lang="en-US" sz="1600">
                          <a:effectLst/>
                          <a:latin typeface="Times New Roman" panose="02020603050405020304" charset="0"/>
                          <a:ea typeface="SimSun" panose="02010600030101010101" pitchFamily="2" charset="-122"/>
                          <a:cs typeface="+mj-cs"/>
                        </a:rPr>
                        <a:t>Is there a relationship between variables?</a:t>
                      </a:r>
                      <a:endParaRPr lang="en-US" sz="1600">
                        <a:effectLst/>
                        <a:latin typeface="Calibri" panose="020F0502020204030204" charset="0"/>
                        <a:ea typeface="SimSun" panose="02010600030101010101" pitchFamily="2" charset="-122"/>
                        <a:cs typeface="+mj-cs"/>
                      </a:endParaRPr>
                    </a:p>
                    <a:p>
                      <a:pPr marL="0" marR="0" algn="l">
                        <a:buNone/>
                      </a:pPr>
                      <a:r>
                        <a:rPr lang="en-US" sz="1600">
                          <a:effectLst/>
                          <a:latin typeface="Times New Roman" panose="02020603050405020304" charset="0"/>
                          <a:ea typeface="SimSun" panose="02010600030101010101" pitchFamily="2" charset="-122"/>
                          <a:cs typeface="+mj-cs"/>
                        </a:rPr>
                        <a:t>What is its direction and strength?</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charset="0"/>
                          <a:ea typeface="SimSun" panose="02010600030101010101" pitchFamily="2" charset="-122"/>
                          <a:cs typeface="+mj-cs"/>
                        </a:rPr>
                        <a:t>Identifying relationships</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charset="0"/>
                          <a:ea typeface="SimSun" panose="02010600030101010101" pitchFamily="2" charset="-122"/>
                          <a:cs typeface="+mj-cs"/>
                        </a:rPr>
                        <a:t>Correlational </a:t>
                      </a:r>
                      <a:endParaRPr lang="en-US" sz="1600">
                        <a:effectLst/>
                        <a:latin typeface="Calibri" panose="020F0502020204030204" charset="0"/>
                        <a:ea typeface="SimSun" panose="02010600030101010101" pitchFamily="2" charset="-122"/>
                        <a:cs typeface="+mj-cs"/>
                      </a:endParaRPr>
                    </a:p>
                  </a:txBody>
                  <a:tcPr marL="68580" marR="68580" marT="0" marB="0" anchor="ctr"/>
                </a:tc>
              </a:tr>
              <a:tr h="370840">
                <a:tc>
                  <a:txBody>
                    <a:bodyPr/>
                    <a:lstStyle/>
                    <a:p>
                      <a:pPr marL="0" marR="0" algn="l">
                        <a:buNone/>
                      </a:pPr>
                      <a:r>
                        <a:rPr lang="en-US" sz="1600">
                          <a:effectLst/>
                          <a:latin typeface="Times New Roman" panose="02020603050405020304" charset="0"/>
                          <a:ea typeface="SimSun" panose="02010600030101010101" pitchFamily="2" charset="-122"/>
                          <a:cs typeface="+mj-cs"/>
                        </a:rPr>
                        <a:t>What are the similarities and differences between cases or groups?</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charset="0"/>
                          <a:ea typeface="SimSun" panose="02010600030101010101" pitchFamily="2" charset="-122"/>
                          <a:cs typeface="+mj-cs"/>
                        </a:rPr>
                        <a:t>Comparison and differentiation</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charset="0"/>
                          <a:ea typeface="SimSun" panose="02010600030101010101" pitchFamily="2" charset="-122"/>
                          <a:cs typeface="+mj-cs"/>
                        </a:rPr>
                        <a:t>Comparative </a:t>
                      </a:r>
                      <a:endParaRPr lang="en-US" sz="1600">
                        <a:effectLst/>
                        <a:latin typeface="Calibri" panose="020F0502020204030204" charset="0"/>
                        <a:ea typeface="SimSun" panose="02010600030101010101" pitchFamily="2" charset="-122"/>
                        <a:cs typeface="+mj-cs"/>
                      </a:endParaRPr>
                    </a:p>
                  </a:txBody>
                  <a:tcPr marL="68580" marR="68580" marT="0" marB="0" anchor="ctr"/>
                </a:tc>
              </a:tr>
              <a:tr h="370840">
                <a:tc>
                  <a:txBody>
                    <a:bodyPr/>
                    <a:lstStyle/>
                    <a:p>
                      <a:pPr marL="0" marR="0" algn="l">
                        <a:buNone/>
                      </a:pPr>
                      <a:r>
                        <a:rPr lang="en-US" sz="1600">
                          <a:effectLst/>
                          <a:latin typeface="Times New Roman" panose="02020603050405020304" charset="0"/>
                          <a:ea typeface="SimSun" panose="02010600030101010101" pitchFamily="2" charset="-122"/>
                          <a:cs typeface="+mj-cs"/>
                        </a:rPr>
                        <a:t>Why does the phenomenon occur?</a:t>
                      </a:r>
                      <a:endParaRPr lang="en-US" sz="1600">
                        <a:effectLst/>
                        <a:latin typeface="Calibri" panose="020F0502020204030204" charset="0"/>
                        <a:ea typeface="SimSun" panose="02010600030101010101" pitchFamily="2" charset="-122"/>
                        <a:cs typeface="+mj-cs"/>
                      </a:endParaRPr>
                    </a:p>
                    <a:p>
                      <a:pPr marL="0" marR="0" algn="l">
                        <a:buNone/>
                      </a:pPr>
                      <a:r>
                        <a:rPr lang="en-US" sz="1600">
                          <a:effectLst/>
                          <a:latin typeface="Times New Roman" panose="02020603050405020304" charset="0"/>
                          <a:ea typeface="SimSun" panose="02010600030101010101" pitchFamily="2" charset="-122"/>
                          <a:cs typeface="+mj-cs"/>
                        </a:rPr>
                        <a:t> How do participants interpret it?</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charset="0"/>
                          <a:ea typeface="SimSun" panose="02010600030101010101" pitchFamily="2" charset="-122"/>
                          <a:cs typeface="+mj-cs"/>
                        </a:rPr>
                        <a:t>Explanation and understanding</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charset="0"/>
                          <a:ea typeface="SimSun" panose="02010600030101010101" pitchFamily="2" charset="-122"/>
                          <a:cs typeface="+mj-cs"/>
                        </a:rPr>
                        <a:t>Interpretive </a:t>
                      </a:r>
                      <a:endParaRPr lang="en-US" sz="1600">
                        <a:effectLst/>
                        <a:latin typeface="Calibri" panose="020F0502020204030204" charset="0"/>
                        <a:ea typeface="SimSun" panose="02010600030101010101" pitchFamily="2" charset="-122"/>
                        <a:cs typeface="+mj-cs"/>
                      </a:endParaRPr>
                    </a:p>
                  </a:txBody>
                  <a:tcPr marL="68580" marR="68580" marT="0" marB="0" anchor="ctr"/>
                </a:tc>
              </a:tr>
              <a:tr h="370840">
                <a:tc>
                  <a:txBody>
                    <a:bodyPr/>
                    <a:lstStyle/>
                    <a:p>
                      <a:pPr marL="0" marR="0" algn="l">
                        <a:buNone/>
                      </a:pPr>
                      <a:r>
                        <a:rPr lang="en-US" sz="1600">
                          <a:effectLst/>
                          <a:latin typeface="Times New Roman" panose="02020603050405020304" charset="0"/>
                          <a:ea typeface="SimSun" panose="02010600030101010101" pitchFamily="2" charset="-122"/>
                          <a:cs typeface="+mj-cs"/>
                        </a:rPr>
                        <a:t>How effective or successful is a program or intervention?</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charset="0"/>
                          <a:ea typeface="SimSun" panose="02010600030101010101" pitchFamily="2" charset="-122"/>
                          <a:cs typeface="+mj-cs"/>
                        </a:rPr>
                        <a:t>Judgement and assessment</a:t>
                      </a:r>
                      <a:endParaRPr lang="en-US" sz="160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a:effectLst/>
                          <a:latin typeface="Times New Roman" panose="02020603050405020304" charset="0"/>
                          <a:ea typeface="SimSun" panose="02010600030101010101" pitchFamily="2" charset="-122"/>
                          <a:cs typeface="+mj-cs"/>
                        </a:rPr>
                        <a:t>Evaluation </a:t>
                      </a:r>
                      <a:endParaRPr lang="en-US" sz="1600">
                        <a:effectLst/>
                        <a:latin typeface="Calibri" panose="020F0502020204030204" charset="0"/>
                        <a:ea typeface="SimSun" panose="02010600030101010101" pitchFamily="2" charset="-122"/>
                        <a:cs typeface="+mj-cs"/>
                      </a:endParaRPr>
                    </a:p>
                  </a:txBody>
                  <a:tcPr marL="68580" marR="68580" marT="0" marB="0" anchor="ctr"/>
                </a:tc>
              </a:tr>
              <a:tr h="370840">
                <a:tc>
                  <a:txBody>
                    <a:bodyPr/>
                    <a:lstStyle/>
                    <a:p>
                      <a:pPr marL="0" marR="0" algn="l">
                        <a:buNone/>
                      </a:pPr>
                      <a:r>
                        <a:rPr lang="en-US" sz="1600" dirty="0">
                          <a:effectLst/>
                          <a:latin typeface="Times New Roman" panose="02020603050405020304" charset="0"/>
                          <a:ea typeface="SimSun" panose="02010600030101010101" pitchFamily="2" charset="-122"/>
                          <a:cs typeface="+mj-cs"/>
                        </a:rPr>
                        <a:t>How can this situation be improved through planned action?</a:t>
                      </a:r>
                      <a:endParaRPr lang="en-US" sz="1600" dirty="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charset="0"/>
                          <a:ea typeface="SimSun" panose="02010600030101010101" pitchFamily="2" charset="-122"/>
                          <a:cs typeface="+mj-cs"/>
                        </a:rPr>
                        <a:t>Change and improvement</a:t>
                      </a:r>
                      <a:endParaRPr lang="en-US" sz="1600" dirty="0">
                        <a:effectLst/>
                        <a:latin typeface="Calibri" panose="020F0502020204030204" charset="0"/>
                        <a:ea typeface="SimSun" panose="02010600030101010101" pitchFamily="2" charset="-122"/>
                        <a:cs typeface="+mj-cs"/>
                      </a:endParaRPr>
                    </a:p>
                  </a:txBody>
                  <a:tcPr marL="68580" marR="68580" marT="0" marB="0" anchor="ctr"/>
                </a:tc>
                <a:tc>
                  <a:txBody>
                    <a:bodyPr/>
                    <a:lstStyle/>
                    <a:p>
                      <a:pPr marL="0" marR="0" algn="l">
                        <a:buNone/>
                      </a:pPr>
                      <a:r>
                        <a:rPr lang="en-US" sz="1600" dirty="0">
                          <a:effectLst/>
                          <a:latin typeface="Times New Roman" panose="02020603050405020304" charset="0"/>
                          <a:ea typeface="SimSun" panose="02010600030101010101" pitchFamily="2" charset="-122"/>
                          <a:cs typeface="+mj-cs"/>
                        </a:rPr>
                        <a:t>Action-Based (Action Research)</a:t>
                      </a:r>
                      <a:endParaRPr lang="en-US" sz="1600" dirty="0">
                        <a:effectLst/>
                        <a:latin typeface="Calibri" panose="020F0502020204030204" charset="0"/>
                        <a:ea typeface="SimSun" panose="02010600030101010101" pitchFamily="2" charset="-122"/>
                        <a:cs typeface="+mj-cs"/>
                      </a:endParaRPr>
                    </a:p>
                  </a:txBody>
                  <a:tcPr marL="68580" marR="68580" marT="0" marB="0" anchor="ct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p:cNvSpPr txBox="1"/>
          <p:nvPr/>
        </p:nvSpPr>
        <p:spPr>
          <a:xfrm>
            <a:off x="1917749" y="896606"/>
            <a:ext cx="4178251" cy="769441"/>
          </a:xfrm>
          <a:prstGeom prst="rect">
            <a:avLst/>
          </a:prstGeom>
          <a:noFill/>
        </p:spPr>
        <p:txBody>
          <a:bodyPr wrap="square" rtlCol="0">
            <a:spAutoFit/>
          </a:bodyPr>
          <a:lstStyle/>
          <a:p>
            <a:pPr algn="ctr"/>
            <a:r>
              <a:rPr lang="en-US" sz="2400" b="1" dirty="0">
                <a:cs typeface="+mj-cs"/>
              </a:rPr>
              <a:t>     </a:t>
            </a:r>
            <a:r>
              <a:rPr lang="en-US" sz="2000" b="1" dirty="0">
                <a:cs typeface="+mj-cs"/>
              </a:rPr>
              <a:t>Quantitative  vs Qualitative Research</a:t>
            </a:r>
            <a:endParaRPr lang="en-US" sz="2400" b="1" dirty="0">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391844"/>
            <a:ext cx="10541000" cy="5835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en-US" sz="1600" b="0" i="0" u="none" strike="noStrike" kern="1200" cap="none" spc="0" normalizeH="0" baseline="0" noProof="0" dirty="0">
                <a:ln>
                  <a:noFill/>
                </a:ln>
                <a:solidFill>
                  <a:prstClr val="black"/>
                </a:solidFill>
                <a:effectLst/>
                <a:uLnTx/>
                <a:uFillTx/>
                <a:latin typeface="Alexandria" charset="0"/>
                <a:ea typeface="+mn-ea"/>
                <a:cs typeface="Alexandria" charset="0"/>
              </a:rPr>
              <a:t> </a:t>
            </a:r>
            <a:endParaRPr kumimoji="0" lang="en-US" alt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جدول 7"/>
          <p:cNvGraphicFramePr>
            <a:graphicFrameLocks noGrp="1"/>
          </p:cNvGraphicFramePr>
          <p:nvPr/>
        </p:nvGraphicFramePr>
        <p:xfrm>
          <a:off x="2346765" y="1848020"/>
          <a:ext cx="8853639" cy="4051952"/>
        </p:xfrm>
        <a:graphic>
          <a:graphicData uri="http://schemas.openxmlformats.org/drawingml/2006/table">
            <a:tbl>
              <a:tblPr firstRow="1" bandRow="1">
                <a:tableStyleId>{5C22544A-7EE6-4342-B048-85BDC9FD1C3A}</a:tableStyleId>
              </a:tblPr>
              <a:tblGrid>
                <a:gridCol w="3612291"/>
                <a:gridCol w="3431749"/>
                <a:gridCol w="1809599"/>
              </a:tblGrid>
              <a:tr h="404088">
                <a:tc>
                  <a:txBody>
                    <a:bodyPr/>
                    <a:lstStyle/>
                    <a:p>
                      <a:pPr marL="0" marR="0" algn="ctr">
                        <a:buNone/>
                      </a:pPr>
                      <a:r>
                        <a:rPr lang="en-US" sz="1400" b="1" dirty="0">
                          <a:effectLst/>
                          <a:latin typeface="Times New Roman" panose="02020603050405020304" charset="0"/>
                          <a:ea typeface="SimSun" panose="02010600030101010101" pitchFamily="2" charset="-122"/>
                          <a:cs typeface="Arial" panose="020B0604020202020204" pitchFamily="34" charset="0"/>
                        </a:rPr>
                        <a:t>Qualitative Research</a:t>
                      </a:r>
                      <a:endParaRPr lang="en-US" sz="1400" dirty="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buNone/>
                      </a:pPr>
                      <a:r>
                        <a:rPr lang="en-US" sz="1400" b="1" dirty="0">
                          <a:effectLst/>
                          <a:latin typeface="Times New Roman" panose="02020603050405020304" charset="0"/>
                          <a:ea typeface="SimSun" panose="02010600030101010101" pitchFamily="2" charset="-122"/>
                          <a:cs typeface="Arial" panose="020B0604020202020204" pitchFamily="34" charset="0"/>
                        </a:rPr>
                        <a:t>Quantitative Research</a:t>
                      </a:r>
                      <a:endParaRPr lang="en-US" sz="1400" dirty="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buNone/>
                      </a:pPr>
                      <a:r>
                        <a:rPr lang="en-US" sz="1600" dirty="0">
                          <a:effectLst/>
                          <a:latin typeface="Times New Roman" panose="02020603050405020304" charset="0"/>
                          <a:ea typeface="SimSun" panose="02010600030101010101" pitchFamily="2" charset="-122"/>
                          <a:cs typeface="Times New Roman" panose="02020603050405020304" charset="0"/>
                        </a:rPr>
                        <a:t>Aspect</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lnB w="12700" cap="flat" cmpd="sng" algn="ctr">
                      <a:solidFill>
                        <a:schemeClr val="tx1"/>
                      </a:solidFill>
                      <a:prstDash val="solid"/>
                      <a:round/>
                      <a:headEnd type="none" w="med" len="med"/>
                      <a:tailEnd type="none" w="med" len="med"/>
                    </a:lnB>
                  </a:tcPr>
                </a:tc>
              </a:tr>
              <a:tr h="697468">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Research that focuses on understanding phenomena through meanings and lived experiences</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charset="0"/>
                          <a:ea typeface="SimSun" panose="02010600030101010101" pitchFamily="2" charset="-122"/>
                          <a:cs typeface="Arial" panose="020B0604020202020204" pitchFamily="34" charset="0"/>
                        </a:rPr>
                        <a:t>Research that focuses on measuring phenomena using numerical data and statistical analysis</a:t>
                      </a:r>
                      <a:endParaRPr lang="en-US" sz="1400" dirty="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charset="0"/>
                          <a:ea typeface="SimSun" panose="02010600030101010101" pitchFamily="2" charset="-122"/>
                          <a:cs typeface="Times New Roman" panose="02020603050405020304" charset="0"/>
                        </a:rPr>
                        <a:t>Definition</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4088">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Textual and descriptive data</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charset="0"/>
                          <a:ea typeface="SimSun" panose="02010600030101010101" pitchFamily="2" charset="-122"/>
                          <a:cs typeface="Arial" panose="020B0604020202020204" pitchFamily="34" charset="0"/>
                        </a:rPr>
                        <a:t>Numerical data</a:t>
                      </a:r>
                      <a:endParaRPr lang="en-US" sz="1400" dirty="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a:effectLst/>
                          <a:latin typeface="Times New Roman" panose="02020603050405020304" charset="0"/>
                          <a:ea typeface="SimSun" panose="02010600030101010101" pitchFamily="2" charset="-122"/>
                          <a:cs typeface="Times New Roman" panose="02020603050405020304" charset="0"/>
                        </a:rPr>
                        <a:t>Type of Data</a:t>
                      </a:r>
                      <a:endParaRPr lang="en-US" sz="160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64978">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In-depth understanding and interpretation</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charset="0"/>
                          <a:ea typeface="SimSun" panose="02010600030101010101" pitchFamily="2" charset="-122"/>
                          <a:cs typeface="Arial" panose="020B0604020202020204" pitchFamily="34" charset="0"/>
                        </a:rPr>
                        <a:t>Measurement and generalization</a:t>
                      </a:r>
                      <a:endParaRPr lang="en-US" sz="1400" dirty="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charset="0"/>
                          <a:ea typeface="SimSun" panose="02010600030101010101" pitchFamily="2" charset="-122"/>
                          <a:cs typeface="Times New Roman" panose="02020603050405020304" charset="0"/>
                        </a:rPr>
                        <a:t>Purpose</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4088">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How? Why?</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charset="0"/>
                          <a:ea typeface="SimSun" panose="02010600030101010101" pitchFamily="2" charset="-122"/>
                          <a:cs typeface="Arial" panose="020B0604020202020204" pitchFamily="34" charset="0"/>
                        </a:rPr>
                        <a:t>What? How much? Is there a relationship?</a:t>
                      </a:r>
                      <a:endParaRPr lang="en-US" sz="1400" dirty="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charset="0"/>
                          <a:ea typeface="SimSun" panose="02010600030101010101" pitchFamily="2" charset="-122"/>
                          <a:cs typeface="Times New Roman" panose="02020603050405020304" charset="0"/>
                        </a:rPr>
                        <a:t>Research Questions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4088">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Small and purposive</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Relatively large</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charset="0"/>
                          <a:ea typeface="SimSun" panose="02010600030101010101" pitchFamily="2" charset="-122"/>
                          <a:cs typeface="Times New Roman" panose="02020603050405020304" charset="0"/>
                        </a:rPr>
                        <a:t>Sample Size</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64978">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Interviews, observation, document analysis</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Questionnaires, tests, scales</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charset="0"/>
                          <a:ea typeface="SimSun" panose="02010600030101010101" pitchFamily="2" charset="-122"/>
                          <a:cs typeface="Times New Roman" panose="02020603050405020304" charset="0"/>
                        </a:rPr>
                        <a:t>Research Tools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4088">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Thematic / interpretive analysis</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a:effectLst/>
                          <a:latin typeface="Times New Roman" panose="02020603050405020304" charset="0"/>
                          <a:ea typeface="SimSun" panose="02010600030101010101" pitchFamily="2" charset="-122"/>
                          <a:cs typeface="Arial" panose="020B0604020202020204" pitchFamily="34" charset="0"/>
                        </a:rPr>
                        <a:t>Statistical analysis</a:t>
                      </a:r>
                      <a:endParaRPr lang="en-US" sz="140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charset="0"/>
                          <a:ea typeface="SimSun" panose="02010600030101010101" pitchFamily="2" charset="-122"/>
                          <a:cs typeface="Times New Roman" panose="02020603050405020304" charset="0"/>
                        </a:rPr>
                        <a:t>Type of Analysis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4088">
                <a:tc>
                  <a:txBody>
                    <a:bodyPr/>
                    <a:lstStyle/>
                    <a:p>
                      <a:pPr marL="0" marR="0">
                        <a:buNone/>
                      </a:pPr>
                      <a:r>
                        <a:rPr lang="en-US" sz="1400" dirty="0">
                          <a:effectLst/>
                          <a:latin typeface="Times New Roman" panose="02020603050405020304" charset="0"/>
                          <a:ea typeface="SimSun" panose="02010600030101010101" pitchFamily="2" charset="-122"/>
                          <a:cs typeface="Arial" panose="020B0604020202020204" pitchFamily="34" charset="0"/>
                        </a:rPr>
                        <a:t>Context-specific and rich results</a:t>
                      </a:r>
                      <a:endParaRPr lang="en-US" sz="1400" dirty="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400" dirty="0">
                          <a:effectLst/>
                          <a:latin typeface="Times New Roman" panose="02020603050405020304" charset="0"/>
                          <a:ea typeface="SimSun" panose="02010600030101010101" pitchFamily="2" charset="-122"/>
                          <a:cs typeface="Arial" panose="020B0604020202020204" pitchFamily="34" charset="0"/>
                        </a:rPr>
                        <a:t>Generalizable results</a:t>
                      </a:r>
                      <a:endParaRPr lang="en-US" sz="1400" dirty="0">
                        <a:effectLst/>
                        <a:latin typeface="Calibri" panose="020F0502020204030204" charset="0"/>
                        <a:ea typeface="SimSun" panose="02010600030101010101" pitchFamily="2" charset="-122"/>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buNone/>
                      </a:pPr>
                      <a:r>
                        <a:rPr lang="en-US" sz="1600" dirty="0">
                          <a:effectLst/>
                          <a:latin typeface="Times New Roman" panose="02020603050405020304" charset="0"/>
                          <a:ea typeface="SimSun" panose="02010600030101010101" pitchFamily="2" charset="-122"/>
                          <a:cs typeface="Times New Roman" panose="02020603050405020304" charset="0"/>
                        </a:rPr>
                        <a:t>Nature of Results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p:cNvSpPr txBox="1"/>
          <p:nvPr/>
        </p:nvSpPr>
        <p:spPr>
          <a:xfrm>
            <a:off x="2053485" y="1114473"/>
            <a:ext cx="7459007" cy="461665"/>
          </a:xfrm>
          <a:prstGeom prst="rect">
            <a:avLst/>
          </a:prstGeom>
          <a:noFill/>
        </p:spPr>
        <p:txBody>
          <a:bodyPr wrap="square" rtlCol="0">
            <a:spAutoFit/>
          </a:bodyPr>
          <a:lstStyle/>
          <a:p>
            <a:pPr algn="ctr"/>
            <a:r>
              <a:rPr lang="en-US" sz="2400" b="1" dirty="0">
                <a:cs typeface="+mj-cs"/>
              </a:rPr>
              <a:t>     Research Methods and Types of Research Questions</a:t>
            </a:r>
            <a:endParaRPr lang="en-US" sz="2400" b="1" dirty="0">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391844"/>
            <a:ext cx="10541000" cy="5835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en-US" sz="1600" b="0" i="0" u="none" strike="noStrike" kern="1200" cap="none" spc="0" normalizeH="0" baseline="0" noProof="0" dirty="0">
                <a:ln>
                  <a:noFill/>
                </a:ln>
                <a:solidFill>
                  <a:prstClr val="black"/>
                </a:solidFill>
                <a:effectLst/>
                <a:uLnTx/>
                <a:uFillTx/>
                <a:latin typeface="Alexandria" charset="0"/>
                <a:ea typeface="+mn-ea"/>
                <a:cs typeface="Alexandria" charset="0"/>
              </a:rPr>
              <a:t> </a:t>
            </a:r>
            <a:endParaRPr kumimoji="0" lang="en-US" alt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جدول 3"/>
          <p:cNvGraphicFramePr>
            <a:graphicFrameLocks noGrp="1"/>
          </p:cNvGraphicFramePr>
          <p:nvPr/>
        </p:nvGraphicFramePr>
        <p:xfrm>
          <a:off x="2305201" y="1755215"/>
          <a:ext cx="8944492" cy="4145280"/>
        </p:xfrm>
        <a:graphic>
          <a:graphicData uri="http://schemas.openxmlformats.org/drawingml/2006/table">
            <a:tbl>
              <a:tblPr firstRow="1" bandRow="1">
                <a:tableStyleId>{5940675A-B579-460E-94D1-54222C63F5DA}</a:tableStyleId>
              </a:tblPr>
              <a:tblGrid>
                <a:gridCol w="3419104"/>
                <a:gridCol w="2809702"/>
                <a:gridCol w="1379912"/>
                <a:gridCol w="1335774"/>
              </a:tblGrid>
              <a:tr h="389871">
                <a:tc>
                  <a:txBody>
                    <a:bodyPr/>
                    <a:lstStyle/>
                    <a:p>
                      <a:pPr marL="0" marR="0" algn="ctr">
                        <a:buNone/>
                      </a:pPr>
                      <a:r>
                        <a:rPr lang="en-US" sz="1600" b="1" dirty="0">
                          <a:effectLst/>
                          <a:latin typeface="Times New Roman" panose="02020603050405020304" charset="0"/>
                          <a:cs typeface="Times New Roman" panose="02020603050405020304" charset="0"/>
                        </a:rPr>
                        <a:t>Example</a:t>
                      </a:r>
                      <a:endParaRPr lang="en-US" sz="1600" b="1"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solidFill>
                      <a:schemeClr val="accent1">
                        <a:lumMod val="60000"/>
                        <a:lumOff val="40000"/>
                      </a:schemeClr>
                    </a:solidFill>
                  </a:tcPr>
                </a:tc>
                <a:tc>
                  <a:txBody>
                    <a:bodyPr/>
                    <a:lstStyle/>
                    <a:p>
                      <a:pPr marL="0" marR="0" algn="ctr">
                        <a:buNone/>
                      </a:pPr>
                      <a:r>
                        <a:rPr lang="en-US" sz="1600" b="1" kern="1200">
                          <a:solidFill>
                            <a:schemeClr val="tx1"/>
                          </a:solidFill>
                          <a:effectLst/>
                          <a:latin typeface="Times New Roman" panose="02020603050405020304" charset="0"/>
                          <a:ea typeface="SimSun" panose="02010600030101010101" pitchFamily="2" charset="-122"/>
                          <a:cs typeface="+mn-cs"/>
                        </a:rPr>
                        <a:t>Purpose </a:t>
                      </a:r>
                      <a:r>
                        <a:rPr lang="en-US" sz="1600" b="1" kern="1200" dirty="0">
                          <a:solidFill>
                            <a:schemeClr val="tx1"/>
                          </a:solidFill>
                          <a:effectLst/>
                          <a:latin typeface="Times New Roman" panose="02020603050405020304" charset="0"/>
                          <a:ea typeface="SimSun" panose="02010600030101010101" pitchFamily="2" charset="-122"/>
                          <a:cs typeface="+mn-cs"/>
                        </a:rPr>
                        <a:t>of the research</a:t>
                      </a:r>
                      <a:endParaRPr lang="en-US" sz="1600" b="1"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solidFill>
                      <a:schemeClr val="accent1">
                        <a:lumMod val="60000"/>
                        <a:lumOff val="40000"/>
                      </a:schemeClr>
                    </a:solidFill>
                  </a:tcPr>
                </a:tc>
                <a:tc>
                  <a:txBody>
                    <a:bodyPr/>
                    <a:lstStyle/>
                    <a:p>
                      <a:pPr marL="0" marR="0" algn="ctr">
                        <a:buNone/>
                      </a:pPr>
                      <a:r>
                        <a:rPr lang="en-US" sz="1600" b="1" dirty="0">
                          <a:effectLst/>
                          <a:latin typeface="Times New Roman" panose="02020603050405020304" charset="0"/>
                          <a:cs typeface="Times New Roman" panose="02020603050405020304" charset="0"/>
                        </a:rPr>
                        <a:t>Type of Research Question</a:t>
                      </a:r>
                      <a:endParaRPr lang="en-US" sz="1600" b="1"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solidFill>
                      <a:schemeClr val="accent1">
                        <a:lumMod val="60000"/>
                        <a:lumOff val="40000"/>
                      </a:schemeClr>
                    </a:solidFill>
                  </a:tcPr>
                </a:tc>
                <a:tc>
                  <a:txBody>
                    <a:bodyPr/>
                    <a:lstStyle/>
                    <a:p>
                      <a:pPr rtl="1"/>
                      <a:r>
                        <a:rPr lang="en-US" sz="1600" b="1" dirty="0">
                          <a:latin typeface="Times New Roman" panose="02020603050405020304" charset="0"/>
                          <a:cs typeface="Times New Roman" panose="02020603050405020304" charset="0"/>
                        </a:rPr>
                        <a:t>Research Methods</a:t>
                      </a:r>
                      <a:endParaRPr lang="ar-SA" sz="1600" b="1" dirty="0">
                        <a:latin typeface="Times New Roman" panose="02020603050405020304" charset="0"/>
                        <a:cs typeface="Times New Roman" panose="02020603050405020304" charset="0"/>
                      </a:endParaRPr>
                    </a:p>
                  </a:txBody>
                  <a:tcPr anchor="ctr">
                    <a:solidFill>
                      <a:schemeClr val="accent1">
                        <a:lumMod val="60000"/>
                        <a:lumOff val="40000"/>
                      </a:schemeClr>
                    </a:solidFill>
                  </a:tcPr>
                </a:tc>
              </a:tr>
              <a:tr h="389871">
                <a:tc>
                  <a:txBody>
                    <a:bodyPr/>
                    <a:lstStyle/>
                    <a:p>
                      <a:pPr marL="0" marR="0">
                        <a:buNone/>
                      </a:pPr>
                      <a:r>
                        <a:rPr lang="en-US" sz="1600" dirty="0">
                          <a:effectLst/>
                          <a:latin typeface="Times New Roman" panose="02020603050405020304" charset="0"/>
                          <a:cs typeface="Times New Roman" panose="02020603050405020304" charset="0"/>
                        </a:rPr>
                        <a:t>What percentage of students use e-learning?</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Describes phenomena using numbers and measurements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Descriptive</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rowSpan="4">
                  <a:txBody>
                    <a:bodyPr/>
                    <a:lstStyle/>
                    <a:p>
                      <a:pPr marL="0" marR="0">
                        <a:buNone/>
                      </a:pPr>
                      <a:r>
                        <a:rPr lang="en-US" sz="1600" dirty="0">
                          <a:effectLst/>
                          <a:latin typeface="Times New Roman" panose="02020603050405020304" charset="0"/>
                          <a:ea typeface="SimSun" panose="02010600030101010101" pitchFamily="2" charset="-122"/>
                          <a:cs typeface="Times New Roman" panose="02020603050405020304" charset="0"/>
                        </a:rPr>
                        <a:t>Quantitative</a:t>
                      </a:r>
                      <a:endParaRPr lang="en-US" sz="1600" dirty="0">
                        <a:effectLst/>
                        <a:latin typeface="Times New Roman" panose="02020603050405020304" charset="0"/>
                        <a:ea typeface="SimSun" panose="02010600030101010101" pitchFamily="2" charset="-122"/>
                        <a:cs typeface="Times New Roman" panose="02020603050405020304" charset="0"/>
                      </a:endParaRPr>
                    </a:p>
                    <a:p>
                      <a:pPr rtl="1"/>
                      <a:endParaRPr lang="ar-SA" sz="1600" dirty="0">
                        <a:latin typeface="Times New Roman" panose="02020603050405020304" charset="0"/>
                        <a:cs typeface="Times New Roman" panose="02020603050405020304" charset="0"/>
                      </a:endParaRPr>
                    </a:p>
                  </a:txBody>
                  <a:tcPr anchor="ctr"/>
                </a:tc>
              </a:tr>
              <a:tr h="480663">
                <a:tc>
                  <a:txBody>
                    <a:bodyPr/>
                    <a:lstStyle/>
                    <a:p>
                      <a:pPr marL="0" marR="0">
                        <a:buNone/>
                      </a:pPr>
                      <a:r>
                        <a:rPr lang="en-US" sz="1600" dirty="0">
                          <a:effectLst/>
                          <a:latin typeface="Times New Roman" panose="02020603050405020304" charset="0"/>
                          <a:cs typeface="Times New Roman" panose="02020603050405020304" charset="0"/>
                        </a:rPr>
                        <a:t>Are there differences in achievement between males and females?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Compares two or more groups or variables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Comparative</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vMerge="1">
                  <a:tcPr/>
                </a:tc>
              </a:tr>
              <a:tr h="480663">
                <a:tc>
                  <a:txBody>
                    <a:bodyPr/>
                    <a:lstStyle/>
                    <a:p>
                      <a:pPr marL="0" marR="0">
                        <a:buNone/>
                      </a:pPr>
                      <a:r>
                        <a:rPr lang="en-US" sz="1600">
                          <a:effectLst/>
                          <a:latin typeface="Times New Roman" panose="02020603050405020304" charset="0"/>
                          <a:cs typeface="Times New Roman" panose="02020603050405020304" charset="0"/>
                        </a:rPr>
                        <a:t>Is there a relationship between motivation and academic achievement?</a:t>
                      </a:r>
                      <a:endParaRPr lang="en-US" sz="160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Examines statistical relationships between variables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Relationship-related</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vMerge="1">
                  <a:tcPr/>
                </a:tc>
              </a:tr>
              <a:tr h="389871">
                <a:tc>
                  <a:txBody>
                    <a:bodyPr/>
                    <a:lstStyle/>
                    <a:p>
                      <a:pPr marL="0" marR="0">
                        <a:buNone/>
                      </a:pPr>
                      <a:r>
                        <a:rPr lang="en-US" sz="1600">
                          <a:effectLst/>
                          <a:latin typeface="Times New Roman" panose="02020603050405020304" charset="0"/>
                          <a:cs typeface="Times New Roman" panose="02020603050405020304" charset="0"/>
                        </a:rPr>
                        <a:t>To what extent can achievement be predicted by motivation?</a:t>
                      </a:r>
                      <a:endParaRPr lang="en-US" sz="160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Predicts outcomes using statistical models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Predictive (Statistical)</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vMerge="1">
                  <a:tcPr/>
                </a:tc>
              </a:tr>
              <a:tr h="389871">
                <a:tc>
                  <a:txBody>
                    <a:bodyPr/>
                    <a:lstStyle/>
                    <a:p>
                      <a:pPr marL="0" marR="0">
                        <a:buNone/>
                      </a:pPr>
                      <a:r>
                        <a:rPr lang="en-US" sz="1600">
                          <a:effectLst/>
                          <a:latin typeface="Times New Roman" panose="02020603050405020304" charset="0"/>
                          <a:cs typeface="Times New Roman" panose="02020603050405020304" charset="0"/>
                        </a:rPr>
                        <a:t>How do teachers perceive e-learning?</a:t>
                      </a:r>
                      <a:endParaRPr lang="en-US" sz="160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Explores new or unclear phenomena</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Exploratory</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rowSpan="3">
                  <a:txBody>
                    <a:bodyPr/>
                    <a:lstStyle/>
                    <a:p>
                      <a:pPr rtl="1"/>
                      <a:r>
                        <a:rPr lang="en-US" sz="1600" dirty="0">
                          <a:latin typeface="Times New Roman" panose="02020603050405020304" charset="0"/>
                          <a:cs typeface="Times New Roman" panose="02020603050405020304" charset="0"/>
                        </a:rPr>
                        <a:t>Qualitative</a:t>
                      </a:r>
                      <a:endParaRPr lang="ar-SA" sz="1600" dirty="0">
                        <a:latin typeface="Times New Roman" panose="02020603050405020304" charset="0"/>
                        <a:cs typeface="Times New Roman" panose="02020603050405020304" charset="0"/>
                      </a:endParaRPr>
                    </a:p>
                  </a:txBody>
                  <a:tcPr anchor="ctr"/>
                </a:tc>
              </a:tr>
              <a:tr h="389871">
                <a:tc>
                  <a:txBody>
                    <a:bodyPr/>
                    <a:lstStyle/>
                    <a:p>
                      <a:pPr marL="0" marR="0">
                        <a:buNone/>
                      </a:pPr>
                      <a:r>
                        <a:rPr lang="en-US" sz="1600">
                          <a:effectLst/>
                          <a:latin typeface="Times New Roman" panose="02020603050405020304" charset="0"/>
                          <a:cs typeface="Times New Roman" panose="02020603050405020304" charset="0"/>
                        </a:rPr>
                        <a:t>Why do some students prefer face-to-face learning?</a:t>
                      </a:r>
                      <a:endParaRPr lang="en-US" sz="160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Interprets meanings, experiences, and perspectives</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Interpretive</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vMerge="1">
                  <a:tcPr/>
                </a:tc>
              </a:tr>
              <a:tr h="389871">
                <a:tc>
                  <a:txBody>
                    <a:bodyPr/>
                    <a:lstStyle/>
                    <a:p>
                      <a:pPr marL="0" marR="0">
                        <a:buNone/>
                      </a:pPr>
                      <a:r>
                        <a:rPr lang="en-US" sz="1600" dirty="0">
                          <a:effectLst/>
                          <a:latin typeface="Times New Roman" panose="02020603050405020304" charset="0"/>
                          <a:cs typeface="Times New Roman" panose="02020603050405020304" charset="0"/>
                        </a:rPr>
                        <a:t>How might e-learning influence student motivation in the future?</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Anticipates outcomes based on deep understanding</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a:txBody>
                    <a:bodyPr/>
                    <a:lstStyle/>
                    <a:p>
                      <a:pPr marL="0" marR="0">
                        <a:buNone/>
                      </a:pPr>
                      <a:r>
                        <a:rPr lang="en-US" sz="1600" dirty="0">
                          <a:effectLst/>
                          <a:latin typeface="Times New Roman" panose="02020603050405020304" charset="0"/>
                          <a:cs typeface="Times New Roman" panose="02020603050405020304" charset="0"/>
                        </a:rPr>
                        <a:t>Predictive (Qualitative)</a:t>
                      </a:r>
                      <a:endParaRPr lang="en-US" sz="1600" dirty="0">
                        <a:effectLst/>
                        <a:latin typeface="Times New Roman" panose="02020603050405020304" charset="0"/>
                        <a:ea typeface="SimSun" panose="02010600030101010101" pitchFamily="2" charset="-122"/>
                        <a:cs typeface="Times New Roman" panose="02020603050405020304" charset="0"/>
                      </a:endParaRPr>
                    </a:p>
                  </a:txBody>
                  <a:tcPr marL="68580" marR="68580" marT="0" marB="0" anchor="ctr"/>
                </a:tc>
                <a:tc vMerge="1">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pic>
        <p:nvPicPr>
          <p:cNvPr id="5" name="Picture Placeholder 4"/>
          <p:cNvPicPr>
            <a:picLocks noGrp="1" noChangeAspect="1"/>
          </p:cNvPicPr>
          <p:nvPr>
            <p:ph type="pic" sz="quarter" idx="10"/>
          </p:nvPr>
        </p:nvPicPr>
        <p:blipFill>
          <a:blip r:embed="rId1">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810945"/>
          </a:xfrm>
          <a:prstGeom prst="rect">
            <a:avLst/>
          </a:prstGeom>
        </p:spPr>
        <p:txBody>
          <a:bodyPr wrap="square">
            <a:spAutoFit/>
          </a:bodyPr>
          <a:lstStyle/>
          <a:p>
            <a:pPr algn="just" rtl="1">
              <a:lnSpc>
                <a:spcPct val="120000"/>
              </a:lnSpc>
            </a:pPr>
            <a:endParaRPr lang="ar-SA" sz="2000" dirty="0">
              <a:latin typeface="Alexandria" charset="0"/>
              <a:cs typeface="Alexandria" charset="0"/>
            </a:endParaRPr>
          </a:p>
          <a:p>
            <a:pPr algn="just" rtl="1">
              <a:lnSpc>
                <a:spcPct val="120000"/>
              </a:lnSpc>
            </a:pPr>
            <a:r>
              <a:rPr lang="ar-SA" sz="2000" dirty="0">
                <a:latin typeface="Alexandria" charset="0"/>
                <a:cs typeface="Alexandria" charset="0"/>
              </a:rPr>
              <a:t>فيما يلي </a:t>
            </a:r>
            <a:r>
              <a:rPr lang="ar-SA" sz="2000" b="1" dirty="0">
                <a:latin typeface="Alexandria" charset="0"/>
                <a:cs typeface="Alexandria" charset="0"/>
              </a:rPr>
              <a:t>رسالة دكتوراه </a:t>
            </a:r>
            <a:r>
              <a:rPr lang="ar-SA" sz="2000" dirty="0">
                <a:latin typeface="Alexandria" charset="0"/>
                <a:cs typeface="Alexandria" charset="0"/>
              </a:rPr>
              <a:t>منشورة في إحدى الجامعات العالمية، وسيتم إجراء دراسة نقدية عليها</a:t>
            </a:r>
            <a:endParaRPr lang="en-US" sz="20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SA" sz="2400" b="1" dirty="0">
                <a:solidFill>
                  <a:srgbClr val="00B0F0"/>
                </a:solidFill>
                <a:latin typeface="Alexandria" charset="0"/>
                <a:cs typeface="Alexandria" charset="0"/>
              </a:rPr>
              <a:t>دراسة نقدية رسالة دكتوراه</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endParaRPr lang="en-US" sz="160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1"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endParaRPr lang="en-US" sz="4800" b="1">
              <a:solidFill>
                <a:schemeClr val="bg1"/>
              </a:solidFill>
              <a:latin typeface="Alexandria" charset="0"/>
              <a:cs typeface="Alexandria" charset="0"/>
            </a:endParaRPr>
          </a:p>
        </p:txBody>
      </p:sp>
      <p:pic>
        <p:nvPicPr>
          <p:cNvPr id="13" name="Graphic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p="http://schemas.openxmlformats.org/presentationml/2006/main">
  <p:tag name="TABLE_ENDDRAG_ORIGIN_RECT" val="386*90"/>
  <p:tag name="TABLE_ENDDRAG_RECT" val="366*256*386*90"/>
</p:tagLst>
</file>

<file path=ppt/tags/tag2.xml><?xml version="1.0" encoding="utf-8"?>
<p:tagLst xmlns:p="http://schemas.openxmlformats.org/presentationml/2006/main">
  <p:tag name="TABLE_ENDDRAG_ORIGIN_RECT" val="671*344"/>
  <p:tag name="TABLE_ENDDRAG_RECT" val="270*182*671*344"/>
</p:tagLst>
</file>

<file path=ppt/tags/tag3.xml><?xml version="1.0" encoding="utf-8"?>
<p:tagLst xmlns:p="http://schemas.openxmlformats.org/presentationml/2006/main">
  <p:tag name="TABLE_ENDDRAG_ORIGIN_RECT" val="671*344"/>
  <p:tag name="TABLE_ENDDRAG_RECT" val="270*182*671*344"/>
</p:tagLst>
</file>

<file path=ppt/tags/tag4.xml><?xml version="1.0" encoding="utf-8"?>
<p:tagLst xmlns:p="http://schemas.openxmlformats.org/presentationml/2006/main">
  <p:tag name="TABLE_ENDDRAG_ORIGIN_RECT" val="782*237"/>
  <p:tag name="TABLE_ENDDRAG_RECT" val="74*178*782*237"/>
</p:tagLst>
</file>

<file path=ppt/tags/tag5.xml><?xml version="1.0" encoding="utf-8"?>
<p:tagLst xmlns:p="http://schemas.openxmlformats.org/presentationml/2006/main">
  <p:tag name="TABLE_ENDDRAG_ORIGIN_RECT" val="811*302"/>
  <p:tag name="TABLE_ENDDRAG_RECT" val="70*165*811*302"/>
</p:tagLst>
</file>

<file path=ppt/tags/tag6.xml><?xml version="1.0" encoding="utf-8"?>
<p:tagLst xmlns:p="http://schemas.openxmlformats.org/presentationml/2006/main">
  <p:tag name="TABLE_ENDDRAG_ORIGIN_RECT" val="811*302"/>
  <p:tag name="TABLE_ENDDRAG_RECT" val="70*165*811*302"/>
</p:tagLst>
</file>

<file path=ppt/tags/tag7.xml><?xml version="1.0" encoding="utf-8"?>
<p:tagLst xmlns:p="http://schemas.openxmlformats.org/presentationml/2006/main">
  <p:tag name="TABLE_ENDDRAG_ORIGIN_RECT" val="811*302"/>
  <p:tag name="TABLE_ENDDRAG_RECT" val="70*165*811*302"/>
</p:tagLst>
</file>

<file path=ppt/tags/tag8.xml><?xml version="1.0" encoding="utf-8"?>
<p:tagLst xmlns:p="http://schemas.openxmlformats.org/presentationml/2006/main">
  <p:tag name="TABLE_ENDDRAG_ORIGIN_RECT" val="811*302"/>
  <p:tag name="TABLE_ENDDRAG_RECT" val="70*165*811*30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11.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9.xml><?xml version="1.0" encoding="utf-8"?>
<ds:datastoreItem xmlns:ds="http://schemas.openxmlformats.org/officeDocument/2006/customXml" ds:itemID="{B6922925-B650-4EA1-A7DB-D7297A7637D2}">
  <ds:schemaRefs/>
</ds:datastoreItem>
</file>

<file path=customXml/itemProps10.xml><?xml version="1.0" encoding="utf-8"?>
<ds:datastoreItem xmlns:ds="http://schemas.openxmlformats.org/officeDocument/2006/customXml" ds:itemID="{1D8198EB-AC0C-4A35-B327-5C2B1C7FE13F}"/>
</file>

<file path=customXml/itemProps11.xml><?xml version="1.0" encoding="utf-8"?>
<ds:datastoreItem xmlns:ds="http://schemas.openxmlformats.org/officeDocument/2006/customXml" ds:itemID="{ACC9A911-23AF-4D6B-960B-1A780C58D828}">
  <ds:schemaRefs/>
</ds:datastoreItem>
</file>

<file path=docProps/app.xml><?xml version="1.0" encoding="utf-8"?>
<Properties xmlns="http://schemas.openxmlformats.org/officeDocument/2006/extended-properties" xmlns:vt="http://schemas.openxmlformats.org/officeDocument/2006/docPropsVTypes">
  <TotalTime>0</TotalTime>
  <Words>7873</Words>
  <Application>WPS Presentation</Application>
  <PresentationFormat>شاشة عريضة</PresentationFormat>
  <Paragraphs>471</Paragraphs>
  <Slides>16</Slides>
  <Notes>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16</vt:i4>
      </vt:variant>
    </vt:vector>
  </HeadingPairs>
  <TitlesOfParts>
    <vt:vector size="31" baseType="lpstr">
      <vt:lpstr>Arial</vt:lpstr>
      <vt:lpstr>SimSun</vt:lpstr>
      <vt:lpstr>Wingdings</vt:lpstr>
      <vt:lpstr>Alexandria</vt:lpstr>
      <vt:lpstr>Segoe Print</vt:lpstr>
      <vt:lpstr>Calibri</vt:lpstr>
      <vt:lpstr>Roboto Light</vt:lpstr>
      <vt:lpstr>Times New Roman</vt:lpstr>
      <vt:lpstr>Calibri</vt:lpstr>
      <vt:lpstr>Microsoft YaHei</vt:lpstr>
      <vt:lpstr>Arial Unicode MS</vt:lpstr>
      <vt:lpstr>Calibri Light</vt:lpstr>
      <vt:lpstr>Aldhabi</vt:lpstr>
      <vt:lpstr>Wide Latin</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Elwhite Rose</cp:lastModifiedBy>
  <cp:revision>26</cp:revision>
  <dcterms:created xsi:type="dcterms:W3CDTF">2023-04-29T09:08:00Z</dcterms:created>
  <dcterms:modified xsi:type="dcterms:W3CDTF">2026-01-28T14:03:50Z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5F712889D10649A6B2A62D45F4CDEE13_13</vt:lpwstr>
  </property>
  <property fmtid="{D5CDD505-2E9C-101B-9397-08002B2CF9AE}" pid="3" name="KSOProductBuildVer">
    <vt:lpwstr>1033-12.2.0.23196</vt:lpwstr>
  </property>
  <property fmtid="{D5CDD505-2E9C-101B-9397-08002B2CF9AE}" pid="4" name="ContentTypeId">
    <vt:lpwstr>0x0101006A254F5D6A14094B8840E79896A2F150</vt:lpwstr>
  </property>
  <property fmtid="{D5CDD505-2E9C-101B-9397-08002B2CF9AE}" pid="5" name="MediaServiceImageTags">
    <vt:lpwstr/>
  </property>
</Properties>
</file>