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4"/>
  </p:notesMasterIdLst>
  <p:sldIdLst>
    <p:sldId id="260" r:id="rId5"/>
    <p:sldId id="285" r:id="rId6"/>
    <p:sldId id="284" r:id="rId7"/>
    <p:sldId id="302" r:id="rId8"/>
    <p:sldId id="286" r:id="rId9"/>
    <p:sldId id="298" r:id="rId10"/>
    <p:sldId id="287" r:id="rId11"/>
    <p:sldId id="303" r:id="rId12"/>
    <p:sldId id="288" r:id="rId13"/>
    <p:sldId id="289" r:id="rId14"/>
    <p:sldId id="299" r:id="rId15"/>
    <p:sldId id="292" r:id="rId16"/>
    <p:sldId id="300" r:id="rId17"/>
    <p:sldId id="293" r:id="rId18"/>
    <p:sldId id="301" r:id="rId19"/>
    <p:sldId id="295" r:id="rId20"/>
    <p:sldId id="282" r:id="rId21"/>
    <p:sldId id="296" r:id="rId22"/>
    <p:sldId id="29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101" d="100"/>
          <a:sy n="101" d="100"/>
        </p:scale>
        <p:origin x="2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&amp; Strategic Risk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PMG630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Mr. Mohamed Sayed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  <p:sp>
        <p:nvSpPr>
          <p:cNvPr id="2" name="Google Shape;1103;p33">
            <a:extLst>
              <a:ext uri="{FF2B5EF4-FFF2-40B4-BE49-F238E27FC236}">
                <a16:creationId xmlns:a16="http://schemas.microsoft.com/office/drawing/2014/main" id="{5779453A-23DE-F713-661D-770356517462}"/>
              </a:ext>
            </a:extLst>
          </p:cNvPr>
          <p:cNvSpPr txBox="1">
            <a:spLocks/>
          </p:cNvSpPr>
          <p:nvPr/>
        </p:nvSpPr>
        <p:spPr>
          <a:xfrm>
            <a:off x="1340765" y="2031554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9600" b="1">
                <a:solidFill>
                  <a:schemeClr val="tx2">
                    <a:lumMod val="7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r>
              <a:rPr lang="ar-EG" dirty="0"/>
              <a:t>مدة الدراسة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976126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340765" y="2031554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F000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الفترة الزمنية التعليمية في الفصل الدراسي </a:t>
            </a:r>
            <a:r>
              <a:rPr lang="en-US" b="1" dirty="0">
                <a:solidFill>
                  <a:srgbClr val="FF000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: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24A9E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١٣أسبوع</a:t>
            </a:r>
            <a:r>
              <a:rPr lang="ar-SA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  ( منهم أسبوعين للاختبار النهائي)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468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  <p:sp>
        <p:nvSpPr>
          <p:cNvPr id="2" name="Google Shape;1103;p33">
            <a:extLst>
              <a:ext uri="{FF2B5EF4-FFF2-40B4-BE49-F238E27FC236}">
                <a16:creationId xmlns:a16="http://schemas.microsoft.com/office/drawing/2014/main" id="{5779453A-23DE-F713-661D-770356517462}"/>
              </a:ext>
            </a:extLst>
          </p:cNvPr>
          <p:cNvSpPr txBox="1">
            <a:spLocks/>
          </p:cNvSpPr>
          <p:nvPr/>
        </p:nvSpPr>
        <p:spPr>
          <a:xfrm>
            <a:off x="1340765" y="2031554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9600" b="1">
                <a:solidFill>
                  <a:schemeClr val="tx2">
                    <a:lumMod val="7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r>
              <a:rPr lang="ar-EG" dirty="0"/>
              <a:t>المحاضرات المسجلة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534205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104900" y="2190751"/>
            <a:ext cx="10218113" cy="502477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4400" b="1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r>
              <a:rPr lang="ar-SA" dirty="0"/>
              <a:t> </a:t>
            </a:r>
          </a:p>
          <a:p>
            <a:pPr marL="571500" indent="-571500">
              <a:buFont typeface="Wingdings" panose="05000000000000000000" pitchFamily="2" charset="2"/>
              <a:buChar char="n"/>
            </a:pPr>
            <a:endParaRPr lang="ar-EG" dirty="0"/>
          </a:p>
          <a:p>
            <a:pPr marL="571500" indent="-571500">
              <a:buFont typeface="Wingdings" panose="05000000000000000000" pitchFamily="2" charset="2"/>
              <a:buChar char="n"/>
            </a:pPr>
            <a:r>
              <a:rPr lang="ar-SA" dirty="0"/>
              <a:t>مدة المحاضرة المسجلة ٧٠</a:t>
            </a:r>
            <a:r>
              <a:rPr lang="ar-EG" dirty="0"/>
              <a:t> لـ</a:t>
            </a:r>
            <a:r>
              <a:rPr lang="ar-SA" dirty="0"/>
              <a:t> ٩٠ دقيقة </a:t>
            </a:r>
            <a:endParaRPr lang="ar-EG" dirty="0"/>
          </a:p>
          <a:p>
            <a:pPr marL="571500" indent="-571500">
              <a:buFont typeface="Wingdings" panose="05000000000000000000" pitchFamily="2" charset="2"/>
              <a:buChar char="n"/>
            </a:pPr>
            <a:r>
              <a:rPr lang="ar-SA" dirty="0"/>
              <a:t>ترفع المحاضرة الأسبوعية علي المنصة التعليمية </a:t>
            </a:r>
            <a:r>
              <a:rPr lang="en-US" dirty="0"/>
              <a:t>Moodle</a:t>
            </a:r>
            <a:r>
              <a:rPr lang="ar-SA" dirty="0"/>
              <a:t>  يوم السبت  من كل أسبوع في تمام ١٢ ظهراً بتوقيت</a:t>
            </a:r>
            <a:r>
              <a:rPr lang="en-US" dirty="0"/>
              <a:t> </a:t>
            </a:r>
            <a:r>
              <a:rPr lang="ar-EG" dirty="0"/>
              <a:t>مكة المكرمة.</a:t>
            </a:r>
          </a:p>
          <a:p>
            <a:pPr marL="571500" indent="-571500">
              <a:buFont typeface="Wingdings" panose="05000000000000000000" pitchFamily="2" charset="2"/>
              <a:buChar char="n"/>
            </a:pPr>
            <a:endParaRPr lang="ar-EG" dirty="0"/>
          </a:p>
          <a:p>
            <a:pPr marL="571500" indent="-571500">
              <a:buFont typeface="Wingdings" panose="05000000000000000000" pitchFamily="2" charset="2"/>
              <a:buChar char="n"/>
            </a:pPr>
            <a:endParaRPr lang="ar-SA" dirty="0"/>
          </a:p>
          <a:p>
            <a:br>
              <a:rPr lang="en-US" dirty="0"/>
            </a:br>
            <a:br>
              <a:rPr lang="en-US" dirty="0"/>
            </a:br>
            <a:br>
              <a:rPr lang="ar-SA" dirty="0"/>
            </a:br>
            <a:endParaRPr lang="ar-SA" dirty="0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11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  <p:sp>
        <p:nvSpPr>
          <p:cNvPr id="2" name="Google Shape;1103;p33">
            <a:extLst>
              <a:ext uri="{FF2B5EF4-FFF2-40B4-BE49-F238E27FC236}">
                <a16:creationId xmlns:a16="http://schemas.microsoft.com/office/drawing/2014/main" id="{5779453A-23DE-F713-661D-770356517462}"/>
              </a:ext>
            </a:extLst>
          </p:cNvPr>
          <p:cNvSpPr txBox="1">
            <a:spLocks/>
          </p:cNvSpPr>
          <p:nvPr/>
        </p:nvSpPr>
        <p:spPr>
          <a:xfrm>
            <a:off x="1340765" y="2031554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9600" b="1">
                <a:solidFill>
                  <a:schemeClr val="tx2">
                    <a:lumMod val="7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r>
              <a:rPr lang="ar-EG" dirty="0"/>
              <a:t>حلقات النقاش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34849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4400" b="1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ar-SA" dirty="0"/>
              <a:t>هي حلقات أسبوعية </a:t>
            </a:r>
            <a:r>
              <a:rPr lang="ar-SA" dirty="0">
                <a:solidFill>
                  <a:schemeClr val="tx2">
                    <a:lumMod val="75000"/>
                  </a:schemeClr>
                </a:solidFill>
              </a:rPr>
              <a:t>اختيارية</a:t>
            </a:r>
            <a:r>
              <a:rPr lang="ar-SA" dirty="0"/>
              <a:t> للطالب وغرضها مناقشة ما تم طرحه في المحاضرة المسجلة لهذا الاسبوع. </a:t>
            </a:r>
            <a:endParaRPr lang="ar-EG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ar-EG" dirty="0"/>
              <a:t>الموعد: </a:t>
            </a:r>
            <a:r>
              <a:rPr lang="ar-EG" dirty="0">
                <a:solidFill>
                  <a:schemeClr val="tx2">
                    <a:lumMod val="75000"/>
                  </a:schemeClr>
                </a:solidFill>
              </a:rPr>
              <a:t>الثلاثاء من كل أسبوع بداية من الساعة 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7:30 </a:t>
            </a:r>
            <a:r>
              <a:rPr lang="ar-EG" dirty="0">
                <a:solidFill>
                  <a:schemeClr val="tx2">
                    <a:lumMod val="75000"/>
                  </a:schemeClr>
                </a:solidFill>
              </a:rPr>
              <a:t> إلى الساعة 8:30 م يتوقيت مكة المكرمة.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897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4400" b="1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pPr algn="ctr" rtl="1"/>
            <a:r>
              <a:rPr lang="ar-YE" sz="4400" b="1" dirty="0">
                <a:cs typeface="Bader" pitchFamily="2" charset="-78"/>
              </a:rPr>
              <a:t>عبر برنامج </a:t>
            </a:r>
            <a:r>
              <a:rPr lang="en-US" sz="4400" b="1" dirty="0">
                <a:cs typeface="Bader" pitchFamily="2" charset="-78"/>
              </a:rPr>
              <a:t>VIMEO</a:t>
            </a:r>
          </a:p>
          <a:p>
            <a:pPr algn="ctr" rtl="1"/>
            <a:r>
              <a:rPr lang="ar-YE" sz="4400" b="1" dirty="0">
                <a:cs typeface="Bader" pitchFamily="2" charset="-78"/>
              </a:rPr>
              <a:t>سيتم تثبيت رابط حلقة النقاش على صفحة المقرر</a:t>
            </a:r>
            <a:r>
              <a:rPr lang="en-US" sz="4400" b="1" dirty="0">
                <a:cs typeface="Bader" pitchFamily="2" charset="-78"/>
              </a:rPr>
              <a:t> </a:t>
            </a:r>
            <a:r>
              <a:rPr lang="ar-SA" sz="4400" b="1" dirty="0">
                <a:cs typeface="Bader" pitchFamily="2" charset="-78"/>
              </a:rPr>
              <a:t>بالمنصة التعليمية </a:t>
            </a:r>
            <a:endParaRPr lang="en-US" sz="4400" b="1" dirty="0">
              <a:cs typeface="Bader" pitchFamily="2" charset="-78"/>
            </a:endParaRP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498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4400" b="1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r>
              <a:rPr lang="ar-SA" dirty="0"/>
              <a:t> </a:t>
            </a:r>
          </a:p>
          <a:p>
            <a:r>
              <a:rPr lang="ar-SA" dirty="0"/>
              <a:t>-- الأسبوع الأول هو أسبوع توجيهي</a:t>
            </a:r>
          </a:p>
          <a:p>
            <a:r>
              <a:rPr lang="ar-SA" dirty="0"/>
              <a:t>-- ويتم رفع كل ما يخص الفصل الدراسي علي صفحة المودل</a:t>
            </a:r>
            <a:r>
              <a:rPr lang="ar-EG" dirty="0"/>
              <a:t> </a:t>
            </a:r>
            <a:r>
              <a:rPr lang="en-US" dirty="0"/>
              <a:t>Moodle</a:t>
            </a:r>
            <a:r>
              <a:rPr lang="ar-EG" dirty="0"/>
              <a:t>.</a:t>
            </a:r>
            <a:endParaRPr lang="ar-SA" dirty="0"/>
          </a:p>
          <a:p>
            <a:r>
              <a:rPr lang="ar-SA" dirty="0"/>
              <a:t>-- يرفع إختبار قصير به أسئلة عامة للطلاب من السهل حلها ويكون هذا الاختبار القصير بمثابة تدريب للطلاب علي التوقيت وعدد الأسئلة.</a:t>
            </a:r>
            <a:br>
              <a:rPr lang="ar-SA" dirty="0"/>
            </a:br>
            <a:endParaRPr lang="ar-SA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703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454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  <p:sp>
        <p:nvSpPr>
          <p:cNvPr id="2" name="Google Shape;1103;p33">
            <a:extLst>
              <a:ext uri="{FF2B5EF4-FFF2-40B4-BE49-F238E27FC236}">
                <a16:creationId xmlns:a16="http://schemas.microsoft.com/office/drawing/2014/main" id="{5779453A-23DE-F713-661D-770356517462}"/>
              </a:ext>
            </a:extLst>
          </p:cNvPr>
          <p:cNvSpPr txBox="1">
            <a:spLocks/>
          </p:cNvSpPr>
          <p:nvPr/>
        </p:nvSpPr>
        <p:spPr>
          <a:xfrm>
            <a:off x="1340765" y="2031554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9600" b="1">
                <a:solidFill>
                  <a:schemeClr val="tx2">
                    <a:lumMod val="7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r>
              <a:rPr lang="ar-EG" dirty="0"/>
              <a:t>الاختبارات الأسبوعية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8697730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 Exam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59656" y="1409701"/>
            <a:ext cx="11843657" cy="472564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4400" b="1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ar-SA" sz="4000" dirty="0"/>
              <a:t>يرفع الاختبار القصير إسبوعياً في نفس موعد رفع المحاضرة يوم </a:t>
            </a:r>
            <a:r>
              <a:rPr lang="ar-SA" sz="4000" i="1" dirty="0">
                <a:solidFill>
                  <a:schemeClr val="accent6">
                    <a:lumMod val="75000"/>
                  </a:schemeClr>
                </a:solidFill>
              </a:rPr>
              <a:t>السبت من كل أسبوع في تمام الساعة العاشرة مساءً </a:t>
            </a:r>
            <a:r>
              <a:rPr lang="ar-SA" sz="4000" dirty="0"/>
              <a:t>و يترك لمدة أسبوع ، ثم يغلق في يوم السبت الذي يليه تمام الساعة التاسعة مساءً.</a:t>
            </a:r>
            <a:endParaRPr lang="ar-EG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ar-SA" sz="4000" dirty="0"/>
              <a:t>أسئلة الاختبار القصير </a:t>
            </a:r>
            <a:r>
              <a:rPr lang="en-US" sz="4000" dirty="0"/>
              <a:t>MCQ /Matching / true &amp; false</a:t>
            </a:r>
            <a:r>
              <a:rPr lang="ar-SA" sz="4000" dirty="0"/>
              <a:t> / أسئلة صوتية</a:t>
            </a:r>
            <a:r>
              <a:rPr lang="ar-EG" sz="4000" dirty="0"/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ar-SA" sz="4000" dirty="0"/>
              <a:t> تعد الإجابة علي الاختبار القصير بمثابة الحضور للطالب.</a:t>
            </a:r>
            <a:endParaRPr lang="ar-EG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ar-SA" sz="4000" dirty="0"/>
              <a:t>الإختبار القصير </a:t>
            </a:r>
            <a:r>
              <a:rPr lang="ar-EG" sz="4000" dirty="0"/>
              <a:t>يتكون </a:t>
            </a:r>
            <a:r>
              <a:rPr lang="ar-SA" sz="4000" dirty="0"/>
              <a:t>من ٨ اسئلة </a:t>
            </a:r>
            <a:r>
              <a:rPr lang="ar-EG" sz="4000" dirty="0"/>
              <a:t>لكل سؤال درجة.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ar-SA" sz="4000" dirty="0"/>
              <a:t>فترة السماحية للإختبار القصير ٢٤ دقيقة.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602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  <p:sp>
        <p:nvSpPr>
          <p:cNvPr id="2" name="Google Shape;1103;p33">
            <a:extLst>
              <a:ext uri="{FF2B5EF4-FFF2-40B4-BE49-F238E27FC236}">
                <a16:creationId xmlns:a16="http://schemas.microsoft.com/office/drawing/2014/main" id="{5779453A-23DE-F713-661D-770356517462}"/>
              </a:ext>
            </a:extLst>
          </p:cNvPr>
          <p:cNvSpPr txBox="1">
            <a:spLocks/>
          </p:cNvSpPr>
          <p:nvPr/>
        </p:nvSpPr>
        <p:spPr>
          <a:xfrm>
            <a:off x="1340765" y="2031554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9600" b="1">
                <a:solidFill>
                  <a:schemeClr val="tx2">
                    <a:lumMod val="7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r>
              <a:rPr lang="ar-EG" dirty="0"/>
              <a:t>الاختبار النهائى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404462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FINAL Exam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590550" y="1790701"/>
            <a:ext cx="11163300" cy="342070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4400" b="1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r>
              <a:rPr lang="ar-SA" dirty="0"/>
              <a:t>الإختبار النهائي سيكون من خلال المودل.</a:t>
            </a:r>
            <a:br>
              <a:rPr lang="ar-SA" dirty="0"/>
            </a:br>
            <a:r>
              <a:rPr lang="ar-SA" dirty="0"/>
              <a:t>أسئلة الإختبار النهائي </a:t>
            </a:r>
            <a:r>
              <a:rPr lang="en-US" dirty="0"/>
              <a:t>/Matching / true &amp; false</a:t>
            </a:r>
            <a:r>
              <a:rPr lang="ar-SA" dirty="0"/>
              <a:t> </a:t>
            </a:r>
            <a:r>
              <a:rPr lang="en-US" dirty="0"/>
              <a:t>MCQ</a:t>
            </a:r>
            <a:r>
              <a:rPr lang="ar-SA" dirty="0"/>
              <a:t> / أسئلة صوتية</a:t>
            </a:r>
            <a:r>
              <a:rPr lang="ar-EG" dirty="0"/>
              <a:t>.</a:t>
            </a:r>
            <a:br>
              <a:rPr lang="en-US" dirty="0"/>
            </a:br>
            <a:r>
              <a:rPr lang="en-US" dirty="0"/>
              <a:t> </a:t>
            </a:r>
            <a:r>
              <a:rPr lang="ar-SA" dirty="0"/>
              <a:t>الإختبار النهائي من ٢٠ درجة.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8834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  <p:sp>
        <p:nvSpPr>
          <p:cNvPr id="2" name="Google Shape;1103;p33">
            <a:extLst>
              <a:ext uri="{FF2B5EF4-FFF2-40B4-BE49-F238E27FC236}">
                <a16:creationId xmlns:a16="http://schemas.microsoft.com/office/drawing/2014/main" id="{5779453A-23DE-F713-661D-770356517462}"/>
              </a:ext>
            </a:extLst>
          </p:cNvPr>
          <p:cNvSpPr txBox="1">
            <a:spLocks/>
          </p:cNvSpPr>
          <p:nvPr/>
        </p:nvSpPr>
        <p:spPr>
          <a:xfrm>
            <a:off x="1340765" y="2031554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sz="9600" b="1" dirty="0">
                <a:solidFill>
                  <a:schemeClr val="tx2">
                    <a:lumMod val="7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لغة الدراسة و الاختبارات</a:t>
            </a:r>
            <a:endParaRPr lang="ar-SA" sz="9600" b="1" dirty="0">
              <a:solidFill>
                <a:schemeClr val="tx2">
                  <a:lumMod val="7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637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378571" y="25216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algn="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  <a:defRPr sz="4400" b="1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defRPr>
            </a:lvl1pPr>
          </a:lstStyle>
          <a:p>
            <a:r>
              <a:rPr lang="ar-SA" dirty="0"/>
              <a:t>-- اللغة الأساسية في المحاضرات هي اللغة الإنجليزية </a:t>
            </a:r>
            <a:r>
              <a:rPr lang="ar-EG" dirty="0"/>
              <a:t>و يكون الشرح باللغة العربية فى المحاضرات المسجلة و فى حلقلات النقاش</a:t>
            </a:r>
            <a:br>
              <a:rPr lang="ar-SA" dirty="0"/>
            </a:br>
            <a:r>
              <a:rPr lang="ar-SA" dirty="0"/>
              <a:t>-- الاختبارات </a:t>
            </a:r>
            <a:r>
              <a:rPr lang="ar-EG" dirty="0"/>
              <a:t>تكون </a:t>
            </a:r>
            <a:r>
              <a:rPr lang="ar-SA" dirty="0"/>
              <a:t>باللغة الإنجليزية مع وجود ترجمة للسؤال</a:t>
            </a:r>
            <a:r>
              <a:rPr lang="ar-EG" dirty="0"/>
              <a:t> باللغة العربية</a:t>
            </a:r>
            <a:r>
              <a:rPr lang="ar-SA" dirty="0"/>
              <a:t>.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3093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483381-5D09-4F81-9A3B-F34ABB086CFF}"/>
              </a:ext>
            </a:extLst>
          </p:cNvPr>
          <p:cNvSpPr txBox="1"/>
          <p:nvPr/>
        </p:nvSpPr>
        <p:spPr>
          <a:xfrm>
            <a:off x="318051" y="1847334"/>
            <a:ext cx="1145834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Understand the fundamentals of operational risk management</a:t>
            </a:r>
            <a:r>
              <a:rPr lang="ar-EG" sz="2400" dirty="0">
                <a:solidFill>
                  <a:prstClr val="black"/>
                </a:solidFill>
                <a:latin typeface="Calibri" panose="020F0502020204030204"/>
              </a:rPr>
              <a:t>.</a:t>
            </a: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Identify and discuss key operational issues in the government, non-profit, and private sectors.</a:t>
            </a: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Learn how to transform the fundamentals of operational risk into a cohesive operational risk management strategy</a:t>
            </a:r>
            <a:r>
              <a:rPr lang="ar-EG" sz="2400" dirty="0">
                <a:solidFill>
                  <a:prstClr val="black"/>
                </a:solidFill>
                <a:latin typeface="Calibri" panose="020F0502020204030204"/>
              </a:rPr>
              <a:t>.</a:t>
            </a: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Understand the nature and role of governance in the management of operational risk. </a:t>
            </a: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Understand the nature and application of operational risk appetite.</a:t>
            </a:r>
          </a:p>
          <a:p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Understand the nature and role of scenario analysis in the management of operational risk.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31418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pSp>
        <p:nvGrpSpPr>
          <p:cNvPr id="10" name="Google Shape;1410;p45"/>
          <p:cNvGrpSpPr/>
          <p:nvPr/>
        </p:nvGrpSpPr>
        <p:grpSpPr>
          <a:xfrm>
            <a:off x="813907" y="1171681"/>
            <a:ext cx="4454763" cy="4657744"/>
            <a:chOff x="729700" y="1034569"/>
            <a:chExt cx="3341072" cy="3493308"/>
          </a:xfrm>
        </p:grpSpPr>
        <p:sp>
          <p:nvSpPr>
            <p:cNvPr id="11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2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3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4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5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6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7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8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9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0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1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2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3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4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5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6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7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8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29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0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1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2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3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4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5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6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grpSp>
          <p:nvGrpSpPr>
            <p:cNvPr id="37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85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  <p:sp>
            <p:nvSpPr>
              <p:cNvPr id="86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  <p:sp>
            <p:nvSpPr>
              <p:cNvPr id="87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  <p:sp>
          <p:nvSpPr>
            <p:cNvPr id="38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39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0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1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2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3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4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5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6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7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8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49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0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1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2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3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4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5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6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7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8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59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0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1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2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3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4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5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6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7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8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69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0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1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2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3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4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5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6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7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8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79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0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1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2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3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84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sp>
        <p:nvSpPr>
          <p:cNvPr id="88" name="Google Shape;1488;p45"/>
          <p:cNvSpPr txBox="1">
            <a:spLocks/>
          </p:cNvSpPr>
          <p:nvPr/>
        </p:nvSpPr>
        <p:spPr>
          <a:xfrm>
            <a:off x="4672850" y="1276402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lvl="0" algn="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 kern="12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buSzPts val="1100"/>
              <a:buFont typeface="Anton"/>
              <a:buNone/>
              <a:tabLst/>
              <a:defRPr/>
            </a:pPr>
            <a: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  <a:t>We are AWESOME.</a:t>
            </a:r>
            <a:b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</a:br>
            <a: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ton"/>
                <a:sym typeface="Anton"/>
              </a:rPr>
              <a:t>We can do it!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tabLst/>
              <a:defRPr/>
            </a:pPr>
            <a:endParaRPr kumimoji="0" lang="en-US" sz="1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nton"/>
              <a:sym typeface="Anton"/>
            </a:endParaRPr>
          </a:p>
        </p:txBody>
      </p:sp>
      <p:sp>
        <p:nvSpPr>
          <p:cNvPr id="8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8015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0 - Overview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53" y="1759502"/>
            <a:ext cx="7571667" cy="4380650"/>
          </a:xfrm>
          <a:prstGeom prst="rect">
            <a:avLst/>
          </a:prstGeom>
        </p:spPr>
      </p:pic>
      <p:sp>
        <p:nvSpPr>
          <p:cNvPr id="90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Orientation Day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PMG630 - Operational &amp; Strategic Risk Management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207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2" ma:contentTypeDescription="Create a new document." ma:contentTypeScope="" ma:versionID="9cb3c2270863ea599cccc25405b8c8e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6597ff29255a8495770eff6795071b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1D53A5-99FF-4D65-BD55-572731D007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05AEC0D-F026-4E29-AACD-6927A98DD034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0F274E3D-5E3A-4F94-A561-143185D12E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729</Words>
  <Application>Microsoft Office PowerPoint</Application>
  <PresentationFormat>Widescreen</PresentationFormat>
  <Paragraphs>116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Anton</vt:lpstr>
      <vt:lpstr>Arial</vt:lpstr>
      <vt:lpstr>Calibri</vt:lpstr>
      <vt:lpstr>Catamaran</vt:lpstr>
      <vt:lpstr>Sakkal Majalla</vt:lpstr>
      <vt:lpstr>Times New Roman</vt:lpstr>
      <vt:lpstr>Wingdings</vt:lpstr>
      <vt:lpstr>Office Theme</vt:lpstr>
      <vt:lpstr>PowerPoint Presentation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Orientation Day</vt:lpstr>
      <vt:lpstr>Short Exam</vt:lpstr>
      <vt:lpstr>Orientation Day</vt:lpstr>
      <vt:lpstr>FINAL Exam</vt:lpstr>
      <vt:lpstr>Orientation Day</vt:lpstr>
      <vt:lpstr>Orientation Day</vt:lpstr>
      <vt:lpstr>Learning Outcomes</vt:lpstr>
      <vt:lpstr>PowerPoint Presentation</vt:lpstr>
      <vt:lpstr>Orientation Day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mohammad ahmed</cp:lastModifiedBy>
  <cp:revision>53</cp:revision>
  <dcterms:created xsi:type="dcterms:W3CDTF">2023-09-12T14:13:52Z</dcterms:created>
  <dcterms:modified xsi:type="dcterms:W3CDTF">2024-01-27T04:21:21Z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