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3"/>
  </p:notesMasterIdLst>
  <p:sldIdLst>
    <p:sldId id="303" r:id="rId2"/>
    <p:sldId id="1126" r:id="rId3"/>
    <p:sldId id="1119" r:id="rId4"/>
    <p:sldId id="1097" r:id="rId5"/>
    <p:sldId id="1101" r:id="rId6"/>
    <p:sldId id="1102" r:id="rId7"/>
    <p:sldId id="1103" r:id="rId8"/>
    <p:sldId id="1098" r:id="rId9"/>
    <p:sldId id="1099" r:id="rId10"/>
    <p:sldId id="1100" r:id="rId11"/>
    <p:sldId id="1104" r:id="rId12"/>
    <p:sldId id="1105" r:id="rId13"/>
    <p:sldId id="1113" r:id="rId14"/>
    <p:sldId id="1106" r:id="rId15"/>
    <p:sldId id="1110" r:id="rId16"/>
    <p:sldId id="1111" r:id="rId17"/>
    <p:sldId id="1112" r:id="rId18"/>
    <p:sldId id="1107" r:id="rId19"/>
    <p:sldId id="1108" r:id="rId20"/>
    <p:sldId id="1109" r:id="rId21"/>
    <p:sldId id="1114" r:id="rId22"/>
    <p:sldId id="1116" r:id="rId23"/>
    <p:sldId id="1121" r:id="rId24"/>
    <p:sldId id="1122" r:id="rId25"/>
    <p:sldId id="1123" r:id="rId26"/>
    <p:sldId id="1117" r:id="rId27"/>
    <p:sldId id="1118" r:id="rId28"/>
    <p:sldId id="1128" r:id="rId29"/>
    <p:sldId id="1129" r:id="rId30"/>
    <p:sldId id="1077" r:id="rId31"/>
    <p:sldId id="666" r:id="rId32"/>
    <p:sldId id="923" r:id="rId33"/>
    <p:sldId id="925" r:id="rId34"/>
    <p:sldId id="926" r:id="rId35"/>
    <p:sldId id="928" r:id="rId36"/>
    <p:sldId id="932" r:id="rId37"/>
    <p:sldId id="935" r:id="rId38"/>
    <p:sldId id="936" r:id="rId39"/>
    <p:sldId id="1080" r:id="rId40"/>
    <p:sldId id="1081" r:id="rId41"/>
    <p:sldId id="97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08" autoAdjust="0"/>
    <p:restoredTop sz="53211" autoAdjust="0"/>
  </p:normalViewPr>
  <p:slideViewPr>
    <p:cSldViewPr snapToGrid="0">
      <p:cViewPr varScale="1">
        <p:scale>
          <a:sx n="43" d="100"/>
          <a:sy n="43" d="100"/>
        </p:scale>
        <p:origin x="193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C70BA6-05CF-4A60-B151-929A8BB6307C}" type="datetimeFigureOut">
              <a:rPr lang="en-US" smtClean="0"/>
              <a:t>3/21/2026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331CB0-86DD-4602-9FEE-82F628C175D5}" type="slidenum">
              <a:rPr lang="en-US" smtClean="0"/>
              <a:t>‹#›</a:t>
            </a:fld>
            <a:endParaRPr lang="en-US"/>
          </a:p>
        </p:txBody>
      </p:sp>
    </p:spTree>
    <p:extLst>
      <p:ext uri="{BB962C8B-B14F-4D97-AF65-F5344CB8AC3E}">
        <p14:creationId xmlns:p14="http://schemas.microsoft.com/office/powerpoint/2010/main" val="4179023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16C9E-A436-0488-3248-721AC3F735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FE60D-9B8A-7B40-A2B0-98FA97CDA5D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472777E-2E43-C7ED-8CB6-ECAEE6A9E30A}"/>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8627507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042FA-E8E9-031E-27A0-6127A3287E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70EE4B-2577-2309-E64E-D5A4260ADE2A}"/>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77017A2B-0B23-790C-6091-3DE475CDC309}"/>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425500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E6A66-9B0A-71FF-C664-36FF382E65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84F5D3-D653-B8A6-93E8-C2E7D197E7C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3546580-8D5C-B4C3-736B-17BF09D1C3EB}"/>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917268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A2857-0857-727F-0808-B99B3EC29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DB7367-F63F-2A68-FFC5-2F9BA25453B4}"/>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A802B51D-BCB8-22B1-D421-8D9D5E893B9E}"/>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321063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7E61D-7EE4-877C-CC6F-90751D5E7B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7C6F44-294A-8E2C-0680-5AC455204DC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6939BFCA-9B8C-79AF-18A2-E724E96A3DC5}"/>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872525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37EC2-2A15-917B-E31B-B2EBA5BD92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C09FC-D20A-9D2C-4C91-9E151BD22023}"/>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1F5195D8-07FB-7118-1E6F-809EFAB74056}"/>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544012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90EEB-B3A7-58D0-0D4E-F8B3998186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C0F5AF-E50C-F328-94EA-74AE83B1C7A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B8B3FDFA-1737-EEC8-2A09-9508805ED1D1}"/>
              </a:ext>
            </a:extLst>
          </p:cNvPr>
          <p:cNvSpPr>
            <a:spLocks noGrp="1"/>
          </p:cNvSpPr>
          <p:nvPr>
            <p:ph type="body" idx="1"/>
          </p:nvPr>
        </p:nvSpPr>
        <p:spPr>
          <a:xfrm>
            <a:off x="514350" y="4400550"/>
            <a:ext cx="4114800" cy="3600450"/>
          </a:xfrm>
          <a:prstGeom prst="rect">
            <a:avLst/>
          </a:prstGeom>
        </p:spPr>
        <p:txBody>
          <a:bodyPr/>
          <a:lstStyle/>
          <a:p>
            <a:pPr rtl="1"/>
            <a:r>
              <a:rPr lang="ar-SY">
                <a:effectLst/>
              </a:rPr>
              <a:t> </a:t>
            </a:r>
            <a:endParaRPr lang="en-US" dirty="0"/>
          </a:p>
        </p:txBody>
      </p:sp>
    </p:spTree>
    <p:extLst>
      <p:ext uri="{BB962C8B-B14F-4D97-AF65-F5344CB8AC3E}">
        <p14:creationId xmlns:p14="http://schemas.microsoft.com/office/powerpoint/2010/main" val="23583292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C989A-3F6E-8B62-6F4E-C0919FBBB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58C9BD-7006-C1A1-C6EF-080BEC9C625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B0B129F4-78AF-3479-3D6E-B2C13543DFD9}"/>
              </a:ext>
            </a:extLst>
          </p:cNvPr>
          <p:cNvSpPr>
            <a:spLocks noGrp="1"/>
          </p:cNvSpPr>
          <p:nvPr>
            <p:ph type="body" idx="1"/>
          </p:nvPr>
        </p:nvSpPr>
        <p:spPr>
          <a:xfrm>
            <a:off x="514350" y="4400550"/>
            <a:ext cx="4114800" cy="3600450"/>
          </a:xfrm>
          <a:prstGeom prst="rect">
            <a:avLst/>
          </a:prstGeom>
        </p:spPr>
        <p:txBody>
          <a:bodyPr/>
          <a:lstStyle/>
          <a:p>
            <a:pPr rtl="1"/>
            <a:r>
              <a:rPr lang="ar-AE" dirty="0">
                <a:effectLst/>
              </a:rPr>
              <a:t>لتحقيق هذا التقسيم الدقيق، نستخدم أداة أساسية ولا غنى عنها تسمى "هيكل تقسيم العمل" أو (</a:t>
            </a:r>
            <a:r>
              <a:rPr lang="en-US" dirty="0">
                <a:effectLst/>
              </a:rPr>
              <a:t>Work Breakdown Structure - WBS). </a:t>
            </a:r>
            <a:r>
              <a:rPr lang="ar-AE" dirty="0">
                <a:effectLst/>
              </a:rPr>
              <a:t>من المهم جداً أن نصحح مفهوماً خاطئاً شائعاً: الـ </a:t>
            </a:r>
            <a:r>
              <a:rPr lang="en-US" dirty="0">
                <a:effectLst/>
              </a:rPr>
              <a:t>WBS </a:t>
            </a:r>
            <a:r>
              <a:rPr lang="ar-AE" dirty="0">
                <a:effectLst/>
              </a:rPr>
              <a:t>ليس مجرد قائمة مهام (</a:t>
            </a:r>
            <a:r>
              <a:rPr lang="en-US" dirty="0">
                <a:effectLst/>
              </a:rPr>
              <a:t>To-Do List) </a:t>
            </a:r>
            <a:r>
              <a:rPr lang="ar-AE" dirty="0">
                <a:effectLst/>
              </a:rPr>
              <a:t>نكتبها على ورقة، بل هو هيكل هرمي منظم يركز بشكل أساسي على "المخرجات" (</a:t>
            </a:r>
            <a:r>
              <a:rPr lang="en-US" dirty="0">
                <a:effectLst/>
              </a:rPr>
              <a:t>Deliverables) </a:t>
            </a:r>
            <a:r>
              <a:rPr lang="ar-AE" dirty="0">
                <a:effectLst/>
              </a:rPr>
              <a:t>وليس على الأنشطة. نحن نهتم بما سنقوم بتسليمه، وليس فقط بما سنقوم بفعله.</a:t>
            </a:r>
          </a:p>
          <a:p>
            <a:pPr rtl="1"/>
            <a:r>
              <a:rPr lang="ar-AE" dirty="0">
                <a:effectLst/>
              </a:rPr>
              <a:t>القاعدة الذهبية هنا، والتي ينص عليها المعيار بصرامة، هي "قاعدة الـ 100%". ماذا تعني هذه القاعدة في الواقع العملي؟ تعني أن الـ </a:t>
            </a:r>
            <a:r>
              <a:rPr lang="en-US" dirty="0">
                <a:effectLst/>
              </a:rPr>
              <a:t>WBS </a:t>
            </a:r>
            <a:r>
              <a:rPr lang="ar-AE" dirty="0">
                <a:effectLst/>
              </a:rPr>
              <a:t>يجب أن يشمل 100% من العمل المطلوب في المشروع، ولا شيء خارج نطاق المشروع. رياضياً ومنطقياً، مجموع العمل في المستويات الدنيا (الفروع) يجب أن يساوي تماماً 100% من العمل في المستوى الأعلى (الجذر). إذا نسينا أي جزء، مهما كان صغيراً، فإن ميزانيتنا وجدولنا الزمني سيكونان غير دقيقين منذ اليوم الأول، وسنواجه مفاجآت غير سارة لاحقاً. وإذا أضفنا عملاً غير مطلوب، سنكون قد أهدرنا موارد المشروع.</a:t>
            </a:r>
            <a:endParaRPr lang="ar-AE" dirty="0"/>
          </a:p>
          <a:p>
            <a:pPr rtl="1"/>
            <a:r>
              <a:rPr lang="en-US" dirty="0">
                <a:effectLst/>
              </a:rPr>
              <a:t> </a:t>
            </a:r>
            <a:endParaRPr lang="en-US" dirty="0"/>
          </a:p>
        </p:txBody>
      </p:sp>
    </p:spTree>
    <p:extLst>
      <p:ext uri="{BB962C8B-B14F-4D97-AF65-F5344CB8AC3E}">
        <p14:creationId xmlns:p14="http://schemas.microsoft.com/office/powerpoint/2010/main" val="1695736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7843B-22B3-4BA0-D292-59D3930E54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B77EAA-0C45-52E4-448C-B8E56AA3445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13001BC6-2F2B-018F-58B9-1E59B7B1B58B}"/>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66787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32E16-5248-56E0-AC83-5B4C240CD9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35EBFF-F5D2-2B7F-2813-7D47435CC8F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BC053B6-B71D-EB6C-AAC4-9F0403C854B2}"/>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8634695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67FF4-4B9A-BA04-1FA4-FB09F8C13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06709E-F6C6-0FB7-792A-4C2B95581455}"/>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B078473-8313-DDF8-4C86-284903DE08B2}"/>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3222382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AA0B9-2A95-CD89-C62A-3887C15CBA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12C5A0-5FC7-ED10-FC14-5E973C08E224}"/>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E5C7B0E-B99A-775C-83CB-0EAB54188000}"/>
              </a:ext>
            </a:extLst>
          </p:cNvPr>
          <p:cNvSpPr>
            <a:spLocks noGrp="1"/>
          </p:cNvSpPr>
          <p:nvPr>
            <p:ph type="body" idx="1"/>
          </p:nvPr>
        </p:nvSpPr>
        <p:spPr>
          <a:xfrm>
            <a:off x="514350" y="4400550"/>
            <a:ext cx="4114800" cy="3600450"/>
          </a:xfrm>
          <a:prstGeom prst="rect">
            <a:avLst/>
          </a:prstGeo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dirty="0"/>
              <a:t> </a:t>
            </a:r>
          </a:p>
        </p:txBody>
      </p:sp>
    </p:spTree>
    <p:extLst>
      <p:ext uri="{BB962C8B-B14F-4D97-AF65-F5344CB8AC3E}">
        <p14:creationId xmlns:p14="http://schemas.microsoft.com/office/powerpoint/2010/main" val="2126896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769EC-49DD-D370-0AEF-A2E17B9381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4842CF-B576-A1CF-F343-70EFB4FC4EF1}"/>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7E0AFD88-8157-424C-C632-C46452DF4881}"/>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937936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AA9DD-7CC7-0E42-3BA5-4E329CA4E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628A94-1ECC-005B-DB1D-8601BA88AA4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B2E6E410-80F3-39B1-7D5B-8E1BED7A0E11}"/>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0392448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6A291-1C7F-0F29-DE6A-D0B028FEF5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86441D-308D-8064-F3FA-011D6EE20B8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9B90A40-8DCF-B497-706F-CB39F7094F8B}"/>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9400349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95F5A-7B46-0A58-7341-09D746ED10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66BF8-B9EF-94B0-F04B-3603D17ED944}"/>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BE3A5ADA-F04C-CB57-A641-D483C7745BE7}"/>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18847437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FFD1E-2481-434D-084D-C440F8FFB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9CF949-CD30-7765-F5B5-0A5646041B3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6CE5F16-B363-61D8-61FA-108E87BA9B42}"/>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018616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11DDA-0DF5-417E-0932-58C95870F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533491-9EFB-EF2B-C90A-32AD99558748}"/>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AFF5044F-7F20-B5A8-3F58-FD846F4D0AE1}"/>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3365881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419F3-5D32-7B6E-DE7A-5FCB382520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7EB814-6443-AC59-56C1-C427C98168DD}"/>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06A39777-DEF5-018B-B637-306B23D1A456}"/>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3320529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C71CD-F3FA-162E-3C8A-F725AF238E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393589-FD01-BC33-04A4-A735491669E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D2B1399-755F-4FC1-66FF-440ACF066099}"/>
              </a:ext>
            </a:extLst>
          </p:cNvPr>
          <p:cNvSpPr>
            <a:spLocks noGrp="1"/>
          </p:cNvSpPr>
          <p:nvPr>
            <p:ph type="body" idx="1"/>
          </p:nvPr>
        </p:nvSpPr>
        <p:spPr>
          <a:xfrm>
            <a:off x="514350" y="4400550"/>
            <a:ext cx="4114800" cy="3600450"/>
          </a:xfrm>
          <a:prstGeom prst="rect">
            <a:avLst/>
          </a:prstGeom>
        </p:spPr>
        <p:txBody>
          <a:bodyPr/>
          <a:lstStyle/>
          <a:p>
            <a:r>
              <a:rPr lang="en-US" sz="1200" b="0" i="0" kern="1200" dirty="0">
                <a:solidFill>
                  <a:schemeClr val="tx1"/>
                </a:solidFill>
                <a:effectLst/>
                <a:latin typeface="+mn-lt"/>
                <a:ea typeface="+mn-ea"/>
                <a:cs typeface="+mn-cs"/>
              </a:rPr>
              <a:t> </a:t>
            </a:r>
            <a:endParaRPr lang="en-US" dirty="0"/>
          </a:p>
        </p:txBody>
      </p:sp>
    </p:spTree>
    <p:extLst>
      <p:ext uri="{BB962C8B-B14F-4D97-AF65-F5344CB8AC3E}">
        <p14:creationId xmlns:p14="http://schemas.microsoft.com/office/powerpoint/2010/main" val="39259734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4B541-ED10-4721-9C38-7F72B0F81E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CED68-D779-A2A0-AFF8-F74C9F9F0963}"/>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606545D-1425-EA97-5418-FC596B1FBBC0}"/>
              </a:ext>
            </a:extLst>
          </p:cNvPr>
          <p:cNvSpPr>
            <a:spLocks noGrp="1"/>
          </p:cNvSpPr>
          <p:nvPr>
            <p:ph type="body" idx="1"/>
          </p:nvPr>
        </p:nvSpPr>
        <p:spPr>
          <a:xfrm>
            <a:off x="514350" y="4400550"/>
            <a:ext cx="4114800" cy="3600450"/>
          </a:xfrm>
          <a:prstGeom prst="rect">
            <a:avLst/>
          </a:prstGeom>
        </p:spPr>
        <p:txBody>
          <a:bodyPr/>
          <a:lstStyle/>
          <a:p>
            <a:r>
              <a:rPr lang="en-US" sz="1200" b="0" i="0" kern="1200" dirty="0">
                <a:solidFill>
                  <a:schemeClr val="tx1"/>
                </a:solidFill>
                <a:effectLst/>
                <a:latin typeface="+mn-lt"/>
                <a:ea typeface="+mn-ea"/>
                <a:cs typeface="+mn-cs"/>
              </a:rPr>
              <a:t> </a:t>
            </a:r>
            <a:endParaRPr lang="en-US" dirty="0"/>
          </a:p>
        </p:txBody>
      </p:sp>
    </p:spTree>
    <p:extLst>
      <p:ext uri="{BB962C8B-B14F-4D97-AF65-F5344CB8AC3E}">
        <p14:creationId xmlns:p14="http://schemas.microsoft.com/office/powerpoint/2010/main" val="12383970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0E4CE-0F91-D9DB-3B7F-56B6CB39A0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2A201-0075-AD78-B459-F3D3D4FB815A}"/>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A11D2AE3-6FBC-4127-1F99-B1A163DB7B8E}"/>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8283996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1C737-11F9-D2E5-8EFF-41D95974CB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61288D-9FA5-59C6-C65F-BA2C7F9E5A6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2C04A0E4-073B-BC56-7475-F7771330062B}"/>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003462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0DBA2-4C32-8C21-A32A-31C82CC938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8D0D5-15E4-2EDF-4285-A515ADD161B3}"/>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0EF032A-037E-7CEA-AE6A-2CD472FAD297}"/>
              </a:ext>
            </a:extLst>
          </p:cNvPr>
          <p:cNvSpPr>
            <a:spLocks noGrp="1"/>
          </p:cNvSpPr>
          <p:nvPr>
            <p:ph type="body" idx="1"/>
          </p:nvPr>
        </p:nvSpPr>
        <p:spPr>
          <a:xfrm>
            <a:off x="514350" y="4400550"/>
            <a:ext cx="4114800" cy="3600450"/>
          </a:xfrm>
          <a:prstGeom prst="rect">
            <a:avLst/>
          </a:prstGeo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dirty="0">
                <a:effectLst/>
              </a:rPr>
              <a:t> </a:t>
            </a:r>
            <a:endParaRPr lang="en-US" dirty="0"/>
          </a:p>
        </p:txBody>
      </p:sp>
    </p:spTree>
    <p:extLst>
      <p:ext uri="{BB962C8B-B14F-4D97-AF65-F5344CB8AC3E}">
        <p14:creationId xmlns:p14="http://schemas.microsoft.com/office/powerpoint/2010/main" val="13669617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BA6AC-2484-6588-D393-6A4518360F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B55F6C-8E60-FFD7-92D4-D0F898F29739}"/>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D994FB49-17C3-A997-542F-E8824B05A36D}"/>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21078951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CC8C4-F9EF-D5B8-A6DB-7FF30D4D8B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F9DAED-C978-86A2-7A1A-97E555521513}"/>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BB2D398B-9424-A84F-62A4-F1386273A8A0}"/>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38075533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01634-C640-798D-F7ED-55FEE5C299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4E8D62-0861-1F06-FB69-AC9EA353FF17}"/>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E0CC7CB3-07A0-FEC9-EAC7-75B3DFC26691}"/>
              </a:ext>
            </a:extLst>
          </p:cNvPr>
          <p:cNvSpPr>
            <a:spLocks noGrp="1"/>
          </p:cNvSpPr>
          <p:nvPr>
            <p:ph type="body" idx="1"/>
          </p:nvPr>
        </p:nvSpPr>
        <p:spPr>
          <a:xfrm>
            <a:off x="514350" y="4400550"/>
            <a:ext cx="4114800" cy="3600450"/>
          </a:xfrm>
          <a:prstGeom prst="rect">
            <a:avLst/>
          </a:prstGeom>
        </p:spPr>
        <p:txBody>
          <a:bodyPr/>
          <a:lstStyle/>
          <a:p>
            <a:pPr rtl="1"/>
            <a:r>
              <a:rPr lang="en-US" dirty="0"/>
              <a:t> </a:t>
            </a:r>
          </a:p>
        </p:txBody>
      </p:sp>
    </p:spTree>
    <p:extLst>
      <p:ext uri="{BB962C8B-B14F-4D97-AF65-F5344CB8AC3E}">
        <p14:creationId xmlns:p14="http://schemas.microsoft.com/office/powerpoint/2010/main" val="20836542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739AB-8A62-2786-17D2-0EA7DB990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6B76E-CB98-1158-1FDF-4B7F1A89A3F0}"/>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F4CEB8DC-15C4-DA49-855C-B1CFD270758D}"/>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15233009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698A8-7FC8-EE47-3A66-3AAF9B70BB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477925-23F3-A87A-EC6B-A6C155A0DB96}"/>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003578FC-98EA-91E5-1D70-A67FEAF1E98A}"/>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4231320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484052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rPr>
              <a:t> </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472663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0316E-50DC-7229-C77A-CEA31578EA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1F8A1E-31E4-D612-137E-25076398840D}"/>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586FB2FD-C58F-4C2D-CB1D-BC078DBB61B9}"/>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7978380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BE6E5-654D-FBD7-A667-4CAC0F057B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139454-4263-DB9B-BA0C-4B9D63100974}"/>
              </a:ext>
            </a:extLst>
          </p:cNvPr>
          <p:cNvSpPr>
            <a:spLocks noGrp="1" noRot="1" noChangeAspect="1"/>
          </p:cNvSpPr>
          <p:nvPr>
            <p:ph type="sldImg"/>
          </p:nvPr>
        </p:nvSpPr>
        <p:spPr>
          <a:xfrm>
            <a:off x="-17145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6039DDF2-07FB-6804-6C01-B7CB7B272D67}"/>
              </a:ext>
            </a:extLst>
          </p:cNvPr>
          <p:cNvSpPr>
            <a:spLocks noGrp="1"/>
          </p:cNvSpPr>
          <p:nvPr>
            <p:ph type="body" idx="1"/>
          </p:nvPr>
        </p:nvSpPr>
        <p:spPr>
          <a:xfrm>
            <a:off x="514350" y="4400550"/>
            <a:ext cx="4114800" cy="3600450"/>
          </a:xfrm>
          <a:prstGeom prst="rect">
            <a:avLst/>
          </a:prstGeom>
        </p:spPr>
        <p:txBody>
          <a:bodyPr/>
          <a:lstStyle/>
          <a:p>
            <a:pPr rtl="1"/>
            <a:r>
              <a:rPr lang="en-US" dirty="0">
                <a:effectLst/>
              </a:rPr>
              <a:t> </a:t>
            </a:r>
            <a:endParaRPr lang="en-US" dirty="0"/>
          </a:p>
        </p:txBody>
      </p:sp>
    </p:spTree>
    <p:extLst>
      <p:ext uri="{BB962C8B-B14F-4D97-AF65-F5344CB8AC3E}">
        <p14:creationId xmlns:p14="http://schemas.microsoft.com/office/powerpoint/2010/main" val="26104682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145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514350" y="4400550"/>
            <a:ext cx="4114800" cy="3600450"/>
          </a:xfrm>
          <a:prstGeom prst="rect">
            <a:avLst/>
          </a:prstGeom>
        </p:spPr>
        <p:txBody>
          <a:bodyPr/>
          <a:lstStyle/>
          <a:p>
            <a:r>
              <a:rPr lang="en-US" sz="1200" b="1" i="0" u="none" strike="noStrike" kern="1200" baseline="0" dirty="0">
                <a:solidFill>
                  <a:schemeClr val="tx1"/>
                </a:solidFill>
                <a:latin typeface="+mn-lt"/>
                <a:ea typeface="+mn-ea"/>
                <a:cs typeface="+mn-cs"/>
              </a:rPr>
              <a:t> </a:t>
            </a:r>
            <a:endParaRPr lang="en-US" dirty="0"/>
          </a:p>
        </p:txBody>
      </p:sp>
    </p:spTree>
    <p:extLst>
      <p:ext uri="{BB962C8B-B14F-4D97-AF65-F5344CB8AC3E}">
        <p14:creationId xmlns:p14="http://schemas.microsoft.com/office/powerpoint/2010/main" val="859887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13D3957-E95F-4075-AAD0-03FDEB28F96D}"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2545037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3D3957-E95F-4075-AAD0-03FDEB28F96D}"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792123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3D3957-E95F-4075-AAD0-03FDEB28F96D}"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2611024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13D3957-E95F-4075-AAD0-03FDEB28F96D}"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1018697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13D3957-E95F-4075-AAD0-03FDEB28F96D}" type="datetimeFigureOut">
              <a:rPr lang="en-US" smtClean="0"/>
              <a:t>3/21/2026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509323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13D3957-E95F-4075-AAD0-03FDEB28F96D}" type="datetimeFigureOut">
              <a:rPr lang="en-US" smtClean="0"/>
              <a:t>3/21/2026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2917502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3D3957-E95F-4075-AAD0-03FDEB28F96D}" type="datetimeFigureOut">
              <a:rPr lang="en-US" smtClean="0"/>
              <a:t>3/21/2026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2017871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3D3957-E95F-4075-AAD0-03FDEB28F96D}"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3801222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3D3957-E95F-4075-AAD0-03FDEB28F96D}"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1219632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3D3957-E95F-4075-AAD0-03FDEB28F96D}"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4047564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3D3957-E95F-4075-AAD0-03FDEB28F96D}"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875FE2-51C1-4D61-BF9C-1E2A68B349BB}" type="slidenum">
              <a:rPr lang="en-US" smtClean="0"/>
              <a:t>‹#›</a:t>
            </a:fld>
            <a:endParaRPr lang="en-US"/>
          </a:p>
        </p:txBody>
      </p:sp>
    </p:spTree>
    <p:extLst>
      <p:ext uri="{BB962C8B-B14F-4D97-AF65-F5344CB8AC3E}">
        <p14:creationId xmlns:p14="http://schemas.microsoft.com/office/powerpoint/2010/main" val="3341395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5134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4765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228050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4469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0607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D3957-E95F-4075-AAD0-03FDEB28F96D}" type="datetimeFigureOut">
              <a:rPr lang="en-US" smtClean="0"/>
              <a:t>3/21/2026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75FE2-51C1-4D61-BF9C-1E2A68B349BB}" type="slidenum">
              <a:rPr lang="en-US" smtClean="0"/>
              <a:t>‹#›</a:t>
            </a:fld>
            <a:endParaRPr lang="en-US"/>
          </a:p>
        </p:txBody>
      </p:sp>
    </p:spTree>
    <p:extLst>
      <p:ext uri="{BB962C8B-B14F-4D97-AF65-F5344CB8AC3E}">
        <p14:creationId xmlns:p14="http://schemas.microsoft.com/office/powerpoint/2010/main" val="11426621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3.emf"/></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5.jp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image" Target="../media/image40.jpeg"/><Relationship Id="rId5" Type="http://schemas.openxmlformats.org/officeDocument/2006/relationships/image" Target="../media/image39.svg"/><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9"/>
            <a:ext cx="12663752" cy="7053944"/>
          </a:xfrm>
          <a:prstGeom prst="rect">
            <a:avLst/>
          </a:prstGeom>
        </p:spPr>
      </p:pic>
      <p:sp>
        <p:nvSpPr>
          <p:cNvPr id="2" name="Rectangle: Single Corner Rounded 1"/>
          <p:cNvSpPr/>
          <p:nvPr/>
        </p:nvSpPr>
        <p:spPr>
          <a:xfrm flipV="1">
            <a:off x="48778" y="-4354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7376115" y="2180548"/>
            <a:ext cx="5336415"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MONITORING  </a:t>
            </a:r>
          </a:p>
        </p:txBody>
      </p:sp>
      <p:sp>
        <p:nvSpPr>
          <p:cNvPr id="10" name="Rectangle: Rounded Corners 9"/>
          <p:cNvSpPr/>
          <p:nvPr/>
        </p:nvSpPr>
        <p:spPr>
          <a:xfrm>
            <a:off x="5345648" y="3825538"/>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11" name="TextBox 10"/>
          <p:cNvSpPr txBox="1"/>
          <p:nvPr/>
        </p:nvSpPr>
        <p:spPr>
          <a:xfrm>
            <a:off x="7450847" y="3281132"/>
            <a:ext cx="3531123" cy="400110"/>
          </a:xfrm>
          <a:prstGeom prst="rect">
            <a:avLst/>
          </a:prstGeom>
          <a:noFill/>
        </p:spPr>
        <p:txBody>
          <a:bodyPr wrap="square" rtlCol="0">
            <a:spAutoFit/>
          </a:bodyPr>
          <a:lstStyle/>
          <a:p>
            <a:r>
              <a:rPr lang="en-US" sz="2000" dirty="0">
                <a:latin typeface="Alexandria" charset="0"/>
                <a:cs typeface="Alexandria" charset="0"/>
              </a:rPr>
              <a:t>PMG333</a:t>
            </a:r>
          </a:p>
        </p:txBody>
      </p:sp>
      <p:sp>
        <p:nvSpPr>
          <p:cNvPr id="12" name="TextBox 11"/>
          <p:cNvSpPr txBox="1"/>
          <p:nvPr/>
        </p:nvSpPr>
        <p:spPr>
          <a:xfrm>
            <a:off x="459185" y="6187540"/>
            <a:ext cx="661789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Bassel </a:t>
            </a:r>
            <a:r>
              <a:rPr lang="en-US" sz="2400" b="1" dirty="0" err="1">
                <a:solidFill>
                  <a:srgbClr val="00B0F0"/>
                </a:solidFill>
                <a:latin typeface="Alexandria" charset="0"/>
                <a:cs typeface="Alexandria" charset="0"/>
              </a:rPr>
              <a:t>alhassan</a:t>
            </a:r>
            <a:endParaRPr lang="en-US" sz="2400" b="1" dirty="0">
              <a:solidFill>
                <a:srgbClr val="00B0F0"/>
              </a:solidFill>
              <a:latin typeface="Alexandria" charset="0"/>
              <a:cs typeface="Alexandria" charset="0"/>
            </a:endParaRPr>
          </a:p>
        </p:txBody>
      </p:sp>
      <p:sp>
        <p:nvSpPr>
          <p:cNvPr id="13" name="TextBox 12"/>
          <p:cNvSpPr txBox="1"/>
          <p:nvPr/>
        </p:nvSpPr>
        <p:spPr>
          <a:xfrm>
            <a:off x="459186" y="5830968"/>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3000" y="59790"/>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90318" y="4249013"/>
            <a:ext cx="6383135" cy="112115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latin typeface="+mn-lt"/>
              <a:cs typeface="Times New Roman" panose="02020603050405020304" pitchFamily="18" charset="0"/>
            </a:endParaRPr>
          </a:p>
          <a:p>
            <a:r>
              <a:rPr lang="en-US" sz="2400" b="1" dirty="0">
                <a:latin typeface="+mn-lt"/>
                <a:cs typeface="+mn-cs"/>
              </a:rPr>
              <a:t> COST&amp; TIME MONITORING 1   </a:t>
            </a:r>
            <a:endParaRPr lang="ar-EG" sz="2400" b="1" dirty="0">
              <a:latin typeface="+mn-lt"/>
              <a:cs typeface="+mn-cs"/>
            </a:endParaRPr>
          </a:p>
        </p:txBody>
      </p:sp>
      <p:pic>
        <p:nvPicPr>
          <p:cNvPr id="27" name="Picture Placeholder 26">
            <a:extLst>
              <a:ext uri="{FF2B5EF4-FFF2-40B4-BE49-F238E27FC236}">
                <a16:creationId xmlns:a16="http://schemas.microsoft.com/office/drawing/2014/main" id="{9A21D400-EB0C-0311-6AC6-6F505C40C283}"/>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341" r="4341"/>
          <a:stretch>
            <a:fillRect/>
          </a:stretch>
        </p:blipFill>
        <p:spPr>
          <a:xfrm>
            <a:off x="2" y="1"/>
            <a:ext cx="8350897" cy="5111795"/>
          </a:xfr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9A4D9-3082-A578-43E7-33893734B8B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09983BB8-999A-BA7B-5BB7-040CEE84C187}"/>
              </a:ext>
            </a:extLst>
          </p:cNvPr>
          <p:cNvSpPr/>
          <p:nvPr/>
        </p:nvSpPr>
        <p:spPr>
          <a:xfrm>
            <a:off x="689640" y="165421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DEB4B725-2305-F458-8964-EE0C3F3151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8C3F8EAB-6EDA-B235-B406-59182AD2E2FB}"/>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a:t>
            </a:fld>
            <a:endParaRPr lang="en-US" sz="1600" dirty="0">
              <a:solidFill>
                <a:srgbClr val="44546A"/>
              </a:solidFill>
            </a:endParaRPr>
          </a:p>
        </p:txBody>
      </p:sp>
      <p:sp>
        <p:nvSpPr>
          <p:cNvPr id="15" name="Rectangle 14">
            <a:extLst>
              <a:ext uri="{FF2B5EF4-FFF2-40B4-BE49-F238E27FC236}">
                <a16:creationId xmlns:a16="http://schemas.microsoft.com/office/drawing/2014/main" id="{153E5D71-24FF-EB80-9D06-6337785D7B91}"/>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2668BD81-297F-08ED-EC8E-D1ECCD7AF753}"/>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B0CBEE8B-E2AC-990A-8076-2118F9C36D0A}"/>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6D837767-698E-24B9-E50A-7F44C78F663C}"/>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F0C59A2C-9004-3C08-0252-1B8BA6AFBFD7}"/>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Lecture Contents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Picture 1">
            <a:extLst>
              <a:ext uri="{FF2B5EF4-FFF2-40B4-BE49-F238E27FC236}">
                <a16:creationId xmlns:a16="http://schemas.microsoft.com/office/drawing/2014/main" id="{76C54BB9-1DBB-8000-AD93-6185C08DDCFF}"/>
              </a:ext>
            </a:extLst>
          </p:cNvPr>
          <p:cNvPicPr>
            <a:picLocks noChangeAspect="1"/>
          </p:cNvPicPr>
          <p:nvPr/>
        </p:nvPicPr>
        <p:blipFill>
          <a:blip r:embed="rId4"/>
          <a:srcRect l="16977" t="21917" r="18676" b="12516"/>
          <a:stretch>
            <a:fillRect/>
          </a:stretch>
        </p:blipFill>
        <p:spPr>
          <a:xfrm>
            <a:off x="1036320" y="1931627"/>
            <a:ext cx="10119360" cy="4222889"/>
          </a:xfrm>
          <a:prstGeom prst="rect">
            <a:avLst/>
          </a:prstGeom>
        </p:spPr>
      </p:pic>
    </p:spTree>
    <p:extLst>
      <p:ext uri="{BB962C8B-B14F-4D97-AF65-F5344CB8AC3E}">
        <p14:creationId xmlns:p14="http://schemas.microsoft.com/office/powerpoint/2010/main" val="1818064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30465-1396-4EAC-7673-8C9C6312691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79FBC58-4511-BFC2-74B3-2DEFCAEE1126}"/>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4C3FF12B-41C8-C0CF-5A5D-AECE3F92CF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D7B1CA65-08C3-B6EE-75A0-506CF6E573D4}"/>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3</a:t>
            </a:fld>
            <a:endParaRPr lang="en-US" sz="1600" dirty="0">
              <a:solidFill>
                <a:srgbClr val="44546A"/>
              </a:solidFill>
            </a:endParaRPr>
          </a:p>
        </p:txBody>
      </p:sp>
      <p:sp>
        <p:nvSpPr>
          <p:cNvPr id="15" name="Rectangle 14">
            <a:extLst>
              <a:ext uri="{FF2B5EF4-FFF2-40B4-BE49-F238E27FC236}">
                <a16:creationId xmlns:a16="http://schemas.microsoft.com/office/drawing/2014/main" id="{16E07B4D-FC54-1B90-EA69-7152E77418F2}"/>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C10249A4-4882-BC60-D5A2-F2AA816DF870}"/>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C5059353-77CD-1834-C178-116A07CED2D1}"/>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97929C1-D882-B04F-BDEF-EE815ABFEE15}"/>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3074" name="Picture 2">
            <a:extLst>
              <a:ext uri="{FF2B5EF4-FFF2-40B4-BE49-F238E27FC236}">
                <a16:creationId xmlns:a16="http://schemas.microsoft.com/office/drawing/2014/main" id="{3AE5C483-B6AE-E82B-8BAC-73CEBF5EE3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541" y="1861350"/>
            <a:ext cx="10486103" cy="4508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276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380BC-0B77-BD99-9DC2-5D0D4CB2E1E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9AF8C06-7764-7D24-DDE1-4E82F282167E}"/>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18F8558F-2ACA-EC06-F775-C0E58C1331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E2DB7E4F-EA2F-73D9-A267-AF455C27AD11}"/>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4</a:t>
            </a:fld>
            <a:endParaRPr lang="en-US" sz="1600" dirty="0">
              <a:solidFill>
                <a:srgbClr val="44546A"/>
              </a:solidFill>
            </a:endParaRPr>
          </a:p>
        </p:txBody>
      </p:sp>
      <p:sp>
        <p:nvSpPr>
          <p:cNvPr id="15" name="Rectangle 14">
            <a:extLst>
              <a:ext uri="{FF2B5EF4-FFF2-40B4-BE49-F238E27FC236}">
                <a16:creationId xmlns:a16="http://schemas.microsoft.com/office/drawing/2014/main" id="{A462CE8B-9494-E7C8-4877-27712AB52432}"/>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9C639E79-98EB-1D2C-84B6-E9833ADC8CB1}"/>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EB34B927-5D98-8909-576F-ED3D73F8AD62}"/>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48364523-4785-01B7-1505-01B27F6BAB01}"/>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B19B2571-4B0F-B5D6-3DB1-E67CF290204D}"/>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ISO 21508:2018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BB03499C-16AB-860A-9A12-181C448689BA}"/>
              </a:ext>
            </a:extLst>
          </p:cNvPr>
          <p:cNvPicPr>
            <a:picLocks noChangeAspect="1"/>
          </p:cNvPicPr>
          <p:nvPr/>
        </p:nvPicPr>
        <p:blipFill>
          <a:blip r:embed="rId4"/>
          <a:srcRect l="6184" t="15275" r="5046" b="12854"/>
          <a:stretch>
            <a:fillRect/>
          </a:stretch>
        </p:blipFill>
        <p:spPr>
          <a:xfrm>
            <a:off x="711200" y="1941641"/>
            <a:ext cx="10505440" cy="4381436"/>
          </a:xfrm>
          <a:prstGeom prst="rect">
            <a:avLst/>
          </a:prstGeom>
        </p:spPr>
      </p:pic>
    </p:spTree>
    <p:extLst>
      <p:ext uri="{BB962C8B-B14F-4D97-AF65-F5344CB8AC3E}">
        <p14:creationId xmlns:p14="http://schemas.microsoft.com/office/powerpoint/2010/main" val="3730508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D79D7-BF10-DCBC-CB2C-460A31200D0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71A2433-DD48-5424-C2AF-081FEBF2C06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9EAD7FEB-D1B1-61B5-BC85-03FE020989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02C7332A-8750-02BA-BEA1-5CE910C697B4}"/>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5</a:t>
            </a:fld>
            <a:endParaRPr lang="en-US" sz="1600" dirty="0">
              <a:solidFill>
                <a:srgbClr val="44546A"/>
              </a:solidFill>
            </a:endParaRPr>
          </a:p>
        </p:txBody>
      </p:sp>
      <p:sp>
        <p:nvSpPr>
          <p:cNvPr id="15" name="Rectangle 14">
            <a:extLst>
              <a:ext uri="{FF2B5EF4-FFF2-40B4-BE49-F238E27FC236}">
                <a16:creationId xmlns:a16="http://schemas.microsoft.com/office/drawing/2014/main" id="{E24E7615-57AD-4C6D-1BEE-469F789D7A17}"/>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896A373C-99AA-7925-2D3B-8CD7526EEEEC}"/>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7AA920B4-EECA-4990-B79A-349CB9A1D632}"/>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8CEBAE9F-D729-A945-B204-63B7DF2205FE}"/>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92416104-CC00-EDAE-5FB5-2B8E9AEECEE7}"/>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Scope &amp; Objective of ISO 21508:2018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B586F1E1-F494-6B10-8AB7-B602DB87521B}"/>
              </a:ext>
            </a:extLst>
          </p:cNvPr>
          <p:cNvPicPr>
            <a:picLocks noChangeAspect="1"/>
          </p:cNvPicPr>
          <p:nvPr/>
        </p:nvPicPr>
        <p:blipFill>
          <a:blip r:embed="rId4"/>
          <a:srcRect l="5327" t="16558" r="6047" b="12605"/>
          <a:stretch>
            <a:fillRect/>
          </a:stretch>
        </p:blipFill>
        <p:spPr>
          <a:xfrm>
            <a:off x="711574" y="1957053"/>
            <a:ext cx="10409247" cy="4412732"/>
          </a:xfrm>
          <a:prstGeom prst="rect">
            <a:avLst/>
          </a:prstGeom>
        </p:spPr>
      </p:pic>
    </p:spTree>
    <p:extLst>
      <p:ext uri="{BB962C8B-B14F-4D97-AF65-F5344CB8AC3E}">
        <p14:creationId xmlns:p14="http://schemas.microsoft.com/office/powerpoint/2010/main" val="4229567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88CB9-8E7D-4569-B971-9AA54FAEA326}"/>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152F2B3-B6BB-DFC6-3607-4739CEBB4C61}"/>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910D5EA0-6A14-9035-56F5-643975C838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D411CDF7-45A8-4E47-AFB4-A9784AC82A8D}"/>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6</a:t>
            </a:fld>
            <a:endParaRPr lang="en-US" sz="1600" dirty="0">
              <a:solidFill>
                <a:srgbClr val="44546A"/>
              </a:solidFill>
            </a:endParaRPr>
          </a:p>
        </p:txBody>
      </p:sp>
      <p:sp>
        <p:nvSpPr>
          <p:cNvPr id="15" name="Rectangle 14">
            <a:extLst>
              <a:ext uri="{FF2B5EF4-FFF2-40B4-BE49-F238E27FC236}">
                <a16:creationId xmlns:a16="http://schemas.microsoft.com/office/drawing/2014/main" id="{9F1A9C56-5748-C325-6EE1-418224990081}"/>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7AF8E14E-0D7A-0D5F-17C4-19AE63394D7E}"/>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26925C64-D44A-13D3-04DB-4530C6CDC8E1}"/>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1D21F346-2730-2796-F853-2498C397ACB4}"/>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56E9D092-7A70-5A0E-E351-B718F32F3BC5}"/>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EVM Implementation Steps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10C9AB39-F435-7562-3046-906DB59D6EDF}"/>
              </a:ext>
            </a:extLst>
          </p:cNvPr>
          <p:cNvPicPr>
            <a:picLocks noChangeAspect="1"/>
          </p:cNvPicPr>
          <p:nvPr/>
        </p:nvPicPr>
        <p:blipFill>
          <a:blip r:embed="rId4"/>
          <a:srcRect l="4054" t="18686" r="5291" b="9376"/>
          <a:stretch>
            <a:fillRect/>
          </a:stretch>
        </p:blipFill>
        <p:spPr>
          <a:xfrm>
            <a:off x="897366" y="1837989"/>
            <a:ext cx="10225336" cy="4485088"/>
          </a:xfrm>
          <a:prstGeom prst="rect">
            <a:avLst/>
          </a:prstGeom>
        </p:spPr>
      </p:pic>
    </p:spTree>
    <p:extLst>
      <p:ext uri="{BB962C8B-B14F-4D97-AF65-F5344CB8AC3E}">
        <p14:creationId xmlns:p14="http://schemas.microsoft.com/office/powerpoint/2010/main" val="1760371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676787-C96F-5A5C-B50C-430E34F37F0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0EBF6B9-31D5-9BFB-A84D-CCA43B0500E0}"/>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82658BD7-7D9A-705E-622C-56274E3D46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E6DD5B2D-EC63-64EE-8F7B-FCF3CA07563B}"/>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7</a:t>
            </a:fld>
            <a:endParaRPr lang="en-US" sz="1600" dirty="0">
              <a:solidFill>
                <a:srgbClr val="44546A"/>
              </a:solidFill>
            </a:endParaRPr>
          </a:p>
        </p:txBody>
      </p:sp>
      <p:sp>
        <p:nvSpPr>
          <p:cNvPr id="15" name="Rectangle 14">
            <a:extLst>
              <a:ext uri="{FF2B5EF4-FFF2-40B4-BE49-F238E27FC236}">
                <a16:creationId xmlns:a16="http://schemas.microsoft.com/office/drawing/2014/main" id="{F6B6E2F3-77EB-BF74-66C3-4959DC69B9E2}"/>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1B39911E-CADA-4CF8-2DC3-BBB646B1BACE}"/>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6EDAFE5D-029A-FC41-7C62-51330AB990C6}"/>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9B397CB-F3AC-1EE8-50D6-0DEE11F55D0D}"/>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2" name="Image 1" descr="preencoded.png">
            <a:extLst>
              <a:ext uri="{FF2B5EF4-FFF2-40B4-BE49-F238E27FC236}">
                <a16:creationId xmlns:a16="http://schemas.microsoft.com/office/drawing/2014/main" id="{82CDC20D-7C7E-6E2D-ABB3-90C6EB899235}"/>
              </a:ext>
            </a:extLst>
          </p:cNvPr>
          <p:cNvPicPr>
            <a:picLocks noChangeAspect="1"/>
          </p:cNvPicPr>
          <p:nvPr/>
        </p:nvPicPr>
        <p:blipFill>
          <a:blip r:embed="rId4"/>
          <a:srcRect l="9707" t="25329" r="6607" b="5051"/>
          <a:stretch>
            <a:fillRect/>
          </a:stretch>
        </p:blipFill>
        <p:spPr>
          <a:xfrm>
            <a:off x="805541" y="1805044"/>
            <a:ext cx="10580917" cy="4491782"/>
          </a:xfrm>
          <a:prstGeom prst="rect">
            <a:avLst/>
          </a:prstGeom>
        </p:spPr>
      </p:pic>
      <p:sp>
        <p:nvSpPr>
          <p:cNvPr id="4" name="TextBox 3">
            <a:extLst>
              <a:ext uri="{FF2B5EF4-FFF2-40B4-BE49-F238E27FC236}">
                <a16:creationId xmlns:a16="http://schemas.microsoft.com/office/drawing/2014/main" id="{AC7F4CC3-5B32-1D52-9E8F-BF4A8D12515B}"/>
              </a:ext>
            </a:extLst>
          </p:cNvPr>
          <p:cNvSpPr txBox="1"/>
          <p:nvPr/>
        </p:nvSpPr>
        <p:spPr>
          <a:xfrm>
            <a:off x="2066931" y="758779"/>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EVM Implementation Steps  </a:t>
            </a:r>
          </a:p>
          <a:p>
            <a:pPr rtl="1"/>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044859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54EB7-58CC-3BF1-23E1-59EA9E337335}"/>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F078D9C-E6FE-1ED3-50A5-F69745BDBCE9}"/>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9D810FBD-D1BB-94D0-3316-22F65DD405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FBB05E6C-7AB2-6D01-C5F8-9B080A16ED42}"/>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8</a:t>
            </a:fld>
            <a:endParaRPr lang="en-US" sz="1600" dirty="0">
              <a:solidFill>
                <a:srgbClr val="44546A"/>
              </a:solidFill>
            </a:endParaRPr>
          </a:p>
        </p:txBody>
      </p:sp>
      <p:sp>
        <p:nvSpPr>
          <p:cNvPr id="15" name="Rectangle 14">
            <a:extLst>
              <a:ext uri="{FF2B5EF4-FFF2-40B4-BE49-F238E27FC236}">
                <a16:creationId xmlns:a16="http://schemas.microsoft.com/office/drawing/2014/main" id="{089D002C-BEA3-220A-15BD-A11924C3758B}"/>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528EAD7D-43DA-5339-9D87-AA335F38CA24}"/>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18E62274-B4E0-3A15-150E-633218244EEF}"/>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87106C5-C357-3AAD-D8B7-52E1C902F6D6}"/>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319DDBC2-BFB4-9E69-55AE-6D2426A3358D}"/>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1: Decompose the Project Scope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CE328A15-E7ED-F2CD-E04C-C92E44171C30}"/>
              </a:ext>
            </a:extLst>
          </p:cNvPr>
          <p:cNvPicPr>
            <a:picLocks noChangeAspect="1"/>
          </p:cNvPicPr>
          <p:nvPr/>
        </p:nvPicPr>
        <p:blipFill>
          <a:blip r:embed="rId4"/>
          <a:srcRect l="5768" t="14399" r="5618" b="15124"/>
          <a:stretch>
            <a:fillRect/>
          </a:stretch>
        </p:blipFill>
        <p:spPr>
          <a:xfrm>
            <a:off x="828589" y="2142478"/>
            <a:ext cx="10303020" cy="4012039"/>
          </a:xfrm>
          <a:prstGeom prst="rect">
            <a:avLst/>
          </a:prstGeom>
        </p:spPr>
      </p:pic>
    </p:spTree>
    <p:extLst>
      <p:ext uri="{BB962C8B-B14F-4D97-AF65-F5344CB8AC3E}">
        <p14:creationId xmlns:p14="http://schemas.microsoft.com/office/powerpoint/2010/main" val="1058315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9716C-C9E0-D24A-0B55-2ED95A5ED8F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9D012DC-AB68-7C10-D1BF-3121C5B89155}"/>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7B308F17-B25E-188B-66D6-262C8B3CB1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7E025C21-10DF-1548-C1F6-2BF77B979863}"/>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9</a:t>
            </a:fld>
            <a:endParaRPr lang="en-US" sz="1600" dirty="0">
              <a:solidFill>
                <a:srgbClr val="44546A"/>
              </a:solidFill>
            </a:endParaRPr>
          </a:p>
        </p:txBody>
      </p:sp>
      <p:sp>
        <p:nvSpPr>
          <p:cNvPr id="15" name="Rectangle 14">
            <a:extLst>
              <a:ext uri="{FF2B5EF4-FFF2-40B4-BE49-F238E27FC236}">
                <a16:creationId xmlns:a16="http://schemas.microsoft.com/office/drawing/2014/main" id="{22CCFD08-88F8-75DF-0341-C2C9B6B3FFC7}"/>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5D9ADC19-EA28-7B37-956C-1D92E15A2EBF}"/>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987DFA5A-97B6-C0A1-AC79-AC42C813D6F0}"/>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75340538-45B5-F602-2344-6615966F40C6}"/>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7CF3B097-58B4-16CE-0586-701C616A2EA5}"/>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General Concepts of WBS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DD07ACDF-71EA-8CE3-02A5-D8D6B84C474F}"/>
              </a:ext>
            </a:extLst>
          </p:cNvPr>
          <p:cNvPicPr>
            <a:picLocks noChangeAspect="1"/>
          </p:cNvPicPr>
          <p:nvPr/>
        </p:nvPicPr>
        <p:blipFill>
          <a:blip r:embed="rId4"/>
          <a:srcRect l="5428" t="14539" r="5262" b="10809"/>
          <a:stretch>
            <a:fillRect/>
          </a:stretch>
        </p:blipFill>
        <p:spPr>
          <a:xfrm>
            <a:off x="825264" y="1988547"/>
            <a:ext cx="10253044" cy="4334530"/>
          </a:xfrm>
          <a:prstGeom prst="rect">
            <a:avLst/>
          </a:prstGeom>
        </p:spPr>
      </p:pic>
    </p:spTree>
    <p:extLst>
      <p:ext uri="{BB962C8B-B14F-4D97-AF65-F5344CB8AC3E}">
        <p14:creationId xmlns:p14="http://schemas.microsoft.com/office/powerpoint/2010/main" val="2605392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C33D6-8025-530C-7B3F-636481E4F3C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731EAF33-75C4-E379-6D68-55CCB3FF71D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D63D7B07-BF57-17CD-0136-989C687FAD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9F448CEF-11E3-41BA-F733-BF429F59E3EC}"/>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10</a:t>
            </a:fld>
            <a:endParaRPr lang="en-US" sz="1600" dirty="0">
              <a:solidFill>
                <a:srgbClr val="44546A"/>
              </a:solidFill>
            </a:endParaRPr>
          </a:p>
        </p:txBody>
      </p:sp>
      <p:sp>
        <p:nvSpPr>
          <p:cNvPr id="15" name="Rectangle 14">
            <a:extLst>
              <a:ext uri="{FF2B5EF4-FFF2-40B4-BE49-F238E27FC236}">
                <a16:creationId xmlns:a16="http://schemas.microsoft.com/office/drawing/2014/main" id="{BD934B62-4E1C-4C99-9C30-42C279081A15}"/>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33FACF6D-A6EB-59C0-EB70-492FD2B3D565}"/>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2BC821E5-3EFB-2B80-8BDA-AB2B397744A5}"/>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DF7E4CBA-0A43-5566-4E94-D11181B48322}"/>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35C0B48C-4B7F-2003-D441-DA36438C7F9F}"/>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Characteristics of an Effective WBS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676B5A43-5D9F-E77B-55CD-AB3430EF7EF1}"/>
              </a:ext>
            </a:extLst>
          </p:cNvPr>
          <p:cNvPicPr>
            <a:picLocks noChangeAspect="1"/>
          </p:cNvPicPr>
          <p:nvPr/>
        </p:nvPicPr>
        <p:blipFill>
          <a:blip r:embed="rId4"/>
          <a:srcRect l="6070" t="13184" r="5664" b="4726"/>
          <a:stretch>
            <a:fillRect/>
          </a:stretch>
        </p:blipFill>
        <p:spPr>
          <a:xfrm>
            <a:off x="944973" y="1945274"/>
            <a:ext cx="10107089" cy="4209243"/>
          </a:xfrm>
          <a:prstGeom prst="rect">
            <a:avLst/>
          </a:prstGeom>
        </p:spPr>
      </p:pic>
    </p:spTree>
    <p:extLst>
      <p:ext uri="{BB962C8B-B14F-4D97-AF65-F5344CB8AC3E}">
        <p14:creationId xmlns:p14="http://schemas.microsoft.com/office/powerpoint/2010/main" val="2626554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18218-2931-56F6-12DF-213F67E84E1A}"/>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6B10D36-9E15-2B26-2C86-036B07D12566}"/>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8A1B2D25-FC45-746E-5C21-95AE5EB6B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BDBBBAF0-1D3F-5C96-5F2C-A9026DF08100}"/>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11</a:t>
            </a:fld>
            <a:endParaRPr lang="en-US" sz="1600" dirty="0">
              <a:solidFill>
                <a:srgbClr val="44546A"/>
              </a:solidFill>
            </a:endParaRPr>
          </a:p>
        </p:txBody>
      </p:sp>
      <p:sp>
        <p:nvSpPr>
          <p:cNvPr id="15" name="Rectangle 14">
            <a:extLst>
              <a:ext uri="{FF2B5EF4-FFF2-40B4-BE49-F238E27FC236}">
                <a16:creationId xmlns:a16="http://schemas.microsoft.com/office/drawing/2014/main" id="{FB4152BB-4322-F438-E4CF-6298995C6BFC}"/>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931A0622-BF08-F9F2-F89E-C907FB4B5077}"/>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5B65DB0B-97B6-8B73-6996-6B702D7B468C}"/>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1A0C719-1461-303B-4CB0-57C3C9412887}"/>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A53845C7-E219-5632-AB1A-28E8B062AB2B}"/>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Work Packages &amp; WBS Dictionary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D8FFBD1A-2775-043D-D28C-6BBEE05DD559}"/>
              </a:ext>
            </a:extLst>
          </p:cNvPr>
          <p:cNvPicPr>
            <a:picLocks noChangeAspect="1"/>
          </p:cNvPicPr>
          <p:nvPr/>
        </p:nvPicPr>
        <p:blipFill>
          <a:blip r:embed="rId4"/>
          <a:srcRect l="4916" t="13964" r="6373" b="5332"/>
          <a:stretch>
            <a:fillRect/>
          </a:stretch>
        </p:blipFill>
        <p:spPr>
          <a:xfrm>
            <a:off x="897365" y="1973379"/>
            <a:ext cx="10394749" cy="4396406"/>
          </a:xfrm>
          <a:prstGeom prst="rect">
            <a:avLst/>
          </a:prstGeom>
        </p:spPr>
      </p:pic>
    </p:spTree>
    <p:extLst>
      <p:ext uri="{BB962C8B-B14F-4D97-AF65-F5344CB8AC3E}">
        <p14:creationId xmlns:p14="http://schemas.microsoft.com/office/powerpoint/2010/main" val="3620696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34A1D-CFBA-CF26-1B72-AF1158894DC8}"/>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AF76A61-4C47-5819-4973-624C2639A934}"/>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2EE5EBC9-92AE-8599-4E80-16E0139A0B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09E379E0-1B4A-F00A-3CFA-058DFC09A55B}"/>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12</a:t>
            </a:fld>
            <a:endParaRPr lang="en-US" sz="1600" dirty="0">
              <a:solidFill>
                <a:srgbClr val="44546A"/>
              </a:solidFill>
            </a:endParaRPr>
          </a:p>
        </p:txBody>
      </p:sp>
      <p:sp>
        <p:nvSpPr>
          <p:cNvPr id="15" name="Rectangle 14">
            <a:extLst>
              <a:ext uri="{FF2B5EF4-FFF2-40B4-BE49-F238E27FC236}">
                <a16:creationId xmlns:a16="http://schemas.microsoft.com/office/drawing/2014/main" id="{DB7BE40C-5318-9A49-FCB1-C332BC0F7443}"/>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E788F6D5-4142-79A5-4237-18FDEDA15199}"/>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3355E434-8D26-B965-192B-BD413682202B}"/>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F2826331-18CC-D833-B644-326235733234}"/>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A28D4B47-6204-F481-92A1-E1723A0EFEE4}"/>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Practical Example 1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3C8F3D8C-0B17-903E-413B-C32873635D92}"/>
              </a:ext>
            </a:extLst>
          </p:cNvPr>
          <p:cNvPicPr>
            <a:picLocks noChangeAspect="1"/>
          </p:cNvPicPr>
          <p:nvPr/>
        </p:nvPicPr>
        <p:blipFill>
          <a:blip r:embed="rId4"/>
          <a:srcRect l="5794" t="11762" r="4621" b="5350"/>
          <a:stretch>
            <a:fillRect/>
          </a:stretch>
        </p:blipFill>
        <p:spPr>
          <a:xfrm>
            <a:off x="897366" y="1884893"/>
            <a:ext cx="10239557" cy="4438183"/>
          </a:xfrm>
          <a:prstGeom prst="rect">
            <a:avLst/>
          </a:prstGeom>
        </p:spPr>
      </p:pic>
    </p:spTree>
    <p:extLst>
      <p:ext uri="{BB962C8B-B14F-4D97-AF65-F5344CB8AC3E}">
        <p14:creationId xmlns:p14="http://schemas.microsoft.com/office/powerpoint/2010/main" val="3399763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8DBA7-F7B7-8882-8380-5A6E32993D0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EEE7E74-BF63-33F5-64BD-D45B0160BEF4}"/>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432FDB38-8BD6-53CC-E2C9-3B85AF62E3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4215D548-B5FB-1DAF-AA7B-C6B2DFCEE4C4}"/>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13</a:t>
            </a:fld>
            <a:endParaRPr lang="en-US" sz="1600" dirty="0">
              <a:solidFill>
                <a:srgbClr val="44546A"/>
              </a:solidFill>
            </a:endParaRPr>
          </a:p>
        </p:txBody>
      </p:sp>
      <p:sp>
        <p:nvSpPr>
          <p:cNvPr id="15" name="Rectangle 14">
            <a:extLst>
              <a:ext uri="{FF2B5EF4-FFF2-40B4-BE49-F238E27FC236}">
                <a16:creationId xmlns:a16="http://schemas.microsoft.com/office/drawing/2014/main" id="{F64F7784-AAED-845B-52DD-E8AE1754C337}"/>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5370145A-F94A-D38C-5220-4380C2B1A77D}"/>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403E5920-D8F4-DEDD-F78F-D0A46F440626}"/>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FD1C3C5-83DB-85A7-6C3B-98CB482F87E8}"/>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299E7DDC-F533-7F48-19F6-14500FD839F4}"/>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Practical Example 2: Smartphone App Development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F78558D3-53BA-4AA2-38B7-E40D0C477E38}"/>
              </a:ext>
            </a:extLst>
          </p:cNvPr>
          <p:cNvPicPr>
            <a:picLocks noChangeAspect="1"/>
          </p:cNvPicPr>
          <p:nvPr/>
        </p:nvPicPr>
        <p:blipFill>
          <a:blip r:embed="rId4"/>
          <a:srcRect l="4117" t="14924" r="4319" b="10326"/>
          <a:stretch>
            <a:fillRect/>
          </a:stretch>
        </p:blipFill>
        <p:spPr>
          <a:xfrm>
            <a:off x="718163" y="1884894"/>
            <a:ext cx="10573952" cy="4516385"/>
          </a:xfrm>
          <a:prstGeom prst="rect">
            <a:avLst/>
          </a:prstGeom>
        </p:spPr>
      </p:pic>
    </p:spTree>
    <p:extLst>
      <p:ext uri="{BB962C8B-B14F-4D97-AF65-F5344CB8AC3E}">
        <p14:creationId xmlns:p14="http://schemas.microsoft.com/office/powerpoint/2010/main" val="4133216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824F1-5D44-FD82-686E-2F94828D6A6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2D80EDA-0541-CD41-CDE3-AA80B3EDCDE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05623AC2-3F41-050A-6FF5-4D2837D932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AD4EFB21-8AEE-9A8C-DE3C-E45BA739E89E}"/>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14</a:t>
            </a:fld>
            <a:endParaRPr lang="en-US" sz="1600" dirty="0">
              <a:solidFill>
                <a:srgbClr val="44546A"/>
              </a:solidFill>
            </a:endParaRPr>
          </a:p>
        </p:txBody>
      </p:sp>
      <p:sp>
        <p:nvSpPr>
          <p:cNvPr id="15" name="Rectangle 14">
            <a:extLst>
              <a:ext uri="{FF2B5EF4-FFF2-40B4-BE49-F238E27FC236}">
                <a16:creationId xmlns:a16="http://schemas.microsoft.com/office/drawing/2014/main" id="{5E88051E-75C7-210D-EB43-55708C2A3486}"/>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31A4D713-51DB-8C41-A664-CC92A8FEC4FC}"/>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1E516FED-0CD3-026D-4513-6CFA8A149809}"/>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F8E3C2C3-019C-AEBF-8B6D-93F3B028DFDE}"/>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6B392AD3-EE90-8E1A-FC84-CDF687671507}"/>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Takeaways  </a:t>
            </a:r>
          </a:p>
          <a:p>
            <a:pPr rtl="1"/>
            <a:r>
              <a:rPr lang="en-US" sz="2400" b="1" dirty="0">
                <a:solidFill>
                  <a:srgbClr val="00B0F0"/>
                </a:solidFill>
                <a:cs typeface="+mj-cs"/>
              </a:rPr>
              <a:t> </a:t>
            </a:r>
            <a:endParaRPr lang="ar-EG" sz="2400" b="1" dirty="0">
              <a:solidFill>
                <a:srgbClr val="00B0F0"/>
              </a:solidFill>
              <a:cs typeface="+mj-cs"/>
            </a:endParaRPr>
          </a:p>
        </p:txBody>
      </p:sp>
      <p:pic>
        <p:nvPicPr>
          <p:cNvPr id="4" name="Image 1" descr="preencoded.png">
            <a:extLst>
              <a:ext uri="{FF2B5EF4-FFF2-40B4-BE49-F238E27FC236}">
                <a16:creationId xmlns:a16="http://schemas.microsoft.com/office/drawing/2014/main" id="{00E918E7-14DF-880B-0F56-257DC025919F}"/>
              </a:ext>
            </a:extLst>
          </p:cNvPr>
          <p:cNvPicPr>
            <a:picLocks noChangeAspect="1"/>
          </p:cNvPicPr>
          <p:nvPr/>
        </p:nvPicPr>
        <p:blipFill>
          <a:blip r:embed="rId4"/>
          <a:srcRect l="5168" t="23965" r="7071" b="6038"/>
          <a:stretch>
            <a:fillRect/>
          </a:stretch>
        </p:blipFill>
        <p:spPr>
          <a:xfrm>
            <a:off x="805541" y="1853400"/>
            <a:ext cx="10261044" cy="4469677"/>
          </a:xfrm>
          <a:prstGeom prst="rect">
            <a:avLst/>
          </a:prstGeom>
        </p:spPr>
      </p:pic>
    </p:spTree>
    <p:extLst>
      <p:ext uri="{BB962C8B-B14F-4D97-AF65-F5344CB8AC3E}">
        <p14:creationId xmlns:p14="http://schemas.microsoft.com/office/powerpoint/2010/main" val="2197678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4FC8A-CF1F-D63F-AC7C-E06DC8EAFED1}"/>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0D1B8A0-4E79-D451-FD58-D96B562A8CCA}"/>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4B4FDF2F-BE99-302E-B0CA-397E65609B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2F4AC2A8-3083-6F4C-B6A3-6885AAF9CC52}"/>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15</a:t>
            </a:fld>
            <a:endParaRPr lang="en-US" sz="1600" dirty="0">
              <a:solidFill>
                <a:srgbClr val="44546A"/>
              </a:solidFill>
            </a:endParaRPr>
          </a:p>
        </p:txBody>
      </p:sp>
      <p:sp>
        <p:nvSpPr>
          <p:cNvPr id="15" name="Rectangle 14">
            <a:extLst>
              <a:ext uri="{FF2B5EF4-FFF2-40B4-BE49-F238E27FC236}">
                <a16:creationId xmlns:a16="http://schemas.microsoft.com/office/drawing/2014/main" id="{8F3B9B0B-DEB2-146B-BB28-C212051C6429}"/>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32E8FEA6-B891-49BD-AB53-9A20DC0B4338}"/>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B84791AD-8559-FBE6-BEE3-F7815358422E}"/>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FBB641AC-ED78-E24A-8BFF-DDCBCE288A12}"/>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B9C255CA-34EA-B99A-36FD-A405B2E9386E}"/>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Step2: Assign Responsibility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E3946038-4AA5-7A33-6807-BA61371B51B6}"/>
              </a:ext>
            </a:extLst>
          </p:cNvPr>
          <p:cNvPicPr>
            <a:picLocks noChangeAspect="1"/>
          </p:cNvPicPr>
          <p:nvPr/>
        </p:nvPicPr>
        <p:blipFill>
          <a:blip r:embed="rId4"/>
          <a:srcRect l="4057" t="23153" r="7652"/>
          <a:stretch>
            <a:fillRect/>
          </a:stretch>
        </p:blipFill>
        <p:spPr>
          <a:xfrm>
            <a:off x="897367" y="1884894"/>
            <a:ext cx="10180942" cy="4520627"/>
          </a:xfrm>
          <a:prstGeom prst="rect">
            <a:avLst/>
          </a:prstGeom>
        </p:spPr>
      </p:pic>
    </p:spTree>
    <p:extLst>
      <p:ext uri="{BB962C8B-B14F-4D97-AF65-F5344CB8AC3E}">
        <p14:creationId xmlns:p14="http://schemas.microsoft.com/office/powerpoint/2010/main" val="164506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818C8-991E-D7D1-2726-EC44228A9BC7}"/>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A8F341F2-7F60-9D9E-C828-9037B0D1F3E4}"/>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09991152-53D9-C41C-ABF6-8FB3D4A7C0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6EF35FFE-EBDC-6429-FBFA-0E31D746CF2E}"/>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16</a:t>
            </a:fld>
            <a:endParaRPr lang="en-US" sz="1600" dirty="0">
              <a:solidFill>
                <a:srgbClr val="44546A"/>
              </a:solidFill>
            </a:endParaRPr>
          </a:p>
        </p:txBody>
      </p:sp>
      <p:sp>
        <p:nvSpPr>
          <p:cNvPr id="15" name="Rectangle 14">
            <a:extLst>
              <a:ext uri="{FF2B5EF4-FFF2-40B4-BE49-F238E27FC236}">
                <a16:creationId xmlns:a16="http://schemas.microsoft.com/office/drawing/2014/main" id="{E2E501CD-013B-4A69-DFBC-E06B08FE232E}"/>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A7AD6DA1-A73D-CB56-8CC9-DAF52913346C}"/>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BDEC8958-4E5F-11F7-CCE4-1BBC52272D59}"/>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6CAA6386-B3B0-7CD2-1214-034BF8F98CE3}"/>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7471D4F6-A45E-E362-BDB3-F69E263156B7}"/>
              </a:ext>
            </a:extLst>
          </p:cNvPr>
          <p:cNvSpPr txBox="1"/>
          <p:nvPr/>
        </p:nvSpPr>
        <p:spPr>
          <a:xfrm>
            <a:off x="2102100" y="760436"/>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Guidelines for Assigning Responsibility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444E1CB4-FAB7-F8DB-D0BF-1205188810EE}"/>
              </a:ext>
            </a:extLst>
          </p:cNvPr>
          <p:cNvPicPr>
            <a:picLocks noChangeAspect="1"/>
          </p:cNvPicPr>
          <p:nvPr/>
        </p:nvPicPr>
        <p:blipFill>
          <a:blip r:embed="rId4"/>
          <a:srcRect l="3921" t="21806" r="6285"/>
          <a:stretch>
            <a:fillRect/>
          </a:stretch>
        </p:blipFill>
        <p:spPr>
          <a:xfrm>
            <a:off x="691662" y="1962909"/>
            <a:ext cx="10503876" cy="4348816"/>
          </a:xfrm>
          <a:prstGeom prst="rect">
            <a:avLst/>
          </a:prstGeom>
        </p:spPr>
      </p:pic>
    </p:spTree>
    <p:extLst>
      <p:ext uri="{BB962C8B-B14F-4D97-AF65-F5344CB8AC3E}">
        <p14:creationId xmlns:p14="http://schemas.microsoft.com/office/powerpoint/2010/main" val="2721839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D87BF-C6E3-2F3B-CA52-DC384377FF38}"/>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C1090159-545F-AE96-7E6B-999DDDF0FF4E}"/>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9A2FDAA6-15A4-EACE-EB14-49E1764D56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CA6D4DA4-E477-3D4C-4797-AA25A79DC79C}"/>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17</a:t>
            </a:fld>
            <a:endParaRPr lang="en-US" sz="1600" dirty="0">
              <a:solidFill>
                <a:srgbClr val="44546A"/>
              </a:solidFill>
            </a:endParaRPr>
          </a:p>
        </p:txBody>
      </p:sp>
      <p:sp>
        <p:nvSpPr>
          <p:cNvPr id="15" name="Rectangle 14">
            <a:extLst>
              <a:ext uri="{FF2B5EF4-FFF2-40B4-BE49-F238E27FC236}">
                <a16:creationId xmlns:a16="http://schemas.microsoft.com/office/drawing/2014/main" id="{0D34B0C9-4F36-94A8-CE8F-8459DE5F5378}"/>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112AA694-6DFF-92D2-2313-5F293BA63A52}"/>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F234B246-D060-01CC-48A2-C3A2F8D4F6B1}"/>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9B37CAF6-7B8F-9132-0D02-9C634A502BAD}"/>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C25812CF-B813-DAC6-C280-F06742BDDA54}"/>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Practical Example: Software Development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B090DD67-8E7F-9208-CD46-FBAEA2E32C0C}"/>
              </a:ext>
            </a:extLst>
          </p:cNvPr>
          <p:cNvPicPr>
            <a:picLocks noChangeAspect="1"/>
          </p:cNvPicPr>
          <p:nvPr/>
        </p:nvPicPr>
        <p:blipFill>
          <a:blip r:embed="rId4"/>
          <a:srcRect l="5475" t="13986" r="6339" b="5408"/>
          <a:stretch>
            <a:fillRect/>
          </a:stretch>
        </p:blipFill>
        <p:spPr>
          <a:xfrm>
            <a:off x="805542" y="1884894"/>
            <a:ext cx="10331626" cy="4438182"/>
          </a:xfrm>
          <a:prstGeom prst="rect">
            <a:avLst/>
          </a:prstGeom>
        </p:spPr>
      </p:pic>
    </p:spTree>
    <p:extLst>
      <p:ext uri="{BB962C8B-B14F-4D97-AF65-F5344CB8AC3E}">
        <p14:creationId xmlns:p14="http://schemas.microsoft.com/office/powerpoint/2010/main" val="2667888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183CB-EFA5-1CCE-8D4E-5FE98E98CEAF}"/>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D03E4B20-864A-5EA6-4819-2918D22DF6CD}"/>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A2BC7498-99C1-9226-2784-C0D95BE6C4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85D16B6D-3AAE-6AC4-BA11-49384B83832A}"/>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18</a:t>
            </a:fld>
            <a:endParaRPr lang="en-US" sz="1600" dirty="0">
              <a:solidFill>
                <a:srgbClr val="44546A"/>
              </a:solidFill>
            </a:endParaRPr>
          </a:p>
        </p:txBody>
      </p:sp>
      <p:sp>
        <p:nvSpPr>
          <p:cNvPr id="15" name="Rectangle 14">
            <a:extLst>
              <a:ext uri="{FF2B5EF4-FFF2-40B4-BE49-F238E27FC236}">
                <a16:creationId xmlns:a16="http://schemas.microsoft.com/office/drawing/2014/main" id="{F0684FEE-45B0-1D91-0D16-8B1E245CB5CB}"/>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25EAAFDE-8209-D9E9-490E-B0796FEC4FDE}"/>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F04D13F2-1C3C-1B0B-DB4D-85A8875C9250}"/>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D9C3C92-46CD-E240-5DC2-114A988524C0}"/>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64E113C7-B4B1-B6C3-34EA-813B5BFF8FA2}"/>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3: Schedule Work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8C61633B-1A9F-4955-B388-DE0E52B59001}"/>
              </a:ext>
            </a:extLst>
          </p:cNvPr>
          <p:cNvPicPr>
            <a:picLocks noChangeAspect="1"/>
          </p:cNvPicPr>
          <p:nvPr/>
        </p:nvPicPr>
        <p:blipFill>
          <a:blip r:embed="rId4"/>
          <a:srcRect l="4896" t="24622" r="7337" b="9871"/>
          <a:stretch>
            <a:fillRect/>
          </a:stretch>
        </p:blipFill>
        <p:spPr>
          <a:xfrm>
            <a:off x="805541" y="1874668"/>
            <a:ext cx="10155535" cy="4448410"/>
          </a:xfrm>
          <a:prstGeom prst="rect">
            <a:avLst/>
          </a:prstGeom>
        </p:spPr>
      </p:pic>
    </p:spTree>
    <p:extLst>
      <p:ext uri="{BB962C8B-B14F-4D97-AF65-F5344CB8AC3E}">
        <p14:creationId xmlns:p14="http://schemas.microsoft.com/office/powerpoint/2010/main" val="3823026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6EE87-AA64-7144-CF33-A0917E21660D}"/>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FC7EAFF9-9AAD-54DE-DD4C-2CAB7A9F5392}"/>
              </a:ext>
            </a:extLst>
          </p:cNvPr>
          <p:cNvSpPr/>
          <p:nvPr/>
        </p:nvSpPr>
        <p:spPr>
          <a:xfrm>
            <a:off x="479395" y="1939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B4791D8C-F9AD-9100-E239-C519448C87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6CCBB18F-7B87-7377-9CC2-F3AA3E29EE72}"/>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19</a:t>
            </a:fld>
            <a:endParaRPr lang="en-US" sz="1600" dirty="0">
              <a:solidFill>
                <a:srgbClr val="44546A"/>
              </a:solidFill>
            </a:endParaRPr>
          </a:p>
        </p:txBody>
      </p:sp>
      <p:sp>
        <p:nvSpPr>
          <p:cNvPr id="15" name="Rectangle 14">
            <a:extLst>
              <a:ext uri="{FF2B5EF4-FFF2-40B4-BE49-F238E27FC236}">
                <a16:creationId xmlns:a16="http://schemas.microsoft.com/office/drawing/2014/main" id="{0164585E-4A11-0843-C06B-CD8AC418A931}"/>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3E084B9A-EFD9-1739-EA0B-228504065A09}"/>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42C95A30-8763-9A8D-1870-61F14634B571}"/>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FD23C62-56AC-BDCE-F1BA-42D6492532CF}"/>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689487DF-CFB2-AB1F-05A4-F5C9E1572CB9}"/>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Guidelines for Developing Project Schedules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F49FB1D7-5D5A-6F14-AFF9-1199D4FC3735}"/>
              </a:ext>
            </a:extLst>
          </p:cNvPr>
          <p:cNvPicPr>
            <a:picLocks noChangeAspect="1"/>
          </p:cNvPicPr>
          <p:nvPr/>
        </p:nvPicPr>
        <p:blipFill>
          <a:blip r:embed="rId4"/>
          <a:srcRect l="3833" t="23477" r="4722" b="7941"/>
          <a:stretch>
            <a:fillRect/>
          </a:stretch>
        </p:blipFill>
        <p:spPr>
          <a:xfrm>
            <a:off x="642468" y="2067902"/>
            <a:ext cx="10486574" cy="4485087"/>
          </a:xfrm>
          <a:prstGeom prst="rect">
            <a:avLst/>
          </a:prstGeom>
        </p:spPr>
      </p:pic>
    </p:spTree>
    <p:extLst>
      <p:ext uri="{BB962C8B-B14F-4D97-AF65-F5344CB8AC3E}">
        <p14:creationId xmlns:p14="http://schemas.microsoft.com/office/powerpoint/2010/main" val="2880513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FB9E3-DA44-E2E3-70B6-6937F02C0A9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6C5C9D93-59E9-0AD5-D120-14609BE3563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0A467D8D-E0D4-6399-243A-1D284C53C0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7D162EDC-1782-C988-509F-ED6053595231}"/>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20</a:t>
            </a:fld>
            <a:endParaRPr lang="en-US" sz="1600" dirty="0">
              <a:solidFill>
                <a:srgbClr val="44546A"/>
              </a:solidFill>
            </a:endParaRPr>
          </a:p>
        </p:txBody>
      </p:sp>
      <p:sp>
        <p:nvSpPr>
          <p:cNvPr id="15" name="Rectangle 14">
            <a:extLst>
              <a:ext uri="{FF2B5EF4-FFF2-40B4-BE49-F238E27FC236}">
                <a16:creationId xmlns:a16="http://schemas.microsoft.com/office/drawing/2014/main" id="{A5C4FDFD-AA36-97FA-6D7E-89AE63C48CED}"/>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1376FADD-8590-8956-ADFD-BF90CBD32FF0}"/>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6AD09D2F-5B27-24CF-7B77-1631C7ADB073}"/>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D6B7023-FA95-67B0-708D-B382DA9FCA24}"/>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DFFB64FA-9701-4EF8-F3CB-9BF602AD72CF}"/>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Practical Example: Retaining Wall Construction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0E6F7443-8249-2605-AD74-1AFD3D5671A3}"/>
              </a:ext>
            </a:extLst>
          </p:cNvPr>
          <p:cNvPicPr>
            <a:picLocks noChangeAspect="1"/>
          </p:cNvPicPr>
          <p:nvPr/>
        </p:nvPicPr>
        <p:blipFill>
          <a:blip r:embed="rId4"/>
          <a:srcRect l="4428" t="26079" r="5995" b="6144"/>
          <a:stretch>
            <a:fillRect/>
          </a:stretch>
        </p:blipFill>
        <p:spPr>
          <a:xfrm>
            <a:off x="897366" y="1973135"/>
            <a:ext cx="10169219" cy="4263542"/>
          </a:xfrm>
          <a:prstGeom prst="rect">
            <a:avLst/>
          </a:prstGeom>
        </p:spPr>
      </p:pic>
    </p:spTree>
    <p:extLst>
      <p:ext uri="{BB962C8B-B14F-4D97-AF65-F5344CB8AC3E}">
        <p14:creationId xmlns:p14="http://schemas.microsoft.com/office/powerpoint/2010/main" val="2657825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6CF72-0B8A-1DF1-CEBE-26D4CCCC74BA}"/>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3F50DC9-441B-8BBB-C1F4-20C83B10F1E8}"/>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AACF669A-4415-385D-28AD-6528E6AF9D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86C04406-7D5F-BB5B-D9A0-E194B2229C63}"/>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21</a:t>
            </a:fld>
            <a:endParaRPr lang="en-US" sz="1600" dirty="0">
              <a:solidFill>
                <a:srgbClr val="44546A"/>
              </a:solidFill>
            </a:endParaRPr>
          </a:p>
        </p:txBody>
      </p:sp>
      <p:sp>
        <p:nvSpPr>
          <p:cNvPr id="15" name="Rectangle 14">
            <a:extLst>
              <a:ext uri="{FF2B5EF4-FFF2-40B4-BE49-F238E27FC236}">
                <a16:creationId xmlns:a16="http://schemas.microsoft.com/office/drawing/2014/main" id="{08235DE1-6827-40D3-31FE-4F0D3B968CF2}"/>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84A9EF24-5B6C-935A-1EFA-1BA7B8B3BF41}"/>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FE662A63-4228-5897-A837-FB4CF2C9F066}"/>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8B2E1D71-C873-303E-AF29-66B92D220ADA}"/>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6875A13A-A1C9-692F-839E-CCCD099F0DCF}"/>
              </a:ext>
            </a:extLst>
          </p:cNvPr>
          <p:cNvSpPr txBox="1"/>
          <p:nvPr/>
        </p:nvSpPr>
        <p:spPr>
          <a:xfrm>
            <a:off x="2316329" y="472826"/>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 </a:t>
            </a:r>
          </a:p>
          <a:p>
            <a:pPr rtl="1"/>
            <a:r>
              <a:rPr lang="en-US" sz="2400" b="1" dirty="0">
                <a:solidFill>
                  <a:srgbClr val="00B0F0"/>
                </a:solidFill>
                <a:cs typeface="+mj-cs"/>
              </a:rPr>
              <a:t> Step 4: Develop Time- Phased Budget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E7E6A3B2-2733-573F-CE12-1404ADB09B0C}"/>
              </a:ext>
            </a:extLst>
          </p:cNvPr>
          <p:cNvPicPr>
            <a:picLocks noChangeAspect="1"/>
          </p:cNvPicPr>
          <p:nvPr/>
        </p:nvPicPr>
        <p:blipFill>
          <a:blip r:embed="rId4"/>
          <a:srcRect l="5052" t="24498" r="7291" b="10308"/>
          <a:stretch>
            <a:fillRect/>
          </a:stretch>
        </p:blipFill>
        <p:spPr>
          <a:xfrm>
            <a:off x="944973" y="1916152"/>
            <a:ext cx="10039550" cy="4238365"/>
          </a:xfrm>
          <a:prstGeom prst="rect">
            <a:avLst/>
          </a:prstGeom>
        </p:spPr>
      </p:pic>
    </p:spTree>
    <p:extLst>
      <p:ext uri="{BB962C8B-B14F-4D97-AF65-F5344CB8AC3E}">
        <p14:creationId xmlns:p14="http://schemas.microsoft.com/office/powerpoint/2010/main" val="1411577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8D4C5-AEAC-8A40-F41E-9AFE20625FF7}"/>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E01B1AD3-E1B0-A7F0-B4F1-70471A6617F5}"/>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7FFAEF47-AB75-DE4B-51EA-A163DFA854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6BB863BD-D6F0-4286-18DE-C8C152654DEB}"/>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22</a:t>
            </a:fld>
            <a:endParaRPr lang="en-US" sz="1600" dirty="0">
              <a:solidFill>
                <a:srgbClr val="44546A"/>
              </a:solidFill>
            </a:endParaRPr>
          </a:p>
        </p:txBody>
      </p:sp>
      <p:sp>
        <p:nvSpPr>
          <p:cNvPr id="15" name="Rectangle 14">
            <a:extLst>
              <a:ext uri="{FF2B5EF4-FFF2-40B4-BE49-F238E27FC236}">
                <a16:creationId xmlns:a16="http://schemas.microsoft.com/office/drawing/2014/main" id="{D881BBDE-78BA-199D-8D08-5EFA7F38A602}"/>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244A90DE-F91A-C5C6-E3D7-4311F18055D7}"/>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661979D2-DCC2-8FD5-E861-1389593F13D9}"/>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7216C208-7CF2-22AC-1DF3-0E052081D5DF}"/>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44DF8C4C-1F52-8254-3CDF-2B952385C1ED}"/>
              </a:ext>
            </a:extLst>
          </p:cNvPr>
          <p:cNvSpPr txBox="1"/>
          <p:nvPr/>
        </p:nvSpPr>
        <p:spPr>
          <a:xfrm>
            <a:off x="2037251" y="766257"/>
            <a:ext cx="8117497"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Practical Example: Time- Phased Budget for Retaining Wall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4FED1B17-4351-5698-2979-E9F63D8A85EA}"/>
              </a:ext>
            </a:extLst>
          </p:cNvPr>
          <p:cNvPicPr>
            <a:picLocks noChangeAspect="1"/>
          </p:cNvPicPr>
          <p:nvPr/>
        </p:nvPicPr>
        <p:blipFill>
          <a:blip r:embed="rId4"/>
          <a:srcRect l="4120" t="25285" r="5312" b="7163"/>
          <a:stretch>
            <a:fillRect/>
          </a:stretch>
        </p:blipFill>
        <p:spPr>
          <a:xfrm>
            <a:off x="944973" y="1874667"/>
            <a:ext cx="10145058" cy="4217076"/>
          </a:xfrm>
          <a:prstGeom prst="rect">
            <a:avLst/>
          </a:prstGeom>
        </p:spPr>
      </p:pic>
    </p:spTree>
    <p:extLst>
      <p:ext uri="{BB962C8B-B14F-4D97-AF65-F5344CB8AC3E}">
        <p14:creationId xmlns:p14="http://schemas.microsoft.com/office/powerpoint/2010/main" val="724653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CE26A-D752-1F8C-C351-9DE2473A0D9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10D61639-D6D1-025C-1926-A4F3C6944743}"/>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6DE89B7A-ECBA-CDB3-F9A4-13042989E5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4523F250-246A-E484-F012-449A3AD13E89}"/>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23</a:t>
            </a:fld>
            <a:endParaRPr lang="en-US" sz="1600" dirty="0">
              <a:solidFill>
                <a:srgbClr val="44546A"/>
              </a:solidFill>
            </a:endParaRPr>
          </a:p>
        </p:txBody>
      </p:sp>
      <p:sp>
        <p:nvSpPr>
          <p:cNvPr id="15" name="Rectangle 14">
            <a:extLst>
              <a:ext uri="{FF2B5EF4-FFF2-40B4-BE49-F238E27FC236}">
                <a16:creationId xmlns:a16="http://schemas.microsoft.com/office/drawing/2014/main" id="{E22D034E-AD54-4CAE-8447-BE8F6DB8D933}"/>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2C733083-0325-8849-C889-C5DF793B777D}"/>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84F64D3D-2347-8022-B6E9-4BF34EF1A3F4}"/>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0D86E99-292F-E9B8-E400-F0DB44934A9C}"/>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AE091841-1A00-1D11-1A2A-2B4C8741EE9D}"/>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5: Assign Performance Metrics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29F48C9F-DD63-B064-E9E6-52D76E662314}"/>
              </a:ext>
            </a:extLst>
          </p:cNvPr>
          <p:cNvPicPr>
            <a:picLocks noChangeAspect="1"/>
          </p:cNvPicPr>
          <p:nvPr/>
        </p:nvPicPr>
        <p:blipFill>
          <a:blip r:embed="rId4"/>
          <a:srcRect l="5912" t="23727" r="6191" b="5500"/>
          <a:stretch>
            <a:fillRect/>
          </a:stretch>
        </p:blipFill>
        <p:spPr>
          <a:xfrm>
            <a:off x="897365" y="1941641"/>
            <a:ext cx="10239557" cy="4212876"/>
          </a:xfrm>
          <a:prstGeom prst="rect">
            <a:avLst/>
          </a:prstGeom>
        </p:spPr>
      </p:pic>
    </p:spTree>
    <p:extLst>
      <p:ext uri="{BB962C8B-B14F-4D97-AF65-F5344CB8AC3E}">
        <p14:creationId xmlns:p14="http://schemas.microsoft.com/office/powerpoint/2010/main" val="20878974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D5B29-58C9-1302-EE3D-0B75C08C719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1D0096AE-B995-938E-516E-CF9595E97AAC}"/>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92D840D1-B1D4-9929-9532-A169A2BC8A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4C4129BA-845D-B6E2-B0EA-7EC4382842FA}"/>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24</a:t>
            </a:fld>
            <a:endParaRPr lang="en-US" sz="1600" dirty="0">
              <a:solidFill>
                <a:srgbClr val="44546A"/>
              </a:solidFill>
            </a:endParaRPr>
          </a:p>
        </p:txBody>
      </p:sp>
      <p:sp>
        <p:nvSpPr>
          <p:cNvPr id="15" name="Rectangle 14">
            <a:extLst>
              <a:ext uri="{FF2B5EF4-FFF2-40B4-BE49-F238E27FC236}">
                <a16:creationId xmlns:a16="http://schemas.microsoft.com/office/drawing/2014/main" id="{591376AE-A6ED-E298-29FC-43E946F48022}"/>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C94B0835-7109-44F1-E577-BDCE12252F3B}"/>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9F36080A-5CD6-F20C-A157-8B284F92E566}"/>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CD552FF0-81EB-580B-03DF-3A8B62A6D3DB}"/>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8C90813C-74D6-1718-691A-076C9992393A}"/>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Guidelines for Performance Metrics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F7EF5B83-F353-F904-3E2D-B6D00BF8261E}"/>
              </a:ext>
            </a:extLst>
          </p:cNvPr>
          <p:cNvPicPr>
            <a:picLocks noChangeAspect="1"/>
          </p:cNvPicPr>
          <p:nvPr/>
        </p:nvPicPr>
        <p:blipFill>
          <a:blip r:embed="rId4"/>
          <a:srcRect l="6169" t="20659" r="6556"/>
          <a:stretch>
            <a:fillRect/>
          </a:stretch>
        </p:blipFill>
        <p:spPr>
          <a:xfrm>
            <a:off x="805541" y="1884894"/>
            <a:ext cx="10319659" cy="4438183"/>
          </a:xfrm>
          <a:prstGeom prst="rect">
            <a:avLst/>
          </a:prstGeom>
        </p:spPr>
      </p:pic>
    </p:spTree>
    <p:extLst>
      <p:ext uri="{BB962C8B-B14F-4D97-AF65-F5344CB8AC3E}">
        <p14:creationId xmlns:p14="http://schemas.microsoft.com/office/powerpoint/2010/main" val="10425718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E02D6-202F-F4EB-F3CE-2355772097F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1C585D1A-2824-8C19-8FF5-813C2510E827}"/>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977C3A38-521B-0673-CD33-9978CE3F7C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CFDED9AF-5745-4595-8152-B18CC2B1998D}"/>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25</a:t>
            </a:fld>
            <a:endParaRPr lang="en-US" sz="1600" dirty="0">
              <a:solidFill>
                <a:srgbClr val="44546A"/>
              </a:solidFill>
            </a:endParaRPr>
          </a:p>
        </p:txBody>
      </p:sp>
      <p:sp>
        <p:nvSpPr>
          <p:cNvPr id="15" name="Rectangle 14">
            <a:extLst>
              <a:ext uri="{FF2B5EF4-FFF2-40B4-BE49-F238E27FC236}">
                <a16:creationId xmlns:a16="http://schemas.microsoft.com/office/drawing/2014/main" id="{3AE11B47-E0D5-E53A-6FF1-2209BAA9B3DE}"/>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AA5EACCF-A49C-C797-B229-E4FC2BBE94EE}"/>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DB0B400A-E07F-CD55-102D-54A87E669D83}"/>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8DC66E65-5AFC-4B5F-B248-E22AA7B379E2}"/>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B9486B98-2E80-DAD7-FFE0-C42FA23A821D}"/>
              </a:ext>
            </a:extLst>
          </p:cNvPr>
          <p:cNvSpPr txBox="1"/>
          <p:nvPr/>
        </p:nvSpPr>
        <p:spPr>
          <a:xfrm>
            <a:off x="2066931" y="807135"/>
            <a:ext cx="7909407"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Practical Example:  Assigning Metrics to  Retaining Wall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64ABC77E-C3D1-E641-5E68-FDB6656E03C6}"/>
              </a:ext>
            </a:extLst>
          </p:cNvPr>
          <p:cNvPicPr>
            <a:picLocks noChangeAspect="1"/>
          </p:cNvPicPr>
          <p:nvPr/>
        </p:nvPicPr>
        <p:blipFill>
          <a:blip r:embed="rId4"/>
          <a:srcRect l="5609" t="8051" r="6335" b="8443"/>
          <a:stretch>
            <a:fillRect/>
          </a:stretch>
        </p:blipFill>
        <p:spPr>
          <a:xfrm>
            <a:off x="944973" y="2104961"/>
            <a:ext cx="10049091" cy="4032969"/>
          </a:xfrm>
          <a:prstGeom prst="rect">
            <a:avLst/>
          </a:prstGeom>
        </p:spPr>
      </p:pic>
    </p:spTree>
    <p:extLst>
      <p:ext uri="{BB962C8B-B14F-4D97-AF65-F5344CB8AC3E}">
        <p14:creationId xmlns:p14="http://schemas.microsoft.com/office/powerpoint/2010/main" val="4223224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01352-0B89-D971-1F31-7D99D6AA206C}"/>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D28F0986-42C9-9E5B-64E6-E7601D9845AB}"/>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0C10BEB8-ED22-0C0C-F073-2A7BC51B09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42DF92CE-FD2E-8912-C596-06C915968E95}"/>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26</a:t>
            </a:fld>
            <a:endParaRPr lang="en-US" sz="1600" dirty="0">
              <a:solidFill>
                <a:srgbClr val="44546A"/>
              </a:solidFill>
            </a:endParaRPr>
          </a:p>
        </p:txBody>
      </p:sp>
      <p:sp>
        <p:nvSpPr>
          <p:cNvPr id="15" name="Rectangle 14">
            <a:extLst>
              <a:ext uri="{FF2B5EF4-FFF2-40B4-BE49-F238E27FC236}">
                <a16:creationId xmlns:a16="http://schemas.microsoft.com/office/drawing/2014/main" id="{C016E125-1D8E-3D36-1B7D-85DD7E7960B9}"/>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AAE1A278-DA85-1A3F-9079-57D9A47BF411}"/>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EBE8A234-3688-7FE4-1073-BE4658AEB5B0}"/>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353C9BB-112B-9180-8A21-F24B541C81B5}"/>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016F76BD-ACC9-BE58-356E-B240DDA860A5}"/>
              </a:ext>
            </a:extLst>
          </p:cNvPr>
          <p:cNvSpPr txBox="1"/>
          <p:nvPr/>
        </p:nvSpPr>
        <p:spPr>
          <a:xfrm>
            <a:off x="2018204" y="745469"/>
            <a:ext cx="8155592" cy="1200329"/>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6: Establish PMB (Performance Management Baselines ) </a:t>
            </a:r>
          </a:p>
          <a:p>
            <a:pPr rtl="1"/>
            <a:r>
              <a:rPr lang="en-US" sz="2400" b="1" dirty="0">
                <a:solidFill>
                  <a:srgbClr val="00B0F0"/>
                </a:solidFill>
                <a:cs typeface="+mj-cs"/>
              </a:rPr>
              <a:t> </a:t>
            </a:r>
            <a:endParaRPr lang="ar-EG" sz="2400" b="1" dirty="0">
              <a:solidFill>
                <a:srgbClr val="00B0F0"/>
              </a:solidFill>
              <a:cs typeface="+mj-cs"/>
            </a:endParaRPr>
          </a:p>
        </p:txBody>
      </p:sp>
      <p:pic>
        <p:nvPicPr>
          <p:cNvPr id="1026" name="Picture 2">
            <a:extLst>
              <a:ext uri="{FF2B5EF4-FFF2-40B4-BE49-F238E27FC236}">
                <a16:creationId xmlns:a16="http://schemas.microsoft.com/office/drawing/2014/main" id="{4C61BFD5-D82D-9F5C-6078-446238D583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541" y="1853400"/>
            <a:ext cx="10252319" cy="4547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6616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B5704-0E00-6556-F16A-3227720D1FE0}"/>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37A4D499-9550-EEDC-E838-2A6F117B7965}"/>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1DA07363-0021-BE84-63A6-0785E2ED52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1A2B6CEC-EB88-1031-CFD0-F6039904AF6E}"/>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27</a:t>
            </a:fld>
            <a:endParaRPr lang="en-US" sz="1600" dirty="0">
              <a:solidFill>
                <a:srgbClr val="44546A"/>
              </a:solidFill>
            </a:endParaRPr>
          </a:p>
        </p:txBody>
      </p:sp>
      <p:sp>
        <p:nvSpPr>
          <p:cNvPr id="15" name="Rectangle 14">
            <a:extLst>
              <a:ext uri="{FF2B5EF4-FFF2-40B4-BE49-F238E27FC236}">
                <a16:creationId xmlns:a16="http://schemas.microsoft.com/office/drawing/2014/main" id="{12723D46-7746-F3CF-3032-5E5F18F87514}"/>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5F56FFA3-4271-FFFC-5D2D-ACAC4BDB6C0E}"/>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FAA478DF-D4B6-A49C-4924-9227520455BC}"/>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5EF08E55-4F98-9CDE-39C5-495DA18D12B4}"/>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2050" name="Picture 2">
            <a:extLst>
              <a:ext uri="{FF2B5EF4-FFF2-40B4-BE49-F238E27FC236}">
                <a16:creationId xmlns:a16="http://schemas.microsoft.com/office/drawing/2014/main" id="{9B7349F8-FE96-F1EA-F93C-BFEE52B5A7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9581" y="1813280"/>
            <a:ext cx="9320039" cy="460857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13DF749-DB84-326C-5E6E-0580583111F2}"/>
              </a:ext>
            </a:extLst>
          </p:cNvPr>
          <p:cNvSpPr txBox="1"/>
          <p:nvPr/>
        </p:nvSpPr>
        <p:spPr>
          <a:xfrm>
            <a:off x="2018204" y="745469"/>
            <a:ext cx="8155592" cy="1200329"/>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6: Establish PMB (Performance Management Baselines ) </a:t>
            </a:r>
          </a:p>
          <a:p>
            <a:pPr rtl="1"/>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1738468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827B0-5DAB-CC23-4B88-C92337FF4B65}"/>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F82A5AE4-4F1C-242D-F774-A6F9DC4CC96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FD178C04-7118-937D-6B1B-704276FAEB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382554AF-9087-4F83-2D90-79B19C1931B0}"/>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28</a:t>
            </a:fld>
            <a:endParaRPr lang="en-US" sz="1600" dirty="0">
              <a:solidFill>
                <a:srgbClr val="44546A"/>
              </a:solidFill>
            </a:endParaRPr>
          </a:p>
        </p:txBody>
      </p:sp>
      <p:sp>
        <p:nvSpPr>
          <p:cNvPr id="15" name="Rectangle 14">
            <a:extLst>
              <a:ext uri="{FF2B5EF4-FFF2-40B4-BE49-F238E27FC236}">
                <a16:creationId xmlns:a16="http://schemas.microsoft.com/office/drawing/2014/main" id="{D04F139E-D75B-72F0-8957-3A371DFBD663}"/>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FDEBE3B3-F9DC-48AD-1FDE-5E7E3938AD74}"/>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EA8361DE-0EA8-E59F-3C70-EFFE3C9AF43C}"/>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1A46779B-2358-1267-C6BF-7118431CC1E4}"/>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83BC36CB-4553-FADA-EF00-1915F47E3C75}"/>
              </a:ext>
            </a:extLst>
          </p:cNvPr>
          <p:cNvSpPr txBox="1"/>
          <p:nvPr/>
        </p:nvSpPr>
        <p:spPr>
          <a:xfrm>
            <a:off x="2038939" y="886003"/>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7: Authorize &amp; Execute Work (ISO 21508:2018)</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61552559-B844-A1F5-E312-35F1C705FFC6}"/>
              </a:ext>
            </a:extLst>
          </p:cNvPr>
          <p:cNvPicPr>
            <a:picLocks noChangeAspect="1"/>
          </p:cNvPicPr>
          <p:nvPr/>
        </p:nvPicPr>
        <p:blipFill>
          <a:blip r:embed="rId4"/>
          <a:srcRect l="6370" t="25478" r="13909" b="20480"/>
          <a:stretch>
            <a:fillRect/>
          </a:stretch>
        </p:blipFill>
        <p:spPr>
          <a:xfrm>
            <a:off x="737118" y="1837989"/>
            <a:ext cx="10478278" cy="4485088"/>
          </a:xfrm>
          <a:prstGeom prst="rect">
            <a:avLst/>
          </a:prstGeom>
        </p:spPr>
      </p:pic>
    </p:spTree>
    <p:extLst>
      <p:ext uri="{BB962C8B-B14F-4D97-AF65-F5344CB8AC3E}">
        <p14:creationId xmlns:p14="http://schemas.microsoft.com/office/powerpoint/2010/main" val="2582528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F509E-0B38-8C69-FB31-F89816E8F6F9}"/>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E46A84A7-D9FE-0B75-C924-3B66D1F075CE}"/>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5EAD7341-7450-1D5E-5E17-0AC27BDC01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716B4AC4-6D3E-2789-84F4-06577E208DBB}"/>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29</a:t>
            </a:fld>
            <a:endParaRPr lang="en-US" sz="1600" dirty="0">
              <a:solidFill>
                <a:srgbClr val="44546A"/>
              </a:solidFill>
            </a:endParaRPr>
          </a:p>
        </p:txBody>
      </p:sp>
      <p:sp>
        <p:nvSpPr>
          <p:cNvPr id="15" name="Rectangle 14">
            <a:extLst>
              <a:ext uri="{FF2B5EF4-FFF2-40B4-BE49-F238E27FC236}">
                <a16:creationId xmlns:a16="http://schemas.microsoft.com/office/drawing/2014/main" id="{F4CC2839-142D-D307-42E4-85FD76B898D7}"/>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F8D42A90-FB19-0992-055D-5EB9F2BF3D7D}"/>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3E0A8E42-91FA-FE2C-E848-2C327DA58407}"/>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A360CB77-EF7C-5B20-DD38-F9ED948A4ECD}"/>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2E372146-ACA0-9B18-FE99-F8F29811AB75}"/>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8: Data Collection (ISO 21508:2018)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Image 1" descr="preencoded.png">
            <a:extLst>
              <a:ext uri="{FF2B5EF4-FFF2-40B4-BE49-F238E27FC236}">
                <a16:creationId xmlns:a16="http://schemas.microsoft.com/office/drawing/2014/main" id="{02B09F45-4B1B-6563-351C-A21FEC387A4F}"/>
              </a:ext>
            </a:extLst>
          </p:cNvPr>
          <p:cNvPicPr>
            <a:picLocks noChangeAspect="1"/>
          </p:cNvPicPr>
          <p:nvPr/>
        </p:nvPicPr>
        <p:blipFill>
          <a:blip r:embed="rId4"/>
          <a:srcRect l="5804" t="23986" r="8420" b="18399"/>
          <a:stretch>
            <a:fillRect/>
          </a:stretch>
        </p:blipFill>
        <p:spPr>
          <a:xfrm>
            <a:off x="944974" y="1773737"/>
            <a:ext cx="10074480" cy="4549340"/>
          </a:xfrm>
          <a:prstGeom prst="rect">
            <a:avLst/>
          </a:prstGeom>
        </p:spPr>
      </p:pic>
    </p:spTree>
    <p:extLst>
      <p:ext uri="{BB962C8B-B14F-4D97-AF65-F5344CB8AC3E}">
        <p14:creationId xmlns:p14="http://schemas.microsoft.com/office/powerpoint/2010/main" val="10601129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619B1-1442-F70C-8007-625CEB33FF4E}"/>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75B878-C37D-516D-0BB3-293E32C84146}"/>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552E3575-07E3-B92C-E447-C3258486C0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EB4EE2F2-110E-C8F3-8615-4B5F78370D36}"/>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30</a:t>
            </a:fld>
            <a:endParaRPr lang="en-US" sz="1600" dirty="0">
              <a:solidFill>
                <a:srgbClr val="44546A"/>
              </a:solidFill>
            </a:endParaRPr>
          </a:p>
        </p:txBody>
      </p:sp>
      <p:sp>
        <p:nvSpPr>
          <p:cNvPr id="15" name="Rectangle 14">
            <a:extLst>
              <a:ext uri="{FF2B5EF4-FFF2-40B4-BE49-F238E27FC236}">
                <a16:creationId xmlns:a16="http://schemas.microsoft.com/office/drawing/2014/main" id="{CE3E7C21-F169-BB9A-A35B-1C30F3717C4C}"/>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192E25B1-E665-D0FD-E1A0-92ED87AD0913}"/>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BE319B46-EF64-D1DD-EA37-E4DBF9CD4E9E}"/>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47FD80B7-FF3A-6CED-DE5C-64C753997F76}"/>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8" name="Picture 7">
            <a:extLst>
              <a:ext uri="{FF2B5EF4-FFF2-40B4-BE49-F238E27FC236}">
                <a16:creationId xmlns:a16="http://schemas.microsoft.com/office/drawing/2014/main" id="{510B9B33-3D0E-0A94-7AC6-197E3A6AD1E5}"/>
              </a:ext>
            </a:extLst>
          </p:cNvPr>
          <p:cNvPicPr>
            <a:picLocks noChangeAspect="1"/>
          </p:cNvPicPr>
          <p:nvPr/>
        </p:nvPicPr>
        <p:blipFill>
          <a:blip r:embed="rId4"/>
          <a:srcRect t="3016" r="40271" b="52763"/>
          <a:stretch>
            <a:fillRect/>
          </a:stretch>
        </p:blipFill>
        <p:spPr>
          <a:xfrm>
            <a:off x="944973" y="1842514"/>
            <a:ext cx="10113552" cy="4179293"/>
          </a:xfrm>
          <a:prstGeom prst="rect">
            <a:avLst/>
          </a:prstGeom>
        </p:spPr>
      </p:pic>
      <p:sp>
        <p:nvSpPr>
          <p:cNvPr id="4" name="TextBox 3">
            <a:extLst>
              <a:ext uri="{FF2B5EF4-FFF2-40B4-BE49-F238E27FC236}">
                <a16:creationId xmlns:a16="http://schemas.microsoft.com/office/drawing/2014/main" id="{E3F0CAD7-F257-2F4E-7D5B-D69595FB1F0C}"/>
              </a:ext>
            </a:extLst>
          </p:cNvPr>
          <p:cNvSpPr txBox="1"/>
          <p:nvPr/>
        </p:nvSpPr>
        <p:spPr>
          <a:xfrm>
            <a:off x="2017702" y="813013"/>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Step 9: Performance Analysis (EVM) </a:t>
            </a:r>
          </a:p>
          <a:p>
            <a:pPr rtl="1"/>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4112691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450927" y="1763832"/>
            <a:ext cx="9768016" cy="4896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dirty="0" err="1"/>
              <a:t>فا</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94780" y="5720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grpSp>
        <p:nvGrpSpPr>
          <p:cNvPr id="11" name="Group 10"/>
          <p:cNvGrpSpPr/>
          <p:nvPr/>
        </p:nvGrpSpPr>
        <p:grpSpPr>
          <a:xfrm>
            <a:off x="675526" y="63235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16" name="Picture 15">
            <a:extLst>
              <a:ext uri="{FF2B5EF4-FFF2-40B4-BE49-F238E27FC236}">
                <a16:creationId xmlns:a16="http://schemas.microsoft.com/office/drawing/2014/main" id="{30D33313-889E-4C70-8CB6-4FB31E537B26}"/>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7875328" y="3041459"/>
            <a:ext cx="1152128" cy="864096"/>
          </a:xfrm>
          <a:prstGeom prst="rect">
            <a:avLst/>
          </a:prstGeom>
        </p:spPr>
      </p:pic>
      <p:pic>
        <p:nvPicPr>
          <p:cNvPr id="17" name="Picture 16">
            <a:extLst>
              <a:ext uri="{FF2B5EF4-FFF2-40B4-BE49-F238E27FC236}">
                <a16:creationId xmlns:a16="http://schemas.microsoft.com/office/drawing/2014/main" id="{292CFB4D-8AA5-4DE8-8963-246FD5054CFA}"/>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5238846" y="3064431"/>
            <a:ext cx="1152128" cy="864096"/>
          </a:xfrm>
          <a:prstGeom prst="rect">
            <a:avLst/>
          </a:prstGeom>
        </p:spPr>
      </p:pic>
      <p:pic>
        <p:nvPicPr>
          <p:cNvPr id="18" name="Picture 17">
            <a:extLst>
              <a:ext uri="{FF2B5EF4-FFF2-40B4-BE49-F238E27FC236}">
                <a16:creationId xmlns:a16="http://schemas.microsoft.com/office/drawing/2014/main" id="{A9BA1FE8-EF54-4678-8B90-EEA7E843A0C5}"/>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557087" y="3064431"/>
            <a:ext cx="1152128" cy="864096"/>
          </a:xfrm>
          <a:prstGeom prst="rect">
            <a:avLst/>
          </a:prstGeom>
        </p:spPr>
      </p:pic>
      <p:pic>
        <p:nvPicPr>
          <p:cNvPr id="19" name="Picture 18">
            <a:extLst>
              <a:ext uri="{FF2B5EF4-FFF2-40B4-BE49-F238E27FC236}">
                <a16:creationId xmlns:a16="http://schemas.microsoft.com/office/drawing/2014/main" id="{12208337-E5BD-4F3D-AA88-44706B72F89D}"/>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772369" y="3064431"/>
            <a:ext cx="1152128" cy="864096"/>
          </a:xfrm>
          <a:prstGeom prst="rect">
            <a:avLst/>
          </a:prstGeom>
        </p:spPr>
      </p:pic>
      <p:pic>
        <p:nvPicPr>
          <p:cNvPr id="20" name="Picture 19">
            <a:extLst>
              <a:ext uri="{FF2B5EF4-FFF2-40B4-BE49-F238E27FC236}">
                <a16:creationId xmlns:a16="http://schemas.microsoft.com/office/drawing/2014/main" id="{2143EEBB-A041-442D-B05E-263083E136D4}"/>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2319664" y="3067237"/>
            <a:ext cx="1152128" cy="864096"/>
          </a:xfrm>
          <a:prstGeom prst="rect">
            <a:avLst/>
          </a:prstGeom>
        </p:spPr>
      </p:pic>
      <p:pic>
        <p:nvPicPr>
          <p:cNvPr id="21" name="Picture 20">
            <a:extLst>
              <a:ext uri="{FF2B5EF4-FFF2-40B4-BE49-F238E27FC236}">
                <a16:creationId xmlns:a16="http://schemas.microsoft.com/office/drawing/2014/main" id="{F128589F-D1EE-4A0F-B674-81F877D6F0AB}"/>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7875328" y="4119216"/>
            <a:ext cx="1152128" cy="864096"/>
          </a:xfrm>
          <a:prstGeom prst="rect">
            <a:avLst/>
          </a:prstGeom>
        </p:spPr>
      </p:pic>
      <p:pic>
        <p:nvPicPr>
          <p:cNvPr id="24" name="Picture 23">
            <a:extLst>
              <a:ext uri="{FF2B5EF4-FFF2-40B4-BE49-F238E27FC236}">
                <a16:creationId xmlns:a16="http://schemas.microsoft.com/office/drawing/2014/main" id="{1C90773F-3414-48ED-9CAD-0D75EB664BA7}"/>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557087" y="4171001"/>
            <a:ext cx="1152128" cy="864096"/>
          </a:xfrm>
          <a:prstGeom prst="rect">
            <a:avLst/>
          </a:prstGeom>
        </p:spPr>
      </p:pic>
      <p:pic>
        <p:nvPicPr>
          <p:cNvPr id="25" name="Picture 24">
            <a:extLst>
              <a:ext uri="{FF2B5EF4-FFF2-40B4-BE49-F238E27FC236}">
                <a16:creationId xmlns:a16="http://schemas.microsoft.com/office/drawing/2014/main" id="{8F34B613-15BF-4B9A-BD91-7C7A6E343F16}"/>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5238846" y="4171001"/>
            <a:ext cx="1152128" cy="864096"/>
          </a:xfrm>
          <a:prstGeom prst="rect">
            <a:avLst/>
          </a:prstGeom>
        </p:spPr>
      </p:pic>
      <p:pic>
        <p:nvPicPr>
          <p:cNvPr id="26" name="Picture 25">
            <a:extLst>
              <a:ext uri="{FF2B5EF4-FFF2-40B4-BE49-F238E27FC236}">
                <a16:creationId xmlns:a16="http://schemas.microsoft.com/office/drawing/2014/main" id="{0EA02318-6869-4BD3-8F3F-637BA1D47095}"/>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772369" y="4204173"/>
            <a:ext cx="1152128" cy="864096"/>
          </a:xfrm>
          <a:prstGeom prst="rect">
            <a:avLst/>
          </a:prstGeom>
        </p:spPr>
      </p:pic>
      <p:pic>
        <p:nvPicPr>
          <p:cNvPr id="27" name="Picture 26">
            <a:extLst>
              <a:ext uri="{FF2B5EF4-FFF2-40B4-BE49-F238E27FC236}">
                <a16:creationId xmlns:a16="http://schemas.microsoft.com/office/drawing/2014/main" id="{B7B3C66A-F78E-4986-BDD8-88EDFD8A0B06}"/>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2299769" y="4171001"/>
            <a:ext cx="1152128" cy="864096"/>
          </a:xfrm>
          <a:prstGeom prst="rect">
            <a:avLst/>
          </a:prstGeom>
        </p:spPr>
      </p:pic>
      <p:sp>
        <p:nvSpPr>
          <p:cNvPr id="30" name="Rounded Rectangle 4">
            <a:extLst>
              <a:ext uri="{FF2B5EF4-FFF2-40B4-BE49-F238E27FC236}">
                <a16:creationId xmlns:a16="http://schemas.microsoft.com/office/drawing/2014/main" id="{E1609012-DDFB-4A41-BCD4-4E99128E58DA}"/>
              </a:ext>
            </a:extLst>
          </p:cNvPr>
          <p:cNvSpPr txBox="1"/>
          <p:nvPr/>
        </p:nvSpPr>
        <p:spPr>
          <a:xfrm>
            <a:off x="1876651" y="1933239"/>
            <a:ext cx="8058074" cy="1143927"/>
          </a:xfrm>
          <a:prstGeom prst="rect">
            <a:avLst/>
          </a:prstGeom>
          <a:noFill/>
          <a:ln>
            <a:noFill/>
          </a:ln>
          <a:effectLst/>
        </p:spPr>
        <p:txBody>
          <a:bodyPr spcFirstLastPara="0" vert="horz" wrap="square" lIns="121920" tIns="121920" rIns="121920" bIns="121920" numCol="1" spcCol="1270" anchor="ctr" anchorCtr="0">
            <a:noAutofit/>
          </a:bodyPr>
          <a:lstStyle/>
          <a:p>
            <a:pPr lvl="0" defTabSz="1422400" rtl="1">
              <a:lnSpc>
                <a:spcPct val="90000"/>
              </a:lnSpc>
              <a:spcBef>
                <a:spcPct val="0"/>
              </a:spcBef>
              <a:spcAft>
                <a:spcPct val="35000"/>
              </a:spcAft>
              <a:defRPr/>
            </a:pPr>
            <a:r>
              <a:rPr lang="ar-AE" sz="2400" b="1" kern="0" dirty="0">
                <a:solidFill>
                  <a:srgbClr val="0070C0"/>
                </a:solidFill>
                <a:cs typeface="Times New Roman" panose="02020603050405020304" pitchFamily="18" charset="0"/>
              </a:rPr>
              <a:t> </a:t>
            </a:r>
            <a:r>
              <a:rPr lang="en-US" sz="2400" b="1" kern="0" dirty="0">
                <a:solidFill>
                  <a:srgbClr val="0070C0"/>
                </a:solidFill>
                <a:cs typeface="Times New Roman" panose="02020603050405020304" pitchFamily="18" charset="0"/>
              </a:rPr>
              <a:t>The requirement is to deliver ten tables in ten days at a cost of one thousand per table</a:t>
            </a:r>
            <a:endParaRPr lang="ar-SY" sz="2400" b="1" kern="0" dirty="0">
              <a:solidFill>
                <a:srgbClr val="0070C0"/>
              </a:solidFill>
              <a:cs typeface="Times New Roman" panose="02020603050405020304" pitchFamily="18" charset="0"/>
            </a:endParaRPr>
          </a:p>
        </p:txBody>
      </p:sp>
      <p:sp>
        <p:nvSpPr>
          <p:cNvPr id="2" name="TextBox 1">
            <a:extLst>
              <a:ext uri="{FF2B5EF4-FFF2-40B4-BE49-F238E27FC236}">
                <a16:creationId xmlns:a16="http://schemas.microsoft.com/office/drawing/2014/main" id="{B6465E7A-1016-C97E-897B-C15BB6062240}"/>
              </a:ext>
            </a:extLst>
          </p:cNvPr>
          <p:cNvSpPr txBox="1"/>
          <p:nvPr/>
        </p:nvSpPr>
        <p:spPr>
          <a:xfrm>
            <a:off x="2016575" y="5401838"/>
            <a:ext cx="9180163" cy="461665"/>
          </a:xfrm>
          <a:prstGeom prst="rect">
            <a:avLst/>
          </a:prstGeom>
          <a:noFill/>
        </p:spPr>
        <p:txBody>
          <a:bodyPr wrap="square" rtlCol="0">
            <a:spAutoFit/>
          </a:bodyPr>
          <a:lstStyle/>
          <a:p>
            <a:r>
              <a:rPr lang="en-US" sz="2400" b="1" kern="0" dirty="0">
                <a:solidFill>
                  <a:srgbClr val="0070C0"/>
                </a:solidFill>
                <a:cs typeface="Times New Roman" panose="02020603050405020304" pitchFamily="18" charset="0"/>
              </a:rPr>
              <a:t>As a result, one table is delivered daily at a unit cost of one thousand</a:t>
            </a:r>
          </a:p>
        </p:txBody>
      </p:sp>
      <p:sp>
        <p:nvSpPr>
          <p:cNvPr id="4" name="TextBox 3">
            <a:extLst>
              <a:ext uri="{FF2B5EF4-FFF2-40B4-BE49-F238E27FC236}">
                <a16:creationId xmlns:a16="http://schemas.microsoft.com/office/drawing/2014/main" id="{73AE0FF1-21DB-39D7-1307-1D0F8CA2392E}"/>
              </a:ext>
            </a:extLst>
          </p:cNvPr>
          <p:cNvSpPr txBox="1"/>
          <p:nvPr/>
        </p:nvSpPr>
        <p:spPr>
          <a:xfrm>
            <a:off x="2118491" y="1016090"/>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55944" y="445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grpSp>
        <p:nvGrpSpPr>
          <p:cNvPr id="11" name="Group 10"/>
          <p:cNvGrpSpPr/>
          <p:nvPr/>
        </p:nvGrpSpPr>
        <p:grpSpPr>
          <a:xfrm>
            <a:off x="769592" y="176780"/>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16" name="Picture 15">
            <a:extLst>
              <a:ext uri="{FF2B5EF4-FFF2-40B4-BE49-F238E27FC236}">
                <a16:creationId xmlns:a16="http://schemas.microsoft.com/office/drawing/2014/main" id="{1A5E2157-06AE-4EBC-AAEC-128DC6D0DBD3}"/>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8178596" y="2695684"/>
            <a:ext cx="1152128" cy="864096"/>
          </a:xfrm>
          <a:prstGeom prst="rect">
            <a:avLst/>
          </a:prstGeom>
        </p:spPr>
      </p:pic>
      <p:pic>
        <p:nvPicPr>
          <p:cNvPr id="17" name="Picture 16">
            <a:extLst>
              <a:ext uri="{FF2B5EF4-FFF2-40B4-BE49-F238E27FC236}">
                <a16:creationId xmlns:a16="http://schemas.microsoft.com/office/drawing/2014/main" id="{BEBCDBB5-5F8D-451E-A0F4-46BD9FCF739F}"/>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2737239" y="2695684"/>
            <a:ext cx="1152128" cy="864096"/>
          </a:xfrm>
          <a:prstGeom prst="rect">
            <a:avLst/>
          </a:prstGeom>
        </p:spPr>
      </p:pic>
      <p:pic>
        <p:nvPicPr>
          <p:cNvPr id="18" name="Picture 17">
            <a:extLst>
              <a:ext uri="{FF2B5EF4-FFF2-40B4-BE49-F238E27FC236}">
                <a16:creationId xmlns:a16="http://schemas.microsoft.com/office/drawing/2014/main" id="{E0248233-CE6E-4616-8E7F-24ABDF2115AF}"/>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4505637" y="2695684"/>
            <a:ext cx="1152128" cy="864096"/>
          </a:xfrm>
          <a:prstGeom prst="rect">
            <a:avLst/>
          </a:prstGeom>
        </p:spPr>
      </p:pic>
      <p:pic>
        <p:nvPicPr>
          <p:cNvPr id="19" name="Picture 18">
            <a:extLst>
              <a:ext uri="{FF2B5EF4-FFF2-40B4-BE49-F238E27FC236}">
                <a16:creationId xmlns:a16="http://schemas.microsoft.com/office/drawing/2014/main" id="{1259FDE6-8FA3-4537-8901-3B43F6E10524}"/>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410198" y="2695917"/>
            <a:ext cx="1152128" cy="864096"/>
          </a:xfrm>
          <a:prstGeom prst="rect">
            <a:avLst/>
          </a:prstGeom>
        </p:spPr>
      </p:pic>
      <p:sp>
        <p:nvSpPr>
          <p:cNvPr id="2" name="Rounded Rectangle 4">
            <a:extLst>
              <a:ext uri="{FF2B5EF4-FFF2-40B4-BE49-F238E27FC236}">
                <a16:creationId xmlns:a16="http://schemas.microsoft.com/office/drawing/2014/main" id="{4B9399EF-F92A-46CA-4041-91EE6B896070}"/>
              </a:ext>
            </a:extLst>
          </p:cNvPr>
          <p:cNvSpPr txBox="1"/>
          <p:nvPr/>
        </p:nvSpPr>
        <p:spPr>
          <a:xfrm>
            <a:off x="2000203" y="1417213"/>
            <a:ext cx="8058074" cy="1143927"/>
          </a:xfrm>
          <a:prstGeom prst="rect">
            <a:avLst/>
          </a:prstGeom>
          <a:noFill/>
          <a:ln>
            <a:noFill/>
          </a:ln>
          <a:effectLst/>
        </p:spPr>
        <p:txBody>
          <a:bodyPr spcFirstLastPara="0" vert="horz" wrap="square" lIns="121920" tIns="121920" rIns="121920" bIns="121920" numCol="1" spcCol="1270" anchor="ctr" anchorCtr="0">
            <a:noAutofit/>
          </a:bodyPr>
          <a:lstStyle/>
          <a:p>
            <a:pPr lvl="0" defTabSz="1422400" rtl="1">
              <a:lnSpc>
                <a:spcPct val="90000"/>
              </a:lnSpc>
              <a:spcBef>
                <a:spcPct val="0"/>
              </a:spcBef>
              <a:spcAft>
                <a:spcPct val="35000"/>
              </a:spcAft>
              <a:defRPr/>
            </a:pPr>
            <a:r>
              <a:rPr lang="ar-AE" sz="2400" b="1" kern="0" dirty="0">
                <a:solidFill>
                  <a:srgbClr val="0070C0"/>
                </a:solidFill>
                <a:cs typeface="Times New Roman" panose="02020603050405020304" pitchFamily="18" charset="0"/>
              </a:rPr>
              <a:t> </a:t>
            </a:r>
            <a:r>
              <a:rPr lang="en-US" sz="2400" b="1" kern="0" dirty="0">
                <a:solidFill>
                  <a:srgbClr val="0070C0"/>
                </a:solidFill>
                <a:cs typeface="Times New Roman" panose="02020603050405020304" pitchFamily="18" charset="0"/>
              </a:rPr>
              <a:t>By day four, the planned completion is four tables at a cost of 4,000</a:t>
            </a:r>
            <a:endParaRPr lang="ar-SY" sz="2400" b="1" kern="0" dirty="0">
              <a:solidFill>
                <a:srgbClr val="0070C0"/>
              </a:solidFill>
              <a:cs typeface="Times New Roman" panose="02020603050405020304" pitchFamily="18" charset="0"/>
            </a:endParaRPr>
          </a:p>
        </p:txBody>
      </p:sp>
      <p:sp>
        <p:nvSpPr>
          <p:cNvPr id="4" name="TextBox 3">
            <a:extLst>
              <a:ext uri="{FF2B5EF4-FFF2-40B4-BE49-F238E27FC236}">
                <a16:creationId xmlns:a16="http://schemas.microsoft.com/office/drawing/2014/main" id="{1B81A25D-A773-7320-3578-261C5729AC0A}"/>
              </a:ext>
            </a:extLst>
          </p:cNvPr>
          <p:cNvSpPr txBox="1"/>
          <p:nvPr/>
        </p:nvSpPr>
        <p:spPr>
          <a:xfrm>
            <a:off x="2174049" y="3631687"/>
            <a:ext cx="7621921" cy="830997"/>
          </a:xfrm>
          <a:prstGeom prst="rect">
            <a:avLst/>
          </a:prstGeom>
          <a:noFill/>
        </p:spPr>
        <p:txBody>
          <a:bodyPr wrap="square" rtlCol="0">
            <a:spAutoFit/>
          </a:bodyPr>
          <a:lstStyle/>
          <a:p>
            <a:r>
              <a:rPr lang="en-US" sz="2400" b="1" kern="0" dirty="0">
                <a:solidFill>
                  <a:srgbClr val="0070C0"/>
                </a:solidFill>
                <a:cs typeface="Times New Roman" panose="02020603050405020304" pitchFamily="18" charset="0"/>
              </a:rPr>
              <a:t>However, upon reviewing the actual progress on day four, three tables had been completed at a cost of 5,000</a:t>
            </a:r>
          </a:p>
        </p:txBody>
      </p:sp>
      <p:pic>
        <p:nvPicPr>
          <p:cNvPr id="5" name="Picture 4">
            <a:extLst>
              <a:ext uri="{FF2B5EF4-FFF2-40B4-BE49-F238E27FC236}">
                <a16:creationId xmlns:a16="http://schemas.microsoft.com/office/drawing/2014/main" id="{AA1834E4-4CF9-C04E-C2F6-51C0BD69EBC1}"/>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6993130" y="4645160"/>
            <a:ext cx="1152128" cy="864096"/>
          </a:xfrm>
          <a:prstGeom prst="rect">
            <a:avLst/>
          </a:prstGeom>
        </p:spPr>
      </p:pic>
      <p:pic>
        <p:nvPicPr>
          <p:cNvPr id="6" name="Picture 5">
            <a:extLst>
              <a:ext uri="{FF2B5EF4-FFF2-40B4-BE49-F238E27FC236}">
                <a16:creationId xmlns:a16="http://schemas.microsoft.com/office/drawing/2014/main" id="{94ADF53B-2293-A6BD-3BC8-7936E3E4B311}"/>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3360283" y="4611120"/>
            <a:ext cx="1152128" cy="864096"/>
          </a:xfrm>
          <a:prstGeom prst="rect">
            <a:avLst/>
          </a:prstGeom>
        </p:spPr>
      </p:pic>
      <p:pic>
        <p:nvPicPr>
          <p:cNvPr id="7" name="Picture 6">
            <a:extLst>
              <a:ext uri="{FF2B5EF4-FFF2-40B4-BE49-F238E27FC236}">
                <a16:creationId xmlns:a16="http://schemas.microsoft.com/office/drawing/2014/main" id="{83FF4E8B-85FC-A6E2-266D-BC9834AF169E}"/>
              </a:ext>
            </a:extLst>
          </p:cNvPr>
          <p:cNvPicPr>
            <a:picLocks noChangeAspect="1"/>
          </p:cNvPicPr>
          <p:nvPr/>
        </p:nvPicPr>
        <p:blipFill rotWithShape="1">
          <a:blip r:embed="rId3">
            <a:extLst>
              <a:ext uri="{28A0092B-C50C-407E-A947-70E740481C1C}">
                <a14:useLocalDpi xmlns:a14="http://schemas.microsoft.com/office/drawing/2010/main" val="0"/>
              </a:ext>
            </a:extLst>
          </a:blip>
          <a:srcRect l="15499" r="15347" b="7692"/>
          <a:stretch/>
        </p:blipFill>
        <p:spPr>
          <a:xfrm>
            <a:off x="5140847" y="4645160"/>
            <a:ext cx="1152128" cy="864096"/>
          </a:xfrm>
          <a:prstGeom prst="rect">
            <a:avLst/>
          </a:prstGeom>
        </p:spPr>
      </p:pic>
      <p:sp>
        <p:nvSpPr>
          <p:cNvPr id="8" name="TextBox 7">
            <a:extLst>
              <a:ext uri="{FF2B5EF4-FFF2-40B4-BE49-F238E27FC236}">
                <a16:creationId xmlns:a16="http://schemas.microsoft.com/office/drawing/2014/main" id="{653866CF-2510-1CDA-F50F-B2991F1913FC}"/>
              </a:ext>
            </a:extLst>
          </p:cNvPr>
          <p:cNvSpPr txBox="1"/>
          <p:nvPr/>
        </p:nvSpPr>
        <p:spPr>
          <a:xfrm>
            <a:off x="2111827" y="426114"/>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654911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23077" y="55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653826" y="234268"/>
            <a:ext cx="1419832" cy="1001865"/>
            <a:chOff x="821535" y="236435"/>
            <a:chExt cx="1419832" cy="1001865"/>
          </a:xfrm>
        </p:grpSpPr>
        <p:sp>
          <p:nvSpPr>
            <p:cNvPr id="12" name="TextBox 11">
              <a:extLst>
                <a:ext uri="{FF2B5EF4-FFF2-40B4-BE49-F238E27FC236}">
                  <a16:creationId xmlns:a16="http://schemas.microsoft.com/office/drawing/2014/main" id="{0E60CDC8-0D61-E7A2-E68E-EA312F894101}"/>
                </a:ext>
              </a:extLst>
            </p:cNvPr>
            <p:cNvSpPr txBox="1"/>
            <p:nvPr/>
          </p:nvSpPr>
          <p:spPr>
            <a:xfrm>
              <a:off x="821535" y="236435"/>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881307" y="407303"/>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08</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3" name="Flowchart: Data 2">
            <a:extLst>
              <a:ext uri="{FF2B5EF4-FFF2-40B4-BE49-F238E27FC236}">
                <a16:creationId xmlns:a16="http://schemas.microsoft.com/office/drawing/2014/main" id="{45F5F256-8028-44C2-8B2F-CD508DA622B7}"/>
              </a:ext>
            </a:extLst>
          </p:cNvPr>
          <p:cNvSpPr/>
          <p:nvPr/>
        </p:nvSpPr>
        <p:spPr>
          <a:xfrm>
            <a:off x="977153" y="2196353"/>
            <a:ext cx="2949388" cy="3630706"/>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Data 15">
            <a:extLst>
              <a:ext uri="{FF2B5EF4-FFF2-40B4-BE49-F238E27FC236}">
                <a16:creationId xmlns:a16="http://schemas.microsoft.com/office/drawing/2014/main" id="{86766D22-94F0-4667-8ADF-709AD40ADA0E}"/>
              </a:ext>
            </a:extLst>
          </p:cNvPr>
          <p:cNvSpPr/>
          <p:nvPr/>
        </p:nvSpPr>
        <p:spPr>
          <a:xfrm>
            <a:off x="7804845" y="2196353"/>
            <a:ext cx="2949388" cy="3630706"/>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AEEF"/>
              </a:solidFill>
            </a:endParaRPr>
          </a:p>
        </p:txBody>
      </p:sp>
      <p:sp>
        <p:nvSpPr>
          <p:cNvPr id="17" name="Flowchart: Data 16">
            <a:extLst>
              <a:ext uri="{FF2B5EF4-FFF2-40B4-BE49-F238E27FC236}">
                <a16:creationId xmlns:a16="http://schemas.microsoft.com/office/drawing/2014/main" id="{435B5558-9FA0-4E95-ACE7-884DFB073AC8}"/>
              </a:ext>
            </a:extLst>
          </p:cNvPr>
          <p:cNvSpPr/>
          <p:nvPr/>
        </p:nvSpPr>
        <p:spPr>
          <a:xfrm>
            <a:off x="4163581" y="2196353"/>
            <a:ext cx="2949388" cy="3630706"/>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AEEF"/>
              </a:solidFill>
            </a:endParaRPr>
          </a:p>
        </p:txBody>
      </p:sp>
      <p:sp>
        <p:nvSpPr>
          <p:cNvPr id="4" name="TextBox 3">
            <a:extLst>
              <a:ext uri="{FF2B5EF4-FFF2-40B4-BE49-F238E27FC236}">
                <a16:creationId xmlns:a16="http://schemas.microsoft.com/office/drawing/2014/main" id="{BFA7CD72-7F91-4E68-8BC5-55972AC692D6}"/>
              </a:ext>
            </a:extLst>
          </p:cNvPr>
          <p:cNvSpPr txBox="1"/>
          <p:nvPr/>
        </p:nvSpPr>
        <p:spPr>
          <a:xfrm>
            <a:off x="8460949" y="2495363"/>
            <a:ext cx="1866391" cy="2308324"/>
          </a:xfrm>
          <a:prstGeom prst="rect">
            <a:avLst/>
          </a:prstGeom>
          <a:noFill/>
        </p:spPr>
        <p:txBody>
          <a:bodyPr wrap="square" rtlCol="0">
            <a:spAutoFit/>
          </a:bodyPr>
          <a:lstStyle/>
          <a:p>
            <a:r>
              <a:rPr lang="en-US" sz="2400" dirty="0">
                <a:solidFill>
                  <a:schemeClr val="bg1"/>
                </a:solidFill>
              </a:rPr>
              <a:t>Actual Cost of Work Performed (ACWP)= 5000</a:t>
            </a:r>
          </a:p>
          <a:p>
            <a:r>
              <a:rPr lang="en-US" sz="2400" dirty="0">
                <a:solidFill>
                  <a:schemeClr val="bg1"/>
                </a:solidFill>
              </a:rPr>
              <a:t> </a:t>
            </a:r>
            <a:endParaRPr lang="ar-SY" sz="2400" dirty="0">
              <a:solidFill>
                <a:schemeClr val="bg1"/>
              </a:solidFill>
            </a:endParaRPr>
          </a:p>
        </p:txBody>
      </p:sp>
      <p:sp>
        <p:nvSpPr>
          <p:cNvPr id="5" name="TextBox 4">
            <a:extLst>
              <a:ext uri="{FF2B5EF4-FFF2-40B4-BE49-F238E27FC236}">
                <a16:creationId xmlns:a16="http://schemas.microsoft.com/office/drawing/2014/main" id="{006DF9CA-9ACB-414A-A040-5A609FCEFB1A}"/>
              </a:ext>
            </a:extLst>
          </p:cNvPr>
          <p:cNvSpPr txBox="1"/>
          <p:nvPr/>
        </p:nvSpPr>
        <p:spPr>
          <a:xfrm>
            <a:off x="5040941" y="2448436"/>
            <a:ext cx="1712258" cy="2308324"/>
          </a:xfrm>
          <a:prstGeom prst="rect">
            <a:avLst/>
          </a:prstGeom>
          <a:noFill/>
        </p:spPr>
        <p:txBody>
          <a:bodyPr wrap="square" rtlCol="0">
            <a:spAutoFit/>
          </a:bodyPr>
          <a:lstStyle/>
          <a:p>
            <a:r>
              <a:rPr lang="en-US" sz="2400" dirty="0">
                <a:solidFill>
                  <a:schemeClr val="bg1"/>
                </a:solidFill>
              </a:rPr>
              <a:t>Budget Cost of Work Schedule (BCWS)= 4000</a:t>
            </a:r>
          </a:p>
          <a:p>
            <a:r>
              <a:rPr lang="en-US" sz="2400" dirty="0">
                <a:solidFill>
                  <a:schemeClr val="bg1"/>
                </a:solidFill>
              </a:rPr>
              <a:t> </a:t>
            </a:r>
            <a:endParaRPr lang="ar-SY" sz="2400" dirty="0">
              <a:solidFill>
                <a:schemeClr val="bg1"/>
              </a:solidFill>
            </a:endParaRPr>
          </a:p>
        </p:txBody>
      </p:sp>
      <p:sp>
        <p:nvSpPr>
          <p:cNvPr id="6" name="TextBox 5">
            <a:extLst>
              <a:ext uri="{FF2B5EF4-FFF2-40B4-BE49-F238E27FC236}">
                <a16:creationId xmlns:a16="http://schemas.microsoft.com/office/drawing/2014/main" id="{5E5A8701-C003-4A9A-A8D2-6396237350BF}"/>
              </a:ext>
            </a:extLst>
          </p:cNvPr>
          <p:cNvSpPr txBox="1"/>
          <p:nvPr/>
        </p:nvSpPr>
        <p:spPr>
          <a:xfrm>
            <a:off x="1412539" y="2964874"/>
            <a:ext cx="2078617" cy="1938992"/>
          </a:xfrm>
          <a:prstGeom prst="rect">
            <a:avLst/>
          </a:prstGeom>
          <a:noFill/>
        </p:spPr>
        <p:txBody>
          <a:bodyPr wrap="square" rtlCol="0">
            <a:spAutoFit/>
          </a:bodyPr>
          <a:lstStyle/>
          <a:p>
            <a:r>
              <a:rPr lang="en-US" sz="2400" dirty="0">
                <a:solidFill>
                  <a:schemeClr val="bg1"/>
                </a:solidFill>
              </a:rPr>
              <a:t>Budget Cost of Work Performed (BCWP)=3000</a:t>
            </a:r>
          </a:p>
          <a:p>
            <a:r>
              <a:rPr lang="en-US" sz="2400" dirty="0">
                <a:solidFill>
                  <a:schemeClr val="bg1"/>
                </a:solidFill>
              </a:rPr>
              <a:t> </a:t>
            </a:r>
          </a:p>
        </p:txBody>
      </p:sp>
      <p:sp>
        <p:nvSpPr>
          <p:cNvPr id="2" name="TextBox 1">
            <a:extLst>
              <a:ext uri="{FF2B5EF4-FFF2-40B4-BE49-F238E27FC236}">
                <a16:creationId xmlns:a16="http://schemas.microsoft.com/office/drawing/2014/main" id="{0C3BC179-4F47-B91D-946B-005AC77E5012}"/>
              </a:ext>
            </a:extLst>
          </p:cNvPr>
          <p:cNvSpPr txBox="1"/>
          <p:nvPr/>
        </p:nvSpPr>
        <p:spPr>
          <a:xfrm>
            <a:off x="2320563" y="358834"/>
            <a:ext cx="7327538" cy="830997"/>
          </a:xfrm>
          <a:prstGeom prst="rect">
            <a:avLst/>
          </a:prstGeom>
          <a:noFill/>
        </p:spPr>
        <p:txBody>
          <a:bodyPr wrap="square" rtlCol="0">
            <a:spAutoFit/>
          </a:bodyPr>
          <a:lstStyle/>
          <a:p>
            <a:r>
              <a:rPr lang="en-US" sz="2400" b="1" dirty="0">
                <a:solidFill>
                  <a:srgbClr val="00B0F0"/>
                </a:solidFill>
              </a:rPr>
              <a:t>  </a:t>
            </a:r>
          </a:p>
          <a:p>
            <a:r>
              <a:rPr lang="en-US" sz="2400" b="1" dirty="0">
                <a:solidFill>
                  <a:srgbClr val="00B0F0"/>
                </a:solidFill>
                <a:cs typeface="+mj-cs"/>
              </a:rPr>
              <a:t> </a:t>
            </a:r>
            <a:endParaRPr lang="ar-EG" sz="2400" b="1" dirty="0">
              <a:solidFill>
                <a:srgbClr val="00B0F0"/>
              </a:solidFill>
              <a:cs typeface="+mj-cs"/>
            </a:endParaRPr>
          </a:p>
        </p:txBody>
      </p:sp>
      <p:sp>
        <p:nvSpPr>
          <p:cNvPr id="7" name="TextBox 6">
            <a:extLst>
              <a:ext uri="{FF2B5EF4-FFF2-40B4-BE49-F238E27FC236}">
                <a16:creationId xmlns:a16="http://schemas.microsoft.com/office/drawing/2014/main" id="{24E82A6B-B367-A3C1-A191-A26BEB4A2016}"/>
              </a:ext>
            </a:extLst>
          </p:cNvPr>
          <p:cNvSpPr txBox="1"/>
          <p:nvPr/>
        </p:nvSpPr>
        <p:spPr>
          <a:xfrm>
            <a:off x="2027534" y="471535"/>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41535497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73725" y="1437587"/>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eaLnBrk="1" fontAlgn="auto" latinLnBrk="0" hangingPunct="1">
              <a:lnSpc>
                <a:spcPct val="100000"/>
              </a:lnSpc>
              <a:spcBef>
                <a:spcPts val="0"/>
              </a:spcBef>
              <a:spcAft>
                <a:spcPts val="0"/>
              </a:spcAft>
              <a:buClrTx/>
              <a:buSzTx/>
              <a:buFontTx/>
              <a:buNone/>
              <a:tabLst/>
              <a:defRPr/>
            </a:pPr>
            <a:endParaRPr kumimoji="0" lang="ar-SY" sz="2000" b="1" i="0" u="none" strike="noStrike" kern="0" cap="none" spc="0" normalizeH="0" baseline="0" noProof="0" dirty="0">
              <a:ln>
                <a:noFill/>
              </a:ln>
              <a:solidFill>
                <a:sysClr val="windowText" lastClr="000000"/>
              </a:solidFill>
              <a:effectLst/>
              <a:uLnTx/>
              <a:uFillTx/>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91043" y="8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13241" y="472378"/>
            <a:ext cx="1416411" cy="1815851"/>
            <a:chOff x="925347" y="-544621"/>
            <a:chExt cx="1416411" cy="1815851"/>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25347" y="-544621"/>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08</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pSp>
        <p:nvGrpSpPr>
          <p:cNvPr id="9" name="Group 8">
            <a:extLst>
              <a:ext uri="{FF2B5EF4-FFF2-40B4-BE49-F238E27FC236}">
                <a16:creationId xmlns:a16="http://schemas.microsoft.com/office/drawing/2014/main" id="{E3939881-8F04-4C4A-BE4E-8924F8DE8480}"/>
              </a:ext>
            </a:extLst>
          </p:cNvPr>
          <p:cNvGrpSpPr/>
          <p:nvPr/>
        </p:nvGrpSpPr>
        <p:grpSpPr>
          <a:xfrm>
            <a:off x="406676" y="1616674"/>
            <a:ext cx="4258235" cy="1754537"/>
            <a:chOff x="5301504" y="3197383"/>
            <a:chExt cx="3196200" cy="1917720"/>
          </a:xfrm>
          <a:solidFill>
            <a:srgbClr val="00B0F0"/>
          </a:solidFill>
        </p:grpSpPr>
        <p:sp>
          <p:nvSpPr>
            <p:cNvPr id="10" name="Rounded Rectangle 6">
              <a:extLst>
                <a:ext uri="{FF2B5EF4-FFF2-40B4-BE49-F238E27FC236}">
                  <a16:creationId xmlns:a16="http://schemas.microsoft.com/office/drawing/2014/main" id="{CA2CA69E-64FB-430C-81BD-3A29FBDD9626}"/>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16" name="Rounded Rectangle 4">
              <a:extLst>
                <a:ext uri="{FF2B5EF4-FFF2-40B4-BE49-F238E27FC236}">
                  <a16:creationId xmlns:a16="http://schemas.microsoft.com/office/drawing/2014/main" id="{9F396821-5902-4366-8FBB-0246AC06BB59}"/>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3BE27F67-AD6B-4F97-A7D2-25EACAFCBAFF}"/>
              </a:ext>
            </a:extLst>
          </p:cNvPr>
          <p:cNvSpPr txBox="1"/>
          <p:nvPr/>
        </p:nvSpPr>
        <p:spPr>
          <a:xfrm>
            <a:off x="769592" y="2021770"/>
            <a:ext cx="3784479" cy="1200329"/>
          </a:xfrm>
          <a:prstGeom prst="rect">
            <a:avLst/>
          </a:prstGeom>
          <a:noFill/>
        </p:spPr>
        <p:txBody>
          <a:bodyPr wrap="square">
            <a:spAutoFit/>
          </a:bodyPr>
          <a:lstStyle/>
          <a:p>
            <a:r>
              <a:rPr lang="en-US" sz="2400" dirty="0">
                <a:solidFill>
                  <a:schemeClr val="bg1"/>
                </a:solidFill>
              </a:rPr>
              <a:t>Schedule Variance (SV)</a:t>
            </a:r>
            <a:endParaRPr lang="ar-SY" sz="2400" dirty="0">
              <a:solidFill>
                <a:schemeClr val="bg1"/>
              </a:solidFill>
            </a:endParaRPr>
          </a:p>
          <a:p>
            <a:r>
              <a:rPr lang="ar-SY" sz="2400" dirty="0">
                <a:solidFill>
                  <a:schemeClr val="bg1"/>
                </a:solidFill>
              </a:rPr>
              <a:t> = </a:t>
            </a:r>
            <a:r>
              <a:rPr lang="en-US" sz="2400" dirty="0">
                <a:solidFill>
                  <a:schemeClr val="bg1"/>
                </a:solidFill>
              </a:rPr>
              <a:t>BCWP-BCWS</a:t>
            </a:r>
          </a:p>
          <a:p>
            <a:r>
              <a:rPr lang="en-US" sz="2400" dirty="0">
                <a:solidFill>
                  <a:schemeClr val="bg1"/>
                </a:solidFill>
              </a:rPr>
              <a:t>= 3000-4000=-1000&lt;0</a:t>
            </a:r>
          </a:p>
        </p:txBody>
      </p:sp>
      <p:grpSp>
        <p:nvGrpSpPr>
          <p:cNvPr id="18" name="Group 17">
            <a:extLst>
              <a:ext uri="{FF2B5EF4-FFF2-40B4-BE49-F238E27FC236}">
                <a16:creationId xmlns:a16="http://schemas.microsoft.com/office/drawing/2014/main" id="{C78A013C-7840-490C-AF69-D5745B070ED9}"/>
              </a:ext>
            </a:extLst>
          </p:cNvPr>
          <p:cNvGrpSpPr/>
          <p:nvPr/>
        </p:nvGrpSpPr>
        <p:grpSpPr>
          <a:xfrm>
            <a:off x="6524065" y="1616674"/>
            <a:ext cx="4258235" cy="1754537"/>
            <a:chOff x="5301504" y="3197383"/>
            <a:chExt cx="3196200" cy="1917720"/>
          </a:xfrm>
          <a:solidFill>
            <a:srgbClr val="00B0F0"/>
          </a:solidFill>
        </p:grpSpPr>
        <p:sp>
          <p:nvSpPr>
            <p:cNvPr id="19" name="Rounded Rectangle 6">
              <a:extLst>
                <a:ext uri="{FF2B5EF4-FFF2-40B4-BE49-F238E27FC236}">
                  <a16:creationId xmlns:a16="http://schemas.microsoft.com/office/drawing/2014/main" id="{A9CD1DA4-17F4-483B-B07D-322E6B2D2A21}"/>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0" name="Rounded Rectangle 4">
              <a:extLst>
                <a:ext uri="{FF2B5EF4-FFF2-40B4-BE49-F238E27FC236}">
                  <a16:creationId xmlns:a16="http://schemas.microsoft.com/office/drawing/2014/main" id="{90FF6B50-A227-47E6-899A-D99C60EBAD5A}"/>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1" name="TextBox 20">
            <a:extLst>
              <a:ext uri="{FF2B5EF4-FFF2-40B4-BE49-F238E27FC236}">
                <a16:creationId xmlns:a16="http://schemas.microsoft.com/office/drawing/2014/main" id="{955C298E-3FAF-4E89-B96B-E6508A2CB16C}"/>
              </a:ext>
            </a:extLst>
          </p:cNvPr>
          <p:cNvSpPr txBox="1"/>
          <p:nvPr/>
        </p:nvSpPr>
        <p:spPr>
          <a:xfrm>
            <a:off x="7023101" y="1545024"/>
            <a:ext cx="6096000" cy="1200329"/>
          </a:xfrm>
          <a:prstGeom prst="rect">
            <a:avLst/>
          </a:prstGeom>
          <a:noFill/>
        </p:spPr>
        <p:txBody>
          <a:bodyPr wrap="square">
            <a:spAutoFit/>
          </a:bodyPr>
          <a:lstStyle/>
          <a:p>
            <a:pPr lvl="0" rtl="1"/>
            <a:r>
              <a:rPr lang="en-US" sz="3600" b="1" dirty="0">
                <a:solidFill>
                  <a:srgbClr val="FFC000"/>
                </a:solidFill>
              </a:rPr>
              <a:t> </a:t>
            </a:r>
            <a:endParaRPr lang="ar-AE" sz="3600" b="1" dirty="0">
              <a:solidFill>
                <a:srgbClr val="FFC000"/>
              </a:solidFill>
            </a:endParaRPr>
          </a:p>
          <a:p>
            <a:pPr lvl="0" rtl="1"/>
            <a:r>
              <a:rPr lang="en-US" sz="3600" b="1" dirty="0">
                <a:solidFill>
                  <a:srgbClr val="FFC000"/>
                </a:solidFill>
              </a:rPr>
              <a:t>behind schedule</a:t>
            </a:r>
            <a:endParaRPr lang="en-US" sz="3600" dirty="0">
              <a:solidFill>
                <a:srgbClr val="FFC000"/>
              </a:solidFill>
            </a:endParaRPr>
          </a:p>
        </p:txBody>
      </p:sp>
      <p:sp>
        <p:nvSpPr>
          <p:cNvPr id="4" name="Arrow: Right 3">
            <a:extLst>
              <a:ext uri="{FF2B5EF4-FFF2-40B4-BE49-F238E27FC236}">
                <a16:creationId xmlns:a16="http://schemas.microsoft.com/office/drawing/2014/main" id="{5615BFF1-73A4-4150-8E08-A283D301B3E5}"/>
              </a:ext>
            </a:extLst>
          </p:cNvPr>
          <p:cNvSpPr/>
          <p:nvPr/>
        </p:nvSpPr>
        <p:spPr>
          <a:xfrm>
            <a:off x="4966698" y="2088174"/>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19F8B97-D96A-3B8D-C924-5E3782DCBECE}"/>
              </a:ext>
            </a:extLst>
          </p:cNvPr>
          <p:cNvSpPr txBox="1"/>
          <p:nvPr/>
        </p:nvSpPr>
        <p:spPr>
          <a:xfrm>
            <a:off x="691043" y="220935"/>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grpSp>
        <p:nvGrpSpPr>
          <p:cNvPr id="3" name="Group 2">
            <a:extLst>
              <a:ext uri="{FF2B5EF4-FFF2-40B4-BE49-F238E27FC236}">
                <a16:creationId xmlns:a16="http://schemas.microsoft.com/office/drawing/2014/main" id="{03B05711-3E2D-E56D-516A-11E805D376AB}"/>
              </a:ext>
            </a:extLst>
          </p:cNvPr>
          <p:cNvGrpSpPr/>
          <p:nvPr/>
        </p:nvGrpSpPr>
        <p:grpSpPr>
          <a:xfrm>
            <a:off x="577879" y="3761952"/>
            <a:ext cx="4258235" cy="1754537"/>
            <a:chOff x="5301504" y="3197383"/>
            <a:chExt cx="3196200" cy="1917720"/>
          </a:xfrm>
          <a:solidFill>
            <a:srgbClr val="00B0F0"/>
          </a:solidFill>
        </p:grpSpPr>
        <p:sp>
          <p:nvSpPr>
            <p:cNvPr id="6" name="Rounded Rectangle 6">
              <a:extLst>
                <a:ext uri="{FF2B5EF4-FFF2-40B4-BE49-F238E27FC236}">
                  <a16:creationId xmlns:a16="http://schemas.microsoft.com/office/drawing/2014/main" id="{8942CE80-574B-EB9F-C4CF-DDC7F6E44EE3}"/>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7" name="Rounded Rectangle 4">
              <a:extLst>
                <a:ext uri="{FF2B5EF4-FFF2-40B4-BE49-F238E27FC236}">
                  <a16:creationId xmlns:a16="http://schemas.microsoft.com/office/drawing/2014/main" id="{820115B7-1B5C-00DD-3FDA-141CDC4B4B2D}"/>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8" name="TextBox 7">
            <a:extLst>
              <a:ext uri="{FF2B5EF4-FFF2-40B4-BE49-F238E27FC236}">
                <a16:creationId xmlns:a16="http://schemas.microsoft.com/office/drawing/2014/main" id="{2C026951-CA5F-7E79-0897-FB8D18B07E2C}"/>
              </a:ext>
            </a:extLst>
          </p:cNvPr>
          <p:cNvSpPr txBox="1"/>
          <p:nvPr/>
        </p:nvSpPr>
        <p:spPr>
          <a:xfrm>
            <a:off x="814756" y="4039055"/>
            <a:ext cx="3784479" cy="1200329"/>
          </a:xfrm>
          <a:prstGeom prst="rect">
            <a:avLst/>
          </a:prstGeom>
          <a:noFill/>
        </p:spPr>
        <p:txBody>
          <a:bodyPr wrap="square">
            <a:spAutoFit/>
          </a:bodyPr>
          <a:lstStyle/>
          <a:p>
            <a:pPr marL="347472" indent="-347472">
              <a:spcBef>
                <a:spcPts val="0"/>
              </a:spcBef>
              <a:spcAft>
                <a:spcPts val="0"/>
              </a:spcAft>
              <a:buClrTx/>
              <a:buSzPts val="2400"/>
              <a:buFont typeface="Arial" panose="020B0604020202020204" pitchFamily="34" charset="0"/>
              <a:buChar char="•"/>
            </a:pPr>
            <a:r>
              <a:rPr lang="en-US" sz="2400" b="1" dirty="0">
                <a:solidFill>
                  <a:schemeClr val="bg1"/>
                </a:solidFill>
                <a:effectLst/>
              </a:rPr>
              <a:t>Cost Variance (CV)</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BCWP-ACWP</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3000- 5000= -2000&lt;0</a:t>
            </a:r>
            <a:endParaRPr lang="en-US" sz="2400" dirty="0">
              <a:solidFill>
                <a:schemeClr val="bg1"/>
              </a:solidFill>
              <a:effectLst/>
            </a:endParaRPr>
          </a:p>
        </p:txBody>
      </p:sp>
      <p:grpSp>
        <p:nvGrpSpPr>
          <p:cNvPr id="24" name="Group 23">
            <a:extLst>
              <a:ext uri="{FF2B5EF4-FFF2-40B4-BE49-F238E27FC236}">
                <a16:creationId xmlns:a16="http://schemas.microsoft.com/office/drawing/2014/main" id="{C322F633-A31B-07EA-451F-46A33AEE5938}"/>
              </a:ext>
            </a:extLst>
          </p:cNvPr>
          <p:cNvGrpSpPr/>
          <p:nvPr/>
        </p:nvGrpSpPr>
        <p:grpSpPr>
          <a:xfrm>
            <a:off x="6380781" y="3843405"/>
            <a:ext cx="4258235" cy="1754537"/>
            <a:chOff x="5301504" y="3197383"/>
            <a:chExt cx="3196200" cy="1917720"/>
          </a:xfrm>
          <a:solidFill>
            <a:srgbClr val="00B0F0"/>
          </a:solidFill>
        </p:grpSpPr>
        <p:sp>
          <p:nvSpPr>
            <p:cNvPr id="25" name="Rounded Rectangle 6">
              <a:extLst>
                <a:ext uri="{FF2B5EF4-FFF2-40B4-BE49-F238E27FC236}">
                  <a16:creationId xmlns:a16="http://schemas.microsoft.com/office/drawing/2014/main" id="{39EAE90A-4420-DBD4-E0F1-10BDAC87751F}"/>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6" name="Rounded Rectangle 4">
              <a:extLst>
                <a:ext uri="{FF2B5EF4-FFF2-40B4-BE49-F238E27FC236}">
                  <a16:creationId xmlns:a16="http://schemas.microsoft.com/office/drawing/2014/main" id="{F53C6934-CF25-CB4F-E1A1-070D26209834}"/>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7" name="TextBox 26">
            <a:extLst>
              <a:ext uri="{FF2B5EF4-FFF2-40B4-BE49-F238E27FC236}">
                <a16:creationId xmlns:a16="http://schemas.microsoft.com/office/drawing/2014/main" id="{A0C6907D-697C-7F68-033D-80F81BBD75F5}"/>
              </a:ext>
            </a:extLst>
          </p:cNvPr>
          <p:cNvSpPr txBox="1"/>
          <p:nvPr/>
        </p:nvSpPr>
        <p:spPr>
          <a:xfrm>
            <a:off x="6734850" y="4269919"/>
            <a:ext cx="3543871" cy="646331"/>
          </a:xfrm>
          <a:prstGeom prst="rect">
            <a:avLst/>
          </a:prstGeom>
          <a:noFill/>
        </p:spPr>
        <p:txBody>
          <a:bodyPr wrap="square">
            <a:spAutoFit/>
          </a:bodyPr>
          <a:lstStyle/>
          <a:p>
            <a:pPr marL="347472" indent="-347472" algn="ctr" rtl="1">
              <a:spcBef>
                <a:spcPts val="0"/>
              </a:spcBef>
              <a:spcAft>
                <a:spcPts val="0"/>
              </a:spcAft>
            </a:pPr>
            <a:r>
              <a:rPr lang="en-US" sz="3600" b="1" dirty="0">
                <a:solidFill>
                  <a:srgbClr val="FFC000"/>
                </a:solidFill>
                <a:effectLst/>
              </a:rPr>
              <a:t>over budget</a:t>
            </a:r>
            <a:r>
              <a:rPr lang="ar-AE" sz="3600" b="1" dirty="0">
                <a:solidFill>
                  <a:srgbClr val="FFC000"/>
                </a:solidFill>
                <a:effectLst/>
              </a:rPr>
              <a:t> </a:t>
            </a:r>
            <a:r>
              <a:rPr lang="en-US" sz="3600" b="1" dirty="0">
                <a:solidFill>
                  <a:srgbClr val="FFC000"/>
                </a:solidFill>
                <a:effectLst/>
              </a:rPr>
              <a:t> </a:t>
            </a:r>
            <a:endParaRPr lang="en-US" sz="3600" dirty="0">
              <a:solidFill>
                <a:srgbClr val="FFC000"/>
              </a:solidFill>
              <a:effectLst/>
            </a:endParaRPr>
          </a:p>
        </p:txBody>
      </p:sp>
      <p:sp>
        <p:nvSpPr>
          <p:cNvPr id="28" name="Arrow: Right 27">
            <a:extLst>
              <a:ext uri="{FF2B5EF4-FFF2-40B4-BE49-F238E27FC236}">
                <a16:creationId xmlns:a16="http://schemas.microsoft.com/office/drawing/2014/main" id="{E3A365EA-55B3-89A7-FEB7-D35BE3DCBC28}"/>
              </a:ext>
            </a:extLst>
          </p:cNvPr>
          <p:cNvSpPr/>
          <p:nvPr/>
        </p:nvSpPr>
        <p:spPr>
          <a:xfrm>
            <a:off x="5016815" y="4357335"/>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D54DADC4-4EAD-2135-AC95-EACC12B3E38B}"/>
              </a:ext>
            </a:extLst>
          </p:cNvPr>
          <p:cNvSpPr txBox="1"/>
          <p:nvPr/>
        </p:nvSpPr>
        <p:spPr>
          <a:xfrm>
            <a:off x="2027534" y="471535"/>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3844445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68363" y="1667497"/>
            <a:ext cx="10463567" cy="4333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2000" b="1" i="0" u="none" strike="noStrike" kern="0" cap="none" spc="0" normalizeH="0" baseline="0" noProof="0" dirty="0">
              <a:ln>
                <a:noFill/>
              </a:ln>
              <a:solidFill>
                <a:sysClr val="windowText" lastClr="000000"/>
              </a:solidFill>
              <a:effectLst/>
              <a:uLnTx/>
              <a:uFillTx/>
              <a:latin typeface="Calibri"/>
              <a:ea typeface="+mn-ea"/>
              <a:cs typeface="Arial" panose="020B0604020202020204" pitchFamily="34"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07278" y="2396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20926" y="239650"/>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08</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grpSp>
        <p:nvGrpSpPr>
          <p:cNvPr id="9" name="Group 8">
            <a:extLst>
              <a:ext uri="{FF2B5EF4-FFF2-40B4-BE49-F238E27FC236}">
                <a16:creationId xmlns:a16="http://schemas.microsoft.com/office/drawing/2014/main" id="{E3939881-8F04-4C4A-BE4E-8924F8DE8480}"/>
              </a:ext>
            </a:extLst>
          </p:cNvPr>
          <p:cNvGrpSpPr/>
          <p:nvPr/>
        </p:nvGrpSpPr>
        <p:grpSpPr>
          <a:xfrm>
            <a:off x="707278" y="1822973"/>
            <a:ext cx="4258235" cy="1826936"/>
            <a:chOff x="5301504" y="3197383"/>
            <a:chExt cx="3196200" cy="1917720"/>
          </a:xfrm>
          <a:solidFill>
            <a:srgbClr val="00B0F0"/>
          </a:solidFill>
        </p:grpSpPr>
        <p:sp>
          <p:nvSpPr>
            <p:cNvPr id="10" name="Rounded Rectangle 6">
              <a:extLst>
                <a:ext uri="{FF2B5EF4-FFF2-40B4-BE49-F238E27FC236}">
                  <a16:creationId xmlns:a16="http://schemas.microsoft.com/office/drawing/2014/main" id="{CA2CA69E-64FB-430C-81BD-3A29FBDD9626}"/>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16" name="Rounded Rectangle 4">
              <a:extLst>
                <a:ext uri="{FF2B5EF4-FFF2-40B4-BE49-F238E27FC236}">
                  <a16:creationId xmlns:a16="http://schemas.microsoft.com/office/drawing/2014/main" id="{9F396821-5902-4366-8FBB-0246AC06BB59}"/>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3BE27F67-AD6B-4F97-A7D2-25EACAFCBAFF}"/>
              </a:ext>
            </a:extLst>
          </p:cNvPr>
          <p:cNvSpPr txBox="1"/>
          <p:nvPr/>
        </p:nvSpPr>
        <p:spPr>
          <a:xfrm>
            <a:off x="944155" y="1889574"/>
            <a:ext cx="3784479" cy="1569660"/>
          </a:xfrm>
          <a:prstGeom prst="rect">
            <a:avLst/>
          </a:prstGeom>
          <a:noFill/>
        </p:spPr>
        <p:txBody>
          <a:bodyPr wrap="square">
            <a:spAutoFit/>
          </a:bodyPr>
          <a:lstStyle/>
          <a:p>
            <a:pPr marL="347472" indent="-347472">
              <a:spcBef>
                <a:spcPts val="0"/>
              </a:spcBef>
              <a:spcAft>
                <a:spcPts val="0"/>
              </a:spcAft>
              <a:buClrTx/>
              <a:buSzPts val="2800"/>
              <a:buFont typeface="Arial" panose="020B0604020202020204" pitchFamily="34" charset="0"/>
              <a:buChar char="•"/>
            </a:pPr>
            <a:r>
              <a:rPr lang="en-US" sz="2400" b="1" dirty="0">
                <a:solidFill>
                  <a:schemeClr val="bg1"/>
                </a:solidFill>
                <a:effectLst/>
              </a:rPr>
              <a:t>Schedule performance  Index (SPI)</a:t>
            </a:r>
            <a:r>
              <a:rPr lang="ar-SY" sz="2400" b="1" dirty="0">
                <a:solidFill>
                  <a:schemeClr val="bg1"/>
                </a:solidFill>
                <a:effectLst/>
              </a:rPr>
              <a:t> </a:t>
            </a:r>
            <a:r>
              <a:rPr lang="en-US" sz="2400" b="1" dirty="0">
                <a:solidFill>
                  <a:schemeClr val="bg1"/>
                </a:solidFill>
                <a:effectLst/>
              </a:rPr>
              <a:t> </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BCWP / BCWS</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3000/4000=0.75&lt;1</a:t>
            </a:r>
            <a:endParaRPr lang="en-US" sz="2400" dirty="0">
              <a:solidFill>
                <a:schemeClr val="bg1"/>
              </a:solidFill>
              <a:effectLst/>
            </a:endParaRPr>
          </a:p>
        </p:txBody>
      </p:sp>
      <p:grpSp>
        <p:nvGrpSpPr>
          <p:cNvPr id="18" name="Group 17">
            <a:extLst>
              <a:ext uri="{FF2B5EF4-FFF2-40B4-BE49-F238E27FC236}">
                <a16:creationId xmlns:a16="http://schemas.microsoft.com/office/drawing/2014/main" id="{C78A013C-7840-490C-AF69-D5745B070ED9}"/>
              </a:ext>
            </a:extLst>
          </p:cNvPr>
          <p:cNvGrpSpPr/>
          <p:nvPr/>
        </p:nvGrpSpPr>
        <p:grpSpPr>
          <a:xfrm>
            <a:off x="6525372" y="1895371"/>
            <a:ext cx="4258235" cy="1563863"/>
            <a:chOff x="5301504" y="3197383"/>
            <a:chExt cx="3196200" cy="1917720"/>
          </a:xfrm>
          <a:solidFill>
            <a:srgbClr val="00B0F0"/>
          </a:solidFill>
        </p:grpSpPr>
        <p:sp>
          <p:nvSpPr>
            <p:cNvPr id="19" name="Rounded Rectangle 6">
              <a:extLst>
                <a:ext uri="{FF2B5EF4-FFF2-40B4-BE49-F238E27FC236}">
                  <a16:creationId xmlns:a16="http://schemas.microsoft.com/office/drawing/2014/main" id="{A9CD1DA4-17F4-483B-B07D-322E6B2D2A21}"/>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0" name="Rounded Rectangle 4">
              <a:extLst>
                <a:ext uri="{FF2B5EF4-FFF2-40B4-BE49-F238E27FC236}">
                  <a16:creationId xmlns:a16="http://schemas.microsoft.com/office/drawing/2014/main" id="{90FF6B50-A227-47E6-899A-D99C60EBAD5A}"/>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1" name="TextBox 20">
            <a:extLst>
              <a:ext uri="{FF2B5EF4-FFF2-40B4-BE49-F238E27FC236}">
                <a16:creationId xmlns:a16="http://schemas.microsoft.com/office/drawing/2014/main" id="{955C298E-3FAF-4E89-B96B-E6508A2CB16C}"/>
              </a:ext>
            </a:extLst>
          </p:cNvPr>
          <p:cNvSpPr txBox="1"/>
          <p:nvPr/>
        </p:nvSpPr>
        <p:spPr>
          <a:xfrm>
            <a:off x="6995379" y="2282480"/>
            <a:ext cx="6096000" cy="646331"/>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C000"/>
                </a:solidFill>
                <a:effectLst/>
                <a:uLnTx/>
                <a:uFillTx/>
                <a:latin typeface="Calibri"/>
                <a:ea typeface="+mn-ea"/>
                <a:cs typeface="Arial" panose="020B0604020202020204" pitchFamily="34" charset="0"/>
              </a:rPr>
              <a:t> </a:t>
            </a:r>
            <a:r>
              <a:rPr kumimoji="0" lang="en-US" sz="3600" b="1" i="0" u="none" strike="noStrike" kern="1200" cap="none" spc="0" normalizeH="0" baseline="0" noProof="0" dirty="0">
                <a:ln>
                  <a:noFill/>
                </a:ln>
                <a:solidFill>
                  <a:srgbClr val="FFC000"/>
                </a:solidFill>
                <a:effectLst/>
                <a:uLnTx/>
                <a:uFillTx/>
                <a:latin typeface="Calibri"/>
                <a:ea typeface="+mn-ea"/>
                <a:cs typeface="+mn-cs"/>
              </a:rPr>
              <a:t>behind schedule</a:t>
            </a:r>
            <a:endParaRPr kumimoji="0" lang="en-US" sz="3600" b="0" i="0" u="none" strike="noStrike" kern="1200" cap="none" spc="0" normalizeH="0" baseline="0" noProof="0" dirty="0">
              <a:ln>
                <a:noFill/>
              </a:ln>
              <a:solidFill>
                <a:srgbClr val="FFC000"/>
              </a:solidFill>
              <a:effectLst/>
              <a:uLnTx/>
              <a:uFillTx/>
              <a:latin typeface="Calibri"/>
              <a:ea typeface="+mn-ea"/>
              <a:cs typeface="+mn-cs"/>
            </a:endParaRPr>
          </a:p>
        </p:txBody>
      </p:sp>
      <p:sp>
        <p:nvSpPr>
          <p:cNvPr id="4" name="Arrow: Right 3">
            <a:extLst>
              <a:ext uri="{FF2B5EF4-FFF2-40B4-BE49-F238E27FC236}">
                <a16:creationId xmlns:a16="http://schemas.microsoft.com/office/drawing/2014/main" id="{5615BFF1-73A4-4150-8E08-A283D301B3E5}"/>
              </a:ext>
            </a:extLst>
          </p:cNvPr>
          <p:cNvSpPr/>
          <p:nvPr/>
        </p:nvSpPr>
        <p:spPr>
          <a:xfrm>
            <a:off x="5239087" y="2408495"/>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 name="Group 1">
            <a:extLst>
              <a:ext uri="{FF2B5EF4-FFF2-40B4-BE49-F238E27FC236}">
                <a16:creationId xmlns:a16="http://schemas.microsoft.com/office/drawing/2014/main" id="{32088C54-72B3-6CA4-C1E7-84A65B7284F4}"/>
              </a:ext>
            </a:extLst>
          </p:cNvPr>
          <p:cNvGrpSpPr/>
          <p:nvPr/>
        </p:nvGrpSpPr>
        <p:grpSpPr>
          <a:xfrm>
            <a:off x="707278" y="3773547"/>
            <a:ext cx="4258236" cy="1998603"/>
            <a:chOff x="5301504" y="3197383"/>
            <a:chExt cx="3196200" cy="1917720"/>
          </a:xfrm>
          <a:solidFill>
            <a:srgbClr val="00B0F0"/>
          </a:solidFill>
        </p:grpSpPr>
        <p:sp>
          <p:nvSpPr>
            <p:cNvPr id="5" name="Rounded Rectangle 6">
              <a:extLst>
                <a:ext uri="{FF2B5EF4-FFF2-40B4-BE49-F238E27FC236}">
                  <a16:creationId xmlns:a16="http://schemas.microsoft.com/office/drawing/2014/main" id="{8280980D-9A9A-9014-9D21-CE7583BE5EA2}"/>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6" name="Rounded Rectangle 4">
              <a:extLst>
                <a:ext uri="{FF2B5EF4-FFF2-40B4-BE49-F238E27FC236}">
                  <a16:creationId xmlns:a16="http://schemas.microsoft.com/office/drawing/2014/main" id="{18946209-FBEA-3FD3-43C2-2148C9D67D8F}"/>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7" name="TextBox 6">
            <a:extLst>
              <a:ext uri="{FF2B5EF4-FFF2-40B4-BE49-F238E27FC236}">
                <a16:creationId xmlns:a16="http://schemas.microsoft.com/office/drawing/2014/main" id="{A3C67F82-E3A5-CCC1-78BA-BBBF7B45D3F7}"/>
              </a:ext>
            </a:extLst>
          </p:cNvPr>
          <p:cNvSpPr txBox="1"/>
          <p:nvPr/>
        </p:nvSpPr>
        <p:spPr>
          <a:xfrm>
            <a:off x="1033522" y="3865985"/>
            <a:ext cx="3784479" cy="1569660"/>
          </a:xfrm>
          <a:prstGeom prst="rect">
            <a:avLst/>
          </a:prstGeom>
          <a:noFill/>
        </p:spPr>
        <p:txBody>
          <a:bodyPr wrap="square">
            <a:spAutoFit/>
          </a:bodyPr>
          <a:lstStyle/>
          <a:p>
            <a:pPr marL="347472" indent="-347472">
              <a:spcBef>
                <a:spcPts val="0"/>
              </a:spcBef>
              <a:spcAft>
                <a:spcPts val="0"/>
              </a:spcAft>
              <a:buClrTx/>
              <a:buSzPts val="2400"/>
              <a:buFont typeface="Arial" panose="020B0604020202020204" pitchFamily="34" charset="0"/>
              <a:buChar char="•"/>
            </a:pPr>
            <a:r>
              <a:rPr lang="en-US" sz="2400" b="1" dirty="0">
                <a:solidFill>
                  <a:schemeClr val="bg1"/>
                </a:solidFill>
                <a:effectLst/>
              </a:rPr>
              <a:t>Cost performance Index (CPI)  </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BCWP / ACWP</a:t>
            </a:r>
            <a:endParaRPr lang="en-US" sz="2400" dirty="0">
              <a:solidFill>
                <a:schemeClr val="bg1"/>
              </a:solidFill>
              <a:effectLst/>
            </a:endParaRPr>
          </a:p>
          <a:p>
            <a:pPr marL="347472" indent="-347472" rtl="1">
              <a:spcBef>
                <a:spcPts val="0"/>
              </a:spcBef>
              <a:spcAft>
                <a:spcPts val="0"/>
              </a:spcAft>
            </a:pPr>
            <a:r>
              <a:rPr lang="en-US" sz="2400" b="1" dirty="0">
                <a:solidFill>
                  <a:schemeClr val="bg1"/>
                </a:solidFill>
                <a:effectLst/>
              </a:rPr>
              <a:t>= 3000/5000=0.6&lt;1 </a:t>
            </a:r>
            <a:endParaRPr lang="en-US" sz="2400" dirty="0">
              <a:solidFill>
                <a:schemeClr val="bg1"/>
              </a:solidFill>
              <a:effectLst/>
            </a:endParaRPr>
          </a:p>
        </p:txBody>
      </p:sp>
      <p:grpSp>
        <p:nvGrpSpPr>
          <p:cNvPr id="8" name="Group 7">
            <a:extLst>
              <a:ext uri="{FF2B5EF4-FFF2-40B4-BE49-F238E27FC236}">
                <a16:creationId xmlns:a16="http://schemas.microsoft.com/office/drawing/2014/main" id="{FDB7491A-89DB-396C-02C3-ED5BE56B9379}"/>
              </a:ext>
            </a:extLst>
          </p:cNvPr>
          <p:cNvGrpSpPr/>
          <p:nvPr/>
        </p:nvGrpSpPr>
        <p:grpSpPr>
          <a:xfrm>
            <a:off x="6525372" y="3845945"/>
            <a:ext cx="4258234" cy="1754537"/>
            <a:chOff x="5301504" y="3197383"/>
            <a:chExt cx="3196200" cy="1917720"/>
          </a:xfrm>
          <a:solidFill>
            <a:srgbClr val="00B0F0"/>
          </a:solidFill>
        </p:grpSpPr>
        <p:sp>
          <p:nvSpPr>
            <p:cNvPr id="24" name="Rounded Rectangle 6">
              <a:extLst>
                <a:ext uri="{FF2B5EF4-FFF2-40B4-BE49-F238E27FC236}">
                  <a16:creationId xmlns:a16="http://schemas.microsoft.com/office/drawing/2014/main" id="{29C3609C-2794-F9D2-0C49-81B8C99E9B47}"/>
                </a:ext>
              </a:extLst>
            </p:cNvPr>
            <p:cNvSpPr/>
            <p:nvPr/>
          </p:nvSpPr>
          <p:spPr>
            <a:xfrm>
              <a:off x="5301504" y="3197383"/>
              <a:ext cx="3196200" cy="1917720"/>
            </a:xfrm>
            <a:prstGeom prst="roundRect">
              <a:avLst>
                <a:gd name="adj" fmla="val 10000"/>
              </a:avLst>
            </a:prstGeom>
            <a:grpFill/>
            <a:ln w="38100" cap="flat" cmpd="sng" algn="ctr">
              <a:solidFill>
                <a:sysClr val="window" lastClr="FFFFFF">
                  <a:hueOff val="0"/>
                  <a:satOff val="0"/>
                  <a:lumOff val="0"/>
                  <a:alphaOff val="0"/>
                </a:sysClr>
              </a:solidFill>
              <a:prstDash val="solid"/>
            </a:ln>
            <a:effectLst>
              <a:outerShdw blurRad="57150" dist="38100" dir="5400000" algn="ctr" rotWithShape="0">
                <a:srgbClr val="009DD9">
                  <a:hueOff val="-838123"/>
                  <a:satOff val="-9658"/>
                  <a:lumOff val="2159"/>
                  <a:alphaOff val="0"/>
                  <a:shade val="9000"/>
                  <a:alpha val="48000"/>
                  <a:satMod val="105000"/>
                </a:srgbClr>
              </a:outerShdw>
            </a:effectLst>
          </p:spPr>
        </p:sp>
        <p:sp>
          <p:nvSpPr>
            <p:cNvPr id="25" name="Rounded Rectangle 4">
              <a:extLst>
                <a:ext uri="{FF2B5EF4-FFF2-40B4-BE49-F238E27FC236}">
                  <a16:creationId xmlns:a16="http://schemas.microsoft.com/office/drawing/2014/main" id="{28F09827-23EC-2A6B-3C74-11AF42B260FB}"/>
                </a:ext>
              </a:extLst>
            </p:cNvPr>
            <p:cNvSpPr txBox="1"/>
            <p:nvPr/>
          </p:nvSpPr>
          <p:spPr>
            <a:xfrm>
              <a:off x="5357672" y="3253551"/>
              <a:ext cx="3083864" cy="1805384"/>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justLow" defTabSz="1422400" rtl="1" eaLnBrk="1" fontAlgn="auto" latinLnBrk="0" hangingPunct="1">
                <a:lnSpc>
                  <a:spcPct val="90000"/>
                </a:lnSpc>
                <a:spcBef>
                  <a:spcPct val="0"/>
                </a:spcBef>
                <a:spcAft>
                  <a:spcPct val="35000"/>
                </a:spcAft>
                <a:buClrTx/>
                <a:buSzTx/>
                <a:buFontTx/>
                <a:buNone/>
                <a:tabLst/>
                <a:defRPr/>
              </a:pPr>
              <a:endParaRPr kumimoji="0" lang="en-US" sz="3200" b="0" i="0" u="none" strike="noStrike" kern="0" cap="none" spc="0" normalizeH="0" baseline="0" noProof="0" dirty="0">
                <a:ln>
                  <a:noFill/>
                </a:ln>
                <a:solidFill>
                  <a:prstClr val="white"/>
                </a:solidFill>
                <a:effectLst/>
                <a:uLnTx/>
                <a:uFillTx/>
                <a:latin typeface="Constantia"/>
                <a:ea typeface="+mn-ea"/>
                <a:cs typeface="+mn-cs"/>
              </a:endParaRPr>
            </a:p>
          </p:txBody>
        </p:sp>
      </p:grpSp>
      <p:sp>
        <p:nvSpPr>
          <p:cNvPr id="26" name="Arrow: Right 25">
            <a:extLst>
              <a:ext uri="{FF2B5EF4-FFF2-40B4-BE49-F238E27FC236}">
                <a16:creationId xmlns:a16="http://schemas.microsoft.com/office/drawing/2014/main" id="{05257E51-9D5C-1603-DA7B-B5A681038F8F}"/>
              </a:ext>
            </a:extLst>
          </p:cNvPr>
          <p:cNvSpPr/>
          <p:nvPr/>
        </p:nvSpPr>
        <p:spPr>
          <a:xfrm>
            <a:off x="5317099" y="4359876"/>
            <a:ext cx="1153334" cy="726676"/>
          </a:xfrm>
          <a:prstGeom prst="rightArrow">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7" name="TextBox 26">
            <a:extLst>
              <a:ext uri="{FF2B5EF4-FFF2-40B4-BE49-F238E27FC236}">
                <a16:creationId xmlns:a16="http://schemas.microsoft.com/office/drawing/2014/main" id="{474E1173-6842-7B84-8FF7-6AB56404C471}"/>
              </a:ext>
            </a:extLst>
          </p:cNvPr>
          <p:cNvSpPr txBox="1"/>
          <p:nvPr/>
        </p:nvSpPr>
        <p:spPr>
          <a:xfrm>
            <a:off x="6470433" y="3763985"/>
            <a:ext cx="3543871" cy="1200329"/>
          </a:xfrm>
          <a:prstGeom prst="rect">
            <a:avLst/>
          </a:prstGeom>
          <a:noFill/>
        </p:spPr>
        <p:txBody>
          <a:bodyPr wrap="square">
            <a:spAutoFit/>
          </a:bodyPr>
          <a:lstStyle/>
          <a:p>
            <a:pPr algn="ctr" rtl="1">
              <a:spcBef>
                <a:spcPts val="0"/>
              </a:spcBef>
              <a:spcAft>
                <a:spcPts val="0"/>
              </a:spcAft>
              <a:buClrTx/>
              <a:buSzPts val="3900"/>
            </a:pPr>
            <a:endParaRPr lang="en-US" sz="3600" dirty="0">
              <a:solidFill>
                <a:srgbClr val="FFC000"/>
              </a:solidFill>
              <a:effectLst/>
            </a:endParaRPr>
          </a:p>
          <a:p>
            <a:pPr marL="347472" indent="-347472" algn="ctr" rtl="1">
              <a:spcBef>
                <a:spcPts val="0"/>
              </a:spcBef>
              <a:spcAft>
                <a:spcPts val="0"/>
              </a:spcAft>
            </a:pPr>
            <a:r>
              <a:rPr lang="en-US" sz="3600" b="1" dirty="0">
                <a:solidFill>
                  <a:srgbClr val="FFC000"/>
                </a:solidFill>
                <a:effectLst/>
              </a:rPr>
              <a:t>over budget</a:t>
            </a:r>
            <a:r>
              <a:rPr lang="ar-AE" sz="3600" b="1" dirty="0">
                <a:solidFill>
                  <a:srgbClr val="FFC000"/>
                </a:solidFill>
                <a:effectLst/>
              </a:rPr>
              <a:t> </a:t>
            </a:r>
            <a:r>
              <a:rPr lang="en-US" sz="3600" b="1" dirty="0">
                <a:solidFill>
                  <a:srgbClr val="FFC000"/>
                </a:solidFill>
                <a:effectLst/>
              </a:rPr>
              <a:t> </a:t>
            </a:r>
            <a:endParaRPr lang="en-US" sz="3600" dirty="0">
              <a:solidFill>
                <a:srgbClr val="FFC000"/>
              </a:solidFill>
              <a:effectLst/>
            </a:endParaRPr>
          </a:p>
        </p:txBody>
      </p:sp>
      <p:sp>
        <p:nvSpPr>
          <p:cNvPr id="28" name="TextBox 27">
            <a:extLst>
              <a:ext uri="{FF2B5EF4-FFF2-40B4-BE49-F238E27FC236}">
                <a16:creationId xmlns:a16="http://schemas.microsoft.com/office/drawing/2014/main" id="{20CF849B-4F06-1CD5-5065-D9B12F805E6F}"/>
              </a:ext>
            </a:extLst>
          </p:cNvPr>
          <p:cNvSpPr txBox="1"/>
          <p:nvPr/>
        </p:nvSpPr>
        <p:spPr>
          <a:xfrm>
            <a:off x="2070174" y="734314"/>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3396657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439271" y="1282436"/>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681265" y="1164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650516" y="258334"/>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08</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0" name="عنوان 1">
            <a:extLst>
              <a:ext uri="{FF2B5EF4-FFF2-40B4-BE49-F238E27FC236}">
                <a16:creationId xmlns:a16="http://schemas.microsoft.com/office/drawing/2014/main" id="{1E4B1E11-04AB-4F38-B5DD-9D08363FE5F0}"/>
              </a:ext>
            </a:extLst>
          </p:cNvPr>
          <p:cNvSpPr txBox="1">
            <a:spLocks/>
          </p:cNvSpPr>
          <p:nvPr/>
        </p:nvSpPr>
        <p:spPr>
          <a:xfrm>
            <a:off x="2729728" y="1490274"/>
            <a:ext cx="6393444" cy="484335"/>
          </a:xfrm>
          <a:prstGeom prst="rect">
            <a:avLst/>
          </a:prstGeom>
        </p:spPr>
        <p:txBody>
          <a:bodyPr vert="horz" lIns="0" rIns="0" bIns="0" anchor="b">
            <a:normAutofit fontScale="77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4400" b="1" dirty="0">
                <a:solidFill>
                  <a:schemeClr val="tx1"/>
                </a:solidFill>
                <a:latin typeface="+mn-lt"/>
                <a:ea typeface="+mn-ea"/>
                <a:cs typeface="+mn-cs"/>
              </a:rPr>
              <a:t>Estimated Final Time (EFT)</a:t>
            </a:r>
            <a:endParaRPr lang="ar-SY" sz="4400" b="1" dirty="0">
              <a:solidFill>
                <a:schemeClr val="tx1"/>
              </a:solidFill>
              <a:latin typeface="+mn-lt"/>
              <a:ea typeface="+mn-ea"/>
              <a:cs typeface="+mn-cs"/>
            </a:endParaRPr>
          </a:p>
        </p:txBody>
      </p:sp>
      <p:sp>
        <p:nvSpPr>
          <p:cNvPr id="24" name="TextBox 23">
            <a:extLst>
              <a:ext uri="{FF2B5EF4-FFF2-40B4-BE49-F238E27FC236}">
                <a16:creationId xmlns:a16="http://schemas.microsoft.com/office/drawing/2014/main" id="{EAD98BFF-98B8-43B3-8786-EBB811517E92}"/>
              </a:ext>
            </a:extLst>
          </p:cNvPr>
          <p:cNvSpPr txBox="1"/>
          <p:nvPr/>
        </p:nvSpPr>
        <p:spPr>
          <a:xfrm>
            <a:off x="2054973" y="2859682"/>
            <a:ext cx="8776447" cy="769441"/>
          </a:xfrm>
          <a:prstGeom prst="rect">
            <a:avLst/>
          </a:prstGeom>
          <a:solidFill>
            <a:srgbClr val="00AEEF"/>
          </a:solidFill>
          <a:ln w="57150">
            <a:solidFill>
              <a:schemeClr val="tx1"/>
            </a:solidFill>
          </a:ln>
        </p:spPr>
        <p:txBody>
          <a:bodyPr wrap="square" rtlCol="0">
            <a:spAutoFit/>
          </a:bodyPr>
          <a:lstStyle/>
          <a:p>
            <a:pPr lvl="0" algn="ctr" rtl="1"/>
            <a:r>
              <a:rPr lang="en-US" sz="4400" b="1" dirty="0"/>
              <a:t>EFT = TAC / SPI</a:t>
            </a:r>
            <a:endParaRPr lang="ar-SY" sz="4400" dirty="0"/>
          </a:p>
        </p:txBody>
      </p:sp>
      <p:sp>
        <p:nvSpPr>
          <p:cNvPr id="25" name="TextBox 24">
            <a:extLst>
              <a:ext uri="{FF2B5EF4-FFF2-40B4-BE49-F238E27FC236}">
                <a16:creationId xmlns:a16="http://schemas.microsoft.com/office/drawing/2014/main" id="{931A9606-FB34-44EF-A2C6-01CAB142C394}"/>
              </a:ext>
            </a:extLst>
          </p:cNvPr>
          <p:cNvSpPr txBox="1"/>
          <p:nvPr/>
        </p:nvSpPr>
        <p:spPr>
          <a:xfrm>
            <a:off x="2160401" y="4683149"/>
            <a:ext cx="8794376" cy="523220"/>
          </a:xfrm>
          <a:prstGeom prst="rect">
            <a:avLst/>
          </a:prstGeom>
          <a:solidFill>
            <a:srgbClr val="00AEEF"/>
          </a:solidFill>
        </p:spPr>
        <p:txBody>
          <a:bodyPr wrap="square" rtlCol="0">
            <a:spAutoFit/>
          </a:bodyPr>
          <a:lstStyle/>
          <a:p>
            <a:pPr lvl="0" algn="ctr" rtl="1">
              <a:buNone/>
            </a:pPr>
            <a:r>
              <a:rPr lang="en-US" sz="2800" dirty="0">
                <a:solidFill>
                  <a:schemeClr val="bg1"/>
                </a:solidFill>
                <a:latin typeface="Times New Roman" panose="02020603050405020304" pitchFamily="18" charset="0"/>
                <a:cs typeface="Times New Roman" panose="02020603050405020304" pitchFamily="18" charset="0"/>
              </a:rPr>
              <a:t>EFT= 10/0.75= 13.33= 14  </a:t>
            </a:r>
            <a:endParaRPr lang="ar-SY"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681322F-3A56-3623-A6A5-5E7B2BDEDDA9}"/>
              </a:ext>
            </a:extLst>
          </p:cNvPr>
          <p:cNvSpPr txBox="1"/>
          <p:nvPr/>
        </p:nvSpPr>
        <p:spPr>
          <a:xfrm>
            <a:off x="2027534" y="471535"/>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23795243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69578" y="1375041"/>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69592" y="2101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78142" y="330480"/>
            <a:ext cx="1404457" cy="1134157"/>
            <a:chOff x="945851" y="332647"/>
            <a:chExt cx="1404457" cy="1134157"/>
          </a:xfrm>
        </p:grpSpPr>
        <p:sp>
          <p:nvSpPr>
            <p:cNvPr id="12" name="TextBox 11">
              <a:extLst>
                <a:ext uri="{FF2B5EF4-FFF2-40B4-BE49-F238E27FC236}">
                  <a16:creationId xmlns:a16="http://schemas.microsoft.com/office/drawing/2014/main" id="{0E60CDC8-0D61-E7A2-E68E-EA312F894101}"/>
                </a:ext>
              </a:extLst>
            </p:cNvPr>
            <p:cNvSpPr txBox="1"/>
            <p:nvPr/>
          </p:nvSpPr>
          <p:spPr>
            <a:xfrm>
              <a:off x="945851" y="332647"/>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635807"/>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a:t>
              </a:r>
              <a:r>
                <a:rPr lang="en-US" sz="4800" b="1" dirty="0">
                  <a:solidFill>
                    <a:prstClr val="white"/>
                  </a:solidFill>
                  <a:latin typeface="Calibri"/>
                  <a:cs typeface="Times New Roman" panose="02020603050405020304" pitchFamily="18" charset="0"/>
                </a:rPr>
                <a:t>8</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 name="TextBox 1">
            <a:extLst>
              <a:ext uri="{FF2B5EF4-FFF2-40B4-BE49-F238E27FC236}">
                <a16:creationId xmlns:a16="http://schemas.microsoft.com/office/drawing/2014/main" id="{436DE6A8-9980-4202-842B-E164FDDE29A1}"/>
              </a:ext>
            </a:extLst>
          </p:cNvPr>
          <p:cNvSpPr txBox="1"/>
          <p:nvPr/>
        </p:nvSpPr>
        <p:spPr>
          <a:xfrm>
            <a:off x="2006757" y="1887826"/>
            <a:ext cx="9027243" cy="954107"/>
          </a:xfrm>
          <a:prstGeom prst="rect">
            <a:avLst/>
          </a:prstGeom>
          <a:solidFill>
            <a:schemeClr val="bg1"/>
          </a:solidFill>
        </p:spPr>
        <p:txBody>
          <a:bodyPr wrap="square" rtlCol="0">
            <a:spAutoFit/>
          </a:bodyPr>
          <a:lstStyle/>
          <a:p>
            <a:pPr algn="ctr" rtl="1"/>
            <a:endParaRPr lang="en-US" sz="2800" dirty="0">
              <a:effectLst/>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SY" sz="2800" b="0" i="0" u="none" strike="noStrike" kern="1200" cap="none" spc="0" normalizeH="0" baseline="0" noProof="0" dirty="0">
              <a:ln>
                <a:noFill/>
              </a:ln>
              <a:solidFill>
                <a:prstClr val="white"/>
              </a:solidFill>
              <a:effectLst/>
              <a:uLnTx/>
              <a:uFillTx/>
              <a:latin typeface="Constantia"/>
              <a:ea typeface="+mn-ea"/>
              <a:cs typeface="Arial" panose="020B0604020202020204" pitchFamily="34" charset="0"/>
            </a:endParaRPr>
          </a:p>
        </p:txBody>
      </p:sp>
      <p:sp>
        <p:nvSpPr>
          <p:cNvPr id="24" name="TextBox 23">
            <a:extLst>
              <a:ext uri="{FF2B5EF4-FFF2-40B4-BE49-F238E27FC236}">
                <a16:creationId xmlns:a16="http://schemas.microsoft.com/office/drawing/2014/main" id="{EAD98BFF-98B8-43B3-8786-EBB811517E92}"/>
              </a:ext>
            </a:extLst>
          </p:cNvPr>
          <p:cNvSpPr txBox="1"/>
          <p:nvPr/>
        </p:nvSpPr>
        <p:spPr>
          <a:xfrm>
            <a:off x="1912414" y="2001525"/>
            <a:ext cx="8776447" cy="646331"/>
          </a:xfrm>
          <a:prstGeom prst="rect">
            <a:avLst/>
          </a:prstGeom>
          <a:solidFill>
            <a:schemeClr val="bg1"/>
          </a:solidFill>
          <a:ln w="57150">
            <a:solidFill>
              <a:schemeClr val="tx1"/>
            </a:solidFill>
          </a:ln>
        </p:spPr>
        <p:txBody>
          <a:bodyPr wrap="square" rtlCol="0">
            <a:spAutoFit/>
          </a:bodyPr>
          <a:lstStyle/>
          <a:p>
            <a:pPr algn="ctr" rtl="1">
              <a:spcBef>
                <a:spcPts val="0"/>
              </a:spcBef>
              <a:spcAft>
                <a:spcPts val="0"/>
              </a:spcAft>
              <a:buClrTx/>
              <a:buSzPts val="4000"/>
            </a:pPr>
            <a:r>
              <a:rPr lang="en-US" sz="3600" dirty="0">
                <a:solidFill>
                  <a:prstClr val="black">
                    <a:hueOff val="0"/>
                    <a:satOff val="0"/>
                    <a:lumOff val="0"/>
                    <a:alphaOff val="0"/>
                  </a:prstClr>
                </a:solidFill>
                <a:latin typeface="Calibri"/>
              </a:rPr>
              <a:t>EAC = BAC / CPI</a:t>
            </a:r>
          </a:p>
        </p:txBody>
      </p:sp>
      <p:sp>
        <p:nvSpPr>
          <p:cNvPr id="25" name="TextBox 24">
            <a:extLst>
              <a:ext uri="{FF2B5EF4-FFF2-40B4-BE49-F238E27FC236}">
                <a16:creationId xmlns:a16="http://schemas.microsoft.com/office/drawing/2014/main" id="{931A9606-FB34-44EF-A2C6-01CAB142C394}"/>
              </a:ext>
            </a:extLst>
          </p:cNvPr>
          <p:cNvSpPr txBox="1"/>
          <p:nvPr/>
        </p:nvSpPr>
        <p:spPr>
          <a:xfrm>
            <a:off x="1967553" y="2824860"/>
            <a:ext cx="8790094" cy="1089529"/>
          </a:xfrm>
          <a:prstGeom prst="rect">
            <a:avLst/>
          </a:prstGeom>
          <a:solidFill>
            <a:schemeClr val="bg1"/>
          </a:solidFill>
          <a:ln w="12700">
            <a:solidFill>
              <a:schemeClr val="tx1"/>
            </a:solidFill>
          </a:ln>
        </p:spPr>
        <p:txBody>
          <a:bodyPr wrap="square" rtlCol="0">
            <a:spAutoFit/>
          </a:bodyPr>
          <a:lstStyle/>
          <a:p>
            <a:pPr marL="1657350" lvl="4" indent="-285750" algn="ctr" defTabSz="1778000" rtl="1">
              <a:lnSpc>
                <a:spcPct val="90000"/>
              </a:lnSpc>
              <a:spcBef>
                <a:spcPct val="0"/>
              </a:spcBef>
              <a:spcAft>
                <a:spcPct val="20000"/>
              </a:spcAft>
              <a:buChar char="•"/>
            </a:pPr>
            <a:r>
              <a:rPr lang="en-US" sz="3600" dirty="0">
                <a:solidFill>
                  <a:prstClr val="black">
                    <a:hueOff val="0"/>
                    <a:satOff val="0"/>
                    <a:lumOff val="0"/>
                    <a:alphaOff val="0"/>
                  </a:prstClr>
                </a:solidFill>
                <a:latin typeface="Calibri"/>
              </a:rPr>
              <a:t>EAC = 10000 / 0.6=16667</a:t>
            </a:r>
            <a:r>
              <a:rPr lang="ar-SY" sz="3600" dirty="0">
                <a:solidFill>
                  <a:prstClr val="black">
                    <a:hueOff val="0"/>
                    <a:satOff val="0"/>
                    <a:lumOff val="0"/>
                    <a:alphaOff val="0"/>
                  </a:prstClr>
                </a:solidFill>
                <a:latin typeface="Calibri"/>
              </a:rPr>
              <a:t>(</a:t>
            </a:r>
            <a:r>
              <a:rPr lang="en-US" sz="3600" dirty="0">
                <a:solidFill>
                  <a:prstClr val="black">
                    <a:hueOff val="0"/>
                    <a:satOff val="0"/>
                    <a:lumOff val="0"/>
                    <a:alphaOff val="0"/>
                  </a:prstClr>
                </a:solidFill>
                <a:latin typeface="Calibri"/>
              </a:rPr>
              <a:t>Estimated at complete</a:t>
            </a:r>
            <a:r>
              <a:rPr lang="en-US" sz="2400" dirty="0"/>
              <a:t> </a:t>
            </a:r>
            <a:r>
              <a:rPr lang="ar-SY" sz="2400" dirty="0"/>
              <a:t>)</a:t>
            </a:r>
            <a:endParaRPr lang="en-US" sz="2400" dirty="0"/>
          </a:p>
        </p:txBody>
      </p:sp>
      <p:sp>
        <p:nvSpPr>
          <p:cNvPr id="16" name="عنوان 1">
            <a:extLst>
              <a:ext uri="{FF2B5EF4-FFF2-40B4-BE49-F238E27FC236}">
                <a16:creationId xmlns:a16="http://schemas.microsoft.com/office/drawing/2014/main" id="{B035D752-048C-42C9-B083-06BF743A76A0}"/>
              </a:ext>
            </a:extLst>
          </p:cNvPr>
          <p:cNvSpPr>
            <a:spLocks noGrp="1"/>
          </p:cNvSpPr>
          <p:nvPr/>
        </p:nvSpPr>
        <p:spPr>
          <a:xfrm>
            <a:off x="1981200" y="1471536"/>
            <a:ext cx="8229600" cy="479922"/>
          </a:xfrm>
          <a:prstGeom prst="rect">
            <a:avLst/>
          </a:prstGeom>
        </p:spPr>
        <p:txBody>
          <a:bodyPr vert="horz" lIns="0" rIns="0" bIns="0" anchor="b">
            <a:normAutofit fontScale="9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3600" dirty="0">
                <a:solidFill>
                  <a:prstClr val="black">
                    <a:hueOff val="0"/>
                    <a:satOff val="0"/>
                    <a:lumOff val="0"/>
                    <a:alphaOff val="0"/>
                  </a:prstClr>
                </a:solidFill>
                <a:latin typeface="Calibri"/>
                <a:ea typeface="+mn-ea"/>
                <a:cs typeface="+mn-cs"/>
              </a:rPr>
              <a:t>Estimated Cost At Completion (EAC)</a:t>
            </a:r>
            <a:endParaRPr lang="ar-SY" sz="3600" dirty="0">
              <a:solidFill>
                <a:prstClr val="black">
                  <a:hueOff val="0"/>
                  <a:satOff val="0"/>
                  <a:lumOff val="0"/>
                  <a:alphaOff val="0"/>
                </a:prstClr>
              </a:solidFill>
              <a:latin typeface="Calibri"/>
              <a:ea typeface="+mn-ea"/>
              <a:cs typeface="+mn-cs"/>
            </a:endParaRPr>
          </a:p>
        </p:txBody>
      </p:sp>
      <p:sp>
        <p:nvSpPr>
          <p:cNvPr id="17" name="TextBox 16">
            <a:extLst>
              <a:ext uri="{FF2B5EF4-FFF2-40B4-BE49-F238E27FC236}">
                <a16:creationId xmlns:a16="http://schemas.microsoft.com/office/drawing/2014/main" id="{E4790A97-AF6A-424A-98FB-90A1B049D884}"/>
              </a:ext>
            </a:extLst>
          </p:cNvPr>
          <p:cNvSpPr txBox="1"/>
          <p:nvPr/>
        </p:nvSpPr>
        <p:spPr>
          <a:xfrm>
            <a:off x="1967552" y="3999169"/>
            <a:ext cx="8790095" cy="646331"/>
          </a:xfrm>
          <a:prstGeom prst="rect">
            <a:avLst/>
          </a:prstGeom>
          <a:solidFill>
            <a:schemeClr val="bg1"/>
          </a:solidFill>
          <a:ln w="12700">
            <a:solidFill>
              <a:schemeClr val="tx1"/>
            </a:solidFill>
          </a:ln>
        </p:spPr>
        <p:txBody>
          <a:bodyPr wrap="square" rtlCol="0">
            <a:spAutoFit/>
          </a:bodyPr>
          <a:lstStyle/>
          <a:p>
            <a:pPr marL="0" lvl="1" algn="ctr"/>
            <a:r>
              <a:rPr lang="en-US" sz="3600" dirty="0">
                <a:solidFill>
                  <a:prstClr val="black">
                    <a:hueOff val="0"/>
                    <a:satOff val="0"/>
                    <a:lumOff val="0"/>
                    <a:alphaOff val="0"/>
                  </a:prstClr>
                </a:solidFill>
                <a:latin typeface="Calibri"/>
              </a:rPr>
              <a:t>EAC = ACWP+ Original Remaining Budget</a:t>
            </a:r>
            <a:endParaRPr lang="ar-SY" sz="3600" dirty="0">
              <a:solidFill>
                <a:prstClr val="black">
                  <a:hueOff val="0"/>
                  <a:satOff val="0"/>
                  <a:lumOff val="0"/>
                  <a:alphaOff val="0"/>
                </a:prstClr>
              </a:solidFill>
              <a:latin typeface="Calibri"/>
            </a:endParaRPr>
          </a:p>
        </p:txBody>
      </p:sp>
      <p:sp>
        <p:nvSpPr>
          <p:cNvPr id="3" name="TextBox 2">
            <a:extLst>
              <a:ext uri="{FF2B5EF4-FFF2-40B4-BE49-F238E27FC236}">
                <a16:creationId xmlns:a16="http://schemas.microsoft.com/office/drawing/2014/main" id="{B4BD3DBB-43D4-0AD7-ED40-38A0741B5FB6}"/>
              </a:ext>
            </a:extLst>
          </p:cNvPr>
          <p:cNvSpPr txBox="1"/>
          <p:nvPr/>
        </p:nvSpPr>
        <p:spPr>
          <a:xfrm>
            <a:off x="2191149" y="633640"/>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1317210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3212" y="1333999"/>
            <a:ext cx="10852844" cy="494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755944" y="1679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grpSp>
        <p:nvGrpSpPr>
          <p:cNvPr id="11" name="Group 10"/>
          <p:cNvGrpSpPr/>
          <p:nvPr/>
        </p:nvGrpSpPr>
        <p:grpSpPr>
          <a:xfrm>
            <a:off x="769592" y="268963"/>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rPr>
                <a:t>08</a:t>
              </a:r>
              <a:endParaRPr kumimoji="0" lang="en-US" sz="1400" b="1" i="0" u="none" strike="noStrike" kern="1200" cap="none" spc="0" normalizeH="0" baseline="0" noProof="0" dirty="0">
                <a:ln>
                  <a:noFill/>
                </a:ln>
                <a:solidFill>
                  <a:prstClr val="white"/>
                </a:solidFill>
                <a:effectLst/>
                <a:uLnTx/>
                <a:uFillTx/>
                <a:latin typeface="Calibri"/>
                <a:ea typeface="+mn-ea"/>
                <a:cs typeface="Times New Roman" panose="02020603050405020304" pitchFamily="18" charset="0"/>
              </a:endParaRPr>
            </a:p>
          </p:txBody>
        </p:sp>
      </p:grpSp>
      <p:sp>
        <p:nvSpPr>
          <p:cNvPr id="24" name="TextBox 23">
            <a:extLst>
              <a:ext uri="{FF2B5EF4-FFF2-40B4-BE49-F238E27FC236}">
                <a16:creationId xmlns:a16="http://schemas.microsoft.com/office/drawing/2014/main" id="{EAD98BFF-98B8-43B3-8786-EBB811517E92}"/>
              </a:ext>
            </a:extLst>
          </p:cNvPr>
          <p:cNvSpPr txBox="1"/>
          <p:nvPr/>
        </p:nvSpPr>
        <p:spPr>
          <a:xfrm>
            <a:off x="1707776" y="1998925"/>
            <a:ext cx="8776447" cy="1200329"/>
          </a:xfrm>
          <a:prstGeom prst="rect">
            <a:avLst/>
          </a:prstGeom>
          <a:solidFill>
            <a:srgbClr val="00AEEF"/>
          </a:solidFill>
          <a:ln w="57150">
            <a:solidFill>
              <a:schemeClr val="tx1"/>
            </a:solidFill>
          </a:ln>
        </p:spPr>
        <p:txBody>
          <a:bodyPr wrap="square" rtlCol="0">
            <a:spAutoFit/>
          </a:bodyPr>
          <a:lstStyle/>
          <a:p>
            <a:pPr algn="ctr" rtl="1">
              <a:spcBef>
                <a:spcPts val="0"/>
              </a:spcBef>
              <a:spcAft>
                <a:spcPts val="0"/>
              </a:spcAft>
              <a:buClrTx/>
              <a:buSzPts val="2800"/>
            </a:pPr>
            <a:r>
              <a:rPr lang="en-US" sz="3600" b="1" dirty="0">
                <a:effectLst/>
              </a:rPr>
              <a:t>ETC = EAC – ACWP</a:t>
            </a:r>
            <a:r>
              <a:rPr lang="ar-SY" sz="3600" b="1" dirty="0">
                <a:effectLst/>
              </a:rPr>
              <a:t>(</a:t>
            </a:r>
            <a:r>
              <a:rPr lang="en-US" sz="3600" b="1" dirty="0">
                <a:effectLst/>
              </a:rPr>
              <a:t>estimated to complete </a:t>
            </a:r>
            <a:r>
              <a:rPr lang="ar-SY" sz="3600" b="1" dirty="0">
                <a:effectLst/>
              </a:rPr>
              <a:t>)</a:t>
            </a:r>
            <a:endParaRPr lang="en-US" sz="3600" b="1" dirty="0">
              <a:effectLst/>
            </a:endParaRPr>
          </a:p>
          <a:p>
            <a:pPr algn="ctr" rtl="1">
              <a:spcBef>
                <a:spcPts val="0"/>
              </a:spcBef>
              <a:spcAft>
                <a:spcPts val="0"/>
              </a:spcAft>
            </a:pPr>
            <a:r>
              <a:rPr lang="en-US" sz="3600" b="1" dirty="0">
                <a:effectLst/>
              </a:rPr>
              <a:t>ETC= 16667-5000=11667</a:t>
            </a:r>
          </a:p>
        </p:txBody>
      </p:sp>
      <p:sp>
        <p:nvSpPr>
          <p:cNvPr id="17" name="عنوان 1">
            <a:extLst>
              <a:ext uri="{FF2B5EF4-FFF2-40B4-BE49-F238E27FC236}">
                <a16:creationId xmlns:a16="http://schemas.microsoft.com/office/drawing/2014/main" id="{27A8F76B-19AB-4F4B-9C0F-270A2ECDCBC0}"/>
              </a:ext>
            </a:extLst>
          </p:cNvPr>
          <p:cNvSpPr txBox="1">
            <a:spLocks/>
          </p:cNvSpPr>
          <p:nvPr/>
        </p:nvSpPr>
        <p:spPr>
          <a:xfrm>
            <a:off x="1707776" y="1419399"/>
            <a:ext cx="8229600" cy="471378"/>
          </a:xfrm>
          <a:prstGeom prst="rect">
            <a:avLst/>
          </a:prstGeom>
        </p:spPr>
        <p:txBody>
          <a:bodyPr vert="horz" lIns="0" rIns="0" bIns="0" anchor="b">
            <a:normAutofit fontScale="925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3600" b="1" dirty="0">
                <a:solidFill>
                  <a:schemeClr val="tx1"/>
                </a:solidFill>
                <a:latin typeface="+mn-lt"/>
                <a:ea typeface="+mn-ea"/>
                <a:cs typeface="+mn-cs"/>
              </a:rPr>
              <a:t>Estimated To Complete (ETC)</a:t>
            </a:r>
            <a:endParaRPr lang="ar-SY" sz="3600" b="1" dirty="0">
              <a:solidFill>
                <a:schemeClr val="tx1"/>
              </a:solidFill>
              <a:latin typeface="+mn-lt"/>
              <a:ea typeface="+mn-ea"/>
              <a:cs typeface="+mn-cs"/>
            </a:endParaRPr>
          </a:p>
        </p:txBody>
      </p:sp>
      <p:sp>
        <p:nvSpPr>
          <p:cNvPr id="2" name="TextBox 1">
            <a:extLst>
              <a:ext uri="{FF2B5EF4-FFF2-40B4-BE49-F238E27FC236}">
                <a16:creationId xmlns:a16="http://schemas.microsoft.com/office/drawing/2014/main" id="{527539AA-5CFE-0FDC-8948-A97C9DD1D655}"/>
              </a:ext>
            </a:extLst>
          </p:cNvPr>
          <p:cNvSpPr txBox="1"/>
          <p:nvPr/>
        </p:nvSpPr>
        <p:spPr>
          <a:xfrm>
            <a:off x="1707776" y="3864180"/>
            <a:ext cx="8776447" cy="1200329"/>
          </a:xfrm>
          <a:prstGeom prst="rect">
            <a:avLst/>
          </a:prstGeom>
          <a:solidFill>
            <a:srgbClr val="00AEEF"/>
          </a:solidFill>
          <a:ln w="57150">
            <a:solidFill>
              <a:schemeClr val="tx1"/>
            </a:solidFill>
          </a:ln>
        </p:spPr>
        <p:txBody>
          <a:bodyPr wrap="square" rtlCol="0">
            <a:spAutoFit/>
          </a:bodyPr>
          <a:lstStyle/>
          <a:p>
            <a:pPr lvl="0" algn="ctr" rtl="1"/>
            <a:r>
              <a:rPr lang="en-US" sz="3600" b="1" dirty="0"/>
              <a:t>VAC = BAC – EAC</a:t>
            </a:r>
            <a:endParaRPr lang="ar-SY" sz="3600" dirty="0"/>
          </a:p>
          <a:p>
            <a:pPr lvl="0" algn="ctr" rtl="1"/>
            <a:r>
              <a:rPr lang="en-US" sz="3600" dirty="0"/>
              <a:t>VAC= 10000-16667=-6667</a:t>
            </a:r>
            <a:endParaRPr lang="ar-SY" sz="3600" dirty="0"/>
          </a:p>
        </p:txBody>
      </p:sp>
      <p:sp>
        <p:nvSpPr>
          <p:cNvPr id="3" name="عنوان 1">
            <a:extLst>
              <a:ext uri="{FF2B5EF4-FFF2-40B4-BE49-F238E27FC236}">
                <a16:creationId xmlns:a16="http://schemas.microsoft.com/office/drawing/2014/main" id="{5E2B24EB-8315-F1CE-4CDA-167DE13C92D2}"/>
              </a:ext>
            </a:extLst>
          </p:cNvPr>
          <p:cNvSpPr txBox="1">
            <a:spLocks/>
          </p:cNvSpPr>
          <p:nvPr/>
        </p:nvSpPr>
        <p:spPr>
          <a:xfrm>
            <a:off x="1707776" y="3257383"/>
            <a:ext cx="8229600" cy="444679"/>
          </a:xfrm>
          <a:prstGeom prst="rect">
            <a:avLst/>
          </a:prstGeom>
        </p:spPr>
        <p:txBody>
          <a:bodyPr vert="horz" lIns="0" rIns="0" bIns="0" anchor="b">
            <a:normAutofit fontScale="90000" lnSpcReduction="20000"/>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marR="0" indent="0" algn="ctr" fontAlgn="auto">
              <a:lnSpc>
                <a:spcPct val="100000"/>
              </a:lnSpc>
              <a:spcBef>
                <a:spcPct val="0"/>
              </a:spcBef>
              <a:spcAft>
                <a:spcPts val="0"/>
              </a:spcAft>
              <a:buClrTx/>
              <a:buSzTx/>
              <a:buFontTx/>
              <a:buNone/>
              <a:tabLst/>
              <a:defRPr/>
            </a:pPr>
            <a:r>
              <a:rPr lang="en-US" sz="3600" b="1" dirty="0">
                <a:solidFill>
                  <a:schemeClr val="tx1"/>
                </a:solidFill>
                <a:latin typeface="+mn-lt"/>
                <a:ea typeface="+mn-ea"/>
                <a:cs typeface="+mn-cs"/>
              </a:rPr>
              <a:t>Variance At Completion (VAC)</a:t>
            </a:r>
            <a:endParaRPr lang="ar-SY" sz="3600" b="1" dirty="0">
              <a:solidFill>
                <a:schemeClr val="tx1"/>
              </a:solidFill>
              <a:latin typeface="+mn-lt"/>
              <a:ea typeface="+mn-ea"/>
              <a:cs typeface="+mn-cs"/>
            </a:endParaRPr>
          </a:p>
        </p:txBody>
      </p:sp>
      <p:sp>
        <p:nvSpPr>
          <p:cNvPr id="5" name="مربع نص 2">
            <a:extLst>
              <a:ext uri="{FF2B5EF4-FFF2-40B4-BE49-F238E27FC236}">
                <a16:creationId xmlns:a16="http://schemas.microsoft.com/office/drawing/2014/main" id="{73FA1F3C-99BE-33FD-F23A-5BEFD117CB47}"/>
              </a:ext>
            </a:extLst>
          </p:cNvPr>
          <p:cNvSpPr txBox="1"/>
          <p:nvPr/>
        </p:nvSpPr>
        <p:spPr>
          <a:xfrm>
            <a:off x="1364128" y="5625447"/>
            <a:ext cx="9879106" cy="677108"/>
          </a:xfrm>
          <a:prstGeom prst="rect">
            <a:avLst/>
          </a:prstGeom>
          <a:noFill/>
        </p:spPr>
        <p:txBody>
          <a:bodyPr wrap="square" rtlCol="1">
            <a:spAutoFit/>
          </a:bodyPr>
          <a:lstStyle/>
          <a:p>
            <a:pPr algn="ctr" rtl="1"/>
            <a:r>
              <a:rPr lang="en-US" sz="2000" dirty="0">
                <a:solidFill>
                  <a:prstClr val="black"/>
                </a:solidFill>
                <a:latin typeface="Constantia"/>
              </a:rPr>
              <a:t>Variance At Completion= Budget Cost At Completion - Estimated Cost At Completion</a:t>
            </a:r>
          </a:p>
          <a:p>
            <a:pPr algn="ctr" rtl="1"/>
            <a:endParaRPr lang="ar-SY" dirty="0">
              <a:solidFill>
                <a:prstClr val="black"/>
              </a:solidFill>
              <a:latin typeface="Constantia"/>
            </a:endParaRPr>
          </a:p>
        </p:txBody>
      </p:sp>
      <p:sp>
        <p:nvSpPr>
          <p:cNvPr id="6" name="TextBox 5">
            <a:extLst>
              <a:ext uri="{FF2B5EF4-FFF2-40B4-BE49-F238E27FC236}">
                <a16:creationId xmlns:a16="http://schemas.microsoft.com/office/drawing/2014/main" id="{A2EDFD82-22CA-FF50-BF41-2C367F5E7A1F}"/>
              </a:ext>
            </a:extLst>
          </p:cNvPr>
          <p:cNvSpPr txBox="1"/>
          <p:nvPr/>
        </p:nvSpPr>
        <p:spPr>
          <a:xfrm>
            <a:off x="2160401" y="575966"/>
            <a:ext cx="5495654" cy="707886"/>
          </a:xfrm>
          <a:prstGeom prst="rect">
            <a:avLst/>
          </a:prstGeom>
          <a:noFill/>
        </p:spPr>
        <p:txBody>
          <a:bodyPr wrap="square" rtlCol="0">
            <a:spAutoFit/>
          </a:bodyPr>
          <a:lstStyle/>
          <a:p>
            <a:r>
              <a:rPr lang="en-US" sz="2000" b="1" dirty="0">
                <a:solidFill>
                  <a:srgbClr val="00B0F0"/>
                </a:solidFill>
                <a:cs typeface="Alexandria" charset="0"/>
              </a:rPr>
              <a:t>Review of Previous Session</a:t>
            </a:r>
          </a:p>
          <a:p>
            <a:r>
              <a:rPr lang="ar-SY" sz="2000" b="1" dirty="0">
                <a:solidFill>
                  <a:srgbClr val="00B0F0"/>
                </a:solidFill>
                <a:cs typeface="+mj-cs"/>
              </a:rPr>
              <a:t> </a:t>
            </a:r>
            <a:endParaRPr lang="ar-EG" sz="2000" b="1" dirty="0">
              <a:solidFill>
                <a:srgbClr val="00B0F0"/>
              </a:solidFill>
              <a:cs typeface="+mj-cs"/>
            </a:endParaRPr>
          </a:p>
        </p:txBody>
      </p:sp>
    </p:spTree>
    <p:extLst>
      <p:ext uri="{BB962C8B-B14F-4D97-AF65-F5344CB8AC3E}">
        <p14:creationId xmlns:p14="http://schemas.microsoft.com/office/powerpoint/2010/main" val="16976533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FCB6F-C0C5-57C7-05E9-617FD77000BF}"/>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04E08800-4E80-7335-B1E6-7ECF8E0C6AF4}"/>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83F187D8-D113-8DF6-E9B8-4A0EBD1B36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9C7347C6-EC05-8FE1-4ABC-418CF070E88A}"/>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39</a:t>
            </a:fld>
            <a:endParaRPr lang="en-US" sz="1600" dirty="0">
              <a:solidFill>
                <a:srgbClr val="44546A"/>
              </a:solidFill>
            </a:endParaRPr>
          </a:p>
        </p:txBody>
      </p:sp>
      <p:sp>
        <p:nvSpPr>
          <p:cNvPr id="15" name="Rectangle 14">
            <a:extLst>
              <a:ext uri="{FF2B5EF4-FFF2-40B4-BE49-F238E27FC236}">
                <a16:creationId xmlns:a16="http://schemas.microsoft.com/office/drawing/2014/main" id="{55CC8865-1457-9914-DA05-325CB31600ED}"/>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80AE4B44-1F84-6381-1808-4F60CF0B6912}"/>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43F4D38C-3A1F-7D35-E052-B3C66B42A129}"/>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6AE1C905-A23F-9559-2674-7930409F31F9}"/>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sp>
        <p:nvSpPr>
          <p:cNvPr id="3" name="TextBox 2">
            <a:extLst>
              <a:ext uri="{FF2B5EF4-FFF2-40B4-BE49-F238E27FC236}">
                <a16:creationId xmlns:a16="http://schemas.microsoft.com/office/drawing/2014/main" id="{EB472D09-3058-8CC8-C569-A16A5A0D6F84}"/>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EVM Graph </a:t>
            </a:r>
          </a:p>
          <a:p>
            <a:pPr rtl="1"/>
            <a:r>
              <a:rPr lang="en-US" sz="2400" b="1" dirty="0">
                <a:solidFill>
                  <a:srgbClr val="00B0F0"/>
                </a:solidFill>
                <a:cs typeface="+mj-cs"/>
              </a:rPr>
              <a:t> </a:t>
            </a:r>
            <a:endParaRPr lang="ar-EG" sz="2400" b="1" dirty="0">
              <a:solidFill>
                <a:srgbClr val="00B0F0"/>
              </a:solidFill>
              <a:cs typeface="+mj-cs"/>
            </a:endParaRPr>
          </a:p>
        </p:txBody>
      </p:sp>
      <p:pic>
        <p:nvPicPr>
          <p:cNvPr id="2" name="عنصر نائب للمحتوى 8">
            <a:extLst>
              <a:ext uri="{FF2B5EF4-FFF2-40B4-BE49-F238E27FC236}">
                <a16:creationId xmlns:a16="http://schemas.microsoft.com/office/drawing/2014/main" id="{09C5869D-E9B6-11BD-562A-7FAD192ABD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2129631"/>
            <a:ext cx="5616649" cy="4000500"/>
          </a:xfrm>
          <a:prstGeom prst="rect">
            <a:avLst/>
          </a:prstGeom>
        </p:spPr>
      </p:pic>
      <p:sp>
        <p:nvSpPr>
          <p:cNvPr id="4" name="TextBox 3">
            <a:extLst>
              <a:ext uri="{FF2B5EF4-FFF2-40B4-BE49-F238E27FC236}">
                <a16:creationId xmlns:a16="http://schemas.microsoft.com/office/drawing/2014/main" id="{C910BA50-9D92-56F9-FC14-9AFB5DB29A78}"/>
              </a:ext>
            </a:extLst>
          </p:cNvPr>
          <p:cNvSpPr txBox="1"/>
          <p:nvPr/>
        </p:nvSpPr>
        <p:spPr>
          <a:xfrm>
            <a:off x="6520769" y="1988546"/>
            <a:ext cx="4771346" cy="4678204"/>
          </a:xfrm>
          <a:prstGeom prst="rect">
            <a:avLst/>
          </a:prstGeom>
          <a:noFill/>
        </p:spPr>
        <p:txBody>
          <a:bodyPr wrap="square" rtlCol="0">
            <a:spAutoFit/>
          </a:bodyPr>
          <a:lstStyle/>
          <a:p>
            <a:pPr algn="just"/>
            <a:r>
              <a:rPr lang="en-US" sz="2000" dirty="0"/>
              <a:t>In the adjacent graph, we observe that the curve representing the </a:t>
            </a:r>
            <a:r>
              <a:rPr lang="en-US" sz="2000" b="1" dirty="0"/>
              <a:t>Earned Value</a:t>
            </a:r>
            <a:r>
              <a:rPr lang="en-US" sz="2000" dirty="0"/>
              <a:t> (in red) lies below the curve representing the </a:t>
            </a:r>
            <a:r>
              <a:rPr lang="en-US" sz="2000" b="1" dirty="0"/>
              <a:t>Planned Value</a:t>
            </a:r>
            <a:r>
              <a:rPr lang="en-US" sz="2000" dirty="0"/>
              <a:t>. Consequently, the </a:t>
            </a:r>
            <a:r>
              <a:rPr lang="en-US" sz="2000" b="1" dirty="0"/>
              <a:t>Schedule Variance (SV)</a:t>
            </a:r>
            <a:r>
              <a:rPr lang="en-US" sz="2000" dirty="0"/>
              <a:t> value will be negative, indicating that the project is </a:t>
            </a:r>
            <a:r>
              <a:rPr lang="en-US" sz="2000" b="1" dirty="0"/>
              <a:t>behind schedule</a:t>
            </a:r>
            <a:r>
              <a:rPr lang="en-US" sz="2000" dirty="0"/>
              <a:t>."</a:t>
            </a:r>
          </a:p>
          <a:p>
            <a:pPr algn="just"/>
            <a:r>
              <a:rPr lang="en-US" sz="2000" dirty="0"/>
              <a:t>"Similarly, we observe that the curve representing the </a:t>
            </a:r>
            <a:r>
              <a:rPr lang="en-US" sz="2000" b="1" dirty="0"/>
              <a:t>Earned Value</a:t>
            </a:r>
            <a:r>
              <a:rPr lang="en-US" sz="2000" dirty="0"/>
              <a:t> (in red) lies below the curve representing the </a:t>
            </a:r>
            <a:r>
              <a:rPr lang="en-US" sz="2000" b="1" dirty="0"/>
              <a:t>Actual Cost</a:t>
            </a:r>
            <a:r>
              <a:rPr lang="en-US" sz="2000" dirty="0"/>
              <a:t>. Consequently, the </a:t>
            </a:r>
            <a:r>
              <a:rPr lang="en-US" sz="2000" b="1" dirty="0"/>
              <a:t>Cost Variance (CV)</a:t>
            </a:r>
            <a:r>
              <a:rPr lang="en-US" sz="2000" dirty="0"/>
              <a:t> value will be negative, which means the project is </a:t>
            </a:r>
            <a:r>
              <a:rPr lang="en-US" sz="2000" b="1" dirty="0"/>
              <a:t>over budget</a:t>
            </a:r>
            <a:r>
              <a:rPr lang="en-US" sz="2000" dirty="0"/>
              <a:t> based on the current performance</a:t>
            </a:r>
          </a:p>
          <a:p>
            <a:pPr algn="just"/>
            <a:endParaRPr lang="en-US" sz="2000" dirty="0"/>
          </a:p>
        </p:txBody>
      </p:sp>
    </p:spTree>
    <p:extLst>
      <p:ext uri="{BB962C8B-B14F-4D97-AF65-F5344CB8AC3E}">
        <p14:creationId xmlns:p14="http://schemas.microsoft.com/office/powerpoint/2010/main" val="26430235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CEB0B-33C0-FD2D-9EBE-ACF18D38FC78}"/>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3FE82FEA-FAF8-7BC6-F552-4B0BA82A3D92}"/>
              </a:ext>
            </a:extLst>
          </p:cNvPr>
          <p:cNvSpPr/>
          <p:nvPr/>
        </p:nvSpPr>
        <p:spPr>
          <a:xfrm>
            <a:off x="573739" y="1685495"/>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2" name="Graphic 21">
            <a:extLst>
              <a:ext uri="{FF2B5EF4-FFF2-40B4-BE49-F238E27FC236}">
                <a16:creationId xmlns:a16="http://schemas.microsoft.com/office/drawing/2014/main" id="{AA2F9B91-3B59-8D48-104C-B613747CCF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268965"/>
            <a:ext cx="2305141" cy="1076343"/>
          </a:xfrm>
          <a:prstGeom prst="rect">
            <a:avLst/>
          </a:prstGeom>
        </p:spPr>
      </p:pic>
      <p:sp>
        <p:nvSpPr>
          <p:cNvPr id="23" name="Slide Number Placeholder 4">
            <a:extLst>
              <a:ext uri="{FF2B5EF4-FFF2-40B4-BE49-F238E27FC236}">
                <a16:creationId xmlns:a16="http://schemas.microsoft.com/office/drawing/2014/main" id="{D79CB455-E9C1-8782-F01A-65B3E12953BA}"/>
              </a:ext>
            </a:extLst>
          </p:cNvPr>
          <p:cNvSpPr txBox="1">
            <a:spLocks/>
          </p:cNvSpPr>
          <p:nvPr/>
        </p:nvSpPr>
        <p:spPr>
          <a:xfrm>
            <a:off x="11292115" y="6323077"/>
            <a:ext cx="896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defTabSz="914377">
              <a:spcAft>
                <a:spcPts val="600"/>
              </a:spcAft>
              <a:defRPr/>
            </a:pPr>
            <a:r>
              <a:rPr lang="en-US" sz="1600" dirty="0">
                <a:solidFill>
                  <a:srgbClr val="44546A"/>
                </a:solidFill>
              </a:rPr>
              <a:t>1 - </a:t>
            </a:r>
            <a:fld id="{5243D4E2-DDE0-4C06-B5FB-826A4756DCAD}" type="slidenum">
              <a:rPr lang="en-US" sz="1600">
                <a:solidFill>
                  <a:srgbClr val="44546A"/>
                </a:solidFill>
              </a:rPr>
              <a:pPr defTabSz="914377">
                <a:spcAft>
                  <a:spcPts val="600"/>
                </a:spcAft>
                <a:defRPr/>
              </a:pPr>
              <a:t>40</a:t>
            </a:fld>
            <a:endParaRPr lang="en-US" sz="1600" dirty="0">
              <a:solidFill>
                <a:srgbClr val="44546A"/>
              </a:solidFill>
            </a:endParaRPr>
          </a:p>
        </p:txBody>
      </p:sp>
      <p:sp>
        <p:nvSpPr>
          <p:cNvPr id="15" name="Rectangle 14">
            <a:extLst>
              <a:ext uri="{FF2B5EF4-FFF2-40B4-BE49-F238E27FC236}">
                <a16:creationId xmlns:a16="http://schemas.microsoft.com/office/drawing/2014/main" id="{0EDF16D4-E8DD-C3CE-4DFD-E1945FE3B2B4}"/>
              </a:ext>
            </a:extLst>
          </p:cNvPr>
          <p:cNvSpPr/>
          <p:nvPr/>
        </p:nvSpPr>
        <p:spPr>
          <a:xfrm>
            <a:off x="944973" y="456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a:extLst>
              <a:ext uri="{FF2B5EF4-FFF2-40B4-BE49-F238E27FC236}">
                <a16:creationId xmlns:a16="http://schemas.microsoft.com/office/drawing/2014/main" id="{816A6717-A350-CD44-81D8-C22478F3D4C8}"/>
              </a:ext>
            </a:extLst>
          </p:cNvPr>
          <p:cNvGrpSpPr/>
          <p:nvPr/>
        </p:nvGrpSpPr>
        <p:grpSpPr>
          <a:xfrm>
            <a:off x="897366" y="488215"/>
            <a:ext cx="1404457" cy="1046265"/>
            <a:chOff x="962436" y="359481"/>
            <a:chExt cx="1404457" cy="1047112"/>
          </a:xfrm>
        </p:grpSpPr>
        <p:sp>
          <p:nvSpPr>
            <p:cNvPr id="12" name="TextBox 11">
              <a:extLst>
                <a:ext uri="{FF2B5EF4-FFF2-40B4-BE49-F238E27FC236}">
                  <a16:creationId xmlns:a16="http://schemas.microsoft.com/office/drawing/2014/main" id="{705D91D0-F403-0200-4475-A6C64C9A47DD}"/>
                </a:ext>
              </a:extLst>
            </p:cNvPr>
            <p:cNvSpPr txBox="1"/>
            <p:nvPr/>
          </p:nvSpPr>
          <p:spPr>
            <a:xfrm>
              <a:off x="962436" y="359481"/>
              <a:ext cx="1404457" cy="400434"/>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1C73551E-7DB1-4FD5-A36B-A6045BC890D8}"/>
                </a:ext>
              </a:extLst>
            </p:cNvPr>
            <p:cNvSpPr txBox="1"/>
            <p:nvPr/>
          </p:nvSpPr>
          <p:spPr>
            <a:xfrm>
              <a:off x="962436" y="574923"/>
              <a:ext cx="1360060" cy="831670"/>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pic>
        <p:nvPicPr>
          <p:cNvPr id="2" name="عنصر نائب للمحتوى 3">
            <a:extLst>
              <a:ext uri="{FF2B5EF4-FFF2-40B4-BE49-F238E27FC236}">
                <a16:creationId xmlns:a16="http://schemas.microsoft.com/office/drawing/2014/main" id="{D2F7B7F4-7F52-BD81-4532-0E8FE18C5331}"/>
              </a:ext>
            </a:extLst>
          </p:cNvPr>
          <p:cNvPicPr>
            <a:picLocks noChangeAspect="1"/>
          </p:cNvPicPr>
          <p:nvPr/>
        </p:nvPicPr>
        <p:blipFill>
          <a:blip r:embed="rId4">
            <a:extLst>
              <a:ext uri="{28A0092B-C50C-407E-A947-70E740481C1C}">
                <a14:useLocalDpi xmlns:a14="http://schemas.microsoft.com/office/drawing/2010/main" val="0"/>
              </a:ext>
            </a:extLst>
          </a:blip>
          <a:srcRect t="9258"/>
          <a:stretch>
            <a:fillRect/>
          </a:stretch>
        </p:blipFill>
        <p:spPr>
          <a:xfrm>
            <a:off x="805542" y="1881831"/>
            <a:ext cx="5192794" cy="4272685"/>
          </a:xfrm>
          <a:prstGeom prst="rect">
            <a:avLst/>
          </a:prstGeom>
        </p:spPr>
      </p:pic>
      <p:sp>
        <p:nvSpPr>
          <p:cNvPr id="5" name="TextBox 4">
            <a:extLst>
              <a:ext uri="{FF2B5EF4-FFF2-40B4-BE49-F238E27FC236}">
                <a16:creationId xmlns:a16="http://schemas.microsoft.com/office/drawing/2014/main" id="{1B8CA479-87C7-8D59-90D1-D93FB971D07D}"/>
              </a:ext>
            </a:extLst>
          </p:cNvPr>
          <p:cNvSpPr txBox="1"/>
          <p:nvPr/>
        </p:nvSpPr>
        <p:spPr>
          <a:xfrm>
            <a:off x="6193665" y="1881831"/>
            <a:ext cx="5098450" cy="4524315"/>
          </a:xfrm>
          <a:prstGeom prst="rect">
            <a:avLst/>
          </a:prstGeom>
          <a:noFill/>
        </p:spPr>
        <p:txBody>
          <a:bodyPr wrap="square">
            <a:spAutoFit/>
          </a:bodyPr>
          <a:lstStyle/>
          <a:p>
            <a:pPr algn="just">
              <a:buNone/>
            </a:pPr>
            <a:r>
              <a:rPr lang="en-US" dirty="0"/>
              <a:t>In the adjacent chart, we observe that until </a:t>
            </a:r>
            <a:r>
              <a:rPr lang="en-US" b="1" dirty="0"/>
              <a:t>week six</a:t>
            </a:r>
            <a:r>
              <a:rPr lang="en-US" dirty="0"/>
              <a:t>, the curve representing the </a:t>
            </a:r>
            <a:r>
              <a:rPr lang="en-US" b="1" dirty="0"/>
              <a:t>Earned Value</a:t>
            </a:r>
            <a:r>
              <a:rPr lang="en-US" dirty="0"/>
              <a:t> was higher than the curve representing the </a:t>
            </a:r>
            <a:r>
              <a:rPr lang="en-US" b="1" dirty="0"/>
              <a:t>Planned Value</a:t>
            </a:r>
            <a:r>
              <a:rPr lang="en-US" dirty="0"/>
              <a:t>. Therefore, the schedule variance was positive, and the project was </a:t>
            </a:r>
            <a:r>
              <a:rPr lang="en-US" b="1" dirty="0"/>
              <a:t>ahead of schedule</a:t>
            </a:r>
            <a:r>
              <a:rPr lang="en-US" dirty="0"/>
              <a:t>. However, starting from the sixth week, the </a:t>
            </a:r>
            <a:r>
              <a:rPr lang="en-US" b="1" dirty="0"/>
              <a:t>Earned Value</a:t>
            </a:r>
            <a:r>
              <a:rPr lang="en-US" dirty="0"/>
              <a:t> curve fell below the </a:t>
            </a:r>
            <a:r>
              <a:rPr lang="en-US" b="1" dirty="0"/>
              <a:t>Planned Value</a:t>
            </a:r>
            <a:r>
              <a:rPr lang="en-US" dirty="0"/>
              <a:t>. Consequently, schedule performance declined, the schedule variance became negative, and a delay relative to the planned value will occur."</a:t>
            </a:r>
          </a:p>
          <a:p>
            <a:pPr algn="just">
              <a:buNone/>
            </a:pPr>
            <a:r>
              <a:rPr lang="en-US" dirty="0"/>
              <a:t>"Throughout the entire duration of the project, the curve representing the </a:t>
            </a:r>
            <a:r>
              <a:rPr lang="en-US" b="1" dirty="0"/>
              <a:t>Earned Value</a:t>
            </a:r>
            <a:r>
              <a:rPr lang="en-US" dirty="0"/>
              <a:t> remained higher than the curve representing the </a:t>
            </a:r>
            <a:r>
              <a:rPr lang="en-US" b="1" dirty="0"/>
              <a:t>Actual Cost</a:t>
            </a:r>
            <a:r>
              <a:rPr lang="en-US" dirty="0"/>
              <a:t>. Therefore, the </a:t>
            </a:r>
            <a:r>
              <a:rPr lang="en-US" b="1" dirty="0"/>
              <a:t>cost performance is excellent</a:t>
            </a:r>
            <a:r>
              <a:rPr lang="en-US" dirty="0"/>
              <a:t>, and the project will be completed </a:t>
            </a:r>
            <a:r>
              <a:rPr lang="en-US" b="1" dirty="0"/>
              <a:t>under the contractual budget</a:t>
            </a:r>
            <a:endParaRPr lang="en-US" dirty="0"/>
          </a:p>
        </p:txBody>
      </p:sp>
      <p:sp>
        <p:nvSpPr>
          <p:cNvPr id="7" name="TextBox 6">
            <a:extLst>
              <a:ext uri="{FF2B5EF4-FFF2-40B4-BE49-F238E27FC236}">
                <a16:creationId xmlns:a16="http://schemas.microsoft.com/office/drawing/2014/main" id="{594EEFA8-15F2-7718-665D-64CB63BD6A7B}"/>
              </a:ext>
            </a:extLst>
          </p:cNvPr>
          <p:cNvSpPr txBox="1"/>
          <p:nvPr/>
        </p:nvSpPr>
        <p:spPr>
          <a:xfrm>
            <a:off x="2066931" y="807135"/>
            <a:ext cx="7327539" cy="830997"/>
          </a:xfrm>
          <a:prstGeom prst="rect">
            <a:avLst/>
          </a:prstGeom>
          <a:noFill/>
        </p:spPr>
        <p:txBody>
          <a:bodyPr wrap="square" rtlCol="0">
            <a:spAutoFit/>
          </a:bodyPr>
          <a:lstStyle/>
          <a:p>
            <a:r>
              <a:rPr lang="ar-SY" sz="2400" b="1" dirty="0">
                <a:solidFill>
                  <a:srgbClr val="00B0F0"/>
                </a:solidFill>
                <a:cs typeface="Alexandria" charset="0"/>
              </a:rPr>
              <a:t>    </a:t>
            </a:r>
            <a:r>
              <a:rPr lang="en-US" sz="2400" b="1" dirty="0">
                <a:solidFill>
                  <a:srgbClr val="00B0F0"/>
                </a:solidFill>
                <a:cs typeface="Alexandria" charset="0"/>
              </a:rPr>
              <a:t>EVM Graph </a:t>
            </a:r>
          </a:p>
          <a:p>
            <a:pPr rtl="1"/>
            <a:r>
              <a:rPr lang="en-US" sz="2400" b="1" dirty="0">
                <a:solidFill>
                  <a:srgbClr val="00B0F0"/>
                </a:solidFill>
                <a:cs typeface="+mj-cs"/>
              </a:rPr>
              <a:t> </a:t>
            </a:r>
            <a:endParaRPr lang="ar-EG" sz="2400" b="1" dirty="0">
              <a:solidFill>
                <a:srgbClr val="00B0F0"/>
              </a:solidFill>
              <a:cs typeface="+mj-cs"/>
            </a:endParaRPr>
          </a:p>
        </p:txBody>
      </p:sp>
    </p:spTree>
    <p:extLst>
      <p:ext uri="{BB962C8B-B14F-4D97-AF65-F5344CB8AC3E}">
        <p14:creationId xmlns:p14="http://schemas.microsoft.com/office/powerpoint/2010/main" val="31131760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3"/>
            <a:ext cx="12192000" cy="6843776"/>
          </a:xfrm>
          <a:prstGeom prst="rect">
            <a:avLst/>
          </a:prstGeom>
        </p:spPr>
      </p:pic>
      <p:sp>
        <p:nvSpPr>
          <p:cNvPr id="2" name="Right Triangle 1"/>
          <p:cNvSpPr/>
          <p:nvPr/>
        </p:nvSpPr>
        <p:spPr>
          <a:xfrm flipH="1">
            <a:off x="6512645" y="3153103"/>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2" y="5707078"/>
            <a:ext cx="4524565" cy="830997"/>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2"/>
            <a:ext cx="2279267" cy="384052"/>
          </a:xfrm>
          <a:prstGeom prst="rect">
            <a:avLst/>
          </a:prstGeom>
        </p:spPr>
      </p:pic>
      <p:sp>
        <p:nvSpPr>
          <p:cNvPr id="14" name="Parallelogram 13"/>
          <p:cNvSpPr/>
          <p:nvPr/>
        </p:nvSpPr>
        <p:spPr>
          <a:xfrm rot="16200000" flipV="1">
            <a:off x="-2058943" y="4401415"/>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202"/>
            <a:ext cx="2580007" cy="1204687"/>
          </a:xfrm>
          <a:prstGeom prst="rect">
            <a:avLst/>
          </a:prstGeom>
        </p:spPr>
      </p:pic>
    </p:spTree>
    <p:extLst>
      <p:ext uri="{BB962C8B-B14F-4D97-AF65-F5344CB8AC3E}">
        <p14:creationId xmlns:p14="http://schemas.microsoft.com/office/powerpoint/2010/main" val="3902734388"/>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B3046258-5341-48E1-A489-0E38F5F364A7}" vid="{4AD319DB-B308-47BF-8661-89F638F295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65E514-0686-4DCC-A8A6-8478986D7725}"/>
</file>

<file path=customXml/itemProps2.xml><?xml version="1.0" encoding="utf-8"?>
<ds:datastoreItem xmlns:ds="http://schemas.openxmlformats.org/officeDocument/2006/customXml" ds:itemID="{FF79FB7E-9F68-4A1C-9DD4-CAD471F0A16A}"/>
</file>

<file path=customXml/itemProps3.xml><?xml version="1.0" encoding="utf-8"?>
<ds:datastoreItem xmlns:ds="http://schemas.openxmlformats.org/officeDocument/2006/customXml" ds:itemID="{CD2E0E5B-2C1F-4E8B-9892-A2D7A9402119}"/>
</file>

<file path=docProps/app.xml><?xml version="1.0" encoding="utf-8"?>
<Properties xmlns="http://schemas.openxmlformats.org/officeDocument/2006/extended-properties" xmlns:vt="http://schemas.openxmlformats.org/officeDocument/2006/docPropsVTypes">
  <Template>Theme1</Template>
  <TotalTime>4164</TotalTime>
  <Words>1217</Words>
  <Application>Microsoft Office PowerPoint</Application>
  <PresentationFormat>Widescreen</PresentationFormat>
  <Paragraphs>320</Paragraphs>
  <Slides>41</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Constantia</vt:lpstr>
      <vt:lpstr>Roboto Light</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Bassel Alhassan</dc:creator>
  <cp:lastModifiedBy>Bassel Alhassan</cp:lastModifiedBy>
  <cp:revision>137</cp:revision>
  <dcterms:created xsi:type="dcterms:W3CDTF">2026-03-17T17:02:41Z</dcterms:created>
  <dcterms:modified xsi:type="dcterms:W3CDTF">2026-03-21T09:42:09Z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