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61"/>
  </p:notesMasterIdLst>
  <p:sldIdLst>
    <p:sldId id="480" r:id="rId5"/>
    <p:sldId id="303" r:id="rId6"/>
    <p:sldId id="271" r:id="rId7"/>
    <p:sldId id="313" r:id="rId8"/>
    <p:sldId id="511" r:id="rId9"/>
    <p:sldId id="535" r:id="rId10"/>
    <p:sldId id="512" r:id="rId11"/>
    <p:sldId id="536" r:id="rId12"/>
    <p:sldId id="513" r:id="rId13"/>
    <p:sldId id="537" r:id="rId14"/>
    <p:sldId id="514" r:id="rId15"/>
    <p:sldId id="564" r:id="rId16"/>
    <p:sldId id="515" r:id="rId17"/>
    <p:sldId id="538" r:id="rId18"/>
    <p:sldId id="516" r:id="rId19"/>
    <p:sldId id="539" r:id="rId20"/>
    <p:sldId id="565" r:id="rId21"/>
    <p:sldId id="540" r:id="rId22"/>
    <p:sldId id="531" r:id="rId23"/>
    <p:sldId id="577" r:id="rId24"/>
    <p:sldId id="578" r:id="rId25"/>
    <p:sldId id="579" r:id="rId26"/>
    <p:sldId id="580" r:id="rId27"/>
    <p:sldId id="581" r:id="rId28"/>
    <p:sldId id="582" r:id="rId29"/>
    <p:sldId id="583" r:id="rId30"/>
    <p:sldId id="584" r:id="rId31"/>
    <p:sldId id="576" r:id="rId32"/>
    <p:sldId id="541" r:id="rId33"/>
    <p:sldId id="575" r:id="rId34"/>
    <p:sldId id="543" r:id="rId35"/>
    <p:sldId id="544" r:id="rId36"/>
    <p:sldId id="545" r:id="rId37"/>
    <p:sldId id="563" r:id="rId38"/>
    <p:sldId id="562" r:id="rId39"/>
    <p:sldId id="546" r:id="rId40"/>
    <p:sldId id="547" r:id="rId41"/>
    <p:sldId id="549" r:id="rId42"/>
    <p:sldId id="550" r:id="rId43"/>
    <p:sldId id="552" r:id="rId44"/>
    <p:sldId id="553" r:id="rId45"/>
    <p:sldId id="555" r:id="rId46"/>
    <p:sldId id="557" r:id="rId47"/>
    <p:sldId id="558" r:id="rId48"/>
    <p:sldId id="559" r:id="rId49"/>
    <p:sldId id="560" r:id="rId50"/>
    <p:sldId id="566" r:id="rId51"/>
    <p:sldId id="567" r:id="rId52"/>
    <p:sldId id="568" r:id="rId53"/>
    <p:sldId id="569" r:id="rId54"/>
    <p:sldId id="570" r:id="rId55"/>
    <p:sldId id="571" r:id="rId56"/>
    <p:sldId id="573" r:id="rId57"/>
    <p:sldId id="528" r:id="rId58"/>
    <p:sldId id="529" r:id="rId59"/>
    <p:sldId id="349" r:id="rId60"/>
  </p:sldIdLst>
  <p:sldSz cx="12192000" cy="6858000"/>
  <p:notesSz cx="6858000" cy="9144000"/>
  <p:embeddedFontLst>
    <p:embeddedFont>
      <p:font typeface="Alexandria" pitchFamily="2" charset="-78"/>
      <p:regular r:id="rId62"/>
      <p:bold r:id="rId6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11"/>
            <p14:sldId id="535"/>
            <p14:sldId id="512"/>
            <p14:sldId id="536"/>
            <p14:sldId id="513"/>
            <p14:sldId id="537"/>
            <p14:sldId id="514"/>
            <p14:sldId id="564"/>
            <p14:sldId id="515"/>
            <p14:sldId id="538"/>
            <p14:sldId id="516"/>
            <p14:sldId id="539"/>
            <p14:sldId id="565"/>
            <p14:sldId id="540"/>
            <p14:sldId id="531"/>
            <p14:sldId id="577"/>
            <p14:sldId id="578"/>
            <p14:sldId id="579"/>
            <p14:sldId id="580"/>
            <p14:sldId id="581"/>
            <p14:sldId id="582"/>
            <p14:sldId id="583"/>
            <p14:sldId id="584"/>
            <p14:sldId id="576"/>
            <p14:sldId id="541"/>
            <p14:sldId id="575"/>
            <p14:sldId id="543"/>
            <p14:sldId id="544"/>
            <p14:sldId id="545"/>
            <p14:sldId id="563"/>
            <p14:sldId id="562"/>
            <p14:sldId id="546"/>
            <p14:sldId id="547"/>
            <p14:sldId id="549"/>
            <p14:sldId id="550"/>
            <p14:sldId id="552"/>
            <p14:sldId id="553"/>
            <p14:sldId id="555"/>
            <p14:sldId id="557"/>
            <p14:sldId id="558"/>
            <p14:sldId id="559"/>
            <p14:sldId id="560"/>
            <p14:sldId id="566"/>
            <p14:sldId id="567"/>
            <p14:sldId id="568"/>
            <p14:sldId id="569"/>
            <p14:sldId id="570"/>
            <p14:sldId id="571"/>
            <p14:sldId id="573"/>
            <p14:sldId id="528"/>
            <p14:sldId id="529"/>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AC4140"/>
    <a:srgbClr val="1C212E"/>
    <a:srgbClr val="00B0F0"/>
    <a:srgbClr val="FFD200"/>
    <a:srgbClr val="F58221"/>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3595" autoAdjust="0"/>
  </p:normalViewPr>
  <p:slideViewPr>
    <p:cSldViewPr snapToGrid="0">
      <p:cViewPr varScale="1">
        <p:scale>
          <a:sx n="61" d="100"/>
          <a:sy n="61" d="100"/>
        </p:scale>
        <p:origin x="99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font" Target="fonts/font2.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font" Target="fonts/font1.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1/27/2025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1/27/2025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1/27/2025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1/27/2025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1/27/2025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6"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7.xml"/><Relationship Id="rId5" Type="http://schemas.openxmlformats.org/officeDocument/2006/relationships/image" Target="../media/image13.jpe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7.xml"/><Relationship Id="rId5" Type="http://schemas.openxmlformats.org/officeDocument/2006/relationships/image" Target="../media/image16.jpe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7.xml"/><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jpe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9.jpe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7.xml"/><Relationship Id="rId4" Type="http://schemas.openxmlformats.org/officeDocument/2006/relationships/image" Target="../media/image22.jpeg"/></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7.xml"/><Relationship Id="rId4" Type="http://schemas.openxmlformats.org/officeDocument/2006/relationships/image" Target="../media/image24.jpeg"/></Relationships>
</file>

<file path=ppt/slides/_rels/slide1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7.xml"/><Relationship Id="rId4" Type="http://schemas.openxmlformats.org/officeDocument/2006/relationships/image" Target="../media/image24.jpe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7.xml"/><Relationship Id="rId4" Type="http://schemas.openxmlformats.org/officeDocument/2006/relationships/image" Target="../media/image26.jpeg"/></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7.jpe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7.jpe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6.png"/><Relationship Id="rId1" Type="http://schemas.openxmlformats.org/officeDocument/2006/relationships/slideLayout" Target="../slideLayouts/slideLayout17.xml"/><Relationship Id="rId4" Type="http://schemas.openxmlformats.org/officeDocument/2006/relationships/image" Target="../media/image36.png"/></Relationships>
</file>

<file path=ppt/slides/_rels/slide4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17.xml"/><Relationship Id="rId4" Type="http://schemas.openxmlformats.org/officeDocument/2006/relationships/image" Target="../media/image44.png"/></Relationships>
</file>

<file path=ppt/slides/_rels/slide4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png"/><Relationship Id="rId1" Type="http://schemas.openxmlformats.org/officeDocument/2006/relationships/slideLayout" Target="../slideLayouts/slideLayout17.xml"/><Relationship Id="rId4" Type="http://schemas.openxmlformats.org/officeDocument/2006/relationships/image" Target="../media/image47.jpeg"/></Relationships>
</file>

<file path=ppt/slides/_rels/slide51.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5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16.xml"/><Relationship Id="rId5" Type="http://schemas.openxmlformats.org/officeDocument/2006/relationships/image" Target="../media/image52.png"/><Relationship Id="rId4" Type="http://schemas.openxmlformats.org/officeDocument/2006/relationships/image" Target="../media/image5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21308" y="3878773"/>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808930" y="2214177"/>
            <a:ext cx="4693914" cy="1446550"/>
          </a:xfrm>
          <a:prstGeom prst="rect">
            <a:avLst/>
          </a:prstGeom>
          <a:noFill/>
        </p:spPr>
        <p:txBody>
          <a:bodyPr wrap="none" rtlCol="0">
            <a:spAutoFit/>
          </a:bodyPr>
          <a:lstStyle/>
          <a:p>
            <a:pPr algn="ctr" rtl="1"/>
            <a:r>
              <a:rPr lang="ar-SA" sz="4400" b="1" dirty="0">
                <a:solidFill>
                  <a:srgbClr val="00B0F0"/>
                </a:solidFill>
                <a:latin typeface="Alexandria" panose="020F0502020204030204" pitchFamily="2" charset="-78"/>
                <a:cs typeface="Alexandria" panose="020F0502020204030204" pitchFamily="2" charset="-78"/>
              </a:rPr>
              <a:t>مقرر صحافة </a:t>
            </a:r>
          </a:p>
          <a:p>
            <a:pPr algn="ctr" rtl="1"/>
            <a:r>
              <a:rPr lang="ar-SA" sz="4400" b="1" dirty="0">
                <a:solidFill>
                  <a:srgbClr val="00B0F0"/>
                </a:solidFill>
                <a:latin typeface="Alexandria" panose="020F0502020204030204" pitchFamily="2" charset="-78"/>
                <a:cs typeface="Alexandria" panose="020F0502020204030204" pitchFamily="2" charset="-78"/>
              </a:rPr>
              <a:t>الهاتف المحمول</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dirty="0">
                <a:solidFill>
                  <a:schemeClr val="bg1"/>
                </a:solidFill>
                <a:latin typeface="Alexandria" charset="0"/>
                <a:cs typeface="Alexandria" charset="0"/>
              </a:rPr>
              <a:t>المحاضرة الثانية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 311</a:t>
            </a: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46400" y="2263274"/>
            <a:ext cx="3874779" cy="1660647"/>
          </a:xfrm>
          <a:prstGeom prst="rect">
            <a:avLst/>
          </a:prstGeom>
          <a:noFill/>
        </p:spPr>
        <p:txBody>
          <a:bodyPr wrap="none" rtlCol="0">
            <a:spAutoFit/>
          </a:bodyPr>
          <a:lstStyle/>
          <a:p>
            <a:pPr algn="ctr" rtl="1">
              <a:lnSpc>
                <a:spcPct val="150000"/>
              </a:lnSpc>
            </a:pPr>
            <a:r>
              <a:rPr lang="ar-SA" sz="3600" b="1" dirty="0">
                <a:solidFill>
                  <a:srgbClr val="00B0F0"/>
                </a:solidFill>
                <a:latin typeface="Alexandria" panose="020F0502020204030204" pitchFamily="2" charset="-78"/>
                <a:cs typeface="Alexandria" panose="020F0502020204030204" pitchFamily="2" charset="-78"/>
              </a:rPr>
              <a:t>الهاتف المحمول</a:t>
            </a:r>
            <a:br>
              <a:rPr lang="en-US" sz="3600" b="1" dirty="0">
                <a:solidFill>
                  <a:srgbClr val="00B0F0"/>
                </a:solidFill>
                <a:latin typeface="Alexandria" panose="020F0502020204030204" pitchFamily="2" charset="-78"/>
                <a:cs typeface="Alexandria" panose="020F0502020204030204" pitchFamily="2" charset="-78"/>
              </a:rPr>
            </a:br>
            <a:r>
              <a:rPr lang="ar-SA" sz="3600" b="1" dirty="0">
                <a:solidFill>
                  <a:srgbClr val="00B0F0"/>
                </a:solidFill>
                <a:latin typeface="Alexandria" panose="020F0502020204030204" pitchFamily="2" charset="-78"/>
                <a:cs typeface="Alexandria" panose="020F0502020204030204" pitchFamily="2" charset="-78"/>
              </a:rPr>
              <a:t>كوسيلة إعلامية</a:t>
            </a:r>
            <a:endParaRPr lang="en-US" sz="3600" b="1" dirty="0">
              <a:solidFill>
                <a:srgbClr val="00B0F0"/>
              </a:solidFill>
              <a:latin typeface="Alexandria" panose="020F0502020204030204" pitchFamily="2" charset="-78"/>
              <a:cs typeface="Alexandria" panose="020F0502020204030204" pitchFamily="2" charset="-78"/>
            </a:endParaRPr>
          </a:p>
        </p:txBody>
      </p:sp>
      <p:sp>
        <p:nvSpPr>
          <p:cNvPr id="10" name="Rectangle: Rounded Corners 9"/>
          <p:cNvSpPr/>
          <p:nvPr/>
        </p:nvSpPr>
        <p:spPr>
          <a:xfrm>
            <a:off x="7481617" y="4109170"/>
            <a:ext cx="3516608" cy="529167"/>
          </a:xfrm>
          <a:prstGeom prst="roundRect">
            <a:avLst/>
          </a:prstGeom>
          <a:solidFill>
            <a:srgbClr val="203E5F"/>
          </a:solidFill>
          <a:ln>
            <a:solidFill>
              <a:srgbClr val="203E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solidFill>
                  <a:schemeClr val="bg1"/>
                </a:solidFill>
                <a:latin typeface="Alexandria" charset="0"/>
                <a:cs typeface="Alexandria" charset="0"/>
              </a:rPr>
              <a:t>محاضرة رقم (2)</a:t>
            </a:r>
            <a:endParaRPr lang="en-US" dirty="0">
              <a:solidFill>
                <a:schemeClr val="bg1"/>
              </a:solidFill>
              <a:latin typeface="Alexandria" charset="0"/>
              <a:cs typeface="Alexandria" charset="0"/>
            </a:endParaRPr>
          </a:p>
        </p:txBody>
      </p:sp>
      <p:sp>
        <p:nvSpPr>
          <p:cNvPr id="11" name="TextBox 10"/>
          <p:cNvSpPr txBox="1"/>
          <p:nvPr/>
        </p:nvSpPr>
        <p:spPr>
          <a:xfrm>
            <a:off x="8147154" y="5245402"/>
            <a:ext cx="2182008" cy="338554"/>
          </a:xfrm>
          <a:prstGeom prst="rect">
            <a:avLst/>
          </a:prstGeom>
          <a:noFill/>
        </p:spPr>
        <p:txBody>
          <a:bodyPr wrap="none" rtlCol="0">
            <a:spAutoFit/>
          </a:bodyPr>
          <a:lstStyle/>
          <a:p>
            <a:pPr algn="r" rtl="1"/>
            <a:r>
              <a:rPr lang="ar-SA" sz="1600" dirty="0">
                <a:solidFill>
                  <a:srgbClr val="203E5F"/>
                </a:solidFill>
                <a:latin typeface="Alexandria" charset="0"/>
                <a:cs typeface="Alexandria" charset="0"/>
              </a:rPr>
              <a:t>كلية الإعلام والتسويق</a:t>
            </a:r>
            <a:endParaRPr lang="en-US" sz="1600" dirty="0">
              <a:solidFill>
                <a:srgbClr val="203E5F"/>
              </a:solidFill>
              <a:latin typeface="Alexandria" charset="0"/>
              <a:cs typeface="Alexandria" charset="0"/>
            </a:endParaRPr>
          </a:p>
        </p:txBody>
      </p:sp>
      <p:sp>
        <p:nvSpPr>
          <p:cNvPr id="12" name="TextBox 11"/>
          <p:cNvSpPr txBox="1"/>
          <p:nvPr/>
        </p:nvSpPr>
        <p:spPr>
          <a:xfrm>
            <a:off x="7988191" y="4815271"/>
            <a:ext cx="2499934" cy="369332"/>
          </a:xfrm>
          <a:prstGeom prst="rect">
            <a:avLst/>
          </a:prstGeom>
          <a:noFill/>
        </p:spPr>
        <p:txBody>
          <a:bodyPr wrap="square" rtlCol="0">
            <a:spAutoFit/>
          </a:bodyPr>
          <a:lstStyle/>
          <a:p>
            <a:pPr algn="r" rtl="1"/>
            <a:r>
              <a:rPr lang="ar-SA" dirty="0">
                <a:latin typeface="Alexandria" charset="0"/>
                <a:cs typeface="Alexandria" charset="0"/>
              </a:rPr>
              <a:t>د. أحمد مجدي شفيق</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p:cNvSpPr/>
          <p:nvPr/>
        </p:nvSpPr>
        <p:spPr>
          <a:xfrm>
            <a:off x="1135117" y="2019749"/>
            <a:ext cx="9585435" cy="4310667"/>
          </a:xfrm>
          <a:prstGeom prst="rect">
            <a:avLst/>
          </a:prstGeom>
          <a:noFill/>
        </p:spPr>
        <p:txBody>
          <a:bodyPr wrap="square">
            <a:spAutoFit/>
          </a:bodyPr>
          <a:lstStyle/>
          <a:p>
            <a:pPr marL="285750" indent="-285750" algn="just" rtl="1">
              <a:lnSpc>
                <a:spcPct val="200000"/>
              </a:lnSpc>
              <a:buFontTx/>
              <a:buChar char="-"/>
            </a:pPr>
            <a:r>
              <a:rPr lang="ar-SA" sz="2000" dirty="0">
                <a:latin typeface="Alexandria" charset="0"/>
                <a:cs typeface="Alexandria" charset="0"/>
              </a:rPr>
              <a:t>تناولنا المفاهيم الرئيسية لصحافة الهاتف المحمول (صحافة الموبايل) وبدايتها وتطورها عبر المراحل المختلفة وصولاً إلى ما نحن عليه اليوم.</a:t>
            </a:r>
          </a:p>
          <a:p>
            <a:pPr marL="285750" indent="-285750" algn="just" rtl="1">
              <a:lnSpc>
                <a:spcPct val="200000"/>
              </a:lnSpc>
              <a:buFontTx/>
              <a:buChar char="-"/>
            </a:pPr>
            <a:r>
              <a:rPr lang="ar-SA" sz="2000" dirty="0">
                <a:latin typeface="Alexandria" charset="0"/>
                <a:cs typeface="Alexandria" charset="0"/>
              </a:rPr>
              <a:t>تحدثنا أيضاً عن مميزات وخصائص صحافة الهاتف المحمول بإعتبارها نوع جديد من أنواع العمل والممارسات الإعلامية.</a:t>
            </a:r>
          </a:p>
          <a:p>
            <a:pPr marL="285750" indent="-285750" algn="just" rtl="1">
              <a:lnSpc>
                <a:spcPct val="200000"/>
              </a:lnSpc>
              <a:buFontTx/>
              <a:buChar char="-"/>
            </a:pPr>
            <a:r>
              <a:rPr lang="ar-SA" sz="2000" dirty="0">
                <a:latin typeface="Alexandria" charset="0"/>
                <a:cs typeface="Alexandria" charset="0"/>
              </a:rPr>
              <a:t>تعرفنا على أنواع صحافة الهاتف المحمول، و ناقشنا  مفهوم صحافة الموبايل كمصدر إخباري وإعلامي.</a:t>
            </a:r>
          </a:p>
          <a:p>
            <a:pPr marL="285750" indent="-285750" algn="just" rtl="1">
              <a:lnSpc>
                <a:spcPct val="200000"/>
              </a:lnSpc>
              <a:buFontTx/>
              <a:buChar char="-"/>
            </a:pPr>
            <a:endParaRPr lang="ar-SA" sz="2000" dirty="0">
              <a:latin typeface="Alexandria" charset="0"/>
              <a:cs typeface="Alexandria" charset="0"/>
            </a:endParaRPr>
          </a:p>
        </p:txBody>
      </p:sp>
      <p:sp>
        <p:nvSpPr>
          <p:cNvPr id="41" name="TextBox 40"/>
          <p:cNvSpPr txBox="1"/>
          <p:nvPr/>
        </p:nvSpPr>
        <p:spPr>
          <a:xfrm>
            <a:off x="7684814" y="1410500"/>
            <a:ext cx="3975768" cy="523220"/>
          </a:xfrm>
          <a:prstGeom prst="rect">
            <a:avLst/>
          </a:prstGeom>
          <a:noFill/>
        </p:spPr>
        <p:txBody>
          <a:bodyPr wrap="none" rtlCol="0">
            <a:spAutoFit/>
          </a:bodyPr>
          <a:lstStyle/>
          <a:p>
            <a:pPr algn="r" rtl="1"/>
            <a:r>
              <a:rPr lang="ar-SA" sz="2800" b="1" dirty="0">
                <a:solidFill>
                  <a:srgbClr val="203E5F"/>
                </a:solidFill>
                <a:latin typeface="Alexandria" charset="0"/>
                <a:cs typeface="Alexandria" charset="0"/>
              </a:rPr>
              <a:t>في المحاضرة السابقة</a:t>
            </a:r>
            <a:endParaRPr lang="en-US" sz="2800" b="1" dirty="0">
              <a:solidFill>
                <a:srgbClr val="203E5F"/>
              </a:solidFill>
              <a:latin typeface="Alexandria" charset="0"/>
              <a:cs typeface="Alexandria" charset="0"/>
            </a:endParaRPr>
          </a:p>
        </p:txBody>
      </p:sp>
      <p:grpSp>
        <p:nvGrpSpPr>
          <p:cNvPr id="2" name="Group 1">
            <a:extLst>
              <a:ext uri="{FF2B5EF4-FFF2-40B4-BE49-F238E27FC236}">
                <a16:creationId xmlns:a16="http://schemas.microsoft.com/office/drawing/2014/main" id="{786D5E69-AE38-7BDA-86BA-5600E9C008B9}"/>
              </a:ext>
            </a:extLst>
          </p:cNvPr>
          <p:cNvGrpSpPr/>
          <p:nvPr/>
        </p:nvGrpSpPr>
        <p:grpSpPr>
          <a:xfrm>
            <a:off x="180431" y="79526"/>
            <a:ext cx="12011570" cy="1076343"/>
            <a:chOff x="180431" y="79526"/>
            <a:chExt cx="12011570" cy="1076343"/>
          </a:xfrm>
        </p:grpSpPr>
        <p:sp>
          <p:nvSpPr>
            <p:cNvPr id="6" name="Rectangle 5"/>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4">
                                            <p:txEl>
                                              <p:pRg st="0" end="0"/>
                                            </p:txEl>
                                          </p:spTgt>
                                        </p:tgtEl>
                                        <p:attrNameLst>
                                          <p:attrName>style.visibility</p:attrName>
                                        </p:attrNameLst>
                                      </p:cBhvr>
                                      <p:to>
                                        <p:strVal val="visible"/>
                                      </p:to>
                                    </p:set>
                                    <p:animEffect transition="in" filter="fade">
                                      <p:cBhvr>
                                        <p:cTn id="12" dur="500"/>
                                        <p:tgtEl>
                                          <p:spTgt spid="3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xEl>
                                              <p:pRg st="1" end="1"/>
                                            </p:txEl>
                                          </p:spTgt>
                                        </p:tgtEl>
                                        <p:attrNameLst>
                                          <p:attrName>style.visibility</p:attrName>
                                        </p:attrNameLst>
                                      </p:cBhvr>
                                      <p:to>
                                        <p:strVal val="visible"/>
                                      </p:to>
                                    </p:set>
                                    <p:animEffect transition="in" filter="fade">
                                      <p:cBhvr>
                                        <p:cTn id="17" dur="500"/>
                                        <p:tgtEl>
                                          <p:spTgt spid="3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4">
                                            <p:txEl>
                                              <p:pRg st="2" end="2"/>
                                            </p:txEl>
                                          </p:spTgt>
                                        </p:tgtEl>
                                        <p:attrNameLst>
                                          <p:attrName>style.visibility</p:attrName>
                                        </p:attrNameLst>
                                      </p:cBhvr>
                                      <p:to>
                                        <p:strVal val="visible"/>
                                      </p:to>
                                    </p:set>
                                    <p:animEffect transition="in" filter="fade">
                                      <p:cBhvr>
                                        <p:cTn id="22" dur="500"/>
                                        <p:tgtEl>
                                          <p:spTgt spid="3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726050" y="1425633"/>
            <a:ext cx="4113898" cy="523220"/>
          </a:xfrm>
          <a:prstGeom prst="rect">
            <a:avLst/>
          </a:prstGeom>
          <a:noFill/>
        </p:spPr>
        <p:txBody>
          <a:bodyPr wrap="square" rtlCol="0">
            <a:spAutoFit/>
          </a:bodyPr>
          <a:lstStyle/>
          <a:p>
            <a:pPr algn="just" rtl="1"/>
            <a:r>
              <a:rPr lang="ar-SA" sz="2800" b="1" dirty="0">
                <a:solidFill>
                  <a:srgbClr val="203E5F"/>
                </a:solidFill>
                <a:latin typeface="Alexandria" charset="0"/>
                <a:cs typeface="Alexandria" charset="0"/>
              </a:rPr>
              <a:t>أهداف المحاضرة</a:t>
            </a:r>
            <a:endParaRPr lang="en-US" sz="2800" b="1" dirty="0">
              <a:solidFill>
                <a:srgbClr val="203E5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76600" y="2238355"/>
            <a:ext cx="8563348" cy="4310667"/>
          </a:xfrm>
          <a:prstGeom prst="rect">
            <a:avLst/>
          </a:prstGeom>
          <a:noFill/>
        </p:spPr>
        <p:txBody>
          <a:bodyPr wrap="square" rtlCol="0">
            <a:spAutoFit/>
          </a:bodyPr>
          <a:lstStyle/>
          <a:p>
            <a:pPr algn="just" rtl="1">
              <a:lnSpc>
                <a:spcPct val="200000"/>
              </a:lnSpc>
            </a:pPr>
            <a:r>
              <a:rPr lang="ar-SA" sz="2000" dirty="0">
                <a:solidFill>
                  <a:srgbClr val="C00000"/>
                </a:solidFill>
                <a:latin typeface="Alexandria" charset="0"/>
                <a:cs typeface="Alexandria" charset="0"/>
              </a:rPr>
              <a:t>بنهاية المحاضرة، سيكون الطلاب قادرين على:</a:t>
            </a:r>
          </a:p>
          <a:p>
            <a:pPr algn="just" rtl="1">
              <a:lnSpc>
                <a:spcPct val="200000"/>
              </a:lnSpc>
            </a:pPr>
            <a:r>
              <a:rPr lang="ar-SA" sz="2000" dirty="0">
                <a:latin typeface="Alexandria" charset="0"/>
                <a:cs typeface="Alexandria" charset="0"/>
              </a:rPr>
              <a:t>(1) التعرف على استخدامات الهاتف المحمول في مراحله المختلفة.</a:t>
            </a:r>
          </a:p>
          <a:p>
            <a:pPr algn="just" rtl="1">
              <a:lnSpc>
                <a:spcPct val="200000"/>
              </a:lnSpc>
            </a:pPr>
            <a:r>
              <a:rPr lang="ar-SA" sz="2000" dirty="0">
                <a:latin typeface="Alexandria" charset="0"/>
                <a:cs typeface="Alexandria" charset="0"/>
              </a:rPr>
              <a:t>(2) استكشاف الهاتف كأداة إعلامية حديثة ومتطورة.</a:t>
            </a:r>
          </a:p>
          <a:p>
            <a:pPr algn="just" rtl="1">
              <a:lnSpc>
                <a:spcPct val="200000"/>
              </a:lnSpc>
            </a:pPr>
            <a:r>
              <a:rPr lang="ar-SA" sz="2000" dirty="0">
                <a:latin typeface="Alexandria" charset="0"/>
                <a:cs typeface="Alexandria" charset="0"/>
              </a:rPr>
              <a:t>(3) التعرف على استخدام الهاتف كوسيلة لإنتاج المحتوى الإعلامي.</a:t>
            </a:r>
          </a:p>
          <a:p>
            <a:pPr algn="just" rtl="1">
              <a:lnSpc>
                <a:spcPct val="200000"/>
              </a:lnSpc>
            </a:pPr>
            <a:r>
              <a:rPr lang="ar-SA" sz="2000" dirty="0">
                <a:latin typeface="Alexandria" charset="0"/>
                <a:cs typeface="Alexandria" charset="0"/>
              </a:rPr>
              <a:t>(4) التعرف على استخدام الهاتف كوسيلة لعرض المحتوى الإعلامي.</a:t>
            </a:r>
          </a:p>
          <a:p>
            <a:pPr algn="just" rtl="1">
              <a:lnSpc>
                <a:spcPct val="200000"/>
              </a:lnSpc>
            </a:pPr>
            <a:r>
              <a:rPr lang="ar-SA" sz="2000" dirty="0">
                <a:latin typeface="Alexandria" charset="0"/>
                <a:cs typeface="Alexandria" charset="0"/>
              </a:rPr>
              <a:t>(5) استكشاف دور الهاتف كمصدر للحصول على المعلومات.</a:t>
            </a:r>
          </a:p>
          <a:p>
            <a:pPr algn="just" rtl="1">
              <a:lnSpc>
                <a:spcPct val="200000"/>
              </a:lnSpc>
            </a:pPr>
            <a:endParaRPr lang="ar-SA" sz="2000" dirty="0">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
                                            <p:txEl>
                                              <p:pRg st="0" end="0"/>
                                            </p:txEl>
                                          </p:spTgt>
                                        </p:tgtEl>
                                        <p:attrNameLst>
                                          <p:attrName>style.visibility</p:attrName>
                                        </p:attrNameLst>
                                      </p:cBhvr>
                                      <p:to>
                                        <p:strVal val="visible"/>
                                      </p:to>
                                    </p:set>
                                    <p:animEffect transition="in" filter="fade">
                                      <p:cBhvr>
                                        <p:cTn id="12" dur="500"/>
                                        <p:tgtEl>
                                          <p:spTgt spid="3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1">
                                            <p:txEl>
                                              <p:pRg st="1" end="1"/>
                                            </p:txEl>
                                          </p:spTgt>
                                        </p:tgtEl>
                                        <p:attrNameLst>
                                          <p:attrName>style.visibility</p:attrName>
                                        </p:attrNameLst>
                                      </p:cBhvr>
                                      <p:to>
                                        <p:strVal val="visible"/>
                                      </p:to>
                                    </p:set>
                                    <p:animEffect transition="in" filter="fade">
                                      <p:cBhvr>
                                        <p:cTn id="17" dur="500"/>
                                        <p:tgtEl>
                                          <p:spTgt spid="3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1">
                                            <p:txEl>
                                              <p:pRg st="2" end="2"/>
                                            </p:txEl>
                                          </p:spTgt>
                                        </p:tgtEl>
                                        <p:attrNameLst>
                                          <p:attrName>style.visibility</p:attrName>
                                        </p:attrNameLst>
                                      </p:cBhvr>
                                      <p:to>
                                        <p:strVal val="visible"/>
                                      </p:to>
                                    </p:set>
                                    <p:animEffect transition="in" filter="fade">
                                      <p:cBhvr>
                                        <p:cTn id="22" dur="500"/>
                                        <p:tgtEl>
                                          <p:spTgt spid="3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1">
                                            <p:txEl>
                                              <p:pRg st="3" end="3"/>
                                            </p:txEl>
                                          </p:spTgt>
                                        </p:tgtEl>
                                        <p:attrNameLst>
                                          <p:attrName>style.visibility</p:attrName>
                                        </p:attrNameLst>
                                      </p:cBhvr>
                                      <p:to>
                                        <p:strVal val="visible"/>
                                      </p:to>
                                    </p:set>
                                    <p:animEffect transition="in" filter="fade">
                                      <p:cBhvr>
                                        <p:cTn id="27" dur="500"/>
                                        <p:tgtEl>
                                          <p:spTgt spid="3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1">
                                            <p:txEl>
                                              <p:pRg st="4" end="4"/>
                                            </p:txEl>
                                          </p:spTgt>
                                        </p:tgtEl>
                                        <p:attrNameLst>
                                          <p:attrName>style.visibility</p:attrName>
                                        </p:attrNameLst>
                                      </p:cBhvr>
                                      <p:to>
                                        <p:strVal val="visible"/>
                                      </p:to>
                                    </p:set>
                                    <p:animEffect transition="in" filter="fade">
                                      <p:cBhvr>
                                        <p:cTn id="32" dur="500"/>
                                        <p:tgtEl>
                                          <p:spTgt spid="31">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1">
                                            <p:txEl>
                                              <p:pRg st="5" end="5"/>
                                            </p:txEl>
                                          </p:spTgt>
                                        </p:tgtEl>
                                        <p:attrNameLst>
                                          <p:attrName>style.visibility</p:attrName>
                                        </p:attrNameLst>
                                      </p:cBhvr>
                                      <p:to>
                                        <p:strVal val="visible"/>
                                      </p:to>
                                    </p:set>
                                    <p:animEffect transition="in" filter="fade">
                                      <p:cBhvr>
                                        <p:cTn id="37" dur="500"/>
                                        <p:tgtEl>
                                          <p:spTgt spid="3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AEC29-45A2-B668-AF1B-135D33A6AF9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75F1E199-9B92-1DA7-94A2-E9B80E2CF0FB}"/>
              </a:ext>
            </a:extLst>
          </p:cNvPr>
          <p:cNvSpPr txBox="1"/>
          <p:nvPr/>
        </p:nvSpPr>
        <p:spPr>
          <a:xfrm>
            <a:off x="6096000" y="3113680"/>
            <a:ext cx="5399269" cy="1886927"/>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قبل الحديث عن حضور الأجهزة المحمولة كوسيلة إعلامية، يجب أن نذكر المراحل السريعة لاستخدام </a:t>
            </a:r>
            <a:r>
              <a:rPr lang="ar-SA" sz="2000" dirty="0">
                <a:solidFill>
                  <a:srgbClr val="C00000"/>
                </a:solidFill>
                <a:latin typeface="Alexandria" charset="0"/>
                <a:cs typeface="Alexandria" charset="0"/>
              </a:rPr>
              <a:t>الهاتف المحمول</a:t>
            </a:r>
            <a:r>
              <a:rPr lang="ar-SA" sz="2000" dirty="0">
                <a:latin typeface="Alexandria" charset="0"/>
                <a:cs typeface="Alexandria" charset="0"/>
              </a:rPr>
              <a:t>، والتي تتمثل في:</a:t>
            </a:r>
          </a:p>
          <a:p>
            <a:pPr algn="just" rtl="1">
              <a:lnSpc>
                <a:spcPct val="150000"/>
              </a:lnSpc>
            </a:pPr>
            <a:endParaRPr lang="ar-SA" sz="2000" dirty="0">
              <a:latin typeface="Alexandria" charset="0"/>
              <a:cs typeface="Alexandria" charset="0"/>
            </a:endParaRPr>
          </a:p>
        </p:txBody>
      </p:sp>
      <p:sp>
        <p:nvSpPr>
          <p:cNvPr id="5" name="TextBox 4">
            <a:extLst>
              <a:ext uri="{FF2B5EF4-FFF2-40B4-BE49-F238E27FC236}">
                <a16:creationId xmlns:a16="http://schemas.microsoft.com/office/drawing/2014/main" id="{395502D5-EB2E-30F1-B72C-9AD7E8CDA4FD}"/>
              </a:ext>
            </a:extLst>
          </p:cNvPr>
          <p:cNvSpPr txBox="1"/>
          <p:nvPr/>
        </p:nvSpPr>
        <p:spPr>
          <a:xfrm>
            <a:off x="6384869" y="2323446"/>
            <a:ext cx="5110400" cy="583814"/>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مراحل استخدام الهاتف المحمول</a:t>
            </a:r>
          </a:p>
        </p:txBody>
      </p:sp>
      <p:grpSp>
        <p:nvGrpSpPr>
          <p:cNvPr id="2" name="Group 1">
            <a:extLst>
              <a:ext uri="{FF2B5EF4-FFF2-40B4-BE49-F238E27FC236}">
                <a16:creationId xmlns:a16="http://schemas.microsoft.com/office/drawing/2014/main" id="{68DA083B-A22A-6795-1DC9-C1D26DBF7D63}"/>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F2482BA5-EB9E-2794-D536-D224D151678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6147D53-8F42-587D-B3D7-D036BAD88D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pic>
        <p:nvPicPr>
          <p:cNvPr id="3074" name="Picture 2" descr="في ذكرى براءة اختراعه..بالتواريخ تعرف على مراحل تطور الهاتف ...">
            <a:extLst>
              <a:ext uri="{FF2B5EF4-FFF2-40B4-BE49-F238E27FC236}">
                <a16:creationId xmlns:a16="http://schemas.microsoft.com/office/drawing/2014/main" id="{5FCD6C19-9159-9768-88BE-2DA075C218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763" y="1959370"/>
            <a:ext cx="5579369" cy="32949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TextBox 5">
            <a:extLst>
              <a:ext uri="{FF2B5EF4-FFF2-40B4-BE49-F238E27FC236}">
                <a16:creationId xmlns:a16="http://schemas.microsoft.com/office/drawing/2014/main" id="{56CC1F4B-9CBA-F0A9-120D-84D317A3E3C9}"/>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مراحل استخدام الهاتف المحمول</a:t>
            </a:r>
          </a:p>
        </p:txBody>
      </p:sp>
    </p:spTree>
    <p:extLst>
      <p:ext uri="{BB962C8B-B14F-4D97-AF65-F5344CB8AC3E}">
        <p14:creationId xmlns:p14="http://schemas.microsoft.com/office/powerpoint/2010/main" val="1576163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074"/>
                                        </p:tgtEl>
                                        <p:attrNameLst>
                                          <p:attrName>style.visibility</p:attrName>
                                        </p:attrNameLst>
                                      </p:cBhvr>
                                      <p:to>
                                        <p:strVal val="visible"/>
                                      </p:to>
                                    </p:set>
                                    <p:animEffect transition="in" filter="fade">
                                      <p:cBhvr>
                                        <p:cTn id="19"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22AA84-3538-0BDC-661D-720AB7120CAF}"/>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1CC18AA-515B-F9D5-712E-F3064DCD4A82}"/>
              </a:ext>
            </a:extLst>
          </p:cNvPr>
          <p:cNvSpPr txBox="1"/>
          <p:nvPr/>
        </p:nvSpPr>
        <p:spPr>
          <a:xfrm>
            <a:off x="3631812" y="1438825"/>
            <a:ext cx="7875079" cy="4016484"/>
          </a:xfrm>
          <a:prstGeom prst="rect">
            <a:avLst/>
          </a:prstGeom>
          <a:noFill/>
        </p:spPr>
        <p:txBody>
          <a:bodyPr wrap="square" rtlCol="0">
            <a:spAutoFit/>
          </a:bodyPr>
          <a:lstStyle/>
          <a:p>
            <a:pPr algn="just" rtl="1">
              <a:lnSpc>
                <a:spcPct val="150000"/>
              </a:lnSpc>
            </a:pPr>
            <a:r>
              <a:rPr lang="ar-SA" sz="2000" b="1" dirty="0">
                <a:solidFill>
                  <a:srgbClr val="203E5F"/>
                </a:solidFill>
                <a:latin typeface="Alexandria" charset="0"/>
                <a:cs typeface="Alexandria" charset="0"/>
              </a:rPr>
              <a:t>المرحلة الأولى: (1979-</a:t>
            </a:r>
            <a:r>
              <a:rPr lang="en-US" sz="2000" b="1" dirty="0">
                <a:solidFill>
                  <a:srgbClr val="203E5F"/>
                </a:solidFill>
                <a:latin typeface="Alexandria" charset="0"/>
                <a:cs typeface="Alexandria" charset="0"/>
              </a:rPr>
              <a:t>0</a:t>
            </a:r>
            <a:r>
              <a:rPr lang="ar-SA" sz="2000" b="1" dirty="0">
                <a:solidFill>
                  <a:srgbClr val="203E5F"/>
                </a:solidFill>
                <a:latin typeface="Alexandria" charset="0"/>
                <a:cs typeface="Alexandria" charset="0"/>
              </a:rPr>
              <a:t>199م)</a:t>
            </a:r>
          </a:p>
          <a:p>
            <a:pPr algn="just" rtl="1">
              <a:lnSpc>
                <a:spcPct val="150000"/>
              </a:lnSpc>
            </a:pPr>
            <a:r>
              <a:rPr lang="ar-SA" sz="2000" dirty="0">
                <a:latin typeface="Alexandria" charset="0"/>
                <a:cs typeface="Alexandria" charset="0"/>
              </a:rPr>
              <a:t>كانت الهواتف المحمولة مجرد أداة محدودة الاستخدام تقتصر على إجراء المكالمات الهاتفية، حيث اعتمدت على </a:t>
            </a:r>
            <a:r>
              <a:rPr lang="ar-SA" sz="2000" dirty="0">
                <a:solidFill>
                  <a:srgbClr val="C00000"/>
                </a:solidFill>
                <a:latin typeface="Alexandria" charset="0"/>
                <a:cs typeface="Alexandria" charset="0"/>
              </a:rPr>
              <a:t>الاتصال التماثلي</a:t>
            </a:r>
            <a:r>
              <a:rPr lang="ar-SA" sz="2000" dirty="0">
                <a:latin typeface="Alexandria" charset="0"/>
                <a:cs typeface="Alexandria" charset="0"/>
              </a:rPr>
              <a:t> لنقل الصوت التماثلي المستخدم في الاتصالات التليفزيونية والتليفونية الثابتة.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تميزت الهواتف المحمولة في هذه المرحلة </a:t>
            </a:r>
            <a:r>
              <a:rPr lang="ar-SA" sz="2000" dirty="0">
                <a:solidFill>
                  <a:srgbClr val="C00000"/>
                </a:solidFill>
                <a:latin typeface="Alexandria" charset="0"/>
                <a:cs typeface="Alexandria" charset="0"/>
              </a:rPr>
              <a:t>بكبر حجمها وارتفاع ثمنها</a:t>
            </a:r>
            <a:r>
              <a:rPr lang="ar-SA" sz="2000" dirty="0">
                <a:latin typeface="Alexandria" charset="0"/>
                <a:cs typeface="Alexandria" charset="0"/>
              </a:rPr>
              <a:t>، وكانت تدعم فقط المكالمات الصوتية. لم يكن التجوال الدولي متاحاً، مع ضعف التغطية ورداءة الصوت.</a:t>
            </a:r>
          </a:p>
        </p:txBody>
      </p:sp>
      <p:pic>
        <p:nvPicPr>
          <p:cNvPr id="20482" name="Picture 2">
            <a:extLst>
              <a:ext uri="{FF2B5EF4-FFF2-40B4-BE49-F238E27FC236}">
                <a16:creationId xmlns:a16="http://schemas.microsoft.com/office/drawing/2014/main" id="{1681999D-7880-9E56-AE92-CD28DC910F2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08" r="47198"/>
          <a:stretch/>
        </p:blipFill>
        <p:spPr bwMode="auto">
          <a:xfrm>
            <a:off x="312139" y="1544099"/>
            <a:ext cx="3126658" cy="40957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D4F19EEF-A9BB-701E-BDF5-0839A3B81BBE}"/>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2BA1A0B9-52A9-C1AB-572D-B077EF9322B9}"/>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EB1D3161-BF1C-FFFB-DE7E-A54DD49B39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411B3A0C-8AEC-552B-0AF6-9FBD1E50E907}"/>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مراحل استخدام الهاتف المحمول</a:t>
            </a:r>
          </a:p>
        </p:txBody>
      </p:sp>
    </p:spTree>
    <p:extLst>
      <p:ext uri="{BB962C8B-B14F-4D97-AF65-F5344CB8AC3E}">
        <p14:creationId xmlns:p14="http://schemas.microsoft.com/office/powerpoint/2010/main" val="463626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additive="base">
                                        <p:cTn id="7" dur="500" fill="hold"/>
                                        <p:tgtEl>
                                          <p:spTgt spid="20482"/>
                                        </p:tgtEl>
                                        <p:attrNameLst>
                                          <p:attrName>ppt_x</p:attrName>
                                        </p:attrNameLst>
                                      </p:cBhvr>
                                      <p:tavLst>
                                        <p:tav tm="0">
                                          <p:val>
                                            <p:strVal val="#ppt_x"/>
                                          </p:val>
                                        </p:tav>
                                        <p:tav tm="100000">
                                          <p:val>
                                            <p:strVal val="#ppt_x"/>
                                          </p:val>
                                        </p:tav>
                                      </p:tavLst>
                                    </p:anim>
                                    <p:anim calcmode="lin" valueType="num">
                                      <p:cBhvr additive="base">
                                        <p:cTn id="8" dur="500" fill="hold"/>
                                        <p:tgtEl>
                                          <p:spTgt spid="2048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fade">
                                      <p:cBhvr>
                                        <p:cTn id="13" dur="500"/>
                                        <p:tgtEl>
                                          <p:spTgt spid="9">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9">
                                            <p:txEl>
                                              <p:pRg st="1" end="1"/>
                                            </p:txEl>
                                          </p:spTgt>
                                        </p:tgtEl>
                                        <p:attrNameLst>
                                          <p:attrName>style.visibility</p:attrName>
                                        </p:attrNameLst>
                                      </p:cBhvr>
                                      <p:to>
                                        <p:strVal val="visible"/>
                                      </p:to>
                                    </p:set>
                                    <p:animEffect transition="in" filter="fade">
                                      <p:cBhvr>
                                        <p:cTn id="18" dur="500"/>
                                        <p:tgtEl>
                                          <p:spTgt spid="9">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9">
                                            <p:txEl>
                                              <p:pRg st="3" end="3"/>
                                            </p:txEl>
                                          </p:spTgt>
                                        </p:tgtEl>
                                        <p:attrNameLst>
                                          <p:attrName>style.visibility</p:attrName>
                                        </p:attrNameLst>
                                      </p:cBhvr>
                                      <p:to>
                                        <p:strVal val="visible"/>
                                      </p:to>
                                    </p:set>
                                    <p:animEffect transition="in" filter="fade">
                                      <p:cBhvr>
                                        <p:cTn id="23"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9074CE-07C8-20A7-E212-CAAF14EDCBDD}"/>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5CA1789B-AB3C-5404-6E17-BF27F75BA018}"/>
              </a:ext>
            </a:extLst>
          </p:cNvPr>
          <p:cNvSpPr txBox="1"/>
          <p:nvPr/>
        </p:nvSpPr>
        <p:spPr>
          <a:xfrm>
            <a:off x="3783724" y="1424289"/>
            <a:ext cx="7620587" cy="4656916"/>
          </a:xfrm>
          <a:prstGeom prst="rect">
            <a:avLst/>
          </a:prstGeom>
          <a:noFill/>
        </p:spPr>
        <p:txBody>
          <a:bodyPr wrap="square" rtlCol="0">
            <a:spAutoFit/>
          </a:bodyPr>
          <a:lstStyle/>
          <a:p>
            <a:pPr algn="just" rtl="1">
              <a:lnSpc>
                <a:spcPct val="150000"/>
              </a:lnSpc>
            </a:pPr>
            <a:r>
              <a:rPr lang="ar-SA" sz="2000" b="1" dirty="0">
                <a:solidFill>
                  <a:srgbClr val="203E5F"/>
                </a:solidFill>
                <a:latin typeface="Alexandria" charset="0"/>
                <a:cs typeface="Alexandria" charset="0"/>
              </a:rPr>
              <a:t>المرحلة الثانية</a:t>
            </a:r>
            <a:r>
              <a:rPr lang="ar-SA" sz="2000" b="1" dirty="0">
                <a:solidFill>
                  <a:srgbClr val="203E5F"/>
                </a:solidFill>
                <a:latin typeface="Alexandria" charset="0"/>
                <a:cs typeface="Alexandria" charset="0"/>
                <a:sym typeface="Wingdings" panose="05000000000000000000" pitchFamily="2" charset="2"/>
              </a:rPr>
              <a:t>: (1991-2000م)</a:t>
            </a:r>
            <a:endParaRPr lang="ar-SA" sz="2000" b="1" dirty="0">
              <a:solidFill>
                <a:srgbClr val="203E5F"/>
              </a:solidFill>
              <a:latin typeface="Alexandria" charset="0"/>
              <a:cs typeface="Alexandria" charset="0"/>
            </a:endParaRPr>
          </a:p>
          <a:p>
            <a:pPr algn="just" rtl="1">
              <a:lnSpc>
                <a:spcPct val="150000"/>
              </a:lnSpc>
            </a:pPr>
            <a:r>
              <a:rPr lang="ar-SA" sz="2000" dirty="0">
                <a:latin typeface="Alexandria" charset="0"/>
                <a:cs typeface="Alexandria" charset="0"/>
              </a:rPr>
              <a:t>تمثلت في الجيل الثاني الذي أصبح بالإمكان التحدث ثم الكتابة وتبادل الرسائل مع الآخرين، مما أسهم في </a:t>
            </a:r>
            <a:r>
              <a:rPr lang="ar-SA" sz="2000" dirty="0">
                <a:solidFill>
                  <a:srgbClr val="C00000"/>
                </a:solidFill>
                <a:latin typeface="Alexandria" charset="0"/>
                <a:cs typeface="Alexandria" charset="0"/>
              </a:rPr>
              <a:t>وظيفة اتصالية </a:t>
            </a:r>
            <a:r>
              <a:rPr lang="ar-SA" sz="2000" dirty="0">
                <a:latin typeface="Alexandria" charset="0"/>
                <a:cs typeface="Alexandria" charset="0"/>
              </a:rPr>
              <a:t>بشكل أكبر من المرحلة الأولى.</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 عُرف هذا الجيل بأنظمة عالية للاتصالات، وقد تم تنفيذ نظام الـ</a:t>
            </a:r>
            <a:r>
              <a:rPr lang="en-US" sz="2000" dirty="0">
                <a:latin typeface="Alexandria" charset="0"/>
                <a:cs typeface="Alexandria" charset="0"/>
              </a:rPr>
              <a:t>GSM</a:t>
            </a:r>
            <a:r>
              <a:rPr lang="ar-SA" sz="2000" dirty="0">
                <a:latin typeface="Alexandria" charset="0"/>
                <a:cs typeface="Alexandria" charset="0"/>
              </a:rPr>
              <a:t> لأول مرة عام 1991م، وهو اختصار للعبارة</a:t>
            </a:r>
          </a:p>
          <a:p>
            <a:pPr algn="ctr" rtl="1">
              <a:lnSpc>
                <a:spcPct val="150000"/>
              </a:lnSpc>
            </a:pPr>
            <a:r>
              <a:rPr lang="ar-SA" sz="2000" dirty="0">
                <a:solidFill>
                  <a:srgbClr val="C00000"/>
                </a:solidFill>
                <a:latin typeface="Alexandria" charset="0"/>
                <a:cs typeface="Alexandria" charset="0"/>
              </a:rPr>
              <a:t> </a:t>
            </a:r>
            <a:r>
              <a:rPr lang="en-US" sz="2000" dirty="0">
                <a:solidFill>
                  <a:srgbClr val="C00000"/>
                </a:solidFill>
                <a:latin typeface="Alexandria" charset="0"/>
                <a:cs typeface="Alexandria" charset="0"/>
              </a:rPr>
              <a:t>Global System for Mobile Communications</a:t>
            </a:r>
            <a:endParaRPr lang="ar-SA" sz="2000" dirty="0">
              <a:solidFill>
                <a:srgbClr val="C00000"/>
              </a:solidFill>
              <a:latin typeface="Alexandria" charset="0"/>
              <a:cs typeface="Alexandria" charset="0"/>
            </a:endParaRP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ومن خلال الـ</a:t>
            </a:r>
            <a:r>
              <a:rPr lang="en-US" sz="2000" dirty="0">
                <a:latin typeface="Alexandria" charset="0"/>
                <a:cs typeface="Alexandria" charset="0"/>
              </a:rPr>
              <a:t>GSM</a:t>
            </a:r>
            <a:r>
              <a:rPr lang="ar-SA" sz="2000" dirty="0">
                <a:latin typeface="Alexandria" charset="0"/>
                <a:cs typeface="Alexandria" charset="0"/>
              </a:rPr>
              <a:t> </a:t>
            </a:r>
            <a:r>
              <a:rPr lang="en-US" sz="2000" dirty="0">
                <a:latin typeface="Alexandria" charset="0"/>
                <a:cs typeface="Alexandria" charset="0"/>
              </a:rPr>
              <a:t> </a:t>
            </a:r>
            <a:r>
              <a:rPr lang="ar-SA" sz="2000" dirty="0">
                <a:latin typeface="Alexandria" charset="0"/>
                <a:cs typeface="Alexandria" charset="0"/>
              </a:rPr>
              <a:t>اتسع مجال التطبيقات وأصبحت أكثر تقدماً، حيث أصبح بإمكان المستخدم </a:t>
            </a:r>
            <a:r>
              <a:rPr lang="ar-SA" sz="2000" dirty="0">
                <a:solidFill>
                  <a:srgbClr val="C00000"/>
                </a:solidFill>
                <a:latin typeface="Alexandria" charset="0"/>
                <a:cs typeface="Alexandria" charset="0"/>
              </a:rPr>
              <a:t>معرفة رقم المتصل.</a:t>
            </a:r>
          </a:p>
        </p:txBody>
      </p:sp>
      <p:grpSp>
        <p:nvGrpSpPr>
          <p:cNvPr id="2" name="Group 1">
            <a:extLst>
              <a:ext uri="{FF2B5EF4-FFF2-40B4-BE49-F238E27FC236}">
                <a16:creationId xmlns:a16="http://schemas.microsoft.com/office/drawing/2014/main" id="{EC892C14-AAD2-1F5F-B9AA-C2539E1CFD10}"/>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08101743-8ED5-BCE2-1CD4-0C0FD143D58C}"/>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8CA2EF91-9109-A976-6E22-2D4D65D054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pic>
        <p:nvPicPr>
          <p:cNvPr id="4098" name="Picture 2">
            <a:extLst>
              <a:ext uri="{FF2B5EF4-FFF2-40B4-BE49-F238E27FC236}">
                <a16:creationId xmlns:a16="http://schemas.microsoft.com/office/drawing/2014/main" id="{1063F39C-8B65-6549-0812-2020922D95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233613" y="2587480"/>
            <a:ext cx="4838875" cy="25124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E17C25F4-2377-BA0E-D31B-FC48F29EAD34}"/>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مراحل استخدام الهاتف المحمول</a:t>
            </a:r>
          </a:p>
        </p:txBody>
      </p:sp>
    </p:spTree>
    <p:extLst>
      <p:ext uri="{BB962C8B-B14F-4D97-AF65-F5344CB8AC3E}">
        <p14:creationId xmlns:p14="http://schemas.microsoft.com/office/powerpoint/2010/main" val="4050156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1000"/>
                                        <p:tgtEl>
                                          <p:spTgt spid="4098"/>
                                        </p:tgtEl>
                                      </p:cBhvr>
                                    </p:animEffect>
                                    <p:anim calcmode="lin" valueType="num">
                                      <p:cBhvr>
                                        <p:cTn id="8" dur="1000" fill="hold"/>
                                        <p:tgtEl>
                                          <p:spTgt spid="4098"/>
                                        </p:tgtEl>
                                        <p:attrNameLst>
                                          <p:attrName>ppt_x</p:attrName>
                                        </p:attrNameLst>
                                      </p:cBhvr>
                                      <p:tavLst>
                                        <p:tav tm="0">
                                          <p:val>
                                            <p:strVal val="#ppt_x"/>
                                          </p:val>
                                        </p:tav>
                                        <p:tav tm="100000">
                                          <p:val>
                                            <p:strVal val="#ppt_x"/>
                                          </p:val>
                                        </p:tav>
                                      </p:tavLst>
                                    </p:anim>
                                    <p:anim calcmode="lin" valueType="num">
                                      <p:cBhvr>
                                        <p:cTn id="9" dur="1000" fill="hold"/>
                                        <p:tgtEl>
                                          <p:spTgt spid="409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3" end="3"/>
                                            </p:txEl>
                                          </p:spTgt>
                                        </p:tgtEl>
                                        <p:attrNameLst>
                                          <p:attrName>style.visibility</p:attrName>
                                        </p:attrNameLst>
                                      </p:cBhvr>
                                      <p:to>
                                        <p:strVal val="visible"/>
                                      </p:to>
                                    </p:set>
                                    <p:animEffect transition="in" filter="fade">
                                      <p:cBhvr>
                                        <p:cTn id="24" dur="500"/>
                                        <p:tgtEl>
                                          <p:spTgt spid="9">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4" end="4"/>
                                            </p:txEl>
                                          </p:spTgt>
                                        </p:tgtEl>
                                        <p:attrNameLst>
                                          <p:attrName>style.visibility</p:attrName>
                                        </p:attrNameLst>
                                      </p:cBhvr>
                                      <p:to>
                                        <p:strVal val="visible"/>
                                      </p:to>
                                    </p:set>
                                    <p:animEffect transition="in" filter="fade">
                                      <p:cBhvr>
                                        <p:cTn id="29" dur="500"/>
                                        <p:tgtEl>
                                          <p:spTgt spid="9">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9">
                                            <p:txEl>
                                              <p:pRg st="6" end="6"/>
                                            </p:txEl>
                                          </p:spTgt>
                                        </p:tgtEl>
                                        <p:attrNameLst>
                                          <p:attrName>style.visibility</p:attrName>
                                        </p:attrNameLst>
                                      </p:cBhvr>
                                      <p:to>
                                        <p:strVal val="visible"/>
                                      </p:to>
                                    </p:set>
                                    <p:animEffect transition="in" filter="fade">
                                      <p:cBhvr>
                                        <p:cTn id="34"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74EDE7-D83F-F3F3-7B7E-F2F6F1C65D8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15560F0C-BFBC-66CB-A8DC-35F1B105B6F8}"/>
              </a:ext>
            </a:extLst>
          </p:cNvPr>
          <p:cNvSpPr txBox="1"/>
          <p:nvPr/>
        </p:nvSpPr>
        <p:spPr>
          <a:xfrm>
            <a:off x="5060732" y="1114154"/>
            <a:ext cx="6498282" cy="5349413"/>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كما قدم الـ</a:t>
            </a:r>
            <a:r>
              <a:rPr lang="en-US" sz="2000" dirty="0">
                <a:latin typeface="Alexandria" charset="0"/>
                <a:cs typeface="Alexandria" charset="0"/>
              </a:rPr>
              <a:t>GSM </a:t>
            </a:r>
            <a:r>
              <a:rPr lang="ar-SA" sz="2000" dirty="0">
                <a:latin typeface="Alexandria" charset="0"/>
                <a:cs typeface="Alexandria" charset="0"/>
              </a:rPr>
              <a:t> بعض الخدمات مثل الفاكس وخدمة الرسائل القصيرة بمعدل يصل إلى 9.6 كيلو بايت في الثانية، لكنه لم يكن ملائماً لاستعراض صفحات الويب وتطبيقات الوسائط المتعددة، وتحسنت التغطية، وأصبح التجوال الدولي متاحاً، وأصبحت </a:t>
            </a:r>
            <a:r>
              <a:rPr lang="ar-SA" sz="2000" dirty="0">
                <a:solidFill>
                  <a:srgbClr val="C00000"/>
                </a:solidFill>
                <a:latin typeface="Alexandria" charset="0"/>
                <a:cs typeface="Alexandria" charset="0"/>
              </a:rPr>
              <a:t>الهواتف المحمولة </a:t>
            </a:r>
            <a:r>
              <a:rPr lang="ar-SA" sz="2000" dirty="0">
                <a:latin typeface="Alexandria" charset="0"/>
                <a:cs typeface="Alexandria" charset="0"/>
              </a:rPr>
              <a:t>أصغر حجماً وأقل سعراً.</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اعتمد هذا الجيل على </a:t>
            </a:r>
            <a:r>
              <a:rPr lang="ar-SA" sz="2000" dirty="0">
                <a:solidFill>
                  <a:srgbClr val="C00000"/>
                </a:solidFill>
                <a:latin typeface="Alexandria" charset="0"/>
                <a:cs typeface="Alexandria" charset="0"/>
              </a:rPr>
              <a:t>الاتصال الرقمي (</a:t>
            </a:r>
            <a:r>
              <a:rPr lang="en-US" sz="2000" dirty="0">
                <a:solidFill>
                  <a:srgbClr val="C00000"/>
                </a:solidFill>
                <a:latin typeface="Alexandria" charset="0"/>
                <a:cs typeface="Alexandria" charset="0"/>
              </a:rPr>
              <a:t>Digital</a:t>
            </a:r>
            <a:r>
              <a:rPr lang="ar-SA" sz="2000" dirty="0">
                <a:solidFill>
                  <a:srgbClr val="C00000"/>
                </a:solidFill>
                <a:latin typeface="Alexandria" charset="0"/>
                <a:cs typeface="Alexandria" charset="0"/>
              </a:rPr>
              <a:t>)</a:t>
            </a:r>
            <a:r>
              <a:rPr lang="en-US" sz="2000" dirty="0">
                <a:latin typeface="Alexandria" charset="0"/>
                <a:cs typeface="Alexandria" charset="0"/>
              </a:rPr>
              <a:t>، </a:t>
            </a:r>
            <a:r>
              <a:rPr lang="ar-SA" sz="2000" dirty="0">
                <a:latin typeface="Alexandria" charset="0"/>
                <a:cs typeface="Alexandria" charset="0"/>
              </a:rPr>
              <a:t>مما فتح الباب لتقديم المزيد من الخدمات مثل خدمة الرسائل القصيرة </a:t>
            </a:r>
            <a:r>
              <a:rPr lang="en-US" sz="2000" dirty="0">
                <a:solidFill>
                  <a:srgbClr val="C00000"/>
                </a:solidFill>
                <a:latin typeface="Alexandria" charset="0"/>
                <a:cs typeface="Alexandria" charset="0"/>
              </a:rPr>
              <a:t>Short Message Service</a:t>
            </a:r>
            <a:r>
              <a:rPr lang="ar-SA" sz="2000" dirty="0">
                <a:latin typeface="Alexandria" charset="0"/>
                <a:cs typeface="Alexandria" charset="0"/>
              </a:rPr>
              <a:t> المعروفة اختصاراً بـ(</a:t>
            </a:r>
            <a:r>
              <a:rPr lang="en-US" sz="2000" dirty="0">
                <a:latin typeface="Alexandria" charset="0"/>
                <a:cs typeface="Alexandria" charset="0"/>
              </a:rPr>
              <a:t>SMS</a:t>
            </a:r>
            <a:r>
              <a:rPr lang="ar-SA" sz="2000" dirty="0">
                <a:latin typeface="Alexandria" charset="0"/>
                <a:cs typeface="Alexandria" charset="0"/>
              </a:rPr>
              <a:t>)</a:t>
            </a:r>
            <a:r>
              <a:rPr lang="en-US" sz="2000" dirty="0">
                <a:latin typeface="Alexandria" charset="0"/>
                <a:cs typeface="Alexandria" charset="0"/>
              </a:rPr>
              <a:t> ، </a:t>
            </a:r>
            <a:r>
              <a:rPr lang="ar-SA" sz="2000" dirty="0">
                <a:latin typeface="Alexandria" charset="0"/>
                <a:cs typeface="Alexandria" charset="0"/>
              </a:rPr>
              <a:t>البريد الإلكتروني، تصفح الإنترنت، وغيرها من الخدمات.</a:t>
            </a:r>
          </a:p>
        </p:txBody>
      </p:sp>
      <p:grpSp>
        <p:nvGrpSpPr>
          <p:cNvPr id="2" name="Group 1">
            <a:extLst>
              <a:ext uri="{FF2B5EF4-FFF2-40B4-BE49-F238E27FC236}">
                <a16:creationId xmlns:a16="http://schemas.microsoft.com/office/drawing/2014/main" id="{836BD69D-CD22-CDAA-C08C-4575E92DD81F}"/>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CE0D0F07-0971-CAF1-4FC2-52F77EB034F0}"/>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B6D1B8F-6666-4C02-CD4B-79F28A3863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pic>
        <p:nvPicPr>
          <p:cNvPr id="5122" name="Picture 2">
            <a:extLst>
              <a:ext uri="{FF2B5EF4-FFF2-40B4-BE49-F238E27FC236}">
                <a16:creationId xmlns:a16="http://schemas.microsoft.com/office/drawing/2014/main" id="{B0C0580C-1BA9-B3EF-C2F2-DC2E9E7012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7083" y="1628859"/>
            <a:ext cx="2992288" cy="17953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126" name="Picture 6">
            <a:extLst>
              <a:ext uri="{FF2B5EF4-FFF2-40B4-BE49-F238E27FC236}">
                <a16:creationId xmlns:a16="http://schemas.microsoft.com/office/drawing/2014/main" id="{C7AC031B-EA0E-A34C-7CBC-3739ABE1AC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14910" y="4406706"/>
            <a:ext cx="2095500" cy="14001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128" name="Picture 8" descr="أفضل 5 أدوات الذكاء الاصطناعي لدعم إنشاء البريد الإلكتروني - EGY ...">
            <a:extLst>
              <a:ext uri="{FF2B5EF4-FFF2-40B4-BE49-F238E27FC236}">
                <a16:creationId xmlns:a16="http://schemas.microsoft.com/office/drawing/2014/main" id="{E6663489-3628-B91B-05CA-635A81EFD75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0682" y="4406706"/>
            <a:ext cx="2214890" cy="13868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D1ADC8A7-9145-4F1E-006A-F3826ABB57FE}"/>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مراحل استخدام الهاتف المحمول</a:t>
            </a:r>
          </a:p>
        </p:txBody>
      </p:sp>
    </p:spTree>
    <p:extLst>
      <p:ext uri="{BB962C8B-B14F-4D97-AF65-F5344CB8AC3E}">
        <p14:creationId xmlns:p14="http://schemas.microsoft.com/office/powerpoint/2010/main" val="19256494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fade">
                                      <p:cBhvr>
                                        <p:cTn id="12" dur="500"/>
                                        <p:tgtEl>
                                          <p:spTgt spid="51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126"/>
                                        </p:tgtEl>
                                        <p:attrNameLst>
                                          <p:attrName>style.visibility</p:attrName>
                                        </p:attrNameLst>
                                      </p:cBhvr>
                                      <p:to>
                                        <p:strVal val="visible"/>
                                      </p:to>
                                    </p:set>
                                    <p:animEffect transition="in" filter="fade">
                                      <p:cBhvr>
                                        <p:cTn id="22" dur="500"/>
                                        <p:tgtEl>
                                          <p:spTgt spid="512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128"/>
                                        </p:tgtEl>
                                        <p:attrNameLst>
                                          <p:attrName>style.visibility</p:attrName>
                                        </p:attrNameLst>
                                      </p:cBhvr>
                                      <p:to>
                                        <p:strVal val="visible"/>
                                      </p:to>
                                    </p:set>
                                    <p:animEffect transition="in" filter="fade">
                                      <p:cBhvr>
                                        <p:cTn id="27" dur="500"/>
                                        <p:tgtEl>
                                          <p:spTgt spid="51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3F3D61-29ED-A63A-0AF4-0716662B346A}"/>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E000EDBF-17A5-1B8D-0038-F6BB3225DD82}"/>
              </a:ext>
            </a:extLst>
          </p:cNvPr>
          <p:cNvSpPr txBox="1"/>
          <p:nvPr/>
        </p:nvSpPr>
        <p:spPr>
          <a:xfrm>
            <a:off x="4477408" y="810256"/>
            <a:ext cx="6944056" cy="5787995"/>
          </a:xfrm>
          <a:prstGeom prst="rect">
            <a:avLst/>
          </a:prstGeom>
          <a:noFill/>
        </p:spPr>
        <p:txBody>
          <a:bodyPr wrap="square" rtlCol="0">
            <a:spAutoFit/>
          </a:bodyPr>
          <a:lstStyle/>
          <a:p>
            <a:pPr algn="just" rtl="1">
              <a:lnSpc>
                <a:spcPct val="150000"/>
              </a:lnSpc>
            </a:pPr>
            <a:r>
              <a:rPr lang="ar-SA" sz="2000" b="1" dirty="0">
                <a:solidFill>
                  <a:srgbClr val="203E5F"/>
                </a:solidFill>
                <a:latin typeface="Alexandria" charset="0"/>
                <a:cs typeface="Alexandria" charset="0"/>
              </a:rPr>
              <a:t>المرحلة الثالثة: (2001-2010م)</a:t>
            </a:r>
          </a:p>
          <a:p>
            <a:pPr algn="just" rtl="1">
              <a:lnSpc>
                <a:spcPct val="150000"/>
              </a:lnSpc>
            </a:pPr>
            <a:r>
              <a:rPr lang="ar-SA" sz="2000" dirty="0">
                <a:latin typeface="Alexandria" charset="0"/>
                <a:cs typeface="Alexandria" charset="0"/>
              </a:rPr>
              <a:t>يتميز الجيل الثالث بأنه الجيل الأحدث في تقنيات </a:t>
            </a:r>
            <a:r>
              <a:rPr lang="ar-SA" sz="2000" dirty="0">
                <a:solidFill>
                  <a:srgbClr val="C00000"/>
                </a:solidFill>
                <a:latin typeface="Alexandria" charset="0"/>
                <a:cs typeface="Alexandria" charset="0"/>
              </a:rPr>
              <a:t>الهواتف المحمولة</a:t>
            </a:r>
            <a:r>
              <a:rPr lang="ar-SA" sz="2000" dirty="0">
                <a:latin typeface="Alexandria" charset="0"/>
                <a:cs typeface="Alexandria" charset="0"/>
              </a:rPr>
              <a:t>، والذي يتيح التواصل بطرق متقدمة وبسرعات عالية لم تكن متوفرة في الأجيال السابقة.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حيث أصبح بالإمكان التحدث والكتابة وتبادل الرسائل والملفات </a:t>
            </a:r>
            <a:r>
              <a:rPr lang="ar-SA" sz="2000" dirty="0">
                <a:solidFill>
                  <a:srgbClr val="C00000"/>
                </a:solidFill>
                <a:latin typeface="Alexandria" charset="0"/>
                <a:cs typeface="Alexandria" charset="0"/>
              </a:rPr>
              <a:t>بالصوت والصورة</a:t>
            </a:r>
            <a:r>
              <a:rPr lang="ar-SA" sz="2000" dirty="0">
                <a:latin typeface="Alexandria" charset="0"/>
                <a:cs typeface="Alexandria" charset="0"/>
              </a:rPr>
              <a:t>، مما أتاح القيام بدور اتصالي وإعلامي أيضاً.</a:t>
            </a:r>
          </a:p>
          <a:p>
            <a:pPr algn="just" rtl="1">
              <a:lnSpc>
                <a:spcPct val="150000"/>
              </a:lnSpc>
            </a:pPr>
            <a:endParaRPr lang="ar-SA" sz="900" dirty="0">
              <a:latin typeface="Alexandria" charset="0"/>
              <a:cs typeface="Alexandria" charset="0"/>
            </a:endParaRPr>
          </a:p>
          <a:p>
            <a:pPr algn="just" rtl="1">
              <a:lnSpc>
                <a:spcPct val="150000"/>
              </a:lnSpc>
            </a:pPr>
            <a:r>
              <a:rPr lang="ar-SA" sz="2000" dirty="0">
                <a:latin typeface="Alexandria" charset="0"/>
                <a:cs typeface="Alexandria" charset="0"/>
              </a:rPr>
              <a:t>أصبحت </a:t>
            </a:r>
            <a:r>
              <a:rPr lang="ar-SA" sz="2000" dirty="0">
                <a:solidFill>
                  <a:srgbClr val="C00000"/>
                </a:solidFill>
                <a:latin typeface="Alexandria" charset="0"/>
                <a:cs typeface="Alexandria" charset="0"/>
              </a:rPr>
              <a:t>مشاهدة الفيديو عالي الجودة </a:t>
            </a:r>
            <a:r>
              <a:rPr lang="ar-SA" sz="2000" dirty="0">
                <a:latin typeface="Alexandria" charset="0"/>
                <a:cs typeface="Alexandria" charset="0"/>
              </a:rPr>
              <a:t>ممكنة، وكذلك المشاهدة حسب الطلب، وخدمات الرسائل المتعددة وغيرها من الخدمات الأخرى.</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كما يتيح هذا الجيل </a:t>
            </a:r>
            <a:r>
              <a:rPr lang="ar-SA" sz="2000" dirty="0">
                <a:solidFill>
                  <a:srgbClr val="C00000"/>
                </a:solidFill>
                <a:latin typeface="Alexandria" charset="0"/>
                <a:cs typeface="Alexandria" charset="0"/>
              </a:rPr>
              <a:t>تحميل وتنزيل</a:t>
            </a:r>
            <a:r>
              <a:rPr lang="ar-SA" sz="2000" dirty="0">
                <a:latin typeface="Alexandria" charset="0"/>
                <a:cs typeface="Alexandria" charset="0"/>
              </a:rPr>
              <a:t> الملفات وتداولها على شكل رسائل، مما يسمح بتجربة أفضل من الجيل السابق.</a:t>
            </a:r>
          </a:p>
        </p:txBody>
      </p:sp>
      <p:pic>
        <p:nvPicPr>
          <p:cNvPr id="18434" name="Picture 2">
            <a:extLst>
              <a:ext uri="{FF2B5EF4-FFF2-40B4-BE49-F238E27FC236}">
                <a16:creationId xmlns:a16="http://schemas.microsoft.com/office/drawing/2014/main" id="{D66248E3-1ABA-8FAC-DD49-1929DAE66E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4112" y="3429000"/>
            <a:ext cx="1792774" cy="20163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438" name="Picture 6">
            <a:extLst>
              <a:ext uri="{FF2B5EF4-FFF2-40B4-BE49-F238E27FC236}">
                <a16:creationId xmlns:a16="http://schemas.microsoft.com/office/drawing/2014/main" id="{5DF400C7-14E9-DC50-24AD-EE6AF93A822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1401" y="3393199"/>
            <a:ext cx="1398825" cy="20521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23B5F1D5-0D7F-FD5E-7CCF-CEF86D6856EB}"/>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2B13AB6-D0EA-959E-00C8-F1417740D5C2}"/>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82610C4E-5BA6-EA81-6B11-69D3E1C0BAC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pic>
        <p:nvPicPr>
          <p:cNvPr id="2050" name="Picture 2" descr="شبكات الجيل الثالث (3G) تختفي.. ما تأثير ذلك في أجهزتك؟ - مجلة عالم  التكنولوجيا">
            <a:extLst>
              <a:ext uri="{FF2B5EF4-FFF2-40B4-BE49-F238E27FC236}">
                <a16:creationId xmlns:a16="http://schemas.microsoft.com/office/drawing/2014/main" id="{7E8D6999-0C7A-A430-7B72-249C0C045BD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362" y="1425695"/>
            <a:ext cx="2857500" cy="1600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262C1532-53F1-F919-EEB4-808D27DDAB00}"/>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مراحل استخدام الهاتف المحمول</a:t>
            </a:r>
          </a:p>
        </p:txBody>
      </p:sp>
    </p:spTree>
    <p:extLst>
      <p:ext uri="{BB962C8B-B14F-4D97-AF65-F5344CB8AC3E}">
        <p14:creationId xmlns:p14="http://schemas.microsoft.com/office/powerpoint/2010/main" val="9889278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3" end="3"/>
                                            </p:txEl>
                                          </p:spTgt>
                                        </p:tgtEl>
                                        <p:attrNameLst>
                                          <p:attrName>style.visibility</p:attrName>
                                        </p:attrNameLst>
                                      </p:cBhvr>
                                      <p:to>
                                        <p:strVal val="visible"/>
                                      </p:to>
                                    </p:set>
                                    <p:animEffect transition="in" filter="fade">
                                      <p:cBhvr>
                                        <p:cTn id="24" dur="500"/>
                                        <p:tgtEl>
                                          <p:spTgt spid="9">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5" end="5"/>
                                            </p:txEl>
                                          </p:spTgt>
                                        </p:tgtEl>
                                        <p:attrNameLst>
                                          <p:attrName>style.visibility</p:attrName>
                                        </p:attrNameLst>
                                      </p:cBhvr>
                                      <p:to>
                                        <p:strVal val="visible"/>
                                      </p:to>
                                    </p:set>
                                    <p:animEffect transition="in" filter="fade">
                                      <p:cBhvr>
                                        <p:cTn id="29" dur="500"/>
                                        <p:tgtEl>
                                          <p:spTgt spid="9">
                                            <p:txEl>
                                              <p:pRg st="5" end="5"/>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9">
                                            <p:txEl>
                                              <p:pRg st="7" end="7"/>
                                            </p:txEl>
                                          </p:spTgt>
                                        </p:tgtEl>
                                        <p:attrNameLst>
                                          <p:attrName>style.visibility</p:attrName>
                                        </p:attrNameLst>
                                      </p:cBhvr>
                                      <p:to>
                                        <p:strVal val="visible"/>
                                      </p:to>
                                    </p:set>
                                    <p:animEffect transition="in" filter="fade">
                                      <p:cBhvr>
                                        <p:cTn id="34" dur="500"/>
                                        <p:tgtEl>
                                          <p:spTgt spid="9">
                                            <p:txEl>
                                              <p:pRg st="7" end="7"/>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18434"/>
                                        </p:tgtEl>
                                        <p:attrNameLst>
                                          <p:attrName>style.visibility</p:attrName>
                                        </p:attrNameLst>
                                      </p:cBhvr>
                                      <p:to>
                                        <p:strVal val="visible"/>
                                      </p:to>
                                    </p:set>
                                    <p:animEffect transition="in" filter="fade">
                                      <p:cBhvr>
                                        <p:cTn id="39" dur="1000"/>
                                        <p:tgtEl>
                                          <p:spTgt spid="18434"/>
                                        </p:tgtEl>
                                      </p:cBhvr>
                                    </p:animEffect>
                                    <p:anim calcmode="lin" valueType="num">
                                      <p:cBhvr>
                                        <p:cTn id="40" dur="1000" fill="hold"/>
                                        <p:tgtEl>
                                          <p:spTgt spid="18434"/>
                                        </p:tgtEl>
                                        <p:attrNameLst>
                                          <p:attrName>ppt_x</p:attrName>
                                        </p:attrNameLst>
                                      </p:cBhvr>
                                      <p:tavLst>
                                        <p:tav tm="0">
                                          <p:val>
                                            <p:strVal val="#ppt_x"/>
                                          </p:val>
                                        </p:tav>
                                        <p:tav tm="100000">
                                          <p:val>
                                            <p:strVal val="#ppt_x"/>
                                          </p:val>
                                        </p:tav>
                                      </p:tavLst>
                                    </p:anim>
                                    <p:anim calcmode="lin" valueType="num">
                                      <p:cBhvr>
                                        <p:cTn id="41" dur="1000" fill="hold"/>
                                        <p:tgtEl>
                                          <p:spTgt spid="18434"/>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18438"/>
                                        </p:tgtEl>
                                        <p:attrNameLst>
                                          <p:attrName>style.visibility</p:attrName>
                                        </p:attrNameLst>
                                      </p:cBhvr>
                                      <p:to>
                                        <p:strVal val="visible"/>
                                      </p:to>
                                    </p:set>
                                    <p:animEffect transition="in" filter="fade">
                                      <p:cBhvr>
                                        <p:cTn id="46" dur="1000"/>
                                        <p:tgtEl>
                                          <p:spTgt spid="18438"/>
                                        </p:tgtEl>
                                      </p:cBhvr>
                                    </p:animEffect>
                                    <p:anim calcmode="lin" valueType="num">
                                      <p:cBhvr>
                                        <p:cTn id="47" dur="1000" fill="hold"/>
                                        <p:tgtEl>
                                          <p:spTgt spid="18438"/>
                                        </p:tgtEl>
                                        <p:attrNameLst>
                                          <p:attrName>ppt_x</p:attrName>
                                        </p:attrNameLst>
                                      </p:cBhvr>
                                      <p:tavLst>
                                        <p:tav tm="0">
                                          <p:val>
                                            <p:strVal val="#ppt_x"/>
                                          </p:val>
                                        </p:tav>
                                        <p:tav tm="100000">
                                          <p:val>
                                            <p:strVal val="#ppt_x"/>
                                          </p:val>
                                        </p:tav>
                                      </p:tavLst>
                                    </p:anim>
                                    <p:anim calcmode="lin" valueType="num">
                                      <p:cBhvr>
                                        <p:cTn id="48" dur="1000" fill="hold"/>
                                        <p:tgtEl>
                                          <p:spTgt spid="184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F31D7-7610-4BF4-2437-67467BBAFEA6}"/>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7159DAE-EE28-7B5E-C960-73BCA4D6BDFF}"/>
              </a:ext>
            </a:extLst>
          </p:cNvPr>
          <p:cNvSpPr txBox="1"/>
          <p:nvPr/>
        </p:nvSpPr>
        <p:spPr>
          <a:xfrm>
            <a:off x="1024758" y="1281997"/>
            <a:ext cx="9978387" cy="2071593"/>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تشمل خدمات الجيل الثالث خدمة </a:t>
            </a:r>
            <a:r>
              <a:rPr lang="ar-SA" sz="2000" dirty="0">
                <a:solidFill>
                  <a:srgbClr val="C00000"/>
                </a:solidFill>
                <a:latin typeface="Alexandria" charset="0"/>
                <a:cs typeface="Alexandria" charset="0"/>
              </a:rPr>
              <a:t>الفيديو حسب الطلب</a:t>
            </a:r>
            <a:r>
              <a:rPr lang="ar-SA" sz="2000" dirty="0">
                <a:latin typeface="Alexandria" charset="0"/>
                <a:cs typeface="Alexandria" charset="0"/>
              </a:rPr>
              <a:t>، </a:t>
            </a:r>
            <a:r>
              <a:rPr lang="ar-SA" sz="2000" dirty="0">
                <a:solidFill>
                  <a:srgbClr val="C00000"/>
                </a:solidFill>
                <a:latin typeface="Alexandria" charset="0"/>
                <a:cs typeface="Alexandria" charset="0"/>
              </a:rPr>
              <a:t>وخدمة الملفات الصوتية</a:t>
            </a:r>
            <a:r>
              <a:rPr lang="ar-SA" sz="2000" dirty="0">
                <a:latin typeface="Alexandria" charset="0"/>
                <a:cs typeface="Alexandria" charset="0"/>
              </a:rPr>
              <a:t> </a:t>
            </a:r>
            <a:r>
              <a:rPr lang="ar-SA" sz="2000" dirty="0">
                <a:solidFill>
                  <a:srgbClr val="C00000"/>
                </a:solidFill>
                <a:latin typeface="Alexandria" charset="0"/>
                <a:cs typeface="Alexandria" charset="0"/>
              </a:rPr>
              <a:t>حسب</a:t>
            </a:r>
            <a:r>
              <a:rPr lang="ar-SA" sz="2000" dirty="0">
                <a:latin typeface="Alexandria" charset="0"/>
                <a:cs typeface="Alexandria" charset="0"/>
              </a:rPr>
              <a:t> </a:t>
            </a:r>
            <a:r>
              <a:rPr lang="ar-SA" sz="2000" dirty="0">
                <a:solidFill>
                  <a:srgbClr val="C00000"/>
                </a:solidFill>
                <a:latin typeface="Alexandria" charset="0"/>
                <a:cs typeface="Alexandria" charset="0"/>
              </a:rPr>
              <a:t>الطلب</a:t>
            </a:r>
            <a:r>
              <a:rPr lang="ar-SA" sz="2000" dirty="0">
                <a:latin typeface="Alexandria" charset="0"/>
                <a:cs typeface="Alexandria" charset="0"/>
              </a:rPr>
              <a:t>، مما يتيح للمستخدم مشاهدة الفيديو والرسائل حسب الطلب في أي وقت.</a:t>
            </a:r>
          </a:p>
          <a:p>
            <a:pPr algn="just" rtl="1">
              <a:lnSpc>
                <a:spcPct val="150000"/>
              </a:lnSpc>
            </a:pPr>
            <a:endParaRPr lang="ar-SA" sz="700" dirty="0">
              <a:latin typeface="Alexandria" charset="0"/>
              <a:cs typeface="Alexandria" charset="0"/>
            </a:endParaRPr>
          </a:p>
          <a:p>
            <a:pPr algn="just" rtl="1">
              <a:lnSpc>
                <a:spcPct val="150000"/>
              </a:lnSpc>
            </a:pPr>
            <a:r>
              <a:rPr lang="ar-SA" sz="2000" dirty="0">
                <a:latin typeface="Alexandria" charset="0"/>
                <a:cs typeface="Alexandria" charset="0"/>
              </a:rPr>
              <a:t>فضلاً عن خدمة الاتصال بالإنترنت بسرعة تصل إلى 8.84 ميجابت في الثانية، مما يتيح ممارسة عملية </a:t>
            </a:r>
            <a:r>
              <a:rPr lang="ar-SA" sz="2000" dirty="0">
                <a:solidFill>
                  <a:srgbClr val="C00000"/>
                </a:solidFill>
                <a:latin typeface="Alexandria" charset="0"/>
                <a:cs typeface="Alexandria" charset="0"/>
              </a:rPr>
              <a:t>التجارة الإلكترونية </a:t>
            </a:r>
            <a:r>
              <a:rPr lang="ar-SA" sz="2000" dirty="0">
                <a:latin typeface="Alexandria" charset="0"/>
                <a:cs typeface="Alexandria" charset="0"/>
              </a:rPr>
              <a:t>(</a:t>
            </a:r>
            <a:r>
              <a:rPr lang="en-US" sz="2000" dirty="0">
                <a:latin typeface="Alexandria" charset="0"/>
                <a:cs typeface="Alexandria" charset="0"/>
              </a:rPr>
              <a:t>M-Commerce</a:t>
            </a:r>
            <a:r>
              <a:rPr lang="ar-SA" sz="2000" dirty="0">
                <a:latin typeface="Alexandria" charset="0"/>
                <a:cs typeface="Alexandria" charset="0"/>
              </a:rPr>
              <a:t>) عبر </a:t>
            </a:r>
            <a:r>
              <a:rPr lang="ar-SA" sz="2000" dirty="0">
                <a:solidFill>
                  <a:srgbClr val="C00000"/>
                </a:solidFill>
                <a:latin typeface="Alexandria" charset="0"/>
                <a:cs typeface="Alexandria" charset="0"/>
              </a:rPr>
              <a:t>الهواتف المحمولة</a:t>
            </a:r>
            <a:r>
              <a:rPr lang="ar-SA" sz="2000" dirty="0">
                <a:latin typeface="Alexandria" charset="0"/>
                <a:cs typeface="Alexandria" charset="0"/>
              </a:rPr>
              <a:t>.</a:t>
            </a:r>
          </a:p>
        </p:txBody>
      </p:sp>
      <p:grpSp>
        <p:nvGrpSpPr>
          <p:cNvPr id="2" name="Group 1">
            <a:extLst>
              <a:ext uri="{FF2B5EF4-FFF2-40B4-BE49-F238E27FC236}">
                <a16:creationId xmlns:a16="http://schemas.microsoft.com/office/drawing/2014/main" id="{6EA30C38-79A9-2C47-3405-31AF58085DC1}"/>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8A6C82D-4E0C-7703-249E-61556F3576A9}"/>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7F10613D-3455-4EB4-40E1-3917FF0C1D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pic>
        <p:nvPicPr>
          <p:cNvPr id="1026" name="Picture 2" descr="تاريخ التجارة الإلكترونية بالأرقام: من عام 2002 وحتى اللحظة ...">
            <a:extLst>
              <a:ext uri="{FF2B5EF4-FFF2-40B4-BE49-F238E27FC236}">
                <a16:creationId xmlns:a16="http://schemas.microsoft.com/office/drawing/2014/main" id="{8277915B-C39A-BF36-16E5-D13C6C1CD69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3952" y="3755742"/>
            <a:ext cx="4152816" cy="27685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8" name="Picture 4" descr="إغلاق شبكة الجيل الثالث سيؤثر على منتجات عديدة أكثر من مجرد الهاتف ...">
            <a:extLst>
              <a:ext uri="{FF2B5EF4-FFF2-40B4-BE49-F238E27FC236}">
                <a16:creationId xmlns:a16="http://schemas.microsoft.com/office/drawing/2014/main" id="{E6AE89A9-19C8-771C-CFD1-34DFFB6E6F1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67074" y="3721603"/>
            <a:ext cx="3524304" cy="28650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C74CDF18-E61C-A53C-61FD-895EAA34CD5A}"/>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مراحل استخدام الهاتف المحمول</a:t>
            </a:r>
          </a:p>
        </p:txBody>
      </p:sp>
    </p:spTree>
    <p:extLst>
      <p:ext uri="{BB962C8B-B14F-4D97-AF65-F5344CB8AC3E}">
        <p14:creationId xmlns:p14="http://schemas.microsoft.com/office/powerpoint/2010/main" val="5365343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 calcmode="lin" valueType="num">
                                      <p:cBhvr additive="base">
                                        <p:cTn id="17" dur="500" fill="hold"/>
                                        <p:tgtEl>
                                          <p:spTgt spid="1026"/>
                                        </p:tgtEl>
                                        <p:attrNameLst>
                                          <p:attrName>ppt_x</p:attrName>
                                        </p:attrNameLst>
                                      </p:cBhvr>
                                      <p:tavLst>
                                        <p:tav tm="0">
                                          <p:val>
                                            <p:strVal val="#ppt_x"/>
                                          </p:val>
                                        </p:tav>
                                        <p:tav tm="100000">
                                          <p:val>
                                            <p:strVal val="#ppt_x"/>
                                          </p:val>
                                        </p:tav>
                                      </p:tavLst>
                                    </p:anim>
                                    <p:anim calcmode="lin" valueType="num">
                                      <p:cBhvr additive="base">
                                        <p:cTn id="1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028"/>
                                        </p:tgtEl>
                                        <p:attrNameLst>
                                          <p:attrName>style.visibility</p:attrName>
                                        </p:attrNameLst>
                                      </p:cBhvr>
                                      <p:to>
                                        <p:strVal val="visible"/>
                                      </p:to>
                                    </p:set>
                                    <p:anim calcmode="lin" valueType="num">
                                      <p:cBhvr additive="base">
                                        <p:cTn id="23" dur="500" fill="hold"/>
                                        <p:tgtEl>
                                          <p:spTgt spid="1028"/>
                                        </p:tgtEl>
                                        <p:attrNameLst>
                                          <p:attrName>ppt_x</p:attrName>
                                        </p:attrNameLst>
                                      </p:cBhvr>
                                      <p:tavLst>
                                        <p:tav tm="0">
                                          <p:val>
                                            <p:strVal val="#ppt_x"/>
                                          </p:val>
                                        </p:tav>
                                        <p:tav tm="100000">
                                          <p:val>
                                            <p:strVal val="#ppt_x"/>
                                          </p:val>
                                        </p:tav>
                                      </p:tavLst>
                                    </p:anim>
                                    <p:anim calcmode="lin" valueType="num">
                                      <p:cBhvr additive="base">
                                        <p:cTn id="24" dur="500" fill="hold"/>
                                        <p:tgtEl>
                                          <p:spTgt spid="10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482CC0-A9C6-2DAD-12BB-961B9DC70E6D}"/>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EC5E856F-FDCA-D3F3-B745-5F0D94A845D2}"/>
              </a:ext>
            </a:extLst>
          </p:cNvPr>
          <p:cNvSpPr txBox="1"/>
          <p:nvPr/>
        </p:nvSpPr>
        <p:spPr>
          <a:xfrm>
            <a:off x="453937" y="883322"/>
            <a:ext cx="11164066" cy="5349413"/>
          </a:xfrm>
          <a:prstGeom prst="rect">
            <a:avLst/>
          </a:prstGeom>
          <a:noFill/>
        </p:spPr>
        <p:txBody>
          <a:bodyPr wrap="square" rtlCol="0">
            <a:spAutoFit/>
          </a:bodyPr>
          <a:lstStyle/>
          <a:p>
            <a:pPr algn="just" rtl="1">
              <a:lnSpc>
                <a:spcPct val="150000"/>
              </a:lnSpc>
            </a:pPr>
            <a:r>
              <a:rPr lang="ar-SA" sz="2000" b="1" dirty="0">
                <a:solidFill>
                  <a:srgbClr val="203E5F"/>
                </a:solidFill>
                <a:latin typeface="Alexandria" charset="0"/>
                <a:cs typeface="Alexandria" charset="0"/>
              </a:rPr>
              <a:t>المرحلة الرابعة: (2009 – الآن)</a:t>
            </a:r>
          </a:p>
          <a:p>
            <a:pPr algn="just" rtl="1">
              <a:lnSpc>
                <a:spcPct val="150000"/>
              </a:lnSpc>
            </a:pPr>
            <a:r>
              <a:rPr lang="ar-SA" sz="2000" dirty="0">
                <a:latin typeface="Alexandria" charset="0"/>
                <a:cs typeface="Alexandria" charset="0"/>
              </a:rPr>
              <a:t>شهد الجيل الرابع من </a:t>
            </a:r>
            <a:r>
              <a:rPr lang="ar-SA" sz="2000" dirty="0">
                <a:solidFill>
                  <a:srgbClr val="C00000"/>
                </a:solidFill>
                <a:latin typeface="Alexandria" charset="0"/>
                <a:cs typeface="Alexandria" charset="0"/>
              </a:rPr>
              <a:t>الهواتف المحمولة</a:t>
            </a:r>
            <a:r>
              <a:rPr lang="ar-SA" sz="2000" dirty="0">
                <a:latin typeface="Alexandria" charset="0"/>
                <a:cs typeface="Alexandria" charset="0"/>
              </a:rPr>
              <a:t> تغيراً جذرياً، حيث أصبح يقوم بوظيفة الاتصال والإعلام والتفاعل دون تقييد بزمان أو مكان.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	وأصبحت الوظائف التي يقوم بها تشمل:</a:t>
            </a:r>
          </a:p>
          <a:p>
            <a:pPr algn="just" rtl="1">
              <a:lnSpc>
                <a:spcPct val="150000"/>
              </a:lnSpc>
            </a:pPr>
            <a:r>
              <a:rPr lang="ar-SA" sz="2000" dirty="0">
                <a:latin typeface="Alexandria" charset="0"/>
                <a:cs typeface="Alexandria" charset="0"/>
              </a:rPr>
              <a:t>	    1 - وظيفة الأخبار </a:t>
            </a:r>
          </a:p>
          <a:p>
            <a:pPr algn="just" rtl="1">
              <a:lnSpc>
                <a:spcPct val="150000"/>
              </a:lnSpc>
            </a:pPr>
            <a:r>
              <a:rPr lang="ar-SA" sz="2000" dirty="0">
                <a:latin typeface="Alexandria" charset="0"/>
                <a:cs typeface="Alexandria" charset="0"/>
              </a:rPr>
              <a:t>	    2 - وظيفة الإعلام والتعليم </a:t>
            </a:r>
          </a:p>
          <a:p>
            <a:pPr algn="just" rtl="1">
              <a:lnSpc>
                <a:spcPct val="150000"/>
              </a:lnSpc>
            </a:pPr>
            <a:r>
              <a:rPr lang="ar-SA" sz="2000" dirty="0">
                <a:latin typeface="Alexandria" charset="0"/>
                <a:cs typeface="Alexandria" charset="0"/>
              </a:rPr>
              <a:t>	    3 - وظيفة الترفيه </a:t>
            </a:r>
          </a:p>
          <a:p>
            <a:pPr algn="just" rtl="1">
              <a:lnSpc>
                <a:spcPct val="150000"/>
              </a:lnSpc>
            </a:pPr>
            <a:r>
              <a:rPr lang="ar-SA" sz="2000" dirty="0">
                <a:latin typeface="Alexandria" charset="0"/>
                <a:cs typeface="Alexandria" charset="0"/>
              </a:rPr>
              <a:t>	    4 - الإعلان والترويج </a:t>
            </a:r>
          </a:p>
          <a:p>
            <a:pPr algn="just" rtl="1">
              <a:lnSpc>
                <a:spcPct val="150000"/>
              </a:lnSpc>
            </a:pPr>
            <a:r>
              <a:rPr lang="ar-SA" sz="2000" dirty="0">
                <a:latin typeface="Alexandria" charset="0"/>
                <a:cs typeface="Alexandria" charset="0"/>
              </a:rPr>
              <a:t>	    5 - تكوين الآراء والأفكار</a:t>
            </a:r>
          </a:p>
          <a:p>
            <a:pPr algn="just" rtl="1">
              <a:lnSpc>
                <a:spcPct val="150000"/>
              </a:lnSpc>
            </a:pPr>
            <a:r>
              <a:rPr lang="ar-SA" sz="2000" dirty="0">
                <a:latin typeface="Alexandria" charset="0"/>
                <a:cs typeface="Alexandria" charset="0"/>
              </a:rPr>
              <a:t>	    6 - وظيفة التثقيف </a:t>
            </a:r>
          </a:p>
          <a:p>
            <a:pPr algn="just" rtl="1">
              <a:lnSpc>
                <a:spcPct val="150000"/>
              </a:lnSpc>
            </a:pPr>
            <a:r>
              <a:rPr lang="ar-SA" sz="2000" dirty="0">
                <a:latin typeface="Alexandria" charset="0"/>
                <a:cs typeface="Alexandria" charset="0"/>
              </a:rPr>
              <a:t>	    7 - التواصل الاجتماعي</a:t>
            </a:r>
          </a:p>
        </p:txBody>
      </p:sp>
      <p:pic>
        <p:nvPicPr>
          <p:cNvPr id="17410" name="Picture 2">
            <a:extLst>
              <a:ext uri="{FF2B5EF4-FFF2-40B4-BE49-F238E27FC236}">
                <a16:creationId xmlns:a16="http://schemas.microsoft.com/office/drawing/2014/main" id="{D2A1DBBB-908D-8CA9-BFF9-B1DCF2CA89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0323" y="2570820"/>
            <a:ext cx="4118064" cy="30885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D942F5A0-0CAE-3E6D-510F-0C6DF18D956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C5AC33CB-E88D-834B-0681-8EACE1AF54B6}"/>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EE4B713F-EF93-CDD4-D68B-3A9E388667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E0550A5B-166C-A718-7774-BBCFC13CA892}"/>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مراحل استخدام الهاتف المحمول</a:t>
            </a:r>
          </a:p>
        </p:txBody>
      </p:sp>
    </p:spTree>
    <p:extLst>
      <p:ext uri="{BB962C8B-B14F-4D97-AF65-F5344CB8AC3E}">
        <p14:creationId xmlns:p14="http://schemas.microsoft.com/office/powerpoint/2010/main" val="3645214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fade">
                                      <p:cBhvr>
                                        <p:cTn id="27" dur="500"/>
                                        <p:tgtEl>
                                          <p:spTgt spid="9">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6" end="6"/>
                                            </p:txEl>
                                          </p:spTgt>
                                        </p:tgtEl>
                                        <p:attrNameLst>
                                          <p:attrName>style.visibility</p:attrName>
                                        </p:attrNameLst>
                                      </p:cBhvr>
                                      <p:to>
                                        <p:strVal val="visible"/>
                                      </p:to>
                                    </p:set>
                                    <p:animEffect transition="in" filter="fade">
                                      <p:cBhvr>
                                        <p:cTn id="32" dur="500"/>
                                        <p:tgtEl>
                                          <p:spTgt spid="9">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fade">
                                      <p:cBhvr>
                                        <p:cTn id="37" dur="500"/>
                                        <p:tgtEl>
                                          <p:spTgt spid="9">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8" end="8"/>
                                            </p:txEl>
                                          </p:spTgt>
                                        </p:tgtEl>
                                        <p:attrNameLst>
                                          <p:attrName>style.visibility</p:attrName>
                                        </p:attrNameLst>
                                      </p:cBhvr>
                                      <p:to>
                                        <p:strVal val="visible"/>
                                      </p:to>
                                    </p:set>
                                    <p:animEffect transition="in" filter="fade">
                                      <p:cBhvr>
                                        <p:cTn id="42" dur="500"/>
                                        <p:tgtEl>
                                          <p:spTgt spid="9">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
                                            <p:txEl>
                                              <p:pRg st="9" end="9"/>
                                            </p:txEl>
                                          </p:spTgt>
                                        </p:tgtEl>
                                        <p:attrNameLst>
                                          <p:attrName>style.visibility</p:attrName>
                                        </p:attrNameLst>
                                      </p:cBhvr>
                                      <p:to>
                                        <p:strVal val="visible"/>
                                      </p:to>
                                    </p:set>
                                    <p:animEffect transition="in" filter="fade">
                                      <p:cBhvr>
                                        <p:cTn id="47" dur="500"/>
                                        <p:tgtEl>
                                          <p:spTgt spid="9">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9">
                                            <p:txEl>
                                              <p:pRg st="10" end="10"/>
                                            </p:txEl>
                                          </p:spTgt>
                                        </p:tgtEl>
                                        <p:attrNameLst>
                                          <p:attrName>style.visibility</p:attrName>
                                        </p:attrNameLst>
                                      </p:cBhvr>
                                      <p:to>
                                        <p:strVal val="visible"/>
                                      </p:to>
                                    </p:set>
                                    <p:animEffect transition="in" filter="fade">
                                      <p:cBhvr>
                                        <p:cTn id="52" dur="500"/>
                                        <p:tgtEl>
                                          <p:spTgt spid="9">
                                            <p:txEl>
                                              <p:pRg st="10" end="1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17410"/>
                                        </p:tgtEl>
                                        <p:attrNameLst>
                                          <p:attrName>style.visibility</p:attrName>
                                        </p:attrNameLst>
                                      </p:cBhvr>
                                      <p:to>
                                        <p:strVal val="visible"/>
                                      </p:to>
                                    </p:set>
                                    <p:animEffect transition="in" filter="fade">
                                      <p:cBhvr>
                                        <p:cTn id="57" dur="1000"/>
                                        <p:tgtEl>
                                          <p:spTgt spid="17410"/>
                                        </p:tgtEl>
                                      </p:cBhvr>
                                    </p:animEffect>
                                    <p:anim calcmode="lin" valueType="num">
                                      <p:cBhvr>
                                        <p:cTn id="58" dur="1000" fill="hold"/>
                                        <p:tgtEl>
                                          <p:spTgt spid="17410"/>
                                        </p:tgtEl>
                                        <p:attrNameLst>
                                          <p:attrName>ppt_x</p:attrName>
                                        </p:attrNameLst>
                                      </p:cBhvr>
                                      <p:tavLst>
                                        <p:tav tm="0">
                                          <p:val>
                                            <p:strVal val="#ppt_x"/>
                                          </p:val>
                                        </p:tav>
                                        <p:tav tm="100000">
                                          <p:val>
                                            <p:strVal val="#ppt_x"/>
                                          </p:val>
                                        </p:tav>
                                      </p:tavLst>
                                    </p:anim>
                                    <p:anim calcmode="lin" valueType="num">
                                      <p:cBhvr>
                                        <p:cTn id="59" dur="1000" fill="hold"/>
                                        <p:tgtEl>
                                          <p:spTgt spid="174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D7A92A-20EC-5A7A-A298-4FAFDAF9EEA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D9C717FF-C9DD-E859-51B5-5094355E49A5}"/>
              </a:ext>
            </a:extLst>
          </p:cNvPr>
          <p:cNvSpPr txBox="1"/>
          <p:nvPr/>
        </p:nvSpPr>
        <p:spPr>
          <a:xfrm>
            <a:off x="4587766" y="1884726"/>
            <a:ext cx="7046002" cy="3041089"/>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وأصبحت </a:t>
            </a:r>
            <a:r>
              <a:rPr lang="ar-SA" sz="2000" dirty="0">
                <a:solidFill>
                  <a:srgbClr val="C00000"/>
                </a:solidFill>
                <a:latin typeface="Alexandria" charset="0"/>
                <a:cs typeface="Alexandria" charset="0"/>
              </a:rPr>
              <a:t>الهواتف المحمولة</a:t>
            </a:r>
            <a:r>
              <a:rPr lang="ar-SA" sz="2000" dirty="0">
                <a:latin typeface="Alexandria" charset="0"/>
                <a:cs typeface="Alexandria" charset="0"/>
              </a:rPr>
              <a:t> أداة إعلانية فعالة لها حضورها الواسع والفعال، وازدادت أهميتها من خلال استخدامها في العمل الصحفي.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حيث بدأت تستقطب اهتمام المؤسسات الإعلامية والصحفيين العاملين فيها في محاولة لاستغلال الإمكانيات التي تقدمها هذه الأجهزة، التي اتسمت بسهولة استخدامها الجماهيري.</a:t>
            </a:r>
          </a:p>
        </p:txBody>
      </p:sp>
      <p:pic>
        <p:nvPicPr>
          <p:cNvPr id="17410" name="Picture 2">
            <a:extLst>
              <a:ext uri="{FF2B5EF4-FFF2-40B4-BE49-F238E27FC236}">
                <a16:creationId xmlns:a16="http://schemas.microsoft.com/office/drawing/2014/main" id="{8D92FD31-6741-26B6-E8FF-8F4444B91C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339" y="1884726"/>
            <a:ext cx="4118064" cy="30885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B8DD12C7-7175-2105-9250-10955D143744}"/>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DCB08B7D-75D1-23C1-7557-A5C8CBA684BE}"/>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1AD444E-0C42-B8D0-1CF0-40A92B463D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35AC87D8-7F8D-B194-2846-F518D947AAC8}"/>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مراحل استخدام الهاتف المحمول</a:t>
            </a:r>
          </a:p>
        </p:txBody>
      </p:sp>
    </p:spTree>
    <p:extLst>
      <p:ext uri="{BB962C8B-B14F-4D97-AF65-F5344CB8AC3E}">
        <p14:creationId xmlns:p14="http://schemas.microsoft.com/office/powerpoint/2010/main" val="13208885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fade">
                                      <p:cBhvr>
                                        <p:cTn id="7" dur="1000"/>
                                        <p:tgtEl>
                                          <p:spTgt spid="17410"/>
                                        </p:tgtEl>
                                      </p:cBhvr>
                                    </p:animEffect>
                                    <p:anim calcmode="lin" valueType="num">
                                      <p:cBhvr>
                                        <p:cTn id="8" dur="1000" fill="hold"/>
                                        <p:tgtEl>
                                          <p:spTgt spid="17410"/>
                                        </p:tgtEl>
                                        <p:attrNameLst>
                                          <p:attrName>ppt_x</p:attrName>
                                        </p:attrNameLst>
                                      </p:cBhvr>
                                      <p:tavLst>
                                        <p:tav tm="0">
                                          <p:val>
                                            <p:strVal val="#ppt_x"/>
                                          </p:val>
                                        </p:tav>
                                        <p:tav tm="100000">
                                          <p:val>
                                            <p:strVal val="#ppt_x"/>
                                          </p:val>
                                        </p:tav>
                                      </p:tavLst>
                                    </p:anim>
                                    <p:anim calcmode="lin" valueType="num">
                                      <p:cBhvr>
                                        <p:cTn id="9" dur="1000" fill="hold"/>
                                        <p:tgtEl>
                                          <p:spTgt spid="174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2C3EC-83FE-7B4C-C495-A3C7326D5C1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5766373D-8EB3-FA9A-6E4B-4488C5046638}"/>
              </a:ext>
            </a:extLst>
          </p:cNvPr>
          <p:cNvSpPr txBox="1"/>
          <p:nvPr/>
        </p:nvSpPr>
        <p:spPr>
          <a:xfrm>
            <a:off x="5664786" y="1778034"/>
            <a:ext cx="6028991" cy="3987502"/>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وبدأت المؤسسات الإعلامية التقليدية </a:t>
            </a:r>
            <a:r>
              <a:rPr lang="ar-SA" sz="2000" dirty="0">
                <a:solidFill>
                  <a:srgbClr val="C00000"/>
                </a:solidFill>
                <a:latin typeface="Alexandria" charset="0"/>
                <a:cs typeface="Alexandria" charset="0"/>
              </a:rPr>
              <a:t>تعدل</a:t>
            </a:r>
            <a:r>
              <a:rPr lang="ar-SA" sz="2000" dirty="0">
                <a:latin typeface="Alexandria" charset="0"/>
                <a:cs typeface="Alexandria" charset="0"/>
              </a:rPr>
              <a:t> عملها لاستيعاب تقنية الهواتف المحمولة ضمن عملها الصحفي، حيث بدأت تستخدمها </a:t>
            </a:r>
            <a:r>
              <a:rPr lang="ar-SA" sz="2000" dirty="0">
                <a:solidFill>
                  <a:srgbClr val="C00000"/>
                </a:solidFill>
                <a:latin typeface="Alexandria" charset="0"/>
                <a:cs typeface="Alexandria" charset="0"/>
              </a:rPr>
              <a:t>كوسيلة لاتقاط اللقطات الحية</a:t>
            </a:r>
            <a:r>
              <a:rPr lang="ar-SA" sz="2000" dirty="0">
                <a:latin typeface="Alexandria" charset="0"/>
                <a:cs typeface="Alexandria" charset="0"/>
              </a:rPr>
              <a:t> والتغطية عن الأخبار المحلية والعالمية.</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ومع تطور تكنولوجيا الهواتف المحمولة ووجود خصائص التصوير والاتصال بشبكة الإنترنت، </a:t>
            </a:r>
            <a:r>
              <a:rPr lang="ar-SA" sz="2000" dirty="0">
                <a:solidFill>
                  <a:srgbClr val="C00000"/>
                </a:solidFill>
                <a:latin typeface="Alexandria" charset="0"/>
                <a:cs typeface="Alexandria" charset="0"/>
              </a:rPr>
              <a:t>أصبحت وسيلة لنشر الأخبار </a:t>
            </a:r>
            <a:r>
              <a:rPr lang="ar-SA" sz="2000" dirty="0">
                <a:latin typeface="Alexandria" charset="0"/>
                <a:cs typeface="Alexandria" charset="0"/>
              </a:rPr>
              <a:t>والمحتوى الإعلامي بسرعة فائقة.</a:t>
            </a:r>
          </a:p>
        </p:txBody>
      </p:sp>
      <p:grpSp>
        <p:nvGrpSpPr>
          <p:cNvPr id="3" name="Group 2">
            <a:extLst>
              <a:ext uri="{FF2B5EF4-FFF2-40B4-BE49-F238E27FC236}">
                <a16:creationId xmlns:a16="http://schemas.microsoft.com/office/drawing/2014/main" id="{906410EA-9ECF-9EFD-952D-3644CE33FF9C}"/>
              </a:ext>
            </a:extLst>
          </p:cNvPr>
          <p:cNvGrpSpPr/>
          <p:nvPr/>
        </p:nvGrpSpPr>
        <p:grpSpPr>
          <a:xfrm>
            <a:off x="180431" y="79526"/>
            <a:ext cx="12011570" cy="1076343"/>
            <a:chOff x="180431" y="79526"/>
            <a:chExt cx="12011570" cy="1076343"/>
          </a:xfrm>
        </p:grpSpPr>
        <p:sp>
          <p:nvSpPr>
            <p:cNvPr id="4" name="Rectangle 3">
              <a:extLst>
                <a:ext uri="{FF2B5EF4-FFF2-40B4-BE49-F238E27FC236}">
                  <a16:creationId xmlns:a16="http://schemas.microsoft.com/office/drawing/2014/main" id="{D31411B3-F7B8-11B4-3E6E-4F0A145900C6}"/>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15FD61F-63C6-ECF0-8B38-36EBF311C0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pic>
        <p:nvPicPr>
          <p:cNvPr id="3078" name="Picture 6">
            <a:extLst>
              <a:ext uri="{FF2B5EF4-FFF2-40B4-BE49-F238E27FC236}">
                <a16:creationId xmlns:a16="http://schemas.microsoft.com/office/drawing/2014/main" id="{F92802FF-5CD0-B560-FDB4-15FE95853F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31" y="2091095"/>
            <a:ext cx="5069491" cy="33613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extBox 1">
            <a:extLst>
              <a:ext uri="{FF2B5EF4-FFF2-40B4-BE49-F238E27FC236}">
                <a16:creationId xmlns:a16="http://schemas.microsoft.com/office/drawing/2014/main" id="{02D8EEE5-18D8-D54E-4197-CEA879D0FDDB}"/>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مراحل استخدام الهاتف المحمول</a:t>
            </a:r>
          </a:p>
        </p:txBody>
      </p:sp>
    </p:spTree>
    <p:extLst>
      <p:ext uri="{BB962C8B-B14F-4D97-AF65-F5344CB8AC3E}">
        <p14:creationId xmlns:p14="http://schemas.microsoft.com/office/powerpoint/2010/main" val="4063894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8"/>
                                        </p:tgtEl>
                                        <p:attrNameLst>
                                          <p:attrName>style.visibility</p:attrName>
                                        </p:attrNameLst>
                                      </p:cBhvr>
                                      <p:to>
                                        <p:strVal val="visible"/>
                                      </p:to>
                                    </p:set>
                                    <p:animEffect transition="in" filter="fade">
                                      <p:cBhvr>
                                        <p:cTn id="7" dur="500"/>
                                        <p:tgtEl>
                                          <p:spTgt spid="307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C041C9-547A-CFF3-B80B-00EF2171F94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780A5A35-38DC-8FB2-1209-315889067243}"/>
              </a:ext>
            </a:extLst>
          </p:cNvPr>
          <p:cNvSpPr txBox="1"/>
          <p:nvPr/>
        </p:nvSpPr>
        <p:spPr>
          <a:xfrm>
            <a:off x="3216166" y="1422734"/>
            <a:ext cx="8187557" cy="4218334"/>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مع مرور الوقت وإضافة خصائص وتطبيقات التصوير والتحرير وتحديد الموقع والإرسال الفوري، فإن استخدام </a:t>
            </a:r>
            <a:r>
              <a:rPr lang="ar-SA" sz="2000" dirty="0">
                <a:solidFill>
                  <a:srgbClr val="C00000"/>
                </a:solidFill>
                <a:latin typeface="Alexandria" charset="0"/>
                <a:cs typeface="Alexandria" charset="0"/>
              </a:rPr>
              <a:t>الهواتف المحمولة</a:t>
            </a:r>
            <a:r>
              <a:rPr lang="ar-SA" sz="2000" dirty="0">
                <a:latin typeface="Alexandria" charset="0"/>
                <a:cs typeface="Alexandria" charset="0"/>
              </a:rPr>
              <a:t> ومن ثم الأجهزة الإلكترونية أصبح في زيادة مستمرة.</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ولم يقتصر الاستخدام على استعراضها كوسيلة لنشر المحتوى، بل تعدى ذلك إلى </a:t>
            </a:r>
            <a:r>
              <a:rPr lang="ar-SA" sz="2000" dirty="0">
                <a:solidFill>
                  <a:srgbClr val="C00000"/>
                </a:solidFill>
                <a:latin typeface="Alexandria" charset="0"/>
                <a:cs typeface="Alexandria" charset="0"/>
              </a:rPr>
              <a:t>إنتاج المحتوى ذاته</a:t>
            </a:r>
            <a:r>
              <a:rPr lang="ar-SA" sz="2000" dirty="0">
                <a:latin typeface="Alexandria" charset="0"/>
                <a:cs typeface="Alexandria" charset="0"/>
              </a:rPr>
              <a:t>، خاصة في التغطيات الإخبارية العاجلة.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وكذلك في الوصول إلى الجمهور الذي يعتمد على هذه الأجهزة سواء من خلال تصفح الأخبار الإلكترونية أو التواصل، </a:t>
            </a:r>
            <a:r>
              <a:rPr lang="ar-SA" sz="2000" dirty="0">
                <a:solidFill>
                  <a:srgbClr val="C00000"/>
                </a:solidFill>
                <a:latin typeface="Alexandria" charset="0"/>
                <a:cs typeface="Alexandria" charset="0"/>
              </a:rPr>
              <a:t>كوسيلة للحصول على معلومات</a:t>
            </a:r>
            <a:r>
              <a:rPr lang="ar-SA" sz="2000" dirty="0">
                <a:latin typeface="Alexandria" charset="0"/>
                <a:cs typeface="Alexandria" charset="0"/>
              </a:rPr>
              <a:t> ومتابعة تطورات الأحداث.</a:t>
            </a:r>
          </a:p>
        </p:txBody>
      </p:sp>
      <p:grpSp>
        <p:nvGrpSpPr>
          <p:cNvPr id="3" name="Group 2">
            <a:extLst>
              <a:ext uri="{FF2B5EF4-FFF2-40B4-BE49-F238E27FC236}">
                <a16:creationId xmlns:a16="http://schemas.microsoft.com/office/drawing/2014/main" id="{5477A41D-976C-22B5-6658-F91FD04D8794}"/>
              </a:ext>
            </a:extLst>
          </p:cNvPr>
          <p:cNvGrpSpPr/>
          <p:nvPr/>
        </p:nvGrpSpPr>
        <p:grpSpPr>
          <a:xfrm>
            <a:off x="180431" y="79526"/>
            <a:ext cx="12011570" cy="1076343"/>
            <a:chOff x="180431" y="79526"/>
            <a:chExt cx="12011570" cy="1076343"/>
          </a:xfrm>
        </p:grpSpPr>
        <p:sp>
          <p:nvSpPr>
            <p:cNvPr id="4" name="Rectangle 3">
              <a:extLst>
                <a:ext uri="{FF2B5EF4-FFF2-40B4-BE49-F238E27FC236}">
                  <a16:creationId xmlns:a16="http://schemas.microsoft.com/office/drawing/2014/main" id="{34545996-435C-9A90-E14F-82CB6B888C93}"/>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E91488C-778C-E349-CB84-AEE01DCDB1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pic>
        <p:nvPicPr>
          <p:cNvPr id="3074" name="Picture 2">
            <a:extLst>
              <a:ext uri="{FF2B5EF4-FFF2-40B4-BE49-F238E27FC236}">
                <a16:creationId xmlns:a16="http://schemas.microsoft.com/office/drawing/2014/main" id="{41D7C369-37A0-8B9C-2A53-03FC485AC6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277" y="1214099"/>
            <a:ext cx="1823906" cy="21692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76" name="Picture 4">
            <a:extLst>
              <a:ext uri="{FF2B5EF4-FFF2-40B4-BE49-F238E27FC236}">
                <a16:creationId xmlns:a16="http://schemas.microsoft.com/office/drawing/2014/main" id="{F1C91077-9AC8-68DA-355B-F0B6411CF59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0390" y="3759704"/>
            <a:ext cx="2311497" cy="23114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TextBox 1">
            <a:extLst>
              <a:ext uri="{FF2B5EF4-FFF2-40B4-BE49-F238E27FC236}">
                <a16:creationId xmlns:a16="http://schemas.microsoft.com/office/drawing/2014/main" id="{30EE7904-EDF3-EF1E-5B71-01AEFA729ACF}"/>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مراحل استخدام الهاتف المحمول</a:t>
            </a:r>
          </a:p>
        </p:txBody>
      </p:sp>
    </p:spTree>
    <p:extLst>
      <p:ext uri="{BB962C8B-B14F-4D97-AF65-F5344CB8AC3E}">
        <p14:creationId xmlns:p14="http://schemas.microsoft.com/office/powerpoint/2010/main" val="2780205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fade">
                                      <p:cBhvr>
                                        <p:cTn id="12" dur="500"/>
                                        <p:tgtEl>
                                          <p:spTgt spid="307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076"/>
                                        </p:tgtEl>
                                        <p:attrNameLst>
                                          <p:attrName>style.visibility</p:attrName>
                                        </p:attrNameLst>
                                      </p:cBhvr>
                                      <p:to>
                                        <p:strVal val="visible"/>
                                      </p:to>
                                    </p:set>
                                    <p:animEffect transition="in" filter="fade">
                                      <p:cBhvr>
                                        <p:cTn id="27"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13F7A3-FA80-C03F-EBCD-C43EC37FF02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5BE98DF5-66FA-4A46-57EF-C537C322CDB2}"/>
              </a:ext>
            </a:extLst>
          </p:cNvPr>
          <p:cNvSpPr txBox="1"/>
          <p:nvPr/>
        </p:nvSpPr>
        <p:spPr>
          <a:xfrm>
            <a:off x="872274" y="1245402"/>
            <a:ext cx="10447451" cy="4887748"/>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وعلى سبيل المثال، في الأحداث الكبرى التي واجهها العالم في بدايات هذا القرن، استخدمت </a:t>
            </a:r>
            <a:r>
              <a:rPr lang="ar-SA" sz="2000" dirty="0">
                <a:solidFill>
                  <a:srgbClr val="C00000"/>
                </a:solidFill>
                <a:latin typeface="Alexandria" charset="0"/>
                <a:cs typeface="Alexandria" charset="0"/>
              </a:rPr>
              <a:t>الهواتف المحمولة </a:t>
            </a:r>
            <a:r>
              <a:rPr lang="ar-SA" sz="2000" dirty="0">
                <a:latin typeface="Alexandria" charset="0"/>
                <a:cs typeface="Alexandria" charset="0"/>
              </a:rPr>
              <a:t>على نطاق واسع في تغطية الأحداث.</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وشكل </a:t>
            </a:r>
            <a:r>
              <a:rPr lang="ar-SA" sz="2000" dirty="0">
                <a:solidFill>
                  <a:srgbClr val="C00000"/>
                </a:solidFill>
                <a:latin typeface="Alexandria" charset="0"/>
                <a:cs typeface="Alexandria" charset="0"/>
              </a:rPr>
              <a:t>الغزو الأمريكي للعراق </a:t>
            </a:r>
            <a:r>
              <a:rPr lang="ar-SA" sz="2000" dirty="0">
                <a:latin typeface="Alexandria" charset="0"/>
                <a:cs typeface="Alexandria" charset="0"/>
              </a:rPr>
              <a:t>في عام 2003م علامة بارزة في حجم التغطية الحية بواسطة الهواتف، خصوصاً الأحداث التي صورها الأفراد من غير الصحفيين.</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في عام 2005، خلال </a:t>
            </a:r>
            <a:r>
              <a:rPr lang="ar-SA" sz="2000" dirty="0">
                <a:solidFill>
                  <a:srgbClr val="C00000"/>
                </a:solidFill>
                <a:latin typeface="Alexandria" charset="0"/>
                <a:cs typeface="Alexandria" charset="0"/>
              </a:rPr>
              <a:t>تفجيرات لندن</a:t>
            </a:r>
            <a:r>
              <a:rPr lang="ar-SA" sz="2000" dirty="0">
                <a:latin typeface="Alexandria" charset="0"/>
                <a:cs typeface="Alexandria" charset="0"/>
              </a:rPr>
              <a:t>، وبسبب مكان وقوع الحادثة، فإن العديد من اللقطات المصورة لم تكن متاحة للصحفيين، ولذلك تم الاعتماد على ما يصوره الناس.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وعلى سبيل المثال أيضاً، في </a:t>
            </a:r>
            <a:r>
              <a:rPr lang="ar-SA" sz="2000" dirty="0">
                <a:solidFill>
                  <a:srgbClr val="C00000"/>
                </a:solidFill>
                <a:latin typeface="Alexandria" charset="0"/>
                <a:cs typeface="Alexandria" charset="0"/>
              </a:rPr>
              <a:t>غضون ساعة واحدة </a:t>
            </a:r>
            <a:r>
              <a:rPr lang="ar-SA" sz="2000" dirty="0">
                <a:latin typeface="Alexandria" charset="0"/>
                <a:cs typeface="Alexandria" charset="0"/>
              </a:rPr>
              <a:t>من وقوع التفجير، استلمت </a:t>
            </a:r>
            <a:r>
              <a:rPr lang="en-US" sz="2000" dirty="0">
                <a:latin typeface="Alexandria" charset="0"/>
                <a:cs typeface="Alexandria" charset="0"/>
              </a:rPr>
              <a:t>BBC</a:t>
            </a:r>
            <a:r>
              <a:rPr lang="ar-SA" sz="2000" dirty="0">
                <a:latin typeface="Alexandria" charset="0"/>
                <a:cs typeface="Alexandria" charset="0"/>
              </a:rPr>
              <a:t> آلاف الصور وأربعة آلاف رسالة نصية وسبعين رسالة إلكترونية تضمنت معلومات وشهادات ووصف قدمه المواطنون عن الحدث.</a:t>
            </a:r>
          </a:p>
        </p:txBody>
      </p:sp>
      <p:grpSp>
        <p:nvGrpSpPr>
          <p:cNvPr id="3" name="Group 2">
            <a:extLst>
              <a:ext uri="{FF2B5EF4-FFF2-40B4-BE49-F238E27FC236}">
                <a16:creationId xmlns:a16="http://schemas.microsoft.com/office/drawing/2014/main" id="{B62ED697-DE40-EED9-ADF2-41AB8C04E913}"/>
              </a:ext>
            </a:extLst>
          </p:cNvPr>
          <p:cNvGrpSpPr/>
          <p:nvPr/>
        </p:nvGrpSpPr>
        <p:grpSpPr>
          <a:xfrm>
            <a:off x="180431" y="79526"/>
            <a:ext cx="12011570" cy="1076343"/>
            <a:chOff x="180431" y="79526"/>
            <a:chExt cx="12011570" cy="1076343"/>
          </a:xfrm>
        </p:grpSpPr>
        <p:sp>
          <p:nvSpPr>
            <p:cNvPr id="4" name="Rectangle 3">
              <a:extLst>
                <a:ext uri="{FF2B5EF4-FFF2-40B4-BE49-F238E27FC236}">
                  <a16:creationId xmlns:a16="http://schemas.microsoft.com/office/drawing/2014/main" id="{3289962F-8936-A1AA-AD16-BF617205E229}"/>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B25006F-6ED6-586C-39BE-CCC11AEB80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2" name="TextBox 1">
            <a:extLst>
              <a:ext uri="{FF2B5EF4-FFF2-40B4-BE49-F238E27FC236}">
                <a16:creationId xmlns:a16="http://schemas.microsoft.com/office/drawing/2014/main" id="{88ADD7C8-CCF7-1E4D-CDCF-52F4E7D25EB3}"/>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مراحل استخدام الهاتف المحمول</a:t>
            </a:r>
          </a:p>
        </p:txBody>
      </p:sp>
    </p:spTree>
    <p:extLst>
      <p:ext uri="{BB962C8B-B14F-4D97-AF65-F5344CB8AC3E}">
        <p14:creationId xmlns:p14="http://schemas.microsoft.com/office/powerpoint/2010/main" val="1048563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542CF1-0A1B-8D54-090E-38494AB5EDEF}"/>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20D8D26C-0B39-911F-12C6-815BB78757C4}"/>
              </a:ext>
            </a:extLst>
          </p:cNvPr>
          <p:cNvSpPr txBox="1"/>
          <p:nvPr/>
        </p:nvSpPr>
        <p:spPr>
          <a:xfrm>
            <a:off x="3878315" y="1554029"/>
            <a:ext cx="7739685" cy="4390689"/>
          </a:xfrm>
          <a:prstGeom prst="rect">
            <a:avLst/>
          </a:prstGeom>
          <a:noFill/>
        </p:spPr>
        <p:txBody>
          <a:bodyPr wrap="square" rtlCol="0">
            <a:spAutoFit/>
          </a:bodyPr>
          <a:lstStyle/>
          <a:p>
            <a:pPr algn="just" rtl="1">
              <a:lnSpc>
                <a:spcPct val="150000"/>
              </a:lnSpc>
            </a:pPr>
            <a:r>
              <a:rPr lang="ar-SA" sz="2000" b="1" dirty="0">
                <a:solidFill>
                  <a:srgbClr val="203E5F"/>
                </a:solidFill>
                <a:latin typeface="Alexandria" charset="0"/>
                <a:cs typeface="Alexandria" charset="0"/>
              </a:rPr>
              <a:t>المرحلة الخامسة: (2019 – الآن)</a:t>
            </a:r>
          </a:p>
          <a:p>
            <a:pPr algn="just" rtl="1">
              <a:lnSpc>
                <a:spcPct val="150000"/>
              </a:lnSpc>
            </a:pPr>
            <a:endParaRPr lang="ar-SA" sz="1000" b="1" dirty="0">
              <a:solidFill>
                <a:srgbClr val="203E5F"/>
              </a:solidFill>
              <a:latin typeface="Alexandria" charset="0"/>
              <a:cs typeface="Alexandria" charset="0"/>
            </a:endParaRPr>
          </a:p>
          <a:p>
            <a:pPr algn="just" rtl="1">
              <a:lnSpc>
                <a:spcPct val="150000"/>
              </a:lnSpc>
            </a:pPr>
            <a:r>
              <a:rPr lang="ar-SA" sz="2000" dirty="0">
                <a:latin typeface="Alexandria" charset="0"/>
                <a:cs typeface="Alexandria" charset="0"/>
              </a:rPr>
              <a:t>في فترة الجيل الخامس توسعت استخدامات </a:t>
            </a:r>
            <a:r>
              <a:rPr lang="ar-SA" sz="2000" dirty="0">
                <a:solidFill>
                  <a:srgbClr val="C00000"/>
                </a:solidFill>
                <a:latin typeface="Alexandria" charset="0"/>
                <a:cs typeface="Alexandria" charset="0"/>
              </a:rPr>
              <a:t>الهاتف المحمول </a:t>
            </a:r>
            <a:r>
              <a:rPr lang="ar-SA" sz="2000" dirty="0">
                <a:latin typeface="Alexandria" charset="0"/>
                <a:cs typeface="Alexandria" charset="0"/>
              </a:rPr>
              <a:t>لتشمل مجالات متعددة بفضل السرعات العالية والاتصال المستقر، حيث أصبح الهاتف أداة لا غنى عنها في </a:t>
            </a:r>
            <a:r>
              <a:rPr lang="ar-SA" sz="2000" dirty="0">
                <a:solidFill>
                  <a:srgbClr val="C00000"/>
                </a:solidFill>
                <a:latin typeface="Alexandria" charset="0"/>
                <a:cs typeface="Alexandria" charset="0"/>
              </a:rPr>
              <a:t>التعليم عن بُعد</a:t>
            </a:r>
            <a:r>
              <a:rPr lang="ar-SA" sz="2000" dirty="0">
                <a:latin typeface="Alexandria" charset="0"/>
                <a:cs typeface="Alexandria" charset="0"/>
              </a:rPr>
              <a:t>.</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حيث يمكن للطلاب حضور المحاضرات الافتراضية بجودة فيديو فائقة الوضوح دون انقطاع، كما دخل الهاتف بقوة في مجال الصحة الرقمية، من خلال التطبيقات التي تدعم الاستشارات الطبية عن بُعد، وإرسال البيانات الحيوية للأطباء لحظيًا.</a:t>
            </a:r>
          </a:p>
          <a:p>
            <a:pPr algn="just" rtl="1">
              <a:lnSpc>
                <a:spcPct val="150000"/>
              </a:lnSpc>
            </a:pPr>
            <a:endParaRPr lang="ar-SA" sz="700" dirty="0">
              <a:latin typeface="Alexandria" charset="0"/>
              <a:cs typeface="Alexandria" charset="0"/>
            </a:endParaRPr>
          </a:p>
        </p:txBody>
      </p:sp>
      <p:grpSp>
        <p:nvGrpSpPr>
          <p:cNvPr id="2" name="Group 1">
            <a:extLst>
              <a:ext uri="{FF2B5EF4-FFF2-40B4-BE49-F238E27FC236}">
                <a16:creationId xmlns:a16="http://schemas.microsoft.com/office/drawing/2014/main" id="{2399E29A-B220-E8B1-A657-AE74C8242E00}"/>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E6CBF20-3908-38C6-AC3F-324D35962AAA}"/>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D62EB26E-8F06-D2C5-E39D-F3D21BC553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pic>
        <p:nvPicPr>
          <p:cNvPr id="6146" name="Picture 2" descr="تقرير: مبيعات هواتف الجيل الخامس للاتصالات تتجاوز «الجيل الرابع ...">
            <a:extLst>
              <a:ext uri="{FF2B5EF4-FFF2-40B4-BE49-F238E27FC236}">
                <a16:creationId xmlns:a16="http://schemas.microsoft.com/office/drawing/2014/main" id="{4556DE5C-D8EB-077E-5E79-F0F28FA7215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0431" y="1884288"/>
            <a:ext cx="3231282" cy="18284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148" name="Picture 4" descr="صحيفة الأيام - هواتف الجيل الخامس آتية قريباً">
            <a:extLst>
              <a:ext uri="{FF2B5EF4-FFF2-40B4-BE49-F238E27FC236}">
                <a16:creationId xmlns:a16="http://schemas.microsoft.com/office/drawing/2014/main" id="{122C8241-D363-7D4E-5E70-A6374DB447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1991" y="4115420"/>
            <a:ext cx="3252842" cy="18284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A2E9C5F8-56C5-E3DB-4405-A5A82BD52AD4}"/>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مراحل استخدام الهاتف المحمول</a:t>
            </a:r>
          </a:p>
        </p:txBody>
      </p:sp>
    </p:spTree>
    <p:extLst>
      <p:ext uri="{BB962C8B-B14F-4D97-AF65-F5344CB8AC3E}">
        <p14:creationId xmlns:p14="http://schemas.microsoft.com/office/powerpoint/2010/main" val="75445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6146"/>
                                        </p:tgtEl>
                                        <p:attrNameLst>
                                          <p:attrName>style.visibility</p:attrName>
                                        </p:attrNameLst>
                                      </p:cBhvr>
                                      <p:to>
                                        <p:strVal val="visible"/>
                                      </p:to>
                                    </p:set>
                                    <p:animEffect transition="in" filter="fade">
                                      <p:cBhvr>
                                        <p:cTn id="12" dur="1000"/>
                                        <p:tgtEl>
                                          <p:spTgt spid="6146"/>
                                        </p:tgtEl>
                                      </p:cBhvr>
                                    </p:animEffect>
                                    <p:anim calcmode="lin" valueType="num">
                                      <p:cBhvr>
                                        <p:cTn id="13" dur="1000" fill="hold"/>
                                        <p:tgtEl>
                                          <p:spTgt spid="6146"/>
                                        </p:tgtEl>
                                        <p:attrNameLst>
                                          <p:attrName>ppt_x</p:attrName>
                                        </p:attrNameLst>
                                      </p:cBhvr>
                                      <p:tavLst>
                                        <p:tav tm="0">
                                          <p:val>
                                            <p:strVal val="#ppt_x"/>
                                          </p:val>
                                        </p:tav>
                                        <p:tav tm="100000">
                                          <p:val>
                                            <p:strVal val="#ppt_x"/>
                                          </p:val>
                                        </p:tav>
                                      </p:tavLst>
                                    </p:anim>
                                    <p:anim calcmode="lin" valueType="num">
                                      <p:cBhvr>
                                        <p:cTn id="14" dur="1000" fill="hold"/>
                                        <p:tgtEl>
                                          <p:spTgt spid="614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148"/>
                                        </p:tgtEl>
                                        <p:attrNameLst>
                                          <p:attrName>style.visibility</p:attrName>
                                        </p:attrNameLst>
                                      </p:cBhvr>
                                      <p:to>
                                        <p:strVal val="visible"/>
                                      </p:to>
                                    </p:set>
                                    <p:animEffect transition="in" filter="fade">
                                      <p:cBhvr>
                                        <p:cTn id="19" dur="1000"/>
                                        <p:tgtEl>
                                          <p:spTgt spid="6148"/>
                                        </p:tgtEl>
                                      </p:cBhvr>
                                    </p:animEffect>
                                    <p:anim calcmode="lin" valueType="num">
                                      <p:cBhvr>
                                        <p:cTn id="20" dur="1000" fill="hold"/>
                                        <p:tgtEl>
                                          <p:spTgt spid="6148"/>
                                        </p:tgtEl>
                                        <p:attrNameLst>
                                          <p:attrName>ppt_x</p:attrName>
                                        </p:attrNameLst>
                                      </p:cBhvr>
                                      <p:tavLst>
                                        <p:tav tm="0">
                                          <p:val>
                                            <p:strVal val="#ppt_x"/>
                                          </p:val>
                                        </p:tav>
                                        <p:tav tm="100000">
                                          <p:val>
                                            <p:strVal val="#ppt_x"/>
                                          </p:val>
                                        </p:tav>
                                      </p:tavLst>
                                    </p:anim>
                                    <p:anim calcmode="lin" valueType="num">
                                      <p:cBhvr>
                                        <p:cTn id="21" dur="1000" fill="hold"/>
                                        <p:tgtEl>
                                          <p:spTgt spid="6148"/>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9">
                                            <p:txEl>
                                              <p:pRg st="2" end="2"/>
                                            </p:txEl>
                                          </p:spTgt>
                                        </p:tgtEl>
                                        <p:attrNameLst>
                                          <p:attrName>style.visibility</p:attrName>
                                        </p:attrNameLst>
                                      </p:cBhvr>
                                      <p:to>
                                        <p:strVal val="visible"/>
                                      </p:to>
                                    </p:set>
                                    <p:animEffect transition="in" filter="fade">
                                      <p:cBhvr>
                                        <p:cTn id="26" dur="500"/>
                                        <p:tgtEl>
                                          <p:spTgt spid="9">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Effect transition="in" filter="fade">
                                      <p:cBhvr>
                                        <p:cTn id="31"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AACB1-A912-E56F-A82D-293B7D3D343A}"/>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756B520-008D-974F-2192-871B8830F78C}"/>
              </a:ext>
            </a:extLst>
          </p:cNvPr>
          <p:cNvSpPr txBox="1"/>
          <p:nvPr/>
        </p:nvSpPr>
        <p:spPr>
          <a:xfrm>
            <a:off x="3799488" y="1837081"/>
            <a:ext cx="7739685" cy="4679999"/>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وفي مجال الألعاب والترفيه، أتاحت هذه التقنية تجربة غير مسبوقة </a:t>
            </a:r>
            <a:r>
              <a:rPr lang="ar-SA" sz="2000" dirty="0">
                <a:solidFill>
                  <a:srgbClr val="C00000"/>
                </a:solidFill>
                <a:latin typeface="Alexandria" charset="0"/>
                <a:cs typeface="Alexandria" charset="0"/>
              </a:rPr>
              <a:t>للألعاب السحابية والواقع الافتراضي</a:t>
            </a:r>
            <a:r>
              <a:rPr lang="ar-SA" sz="2000" dirty="0">
                <a:latin typeface="Alexandria" charset="0"/>
                <a:cs typeface="Alexandria" charset="0"/>
              </a:rPr>
              <a:t>، وساعدت هذه التقنية على تعزيز استخدام </a:t>
            </a:r>
            <a:r>
              <a:rPr lang="ar-SA" sz="2000" dirty="0">
                <a:solidFill>
                  <a:srgbClr val="C00000"/>
                </a:solidFill>
                <a:latin typeface="Alexandria" charset="0"/>
                <a:cs typeface="Alexandria" charset="0"/>
              </a:rPr>
              <a:t>إنترنت الأشياء</a:t>
            </a:r>
            <a:r>
              <a:rPr lang="ar-SA" sz="2000" dirty="0">
                <a:latin typeface="Alexandria" charset="0"/>
                <a:cs typeface="Alexandria" charset="0"/>
              </a:rPr>
              <a:t>.</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حيث يمكن التحكم في الأجهزة المنزلية والمكاتب الذكية بسهولة من خلال تطبيقات الهاتف، مما يجعل الحياة اليومية أكثر اتصالًا وكفاءة.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مع ظهور تقنية الجيل الخامس</a:t>
            </a:r>
            <a:r>
              <a:rPr lang="en-US" sz="2000" dirty="0">
                <a:latin typeface="Alexandria" charset="0"/>
                <a:cs typeface="Alexandria" charset="0"/>
              </a:rPr>
              <a:t>، </a:t>
            </a:r>
            <a:r>
              <a:rPr lang="ar-SA" sz="2000" dirty="0">
                <a:latin typeface="Alexandria" charset="0"/>
                <a:cs typeface="Alexandria" charset="0"/>
              </a:rPr>
              <a:t>أصبح </a:t>
            </a:r>
            <a:r>
              <a:rPr lang="ar-SA" sz="2000" dirty="0">
                <a:solidFill>
                  <a:srgbClr val="C00000"/>
                </a:solidFill>
                <a:latin typeface="Alexandria" charset="0"/>
                <a:cs typeface="Alexandria" charset="0"/>
              </a:rPr>
              <a:t>للهاتف المحمول</a:t>
            </a:r>
            <a:r>
              <a:rPr lang="ar-SA" sz="2000" dirty="0">
                <a:latin typeface="Alexandria" charset="0"/>
                <a:cs typeface="Alexandria" charset="0"/>
              </a:rPr>
              <a:t> دور محوري في العمل الصحفي، حيث وفرت السرعات الفائقة وزمن الاستجابة المنخفض إمكانيات هائلة لنقل الأخبار بشكل فوري وبجودة عالية.</a:t>
            </a:r>
          </a:p>
          <a:p>
            <a:pPr algn="just" rtl="1">
              <a:lnSpc>
                <a:spcPct val="150000"/>
              </a:lnSpc>
            </a:pP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34CCE6E1-877E-A808-C08A-4629F5E461CF}"/>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17BCE0D4-677D-884B-44E7-637EDE7846C7}"/>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CB339F8F-C639-2D78-83BA-83EBAA86D8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pic>
        <p:nvPicPr>
          <p:cNvPr id="6146" name="Picture 2" descr="تقرير: مبيعات هواتف الجيل الخامس للاتصالات تتجاوز «الجيل الرابع ...">
            <a:extLst>
              <a:ext uri="{FF2B5EF4-FFF2-40B4-BE49-F238E27FC236}">
                <a16:creationId xmlns:a16="http://schemas.microsoft.com/office/drawing/2014/main" id="{DC838274-ECE7-79EC-D03E-0B7FE5C6C6E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0431" y="1884288"/>
            <a:ext cx="3231282" cy="18284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148" name="Picture 4" descr="صحيفة الأيام - هواتف الجيل الخامس آتية قريباً">
            <a:extLst>
              <a:ext uri="{FF2B5EF4-FFF2-40B4-BE49-F238E27FC236}">
                <a16:creationId xmlns:a16="http://schemas.microsoft.com/office/drawing/2014/main" id="{B907A89F-DF37-88AA-182E-AA8A7C8AE21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1991" y="4115420"/>
            <a:ext cx="3252842" cy="18284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0016AF2B-4C5E-CD2A-032C-AE5F120D4E02}"/>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مراحل استخدام الهاتف المحمول</a:t>
            </a:r>
          </a:p>
        </p:txBody>
      </p:sp>
    </p:spTree>
    <p:extLst>
      <p:ext uri="{BB962C8B-B14F-4D97-AF65-F5344CB8AC3E}">
        <p14:creationId xmlns:p14="http://schemas.microsoft.com/office/powerpoint/2010/main" val="2671033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1000"/>
                                        <p:tgtEl>
                                          <p:spTgt spid="6146"/>
                                        </p:tgtEl>
                                      </p:cBhvr>
                                    </p:animEffect>
                                    <p:anim calcmode="lin" valueType="num">
                                      <p:cBhvr>
                                        <p:cTn id="8" dur="1000" fill="hold"/>
                                        <p:tgtEl>
                                          <p:spTgt spid="6146"/>
                                        </p:tgtEl>
                                        <p:attrNameLst>
                                          <p:attrName>ppt_x</p:attrName>
                                        </p:attrNameLst>
                                      </p:cBhvr>
                                      <p:tavLst>
                                        <p:tav tm="0">
                                          <p:val>
                                            <p:strVal val="#ppt_x"/>
                                          </p:val>
                                        </p:tav>
                                        <p:tav tm="100000">
                                          <p:val>
                                            <p:strVal val="#ppt_x"/>
                                          </p:val>
                                        </p:tav>
                                      </p:tavLst>
                                    </p:anim>
                                    <p:anim calcmode="lin" valueType="num">
                                      <p:cBhvr>
                                        <p:cTn id="9" dur="1000" fill="hold"/>
                                        <p:tgtEl>
                                          <p:spTgt spid="614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6148"/>
                                        </p:tgtEl>
                                        <p:attrNameLst>
                                          <p:attrName>style.visibility</p:attrName>
                                        </p:attrNameLst>
                                      </p:cBhvr>
                                      <p:to>
                                        <p:strVal val="visible"/>
                                      </p:to>
                                    </p:set>
                                    <p:animEffect transition="in" filter="fade">
                                      <p:cBhvr>
                                        <p:cTn id="24" dur="1000"/>
                                        <p:tgtEl>
                                          <p:spTgt spid="6148"/>
                                        </p:tgtEl>
                                      </p:cBhvr>
                                    </p:animEffect>
                                    <p:anim calcmode="lin" valueType="num">
                                      <p:cBhvr>
                                        <p:cTn id="25" dur="1000" fill="hold"/>
                                        <p:tgtEl>
                                          <p:spTgt spid="6148"/>
                                        </p:tgtEl>
                                        <p:attrNameLst>
                                          <p:attrName>ppt_x</p:attrName>
                                        </p:attrNameLst>
                                      </p:cBhvr>
                                      <p:tavLst>
                                        <p:tav tm="0">
                                          <p:val>
                                            <p:strVal val="#ppt_x"/>
                                          </p:val>
                                        </p:tav>
                                        <p:tav tm="100000">
                                          <p:val>
                                            <p:strVal val="#ppt_x"/>
                                          </p:val>
                                        </p:tav>
                                      </p:tavLst>
                                    </p:anim>
                                    <p:anim calcmode="lin" valueType="num">
                                      <p:cBhvr>
                                        <p:cTn id="26" dur="1000" fill="hold"/>
                                        <p:tgtEl>
                                          <p:spTgt spid="6148"/>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Effect transition="in" filter="fade">
                                      <p:cBhvr>
                                        <p:cTn id="31"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0E2C65-7F0C-DA72-D65B-83F47017858F}"/>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88F3D74-7EB8-FFFA-6D7E-07FC3A5E61CD}"/>
              </a:ext>
            </a:extLst>
          </p:cNvPr>
          <p:cNvSpPr txBox="1"/>
          <p:nvPr/>
        </p:nvSpPr>
        <p:spPr>
          <a:xfrm>
            <a:off x="3462493" y="1197705"/>
            <a:ext cx="8236371" cy="5222455"/>
          </a:xfrm>
          <a:prstGeom prst="rect">
            <a:avLst/>
          </a:prstGeom>
          <a:noFill/>
        </p:spPr>
        <p:txBody>
          <a:bodyPr wrap="square" rtlCol="0">
            <a:spAutoFit/>
          </a:bodyPr>
          <a:lstStyle/>
          <a:p>
            <a:pPr algn="just" rtl="1">
              <a:lnSpc>
                <a:spcPct val="150000"/>
              </a:lnSpc>
            </a:pPr>
            <a:endParaRPr lang="ar-SA" sz="700" dirty="0">
              <a:latin typeface="Alexandria" charset="0"/>
              <a:cs typeface="Alexandria" charset="0"/>
            </a:endParaRPr>
          </a:p>
          <a:p>
            <a:pPr algn="just" rtl="1">
              <a:lnSpc>
                <a:spcPct val="150000"/>
              </a:lnSpc>
            </a:pPr>
            <a:r>
              <a:rPr lang="ar-SA" sz="2000" dirty="0">
                <a:latin typeface="Alexandria" charset="0"/>
                <a:cs typeface="Alexandria" charset="0"/>
              </a:rPr>
              <a:t>يمكن للصحفيين الآن </a:t>
            </a:r>
            <a:r>
              <a:rPr lang="ar-SA" sz="2000" dirty="0">
                <a:solidFill>
                  <a:srgbClr val="C00000"/>
                </a:solidFill>
                <a:latin typeface="Alexandria" charset="0"/>
                <a:cs typeface="Alexandria" charset="0"/>
              </a:rPr>
              <a:t>بث الأحداث المباشرة بالفيديو </a:t>
            </a:r>
            <a:r>
              <a:rPr lang="ar-SA" sz="2000" dirty="0">
                <a:latin typeface="Alexandria" charset="0"/>
                <a:cs typeface="Alexandria" charset="0"/>
              </a:rPr>
              <a:t>بجودة</a:t>
            </a:r>
            <a:r>
              <a:rPr lang="en-US" sz="2000" dirty="0">
                <a:latin typeface="Alexandria" charset="0"/>
                <a:cs typeface="Alexandria" charset="0"/>
              </a:rPr>
              <a:t> 4K </a:t>
            </a:r>
            <a:r>
              <a:rPr lang="ar-SA" sz="2000" dirty="0">
                <a:latin typeface="Alexandria" charset="0"/>
                <a:cs typeface="Alexandria" charset="0"/>
              </a:rPr>
              <a:t>أو حتى </a:t>
            </a:r>
            <a:r>
              <a:rPr lang="en-US" sz="2000" dirty="0">
                <a:latin typeface="Alexandria" charset="0"/>
                <a:cs typeface="Alexandria" charset="0"/>
              </a:rPr>
              <a:t>8K </a:t>
            </a:r>
            <a:r>
              <a:rPr lang="ar-SA" sz="2000" dirty="0">
                <a:latin typeface="Alexandria" charset="0"/>
                <a:cs typeface="Alexandria" charset="0"/>
              </a:rPr>
              <a:t> ونقل البيانات الكبيرة مثل الصور والفيديوهات عالية الدقة إلى غرف التحرير في ثوانٍ معدودة.</a:t>
            </a:r>
            <a:endParaRPr lang="en-US" sz="2000" dirty="0">
              <a:latin typeface="Alexandria" charset="0"/>
              <a:cs typeface="Alexandria" charset="0"/>
            </a:endParaRPr>
          </a:p>
          <a:p>
            <a:pPr algn="just" rtl="1">
              <a:lnSpc>
                <a:spcPct val="150000"/>
              </a:lnSpc>
            </a:pPr>
            <a:endParaRPr lang="ar-SA" sz="700" dirty="0">
              <a:latin typeface="Alexandria" charset="0"/>
              <a:cs typeface="Alexandria" charset="0"/>
            </a:endParaRPr>
          </a:p>
          <a:p>
            <a:pPr algn="just" rtl="1">
              <a:lnSpc>
                <a:spcPct val="150000"/>
              </a:lnSpc>
            </a:pPr>
            <a:r>
              <a:rPr lang="ar-SA" sz="2000" dirty="0">
                <a:latin typeface="Alexandria" charset="0"/>
                <a:cs typeface="Alexandria" charset="0"/>
              </a:rPr>
              <a:t>كما ساهمت تقنية الجيل الخامس</a:t>
            </a:r>
            <a:r>
              <a:rPr lang="en-US" sz="2000" dirty="0">
                <a:latin typeface="Alexandria" charset="0"/>
                <a:cs typeface="Alexandria" charset="0"/>
              </a:rPr>
              <a:t> </a:t>
            </a:r>
            <a:r>
              <a:rPr lang="ar-SA" sz="2000" dirty="0">
                <a:latin typeface="Alexandria" charset="0"/>
                <a:cs typeface="Alexandria" charset="0"/>
              </a:rPr>
              <a:t>في تسهيل استخدام الأدوات المتقدمة مثل </a:t>
            </a:r>
            <a:r>
              <a:rPr lang="ar-SA" sz="2000" dirty="0">
                <a:solidFill>
                  <a:srgbClr val="C00000"/>
                </a:solidFill>
                <a:latin typeface="Alexandria" charset="0"/>
                <a:cs typeface="Alexandria" charset="0"/>
              </a:rPr>
              <a:t>الواقع المعزز والواقع الافتراضي </a:t>
            </a:r>
            <a:r>
              <a:rPr lang="ar-SA" sz="2000" dirty="0">
                <a:latin typeface="Alexandria" charset="0"/>
                <a:cs typeface="Alexandria" charset="0"/>
              </a:rPr>
              <a:t>لتقديم تقارير تفاعلية وجذابة.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فضلًا عن تحسين الاتصال بين الصحفيين ومصادرهم عبر </a:t>
            </a:r>
            <a:r>
              <a:rPr lang="ar-SA" sz="2000" dirty="0">
                <a:solidFill>
                  <a:srgbClr val="C00000"/>
                </a:solidFill>
                <a:latin typeface="Alexandria" charset="0"/>
                <a:cs typeface="Alexandria" charset="0"/>
              </a:rPr>
              <a:t>المكالمات</a:t>
            </a:r>
            <a:r>
              <a:rPr lang="ar-SA" sz="2000" dirty="0">
                <a:latin typeface="Alexandria" charset="0"/>
                <a:cs typeface="Alexandria" charset="0"/>
              </a:rPr>
              <a:t> </a:t>
            </a:r>
            <a:r>
              <a:rPr lang="ar-SA" sz="2000" dirty="0">
                <a:solidFill>
                  <a:srgbClr val="C00000"/>
                </a:solidFill>
                <a:latin typeface="Alexandria" charset="0"/>
                <a:cs typeface="Alexandria" charset="0"/>
              </a:rPr>
              <a:t>المرئية فائقة الوضوح</a:t>
            </a:r>
            <a:r>
              <a:rPr lang="ar-SA" sz="2000" dirty="0">
                <a:latin typeface="Alexandria" charset="0"/>
                <a:cs typeface="Alexandria" charset="0"/>
              </a:rPr>
              <a:t>، وجميع هذه التطورات عززت من سرعة التغطية ودقتها، مما ساهم في تلبية متطلبات الجمهور للحصول على الأخبار في </a:t>
            </a:r>
            <a:r>
              <a:rPr lang="ar-SA" sz="2000" dirty="0">
                <a:solidFill>
                  <a:srgbClr val="C00000"/>
                </a:solidFill>
                <a:latin typeface="Alexandria" charset="0"/>
                <a:cs typeface="Alexandria" charset="0"/>
              </a:rPr>
              <a:t>الوقت الحقيقي</a:t>
            </a:r>
            <a:r>
              <a:rPr lang="ar-SA" sz="2000" dirty="0">
                <a:latin typeface="Alexandria" charset="0"/>
                <a:cs typeface="Alexandria" charset="0"/>
              </a:rPr>
              <a:t>.</a:t>
            </a:r>
          </a:p>
        </p:txBody>
      </p:sp>
      <p:grpSp>
        <p:nvGrpSpPr>
          <p:cNvPr id="2" name="Group 1">
            <a:extLst>
              <a:ext uri="{FF2B5EF4-FFF2-40B4-BE49-F238E27FC236}">
                <a16:creationId xmlns:a16="http://schemas.microsoft.com/office/drawing/2014/main" id="{670FE70B-7E0B-88E0-E33D-B918331DE1D5}"/>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25EC1B1-4F26-D9D8-C65A-9F39FDFB648B}"/>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DC81F971-A855-1D0D-64C4-A2A183B10B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pic>
        <p:nvPicPr>
          <p:cNvPr id="7170" name="Picture 2" descr="العمل في صحافة الموبايل: اختيار هاتف ذكي جديد يصلح لصحافة الموبايل ...">
            <a:extLst>
              <a:ext uri="{FF2B5EF4-FFF2-40B4-BE49-F238E27FC236}">
                <a16:creationId xmlns:a16="http://schemas.microsoft.com/office/drawing/2014/main" id="{030644E6-6E37-DCFC-9E7E-0C95CFA0A3F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723" y="3822778"/>
            <a:ext cx="3142012" cy="19805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176" name="Picture 8">
            <a:extLst>
              <a:ext uri="{FF2B5EF4-FFF2-40B4-BE49-F238E27FC236}">
                <a16:creationId xmlns:a16="http://schemas.microsoft.com/office/drawing/2014/main" id="{F89B41EA-96BA-D86A-858C-1A35EC8682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7116" y="1605165"/>
            <a:ext cx="2943225" cy="15525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2FD7846F-996E-83FF-1F4A-19B98A105AB1}"/>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مراحل استخدام الهاتف المحمول</a:t>
            </a:r>
          </a:p>
        </p:txBody>
      </p:sp>
    </p:spTree>
    <p:extLst>
      <p:ext uri="{BB962C8B-B14F-4D97-AF65-F5344CB8AC3E}">
        <p14:creationId xmlns:p14="http://schemas.microsoft.com/office/powerpoint/2010/main" val="1912475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fade">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7176"/>
                                        </p:tgtEl>
                                        <p:attrNameLst>
                                          <p:attrName>style.visibility</p:attrName>
                                        </p:attrNameLst>
                                      </p:cBhvr>
                                      <p:to>
                                        <p:strVal val="visible"/>
                                      </p:to>
                                    </p:set>
                                    <p:animEffect transition="in" filter="barn(inVertical)">
                                      <p:cBhvr>
                                        <p:cTn id="12" dur="500"/>
                                        <p:tgtEl>
                                          <p:spTgt spid="717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fade">
                                      <p:cBhvr>
                                        <p:cTn id="22" dur="500"/>
                                        <p:tgtEl>
                                          <p:spTgt spid="9">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7170"/>
                                        </p:tgtEl>
                                        <p:attrNameLst>
                                          <p:attrName>style.visibility</p:attrName>
                                        </p:attrNameLst>
                                      </p:cBhvr>
                                      <p:to>
                                        <p:strVal val="visible"/>
                                      </p:to>
                                    </p:set>
                                    <p:animEffect transition="in" filter="wipe(down)">
                                      <p:cBhvr>
                                        <p:cTn id="27" dur="5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B80A3-DCC2-DF4B-418C-0CB6AFC1B64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4337FA07-74F2-A85B-7D10-A45DB8A2B769}"/>
              </a:ext>
            </a:extLst>
          </p:cNvPr>
          <p:cNvSpPr txBox="1"/>
          <p:nvPr/>
        </p:nvSpPr>
        <p:spPr>
          <a:xfrm>
            <a:off x="683491" y="1660652"/>
            <a:ext cx="11067705" cy="4939814"/>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شهدت صحافة الهاتف المحمول تطورًا ملحوظًا بفضل التقدم الهائل في </a:t>
            </a:r>
            <a:r>
              <a:rPr lang="ar-SA" sz="2000" dirty="0">
                <a:solidFill>
                  <a:srgbClr val="C00000"/>
                </a:solidFill>
                <a:latin typeface="Alexandria" charset="0"/>
                <a:cs typeface="Alexandria" charset="0"/>
              </a:rPr>
              <a:t>أجيال الهواتف المحمولة</a:t>
            </a:r>
            <a:r>
              <a:rPr lang="ar-SA" sz="2000" dirty="0">
                <a:latin typeface="Alexandria" charset="0"/>
                <a:cs typeface="Alexandria" charset="0"/>
              </a:rPr>
              <a:t>، التي أصبحت جزءًا لا يتجزأ من الحياة اليومية.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منذ الجيل الأول للهواتف المحمولة الذي قدم أساسيات الاتصال اللاسلكي، شهدت الأجهزة تطورًا كبيرًا في </a:t>
            </a:r>
            <a:r>
              <a:rPr lang="ar-SA" sz="2000" dirty="0">
                <a:solidFill>
                  <a:srgbClr val="C00000"/>
                </a:solidFill>
                <a:latin typeface="Alexandria" charset="0"/>
                <a:cs typeface="Alexandria" charset="0"/>
              </a:rPr>
              <a:t>تقنيات الاتصال</a:t>
            </a:r>
            <a:r>
              <a:rPr lang="ar-SA" sz="2000" dirty="0">
                <a:latin typeface="Alexandria" charset="0"/>
                <a:cs typeface="Alexandria" charset="0"/>
              </a:rPr>
              <a:t>، مثل الانتقال من شبكات الجيل الأول</a:t>
            </a:r>
            <a:r>
              <a:rPr lang="en-US" sz="2000" dirty="0">
                <a:latin typeface="Alexandria" charset="0"/>
                <a:cs typeface="Alexandria" charset="0"/>
              </a:rPr>
              <a:t> </a:t>
            </a:r>
            <a:r>
              <a:rPr lang="ar-SA" sz="2000" dirty="0">
                <a:latin typeface="Alexandria" charset="0"/>
                <a:cs typeface="Alexandria" charset="0"/>
              </a:rPr>
              <a:t>إلى شبكات الجيل الخامس</a:t>
            </a:r>
            <a:r>
              <a:rPr lang="en-US" sz="2000" dirty="0">
                <a:latin typeface="Alexandria" charset="0"/>
                <a:cs typeface="Alexandria" charset="0"/>
              </a:rPr>
              <a:t>، </a:t>
            </a:r>
            <a:r>
              <a:rPr lang="ar-SA" sz="2000" dirty="0">
                <a:latin typeface="Alexandria" charset="0"/>
                <a:cs typeface="Alexandria" charset="0"/>
              </a:rPr>
              <a:t>مما أدى إلى تحسين سرعات الاتصال وسعة البيانات بشكل كبير.</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هذا التحول لم يؤثر فقط على طريقة التواصل الشخصي، بل فتح آفاقًا واسعة أمام الصحافة </a:t>
            </a:r>
            <a:r>
              <a:rPr lang="ar-SA" sz="2000" dirty="0">
                <a:solidFill>
                  <a:srgbClr val="C00000"/>
                </a:solidFill>
                <a:latin typeface="Alexandria" charset="0"/>
                <a:cs typeface="Alexandria" charset="0"/>
              </a:rPr>
              <a:t>لتوظيف</a:t>
            </a:r>
            <a:r>
              <a:rPr lang="ar-SA" sz="2000" dirty="0">
                <a:latin typeface="Alexandria" charset="0"/>
                <a:cs typeface="Alexandria" charset="0"/>
              </a:rPr>
              <a:t> هذه </a:t>
            </a:r>
            <a:r>
              <a:rPr lang="ar-SA" sz="2000" dirty="0">
                <a:solidFill>
                  <a:srgbClr val="C00000"/>
                </a:solidFill>
                <a:latin typeface="Alexandria" charset="0"/>
                <a:cs typeface="Alexandria" charset="0"/>
              </a:rPr>
              <a:t>التكنولوجيا</a:t>
            </a:r>
            <a:r>
              <a:rPr lang="ar-SA" sz="2000" dirty="0">
                <a:latin typeface="Alexandria" charset="0"/>
                <a:cs typeface="Alexandria" charset="0"/>
              </a:rPr>
              <a:t> في </a:t>
            </a:r>
            <a:r>
              <a:rPr lang="ar-SA" sz="2000" dirty="0">
                <a:solidFill>
                  <a:srgbClr val="C00000"/>
                </a:solidFill>
                <a:latin typeface="Alexandria" charset="0"/>
                <a:cs typeface="Alexandria" charset="0"/>
              </a:rPr>
              <a:t>صناعة</a:t>
            </a:r>
            <a:r>
              <a:rPr lang="ar-SA" sz="2000" dirty="0">
                <a:latin typeface="Alexandria" charset="0"/>
                <a:cs typeface="Alexandria" charset="0"/>
              </a:rPr>
              <a:t> </a:t>
            </a:r>
            <a:r>
              <a:rPr lang="ar-SA" sz="2000" dirty="0">
                <a:solidFill>
                  <a:srgbClr val="C00000"/>
                </a:solidFill>
                <a:latin typeface="Alexandria" charset="0"/>
                <a:cs typeface="Alexandria" charset="0"/>
              </a:rPr>
              <a:t>الأخبار</a:t>
            </a:r>
            <a:r>
              <a:rPr lang="ar-SA" sz="2000" dirty="0">
                <a:latin typeface="Alexandria" charset="0"/>
                <a:cs typeface="Alexandria" charset="0"/>
              </a:rPr>
              <a:t>.</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وبفضل التطورات في الاتصال، أصبحت الهواتف المحمولة </a:t>
            </a:r>
            <a:r>
              <a:rPr lang="ar-SA" sz="2000" dirty="0">
                <a:solidFill>
                  <a:srgbClr val="C00000"/>
                </a:solidFill>
                <a:latin typeface="Alexandria" charset="0"/>
                <a:cs typeface="Alexandria" charset="0"/>
              </a:rPr>
              <a:t>أداة حيوية لنقل الأخبار </a:t>
            </a:r>
            <a:r>
              <a:rPr lang="ar-SA" sz="2000" dirty="0">
                <a:latin typeface="Alexandria" charset="0"/>
                <a:cs typeface="Alexandria" charset="0"/>
              </a:rPr>
              <a:t>بشكل فوري، مما عزز من سرعة الوصول إلى المعلومات ودقتها.</a:t>
            </a:r>
          </a:p>
        </p:txBody>
      </p:sp>
      <p:grpSp>
        <p:nvGrpSpPr>
          <p:cNvPr id="2" name="Group 1">
            <a:extLst>
              <a:ext uri="{FF2B5EF4-FFF2-40B4-BE49-F238E27FC236}">
                <a16:creationId xmlns:a16="http://schemas.microsoft.com/office/drawing/2014/main" id="{24310F0E-539A-51F8-BCA1-600E49CA2026}"/>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04DE2CDA-82E2-6B85-C425-C245CFD07C30}"/>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3AE92D5-D279-88C4-EDB2-9094134E6A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FA5515C0-1CA2-0B59-7D3D-7D219FCF6893}"/>
              </a:ext>
            </a:extLst>
          </p:cNvPr>
          <p:cNvSpPr txBox="1"/>
          <p:nvPr/>
        </p:nvSpPr>
        <p:spPr>
          <a:xfrm>
            <a:off x="2780145" y="1112108"/>
            <a:ext cx="8702566"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مخلص استفادة الصحافة من تطورات الهاتف المحمول </a:t>
            </a:r>
            <a:endParaRPr lang="en-US" sz="2400" b="1" dirty="0">
              <a:solidFill>
                <a:srgbClr val="203E5F"/>
              </a:solidFill>
              <a:latin typeface="Alexandria" charset="0"/>
              <a:cs typeface="Alexandria" charset="0"/>
            </a:endParaRPr>
          </a:p>
        </p:txBody>
      </p:sp>
      <p:grpSp>
        <p:nvGrpSpPr>
          <p:cNvPr id="7" name="Google Shape;5394;p51">
            <a:extLst>
              <a:ext uri="{FF2B5EF4-FFF2-40B4-BE49-F238E27FC236}">
                <a16:creationId xmlns:a16="http://schemas.microsoft.com/office/drawing/2014/main" id="{ECC3CF31-FD04-6182-7734-838EF05D5379}"/>
              </a:ext>
            </a:extLst>
          </p:cNvPr>
          <p:cNvGrpSpPr/>
          <p:nvPr/>
        </p:nvGrpSpPr>
        <p:grpSpPr>
          <a:xfrm>
            <a:off x="11522078" y="1139188"/>
            <a:ext cx="284533" cy="443569"/>
            <a:chOff x="-47842400" y="2342000"/>
            <a:chExt cx="193000" cy="300875"/>
          </a:xfrm>
        </p:grpSpPr>
        <p:sp>
          <p:nvSpPr>
            <p:cNvPr id="8" name="Google Shape;5395;p51">
              <a:extLst>
                <a:ext uri="{FF2B5EF4-FFF2-40B4-BE49-F238E27FC236}">
                  <a16:creationId xmlns:a16="http://schemas.microsoft.com/office/drawing/2014/main" id="{7B9717C3-FA37-DC9E-B5E5-7246ADC6EED4}"/>
                </a:ext>
              </a:extLst>
            </p:cNvPr>
            <p:cNvSpPr/>
            <p:nvPr/>
          </p:nvSpPr>
          <p:spPr>
            <a:xfrm>
              <a:off x="-47809325" y="2412875"/>
              <a:ext cx="124475" cy="124475"/>
            </a:xfrm>
            <a:custGeom>
              <a:avLst/>
              <a:gdLst/>
              <a:ahLst/>
              <a:cxnLst/>
              <a:rect l="l" t="t" r="r" b="b"/>
              <a:pathLst>
                <a:path w="4979" h="4979" extrusionOk="0">
                  <a:moveTo>
                    <a:pt x="1828" y="725"/>
                  </a:moveTo>
                  <a:cubicBezTo>
                    <a:pt x="2301" y="725"/>
                    <a:pt x="2679" y="1009"/>
                    <a:pt x="2805" y="1418"/>
                  </a:cubicBezTo>
                  <a:lnTo>
                    <a:pt x="1828" y="1418"/>
                  </a:lnTo>
                  <a:cubicBezTo>
                    <a:pt x="1639" y="1418"/>
                    <a:pt x="1482" y="1576"/>
                    <a:pt x="1482" y="1796"/>
                  </a:cubicBezTo>
                  <a:lnTo>
                    <a:pt x="1482" y="2773"/>
                  </a:lnTo>
                  <a:cubicBezTo>
                    <a:pt x="1072" y="2647"/>
                    <a:pt x="757" y="2269"/>
                    <a:pt x="757" y="1796"/>
                  </a:cubicBezTo>
                  <a:cubicBezTo>
                    <a:pt x="757" y="1198"/>
                    <a:pt x="1230" y="725"/>
                    <a:pt x="1828" y="725"/>
                  </a:cubicBezTo>
                  <a:close/>
                  <a:moveTo>
                    <a:pt x="2805" y="2143"/>
                  </a:moveTo>
                  <a:cubicBezTo>
                    <a:pt x="2679" y="2458"/>
                    <a:pt x="2458" y="2678"/>
                    <a:pt x="2175" y="2773"/>
                  </a:cubicBezTo>
                  <a:lnTo>
                    <a:pt x="2175" y="2143"/>
                  </a:lnTo>
                  <a:close/>
                  <a:moveTo>
                    <a:pt x="4286" y="2111"/>
                  </a:moveTo>
                  <a:lnTo>
                    <a:pt x="4286" y="4222"/>
                  </a:lnTo>
                  <a:lnTo>
                    <a:pt x="2143" y="4222"/>
                  </a:lnTo>
                  <a:lnTo>
                    <a:pt x="2143" y="3466"/>
                  </a:lnTo>
                  <a:cubicBezTo>
                    <a:pt x="2805" y="3309"/>
                    <a:pt x="3372" y="2804"/>
                    <a:pt x="3529" y="2111"/>
                  </a:cubicBezTo>
                  <a:close/>
                  <a:moveTo>
                    <a:pt x="1797" y="1"/>
                  </a:moveTo>
                  <a:cubicBezTo>
                    <a:pt x="789" y="1"/>
                    <a:pt x="1" y="788"/>
                    <a:pt x="1" y="1796"/>
                  </a:cubicBezTo>
                  <a:cubicBezTo>
                    <a:pt x="1" y="2647"/>
                    <a:pt x="599" y="3372"/>
                    <a:pt x="1450" y="3529"/>
                  </a:cubicBezTo>
                  <a:lnTo>
                    <a:pt x="1450" y="4632"/>
                  </a:lnTo>
                  <a:cubicBezTo>
                    <a:pt x="1450" y="4821"/>
                    <a:pt x="1576" y="4978"/>
                    <a:pt x="1797" y="4978"/>
                  </a:cubicBezTo>
                  <a:lnTo>
                    <a:pt x="4601" y="4978"/>
                  </a:lnTo>
                  <a:cubicBezTo>
                    <a:pt x="4790" y="4978"/>
                    <a:pt x="4947" y="4821"/>
                    <a:pt x="4947" y="4632"/>
                  </a:cubicBezTo>
                  <a:lnTo>
                    <a:pt x="4947" y="1828"/>
                  </a:lnTo>
                  <a:cubicBezTo>
                    <a:pt x="4979" y="1576"/>
                    <a:pt x="4821" y="1418"/>
                    <a:pt x="4632" y="1418"/>
                  </a:cubicBezTo>
                  <a:lnTo>
                    <a:pt x="3529" y="1418"/>
                  </a:lnTo>
                  <a:cubicBezTo>
                    <a:pt x="3372" y="631"/>
                    <a:pt x="2647"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96;p51">
              <a:extLst>
                <a:ext uri="{FF2B5EF4-FFF2-40B4-BE49-F238E27FC236}">
                  <a16:creationId xmlns:a16="http://schemas.microsoft.com/office/drawing/2014/main" id="{CD50A511-3EF9-46AA-5E3B-5A1D8B12FFB3}"/>
                </a:ext>
              </a:extLst>
            </p:cNvPr>
            <p:cNvSpPr/>
            <p:nvPr/>
          </p:nvSpPr>
          <p:spPr>
            <a:xfrm>
              <a:off x="-47842400" y="2342000"/>
              <a:ext cx="193000" cy="300875"/>
            </a:xfrm>
            <a:custGeom>
              <a:avLst/>
              <a:gdLst/>
              <a:ahLst/>
              <a:cxnLst/>
              <a:rect l="l" t="t" r="r" b="b"/>
              <a:pathLst>
                <a:path w="7720" h="12035" extrusionOk="0">
                  <a:moveTo>
                    <a:pt x="6995" y="725"/>
                  </a:moveTo>
                  <a:lnTo>
                    <a:pt x="6995" y="1418"/>
                  </a:lnTo>
                  <a:lnTo>
                    <a:pt x="662" y="1418"/>
                  </a:lnTo>
                  <a:lnTo>
                    <a:pt x="662" y="725"/>
                  </a:lnTo>
                  <a:close/>
                  <a:moveTo>
                    <a:pt x="7058" y="2142"/>
                  </a:moveTo>
                  <a:lnTo>
                    <a:pt x="7058" y="8506"/>
                  </a:lnTo>
                  <a:lnTo>
                    <a:pt x="694" y="8506"/>
                  </a:lnTo>
                  <a:lnTo>
                    <a:pt x="694" y="2142"/>
                  </a:lnTo>
                  <a:close/>
                  <a:moveTo>
                    <a:pt x="7058" y="9200"/>
                  </a:moveTo>
                  <a:lnTo>
                    <a:pt x="7058" y="11310"/>
                  </a:lnTo>
                  <a:lnTo>
                    <a:pt x="694" y="11310"/>
                  </a:lnTo>
                  <a:lnTo>
                    <a:pt x="694" y="9200"/>
                  </a:lnTo>
                  <a:close/>
                  <a:moveTo>
                    <a:pt x="347" y="0"/>
                  </a:moveTo>
                  <a:cubicBezTo>
                    <a:pt x="158" y="0"/>
                    <a:pt x="1" y="158"/>
                    <a:pt x="1" y="378"/>
                  </a:cubicBezTo>
                  <a:lnTo>
                    <a:pt x="1" y="11657"/>
                  </a:lnTo>
                  <a:cubicBezTo>
                    <a:pt x="1" y="11877"/>
                    <a:pt x="158" y="12035"/>
                    <a:pt x="347" y="12035"/>
                  </a:cubicBezTo>
                  <a:lnTo>
                    <a:pt x="7373" y="12035"/>
                  </a:lnTo>
                  <a:cubicBezTo>
                    <a:pt x="7562" y="12035"/>
                    <a:pt x="7719" y="11877"/>
                    <a:pt x="7719" y="11657"/>
                  </a:cubicBezTo>
                  <a:lnTo>
                    <a:pt x="7719" y="378"/>
                  </a:lnTo>
                  <a:cubicBezTo>
                    <a:pt x="7719" y="158"/>
                    <a:pt x="7562" y="0"/>
                    <a:pt x="7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97;p51">
              <a:extLst>
                <a:ext uri="{FF2B5EF4-FFF2-40B4-BE49-F238E27FC236}">
                  <a16:creationId xmlns:a16="http://schemas.microsoft.com/office/drawing/2014/main" id="{9BA9651E-6535-37C9-5D1F-4DC0354F656D}"/>
                </a:ext>
              </a:extLst>
            </p:cNvPr>
            <p:cNvSpPr/>
            <p:nvPr/>
          </p:nvSpPr>
          <p:spPr>
            <a:xfrm>
              <a:off x="-47772300" y="2589300"/>
              <a:ext cx="52800" cy="18150"/>
            </a:xfrm>
            <a:custGeom>
              <a:avLst/>
              <a:gdLst/>
              <a:ahLst/>
              <a:cxnLst/>
              <a:rect l="l" t="t" r="r" b="b"/>
              <a:pathLst>
                <a:path w="2112" h="726" extrusionOk="0">
                  <a:moveTo>
                    <a:pt x="347" y="1"/>
                  </a:moveTo>
                  <a:cubicBezTo>
                    <a:pt x="158" y="1"/>
                    <a:pt x="1" y="158"/>
                    <a:pt x="1" y="347"/>
                  </a:cubicBezTo>
                  <a:cubicBezTo>
                    <a:pt x="1" y="568"/>
                    <a:pt x="158" y="725"/>
                    <a:pt x="347" y="725"/>
                  </a:cubicBezTo>
                  <a:lnTo>
                    <a:pt x="1765" y="725"/>
                  </a:lnTo>
                  <a:cubicBezTo>
                    <a:pt x="1954" y="725"/>
                    <a:pt x="2111" y="568"/>
                    <a:pt x="2111" y="347"/>
                  </a:cubicBezTo>
                  <a:cubicBezTo>
                    <a:pt x="2111"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 name="TextBox 4">
            <a:extLst>
              <a:ext uri="{FF2B5EF4-FFF2-40B4-BE49-F238E27FC236}">
                <a16:creationId xmlns:a16="http://schemas.microsoft.com/office/drawing/2014/main" id="{6A1C2AE0-01FF-9A7C-FC7A-64915321E6B4}"/>
              </a:ext>
            </a:extLst>
          </p:cNvPr>
          <p:cNvSpPr txBox="1"/>
          <p:nvPr/>
        </p:nvSpPr>
        <p:spPr>
          <a:xfrm>
            <a:off x="5495636" y="163600"/>
            <a:ext cx="6610529"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مخلص استفادة الصحافة من تطورات الهاتف المحمول </a:t>
            </a:r>
          </a:p>
        </p:txBody>
      </p:sp>
    </p:spTree>
    <p:extLst>
      <p:ext uri="{BB962C8B-B14F-4D97-AF65-F5344CB8AC3E}">
        <p14:creationId xmlns:p14="http://schemas.microsoft.com/office/powerpoint/2010/main" val="2807012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fade">
                                      <p:cBhvr>
                                        <p:cTn id="17" dur="500"/>
                                        <p:tgtEl>
                                          <p:spTgt spid="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fade">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6" end="6"/>
                                            </p:txEl>
                                          </p:spTgt>
                                        </p:tgtEl>
                                        <p:attrNameLst>
                                          <p:attrName>style.visibility</p:attrName>
                                        </p:attrNameLst>
                                      </p:cBhvr>
                                      <p:to>
                                        <p:strVal val="visible"/>
                                      </p:to>
                                    </p:set>
                                    <p:animEffect transition="in" filter="fade">
                                      <p:cBhvr>
                                        <p:cTn id="3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B80A3-DCC2-DF4B-418C-0CB6AFC1B64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4337FA07-74F2-A85B-7D10-A45DB8A2B769}"/>
              </a:ext>
            </a:extLst>
          </p:cNvPr>
          <p:cNvSpPr txBox="1"/>
          <p:nvPr/>
        </p:nvSpPr>
        <p:spPr>
          <a:xfrm>
            <a:off x="683491" y="1660652"/>
            <a:ext cx="11067705" cy="4478149"/>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مع تطور أجيال الهواتف المحمولة، زادت قدرة الأجهزة على التقاط الصور والفيديو بجودة عالية، وهو ما ساهم في تعزيز </a:t>
            </a:r>
            <a:r>
              <a:rPr lang="ar-SA" sz="2000" dirty="0">
                <a:solidFill>
                  <a:srgbClr val="C00000"/>
                </a:solidFill>
                <a:latin typeface="Alexandria" charset="0"/>
                <a:cs typeface="Alexandria" charset="0"/>
              </a:rPr>
              <a:t>صحافة المواطن</a:t>
            </a:r>
            <a:r>
              <a:rPr lang="ar-SA" sz="2000" dirty="0">
                <a:latin typeface="Alexandria" charset="0"/>
                <a:cs typeface="Alexandria" charset="0"/>
              </a:rPr>
              <a:t>.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سمحت هذه القدرات للصحفيين وغيرهم من الأفراد </a:t>
            </a:r>
            <a:r>
              <a:rPr lang="ar-SA" sz="2000" dirty="0">
                <a:solidFill>
                  <a:srgbClr val="C00000"/>
                </a:solidFill>
                <a:latin typeface="Alexandria" charset="0"/>
                <a:cs typeface="Alexandria" charset="0"/>
              </a:rPr>
              <a:t>بتوثيق الأحداث</a:t>
            </a:r>
            <a:r>
              <a:rPr lang="ar-SA" sz="2000" dirty="0">
                <a:latin typeface="Alexandria" charset="0"/>
                <a:cs typeface="Alexandria" charset="0"/>
              </a:rPr>
              <a:t> الجارية مباشرة من مواقعها، مما أدى إلى تقليل الاعتماد على وسائل الإعلام التقليدية.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على سبيل المثال، كان للهواتف المحمولة المزودة </a:t>
            </a:r>
            <a:r>
              <a:rPr lang="ar-SA" sz="2000" dirty="0">
                <a:solidFill>
                  <a:srgbClr val="C00000"/>
                </a:solidFill>
                <a:latin typeface="Alexandria" charset="0"/>
                <a:cs typeface="Alexandria" charset="0"/>
              </a:rPr>
              <a:t>بكاميرات متقدمة</a:t>
            </a:r>
            <a:r>
              <a:rPr lang="ar-SA" sz="2000" dirty="0">
                <a:latin typeface="Alexandria" charset="0"/>
                <a:cs typeface="Alexandria" charset="0"/>
              </a:rPr>
              <a:t> القدرة على تصوير فيديوهات </a:t>
            </a:r>
            <a:r>
              <a:rPr lang="ar-SA" sz="2000" dirty="0">
                <a:solidFill>
                  <a:srgbClr val="C00000"/>
                </a:solidFill>
                <a:latin typeface="Alexandria" charset="0"/>
                <a:cs typeface="Alexandria" charset="0"/>
              </a:rPr>
              <a:t>عالية الجودة</a:t>
            </a:r>
            <a:r>
              <a:rPr lang="ar-SA" sz="2000" dirty="0">
                <a:latin typeface="Alexandria" charset="0"/>
                <a:cs typeface="Alexandria" charset="0"/>
              </a:rPr>
              <a:t> تُستخدم في نشرات الأخبار أو حتى في الأفلام الوثائقية.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هذا النوع من التطور أسهم في </a:t>
            </a:r>
            <a:r>
              <a:rPr lang="ar-SA" sz="2000" dirty="0">
                <a:solidFill>
                  <a:srgbClr val="C00000"/>
                </a:solidFill>
                <a:latin typeface="Alexandria" charset="0"/>
                <a:cs typeface="Alexandria" charset="0"/>
              </a:rPr>
              <a:t>تمكين الأفراد</a:t>
            </a:r>
            <a:r>
              <a:rPr lang="ar-SA" sz="2000" dirty="0">
                <a:latin typeface="Alexandria" charset="0"/>
                <a:cs typeface="Alexandria" charset="0"/>
              </a:rPr>
              <a:t> من أن يصبحوا </a:t>
            </a:r>
            <a:r>
              <a:rPr lang="ar-SA" sz="2000" dirty="0">
                <a:solidFill>
                  <a:srgbClr val="C00000"/>
                </a:solidFill>
                <a:latin typeface="Alexandria" charset="0"/>
                <a:cs typeface="Alexandria" charset="0"/>
              </a:rPr>
              <a:t>مراسلين</a:t>
            </a:r>
            <a:r>
              <a:rPr lang="ar-SA" sz="2000" dirty="0">
                <a:latin typeface="Alexandria" charset="0"/>
                <a:cs typeface="Alexandria" charset="0"/>
              </a:rPr>
              <a:t> </a:t>
            </a:r>
            <a:r>
              <a:rPr lang="ar-SA" sz="2000" dirty="0">
                <a:solidFill>
                  <a:srgbClr val="C00000"/>
                </a:solidFill>
                <a:latin typeface="Alexandria" charset="0"/>
                <a:cs typeface="Alexandria" charset="0"/>
              </a:rPr>
              <a:t>فوريين</a:t>
            </a:r>
            <a:r>
              <a:rPr lang="ar-SA" sz="2000" dirty="0">
                <a:latin typeface="Alexandria" charset="0"/>
                <a:cs typeface="Alexandria" charset="0"/>
              </a:rPr>
              <a:t>، مما زاد من تنوع المصادر الإخبارية.</a:t>
            </a:r>
          </a:p>
        </p:txBody>
      </p:sp>
      <p:grpSp>
        <p:nvGrpSpPr>
          <p:cNvPr id="2" name="Group 1">
            <a:extLst>
              <a:ext uri="{FF2B5EF4-FFF2-40B4-BE49-F238E27FC236}">
                <a16:creationId xmlns:a16="http://schemas.microsoft.com/office/drawing/2014/main" id="{24310F0E-539A-51F8-BCA1-600E49CA2026}"/>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04DE2CDA-82E2-6B85-C425-C245CFD07C30}"/>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3AE92D5-D279-88C4-EDB2-9094134E6A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6A1C2AE0-01FF-9A7C-FC7A-64915321E6B4}"/>
              </a:ext>
            </a:extLst>
          </p:cNvPr>
          <p:cNvSpPr txBox="1"/>
          <p:nvPr/>
        </p:nvSpPr>
        <p:spPr>
          <a:xfrm>
            <a:off x="5495636" y="163600"/>
            <a:ext cx="6610529"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مخلص استفادة الصحافة من تطورات الهاتف المحمول </a:t>
            </a:r>
          </a:p>
        </p:txBody>
      </p:sp>
    </p:spTree>
    <p:extLst>
      <p:ext uri="{BB962C8B-B14F-4D97-AF65-F5344CB8AC3E}">
        <p14:creationId xmlns:p14="http://schemas.microsoft.com/office/powerpoint/2010/main" val="2666266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B80A3-DCC2-DF4B-418C-0CB6AFC1B64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4337FA07-74F2-A85B-7D10-A45DB8A2B769}"/>
              </a:ext>
            </a:extLst>
          </p:cNvPr>
          <p:cNvSpPr txBox="1"/>
          <p:nvPr/>
        </p:nvSpPr>
        <p:spPr>
          <a:xfrm>
            <a:off x="683491" y="1660652"/>
            <a:ext cx="11067705" cy="4478149"/>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التطور في تقنيات معالجة البيانات </a:t>
            </a:r>
            <a:r>
              <a:rPr lang="ar-SA" sz="2000" dirty="0">
                <a:solidFill>
                  <a:srgbClr val="C00000"/>
                </a:solidFill>
                <a:latin typeface="Alexandria" charset="0"/>
                <a:cs typeface="Alexandria" charset="0"/>
              </a:rPr>
              <a:t>والذكاء الاصطناعي</a:t>
            </a:r>
            <a:r>
              <a:rPr lang="ar-SA" sz="2000" dirty="0">
                <a:latin typeface="Alexandria" charset="0"/>
                <a:cs typeface="Alexandria" charset="0"/>
              </a:rPr>
              <a:t> المدمجة في الهواتف المحمولة أضاف بُعدًا جديدًا لصحافة الهاتف المحمول.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بفضل هذه التقنيات أصبح بالإمكان </a:t>
            </a:r>
            <a:r>
              <a:rPr lang="ar-SA" sz="2000" dirty="0">
                <a:solidFill>
                  <a:srgbClr val="C00000"/>
                </a:solidFill>
                <a:latin typeface="Alexandria" charset="0"/>
                <a:cs typeface="Alexandria" charset="0"/>
              </a:rPr>
              <a:t>تحليل البيانات الضخمة</a:t>
            </a:r>
            <a:r>
              <a:rPr lang="ar-SA" sz="2000" dirty="0">
                <a:latin typeface="Alexandria" charset="0"/>
                <a:cs typeface="Alexandria" charset="0"/>
              </a:rPr>
              <a:t> </a:t>
            </a:r>
            <a:r>
              <a:rPr lang="ar-SA" sz="2000" dirty="0">
                <a:solidFill>
                  <a:srgbClr val="C00000"/>
                </a:solidFill>
                <a:latin typeface="Alexandria" charset="0"/>
                <a:cs typeface="Alexandria" charset="0"/>
              </a:rPr>
              <a:t>وتصنيف الأخبار</a:t>
            </a:r>
            <a:r>
              <a:rPr lang="ar-SA" sz="2000" dirty="0">
                <a:latin typeface="Alexandria" charset="0"/>
                <a:cs typeface="Alexandria" charset="0"/>
              </a:rPr>
              <a:t> بناءً على اهتمامات المستخدمين، مما جعل الأخبار أكثر تخصيصًا. </a:t>
            </a:r>
          </a:p>
          <a:p>
            <a:pPr algn="just" rtl="1">
              <a:lnSpc>
                <a:spcPct val="150000"/>
              </a:lnSpc>
            </a:pPr>
            <a:endParaRPr lang="ar-SA" sz="1000"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تطبيقات</a:t>
            </a:r>
            <a:r>
              <a:rPr lang="ar-SA" sz="2000" dirty="0">
                <a:latin typeface="Alexandria" charset="0"/>
                <a:cs typeface="Alexandria" charset="0"/>
              </a:rPr>
              <a:t> مثل توصيات الأخبار </a:t>
            </a:r>
            <a:r>
              <a:rPr lang="ar-SA" sz="2000" dirty="0">
                <a:solidFill>
                  <a:srgbClr val="C00000"/>
                </a:solidFill>
                <a:latin typeface="Alexandria" charset="0"/>
                <a:cs typeface="Alexandria" charset="0"/>
              </a:rPr>
              <a:t>والمساعدين</a:t>
            </a:r>
            <a:r>
              <a:rPr lang="ar-SA" sz="2000" dirty="0">
                <a:latin typeface="Alexandria" charset="0"/>
                <a:cs typeface="Alexandria" charset="0"/>
              </a:rPr>
              <a:t> الشخصيين </a:t>
            </a:r>
            <a:r>
              <a:rPr lang="ar-SA" sz="2000" dirty="0">
                <a:solidFill>
                  <a:srgbClr val="C00000"/>
                </a:solidFill>
                <a:latin typeface="Alexandria" charset="0"/>
                <a:cs typeface="Alexandria" charset="0"/>
              </a:rPr>
              <a:t>الرقميين</a:t>
            </a:r>
            <a:r>
              <a:rPr lang="ar-SA" sz="2000" dirty="0">
                <a:latin typeface="Alexandria" charset="0"/>
                <a:cs typeface="Alexandria" charset="0"/>
              </a:rPr>
              <a:t> تستفيد من هذه التقنيات لتقديم محتوى يلبي احتياجات المستخدمين.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هذا التخصيص أدى إلى تغيير جذري في كيفية استهلاك الأخبار، حيث أصبحت الهواتف المحمولة </a:t>
            </a:r>
            <a:r>
              <a:rPr lang="ar-SA" sz="2000" dirty="0">
                <a:solidFill>
                  <a:srgbClr val="C00000"/>
                </a:solidFill>
                <a:latin typeface="Alexandria" charset="0"/>
                <a:cs typeface="Alexandria" charset="0"/>
              </a:rPr>
              <a:t>الوسيلة الأولى</a:t>
            </a:r>
            <a:r>
              <a:rPr lang="ar-SA" sz="2000" dirty="0">
                <a:latin typeface="Alexandria" charset="0"/>
                <a:cs typeface="Alexandria" charset="0"/>
              </a:rPr>
              <a:t> للحصول على المعلومات لدى شريحة كبيرة من الجمهور.</a:t>
            </a:r>
          </a:p>
        </p:txBody>
      </p:sp>
      <p:grpSp>
        <p:nvGrpSpPr>
          <p:cNvPr id="2" name="Group 1">
            <a:extLst>
              <a:ext uri="{FF2B5EF4-FFF2-40B4-BE49-F238E27FC236}">
                <a16:creationId xmlns:a16="http://schemas.microsoft.com/office/drawing/2014/main" id="{24310F0E-539A-51F8-BCA1-600E49CA2026}"/>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04DE2CDA-82E2-6B85-C425-C245CFD07C30}"/>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3AE92D5-D279-88C4-EDB2-9094134E6A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6A1C2AE0-01FF-9A7C-FC7A-64915321E6B4}"/>
              </a:ext>
            </a:extLst>
          </p:cNvPr>
          <p:cNvSpPr txBox="1"/>
          <p:nvPr/>
        </p:nvSpPr>
        <p:spPr>
          <a:xfrm>
            <a:off x="5495636" y="163600"/>
            <a:ext cx="6610529"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مخلص استفادة الصحافة من تطورات الهاتف المحمول </a:t>
            </a:r>
          </a:p>
        </p:txBody>
      </p:sp>
    </p:spTree>
    <p:extLst>
      <p:ext uri="{BB962C8B-B14F-4D97-AF65-F5344CB8AC3E}">
        <p14:creationId xmlns:p14="http://schemas.microsoft.com/office/powerpoint/2010/main" val="17260063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B80A3-DCC2-DF4B-418C-0CB6AFC1B64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4337FA07-74F2-A85B-7D10-A45DB8A2B769}"/>
              </a:ext>
            </a:extLst>
          </p:cNvPr>
          <p:cNvSpPr txBox="1"/>
          <p:nvPr/>
        </p:nvSpPr>
        <p:spPr>
          <a:xfrm>
            <a:off x="683491" y="1660652"/>
            <a:ext cx="11067705" cy="4478149"/>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من ناحية أخرى أدى </a:t>
            </a:r>
            <a:r>
              <a:rPr lang="ar-SA" sz="2000" dirty="0">
                <a:solidFill>
                  <a:srgbClr val="C00000"/>
                </a:solidFill>
                <a:latin typeface="Alexandria" charset="0"/>
                <a:cs typeface="Alexandria" charset="0"/>
              </a:rPr>
              <a:t>تطور الشاشات عالية الجودة</a:t>
            </a:r>
            <a:r>
              <a:rPr lang="ar-SA" sz="2000" dirty="0">
                <a:latin typeface="Alexandria" charset="0"/>
                <a:cs typeface="Alexandria" charset="0"/>
              </a:rPr>
              <a:t> والأجهزة ذات التصميم المدمج دورًا أساسيًا في تحسين تجربة المستخدم.</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تتيح الهواتف الذكية الحديثة </a:t>
            </a:r>
            <a:r>
              <a:rPr lang="ar-SA" sz="2000" dirty="0">
                <a:solidFill>
                  <a:srgbClr val="C00000"/>
                </a:solidFill>
                <a:latin typeface="Alexandria" charset="0"/>
                <a:cs typeface="Alexandria" charset="0"/>
              </a:rPr>
              <a:t>عرض</a:t>
            </a:r>
            <a:r>
              <a:rPr lang="ar-SA" sz="2000" dirty="0">
                <a:latin typeface="Alexandria" charset="0"/>
                <a:cs typeface="Alexandria" charset="0"/>
              </a:rPr>
              <a:t> الأخبار والصور والفيديوهات بطريقة </a:t>
            </a:r>
            <a:r>
              <a:rPr lang="ar-SA" sz="2000" dirty="0">
                <a:solidFill>
                  <a:srgbClr val="C00000"/>
                </a:solidFill>
                <a:latin typeface="Alexandria" charset="0"/>
                <a:cs typeface="Alexandria" charset="0"/>
              </a:rPr>
              <a:t>جذابة</a:t>
            </a:r>
            <a:r>
              <a:rPr lang="ar-SA" sz="2000" dirty="0">
                <a:latin typeface="Alexandria" charset="0"/>
                <a:cs typeface="Alexandria" charset="0"/>
              </a:rPr>
              <a:t> </a:t>
            </a:r>
            <a:r>
              <a:rPr lang="ar-SA" sz="2000" dirty="0">
                <a:solidFill>
                  <a:srgbClr val="C00000"/>
                </a:solidFill>
                <a:latin typeface="Alexandria" charset="0"/>
                <a:cs typeface="Alexandria" charset="0"/>
              </a:rPr>
              <a:t>بصريًا</a:t>
            </a:r>
            <a:r>
              <a:rPr lang="ar-SA" sz="2000" dirty="0">
                <a:latin typeface="Alexandria" charset="0"/>
                <a:cs typeface="Alexandria" charset="0"/>
              </a:rPr>
              <a:t>، مما يعزز من تفاعل الجمهور مع المحتوى.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وساعدت الواجهات التفاعلية والتطبيقات المصممة خصيصًا لصحافة الهاتف المحمول على تقديم الأخبار بطريقة أكثر سهولة وسرعة.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هذه التطورات لم تعزز فقط من تجربة المستخدم، بل شجعت أيضًا وسائل الإعلام على تطوير </a:t>
            </a:r>
            <a:r>
              <a:rPr lang="ar-SA" sz="2000" dirty="0">
                <a:solidFill>
                  <a:srgbClr val="C00000"/>
                </a:solidFill>
                <a:latin typeface="Alexandria" charset="0"/>
                <a:cs typeface="Alexandria" charset="0"/>
              </a:rPr>
              <a:t>تطبيقاتها الخاصة</a:t>
            </a:r>
            <a:r>
              <a:rPr lang="ar-SA" sz="2000" dirty="0">
                <a:latin typeface="Alexandria" charset="0"/>
                <a:cs typeface="Alexandria" charset="0"/>
              </a:rPr>
              <a:t> لجذب مزيد من الجمهور.</a:t>
            </a:r>
          </a:p>
        </p:txBody>
      </p:sp>
      <p:grpSp>
        <p:nvGrpSpPr>
          <p:cNvPr id="2" name="Group 1">
            <a:extLst>
              <a:ext uri="{FF2B5EF4-FFF2-40B4-BE49-F238E27FC236}">
                <a16:creationId xmlns:a16="http://schemas.microsoft.com/office/drawing/2014/main" id="{24310F0E-539A-51F8-BCA1-600E49CA2026}"/>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04DE2CDA-82E2-6B85-C425-C245CFD07C30}"/>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3AE92D5-D279-88C4-EDB2-9094134E6A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6A1C2AE0-01FF-9A7C-FC7A-64915321E6B4}"/>
              </a:ext>
            </a:extLst>
          </p:cNvPr>
          <p:cNvSpPr txBox="1"/>
          <p:nvPr/>
        </p:nvSpPr>
        <p:spPr>
          <a:xfrm>
            <a:off x="5495636" y="163600"/>
            <a:ext cx="6610529"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مخلص استفادة الصحافة من تطورات الهاتف المحمول </a:t>
            </a:r>
          </a:p>
        </p:txBody>
      </p:sp>
    </p:spTree>
    <p:extLst>
      <p:ext uri="{BB962C8B-B14F-4D97-AF65-F5344CB8AC3E}">
        <p14:creationId xmlns:p14="http://schemas.microsoft.com/office/powerpoint/2010/main" val="3284569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B80A3-DCC2-DF4B-418C-0CB6AFC1B64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4337FA07-74F2-A85B-7D10-A45DB8A2B769}"/>
              </a:ext>
            </a:extLst>
          </p:cNvPr>
          <p:cNvSpPr txBox="1"/>
          <p:nvPr/>
        </p:nvSpPr>
        <p:spPr>
          <a:xfrm>
            <a:off x="683491" y="1660652"/>
            <a:ext cx="11067705" cy="4478149"/>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التقدم في تقنيات الاتصالات اللاسلكية</a:t>
            </a:r>
            <a:r>
              <a:rPr lang="en-US" sz="2000" dirty="0">
                <a:latin typeface="Alexandria" charset="0"/>
                <a:cs typeface="Alexandria" charset="0"/>
              </a:rPr>
              <a:t>، </a:t>
            </a:r>
            <a:r>
              <a:rPr lang="ar-SA" sz="2000" dirty="0">
                <a:latin typeface="Alexandria" charset="0"/>
                <a:cs typeface="Alexandria" charset="0"/>
              </a:rPr>
              <a:t>جنبًا إلى جنب مع زيادة </a:t>
            </a:r>
            <a:r>
              <a:rPr lang="ar-SA" sz="2000" dirty="0">
                <a:solidFill>
                  <a:srgbClr val="C00000"/>
                </a:solidFill>
                <a:latin typeface="Alexandria" charset="0"/>
                <a:cs typeface="Alexandria" charset="0"/>
              </a:rPr>
              <a:t>تغطية الإنترنت</a:t>
            </a:r>
            <a:r>
              <a:rPr lang="ar-SA" sz="2000" dirty="0">
                <a:latin typeface="Alexandria" charset="0"/>
                <a:cs typeface="Alexandria" charset="0"/>
              </a:rPr>
              <a:t> عالميًا، جعل من الممكن الوصول إلى الأخبار في أي وقت ومن أي مكان.</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ساعد هذا الأمر الصحفيين على نقل الأخبار بشكل فوري </a:t>
            </a:r>
            <a:r>
              <a:rPr lang="ar-SA" sz="2000" dirty="0">
                <a:solidFill>
                  <a:srgbClr val="C00000"/>
                </a:solidFill>
                <a:latin typeface="Alexandria" charset="0"/>
                <a:cs typeface="Alexandria" charset="0"/>
              </a:rPr>
              <a:t>دون الحاجة </a:t>
            </a:r>
            <a:r>
              <a:rPr lang="ar-SA" sz="2000" dirty="0">
                <a:latin typeface="Alexandria" charset="0"/>
                <a:cs typeface="Alexandria" charset="0"/>
              </a:rPr>
              <a:t>إلى الاعتماد على استوديوهات أو مكاتب تحرير.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كما أتاح هذا التطور للمستخدمين الوصول إلى الأخبار بسرعة كبيرة، مما خلق </a:t>
            </a:r>
            <a:r>
              <a:rPr lang="ar-SA" sz="2000" dirty="0">
                <a:solidFill>
                  <a:srgbClr val="C00000"/>
                </a:solidFill>
                <a:latin typeface="Alexandria" charset="0"/>
                <a:cs typeface="Alexandria" charset="0"/>
              </a:rPr>
              <a:t>بيئة</a:t>
            </a:r>
            <a:r>
              <a:rPr lang="ar-SA" sz="2000" dirty="0">
                <a:latin typeface="Alexandria" charset="0"/>
                <a:cs typeface="Alexandria" charset="0"/>
              </a:rPr>
              <a:t> </a:t>
            </a:r>
            <a:r>
              <a:rPr lang="ar-SA" sz="2000" dirty="0">
                <a:solidFill>
                  <a:srgbClr val="C00000"/>
                </a:solidFill>
                <a:latin typeface="Alexandria" charset="0"/>
                <a:cs typeface="Alexandria" charset="0"/>
              </a:rPr>
              <a:t>معلوماتية</a:t>
            </a:r>
            <a:r>
              <a:rPr lang="ar-SA" sz="2000" dirty="0">
                <a:latin typeface="Alexandria" charset="0"/>
                <a:cs typeface="Alexandria" charset="0"/>
              </a:rPr>
              <a:t> </a:t>
            </a:r>
            <a:r>
              <a:rPr lang="ar-SA" sz="2000" dirty="0">
                <a:solidFill>
                  <a:srgbClr val="C00000"/>
                </a:solidFill>
                <a:latin typeface="Alexandria" charset="0"/>
                <a:cs typeface="Alexandria" charset="0"/>
              </a:rPr>
              <a:t>ديناميكية</a:t>
            </a:r>
            <a:r>
              <a:rPr lang="ar-SA" sz="2000" dirty="0">
                <a:latin typeface="Alexandria" charset="0"/>
                <a:cs typeface="Alexandria" charset="0"/>
              </a:rPr>
              <a:t>.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استفادت وسائل الإعلام من هذه البيئة من خلال تقديم خدمات إخبارية متاحة على مدار الساعة، مما ساهم في زيادة اعتماد الجمهور على</a:t>
            </a:r>
            <a:r>
              <a:rPr lang="ar-SA" sz="2000" dirty="0">
                <a:solidFill>
                  <a:srgbClr val="C00000"/>
                </a:solidFill>
                <a:latin typeface="Alexandria" charset="0"/>
                <a:cs typeface="Alexandria" charset="0"/>
              </a:rPr>
              <a:t> الهواتف المحمولة كمصدر رئيسي للمعلومات</a:t>
            </a:r>
            <a:r>
              <a:rPr lang="ar-SA" sz="2000" dirty="0">
                <a:latin typeface="Alexandria" charset="0"/>
                <a:cs typeface="Alexandria" charset="0"/>
              </a:rPr>
              <a:t>.</a:t>
            </a:r>
          </a:p>
        </p:txBody>
      </p:sp>
      <p:grpSp>
        <p:nvGrpSpPr>
          <p:cNvPr id="2" name="Group 1">
            <a:extLst>
              <a:ext uri="{FF2B5EF4-FFF2-40B4-BE49-F238E27FC236}">
                <a16:creationId xmlns:a16="http://schemas.microsoft.com/office/drawing/2014/main" id="{24310F0E-539A-51F8-BCA1-600E49CA2026}"/>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04DE2CDA-82E2-6B85-C425-C245CFD07C30}"/>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3AE92D5-D279-88C4-EDB2-9094134E6A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6A1C2AE0-01FF-9A7C-FC7A-64915321E6B4}"/>
              </a:ext>
            </a:extLst>
          </p:cNvPr>
          <p:cNvSpPr txBox="1"/>
          <p:nvPr/>
        </p:nvSpPr>
        <p:spPr>
          <a:xfrm>
            <a:off x="5495636" y="163600"/>
            <a:ext cx="6610529"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مخلص استفادة الصحافة من تطورات الهاتف المحمول </a:t>
            </a:r>
          </a:p>
        </p:txBody>
      </p:sp>
    </p:spTree>
    <p:extLst>
      <p:ext uri="{BB962C8B-B14F-4D97-AF65-F5344CB8AC3E}">
        <p14:creationId xmlns:p14="http://schemas.microsoft.com/office/powerpoint/2010/main" val="7802361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B80A3-DCC2-DF4B-418C-0CB6AFC1B64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4337FA07-74F2-A85B-7D10-A45DB8A2B769}"/>
              </a:ext>
            </a:extLst>
          </p:cNvPr>
          <p:cNvSpPr txBox="1"/>
          <p:nvPr/>
        </p:nvSpPr>
        <p:spPr>
          <a:xfrm>
            <a:off x="683491" y="1660652"/>
            <a:ext cx="11067705" cy="3785652"/>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كما أثرت أجيال الهواتف المحمولة على </a:t>
            </a:r>
            <a:r>
              <a:rPr lang="ar-SA" sz="2000" dirty="0">
                <a:solidFill>
                  <a:srgbClr val="C00000"/>
                </a:solidFill>
                <a:latin typeface="Alexandria" charset="0"/>
                <a:cs typeface="Alexandria" charset="0"/>
              </a:rPr>
              <a:t>تنسيق المحتوى </a:t>
            </a:r>
            <a:r>
              <a:rPr lang="ar-SA" sz="2000" dirty="0">
                <a:latin typeface="Alexandria" charset="0"/>
                <a:cs typeface="Alexandria" charset="0"/>
              </a:rPr>
              <a:t>الإخباري، حيث أن تطور التطبيقات والأدوات المدمجة مع الهواتف الذكية، مثل برامج المونتاج وتحرير النصوص، مكّن الصحفيين من إنتاج محتوى عالي الجودة بسرعة فائقة.</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وأصبحت التقنيات المرتبطة </a:t>
            </a:r>
            <a:r>
              <a:rPr lang="ar-SA" sz="2000" dirty="0">
                <a:solidFill>
                  <a:srgbClr val="C00000"/>
                </a:solidFill>
                <a:latin typeface="Alexandria" charset="0"/>
                <a:cs typeface="Alexandria" charset="0"/>
              </a:rPr>
              <a:t>بالواقع المعزز والواقع الافتراضي </a:t>
            </a:r>
            <a:r>
              <a:rPr lang="ar-SA" sz="2000" dirty="0">
                <a:latin typeface="Alexandria" charset="0"/>
                <a:cs typeface="Alexandria" charset="0"/>
              </a:rPr>
              <a:t>تُستخدم بشكل متزايد في تقديم تقارير إخبارية تفاعلية، مما يفتح آفاقًا جديدة أمام صحافة الهاتف المحمول. </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هذه التقنيات ساهمت في </a:t>
            </a:r>
            <a:r>
              <a:rPr lang="ar-SA" sz="2000" dirty="0">
                <a:solidFill>
                  <a:srgbClr val="C00000"/>
                </a:solidFill>
                <a:latin typeface="Alexandria" charset="0"/>
                <a:cs typeface="Alexandria" charset="0"/>
              </a:rPr>
              <a:t>إثراء تجربة الجمهور </a:t>
            </a:r>
            <a:r>
              <a:rPr lang="ar-SA" sz="2000" dirty="0">
                <a:latin typeface="Alexandria" charset="0"/>
                <a:cs typeface="Alexandria" charset="0"/>
              </a:rPr>
              <a:t>وجعل الأخبار أكثر جاذبية وإقناعًا.</a:t>
            </a:r>
          </a:p>
        </p:txBody>
      </p:sp>
      <p:grpSp>
        <p:nvGrpSpPr>
          <p:cNvPr id="2" name="Group 1">
            <a:extLst>
              <a:ext uri="{FF2B5EF4-FFF2-40B4-BE49-F238E27FC236}">
                <a16:creationId xmlns:a16="http://schemas.microsoft.com/office/drawing/2014/main" id="{24310F0E-539A-51F8-BCA1-600E49CA2026}"/>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04DE2CDA-82E2-6B85-C425-C245CFD07C30}"/>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3AE92D5-D279-88C4-EDB2-9094134E6A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6A1C2AE0-01FF-9A7C-FC7A-64915321E6B4}"/>
              </a:ext>
            </a:extLst>
          </p:cNvPr>
          <p:cNvSpPr txBox="1"/>
          <p:nvPr/>
        </p:nvSpPr>
        <p:spPr>
          <a:xfrm>
            <a:off x="5495636" y="163600"/>
            <a:ext cx="6610529"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مخلص استفادة الصحافة من تطورات الهاتف المحمول </a:t>
            </a:r>
          </a:p>
        </p:txBody>
      </p:sp>
    </p:spTree>
    <p:extLst>
      <p:ext uri="{BB962C8B-B14F-4D97-AF65-F5344CB8AC3E}">
        <p14:creationId xmlns:p14="http://schemas.microsoft.com/office/powerpoint/2010/main" val="24244790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B80A3-DCC2-DF4B-418C-0CB6AFC1B64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4337FA07-74F2-A85B-7D10-A45DB8A2B769}"/>
              </a:ext>
            </a:extLst>
          </p:cNvPr>
          <p:cNvSpPr txBox="1"/>
          <p:nvPr/>
        </p:nvSpPr>
        <p:spPr>
          <a:xfrm>
            <a:off x="683491" y="1660652"/>
            <a:ext cx="11067705" cy="4016484"/>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لم يكن تطور صحافة الهاتف المحمول ليحدث دون </a:t>
            </a:r>
            <a:r>
              <a:rPr lang="ar-SA" sz="2000" dirty="0">
                <a:solidFill>
                  <a:srgbClr val="C00000"/>
                </a:solidFill>
                <a:latin typeface="Alexandria" charset="0"/>
                <a:cs typeface="Alexandria" charset="0"/>
              </a:rPr>
              <a:t>الابتكار المستمر </a:t>
            </a:r>
            <a:r>
              <a:rPr lang="ar-SA" sz="2000" dirty="0">
                <a:latin typeface="Alexandria" charset="0"/>
                <a:cs typeface="Alexandria" charset="0"/>
              </a:rPr>
              <a:t>في تقنيات الأمان والخصوصية.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مع زيادة استخدام الهواتف المحمولة لجمع وتخزين </a:t>
            </a:r>
            <a:r>
              <a:rPr lang="ar-SA" sz="2000" dirty="0">
                <a:solidFill>
                  <a:srgbClr val="C00000"/>
                </a:solidFill>
                <a:latin typeface="Alexandria" charset="0"/>
                <a:cs typeface="Alexandria" charset="0"/>
              </a:rPr>
              <a:t>البيانات الحساسة</a:t>
            </a:r>
            <a:r>
              <a:rPr lang="ar-SA" sz="2000" dirty="0">
                <a:latin typeface="Alexandria" charset="0"/>
                <a:cs typeface="Alexandria" charset="0"/>
              </a:rPr>
              <a:t>، كان من الضروري تطوير تقنيات لحماية المعلومات الشخصية وضمان مصداقية الأخبار.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ساعدت ميزات </a:t>
            </a:r>
            <a:r>
              <a:rPr lang="ar-SA" sz="2000" dirty="0">
                <a:solidFill>
                  <a:srgbClr val="C00000"/>
                </a:solidFill>
                <a:latin typeface="Alexandria" charset="0"/>
                <a:cs typeface="Alexandria" charset="0"/>
              </a:rPr>
              <a:t>مثل التشفير وبصمة الإصبع والتعرف على الوجه </a:t>
            </a:r>
            <a:r>
              <a:rPr lang="ar-SA" sz="2000" dirty="0">
                <a:latin typeface="Alexandria" charset="0"/>
                <a:cs typeface="Alexandria" charset="0"/>
              </a:rPr>
              <a:t>في تعزيز أمان التطبيقات الإخبارية والمحتوى المرسل عبرها.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هذا الجانب أضاف طبقة من الثقة بين المستخدمين ومنصات الأخبار، مما ساهم في تعزيز دور الهواتف المحمولة </a:t>
            </a:r>
            <a:r>
              <a:rPr lang="ar-SA" sz="2000" dirty="0">
                <a:solidFill>
                  <a:srgbClr val="C00000"/>
                </a:solidFill>
                <a:latin typeface="Alexandria" charset="0"/>
                <a:cs typeface="Alexandria" charset="0"/>
              </a:rPr>
              <a:t>كوسيلة موثوقة</a:t>
            </a:r>
            <a:r>
              <a:rPr lang="ar-SA" sz="2000" dirty="0">
                <a:latin typeface="Alexandria" charset="0"/>
                <a:cs typeface="Alexandria" charset="0"/>
              </a:rPr>
              <a:t> لنقل المعلومات.</a:t>
            </a:r>
          </a:p>
        </p:txBody>
      </p:sp>
      <p:grpSp>
        <p:nvGrpSpPr>
          <p:cNvPr id="2" name="Group 1">
            <a:extLst>
              <a:ext uri="{FF2B5EF4-FFF2-40B4-BE49-F238E27FC236}">
                <a16:creationId xmlns:a16="http://schemas.microsoft.com/office/drawing/2014/main" id="{24310F0E-539A-51F8-BCA1-600E49CA2026}"/>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04DE2CDA-82E2-6B85-C425-C245CFD07C30}"/>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3AE92D5-D279-88C4-EDB2-9094134E6A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6A1C2AE0-01FF-9A7C-FC7A-64915321E6B4}"/>
              </a:ext>
            </a:extLst>
          </p:cNvPr>
          <p:cNvSpPr txBox="1"/>
          <p:nvPr/>
        </p:nvSpPr>
        <p:spPr>
          <a:xfrm>
            <a:off x="5495636" y="163600"/>
            <a:ext cx="6610529"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مخلص استفادة الصحافة من تطورات الهاتف المحمول </a:t>
            </a:r>
          </a:p>
        </p:txBody>
      </p:sp>
    </p:spTree>
    <p:extLst>
      <p:ext uri="{BB962C8B-B14F-4D97-AF65-F5344CB8AC3E}">
        <p14:creationId xmlns:p14="http://schemas.microsoft.com/office/powerpoint/2010/main" val="2641546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B80A3-DCC2-DF4B-418C-0CB6AFC1B64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4337FA07-74F2-A85B-7D10-A45DB8A2B769}"/>
              </a:ext>
            </a:extLst>
          </p:cNvPr>
          <p:cNvSpPr txBox="1"/>
          <p:nvPr/>
        </p:nvSpPr>
        <p:spPr>
          <a:xfrm>
            <a:off x="683491" y="1660652"/>
            <a:ext cx="11067705" cy="4478149"/>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على الرغم من </a:t>
            </a:r>
            <a:r>
              <a:rPr lang="ar-SA" sz="2000" dirty="0">
                <a:solidFill>
                  <a:srgbClr val="C00000"/>
                </a:solidFill>
                <a:latin typeface="Alexandria" charset="0"/>
                <a:cs typeface="Alexandria" charset="0"/>
              </a:rPr>
              <a:t>الفوائد الهائلة </a:t>
            </a:r>
            <a:r>
              <a:rPr lang="ar-SA" sz="2000" dirty="0">
                <a:latin typeface="Alexandria" charset="0"/>
                <a:cs typeface="Alexandria" charset="0"/>
              </a:rPr>
              <a:t>التي قدمتها الهواتف المحمولة لقطاع الصحافة، إلا أن هناك تحديات جديدة برزت مع هذا التطور.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انتشار الأخبار الكاذبة وسرعة تداولها من خلال تطبيقات الهواتف المحمولة شكّل تهديدًا للمصداقية الإعلامية.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ومع ذلك تسعى المؤسسات الإعلامية إلى استخدام </a:t>
            </a:r>
            <a:r>
              <a:rPr lang="ar-SA" sz="2000" dirty="0">
                <a:solidFill>
                  <a:srgbClr val="C00000"/>
                </a:solidFill>
                <a:latin typeface="Alexandria" charset="0"/>
                <a:cs typeface="Alexandria" charset="0"/>
              </a:rPr>
              <a:t>تقنيات التحقق </a:t>
            </a:r>
            <a:r>
              <a:rPr lang="ar-SA" sz="2000" dirty="0">
                <a:latin typeface="Alexandria" charset="0"/>
                <a:cs typeface="Alexandria" charset="0"/>
              </a:rPr>
              <a:t>من الحقائق والذكاء الاصطناعي لمواجهة هذه المشكلة.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كما أن تطور التكنولوجيا أتاح أدوات للكشف عن </a:t>
            </a:r>
            <a:r>
              <a:rPr lang="ar-SA" sz="2000" dirty="0">
                <a:solidFill>
                  <a:srgbClr val="C00000"/>
                </a:solidFill>
                <a:latin typeface="Alexandria" charset="0"/>
                <a:cs typeface="Alexandria" charset="0"/>
              </a:rPr>
              <a:t>الأخبار المزيفة</a:t>
            </a:r>
            <a:r>
              <a:rPr lang="ar-SA" sz="2000" dirty="0">
                <a:latin typeface="Alexandria" charset="0"/>
                <a:cs typeface="Alexandria" charset="0"/>
              </a:rPr>
              <a:t>، مما يُسهم في تقليل آثارها السلبية على الرأي العام.</a:t>
            </a:r>
          </a:p>
        </p:txBody>
      </p:sp>
      <p:grpSp>
        <p:nvGrpSpPr>
          <p:cNvPr id="2" name="Group 1">
            <a:extLst>
              <a:ext uri="{FF2B5EF4-FFF2-40B4-BE49-F238E27FC236}">
                <a16:creationId xmlns:a16="http://schemas.microsoft.com/office/drawing/2014/main" id="{24310F0E-539A-51F8-BCA1-600E49CA2026}"/>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04DE2CDA-82E2-6B85-C425-C245CFD07C30}"/>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3AE92D5-D279-88C4-EDB2-9094134E6A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6A1C2AE0-01FF-9A7C-FC7A-64915321E6B4}"/>
              </a:ext>
            </a:extLst>
          </p:cNvPr>
          <p:cNvSpPr txBox="1"/>
          <p:nvPr/>
        </p:nvSpPr>
        <p:spPr>
          <a:xfrm>
            <a:off x="5495636" y="163600"/>
            <a:ext cx="6610529"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مخلص استفادة الصحافة من تطورات الهاتف المحمول </a:t>
            </a:r>
          </a:p>
        </p:txBody>
      </p:sp>
    </p:spTree>
    <p:extLst>
      <p:ext uri="{BB962C8B-B14F-4D97-AF65-F5344CB8AC3E}">
        <p14:creationId xmlns:p14="http://schemas.microsoft.com/office/powerpoint/2010/main" val="3849191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B80A3-DCC2-DF4B-418C-0CB6AFC1B64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4337FA07-74F2-A85B-7D10-A45DB8A2B769}"/>
              </a:ext>
            </a:extLst>
          </p:cNvPr>
          <p:cNvSpPr txBox="1"/>
          <p:nvPr/>
        </p:nvSpPr>
        <p:spPr>
          <a:xfrm>
            <a:off x="683491" y="1660652"/>
            <a:ext cx="11067705" cy="4016484"/>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ولا يمكن إنكار أن تطور أجيال الهواتف المحمولة قد أحدث ثورة في مجال الصحافة.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حيث ساعدت هذه الأجهزة في </a:t>
            </a:r>
            <a:r>
              <a:rPr lang="ar-SA" sz="2000" dirty="0">
                <a:solidFill>
                  <a:srgbClr val="C00000"/>
                </a:solidFill>
                <a:latin typeface="Alexandria" charset="0"/>
                <a:cs typeface="Alexandria" charset="0"/>
              </a:rPr>
              <a:t>تمكين الصحفيين والجمهور </a:t>
            </a:r>
            <a:r>
              <a:rPr lang="ar-SA" sz="2000" dirty="0">
                <a:latin typeface="Alexandria" charset="0"/>
                <a:cs typeface="Alexandria" charset="0"/>
              </a:rPr>
              <a:t>على حد سواء من الوصول إلى الأخبار ونقلها بطريقة لم تكن ممكنة من قبل.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ومع استمرار تطور التكنولوجيا، من المتوقع أن تشهد صحافة الهاتف المحمول مزيدًا من الابتكارات التي ستعيد </a:t>
            </a:r>
            <a:r>
              <a:rPr lang="ar-SA" sz="2000" dirty="0">
                <a:solidFill>
                  <a:srgbClr val="C00000"/>
                </a:solidFill>
                <a:latin typeface="Alexandria" charset="0"/>
                <a:cs typeface="Alexandria" charset="0"/>
              </a:rPr>
              <a:t>تشكيل مستقبل الإعلام</a:t>
            </a:r>
            <a:r>
              <a:rPr lang="ar-SA" sz="2000" dirty="0">
                <a:latin typeface="Alexandria" charset="0"/>
                <a:cs typeface="Alexandria" charset="0"/>
              </a:rPr>
              <a:t>.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إن الاستفادة المثلى من هذه التقنيات تتطلب تحقيق توازن </a:t>
            </a:r>
            <a:r>
              <a:rPr lang="ar-SA" sz="2000" dirty="0">
                <a:solidFill>
                  <a:srgbClr val="C00000"/>
                </a:solidFill>
                <a:latin typeface="Alexandria" charset="0"/>
                <a:cs typeface="Alexandria" charset="0"/>
              </a:rPr>
              <a:t>بين استغلال الفرص </a:t>
            </a:r>
            <a:r>
              <a:rPr lang="ar-SA" sz="2000" dirty="0">
                <a:latin typeface="Alexandria" charset="0"/>
                <a:cs typeface="Alexandria" charset="0"/>
              </a:rPr>
              <a:t>المتاحة </a:t>
            </a:r>
            <a:r>
              <a:rPr lang="ar-SA" sz="2000" dirty="0">
                <a:solidFill>
                  <a:srgbClr val="C00000"/>
                </a:solidFill>
                <a:latin typeface="Alexandria" charset="0"/>
                <a:cs typeface="Alexandria" charset="0"/>
              </a:rPr>
              <a:t>ومعالجة</a:t>
            </a:r>
            <a:r>
              <a:rPr lang="ar-SA" sz="2000" dirty="0">
                <a:latin typeface="Alexandria" charset="0"/>
                <a:cs typeface="Alexandria" charset="0"/>
              </a:rPr>
              <a:t> </a:t>
            </a:r>
            <a:r>
              <a:rPr lang="ar-SA" sz="2000" dirty="0">
                <a:solidFill>
                  <a:srgbClr val="C00000"/>
                </a:solidFill>
                <a:latin typeface="Alexandria" charset="0"/>
                <a:cs typeface="Alexandria" charset="0"/>
              </a:rPr>
              <a:t>التحديات</a:t>
            </a:r>
            <a:r>
              <a:rPr lang="ar-SA" sz="2000" dirty="0">
                <a:latin typeface="Alexandria" charset="0"/>
                <a:cs typeface="Alexandria" charset="0"/>
              </a:rPr>
              <a:t> </a:t>
            </a:r>
            <a:r>
              <a:rPr lang="ar-SA" sz="2000" dirty="0">
                <a:solidFill>
                  <a:srgbClr val="C00000"/>
                </a:solidFill>
                <a:latin typeface="Alexandria" charset="0"/>
                <a:cs typeface="Alexandria" charset="0"/>
              </a:rPr>
              <a:t>الناشئة</a:t>
            </a:r>
            <a:r>
              <a:rPr lang="ar-SA" sz="2000" dirty="0">
                <a:latin typeface="Alexandria" charset="0"/>
                <a:cs typeface="Alexandria" charset="0"/>
              </a:rPr>
              <a:t> لضمان تقديم محتوى إعلامي موثوق ومتميز.</a:t>
            </a:r>
          </a:p>
        </p:txBody>
      </p:sp>
      <p:grpSp>
        <p:nvGrpSpPr>
          <p:cNvPr id="2" name="Group 1">
            <a:extLst>
              <a:ext uri="{FF2B5EF4-FFF2-40B4-BE49-F238E27FC236}">
                <a16:creationId xmlns:a16="http://schemas.microsoft.com/office/drawing/2014/main" id="{24310F0E-539A-51F8-BCA1-600E49CA2026}"/>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04DE2CDA-82E2-6B85-C425-C245CFD07C30}"/>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3AE92D5-D279-88C4-EDB2-9094134E6A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6A1C2AE0-01FF-9A7C-FC7A-64915321E6B4}"/>
              </a:ext>
            </a:extLst>
          </p:cNvPr>
          <p:cNvSpPr txBox="1"/>
          <p:nvPr/>
        </p:nvSpPr>
        <p:spPr>
          <a:xfrm>
            <a:off x="5495636" y="163600"/>
            <a:ext cx="6610529"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مخلص استفادة الصحافة من تطورات الهاتف المحمول </a:t>
            </a:r>
          </a:p>
        </p:txBody>
      </p:sp>
    </p:spTree>
    <p:extLst>
      <p:ext uri="{BB962C8B-B14F-4D97-AF65-F5344CB8AC3E}">
        <p14:creationId xmlns:p14="http://schemas.microsoft.com/office/powerpoint/2010/main" val="26843777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B80A3-DCC2-DF4B-418C-0CB6AFC1B64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4337FA07-74F2-A85B-7D10-A45DB8A2B769}"/>
              </a:ext>
            </a:extLst>
          </p:cNvPr>
          <p:cNvSpPr txBox="1"/>
          <p:nvPr/>
        </p:nvSpPr>
        <p:spPr>
          <a:xfrm>
            <a:off x="4914708" y="2131705"/>
            <a:ext cx="6891903" cy="4010585"/>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لم يعد الهاتف المحمول وسيلة تستخدم للاتصال فقط، بل أصبح وسيلة تؤدي الأدوار نفسها التي تقوم بها الوسائل الإعلامية الأخرى التي أصبحت تقليدية في ظل تطور شبكة الإنترنت، فالهاتف المحمول أصبح يؤدي وظيفة </a:t>
            </a:r>
            <a:r>
              <a:rPr lang="ar-SA" sz="2000" dirty="0">
                <a:solidFill>
                  <a:srgbClr val="C00000"/>
                </a:solidFill>
                <a:latin typeface="Alexandria" charset="0"/>
                <a:cs typeface="Alexandria" charset="0"/>
              </a:rPr>
              <a:t>الاتصال، والإعلام، والإخبار، والترفيه، والإعلان وغيرها</a:t>
            </a:r>
            <a:r>
              <a:rPr lang="ar-SA" sz="2000" dirty="0">
                <a:latin typeface="Alexandria" charset="0"/>
                <a:cs typeface="Alexandria" charset="0"/>
              </a:rPr>
              <a:t>.</a:t>
            </a:r>
          </a:p>
          <a:p>
            <a:pPr algn="just" rtl="1">
              <a:lnSpc>
                <a:spcPct val="150000"/>
              </a:lnSpc>
            </a:pPr>
            <a:endParaRPr lang="ar-SA" sz="700" dirty="0">
              <a:latin typeface="Alexandria" charset="0"/>
              <a:cs typeface="Alexandria" charset="0"/>
            </a:endParaRPr>
          </a:p>
          <a:p>
            <a:pPr algn="just" rtl="1">
              <a:lnSpc>
                <a:spcPct val="150000"/>
              </a:lnSpc>
            </a:pPr>
            <a:r>
              <a:rPr lang="ar-SA" sz="2000" dirty="0">
                <a:latin typeface="Alexandria" charset="0"/>
                <a:cs typeface="Alexandria" charset="0"/>
              </a:rPr>
              <a:t>إن إعلام الهاتف المحمول هو إحدى وسائل الإعلام الحديثة التي فرضت نفسها بقوة على المجتمع، وأصبح منافس قوي لأدوات الإعلام التقليدي.</a:t>
            </a:r>
          </a:p>
        </p:txBody>
      </p:sp>
      <p:pic>
        <p:nvPicPr>
          <p:cNvPr id="1026" name="Picture 2">
            <a:extLst>
              <a:ext uri="{FF2B5EF4-FFF2-40B4-BE49-F238E27FC236}">
                <a16:creationId xmlns:a16="http://schemas.microsoft.com/office/drawing/2014/main" id="{5A22F1CB-6FFC-79A3-08C3-64CF4479E4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389" y="2274571"/>
            <a:ext cx="4269572" cy="28892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24310F0E-539A-51F8-BCA1-600E49CA2026}"/>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04DE2CDA-82E2-6B85-C425-C245CFD07C30}"/>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3AE92D5-D279-88C4-EDB2-9094134E6A5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FA5515C0-1CA2-0B59-7D3D-7D219FCF6893}"/>
              </a:ext>
            </a:extLst>
          </p:cNvPr>
          <p:cNvSpPr txBox="1"/>
          <p:nvPr/>
        </p:nvSpPr>
        <p:spPr>
          <a:xfrm>
            <a:off x="6372311" y="1287597"/>
            <a:ext cx="5110400"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الهاتف كوسيلة إعلامية</a:t>
            </a:r>
            <a:endParaRPr lang="en-US" sz="2400" b="1" dirty="0">
              <a:solidFill>
                <a:srgbClr val="203E5F"/>
              </a:solidFill>
              <a:latin typeface="Alexandria" charset="0"/>
              <a:cs typeface="Alexandria" charset="0"/>
            </a:endParaRPr>
          </a:p>
        </p:txBody>
      </p:sp>
      <p:grpSp>
        <p:nvGrpSpPr>
          <p:cNvPr id="7" name="Google Shape;5394;p51">
            <a:extLst>
              <a:ext uri="{FF2B5EF4-FFF2-40B4-BE49-F238E27FC236}">
                <a16:creationId xmlns:a16="http://schemas.microsoft.com/office/drawing/2014/main" id="{ECC3CF31-FD04-6182-7734-838EF05D5379}"/>
              </a:ext>
            </a:extLst>
          </p:cNvPr>
          <p:cNvGrpSpPr/>
          <p:nvPr/>
        </p:nvGrpSpPr>
        <p:grpSpPr>
          <a:xfrm>
            <a:off x="11522078" y="1314677"/>
            <a:ext cx="284533" cy="443569"/>
            <a:chOff x="-47842400" y="2342000"/>
            <a:chExt cx="193000" cy="300875"/>
          </a:xfrm>
        </p:grpSpPr>
        <p:sp>
          <p:nvSpPr>
            <p:cNvPr id="8" name="Google Shape;5395;p51">
              <a:extLst>
                <a:ext uri="{FF2B5EF4-FFF2-40B4-BE49-F238E27FC236}">
                  <a16:creationId xmlns:a16="http://schemas.microsoft.com/office/drawing/2014/main" id="{7B9717C3-FA37-DC9E-B5E5-7246ADC6EED4}"/>
                </a:ext>
              </a:extLst>
            </p:cNvPr>
            <p:cNvSpPr/>
            <p:nvPr/>
          </p:nvSpPr>
          <p:spPr>
            <a:xfrm>
              <a:off x="-47809325" y="2412875"/>
              <a:ext cx="124475" cy="124475"/>
            </a:xfrm>
            <a:custGeom>
              <a:avLst/>
              <a:gdLst/>
              <a:ahLst/>
              <a:cxnLst/>
              <a:rect l="l" t="t" r="r" b="b"/>
              <a:pathLst>
                <a:path w="4979" h="4979" extrusionOk="0">
                  <a:moveTo>
                    <a:pt x="1828" y="725"/>
                  </a:moveTo>
                  <a:cubicBezTo>
                    <a:pt x="2301" y="725"/>
                    <a:pt x="2679" y="1009"/>
                    <a:pt x="2805" y="1418"/>
                  </a:cubicBezTo>
                  <a:lnTo>
                    <a:pt x="1828" y="1418"/>
                  </a:lnTo>
                  <a:cubicBezTo>
                    <a:pt x="1639" y="1418"/>
                    <a:pt x="1482" y="1576"/>
                    <a:pt x="1482" y="1796"/>
                  </a:cubicBezTo>
                  <a:lnTo>
                    <a:pt x="1482" y="2773"/>
                  </a:lnTo>
                  <a:cubicBezTo>
                    <a:pt x="1072" y="2647"/>
                    <a:pt x="757" y="2269"/>
                    <a:pt x="757" y="1796"/>
                  </a:cubicBezTo>
                  <a:cubicBezTo>
                    <a:pt x="757" y="1198"/>
                    <a:pt x="1230" y="725"/>
                    <a:pt x="1828" y="725"/>
                  </a:cubicBezTo>
                  <a:close/>
                  <a:moveTo>
                    <a:pt x="2805" y="2143"/>
                  </a:moveTo>
                  <a:cubicBezTo>
                    <a:pt x="2679" y="2458"/>
                    <a:pt x="2458" y="2678"/>
                    <a:pt x="2175" y="2773"/>
                  </a:cubicBezTo>
                  <a:lnTo>
                    <a:pt x="2175" y="2143"/>
                  </a:lnTo>
                  <a:close/>
                  <a:moveTo>
                    <a:pt x="4286" y="2111"/>
                  </a:moveTo>
                  <a:lnTo>
                    <a:pt x="4286" y="4222"/>
                  </a:lnTo>
                  <a:lnTo>
                    <a:pt x="2143" y="4222"/>
                  </a:lnTo>
                  <a:lnTo>
                    <a:pt x="2143" y="3466"/>
                  </a:lnTo>
                  <a:cubicBezTo>
                    <a:pt x="2805" y="3309"/>
                    <a:pt x="3372" y="2804"/>
                    <a:pt x="3529" y="2111"/>
                  </a:cubicBezTo>
                  <a:close/>
                  <a:moveTo>
                    <a:pt x="1797" y="1"/>
                  </a:moveTo>
                  <a:cubicBezTo>
                    <a:pt x="789" y="1"/>
                    <a:pt x="1" y="788"/>
                    <a:pt x="1" y="1796"/>
                  </a:cubicBezTo>
                  <a:cubicBezTo>
                    <a:pt x="1" y="2647"/>
                    <a:pt x="599" y="3372"/>
                    <a:pt x="1450" y="3529"/>
                  </a:cubicBezTo>
                  <a:lnTo>
                    <a:pt x="1450" y="4632"/>
                  </a:lnTo>
                  <a:cubicBezTo>
                    <a:pt x="1450" y="4821"/>
                    <a:pt x="1576" y="4978"/>
                    <a:pt x="1797" y="4978"/>
                  </a:cubicBezTo>
                  <a:lnTo>
                    <a:pt x="4601" y="4978"/>
                  </a:lnTo>
                  <a:cubicBezTo>
                    <a:pt x="4790" y="4978"/>
                    <a:pt x="4947" y="4821"/>
                    <a:pt x="4947" y="4632"/>
                  </a:cubicBezTo>
                  <a:lnTo>
                    <a:pt x="4947" y="1828"/>
                  </a:lnTo>
                  <a:cubicBezTo>
                    <a:pt x="4979" y="1576"/>
                    <a:pt x="4821" y="1418"/>
                    <a:pt x="4632" y="1418"/>
                  </a:cubicBezTo>
                  <a:lnTo>
                    <a:pt x="3529" y="1418"/>
                  </a:lnTo>
                  <a:cubicBezTo>
                    <a:pt x="3372" y="631"/>
                    <a:pt x="2647"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96;p51">
              <a:extLst>
                <a:ext uri="{FF2B5EF4-FFF2-40B4-BE49-F238E27FC236}">
                  <a16:creationId xmlns:a16="http://schemas.microsoft.com/office/drawing/2014/main" id="{CD50A511-3EF9-46AA-5E3B-5A1D8B12FFB3}"/>
                </a:ext>
              </a:extLst>
            </p:cNvPr>
            <p:cNvSpPr/>
            <p:nvPr/>
          </p:nvSpPr>
          <p:spPr>
            <a:xfrm>
              <a:off x="-47842400" y="2342000"/>
              <a:ext cx="193000" cy="300875"/>
            </a:xfrm>
            <a:custGeom>
              <a:avLst/>
              <a:gdLst/>
              <a:ahLst/>
              <a:cxnLst/>
              <a:rect l="l" t="t" r="r" b="b"/>
              <a:pathLst>
                <a:path w="7720" h="12035" extrusionOk="0">
                  <a:moveTo>
                    <a:pt x="6995" y="725"/>
                  </a:moveTo>
                  <a:lnTo>
                    <a:pt x="6995" y="1418"/>
                  </a:lnTo>
                  <a:lnTo>
                    <a:pt x="662" y="1418"/>
                  </a:lnTo>
                  <a:lnTo>
                    <a:pt x="662" y="725"/>
                  </a:lnTo>
                  <a:close/>
                  <a:moveTo>
                    <a:pt x="7058" y="2142"/>
                  </a:moveTo>
                  <a:lnTo>
                    <a:pt x="7058" y="8506"/>
                  </a:lnTo>
                  <a:lnTo>
                    <a:pt x="694" y="8506"/>
                  </a:lnTo>
                  <a:lnTo>
                    <a:pt x="694" y="2142"/>
                  </a:lnTo>
                  <a:close/>
                  <a:moveTo>
                    <a:pt x="7058" y="9200"/>
                  </a:moveTo>
                  <a:lnTo>
                    <a:pt x="7058" y="11310"/>
                  </a:lnTo>
                  <a:lnTo>
                    <a:pt x="694" y="11310"/>
                  </a:lnTo>
                  <a:lnTo>
                    <a:pt x="694" y="9200"/>
                  </a:lnTo>
                  <a:close/>
                  <a:moveTo>
                    <a:pt x="347" y="0"/>
                  </a:moveTo>
                  <a:cubicBezTo>
                    <a:pt x="158" y="0"/>
                    <a:pt x="1" y="158"/>
                    <a:pt x="1" y="378"/>
                  </a:cubicBezTo>
                  <a:lnTo>
                    <a:pt x="1" y="11657"/>
                  </a:lnTo>
                  <a:cubicBezTo>
                    <a:pt x="1" y="11877"/>
                    <a:pt x="158" y="12035"/>
                    <a:pt x="347" y="12035"/>
                  </a:cubicBezTo>
                  <a:lnTo>
                    <a:pt x="7373" y="12035"/>
                  </a:lnTo>
                  <a:cubicBezTo>
                    <a:pt x="7562" y="12035"/>
                    <a:pt x="7719" y="11877"/>
                    <a:pt x="7719" y="11657"/>
                  </a:cubicBezTo>
                  <a:lnTo>
                    <a:pt x="7719" y="378"/>
                  </a:lnTo>
                  <a:cubicBezTo>
                    <a:pt x="7719" y="158"/>
                    <a:pt x="7562" y="0"/>
                    <a:pt x="7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97;p51">
              <a:extLst>
                <a:ext uri="{FF2B5EF4-FFF2-40B4-BE49-F238E27FC236}">
                  <a16:creationId xmlns:a16="http://schemas.microsoft.com/office/drawing/2014/main" id="{9BA9651E-6535-37C9-5D1F-4DC0354F656D}"/>
                </a:ext>
              </a:extLst>
            </p:cNvPr>
            <p:cNvSpPr/>
            <p:nvPr/>
          </p:nvSpPr>
          <p:spPr>
            <a:xfrm>
              <a:off x="-47772300" y="2589300"/>
              <a:ext cx="52800" cy="18150"/>
            </a:xfrm>
            <a:custGeom>
              <a:avLst/>
              <a:gdLst/>
              <a:ahLst/>
              <a:cxnLst/>
              <a:rect l="l" t="t" r="r" b="b"/>
              <a:pathLst>
                <a:path w="2112" h="726" extrusionOk="0">
                  <a:moveTo>
                    <a:pt x="347" y="1"/>
                  </a:moveTo>
                  <a:cubicBezTo>
                    <a:pt x="158" y="1"/>
                    <a:pt x="1" y="158"/>
                    <a:pt x="1" y="347"/>
                  </a:cubicBezTo>
                  <a:cubicBezTo>
                    <a:pt x="1" y="568"/>
                    <a:pt x="158" y="725"/>
                    <a:pt x="347" y="725"/>
                  </a:cubicBezTo>
                  <a:lnTo>
                    <a:pt x="1765" y="725"/>
                  </a:lnTo>
                  <a:cubicBezTo>
                    <a:pt x="1954" y="725"/>
                    <a:pt x="2111" y="568"/>
                    <a:pt x="2111" y="347"/>
                  </a:cubicBezTo>
                  <a:cubicBezTo>
                    <a:pt x="2111"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 name="TextBox 4">
            <a:extLst>
              <a:ext uri="{FF2B5EF4-FFF2-40B4-BE49-F238E27FC236}">
                <a16:creationId xmlns:a16="http://schemas.microsoft.com/office/drawing/2014/main" id="{6A1C2AE0-01FF-9A7C-FC7A-64915321E6B4}"/>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الهاتف كوسيلة إعلامية</a:t>
            </a:r>
            <a:endParaRPr lang="en-US" b="1" dirty="0">
              <a:solidFill>
                <a:srgbClr val="203E5F"/>
              </a:solidFill>
              <a:latin typeface="Alexandria" charset="0"/>
              <a:cs typeface="Alexandria" charset="0"/>
            </a:endParaRPr>
          </a:p>
        </p:txBody>
      </p:sp>
    </p:spTree>
    <p:extLst>
      <p:ext uri="{BB962C8B-B14F-4D97-AF65-F5344CB8AC3E}">
        <p14:creationId xmlns:p14="http://schemas.microsoft.com/office/powerpoint/2010/main" val="23192034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fade">
                                      <p:cBhvr>
                                        <p:cTn id="17" dur="1000"/>
                                        <p:tgtEl>
                                          <p:spTgt spid="1026"/>
                                        </p:tgtEl>
                                      </p:cBhvr>
                                    </p:animEffect>
                                    <p:anim calcmode="lin" valueType="num">
                                      <p:cBhvr>
                                        <p:cTn id="18" dur="1000" fill="hold"/>
                                        <p:tgtEl>
                                          <p:spTgt spid="1026"/>
                                        </p:tgtEl>
                                        <p:attrNameLst>
                                          <p:attrName>ppt_x</p:attrName>
                                        </p:attrNameLst>
                                      </p:cBhvr>
                                      <p:tavLst>
                                        <p:tav tm="0">
                                          <p:val>
                                            <p:strVal val="#ppt_x"/>
                                          </p:val>
                                        </p:tav>
                                        <p:tav tm="100000">
                                          <p:val>
                                            <p:strVal val="#ppt_x"/>
                                          </p:val>
                                        </p:tav>
                                      </p:tavLst>
                                    </p:anim>
                                    <p:anim calcmode="lin" valueType="num">
                                      <p:cBhvr>
                                        <p:cTn id="1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0" end="0"/>
                                            </p:txEl>
                                          </p:spTgt>
                                        </p:tgtEl>
                                        <p:attrNameLst>
                                          <p:attrName>style.visibility</p:attrName>
                                        </p:attrNameLst>
                                      </p:cBhvr>
                                      <p:to>
                                        <p:strVal val="visible"/>
                                      </p:to>
                                    </p:set>
                                    <p:animEffect transition="in" filter="fade">
                                      <p:cBhvr>
                                        <p:cTn id="24" dur="500"/>
                                        <p:tgtEl>
                                          <p:spTgt spid="9">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2" end="2"/>
                                            </p:txEl>
                                          </p:spTgt>
                                        </p:tgtEl>
                                        <p:attrNameLst>
                                          <p:attrName>style.visibility</p:attrName>
                                        </p:attrNameLst>
                                      </p:cBhvr>
                                      <p:to>
                                        <p:strVal val="visible"/>
                                      </p:to>
                                    </p:set>
                                    <p:animEffect transition="in" filter="fade">
                                      <p:cBhvr>
                                        <p:cTn id="2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E07F4-E7BF-81DF-599C-229A79BEE7AC}"/>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17EC1961-BADA-B0A8-7DE1-F1E556A57ABF}"/>
              </a:ext>
            </a:extLst>
          </p:cNvPr>
          <p:cNvSpPr txBox="1"/>
          <p:nvPr/>
        </p:nvSpPr>
        <p:spPr>
          <a:xfrm>
            <a:off x="557243" y="2330677"/>
            <a:ext cx="6548881" cy="3502754"/>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شهدت </a:t>
            </a:r>
            <a:r>
              <a:rPr lang="ar-SA" sz="2000" dirty="0">
                <a:solidFill>
                  <a:srgbClr val="C00000"/>
                </a:solidFill>
                <a:latin typeface="Alexandria" charset="0"/>
                <a:cs typeface="Alexandria" charset="0"/>
              </a:rPr>
              <a:t>صناعة المعلومات والاتصالات </a:t>
            </a:r>
            <a:r>
              <a:rPr lang="ar-SA" sz="2000" dirty="0">
                <a:latin typeface="Alexandria" charset="0"/>
                <a:cs typeface="Alexandria" charset="0"/>
              </a:rPr>
              <a:t>في ظل انتشار التكنولوجيا الرقمية تطوراً وتوسعاً كبيراً في قطاع الهواتف المحمولة، وما صاحب ذلك من تغيرات اجتماعية واقتصادية ناجمة عن الانتشار الواسع لاتصالات الهواتف.</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مما ساهم في </a:t>
            </a:r>
            <a:r>
              <a:rPr lang="ar-SA" sz="2000" dirty="0">
                <a:solidFill>
                  <a:srgbClr val="C00000"/>
                </a:solidFill>
                <a:latin typeface="Alexandria" charset="0"/>
                <a:cs typeface="Alexandria" charset="0"/>
              </a:rPr>
              <a:t>زيادة الاستثمار</a:t>
            </a:r>
            <a:r>
              <a:rPr lang="ar-SA" sz="2000" dirty="0">
                <a:latin typeface="Alexandria" charset="0"/>
                <a:cs typeface="Alexandria" charset="0"/>
              </a:rPr>
              <a:t> في محتوى الهاتف المحمول، ودفع المؤسسات الإعلامية المسموعة والمرئية إلى إطلاق </a:t>
            </a:r>
            <a:r>
              <a:rPr lang="ar-SA" sz="2000" dirty="0">
                <a:solidFill>
                  <a:srgbClr val="C00000"/>
                </a:solidFill>
                <a:latin typeface="Alexandria" charset="0"/>
                <a:cs typeface="Alexandria" charset="0"/>
              </a:rPr>
              <a:t>قنوات خاصة على الهاتف</a:t>
            </a:r>
            <a:r>
              <a:rPr lang="ar-SA" sz="2000" dirty="0">
                <a:latin typeface="Alexandria" charset="0"/>
                <a:cs typeface="Alexandria" charset="0"/>
              </a:rPr>
              <a:t>.</a:t>
            </a:r>
          </a:p>
        </p:txBody>
      </p:sp>
      <p:pic>
        <p:nvPicPr>
          <p:cNvPr id="1026" name="Picture 2">
            <a:extLst>
              <a:ext uri="{FF2B5EF4-FFF2-40B4-BE49-F238E27FC236}">
                <a16:creationId xmlns:a16="http://schemas.microsoft.com/office/drawing/2014/main" id="{1C054D8E-CFF4-D582-9B2C-B4102C1D58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8696" y="2637448"/>
            <a:ext cx="4269572" cy="28892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2" name="Group 1">
            <a:extLst>
              <a:ext uri="{FF2B5EF4-FFF2-40B4-BE49-F238E27FC236}">
                <a16:creationId xmlns:a16="http://schemas.microsoft.com/office/drawing/2014/main" id="{F03ED126-7A80-7484-03B5-20F3E1C20181}"/>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7BBA07B7-34FD-56C5-DCFF-45973D5C05D8}"/>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23BECC7-A30A-2A23-CC95-9468FAB363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61A1EA89-7640-52A2-2DAA-D91C7474E66C}"/>
              </a:ext>
            </a:extLst>
          </p:cNvPr>
          <p:cNvSpPr txBox="1"/>
          <p:nvPr/>
        </p:nvSpPr>
        <p:spPr>
          <a:xfrm>
            <a:off x="6230421" y="1650157"/>
            <a:ext cx="5110400"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الهاتف كوسيلة إعلامية</a:t>
            </a:r>
            <a:endParaRPr lang="en-US" sz="2400" b="1" dirty="0">
              <a:solidFill>
                <a:srgbClr val="203E5F"/>
              </a:solidFill>
              <a:latin typeface="Alexandria" charset="0"/>
              <a:cs typeface="Alexandria" charset="0"/>
            </a:endParaRPr>
          </a:p>
        </p:txBody>
      </p:sp>
      <p:grpSp>
        <p:nvGrpSpPr>
          <p:cNvPr id="7" name="Google Shape;5394;p51">
            <a:extLst>
              <a:ext uri="{FF2B5EF4-FFF2-40B4-BE49-F238E27FC236}">
                <a16:creationId xmlns:a16="http://schemas.microsoft.com/office/drawing/2014/main" id="{E93E3FE7-D018-B5F6-0815-B8B1A48265A4}"/>
              </a:ext>
            </a:extLst>
          </p:cNvPr>
          <p:cNvGrpSpPr/>
          <p:nvPr/>
        </p:nvGrpSpPr>
        <p:grpSpPr>
          <a:xfrm>
            <a:off x="11380188" y="1677237"/>
            <a:ext cx="284533" cy="443569"/>
            <a:chOff x="-47842400" y="2342000"/>
            <a:chExt cx="193000" cy="300875"/>
          </a:xfrm>
        </p:grpSpPr>
        <p:sp>
          <p:nvSpPr>
            <p:cNvPr id="8" name="Google Shape;5395;p51">
              <a:extLst>
                <a:ext uri="{FF2B5EF4-FFF2-40B4-BE49-F238E27FC236}">
                  <a16:creationId xmlns:a16="http://schemas.microsoft.com/office/drawing/2014/main" id="{2E1C0B10-5DE7-D57E-4E59-FB204EFBB7E3}"/>
                </a:ext>
              </a:extLst>
            </p:cNvPr>
            <p:cNvSpPr/>
            <p:nvPr/>
          </p:nvSpPr>
          <p:spPr>
            <a:xfrm>
              <a:off x="-47809325" y="2412875"/>
              <a:ext cx="124475" cy="124475"/>
            </a:xfrm>
            <a:custGeom>
              <a:avLst/>
              <a:gdLst/>
              <a:ahLst/>
              <a:cxnLst/>
              <a:rect l="l" t="t" r="r" b="b"/>
              <a:pathLst>
                <a:path w="4979" h="4979" extrusionOk="0">
                  <a:moveTo>
                    <a:pt x="1828" y="725"/>
                  </a:moveTo>
                  <a:cubicBezTo>
                    <a:pt x="2301" y="725"/>
                    <a:pt x="2679" y="1009"/>
                    <a:pt x="2805" y="1418"/>
                  </a:cubicBezTo>
                  <a:lnTo>
                    <a:pt x="1828" y="1418"/>
                  </a:lnTo>
                  <a:cubicBezTo>
                    <a:pt x="1639" y="1418"/>
                    <a:pt x="1482" y="1576"/>
                    <a:pt x="1482" y="1796"/>
                  </a:cubicBezTo>
                  <a:lnTo>
                    <a:pt x="1482" y="2773"/>
                  </a:lnTo>
                  <a:cubicBezTo>
                    <a:pt x="1072" y="2647"/>
                    <a:pt x="757" y="2269"/>
                    <a:pt x="757" y="1796"/>
                  </a:cubicBezTo>
                  <a:cubicBezTo>
                    <a:pt x="757" y="1198"/>
                    <a:pt x="1230" y="725"/>
                    <a:pt x="1828" y="725"/>
                  </a:cubicBezTo>
                  <a:close/>
                  <a:moveTo>
                    <a:pt x="2805" y="2143"/>
                  </a:moveTo>
                  <a:cubicBezTo>
                    <a:pt x="2679" y="2458"/>
                    <a:pt x="2458" y="2678"/>
                    <a:pt x="2175" y="2773"/>
                  </a:cubicBezTo>
                  <a:lnTo>
                    <a:pt x="2175" y="2143"/>
                  </a:lnTo>
                  <a:close/>
                  <a:moveTo>
                    <a:pt x="4286" y="2111"/>
                  </a:moveTo>
                  <a:lnTo>
                    <a:pt x="4286" y="4222"/>
                  </a:lnTo>
                  <a:lnTo>
                    <a:pt x="2143" y="4222"/>
                  </a:lnTo>
                  <a:lnTo>
                    <a:pt x="2143" y="3466"/>
                  </a:lnTo>
                  <a:cubicBezTo>
                    <a:pt x="2805" y="3309"/>
                    <a:pt x="3372" y="2804"/>
                    <a:pt x="3529" y="2111"/>
                  </a:cubicBezTo>
                  <a:close/>
                  <a:moveTo>
                    <a:pt x="1797" y="1"/>
                  </a:moveTo>
                  <a:cubicBezTo>
                    <a:pt x="789" y="1"/>
                    <a:pt x="1" y="788"/>
                    <a:pt x="1" y="1796"/>
                  </a:cubicBezTo>
                  <a:cubicBezTo>
                    <a:pt x="1" y="2647"/>
                    <a:pt x="599" y="3372"/>
                    <a:pt x="1450" y="3529"/>
                  </a:cubicBezTo>
                  <a:lnTo>
                    <a:pt x="1450" y="4632"/>
                  </a:lnTo>
                  <a:cubicBezTo>
                    <a:pt x="1450" y="4821"/>
                    <a:pt x="1576" y="4978"/>
                    <a:pt x="1797" y="4978"/>
                  </a:cubicBezTo>
                  <a:lnTo>
                    <a:pt x="4601" y="4978"/>
                  </a:lnTo>
                  <a:cubicBezTo>
                    <a:pt x="4790" y="4978"/>
                    <a:pt x="4947" y="4821"/>
                    <a:pt x="4947" y="4632"/>
                  </a:cubicBezTo>
                  <a:lnTo>
                    <a:pt x="4947" y="1828"/>
                  </a:lnTo>
                  <a:cubicBezTo>
                    <a:pt x="4979" y="1576"/>
                    <a:pt x="4821" y="1418"/>
                    <a:pt x="4632" y="1418"/>
                  </a:cubicBezTo>
                  <a:lnTo>
                    <a:pt x="3529" y="1418"/>
                  </a:lnTo>
                  <a:cubicBezTo>
                    <a:pt x="3372" y="631"/>
                    <a:pt x="2647"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96;p51">
              <a:extLst>
                <a:ext uri="{FF2B5EF4-FFF2-40B4-BE49-F238E27FC236}">
                  <a16:creationId xmlns:a16="http://schemas.microsoft.com/office/drawing/2014/main" id="{4B7BA97E-0BDB-E567-5CF3-91E98AD902E2}"/>
                </a:ext>
              </a:extLst>
            </p:cNvPr>
            <p:cNvSpPr/>
            <p:nvPr/>
          </p:nvSpPr>
          <p:spPr>
            <a:xfrm>
              <a:off x="-47842400" y="2342000"/>
              <a:ext cx="193000" cy="300875"/>
            </a:xfrm>
            <a:custGeom>
              <a:avLst/>
              <a:gdLst/>
              <a:ahLst/>
              <a:cxnLst/>
              <a:rect l="l" t="t" r="r" b="b"/>
              <a:pathLst>
                <a:path w="7720" h="12035" extrusionOk="0">
                  <a:moveTo>
                    <a:pt x="6995" y="725"/>
                  </a:moveTo>
                  <a:lnTo>
                    <a:pt x="6995" y="1418"/>
                  </a:lnTo>
                  <a:lnTo>
                    <a:pt x="662" y="1418"/>
                  </a:lnTo>
                  <a:lnTo>
                    <a:pt x="662" y="725"/>
                  </a:lnTo>
                  <a:close/>
                  <a:moveTo>
                    <a:pt x="7058" y="2142"/>
                  </a:moveTo>
                  <a:lnTo>
                    <a:pt x="7058" y="8506"/>
                  </a:lnTo>
                  <a:lnTo>
                    <a:pt x="694" y="8506"/>
                  </a:lnTo>
                  <a:lnTo>
                    <a:pt x="694" y="2142"/>
                  </a:lnTo>
                  <a:close/>
                  <a:moveTo>
                    <a:pt x="7058" y="9200"/>
                  </a:moveTo>
                  <a:lnTo>
                    <a:pt x="7058" y="11310"/>
                  </a:lnTo>
                  <a:lnTo>
                    <a:pt x="694" y="11310"/>
                  </a:lnTo>
                  <a:lnTo>
                    <a:pt x="694" y="9200"/>
                  </a:lnTo>
                  <a:close/>
                  <a:moveTo>
                    <a:pt x="347" y="0"/>
                  </a:moveTo>
                  <a:cubicBezTo>
                    <a:pt x="158" y="0"/>
                    <a:pt x="1" y="158"/>
                    <a:pt x="1" y="378"/>
                  </a:cubicBezTo>
                  <a:lnTo>
                    <a:pt x="1" y="11657"/>
                  </a:lnTo>
                  <a:cubicBezTo>
                    <a:pt x="1" y="11877"/>
                    <a:pt x="158" y="12035"/>
                    <a:pt x="347" y="12035"/>
                  </a:cubicBezTo>
                  <a:lnTo>
                    <a:pt x="7373" y="12035"/>
                  </a:lnTo>
                  <a:cubicBezTo>
                    <a:pt x="7562" y="12035"/>
                    <a:pt x="7719" y="11877"/>
                    <a:pt x="7719" y="11657"/>
                  </a:cubicBezTo>
                  <a:lnTo>
                    <a:pt x="7719" y="378"/>
                  </a:lnTo>
                  <a:cubicBezTo>
                    <a:pt x="7719" y="158"/>
                    <a:pt x="7562" y="0"/>
                    <a:pt x="7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97;p51">
              <a:extLst>
                <a:ext uri="{FF2B5EF4-FFF2-40B4-BE49-F238E27FC236}">
                  <a16:creationId xmlns:a16="http://schemas.microsoft.com/office/drawing/2014/main" id="{2DA37003-B468-6771-6823-6DAC97425362}"/>
                </a:ext>
              </a:extLst>
            </p:cNvPr>
            <p:cNvSpPr/>
            <p:nvPr/>
          </p:nvSpPr>
          <p:spPr>
            <a:xfrm>
              <a:off x="-47772300" y="2589300"/>
              <a:ext cx="52800" cy="18150"/>
            </a:xfrm>
            <a:custGeom>
              <a:avLst/>
              <a:gdLst/>
              <a:ahLst/>
              <a:cxnLst/>
              <a:rect l="l" t="t" r="r" b="b"/>
              <a:pathLst>
                <a:path w="2112" h="726" extrusionOk="0">
                  <a:moveTo>
                    <a:pt x="347" y="1"/>
                  </a:moveTo>
                  <a:cubicBezTo>
                    <a:pt x="158" y="1"/>
                    <a:pt x="1" y="158"/>
                    <a:pt x="1" y="347"/>
                  </a:cubicBezTo>
                  <a:cubicBezTo>
                    <a:pt x="1" y="568"/>
                    <a:pt x="158" y="725"/>
                    <a:pt x="347" y="725"/>
                  </a:cubicBezTo>
                  <a:lnTo>
                    <a:pt x="1765" y="725"/>
                  </a:lnTo>
                  <a:cubicBezTo>
                    <a:pt x="1954" y="725"/>
                    <a:pt x="2111" y="568"/>
                    <a:pt x="2111" y="347"/>
                  </a:cubicBezTo>
                  <a:cubicBezTo>
                    <a:pt x="2111"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 name="TextBox 4">
            <a:extLst>
              <a:ext uri="{FF2B5EF4-FFF2-40B4-BE49-F238E27FC236}">
                <a16:creationId xmlns:a16="http://schemas.microsoft.com/office/drawing/2014/main" id="{C84E9286-77ED-11D7-6A46-530B38390C62}"/>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الهاتف كوسيلة إعلامية</a:t>
            </a:r>
            <a:endParaRPr lang="en-US" b="1" dirty="0">
              <a:solidFill>
                <a:srgbClr val="203E5F"/>
              </a:solidFill>
              <a:latin typeface="Alexandria" charset="0"/>
              <a:cs typeface="Alexandria" charset="0"/>
            </a:endParaRPr>
          </a:p>
        </p:txBody>
      </p:sp>
    </p:spTree>
    <p:extLst>
      <p:ext uri="{BB962C8B-B14F-4D97-AF65-F5344CB8AC3E}">
        <p14:creationId xmlns:p14="http://schemas.microsoft.com/office/powerpoint/2010/main" val="3332017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anim calcmode="lin" valueType="num">
                                      <p:cBhvr>
                                        <p:cTn id="19" dur="500" fill="hold"/>
                                        <p:tgtEl>
                                          <p:spTgt spid="1026"/>
                                        </p:tgtEl>
                                        <p:attrNameLst>
                                          <p:attrName>ppt_w</p:attrName>
                                        </p:attrNameLst>
                                      </p:cBhvr>
                                      <p:tavLst>
                                        <p:tav tm="0">
                                          <p:val>
                                            <p:fltVal val="0"/>
                                          </p:val>
                                        </p:tav>
                                        <p:tav tm="100000">
                                          <p:val>
                                            <p:strVal val="#ppt_w"/>
                                          </p:val>
                                        </p:tav>
                                      </p:tavLst>
                                    </p:anim>
                                    <p:anim calcmode="lin" valueType="num">
                                      <p:cBhvr>
                                        <p:cTn id="20" dur="500" fill="hold"/>
                                        <p:tgtEl>
                                          <p:spTgt spid="1026"/>
                                        </p:tgtEl>
                                        <p:attrNameLst>
                                          <p:attrName>ppt_h</p:attrName>
                                        </p:attrNameLst>
                                      </p:cBhvr>
                                      <p:tavLst>
                                        <p:tav tm="0">
                                          <p:val>
                                            <p:fltVal val="0"/>
                                          </p:val>
                                        </p:tav>
                                        <p:tav tm="100000">
                                          <p:val>
                                            <p:strVal val="#ppt_h"/>
                                          </p:val>
                                        </p:tav>
                                      </p:tavLst>
                                    </p:anim>
                                    <p:animEffect transition="in" filter="fade">
                                      <p:cBhvr>
                                        <p:cTn id="21" dur="500"/>
                                        <p:tgtEl>
                                          <p:spTgt spid="1026"/>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9">
                                            <p:txEl>
                                              <p:pRg st="0" end="0"/>
                                            </p:txEl>
                                          </p:spTgt>
                                        </p:tgtEl>
                                        <p:attrNameLst>
                                          <p:attrName>style.visibility</p:attrName>
                                        </p:attrNameLst>
                                      </p:cBhvr>
                                      <p:to>
                                        <p:strVal val="visible"/>
                                      </p:to>
                                    </p:set>
                                    <p:animEffect transition="in" filter="fade">
                                      <p:cBhvr>
                                        <p:cTn id="26" dur="500"/>
                                        <p:tgtEl>
                                          <p:spTgt spid="9">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xEl>
                                              <p:pRg st="2" end="2"/>
                                            </p:txEl>
                                          </p:spTgt>
                                        </p:tgtEl>
                                        <p:attrNameLst>
                                          <p:attrName>style.visibility</p:attrName>
                                        </p:attrNameLst>
                                      </p:cBhvr>
                                      <p:to>
                                        <p:strVal val="visible"/>
                                      </p:to>
                                    </p:set>
                                    <p:animEffect transition="in" filter="fade">
                                      <p:cBhvr>
                                        <p:cTn id="31"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5D13A-D105-D1D6-923B-608AE5DEA72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1FA123A-7FDB-1C47-401F-0FCDFB466F4D}"/>
              </a:ext>
            </a:extLst>
          </p:cNvPr>
          <p:cNvSpPr txBox="1"/>
          <p:nvPr/>
        </p:nvSpPr>
        <p:spPr>
          <a:xfrm>
            <a:off x="141899" y="1573944"/>
            <a:ext cx="11783079" cy="5144613"/>
          </a:xfrm>
          <a:prstGeom prst="rect">
            <a:avLst/>
          </a:prstGeom>
          <a:noFill/>
        </p:spPr>
        <p:txBody>
          <a:bodyPr wrap="square" rtlCol="0">
            <a:spAutoFit/>
          </a:bodyPr>
          <a:lstStyle/>
          <a:p>
            <a:pPr algn="just" rtl="1">
              <a:lnSpc>
                <a:spcPct val="150000"/>
              </a:lnSpc>
            </a:pPr>
            <a:r>
              <a:rPr lang="ar-SA" sz="2000" dirty="0">
                <a:solidFill>
                  <a:srgbClr val="C00000"/>
                </a:solidFill>
                <a:latin typeface="Alexandria" charset="0"/>
                <a:cs typeface="Alexandria" charset="0"/>
              </a:rPr>
              <a:t>1. نشر الأخبار والمعلومات حول الأحداث المهمة: </a:t>
            </a:r>
          </a:p>
          <a:p>
            <a:pPr algn="just" rtl="1">
              <a:lnSpc>
                <a:spcPct val="150000"/>
              </a:lnSpc>
            </a:pPr>
            <a:r>
              <a:rPr lang="ar-SA" sz="2000" dirty="0">
                <a:latin typeface="Alexandria" charset="0"/>
                <a:cs typeface="Alexandria" charset="0"/>
              </a:rPr>
              <a:t>غالباً ما يجمع الهاتف المحمول بين النص والصوت والصورة في نشر الأخبار.</a:t>
            </a:r>
          </a:p>
          <a:p>
            <a:pPr algn="just" rtl="1">
              <a:lnSpc>
                <a:spcPct val="150000"/>
              </a:lnSpc>
            </a:pPr>
            <a:endParaRPr lang="ar-SA" sz="1000"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2. وسيلة تجميعية:</a:t>
            </a:r>
          </a:p>
          <a:p>
            <a:pPr algn="just" rtl="1">
              <a:lnSpc>
                <a:spcPct val="150000"/>
              </a:lnSpc>
            </a:pPr>
            <a:r>
              <a:rPr lang="ar-SA" sz="2000" dirty="0">
                <a:latin typeface="Alexandria" charset="0"/>
                <a:cs typeface="Alexandria" charset="0"/>
              </a:rPr>
              <a:t>يقوم بعض المستخدمين بنقل الأخبار والمعلومات كاملة أو من خلال الوسيلة الإعلامية، مما يوفر الجهد والوقت في البحث.</a:t>
            </a:r>
          </a:p>
          <a:p>
            <a:pPr algn="just" rtl="1">
              <a:lnSpc>
                <a:spcPct val="150000"/>
              </a:lnSpc>
            </a:pPr>
            <a:endParaRPr lang="ar-SA" sz="1000"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3. تحول المستخدم إلى منتج إعلامي: </a:t>
            </a:r>
          </a:p>
          <a:p>
            <a:pPr algn="just" rtl="1">
              <a:lnSpc>
                <a:spcPct val="150000"/>
              </a:lnSpc>
            </a:pPr>
            <a:r>
              <a:rPr lang="ar-SA" sz="2000" dirty="0">
                <a:latin typeface="Alexandria" charset="0"/>
                <a:cs typeface="Alexandria" charset="0"/>
              </a:rPr>
              <a:t>بفضل تقنيات الهاتف المحمول الاتصالية الجديدة، أصبح المستخدم يتلقى ويصل إلى ما يريد على الإنترنت.</a:t>
            </a:r>
          </a:p>
          <a:p>
            <a:pPr algn="just" rtl="1">
              <a:lnSpc>
                <a:spcPct val="150000"/>
              </a:lnSpc>
            </a:pPr>
            <a:endParaRPr lang="ar-SA" sz="1000"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4. تسجيل الأصوات: </a:t>
            </a:r>
          </a:p>
          <a:p>
            <a:pPr algn="just" rtl="1">
              <a:lnSpc>
                <a:spcPct val="150000"/>
              </a:lnSpc>
            </a:pPr>
            <a:r>
              <a:rPr lang="ar-SA" sz="2000" dirty="0">
                <a:latin typeface="Alexandria" charset="0"/>
                <a:cs typeface="Alexandria" charset="0"/>
              </a:rPr>
              <a:t>يمكن تسجيل أصوات الأحداث أو الأشخاص من موقع الحدث أثناء المقابلات الإعلامية.</a:t>
            </a:r>
          </a:p>
          <a:p>
            <a:pPr algn="just" rtl="1">
              <a:lnSpc>
                <a:spcPct val="150000"/>
              </a:lnSpc>
            </a:pPr>
            <a:endParaRPr lang="ar-SA" sz="1000" dirty="0">
              <a:latin typeface="Alexandria" charset="0"/>
              <a:cs typeface="Alexandria" charset="0"/>
            </a:endParaRPr>
          </a:p>
        </p:txBody>
      </p:sp>
      <p:grpSp>
        <p:nvGrpSpPr>
          <p:cNvPr id="2" name="Group 1">
            <a:extLst>
              <a:ext uri="{FF2B5EF4-FFF2-40B4-BE49-F238E27FC236}">
                <a16:creationId xmlns:a16="http://schemas.microsoft.com/office/drawing/2014/main" id="{873232F5-F075-7FA1-F894-8BEB0B44EE3C}"/>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24357EAB-9FDD-D9E2-B529-2535D2CFB20A}"/>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D491AD84-CFF2-AF69-7E44-9C29386F9B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3111F5BB-73FA-508C-1B33-B00E7EC6A987}"/>
              </a:ext>
            </a:extLst>
          </p:cNvPr>
          <p:cNvSpPr txBox="1"/>
          <p:nvPr/>
        </p:nvSpPr>
        <p:spPr>
          <a:xfrm>
            <a:off x="6372311" y="1003809"/>
            <a:ext cx="5110400"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الدور الإعلامي للهاتف المحمول</a:t>
            </a:r>
          </a:p>
        </p:txBody>
      </p:sp>
      <p:grpSp>
        <p:nvGrpSpPr>
          <p:cNvPr id="7" name="Google Shape;5394;p51">
            <a:extLst>
              <a:ext uri="{FF2B5EF4-FFF2-40B4-BE49-F238E27FC236}">
                <a16:creationId xmlns:a16="http://schemas.microsoft.com/office/drawing/2014/main" id="{7C04B4A0-CD8C-4267-5DC6-FB49CA65BD46}"/>
              </a:ext>
            </a:extLst>
          </p:cNvPr>
          <p:cNvGrpSpPr/>
          <p:nvPr/>
        </p:nvGrpSpPr>
        <p:grpSpPr>
          <a:xfrm>
            <a:off x="11522078" y="1030889"/>
            <a:ext cx="284533" cy="443569"/>
            <a:chOff x="-47842400" y="2342000"/>
            <a:chExt cx="193000" cy="300875"/>
          </a:xfrm>
        </p:grpSpPr>
        <p:sp>
          <p:nvSpPr>
            <p:cNvPr id="8" name="Google Shape;5395;p51">
              <a:extLst>
                <a:ext uri="{FF2B5EF4-FFF2-40B4-BE49-F238E27FC236}">
                  <a16:creationId xmlns:a16="http://schemas.microsoft.com/office/drawing/2014/main" id="{7E27ECDA-17FC-422B-DA12-054FEC53367A}"/>
                </a:ext>
              </a:extLst>
            </p:cNvPr>
            <p:cNvSpPr/>
            <p:nvPr/>
          </p:nvSpPr>
          <p:spPr>
            <a:xfrm>
              <a:off x="-47809325" y="2412875"/>
              <a:ext cx="124475" cy="124475"/>
            </a:xfrm>
            <a:custGeom>
              <a:avLst/>
              <a:gdLst/>
              <a:ahLst/>
              <a:cxnLst/>
              <a:rect l="l" t="t" r="r" b="b"/>
              <a:pathLst>
                <a:path w="4979" h="4979" extrusionOk="0">
                  <a:moveTo>
                    <a:pt x="1828" y="725"/>
                  </a:moveTo>
                  <a:cubicBezTo>
                    <a:pt x="2301" y="725"/>
                    <a:pt x="2679" y="1009"/>
                    <a:pt x="2805" y="1418"/>
                  </a:cubicBezTo>
                  <a:lnTo>
                    <a:pt x="1828" y="1418"/>
                  </a:lnTo>
                  <a:cubicBezTo>
                    <a:pt x="1639" y="1418"/>
                    <a:pt x="1482" y="1576"/>
                    <a:pt x="1482" y="1796"/>
                  </a:cubicBezTo>
                  <a:lnTo>
                    <a:pt x="1482" y="2773"/>
                  </a:lnTo>
                  <a:cubicBezTo>
                    <a:pt x="1072" y="2647"/>
                    <a:pt x="757" y="2269"/>
                    <a:pt x="757" y="1796"/>
                  </a:cubicBezTo>
                  <a:cubicBezTo>
                    <a:pt x="757" y="1198"/>
                    <a:pt x="1230" y="725"/>
                    <a:pt x="1828" y="725"/>
                  </a:cubicBezTo>
                  <a:close/>
                  <a:moveTo>
                    <a:pt x="2805" y="2143"/>
                  </a:moveTo>
                  <a:cubicBezTo>
                    <a:pt x="2679" y="2458"/>
                    <a:pt x="2458" y="2678"/>
                    <a:pt x="2175" y="2773"/>
                  </a:cubicBezTo>
                  <a:lnTo>
                    <a:pt x="2175" y="2143"/>
                  </a:lnTo>
                  <a:close/>
                  <a:moveTo>
                    <a:pt x="4286" y="2111"/>
                  </a:moveTo>
                  <a:lnTo>
                    <a:pt x="4286" y="4222"/>
                  </a:lnTo>
                  <a:lnTo>
                    <a:pt x="2143" y="4222"/>
                  </a:lnTo>
                  <a:lnTo>
                    <a:pt x="2143" y="3466"/>
                  </a:lnTo>
                  <a:cubicBezTo>
                    <a:pt x="2805" y="3309"/>
                    <a:pt x="3372" y="2804"/>
                    <a:pt x="3529" y="2111"/>
                  </a:cubicBezTo>
                  <a:close/>
                  <a:moveTo>
                    <a:pt x="1797" y="1"/>
                  </a:moveTo>
                  <a:cubicBezTo>
                    <a:pt x="789" y="1"/>
                    <a:pt x="1" y="788"/>
                    <a:pt x="1" y="1796"/>
                  </a:cubicBezTo>
                  <a:cubicBezTo>
                    <a:pt x="1" y="2647"/>
                    <a:pt x="599" y="3372"/>
                    <a:pt x="1450" y="3529"/>
                  </a:cubicBezTo>
                  <a:lnTo>
                    <a:pt x="1450" y="4632"/>
                  </a:lnTo>
                  <a:cubicBezTo>
                    <a:pt x="1450" y="4821"/>
                    <a:pt x="1576" y="4978"/>
                    <a:pt x="1797" y="4978"/>
                  </a:cubicBezTo>
                  <a:lnTo>
                    <a:pt x="4601" y="4978"/>
                  </a:lnTo>
                  <a:cubicBezTo>
                    <a:pt x="4790" y="4978"/>
                    <a:pt x="4947" y="4821"/>
                    <a:pt x="4947" y="4632"/>
                  </a:cubicBezTo>
                  <a:lnTo>
                    <a:pt x="4947" y="1828"/>
                  </a:lnTo>
                  <a:cubicBezTo>
                    <a:pt x="4979" y="1576"/>
                    <a:pt x="4821" y="1418"/>
                    <a:pt x="4632" y="1418"/>
                  </a:cubicBezTo>
                  <a:lnTo>
                    <a:pt x="3529" y="1418"/>
                  </a:lnTo>
                  <a:cubicBezTo>
                    <a:pt x="3372" y="631"/>
                    <a:pt x="2647"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96;p51">
              <a:extLst>
                <a:ext uri="{FF2B5EF4-FFF2-40B4-BE49-F238E27FC236}">
                  <a16:creationId xmlns:a16="http://schemas.microsoft.com/office/drawing/2014/main" id="{0D35362F-8120-644C-DCAA-8F752012B123}"/>
                </a:ext>
              </a:extLst>
            </p:cNvPr>
            <p:cNvSpPr/>
            <p:nvPr/>
          </p:nvSpPr>
          <p:spPr>
            <a:xfrm>
              <a:off x="-47842400" y="2342000"/>
              <a:ext cx="193000" cy="300875"/>
            </a:xfrm>
            <a:custGeom>
              <a:avLst/>
              <a:gdLst/>
              <a:ahLst/>
              <a:cxnLst/>
              <a:rect l="l" t="t" r="r" b="b"/>
              <a:pathLst>
                <a:path w="7720" h="12035" extrusionOk="0">
                  <a:moveTo>
                    <a:pt x="6995" y="725"/>
                  </a:moveTo>
                  <a:lnTo>
                    <a:pt x="6995" y="1418"/>
                  </a:lnTo>
                  <a:lnTo>
                    <a:pt x="662" y="1418"/>
                  </a:lnTo>
                  <a:lnTo>
                    <a:pt x="662" y="725"/>
                  </a:lnTo>
                  <a:close/>
                  <a:moveTo>
                    <a:pt x="7058" y="2142"/>
                  </a:moveTo>
                  <a:lnTo>
                    <a:pt x="7058" y="8506"/>
                  </a:lnTo>
                  <a:lnTo>
                    <a:pt x="694" y="8506"/>
                  </a:lnTo>
                  <a:lnTo>
                    <a:pt x="694" y="2142"/>
                  </a:lnTo>
                  <a:close/>
                  <a:moveTo>
                    <a:pt x="7058" y="9200"/>
                  </a:moveTo>
                  <a:lnTo>
                    <a:pt x="7058" y="11310"/>
                  </a:lnTo>
                  <a:lnTo>
                    <a:pt x="694" y="11310"/>
                  </a:lnTo>
                  <a:lnTo>
                    <a:pt x="694" y="9200"/>
                  </a:lnTo>
                  <a:close/>
                  <a:moveTo>
                    <a:pt x="347" y="0"/>
                  </a:moveTo>
                  <a:cubicBezTo>
                    <a:pt x="158" y="0"/>
                    <a:pt x="1" y="158"/>
                    <a:pt x="1" y="378"/>
                  </a:cubicBezTo>
                  <a:lnTo>
                    <a:pt x="1" y="11657"/>
                  </a:lnTo>
                  <a:cubicBezTo>
                    <a:pt x="1" y="11877"/>
                    <a:pt x="158" y="12035"/>
                    <a:pt x="347" y="12035"/>
                  </a:cubicBezTo>
                  <a:lnTo>
                    <a:pt x="7373" y="12035"/>
                  </a:lnTo>
                  <a:cubicBezTo>
                    <a:pt x="7562" y="12035"/>
                    <a:pt x="7719" y="11877"/>
                    <a:pt x="7719" y="11657"/>
                  </a:cubicBezTo>
                  <a:lnTo>
                    <a:pt x="7719" y="378"/>
                  </a:lnTo>
                  <a:cubicBezTo>
                    <a:pt x="7719" y="158"/>
                    <a:pt x="7562" y="0"/>
                    <a:pt x="7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97;p51">
              <a:extLst>
                <a:ext uri="{FF2B5EF4-FFF2-40B4-BE49-F238E27FC236}">
                  <a16:creationId xmlns:a16="http://schemas.microsoft.com/office/drawing/2014/main" id="{A330909D-209C-306C-2E89-E70DF97B94FD}"/>
                </a:ext>
              </a:extLst>
            </p:cNvPr>
            <p:cNvSpPr/>
            <p:nvPr/>
          </p:nvSpPr>
          <p:spPr>
            <a:xfrm>
              <a:off x="-47772300" y="2589300"/>
              <a:ext cx="52800" cy="18150"/>
            </a:xfrm>
            <a:custGeom>
              <a:avLst/>
              <a:gdLst/>
              <a:ahLst/>
              <a:cxnLst/>
              <a:rect l="l" t="t" r="r" b="b"/>
              <a:pathLst>
                <a:path w="2112" h="726" extrusionOk="0">
                  <a:moveTo>
                    <a:pt x="347" y="1"/>
                  </a:moveTo>
                  <a:cubicBezTo>
                    <a:pt x="158" y="1"/>
                    <a:pt x="1" y="158"/>
                    <a:pt x="1" y="347"/>
                  </a:cubicBezTo>
                  <a:cubicBezTo>
                    <a:pt x="1" y="568"/>
                    <a:pt x="158" y="725"/>
                    <a:pt x="347" y="725"/>
                  </a:cubicBezTo>
                  <a:lnTo>
                    <a:pt x="1765" y="725"/>
                  </a:lnTo>
                  <a:cubicBezTo>
                    <a:pt x="1954" y="725"/>
                    <a:pt x="2111" y="568"/>
                    <a:pt x="2111" y="347"/>
                  </a:cubicBezTo>
                  <a:cubicBezTo>
                    <a:pt x="2111"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 name="TextBox 4">
            <a:extLst>
              <a:ext uri="{FF2B5EF4-FFF2-40B4-BE49-F238E27FC236}">
                <a16:creationId xmlns:a16="http://schemas.microsoft.com/office/drawing/2014/main" id="{F93F64A7-83FD-3320-5C28-B056752AD2D0}"/>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الهاتف كوسيلة إعلامية</a:t>
            </a:r>
            <a:endParaRPr lang="en-US" b="1" dirty="0">
              <a:solidFill>
                <a:srgbClr val="203E5F"/>
              </a:solidFill>
              <a:latin typeface="Alexandria" charset="0"/>
              <a:cs typeface="Alexandria" charset="0"/>
            </a:endParaRPr>
          </a:p>
        </p:txBody>
      </p:sp>
    </p:spTree>
    <p:extLst>
      <p:ext uri="{BB962C8B-B14F-4D97-AF65-F5344CB8AC3E}">
        <p14:creationId xmlns:p14="http://schemas.microsoft.com/office/powerpoint/2010/main" val="4110885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1000"/>
                                        <p:tgtEl>
                                          <p:spTgt spid="9">
                                            <p:txEl>
                                              <p:pRg st="0" end="0"/>
                                            </p:txEl>
                                          </p:spTgt>
                                        </p:tgtEl>
                                      </p:cBhvr>
                                    </p:animEffect>
                                    <p:anim calcmode="lin" valueType="num">
                                      <p:cBhvr>
                                        <p:cTn id="16"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9">
                                            <p:txEl>
                                              <p:pRg st="1" end="1"/>
                                            </p:txEl>
                                          </p:spTgt>
                                        </p:tgtEl>
                                        <p:attrNameLst>
                                          <p:attrName>style.visibility</p:attrName>
                                        </p:attrNameLst>
                                      </p:cBhvr>
                                      <p:to>
                                        <p:strVal val="visible"/>
                                      </p:to>
                                    </p:set>
                                    <p:animEffect transition="in" filter="fade">
                                      <p:cBhvr>
                                        <p:cTn id="22" dur="1000"/>
                                        <p:tgtEl>
                                          <p:spTgt spid="9">
                                            <p:txEl>
                                              <p:pRg st="1" end="1"/>
                                            </p:txEl>
                                          </p:spTgt>
                                        </p:tgtEl>
                                      </p:cBhvr>
                                    </p:animEffect>
                                    <p:anim calcmode="lin" valueType="num">
                                      <p:cBhvr>
                                        <p:cTn id="23"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9">
                                            <p:txEl>
                                              <p:pRg st="3" end="3"/>
                                            </p:txEl>
                                          </p:spTgt>
                                        </p:tgtEl>
                                        <p:attrNameLst>
                                          <p:attrName>style.visibility</p:attrName>
                                        </p:attrNameLst>
                                      </p:cBhvr>
                                      <p:to>
                                        <p:strVal val="visible"/>
                                      </p:to>
                                    </p:set>
                                    <p:animEffect transition="in" filter="fade">
                                      <p:cBhvr>
                                        <p:cTn id="29" dur="1000"/>
                                        <p:tgtEl>
                                          <p:spTgt spid="9">
                                            <p:txEl>
                                              <p:pRg st="3" end="3"/>
                                            </p:txEl>
                                          </p:spTgt>
                                        </p:tgtEl>
                                      </p:cBhvr>
                                    </p:animEffect>
                                    <p:anim calcmode="lin" valueType="num">
                                      <p:cBhvr>
                                        <p:cTn id="30"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1"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fade">
                                      <p:cBhvr>
                                        <p:cTn id="36" dur="1000"/>
                                        <p:tgtEl>
                                          <p:spTgt spid="9">
                                            <p:txEl>
                                              <p:pRg st="4" end="4"/>
                                            </p:txEl>
                                          </p:spTgt>
                                        </p:tgtEl>
                                      </p:cBhvr>
                                    </p:animEffect>
                                    <p:anim calcmode="lin" valueType="num">
                                      <p:cBhvr>
                                        <p:cTn id="37"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9">
                                            <p:txEl>
                                              <p:pRg st="6" end="6"/>
                                            </p:txEl>
                                          </p:spTgt>
                                        </p:tgtEl>
                                        <p:attrNameLst>
                                          <p:attrName>style.visibility</p:attrName>
                                        </p:attrNameLst>
                                      </p:cBhvr>
                                      <p:to>
                                        <p:strVal val="visible"/>
                                      </p:to>
                                    </p:set>
                                    <p:animEffect transition="in" filter="fade">
                                      <p:cBhvr>
                                        <p:cTn id="43" dur="1000"/>
                                        <p:tgtEl>
                                          <p:spTgt spid="9">
                                            <p:txEl>
                                              <p:pRg st="6" end="6"/>
                                            </p:txEl>
                                          </p:spTgt>
                                        </p:tgtEl>
                                      </p:cBhvr>
                                    </p:animEffect>
                                    <p:anim calcmode="lin" valueType="num">
                                      <p:cBhvr>
                                        <p:cTn id="44" dur="1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9">
                                            <p:txEl>
                                              <p:pRg st="7" end="7"/>
                                            </p:txEl>
                                          </p:spTgt>
                                        </p:tgtEl>
                                        <p:attrNameLst>
                                          <p:attrName>style.visibility</p:attrName>
                                        </p:attrNameLst>
                                      </p:cBhvr>
                                      <p:to>
                                        <p:strVal val="visible"/>
                                      </p:to>
                                    </p:set>
                                    <p:animEffect transition="in" filter="fade">
                                      <p:cBhvr>
                                        <p:cTn id="50" dur="1000"/>
                                        <p:tgtEl>
                                          <p:spTgt spid="9">
                                            <p:txEl>
                                              <p:pRg st="7" end="7"/>
                                            </p:txEl>
                                          </p:spTgt>
                                        </p:tgtEl>
                                      </p:cBhvr>
                                    </p:animEffect>
                                    <p:anim calcmode="lin" valueType="num">
                                      <p:cBhvr>
                                        <p:cTn id="51"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52"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9">
                                            <p:txEl>
                                              <p:pRg st="9" end="9"/>
                                            </p:txEl>
                                          </p:spTgt>
                                        </p:tgtEl>
                                        <p:attrNameLst>
                                          <p:attrName>style.visibility</p:attrName>
                                        </p:attrNameLst>
                                      </p:cBhvr>
                                      <p:to>
                                        <p:strVal val="visible"/>
                                      </p:to>
                                    </p:set>
                                    <p:animEffect transition="in" filter="fade">
                                      <p:cBhvr>
                                        <p:cTn id="57" dur="1000"/>
                                        <p:tgtEl>
                                          <p:spTgt spid="9">
                                            <p:txEl>
                                              <p:pRg st="9" end="9"/>
                                            </p:txEl>
                                          </p:spTgt>
                                        </p:tgtEl>
                                      </p:cBhvr>
                                    </p:animEffect>
                                    <p:anim calcmode="lin" valueType="num">
                                      <p:cBhvr>
                                        <p:cTn id="58" dur="1000" fill="hold"/>
                                        <p:tgtEl>
                                          <p:spTgt spid="9">
                                            <p:txEl>
                                              <p:pRg st="9" end="9"/>
                                            </p:txEl>
                                          </p:spTgt>
                                        </p:tgtEl>
                                        <p:attrNameLst>
                                          <p:attrName>ppt_x</p:attrName>
                                        </p:attrNameLst>
                                      </p:cBhvr>
                                      <p:tavLst>
                                        <p:tav tm="0">
                                          <p:val>
                                            <p:strVal val="#ppt_x"/>
                                          </p:val>
                                        </p:tav>
                                        <p:tav tm="100000">
                                          <p:val>
                                            <p:strVal val="#ppt_x"/>
                                          </p:val>
                                        </p:tav>
                                      </p:tavLst>
                                    </p:anim>
                                    <p:anim calcmode="lin" valueType="num">
                                      <p:cBhvr>
                                        <p:cTn id="59" dur="1000" fill="hold"/>
                                        <p:tgtEl>
                                          <p:spTgt spid="9">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nodeType="clickEffect">
                                  <p:stCondLst>
                                    <p:cond delay="0"/>
                                  </p:stCondLst>
                                  <p:childTnLst>
                                    <p:set>
                                      <p:cBhvr>
                                        <p:cTn id="63" dur="1" fill="hold">
                                          <p:stCondLst>
                                            <p:cond delay="0"/>
                                          </p:stCondLst>
                                        </p:cTn>
                                        <p:tgtEl>
                                          <p:spTgt spid="9">
                                            <p:txEl>
                                              <p:pRg st="10" end="10"/>
                                            </p:txEl>
                                          </p:spTgt>
                                        </p:tgtEl>
                                        <p:attrNameLst>
                                          <p:attrName>style.visibility</p:attrName>
                                        </p:attrNameLst>
                                      </p:cBhvr>
                                      <p:to>
                                        <p:strVal val="visible"/>
                                      </p:to>
                                    </p:set>
                                    <p:animEffect transition="in" filter="fade">
                                      <p:cBhvr>
                                        <p:cTn id="64" dur="1000"/>
                                        <p:tgtEl>
                                          <p:spTgt spid="9">
                                            <p:txEl>
                                              <p:pRg st="10" end="10"/>
                                            </p:txEl>
                                          </p:spTgt>
                                        </p:tgtEl>
                                      </p:cBhvr>
                                    </p:animEffect>
                                    <p:anim calcmode="lin" valueType="num">
                                      <p:cBhvr>
                                        <p:cTn id="65" dur="1000" fill="hold"/>
                                        <p:tgtEl>
                                          <p:spTgt spid="9">
                                            <p:txEl>
                                              <p:pRg st="10" end="10"/>
                                            </p:txEl>
                                          </p:spTgt>
                                        </p:tgtEl>
                                        <p:attrNameLst>
                                          <p:attrName>ppt_x</p:attrName>
                                        </p:attrNameLst>
                                      </p:cBhvr>
                                      <p:tavLst>
                                        <p:tav tm="0">
                                          <p:val>
                                            <p:strVal val="#ppt_x"/>
                                          </p:val>
                                        </p:tav>
                                        <p:tav tm="100000">
                                          <p:val>
                                            <p:strVal val="#ppt_x"/>
                                          </p:val>
                                        </p:tav>
                                      </p:tavLst>
                                    </p:anim>
                                    <p:anim calcmode="lin" valueType="num">
                                      <p:cBhvr>
                                        <p:cTn id="66" dur="1000" fill="hold"/>
                                        <p:tgtEl>
                                          <p:spTgt spid="9">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A76D2-BF81-771B-549A-510A289E977F}"/>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C603C8B3-4E21-E4E2-DA6C-8BF54D92C5A4}"/>
              </a:ext>
            </a:extLst>
          </p:cNvPr>
          <p:cNvSpPr txBox="1"/>
          <p:nvPr/>
        </p:nvSpPr>
        <p:spPr>
          <a:xfrm>
            <a:off x="685720" y="706841"/>
            <a:ext cx="10820559" cy="6134243"/>
          </a:xfrm>
          <a:prstGeom prst="rect">
            <a:avLst/>
          </a:prstGeom>
          <a:noFill/>
        </p:spPr>
        <p:txBody>
          <a:bodyPr wrap="square" rtlCol="0">
            <a:spAutoFit/>
          </a:bodyPr>
          <a:lstStyle/>
          <a:p>
            <a:pPr algn="just" rtl="1">
              <a:lnSpc>
                <a:spcPct val="150000"/>
              </a:lnSpc>
            </a:pPr>
            <a:r>
              <a:rPr lang="ar-SA" sz="2000" dirty="0">
                <a:solidFill>
                  <a:srgbClr val="C00000"/>
                </a:solidFill>
                <a:latin typeface="Alexandria" charset="0"/>
                <a:cs typeface="Alexandria" charset="0"/>
              </a:rPr>
              <a:t>5. نقل الصورة المباشرة: </a:t>
            </a:r>
          </a:p>
          <a:p>
            <a:pPr algn="just" rtl="1">
              <a:lnSpc>
                <a:spcPct val="150000"/>
              </a:lnSpc>
            </a:pPr>
            <a:r>
              <a:rPr lang="ar-SA" sz="2000" dirty="0">
                <a:latin typeface="Alexandria" charset="0"/>
                <a:cs typeface="Alexandria" charset="0"/>
              </a:rPr>
              <a:t>يعمل الهاتف المحمول على نقل الصورة المصورة مباشرة من موقع الحدث عن طريق العديد من التطبيقات.</a:t>
            </a:r>
          </a:p>
          <a:p>
            <a:pPr algn="just" rtl="1">
              <a:lnSpc>
                <a:spcPct val="150000"/>
              </a:lnSpc>
            </a:pPr>
            <a:endParaRPr lang="ar-SA" sz="700" b="1" dirty="0">
              <a:solidFill>
                <a:srgbClr val="C00000"/>
              </a:solidFill>
              <a:latin typeface="Alexandria" charset="0"/>
              <a:cs typeface="Alexandria" charset="0"/>
            </a:endParaRPr>
          </a:p>
          <a:p>
            <a:pPr algn="just" rtl="1">
              <a:lnSpc>
                <a:spcPct val="150000"/>
              </a:lnSpc>
            </a:pPr>
            <a:endParaRPr lang="ar-SA" sz="700"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6. التسويق والإعلان: </a:t>
            </a:r>
          </a:p>
          <a:p>
            <a:pPr algn="just" rtl="1">
              <a:lnSpc>
                <a:spcPct val="150000"/>
              </a:lnSpc>
            </a:pPr>
            <a:r>
              <a:rPr lang="ar-SA" sz="2000" dirty="0">
                <a:latin typeface="Alexandria" charset="0"/>
                <a:cs typeface="Alexandria" charset="0"/>
              </a:rPr>
              <a:t>شهدت تكنولوجيا الهاتف المحمول ثورة في مجال المبيعات والتسويق والإعلان، فأصبحت العديد من الشركات تستخدم </a:t>
            </a:r>
            <a:r>
              <a:rPr lang="ar-SA" sz="2000" dirty="0">
                <a:solidFill>
                  <a:srgbClr val="C00000"/>
                </a:solidFill>
                <a:latin typeface="Alexandria" charset="0"/>
                <a:cs typeface="Alexandria" charset="0"/>
              </a:rPr>
              <a:t>التسويق عبر الهاتف المحمول</a:t>
            </a:r>
            <a:r>
              <a:rPr lang="ar-SA" sz="2000" dirty="0">
                <a:latin typeface="Alexandria" charset="0"/>
                <a:cs typeface="Alexandria" charset="0"/>
              </a:rPr>
              <a:t>؛ لأنها ترى أن الرسائل الإعلامية عبر الهاتف المحمول أفضل من الإعلان في وسائل الإعلام الأخرى.</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 حيث تصل </a:t>
            </a:r>
            <a:r>
              <a:rPr lang="ar-SA" sz="2000" dirty="0">
                <a:solidFill>
                  <a:srgbClr val="C00000"/>
                </a:solidFill>
                <a:latin typeface="Alexandria" charset="0"/>
                <a:cs typeface="Alexandria" charset="0"/>
              </a:rPr>
              <a:t>الرسائل الإعلانية </a:t>
            </a:r>
            <a:r>
              <a:rPr lang="ar-SA" sz="2000" dirty="0">
                <a:latin typeface="Alexandria" charset="0"/>
                <a:cs typeface="Alexandria" charset="0"/>
              </a:rPr>
              <a:t>من خلال الهاتف المحمول لكل فرد على حدة، ولم يعد الفرد بحاجة إلى البحث داخل الصحف أو القنوات التلفزيونية لرؤية إعلان ما.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وأصبحت الإعلانات تصل </a:t>
            </a:r>
            <a:r>
              <a:rPr lang="ar-SA" sz="2000" dirty="0">
                <a:solidFill>
                  <a:srgbClr val="C00000"/>
                </a:solidFill>
                <a:latin typeface="Alexandria" charset="0"/>
                <a:cs typeface="Alexandria" charset="0"/>
              </a:rPr>
              <a:t>بشكل شخصي </a:t>
            </a:r>
            <a:r>
              <a:rPr lang="ar-SA" sz="2000" dirty="0">
                <a:latin typeface="Alexandria" charset="0"/>
                <a:cs typeface="Alexandria" charset="0"/>
              </a:rPr>
              <a:t>على الهاتف المحمول، وبالإمكان أيضاً القيام بعملية الشراء والحصول على العديد من الخدمات مقابل مبلغ يخصم من الرصيد.</a:t>
            </a:r>
          </a:p>
        </p:txBody>
      </p:sp>
      <p:grpSp>
        <p:nvGrpSpPr>
          <p:cNvPr id="2" name="Group 1">
            <a:extLst>
              <a:ext uri="{FF2B5EF4-FFF2-40B4-BE49-F238E27FC236}">
                <a16:creationId xmlns:a16="http://schemas.microsoft.com/office/drawing/2014/main" id="{1133F689-DB66-AE33-B7C9-4BE1C62664D7}"/>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5B943DBC-3EC2-EADD-89C2-C5F5734E6ACC}"/>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5841DD1E-2FE1-3BA5-7D39-C7DDD3415C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D5B5DA2D-AFB4-19AE-0339-7612F22364B1}"/>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الهاتف كوسيلة إعلامية</a:t>
            </a:r>
            <a:endParaRPr lang="en-US" b="1" dirty="0">
              <a:solidFill>
                <a:srgbClr val="203E5F"/>
              </a:solidFill>
              <a:latin typeface="Alexandria" charset="0"/>
              <a:cs typeface="Alexandria" charset="0"/>
            </a:endParaRPr>
          </a:p>
        </p:txBody>
      </p:sp>
    </p:spTree>
    <p:extLst>
      <p:ext uri="{BB962C8B-B14F-4D97-AF65-F5344CB8AC3E}">
        <p14:creationId xmlns:p14="http://schemas.microsoft.com/office/powerpoint/2010/main" val="2465454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1" end="1"/>
                                            </p:txEl>
                                          </p:spTgt>
                                        </p:tgtEl>
                                        <p:attrNameLst>
                                          <p:attrName>style.visibility</p:attrName>
                                        </p:attrNameLst>
                                      </p:cBhvr>
                                      <p:to>
                                        <p:strVal val="visible"/>
                                      </p:to>
                                    </p:set>
                                    <p:animEffect transition="in" filter="fade">
                                      <p:cBhvr>
                                        <p:cTn id="14" dur="1000"/>
                                        <p:tgtEl>
                                          <p:spTgt spid="9">
                                            <p:txEl>
                                              <p:pRg st="1" end="1"/>
                                            </p:txEl>
                                          </p:spTgt>
                                        </p:tgtEl>
                                      </p:cBhvr>
                                    </p:animEffect>
                                    <p:anim calcmode="lin" valueType="num">
                                      <p:cBhvr>
                                        <p:cTn id="15"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Effect transition="in" filter="fade">
                                      <p:cBhvr>
                                        <p:cTn id="21" dur="1000"/>
                                        <p:tgtEl>
                                          <p:spTgt spid="9">
                                            <p:txEl>
                                              <p:pRg st="4" end="4"/>
                                            </p:txEl>
                                          </p:spTgt>
                                        </p:tgtEl>
                                      </p:cBhvr>
                                    </p:animEffect>
                                    <p:anim calcmode="lin" valueType="num">
                                      <p:cBhvr>
                                        <p:cTn id="22"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5" end="5"/>
                                            </p:txEl>
                                          </p:spTgt>
                                        </p:tgtEl>
                                        <p:attrNameLst>
                                          <p:attrName>style.visibility</p:attrName>
                                        </p:attrNameLst>
                                      </p:cBhvr>
                                      <p:to>
                                        <p:strVal val="visible"/>
                                      </p:to>
                                    </p:set>
                                    <p:animEffect transition="in" filter="fade">
                                      <p:cBhvr>
                                        <p:cTn id="28" dur="1000"/>
                                        <p:tgtEl>
                                          <p:spTgt spid="9">
                                            <p:txEl>
                                              <p:pRg st="5" end="5"/>
                                            </p:txEl>
                                          </p:spTgt>
                                        </p:tgtEl>
                                      </p:cBhvr>
                                    </p:animEffect>
                                    <p:anim calcmode="lin" valueType="num">
                                      <p:cBhvr>
                                        <p:cTn id="29" dur="1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xEl>
                                              <p:pRg st="7" end="7"/>
                                            </p:txEl>
                                          </p:spTgt>
                                        </p:tgtEl>
                                        <p:attrNameLst>
                                          <p:attrName>style.visibility</p:attrName>
                                        </p:attrNameLst>
                                      </p:cBhvr>
                                      <p:to>
                                        <p:strVal val="visible"/>
                                      </p:to>
                                    </p:set>
                                    <p:animEffect transition="in" filter="fade">
                                      <p:cBhvr>
                                        <p:cTn id="35" dur="1000"/>
                                        <p:tgtEl>
                                          <p:spTgt spid="9">
                                            <p:txEl>
                                              <p:pRg st="7" end="7"/>
                                            </p:txEl>
                                          </p:spTgt>
                                        </p:tgtEl>
                                      </p:cBhvr>
                                    </p:animEffect>
                                    <p:anim calcmode="lin" valueType="num">
                                      <p:cBhvr>
                                        <p:cTn id="36" dur="1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9">
                                            <p:txEl>
                                              <p:pRg st="9" end="9"/>
                                            </p:txEl>
                                          </p:spTgt>
                                        </p:tgtEl>
                                        <p:attrNameLst>
                                          <p:attrName>style.visibility</p:attrName>
                                        </p:attrNameLst>
                                      </p:cBhvr>
                                      <p:to>
                                        <p:strVal val="visible"/>
                                      </p:to>
                                    </p:set>
                                    <p:animEffect transition="in" filter="fade">
                                      <p:cBhvr>
                                        <p:cTn id="42" dur="1000"/>
                                        <p:tgtEl>
                                          <p:spTgt spid="9">
                                            <p:txEl>
                                              <p:pRg st="9" end="9"/>
                                            </p:txEl>
                                          </p:spTgt>
                                        </p:tgtEl>
                                      </p:cBhvr>
                                    </p:animEffect>
                                    <p:anim calcmode="lin" valueType="num">
                                      <p:cBhvr>
                                        <p:cTn id="43" dur="1000" fill="hold"/>
                                        <p:tgtEl>
                                          <p:spTgt spid="9">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9">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0EDEB-F303-4493-E54E-488ECF957C4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112E064C-598A-ED13-2A71-7E3B025B7E00}"/>
              </a:ext>
            </a:extLst>
          </p:cNvPr>
          <p:cNvSpPr txBox="1"/>
          <p:nvPr/>
        </p:nvSpPr>
        <p:spPr>
          <a:xfrm>
            <a:off x="504496" y="2967662"/>
            <a:ext cx="5302960" cy="2810256"/>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أحدثت الهواتف المحمولة قفزة كبيرة في مجال </a:t>
            </a:r>
            <a:r>
              <a:rPr lang="ar-SA" sz="2000" dirty="0">
                <a:solidFill>
                  <a:srgbClr val="C00000"/>
                </a:solidFill>
                <a:latin typeface="Alexandria" charset="0"/>
                <a:cs typeface="Alexandria" charset="0"/>
              </a:rPr>
              <a:t>نقل</a:t>
            </a:r>
            <a:r>
              <a:rPr lang="ar-SA" sz="2000" dirty="0">
                <a:latin typeface="Alexandria" charset="0"/>
                <a:cs typeface="Alexandria" charset="0"/>
              </a:rPr>
              <a:t> الأخبار </a:t>
            </a:r>
            <a:r>
              <a:rPr lang="ar-SA" sz="2000" dirty="0">
                <a:solidFill>
                  <a:srgbClr val="C00000"/>
                </a:solidFill>
                <a:latin typeface="Alexandria" charset="0"/>
                <a:cs typeface="Alexandria" charset="0"/>
              </a:rPr>
              <a:t>وتغطية</a:t>
            </a:r>
            <a:r>
              <a:rPr lang="ar-SA" sz="2000" dirty="0">
                <a:latin typeface="Alexandria" charset="0"/>
                <a:cs typeface="Alexandria" charset="0"/>
              </a:rPr>
              <a:t> الأحداث، لكنها تطرح أسئلة حول </a:t>
            </a:r>
            <a:r>
              <a:rPr lang="ar-SA" sz="2000" dirty="0">
                <a:solidFill>
                  <a:srgbClr val="C00000"/>
                </a:solidFill>
                <a:latin typeface="Alexandria" charset="0"/>
                <a:cs typeface="Alexandria" charset="0"/>
              </a:rPr>
              <a:t>جودة</a:t>
            </a:r>
            <a:r>
              <a:rPr lang="ar-SA" sz="2000" dirty="0">
                <a:latin typeface="Alexandria" charset="0"/>
                <a:cs typeface="Alexandria" charset="0"/>
              </a:rPr>
              <a:t> المحتوى الصحفي و </a:t>
            </a:r>
            <a:r>
              <a:rPr lang="ar-SA" sz="2000" dirty="0">
                <a:solidFill>
                  <a:srgbClr val="C00000"/>
                </a:solidFill>
                <a:latin typeface="Alexandria" charset="0"/>
                <a:cs typeface="Alexandria" charset="0"/>
              </a:rPr>
              <a:t>هيكلية</a:t>
            </a:r>
            <a:r>
              <a:rPr lang="ar-SA" sz="2000" dirty="0">
                <a:latin typeface="Alexandria" charset="0"/>
                <a:cs typeface="Alexandria" charset="0"/>
              </a:rPr>
              <a:t> العمل الصحفي في ظل اتساع دائرة الاعتماد عليها من قبل المواقع الإخبارية ووكالات الأنباء العالمية.</a:t>
            </a:r>
          </a:p>
        </p:txBody>
      </p:sp>
      <p:grpSp>
        <p:nvGrpSpPr>
          <p:cNvPr id="2" name="Group 1">
            <a:extLst>
              <a:ext uri="{FF2B5EF4-FFF2-40B4-BE49-F238E27FC236}">
                <a16:creationId xmlns:a16="http://schemas.microsoft.com/office/drawing/2014/main" id="{CA0BE9A0-436D-BDF7-3994-63938EDFE16B}"/>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0664BD7A-0468-455E-B53C-82458FEBC42C}"/>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9F1AD865-0900-2EEA-645B-D6A0AC0838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2620B913-C80B-5C41-F453-6DE5328255CB}"/>
              </a:ext>
            </a:extLst>
          </p:cNvPr>
          <p:cNvSpPr txBox="1"/>
          <p:nvPr/>
        </p:nvSpPr>
        <p:spPr>
          <a:xfrm>
            <a:off x="4982235" y="2012811"/>
            <a:ext cx="6185497"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الهاتف كمصدر للحصول على المعلومات</a:t>
            </a:r>
          </a:p>
        </p:txBody>
      </p:sp>
      <p:grpSp>
        <p:nvGrpSpPr>
          <p:cNvPr id="7" name="Google Shape;5394;p51">
            <a:extLst>
              <a:ext uri="{FF2B5EF4-FFF2-40B4-BE49-F238E27FC236}">
                <a16:creationId xmlns:a16="http://schemas.microsoft.com/office/drawing/2014/main" id="{2090CAAB-B1E6-07CC-12FB-1752237FC5BF}"/>
              </a:ext>
            </a:extLst>
          </p:cNvPr>
          <p:cNvGrpSpPr/>
          <p:nvPr/>
        </p:nvGrpSpPr>
        <p:grpSpPr>
          <a:xfrm>
            <a:off x="11167732" y="2030907"/>
            <a:ext cx="284533" cy="443569"/>
            <a:chOff x="-47842400" y="2342000"/>
            <a:chExt cx="193000" cy="300875"/>
          </a:xfrm>
        </p:grpSpPr>
        <p:sp>
          <p:nvSpPr>
            <p:cNvPr id="8" name="Google Shape;5395;p51">
              <a:extLst>
                <a:ext uri="{FF2B5EF4-FFF2-40B4-BE49-F238E27FC236}">
                  <a16:creationId xmlns:a16="http://schemas.microsoft.com/office/drawing/2014/main" id="{C99AEA77-050F-038B-0E46-30F7DDFDDDBE}"/>
                </a:ext>
              </a:extLst>
            </p:cNvPr>
            <p:cNvSpPr/>
            <p:nvPr/>
          </p:nvSpPr>
          <p:spPr>
            <a:xfrm>
              <a:off x="-47809325" y="2412875"/>
              <a:ext cx="124475" cy="124475"/>
            </a:xfrm>
            <a:custGeom>
              <a:avLst/>
              <a:gdLst/>
              <a:ahLst/>
              <a:cxnLst/>
              <a:rect l="l" t="t" r="r" b="b"/>
              <a:pathLst>
                <a:path w="4979" h="4979" extrusionOk="0">
                  <a:moveTo>
                    <a:pt x="1828" y="725"/>
                  </a:moveTo>
                  <a:cubicBezTo>
                    <a:pt x="2301" y="725"/>
                    <a:pt x="2679" y="1009"/>
                    <a:pt x="2805" y="1418"/>
                  </a:cubicBezTo>
                  <a:lnTo>
                    <a:pt x="1828" y="1418"/>
                  </a:lnTo>
                  <a:cubicBezTo>
                    <a:pt x="1639" y="1418"/>
                    <a:pt x="1482" y="1576"/>
                    <a:pt x="1482" y="1796"/>
                  </a:cubicBezTo>
                  <a:lnTo>
                    <a:pt x="1482" y="2773"/>
                  </a:lnTo>
                  <a:cubicBezTo>
                    <a:pt x="1072" y="2647"/>
                    <a:pt x="757" y="2269"/>
                    <a:pt x="757" y="1796"/>
                  </a:cubicBezTo>
                  <a:cubicBezTo>
                    <a:pt x="757" y="1198"/>
                    <a:pt x="1230" y="725"/>
                    <a:pt x="1828" y="725"/>
                  </a:cubicBezTo>
                  <a:close/>
                  <a:moveTo>
                    <a:pt x="2805" y="2143"/>
                  </a:moveTo>
                  <a:cubicBezTo>
                    <a:pt x="2679" y="2458"/>
                    <a:pt x="2458" y="2678"/>
                    <a:pt x="2175" y="2773"/>
                  </a:cubicBezTo>
                  <a:lnTo>
                    <a:pt x="2175" y="2143"/>
                  </a:lnTo>
                  <a:close/>
                  <a:moveTo>
                    <a:pt x="4286" y="2111"/>
                  </a:moveTo>
                  <a:lnTo>
                    <a:pt x="4286" y="4222"/>
                  </a:lnTo>
                  <a:lnTo>
                    <a:pt x="2143" y="4222"/>
                  </a:lnTo>
                  <a:lnTo>
                    <a:pt x="2143" y="3466"/>
                  </a:lnTo>
                  <a:cubicBezTo>
                    <a:pt x="2805" y="3309"/>
                    <a:pt x="3372" y="2804"/>
                    <a:pt x="3529" y="2111"/>
                  </a:cubicBezTo>
                  <a:close/>
                  <a:moveTo>
                    <a:pt x="1797" y="1"/>
                  </a:moveTo>
                  <a:cubicBezTo>
                    <a:pt x="789" y="1"/>
                    <a:pt x="1" y="788"/>
                    <a:pt x="1" y="1796"/>
                  </a:cubicBezTo>
                  <a:cubicBezTo>
                    <a:pt x="1" y="2647"/>
                    <a:pt x="599" y="3372"/>
                    <a:pt x="1450" y="3529"/>
                  </a:cubicBezTo>
                  <a:lnTo>
                    <a:pt x="1450" y="4632"/>
                  </a:lnTo>
                  <a:cubicBezTo>
                    <a:pt x="1450" y="4821"/>
                    <a:pt x="1576" y="4978"/>
                    <a:pt x="1797" y="4978"/>
                  </a:cubicBezTo>
                  <a:lnTo>
                    <a:pt x="4601" y="4978"/>
                  </a:lnTo>
                  <a:cubicBezTo>
                    <a:pt x="4790" y="4978"/>
                    <a:pt x="4947" y="4821"/>
                    <a:pt x="4947" y="4632"/>
                  </a:cubicBezTo>
                  <a:lnTo>
                    <a:pt x="4947" y="1828"/>
                  </a:lnTo>
                  <a:cubicBezTo>
                    <a:pt x="4979" y="1576"/>
                    <a:pt x="4821" y="1418"/>
                    <a:pt x="4632" y="1418"/>
                  </a:cubicBezTo>
                  <a:lnTo>
                    <a:pt x="3529" y="1418"/>
                  </a:lnTo>
                  <a:cubicBezTo>
                    <a:pt x="3372" y="631"/>
                    <a:pt x="2647"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96;p51">
              <a:extLst>
                <a:ext uri="{FF2B5EF4-FFF2-40B4-BE49-F238E27FC236}">
                  <a16:creationId xmlns:a16="http://schemas.microsoft.com/office/drawing/2014/main" id="{D3C53E45-363F-5BFA-19FB-52EF8EEB5B35}"/>
                </a:ext>
              </a:extLst>
            </p:cNvPr>
            <p:cNvSpPr/>
            <p:nvPr/>
          </p:nvSpPr>
          <p:spPr>
            <a:xfrm>
              <a:off x="-47842400" y="2342000"/>
              <a:ext cx="193000" cy="300875"/>
            </a:xfrm>
            <a:custGeom>
              <a:avLst/>
              <a:gdLst/>
              <a:ahLst/>
              <a:cxnLst/>
              <a:rect l="l" t="t" r="r" b="b"/>
              <a:pathLst>
                <a:path w="7720" h="12035" extrusionOk="0">
                  <a:moveTo>
                    <a:pt x="6995" y="725"/>
                  </a:moveTo>
                  <a:lnTo>
                    <a:pt x="6995" y="1418"/>
                  </a:lnTo>
                  <a:lnTo>
                    <a:pt x="662" y="1418"/>
                  </a:lnTo>
                  <a:lnTo>
                    <a:pt x="662" y="725"/>
                  </a:lnTo>
                  <a:close/>
                  <a:moveTo>
                    <a:pt x="7058" y="2142"/>
                  </a:moveTo>
                  <a:lnTo>
                    <a:pt x="7058" y="8506"/>
                  </a:lnTo>
                  <a:lnTo>
                    <a:pt x="694" y="8506"/>
                  </a:lnTo>
                  <a:lnTo>
                    <a:pt x="694" y="2142"/>
                  </a:lnTo>
                  <a:close/>
                  <a:moveTo>
                    <a:pt x="7058" y="9200"/>
                  </a:moveTo>
                  <a:lnTo>
                    <a:pt x="7058" y="11310"/>
                  </a:lnTo>
                  <a:lnTo>
                    <a:pt x="694" y="11310"/>
                  </a:lnTo>
                  <a:lnTo>
                    <a:pt x="694" y="9200"/>
                  </a:lnTo>
                  <a:close/>
                  <a:moveTo>
                    <a:pt x="347" y="0"/>
                  </a:moveTo>
                  <a:cubicBezTo>
                    <a:pt x="158" y="0"/>
                    <a:pt x="1" y="158"/>
                    <a:pt x="1" y="378"/>
                  </a:cubicBezTo>
                  <a:lnTo>
                    <a:pt x="1" y="11657"/>
                  </a:lnTo>
                  <a:cubicBezTo>
                    <a:pt x="1" y="11877"/>
                    <a:pt x="158" y="12035"/>
                    <a:pt x="347" y="12035"/>
                  </a:cubicBezTo>
                  <a:lnTo>
                    <a:pt x="7373" y="12035"/>
                  </a:lnTo>
                  <a:cubicBezTo>
                    <a:pt x="7562" y="12035"/>
                    <a:pt x="7719" y="11877"/>
                    <a:pt x="7719" y="11657"/>
                  </a:cubicBezTo>
                  <a:lnTo>
                    <a:pt x="7719" y="378"/>
                  </a:lnTo>
                  <a:cubicBezTo>
                    <a:pt x="7719" y="158"/>
                    <a:pt x="7562" y="0"/>
                    <a:pt x="7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97;p51">
              <a:extLst>
                <a:ext uri="{FF2B5EF4-FFF2-40B4-BE49-F238E27FC236}">
                  <a16:creationId xmlns:a16="http://schemas.microsoft.com/office/drawing/2014/main" id="{18C0FAAF-4C5A-3F39-084F-FE74208152E1}"/>
                </a:ext>
              </a:extLst>
            </p:cNvPr>
            <p:cNvSpPr/>
            <p:nvPr/>
          </p:nvSpPr>
          <p:spPr>
            <a:xfrm>
              <a:off x="-47772300" y="2589300"/>
              <a:ext cx="52800" cy="18150"/>
            </a:xfrm>
            <a:custGeom>
              <a:avLst/>
              <a:gdLst/>
              <a:ahLst/>
              <a:cxnLst/>
              <a:rect l="l" t="t" r="r" b="b"/>
              <a:pathLst>
                <a:path w="2112" h="726" extrusionOk="0">
                  <a:moveTo>
                    <a:pt x="347" y="1"/>
                  </a:moveTo>
                  <a:cubicBezTo>
                    <a:pt x="158" y="1"/>
                    <a:pt x="1" y="158"/>
                    <a:pt x="1" y="347"/>
                  </a:cubicBezTo>
                  <a:cubicBezTo>
                    <a:pt x="1" y="568"/>
                    <a:pt x="158" y="725"/>
                    <a:pt x="347" y="725"/>
                  </a:cubicBezTo>
                  <a:lnTo>
                    <a:pt x="1765" y="725"/>
                  </a:lnTo>
                  <a:cubicBezTo>
                    <a:pt x="1954" y="725"/>
                    <a:pt x="2111" y="568"/>
                    <a:pt x="2111" y="347"/>
                  </a:cubicBezTo>
                  <a:cubicBezTo>
                    <a:pt x="2111"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 name="TextBox 4">
            <a:extLst>
              <a:ext uri="{FF2B5EF4-FFF2-40B4-BE49-F238E27FC236}">
                <a16:creationId xmlns:a16="http://schemas.microsoft.com/office/drawing/2014/main" id="{80471F9F-C877-5D8F-467D-753A9FE8A28B}"/>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الهاتف كمصدر للحصول على المعلومات</a:t>
            </a:r>
            <a:endParaRPr lang="en-US" b="1" dirty="0">
              <a:solidFill>
                <a:srgbClr val="203E5F"/>
              </a:solidFill>
              <a:latin typeface="Alexandria" charset="0"/>
              <a:cs typeface="Alexandria" charset="0"/>
            </a:endParaRPr>
          </a:p>
        </p:txBody>
      </p:sp>
      <p:pic>
        <p:nvPicPr>
          <p:cNvPr id="2050" name="Picture 2" descr="كيف تحدد مقدار البيانات التي تحتاجها أثناء السفر؟ - Airalo Blog">
            <a:extLst>
              <a:ext uri="{FF2B5EF4-FFF2-40B4-BE49-F238E27FC236}">
                <a16:creationId xmlns:a16="http://schemas.microsoft.com/office/drawing/2014/main" id="{BE827F00-1079-71C8-5422-15CBDAF9EB2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00219" y="2967662"/>
            <a:ext cx="5108028" cy="28493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37590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 calcmode="lin" valueType="num">
                                      <p:cBhvr>
                                        <p:cTn id="12" dur="1000" fill="hold"/>
                                        <p:tgtEl>
                                          <p:spTgt spid="2050"/>
                                        </p:tgtEl>
                                        <p:attrNameLst>
                                          <p:attrName>ppt_w</p:attrName>
                                        </p:attrNameLst>
                                      </p:cBhvr>
                                      <p:tavLst>
                                        <p:tav tm="0">
                                          <p:val>
                                            <p:fltVal val="0"/>
                                          </p:val>
                                        </p:tav>
                                        <p:tav tm="100000">
                                          <p:val>
                                            <p:strVal val="#ppt_w"/>
                                          </p:val>
                                        </p:tav>
                                      </p:tavLst>
                                    </p:anim>
                                    <p:anim calcmode="lin" valueType="num">
                                      <p:cBhvr>
                                        <p:cTn id="13" dur="1000" fill="hold"/>
                                        <p:tgtEl>
                                          <p:spTgt spid="2050"/>
                                        </p:tgtEl>
                                        <p:attrNameLst>
                                          <p:attrName>ppt_h</p:attrName>
                                        </p:attrNameLst>
                                      </p:cBhvr>
                                      <p:tavLst>
                                        <p:tav tm="0">
                                          <p:val>
                                            <p:fltVal val="0"/>
                                          </p:val>
                                        </p:tav>
                                        <p:tav tm="100000">
                                          <p:val>
                                            <p:strVal val="#ppt_h"/>
                                          </p:val>
                                        </p:tav>
                                      </p:tavLst>
                                    </p:anim>
                                    <p:anim calcmode="lin" valueType="num">
                                      <p:cBhvr>
                                        <p:cTn id="14" dur="1000" fill="hold"/>
                                        <p:tgtEl>
                                          <p:spTgt spid="2050"/>
                                        </p:tgtEl>
                                        <p:attrNameLst>
                                          <p:attrName>style.rotation</p:attrName>
                                        </p:attrNameLst>
                                      </p:cBhvr>
                                      <p:tavLst>
                                        <p:tav tm="0">
                                          <p:val>
                                            <p:fltVal val="90"/>
                                          </p:val>
                                        </p:tav>
                                        <p:tav tm="100000">
                                          <p:val>
                                            <p:fltVal val="0"/>
                                          </p:val>
                                        </p:tav>
                                      </p:tavLst>
                                    </p:anim>
                                    <p:animEffect transition="in" filter="fade">
                                      <p:cBhvr>
                                        <p:cTn id="15" dur="1000"/>
                                        <p:tgtEl>
                                          <p:spTgt spid="2050"/>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Effect transition="in" filter="fade">
                                      <p:cBhvr>
                                        <p:cTn id="2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FC86B7-9524-B73C-937B-19B9CACF0FA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FD12FE69-EC4E-619C-2162-B27F7DC4C583}"/>
              </a:ext>
            </a:extLst>
          </p:cNvPr>
          <p:cNvSpPr txBox="1"/>
          <p:nvPr/>
        </p:nvSpPr>
        <p:spPr>
          <a:xfrm>
            <a:off x="4270436" y="1312366"/>
            <a:ext cx="7032002" cy="4656916"/>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ساهم وجود الأجهزة المحمولة بين أيدي </a:t>
            </a:r>
            <a:r>
              <a:rPr lang="ar-SA" sz="2000" dirty="0">
                <a:solidFill>
                  <a:srgbClr val="C00000"/>
                </a:solidFill>
                <a:latin typeface="Alexandria" charset="0"/>
                <a:cs typeface="Alexandria" charset="0"/>
              </a:rPr>
              <a:t>الصحفيين</a:t>
            </a:r>
            <a:r>
              <a:rPr lang="ar-SA" sz="2000" dirty="0">
                <a:latin typeface="Alexandria" charset="0"/>
                <a:cs typeface="Alexandria" charset="0"/>
              </a:rPr>
              <a:t> في كثير من الأحيان بتقديم المواد الإعلامية فور الكشف عن آخر مستجداتها.</a:t>
            </a:r>
            <a:endParaRPr lang="en-US" sz="2000" dirty="0">
              <a:latin typeface="Alexandria" charset="0"/>
              <a:cs typeface="Alexandria" charset="0"/>
            </a:endParaRP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وفتحت صحافة الهاتف المحمول </a:t>
            </a:r>
            <a:r>
              <a:rPr lang="ar-SA" sz="2000" dirty="0">
                <a:solidFill>
                  <a:srgbClr val="C00000"/>
                </a:solidFill>
                <a:latin typeface="Alexandria" charset="0"/>
                <a:cs typeface="Alexandria" charset="0"/>
              </a:rPr>
              <a:t>قنوات جديدة</a:t>
            </a:r>
            <a:r>
              <a:rPr lang="ar-SA" sz="2000" dirty="0">
                <a:latin typeface="Alexandria" charset="0"/>
                <a:cs typeface="Alexandria" charset="0"/>
              </a:rPr>
              <a:t> للتواصل بين الأفراد في المجتمع، مما قد يتيح فرصة أكبر للجميع للوصول إلى المعلومات العامة والحصول على الخدمات الإنسانية.</a:t>
            </a:r>
            <a:endParaRPr lang="en-US" sz="2000" dirty="0">
              <a:latin typeface="Alexandria" charset="0"/>
              <a:cs typeface="Alexandria" charset="0"/>
            </a:endParaRPr>
          </a:p>
          <a:p>
            <a:pPr algn="just" rtl="1">
              <a:lnSpc>
                <a:spcPct val="150000"/>
              </a:lnSpc>
            </a:pPr>
            <a:endParaRPr lang="ar-SA" sz="1000" dirty="0">
              <a:latin typeface="Alexandria" charset="0"/>
              <a:cs typeface="Alexandria" charset="0"/>
            </a:endParaRPr>
          </a:p>
          <a:p>
            <a:pPr algn="just" rtl="1">
              <a:lnSpc>
                <a:spcPct val="150000"/>
              </a:lnSpc>
            </a:pPr>
            <a:r>
              <a:rPr lang="ar-SA" sz="2000" dirty="0">
                <a:solidFill>
                  <a:srgbClr val="C00000"/>
                </a:solidFill>
                <a:latin typeface="Alexandria" charset="0"/>
                <a:cs typeface="Alexandria" charset="0"/>
              </a:rPr>
              <a:t>ولم يسبق</a:t>
            </a:r>
            <a:r>
              <a:rPr lang="ar-SA" sz="2000" dirty="0">
                <a:latin typeface="Alexandria" charset="0"/>
                <a:cs typeface="Alexandria" charset="0"/>
              </a:rPr>
              <a:t> لأي تكنولوجيا أن وصلت إلى الكثير من بلدان العالم في فترة زمنية قصيرة كما فعلت التكنولوجيا الخاصة بالمحمول.</a:t>
            </a:r>
          </a:p>
        </p:txBody>
      </p:sp>
      <p:grpSp>
        <p:nvGrpSpPr>
          <p:cNvPr id="2" name="Group 1">
            <a:extLst>
              <a:ext uri="{FF2B5EF4-FFF2-40B4-BE49-F238E27FC236}">
                <a16:creationId xmlns:a16="http://schemas.microsoft.com/office/drawing/2014/main" id="{30AD16B0-F09C-5718-8BFE-C664FCEA3524}"/>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C4C35DDD-F240-61DA-33B1-75551DF02447}"/>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5F81F7BC-6FB4-E7EF-7AD2-E4C99C2F2A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54F5A019-D838-E987-9D4A-CFB76A0F0655}"/>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الهاتف كمصدر للحصول على المعلومات</a:t>
            </a:r>
            <a:endParaRPr lang="en-US" b="1" dirty="0">
              <a:solidFill>
                <a:srgbClr val="203E5F"/>
              </a:solidFill>
              <a:latin typeface="Alexandria" charset="0"/>
              <a:cs typeface="Alexandria" charset="0"/>
            </a:endParaRPr>
          </a:p>
        </p:txBody>
      </p:sp>
      <p:pic>
        <p:nvPicPr>
          <p:cNvPr id="1026" name="Picture 2" descr="نصائح لأمان الهاتف المحمول">
            <a:extLst>
              <a:ext uri="{FF2B5EF4-FFF2-40B4-BE49-F238E27FC236}">
                <a16:creationId xmlns:a16="http://schemas.microsoft.com/office/drawing/2014/main" id="{3A6A2987-9468-2612-25F6-CB8B1753C0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204074" y="2027308"/>
            <a:ext cx="4621899" cy="31920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15111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62271F-D9F0-F075-84DA-0ACB04B1E121}"/>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F5A6F900-8772-80A7-F151-1AEE1AF5C111}"/>
              </a:ext>
            </a:extLst>
          </p:cNvPr>
          <p:cNvSpPr txBox="1"/>
          <p:nvPr/>
        </p:nvSpPr>
        <p:spPr>
          <a:xfrm>
            <a:off x="3216166" y="1479361"/>
            <a:ext cx="8298077" cy="4980081"/>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بعد أن طرح الهاتف المحمول </a:t>
            </a:r>
            <a:r>
              <a:rPr lang="ar-SA" sz="2000" dirty="0">
                <a:solidFill>
                  <a:srgbClr val="C00000"/>
                </a:solidFill>
                <a:latin typeface="Alexandria" charset="0"/>
                <a:cs typeface="Alexandria" charset="0"/>
              </a:rPr>
              <a:t>كوسيط إعلامي </a:t>
            </a:r>
            <a:r>
              <a:rPr lang="ar-SA" sz="2000" dirty="0">
                <a:latin typeface="Alexandria" charset="0"/>
                <a:cs typeface="Alexandria" charset="0"/>
              </a:rPr>
              <a:t>(خاصة بعد ظهور الجيل الثالث)، أصبح التصفح أكثر سرعة وبمرور الوقت أصبحت التكلفة أقل، وهذا ما دفع بالوكالات الإخبارية والمؤسسات </a:t>
            </a:r>
            <a:r>
              <a:rPr lang="ar-SA" sz="2000" dirty="0">
                <a:solidFill>
                  <a:srgbClr val="C00000"/>
                </a:solidFill>
                <a:latin typeface="Alexandria" charset="0"/>
                <a:cs typeface="Alexandria" charset="0"/>
              </a:rPr>
              <a:t>بتزويد مواقعهم </a:t>
            </a:r>
            <a:r>
              <a:rPr lang="ar-SA" sz="2000" dirty="0">
                <a:latin typeface="Alexandria" charset="0"/>
                <a:cs typeface="Alexandria" charset="0"/>
              </a:rPr>
              <a:t>بنسخ خفيفة تمكن من سهولة </a:t>
            </a:r>
            <a:r>
              <a:rPr lang="ar-SA" sz="2000" dirty="0">
                <a:solidFill>
                  <a:srgbClr val="C00000"/>
                </a:solidFill>
                <a:latin typeface="Alexandria" charset="0"/>
                <a:cs typeface="Alexandria" charset="0"/>
              </a:rPr>
              <a:t>التصفح عن طريق الهاتف المحمول</a:t>
            </a:r>
            <a:r>
              <a:rPr lang="ar-SA" sz="2000" dirty="0">
                <a:latin typeface="Alexandria" charset="0"/>
                <a:cs typeface="Alexandria" charset="0"/>
              </a:rPr>
              <a:t>.</a:t>
            </a:r>
          </a:p>
          <a:p>
            <a:pPr algn="just" rtl="1">
              <a:lnSpc>
                <a:spcPct val="150000"/>
              </a:lnSpc>
            </a:pPr>
            <a:endParaRPr lang="ar-SA" sz="700" dirty="0">
              <a:latin typeface="Alexandria" charset="0"/>
              <a:cs typeface="Alexandria" charset="0"/>
            </a:endParaRPr>
          </a:p>
          <a:p>
            <a:pPr algn="just" rtl="1">
              <a:lnSpc>
                <a:spcPct val="150000"/>
              </a:lnSpc>
            </a:pPr>
            <a:r>
              <a:rPr lang="ar-SA" sz="2000" dirty="0">
                <a:latin typeface="Alexandria" charset="0"/>
                <a:cs typeface="Alexandria" charset="0"/>
              </a:rPr>
              <a:t>كانت بداية استخدام الهاتف المحمول كوسيط إعلامي </a:t>
            </a:r>
            <a:r>
              <a:rPr lang="ar-SA" sz="2000" dirty="0">
                <a:solidFill>
                  <a:srgbClr val="C00000"/>
                </a:solidFill>
                <a:latin typeface="Alexandria" charset="0"/>
                <a:cs typeface="Alexandria" charset="0"/>
              </a:rPr>
              <a:t>عبر نظام الرسائل القصيرة</a:t>
            </a:r>
            <a:r>
              <a:rPr lang="ar-SA" sz="2000" dirty="0">
                <a:latin typeface="Alexandria" charset="0"/>
                <a:cs typeface="Alexandria" charset="0"/>
              </a:rPr>
              <a:t>، حيث يمكن للمستخدم الاشتراك في خدمة رسائل قصيرة تزوده بآخر الأخبار.</a:t>
            </a:r>
          </a:p>
          <a:p>
            <a:pPr algn="just" rtl="1">
              <a:lnSpc>
                <a:spcPct val="150000"/>
              </a:lnSpc>
            </a:pPr>
            <a:endParaRPr lang="ar-SA" sz="700" dirty="0">
              <a:latin typeface="Alexandria" charset="0"/>
              <a:cs typeface="Alexandria" charset="0"/>
            </a:endParaRPr>
          </a:p>
          <a:p>
            <a:pPr algn="just" rtl="1">
              <a:lnSpc>
                <a:spcPct val="150000"/>
              </a:lnSpc>
            </a:pPr>
            <a:r>
              <a:rPr lang="ar-SA" sz="2000" dirty="0">
                <a:latin typeface="Alexandria" charset="0"/>
                <a:cs typeface="Alexandria" charset="0"/>
              </a:rPr>
              <a:t>ولا تزال هذه الخدمة مستمرة، ولا يقتصر الموضوع على تصفح البريد أو المواقع الإخبارية أو الإنترنت بشكل عام، بل تطورت تكنولوجيا تلك المرحلة، وأصبح بالإمكان استقبال</a:t>
            </a:r>
            <a:r>
              <a:rPr lang="ar-SA" sz="2000" dirty="0">
                <a:solidFill>
                  <a:srgbClr val="C00000"/>
                </a:solidFill>
                <a:latin typeface="Alexandria" charset="0"/>
                <a:cs typeface="Alexandria" charset="0"/>
              </a:rPr>
              <a:t> المحتوى التلفزيوني</a:t>
            </a:r>
            <a:r>
              <a:rPr lang="ar-SA" sz="2000" dirty="0">
                <a:latin typeface="Alexandria" charset="0"/>
                <a:cs typeface="Alexandria" charset="0"/>
              </a:rPr>
              <a:t> عبر الهاتف المحمول.</a:t>
            </a:r>
          </a:p>
        </p:txBody>
      </p:sp>
      <p:grpSp>
        <p:nvGrpSpPr>
          <p:cNvPr id="2" name="Group 1">
            <a:extLst>
              <a:ext uri="{FF2B5EF4-FFF2-40B4-BE49-F238E27FC236}">
                <a16:creationId xmlns:a16="http://schemas.microsoft.com/office/drawing/2014/main" id="{5FE6A8E4-DA85-C570-58D7-85C261A9F6F1}"/>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6D90171F-6577-F720-95B0-AE91151F3A87}"/>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18419468-4C47-D21A-73A5-B85B9789D3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7D8D6B9F-14BC-A75E-35F4-9951E2143804}"/>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الهاتف كمصدر للحصول على المعلومات</a:t>
            </a:r>
            <a:endParaRPr lang="en-US" b="1" dirty="0">
              <a:solidFill>
                <a:srgbClr val="203E5F"/>
              </a:solidFill>
              <a:latin typeface="Alexandria" charset="0"/>
              <a:cs typeface="Alexandria" charset="0"/>
            </a:endParaRPr>
          </a:p>
        </p:txBody>
      </p:sp>
      <p:pic>
        <p:nvPicPr>
          <p:cNvPr id="3076" name="Picture 4" descr="5 فوائد و4 سلبيات لإستخدام الهاتف النقال">
            <a:extLst>
              <a:ext uri="{FF2B5EF4-FFF2-40B4-BE49-F238E27FC236}">
                <a16:creationId xmlns:a16="http://schemas.microsoft.com/office/drawing/2014/main" id="{4CB6B690-C4F1-582F-2A3A-3103D1A9E5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418542" y="2348623"/>
            <a:ext cx="4385793" cy="24503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75122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fade">
                                      <p:cBhvr>
                                        <p:cTn id="7" dur="1000"/>
                                        <p:tgtEl>
                                          <p:spTgt spid="3076"/>
                                        </p:tgtEl>
                                      </p:cBhvr>
                                    </p:animEffect>
                                    <p:anim calcmode="lin" valueType="num">
                                      <p:cBhvr>
                                        <p:cTn id="8" dur="1000" fill="hold"/>
                                        <p:tgtEl>
                                          <p:spTgt spid="3076"/>
                                        </p:tgtEl>
                                        <p:attrNameLst>
                                          <p:attrName>ppt_x</p:attrName>
                                        </p:attrNameLst>
                                      </p:cBhvr>
                                      <p:tavLst>
                                        <p:tav tm="0">
                                          <p:val>
                                            <p:strVal val="#ppt_x"/>
                                          </p:val>
                                        </p:tav>
                                        <p:tav tm="100000">
                                          <p:val>
                                            <p:strVal val="#ppt_x"/>
                                          </p:val>
                                        </p:tav>
                                      </p:tavLst>
                                    </p:anim>
                                    <p:anim calcmode="lin" valueType="num">
                                      <p:cBhvr>
                                        <p:cTn id="9" dur="1000" fill="hold"/>
                                        <p:tgtEl>
                                          <p:spTgt spid="307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9627F9-1B65-CF7A-4DC8-F4B99C1EE9FC}"/>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21C2AF4E-ECB0-7C5C-4F7F-FC5E6C8B31F2}"/>
              </a:ext>
            </a:extLst>
          </p:cNvPr>
          <p:cNvSpPr txBox="1"/>
          <p:nvPr/>
        </p:nvSpPr>
        <p:spPr>
          <a:xfrm>
            <a:off x="6345261" y="1521210"/>
            <a:ext cx="5376041" cy="4472250"/>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وهكذا تجاوزت الهواتف المحمولة الذكية </a:t>
            </a:r>
            <a:r>
              <a:rPr lang="ar-SA" sz="2000" dirty="0">
                <a:solidFill>
                  <a:srgbClr val="C00000"/>
                </a:solidFill>
                <a:latin typeface="Alexandria" charset="0"/>
                <a:cs typeface="Alexandria" charset="0"/>
              </a:rPr>
              <a:t>وظيفة الاتصال</a:t>
            </a:r>
            <a:r>
              <a:rPr lang="ar-SA" sz="2000" dirty="0">
                <a:latin typeface="Alexandria" charset="0"/>
                <a:cs typeface="Alexandria" charset="0"/>
              </a:rPr>
              <a:t> لتتحول إلى وظائف أخرى مثل </a:t>
            </a:r>
            <a:r>
              <a:rPr lang="ar-SA" sz="2000" dirty="0">
                <a:solidFill>
                  <a:srgbClr val="C00000"/>
                </a:solidFill>
                <a:latin typeface="Alexandria" charset="0"/>
                <a:cs typeface="Alexandria" charset="0"/>
              </a:rPr>
              <a:t>نقل المعلومات والأخبار</a:t>
            </a:r>
            <a:r>
              <a:rPr lang="ar-SA" sz="2000" dirty="0">
                <a:latin typeface="Alexandria" charset="0"/>
                <a:cs typeface="Alexandria" charset="0"/>
              </a:rPr>
              <a:t>، كما أصبحت وسيلة لتسويق الأخبار والأحداث والمعلومات.</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نجد أن معظم الصحفيين يستخدمون شبكات </a:t>
            </a:r>
            <a:r>
              <a:rPr lang="ar-SA" sz="2000" dirty="0">
                <a:solidFill>
                  <a:srgbClr val="C00000"/>
                </a:solidFill>
                <a:latin typeface="Alexandria" charset="0"/>
                <a:cs typeface="Alexandria" charset="0"/>
              </a:rPr>
              <a:t>التواصل الاجتماعي</a:t>
            </a:r>
            <a:r>
              <a:rPr lang="ar-SA" sz="2000" dirty="0">
                <a:latin typeface="Alexandria" charset="0"/>
                <a:cs typeface="Alexandria" charset="0"/>
              </a:rPr>
              <a:t> من خلال أجهزة ذكية وذلك لتوفرها في كل مكان وزمان، وهذا يعطيهم دفعة قوية </a:t>
            </a:r>
            <a:r>
              <a:rPr lang="ar-SA" sz="2000" dirty="0">
                <a:solidFill>
                  <a:srgbClr val="C00000"/>
                </a:solidFill>
                <a:latin typeface="Alexandria" charset="0"/>
                <a:cs typeface="Alexandria" charset="0"/>
              </a:rPr>
              <a:t>للقيام بالأعمال الإعلامية</a:t>
            </a:r>
            <a:r>
              <a:rPr lang="ar-SA" sz="2000" dirty="0">
                <a:latin typeface="Alexandria" charset="0"/>
                <a:cs typeface="Alexandria" charset="0"/>
              </a:rPr>
              <a:t> مثل التغطية والنشر وغيرها من الوظائف.</a:t>
            </a:r>
          </a:p>
        </p:txBody>
      </p:sp>
      <p:grpSp>
        <p:nvGrpSpPr>
          <p:cNvPr id="2" name="Group 1">
            <a:extLst>
              <a:ext uri="{FF2B5EF4-FFF2-40B4-BE49-F238E27FC236}">
                <a16:creationId xmlns:a16="http://schemas.microsoft.com/office/drawing/2014/main" id="{A82539BE-9DB8-EE31-CDEF-656435B9A85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7F727EB1-A255-E495-C39C-49BA17B2E8A9}"/>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E63AABAC-FDD1-5568-B217-264CAD35D1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06204606-0B20-CBC0-2A83-274BD563FC81}"/>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الهاتف كمصدر للحصول على المعلومات</a:t>
            </a:r>
            <a:endParaRPr lang="en-US" b="1" dirty="0">
              <a:solidFill>
                <a:srgbClr val="203E5F"/>
              </a:solidFill>
              <a:latin typeface="Alexandria" charset="0"/>
              <a:cs typeface="Alexandria" charset="0"/>
            </a:endParaRPr>
          </a:p>
        </p:txBody>
      </p:sp>
      <p:pic>
        <p:nvPicPr>
          <p:cNvPr id="4100" name="Picture 4" descr="54 مليون اشتراك في خدمات الهاتف المحمول بالمغرب - مدار21">
            <a:extLst>
              <a:ext uri="{FF2B5EF4-FFF2-40B4-BE49-F238E27FC236}">
                <a16:creationId xmlns:a16="http://schemas.microsoft.com/office/drawing/2014/main" id="{7F606209-3B1B-3823-314A-F463793364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31" y="1723133"/>
            <a:ext cx="5776950" cy="38531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37890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00"/>
                                        </p:tgtEl>
                                        <p:attrNameLst>
                                          <p:attrName>style.visibility</p:attrName>
                                        </p:attrNameLst>
                                      </p:cBhvr>
                                      <p:to>
                                        <p:strVal val="visible"/>
                                      </p:to>
                                    </p:set>
                                    <p:animEffect transition="in" filter="fade">
                                      <p:cBhvr>
                                        <p:cTn id="7" dur="500"/>
                                        <p:tgtEl>
                                          <p:spTgt spid="410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F07272-AF37-69ED-EEAE-EF38875576B7}"/>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3930E7D7-B11D-042C-5969-2105CBE96299}"/>
              </a:ext>
            </a:extLst>
          </p:cNvPr>
          <p:cNvSpPr txBox="1"/>
          <p:nvPr/>
        </p:nvSpPr>
        <p:spPr>
          <a:xfrm>
            <a:off x="243495" y="2031683"/>
            <a:ext cx="8504150" cy="4056752"/>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منحت صحافة الجوال إمكانية وضع وتقديم </a:t>
            </a:r>
            <a:r>
              <a:rPr lang="ar-SA" sz="2000" dirty="0">
                <a:solidFill>
                  <a:srgbClr val="C00000"/>
                </a:solidFill>
                <a:latin typeface="Alexandria" charset="0"/>
                <a:cs typeface="Alexandria" charset="0"/>
              </a:rPr>
              <a:t>التقارير الإخبارية </a:t>
            </a:r>
            <a:r>
              <a:rPr lang="ar-SA" sz="2000" dirty="0">
                <a:latin typeface="Alexandria" charset="0"/>
                <a:cs typeface="Alexandria" charset="0"/>
              </a:rPr>
              <a:t>في أيدي المجتمعات الصغيرة، وسهلت عملية تبادل المعلومات بين المستخدمين.</a:t>
            </a:r>
          </a:p>
          <a:p>
            <a:pPr algn="just" rtl="1">
              <a:lnSpc>
                <a:spcPct val="150000"/>
              </a:lnSpc>
            </a:pPr>
            <a:endParaRPr lang="ar-SA" sz="700" dirty="0">
              <a:latin typeface="Alexandria" charset="0"/>
              <a:cs typeface="Alexandria" charset="0"/>
            </a:endParaRPr>
          </a:p>
          <a:p>
            <a:pPr algn="just" rtl="1">
              <a:lnSpc>
                <a:spcPct val="150000"/>
              </a:lnSpc>
            </a:pPr>
            <a:r>
              <a:rPr lang="ar-SA" sz="2000" dirty="0">
                <a:latin typeface="Alexandria" charset="0"/>
                <a:cs typeface="Alexandria" charset="0"/>
              </a:rPr>
              <a:t>تميزت الهواتف المحمولة </a:t>
            </a:r>
            <a:r>
              <a:rPr lang="ar-SA" sz="2000" dirty="0">
                <a:solidFill>
                  <a:srgbClr val="C00000"/>
                </a:solidFill>
                <a:latin typeface="Alexandria" charset="0"/>
                <a:cs typeface="Alexandria" charset="0"/>
              </a:rPr>
              <a:t>بسهولة استخدامها</a:t>
            </a:r>
            <a:r>
              <a:rPr lang="ar-SA" sz="2000" dirty="0">
                <a:latin typeface="Alexandria" charset="0"/>
                <a:cs typeface="Alexandria" charset="0"/>
              </a:rPr>
              <a:t> مقارنة بوسائل الإعلام التقليدية مثل الراديو والتلفاز والصحف.</a:t>
            </a:r>
          </a:p>
          <a:p>
            <a:pPr algn="just" rtl="1">
              <a:lnSpc>
                <a:spcPct val="150000"/>
              </a:lnSpc>
            </a:pPr>
            <a:endParaRPr lang="ar-SA" sz="700" dirty="0">
              <a:latin typeface="Alexandria" charset="0"/>
              <a:cs typeface="Alexandria" charset="0"/>
            </a:endParaRPr>
          </a:p>
          <a:p>
            <a:pPr algn="just" rtl="1">
              <a:lnSpc>
                <a:spcPct val="150000"/>
              </a:lnSpc>
            </a:pPr>
            <a:r>
              <a:rPr lang="ar-SA" sz="2000" dirty="0">
                <a:latin typeface="Alexandria" charset="0"/>
                <a:cs typeface="Alexandria" charset="0"/>
              </a:rPr>
              <a:t>كما أن </a:t>
            </a:r>
            <a:r>
              <a:rPr lang="ar-SA" sz="2000" dirty="0">
                <a:solidFill>
                  <a:srgbClr val="C00000"/>
                </a:solidFill>
                <a:latin typeface="Alexandria" charset="0"/>
                <a:cs typeface="Alexandria" charset="0"/>
              </a:rPr>
              <a:t>إمكانية البث للمعلومات </a:t>
            </a:r>
            <a:r>
              <a:rPr lang="ar-SA" sz="2000" dirty="0">
                <a:latin typeface="Alexandria" charset="0"/>
                <a:cs typeface="Alexandria" charset="0"/>
              </a:rPr>
              <a:t>من خلال الهواتف المحمولة تكون عبر التطبيقات اللاسلكية، التي مهدت الطريق لعالم جديد من البيانات المتحركة مثل الخدمات الخاصة بالأخبار والرياضة والخدمات المصرفية والتسوق وأخبار البورصة وغيرها. كل ذلك يتم توفيره في جهاز واحد محمول.</a:t>
            </a:r>
          </a:p>
        </p:txBody>
      </p:sp>
      <p:grpSp>
        <p:nvGrpSpPr>
          <p:cNvPr id="2" name="Group 1">
            <a:extLst>
              <a:ext uri="{FF2B5EF4-FFF2-40B4-BE49-F238E27FC236}">
                <a16:creationId xmlns:a16="http://schemas.microsoft.com/office/drawing/2014/main" id="{ACE4B4AA-84E9-BAAD-204A-2A7AFD0EC5F3}"/>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AB920B56-C7F5-8B12-96BF-8F75D38FB879}"/>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7119085-7F04-B0D6-FEA4-0ADCC0897A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97877D51-5370-BA9A-FD2A-CF4BCE788415}"/>
              </a:ext>
            </a:extLst>
          </p:cNvPr>
          <p:cNvSpPr txBox="1"/>
          <p:nvPr/>
        </p:nvSpPr>
        <p:spPr>
          <a:xfrm>
            <a:off x="5297214" y="1287597"/>
            <a:ext cx="6185497"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دور صحافة الهاتف في تبادل المعلومات</a:t>
            </a:r>
          </a:p>
        </p:txBody>
      </p:sp>
      <p:grpSp>
        <p:nvGrpSpPr>
          <p:cNvPr id="7" name="Google Shape;5394;p51">
            <a:extLst>
              <a:ext uri="{FF2B5EF4-FFF2-40B4-BE49-F238E27FC236}">
                <a16:creationId xmlns:a16="http://schemas.microsoft.com/office/drawing/2014/main" id="{01C6CB66-15E6-025F-FA06-AE6844595E0E}"/>
              </a:ext>
            </a:extLst>
          </p:cNvPr>
          <p:cNvGrpSpPr/>
          <p:nvPr/>
        </p:nvGrpSpPr>
        <p:grpSpPr>
          <a:xfrm>
            <a:off x="11522078" y="1314677"/>
            <a:ext cx="284533" cy="443569"/>
            <a:chOff x="-47842400" y="2342000"/>
            <a:chExt cx="193000" cy="300875"/>
          </a:xfrm>
        </p:grpSpPr>
        <p:sp>
          <p:nvSpPr>
            <p:cNvPr id="8" name="Google Shape;5395;p51">
              <a:extLst>
                <a:ext uri="{FF2B5EF4-FFF2-40B4-BE49-F238E27FC236}">
                  <a16:creationId xmlns:a16="http://schemas.microsoft.com/office/drawing/2014/main" id="{448F837D-4F26-99FE-AD7E-A927776ABC2E}"/>
                </a:ext>
              </a:extLst>
            </p:cNvPr>
            <p:cNvSpPr/>
            <p:nvPr/>
          </p:nvSpPr>
          <p:spPr>
            <a:xfrm>
              <a:off x="-47809325" y="2412875"/>
              <a:ext cx="124475" cy="124475"/>
            </a:xfrm>
            <a:custGeom>
              <a:avLst/>
              <a:gdLst/>
              <a:ahLst/>
              <a:cxnLst/>
              <a:rect l="l" t="t" r="r" b="b"/>
              <a:pathLst>
                <a:path w="4979" h="4979" extrusionOk="0">
                  <a:moveTo>
                    <a:pt x="1828" y="725"/>
                  </a:moveTo>
                  <a:cubicBezTo>
                    <a:pt x="2301" y="725"/>
                    <a:pt x="2679" y="1009"/>
                    <a:pt x="2805" y="1418"/>
                  </a:cubicBezTo>
                  <a:lnTo>
                    <a:pt x="1828" y="1418"/>
                  </a:lnTo>
                  <a:cubicBezTo>
                    <a:pt x="1639" y="1418"/>
                    <a:pt x="1482" y="1576"/>
                    <a:pt x="1482" y="1796"/>
                  </a:cubicBezTo>
                  <a:lnTo>
                    <a:pt x="1482" y="2773"/>
                  </a:lnTo>
                  <a:cubicBezTo>
                    <a:pt x="1072" y="2647"/>
                    <a:pt x="757" y="2269"/>
                    <a:pt x="757" y="1796"/>
                  </a:cubicBezTo>
                  <a:cubicBezTo>
                    <a:pt x="757" y="1198"/>
                    <a:pt x="1230" y="725"/>
                    <a:pt x="1828" y="725"/>
                  </a:cubicBezTo>
                  <a:close/>
                  <a:moveTo>
                    <a:pt x="2805" y="2143"/>
                  </a:moveTo>
                  <a:cubicBezTo>
                    <a:pt x="2679" y="2458"/>
                    <a:pt x="2458" y="2678"/>
                    <a:pt x="2175" y="2773"/>
                  </a:cubicBezTo>
                  <a:lnTo>
                    <a:pt x="2175" y="2143"/>
                  </a:lnTo>
                  <a:close/>
                  <a:moveTo>
                    <a:pt x="4286" y="2111"/>
                  </a:moveTo>
                  <a:lnTo>
                    <a:pt x="4286" y="4222"/>
                  </a:lnTo>
                  <a:lnTo>
                    <a:pt x="2143" y="4222"/>
                  </a:lnTo>
                  <a:lnTo>
                    <a:pt x="2143" y="3466"/>
                  </a:lnTo>
                  <a:cubicBezTo>
                    <a:pt x="2805" y="3309"/>
                    <a:pt x="3372" y="2804"/>
                    <a:pt x="3529" y="2111"/>
                  </a:cubicBezTo>
                  <a:close/>
                  <a:moveTo>
                    <a:pt x="1797" y="1"/>
                  </a:moveTo>
                  <a:cubicBezTo>
                    <a:pt x="789" y="1"/>
                    <a:pt x="1" y="788"/>
                    <a:pt x="1" y="1796"/>
                  </a:cubicBezTo>
                  <a:cubicBezTo>
                    <a:pt x="1" y="2647"/>
                    <a:pt x="599" y="3372"/>
                    <a:pt x="1450" y="3529"/>
                  </a:cubicBezTo>
                  <a:lnTo>
                    <a:pt x="1450" y="4632"/>
                  </a:lnTo>
                  <a:cubicBezTo>
                    <a:pt x="1450" y="4821"/>
                    <a:pt x="1576" y="4978"/>
                    <a:pt x="1797" y="4978"/>
                  </a:cubicBezTo>
                  <a:lnTo>
                    <a:pt x="4601" y="4978"/>
                  </a:lnTo>
                  <a:cubicBezTo>
                    <a:pt x="4790" y="4978"/>
                    <a:pt x="4947" y="4821"/>
                    <a:pt x="4947" y="4632"/>
                  </a:cubicBezTo>
                  <a:lnTo>
                    <a:pt x="4947" y="1828"/>
                  </a:lnTo>
                  <a:cubicBezTo>
                    <a:pt x="4979" y="1576"/>
                    <a:pt x="4821" y="1418"/>
                    <a:pt x="4632" y="1418"/>
                  </a:cubicBezTo>
                  <a:lnTo>
                    <a:pt x="3529" y="1418"/>
                  </a:lnTo>
                  <a:cubicBezTo>
                    <a:pt x="3372" y="631"/>
                    <a:pt x="2647"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96;p51">
              <a:extLst>
                <a:ext uri="{FF2B5EF4-FFF2-40B4-BE49-F238E27FC236}">
                  <a16:creationId xmlns:a16="http://schemas.microsoft.com/office/drawing/2014/main" id="{18AAFA4F-9A65-D385-4F87-52ACAD48701F}"/>
                </a:ext>
              </a:extLst>
            </p:cNvPr>
            <p:cNvSpPr/>
            <p:nvPr/>
          </p:nvSpPr>
          <p:spPr>
            <a:xfrm>
              <a:off x="-47842400" y="2342000"/>
              <a:ext cx="193000" cy="300875"/>
            </a:xfrm>
            <a:custGeom>
              <a:avLst/>
              <a:gdLst/>
              <a:ahLst/>
              <a:cxnLst/>
              <a:rect l="l" t="t" r="r" b="b"/>
              <a:pathLst>
                <a:path w="7720" h="12035" extrusionOk="0">
                  <a:moveTo>
                    <a:pt x="6995" y="725"/>
                  </a:moveTo>
                  <a:lnTo>
                    <a:pt x="6995" y="1418"/>
                  </a:lnTo>
                  <a:lnTo>
                    <a:pt x="662" y="1418"/>
                  </a:lnTo>
                  <a:lnTo>
                    <a:pt x="662" y="725"/>
                  </a:lnTo>
                  <a:close/>
                  <a:moveTo>
                    <a:pt x="7058" y="2142"/>
                  </a:moveTo>
                  <a:lnTo>
                    <a:pt x="7058" y="8506"/>
                  </a:lnTo>
                  <a:lnTo>
                    <a:pt x="694" y="8506"/>
                  </a:lnTo>
                  <a:lnTo>
                    <a:pt x="694" y="2142"/>
                  </a:lnTo>
                  <a:close/>
                  <a:moveTo>
                    <a:pt x="7058" y="9200"/>
                  </a:moveTo>
                  <a:lnTo>
                    <a:pt x="7058" y="11310"/>
                  </a:lnTo>
                  <a:lnTo>
                    <a:pt x="694" y="11310"/>
                  </a:lnTo>
                  <a:lnTo>
                    <a:pt x="694" y="9200"/>
                  </a:lnTo>
                  <a:close/>
                  <a:moveTo>
                    <a:pt x="347" y="0"/>
                  </a:moveTo>
                  <a:cubicBezTo>
                    <a:pt x="158" y="0"/>
                    <a:pt x="1" y="158"/>
                    <a:pt x="1" y="378"/>
                  </a:cubicBezTo>
                  <a:lnTo>
                    <a:pt x="1" y="11657"/>
                  </a:lnTo>
                  <a:cubicBezTo>
                    <a:pt x="1" y="11877"/>
                    <a:pt x="158" y="12035"/>
                    <a:pt x="347" y="12035"/>
                  </a:cubicBezTo>
                  <a:lnTo>
                    <a:pt x="7373" y="12035"/>
                  </a:lnTo>
                  <a:cubicBezTo>
                    <a:pt x="7562" y="12035"/>
                    <a:pt x="7719" y="11877"/>
                    <a:pt x="7719" y="11657"/>
                  </a:cubicBezTo>
                  <a:lnTo>
                    <a:pt x="7719" y="378"/>
                  </a:lnTo>
                  <a:cubicBezTo>
                    <a:pt x="7719" y="158"/>
                    <a:pt x="7562" y="0"/>
                    <a:pt x="7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97;p51">
              <a:extLst>
                <a:ext uri="{FF2B5EF4-FFF2-40B4-BE49-F238E27FC236}">
                  <a16:creationId xmlns:a16="http://schemas.microsoft.com/office/drawing/2014/main" id="{0EDBD204-867D-CCDB-02AA-145834BB1281}"/>
                </a:ext>
              </a:extLst>
            </p:cNvPr>
            <p:cNvSpPr/>
            <p:nvPr/>
          </p:nvSpPr>
          <p:spPr>
            <a:xfrm>
              <a:off x="-47772300" y="2589300"/>
              <a:ext cx="52800" cy="18150"/>
            </a:xfrm>
            <a:custGeom>
              <a:avLst/>
              <a:gdLst/>
              <a:ahLst/>
              <a:cxnLst/>
              <a:rect l="l" t="t" r="r" b="b"/>
              <a:pathLst>
                <a:path w="2112" h="726" extrusionOk="0">
                  <a:moveTo>
                    <a:pt x="347" y="1"/>
                  </a:moveTo>
                  <a:cubicBezTo>
                    <a:pt x="158" y="1"/>
                    <a:pt x="1" y="158"/>
                    <a:pt x="1" y="347"/>
                  </a:cubicBezTo>
                  <a:cubicBezTo>
                    <a:pt x="1" y="568"/>
                    <a:pt x="158" y="725"/>
                    <a:pt x="347" y="725"/>
                  </a:cubicBezTo>
                  <a:lnTo>
                    <a:pt x="1765" y="725"/>
                  </a:lnTo>
                  <a:cubicBezTo>
                    <a:pt x="1954" y="725"/>
                    <a:pt x="2111" y="568"/>
                    <a:pt x="2111" y="347"/>
                  </a:cubicBezTo>
                  <a:cubicBezTo>
                    <a:pt x="2111"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 name="TextBox 4">
            <a:extLst>
              <a:ext uri="{FF2B5EF4-FFF2-40B4-BE49-F238E27FC236}">
                <a16:creationId xmlns:a16="http://schemas.microsoft.com/office/drawing/2014/main" id="{9FB9E33A-213A-23CD-0E0F-D74C9C7DBA1F}"/>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الهاتف كوسيلة إعلامية</a:t>
            </a:r>
            <a:endParaRPr lang="en-US" b="1" dirty="0">
              <a:solidFill>
                <a:srgbClr val="203E5F"/>
              </a:solidFill>
              <a:latin typeface="Alexandria" charset="0"/>
              <a:cs typeface="Alexandria" charset="0"/>
            </a:endParaRPr>
          </a:p>
        </p:txBody>
      </p:sp>
      <p:pic>
        <p:nvPicPr>
          <p:cNvPr id="7170" name="Picture 2" descr="بخطوات بسيطة.. تخلص من &quot;إدمان&quot; الهاتف المحمول | سكاي نيوز عربية">
            <a:extLst>
              <a:ext uri="{FF2B5EF4-FFF2-40B4-BE49-F238E27FC236}">
                <a16:creationId xmlns:a16="http://schemas.microsoft.com/office/drawing/2014/main" id="{8FA06550-E9F9-DE84-ADCF-EC3F54945E9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4488"/>
          <a:stretch/>
        </p:blipFill>
        <p:spPr bwMode="auto">
          <a:xfrm rot="16200000">
            <a:off x="8243862" y="2816497"/>
            <a:ext cx="4295300" cy="27256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632160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170"/>
                                        </p:tgtEl>
                                        <p:attrNameLst>
                                          <p:attrName>style.visibility</p:attrName>
                                        </p:attrNameLst>
                                      </p:cBhvr>
                                      <p:to>
                                        <p:strVal val="visible"/>
                                      </p:to>
                                    </p:set>
                                    <p:animEffect transition="in" filter="fade">
                                      <p:cBhvr>
                                        <p:cTn id="15" dur="500"/>
                                        <p:tgtEl>
                                          <p:spTgt spid="717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9">
                                            <p:txEl>
                                              <p:pRg st="0" end="0"/>
                                            </p:txEl>
                                          </p:spTgt>
                                        </p:tgtEl>
                                        <p:attrNameLst>
                                          <p:attrName>style.visibility</p:attrName>
                                        </p:attrNameLst>
                                      </p:cBhvr>
                                      <p:to>
                                        <p:strVal val="visible"/>
                                      </p:to>
                                    </p:set>
                                    <p:animEffect transition="in" filter="fade">
                                      <p:cBhvr>
                                        <p:cTn id="20" dur="500"/>
                                        <p:tgtEl>
                                          <p:spTgt spid="9">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Effect transition="in" filter="fade">
                                      <p:cBhvr>
                                        <p:cTn id="25" dur="500"/>
                                        <p:tgtEl>
                                          <p:spTgt spid="9">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9">
                                            <p:txEl>
                                              <p:pRg st="4" end="4"/>
                                            </p:txEl>
                                          </p:spTgt>
                                        </p:tgtEl>
                                        <p:attrNameLst>
                                          <p:attrName>style.visibility</p:attrName>
                                        </p:attrNameLst>
                                      </p:cBhvr>
                                      <p:to>
                                        <p:strVal val="visible"/>
                                      </p:to>
                                    </p:set>
                                    <p:animEffect transition="in" filter="fade">
                                      <p:cBhvr>
                                        <p:cTn id="30"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288C7-0819-7FFA-803E-689FA4054010}"/>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482F6F43-4880-C833-5391-1BAF0D959358}"/>
              </a:ext>
            </a:extLst>
          </p:cNvPr>
          <p:cNvSpPr txBox="1"/>
          <p:nvPr/>
        </p:nvSpPr>
        <p:spPr>
          <a:xfrm>
            <a:off x="5297214" y="2015388"/>
            <a:ext cx="6273625" cy="4501232"/>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شكل عام 2015 نقلة نوعية في صحافة الهاتف المحمول، حيث أصبحت المواقع المتخصصة في مشاركة الصور والفيديوهات هي </a:t>
            </a:r>
            <a:r>
              <a:rPr lang="ar-SA" sz="2000" dirty="0">
                <a:solidFill>
                  <a:srgbClr val="C00000"/>
                </a:solidFill>
                <a:latin typeface="Alexandria" charset="0"/>
                <a:cs typeface="Alexandria" charset="0"/>
              </a:rPr>
              <a:t>المنصات</a:t>
            </a:r>
            <a:r>
              <a:rPr lang="ar-SA" sz="2000" dirty="0">
                <a:latin typeface="Alexandria" charset="0"/>
                <a:cs typeface="Alexandria" charset="0"/>
              </a:rPr>
              <a:t> التي يتم من خلالها في كثير من الأحيان </a:t>
            </a:r>
            <a:r>
              <a:rPr lang="ar-SA" sz="2000" dirty="0">
                <a:solidFill>
                  <a:srgbClr val="C00000"/>
                </a:solidFill>
                <a:latin typeface="Alexandria" charset="0"/>
                <a:cs typeface="Alexandria" charset="0"/>
              </a:rPr>
              <a:t>عرض الأخبار العاجلة </a:t>
            </a:r>
            <a:r>
              <a:rPr lang="ar-SA" sz="2000" dirty="0">
                <a:latin typeface="Alexandria" charset="0"/>
                <a:cs typeface="Alexandria" charset="0"/>
              </a:rPr>
              <a:t>وبصورة يسهل على المتابعين فيها استقبال الخبر بسهولة.</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كما أن </a:t>
            </a:r>
            <a:r>
              <a:rPr lang="ar-SA" sz="2000" dirty="0">
                <a:solidFill>
                  <a:srgbClr val="C00000"/>
                </a:solidFill>
                <a:latin typeface="Alexandria" charset="0"/>
                <a:cs typeface="Alexandria" charset="0"/>
              </a:rPr>
              <a:t>التطبيقات البصرية </a:t>
            </a:r>
            <a:r>
              <a:rPr lang="ar-SA" sz="2000" dirty="0">
                <a:latin typeface="Alexandria" charset="0"/>
                <a:cs typeface="Alexandria" charset="0"/>
              </a:rPr>
              <a:t>الخاصة بعرض التقارير والقصص الإخبارية التي يتم استخدامها جنباً إلى جنب مع الوسائل التقليدية، مما يبقي المستخدمين منخرطين معها طوال اليوم.</a:t>
            </a:r>
          </a:p>
        </p:txBody>
      </p:sp>
      <p:grpSp>
        <p:nvGrpSpPr>
          <p:cNvPr id="2" name="Group 1">
            <a:extLst>
              <a:ext uri="{FF2B5EF4-FFF2-40B4-BE49-F238E27FC236}">
                <a16:creationId xmlns:a16="http://schemas.microsoft.com/office/drawing/2014/main" id="{DDAE5E2A-259B-DD42-C87D-E1CB20D31C84}"/>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291AB79F-D0B3-5E74-AA73-859BA63A6C7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4069A56-B698-8ADA-719E-F7F003127B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90F8BBBA-0523-CEAC-394E-9066CFD754F1}"/>
              </a:ext>
            </a:extLst>
          </p:cNvPr>
          <p:cNvSpPr txBox="1"/>
          <p:nvPr/>
        </p:nvSpPr>
        <p:spPr>
          <a:xfrm>
            <a:off x="5297214" y="1287597"/>
            <a:ext cx="6185497"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نقلة نوعية في صحافة الهاتف المحمول</a:t>
            </a:r>
          </a:p>
        </p:txBody>
      </p:sp>
      <p:grpSp>
        <p:nvGrpSpPr>
          <p:cNvPr id="7" name="Google Shape;5394;p51">
            <a:extLst>
              <a:ext uri="{FF2B5EF4-FFF2-40B4-BE49-F238E27FC236}">
                <a16:creationId xmlns:a16="http://schemas.microsoft.com/office/drawing/2014/main" id="{A0BE24E3-83C8-A271-E84D-A58A8C3ED10D}"/>
              </a:ext>
            </a:extLst>
          </p:cNvPr>
          <p:cNvGrpSpPr/>
          <p:nvPr/>
        </p:nvGrpSpPr>
        <p:grpSpPr>
          <a:xfrm>
            <a:off x="11522078" y="1314677"/>
            <a:ext cx="284533" cy="443569"/>
            <a:chOff x="-47842400" y="2342000"/>
            <a:chExt cx="193000" cy="300875"/>
          </a:xfrm>
        </p:grpSpPr>
        <p:sp>
          <p:nvSpPr>
            <p:cNvPr id="8" name="Google Shape;5395;p51">
              <a:extLst>
                <a:ext uri="{FF2B5EF4-FFF2-40B4-BE49-F238E27FC236}">
                  <a16:creationId xmlns:a16="http://schemas.microsoft.com/office/drawing/2014/main" id="{997AA662-EDF9-265D-64BA-B8CCB6A221AA}"/>
                </a:ext>
              </a:extLst>
            </p:cNvPr>
            <p:cNvSpPr/>
            <p:nvPr/>
          </p:nvSpPr>
          <p:spPr>
            <a:xfrm>
              <a:off x="-47809325" y="2412875"/>
              <a:ext cx="124475" cy="124475"/>
            </a:xfrm>
            <a:custGeom>
              <a:avLst/>
              <a:gdLst/>
              <a:ahLst/>
              <a:cxnLst/>
              <a:rect l="l" t="t" r="r" b="b"/>
              <a:pathLst>
                <a:path w="4979" h="4979" extrusionOk="0">
                  <a:moveTo>
                    <a:pt x="1828" y="725"/>
                  </a:moveTo>
                  <a:cubicBezTo>
                    <a:pt x="2301" y="725"/>
                    <a:pt x="2679" y="1009"/>
                    <a:pt x="2805" y="1418"/>
                  </a:cubicBezTo>
                  <a:lnTo>
                    <a:pt x="1828" y="1418"/>
                  </a:lnTo>
                  <a:cubicBezTo>
                    <a:pt x="1639" y="1418"/>
                    <a:pt x="1482" y="1576"/>
                    <a:pt x="1482" y="1796"/>
                  </a:cubicBezTo>
                  <a:lnTo>
                    <a:pt x="1482" y="2773"/>
                  </a:lnTo>
                  <a:cubicBezTo>
                    <a:pt x="1072" y="2647"/>
                    <a:pt x="757" y="2269"/>
                    <a:pt x="757" y="1796"/>
                  </a:cubicBezTo>
                  <a:cubicBezTo>
                    <a:pt x="757" y="1198"/>
                    <a:pt x="1230" y="725"/>
                    <a:pt x="1828" y="725"/>
                  </a:cubicBezTo>
                  <a:close/>
                  <a:moveTo>
                    <a:pt x="2805" y="2143"/>
                  </a:moveTo>
                  <a:cubicBezTo>
                    <a:pt x="2679" y="2458"/>
                    <a:pt x="2458" y="2678"/>
                    <a:pt x="2175" y="2773"/>
                  </a:cubicBezTo>
                  <a:lnTo>
                    <a:pt x="2175" y="2143"/>
                  </a:lnTo>
                  <a:close/>
                  <a:moveTo>
                    <a:pt x="4286" y="2111"/>
                  </a:moveTo>
                  <a:lnTo>
                    <a:pt x="4286" y="4222"/>
                  </a:lnTo>
                  <a:lnTo>
                    <a:pt x="2143" y="4222"/>
                  </a:lnTo>
                  <a:lnTo>
                    <a:pt x="2143" y="3466"/>
                  </a:lnTo>
                  <a:cubicBezTo>
                    <a:pt x="2805" y="3309"/>
                    <a:pt x="3372" y="2804"/>
                    <a:pt x="3529" y="2111"/>
                  </a:cubicBezTo>
                  <a:close/>
                  <a:moveTo>
                    <a:pt x="1797" y="1"/>
                  </a:moveTo>
                  <a:cubicBezTo>
                    <a:pt x="789" y="1"/>
                    <a:pt x="1" y="788"/>
                    <a:pt x="1" y="1796"/>
                  </a:cubicBezTo>
                  <a:cubicBezTo>
                    <a:pt x="1" y="2647"/>
                    <a:pt x="599" y="3372"/>
                    <a:pt x="1450" y="3529"/>
                  </a:cubicBezTo>
                  <a:lnTo>
                    <a:pt x="1450" y="4632"/>
                  </a:lnTo>
                  <a:cubicBezTo>
                    <a:pt x="1450" y="4821"/>
                    <a:pt x="1576" y="4978"/>
                    <a:pt x="1797" y="4978"/>
                  </a:cubicBezTo>
                  <a:lnTo>
                    <a:pt x="4601" y="4978"/>
                  </a:lnTo>
                  <a:cubicBezTo>
                    <a:pt x="4790" y="4978"/>
                    <a:pt x="4947" y="4821"/>
                    <a:pt x="4947" y="4632"/>
                  </a:cubicBezTo>
                  <a:lnTo>
                    <a:pt x="4947" y="1828"/>
                  </a:lnTo>
                  <a:cubicBezTo>
                    <a:pt x="4979" y="1576"/>
                    <a:pt x="4821" y="1418"/>
                    <a:pt x="4632" y="1418"/>
                  </a:cubicBezTo>
                  <a:lnTo>
                    <a:pt x="3529" y="1418"/>
                  </a:lnTo>
                  <a:cubicBezTo>
                    <a:pt x="3372" y="631"/>
                    <a:pt x="2647"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96;p51">
              <a:extLst>
                <a:ext uri="{FF2B5EF4-FFF2-40B4-BE49-F238E27FC236}">
                  <a16:creationId xmlns:a16="http://schemas.microsoft.com/office/drawing/2014/main" id="{DA5BF53D-0AB6-AB85-15B2-F46113D825A1}"/>
                </a:ext>
              </a:extLst>
            </p:cNvPr>
            <p:cNvSpPr/>
            <p:nvPr/>
          </p:nvSpPr>
          <p:spPr>
            <a:xfrm>
              <a:off x="-47842400" y="2342000"/>
              <a:ext cx="193000" cy="300875"/>
            </a:xfrm>
            <a:custGeom>
              <a:avLst/>
              <a:gdLst/>
              <a:ahLst/>
              <a:cxnLst/>
              <a:rect l="l" t="t" r="r" b="b"/>
              <a:pathLst>
                <a:path w="7720" h="12035" extrusionOk="0">
                  <a:moveTo>
                    <a:pt x="6995" y="725"/>
                  </a:moveTo>
                  <a:lnTo>
                    <a:pt x="6995" y="1418"/>
                  </a:lnTo>
                  <a:lnTo>
                    <a:pt x="662" y="1418"/>
                  </a:lnTo>
                  <a:lnTo>
                    <a:pt x="662" y="725"/>
                  </a:lnTo>
                  <a:close/>
                  <a:moveTo>
                    <a:pt x="7058" y="2142"/>
                  </a:moveTo>
                  <a:lnTo>
                    <a:pt x="7058" y="8506"/>
                  </a:lnTo>
                  <a:lnTo>
                    <a:pt x="694" y="8506"/>
                  </a:lnTo>
                  <a:lnTo>
                    <a:pt x="694" y="2142"/>
                  </a:lnTo>
                  <a:close/>
                  <a:moveTo>
                    <a:pt x="7058" y="9200"/>
                  </a:moveTo>
                  <a:lnTo>
                    <a:pt x="7058" y="11310"/>
                  </a:lnTo>
                  <a:lnTo>
                    <a:pt x="694" y="11310"/>
                  </a:lnTo>
                  <a:lnTo>
                    <a:pt x="694" y="9200"/>
                  </a:lnTo>
                  <a:close/>
                  <a:moveTo>
                    <a:pt x="347" y="0"/>
                  </a:moveTo>
                  <a:cubicBezTo>
                    <a:pt x="158" y="0"/>
                    <a:pt x="1" y="158"/>
                    <a:pt x="1" y="378"/>
                  </a:cubicBezTo>
                  <a:lnTo>
                    <a:pt x="1" y="11657"/>
                  </a:lnTo>
                  <a:cubicBezTo>
                    <a:pt x="1" y="11877"/>
                    <a:pt x="158" y="12035"/>
                    <a:pt x="347" y="12035"/>
                  </a:cubicBezTo>
                  <a:lnTo>
                    <a:pt x="7373" y="12035"/>
                  </a:lnTo>
                  <a:cubicBezTo>
                    <a:pt x="7562" y="12035"/>
                    <a:pt x="7719" y="11877"/>
                    <a:pt x="7719" y="11657"/>
                  </a:cubicBezTo>
                  <a:lnTo>
                    <a:pt x="7719" y="378"/>
                  </a:lnTo>
                  <a:cubicBezTo>
                    <a:pt x="7719" y="158"/>
                    <a:pt x="7562" y="0"/>
                    <a:pt x="7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97;p51">
              <a:extLst>
                <a:ext uri="{FF2B5EF4-FFF2-40B4-BE49-F238E27FC236}">
                  <a16:creationId xmlns:a16="http://schemas.microsoft.com/office/drawing/2014/main" id="{F321B014-123B-CCC5-1196-48C7753F8758}"/>
                </a:ext>
              </a:extLst>
            </p:cNvPr>
            <p:cNvSpPr/>
            <p:nvPr/>
          </p:nvSpPr>
          <p:spPr>
            <a:xfrm>
              <a:off x="-47772300" y="2589300"/>
              <a:ext cx="52800" cy="18150"/>
            </a:xfrm>
            <a:custGeom>
              <a:avLst/>
              <a:gdLst/>
              <a:ahLst/>
              <a:cxnLst/>
              <a:rect l="l" t="t" r="r" b="b"/>
              <a:pathLst>
                <a:path w="2112" h="726" extrusionOk="0">
                  <a:moveTo>
                    <a:pt x="347" y="1"/>
                  </a:moveTo>
                  <a:cubicBezTo>
                    <a:pt x="158" y="1"/>
                    <a:pt x="1" y="158"/>
                    <a:pt x="1" y="347"/>
                  </a:cubicBezTo>
                  <a:cubicBezTo>
                    <a:pt x="1" y="568"/>
                    <a:pt x="158" y="725"/>
                    <a:pt x="347" y="725"/>
                  </a:cubicBezTo>
                  <a:lnTo>
                    <a:pt x="1765" y="725"/>
                  </a:lnTo>
                  <a:cubicBezTo>
                    <a:pt x="1954" y="725"/>
                    <a:pt x="2111" y="568"/>
                    <a:pt x="2111" y="347"/>
                  </a:cubicBezTo>
                  <a:cubicBezTo>
                    <a:pt x="2111"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5" name="TextBox 4">
            <a:extLst>
              <a:ext uri="{FF2B5EF4-FFF2-40B4-BE49-F238E27FC236}">
                <a16:creationId xmlns:a16="http://schemas.microsoft.com/office/drawing/2014/main" id="{F70285D7-634E-131E-0A64-B7F6E780E145}"/>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الهاتف كوسيلة إعلامية</a:t>
            </a:r>
            <a:endParaRPr lang="en-US" b="1" dirty="0">
              <a:solidFill>
                <a:srgbClr val="203E5F"/>
              </a:solidFill>
              <a:latin typeface="Alexandria" charset="0"/>
              <a:cs typeface="Alexandria" charset="0"/>
            </a:endParaRPr>
          </a:p>
        </p:txBody>
      </p:sp>
      <p:pic>
        <p:nvPicPr>
          <p:cNvPr id="8194" name="Picture 2" descr="أزيد من 55,4 مليون مشترك في خدمات الهاتف النقال بالمغرب خلال الفصل ...">
            <a:extLst>
              <a:ext uri="{FF2B5EF4-FFF2-40B4-BE49-F238E27FC236}">
                <a16:creationId xmlns:a16="http://schemas.microsoft.com/office/drawing/2014/main" id="{E480B9B8-8E7A-A465-EC3C-841775A707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212" y="2162663"/>
            <a:ext cx="4344272" cy="31632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114790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8194"/>
                                        </p:tgtEl>
                                        <p:attrNameLst>
                                          <p:attrName>style.visibility</p:attrName>
                                        </p:attrNameLst>
                                      </p:cBhvr>
                                      <p:to>
                                        <p:strVal val="visible"/>
                                      </p:to>
                                    </p:set>
                                    <p:animEffect transition="in" filter="fade">
                                      <p:cBhvr>
                                        <p:cTn id="15" dur="1000"/>
                                        <p:tgtEl>
                                          <p:spTgt spid="8194"/>
                                        </p:tgtEl>
                                      </p:cBhvr>
                                    </p:animEffect>
                                    <p:anim calcmode="lin" valueType="num">
                                      <p:cBhvr>
                                        <p:cTn id="16" dur="1000" fill="hold"/>
                                        <p:tgtEl>
                                          <p:spTgt spid="8194"/>
                                        </p:tgtEl>
                                        <p:attrNameLst>
                                          <p:attrName>ppt_x</p:attrName>
                                        </p:attrNameLst>
                                      </p:cBhvr>
                                      <p:tavLst>
                                        <p:tav tm="0">
                                          <p:val>
                                            <p:strVal val="#ppt_x"/>
                                          </p:val>
                                        </p:tav>
                                        <p:tav tm="100000">
                                          <p:val>
                                            <p:strVal val="#ppt_x"/>
                                          </p:val>
                                        </p:tav>
                                      </p:tavLst>
                                    </p:anim>
                                    <p:anim calcmode="lin" valueType="num">
                                      <p:cBhvr>
                                        <p:cTn id="17" dur="1000" fill="hold"/>
                                        <p:tgtEl>
                                          <p:spTgt spid="8194"/>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500"/>
                                        <p:tgtEl>
                                          <p:spTgt spid="9">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2" end="2"/>
                                            </p:txEl>
                                          </p:spTgt>
                                        </p:tgtEl>
                                        <p:attrNameLst>
                                          <p:attrName>style.visibility</p:attrName>
                                        </p:attrNameLst>
                                      </p:cBhvr>
                                      <p:to>
                                        <p:strVal val="visible"/>
                                      </p:to>
                                    </p:set>
                                    <p:animEffect transition="in" filter="fade">
                                      <p:cBhvr>
                                        <p:cTn id="27"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F9261-55BD-F4B2-8617-ED8A02047EBA}"/>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71C860A6-0FF0-F08C-C203-17DCEFAC508D}"/>
              </a:ext>
            </a:extLst>
          </p:cNvPr>
          <p:cNvSpPr txBox="1"/>
          <p:nvPr/>
        </p:nvSpPr>
        <p:spPr>
          <a:xfrm>
            <a:off x="3578772" y="1936558"/>
            <a:ext cx="7903940" cy="4570482"/>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ساهم </a:t>
            </a:r>
            <a:r>
              <a:rPr lang="ar-SA" sz="2000" dirty="0">
                <a:solidFill>
                  <a:srgbClr val="C00000"/>
                </a:solidFill>
                <a:latin typeface="Alexandria" charset="0"/>
                <a:cs typeface="Alexandria" charset="0"/>
              </a:rPr>
              <a:t>التطور التكنولوجي </a:t>
            </a:r>
            <a:r>
              <a:rPr lang="ar-SA" sz="2000" dirty="0">
                <a:latin typeface="Alexandria" charset="0"/>
                <a:cs typeface="Alexandria" charset="0"/>
              </a:rPr>
              <a:t>في صناعة التحول الكبير في وسائل الإعلام، حيث أحدث نقلة نوعية في كيفية نشر واستقبال المعلومات والأخبار.</a:t>
            </a:r>
          </a:p>
          <a:p>
            <a:pPr algn="just" rtl="1">
              <a:lnSpc>
                <a:spcPct val="150000"/>
              </a:lnSpc>
            </a:pPr>
            <a:endParaRPr lang="ar-SA" sz="700" dirty="0">
              <a:latin typeface="Alexandria" charset="0"/>
              <a:cs typeface="Alexandria" charset="0"/>
            </a:endParaRPr>
          </a:p>
          <a:p>
            <a:pPr algn="just" rtl="1">
              <a:lnSpc>
                <a:spcPct val="150000"/>
              </a:lnSpc>
            </a:pPr>
            <a:r>
              <a:rPr lang="ar-SA" sz="2000" dirty="0">
                <a:latin typeface="Alexandria" charset="0"/>
                <a:cs typeface="Alexandria" charset="0"/>
              </a:rPr>
              <a:t>أسهــم هذا التحــــــول في تقليــل الاعتمـــاد على الوســـــائل التقليديــــة وزيادة التركــيز على الوســـائط الرقمية، مما أدى إلى انتشار خدمــات إلكتــرونية مبتكـــرة مثل </a:t>
            </a:r>
            <a:r>
              <a:rPr lang="ar-SA" sz="2000" dirty="0">
                <a:solidFill>
                  <a:srgbClr val="C00000"/>
                </a:solidFill>
                <a:latin typeface="Alexandria" charset="0"/>
                <a:cs typeface="Alexandria" charset="0"/>
              </a:rPr>
              <a:t>التغـذية الإخــباريـة</a:t>
            </a:r>
            <a:r>
              <a:rPr lang="ar-SA" sz="2000" dirty="0">
                <a:latin typeface="Alexandria" charset="0"/>
                <a:cs typeface="Alexandria" charset="0"/>
              </a:rPr>
              <a:t> عبر الهواتف المحمــولـة  (</a:t>
            </a:r>
            <a:r>
              <a:rPr lang="en-US" sz="2000" dirty="0">
                <a:latin typeface="Alexandria" charset="0"/>
                <a:cs typeface="Alexandria" charset="0"/>
              </a:rPr>
              <a:t>Mobile News Feeds</a:t>
            </a:r>
            <a:r>
              <a:rPr lang="ar-SA" sz="2000" dirty="0">
                <a:latin typeface="Alexandria" charset="0"/>
                <a:cs typeface="Alexandria" charset="0"/>
              </a:rPr>
              <a:t>) .</a:t>
            </a:r>
            <a:endParaRPr lang="en-US" sz="2000" dirty="0">
              <a:latin typeface="Alexandria" charset="0"/>
              <a:cs typeface="Alexandria" charset="0"/>
            </a:endParaRPr>
          </a:p>
          <a:p>
            <a:pPr algn="just" rtl="1">
              <a:lnSpc>
                <a:spcPct val="150000"/>
              </a:lnSpc>
            </a:pPr>
            <a:endParaRPr lang="ar-SA" sz="700" dirty="0">
              <a:latin typeface="Alexandria" charset="0"/>
              <a:cs typeface="Alexandria" charset="0"/>
            </a:endParaRPr>
          </a:p>
          <a:p>
            <a:pPr algn="just" rtl="1">
              <a:lnSpc>
                <a:spcPct val="150000"/>
              </a:lnSpc>
            </a:pPr>
            <a:r>
              <a:rPr lang="ar-SA" sz="2000" dirty="0">
                <a:latin typeface="Alexandria" charset="0"/>
                <a:cs typeface="Alexandria" charset="0"/>
              </a:rPr>
              <a:t>هذه الخدمة تعتبر </a:t>
            </a:r>
            <a:r>
              <a:rPr lang="ar-SA" sz="2000" dirty="0">
                <a:solidFill>
                  <a:srgbClr val="C00000"/>
                </a:solidFill>
                <a:latin typeface="Alexandria" charset="0"/>
                <a:cs typeface="Alexandria" charset="0"/>
              </a:rPr>
              <a:t>إحدى الوسائل الحديثة</a:t>
            </a:r>
            <a:r>
              <a:rPr lang="ar-SA" sz="2000" dirty="0">
                <a:latin typeface="Alexandria" charset="0"/>
                <a:cs typeface="Alexandria" charset="0"/>
              </a:rPr>
              <a:t> التي تعتمد على تقنية </a:t>
            </a:r>
            <a:r>
              <a:rPr lang="ar-SA" sz="2000" dirty="0">
                <a:solidFill>
                  <a:srgbClr val="C00000"/>
                </a:solidFill>
                <a:latin typeface="Alexandria" charset="0"/>
                <a:cs typeface="Alexandria" charset="0"/>
              </a:rPr>
              <a:t>تدفق الأخبار </a:t>
            </a:r>
            <a:r>
              <a:rPr lang="ar-SA" sz="2000" dirty="0">
                <a:latin typeface="Alexandria" charset="0"/>
                <a:cs typeface="Alexandria" charset="0"/>
              </a:rPr>
              <a:t>بطريقة مخصصة وسريعة، تُلبّي احتياجات المستخدمين الذين يرغبون في متابعة الأخبار من خلال الأجهزة الذكية.</a:t>
            </a:r>
          </a:p>
        </p:txBody>
      </p:sp>
      <p:grpSp>
        <p:nvGrpSpPr>
          <p:cNvPr id="2" name="Group 1">
            <a:extLst>
              <a:ext uri="{FF2B5EF4-FFF2-40B4-BE49-F238E27FC236}">
                <a16:creationId xmlns:a16="http://schemas.microsoft.com/office/drawing/2014/main" id="{C6FA81B7-D6B0-53DA-85BD-922BE1B21E93}"/>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A40D41FB-75FF-2859-0AD7-308C77215EA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4ECC5E96-0459-3B56-92D1-59545E405D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03040D62-DACE-C86C-F024-2BE3A186CBDB}"/>
              </a:ext>
            </a:extLst>
          </p:cNvPr>
          <p:cNvSpPr txBox="1"/>
          <p:nvPr/>
        </p:nvSpPr>
        <p:spPr>
          <a:xfrm>
            <a:off x="5297214" y="1287597"/>
            <a:ext cx="6185497"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الهاتف وسيلة لعرض المحتوى الإعلامي</a:t>
            </a:r>
          </a:p>
        </p:txBody>
      </p:sp>
      <p:grpSp>
        <p:nvGrpSpPr>
          <p:cNvPr id="7" name="Google Shape;5394;p51">
            <a:extLst>
              <a:ext uri="{FF2B5EF4-FFF2-40B4-BE49-F238E27FC236}">
                <a16:creationId xmlns:a16="http://schemas.microsoft.com/office/drawing/2014/main" id="{9EC16A9E-C9B2-E4B7-44EF-76C110E66B92}"/>
              </a:ext>
            </a:extLst>
          </p:cNvPr>
          <p:cNvGrpSpPr/>
          <p:nvPr/>
        </p:nvGrpSpPr>
        <p:grpSpPr>
          <a:xfrm>
            <a:off x="11522078" y="1314677"/>
            <a:ext cx="284533" cy="443569"/>
            <a:chOff x="-47842400" y="2342000"/>
            <a:chExt cx="193000" cy="300875"/>
          </a:xfrm>
        </p:grpSpPr>
        <p:sp>
          <p:nvSpPr>
            <p:cNvPr id="8" name="Google Shape;5395;p51">
              <a:extLst>
                <a:ext uri="{FF2B5EF4-FFF2-40B4-BE49-F238E27FC236}">
                  <a16:creationId xmlns:a16="http://schemas.microsoft.com/office/drawing/2014/main" id="{18E35AB0-4781-DD92-A13A-84810C5D9DD1}"/>
                </a:ext>
              </a:extLst>
            </p:cNvPr>
            <p:cNvSpPr/>
            <p:nvPr/>
          </p:nvSpPr>
          <p:spPr>
            <a:xfrm>
              <a:off x="-47809325" y="2412875"/>
              <a:ext cx="124475" cy="124475"/>
            </a:xfrm>
            <a:custGeom>
              <a:avLst/>
              <a:gdLst/>
              <a:ahLst/>
              <a:cxnLst/>
              <a:rect l="l" t="t" r="r" b="b"/>
              <a:pathLst>
                <a:path w="4979" h="4979" extrusionOk="0">
                  <a:moveTo>
                    <a:pt x="1828" y="725"/>
                  </a:moveTo>
                  <a:cubicBezTo>
                    <a:pt x="2301" y="725"/>
                    <a:pt x="2679" y="1009"/>
                    <a:pt x="2805" y="1418"/>
                  </a:cubicBezTo>
                  <a:lnTo>
                    <a:pt x="1828" y="1418"/>
                  </a:lnTo>
                  <a:cubicBezTo>
                    <a:pt x="1639" y="1418"/>
                    <a:pt x="1482" y="1576"/>
                    <a:pt x="1482" y="1796"/>
                  </a:cubicBezTo>
                  <a:lnTo>
                    <a:pt x="1482" y="2773"/>
                  </a:lnTo>
                  <a:cubicBezTo>
                    <a:pt x="1072" y="2647"/>
                    <a:pt x="757" y="2269"/>
                    <a:pt x="757" y="1796"/>
                  </a:cubicBezTo>
                  <a:cubicBezTo>
                    <a:pt x="757" y="1198"/>
                    <a:pt x="1230" y="725"/>
                    <a:pt x="1828" y="725"/>
                  </a:cubicBezTo>
                  <a:close/>
                  <a:moveTo>
                    <a:pt x="2805" y="2143"/>
                  </a:moveTo>
                  <a:cubicBezTo>
                    <a:pt x="2679" y="2458"/>
                    <a:pt x="2458" y="2678"/>
                    <a:pt x="2175" y="2773"/>
                  </a:cubicBezTo>
                  <a:lnTo>
                    <a:pt x="2175" y="2143"/>
                  </a:lnTo>
                  <a:close/>
                  <a:moveTo>
                    <a:pt x="4286" y="2111"/>
                  </a:moveTo>
                  <a:lnTo>
                    <a:pt x="4286" y="4222"/>
                  </a:lnTo>
                  <a:lnTo>
                    <a:pt x="2143" y="4222"/>
                  </a:lnTo>
                  <a:lnTo>
                    <a:pt x="2143" y="3466"/>
                  </a:lnTo>
                  <a:cubicBezTo>
                    <a:pt x="2805" y="3309"/>
                    <a:pt x="3372" y="2804"/>
                    <a:pt x="3529" y="2111"/>
                  </a:cubicBezTo>
                  <a:close/>
                  <a:moveTo>
                    <a:pt x="1797" y="1"/>
                  </a:moveTo>
                  <a:cubicBezTo>
                    <a:pt x="789" y="1"/>
                    <a:pt x="1" y="788"/>
                    <a:pt x="1" y="1796"/>
                  </a:cubicBezTo>
                  <a:cubicBezTo>
                    <a:pt x="1" y="2647"/>
                    <a:pt x="599" y="3372"/>
                    <a:pt x="1450" y="3529"/>
                  </a:cubicBezTo>
                  <a:lnTo>
                    <a:pt x="1450" y="4632"/>
                  </a:lnTo>
                  <a:cubicBezTo>
                    <a:pt x="1450" y="4821"/>
                    <a:pt x="1576" y="4978"/>
                    <a:pt x="1797" y="4978"/>
                  </a:cubicBezTo>
                  <a:lnTo>
                    <a:pt x="4601" y="4978"/>
                  </a:lnTo>
                  <a:cubicBezTo>
                    <a:pt x="4790" y="4978"/>
                    <a:pt x="4947" y="4821"/>
                    <a:pt x="4947" y="4632"/>
                  </a:cubicBezTo>
                  <a:lnTo>
                    <a:pt x="4947" y="1828"/>
                  </a:lnTo>
                  <a:cubicBezTo>
                    <a:pt x="4979" y="1576"/>
                    <a:pt x="4821" y="1418"/>
                    <a:pt x="4632" y="1418"/>
                  </a:cubicBezTo>
                  <a:lnTo>
                    <a:pt x="3529" y="1418"/>
                  </a:lnTo>
                  <a:cubicBezTo>
                    <a:pt x="3372" y="631"/>
                    <a:pt x="2647"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96;p51">
              <a:extLst>
                <a:ext uri="{FF2B5EF4-FFF2-40B4-BE49-F238E27FC236}">
                  <a16:creationId xmlns:a16="http://schemas.microsoft.com/office/drawing/2014/main" id="{75408899-2E10-F688-C8BA-928228C48D63}"/>
                </a:ext>
              </a:extLst>
            </p:cNvPr>
            <p:cNvSpPr/>
            <p:nvPr/>
          </p:nvSpPr>
          <p:spPr>
            <a:xfrm>
              <a:off x="-47842400" y="2342000"/>
              <a:ext cx="193000" cy="300875"/>
            </a:xfrm>
            <a:custGeom>
              <a:avLst/>
              <a:gdLst/>
              <a:ahLst/>
              <a:cxnLst/>
              <a:rect l="l" t="t" r="r" b="b"/>
              <a:pathLst>
                <a:path w="7720" h="12035" extrusionOk="0">
                  <a:moveTo>
                    <a:pt x="6995" y="725"/>
                  </a:moveTo>
                  <a:lnTo>
                    <a:pt x="6995" y="1418"/>
                  </a:lnTo>
                  <a:lnTo>
                    <a:pt x="662" y="1418"/>
                  </a:lnTo>
                  <a:lnTo>
                    <a:pt x="662" y="725"/>
                  </a:lnTo>
                  <a:close/>
                  <a:moveTo>
                    <a:pt x="7058" y="2142"/>
                  </a:moveTo>
                  <a:lnTo>
                    <a:pt x="7058" y="8506"/>
                  </a:lnTo>
                  <a:lnTo>
                    <a:pt x="694" y="8506"/>
                  </a:lnTo>
                  <a:lnTo>
                    <a:pt x="694" y="2142"/>
                  </a:lnTo>
                  <a:close/>
                  <a:moveTo>
                    <a:pt x="7058" y="9200"/>
                  </a:moveTo>
                  <a:lnTo>
                    <a:pt x="7058" y="11310"/>
                  </a:lnTo>
                  <a:lnTo>
                    <a:pt x="694" y="11310"/>
                  </a:lnTo>
                  <a:lnTo>
                    <a:pt x="694" y="9200"/>
                  </a:lnTo>
                  <a:close/>
                  <a:moveTo>
                    <a:pt x="347" y="0"/>
                  </a:moveTo>
                  <a:cubicBezTo>
                    <a:pt x="158" y="0"/>
                    <a:pt x="1" y="158"/>
                    <a:pt x="1" y="378"/>
                  </a:cubicBezTo>
                  <a:lnTo>
                    <a:pt x="1" y="11657"/>
                  </a:lnTo>
                  <a:cubicBezTo>
                    <a:pt x="1" y="11877"/>
                    <a:pt x="158" y="12035"/>
                    <a:pt x="347" y="12035"/>
                  </a:cubicBezTo>
                  <a:lnTo>
                    <a:pt x="7373" y="12035"/>
                  </a:lnTo>
                  <a:cubicBezTo>
                    <a:pt x="7562" y="12035"/>
                    <a:pt x="7719" y="11877"/>
                    <a:pt x="7719" y="11657"/>
                  </a:cubicBezTo>
                  <a:lnTo>
                    <a:pt x="7719" y="378"/>
                  </a:lnTo>
                  <a:cubicBezTo>
                    <a:pt x="7719" y="158"/>
                    <a:pt x="7562" y="0"/>
                    <a:pt x="7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97;p51">
              <a:extLst>
                <a:ext uri="{FF2B5EF4-FFF2-40B4-BE49-F238E27FC236}">
                  <a16:creationId xmlns:a16="http://schemas.microsoft.com/office/drawing/2014/main" id="{EC8D3DCD-E928-8696-05FA-21D7B73B38E2}"/>
                </a:ext>
              </a:extLst>
            </p:cNvPr>
            <p:cNvSpPr/>
            <p:nvPr/>
          </p:nvSpPr>
          <p:spPr>
            <a:xfrm>
              <a:off x="-47772300" y="2589300"/>
              <a:ext cx="52800" cy="18150"/>
            </a:xfrm>
            <a:custGeom>
              <a:avLst/>
              <a:gdLst/>
              <a:ahLst/>
              <a:cxnLst/>
              <a:rect l="l" t="t" r="r" b="b"/>
              <a:pathLst>
                <a:path w="2112" h="726" extrusionOk="0">
                  <a:moveTo>
                    <a:pt x="347" y="1"/>
                  </a:moveTo>
                  <a:cubicBezTo>
                    <a:pt x="158" y="1"/>
                    <a:pt x="1" y="158"/>
                    <a:pt x="1" y="347"/>
                  </a:cubicBezTo>
                  <a:cubicBezTo>
                    <a:pt x="1" y="568"/>
                    <a:pt x="158" y="725"/>
                    <a:pt x="347" y="725"/>
                  </a:cubicBezTo>
                  <a:lnTo>
                    <a:pt x="1765" y="725"/>
                  </a:lnTo>
                  <a:cubicBezTo>
                    <a:pt x="1954" y="725"/>
                    <a:pt x="2111" y="568"/>
                    <a:pt x="2111" y="347"/>
                  </a:cubicBezTo>
                  <a:cubicBezTo>
                    <a:pt x="2111"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2" name="TextBox 11">
            <a:extLst>
              <a:ext uri="{FF2B5EF4-FFF2-40B4-BE49-F238E27FC236}">
                <a16:creationId xmlns:a16="http://schemas.microsoft.com/office/drawing/2014/main" id="{6519A6F6-D93B-CFE8-E043-B6DED776F64F}"/>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الهاتف وسيلة لعرض المحتوى الإعلامي</a:t>
            </a:r>
            <a:endParaRPr lang="en-US" b="1" dirty="0">
              <a:solidFill>
                <a:srgbClr val="203E5F"/>
              </a:solidFill>
              <a:latin typeface="Alexandria" charset="0"/>
              <a:cs typeface="Alexandria" charset="0"/>
            </a:endParaRPr>
          </a:p>
        </p:txBody>
      </p:sp>
      <p:pic>
        <p:nvPicPr>
          <p:cNvPr id="15" name="Picture 14">
            <a:extLst>
              <a:ext uri="{FF2B5EF4-FFF2-40B4-BE49-F238E27FC236}">
                <a16:creationId xmlns:a16="http://schemas.microsoft.com/office/drawing/2014/main" id="{FD09FCBA-0EB4-21D0-A6F8-610A70A8C516}"/>
              </a:ext>
            </a:extLst>
          </p:cNvPr>
          <p:cNvPicPr>
            <a:picLocks noChangeAspect="1"/>
          </p:cNvPicPr>
          <p:nvPr/>
        </p:nvPicPr>
        <p:blipFill>
          <a:blip r:embed="rId3"/>
          <a:stretch>
            <a:fillRect/>
          </a:stretch>
        </p:blipFill>
        <p:spPr>
          <a:xfrm rot="16200000">
            <a:off x="-569804" y="2477704"/>
            <a:ext cx="4933034" cy="28159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910728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wipe(down)">
                                      <p:cBhvr>
                                        <p:cTn id="19" dur="500"/>
                                        <p:tgtEl>
                                          <p:spTgt spid="15"/>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0" end="0"/>
                                            </p:txEl>
                                          </p:spTgt>
                                        </p:tgtEl>
                                        <p:attrNameLst>
                                          <p:attrName>style.visibility</p:attrName>
                                        </p:attrNameLst>
                                      </p:cBhvr>
                                      <p:to>
                                        <p:strVal val="visible"/>
                                      </p:to>
                                    </p:set>
                                    <p:animEffect transition="in" filter="fade">
                                      <p:cBhvr>
                                        <p:cTn id="24" dur="500"/>
                                        <p:tgtEl>
                                          <p:spTgt spid="9">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2" end="2"/>
                                            </p:txEl>
                                          </p:spTgt>
                                        </p:tgtEl>
                                        <p:attrNameLst>
                                          <p:attrName>style.visibility</p:attrName>
                                        </p:attrNameLst>
                                      </p:cBhvr>
                                      <p:to>
                                        <p:strVal val="visible"/>
                                      </p:to>
                                    </p:set>
                                    <p:animEffect transition="in" filter="fade">
                                      <p:cBhvr>
                                        <p:cTn id="29" dur="500"/>
                                        <p:tgtEl>
                                          <p:spTgt spid="9">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9">
                                            <p:txEl>
                                              <p:pRg st="4" end="4"/>
                                            </p:txEl>
                                          </p:spTgt>
                                        </p:tgtEl>
                                        <p:attrNameLst>
                                          <p:attrName>style.visibility</p:attrName>
                                        </p:attrNameLst>
                                      </p:cBhvr>
                                      <p:to>
                                        <p:strVal val="visible"/>
                                      </p:to>
                                    </p:set>
                                    <p:animEffect transition="in" filter="fade">
                                      <p:cBhvr>
                                        <p:cTn id="3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DBC884-CC4D-6B73-A0D1-DBF02AE101F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A354F082-FD0E-EC2C-2F67-AB29BF4873A7}"/>
              </a:ext>
            </a:extLst>
          </p:cNvPr>
          <p:cNvSpPr txBox="1"/>
          <p:nvPr/>
        </p:nvSpPr>
        <p:spPr>
          <a:xfrm>
            <a:off x="3452648" y="1116745"/>
            <a:ext cx="8039443" cy="2348592"/>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من جهة أخرى، ترتكز خدمة </a:t>
            </a:r>
            <a:r>
              <a:rPr lang="en-US" sz="2000" dirty="0">
                <a:latin typeface="Alexandria" charset="0"/>
                <a:cs typeface="Alexandria" charset="0"/>
              </a:rPr>
              <a:t>Mobile News Feeds</a:t>
            </a:r>
            <a:r>
              <a:rPr lang="ar-SA" sz="2000" dirty="0">
                <a:latin typeface="Alexandria" charset="0"/>
                <a:cs typeface="Alexandria" charset="0"/>
              </a:rPr>
              <a:t> بشكل رئيسي على تقنية</a:t>
            </a:r>
            <a:r>
              <a:rPr lang="en-US" sz="2000" dirty="0">
                <a:solidFill>
                  <a:srgbClr val="C00000"/>
                </a:solidFill>
                <a:latin typeface="Alexandria" charset="0"/>
                <a:cs typeface="Alexandria" charset="0"/>
              </a:rPr>
              <a:t>RSS</a:t>
            </a:r>
            <a:r>
              <a:rPr lang="en-US" sz="2000" dirty="0">
                <a:latin typeface="Alexandria" charset="0"/>
                <a:cs typeface="Alexandria" charset="0"/>
              </a:rPr>
              <a:t> </a:t>
            </a:r>
            <a:r>
              <a:rPr lang="ar-SA" sz="2000" dirty="0">
                <a:latin typeface="Alexandria" charset="0"/>
                <a:cs typeface="Alexandria" charset="0"/>
              </a:rPr>
              <a:t> </a:t>
            </a:r>
            <a:r>
              <a:rPr lang="en-US" sz="2000" dirty="0">
                <a:latin typeface="Alexandria" charset="0"/>
                <a:cs typeface="Alexandria" charset="0"/>
              </a:rPr>
              <a:t>(Really Simple Syndication)، </a:t>
            </a:r>
            <a:r>
              <a:rPr lang="ar-SA" sz="2000" dirty="0">
                <a:latin typeface="Alexandria" charset="0"/>
                <a:cs typeface="Alexandria" charset="0"/>
              </a:rPr>
              <a:t>التي تقوم بجمع الأخبار من مصادرها المختلفة وعرضها عبر برامج مخصصة تُعرف بـ(</a:t>
            </a:r>
            <a:r>
              <a:rPr lang="en-US" sz="2000" dirty="0">
                <a:solidFill>
                  <a:srgbClr val="C00000"/>
                </a:solidFill>
                <a:latin typeface="Alexandria" charset="0"/>
                <a:cs typeface="Alexandria" charset="0"/>
              </a:rPr>
              <a:t>RSS Reader</a:t>
            </a:r>
            <a:r>
              <a:rPr lang="ar-SA" sz="2000" dirty="0">
                <a:latin typeface="Alexandria" charset="0"/>
                <a:cs typeface="Alexandria" charset="0"/>
              </a:rPr>
              <a:t>)</a:t>
            </a:r>
            <a:r>
              <a:rPr lang="en-US" sz="2000" dirty="0">
                <a:latin typeface="Alexandria" charset="0"/>
                <a:cs typeface="Alexandria" charset="0"/>
              </a:rPr>
              <a:t> </a:t>
            </a:r>
            <a:r>
              <a:rPr lang="ar-SA" sz="2000" dirty="0">
                <a:latin typeface="Alexandria" charset="0"/>
                <a:cs typeface="Alexandria" charset="0"/>
              </a:rPr>
              <a:t> يتميز هذا النظام بالقدرة على </a:t>
            </a:r>
            <a:r>
              <a:rPr lang="ar-SA" sz="2000" dirty="0">
                <a:solidFill>
                  <a:srgbClr val="C00000"/>
                </a:solidFill>
                <a:latin typeface="Alexandria" charset="0"/>
                <a:cs typeface="Alexandria" charset="0"/>
              </a:rPr>
              <a:t>توفير التحديثات بشكل فوري</a:t>
            </a:r>
            <a:r>
              <a:rPr lang="ar-SA" sz="2000" dirty="0">
                <a:latin typeface="Alexandria" charset="0"/>
                <a:cs typeface="Alexandria" charset="0"/>
              </a:rPr>
              <a:t>، مما يتيح للمستخدم متابعة آخر المستجدات دون الحاجة للبحث اليدوي.</a:t>
            </a:r>
          </a:p>
        </p:txBody>
      </p:sp>
      <p:grpSp>
        <p:nvGrpSpPr>
          <p:cNvPr id="2" name="Group 1">
            <a:extLst>
              <a:ext uri="{FF2B5EF4-FFF2-40B4-BE49-F238E27FC236}">
                <a16:creationId xmlns:a16="http://schemas.microsoft.com/office/drawing/2014/main" id="{597D3DD8-2020-D61C-7AE2-FBE347484DB9}"/>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6800857A-B9EB-52BA-D859-C4EE105D9FA3}"/>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936EA761-C64D-9CCD-425F-FFB193B904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12" name="TextBox 11">
            <a:extLst>
              <a:ext uri="{FF2B5EF4-FFF2-40B4-BE49-F238E27FC236}">
                <a16:creationId xmlns:a16="http://schemas.microsoft.com/office/drawing/2014/main" id="{2DAE0303-5C98-2075-2E1F-10B91ED9EA2A}"/>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الهاتف وسيلة لعرض المحتوى الإعلامي</a:t>
            </a:r>
            <a:endParaRPr lang="en-US" b="1" dirty="0">
              <a:solidFill>
                <a:srgbClr val="203E5F"/>
              </a:solidFill>
              <a:latin typeface="Alexandria" charset="0"/>
              <a:cs typeface="Alexandria" charset="0"/>
            </a:endParaRPr>
          </a:p>
        </p:txBody>
      </p:sp>
      <p:sp>
        <p:nvSpPr>
          <p:cNvPr id="13" name="TextBox 12">
            <a:extLst>
              <a:ext uri="{FF2B5EF4-FFF2-40B4-BE49-F238E27FC236}">
                <a16:creationId xmlns:a16="http://schemas.microsoft.com/office/drawing/2014/main" id="{8225C8D4-C7DE-5A23-3037-F7F5F3C5BA49}"/>
              </a:ext>
            </a:extLst>
          </p:cNvPr>
          <p:cNvSpPr txBox="1"/>
          <p:nvPr/>
        </p:nvSpPr>
        <p:spPr>
          <a:xfrm>
            <a:off x="441434" y="3844389"/>
            <a:ext cx="6873765" cy="2810256"/>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وأصبحت هذه الخدمة </a:t>
            </a:r>
            <a:r>
              <a:rPr lang="ar-SA" sz="2000" dirty="0">
                <a:solidFill>
                  <a:srgbClr val="C00000"/>
                </a:solidFill>
                <a:latin typeface="Alexandria" charset="0"/>
                <a:cs typeface="Alexandria" charset="0"/>
              </a:rPr>
              <a:t>خيارًا رئيسيًا </a:t>
            </a:r>
            <a:r>
              <a:rPr lang="ar-SA" sz="2000" dirty="0">
                <a:latin typeface="Alexandria" charset="0"/>
                <a:cs typeface="Alexandria" charset="0"/>
              </a:rPr>
              <a:t>للعديد من المؤسسات الإعلامية البارزة، كونها تلبي احتياجات المستخدمين الذين يفضلون الحصول على الأخبار بطريقة مرنة وسريعة، كما أنها تتيح للمستخدمين الوصول إلى المحتوى عبر </a:t>
            </a:r>
            <a:r>
              <a:rPr lang="ar-SA" sz="2000" dirty="0">
                <a:solidFill>
                  <a:srgbClr val="C00000"/>
                </a:solidFill>
                <a:latin typeface="Alexandria" charset="0"/>
                <a:cs typeface="Alexandria" charset="0"/>
              </a:rPr>
              <a:t>منصات متعددة</a:t>
            </a:r>
            <a:r>
              <a:rPr lang="ar-SA" sz="2000" dirty="0">
                <a:latin typeface="Alexandria" charset="0"/>
                <a:cs typeface="Alexandria" charset="0"/>
              </a:rPr>
              <a:t>، مثل الأجهزة اللوحية والهواتف الذكية، بما في ذلك أجهزة </a:t>
            </a:r>
            <a:r>
              <a:rPr lang="en-US" sz="2000" dirty="0">
                <a:latin typeface="Alexandria" charset="0"/>
                <a:cs typeface="Alexandria" charset="0"/>
              </a:rPr>
              <a:t> iPhone</a:t>
            </a:r>
            <a:r>
              <a:rPr lang="ar-SA" sz="2000" dirty="0">
                <a:latin typeface="Alexandria" charset="0"/>
                <a:cs typeface="Alexandria" charset="0"/>
              </a:rPr>
              <a:t>و</a:t>
            </a:r>
            <a:r>
              <a:rPr lang="en-US" sz="2000" dirty="0">
                <a:latin typeface="Alexandria" charset="0"/>
                <a:cs typeface="Alexandria" charset="0"/>
              </a:rPr>
              <a:t> iPad </a:t>
            </a:r>
            <a:r>
              <a:rPr lang="ar-SA" sz="2000" dirty="0">
                <a:latin typeface="Alexandria" charset="0"/>
                <a:cs typeface="Alexandria" charset="0"/>
              </a:rPr>
              <a:t>الذكية.</a:t>
            </a:r>
          </a:p>
        </p:txBody>
      </p:sp>
      <p:pic>
        <p:nvPicPr>
          <p:cNvPr id="9218" name="Picture 2" descr="48.50 مليون مشترك في الهاتف النقال بالجزائر - الشعب أونلاين">
            <a:extLst>
              <a:ext uri="{FF2B5EF4-FFF2-40B4-BE49-F238E27FC236}">
                <a16:creationId xmlns:a16="http://schemas.microsoft.com/office/drawing/2014/main" id="{90E8FC0D-A3F8-D668-0316-B62D425471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39685" y="3960173"/>
            <a:ext cx="4107574" cy="24645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220" name="Picture 4" descr="RSS - Wikipedia">
            <a:extLst>
              <a:ext uri="{FF2B5EF4-FFF2-40B4-BE49-F238E27FC236}">
                <a16:creationId xmlns:a16="http://schemas.microsoft.com/office/drawing/2014/main" id="{007070B0-A12D-5AEF-99E3-D0AF2BC6C96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1255" y="1122502"/>
            <a:ext cx="2518783" cy="25187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57248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fade">
                                      <p:cBhvr>
                                        <p:cTn id="7" dur="500"/>
                                        <p:tgtEl>
                                          <p:spTgt spid="922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righ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218"/>
                                        </p:tgtEl>
                                        <p:attrNameLst>
                                          <p:attrName>style.visibility</p:attrName>
                                        </p:attrNameLst>
                                      </p:cBhvr>
                                      <p:to>
                                        <p:strVal val="visible"/>
                                      </p:to>
                                    </p:set>
                                    <p:animEffect transition="in" filter="fade">
                                      <p:cBhvr>
                                        <p:cTn id="17" dur="500"/>
                                        <p:tgtEl>
                                          <p:spTgt spid="921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ipe(right)">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3FCBB-A3C8-1F51-018F-F16B2A22E56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52B8BFBE-7061-24BD-BEA7-0A10320E1F7D}"/>
              </a:ext>
            </a:extLst>
          </p:cNvPr>
          <p:cNvSpPr txBox="1"/>
          <p:nvPr/>
        </p:nvSpPr>
        <p:spPr>
          <a:xfrm>
            <a:off x="5517932" y="1069445"/>
            <a:ext cx="5949014" cy="5326330"/>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أدى </a:t>
            </a:r>
            <a:r>
              <a:rPr lang="ar-SA" sz="2000" dirty="0">
                <a:solidFill>
                  <a:srgbClr val="C00000"/>
                </a:solidFill>
                <a:latin typeface="Alexandria" charset="0"/>
                <a:cs typeface="Alexandria" charset="0"/>
              </a:rPr>
              <a:t>تطور أساليب الوصول إلى الجمهور </a:t>
            </a:r>
            <a:r>
              <a:rPr lang="ar-SA" sz="2000" dirty="0">
                <a:latin typeface="Alexandria" charset="0"/>
                <a:cs typeface="Alexandria" charset="0"/>
              </a:rPr>
              <a:t>عبر الهاتف المحمول إلى تمكين المؤسسات الإعلامية من استغلال خدمات متعددة مثل </a:t>
            </a:r>
            <a:r>
              <a:rPr lang="ar-SA" sz="2000" dirty="0">
                <a:solidFill>
                  <a:srgbClr val="C00000"/>
                </a:solidFill>
                <a:latin typeface="Alexandria" charset="0"/>
                <a:cs typeface="Alexandria" charset="0"/>
              </a:rPr>
              <a:t>رسائل الوسائط المتعددة</a:t>
            </a:r>
            <a:r>
              <a:rPr lang="ar-SA" sz="2000" dirty="0">
                <a:latin typeface="Alexandria" charset="0"/>
                <a:cs typeface="Alexandria" charset="0"/>
              </a:rPr>
              <a:t> (</a:t>
            </a:r>
            <a:r>
              <a:rPr lang="en-US" sz="2000" dirty="0">
                <a:latin typeface="Alexandria" charset="0"/>
                <a:cs typeface="Alexandria" charset="0"/>
              </a:rPr>
              <a:t>MMS</a:t>
            </a:r>
            <a:r>
              <a:rPr lang="ar-SA" sz="2000" dirty="0">
                <a:latin typeface="Alexandria" charset="0"/>
                <a:cs typeface="Alexandria" charset="0"/>
              </a:rPr>
              <a:t>) </a:t>
            </a:r>
            <a:r>
              <a:rPr lang="en-US" sz="2000" dirty="0">
                <a:latin typeface="Alexandria" charset="0"/>
                <a:cs typeface="Alexandria" charset="0"/>
              </a:rPr>
              <a:t> </a:t>
            </a:r>
            <a:r>
              <a:rPr lang="ar-SA" sz="2000" dirty="0">
                <a:solidFill>
                  <a:srgbClr val="C00000"/>
                </a:solidFill>
                <a:latin typeface="Alexandria" charset="0"/>
                <a:cs typeface="Alexandria" charset="0"/>
              </a:rPr>
              <a:t>ورسائل النصوص القصيرة (</a:t>
            </a:r>
            <a:r>
              <a:rPr lang="en-US" sz="2000" dirty="0">
                <a:solidFill>
                  <a:srgbClr val="C00000"/>
                </a:solidFill>
                <a:latin typeface="Alexandria" charset="0"/>
                <a:cs typeface="Alexandria" charset="0"/>
              </a:rPr>
              <a:t>SMS</a:t>
            </a:r>
            <a:r>
              <a:rPr lang="ar-SA" sz="2000" dirty="0">
                <a:solidFill>
                  <a:srgbClr val="C00000"/>
                </a:solidFill>
                <a:latin typeface="Alexandria" charset="0"/>
                <a:cs typeface="Alexandria" charset="0"/>
              </a:rPr>
              <a:t>).</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تتمثل هذه الخدمات في نشر الأخبار والمعلومات بطرق مبتكرة وسريعة تلبي </a:t>
            </a:r>
            <a:r>
              <a:rPr lang="ar-SA" sz="2000" dirty="0">
                <a:solidFill>
                  <a:srgbClr val="C00000"/>
                </a:solidFill>
                <a:latin typeface="Alexandria" charset="0"/>
                <a:cs typeface="Alexandria" charset="0"/>
              </a:rPr>
              <a:t>احتياجات المستخدمين</a:t>
            </a:r>
            <a:r>
              <a:rPr lang="ar-SA" sz="2000" dirty="0">
                <a:latin typeface="Alexandria" charset="0"/>
                <a:cs typeface="Alexandria" charset="0"/>
              </a:rPr>
              <a:t>.</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على سبيل المثال، أطلقت هيئة الإذاعة البريطانية (</a:t>
            </a:r>
            <a:r>
              <a:rPr lang="en-US" sz="2000" dirty="0">
                <a:latin typeface="Alexandria" charset="0"/>
                <a:cs typeface="Alexandria" charset="0"/>
              </a:rPr>
              <a:t>BBC</a:t>
            </a:r>
            <a:r>
              <a:rPr lang="ar-SA" sz="2000" dirty="0">
                <a:latin typeface="Alexandria" charset="0"/>
                <a:cs typeface="Alexandria" charset="0"/>
              </a:rPr>
              <a:t>) وعدد من المؤسسات الإعلامية الأخرى خدمات إخبارية تعتمد على رسائل </a:t>
            </a:r>
            <a:r>
              <a:rPr lang="en-US" sz="2000" dirty="0">
                <a:latin typeface="Alexandria" charset="0"/>
                <a:cs typeface="Alexandria" charset="0"/>
              </a:rPr>
              <a:t>MMS</a:t>
            </a:r>
            <a:r>
              <a:rPr lang="ar-SA" sz="2000" dirty="0">
                <a:latin typeface="Alexandria" charset="0"/>
                <a:cs typeface="Alexandria" charset="0"/>
              </a:rPr>
              <a:t> </a:t>
            </a:r>
            <a:r>
              <a:rPr lang="ar-SA" sz="2000" dirty="0">
                <a:solidFill>
                  <a:srgbClr val="C00000"/>
                </a:solidFill>
                <a:latin typeface="Alexandria" charset="0"/>
                <a:cs typeface="Alexandria" charset="0"/>
              </a:rPr>
              <a:t>لتزويد المستخدمين بآخر المستجدات</a:t>
            </a:r>
            <a:r>
              <a:rPr lang="ar-SA" sz="2000" dirty="0">
                <a:latin typeface="Alexandria" charset="0"/>
                <a:cs typeface="Alexandria" charset="0"/>
              </a:rPr>
              <a:t> بطريقة ملائمة.</a:t>
            </a:r>
          </a:p>
        </p:txBody>
      </p:sp>
      <p:grpSp>
        <p:nvGrpSpPr>
          <p:cNvPr id="2" name="Group 1">
            <a:extLst>
              <a:ext uri="{FF2B5EF4-FFF2-40B4-BE49-F238E27FC236}">
                <a16:creationId xmlns:a16="http://schemas.microsoft.com/office/drawing/2014/main" id="{6C94FA6D-F69A-E99D-BC46-F5D784A6FB9F}"/>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D844000A-3D4D-6A0E-4567-38783A7EF0D3}"/>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1A6112AD-86A6-A8AE-D74E-AC7C6134CC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12" name="TextBox 11">
            <a:extLst>
              <a:ext uri="{FF2B5EF4-FFF2-40B4-BE49-F238E27FC236}">
                <a16:creationId xmlns:a16="http://schemas.microsoft.com/office/drawing/2014/main" id="{CF391C5C-D61A-6427-A9D0-F9DE9CAAE0B6}"/>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الهاتف وسيلة لعرض المحتوى الإعلامي</a:t>
            </a:r>
            <a:endParaRPr lang="en-US" b="1" dirty="0">
              <a:solidFill>
                <a:srgbClr val="203E5F"/>
              </a:solidFill>
              <a:latin typeface="Alexandria" charset="0"/>
              <a:cs typeface="Alexandria" charset="0"/>
            </a:endParaRPr>
          </a:p>
        </p:txBody>
      </p:sp>
      <p:pic>
        <p:nvPicPr>
          <p:cNvPr id="10242" name="Picture 2" descr="Bloomberg' Mobile App News Feed Now AI-Powered 09/21/2018">
            <a:extLst>
              <a:ext uri="{FF2B5EF4-FFF2-40B4-BE49-F238E27FC236}">
                <a16:creationId xmlns:a16="http://schemas.microsoft.com/office/drawing/2014/main" id="{071D61CD-6C03-2C97-5421-2F056F7D05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31" y="1829225"/>
            <a:ext cx="5119280" cy="31995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0492306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barn(inVertical)">
                                      <p:cBhvr>
                                        <p:cTn id="7" dur="500"/>
                                        <p:tgtEl>
                                          <p:spTgt spid="1024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778DA3-6766-D812-3498-418E0362F2A7}"/>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851E7FA4-B304-4801-870C-EF2E73CE35DD}"/>
              </a:ext>
            </a:extLst>
          </p:cNvPr>
          <p:cNvSpPr txBox="1"/>
          <p:nvPr/>
        </p:nvSpPr>
        <p:spPr>
          <a:xfrm>
            <a:off x="3468415" y="1085216"/>
            <a:ext cx="8061594" cy="2994922"/>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وفي السياق ذاته، تُعد تجربة مقاطعة </a:t>
            </a:r>
            <a:r>
              <a:rPr lang="en-US" sz="2000" dirty="0">
                <a:latin typeface="Alexandria" charset="0"/>
                <a:cs typeface="Alexandria" charset="0"/>
              </a:rPr>
              <a:t>Yunnan</a:t>
            </a:r>
            <a:r>
              <a:rPr lang="ar-SA" sz="2000" dirty="0">
                <a:latin typeface="Alexandria" charset="0"/>
                <a:cs typeface="Alexandria" charset="0"/>
              </a:rPr>
              <a:t> في الصين مثالاً بارزًا على كيفية الاستفادة من الرسائل النصية القصيرة</a:t>
            </a:r>
            <a:r>
              <a:rPr lang="ar-SA" sz="2000" dirty="0">
                <a:solidFill>
                  <a:srgbClr val="C00000"/>
                </a:solidFill>
                <a:latin typeface="Alexandria" charset="0"/>
                <a:cs typeface="Alexandria" charset="0"/>
              </a:rPr>
              <a:t> لنشر المعلومات</a:t>
            </a:r>
            <a:r>
              <a:rPr lang="ar-SA" sz="2000" dirty="0">
                <a:latin typeface="Alexandria" charset="0"/>
                <a:cs typeface="Alexandria" charset="0"/>
              </a:rPr>
              <a:t>، حيث وفّرت خدمة تتيح للمستخدمين الاشتراك في </a:t>
            </a:r>
            <a:r>
              <a:rPr lang="ar-SA" sz="2000" dirty="0">
                <a:solidFill>
                  <a:srgbClr val="C00000"/>
                </a:solidFill>
                <a:latin typeface="Alexandria" charset="0"/>
                <a:cs typeface="Alexandria" charset="0"/>
              </a:rPr>
              <a:t>تحديثات إخبارية </a:t>
            </a:r>
            <a:r>
              <a:rPr lang="ar-SA" sz="2000" dirty="0">
                <a:latin typeface="Alexandria" charset="0"/>
                <a:cs typeface="Alexandria" charset="0"/>
              </a:rPr>
              <a:t>متنوعة.</a:t>
            </a:r>
          </a:p>
          <a:p>
            <a:pPr algn="just" rtl="1">
              <a:lnSpc>
                <a:spcPct val="150000"/>
              </a:lnSpc>
            </a:pPr>
            <a:endParaRPr lang="ar-SA" sz="700" dirty="0">
              <a:latin typeface="Alexandria" charset="0"/>
              <a:cs typeface="Alexandria" charset="0"/>
            </a:endParaRPr>
          </a:p>
          <a:p>
            <a:pPr algn="just" rtl="1">
              <a:lnSpc>
                <a:spcPct val="150000"/>
              </a:lnSpc>
            </a:pPr>
            <a:r>
              <a:rPr lang="ar-SA" sz="2000" dirty="0">
                <a:latin typeface="Alexandria" charset="0"/>
                <a:cs typeface="Alexandria" charset="0"/>
              </a:rPr>
              <a:t>كما ساهمت هذه المبادرات في </a:t>
            </a:r>
            <a:r>
              <a:rPr lang="ar-SA" sz="2000" dirty="0">
                <a:solidFill>
                  <a:srgbClr val="C00000"/>
                </a:solidFill>
                <a:latin typeface="Alexandria" charset="0"/>
                <a:cs typeface="Alexandria" charset="0"/>
              </a:rPr>
              <a:t>تحسين التفاعل</a:t>
            </a:r>
            <a:r>
              <a:rPr lang="ar-SA" sz="2000" dirty="0">
                <a:latin typeface="Alexandria" charset="0"/>
                <a:cs typeface="Alexandria" charset="0"/>
              </a:rPr>
              <a:t> بين المؤسسات الإعلامية والجمهور، مما عزز الوصول السريع والفعال للمعلومات.</a:t>
            </a:r>
          </a:p>
        </p:txBody>
      </p:sp>
      <p:grpSp>
        <p:nvGrpSpPr>
          <p:cNvPr id="2" name="Group 1">
            <a:extLst>
              <a:ext uri="{FF2B5EF4-FFF2-40B4-BE49-F238E27FC236}">
                <a16:creationId xmlns:a16="http://schemas.microsoft.com/office/drawing/2014/main" id="{46D53E2C-FB1E-489E-FC6A-5A1316A0DFF6}"/>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B8528247-CDC7-91B9-7D5E-D1BA0DA069E3}"/>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7E5E062A-EDFA-A6DC-162F-B13243A7D7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F604ECCF-B239-09D2-AC7B-48B51751EE93}"/>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الهاتف وسيلة لعرض المحتوى الإعلامي</a:t>
            </a:r>
            <a:endParaRPr lang="en-US" b="1" dirty="0">
              <a:solidFill>
                <a:srgbClr val="203E5F"/>
              </a:solidFill>
              <a:latin typeface="Alexandria" charset="0"/>
              <a:cs typeface="Alexandria" charset="0"/>
            </a:endParaRPr>
          </a:p>
        </p:txBody>
      </p:sp>
      <p:sp>
        <p:nvSpPr>
          <p:cNvPr id="12" name="TextBox 11">
            <a:extLst>
              <a:ext uri="{FF2B5EF4-FFF2-40B4-BE49-F238E27FC236}">
                <a16:creationId xmlns:a16="http://schemas.microsoft.com/office/drawing/2014/main" id="{42053C2B-65B9-19FC-7F45-4EC986CAF57D}"/>
              </a:ext>
            </a:extLst>
          </p:cNvPr>
          <p:cNvSpPr txBox="1"/>
          <p:nvPr/>
        </p:nvSpPr>
        <p:spPr>
          <a:xfrm>
            <a:off x="3468416" y="4254099"/>
            <a:ext cx="8061594" cy="2071593"/>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خلال عام 2011، سجل أكثر من 30 ألف مستخدم في خدمة الرسائل النصية الإخبارية المتاحة في الجمهورية الصينية.</a:t>
            </a:r>
          </a:p>
          <a:p>
            <a:pPr algn="just" rtl="1">
              <a:lnSpc>
                <a:spcPct val="150000"/>
              </a:lnSpc>
            </a:pPr>
            <a:endParaRPr lang="ar-SA" sz="700" dirty="0">
              <a:latin typeface="Alexandria" charset="0"/>
              <a:cs typeface="Alexandria" charset="0"/>
            </a:endParaRPr>
          </a:p>
          <a:p>
            <a:pPr algn="just" rtl="1">
              <a:lnSpc>
                <a:spcPct val="150000"/>
              </a:lnSpc>
            </a:pPr>
            <a:r>
              <a:rPr lang="ar-SA" sz="2000" dirty="0">
                <a:latin typeface="Alexandria" charset="0"/>
                <a:cs typeface="Alexandria" charset="0"/>
              </a:rPr>
              <a:t>مثل هذه الخدمات أصبحت </a:t>
            </a:r>
            <a:r>
              <a:rPr lang="ar-SA" sz="2000" dirty="0">
                <a:solidFill>
                  <a:srgbClr val="C00000"/>
                </a:solidFill>
                <a:latin typeface="Alexandria" charset="0"/>
                <a:cs typeface="Alexandria" charset="0"/>
              </a:rPr>
              <a:t>نموذجًا</a:t>
            </a:r>
            <a:r>
              <a:rPr lang="ar-SA" sz="2000" dirty="0">
                <a:latin typeface="Alexandria" charset="0"/>
                <a:cs typeface="Alexandria" charset="0"/>
              </a:rPr>
              <a:t> يُحتذى به في البلدان النامية التي تسعى </a:t>
            </a:r>
            <a:r>
              <a:rPr lang="ar-SA" sz="2000" dirty="0">
                <a:solidFill>
                  <a:srgbClr val="C00000"/>
                </a:solidFill>
                <a:latin typeface="Alexandria" charset="0"/>
                <a:cs typeface="Alexandria" charset="0"/>
              </a:rPr>
              <a:t>لتعزيز قدراتها الإعلامية</a:t>
            </a:r>
            <a:r>
              <a:rPr lang="ar-SA" sz="2000" dirty="0">
                <a:latin typeface="Alexandria" charset="0"/>
                <a:cs typeface="Alexandria" charset="0"/>
              </a:rPr>
              <a:t> للوصول إلى شرائح أوسع من الجمهور.</a:t>
            </a:r>
          </a:p>
        </p:txBody>
      </p:sp>
      <p:pic>
        <p:nvPicPr>
          <p:cNvPr id="4098" name="Picture 2" descr="الهاتف النقال: 48.50 مليون مشترك في الجزائر - الغد الجزائري">
            <a:extLst>
              <a:ext uri="{FF2B5EF4-FFF2-40B4-BE49-F238E27FC236}">
                <a16:creationId xmlns:a16="http://schemas.microsoft.com/office/drawing/2014/main" id="{194B4933-FF16-F641-171B-EC7235055D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868956" y="2479243"/>
            <a:ext cx="5504248" cy="2857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99100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wipe(left)">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fade">
                                      <p:cBhvr>
                                        <p:cTn id="22" dur="500"/>
                                        <p:tgtEl>
                                          <p:spTgt spid="12">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xEl>
                                              <p:pRg st="2" end="2"/>
                                            </p:txEl>
                                          </p:spTgt>
                                        </p:tgtEl>
                                        <p:attrNameLst>
                                          <p:attrName>style.visibility</p:attrName>
                                        </p:attrNameLst>
                                      </p:cBhvr>
                                      <p:to>
                                        <p:strVal val="visible"/>
                                      </p:to>
                                    </p:set>
                                    <p:animEffect transition="in" filter="fade">
                                      <p:cBhvr>
                                        <p:cTn id="27"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BCC55-5088-3AEB-CDAC-1E962746EFEB}"/>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5552A5C-843E-E5B0-8C58-37A535F994E6}"/>
              </a:ext>
            </a:extLst>
          </p:cNvPr>
          <p:cNvSpPr txBox="1"/>
          <p:nvPr/>
        </p:nvSpPr>
        <p:spPr>
          <a:xfrm>
            <a:off x="869651" y="1176209"/>
            <a:ext cx="10452697" cy="2117759"/>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ومع بروز استخدام شبكة الإنترنت وظهور الصحافة الإلكترونية، تزايدت أهمية </a:t>
            </a:r>
            <a:r>
              <a:rPr lang="ar-SA" sz="2000" dirty="0">
                <a:solidFill>
                  <a:srgbClr val="C00000"/>
                </a:solidFill>
                <a:latin typeface="Alexandria" charset="0"/>
                <a:cs typeface="Alexandria" charset="0"/>
              </a:rPr>
              <a:t>الصحف الرقمية </a:t>
            </a:r>
            <a:r>
              <a:rPr lang="ar-SA" sz="2000" dirty="0">
                <a:latin typeface="Alexandria" charset="0"/>
                <a:cs typeface="Alexandria" charset="0"/>
              </a:rPr>
              <a:t>في توفير محتوى متميز للمستخدمين.</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حيث أتاحت للمؤسسات الإعلامية فرصًا </a:t>
            </a:r>
            <a:r>
              <a:rPr lang="ar-SA" sz="2000" dirty="0">
                <a:solidFill>
                  <a:srgbClr val="C00000"/>
                </a:solidFill>
                <a:latin typeface="Alexandria" charset="0"/>
                <a:cs typeface="Alexandria" charset="0"/>
              </a:rPr>
              <a:t>لتطوير نماذج نشر جديدة</a:t>
            </a:r>
            <a:r>
              <a:rPr lang="ar-SA" sz="2000" dirty="0">
                <a:latin typeface="Alexandria" charset="0"/>
                <a:cs typeface="Alexandria" charset="0"/>
              </a:rPr>
              <a:t> تعتمد على التقنيات الرقمية المتقدمة، مثل صيغة</a:t>
            </a:r>
            <a:r>
              <a:rPr lang="en-US" sz="2000" dirty="0">
                <a:solidFill>
                  <a:srgbClr val="C00000"/>
                </a:solidFill>
                <a:latin typeface="Alexandria" charset="0"/>
                <a:cs typeface="Alexandria" charset="0"/>
              </a:rPr>
              <a:t>PDF</a:t>
            </a:r>
            <a:r>
              <a:rPr lang="en-US" sz="2000" dirty="0">
                <a:latin typeface="Alexandria" charset="0"/>
                <a:cs typeface="Alexandria" charset="0"/>
              </a:rPr>
              <a:t> </a:t>
            </a:r>
            <a:r>
              <a:rPr lang="ar-SA" sz="2000" dirty="0">
                <a:latin typeface="Alexandria" charset="0"/>
                <a:cs typeface="Alexandria" charset="0"/>
              </a:rPr>
              <a:t> وتطبيقات الهواتف الذكية.</a:t>
            </a:r>
          </a:p>
        </p:txBody>
      </p:sp>
      <p:grpSp>
        <p:nvGrpSpPr>
          <p:cNvPr id="2" name="Group 1">
            <a:extLst>
              <a:ext uri="{FF2B5EF4-FFF2-40B4-BE49-F238E27FC236}">
                <a16:creationId xmlns:a16="http://schemas.microsoft.com/office/drawing/2014/main" id="{C95BBE41-E6B7-8900-00D0-F70DF3478EC0}"/>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102B12F-288A-E870-136C-AB8E0F5B4DBC}"/>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726D7E3E-5779-59A4-BB22-52E5B470C1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13" name="TextBox 12">
            <a:extLst>
              <a:ext uri="{FF2B5EF4-FFF2-40B4-BE49-F238E27FC236}">
                <a16:creationId xmlns:a16="http://schemas.microsoft.com/office/drawing/2014/main" id="{8E2FBFB1-C74F-9111-DB95-C18ADB1460C8}"/>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الهاتف وسيلة لعرض المحتوى الإعلامي</a:t>
            </a:r>
            <a:endParaRPr lang="en-US" b="1" dirty="0">
              <a:solidFill>
                <a:srgbClr val="203E5F"/>
              </a:solidFill>
              <a:latin typeface="Alexandria" charset="0"/>
              <a:cs typeface="Alexandria" charset="0"/>
            </a:endParaRPr>
          </a:p>
        </p:txBody>
      </p:sp>
      <p:sp>
        <p:nvSpPr>
          <p:cNvPr id="14" name="TextBox 13">
            <a:extLst>
              <a:ext uri="{FF2B5EF4-FFF2-40B4-BE49-F238E27FC236}">
                <a16:creationId xmlns:a16="http://schemas.microsoft.com/office/drawing/2014/main" id="{8EA64786-7759-CA18-13B4-F93ACA7D0127}"/>
              </a:ext>
            </a:extLst>
          </p:cNvPr>
          <p:cNvSpPr txBox="1"/>
          <p:nvPr/>
        </p:nvSpPr>
        <p:spPr>
          <a:xfrm>
            <a:off x="869652" y="3516825"/>
            <a:ext cx="10452696" cy="2117759"/>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ومن بين أهم التطورات في هذا المجال، انتشار استخدام الهواتف الذكية للوصول إلى الأخبار بشكل فوري.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وقد ساهم هذا التحول في تعزيز قدرات المؤسسات الإعلامية على نشر </a:t>
            </a:r>
            <a:r>
              <a:rPr lang="ar-SA" sz="2000" dirty="0">
                <a:solidFill>
                  <a:srgbClr val="C00000"/>
                </a:solidFill>
                <a:latin typeface="Alexandria" charset="0"/>
                <a:cs typeface="Alexandria" charset="0"/>
              </a:rPr>
              <a:t>محتوى تفاعلي</a:t>
            </a:r>
            <a:r>
              <a:rPr lang="ar-SA" sz="2000" dirty="0">
                <a:latin typeface="Alexandria" charset="0"/>
                <a:cs typeface="Alexandria" charset="0"/>
              </a:rPr>
              <a:t> يواكب تطلعات المستخدمين.</a:t>
            </a:r>
          </a:p>
        </p:txBody>
      </p:sp>
    </p:spTree>
    <p:extLst>
      <p:ext uri="{BB962C8B-B14F-4D97-AF65-F5344CB8AC3E}">
        <p14:creationId xmlns:p14="http://schemas.microsoft.com/office/powerpoint/2010/main" val="2535522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0" end="0"/>
                                            </p:txEl>
                                          </p:spTgt>
                                        </p:tgtEl>
                                        <p:attrNameLst>
                                          <p:attrName>style.visibility</p:attrName>
                                        </p:attrNameLst>
                                      </p:cBhvr>
                                      <p:to>
                                        <p:strVal val="visible"/>
                                      </p:to>
                                    </p:set>
                                    <p:animEffect transition="in" filter="fade">
                                      <p:cBhvr>
                                        <p:cTn id="17" dur="500"/>
                                        <p:tgtEl>
                                          <p:spTgt spid="1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xEl>
                                              <p:pRg st="2" end="2"/>
                                            </p:txEl>
                                          </p:spTgt>
                                        </p:tgtEl>
                                        <p:attrNameLst>
                                          <p:attrName>style.visibility</p:attrName>
                                        </p:attrNameLst>
                                      </p:cBhvr>
                                      <p:to>
                                        <p:strVal val="visible"/>
                                      </p:to>
                                    </p:set>
                                    <p:animEffect transition="in" filter="fade">
                                      <p:cBhvr>
                                        <p:cTn id="22" dur="500"/>
                                        <p:tgtEl>
                                          <p:spTgt spid="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30A07D-4F80-2691-C5F7-281C3DF94F7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53A886D7-30F4-1167-9ECC-9B2BE41ED9EA}"/>
              </a:ext>
            </a:extLst>
          </p:cNvPr>
          <p:cNvSpPr txBox="1"/>
          <p:nvPr/>
        </p:nvSpPr>
        <p:spPr>
          <a:xfrm>
            <a:off x="6589986" y="1316623"/>
            <a:ext cx="5025459" cy="4887748"/>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إضافة إلى تمكن </a:t>
            </a:r>
            <a:r>
              <a:rPr lang="ar-SA" sz="2000" dirty="0">
                <a:solidFill>
                  <a:srgbClr val="C00000"/>
                </a:solidFill>
                <a:latin typeface="Alexandria" charset="0"/>
                <a:cs typeface="Alexandria" charset="0"/>
              </a:rPr>
              <a:t>تطبيقات الهواتف الذكية </a:t>
            </a:r>
            <a:r>
              <a:rPr lang="ar-SA" sz="2000" dirty="0">
                <a:latin typeface="Alexandria" charset="0"/>
                <a:cs typeface="Alexandria" charset="0"/>
              </a:rPr>
              <a:t>من توفير محتوى بصري جذاب وسهل الوصول، مما يقلل من الحاجة إلى وسائل تقليدية ويُحسن تجربة المستخدم.</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ساهمت هذه التطبيقات في </a:t>
            </a:r>
            <a:r>
              <a:rPr lang="ar-SA" sz="2000" dirty="0">
                <a:solidFill>
                  <a:srgbClr val="C00000"/>
                </a:solidFill>
                <a:latin typeface="Alexandria" charset="0"/>
                <a:cs typeface="Alexandria" charset="0"/>
              </a:rPr>
              <a:t>زيادة التفاعل </a:t>
            </a:r>
            <a:r>
              <a:rPr lang="ar-SA" sz="2000" dirty="0">
                <a:latin typeface="Alexandria" charset="0"/>
                <a:cs typeface="Alexandria" charset="0"/>
              </a:rPr>
              <a:t>بين القراء والمؤسسات الإعلامية، عبر تقديم خدمات شخصية مثل التنبيهات المخصصة وإمكانية مشاركة الأخبار بسهولة،</a:t>
            </a:r>
            <a:r>
              <a:rPr lang="en-US" sz="2000" dirty="0">
                <a:latin typeface="Alexandria" charset="0"/>
                <a:cs typeface="Alexandria" charset="0"/>
              </a:rPr>
              <a:t> </a:t>
            </a:r>
            <a:r>
              <a:rPr lang="ar-SA" sz="2000" dirty="0">
                <a:latin typeface="Alexandria" charset="0"/>
                <a:cs typeface="Alexandria" charset="0"/>
              </a:rPr>
              <a:t>مما يعزز من سرعة النشر والوصول، ويحقق تجربة إعلامية مبتكرة وفعالة.</a:t>
            </a:r>
          </a:p>
        </p:txBody>
      </p:sp>
      <p:grpSp>
        <p:nvGrpSpPr>
          <p:cNvPr id="2" name="Group 1">
            <a:extLst>
              <a:ext uri="{FF2B5EF4-FFF2-40B4-BE49-F238E27FC236}">
                <a16:creationId xmlns:a16="http://schemas.microsoft.com/office/drawing/2014/main" id="{3D256958-E814-D740-8D1C-16D0E3334634}"/>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2412409B-DEBE-9588-F078-FE21CBD8D347}"/>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A077A23B-A062-0FDE-B07E-B311626608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31309726-CF29-DBDA-8535-AEE7820096D3}"/>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الهاتف وسيلة لعرض المحتوى الإعلامي</a:t>
            </a:r>
            <a:endParaRPr lang="en-US" b="1" dirty="0">
              <a:solidFill>
                <a:srgbClr val="203E5F"/>
              </a:solidFill>
              <a:latin typeface="Alexandria" charset="0"/>
              <a:cs typeface="Alexandria" charset="0"/>
            </a:endParaRPr>
          </a:p>
        </p:txBody>
      </p:sp>
      <p:pic>
        <p:nvPicPr>
          <p:cNvPr id="7" name="Picture 6">
            <a:extLst>
              <a:ext uri="{FF2B5EF4-FFF2-40B4-BE49-F238E27FC236}">
                <a16:creationId xmlns:a16="http://schemas.microsoft.com/office/drawing/2014/main" id="{C6F69A89-98BA-AB35-E9B7-2FBE532898A6}"/>
              </a:ext>
            </a:extLst>
          </p:cNvPr>
          <p:cNvPicPr>
            <a:picLocks noChangeAspect="1"/>
          </p:cNvPicPr>
          <p:nvPr/>
        </p:nvPicPr>
        <p:blipFill>
          <a:blip r:embed="rId3"/>
          <a:stretch>
            <a:fillRect/>
          </a:stretch>
        </p:blipFill>
        <p:spPr>
          <a:xfrm>
            <a:off x="340072" y="1507944"/>
            <a:ext cx="5981741" cy="42122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954623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DC61CE-DF06-6A8E-F83B-E574902E6D91}"/>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8A74B7D5-BF0C-96DF-48F4-384A575465F0}"/>
              </a:ext>
            </a:extLst>
          </p:cNvPr>
          <p:cNvSpPr txBox="1"/>
          <p:nvPr/>
        </p:nvSpPr>
        <p:spPr>
          <a:xfrm>
            <a:off x="5927833" y="1617318"/>
            <a:ext cx="5602173" cy="3964419"/>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بدأ الهاتف النقال في إحداث </a:t>
            </a:r>
            <a:r>
              <a:rPr lang="ar-SA" sz="2000" dirty="0">
                <a:solidFill>
                  <a:srgbClr val="C00000"/>
                </a:solidFill>
                <a:latin typeface="Alexandria" charset="0"/>
                <a:cs typeface="Alexandria" charset="0"/>
              </a:rPr>
              <a:t>نقلة نوعية</a:t>
            </a:r>
            <a:r>
              <a:rPr lang="ar-SA" sz="2000" dirty="0">
                <a:latin typeface="Alexandria" charset="0"/>
                <a:cs typeface="Alexandria" charset="0"/>
              </a:rPr>
              <a:t> في الإعلام الرقمي من خلال اختبارات أولية في عام 2008، عندما أصبحت هناك إمكانية لتلقي </a:t>
            </a:r>
            <a:r>
              <a:rPr lang="ar-SA" sz="2000" dirty="0">
                <a:solidFill>
                  <a:srgbClr val="C00000"/>
                </a:solidFill>
                <a:latin typeface="Alexandria" charset="0"/>
                <a:cs typeface="Alexandria" charset="0"/>
              </a:rPr>
              <a:t>الأخبار العاجلة والرسائل التفاعلية</a:t>
            </a:r>
            <a:r>
              <a:rPr lang="ar-SA" sz="2000" dirty="0">
                <a:latin typeface="Alexandria" charset="0"/>
                <a:cs typeface="Alexandria" charset="0"/>
              </a:rPr>
              <a:t> عبر هذا الجهاز.</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 وأدى ذلك إلى احتمالات واسعة للاعتماد على الهواتف النقالة كوسيلة لنقل الأخبار بشكل أسرع وأكثر فاعلية، مما </a:t>
            </a:r>
            <a:r>
              <a:rPr lang="ar-SA" sz="2000" dirty="0">
                <a:solidFill>
                  <a:srgbClr val="C00000"/>
                </a:solidFill>
                <a:latin typeface="Alexandria" charset="0"/>
                <a:cs typeface="Alexandria" charset="0"/>
              </a:rPr>
              <a:t>يعزز قدرة الإعلام على الوصول </a:t>
            </a:r>
            <a:r>
              <a:rPr lang="ar-SA" sz="2000" dirty="0">
                <a:latin typeface="Alexandria" charset="0"/>
                <a:cs typeface="Alexandria" charset="0"/>
              </a:rPr>
              <a:t>إلى الجمهور المستهدف.</a:t>
            </a:r>
          </a:p>
        </p:txBody>
      </p:sp>
      <p:grpSp>
        <p:nvGrpSpPr>
          <p:cNvPr id="2" name="Group 1">
            <a:extLst>
              <a:ext uri="{FF2B5EF4-FFF2-40B4-BE49-F238E27FC236}">
                <a16:creationId xmlns:a16="http://schemas.microsoft.com/office/drawing/2014/main" id="{D72FC1BF-6263-9DC9-51F7-A16F2143F233}"/>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C02A247C-645A-297E-6AB6-843463325F93}"/>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166FD409-70AD-AB75-FCFF-54925372A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83FB39FD-4190-0277-68E5-47BE390728F7}"/>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الهاتف وسيلة لإنتاج المحتوى الإعلامي</a:t>
            </a:r>
            <a:endParaRPr lang="en-US" b="1" dirty="0">
              <a:solidFill>
                <a:srgbClr val="203E5F"/>
              </a:solidFill>
              <a:latin typeface="Alexandria" charset="0"/>
              <a:cs typeface="Alexandria" charset="0"/>
            </a:endParaRPr>
          </a:p>
        </p:txBody>
      </p:sp>
      <p:pic>
        <p:nvPicPr>
          <p:cNvPr id="12292" name="Picture 4">
            <a:extLst>
              <a:ext uri="{FF2B5EF4-FFF2-40B4-BE49-F238E27FC236}">
                <a16:creationId xmlns:a16="http://schemas.microsoft.com/office/drawing/2014/main" id="{D21099E3-733D-87D3-D4D2-F849592ED0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431" y="1671179"/>
            <a:ext cx="5464066" cy="36427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52479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292"/>
                                        </p:tgtEl>
                                        <p:attrNameLst>
                                          <p:attrName>style.visibility</p:attrName>
                                        </p:attrNameLst>
                                      </p:cBhvr>
                                      <p:to>
                                        <p:strVal val="visible"/>
                                      </p:to>
                                    </p:set>
                                    <p:animEffect transition="in" filter="fade">
                                      <p:cBhvr>
                                        <p:cTn id="7" dur="1000"/>
                                        <p:tgtEl>
                                          <p:spTgt spid="12292"/>
                                        </p:tgtEl>
                                      </p:cBhvr>
                                    </p:animEffect>
                                    <p:anim calcmode="lin" valueType="num">
                                      <p:cBhvr>
                                        <p:cTn id="8" dur="1000" fill="hold"/>
                                        <p:tgtEl>
                                          <p:spTgt spid="12292"/>
                                        </p:tgtEl>
                                        <p:attrNameLst>
                                          <p:attrName>ppt_x</p:attrName>
                                        </p:attrNameLst>
                                      </p:cBhvr>
                                      <p:tavLst>
                                        <p:tav tm="0">
                                          <p:val>
                                            <p:strVal val="#ppt_x"/>
                                          </p:val>
                                        </p:tav>
                                        <p:tav tm="100000">
                                          <p:val>
                                            <p:strVal val="#ppt_x"/>
                                          </p:val>
                                        </p:tav>
                                      </p:tavLst>
                                    </p:anim>
                                    <p:anim calcmode="lin" valueType="num">
                                      <p:cBhvr>
                                        <p:cTn id="9" dur="1000" fill="hold"/>
                                        <p:tgtEl>
                                          <p:spTgt spid="1229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4349F1-8F5A-1F8D-7074-555F871963A2}"/>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1E28122-3641-B7E8-432E-35D854D6CDBD}"/>
              </a:ext>
            </a:extLst>
          </p:cNvPr>
          <p:cNvSpPr txBox="1"/>
          <p:nvPr/>
        </p:nvSpPr>
        <p:spPr>
          <a:xfrm>
            <a:off x="5344511" y="974476"/>
            <a:ext cx="6406214" cy="5787995"/>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لم يعد التركيز على عامل الجمهور مجرد خيار يمكن تجاوزه في عالم متغير؛ فقد أصبح المزيج بين </a:t>
            </a:r>
            <a:r>
              <a:rPr lang="ar-SA" sz="2000" dirty="0">
                <a:solidFill>
                  <a:srgbClr val="C00000"/>
                </a:solidFill>
                <a:latin typeface="Alexandria" charset="0"/>
                <a:cs typeface="Alexandria" charset="0"/>
              </a:rPr>
              <a:t>السرعة والدقة</a:t>
            </a:r>
            <a:r>
              <a:rPr lang="ar-SA" sz="2000" dirty="0">
                <a:latin typeface="Alexandria" charset="0"/>
                <a:cs typeface="Alexandria" charset="0"/>
              </a:rPr>
              <a:t> محورًا رئيسيًا. </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الطلب على جهاز الهاتف النقال أدى إلى تطور منصات الإعلام الرقمي التي تعتمد على إيصال </a:t>
            </a:r>
            <a:r>
              <a:rPr lang="ar-SA" sz="2000" dirty="0">
                <a:solidFill>
                  <a:srgbClr val="C00000"/>
                </a:solidFill>
                <a:latin typeface="Alexandria" charset="0"/>
                <a:cs typeface="Alexandria" charset="0"/>
              </a:rPr>
              <a:t>رسائل إخبارية موجهة</a:t>
            </a:r>
            <a:r>
              <a:rPr lang="ar-SA" sz="2000" dirty="0">
                <a:latin typeface="Alexandria" charset="0"/>
                <a:cs typeface="Alexandria" charset="0"/>
              </a:rPr>
              <a:t> نحو المستخدمين، مما أتاح الوصول إلى معلومات عالية في السرية والدقة بأدنى مجهود.</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عزز ذلك من اهتمام المتابعين لمدى </a:t>
            </a:r>
            <a:r>
              <a:rPr lang="ar-SA" sz="2000" dirty="0">
                <a:solidFill>
                  <a:srgbClr val="C00000"/>
                </a:solidFill>
                <a:latin typeface="Alexandria" charset="0"/>
                <a:cs typeface="Alexandria" charset="0"/>
              </a:rPr>
              <a:t>سهولة الاستخدام والإتاحة</a:t>
            </a:r>
            <a:r>
              <a:rPr lang="ar-SA" sz="2000" dirty="0">
                <a:latin typeface="Alexandria" charset="0"/>
                <a:cs typeface="Alexandria" charset="0"/>
              </a:rPr>
              <a:t>، وساهم صعود الهواتف الذكية في جعل تغطية الأخبار مستمرة ومرنة، حيث تلبي حاجات الجمهور المتنوعة.</a:t>
            </a:r>
          </a:p>
        </p:txBody>
      </p:sp>
      <p:grpSp>
        <p:nvGrpSpPr>
          <p:cNvPr id="2" name="Group 1">
            <a:extLst>
              <a:ext uri="{FF2B5EF4-FFF2-40B4-BE49-F238E27FC236}">
                <a16:creationId xmlns:a16="http://schemas.microsoft.com/office/drawing/2014/main" id="{A790F9D1-B8C1-B776-9511-89DF2A3AE628}"/>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81EEC8C9-1EFA-C241-4FF2-A568C0C89129}"/>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123182FE-C401-2966-0235-DBF0D7499B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F48E265F-14DF-104D-3D8F-83193452AA53}"/>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الهاتف وسيلة لإنتاج المحتوى الإعلامي</a:t>
            </a:r>
            <a:endParaRPr lang="en-US" b="1" dirty="0">
              <a:solidFill>
                <a:srgbClr val="203E5F"/>
              </a:solidFill>
              <a:latin typeface="Alexandria" charset="0"/>
              <a:cs typeface="Alexandria" charset="0"/>
            </a:endParaRPr>
          </a:p>
        </p:txBody>
      </p:sp>
      <p:pic>
        <p:nvPicPr>
          <p:cNvPr id="13" name="Picture 12">
            <a:extLst>
              <a:ext uri="{FF2B5EF4-FFF2-40B4-BE49-F238E27FC236}">
                <a16:creationId xmlns:a16="http://schemas.microsoft.com/office/drawing/2014/main" id="{7FBC28CB-7C12-18DF-03AA-EFD18274C049}"/>
              </a:ext>
            </a:extLst>
          </p:cNvPr>
          <p:cNvPicPr>
            <a:picLocks noChangeAspect="1"/>
          </p:cNvPicPr>
          <p:nvPr/>
        </p:nvPicPr>
        <p:blipFill>
          <a:blip r:embed="rId3"/>
          <a:stretch>
            <a:fillRect/>
          </a:stretch>
        </p:blipFill>
        <p:spPr>
          <a:xfrm>
            <a:off x="180431" y="1447825"/>
            <a:ext cx="4784634" cy="35169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53505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4A08B5-1DA3-8F41-C508-235D7F346477}"/>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9C048F41-B507-9352-F684-C86259A9CE91}"/>
              </a:ext>
            </a:extLst>
          </p:cNvPr>
          <p:cNvSpPr txBox="1"/>
          <p:nvPr/>
        </p:nvSpPr>
        <p:spPr>
          <a:xfrm>
            <a:off x="1135037" y="1420584"/>
            <a:ext cx="9921925" cy="5042984"/>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أما فيما يتعلق </a:t>
            </a:r>
            <a:r>
              <a:rPr lang="ar-SA" sz="2000" dirty="0">
                <a:solidFill>
                  <a:srgbClr val="C00000"/>
                </a:solidFill>
                <a:latin typeface="Alexandria" charset="0"/>
                <a:cs typeface="Alexandria" charset="0"/>
              </a:rPr>
              <a:t>بالصحافة الرقمية</a:t>
            </a:r>
            <a:r>
              <a:rPr lang="ar-SA" sz="2000" dirty="0">
                <a:latin typeface="Alexandria" charset="0"/>
                <a:cs typeface="Alexandria" charset="0"/>
              </a:rPr>
              <a:t>، فإن تطورها لم يكن مجرد ظاهرة طارئة، بل أتى نتيجة تراكمية لاحتياجات السوق الإعلامي، فكانت تجربة المجتمعات الأولى لاستخدام الهاتف النقال في مجال الإعلام في أواخر القرن العشرين.</a:t>
            </a:r>
          </a:p>
          <a:p>
            <a:pPr algn="just" rtl="1">
              <a:lnSpc>
                <a:spcPct val="150000"/>
              </a:lnSpc>
            </a:pPr>
            <a:endParaRPr lang="ar-SA" sz="1050" dirty="0">
              <a:latin typeface="Alexandria" charset="0"/>
              <a:cs typeface="Alexandria" charset="0"/>
            </a:endParaRPr>
          </a:p>
          <a:p>
            <a:pPr algn="just" rtl="1">
              <a:lnSpc>
                <a:spcPct val="150000"/>
              </a:lnSpc>
            </a:pPr>
            <a:r>
              <a:rPr lang="ar-SA" sz="2000" dirty="0">
                <a:latin typeface="Alexandria" charset="0"/>
                <a:cs typeface="Alexandria" charset="0"/>
              </a:rPr>
              <a:t>وهذا التطور لم يقتصر فقط على </a:t>
            </a:r>
            <a:r>
              <a:rPr lang="ar-SA" sz="2000" dirty="0">
                <a:solidFill>
                  <a:srgbClr val="C00000"/>
                </a:solidFill>
                <a:latin typeface="Alexandria" charset="0"/>
                <a:cs typeface="Alexandria" charset="0"/>
              </a:rPr>
              <a:t>المؤسسات الإعلامية الكبرى</a:t>
            </a:r>
            <a:r>
              <a:rPr lang="ar-SA" sz="2000" dirty="0">
                <a:latin typeface="Alexandria" charset="0"/>
                <a:cs typeface="Alexandria" charset="0"/>
              </a:rPr>
              <a:t>، بل امتد ليشمل </a:t>
            </a:r>
            <a:r>
              <a:rPr lang="ar-SA" sz="2000" dirty="0">
                <a:solidFill>
                  <a:srgbClr val="C00000"/>
                </a:solidFill>
                <a:latin typeface="Alexandria" charset="0"/>
                <a:cs typeface="Alexandria" charset="0"/>
              </a:rPr>
              <a:t>المؤسسات المحلية</a:t>
            </a:r>
            <a:r>
              <a:rPr lang="ar-SA" sz="2000" dirty="0">
                <a:latin typeface="Alexandria" charset="0"/>
                <a:cs typeface="Alexandria" charset="0"/>
              </a:rPr>
              <a:t> التي استفادت من التطبيقات الرقمية لتحقيق التواصل المباشر مع الجمهور.</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هذا التحول أدى إلى تعزيز تجربة المستخدم في تلقي الأخبار </a:t>
            </a:r>
            <a:r>
              <a:rPr lang="ar-SA" sz="2000" dirty="0">
                <a:solidFill>
                  <a:srgbClr val="C00000"/>
                </a:solidFill>
                <a:latin typeface="Alexandria" charset="0"/>
                <a:cs typeface="Alexandria" charset="0"/>
              </a:rPr>
              <a:t>بشكل فوري وشخصي</a:t>
            </a:r>
            <a:r>
              <a:rPr lang="ar-SA" sz="2000" dirty="0">
                <a:latin typeface="Alexandria" charset="0"/>
                <a:cs typeface="Alexandria" charset="0"/>
              </a:rPr>
              <a:t>، ما جعل الهاتف النقال وسيلة أساسية في تشكيل مستقبل الإعلام الرقمي.</a:t>
            </a:r>
          </a:p>
          <a:p>
            <a:pPr algn="just" rtl="1">
              <a:lnSpc>
                <a:spcPct val="150000"/>
              </a:lnSpc>
            </a:pPr>
            <a:endParaRPr lang="ar-SA" dirty="0">
              <a:latin typeface="Alexandria" charset="0"/>
              <a:cs typeface="Alexandria" charset="0"/>
            </a:endParaRPr>
          </a:p>
          <a:p>
            <a:pPr algn="just" rtl="1">
              <a:lnSpc>
                <a:spcPct val="150000"/>
              </a:lnSpc>
            </a:pPr>
            <a:endParaRPr lang="ar-SA" dirty="0">
              <a:latin typeface="Alexandria" charset="0"/>
              <a:cs typeface="Alexandria" charset="0"/>
            </a:endParaRPr>
          </a:p>
        </p:txBody>
      </p:sp>
      <p:grpSp>
        <p:nvGrpSpPr>
          <p:cNvPr id="2" name="Group 1">
            <a:extLst>
              <a:ext uri="{FF2B5EF4-FFF2-40B4-BE49-F238E27FC236}">
                <a16:creationId xmlns:a16="http://schemas.microsoft.com/office/drawing/2014/main" id="{6FA369D6-4087-89FD-B507-7E352FAEF42B}"/>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E8CBCD19-C1D2-62B0-01C2-450C3512FD70}"/>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92E534B0-6E70-A9F4-E0A9-D673161F37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087ECC68-36AF-5829-7F1D-65CCB46AA9C6}"/>
              </a:ext>
            </a:extLst>
          </p:cNvPr>
          <p:cNvSpPr txBox="1"/>
          <p:nvPr/>
        </p:nvSpPr>
        <p:spPr>
          <a:xfrm>
            <a:off x="6995765" y="163600"/>
            <a:ext cx="5110400" cy="369332"/>
          </a:xfrm>
          <a:prstGeom prst="rect">
            <a:avLst/>
          </a:prstGeom>
          <a:noFill/>
        </p:spPr>
        <p:txBody>
          <a:bodyPr wrap="square" rtlCol="0">
            <a:spAutoFit/>
          </a:bodyPr>
          <a:lstStyle/>
          <a:p>
            <a:pPr algn="r" rtl="1"/>
            <a:r>
              <a:rPr lang="ar-SA" b="1" dirty="0">
                <a:solidFill>
                  <a:srgbClr val="203E5F"/>
                </a:solidFill>
                <a:latin typeface="Alexandria" charset="0"/>
                <a:cs typeface="Alexandria" charset="0"/>
              </a:rPr>
              <a:t>الهاتف وسيلة لإنتاج المحتوى الإعلامي</a:t>
            </a:r>
            <a:endParaRPr lang="en-US" b="1" dirty="0">
              <a:solidFill>
                <a:srgbClr val="203E5F"/>
              </a:solidFill>
              <a:latin typeface="Alexandria" charset="0"/>
              <a:cs typeface="Alexandria" charset="0"/>
            </a:endParaRPr>
          </a:p>
        </p:txBody>
      </p:sp>
    </p:spTree>
    <p:extLst>
      <p:ext uri="{BB962C8B-B14F-4D97-AF65-F5344CB8AC3E}">
        <p14:creationId xmlns:p14="http://schemas.microsoft.com/office/powerpoint/2010/main" val="33071607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62A2FB-998E-F655-F35B-3FF6ABF4A510}"/>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B0AE7F9A-8889-0E74-D0D8-40558F8691A4}"/>
              </a:ext>
            </a:extLst>
          </p:cNvPr>
          <p:cNvSpPr txBox="1"/>
          <p:nvPr/>
        </p:nvSpPr>
        <p:spPr>
          <a:xfrm>
            <a:off x="646389" y="2319026"/>
            <a:ext cx="8061435" cy="3733586"/>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في عصر التكنولوجيا الرقمية، أصبح الهاتف الذكي أداة لا غنى عنها في حياة الإنسان اليومية، سواء للاستخدام الشخصي أو المهني.</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ومع تطور الذكاء الاصطناعي، تحول الهاتف الذكي إلى منصة قوية توفر إمكانيات تفوق التوقعات، لا سيما في مجال الإعلام وصحافة المحمول.</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في الجزء الأخير من هذه المحاضرة نتناول </a:t>
            </a:r>
            <a:r>
              <a:rPr lang="ar-SA" sz="2000" dirty="0">
                <a:solidFill>
                  <a:srgbClr val="FF0000"/>
                </a:solidFill>
                <a:latin typeface="Alexandria" charset="0"/>
                <a:cs typeface="Alexandria" charset="0"/>
              </a:rPr>
              <a:t>تأثير تكامل الذكاء الاصطناعي مع الهواتف الذكية على صحافة المحمول</a:t>
            </a:r>
            <a:r>
              <a:rPr lang="ar-SA" sz="2000" dirty="0">
                <a:latin typeface="Alexandria" charset="0"/>
                <a:cs typeface="Alexandria" charset="0"/>
              </a:rPr>
              <a:t>، وكيف ساهم هذا التزاوج التكنولوجي في إعادة تشكيل طرق جمع المعلومات ونشر الأخبار.</a:t>
            </a:r>
          </a:p>
        </p:txBody>
      </p:sp>
      <p:grpSp>
        <p:nvGrpSpPr>
          <p:cNvPr id="2" name="Group 1">
            <a:extLst>
              <a:ext uri="{FF2B5EF4-FFF2-40B4-BE49-F238E27FC236}">
                <a16:creationId xmlns:a16="http://schemas.microsoft.com/office/drawing/2014/main" id="{6BDB5991-B84F-7A5F-8E78-4963670E8A6D}"/>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7F4C325F-704F-F9DB-66FE-1CFC00DBA8A0}"/>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DE6E5227-8AF9-FDF4-4890-832D755C9F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08B3E21E-24B7-2C58-8BC3-580F20EEB1FA}"/>
              </a:ext>
            </a:extLst>
          </p:cNvPr>
          <p:cNvSpPr txBox="1"/>
          <p:nvPr/>
        </p:nvSpPr>
        <p:spPr>
          <a:xfrm>
            <a:off x="709288" y="1287597"/>
            <a:ext cx="10773423"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استخدام الهواتف الذكية للذكاء الاصطناعي</a:t>
            </a:r>
          </a:p>
        </p:txBody>
      </p:sp>
      <p:grpSp>
        <p:nvGrpSpPr>
          <p:cNvPr id="7" name="Google Shape;5394;p51">
            <a:extLst>
              <a:ext uri="{FF2B5EF4-FFF2-40B4-BE49-F238E27FC236}">
                <a16:creationId xmlns:a16="http://schemas.microsoft.com/office/drawing/2014/main" id="{DE3C10F9-C74A-B905-CBC9-E75A452C0EF1}"/>
              </a:ext>
            </a:extLst>
          </p:cNvPr>
          <p:cNvGrpSpPr/>
          <p:nvPr/>
        </p:nvGrpSpPr>
        <p:grpSpPr>
          <a:xfrm>
            <a:off x="11522078" y="1314677"/>
            <a:ext cx="284533" cy="443569"/>
            <a:chOff x="-47842400" y="2342000"/>
            <a:chExt cx="193000" cy="300875"/>
          </a:xfrm>
        </p:grpSpPr>
        <p:sp>
          <p:nvSpPr>
            <p:cNvPr id="8" name="Google Shape;5395;p51">
              <a:extLst>
                <a:ext uri="{FF2B5EF4-FFF2-40B4-BE49-F238E27FC236}">
                  <a16:creationId xmlns:a16="http://schemas.microsoft.com/office/drawing/2014/main" id="{523E1ED5-3431-02C6-6A41-39DC98005FB9}"/>
                </a:ext>
              </a:extLst>
            </p:cNvPr>
            <p:cNvSpPr/>
            <p:nvPr/>
          </p:nvSpPr>
          <p:spPr>
            <a:xfrm>
              <a:off x="-47809325" y="2412875"/>
              <a:ext cx="124475" cy="124475"/>
            </a:xfrm>
            <a:custGeom>
              <a:avLst/>
              <a:gdLst/>
              <a:ahLst/>
              <a:cxnLst/>
              <a:rect l="l" t="t" r="r" b="b"/>
              <a:pathLst>
                <a:path w="4979" h="4979" extrusionOk="0">
                  <a:moveTo>
                    <a:pt x="1828" y="725"/>
                  </a:moveTo>
                  <a:cubicBezTo>
                    <a:pt x="2301" y="725"/>
                    <a:pt x="2679" y="1009"/>
                    <a:pt x="2805" y="1418"/>
                  </a:cubicBezTo>
                  <a:lnTo>
                    <a:pt x="1828" y="1418"/>
                  </a:lnTo>
                  <a:cubicBezTo>
                    <a:pt x="1639" y="1418"/>
                    <a:pt x="1482" y="1576"/>
                    <a:pt x="1482" y="1796"/>
                  </a:cubicBezTo>
                  <a:lnTo>
                    <a:pt x="1482" y="2773"/>
                  </a:lnTo>
                  <a:cubicBezTo>
                    <a:pt x="1072" y="2647"/>
                    <a:pt x="757" y="2269"/>
                    <a:pt x="757" y="1796"/>
                  </a:cubicBezTo>
                  <a:cubicBezTo>
                    <a:pt x="757" y="1198"/>
                    <a:pt x="1230" y="725"/>
                    <a:pt x="1828" y="725"/>
                  </a:cubicBezTo>
                  <a:close/>
                  <a:moveTo>
                    <a:pt x="2805" y="2143"/>
                  </a:moveTo>
                  <a:cubicBezTo>
                    <a:pt x="2679" y="2458"/>
                    <a:pt x="2458" y="2678"/>
                    <a:pt x="2175" y="2773"/>
                  </a:cubicBezTo>
                  <a:lnTo>
                    <a:pt x="2175" y="2143"/>
                  </a:lnTo>
                  <a:close/>
                  <a:moveTo>
                    <a:pt x="4286" y="2111"/>
                  </a:moveTo>
                  <a:lnTo>
                    <a:pt x="4286" y="4222"/>
                  </a:lnTo>
                  <a:lnTo>
                    <a:pt x="2143" y="4222"/>
                  </a:lnTo>
                  <a:lnTo>
                    <a:pt x="2143" y="3466"/>
                  </a:lnTo>
                  <a:cubicBezTo>
                    <a:pt x="2805" y="3309"/>
                    <a:pt x="3372" y="2804"/>
                    <a:pt x="3529" y="2111"/>
                  </a:cubicBezTo>
                  <a:close/>
                  <a:moveTo>
                    <a:pt x="1797" y="1"/>
                  </a:moveTo>
                  <a:cubicBezTo>
                    <a:pt x="789" y="1"/>
                    <a:pt x="1" y="788"/>
                    <a:pt x="1" y="1796"/>
                  </a:cubicBezTo>
                  <a:cubicBezTo>
                    <a:pt x="1" y="2647"/>
                    <a:pt x="599" y="3372"/>
                    <a:pt x="1450" y="3529"/>
                  </a:cubicBezTo>
                  <a:lnTo>
                    <a:pt x="1450" y="4632"/>
                  </a:lnTo>
                  <a:cubicBezTo>
                    <a:pt x="1450" y="4821"/>
                    <a:pt x="1576" y="4978"/>
                    <a:pt x="1797" y="4978"/>
                  </a:cubicBezTo>
                  <a:lnTo>
                    <a:pt x="4601" y="4978"/>
                  </a:lnTo>
                  <a:cubicBezTo>
                    <a:pt x="4790" y="4978"/>
                    <a:pt x="4947" y="4821"/>
                    <a:pt x="4947" y="4632"/>
                  </a:cubicBezTo>
                  <a:lnTo>
                    <a:pt x="4947" y="1828"/>
                  </a:lnTo>
                  <a:cubicBezTo>
                    <a:pt x="4979" y="1576"/>
                    <a:pt x="4821" y="1418"/>
                    <a:pt x="4632" y="1418"/>
                  </a:cubicBezTo>
                  <a:lnTo>
                    <a:pt x="3529" y="1418"/>
                  </a:lnTo>
                  <a:cubicBezTo>
                    <a:pt x="3372" y="631"/>
                    <a:pt x="2647"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96;p51">
              <a:extLst>
                <a:ext uri="{FF2B5EF4-FFF2-40B4-BE49-F238E27FC236}">
                  <a16:creationId xmlns:a16="http://schemas.microsoft.com/office/drawing/2014/main" id="{D4B065FE-5318-1913-1697-9D4FC1EAF60A}"/>
                </a:ext>
              </a:extLst>
            </p:cNvPr>
            <p:cNvSpPr/>
            <p:nvPr/>
          </p:nvSpPr>
          <p:spPr>
            <a:xfrm>
              <a:off x="-47842400" y="2342000"/>
              <a:ext cx="193000" cy="300875"/>
            </a:xfrm>
            <a:custGeom>
              <a:avLst/>
              <a:gdLst/>
              <a:ahLst/>
              <a:cxnLst/>
              <a:rect l="l" t="t" r="r" b="b"/>
              <a:pathLst>
                <a:path w="7720" h="12035" extrusionOk="0">
                  <a:moveTo>
                    <a:pt x="6995" y="725"/>
                  </a:moveTo>
                  <a:lnTo>
                    <a:pt x="6995" y="1418"/>
                  </a:lnTo>
                  <a:lnTo>
                    <a:pt x="662" y="1418"/>
                  </a:lnTo>
                  <a:lnTo>
                    <a:pt x="662" y="725"/>
                  </a:lnTo>
                  <a:close/>
                  <a:moveTo>
                    <a:pt x="7058" y="2142"/>
                  </a:moveTo>
                  <a:lnTo>
                    <a:pt x="7058" y="8506"/>
                  </a:lnTo>
                  <a:lnTo>
                    <a:pt x="694" y="8506"/>
                  </a:lnTo>
                  <a:lnTo>
                    <a:pt x="694" y="2142"/>
                  </a:lnTo>
                  <a:close/>
                  <a:moveTo>
                    <a:pt x="7058" y="9200"/>
                  </a:moveTo>
                  <a:lnTo>
                    <a:pt x="7058" y="11310"/>
                  </a:lnTo>
                  <a:lnTo>
                    <a:pt x="694" y="11310"/>
                  </a:lnTo>
                  <a:lnTo>
                    <a:pt x="694" y="9200"/>
                  </a:lnTo>
                  <a:close/>
                  <a:moveTo>
                    <a:pt x="347" y="0"/>
                  </a:moveTo>
                  <a:cubicBezTo>
                    <a:pt x="158" y="0"/>
                    <a:pt x="1" y="158"/>
                    <a:pt x="1" y="378"/>
                  </a:cubicBezTo>
                  <a:lnTo>
                    <a:pt x="1" y="11657"/>
                  </a:lnTo>
                  <a:cubicBezTo>
                    <a:pt x="1" y="11877"/>
                    <a:pt x="158" y="12035"/>
                    <a:pt x="347" y="12035"/>
                  </a:cubicBezTo>
                  <a:lnTo>
                    <a:pt x="7373" y="12035"/>
                  </a:lnTo>
                  <a:cubicBezTo>
                    <a:pt x="7562" y="12035"/>
                    <a:pt x="7719" y="11877"/>
                    <a:pt x="7719" y="11657"/>
                  </a:cubicBezTo>
                  <a:lnTo>
                    <a:pt x="7719" y="378"/>
                  </a:lnTo>
                  <a:cubicBezTo>
                    <a:pt x="7719" y="158"/>
                    <a:pt x="7562" y="0"/>
                    <a:pt x="7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97;p51">
              <a:extLst>
                <a:ext uri="{FF2B5EF4-FFF2-40B4-BE49-F238E27FC236}">
                  <a16:creationId xmlns:a16="http://schemas.microsoft.com/office/drawing/2014/main" id="{A4827AE8-CEC7-F320-762C-A5F57CC0D046}"/>
                </a:ext>
              </a:extLst>
            </p:cNvPr>
            <p:cNvSpPr/>
            <p:nvPr/>
          </p:nvSpPr>
          <p:spPr>
            <a:xfrm>
              <a:off x="-47772300" y="2589300"/>
              <a:ext cx="52800" cy="18150"/>
            </a:xfrm>
            <a:custGeom>
              <a:avLst/>
              <a:gdLst/>
              <a:ahLst/>
              <a:cxnLst/>
              <a:rect l="l" t="t" r="r" b="b"/>
              <a:pathLst>
                <a:path w="2112" h="726" extrusionOk="0">
                  <a:moveTo>
                    <a:pt x="347" y="1"/>
                  </a:moveTo>
                  <a:cubicBezTo>
                    <a:pt x="158" y="1"/>
                    <a:pt x="1" y="158"/>
                    <a:pt x="1" y="347"/>
                  </a:cubicBezTo>
                  <a:cubicBezTo>
                    <a:pt x="1" y="568"/>
                    <a:pt x="158" y="725"/>
                    <a:pt x="347" y="725"/>
                  </a:cubicBezTo>
                  <a:lnTo>
                    <a:pt x="1765" y="725"/>
                  </a:lnTo>
                  <a:cubicBezTo>
                    <a:pt x="1954" y="725"/>
                    <a:pt x="2111" y="568"/>
                    <a:pt x="2111" y="347"/>
                  </a:cubicBezTo>
                  <a:cubicBezTo>
                    <a:pt x="2111"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2" name="TextBox 11">
            <a:extLst>
              <a:ext uri="{FF2B5EF4-FFF2-40B4-BE49-F238E27FC236}">
                <a16:creationId xmlns:a16="http://schemas.microsoft.com/office/drawing/2014/main" id="{6B981D39-DCCE-9DF3-6166-8FD46486F64E}"/>
              </a:ext>
            </a:extLst>
          </p:cNvPr>
          <p:cNvSpPr txBox="1"/>
          <p:nvPr/>
        </p:nvSpPr>
        <p:spPr>
          <a:xfrm>
            <a:off x="6995765" y="163600"/>
            <a:ext cx="5110400" cy="369332"/>
          </a:xfrm>
          <a:prstGeom prst="rect">
            <a:avLst/>
          </a:prstGeom>
          <a:noFill/>
        </p:spPr>
        <p:txBody>
          <a:bodyPr wrap="square" rtlCol="0">
            <a:spAutoFit/>
          </a:bodyPr>
          <a:lstStyle/>
          <a:p>
            <a:pPr algn="r" rtl="1"/>
            <a:r>
              <a:rPr lang="ar-SA" sz="1800" b="1" dirty="0">
                <a:solidFill>
                  <a:srgbClr val="203E5F"/>
                </a:solidFill>
                <a:latin typeface="Alexandria" charset="0"/>
                <a:cs typeface="Alexandria" charset="0"/>
              </a:rPr>
              <a:t>استخدام الهواتف الذكية للذكاء الاصطناعي</a:t>
            </a:r>
          </a:p>
        </p:txBody>
      </p:sp>
      <p:pic>
        <p:nvPicPr>
          <p:cNvPr id="3074" name="Picture 2" descr="تنزيل شات جي بي تي | شات جي بي تي بالعربي">
            <a:extLst>
              <a:ext uri="{FF2B5EF4-FFF2-40B4-BE49-F238E27FC236}">
                <a16:creationId xmlns:a16="http://schemas.microsoft.com/office/drawing/2014/main" id="{B0E8109C-8CE9-E608-415D-A3EAE4DA57F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816" r="50000"/>
          <a:stretch/>
        </p:blipFill>
        <p:spPr bwMode="auto">
          <a:xfrm>
            <a:off x="9028577" y="2147131"/>
            <a:ext cx="2454134" cy="43632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48119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1" fill="hold" nodeType="clickEffect">
                                  <p:stCondLst>
                                    <p:cond delay="0"/>
                                  </p:stCondLst>
                                  <p:childTnLst>
                                    <p:set>
                                      <p:cBhvr>
                                        <p:cTn id="18" dur="1" fill="hold">
                                          <p:stCondLst>
                                            <p:cond delay="0"/>
                                          </p:stCondLst>
                                        </p:cTn>
                                        <p:tgtEl>
                                          <p:spTgt spid="3074"/>
                                        </p:tgtEl>
                                        <p:attrNameLst>
                                          <p:attrName>style.visibility</p:attrName>
                                        </p:attrNameLst>
                                      </p:cBhvr>
                                      <p:to>
                                        <p:strVal val="visible"/>
                                      </p:to>
                                    </p:set>
                                    <p:animEffect transition="in" filter="wipe(up)">
                                      <p:cBhvr>
                                        <p:cTn id="19" dur="500"/>
                                        <p:tgtEl>
                                          <p:spTgt spid="307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0" end="0"/>
                                            </p:txEl>
                                          </p:spTgt>
                                        </p:tgtEl>
                                        <p:attrNameLst>
                                          <p:attrName>style.visibility</p:attrName>
                                        </p:attrNameLst>
                                      </p:cBhvr>
                                      <p:to>
                                        <p:strVal val="visible"/>
                                      </p:to>
                                    </p:set>
                                    <p:animEffect transition="in" filter="fade">
                                      <p:cBhvr>
                                        <p:cTn id="24" dur="500"/>
                                        <p:tgtEl>
                                          <p:spTgt spid="9">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2" end="2"/>
                                            </p:txEl>
                                          </p:spTgt>
                                        </p:tgtEl>
                                        <p:attrNameLst>
                                          <p:attrName>style.visibility</p:attrName>
                                        </p:attrNameLst>
                                      </p:cBhvr>
                                      <p:to>
                                        <p:strVal val="visible"/>
                                      </p:to>
                                    </p:set>
                                    <p:animEffect transition="in" filter="fade">
                                      <p:cBhvr>
                                        <p:cTn id="29" dur="500"/>
                                        <p:tgtEl>
                                          <p:spTgt spid="9">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9">
                                            <p:txEl>
                                              <p:pRg st="4" end="4"/>
                                            </p:txEl>
                                          </p:spTgt>
                                        </p:tgtEl>
                                        <p:attrNameLst>
                                          <p:attrName>style.visibility</p:attrName>
                                        </p:attrNameLst>
                                      </p:cBhvr>
                                      <p:to>
                                        <p:strVal val="visible"/>
                                      </p:to>
                                    </p:set>
                                    <p:animEffect transition="in" filter="fade">
                                      <p:cBhvr>
                                        <p:cTn id="3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C58398-DDF2-84F0-D934-648F3E1EDE3A}"/>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56E05F50-8618-3B2C-E9DF-7B943DA9D813}"/>
              </a:ext>
            </a:extLst>
          </p:cNvPr>
          <p:cNvSpPr txBox="1"/>
          <p:nvPr/>
        </p:nvSpPr>
        <p:spPr>
          <a:xfrm>
            <a:off x="3509404" y="2285678"/>
            <a:ext cx="8061435" cy="3733586"/>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تشهد الهواتف الذكية تقدمًا مذهلًا في قدراتها التقنية، حيث أصبحت معززة بمعالجات قوية </a:t>
            </a:r>
            <a:r>
              <a:rPr lang="ar-SA" sz="2000" dirty="0">
                <a:solidFill>
                  <a:srgbClr val="C00000"/>
                </a:solidFill>
                <a:latin typeface="Alexandria" charset="0"/>
                <a:cs typeface="Alexandria" charset="0"/>
              </a:rPr>
              <a:t>وخوارزميات ذكاء اصطناعي متطورة</a:t>
            </a:r>
            <a:r>
              <a:rPr lang="ar-SA" sz="2000" dirty="0">
                <a:latin typeface="Alexandria" charset="0"/>
                <a:cs typeface="Alexandria" charset="0"/>
              </a:rPr>
              <a:t>.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يمكن الآن للهواتف أن تؤدي مهام معقدة مثل التعرف على الصور، وتحليل النصوص، وترجمة المحتوى الفوري.</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تطبيقات مثل </a:t>
            </a:r>
            <a:r>
              <a:rPr lang="en-US" sz="2000" dirty="0">
                <a:latin typeface="Alexandria" charset="0"/>
                <a:cs typeface="Alexandria" charset="0"/>
              </a:rPr>
              <a:t>Google Lens</a:t>
            </a:r>
            <a:r>
              <a:rPr lang="ar-SA" sz="2000" dirty="0">
                <a:latin typeface="Alexandria" charset="0"/>
                <a:cs typeface="Alexandria" charset="0"/>
              </a:rPr>
              <a:t> و </a:t>
            </a:r>
            <a:r>
              <a:rPr lang="en-US" sz="2000" dirty="0">
                <a:latin typeface="Alexandria" charset="0"/>
                <a:cs typeface="Alexandria" charset="0"/>
              </a:rPr>
              <a:t>Microsoft Translator</a:t>
            </a:r>
            <a:r>
              <a:rPr lang="ar-SA" sz="2000" dirty="0">
                <a:latin typeface="Alexandria" charset="0"/>
                <a:cs typeface="Alexandria" charset="0"/>
              </a:rPr>
              <a:t> تُظهر كيف يمكن للذكاء الاصطناعي المدمج في الهواتف أن يحوّل التجربة اليومية إلى عملية أكثر ذكاء وسلاسة.</a:t>
            </a:r>
          </a:p>
        </p:txBody>
      </p:sp>
      <p:grpSp>
        <p:nvGrpSpPr>
          <p:cNvPr id="2" name="Group 1">
            <a:extLst>
              <a:ext uri="{FF2B5EF4-FFF2-40B4-BE49-F238E27FC236}">
                <a16:creationId xmlns:a16="http://schemas.microsoft.com/office/drawing/2014/main" id="{703A3A06-AC6C-06EC-400D-3153632F3D7C}"/>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E546A125-9AB6-61D1-48A5-85B7521D7542}"/>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581FC41-8287-C253-D8E3-C2B31521BA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C0F8843A-3EED-58E1-713E-660B742CD6E8}"/>
              </a:ext>
            </a:extLst>
          </p:cNvPr>
          <p:cNvSpPr txBox="1"/>
          <p:nvPr/>
        </p:nvSpPr>
        <p:spPr>
          <a:xfrm>
            <a:off x="709288" y="1287597"/>
            <a:ext cx="10773423"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الهواتف الذكية كمنصة للذكاء الاصطناعي</a:t>
            </a:r>
          </a:p>
        </p:txBody>
      </p:sp>
      <p:grpSp>
        <p:nvGrpSpPr>
          <p:cNvPr id="7" name="Google Shape;5394;p51">
            <a:extLst>
              <a:ext uri="{FF2B5EF4-FFF2-40B4-BE49-F238E27FC236}">
                <a16:creationId xmlns:a16="http://schemas.microsoft.com/office/drawing/2014/main" id="{F8E65C35-4CD2-9600-6A1A-B18E404F7EA9}"/>
              </a:ext>
            </a:extLst>
          </p:cNvPr>
          <p:cNvGrpSpPr/>
          <p:nvPr/>
        </p:nvGrpSpPr>
        <p:grpSpPr>
          <a:xfrm>
            <a:off x="11482711" y="1319712"/>
            <a:ext cx="284533" cy="443569"/>
            <a:chOff x="-47842400" y="2342000"/>
            <a:chExt cx="193000" cy="300875"/>
          </a:xfrm>
        </p:grpSpPr>
        <p:sp>
          <p:nvSpPr>
            <p:cNvPr id="8" name="Google Shape;5395;p51">
              <a:extLst>
                <a:ext uri="{FF2B5EF4-FFF2-40B4-BE49-F238E27FC236}">
                  <a16:creationId xmlns:a16="http://schemas.microsoft.com/office/drawing/2014/main" id="{80BDD189-9B0D-5A71-FC62-35DCFA8E19E1}"/>
                </a:ext>
              </a:extLst>
            </p:cNvPr>
            <p:cNvSpPr/>
            <p:nvPr/>
          </p:nvSpPr>
          <p:spPr>
            <a:xfrm>
              <a:off x="-47809325" y="2412875"/>
              <a:ext cx="124475" cy="124475"/>
            </a:xfrm>
            <a:custGeom>
              <a:avLst/>
              <a:gdLst/>
              <a:ahLst/>
              <a:cxnLst/>
              <a:rect l="l" t="t" r="r" b="b"/>
              <a:pathLst>
                <a:path w="4979" h="4979" extrusionOk="0">
                  <a:moveTo>
                    <a:pt x="1828" y="725"/>
                  </a:moveTo>
                  <a:cubicBezTo>
                    <a:pt x="2301" y="725"/>
                    <a:pt x="2679" y="1009"/>
                    <a:pt x="2805" y="1418"/>
                  </a:cubicBezTo>
                  <a:lnTo>
                    <a:pt x="1828" y="1418"/>
                  </a:lnTo>
                  <a:cubicBezTo>
                    <a:pt x="1639" y="1418"/>
                    <a:pt x="1482" y="1576"/>
                    <a:pt x="1482" y="1796"/>
                  </a:cubicBezTo>
                  <a:lnTo>
                    <a:pt x="1482" y="2773"/>
                  </a:lnTo>
                  <a:cubicBezTo>
                    <a:pt x="1072" y="2647"/>
                    <a:pt x="757" y="2269"/>
                    <a:pt x="757" y="1796"/>
                  </a:cubicBezTo>
                  <a:cubicBezTo>
                    <a:pt x="757" y="1198"/>
                    <a:pt x="1230" y="725"/>
                    <a:pt x="1828" y="725"/>
                  </a:cubicBezTo>
                  <a:close/>
                  <a:moveTo>
                    <a:pt x="2805" y="2143"/>
                  </a:moveTo>
                  <a:cubicBezTo>
                    <a:pt x="2679" y="2458"/>
                    <a:pt x="2458" y="2678"/>
                    <a:pt x="2175" y="2773"/>
                  </a:cubicBezTo>
                  <a:lnTo>
                    <a:pt x="2175" y="2143"/>
                  </a:lnTo>
                  <a:close/>
                  <a:moveTo>
                    <a:pt x="4286" y="2111"/>
                  </a:moveTo>
                  <a:lnTo>
                    <a:pt x="4286" y="4222"/>
                  </a:lnTo>
                  <a:lnTo>
                    <a:pt x="2143" y="4222"/>
                  </a:lnTo>
                  <a:lnTo>
                    <a:pt x="2143" y="3466"/>
                  </a:lnTo>
                  <a:cubicBezTo>
                    <a:pt x="2805" y="3309"/>
                    <a:pt x="3372" y="2804"/>
                    <a:pt x="3529" y="2111"/>
                  </a:cubicBezTo>
                  <a:close/>
                  <a:moveTo>
                    <a:pt x="1797" y="1"/>
                  </a:moveTo>
                  <a:cubicBezTo>
                    <a:pt x="789" y="1"/>
                    <a:pt x="1" y="788"/>
                    <a:pt x="1" y="1796"/>
                  </a:cubicBezTo>
                  <a:cubicBezTo>
                    <a:pt x="1" y="2647"/>
                    <a:pt x="599" y="3372"/>
                    <a:pt x="1450" y="3529"/>
                  </a:cubicBezTo>
                  <a:lnTo>
                    <a:pt x="1450" y="4632"/>
                  </a:lnTo>
                  <a:cubicBezTo>
                    <a:pt x="1450" y="4821"/>
                    <a:pt x="1576" y="4978"/>
                    <a:pt x="1797" y="4978"/>
                  </a:cubicBezTo>
                  <a:lnTo>
                    <a:pt x="4601" y="4978"/>
                  </a:lnTo>
                  <a:cubicBezTo>
                    <a:pt x="4790" y="4978"/>
                    <a:pt x="4947" y="4821"/>
                    <a:pt x="4947" y="4632"/>
                  </a:cubicBezTo>
                  <a:lnTo>
                    <a:pt x="4947" y="1828"/>
                  </a:lnTo>
                  <a:cubicBezTo>
                    <a:pt x="4979" y="1576"/>
                    <a:pt x="4821" y="1418"/>
                    <a:pt x="4632" y="1418"/>
                  </a:cubicBezTo>
                  <a:lnTo>
                    <a:pt x="3529" y="1418"/>
                  </a:lnTo>
                  <a:cubicBezTo>
                    <a:pt x="3372" y="631"/>
                    <a:pt x="2647"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96;p51">
              <a:extLst>
                <a:ext uri="{FF2B5EF4-FFF2-40B4-BE49-F238E27FC236}">
                  <a16:creationId xmlns:a16="http://schemas.microsoft.com/office/drawing/2014/main" id="{0ADDC1D8-624D-543B-9D5A-B73498F28433}"/>
                </a:ext>
              </a:extLst>
            </p:cNvPr>
            <p:cNvSpPr/>
            <p:nvPr/>
          </p:nvSpPr>
          <p:spPr>
            <a:xfrm>
              <a:off x="-47842400" y="2342000"/>
              <a:ext cx="193000" cy="300875"/>
            </a:xfrm>
            <a:custGeom>
              <a:avLst/>
              <a:gdLst/>
              <a:ahLst/>
              <a:cxnLst/>
              <a:rect l="l" t="t" r="r" b="b"/>
              <a:pathLst>
                <a:path w="7720" h="12035" extrusionOk="0">
                  <a:moveTo>
                    <a:pt x="6995" y="725"/>
                  </a:moveTo>
                  <a:lnTo>
                    <a:pt x="6995" y="1418"/>
                  </a:lnTo>
                  <a:lnTo>
                    <a:pt x="662" y="1418"/>
                  </a:lnTo>
                  <a:lnTo>
                    <a:pt x="662" y="725"/>
                  </a:lnTo>
                  <a:close/>
                  <a:moveTo>
                    <a:pt x="7058" y="2142"/>
                  </a:moveTo>
                  <a:lnTo>
                    <a:pt x="7058" y="8506"/>
                  </a:lnTo>
                  <a:lnTo>
                    <a:pt x="694" y="8506"/>
                  </a:lnTo>
                  <a:lnTo>
                    <a:pt x="694" y="2142"/>
                  </a:lnTo>
                  <a:close/>
                  <a:moveTo>
                    <a:pt x="7058" y="9200"/>
                  </a:moveTo>
                  <a:lnTo>
                    <a:pt x="7058" y="11310"/>
                  </a:lnTo>
                  <a:lnTo>
                    <a:pt x="694" y="11310"/>
                  </a:lnTo>
                  <a:lnTo>
                    <a:pt x="694" y="9200"/>
                  </a:lnTo>
                  <a:close/>
                  <a:moveTo>
                    <a:pt x="347" y="0"/>
                  </a:moveTo>
                  <a:cubicBezTo>
                    <a:pt x="158" y="0"/>
                    <a:pt x="1" y="158"/>
                    <a:pt x="1" y="378"/>
                  </a:cubicBezTo>
                  <a:lnTo>
                    <a:pt x="1" y="11657"/>
                  </a:lnTo>
                  <a:cubicBezTo>
                    <a:pt x="1" y="11877"/>
                    <a:pt x="158" y="12035"/>
                    <a:pt x="347" y="12035"/>
                  </a:cubicBezTo>
                  <a:lnTo>
                    <a:pt x="7373" y="12035"/>
                  </a:lnTo>
                  <a:cubicBezTo>
                    <a:pt x="7562" y="12035"/>
                    <a:pt x="7719" y="11877"/>
                    <a:pt x="7719" y="11657"/>
                  </a:cubicBezTo>
                  <a:lnTo>
                    <a:pt x="7719" y="378"/>
                  </a:lnTo>
                  <a:cubicBezTo>
                    <a:pt x="7719" y="158"/>
                    <a:pt x="7562" y="0"/>
                    <a:pt x="7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97;p51">
              <a:extLst>
                <a:ext uri="{FF2B5EF4-FFF2-40B4-BE49-F238E27FC236}">
                  <a16:creationId xmlns:a16="http://schemas.microsoft.com/office/drawing/2014/main" id="{479C324A-04C8-C804-D6EF-513259EEE99E}"/>
                </a:ext>
              </a:extLst>
            </p:cNvPr>
            <p:cNvSpPr/>
            <p:nvPr/>
          </p:nvSpPr>
          <p:spPr>
            <a:xfrm>
              <a:off x="-47772300" y="2589300"/>
              <a:ext cx="52800" cy="18150"/>
            </a:xfrm>
            <a:custGeom>
              <a:avLst/>
              <a:gdLst/>
              <a:ahLst/>
              <a:cxnLst/>
              <a:rect l="l" t="t" r="r" b="b"/>
              <a:pathLst>
                <a:path w="2112" h="726" extrusionOk="0">
                  <a:moveTo>
                    <a:pt x="347" y="1"/>
                  </a:moveTo>
                  <a:cubicBezTo>
                    <a:pt x="158" y="1"/>
                    <a:pt x="1" y="158"/>
                    <a:pt x="1" y="347"/>
                  </a:cubicBezTo>
                  <a:cubicBezTo>
                    <a:pt x="1" y="568"/>
                    <a:pt x="158" y="725"/>
                    <a:pt x="347" y="725"/>
                  </a:cubicBezTo>
                  <a:lnTo>
                    <a:pt x="1765" y="725"/>
                  </a:lnTo>
                  <a:cubicBezTo>
                    <a:pt x="1954" y="725"/>
                    <a:pt x="2111" y="568"/>
                    <a:pt x="2111" y="347"/>
                  </a:cubicBezTo>
                  <a:cubicBezTo>
                    <a:pt x="2111"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2" name="TextBox 11">
            <a:extLst>
              <a:ext uri="{FF2B5EF4-FFF2-40B4-BE49-F238E27FC236}">
                <a16:creationId xmlns:a16="http://schemas.microsoft.com/office/drawing/2014/main" id="{027B2B0A-E149-E01E-8135-AD0E68D68A04}"/>
              </a:ext>
            </a:extLst>
          </p:cNvPr>
          <p:cNvSpPr txBox="1"/>
          <p:nvPr/>
        </p:nvSpPr>
        <p:spPr>
          <a:xfrm>
            <a:off x="6995765" y="163600"/>
            <a:ext cx="5110400" cy="369332"/>
          </a:xfrm>
          <a:prstGeom prst="rect">
            <a:avLst/>
          </a:prstGeom>
          <a:noFill/>
        </p:spPr>
        <p:txBody>
          <a:bodyPr wrap="square" rtlCol="0">
            <a:spAutoFit/>
          </a:bodyPr>
          <a:lstStyle/>
          <a:p>
            <a:pPr algn="r" rtl="1"/>
            <a:r>
              <a:rPr lang="ar-SA" sz="1800" b="1" dirty="0">
                <a:solidFill>
                  <a:srgbClr val="203E5F"/>
                </a:solidFill>
                <a:latin typeface="Alexandria" charset="0"/>
                <a:cs typeface="Alexandria" charset="0"/>
              </a:rPr>
              <a:t>استخدام الهواتف الذكية للذكاء الاصطناعي</a:t>
            </a:r>
          </a:p>
        </p:txBody>
      </p:sp>
      <p:pic>
        <p:nvPicPr>
          <p:cNvPr id="2050" name="Picture 2" descr="Microsoft Translator">
            <a:extLst>
              <a:ext uri="{FF2B5EF4-FFF2-40B4-BE49-F238E27FC236}">
                <a16:creationId xmlns:a16="http://schemas.microsoft.com/office/drawing/2014/main" id="{3FA96A91-F74A-01CE-022F-8D3FEC1D6E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8418" y="4345731"/>
            <a:ext cx="1905000" cy="1905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4" name="Picture 6" descr="Google Lens - Wikipedia">
            <a:extLst>
              <a:ext uri="{FF2B5EF4-FFF2-40B4-BE49-F238E27FC236}">
                <a16:creationId xmlns:a16="http://schemas.microsoft.com/office/drawing/2014/main" id="{A557791E-B79B-0580-3398-3C1DF7C3AAD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8735" y="1472013"/>
            <a:ext cx="2582489" cy="25824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758808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Effect transition="in" filter="fade">
                                      <p:cBhvr>
                                        <p:cTn id="19" dur="500"/>
                                        <p:tgtEl>
                                          <p:spTgt spid="9">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4" end="4"/>
                                            </p:txEl>
                                          </p:spTgt>
                                        </p:tgtEl>
                                        <p:attrNameLst>
                                          <p:attrName>style.visibility</p:attrName>
                                        </p:attrNameLst>
                                      </p:cBhvr>
                                      <p:to>
                                        <p:strVal val="visible"/>
                                      </p:to>
                                    </p:set>
                                    <p:animEffect transition="in" filter="fade">
                                      <p:cBhvr>
                                        <p:cTn id="29" dur="500"/>
                                        <p:tgtEl>
                                          <p:spTgt spid="9">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2054"/>
                                        </p:tgtEl>
                                        <p:attrNameLst>
                                          <p:attrName>style.visibility</p:attrName>
                                        </p:attrNameLst>
                                      </p:cBhvr>
                                      <p:to>
                                        <p:strVal val="visible"/>
                                      </p:to>
                                    </p:set>
                                    <p:animEffect transition="in" filter="fade">
                                      <p:cBhvr>
                                        <p:cTn id="34" dur="500"/>
                                        <p:tgtEl>
                                          <p:spTgt spid="205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050"/>
                                        </p:tgtEl>
                                        <p:attrNameLst>
                                          <p:attrName>style.visibility</p:attrName>
                                        </p:attrNameLst>
                                      </p:cBhvr>
                                      <p:to>
                                        <p:strVal val="visible"/>
                                      </p:to>
                                    </p:set>
                                    <p:animEffect transition="in" filter="fade">
                                      <p:cBhvr>
                                        <p:cTn id="39"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A9629A-8289-2526-33C9-52D51685BC57}"/>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DBACA0E0-5C0B-FEC6-ECE5-B8B711AC2282}"/>
              </a:ext>
            </a:extLst>
          </p:cNvPr>
          <p:cNvSpPr txBox="1"/>
          <p:nvPr/>
        </p:nvSpPr>
        <p:spPr>
          <a:xfrm>
            <a:off x="4572000" y="1933759"/>
            <a:ext cx="6998839" cy="4195251"/>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في عالم الإعلام، كانت الهواتف الذكية أداة أساسية في تمكين الصحفيين من تغطية الأحداث بشكل فوري.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مع إضافة تقنيات الذكاء الاصطناعي، تطورت الإمكانيات بشكل ملحوظ، حيث أصبحت الهواتف قادرة على </a:t>
            </a:r>
            <a:r>
              <a:rPr lang="ar-SA" sz="2000" dirty="0">
                <a:solidFill>
                  <a:srgbClr val="C00000"/>
                </a:solidFill>
                <a:latin typeface="Alexandria" charset="0"/>
                <a:cs typeface="Alexandria" charset="0"/>
              </a:rPr>
              <a:t>تحليل البيانات</a:t>
            </a:r>
            <a:r>
              <a:rPr lang="ar-SA" sz="2000" dirty="0">
                <a:latin typeface="Alexandria" charset="0"/>
                <a:cs typeface="Alexandria" charset="0"/>
              </a:rPr>
              <a:t> بسرعة، و</a:t>
            </a:r>
            <a:r>
              <a:rPr lang="ar-SA" sz="2000" dirty="0">
                <a:solidFill>
                  <a:srgbClr val="C00000"/>
                </a:solidFill>
                <a:latin typeface="Alexandria" charset="0"/>
                <a:cs typeface="Alexandria" charset="0"/>
              </a:rPr>
              <a:t>تحرير المحتوى تلقائيًا</a:t>
            </a:r>
            <a:r>
              <a:rPr lang="ar-SA" sz="2000" dirty="0">
                <a:latin typeface="Alexandria" charset="0"/>
                <a:cs typeface="Alexandria" charset="0"/>
              </a:rPr>
              <a:t>، وحتى التنبؤ </a:t>
            </a:r>
            <a:r>
              <a:rPr lang="ar-SA" sz="2000" dirty="0">
                <a:solidFill>
                  <a:srgbClr val="C00000"/>
                </a:solidFill>
                <a:latin typeface="Alexandria" charset="0"/>
                <a:cs typeface="Alexandria" charset="0"/>
              </a:rPr>
              <a:t>باتجاهات الجمهور</a:t>
            </a:r>
            <a:r>
              <a:rPr lang="ar-SA" sz="2000" dirty="0">
                <a:latin typeface="Alexandria" charset="0"/>
                <a:cs typeface="Alexandria" charset="0"/>
              </a:rPr>
              <a:t>. </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حيث يمكن للذكاء الاصطناعي </a:t>
            </a:r>
            <a:r>
              <a:rPr lang="ar-SA" sz="2000" dirty="0">
                <a:solidFill>
                  <a:srgbClr val="C00000"/>
                </a:solidFill>
                <a:latin typeface="Alexandria" charset="0"/>
                <a:cs typeface="Alexandria" charset="0"/>
              </a:rPr>
              <a:t>تحليل المنشورات</a:t>
            </a:r>
            <a:r>
              <a:rPr lang="ar-SA" sz="2000" dirty="0">
                <a:latin typeface="Alexandria" charset="0"/>
                <a:cs typeface="Alexandria" charset="0"/>
              </a:rPr>
              <a:t> على وسائل التواصل الاجتماعي لتحديد الموضوعات الشائعة، مما يساعد الصحفيين على </a:t>
            </a:r>
            <a:r>
              <a:rPr lang="ar-SA" sz="2000" dirty="0">
                <a:solidFill>
                  <a:srgbClr val="C00000"/>
                </a:solidFill>
                <a:latin typeface="Alexandria" charset="0"/>
                <a:cs typeface="Alexandria" charset="0"/>
              </a:rPr>
              <a:t>تحديد القصص الإخبارية</a:t>
            </a:r>
            <a:r>
              <a:rPr lang="ar-SA" sz="2000" dirty="0">
                <a:latin typeface="Alexandria" charset="0"/>
                <a:cs typeface="Alexandria" charset="0"/>
              </a:rPr>
              <a:t> ذات الأولوية.</a:t>
            </a:r>
          </a:p>
        </p:txBody>
      </p:sp>
      <p:grpSp>
        <p:nvGrpSpPr>
          <p:cNvPr id="2" name="Group 1">
            <a:extLst>
              <a:ext uri="{FF2B5EF4-FFF2-40B4-BE49-F238E27FC236}">
                <a16:creationId xmlns:a16="http://schemas.microsoft.com/office/drawing/2014/main" id="{3BE52851-BEAE-CF81-4203-8D5745B6EE24}"/>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C49317D5-7754-E082-F1ED-46E1325939C7}"/>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FD0DD6B9-F347-2BC2-7F2F-7A7A8EDFFB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66FAE832-3357-6DAF-B714-EB1453D3A1B5}"/>
              </a:ext>
            </a:extLst>
          </p:cNvPr>
          <p:cNvSpPr txBox="1"/>
          <p:nvPr/>
        </p:nvSpPr>
        <p:spPr>
          <a:xfrm>
            <a:off x="709288" y="1287597"/>
            <a:ext cx="10773423"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أثر الذكاء الاصطناعي على صحافة المحمول</a:t>
            </a:r>
          </a:p>
        </p:txBody>
      </p:sp>
      <p:grpSp>
        <p:nvGrpSpPr>
          <p:cNvPr id="7" name="Google Shape;5394;p51">
            <a:extLst>
              <a:ext uri="{FF2B5EF4-FFF2-40B4-BE49-F238E27FC236}">
                <a16:creationId xmlns:a16="http://schemas.microsoft.com/office/drawing/2014/main" id="{9BA7AB53-A758-433A-06BE-EF4087313191}"/>
              </a:ext>
            </a:extLst>
          </p:cNvPr>
          <p:cNvGrpSpPr/>
          <p:nvPr/>
        </p:nvGrpSpPr>
        <p:grpSpPr>
          <a:xfrm>
            <a:off x="11522078" y="1314677"/>
            <a:ext cx="284533" cy="443569"/>
            <a:chOff x="-47842400" y="2342000"/>
            <a:chExt cx="193000" cy="300875"/>
          </a:xfrm>
        </p:grpSpPr>
        <p:sp>
          <p:nvSpPr>
            <p:cNvPr id="8" name="Google Shape;5395;p51">
              <a:extLst>
                <a:ext uri="{FF2B5EF4-FFF2-40B4-BE49-F238E27FC236}">
                  <a16:creationId xmlns:a16="http://schemas.microsoft.com/office/drawing/2014/main" id="{64818D7D-AB46-8AC6-9F1C-7D3B1078A946}"/>
                </a:ext>
              </a:extLst>
            </p:cNvPr>
            <p:cNvSpPr/>
            <p:nvPr/>
          </p:nvSpPr>
          <p:spPr>
            <a:xfrm>
              <a:off x="-47809325" y="2412875"/>
              <a:ext cx="124475" cy="124475"/>
            </a:xfrm>
            <a:custGeom>
              <a:avLst/>
              <a:gdLst/>
              <a:ahLst/>
              <a:cxnLst/>
              <a:rect l="l" t="t" r="r" b="b"/>
              <a:pathLst>
                <a:path w="4979" h="4979" extrusionOk="0">
                  <a:moveTo>
                    <a:pt x="1828" y="725"/>
                  </a:moveTo>
                  <a:cubicBezTo>
                    <a:pt x="2301" y="725"/>
                    <a:pt x="2679" y="1009"/>
                    <a:pt x="2805" y="1418"/>
                  </a:cubicBezTo>
                  <a:lnTo>
                    <a:pt x="1828" y="1418"/>
                  </a:lnTo>
                  <a:cubicBezTo>
                    <a:pt x="1639" y="1418"/>
                    <a:pt x="1482" y="1576"/>
                    <a:pt x="1482" y="1796"/>
                  </a:cubicBezTo>
                  <a:lnTo>
                    <a:pt x="1482" y="2773"/>
                  </a:lnTo>
                  <a:cubicBezTo>
                    <a:pt x="1072" y="2647"/>
                    <a:pt x="757" y="2269"/>
                    <a:pt x="757" y="1796"/>
                  </a:cubicBezTo>
                  <a:cubicBezTo>
                    <a:pt x="757" y="1198"/>
                    <a:pt x="1230" y="725"/>
                    <a:pt x="1828" y="725"/>
                  </a:cubicBezTo>
                  <a:close/>
                  <a:moveTo>
                    <a:pt x="2805" y="2143"/>
                  </a:moveTo>
                  <a:cubicBezTo>
                    <a:pt x="2679" y="2458"/>
                    <a:pt x="2458" y="2678"/>
                    <a:pt x="2175" y="2773"/>
                  </a:cubicBezTo>
                  <a:lnTo>
                    <a:pt x="2175" y="2143"/>
                  </a:lnTo>
                  <a:close/>
                  <a:moveTo>
                    <a:pt x="4286" y="2111"/>
                  </a:moveTo>
                  <a:lnTo>
                    <a:pt x="4286" y="4222"/>
                  </a:lnTo>
                  <a:lnTo>
                    <a:pt x="2143" y="4222"/>
                  </a:lnTo>
                  <a:lnTo>
                    <a:pt x="2143" y="3466"/>
                  </a:lnTo>
                  <a:cubicBezTo>
                    <a:pt x="2805" y="3309"/>
                    <a:pt x="3372" y="2804"/>
                    <a:pt x="3529" y="2111"/>
                  </a:cubicBezTo>
                  <a:close/>
                  <a:moveTo>
                    <a:pt x="1797" y="1"/>
                  </a:moveTo>
                  <a:cubicBezTo>
                    <a:pt x="789" y="1"/>
                    <a:pt x="1" y="788"/>
                    <a:pt x="1" y="1796"/>
                  </a:cubicBezTo>
                  <a:cubicBezTo>
                    <a:pt x="1" y="2647"/>
                    <a:pt x="599" y="3372"/>
                    <a:pt x="1450" y="3529"/>
                  </a:cubicBezTo>
                  <a:lnTo>
                    <a:pt x="1450" y="4632"/>
                  </a:lnTo>
                  <a:cubicBezTo>
                    <a:pt x="1450" y="4821"/>
                    <a:pt x="1576" y="4978"/>
                    <a:pt x="1797" y="4978"/>
                  </a:cubicBezTo>
                  <a:lnTo>
                    <a:pt x="4601" y="4978"/>
                  </a:lnTo>
                  <a:cubicBezTo>
                    <a:pt x="4790" y="4978"/>
                    <a:pt x="4947" y="4821"/>
                    <a:pt x="4947" y="4632"/>
                  </a:cubicBezTo>
                  <a:lnTo>
                    <a:pt x="4947" y="1828"/>
                  </a:lnTo>
                  <a:cubicBezTo>
                    <a:pt x="4979" y="1576"/>
                    <a:pt x="4821" y="1418"/>
                    <a:pt x="4632" y="1418"/>
                  </a:cubicBezTo>
                  <a:lnTo>
                    <a:pt x="3529" y="1418"/>
                  </a:lnTo>
                  <a:cubicBezTo>
                    <a:pt x="3372" y="631"/>
                    <a:pt x="2647"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96;p51">
              <a:extLst>
                <a:ext uri="{FF2B5EF4-FFF2-40B4-BE49-F238E27FC236}">
                  <a16:creationId xmlns:a16="http://schemas.microsoft.com/office/drawing/2014/main" id="{7E49D1F6-65E0-E57A-9DE2-3E06E832AC6D}"/>
                </a:ext>
              </a:extLst>
            </p:cNvPr>
            <p:cNvSpPr/>
            <p:nvPr/>
          </p:nvSpPr>
          <p:spPr>
            <a:xfrm>
              <a:off x="-47842400" y="2342000"/>
              <a:ext cx="193000" cy="300875"/>
            </a:xfrm>
            <a:custGeom>
              <a:avLst/>
              <a:gdLst/>
              <a:ahLst/>
              <a:cxnLst/>
              <a:rect l="l" t="t" r="r" b="b"/>
              <a:pathLst>
                <a:path w="7720" h="12035" extrusionOk="0">
                  <a:moveTo>
                    <a:pt x="6995" y="725"/>
                  </a:moveTo>
                  <a:lnTo>
                    <a:pt x="6995" y="1418"/>
                  </a:lnTo>
                  <a:lnTo>
                    <a:pt x="662" y="1418"/>
                  </a:lnTo>
                  <a:lnTo>
                    <a:pt x="662" y="725"/>
                  </a:lnTo>
                  <a:close/>
                  <a:moveTo>
                    <a:pt x="7058" y="2142"/>
                  </a:moveTo>
                  <a:lnTo>
                    <a:pt x="7058" y="8506"/>
                  </a:lnTo>
                  <a:lnTo>
                    <a:pt x="694" y="8506"/>
                  </a:lnTo>
                  <a:lnTo>
                    <a:pt x="694" y="2142"/>
                  </a:lnTo>
                  <a:close/>
                  <a:moveTo>
                    <a:pt x="7058" y="9200"/>
                  </a:moveTo>
                  <a:lnTo>
                    <a:pt x="7058" y="11310"/>
                  </a:lnTo>
                  <a:lnTo>
                    <a:pt x="694" y="11310"/>
                  </a:lnTo>
                  <a:lnTo>
                    <a:pt x="694" y="9200"/>
                  </a:lnTo>
                  <a:close/>
                  <a:moveTo>
                    <a:pt x="347" y="0"/>
                  </a:moveTo>
                  <a:cubicBezTo>
                    <a:pt x="158" y="0"/>
                    <a:pt x="1" y="158"/>
                    <a:pt x="1" y="378"/>
                  </a:cubicBezTo>
                  <a:lnTo>
                    <a:pt x="1" y="11657"/>
                  </a:lnTo>
                  <a:cubicBezTo>
                    <a:pt x="1" y="11877"/>
                    <a:pt x="158" y="12035"/>
                    <a:pt x="347" y="12035"/>
                  </a:cubicBezTo>
                  <a:lnTo>
                    <a:pt x="7373" y="12035"/>
                  </a:lnTo>
                  <a:cubicBezTo>
                    <a:pt x="7562" y="12035"/>
                    <a:pt x="7719" y="11877"/>
                    <a:pt x="7719" y="11657"/>
                  </a:cubicBezTo>
                  <a:lnTo>
                    <a:pt x="7719" y="378"/>
                  </a:lnTo>
                  <a:cubicBezTo>
                    <a:pt x="7719" y="158"/>
                    <a:pt x="7562" y="0"/>
                    <a:pt x="7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97;p51">
              <a:extLst>
                <a:ext uri="{FF2B5EF4-FFF2-40B4-BE49-F238E27FC236}">
                  <a16:creationId xmlns:a16="http://schemas.microsoft.com/office/drawing/2014/main" id="{6CE4D924-C534-A2C5-083A-55182FEF340F}"/>
                </a:ext>
              </a:extLst>
            </p:cNvPr>
            <p:cNvSpPr/>
            <p:nvPr/>
          </p:nvSpPr>
          <p:spPr>
            <a:xfrm>
              <a:off x="-47772300" y="2589300"/>
              <a:ext cx="52800" cy="18150"/>
            </a:xfrm>
            <a:custGeom>
              <a:avLst/>
              <a:gdLst/>
              <a:ahLst/>
              <a:cxnLst/>
              <a:rect l="l" t="t" r="r" b="b"/>
              <a:pathLst>
                <a:path w="2112" h="726" extrusionOk="0">
                  <a:moveTo>
                    <a:pt x="347" y="1"/>
                  </a:moveTo>
                  <a:cubicBezTo>
                    <a:pt x="158" y="1"/>
                    <a:pt x="1" y="158"/>
                    <a:pt x="1" y="347"/>
                  </a:cubicBezTo>
                  <a:cubicBezTo>
                    <a:pt x="1" y="568"/>
                    <a:pt x="158" y="725"/>
                    <a:pt x="347" y="725"/>
                  </a:cubicBezTo>
                  <a:lnTo>
                    <a:pt x="1765" y="725"/>
                  </a:lnTo>
                  <a:cubicBezTo>
                    <a:pt x="1954" y="725"/>
                    <a:pt x="2111" y="568"/>
                    <a:pt x="2111" y="347"/>
                  </a:cubicBezTo>
                  <a:cubicBezTo>
                    <a:pt x="2111"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2" name="TextBox 11">
            <a:extLst>
              <a:ext uri="{FF2B5EF4-FFF2-40B4-BE49-F238E27FC236}">
                <a16:creationId xmlns:a16="http://schemas.microsoft.com/office/drawing/2014/main" id="{F001EE79-2F4D-0C9F-9B9E-B51FF305B34A}"/>
              </a:ext>
            </a:extLst>
          </p:cNvPr>
          <p:cNvSpPr txBox="1"/>
          <p:nvPr/>
        </p:nvSpPr>
        <p:spPr>
          <a:xfrm>
            <a:off x="6995765" y="163600"/>
            <a:ext cx="5110400" cy="369332"/>
          </a:xfrm>
          <a:prstGeom prst="rect">
            <a:avLst/>
          </a:prstGeom>
          <a:noFill/>
        </p:spPr>
        <p:txBody>
          <a:bodyPr wrap="square" rtlCol="0">
            <a:spAutoFit/>
          </a:bodyPr>
          <a:lstStyle/>
          <a:p>
            <a:pPr algn="r" rtl="1"/>
            <a:r>
              <a:rPr lang="ar-SA" sz="1800" b="1" dirty="0">
                <a:solidFill>
                  <a:srgbClr val="203E5F"/>
                </a:solidFill>
                <a:latin typeface="Alexandria" charset="0"/>
                <a:cs typeface="Alexandria" charset="0"/>
              </a:rPr>
              <a:t>استخدام الهواتف الذكية للذكاء الاصطناعي</a:t>
            </a:r>
          </a:p>
        </p:txBody>
      </p:sp>
      <p:pic>
        <p:nvPicPr>
          <p:cNvPr id="1030" name="Picture 6" descr="صورة تعبيرية | قناة 218">
            <a:extLst>
              <a:ext uri="{FF2B5EF4-FFF2-40B4-BE49-F238E27FC236}">
                <a16:creationId xmlns:a16="http://schemas.microsoft.com/office/drawing/2014/main" id="{857A6717-D059-9685-D04C-775A5024DB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373" y="2276174"/>
            <a:ext cx="4010053" cy="30090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64258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030"/>
                                        </p:tgtEl>
                                        <p:attrNameLst>
                                          <p:attrName>style.visibility</p:attrName>
                                        </p:attrNameLst>
                                      </p:cBhvr>
                                      <p:to>
                                        <p:strVal val="visible"/>
                                      </p:to>
                                    </p:set>
                                    <p:animEffect transition="in" filter="fade">
                                      <p:cBhvr>
                                        <p:cTn id="19" dur="1000"/>
                                        <p:tgtEl>
                                          <p:spTgt spid="1030"/>
                                        </p:tgtEl>
                                      </p:cBhvr>
                                    </p:animEffect>
                                    <p:anim calcmode="lin" valueType="num">
                                      <p:cBhvr>
                                        <p:cTn id="20" dur="1000" fill="hold"/>
                                        <p:tgtEl>
                                          <p:spTgt spid="1030"/>
                                        </p:tgtEl>
                                        <p:attrNameLst>
                                          <p:attrName>ppt_x</p:attrName>
                                        </p:attrNameLst>
                                      </p:cBhvr>
                                      <p:tavLst>
                                        <p:tav tm="0">
                                          <p:val>
                                            <p:strVal val="#ppt_x"/>
                                          </p:val>
                                        </p:tav>
                                        <p:tav tm="100000">
                                          <p:val>
                                            <p:strVal val="#ppt_x"/>
                                          </p:val>
                                        </p:tav>
                                      </p:tavLst>
                                    </p:anim>
                                    <p:anim calcmode="lin" valueType="num">
                                      <p:cBhvr>
                                        <p:cTn id="21" dur="1000" fill="hold"/>
                                        <p:tgtEl>
                                          <p:spTgt spid="1030"/>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9">
                                            <p:txEl>
                                              <p:pRg st="0" end="0"/>
                                            </p:txEl>
                                          </p:spTgt>
                                        </p:tgtEl>
                                        <p:attrNameLst>
                                          <p:attrName>style.visibility</p:attrName>
                                        </p:attrNameLst>
                                      </p:cBhvr>
                                      <p:to>
                                        <p:strVal val="visible"/>
                                      </p:to>
                                    </p:set>
                                    <p:animEffect transition="in" filter="fade">
                                      <p:cBhvr>
                                        <p:cTn id="26" dur="500"/>
                                        <p:tgtEl>
                                          <p:spTgt spid="9">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xEl>
                                              <p:pRg st="2" end="2"/>
                                            </p:txEl>
                                          </p:spTgt>
                                        </p:tgtEl>
                                        <p:attrNameLst>
                                          <p:attrName>style.visibility</p:attrName>
                                        </p:attrNameLst>
                                      </p:cBhvr>
                                      <p:to>
                                        <p:strVal val="visible"/>
                                      </p:to>
                                    </p:set>
                                    <p:animEffect transition="in" filter="fade">
                                      <p:cBhvr>
                                        <p:cTn id="31" dur="500"/>
                                        <p:tgtEl>
                                          <p:spTgt spid="9">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9">
                                            <p:txEl>
                                              <p:pRg st="4" end="4"/>
                                            </p:txEl>
                                          </p:spTgt>
                                        </p:tgtEl>
                                        <p:attrNameLst>
                                          <p:attrName>style.visibility</p:attrName>
                                        </p:attrNameLst>
                                      </p:cBhvr>
                                      <p:to>
                                        <p:strVal val="visible"/>
                                      </p:to>
                                    </p:set>
                                    <p:animEffect transition="in" filter="fade">
                                      <p:cBhvr>
                                        <p:cTn id="36"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03606-07CA-91B7-5312-3EBF01470721}"/>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84482E47-8B3C-1036-863C-606C95B12CAF}"/>
              </a:ext>
            </a:extLst>
          </p:cNvPr>
          <p:cNvSpPr txBox="1"/>
          <p:nvPr/>
        </p:nvSpPr>
        <p:spPr>
          <a:xfrm>
            <a:off x="4051738" y="2285678"/>
            <a:ext cx="7519101" cy="4195251"/>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في عام 2020، استخدمت "</a:t>
            </a:r>
            <a:r>
              <a:rPr lang="ar-SA" sz="2000" dirty="0">
                <a:solidFill>
                  <a:srgbClr val="C00000"/>
                </a:solidFill>
                <a:latin typeface="Alexandria" charset="0"/>
                <a:cs typeface="Alexandria" charset="0"/>
              </a:rPr>
              <a:t>رويترز</a:t>
            </a:r>
            <a:r>
              <a:rPr lang="ar-SA" sz="2000" dirty="0">
                <a:latin typeface="Alexandria" charset="0"/>
                <a:cs typeface="Alexandria" charset="0"/>
              </a:rPr>
              <a:t>" تطبيقات تعتمد على الذكاء الاصطناعي لتغطية </a:t>
            </a:r>
            <a:r>
              <a:rPr lang="ar-SA" sz="2000" dirty="0">
                <a:solidFill>
                  <a:srgbClr val="C00000"/>
                </a:solidFill>
                <a:latin typeface="Alexandria" charset="0"/>
                <a:cs typeface="Alexandria" charset="0"/>
              </a:rPr>
              <a:t>الانتخابات الأمريكية</a:t>
            </a:r>
            <a:r>
              <a:rPr lang="ar-SA" sz="2000" dirty="0">
                <a:latin typeface="Alexandria" charset="0"/>
                <a:cs typeface="Alexandria" charset="0"/>
              </a:rPr>
              <a:t>.</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عبر هذه التطبيقات، استطاع الصحفيون </a:t>
            </a:r>
            <a:r>
              <a:rPr lang="ar-SA" sz="2000" dirty="0">
                <a:solidFill>
                  <a:srgbClr val="C00000"/>
                </a:solidFill>
                <a:latin typeface="Alexandria" charset="0"/>
                <a:cs typeface="Alexandria" charset="0"/>
              </a:rPr>
              <a:t>تحليل كميات هائلة</a:t>
            </a:r>
            <a:r>
              <a:rPr lang="ar-SA" sz="2000" dirty="0">
                <a:latin typeface="Alexandria" charset="0"/>
                <a:cs typeface="Alexandria" charset="0"/>
              </a:rPr>
              <a:t> من البيانات الانتخابية مباشرة من هواتفهم، مما مكنهم من تقديم تقارير دقيقة ومحدثة في الوقت الحقيقي.</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وتعتبر تطبيقات الفيديو التي تستخدم الذكاء الاصطناعي لتحرير الفيديوهات بسرعة، </a:t>
            </a:r>
            <a:r>
              <a:rPr lang="ar-SA" sz="2000" dirty="0">
                <a:solidFill>
                  <a:srgbClr val="C00000"/>
                </a:solidFill>
                <a:latin typeface="Alexandria" charset="0"/>
                <a:cs typeface="Alexandria" charset="0"/>
              </a:rPr>
              <a:t>أداة مساعدة للصحفيين</a:t>
            </a:r>
            <a:r>
              <a:rPr lang="ar-SA" sz="2000" dirty="0">
                <a:latin typeface="Alexandria" charset="0"/>
                <a:cs typeface="Alexandria" charset="0"/>
              </a:rPr>
              <a:t> على إنتاج تقارير بصرية عالية الجودة أثناء تنقلهم.</a:t>
            </a:r>
          </a:p>
        </p:txBody>
      </p:sp>
      <p:grpSp>
        <p:nvGrpSpPr>
          <p:cNvPr id="2" name="Group 1">
            <a:extLst>
              <a:ext uri="{FF2B5EF4-FFF2-40B4-BE49-F238E27FC236}">
                <a16:creationId xmlns:a16="http://schemas.microsoft.com/office/drawing/2014/main" id="{25AC52D7-63E2-1D22-6A77-BE5557257CF8}"/>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E0AC80EF-0CBA-9B61-358C-D481396DEDBC}"/>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DA1B6D96-620E-385C-B5BE-167B7C55A2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65E2E6A6-D718-17AE-B5E0-ECDF16E03699}"/>
              </a:ext>
            </a:extLst>
          </p:cNvPr>
          <p:cNvSpPr txBox="1"/>
          <p:nvPr/>
        </p:nvSpPr>
        <p:spPr>
          <a:xfrm>
            <a:off x="709288" y="1287597"/>
            <a:ext cx="10773423"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أمثلة عملية لتطبيق الذكاء الاصطناعي عبر الهواتف المحمولة</a:t>
            </a:r>
          </a:p>
        </p:txBody>
      </p:sp>
      <p:grpSp>
        <p:nvGrpSpPr>
          <p:cNvPr id="7" name="Google Shape;5394;p51">
            <a:extLst>
              <a:ext uri="{FF2B5EF4-FFF2-40B4-BE49-F238E27FC236}">
                <a16:creationId xmlns:a16="http://schemas.microsoft.com/office/drawing/2014/main" id="{0BEB4A43-261B-99A9-970D-86203715013C}"/>
              </a:ext>
            </a:extLst>
          </p:cNvPr>
          <p:cNvGrpSpPr/>
          <p:nvPr/>
        </p:nvGrpSpPr>
        <p:grpSpPr>
          <a:xfrm>
            <a:off x="11522078" y="1314677"/>
            <a:ext cx="284533" cy="443569"/>
            <a:chOff x="-47842400" y="2342000"/>
            <a:chExt cx="193000" cy="300875"/>
          </a:xfrm>
        </p:grpSpPr>
        <p:sp>
          <p:nvSpPr>
            <p:cNvPr id="8" name="Google Shape;5395;p51">
              <a:extLst>
                <a:ext uri="{FF2B5EF4-FFF2-40B4-BE49-F238E27FC236}">
                  <a16:creationId xmlns:a16="http://schemas.microsoft.com/office/drawing/2014/main" id="{05E9A300-9A7C-99B4-6716-9580CCCEFB13}"/>
                </a:ext>
              </a:extLst>
            </p:cNvPr>
            <p:cNvSpPr/>
            <p:nvPr/>
          </p:nvSpPr>
          <p:spPr>
            <a:xfrm>
              <a:off x="-47809325" y="2412875"/>
              <a:ext cx="124475" cy="124475"/>
            </a:xfrm>
            <a:custGeom>
              <a:avLst/>
              <a:gdLst/>
              <a:ahLst/>
              <a:cxnLst/>
              <a:rect l="l" t="t" r="r" b="b"/>
              <a:pathLst>
                <a:path w="4979" h="4979" extrusionOk="0">
                  <a:moveTo>
                    <a:pt x="1828" y="725"/>
                  </a:moveTo>
                  <a:cubicBezTo>
                    <a:pt x="2301" y="725"/>
                    <a:pt x="2679" y="1009"/>
                    <a:pt x="2805" y="1418"/>
                  </a:cubicBezTo>
                  <a:lnTo>
                    <a:pt x="1828" y="1418"/>
                  </a:lnTo>
                  <a:cubicBezTo>
                    <a:pt x="1639" y="1418"/>
                    <a:pt x="1482" y="1576"/>
                    <a:pt x="1482" y="1796"/>
                  </a:cubicBezTo>
                  <a:lnTo>
                    <a:pt x="1482" y="2773"/>
                  </a:lnTo>
                  <a:cubicBezTo>
                    <a:pt x="1072" y="2647"/>
                    <a:pt x="757" y="2269"/>
                    <a:pt x="757" y="1796"/>
                  </a:cubicBezTo>
                  <a:cubicBezTo>
                    <a:pt x="757" y="1198"/>
                    <a:pt x="1230" y="725"/>
                    <a:pt x="1828" y="725"/>
                  </a:cubicBezTo>
                  <a:close/>
                  <a:moveTo>
                    <a:pt x="2805" y="2143"/>
                  </a:moveTo>
                  <a:cubicBezTo>
                    <a:pt x="2679" y="2458"/>
                    <a:pt x="2458" y="2678"/>
                    <a:pt x="2175" y="2773"/>
                  </a:cubicBezTo>
                  <a:lnTo>
                    <a:pt x="2175" y="2143"/>
                  </a:lnTo>
                  <a:close/>
                  <a:moveTo>
                    <a:pt x="4286" y="2111"/>
                  </a:moveTo>
                  <a:lnTo>
                    <a:pt x="4286" y="4222"/>
                  </a:lnTo>
                  <a:lnTo>
                    <a:pt x="2143" y="4222"/>
                  </a:lnTo>
                  <a:lnTo>
                    <a:pt x="2143" y="3466"/>
                  </a:lnTo>
                  <a:cubicBezTo>
                    <a:pt x="2805" y="3309"/>
                    <a:pt x="3372" y="2804"/>
                    <a:pt x="3529" y="2111"/>
                  </a:cubicBezTo>
                  <a:close/>
                  <a:moveTo>
                    <a:pt x="1797" y="1"/>
                  </a:moveTo>
                  <a:cubicBezTo>
                    <a:pt x="789" y="1"/>
                    <a:pt x="1" y="788"/>
                    <a:pt x="1" y="1796"/>
                  </a:cubicBezTo>
                  <a:cubicBezTo>
                    <a:pt x="1" y="2647"/>
                    <a:pt x="599" y="3372"/>
                    <a:pt x="1450" y="3529"/>
                  </a:cubicBezTo>
                  <a:lnTo>
                    <a:pt x="1450" y="4632"/>
                  </a:lnTo>
                  <a:cubicBezTo>
                    <a:pt x="1450" y="4821"/>
                    <a:pt x="1576" y="4978"/>
                    <a:pt x="1797" y="4978"/>
                  </a:cubicBezTo>
                  <a:lnTo>
                    <a:pt x="4601" y="4978"/>
                  </a:lnTo>
                  <a:cubicBezTo>
                    <a:pt x="4790" y="4978"/>
                    <a:pt x="4947" y="4821"/>
                    <a:pt x="4947" y="4632"/>
                  </a:cubicBezTo>
                  <a:lnTo>
                    <a:pt x="4947" y="1828"/>
                  </a:lnTo>
                  <a:cubicBezTo>
                    <a:pt x="4979" y="1576"/>
                    <a:pt x="4821" y="1418"/>
                    <a:pt x="4632" y="1418"/>
                  </a:cubicBezTo>
                  <a:lnTo>
                    <a:pt x="3529" y="1418"/>
                  </a:lnTo>
                  <a:cubicBezTo>
                    <a:pt x="3372" y="631"/>
                    <a:pt x="2647"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96;p51">
              <a:extLst>
                <a:ext uri="{FF2B5EF4-FFF2-40B4-BE49-F238E27FC236}">
                  <a16:creationId xmlns:a16="http://schemas.microsoft.com/office/drawing/2014/main" id="{2F6181A1-60D5-0723-7A9A-02076B4EDE2B}"/>
                </a:ext>
              </a:extLst>
            </p:cNvPr>
            <p:cNvSpPr/>
            <p:nvPr/>
          </p:nvSpPr>
          <p:spPr>
            <a:xfrm>
              <a:off x="-47842400" y="2342000"/>
              <a:ext cx="193000" cy="300875"/>
            </a:xfrm>
            <a:custGeom>
              <a:avLst/>
              <a:gdLst/>
              <a:ahLst/>
              <a:cxnLst/>
              <a:rect l="l" t="t" r="r" b="b"/>
              <a:pathLst>
                <a:path w="7720" h="12035" extrusionOk="0">
                  <a:moveTo>
                    <a:pt x="6995" y="725"/>
                  </a:moveTo>
                  <a:lnTo>
                    <a:pt x="6995" y="1418"/>
                  </a:lnTo>
                  <a:lnTo>
                    <a:pt x="662" y="1418"/>
                  </a:lnTo>
                  <a:lnTo>
                    <a:pt x="662" y="725"/>
                  </a:lnTo>
                  <a:close/>
                  <a:moveTo>
                    <a:pt x="7058" y="2142"/>
                  </a:moveTo>
                  <a:lnTo>
                    <a:pt x="7058" y="8506"/>
                  </a:lnTo>
                  <a:lnTo>
                    <a:pt x="694" y="8506"/>
                  </a:lnTo>
                  <a:lnTo>
                    <a:pt x="694" y="2142"/>
                  </a:lnTo>
                  <a:close/>
                  <a:moveTo>
                    <a:pt x="7058" y="9200"/>
                  </a:moveTo>
                  <a:lnTo>
                    <a:pt x="7058" y="11310"/>
                  </a:lnTo>
                  <a:lnTo>
                    <a:pt x="694" y="11310"/>
                  </a:lnTo>
                  <a:lnTo>
                    <a:pt x="694" y="9200"/>
                  </a:lnTo>
                  <a:close/>
                  <a:moveTo>
                    <a:pt x="347" y="0"/>
                  </a:moveTo>
                  <a:cubicBezTo>
                    <a:pt x="158" y="0"/>
                    <a:pt x="1" y="158"/>
                    <a:pt x="1" y="378"/>
                  </a:cubicBezTo>
                  <a:lnTo>
                    <a:pt x="1" y="11657"/>
                  </a:lnTo>
                  <a:cubicBezTo>
                    <a:pt x="1" y="11877"/>
                    <a:pt x="158" y="12035"/>
                    <a:pt x="347" y="12035"/>
                  </a:cubicBezTo>
                  <a:lnTo>
                    <a:pt x="7373" y="12035"/>
                  </a:lnTo>
                  <a:cubicBezTo>
                    <a:pt x="7562" y="12035"/>
                    <a:pt x="7719" y="11877"/>
                    <a:pt x="7719" y="11657"/>
                  </a:cubicBezTo>
                  <a:lnTo>
                    <a:pt x="7719" y="378"/>
                  </a:lnTo>
                  <a:cubicBezTo>
                    <a:pt x="7719" y="158"/>
                    <a:pt x="7562" y="0"/>
                    <a:pt x="7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97;p51">
              <a:extLst>
                <a:ext uri="{FF2B5EF4-FFF2-40B4-BE49-F238E27FC236}">
                  <a16:creationId xmlns:a16="http://schemas.microsoft.com/office/drawing/2014/main" id="{E31CDC76-28F3-E393-AD89-376270F78AB6}"/>
                </a:ext>
              </a:extLst>
            </p:cNvPr>
            <p:cNvSpPr/>
            <p:nvPr/>
          </p:nvSpPr>
          <p:spPr>
            <a:xfrm>
              <a:off x="-47772300" y="2589300"/>
              <a:ext cx="52800" cy="18150"/>
            </a:xfrm>
            <a:custGeom>
              <a:avLst/>
              <a:gdLst/>
              <a:ahLst/>
              <a:cxnLst/>
              <a:rect l="l" t="t" r="r" b="b"/>
              <a:pathLst>
                <a:path w="2112" h="726" extrusionOk="0">
                  <a:moveTo>
                    <a:pt x="347" y="1"/>
                  </a:moveTo>
                  <a:cubicBezTo>
                    <a:pt x="158" y="1"/>
                    <a:pt x="1" y="158"/>
                    <a:pt x="1" y="347"/>
                  </a:cubicBezTo>
                  <a:cubicBezTo>
                    <a:pt x="1" y="568"/>
                    <a:pt x="158" y="725"/>
                    <a:pt x="347" y="725"/>
                  </a:cubicBezTo>
                  <a:lnTo>
                    <a:pt x="1765" y="725"/>
                  </a:lnTo>
                  <a:cubicBezTo>
                    <a:pt x="1954" y="725"/>
                    <a:pt x="2111" y="568"/>
                    <a:pt x="2111" y="347"/>
                  </a:cubicBezTo>
                  <a:cubicBezTo>
                    <a:pt x="2111"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2" name="TextBox 11">
            <a:extLst>
              <a:ext uri="{FF2B5EF4-FFF2-40B4-BE49-F238E27FC236}">
                <a16:creationId xmlns:a16="http://schemas.microsoft.com/office/drawing/2014/main" id="{8AA1271D-F412-0DA4-A2BE-3230F7F6863F}"/>
              </a:ext>
            </a:extLst>
          </p:cNvPr>
          <p:cNvSpPr txBox="1"/>
          <p:nvPr/>
        </p:nvSpPr>
        <p:spPr>
          <a:xfrm>
            <a:off x="6995765" y="163600"/>
            <a:ext cx="5110400" cy="369332"/>
          </a:xfrm>
          <a:prstGeom prst="rect">
            <a:avLst/>
          </a:prstGeom>
          <a:noFill/>
        </p:spPr>
        <p:txBody>
          <a:bodyPr wrap="square" rtlCol="0">
            <a:spAutoFit/>
          </a:bodyPr>
          <a:lstStyle/>
          <a:p>
            <a:pPr algn="r" rtl="1"/>
            <a:r>
              <a:rPr lang="ar-SA" sz="1800" b="1" dirty="0">
                <a:solidFill>
                  <a:srgbClr val="203E5F"/>
                </a:solidFill>
                <a:latin typeface="Alexandria" charset="0"/>
                <a:cs typeface="Alexandria" charset="0"/>
              </a:rPr>
              <a:t>استخدام الهواتف الذكية للذكاء الاصطناعي</a:t>
            </a:r>
          </a:p>
        </p:txBody>
      </p:sp>
      <p:pic>
        <p:nvPicPr>
          <p:cNvPr id="1026" name="Picture 2">
            <a:extLst>
              <a:ext uri="{FF2B5EF4-FFF2-40B4-BE49-F238E27FC236}">
                <a16:creationId xmlns:a16="http://schemas.microsoft.com/office/drawing/2014/main" id="{53505867-8E15-DA34-31AA-41FA08CF6E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1" y="2390474"/>
            <a:ext cx="3121572" cy="11652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8" name="Picture 4">
            <a:extLst>
              <a:ext uri="{FF2B5EF4-FFF2-40B4-BE49-F238E27FC236}">
                <a16:creationId xmlns:a16="http://schemas.microsoft.com/office/drawing/2014/main" id="{3C9C6DA9-99E9-C354-13AF-7BACC8D4626D}"/>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7196"/>
          <a:stretch/>
        </p:blipFill>
        <p:spPr bwMode="auto">
          <a:xfrm>
            <a:off x="325985" y="3832209"/>
            <a:ext cx="3384003" cy="24309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738222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026"/>
                                        </p:tgtEl>
                                        <p:attrNameLst>
                                          <p:attrName>style.visibility</p:attrName>
                                        </p:attrNameLst>
                                      </p:cBhvr>
                                      <p:to>
                                        <p:strVal val="visible"/>
                                      </p:to>
                                    </p:set>
                                    <p:animEffect transition="in" filter="fade">
                                      <p:cBhvr>
                                        <p:cTn id="20" dur="500"/>
                                        <p:tgtEl>
                                          <p:spTgt spid="1026"/>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Effect transition="in" filter="fade">
                                      <p:cBhvr>
                                        <p:cTn id="25" dur="500"/>
                                        <p:tgtEl>
                                          <p:spTgt spid="9">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9">
                                            <p:txEl>
                                              <p:pRg st="4" end="4"/>
                                            </p:txEl>
                                          </p:spTgt>
                                        </p:tgtEl>
                                        <p:attrNameLst>
                                          <p:attrName>style.visibility</p:attrName>
                                        </p:attrNameLst>
                                      </p:cBhvr>
                                      <p:to>
                                        <p:strVal val="visible"/>
                                      </p:to>
                                    </p:set>
                                    <p:animEffect transition="in" filter="fade">
                                      <p:cBhvr>
                                        <p:cTn id="30" dur="500"/>
                                        <p:tgtEl>
                                          <p:spTgt spid="9">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028"/>
                                        </p:tgtEl>
                                        <p:attrNameLst>
                                          <p:attrName>style.visibility</p:attrName>
                                        </p:attrNameLst>
                                      </p:cBhvr>
                                      <p:to>
                                        <p:strVal val="visible"/>
                                      </p:to>
                                    </p:set>
                                    <p:animEffect transition="in" filter="fade">
                                      <p:cBhvr>
                                        <p:cTn id="35"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0692A9-FE62-B4E6-63A3-94B908E4A57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8BC69110-8753-DE82-61C3-97EC68820CC8}"/>
              </a:ext>
            </a:extLst>
          </p:cNvPr>
          <p:cNvSpPr txBox="1"/>
          <p:nvPr/>
        </p:nvSpPr>
        <p:spPr>
          <a:xfrm>
            <a:off x="5533697" y="2053878"/>
            <a:ext cx="5949014" cy="4195251"/>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يساهم الذكاء الاصطناعي أيضاً في </a:t>
            </a:r>
            <a:r>
              <a:rPr lang="ar-SA" sz="2000" dirty="0">
                <a:solidFill>
                  <a:srgbClr val="C00000"/>
                </a:solidFill>
                <a:latin typeface="Alexandria" charset="0"/>
                <a:cs typeface="Alexandria" charset="0"/>
              </a:rPr>
              <a:t>تحسين جودة المحتوى الصحفي</a:t>
            </a:r>
            <a:r>
              <a:rPr lang="ar-SA" sz="2000" dirty="0">
                <a:latin typeface="Alexandria" charset="0"/>
                <a:cs typeface="Alexandria" charset="0"/>
              </a:rPr>
              <a:t> المقدم عبر الهواتف المحمولة.</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حيث يمكن لتطبيقات تعتمد على الذكاء الاصطناعي </a:t>
            </a:r>
            <a:r>
              <a:rPr lang="ar-SA" sz="2000" dirty="0">
                <a:solidFill>
                  <a:srgbClr val="C00000"/>
                </a:solidFill>
                <a:latin typeface="Alexandria" charset="0"/>
                <a:cs typeface="Alexandria" charset="0"/>
              </a:rPr>
              <a:t>تصحيح الأخطاء</a:t>
            </a:r>
            <a:r>
              <a:rPr lang="ar-SA" sz="2000" dirty="0">
                <a:latin typeface="Alexandria" charset="0"/>
                <a:cs typeface="Alexandria" charset="0"/>
              </a:rPr>
              <a:t> اللغوية تلقائيًا، واقتراح تحسينات على النصوص.</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 كما أن بعض البرامج والأنظمة تساعد الصحفيين في </a:t>
            </a:r>
            <a:r>
              <a:rPr lang="ar-SA" sz="2000" dirty="0">
                <a:solidFill>
                  <a:srgbClr val="C00000"/>
                </a:solidFill>
                <a:latin typeface="Alexandria" charset="0"/>
                <a:cs typeface="Alexandria" charset="0"/>
              </a:rPr>
              <a:t>تفريغ المقابلات</a:t>
            </a:r>
            <a:r>
              <a:rPr lang="ar-SA" sz="2000" dirty="0">
                <a:latin typeface="Alexandria" charset="0"/>
                <a:cs typeface="Alexandria" charset="0"/>
              </a:rPr>
              <a:t> الصوتية وتحويلها إلى نصوص قابلة للتحرير في وقت قياسي.</a:t>
            </a:r>
          </a:p>
        </p:txBody>
      </p:sp>
      <p:grpSp>
        <p:nvGrpSpPr>
          <p:cNvPr id="2" name="Group 1">
            <a:extLst>
              <a:ext uri="{FF2B5EF4-FFF2-40B4-BE49-F238E27FC236}">
                <a16:creationId xmlns:a16="http://schemas.microsoft.com/office/drawing/2014/main" id="{D0226BAF-C308-8F17-00BC-0FBFB21A1237}"/>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E1058886-35C2-831B-EECE-F7ECCCD4B8BD}"/>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BC6B51F-9004-8F02-2AEB-9E52982BB3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9C8FF088-5EBA-00CE-61F0-0B1EF3A0A00A}"/>
              </a:ext>
            </a:extLst>
          </p:cNvPr>
          <p:cNvSpPr txBox="1"/>
          <p:nvPr/>
        </p:nvSpPr>
        <p:spPr>
          <a:xfrm>
            <a:off x="709288" y="1287597"/>
            <a:ext cx="10773423"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تحسين جودة المحتوى الصحفي</a:t>
            </a:r>
          </a:p>
        </p:txBody>
      </p:sp>
      <p:grpSp>
        <p:nvGrpSpPr>
          <p:cNvPr id="7" name="Google Shape;5394;p51">
            <a:extLst>
              <a:ext uri="{FF2B5EF4-FFF2-40B4-BE49-F238E27FC236}">
                <a16:creationId xmlns:a16="http://schemas.microsoft.com/office/drawing/2014/main" id="{A473182A-9657-699D-BECC-8DEF5BCA4FAD}"/>
              </a:ext>
            </a:extLst>
          </p:cNvPr>
          <p:cNvGrpSpPr/>
          <p:nvPr/>
        </p:nvGrpSpPr>
        <p:grpSpPr>
          <a:xfrm>
            <a:off x="11522078" y="1314677"/>
            <a:ext cx="284533" cy="443569"/>
            <a:chOff x="-47842400" y="2342000"/>
            <a:chExt cx="193000" cy="300875"/>
          </a:xfrm>
        </p:grpSpPr>
        <p:sp>
          <p:nvSpPr>
            <p:cNvPr id="8" name="Google Shape;5395;p51">
              <a:extLst>
                <a:ext uri="{FF2B5EF4-FFF2-40B4-BE49-F238E27FC236}">
                  <a16:creationId xmlns:a16="http://schemas.microsoft.com/office/drawing/2014/main" id="{C7B921A6-F8B1-1234-0A1A-B06EB16F4733}"/>
                </a:ext>
              </a:extLst>
            </p:cNvPr>
            <p:cNvSpPr/>
            <p:nvPr/>
          </p:nvSpPr>
          <p:spPr>
            <a:xfrm>
              <a:off x="-47809325" y="2412875"/>
              <a:ext cx="124475" cy="124475"/>
            </a:xfrm>
            <a:custGeom>
              <a:avLst/>
              <a:gdLst/>
              <a:ahLst/>
              <a:cxnLst/>
              <a:rect l="l" t="t" r="r" b="b"/>
              <a:pathLst>
                <a:path w="4979" h="4979" extrusionOk="0">
                  <a:moveTo>
                    <a:pt x="1828" y="725"/>
                  </a:moveTo>
                  <a:cubicBezTo>
                    <a:pt x="2301" y="725"/>
                    <a:pt x="2679" y="1009"/>
                    <a:pt x="2805" y="1418"/>
                  </a:cubicBezTo>
                  <a:lnTo>
                    <a:pt x="1828" y="1418"/>
                  </a:lnTo>
                  <a:cubicBezTo>
                    <a:pt x="1639" y="1418"/>
                    <a:pt x="1482" y="1576"/>
                    <a:pt x="1482" y="1796"/>
                  </a:cubicBezTo>
                  <a:lnTo>
                    <a:pt x="1482" y="2773"/>
                  </a:lnTo>
                  <a:cubicBezTo>
                    <a:pt x="1072" y="2647"/>
                    <a:pt x="757" y="2269"/>
                    <a:pt x="757" y="1796"/>
                  </a:cubicBezTo>
                  <a:cubicBezTo>
                    <a:pt x="757" y="1198"/>
                    <a:pt x="1230" y="725"/>
                    <a:pt x="1828" y="725"/>
                  </a:cubicBezTo>
                  <a:close/>
                  <a:moveTo>
                    <a:pt x="2805" y="2143"/>
                  </a:moveTo>
                  <a:cubicBezTo>
                    <a:pt x="2679" y="2458"/>
                    <a:pt x="2458" y="2678"/>
                    <a:pt x="2175" y="2773"/>
                  </a:cubicBezTo>
                  <a:lnTo>
                    <a:pt x="2175" y="2143"/>
                  </a:lnTo>
                  <a:close/>
                  <a:moveTo>
                    <a:pt x="4286" y="2111"/>
                  </a:moveTo>
                  <a:lnTo>
                    <a:pt x="4286" y="4222"/>
                  </a:lnTo>
                  <a:lnTo>
                    <a:pt x="2143" y="4222"/>
                  </a:lnTo>
                  <a:lnTo>
                    <a:pt x="2143" y="3466"/>
                  </a:lnTo>
                  <a:cubicBezTo>
                    <a:pt x="2805" y="3309"/>
                    <a:pt x="3372" y="2804"/>
                    <a:pt x="3529" y="2111"/>
                  </a:cubicBezTo>
                  <a:close/>
                  <a:moveTo>
                    <a:pt x="1797" y="1"/>
                  </a:moveTo>
                  <a:cubicBezTo>
                    <a:pt x="789" y="1"/>
                    <a:pt x="1" y="788"/>
                    <a:pt x="1" y="1796"/>
                  </a:cubicBezTo>
                  <a:cubicBezTo>
                    <a:pt x="1" y="2647"/>
                    <a:pt x="599" y="3372"/>
                    <a:pt x="1450" y="3529"/>
                  </a:cubicBezTo>
                  <a:lnTo>
                    <a:pt x="1450" y="4632"/>
                  </a:lnTo>
                  <a:cubicBezTo>
                    <a:pt x="1450" y="4821"/>
                    <a:pt x="1576" y="4978"/>
                    <a:pt x="1797" y="4978"/>
                  </a:cubicBezTo>
                  <a:lnTo>
                    <a:pt x="4601" y="4978"/>
                  </a:lnTo>
                  <a:cubicBezTo>
                    <a:pt x="4790" y="4978"/>
                    <a:pt x="4947" y="4821"/>
                    <a:pt x="4947" y="4632"/>
                  </a:cubicBezTo>
                  <a:lnTo>
                    <a:pt x="4947" y="1828"/>
                  </a:lnTo>
                  <a:cubicBezTo>
                    <a:pt x="4979" y="1576"/>
                    <a:pt x="4821" y="1418"/>
                    <a:pt x="4632" y="1418"/>
                  </a:cubicBezTo>
                  <a:lnTo>
                    <a:pt x="3529" y="1418"/>
                  </a:lnTo>
                  <a:cubicBezTo>
                    <a:pt x="3372" y="631"/>
                    <a:pt x="2647"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96;p51">
              <a:extLst>
                <a:ext uri="{FF2B5EF4-FFF2-40B4-BE49-F238E27FC236}">
                  <a16:creationId xmlns:a16="http://schemas.microsoft.com/office/drawing/2014/main" id="{82233CAD-90D9-E887-4C7F-097A30BADCC8}"/>
                </a:ext>
              </a:extLst>
            </p:cNvPr>
            <p:cNvSpPr/>
            <p:nvPr/>
          </p:nvSpPr>
          <p:spPr>
            <a:xfrm>
              <a:off x="-47842400" y="2342000"/>
              <a:ext cx="193000" cy="300875"/>
            </a:xfrm>
            <a:custGeom>
              <a:avLst/>
              <a:gdLst/>
              <a:ahLst/>
              <a:cxnLst/>
              <a:rect l="l" t="t" r="r" b="b"/>
              <a:pathLst>
                <a:path w="7720" h="12035" extrusionOk="0">
                  <a:moveTo>
                    <a:pt x="6995" y="725"/>
                  </a:moveTo>
                  <a:lnTo>
                    <a:pt x="6995" y="1418"/>
                  </a:lnTo>
                  <a:lnTo>
                    <a:pt x="662" y="1418"/>
                  </a:lnTo>
                  <a:lnTo>
                    <a:pt x="662" y="725"/>
                  </a:lnTo>
                  <a:close/>
                  <a:moveTo>
                    <a:pt x="7058" y="2142"/>
                  </a:moveTo>
                  <a:lnTo>
                    <a:pt x="7058" y="8506"/>
                  </a:lnTo>
                  <a:lnTo>
                    <a:pt x="694" y="8506"/>
                  </a:lnTo>
                  <a:lnTo>
                    <a:pt x="694" y="2142"/>
                  </a:lnTo>
                  <a:close/>
                  <a:moveTo>
                    <a:pt x="7058" y="9200"/>
                  </a:moveTo>
                  <a:lnTo>
                    <a:pt x="7058" y="11310"/>
                  </a:lnTo>
                  <a:lnTo>
                    <a:pt x="694" y="11310"/>
                  </a:lnTo>
                  <a:lnTo>
                    <a:pt x="694" y="9200"/>
                  </a:lnTo>
                  <a:close/>
                  <a:moveTo>
                    <a:pt x="347" y="0"/>
                  </a:moveTo>
                  <a:cubicBezTo>
                    <a:pt x="158" y="0"/>
                    <a:pt x="1" y="158"/>
                    <a:pt x="1" y="378"/>
                  </a:cubicBezTo>
                  <a:lnTo>
                    <a:pt x="1" y="11657"/>
                  </a:lnTo>
                  <a:cubicBezTo>
                    <a:pt x="1" y="11877"/>
                    <a:pt x="158" y="12035"/>
                    <a:pt x="347" y="12035"/>
                  </a:cubicBezTo>
                  <a:lnTo>
                    <a:pt x="7373" y="12035"/>
                  </a:lnTo>
                  <a:cubicBezTo>
                    <a:pt x="7562" y="12035"/>
                    <a:pt x="7719" y="11877"/>
                    <a:pt x="7719" y="11657"/>
                  </a:cubicBezTo>
                  <a:lnTo>
                    <a:pt x="7719" y="378"/>
                  </a:lnTo>
                  <a:cubicBezTo>
                    <a:pt x="7719" y="158"/>
                    <a:pt x="7562" y="0"/>
                    <a:pt x="7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97;p51">
              <a:extLst>
                <a:ext uri="{FF2B5EF4-FFF2-40B4-BE49-F238E27FC236}">
                  <a16:creationId xmlns:a16="http://schemas.microsoft.com/office/drawing/2014/main" id="{5B36CB3E-98EB-9D24-CD0A-963AF389B056}"/>
                </a:ext>
              </a:extLst>
            </p:cNvPr>
            <p:cNvSpPr/>
            <p:nvPr/>
          </p:nvSpPr>
          <p:spPr>
            <a:xfrm>
              <a:off x="-47772300" y="2589300"/>
              <a:ext cx="52800" cy="18150"/>
            </a:xfrm>
            <a:custGeom>
              <a:avLst/>
              <a:gdLst/>
              <a:ahLst/>
              <a:cxnLst/>
              <a:rect l="l" t="t" r="r" b="b"/>
              <a:pathLst>
                <a:path w="2112" h="726" extrusionOk="0">
                  <a:moveTo>
                    <a:pt x="347" y="1"/>
                  </a:moveTo>
                  <a:cubicBezTo>
                    <a:pt x="158" y="1"/>
                    <a:pt x="1" y="158"/>
                    <a:pt x="1" y="347"/>
                  </a:cubicBezTo>
                  <a:cubicBezTo>
                    <a:pt x="1" y="568"/>
                    <a:pt x="158" y="725"/>
                    <a:pt x="347" y="725"/>
                  </a:cubicBezTo>
                  <a:lnTo>
                    <a:pt x="1765" y="725"/>
                  </a:lnTo>
                  <a:cubicBezTo>
                    <a:pt x="1954" y="725"/>
                    <a:pt x="2111" y="568"/>
                    <a:pt x="2111" y="347"/>
                  </a:cubicBezTo>
                  <a:cubicBezTo>
                    <a:pt x="2111"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2" name="TextBox 11">
            <a:extLst>
              <a:ext uri="{FF2B5EF4-FFF2-40B4-BE49-F238E27FC236}">
                <a16:creationId xmlns:a16="http://schemas.microsoft.com/office/drawing/2014/main" id="{198C7679-16C7-8C56-D50C-88681ABFAEEA}"/>
              </a:ext>
            </a:extLst>
          </p:cNvPr>
          <p:cNvSpPr txBox="1"/>
          <p:nvPr/>
        </p:nvSpPr>
        <p:spPr>
          <a:xfrm>
            <a:off x="6995765" y="163600"/>
            <a:ext cx="5110400" cy="369332"/>
          </a:xfrm>
          <a:prstGeom prst="rect">
            <a:avLst/>
          </a:prstGeom>
          <a:noFill/>
        </p:spPr>
        <p:txBody>
          <a:bodyPr wrap="square" rtlCol="0">
            <a:spAutoFit/>
          </a:bodyPr>
          <a:lstStyle/>
          <a:p>
            <a:pPr algn="r" rtl="1"/>
            <a:r>
              <a:rPr lang="ar-SA" sz="1800" b="1" dirty="0">
                <a:solidFill>
                  <a:srgbClr val="203E5F"/>
                </a:solidFill>
                <a:latin typeface="Alexandria" charset="0"/>
                <a:cs typeface="Alexandria" charset="0"/>
              </a:rPr>
              <a:t>استخدام الهواتف الذكية للذكاء الاصطناعي</a:t>
            </a:r>
          </a:p>
        </p:txBody>
      </p:sp>
      <p:pic>
        <p:nvPicPr>
          <p:cNvPr id="5" name="Picture 10">
            <a:extLst>
              <a:ext uri="{FF2B5EF4-FFF2-40B4-BE49-F238E27FC236}">
                <a16:creationId xmlns:a16="http://schemas.microsoft.com/office/drawing/2014/main" id="{81585CBF-11F5-D0D5-7059-43138449B7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5508" y="2270233"/>
            <a:ext cx="5049775" cy="28385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74290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9">
                                            <p:txEl>
                                              <p:pRg st="0" end="0"/>
                                            </p:txEl>
                                          </p:spTgt>
                                        </p:tgtEl>
                                        <p:attrNameLst>
                                          <p:attrName>style.visibility</p:attrName>
                                        </p:attrNameLst>
                                      </p:cBhvr>
                                      <p:to>
                                        <p:strVal val="visible"/>
                                      </p:to>
                                    </p:set>
                                    <p:animEffect transition="in" filter="fade">
                                      <p:cBhvr>
                                        <p:cTn id="20" dur="500"/>
                                        <p:tgtEl>
                                          <p:spTgt spid="9">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Effect transition="in" filter="fade">
                                      <p:cBhvr>
                                        <p:cTn id="25" dur="500"/>
                                        <p:tgtEl>
                                          <p:spTgt spid="9">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9">
                                            <p:txEl>
                                              <p:pRg st="4" end="4"/>
                                            </p:txEl>
                                          </p:spTgt>
                                        </p:tgtEl>
                                        <p:attrNameLst>
                                          <p:attrName>style.visibility</p:attrName>
                                        </p:attrNameLst>
                                      </p:cBhvr>
                                      <p:to>
                                        <p:strVal val="visible"/>
                                      </p:to>
                                    </p:set>
                                    <p:animEffect transition="in" filter="fade">
                                      <p:cBhvr>
                                        <p:cTn id="30"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DF58D3-952A-71B2-7633-094AC748D44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84D7BB50-B68F-E003-2664-63243056C466}"/>
              </a:ext>
            </a:extLst>
          </p:cNvPr>
          <p:cNvSpPr txBox="1"/>
          <p:nvPr/>
        </p:nvSpPr>
        <p:spPr>
          <a:xfrm>
            <a:off x="748655" y="1691798"/>
            <a:ext cx="10773423" cy="4887748"/>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رغم الفوائد الكبيرة لتكامل الذكاء الاصطناعي مع صحافة المحمول، هناك تحديات ملحوظة، من أبرزها احتمال </a:t>
            </a:r>
            <a:r>
              <a:rPr lang="ar-SA" sz="2000" dirty="0">
                <a:solidFill>
                  <a:srgbClr val="C00000"/>
                </a:solidFill>
                <a:latin typeface="Alexandria" charset="0"/>
                <a:cs typeface="Alexandria" charset="0"/>
              </a:rPr>
              <a:t>فقدان الحس الإنساني</a:t>
            </a:r>
            <a:r>
              <a:rPr lang="ar-SA" sz="2000" dirty="0">
                <a:latin typeface="Alexandria" charset="0"/>
                <a:cs typeface="Alexandria" charset="0"/>
              </a:rPr>
              <a:t> في معالجة الأخبار، حيث قد تؤدي </a:t>
            </a:r>
            <a:r>
              <a:rPr lang="ar-SA" sz="2000" dirty="0">
                <a:solidFill>
                  <a:srgbClr val="C00000"/>
                </a:solidFill>
                <a:latin typeface="Alexandria" charset="0"/>
                <a:cs typeface="Alexandria" charset="0"/>
              </a:rPr>
              <a:t>الأتمتة</a:t>
            </a:r>
            <a:r>
              <a:rPr lang="ar-SA" sz="2000" dirty="0">
                <a:latin typeface="Alexandria" charset="0"/>
                <a:cs typeface="Alexandria" charset="0"/>
              </a:rPr>
              <a:t> إلى تقديم محتوى يفتقر إلى العمق العاطفي.</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قد يثير </a:t>
            </a:r>
            <a:r>
              <a:rPr lang="ar-SA" sz="2000" dirty="0">
                <a:solidFill>
                  <a:srgbClr val="C00000"/>
                </a:solidFill>
                <a:latin typeface="Alexandria" charset="0"/>
                <a:cs typeface="Alexandria" charset="0"/>
              </a:rPr>
              <a:t>الاعتماد المتزايد</a:t>
            </a:r>
            <a:r>
              <a:rPr lang="ar-SA" sz="2000" dirty="0">
                <a:latin typeface="Alexandria" charset="0"/>
                <a:cs typeface="Alexandria" charset="0"/>
              </a:rPr>
              <a:t> على الذكاء الاصطناعي مخاوف بشأن الخصوصية، لا سيما إذا تم استخدام بيانات المستخدمين بشكل غير مسؤول.</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لكن أيضاً هذا التكامل يوفر فرصًا هائلة، مثل تمكين الصحفيين من التركيز على </a:t>
            </a:r>
            <a:r>
              <a:rPr lang="ar-SA" sz="2000" dirty="0">
                <a:solidFill>
                  <a:srgbClr val="C00000"/>
                </a:solidFill>
                <a:latin typeface="Alexandria" charset="0"/>
                <a:cs typeface="Alexandria" charset="0"/>
              </a:rPr>
              <a:t>الجوانب الإبداعية </a:t>
            </a:r>
            <a:r>
              <a:rPr lang="ar-SA" sz="2000" dirty="0">
                <a:latin typeface="Alexandria" charset="0"/>
                <a:cs typeface="Alexandria" charset="0"/>
              </a:rPr>
              <a:t>في عملهم، بينما تُدار المهام الروتينية بواسطة الذكاء الاصطناعي.</a:t>
            </a:r>
          </a:p>
          <a:p>
            <a:pPr algn="just" rtl="1">
              <a:lnSpc>
                <a:spcPct val="150000"/>
              </a:lnSpc>
            </a:pPr>
            <a:endParaRPr lang="ar-SA" sz="1000" dirty="0">
              <a:latin typeface="Alexandria" charset="0"/>
              <a:cs typeface="Alexandria" charset="0"/>
            </a:endParaRPr>
          </a:p>
          <a:p>
            <a:pPr algn="just" rtl="1">
              <a:lnSpc>
                <a:spcPct val="150000"/>
              </a:lnSpc>
            </a:pPr>
            <a:r>
              <a:rPr lang="ar-SA" sz="2000" dirty="0">
                <a:latin typeface="Alexandria" charset="0"/>
                <a:cs typeface="Alexandria" charset="0"/>
              </a:rPr>
              <a:t>ويُمكن للتقنيات الذكية مساعدة الصحفيين في </a:t>
            </a:r>
            <a:r>
              <a:rPr lang="ar-SA" sz="2000" dirty="0">
                <a:solidFill>
                  <a:srgbClr val="C00000"/>
                </a:solidFill>
                <a:latin typeface="Alexandria" charset="0"/>
                <a:cs typeface="Alexandria" charset="0"/>
              </a:rPr>
              <a:t>الوصول إلى الجمهور</a:t>
            </a:r>
            <a:r>
              <a:rPr lang="ar-SA" sz="2000" dirty="0">
                <a:latin typeface="Alexandria" charset="0"/>
                <a:cs typeface="Alexandria" charset="0"/>
              </a:rPr>
              <a:t> بشكل أعمق من خلال تحليل تفاعلهم مع المحتوى.</a:t>
            </a:r>
          </a:p>
        </p:txBody>
      </p:sp>
      <p:grpSp>
        <p:nvGrpSpPr>
          <p:cNvPr id="2" name="Group 1">
            <a:extLst>
              <a:ext uri="{FF2B5EF4-FFF2-40B4-BE49-F238E27FC236}">
                <a16:creationId xmlns:a16="http://schemas.microsoft.com/office/drawing/2014/main" id="{18982DCE-232D-0A8D-AA2E-429458141DE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2B88FC67-3481-B0A8-0E43-196F4478748F}"/>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0B00468D-C167-59DB-8569-EAE1495A4F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23E6E8A6-F484-EBFE-206F-61D63F3DBDDE}"/>
              </a:ext>
            </a:extLst>
          </p:cNvPr>
          <p:cNvSpPr txBox="1"/>
          <p:nvPr/>
        </p:nvSpPr>
        <p:spPr>
          <a:xfrm>
            <a:off x="709288" y="1098405"/>
            <a:ext cx="10773423"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تحديات وفرص استخدام الذكاء الاصطناعي</a:t>
            </a:r>
          </a:p>
        </p:txBody>
      </p:sp>
      <p:grpSp>
        <p:nvGrpSpPr>
          <p:cNvPr id="7" name="Google Shape;5394;p51">
            <a:extLst>
              <a:ext uri="{FF2B5EF4-FFF2-40B4-BE49-F238E27FC236}">
                <a16:creationId xmlns:a16="http://schemas.microsoft.com/office/drawing/2014/main" id="{C98AD1E8-2398-6D6B-539C-3769393E1805}"/>
              </a:ext>
            </a:extLst>
          </p:cNvPr>
          <p:cNvGrpSpPr/>
          <p:nvPr/>
        </p:nvGrpSpPr>
        <p:grpSpPr>
          <a:xfrm>
            <a:off x="11522078" y="1125485"/>
            <a:ext cx="284533" cy="443569"/>
            <a:chOff x="-47842400" y="2342000"/>
            <a:chExt cx="193000" cy="300875"/>
          </a:xfrm>
        </p:grpSpPr>
        <p:sp>
          <p:nvSpPr>
            <p:cNvPr id="8" name="Google Shape;5395;p51">
              <a:extLst>
                <a:ext uri="{FF2B5EF4-FFF2-40B4-BE49-F238E27FC236}">
                  <a16:creationId xmlns:a16="http://schemas.microsoft.com/office/drawing/2014/main" id="{B3F6441E-274D-ACF9-792F-4E0A33FFBF5A}"/>
                </a:ext>
              </a:extLst>
            </p:cNvPr>
            <p:cNvSpPr/>
            <p:nvPr/>
          </p:nvSpPr>
          <p:spPr>
            <a:xfrm>
              <a:off x="-47809325" y="2412875"/>
              <a:ext cx="124475" cy="124475"/>
            </a:xfrm>
            <a:custGeom>
              <a:avLst/>
              <a:gdLst/>
              <a:ahLst/>
              <a:cxnLst/>
              <a:rect l="l" t="t" r="r" b="b"/>
              <a:pathLst>
                <a:path w="4979" h="4979" extrusionOk="0">
                  <a:moveTo>
                    <a:pt x="1828" y="725"/>
                  </a:moveTo>
                  <a:cubicBezTo>
                    <a:pt x="2301" y="725"/>
                    <a:pt x="2679" y="1009"/>
                    <a:pt x="2805" y="1418"/>
                  </a:cubicBezTo>
                  <a:lnTo>
                    <a:pt x="1828" y="1418"/>
                  </a:lnTo>
                  <a:cubicBezTo>
                    <a:pt x="1639" y="1418"/>
                    <a:pt x="1482" y="1576"/>
                    <a:pt x="1482" y="1796"/>
                  </a:cubicBezTo>
                  <a:lnTo>
                    <a:pt x="1482" y="2773"/>
                  </a:lnTo>
                  <a:cubicBezTo>
                    <a:pt x="1072" y="2647"/>
                    <a:pt x="757" y="2269"/>
                    <a:pt x="757" y="1796"/>
                  </a:cubicBezTo>
                  <a:cubicBezTo>
                    <a:pt x="757" y="1198"/>
                    <a:pt x="1230" y="725"/>
                    <a:pt x="1828" y="725"/>
                  </a:cubicBezTo>
                  <a:close/>
                  <a:moveTo>
                    <a:pt x="2805" y="2143"/>
                  </a:moveTo>
                  <a:cubicBezTo>
                    <a:pt x="2679" y="2458"/>
                    <a:pt x="2458" y="2678"/>
                    <a:pt x="2175" y="2773"/>
                  </a:cubicBezTo>
                  <a:lnTo>
                    <a:pt x="2175" y="2143"/>
                  </a:lnTo>
                  <a:close/>
                  <a:moveTo>
                    <a:pt x="4286" y="2111"/>
                  </a:moveTo>
                  <a:lnTo>
                    <a:pt x="4286" y="4222"/>
                  </a:lnTo>
                  <a:lnTo>
                    <a:pt x="2143" y="4222"/>
                  </a:lnTo>
                  <a:lnTo>
                    <a:pt x="2143" y="3466"/>
                  </a:lnTo>
                  <a:cubicBezTo>
                    <a:pt x="2805" y="3309"/>
                    <a:pt x="3372" y="2804"/>
                    <a:pt x="3529" y="2111"/>
                  </a:cubicBezTo>
                  <a:close/>
                  <a:moveTo>
                    <a:pt x="1797" y="1"/>
                  </a:moveTo>
                  <a:cubicBezTo>
                    <a:pt x="789" y="1"/>
                    <a:pt x="1" y="788"/>
                    <a:pt x="1" y="1796"/>
                  </a:cubicBezTo>
                  <a:cubicBezTo>
                    <a:pt x="1" y="2647"/>
                    <a:pt x="599" y="3372"/>
                    <a:pt x="1450" y="3529"/>
                  </a:cubicBezTo>
                  <a:lnTo>
                    <a:pt x="1450" y="4632"/>
                  </a:lnTo>
                  <a:cubicBezTo>
                    <a:pt x="1450" y="4821"/>
                    <a:pt x="1576" y="4978"/>
                    <a:pt x="1797" y="4978"/>
                  </a:cubicBezTo>
                  <a:lnTo>
                    <a:pt x="4601" y="4978"/>
                  </a:lnTo>
                  <a:cubicBezTo>
                    <a:pt x="4790" y="4978"/>
                    <a:pt x="4947" y="4821"/>
                    <a:pt x="4947" y="4632"/>
                  </a:cubicBezTo>
                  <a:lnTo>
                    <a:pt x="4947" y="1828"/>
                  </a:lnTo>
                  <a:cubicBezTo>
                    <a:pt x="4979" y="1576"/>
                    <a:pt x="4821" y="1418"/>
                    <a:pt x="4632" y="1418"/>
                  </a:cubicBezTo>
                  <a:lnTo>
                    <a:pt x="3529" y="1418"/>
                  </a:lnTo>
                  <a:cubicBezTo>
                    <a:pt x="3372" y="631"/>
                    <a:pt x="2647"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96;p51">
              <a:extLst>
                <a:ext uri="{FF2B5EF4-FFF2-40B4-BE49-F238E27FC236}">
                  <a16:creationId xmlns:a16="http://schemas.microsoft.com/office/drawing/2014/main" id="{BDE62712-63D2-D151-72C4-5F6000D65611}"/>
                </a:ext>
              </a:extLst>
            </p:cNvPr>
            <p:cNvSpPr/>
            <p:nvPr/>
          </p:nvSpPr>
          <p:spPr>
            <a:xfrm>
              <a:off x="-47842400" y="2342000"/>
              <a:ext cx="193000" cy="300875"/>
            </a:xfrm>
            <a:custGeom>
              <a:avLst/>
              <a:gdLst/>
              <a:ahLst/>
              <a:cxnLst/>
              <a:rect l="l" t="t" r="r" b="b"/>
              <a:pathLst>
                <a:path w="7720" h="12035" extrusionOk="0">
                  <a:moveTo>
                    <a:pt x="6995" y="725"/>
                  </a:moveTo>
                  <a:lnTo>
                    <a:pt x="6995" y="1418"/>
                  </a:lnTo>
                  <a:lnTo>
                    <a:pt x="662" y="1418"/>
                  </a:lnTo>
                  <a:lnTo>
                    <a:pt x="662" y="725"/>
                  </a:lnTo>
                  <a:close/>
                  <a:moveTo>
                    <a:pt x="7058" y="2142"/>
                  </a:moveTo>
                  <a:lnTo>
                    <a:pt x="7058" y="8506"/>
                  </a:lnTo>
                  <a:lnTo>
                    <a:pt x="694" y="8506"/>
                  </a:lnTo>
                  <a:lnTo>
                    <a:pt x="694" y="2142"/>
                  </a:lnTo>
                  <a:close/>
                  <a:moveTo>
                    <a:pt x="7058" y="9200"/>
                  </a:moveTo>
                  <a:lnTo>
                    <a:pt x="7058" y="11310"/>
                  </a:lnTo>
                  <a:lnTo>
                    <a:pt x="694" y="11310"/>
                  </a:lnTo>
                  <a:lnTo>
                    <a:pt x="694" y="9200"/>
                  </a:lnTo>
                  <a:close/>
                  <a:moveTo>
                    <a:pt x="347" y="0"/>
                  </a:moveTo>
                  <a:cubicBezTo>
                    <a:pt x="158" y="0"/>
                    <a:pt x="1" y="158"/>
                    <a:pt x="1" y="378"/>
                  </a:cubicBezTo>
                  <a:lnTo>
                    <a:pt x="1" y="11657"/>
                  </a:lnTo>
                  <a:cubicBezTo>
                    <a:pt x="1" y="11877"/>
                    <a:pt x="158" y="12035"/>
                    <a:pt x="347" y="12035"/>
                  </a:cubicBezTo>
                  <a:lnTo>
                    <a:pt x="7373" y="12035"/>
                  </a:lnTo>
                  <a:cubicBezTo>
                    <a:pt x="7562" y="12035"/>
                    <a:pt x="7719" y="11877"/>
                    <a:pt x="7719" y="11657"/>
                  </a:cubicBezTo>
                  <a:lnTo>
                    <a:pt x="7719" y="378"/>
                  </a:lnTo>
                  <a:cubicBezTo>
                    <a:pt x="7719" y="158"/>
                    <a:pt x="7562" y="0"/>
                    <a:pt x="7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97;p51">
              <a:extLst>
                <a:ext uri="{FF2B5EF4-FFF2-40B4-BE49-F238E27FC236}">
                  <a16:creationId xmlns:a16="http://schemas.microsoft.com/office/drawing/2014/main" id="{3B388444-EE1C-98EE-ECEE-8BD831D6E9D3}"/>
                </a:ext>
              </a:extLst>
            </p:cNvPr>
            <p:cNvSpPr/>
            <p:nvPr/>
          </p:nvSpPr>
          <p:spPr>
            <a:xfrm>
              <a:off x="-47772300" y="2589300"/>
              <a:ext cx="52800" cy="18150"/>
            </a:xfrm>
            <a:custGeom>
              <a:avLst/>
              <a:gdLst/>
              <a:ahLst/>
              <a:cxnLst/>
              <a:rect l="l" t="t" r="r" b="b"/>
              <a:pathLst>
                <a:path w="2112" h="726" extrusionOk="0">
                  <a:moveTo>
                    <a:pt x="347" y="1"/>
                  </a:moveTo>
                  <a:cubicBezTo>
                    <a:pt x="158" y="1"/>
                    <a:pt x="1" y="158"/>
                    <a:pt x="1" y="347"/>
                  </a:cubicBezTo>
                  <a:cubicBezTo>
                    <a:pt x="1" y="568"/>
                    <a:pt x="158" y="725"/>
                    <a:pt x="347" y="725"/>
                  </a:cubicBezTo>
                  <a:lnTo>
                    <a:pt x="1765" y="725"/>
                  </a:lnTo>
                  <a:cubicBezTo>
                    <a:pt x="1954" y="725"/>
                    <a:pt x="2111" y="568"/>
                    <a:pt x="2111" y="347"/>
                  </a:cubicBezTo>
                  <a:cubicBezTo>
                    <a:pt x="2111"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2" name="TextBox 11">
            <a:extLst>
              <a:ext uri="{FF2B5EF4-FFF2-40B4-BE49-F238E27FC236}">
                <a16:creationId xmlns:a16="http://schemas.microsoft.com/office/drawing/2014/main" id="{16C5D005-E25B-F3A6-019C-DE6B9B69A08B}"/>
              </a:ext>
            </a:extLst>
          </p:cNvPr>
          <p:cNvSpPr txBox="1"/>
          <p:nvPr/>
        </p:nvSpPr>
        <p:spPr>
          <a:xfrm>
            <a:off x="6995765" y="163600"/>
            <a:ext cx="5110400" cy="369332"/>
          </a:xfrm>
          <a:prstGeom prst="rect">
            <a:avLst/>
          </a:prstGeom>
          <a:noFill/>
        </p:spPr>
        <p:txBody>
          <a:bodyPr wrap="square" rtlCol="0">
            <a:spAutoFit/>
          </a:bodyPr>
          <a:lstStyle/>
          <a:p>
            <a:pPr algn="r" rtl="1"/>
            <a:r>
              <a:rPr lang="ar-SA" sz="1800" b="1" dirty="0">
                <a:solidFill>
                  <a:srgbClr val="203E5F"/>
                </a:solidFill>
                <a:latin typeface="Alexandria" charset="0"/>
                <a:cs typeface="Alexandria" charset="0"/>
              </a:rPr>
              <a:t>استخدام الهواتف الذكية للذكاء الاصطناعي</a:t>
            </a:r>
          </a:p>
        </p:txBody>
      </p:sp>
    </p:spTree>
    <p:extLst>
      <p:ext uri="{BB962C8B-B14F-4D97-AF65-F5344CB8AC3E}">
        <p14:creationId xmlns:p14="http://schemas.microsoft.com/office/powerpoint/2010/main" val="1406187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9">
                                            <p:txEl>
                                              <p:pRg st="2" end="2"/>
                                            </p:txEl>
                                          </p:spTgt>
                                        </p:tgtEl>
                                        <p:attrNameLst>
                                          <p:attrName>style.visibility</p:attrName>
                                        </p:attrNameLst>
                                      </p:cBhvr>
                                      <p:to>
                                        <p:strVal val="visible"/>
                                      </p:to>
                                    </p:set>
                                    <p:animEffect transition="in" filter="fade">
                                      <p:cBhvr>
                                        <p:cTn id="20" dur="500"/>
                                        <p:tgtEl>
                                          <p:spTgt spid="9">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9">
                                            <p:txEl>
                                              <p:pRg st="4" end="4"/>
                                            </p:txEl>
                                          </p:spTgt>
                                        </p:tgtEl>
                                        <p:attrNameLst>
                                          <p:attrName>style.visibility</p:attrName>
                                        </p:attrNameLst>
                                      </p:cBhvr>
                                      <p:to>
                                        <p:strVal val="visible"/>
                                      </p:to>
                                    </p:set>
                                    <p:animEffect transition="in" filter="fade">
                                      <p:cBhvr>
                                        <p:cTn id="25" dur="500"/>
                                        <p:tgtEl>
                                          <p:spTgt spid="9">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9">
                                            <p:txEl>
                                              <p:pRg st="6" end="6"/>
                                            </p:txEl>
                                          </p:spTgt>
                                        </p:tgtEl>
                                        <p:attrNameLst>
                                          <p:attrName>style.visibility</p:attrName>
                                        </p:attrNameLst>
                                      </p:cBhvr>
                                      <p:to>
                                        <p:strVal val="visible"/>
                                      </p:to>
                                    </p:set>
                                    <p:animEffect transition="in" filter="fade">
                                      <p:cBhvr>
                                        <p:cTn id="30"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3206C-D46D-EA55-E12C-12871BD805F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BCD92654-5836-C6F2-873F-5B8BB5986132}"/>
              </a:ext>
            </a:extLst>
          </p:cNvPr>
          <p:cNvSpPr txBox="1"/>
          <p:nvPr/>
        </p:nvSpPr>
        <p:spPr>
          <a:xfrm>
            <a:off x="748655" y="1865224"/>
            <a:ext cx="10773423" cy="3785652"/>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أحدث </a:t>
            </a:r>
            <a:r>
              <a:rPr lang="ar-SA" sz="2000" dirty="0">
                <a:solidFill>
                  <a:srgbClr val="C00000"/>
                </a:solidFill>
                <a:latin typeface="Alexandria" charset="0"/>
                <a:cs typeface="Alexandria" charset="0"/>
              </a:rPr>
              <a:t>تكامل</a:t>
            </a:r>
            <a:r>
              <a:rPr lang="ar-SA" sz="2000" dirty="0">
                <a:latin typeface="Alexandria" charset="0"/>
                <a:cs typeface="Alexandria" charset="0"/>
              </a:rPr>
              <a:t> الذكاء الاصطناعي مع الهواتف الذكية ثورة في مجال صحافة المحمول، وبفضل هذه التقنيات أصبح بإمكان الصحفيين إنتاج محتوى عالي الجودة بسرعة ودقة غير مسبوقتين.</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لكن يجب على العاملين في هذا المجال </a:t>
            </a:r>
            <a:r>
              <a:rPr lang="ar-SA" sz="2000" dirty="0">
                <a:solidFill>
                  <a:srgbClr val="C00000"/>
                </a:solidFill>
                <a:latin typeface="Alexandria" charset="0"/>
                <a:cs typeface="Alexandria" charset="0"/>
              </a:rPr>
              <a:t>الموازنة</a:t>
            </a:r>
            <a:r>
              <a:rPr lang="ar-SA" sz="2000" dirty="0">
                <a:latin typeface="Alexandria" charset="0"/>
                <a:cs typeface="Alexandria" charset="0"/>
              </a:rPr>
              <a:t> بين الاستفادة من هذه الإمكانيات والحفاظ على القيم الصحفية التقليدية مثل المصداقية والموضوعية.</a:t>
            </a:r>
          </a:p>
          <a:p>
            <a:pPr algn="just" rtl="1">
              <a:lnSpc>
                <a:spcPct val="150000"/>
              </a:lnSpc>
            </a:pPr>
            <a:endParaRPr lang="ar-SA" sz="2000" dirty="0">
              <a:latin typeface="Alexandria" charset="0"/>
              <a:cs typeface="Alexandria" charset="0"/>
            </a:endParaRPr>
          </a:p>
          <a:p>
            <a:pPr algn="just" rtl="1">
              <a:lnSpc>
                <a:spcPct val="150000"/>
              </a:lnSpc>
            </a:pPr>
            <a:r>
              <a:rPr lang="ar-SA" sz="2000" dirty="0">
                <a:latin typeface="Alexandria" charset="0"/>
                <a:cs typeface="Alexandria" charset="0"/>
              </a:rPr>
              <a:t>وبالتالي المستقبل يبشر بالمزيد من التطورات، مما يجعل من الضروري </a:t>
            </a:r>
            <a:r>
              <a:rPr lang="ar-SA" sz="2000" dirty="0">
                <a:solidFill>
                  <a:srgbClr val="C00000"/>
                </a:solidFill>
                <a:latin typeface="Alexandria" charset="0"/>
                <a:cs typeface="Alexandria" charset="0"/>
              </a:rPr>
              <a:t>تبني هذه التقنيات</a:t>
            </a:r>
            <a:r>
              <a:rPr lang="ar-SA" sz="2000" dirty="0">
                <a:latin typeface="Alexandria" charset="0"/>
                <a:cs typeface="Alexandria" charset="0"/>
              </a:rPr>
              <a:t> بحذر وإبداع لتحقيق </a:t>
            </a:r>
            <a:r>
              <a:rPr lang="ar-SA" sz="2000" dirty="0">
                <a:solidFill>
                  <a:srgbClr val="C00000"/>
                </a:solidFill>
                <a:latin typeface="Alexandria" charset="0"/>
                <a:cs typeface="Alexandria" charset="0"/>
              </a:rPr>
              <a:t>أفضل النتائج</a:t>
            </a:r>
            <a:r>
              <a:rPr lang="ar-SA" sz="2000" dirty="0">
                <a:latin typeface="Alexandria" charset="0"/>
                <a:cs typeface="Alexandria" charset="0"/>
              </a:rPr>
              <a:t>.</a:t>
            </a:r>
          </a:p>
        </p:txBody>
      </p:sp>
      <p:grpSp>
        <p:nvGrpSpPr>
          <p:cNvPr id="2" name="Group 1">
            <a:extLst>
              <a:ext uri="{FF2B5EF4-FFF2-40B4-BE49-F238E27FC236}">
                <a16:creationId xmlns:a16="http://schemas.microsoft.com/office/drawing/2014/main" id="{A8A7E9AD-3B49-67F5-5957-2F51816DD2C8}"/>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135984C-3DA6-9900-1731-C70235169E73}"/>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50C63AD-BBD0-FCE9-6476-424B3EF774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6" name="TextBox 5">
            <a:extLst>
              <a:ext uri="{FF2B5EF4-FFF2-40B4-BE49-F238E27FC236}">
                <a16:creationId xmlns:a16="http://schemas.microsoft.com/office/drawing/2014/main" id="{92ADD237-2DC6-7439-97AA-C31362524207}"/>
              </a:ext>
            </a:extLst>
          </p:cNvPr>
          <p:cNvSpPr txBox="1"/>
          <p:nvPr/>
        </p:nvSpPr>
        <p:spPr>
          <a:xfrm>
            <a:off x="709288" y="1098405"/>
            <a:ext cx="10773423" cy="461665"/>
          </a:xfrm>
          <a:prstGeom prst="rect">
            <a:avLst/>
          </a:prstGeom>
          <a:noFill/>
        </p:spPr>
        <p:txBody>
          <a:bodyPr wrap="square" rtlCol="0">
            <a:spAutoFit/>
          </a:bodyPr>
          <a:lstStyle/>
          <a:p>
            <a:pPr algn="r" rtl="1"/>
            <a:r>
              <a:rPr lang="ar-SA" sz="2400" b="1" dirty="0">
                <a:solidFill>
                  <a:srgbClr val="203E5F"/>
                </a:solidFill>
                <a:latin typeface="Alexandria" charset="0"/>
                <a:cs typeface="Alexandria" charset="0"/>
              </a:rPr>
              <a:t>ملخص لما سبق</a:t>
            </a:r>
          </a:p>
        </p:txBody>
      </p:sp>
      <p:grpSp>
        <p:nvGrpSpPr>
          <p:cNvPr id="7" name="Google Shape;5394;p51">
            <a:extLst>
              <a:ext uri="{FF2B5EF4-FFF2-40B4-BE49-F238E27FC236}">
                <a16:creationId xmlns:a16="http://schemas.microsoft.com/office/drawing/2014/main" id="{74C65096-8BC8-C022-5DAB-87987852EA38}"/>
              </a:ext>
            </a:extLst>
          </p:cNvPr>
          <p:cNvGrpSpPr/>
          <p:nvPr/>
        </p:nvGrpSpPr>
        <p:grpSpPr>
          <a:xfrm>
            <a:off x="11522078" y="1125485"/>
            <a:ext cx="284533" cy="443569"/>
            <a:chOff x="-47842400" y="2342000"/>
            <a:chExt cx="193000" cy="300875"/>
          </a:xfrm>
        </p:grpSpPr>
        <p:sp>
          <p:nvSpPr>
            <p:cNvPr id="8" name="Google Shape;5395;p51">
              <a:extLst>
                <a:ext uri="{FF2B5EF4-FFF2-40B4-BE49-F238E27FC236}">
                  <a16:creationId xmlns:a16="http://schemas.microsoft.com/office/drawing/2014/main" id="{D407C3B4-F03E-AE8E-93C2-57BA7E628EF5}"/>
                </a:ext>
              </a:extLst>
            </p:cNvPr>
            <p:cNvSpPr/>
            <p:nvPr/>
          </p:nvSpPr>
          <p:spPr>
            <a:xfrm>
              <a:off x="-47809325" y="2412875"/>
              <a:ext cx="124475" cy="124475"/>
            </a:xfrm>
            <a:custGeom>
              <a:avLst/>
              <a:gdLst/>
              <a:ahLst/>
              <a:cxnLst/>
              <a:rect l="l" t="t" r="r" b="b"/>
              <a:pathLst>
                <a:path w="4979" h="4979" extrusionOk="0">
                  <a:moveTo>
                    <a:pt x="1828" y="725"/>
                  </a:moveTo>
                  <a:cubicBezTo>
                    <a:pt x="2301" y="725"/>
                    <a:pt x="2679" y="1009"/>
                    <a:pt x="2805" y="1418"/>
                  </a:cubicBezTo>
                  <a:lnTo>
                    <a:pt x="1828" y="1418"/>
                  </a:lnTo>
                  <a:cubicBezTo>
                    <a:pt x="1639" y="1418"/>
                    <a:pt x="1482" y="1576"/>
                    <a:pt x="1482" y="1796"/>
                  </a:cubicBezTo>
                  <a:lnTo>
                    <a:pt x="1482" y="2773"/>
                  </a:lnTo>
                  <a:cubicBezTo>
                    <a:pt x="1072" y="2647"/>
                    <a:pt x="757" y="2269"/>
                    <a:pt x="757" y="1796"/>
                  </a:cubicBezTo>
                  <a:cubicBezTo>
                    <a:pt x="757" y="1198"/>
                    <a:pt x="1230" y="725"/>
                    <a:pt x="1828" y="725"/>
                  </a:cubicBezTo>
                  <a:close/>
                  <a:moveTo>
                    <a:pt x="2805" y="2143"/>
                  </a:moveTo>
                  <a:cubicBezTo>
                    <a:pt x="2679" y="2458"/>
                    <a:pt x="2458" y="2678"/>
                    <a:pt x="2175" y="2773"/>
                  </a:cubicBezTo>
                  <a:lnTo>
                    <a:pt x="2175" y="2143"/>
                  </a:lnTo>
                  <a:close/>
                  <a:moveTo>
                    <a:pt x="4286" y="2111"/>
                  </a:moveTo>
                  <a:lnTo>
                    <a:pt x="4286" y="4222"/>
                  </a:lnTo>
                  <a:lnTo>
                    <a:pt x="2143" y="4222"/>
                  </a:lnTo>
                  <a:lnTo>
                    <a:pt x="2143" y="3466"/>
                  </a:lnTo>
                  <a:cubicBezTo>
                    <a:pt x="2805" y="3309"/>
                    <a:pt x="3372" y="2804"/>
                    <a:pt x="3529" y="2111"/>
                  </a:cubicBezTo>
                  <a:close/>
                  <a:moveTo>
                    <a:pt x="1797" y="1"/>
                  </a:moveTo>
                  <a:cubicBezTo>
                    <a:pt x="789" y="1"/>
                    <a:pt x="1" y="788"/>
                    <a:pt x="1" y="1796"/>
                  </a:cubicBezTo>
                  <a:cubicBezTo>
                    <a:pt x="1" y="2647"/>
                    <a:pt x="599" y="3372"/>
                    <a:pt x="1450" y="3529"/>
                  </a:cubicBezTo>
                  <a:lnTo>
                    <a:pt x="1450" y="4632"/>
                  </a:lnTo>
                  <a:cubicBezTo>
                    <a:pt x="1450" y="4821"/>
                    <a:pt x="1576" y="4978"/>
                    <a:pt x="1797" y="4978"/>
                  </a:cubicBezTo>
                  <a:lnTo>
                    <a:pt x="4601" y="4978"/>
                  </a:lnTo>
                  <a:cubicBezTo>
                    <a:pt x="4790" y="4978"/>
                    <a:pt x="4947" y="4821"/>
                    <a:pt x="4947" y="4632"/>
                  </a:cubicBezTo>
                  <a:lnTo>
                    <a:pt x="4947" y="1828"/>
                  </a:lnTo>
                  <a:cubicBezTo>
                    <a:pt x="4979" y="1576"/>
                    <a:pt x="4821" y="1418"/>
                    <a:pt x="4632" y="1418"/>
                  </a:cubicBezTo>
                  <a:lnTo>
                    <a:pt x="3529" y="1418"/>
                  </a:lnTo>
                  <a:cubicBezTo>
                    <a:pt x="3372" y="631"/>
                    <a:pt x="2647"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396;p51">
              <a:extLst>
                <a:ext uri="{FF2B5EF4-FFF2-40B4-BE49-F238E27FC236}">
                  <a16:creationId xmlns:a16="http://schemas.microsoft.com/office/drawing/2014/main" id="{424FA5FF-85ED-4F71-23BA-7213D5F06E61}"/>
                </a:ext>
              </a:extLst>
            </p:cNvPr>
            <p:cNvSpPr/>
            <p:nvPr/>
          </p:nvSpPr>
          <p:spPr>
            <a:xfrm>
              <a:off x="-47842400" y="2342000"/>
              <a:ext cx="193000" cy="300875"/>
            </a:xfrm>
            <a:custGeom>
              <a:avLst/>
              <a:gdLst/>
              <a:ahLst/>
              <a:cxnLst/>
              <a:rect l="l" t="t" r="r" b="b"/>
              <a:pathLst>
                <a:path w="7720" h="12035" extrusionOk="0">
                  <a:moveTo>
                    <a:pt x="6995" y="725"/>
                  </a:moveTo>
                  <a:lnTo>
                    <a:pt x="6995" y="1418"/>
                  </a:lnTo>
                  <a:lnTo>
                    <a:pt x="662" y="1418"/>
                  </a:lnTo>
                  <a:lnTo>
                    <a:pt x="662" y="725"/>
                  </a:lnTo>
                  <a:close/>
                  <a:moveTo>
                    <a:pt x="7058" y="2142"/>
                  </a:moveTo>
                  <a:lnTo>
                    <a:pt x="7058" y="8506"/>
                  </a:lnTo>
                  <a:lnTo>
                    <a:pt x="694" y="8506"/>
                  </a:lnTo>
                  <a:lnTo>
                    <a:pt x="694" y="2142"/>
                  </a:lnTo>
                  <a:close/>
                  <a:moveTo>
                    <a:pt x="7058" y="9200"/>
                  </a:moveTo>
                  <a:lnTo>
                    <a:pt x="7058" y="11310"/>
                  </a:lnTo>
                  <a:lnTo>
                    <a:pt x="694" y="11310"/>
                  </a:lnTo>
                  <a:lnTo>
                    <a:pt x="694" y="9200"/>
                  </a:lnTo>
                  <a:close/>
                  <a:moveTo>
                    <a:pt x="347" y="0"/>
                  </a:moveTo>
                  <a:cubicBezTo>
                    <a:pt x="158" y="0"/>
                    <a:pt x="1" y="158"/>
                    <a:pt x="1" y="378"/>
                  </a:cubicBezTo>
                  <a:lnTo>
                    <a:pt x="1" y="11657"/>
                  </a:lnTo>
                  <a:cubicBezTo>
                    <a:pt x="1" y="11877"/>
                    <a:pt x="158" y="12035"/>
                    <a:pt x="347" y="12035"/>
                  </a:cubicBezTo>
                  <a:lnTo>
                    <a:pt x="7373" y="12035"/>
                  </a:lnTo>
                  <a:cubicBezTo>
                    <a:pt x="7562" y="12035"/>
                    <a:pt x="7719" y="11877"/>
                    <a:pt x="7719" y="11657"/>
                  </a:cubicBezTo>
                  <a:lnTo>
                    <a:pt x="7719" y="378"/>
                  </a:lnTo>
                  <a:cubicBezTo>
                    <a:pt x="7719" y="158"/>
                    <a:pt x="7562" y="0"/>
                    <a:pt x="7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397;p51">
              <a:extLst>
                <a:ext uri="{FF2B5EF4-FFF2-40B4-BE49-F238E27FC236}">
                  <a16:creationId xmlns:a16="http://schemas.microsoft.com/office/drawing/2014/main" id="{ED6FD909-A981-4178-81C0-AEAD46F8AB34}"/>
                </a:ext>
              </a:extLst>
            </p:cNvPr>
            <p:cNvSpPr/>
            <p:nvPr/>
          </p:nvSpPr>
          <p:spPr>
            <a:xfrm>
              <a:off x="-47772300" y="2589300"/>
              <a:ext cx="52800" cy="18150"/>
            </a:xfrm>
            <a:custGeom>
              <a:avLst/>
              <a:gdLst/>
              <a:ahLst/>
              <a:cxnLst/>
              <a:rect l="l" t="t" r="r" b="b"/>
              <a:pathLst>
                <a:path w="2112" h="726" extrusionOk="0">
                  <a:moveTo>
                    <a:pt x="347" y="1"/>
                  </a:moveTo>
                  <a:cubicBezTo>
                    <a:pt x="158" y="1"/>
                    <a:pt x="1" y="158"/>
                    <a:pt x="1" y="347"/>
                  </a:cubicBezTo>
                  <a:cubicBezTo>
                    <a:pt x="1" y="568"/>
                    <a:pt x="158" y="725"/>
                    <a:pt x="347" y="725"/>
                  </a:cubicBezTo>
                  <a:lnTo>
                    <a:pt x="1765" y="725"/>
                  </a:lnTo>
                  <a:cubicBezTo>
                    <a:pt x="1954" y="725"/>
                    <a:pt x="2111" y="568"/>
                    <a:pt x="2111" y="347"/>
                  </a:cubicBezTo>
                  <a:cubicBezTo>
                    <a:pt x="2111" y="158"/>
                    <a:pt x="1954"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
        <p:nvSpPr>
          <p:cNvPr id="12" name="TextBox 11">
            <a:extLst>
              <a:ext uri="{FF2B5EF4-FFF2-40B4-BE49-F238E27FC236}">
                <a16:creationId xmlns:a16="http://schemas.microsoft.com/office/drawing/2014/main" id="{E3A6CEC5-281D-EBF5-124C-659A557A1B8C}"/>
              </a:ext>
            </a:extLst>
          </p:cNvPr>
          <p:cNvSpPr txBox="1"/>
          <p:nvPr/>
        </p:nvSpPr>
        <p:spPr>
          <a:xfrm>
            <a:off x="6995765" y="163600"/>
            <a:ext cx="5110400" cy="369332"/>
          </a:xfrm>
          <a:prstGeom prst="rect">
            <a:avLst/>
          </a:prstGeom>
          <a:noFill/>
        </p:spPr>
        <p:txBody>
          <a:bodyPr wrap="square" rtlCol="0">
            <a:spAutoFit/>
          </a:bodyPr>
          <a:lstStyle/>
          <a:p>
            <a:pPr algn="r" rtl="1"/>
            <a:r>
              <a:rPr lang="ar-SA" sz="1800" b="1" dirty="0">
                <a:solidFill>
                  <a:srgbClr val="203E5F"/>
                </a:solidFill>
                <a:latin typeface="Alexandria" charset="0"/>
                <a:cs typeface="Alexandria" charset="0"/>
              </a:rPr>
              <a:t>استخدام الهواتف الذكية للذكاء الاصطناعي</a:t>
            </a:r>
          </a:p>
        </p:txBody>
      </p:sp>
    </p:spTree>
    <p:extLst>
      <p:ext uri="{BB962C8B-B14F-4D97-AF65-F5344CB8AC3E}">
        <p14:creationId xmlns:p14="http://schemas.microsoft.com/office/powerpoint/2010/main" val="1044210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9">
                                            <p:txEl>
                                              <p:pRg st="2" end="2"/>
                                            </p:txEl>
                                          </p:spTgt>
                                        </p:tgtEl>
                                        <p:attrNameLst>
                                          <p:attrName>style.visibility</p:attrName>
                                        </p:attrNameLst>
                                      </p:cBhvr>
                                      <p:to>
                                        <p:strVal val="visible"/>
                                      </p:to>
                                    </p:set>
                                    <p:animEffect transition="in" filter="fade">
                                      <p:cBhvr>
                                        <p:cTn id="20" dur="500"/>
                                        <p:tgtEl>
                                          <p:spTgt spid="9">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9">
                                            <p:txEl>
                                              <p:pRg st="4" end="4"/>
                                            </p:txEl>
                                          </p:spTgt>
                                        </p:tgtEl>
                                        <p:attrNameLst>
                                          <p:attrName>style.visibility</p:attrName>
                                        </p:attrNameLst>
                                      </p:cBhvr>
                                      <p:to>
                                        <p:strVal val="visible"/>
                                      </p:to>
                                    </p:set>
                                    <p:animEffect transition="in" filter="fade">
                                      <p:cBhvr>
                                        <p:cTn id="25"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1466193" y="2222595"/>
            <a:ext cx="9539820" cy="3733586"/>
          </a:xfrm>
          <a:prstGeom prst="rect">
            <a:avLst/>
          </a:prstGeom>
          <a:noFill/>
        </p:spPr>
        <p:txBody>
          <a:bodyPr wrap="square" rtlCol="0">
            <a:spAutoFit/>
          </a:bodyPr>
          <a:lstStyle/>
          <a:p>
            <a:pPr marL="285750" indent="-285750" algn="just" rtl="1">
              <a:lnSpc>
                <a:spcPct val="150000"/>
              </a:lnSpc>
              <a:buFontTx/>
              <a:buChar char="-"/>
            </a:pPr>
            <a:r>
              <a:rPr lang="ar-SA" sz="2000" dirty="0">
                <a:latin typeface="Alexandria" charset="0"/>
                <a:cs typeface="Alexandria" charset="0"/>
              </a:rPr>
              <a:t>تعرفنا على استخدمات الهاتف المحمول في مراحله المختلفة منذ بدايات ظهور هذا المنتج، مروراَ بتطور صناعته وامكانياته الاتصالية التي قادته ليكون أحد أهم أدوات الإنتاج الصحفي في العصر الحالي.</a:t>
            </a:r>
          </a:p>
          <a:p>
            <a:pPr marL="285750" indent="-285750" algn="just" rtl="1">
              <a:lnSpc>
                <a:spcPct val="150000"/>
              </a:lnSpc>
              <a:buFontTx/>
              <a:buChar char="-"/>
            </a:pPr>
            <a:endParaRPr lang="ar-SA" sz="1000" dirty="0">
              <a:latin typeface="Alexandria" charset="0"/>
              <a:cs typeface="Alexandria" charset="0"/>
            </a:endParaRPr>
          </a:p>
          <a:p>
            <a:pPr marL="285750" indent="-285750" algn="just" rtl="1">
              <a:lnSpc>
                <a:spcPct val="150000"/>
              </a:lnSpc>
              <a:buFontTx/>
              <a:buChar char="-"/>
            </a:pPr>
            <a:r>
              <a:rPr lang="ar-SA" sz="2000" dirty="0">
                <a:latin typeface="Alexandria" charset="0"/>
                <a:cs typeface="Alexandria" charset="0"/>
              </a:rPr>
              <a:t>ناقشنا موضوع استخدام الهاتف كوسيلة لإنتاج وعرض المحتوى الإعلامي، مع استكشاف دور الهاتف كمصدر للحصول على المعلومات.</a:t>
            </a:r>
          </a:p>
          <a:p>
            <a:pPr marL="285750" indent="-285750" algn="just" rtl="1">
              <a:lnSpc>
                <a:spcPct val="150000"/>
              </a:lnSpc>
              <a:buFontTx/>
              <a:buChar char="-"/>
            </a:pPr>
            <a:endParaRPr lang="ar-SA" sz="1000" dirty="0">
              <a:latin typeface="Alexandria" charset="0"/>
              <a:cs typeface="Alexandria" charset="0"/>
            </a:endParaRPr>
          </a:p>
          <a:p>
            <a:pPr marL="285750" indent="-285750" algn="just" rtl="1">
              <a:lnSpc>
                <a:spcPct val="150000"/>
              </a:lnSpc>
              <a:buFontTx/>
              <a:buChar char="-"/>
            </a:pPr>
            <a:r>
              <a:rPr lang="ar-SA" sz="2000" dirty="0">
                <a:latin typeface="Alexandria" charset="0"/>
                <a:cs typeface="Alexandria" charset="0"/>
              </a:rPr>
              <a:t>تحدثنا عن الهاتف كوسيلة إعلامية حديثة ومتطورة، وتناولنا هذا التطور في مختلف المراحل وصولاً لعصر الذكاء الاصطناعي.</a:t>
            </a:r>
          </a:p>
        </p:txBody>
      </p:sp>
      <p:sp>
        <p:nvSpPr>
          <p:cNvPr id="5" name="TextBox 4">
            <a:extLst>
              <a:ext uri="{FF2B5EF4-FFF2-40B4-BE49-F238E27FC236}">
                <a16:creationId xmlns:a16="http://schemas.microsoft.com/office/drawing/2014/main" id="{3734E875-CCB0-DE57-CBD4-D7AA1B9A9C0F}"/>
              </a:ext>
            </a:extLst>
          </p:cNvPr>
          <p:cNvSpPr txBox="1"/>
          <p:nvPr/>
        </p:nvSpPr>
        <p:spPr>
          <a:xfrm>
            <a:off x="7030633" y="1401484"/>
            <a:ext cx="3790336"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ملخص المحاضرة الثانية</a:t>
            </a:r>
          </a:p>
        </p:txBody>
      </p:sp>
      <p:grpSp>
        <p:nvGrpSpPr>
          <p:cNvPr id="2" name="Group 1">
            <a:extLst>
              <a:ext uri="{FF2B5EF4-FFF2-40B4-BE49-F238E27FC236}">
                <a16:creationId xmlns:a16="http://schemas.microsoft.com/office/drawing/2014/main" id="{22510F3F-C8A4-240E-09E7-2151C086FA8B}"/>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D7862C1-E8F8-DF32-B04F-AB3932C7208F}"/>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23CAC4AD-40D0-A0F0-3910-0548D2711F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3857173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2" end="2"/>
                                            </p:txEl>
                                          </p:spTgt>
                                        </p:tgtEl>
                                        <p:attrNameLst>
                                          <p:attrName>style.visibility</p:attrName>
                                        </p:attrNameLst>
                                      </p:cBhvr>
                                      <p:to>
                                        <p:strVal val="visible"/>
                                      </p:to>
                                    </p:set>
                                    <p:animEffect transition="in" filter="fade">
                                      <p:cBhvr>
                                        <p:cTn id="21" dur="1000"/>
                                        <p:tgtEl>
                                          <p:spTgt spid="9">
                                            <p:txEl>
                                              <p:pRg st="2" end="2"/>
                                            </p:txEl>
                                          </p:spTgt>
                                        </p:tgtEl>
                                      </p:cBhvr>
                                    </p:animEffect>
                                    <p:anim calcmode="lin" valueType="num">
                                      <p:cBhvr>
                                        <p:cTn id="22"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4" end="4"/>
                                            </p:txEl>
                                          </p:spTgt>
                                        </p:tgtEl>
                                        <p:attrNameLst>
                                          <p:attrName>style.visibility</p:attrName>
                                        </p:attrNameLst>
                                      </p:cBhvr>
                                      <p:to>
                                        <p:strVal val="visible"/>
                                      </p:to>
                                    </p:set>
                                    <p:animEffect transition="in" filter="fade">
                                      <p:cBhvr>
                                        <p:cTn id="28" dur="1000"/>
                                        <p:tgtEl>
                                          <p:spTgt spid="9">
                                            <p:txEl>
                                              <p:pRg st="4" end="4"/>
                                            </p:txEl>
                                          </p:spTgt>
                                        </p:tgtEl>
                                      </p:cBhvr>
                                    </p:animEffect>
                                    <p:anim calcmode="lin" valueType="num">
                                      <p:cBhvr>
                                        <p:cTn id="29" dur="1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9285C4CB-442B-B6EB-EF4E-B97156993112}"/>
              </a:ext>
            </a:extLst>
          </p:cNvPr>
          <p:cNvSpPr txBox="1"/>
          <p:nvPr/>
        </p:nvSpPr>
        <p:spPr>
          <a:xfrm>
            <a:off x="1592827" y="3045239"/>
            <a:ext cx="8465572" cy="2464008"/>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في </a:t>
            </a:r>
            <a:r>
              <a:rPr lang="ar-SA" sz="2000" b="1" dirty="0">
                <a:solidFill>
                  <a:srgbClr val="203E5F"/>
                </a:solidFill>
                <a:latin typeface="Alexandria" charset="0"/>
                <a:cs typeface="Alexandria" charset="0"/>
              </a:rPr>
              <a:t>المحاضرة القادمة - المحاضرة رقم (3)</a:t>
            </a:r>
            <a:r>
              <a:rPr lang="ar-SA" sz="2000" b="1" dirty="0">
                <a:latin typeface="Alexandria" charset="0"/>
                <a:cs typeface="Alexandria" charset="0"/>
              </a:rPr>
              <a:t> </a:t>
            </a:r>
            <a:r>
              <a:rPr lang="ar-SA" sz="2000" dirty="0">
                <a:latin typeface="Alexandria" charset="0"/>
                <a:cs typeface="Alexandria" charset="0"/>
              </a:rPr>
              <a:t>نتحدث عن كيفية إعداد وتحرير المحتوى الصحفي عبر الهاتف المحمول، ونتناول أساسيات العمل الصحفي بواسطة الهاتف المحمول، ونناقش أساليب استخدامات الهواة والمحترفين لصحافة الهاتف المحمول.</a:t>
            </a:r>
          </a:p>
        </p:txBody>
      </p:sp>
      <p:sp>
        <p:nvSpPr>
          <p:cNvPr id="5" name="TextBox 4">
            <a:extLst>
              <a:ext uri="{FF2B5EF4-FFF2-40B4-BE49-F238E27FC236}">
                <a16:creationId xmlns:a16="http://schemas.microsoft.com/office/drawing/2014/main" id="{D5CE1467-A155-883F-7A4A-6B456FEA5FD7}"/>
              </a:ext>
            </a:extLst>
          </p:cNvPr>
          <p:cNvSpPr txBox="1"/>
          <p:nvPr/>
        </p:nvSpPr>
        <p:spPr>
          <a:xfrm>
            <a:off x="4778476" y="1901671"/>
            <a:ext cx="5279923" cy="829651"/>
          </a:xfrm>
          <a:prstGeom prst="rect">
            <a:avLst/>
          </a:prstGeom>
          <a:noFill/>
        </p:spPr>
        <p:txBody>
          <a:bodyPr wrap="square" rtlCol="0">
            <a:spAutoFit/>
          </a:bodyPr>
          <a:lstStyle/>
          <a:p>
            <a:pPr algn="r" rtl="1">
              <a:lnSpc>
                <a:spcPct val="150000"/>
              </a:lnSpc>
            </a:pPr>
            <a:r>
              <a:rPr lang="ar-SA" sz="3600" b="1" dirty="0">
                <a:solidFill>
                  <a:srgbClr val="203E5F"/>
                </a:solidFill>
                <a:latin typeface="Alexandria" charset="0"/>
                <a:cs typeface="Alexandria" charset="0"/>
              </a:rPr>
              <a:t>تقديم للمحاضرة الثالثة</a:t>
            </a:r>
          </a:p>
        </p:txBody>
      </p:sp>
      <p:grpSp>
        <p:nvGrpSpPr>
          <p:cNvPr id="6" name="Group 5">
            <a:extLst>
              <a:ext uri="{FF2B5EF4-FFF2-40B4-BE49-F238E27FC236}">
                <a16:creationId xmlns:a16="http://schemas.microsoft.com/office/drawing/2014/main" id="{62A6CF79-480E-795F-0296-973D67B2D66F}"/>
              </a:ext>
            </a:extLst>
          </p:cNvPr>
          <p:cNvGrpSpPr/>
          <p:nvPr/>
        </p:nvGrpSpPr>
        <p:grpSpPr>
          <a:xfrm>
            <a:off x="180431" y="79526"/>
            <a:ext cx="12011570" cy="1076343"/>
            <a:chOff x="180431" y="79526"/>
            <a:chExt cx="12011570" cy="1076343"/>
          </a:xfrm>
        </p:grpSpPr>
        <p:sp>
          <p:nvSpPr>
            <p:cNvPr id="7" name="Rectangle 6">
              <a:extLst>
                <a:ext uri="{FF2B5EF4-FFF2-40B4-BE49-F238E27FC236}">
                  <a16:creationId xmlns:a16="http://schemas.microsoft.com/office/drawing/2014/main" id="{07212E3C-DA40-2B80-FAC9-40FEC5CB3B9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1B29E8A-8E2C-CE76-162D-D46DAC6460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schemas.openxmlformats.org/package/2006/metadata/core-properties"/>
    <ds:schemaRef ds:uri="http://purl.org/dc/dcmitype/"/>
    <ds:schemaRef ds:uri="688354b5-287c-4cda-825e-1d7935aea40e"/>
    <ds:schemaRef ds:uri="http://purl.org/dc/terms/"/>
    <ds:schemaRef ds:uri="http://purl.org/dc/elements/1.1/"/>
    <ds:schemaRef ds:uri="http://www.w3.org/XML/1998/namespace"/>
    <ds:schemaRef ds:uri="http://schemas.microsoft.com/office/infopath/2007/PartnerControls"/>
    <ds:schemaRef ds:uri="aca13214-df29-4e3c-a050-857c0bf7bd8e"/>
    <ds:schemaRef ds:uri="http://schemas.microsoft.com/office/2006/metadata/propertie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1C5D50C9-BBD4-4AA4-B2A1-CD0D67B285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1750</TotalTime>
  <Words>4328</Words>
  <Application>Microsoft Office PowerPoint</Application>
  <PresentationFormat>Widescreen</PresentationFormat>
  <Paragraphs>356</Paragraphs>
  <Slides>56</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56</vt:i4>
      </vt:variant>
    </vt:vector>
  </HeadingPairs>
  <TitlesOfParts>
    <vt:vector size="61"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SHAFIG</cp:lastModifiedBy>
  <cp:revision>224</cp:revision>
  <cp:lastPrinted>2025-01-19T10:03:35Z</cp:lastPrinted>
  <dcterms:created xsi:type="dcterms:W3CDTF">2023-04-29T09:08:00Z</dcterms:created>
  <dcterms:modified xsi:type="dcterms:W3CDTF">2025-01-27T12:08:04Z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