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03" r:id="rId3"/>
    <p:sldId id="271" r:id="rId4"/>
    <p:sldId id="313" r:id="rId5"/>
    <p:sldId id="276" r:id="rId6"/>
    <p:sldId id="256" r:id="rId7"/>
    <p:sldId id="481" r:id="rId8"/>
    <p:sldId id="482" r:id="rId9"/>
    <p:sldId id="483" r:id="rId10"/>
    <p:sldId id="484" r:id="rId11"/>
    <p:sldId id="495" r:id="rId12"/>
    <p:sldId id="496" r:id="rId13"/>
    <p:sldId id="497" r:id="rId14"/>
    <p:sldId id="498" r:id="rId15"/>
    <p:sldId id="485" r:id="rId16"/>
    <p:sldId id="486" r:id="rId17"/>
    <p:sldId id="487" r:id="rId18"/>
    <p:sldId id="488" r:id="rId19"/>
    <p:sldId id="489" r:id="rId20"/>
    <p:sldId id="490" r:id="rId21"/>
    <p:sldId id="491" r:id="rId22"/>
    <p:sldId id="492" r:id="rId23"/>
    <p:sldId id="493" r:id="rId24"/>
    <p:sldId id="494" r:id="rId25"/>
    <p:sldId id="499" r:id="rId26"/>
    <p:sldId id="500" r:id="rId27"/>
    <p:sldId id="501" r:id="rId28"/>
    <p:sldId id="502" r:id="rId29"/>
    <p:sldId id="503" r:id="rId30"/>
    <p:sldId id="505" r:id="rId31"/>
    <p:sldId id="512"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483"/>
            <p14:sldId id="484"/>
            <p14:sldId id="495"/>
            <p14:sldId id="496"/>
            <p14:sldId id="497"/>
            <p14:sldId id="498"/>
            <p14:sldId id="485"/>
            <p14:sldId id="486"/>
            <p14:sldId id="487"/>
            <p14:sldId id="488"/>
            <p14:sldId id="489"/>
            <p14:sldId id="490"/>
            <p14:sldId id="491"/>
            <p14:sldId id="492"/>
            <p14:sldId id="493"/>
            <p14:sldId id="494"/>
            <p14:sldId id="499"/>
            <p14:sldId id="500"/>
            <p14:sldId id="501"/>
            <p14:sldId id="502"/>
            <p14:sldId id="503"/>
            <p14:sldId id="505"/>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1" d="100"/>
          <a:sy n="101" d="100"/>
        </p:scale>
        <p:origin x="87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jpeg"/><Relationship Id="rId7" Type="http://schemas.openxmlformats.org/officeDocument/2006/relationships/image" Target="../media/image9.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4.jpeg"/><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jpe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872034"/>
          </a:xfrm>
          <a:prstGeom prst="rect">
            <a:avLst/>
          </a:prstGeom>
          <a:noFill/>
        </p:spPr>
        <p:txBody>
          <a:bodyPr wrap="square" rtlCol="0">
            <a:spAutoFit/>
          </a:bodyPr>
          <a:lstStyle/>
          <a:p>
            <a:pPr algn="ctr">
              <a:lnSpc>
                <a:spcPct val="150000"/>
              </a:lnSpc>
            </a:pPr>
            <a:r>
              <a:rPr lang="en-US" b="1" dirty="0">
                <a:solidFill>
                  <a:srgbClr val="2D3956"/>
                </a:solidFill>
                <a:latin typeface="Tajawal Medium" panose="00000600000000000000" pitchFamily="2" charset="-78"/>
                <a:cs typeface="Tajawal Medium" panose="00000600000000000000" pitchFamily="2" charset="-78"/>
              </a:rPr>
              <a:t>Prepared by </a:t>
            </a:r>
          </a:p>
          <a:p>
            <a:pPr algn="ctr">
              <a:lnSpc>
                <a:spcPct val="150000"/>
              </a:lnSpc>
            </a:pPr>
            <a:r>
              <a:rPr lang="en-US" b="1" dirty="0">
                <a:solidFill>
                  <a:srgbClr val="2D3956"/>
                </a:solidFill>
                <a:latin typeface="Tajawal Medium" panose="00000600000000000000" pitchFamily="2" charset="-78"/>
                <a:cs typeface="Tajawal Medium" panose="00000600000000000000" pitchFamily="2" charset="-78"/>
              </a:rPr>
              <a:t>Dr. Mahitab Elrafii </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21934" cy="923330"/>
          </a:xfrm>
          <a:prstGeom prst="rect">
            <a:avLst/>
          </a:prstGeom>
          <a:noFill/>
        </p:spPr>
        <p:txBody>
          <a:bodyPr wrap="square" rtlCol="0">
            <a:spAutoFit/>
          </a:bodyPr>
          <a:lstStyle/>
          <a:p>
            <a:pPr algn="ctr"/>
            <a:r>
              <a:rPr lang="en-US" b="1" dirty="0">
                <a:solidFill>
                  <a:srgbClr val="8E5A6D"/>
                </a:solidFill>
                <a:latin typeface="Tajawal Medium" panose="00000600000000000000" pitchFamily="2" charset="-78"/>
                <a:cs typeface="Tajawal Medium" panose="00000600000000000000" pitchFamily="2" charset="-78"/>
              </a:rPr>
              <a:t>Graduation project course</a:t>
            </a:r>
          </a:p>
          <a:p>
            <a:pPr algn="ctr"/>
            <a:endParaRPr lang="en-US" b="1" dirty="0">
              <a:solidFill>
                <a:srgbClr val="8E5A6D"/>
              </a:solidFill>
              <a:latin typeface="Tajawal Medium" panose="00000600000000000000" pitchFamily="2" charset="-78"/>
              <a:cs typeface="Tajawal Medium" panose="00000600000000000000" pitchFamily="2" charset="-78"/>
            </a:endParaRPr>
          </a:p>
          <a:p>
            <a:pPr algn="ctr"/>
            <a:r>
              <a:rPr lang="en-US" b="1" dirty="0">
                <a:solidFill>
                  <a:srgbClr val="8E5A6D"/>
                </a:solidFill>
                <a:latin typeface="Tajawal Medium" panose="00000600000000000000" pitchFamily="2" charset="-78"/>
                <a:cs typeface="Tajawal Medium" panose="00000600000000000000" pitchFamily="2" charset="-78"/>
              </a:rPr>
              <a:t> College of Media and</a:t>
            </a:r>
            <a:r>
              <a:rPr lang="ar-EG" b="1" dirty="0">
                <a:solidFill>
                  <a:srgbClr val="8E5A6D"/>
                </a:solidFill>
                <a:latin typeface="Tajawal Medium" panose="00000600000000000000" pitchFamily="2" charset="-78"/>
                <a:cs typeface="Tajawal Medium" panose="00000600000000000000" pitchFamily="2" charset="-78"/>
              </a:rPr>
              <a:t> </a:t>
            </a:r>
            <a:r>
              <a:rPr lang="en-US" b="1" dirty="0">
                <a:solidFill>
                  <a:srgbClr val="8E5A6D"/>
                </a:solidFill>
                <a:latin typeface="Tajawal Medium" panose="00000600000000000000" pitchFamily="2" charset="-78"/>
                <a:cs typeface="Tajawal Medium" panose="00000600000000000000" pitchFamily="2" charset="-78"/>
              </a:rPr>
              <a:t>Marketing</a:t>
            </a:r>
            <a:r>
              <a:rPr lang="ar-EG" b="1" dirty="0">
                <a:solidFill>
                  <a:srgbClr val="8E5A6D"/>
                </a:solidFill>
                <a:latin typeface="Tajawal Medium" panose="00000600000000000000" pitchFamily="2" charset="-78"/>
                <a:cs typeface="Tajawal Medium" panose="00000600000000000000" pitchFamily="2" charset="-78"/>
              </a:rPr>
              <a:t> </a:t>
            </a:r>
            <a:endParaRPr lang="en-US"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57990" y="595387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552883" y="4964736"/>
            <a:ext cx="1083951" cy="369332"/>
          </a:xfrm>
          <a:prstGeom prst="rect">
            <a:avLst/>
          </a:prstGeom>
          <a:noFill/>
        </p:spPr>
        <p:txBody>
          <a:bodyPr wrap="none" rtlCol="0">
            <a:spAutoFit/>
          </a:bodyPr>
          <a:lstStyle/>
          <a:p>
            <a:r>
              <a:rPr lang="en-GB" b="1" dirty="0">
                <a:solidFill>
                  <a:srgbClr val="2D3956"/>
                </a:solidFill>
                <a:cs typeface="Tajawal Medium" panose="00000600000000000000" pitchFamily="2" charset="-78"/>
              </a:rPr>
              <a:t>DGM 761</a:t>
            </a:r>
            <a:endParaRPr lang="en-US" b="1" dirty="0">
              <a:solidFill>
                <a:srgbClr val="2D3956"/>
              </a:solidFill>
              <a:cs typeface="Tajawal Medium" panose="00000600000000000000" pitchFamily="2" charset="-78"/>
            </a:endParaRPr>
          </a:p>
        </p:txBody>
      </p:sp>
      <p:pic>
        <p:nvPicPr>
          <p:cNvPr id="3" name="Picture 2">
            <a:extLst>
              <a:ext uri="{FF2B5EF4-FFF2-40B4-BE49-F238E27FC236}">
                <a16:creationId xmlns:a16="http://schemas.microsoft.com/office/drawing/2014/main" id="{DB8AE023-DB09-9972-EA7E-057D30B094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1733" y="209651"/>
            <a:ext cx="2907366" cy="803361"/>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5351" cy="830997"/>
          </a:xfrm>
          <a:prstGeom prst="rect">
            <a:avLst/>
          </a:prstGeom>
          <a:noFill/>
        </p:spPr>
        <p:txBody>
          <a:bodyPr wrap="square" rtlCol="0">
            <a:spAutoFit/>
          </a:bodyPr>
          <a:lstStyle/>
          <a:p>
            <a:pPr algn="ctr"/>
            <a:r>
              <a:rPr lang="en-US" sz="2400" b="1" dirty="0">
                <a:latin typeface="Tajawal Medium" panose="00000600000000000000" pitchFamily="2" charset="-78"/>
                <a:cs typeface="Tajawal Medium" panose="00000600000000000000" pitchFamily="2" charset="-78"/>
              </a:rPr>
              <a:t>Graduation project course</a:t>
            </a:r>
          </a:p>
          <a:p>
            <a:pPr algn="ctr"/>
            <a:r>
              <a:rPr lang="en-US" sz="2400" b="1" dirty="0">
                <a:latin typeface="Tajawal Medium" panose="00000600000000000000" pitchFamily="2" charset="-78"/>
                <a:cs typeface="Tajawal Medium" panose="00000600000000000000" pitchFamily="2" charset="-78"/>
              </a:rPr>
              <a:t>College of Media and</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Marketing</a:t>
            </a:r>
            <a:r>
              <a:rPr lang="ar-EG" sz="2400" b="1" dirty="0">
                <a:latin typeface="Tajawal Medium" panose="00000600000000000000" pitchFamily="2" charset="-78"/>
                <a:cs typeface="Tajawal Medium" panose="00000600000000000000" pitchFamily="2" charset="-78"/>
              </a:rPr>
              <a:t> </a:t>
            </a:r>
            <a:endParaRPr lang="en-US" sz="2400" b="1"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8" y="5086230"/>
            <a:ext cx="1170513" cy="400110"/>
          </a:xfrm>
          <a:prstGeom prst="rect">
            <a:avLst/>
          </a:prstGeom>
          <a:noFill/>
        </p:spPr>
        <p:txBody>
          <a:bodyPr wrap="none" rtlCol="0">
            <a:spAutoFit/>
          </a:bodyPr>
          <a:lstStyle/>
          <a:p>
            <a:r>
              <a:rPr lang="en-GB" sz="2000" dirty="0">
                <a:solidFill>
                  <a:srgbClr val="FAC748"/>
                </a:solidFill>
                <a:cs typeface="Tajawal Medium" panose="00000600000000000000" pitchFamily="2" charset="-78"/>
              </a:rPr>
              <a:t>DGM 761</a:t>
            </a:r>
            <a:endParaRPr lang="en-US" sz="2000" dirty="0">
              <a:solidFill>
                <a:srgbClr val="FAC748"/>
              </a:solidFill>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a:t>
            </a:r>
            <a:r>
              <a:rPr lang="en-US" sz="2800" dirty="0">
                <a:solidFill>
                  <a:srgbClr val="2D3956"/>
                </a:solidFill>
                <a:latin typeface="Tajawal Medium" panose="00000600000000000000" pitchFamily="2" charset="-78"/>
                <a:cs typeface="Tajawal Medium" panose="00000600000000000000" pitchFamily="2" charset="-78"/>
              </a:rPr>
              <a:t> </a:t>
            </a:r>
            <a:r>
              <a:rPr lang="en-US" sz="2800" b="1" dirty="0">
                <a:solidFill>
                  <a:srgbClr val="2D3956"/>
                </a:solidFill>
                <a:latin typeface="Tajawal Medium" panose="00000600000000000000" pitchFamily="2" charset="-78"/>
                <a:cs typeface="Tajawal Medium" panose="00000600000000000000" pitchFamily="2" charset="-78"/>
              </a:rPr>
              <a:t>Mahitab Elrafii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3FA2E537-1F36-DBDA-5101-D1110F76B8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1733" y="209651"/>
            <a:ext cx="2907366" cy="80336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53954" y="92045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903580"/>
            <a:chOff x="645649" y="1388017"/>
            <a:chExt cx="4023343" cy="903580"/>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344710"/>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368049"/>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147015"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Introduction</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949175" y="1150307"/>
            <a:ext cx="1130083" cy="523220"/>
          </a:xfrm>
          <a:prstGeom prst="rect">
            <a:avLst/>
          </a:prstGeom>
          <a:noFill/>
        </p:spPr>
        <p:txBody>
          <a:bodyPr wrap="square" rtlCol="0">
            <a:spAutoFit/>
          </a:bodyPr>
          <a:lstStyle/>
          <a:p>
            <a:pPr algn="ctr"/>
            <a:r>
              <a:rPr lang="en-US" sz="1400" b="1" dirty="0">
                <a:solidFill>
                  <a:srgbClr val="8E5A6D"/>
                </a:solidFill>
                <a:latin typeface="Tajawal Medium" panose="00000600000000000000" pitchFamily="2" charset="-78"/>
                <a:cs typeface="Tajawal Medium" panose="00000600000000000000" pitchFamily="2" charset="-78"/>
              </a:rPr>
              <a:t>Intro-Lecture</a:t>
            </a:r>
          </a:p>
        </p:txBody>
      </p:sp>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
        <p:nvSpPr>
          <p:cNvPr id="3" name="Rectangle 2"/>
          <p:cNvSpPr/>
          <p:nvPr/>
        </p:nvSpPr>
        <p:spPr>
          <a:xfrm>
            <a:off x="351934" y="4989910"/>
            <a:ext cx="5568099" cy="923330"/>
          </a:xfrm>
          <a:prstGeom prst="rect">
            <a:avLst/>
          </a:prstGeom>
        </p:spPr>
        <p:txBody>
          <a:bodyPr wrap="square">
            <a:spAutoFit/>
          </a:bodyPr>
          <a:lstStyle/>
          <a:p>
            <a:r>
              <a:rPr lang="en-US" dirty="0"/>
              <a:t>Graduation projects are a real opportunity for students to apply what they have learned during their academic studies</a:t>
            </a:r>
          </a:p>
        </p:txBody>
      </p:sp>
      <p:pic>
        <p:nvPicPr>
          <p:cNvPr id="2" name="Picture 1">
            <a:extLst>
              <a:ext uri="{FF2B5EF4-FFF2-40B4-BE49-F238E27FC236}">
                <a16:creationId xmlns:a16="http://schemas.microsoft.com/office/drawing/2014/main" id="{03A5F383-B356-F9D6-3E01-A57A9F11C8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4509" y="6020571"/>
            <a:ext cx="2907366" cy="803361"/>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666096" cy="4435189"/>
          </a:xfrm>
          <a:prstGeom prst="rect">
            <a:avLst/>
          </a:prstGeom>
          <a:noFill/>
        </p:spPr>
        <p:txBody>
          <a:bodyPr wrap="square" rtlCol="0">
            <a:spAutoFit/>
          </a:bodyPr>
          <a:lstStyle/>
          <a:p>
            <a:pPr>
              <a:lnSpc>
                <a:spcPct val="150000"/>
              </a:lnSpc>
            </a:pPr>
            <a:r>
              <a:rPr lang="en-US" sz="2800" b="1" dirty="0">
                <a:solidFill>
                  <a:srgbClr val="2D3956"/>
                </a:solidFill>
                <a:cs typeface="Tajawal Medium" panose="00000600000000000000" pitchFamily="2" charset="-78"/>
              </a:rPr>
              <a:t>Contents:</a:t>
            </a:r>
          </a:p>
          <a:p>
            <a:pPr marL="285750" indent="-285750">
              <a:lnSpc>
                <a:spcPct val="150000"/>
              </a:lnSpc>
              <a:buFont typeface="Arial" panose="020B0604020202020204" pitchFamily="34" charset="0"/>
              <a:buChar char="•"/>
            </a:pPr>
            <a:r>
              <a:rPr lang="en-US" b="1" dirty="0">
                <a:solidFill>
                  <a:schemeClr val="tx1"/>
                </a:solidFill>
              </a:rPr>
              <a:t>Introduction:</a:t>
            </a:r>
          </a:p>
          <a:p>
            <a:pPr marL="285750" indent="-285750">
              <a:lnSpc>
                <a:spcPct val="150000"/>
              </a:lnSpc>
              <a:buFont typeface="Arial" panose="020B0604020202020204" pitchFamily="34" charset="0"/>
              <a:buChar char="•"/>
            </a:pPr>
            <a:r>
              <a:rPr lang="en-US" dirty="0"/>
              <a:t>Graduation project objectives.</a:t>
            </a:r>
          </a:p>
          <a:p>
            <a:pPr marL="285750" indent="-285750">
              <a:lnSpc>
                <a:spcPct val="150000"/>
              </a:lnSpc>
              <a:buFont typeface="Arial" panose="020B0604020202020204" pitchFamily="34" charset="0"/>
              <a:buChar char="•"/>
            </a:pPr>
            <a:r>
              <a:rPr lang="en-US" dirty="0">
                <a:solidFill>
                  <a:schemeClr val="tx1"/>
                </a:solidFill>
              </a:rPr>
              <a:t>Graduation Project Controls.</a:t>
            </a:r>
          </a:p>
          <a:p>
            <a:pPr marL="285750" lvl="0" indent="-285750" rtl="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Part One: Introduction.</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The second part: the theoretical framework of the study.</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The third part: the applied study and its methodological procedures, which include analyzing the data of the study and writing and discussing its results.</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Part Four: Study Appendices.</a:t>
            </a:r>
            <a:endParaRPr lang="en-GB" kern="100" dirty="0">
              <a:effectLst/>
              <a:ea typeface="Calibri" panose="020F0502020204030204" pitchFamily="34"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ajawal Medium" panose="00000600000000000000" pitchFamily="2" charset="-78"/>
                <a:cs typeface="Tajawal Medium" panose="00000600000000000000" pitchFamily="2" charset="-78"/>
              </a:rPr>
              <a:t>Intro- Lecture</a:t>
            </a:r>
            <a:endParaRPr lang="en-US" sz="1100" b="1" dirty="0">
              <a:solidFill>
                <a:schemeClr val="bg1"/>
              </a:solidFill>
              <a:latin typeface="Tajawal Medium" panose="00000600000000000000" pitchFamily="2" charset="-78"/>
              <a:cs typeface="Tajawal Medium" panose="00000600000000000000" pitchFamily="2" charset="-78"/>
            </a:endParaRPr>
          </a:p>
          <a:p>
            <a:pPr algn="ct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9D6E1C06-A014-086B-9374-CA808FA8926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8298" y="5923804"/>
            <a:ext cx="2477107" cy="80336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66301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Introduction:</a:t>
            </a:r>
          </a:p>
          <a:p>
            <a:endParaRPr lang="en-US" sz="2400" b="1" dirty="0">
              <a:solidFill>
                <a:schemeClr val="tx1"/>
              </a:solidFill>
            </a:endParaRPr>
          </a:p>
          <a:p>
            <a:r>
              <a:rPr lang="en-US" sz="2400" b="1" dirty="0">
                <a:solidFill>
                  <a:schemeClr val="tx1"/>
                </a:solidFill>
              </a:rPr>
              <a:t>Graduation projects </a:t>
            </a:r>
            <a:r>
              <a:rPr lang="en-US" sz="2400" dirty="0">
                <a:solidFill>
                  <a:schemeClr val="tx1"/>
                </a:solidFill>
              </a:rPr>
              <a:t>are a real opportunity for students to apply what they have learned during their academic studies, and to work on projects that contribute to community development and improving the quality of life. </a:t>
            </a:r>
            <a:endParaRPr lang="ar-EG" sz="2400" dirty="0">
              <a:solidFill>
                <a:schemeClr val="tx1"/>
              </a:solidFill>
            </a:endParaRPr>
          </a:p>
          <a:p>
            <a:r>
              <a:rPr lang="en-US" sz="2400" dirty="0">
                <a:solidFill>
                  <a:schemeClr val="tx1"/>
                </a:solidFill>
              </a:rPr>
              <a:t>Completion of graduation projects requires the application of scientific research methods, and the use of modern tools and technologies in the field of media in order to complete and produce unique and innovative media projects, achieve practical benefit to society, and excel in the labor market.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50798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C5A61220-1071-7264-C395-54903C7FC1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1051" y="6040185"/>
            <a:ext cx="2907366" cy="80336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3448" y="2073897"/>
            <a:ext cx="8880050" cy="2308324"/>
          </a:xfrm>
          <a:prstGeom prst="rect">
            <a:avLst/>
          </a:prstGeom>
          <a:noFill/>
        </p:spPr>
        <p:txBody>
          <a:bodyPr wrap="square" rtlCol="0">
            <a:spAutoFit/>
          </a:bodyPr>
          <a:lstStyle/>
          <a:p>
            <a:r>
              <a:rPr lang="en-US" sz="2400" b="1" dirty="0"/>
              <a:t>During the preparation of graduation projects in the field of media, researchers need to employ the knowledge and experience gained during their study period, develop team spirit and teamwork, cooperate with each other and with academic supervisors, exchange ideas and experiences, analyze and discuss results and put forward recommendations and future visions.</a:t>
            </a:r>
            <a:endParaRPr lang="en-US" sz="2400"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E9F43E45-320E-2D93-7A62-FD7D0EE20B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5886301"/>
            <a:ext cx="2907366" cy="803361"/>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364044" y="0"/>
            <a:ext cx="11176300" cy="2034073"/>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a:solidFill>
                  <a:schemeClr val="tx1"/>
                </a:solidFill>
              </a:rPr>
              <a:t>Graduation project objectives</a:t>
            </a:r>
            <a:r>
              <a:rPr lang="ar-EG" sz="3200" dirty="0">
                <a:solidFill>
                  <a:schemeClr val="tx1"/>
                </a:solidFill>
              </a:rPr>
              <a:t>::</a:t>
            </a:r>
            <a:endParaRPr lang="en-US" sz="3200" dirty="0">
              <a:solidFill>
                <a:schemeClr val="tx1"/>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54045" y="141450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400" dirty="0">
                <a:solidFill>
                  <a:schemeClr val="tx1"/>
                </a:solidFill>
              </a:rPr>
              <a:t>Introducing students to the nature of scientific research and motivating them to think scientifically and to use scientific methodology in research and analysis.</a:t>
            </a:r>
          </a:p>
          <a:p>
            <a:pPr marL="342900" indent="-342900">
              <a:buFont typeface="Arial" panose="020B0604020202020204" pitchFamily="34" charset="0"/>
              <a:buChar char="•"/>
            </a:pPr>
            <a:r>
              <a:rPr lang="en-US" sz="2400" dirty="0">
                <a:solidFill>
                  <a:schemeClr val="tx1"/>
                </a:solidFill>
              </a:rPr>
              <a:t>Clarifying the basic concepts in media research and its fields (digital media), in order to qualify students to understand and use the various tools and approaches in this field, and to deal effectively with the transformations and changes that occur in it.</a:t>
            </a:r>
          </a:p>
          <a:p>
            <a:pPr marL="342900" indent="-342900">
              <a:buFont typeface="Arial" panose="020B0604020202020204" pitchFamily="34" charset="0"/>
              <a:buChar char="•"/>
            </a:pPr>
            <a:r>
              <a:rPr lang="en-US" sz="2400" dirty="0">
                <a:solidFill>
                  <a:schemeClr val="tx1"/>
                </a:solidFill>
              </a:rPr>
              <a:t>Enhancing students' scientific research skills, defining the steps and methods of media research, and the tools for collecting and analyzing data and information, so that they can carry out specialized and high-quality scientific research.</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E38E38A8-735C-E048-C4B1-AE694484B2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0016" y="5817252"/>
            <a:ext cx="2907366" cy="803361"/>
          </a:xfrm>
          <a:prstGeom prst="rect">
            <a:avLst/>
          </a:prstGeom>
        </p:spPr>
      </p:pic>
    </p:spTree>
    <p:extLst>
      <p:ext uri="{BB962C8B-B14F-4D97-AF65-F5344CB8AC3E}">
        <p14:creationId xmlns:p14="http://schemas.microsoft.com/office/powerpoint/2010/main" val="419490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350144"/>
            <a:ext cx="9345750" cy="448723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r>
              <a:rPr lang="en-US" sz="2800" dirty="0">
                <a:solidFill>
                  <a:schemeClr val="tx1"/>
                </a:solidFill>
              </a:rPr>
              <a:t>Providing students with the skill of using data collection tools in preparing a proposed plan for media research, in an integrated manner and through advanced analytical skills that allow them to analyze data and draw conclusions.</a:t>
            </a:r>
          </a:p>
          <a:p>
            <a:pPr marL="457200" indent="-457200">
              <a:buFont typeface="Arial" panose="020B0604020202020204" pitchFamily="34" charset="0"/>
              <a:buChar char="•"/>
            </a:pPr>
            <a:r>
              <a:rPr lang="en-US" sz="2800" dirty="0">
                <a:solidFill>
                  <a:schemeClr val="tx1"/>
                </a:solidFill>
              </a:rPr>
              <a:t>Employing scientific research steps in preparing a proposed research plan, with the aim of enriching the academic field and scientific production, and enhancing students' capabilities in scientific thinking and using scientific methodology in analysis and evaluation.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43D09E26-EF32-3997-467F-B5B75B795B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0368" y="5837381"/>
            <a:ext cx="2907366" cy="803361"/>
          </a:xfrm>
          <a:prstGeom prst="rect">
            <a:avLst/>
          </a:prstGeom>
        </p:spPr>
      </p:pic>
    </p:spTree>
    <p:extLst>
      <p:ext uri="{BB962C8B-B14F-4D97-AF65-F5344CB8AC3E}">
        <p14:creationId xmlns:p14="http://schemas.microsoft.com/office/powerpoint/2010/main" val="2434933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Graduation Project Controls:</a:t>
            </a:r>
          </a:p>
          <a:p>
            <a:r>
              <a:rPr lang="en-US" sz="2400" dirty="0">
                <a:solidFill>
                  <a:schemeClr val="tx1"/>
                </a:solidFill>
              </a:rPr>
              <a:t>- The student submits a proposal with proposed titles to discuss the graduation project during the first week of the study.</a:t>
            </a:r>
          </a:p>
          <a:p>
            <a:r>
              <a:rPr lang="en-US" sz="2400" dirty="0">
                <a:solidFill>
                  <a:schemeClr val="tx1"/>
                </a:solidFill>
              </a:rPr>
              <a:t>The student must obtain the approval of the general supervisor of the course on the research title.</a:t>
            </a:r>
          </a:p>
          <a:p>
            <a:r>
              <a:rPr lang="en-US" sz="2400" dirty="0">
                <a:solidFill>
                  <a:schemeClr val="tx1"/>
                </a:solidFill>
              </a:rPr>
              <a:t>- Viewing the recorded lectures of the course on a weekly basis and the scientific application of these steps periodically in the graduation project.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A9183E4F-F8CC-7D20-9E04-ED1BC4ACF0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263" y="6054637"/>
            <a:ext cx="2907366" cy="803361"/>
          </a:xfrm>
          <a:prstGeom prst="rect">
            <a:avLst/>
          </a:prstGeom>
        </p:spPr>
      </p:pic>
    </p:spTree>
    <p:extLst>
      <p:ext uri="{BB962C8B-B14F-4D97-AF65-F5344CB8AC3E}">
        <p14:creationId xmlns:p14="http://schemas.microsoft.com/office/powerpoint/2010/main" val="3012205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Tx/>
              <a:buChar char="-"/>
            </a:pPr>
            <a:r>
              <a:rPr lang="en-US" sz="2800" dirty="0">
                <a:solidFill>
                  <a:schemeClr val="tx1"/>
                </a:solidFill>
              </a:rPr>
              <a:t>The student is obliged to submit the project plan (Proposal) during the third week of the semester.</a:t>
            </a:r>
          </a:p>
          <a:p>
            <a:endParaRPr lang="en-US" sz="2800" dirty="0">
              <a:solidFill>
                <a:schemeClr val="tx1"/>
              </a:solidFill>
            </a:endParaRPr>
          </a:p>
          <a:p>
            <a:pPr marL="457200" indent="-457200">
              <a:buFontTx/>
              <a:buChar char="-"/>
            </a:pPr>
            <a:r>
              <a:rPr lang="en-US" sz="2800" dirty="0">
                <a:solidFill>
                  <a:schemeClr val="tx1"/>
                </a:solidFill>
              </a:rPr>
              <a:t>The project plan is discussed by faculty members in a seminar to be held in the fourth week of the semester to decide whether or not to register the subject of the project with the university administration.</a:t>
            </a:r>
          </a:p>
          <a:p>
            <a:br>
              <a:rPr lang="en-US" dirty="0">
                <a:solidFill>
                  <a:schemeClr val="tx1"/>
                </a:solidFill>
              </a:rPr>
            </a:br>
            <a:endParaRPr lang="en-US"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30EBFDE3-B4F6-D4C0-29A8-515627037E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0368" y="5955419"/>
            <a:ext cx="2907366" cy="803361"/>
          </a:xfrm>
          <a:prstGeom prst="rect">
            <a:avLst/>
          </a:prstGeom>
        </p:spPr>
      </p:pic>
    </p:spTree>
    <p:extLst>
      <p:ext uri="{BB962C8B-B14F-4D97-AF65-F5344CB8AC3E}">
        <p14:creationId xmlns:p14="http://schemas.microsoft.com/office/powerpoint/2010/main" val="815221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-The deadline for submitting all plans must be the fifth week of the semester.</a:t>
            </a:r>
          </a:p>
          <a:p>
            <a:endParaRPr lang="en-US" sz="2800" dirty="0">
              <a:solidFill>
                <a:schemeClr val="tx1"/>
              </a:solidFill>
            </a:endParaRPr>
          </a:p>
          <a:p>
            <a:r>
              <a:rPr lang="en-US" sz="2800" dirty="0">
                <a:solidFill>
                  <a:schemeClr val="tx1"/>
                </a:solidFill>
              </a:rPr>
              <a:t>- The student distributes a copy of the research plan to the faculty members attending the seminar 24 hours before the seminar, after obtaining the approval of the course supervisor to distribute a copy of the project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1B8D0503-6C3D-E7F9-1464-E83DE146CB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5925544"/>
            <a:ext cx="2907366" cy="803361"/>
          </a:xfrm>
          <a:prstGeom prst="rect">
            <a:avLst/>
          </a:prstGeom>
        </p:spPr>
      </p:pic>
    </p:spTree>
    <p:extLst>
      <p:ext uri="{BB962C8B-B14F-4D97-AF65-F5344CB8AC3E}">
        <p14:creationId xmlns:p14="http://schemas.microsoft.com/office/powerpoint/2010/main" val="3421370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2800" dirty="0">
                <a:solidFill>
                  <a:schemeClr val="tx1"/>
                </a:solidFill>
              </a:rPr>
              <a:t>The project plan is approved based on the approval of more than 85% of the faculty members discussing in the seminar, and the project is completed after approval that the topic is applicable.</a:t>
            </a:r>
          </a:p>
          <a:p>
            <a:pPr marL="285750" indent="-285750">
              <a:buFont typeface="Arial" panose="020B0604020202020204" pitchFamily="34" charset="0"/>
              <a:buChar char="•"/>
            </a:pPr>
            <a:r>
              <a:rPr lang="en-US" sz="2800" dirty="0">
                <a:solidFill>
                  <a:schemeClr val="tx1"/>
                </a:solidFill>
              </a:rPr>
              <a:t>The project that does not obtain the approval of 85% of the faculty members, the student makes all the required amendments and presents it again after seven days from the date of the seminar and after obtaining the approval of the graduation project supervisor.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79755463-DE4C-F366-87F2-EA3D4CCA51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640" y="6064315"/>
            <a:ext cx="2907366" cy="803361"/>
          </a:xfrm>
          <a:prstGeom prst="rect">
            <a:avLst/>
          </a:prstGeom>
        </p:spPr>
      </p:pic>
    </p:spTree>
    <p:extLst>
      <p:ext uri="{BB962C8B-B14F-4D97-AF65-F5344CB8AC3E}">
        <p14:creationId xmlns:p14="http://schemas.microsoft.com/office/powerpoint/2010/main" val="1886516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0076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 Any graduation projects that are not registered on the date set for registration, which is the fifth week after passing the registration seminar, are not approved.</a:t>
            </a:r>
          </a:p>
          <a:p>
            <a:r>
              <a:rPr lang="en-US" sz="2800" dirty="0">
                <a:solidFill>
                  <a:schemeClr val="tx1"/>
                </a:solidFill>
              </a:rPr>
              <a:t>- Students are committed to attending 70% of the weekly panel discussions scheduled for the semester 7/10 academic weeks.</a:t>
            </a:r>
          </a:p>
          <a:p>
            <a:r>
              <a:rPr lang="en-US" sz="2800" dirty="0">
                <a:solidFill>
                  <a:schemeClr val="tx1"/>
                </a:solidFill>
              </a:rPr>
              <a:t>- The student adheres to all the instructions and steps required to complete the research and finish it to the fullest according to the scientific research steps.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D66644AB-FF0E-B3B8-7DDD-100974243F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909699"/>
            <a:ext cx="2907366" cy="803361"/>
          </a:xfrm>
          <a:prstGeom prst="rect">
            <a:avLst/>
          </a:prstGeom>
        </p:spPr>
      </p:pic>
    </p:spTree>
    <p:extLst>
      <p:ext uri="{BB962C8B-B14F-4D97-AF65-F5344CB8AC3E}">
        <p14:creationId xmlns:p14="http://schemas.microsoft.com/office/powerpoint/2010/main" val="567043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8545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-Examination of the citation percentage, provided that it does not exceed 25% in the research, which is meant by the total citation percentage from all sources and references that were relied upon in the preparation of the research.</a:t>
            </a:r>
          </a:p>
          <a:p>
            <a:pPr marL="285750" indent="-285750">
              <a:buFont typeface="Arial" panose="020B0604020202020204" pitchFamily="34" charset="0"/>
              <a:buChar char="•"/>
            </a:pPr>
            <a:endParaRPr lang="en-US" sz="2800" dirty="0">
              <a:solidFill>
                <a:schemeClr val="tx1"/>
              </a:solidFill>
            </a:endParaRPr>
          </a:p>
          <a:p>
            <a:r>
              <a:rPr lang="en-US" sz="2800" dirty="0">
                <a:solidFill>
                  <a:schemeClr val="tx1"/>
                </a:solidFill>
              </a:rPr>
              <a:t>- The full study must be submitted on time, which is in the eleventh week of the semester, provided that the projects are discussed before the final semester exams are held.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D8616821-937C-8107-4D03-82D7ABFF1A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5909699"/>
            <a:ext cx="2907366" cy="803361"/>
          </a:xfrm>
          <a:prstGeom prst="rect">
            <a:avLst/>
          </a:prstGeom>
        </p:spPr>
      </p:pic>
    </p:spTree>
    <p:extLst>
      <p:ext uri="{BB962C8B-B14F-4D97-AF65-F5344CB8AC3E}">
        <p14:creationId xmlns:p14="http://schemas.microsoft.com/office/powerpoint/2010/main" val="3735916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0621" y="836998"/>
            <a:ext cx="9345750" cy="51840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rPr>
              <a:t>Section One</a:t>
            </a:r>
          </a:p>
          <a:p>
            <a:r>
              <a:rPr lang="en-US" sz="2000" b="1" dirty="0">
                <a:solidFill>
                  <a:schemeClr val="tx1"/>
                </a:solidFill>
              </a:rPr>
              <a:t>Preparing a graduation project plan    (proposal)   </a:t>
            </a:r>
          </a:p>
          <a:p>
            <a:r>
              <a:rPr lang="en-US" sz="1600" dirty="0">
                <a:solidFill>
                  <a:schemeClr val="tx1"/>
                </a:solidFill>
              </a:rPr>
              <a:t>The student must submit the plan according to the following steps:</a:t>
            </a:r>
          </a:p>
          <a:p>
            <a:pPr marL="285750" indent="-285750">
              <a:buFont typeface="Arial" panose="020B0604020202020204" pitchFamily="34" charset="0"/>
              <a:buChar char="•"/>
            </a:pPr>
            <a:r>
              <a:rPr lang="en-US" sz="1600" dirty="0">
                <a:solidFill>
                  <a:schemeClr val="tx1"/>
                </a:solidFill>
              </a:rPr>
              <a:t> Research Title.</a:t>
            </a:r>
          </a:p>
          <a:p>
            <a:pPr marL="285750" indent="-285750">
              <a:buFont typeface="Arial" panose="020B0604020202020204" pitchFamily="34" charset="0"/>
              <a:buChar char="•"/>
            </a:pPr>
            <a:r>
              <a:rPr lang="en-US" sz="1600" dirty="0">
                <a:solidFill>
                  <a:schemeClr val="tx1"/>
                </a:solidFill>
              </a:rPr>
              <a:t> the introduction.</a:t>
            </a:r>
          </a:p>
          <a:p>
            <a:pPr marL="285750" indent="-285750">
              <a:buFont typeface="Arial" panose="020B0604020202020204" pitchFamily="34" charset="0"/>
              <a:buChar char="•"/>
            </a:pPr>
            <a:r>
              <a:rPr lang="en-US" sz="1600" dirty="0">
                <a:solidFill>
                  <a:schemeClr val="tx1"/>
                </a:solidFill>
              </a:rPr>
              <a:t> Previous studies</a:t>
            </a:r>
          </a:p>
          <a:p>
            <a:pPr marL="285750" indent="-285750">
              <a:buFont typeface="Arial" panose="020B0604020202020204" pitchFamily="34" charset="0"/>
              <a:buChar char="•"/>
            </a:pPr>
            <a:r>
              <a:rPr lang="en-US" sz="1600" dirty="0">
                <a:solidFill>
                  <a:schemeClr val="tx1"/>
                </a:solidFill>
              </a:rPr>
              <a:t> the study Problem.</a:t>
            </a:r>
          </a:p>
          <a:p>
            <a:pPr marL="285750" indent="-285750">
              <a:buFont typeface="Arial" panose="020B0604020202020204" pitchFamily="34" charset="0"/>
              <a:buChar char="•"/>
            </a:pPr>
            <a:r>
              <a:rPr lang="en-US" sz="1600" dirty="0">
                <a:solidFill>
                  <a:schemeClr val="tx1"/>
                </a:solidFill>
              </a:rPr>
              <a:t> the importance of studying.</a:t>
            </a:r>
          </a:p>
          <a:p>
            <a:pPr marL="285750" indent="-285750">
              <a:buFont typeface="Arial" panose="020B0604020202020204" pitchFamily="34" charset="0"/>
              <a:buChar char="•"/>
            </a:pPr>
            <a:r>
              <a:rPr lang="en-US" sz="1600" dirty="0">
                <a:solidFill>
                  <a:schemeClr val="tx1"/>
                </a:solidFill>
              </a:rPr>
              <a:t> Objectives of the study.</a:t>
            </a:r>
          </a:p>
          <a:p>
            <a:pPr marL="285750" indent="-285750">
              <a:buFont typeface="Arial" panose="020B0604020202020204" pitchFamily="34" charset="0"/>
              <a:buChar char="•"/>
            </a:pPr>
            <a:r>
              <a:rPr lang="en-US" sz="1600" dirty="0">
                <a:solidFill>
                  <a:schemeClr val="tx1"/>
                </a:solidFill>
              </a:rPr>
              <a:t>Study questions.</a:t>
            </a:r>
          </a:p>
          <a:p>
            <a:pPr marL="285750" indent="-285750">
              <a:buFont typeface="Arial" panose="020B0604020202020204" pitchFamily="34" charset="0"/>
              <a:buChar char="•"/>
            </a:pPr>
            <a:r>
              <a:rPr lang="en-US" sz="1600" dirty="0">
                <a:solidFill>
                  <a:schemeClr val="tx1"/>
                </a:solidFill>
              </a:rPr>
              <a:t>Study concepts.</a:t>
            </a:r>
          </a:p>
          <a:p>
            <a:pPr marL="285750" indent="-285750">
              <a:buFont typeface="Arial" panose="020B0604020202020204" pitchFamily="34" charset="0"/>
              <a:buChar char="•"/>
            </a:pPr>
            <a:r>
              <a:rPr lang="en-US" sz="1600" dirty="0">
                <a:solidFill>
                  <a:schemeClr val="tx1"/>
                </a:solidFill>
              </a:rPr>
              <a:t>Study questions and assignments.</a:t>
            </a:r>
          </a:p>
          <a:p>
            <a:pPr marL="285750" indent="-285750">
              <a:buFont typeface="Arial" panose="020B0604020202020204" pitchFamily="34" charset="0"/>
              <a:buChar char="•"/>
            </a:pPr>
            <a:r>
              <a:rPr lang="en-US" sz="1600" dirty="0">
                <a:solidFill>
                  <a:schemeClr val="tx1"/>
                </a:solidFill>
              </a:rPr>
              <a:t> Theoretical framework.</a:t>
            </a:r>
          </a:p>
          <a:p>
            <a:pPr marL="285750" indent="-285750">
              <a:buFont typeface="Arial" panose="020B0604020202020204" pitchFamily="34" charset="0"/>
              <a:buChar char="•"/>
            </a:pPr>
            <a:r>
              <a:rPr lang="en-US" sz="1600" dirty="0">
                <a:solidFill>
                  <a:schemeClr val="tx1"/>
                </a:solidFill>
              </a:rPr>
              <a:t>The methodological framework of the study.</a:t>
            </a:r>
          </a:p>
          <a:p>
            <a:pPr marL="285750" indent="-285750">
              <a:buFont typeface="Arial" panose="020B0604020202020204" pitchFamily="34" charset="0"/>
              <a:buChar char="•"/>
            </a:pPr>
            <a:r>
              <a:rPr lang="en-US" sz="1600" dirty="0">
                <a:solidFill>
                  <a:schemeClr val="tx1"/>
                </a:solidFill>
              </a:rPr>
              <a:t>Data collection tools and study measures.</a:t>
            </a:r>
          </a:p>
          <a:p>
            <a:pPr marL="285750" indent="-285750">
              <a:buFont typeface="Arial" panose="020B0604020202020204" pitchFamily="34" charset="0"/>
              <a:buChar char="•"/>
            </a:pPr>
            <a:r>
              <a:rPr lang="en-US" sz="1600" dirty="0">
                <a:solidFill>
                  <a:schemeClr val="tx1"/>
                </a:solidFill>
              </a:rPr>
              <a:t> fields of study.</a:t>
            </a:r>
          </a:p>
          <a:p>
            <a:pPr marL="285750" indent="-285750">
              <a:buFont typeface="Arial" panose="020B0604020202020204" pitchFamily="34" charset="0"/>
              <a:buChar char="•"/>
            </a:pPr>
            <a:r>
              <a:rPr lang="en-US" sz="1600" dirty="0">
                <a:solidFill>
                  <a:schemeClr val="tx1"/>
                </a:solidFill>
              </a:rPr>
              <a:t>The proposed statistical measures and tests to be used.</a:t>
            </a:r>
          </a:p>
          <a:p>
            <a:pPr marL="285750" indent="-285750">
              <a:buFont typeface="Arial" panose="020B0604020202020204" pitchFamily="34" charset="0"/>
              <a:buChar char="•"/>
            </a:pPr>
            <a:r>
              <a:rPr lang="en-US" sz="1600" dirty="0">
                <a:solidFill>
                  <a:schemeClr val="tx1"/>
                </a:solidFill>
              </a:rPr>
              <a:t> The proposed classification according to the time plan.</a:t>
            </a:r>
          </a:p>
          <a:p>
            <a:pPr marL="285750" indent="-285750">
              <a:buFont typeface="Arial" panose="020B0604020202020204" pitchFamily="34" charset="0"/>
              <a:buChar char="•"/>
            </a:pPr>
            <a:r>
              <a:rPr lang="en-US" sz="1600" dirty="0">
                <a:solidFill>
                  <a:schemeClr val="tx1"/>
                </a:solidFill>
              </a:rPr>
              <a:t>List of primary sources and references.</a:t>
            </a:r>
          </a:p>
          <a:p>
            <a:pPr marL="285750" indent="-285750">
              <a:buFont typeface="Arial" panose="020B0604020202020204" pitchFamily="34" charset="0"/>
              <a:buChar char="•"/>
            </a:pPr>
            <a:r>
              <a:rPr lang="en-US" sz="1600" dirty="0">
                <a:solidFill>
                  <a:schemeClr val="tx1"/>
                </a:solidFill>
              </a:rPr>
              <a:t>Study supplements.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5647D88B-AEB2-B02F-95A9-F7B67E4D80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721" y="6064315"/>
            <a:ext cx="2907366" cy="803361"/>
          </a:xfrm>
          <a:prstGeom prst="rect">
            <a:avLst/>
          </a:prstGeom>
        </p:spPr>
      </p:pic>
    </p:spTree>
    <p:extLst>
      <p:ext uri="{BB962C8B-B14F-4D97-AF65-F5344CB8AC3E}">
        <p14:creationId xmlns:p14="http://schemas.microsoft.com/office/powerpoint/2010/main" val="2829528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Research Title: </a:t>
            </a:r>
          </a:p>
          <a:p>
            <a:endParaRPr lang="en-US" sz="2800" b="1" dirty="0">
              <a:solidFill>
                <a:schemeClr val="tx1"/>
              </a:solidFill>
            </a:endParaRPr>
          </a:p>
          <a:p>
            <a:r>
              <a:rPr lang="en-US" sz="2400" b="1" dirty="0">
                <a:solidFill>
                  <a:schemeClr val="tx1"/>
                </a:solidFill>
              </a:rPr>
              <a:t>The title takes into account the following criteria</a:t>
            </a:r>
            <a:r>
              <a:rPr lang="en-US" sz="2400" dirty="0">
                <a:solidFill>
                  <a:schemeClr val="tx1"/>
                </a:solidFill>
              </a:rPr>
              <a:t>:</a:t>
            </a:r>
          </a:p>
          <a:p>
            <a:r>
              <a:rPr lang="en-US" sz="2400" dirty="0">
                <a:solidFill>
                  <a:schemeClr val="tx1"/>
                </a:solidFill>
              </a:rPr>
              <a:t>The title accurately expresses the research problem.</a:t>
            </a:r>
          </a:p>
          <a:p>
            <a:r>
              <a:rPr lang="en-US" sz="2400" dirty="0">
                <a:solidFill>
                  <a:schemeClr val="tx1"/>
                </a:solidFill>
              </a:rPr>
              <a:t>The title should accurately reflect the main variables of the study.</a:t>
            </a:r>
          </a:p>
          <a:p>
            <a:r>
              <a:rPr lang="en-US" sz="2400" dirty="0">
                <a:solidFill>
                  <a:schemeClr val="tx1"/>
                </a:solidFill>
              </a:rPr>
              <a:t>It should be brief and not derogatory.</a:t>
            </a:r>
          </a:p>
          <a:p>
            <a:r>
              <a:rPr lang="en-US" sz="2400" dirty="0">
                <a:solidFill>
                  <a:schemeClr val="tx1"/>
                </a:solidFill>
              </a:rPr>
              <a:t>- To be objective, balanced and comprehensive of the data and information of the study.</a:t>
            </a:r>
          </a:p>
          <a:p>
            <a:r>
              <a:rPr lang="en-US" sz="2400" dirty="0">
                <a:solidFill>
                  <a:schemeClr val="tx1"/>
                </a:solidFill>
              </a:rPr>
              <a:t>It should be a new and non-repeating title for previous </a:t>
            </a:r>
            <a:r>
              <a:rPr lang="en-US" sz="2800" dirty="0">
                <a:solidFill>
                  <a:schemeClr val="tx1"/>
                </a:solidFill>
              </a:rPr>
              <a:t>studies.</a:t>
            </a:r>
            <a:endParaRPr lang="en-US" sz="2800"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8824A883-4E55-2D9C-A4D1-C15FE018E5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5955419"/>
            <a:ext cx="2907366" cy="803361"/>
          </a:xfrm>
          <a:prstGeom prst="rect">
            <a:avLst/>
          </a:prstGeom>
        </p:spPr>
      </p:pic>
    </p:spTree>
    <p:extLst>
      <p:ext uri="{BB962C8B-B14F-4D97-AF65-F5344CB8AC3E}">
        <p14:creationId xmlns:p14="http://schemas.microsoft.com/office/powerpoint/2010/main" val="783589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293091"/>
            <a:ext cx="9345750" cy="453093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u="sng" dirty="0">
              <a:solidFill>
                <a:schemeClr val="tx1"/>
              </a:solidFill>
            </a:endParaRPr>
          </a:p>
          <a:p>
            <a:r>
              <a:rPr lang="en-US" sz="2400" b="1" u="sng" dirty="0">
                <a:solidFill>
                  <a:schemeClr val="tx1"/>
                </a:solidFill>
              </a:rPr>
              <a:t>Introduction: The introduction takes into account the following criteria:</a:t>
            </a:r>
          </a:p>
          <a:p>
            <a:endParaRPr lang="en-US" sz="2400" b="1" u="sng" dirty="0">
              <a:solidFill>
                <a:schemeClr val="tx1"/>
              </a:solidFill>
            </a:endParaRPr>
          </a:p>
          <a:p>
            <a:r>
              <a:rPr lang="en-US" sz="2000" dirty="0">
                <a:solidFill>
                  <a:schemeClr val="tx1"/>
                </a:solidFill>
              </a:rPr>
              <a:t>-The introduction should be a prelude to the topic of the research project.</a:t>
            </a:r>
          </a:p>
          <a:p>
            <a:r>
              <a:rPr lang="en-US" sz="2000" dirty="0">
                <a:solidFill>
                  <a:schemeClr val="tx1"/>
                </a:solidFill>
              </a:rPr>
              <a:t>-It includes the reasons and motives for choosing the research topic.</a:t>
            </a:r>
          </a:p>
          <a:p>
            <a:r>
              <a:rPr lang="en-US" sz="2000" dirty="0">
                <a:solidFill>
                  <a:schemeClr val="tx1"/>
                </a:solidFill>
              </a:rPr>
              <a:t>-Presentation of the important points included in the research project.</a:t>
            </a:r>
          </a:p>
          <a:p>
            <a:r>
              <a:rPr lang="en-US" sz="2000" dirty="0">
                <a:solidFill>
                  <a:schemeClr val="tx1"/>
                </a:solidFill>
              </a:rPr>
              <a:t>- Highlights the importance of the study and the community's need for it.</a:t>
            </a:r>
          </a:p>
          <a:p>
            <a:r>
              <a:rPr lang="en-US" sz="2000" dirty="0">
                <a:solidFill>
                  <a:schemeClr val="tx1"/>
                </a:solidFill>
              </a:rPr>
              <a:t>-The presentation should be graded from general to specific.</a:t>
            </a:r>
          </a:p>
          <a:p>
            <a:r>
              <a:rPr lang="en-US" sz="2000" dirty="0">
                <a:solidFill>
                  <a:schemeClr val="tx1"/>
                </a:solidFill>
              </a:rPr>
              <a:t>-Explain the specific problem and link it to the available knowledge.</a:t>
            </a:r>
          </a:p>
          <a:p>
            <a:r>
              <a:rPr lang="en-US" sz="2000" dirty="0">
                <a:solidFill>
                  <a:schemeClr val="tx1"/>
                </a:solidFill>
              </a:rPr>
              <a:t>- Linking it to previous studies related to the subject, while analyzing the point of view of previous studies and benefiting from them, and determining the data that can be deduced from them.</a:t>
            </a:r>
          </a:p>
          <a:p>
            <a:endParaRPr lang="en-US" sz="2400" b="1" u="sng" dirty="0">
              <a:solidFill>
                <a:schemeClr val="tx1"/>
              </a:solidFill>
            </a:endParaRPr>
          </a:p>
          <a:p>
            <a:endParaRPr lang="en-US" sz="2400" b="1" u="sng"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593DC8BB-4409-8C72-ACF8-669F0E85CD3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240" y="5973956"/>
            <a:ext cx="2907366" cy="803361"/>
          </a:xfrm>
          <a:prstGeom prst="rect">
            <a:avLst/>
          </a:prstGeom>
        </p:spPr>
      </p:pic>
    </p:spTree>
    <p:extLst>
      <p:ext uri="{BB962C8B-B14F-4D97-AF65-F5344CB8AC3E}">
        <p14:creationId xmlns:p14="http://schemas.microsoft.com/office/powerpoint/2010/main" val="306872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The importance of studying:</a:t>
            </a:r>
          </a:p>
          <a:p>
            <a:endParaRPr lang="en-US" sz="2800" b="1" dirty="0">
              <a:solidFill>
                <a:schemeClr val="tx1"/>
              </a:solidFill>
            </a:endParaRPr>
          </a:p>
          <a:p>
            <a:r>
              <a:rPr lang="en-US" sz="2800" b="1" dirty="0">
                <a:solidFill>
                  <a:schemeClr val="tx1"/>
                </a:solidFill>
              </a:rPr>
              <a:t>The following criteria are taken into consideration:</a:t>
            </a:r>
          </a:p>
          <a:p>
            <a:r>
              <a:rPr lang="en-US" sz="2400" dirty="0">
                <a:solidFill>
                  <a:schemeClr val="tx1"/>
                </a:solidFill>
              </a:rPr>
              <a:t>-Show the importance of theory.</a:t>
            </a:r>
          </a:p>
          <a:p>
            <a:r>
              <a:rPr lang="en-US" sz="2400" dirty="0">
                <a:solidFill>
                  <a:schemeClr val="tx1"/>
                </a:solidFill>
              </a:rPr>
              <a:t>-Clarify the expected scientific importance.</a:t>
            </a:r>
          </a:p>
          <a:p>
            <a:r>
              <a:rPr lang="en-US" sz="2400" dirty="0">
                <a:solidFill>
                  <a:schemeClr val="tx1"/>
                </a:solidFill>
              </a:rPr>
              <a:t>-Referring to the entities that benefited from the results of the study and the areas of this benefit.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00EFD3CC-C0A0-4841-95C8-D19E54260E6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4509" y="5973957"/>
            <a:ext cx="2907366" cy="803361"/>
          </a:xfrm>
          <a:prstGeom prst="rect">
            <a:avLst/>
          </a:prstGeom>
        </p:spPr>
      </p:pic>
    </p:spTree>
    <p:extLst>
      <p:ext uri="{BB962C8B-B14F-4D97-AF65-F5344CB8AC3E}">
        <p14:creationId xmlns:p14="http://schemas.microsoft.com/office/powerpoint/2010/main" val="325414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14509"/>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Study questions:</a:t>
            </a:r>
          </a:p>
          <a:p>
            <a:r>
              <a:rPr lang="en-US" sz="2800" dirty="0">
                <a:solidFill>
                  <a:schemeClr val="tx1"/>
                </a:solidFill>
              </a:rPr>
              <a:t>-Clarifying the main question that the study seeks to answer.</a:t>
            </a:r>
          </a:p>
          <a:p>
            <a:r>
              <a:rPr lang="en-US" sz="2800" dirty="0">
                <a:solidFill>
                  <a:schemeClr val="tx1"/>
                </a:solidFill>
              </a:rPr>
              <a:t>-Explain the sub-questions of the study.</a:t>
            </a:r>
          </a:p>
          <a:p>
            <a:r>
              <a:rPr lang="en-US" sz="2800" dirty="0">
                <a:solidFill>
                  <a:schemeClr val="tx1"/>
                </a:solidFill>
              </a:rPr>
              <a:t>-Ensure that the questions are related to the study problem.</a:t>
            </a:r>
          </a:p>
          <a:p>
            <a:r>
              <a:rPr lang="en-US" sz="2800" dirty="0">
                <a:solidFill>
                  <a:schemeClr val="tx1"/>
                </a:solidFill>
              </a:rPr>
              <a:t>-Ensure that the questions are consistent with the objectives of the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CCFA40CE-A7A5-7341-B7C5-1CC0245B16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805" y="6054637"/>
            <a:ext cx="2907366" cy="803361"/>
          </a:xfrm>
          <a:prstGeom prst="rect">
            <a:avLst/>
          </a:prstGeom>
        </p:spPr>
      </p:pic>
    </p:spTree>
    <p:extLst>
      <p:ext uri="{BB962C8B-B14F-4D97-AF65-F5344CB8AC3E}">
        <p14:creationId xmlns:p14="http://schemas.microsoft.com/office/powerpoint/2010/main" val="10013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Previous studies and theoretical framework:</a:t>
            </a:r>
          </a:p>
          <a:p>
            <a:r>
              <a:rPr lang="en-US" sz="2400" dirty="0">
                <a:solidFill>
                  <a:schemeClr val="tx1"/>
                </a:solidFill>
              </a:rPr>
              <a:t>-Presentation of studies according to axes related to the variables of the study.</a:t>
            </a:r>
          </a:p>
          <a:p>
            <a:r>
              <a:rPr lang="en-US" sz="2400" dirty="0">
                <a:solidFill>
                  <a:schemeClr val="tx1"/>
                </a:solidFill>
              </a:rPr>
              <a:t>-The studies should be characterized by modernity, originality, and the strength of their sources that have a strong impact.</a:t>
            </a:r>
          </a:p>
          <a:p>
            <a:r>
              <a:rPr lang="en-US" sz="2400" dirty="0">
                <a:solidFill>
                  <a:schemeClr val="tx1"/>
                </a:solidFill>
              </a:rPr>
              <a:t>-Starting from the results of previous studies.</a:t>
            </a:r>
          </a:p>
          <a:p>
            <a:r>
              <a:rPr lang="en-US" sz="2400" dirty="0">
                <a:solidFill>
                  <a:schemeClr val="tx1"/>
                </a:solidFill>
              </a:rPr>
              <a:t>- Criticizing previous studies and highlighting ways to benefit from them</a:t>
            </a:r>
            <a:r>
              <a:rPr lang="en-US" sz="2800" dirty="0">
                <a:solidFill>
                  <a:schemeClr val="tx1"/>
                </a:solidFill>
              </a:rPr>
              <a: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E8265342-AFF8-2CA2-30A7-5713BD46AD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08" y="5817252"/>
            <a:ext cx="2907366" cy="803361"/>
          </a:xfrm>
          <a:prstGeom prst="rect">
            <a:avLst/>
          </a:prstGeom>
        </p:spPr>
      </p:pic>
    </p:spTree>
    <p:extLst>
      <p:ext uri="{BB962C8B-B14F-4D97-AF65-F5344CB8AC3E}">
        <p14:creationId xmlns:p14="http://schemas.microsoft.com/office/powerpoint/2010/main" val="2804784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chemeClr val="tx1"/>
                </a:solidFill>
              </a:rPr>
              <a:t>Theoretical starting points of the study:</a:t>
            </a:r>
          </a:p>
          <a:p>
            <a:r>
              <a:rPr lang="en-US" sz="2400" dirty="0">
                <a:solidFill>
                  <a:schemeClr val="tx1"/>
                </a:solidFill>
              </a:rPr>
              <a:t>Theory and research are two essential elements in scientific research. Theory provides the theoretical framework that helps the researcher to understand and analyze different social phenomena, and provides the theoretical foundations for research and directs it towards questions and appropriate tools for collecting and analyzing data. Theory and research are also integrated together in analyzing data and drawing up results and conclusions. Thus, theory and research work together to provide a framework that helps researchers understand and analyze different phenomena accurately and reach reliable scientific results and conclusions.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1C6D3B19-A6F7-97E8-5202-A7BB40FED6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9333" y="6064315"/>
            <a:ext cx="2907366" cy="803361"/>
          </a:xfrm>
          <a:prstGeom prst="rect">
            <a:avLst/>
          </a:prstGeom>
        </p:spPr>
      </p:pic>
    </p:spTree>
    <p:extLst>
      <p:ext uri="{BB962C8B-B14F-4D97-AF65-F5344CB8AC3E}">
        <p14:creationId xmlns:p14="http://schemas.microsoft.com/office/powerpoint/2010/main" val="3349425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rPr>
              <a:t>Methodology and Research Methods:</a:t>
            </a:r>
          </a:p>
          <a:p>
            <a:r>
              <a:rPr lang="en-US" sz="2800" b="1" dirty="0">
                <a:solidFill>
                  <a:schemeClr val="tx1"/>
                </a:solidFill>
              </a:rPr>
              <a:t>-</a:t>
            </a:r>
            <a:r>
              <a:rPr lang="en-US" sz="2800" dirty="0">
                <a:solidFill>
                  <a:schemeClr val="tx1"/>
                </a:solidFill>
              </a:rPr>
              <a:t>Determine the research method used in the study.</a:t>
            </a:r>
          </a:p>
          <a:p>
            <a:r>
              <a:rPr lang="en-US" sz="2800" dirty="0">
                <a:solidFill>
                  <a:schemeClr val="tx1"/>
                </a:solidFill>
              </a:rPr>
              <a:t>-Clarifying the curriculum's relevance to the subject of the study.</a:t>
            </a:r>
          </a:p>
          <a:p>
            <a:r>
              <a:rPr lang="en-US" sz="2800" dirty="0">
                <a:solidFill>
                  <a:schemeClr val="tx1"/>
                </a:solidFill>
              </a:rPr>
              <a:t>-Explain the methods of using the method in the study.</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CAB25831-BA90-D3D2-48F5-E6D7B3EE99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6054639"/>
            <a:ext cx="2907366" cy="803361"/>
          </a:xfrm>
          <a:prstGeom prst="rect">
            <a:avLst/>
          </a:prstGeom>
        </p:spPr>
      </p:pic>
    </p:spTree>
    <p:extLst>
      <p:ext uri="{BB962C8B-B14F-4D97-AF65-F5344CB8AC3E}">
        <p14:creationId xmlns:p14="http://schemas.microsoft.com/office/powerpoint/2010/main" val="3445649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984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rPr>
              <a:t>Fields of study:</a:t>
            </a:r>
          </a:p>
          <a:p>
            <a:endParaRPr lang="en-US" sz="2800" b="1" u="sng" dirty="0">
              <a:solidFill>
                <a:schemeClr val="tx1"/>
              </a:solidFill>
            </a:endParaRPr>
          </a:p>
          <a:p>
            <a:r>
              <a:rPr lang="en-US" sz="2800" dirty="0">
                <a:solidFill>
                  <a:schemeClr val="tx1"/>
                </a:solidFill>
              </a:rPr>
              <a:t>Defining the field (spatial, human, and temporal).</a:t>
            </a:r>
          </a:p>
          <a:p>
            <a:r>
              <a:rPr lang="en-US" sz="2800" dirty="0">
                <a:solidFill>
                  <a:schemeClr val="tx1"/>
                </a:solidFill>
              </a:rPr>
              <a:t>The proposed classification according to the time plan.</a:t>
            </a:r>
          </a:p>
          <a:p>
            <a:r>
              <a:rPr lang="en-US" sz="2800" dirty="0">
                <a:solidFill>
                  <a:schemeClr val="tx1"/>
                </a:solidFill>
              </a:rPr>
              <a:t>Documenting primary references and sources.</a:t>
            </a:r>
            <a:endParaRPr lang="en-US"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A8FBF853-AB51-295D-4421-DAFCEA5914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5871992"/>
            <a:ext cx="2907366" cy="803361"/>
          </a:xfrm>
          <a:prstGeom prst="rect">
            <a:avLst/>
          </a:prstGeom>
        </p:spPr>
      </p:pic>
    </p:spTree>
    <p:extLst>
      <p:ext uri="{BB962C8B-B14F-4D97-AF65-F5344CB8AC3E}">
        <p14:creationId xmlns:p14="http://schemas.microsoft.com/office/powerpoint/2010/main" val="16007544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chemeClr val="tx1"/>
                </a:solidFill>
              </a:rPr>
              <a:t>Section two::</a:t>
            </a:r>
          </a:p>
          <a:p>
            <a:pPr marL="457200" indent="-457200">
              <a:buFont typeface="Arial" panose="020B0604020202020204" pitchFamily="34" charset="0"/>
              <a:buChar char="•"/>
            </a:pPr>
            <a:r>
              <a:rPr lang="en-US" sz="2400" dirty="0">
                <a:solidFill>
                  <a:schemeClr val="tx1"/>
                </a:solidFill>
              </a:rPr>
              <a:t>The rules governing writing, organizing and directing the graduation project</a:t>
            </a:r>
          </a:p>
          <a:p>
            <a:pPr marL="457200" indent="-457200">
              <a:buFont typeface="Arial" panose="020B0604020202020204" pitchFamily="34" charset="0"/>
              <a:buChar char="•"/>
            </a:pPr>
            <a:r>
              <a:rPr lang="en-US" sz="2400">
                <a:solidFill>
                  <a:schemeClr val="tx1"/>
                </a:solidFill>
              </a:rPr>
              <a:t>The </a:t>
            </a:r>
            <a:r>
              <a:rPr lang="en-US" sz="2400" dirty="0">
                <a:solidFill>
                  <a:schemeClr val="tx1"/>
                </a:solidFill>
              </a:rPr>
              <a:t>general framework for writing the graduation project.</a:t>
            </a:r>
          </a:p>
          <a:p>
            <a:pPr marL="457200" indent="-457200">
              <a:buFont typeface="Arial" panose="020B0604020202020204" pitchFamily="34" charset="0"/>
              <a:buChar char="•"/>
            </a:pPr>
            <a:r>
              <a:rPr lang="en-US" sz="2400" dirty="0">
                <a:solidFill>
                  <a:schemeClr val="tx1"/>
                </a:solidFill>
              </a:rPr>
              <a:t>Contents of the graduation project.</a:t>
            </a:r>
          </a:p>
          <a:p>
            <a:pPr marL="457200" indent="-457200">
              <a:buFont typeface="Arial" panose="020B0604020202020204" pitchFamily="34" charset="0"/>
              <a:buChar char="•"/>
            </a:pPr>
            <a:r>
              <a:rPr lang="en-US" sz="2400" dirty="0">
                <a:solidFill>
                  <a:schemeClr val="tx1"/>
                </a:solidFill>
              </a:rPr>
              <a:t>Part One: Introduction.</a:t>
            </a:r>
          </a:p>
          <a:p>
            <a:pPr marL="457200" indent="-457200">
              <a:buFont typeface="Arial" panose="020B0604020202020204" pitchFamily="34" charset="0"/>
              <a:buChar char="•"/>
            </a:pPr>
            <a:r>
              <a:rPr lang="en-US" sz="2400" dirty="0">
                <a:solidFill>
                  <a:schemeClr val="tx1"/>
                </a:solidFill>
              </a:rPr>
              <a:t>The second part: the theoretical framework of the study.</a:t>
            </a:r>
          </a:p>
          <a:p>
            <a:pPr marL="457200" indent="-457200">
              <a:buFont typeface="Arial" panose="020B0604020202020204" pitchFamily="34" charset="0"/>
              <a:buChar char="•"/>
            </a:pPr>
            <a:r>
              <a:rPr lang="en-US" sz="2400" dirty="0">
                <a:solidFill>
                  <a:schemeClr val="tx1"/>
                </a:solidFill>
              </a:rPr>
              <a:t>The third part: the applied study and its methodological procedures, which include analyzing the data of the study and writing and discussing its results.</a:t>
            </a:r>
          </a:p>
          <a:p>
            <a:pPr marL="457200" indent="-457200">
              <a:buFont typeface="Arial" panose="020B0604020202020204" pitchFamily="34" charset="0"/>
              <a:buChar char="•"/>
            </a:pPr>
            <a:r>
              <a:rPr lang="en-US" sz="2400" dirty="0">
                <a:solidFill>
                  <a:schemeClr val="tx1"/>
                </a:solidFill>
              </a:rPr>
              <a:t>Part Four: Study Appendices.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6C5C3366-1E36-609D-8097-FCA1F355FD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8297" y="5955419"/>
            <a:ext cx="2907366" cy="803361"/>
          </a:xfrm>
          <a:prstGeom prst="rect">
            <a:avLst/>
          </a:prstGeom>
        </p:spPr>
      </p:pic>
    </p:spTree>
    <p:extLst>
      <p:ext uri="{BB962C8B-B14F-4D97-AF65-F5344CB8AC3E}">
        <p14:creationId xmlns:p14="http://schemas.microsoft.com/office/powerpoint/2010/main" val="2122726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The general framework for writing the graduation project:</a:t>
            </a:r>
          </a:p>
          <a:p>
            <a:endParaRPr lang="en-US" sz="2800" b="1" dirty="0">
              <a:solidFill>
                <a:schemeClr val="tx1"/>
              </a:solidFill>
            </a:endParaRPr>
          </a:p>
          <a:p>
            <a:r>
              <a:rPr lang="en-US" sz="2400" dirty="0">
                <a:solidFill>
                  <a:schemeClr val="tx1"/>
                </a:solidFill>
              </a:rPr>
              <a:t>The student is committed to following the academic standards in writing the report, taking into account the status of sources and the method of appendix according to the following scientific methods:</a:t>
            </a:r>
          </a:p>
          <a:p>
            <a:r>
              <a:rPr lang="en-US" sz="2400" dirty="0">
                <a:solidFill>
                  <a:schemeClr val="tx1"/>
                </a:solidFill>
              </a:rPr>
              <a:t>- The student must use the scientific language, including concepts, terms, definitions, quotes and theories, and stay away from colloquial language in the scientific writing of the project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6C492F8F-7CAF-1847-9B9F-E9875971FE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0" y="5924006"/>
            <a:ext cx="2907366" cy="803361"/>
          </a:xfrm>
          <a:prstGeom prst="rect">
            <a:avLst/>
          </a:prstGeom>
        </p:spPr>
      </p:pic>
    </p:spTree>
    <p:extLst>
      <p:ext uri="{BB962C8B-B14F-4D97-AF65-F5344CB8AC3E}">
        <p14:creationId xmlns:p14="http://schemas.microsoft.com/office/powerpoint/2010/main" val="106143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-Titles should be specified in a manner consistent with the subject of the study, and translated into Arabic and English.</a:t>
            </a:r>
          </a:p>
          <a:p>
            <a:endParaRPr lang="en-US" sz="2800" dirty="0">
              <a:solidFill>
                <a:schemeClr val="tx1"/>
              </a:solidFill>
            </a:endParaRPr>
          </a:p>
          <a:p>
            <a:r>
              <a:rPr lang="en-US" sz="2800" dirty="0">
                <a:solidFill>
                  <a:schemeClr val="tx1"/>
                </a:solidFill>
              </a:rPr>
              <a:t>- The study can be written in Arabic or English, written in proper language and avoiding any grammatical or spelling errors.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217CF347-10C6-5062-5E3D-2F13694745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9206" y="5886301"/>
            <a:ext cx="2907366" cy="803361"/>
          </a:xfrm>
          <a:prstGeom prst="rect">
            <a:avLst/>
          </a:prstGeom>
        </p:spPr>
      </p:pic>
    </p:spTree>
    <p:extLst>
      <p:ext uri="{BB962C8B-B14F-4D97-AF65-F5344CB8AC3E}">
        <p14:creationId xmlns:p14="http://schemas.microsoft.com/office/powerpoint/2010/main" val="1514492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4821"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rPr>
              <a:t>- The font size should be (14) for the text, the main headings (chapters) should be 18 bold, the subheadings should be 16 bold, and the font type </a:t>
            </a:r>
            <a:r>
              <a:rPr lang="en-US" sz="2400" dirty="0" err="1">
                <a:solidFill>
                  <a:schemeClr val="tx1"/>
                </a:solidFill>
              </a:rPr>
              <a:t>Sakkal</a:t>
            </a:r>
            <a:r>
              <a:rPr lang="en-US" sz="2400" dirty="0">
                <a:solidFill>
                  <a:schemeClr val="tx1"/>
                </a:solidFill>
              </a:rPr>
              <a:t> </a:t>
            </a:r>
            <a:r>
              <a:rPr lang="en-US" sz="2400" dirty="0" err="1">
                <a:solidFill>
                  <a:schemeClr val="tx1"/>
                </a:solidFill>
              </a:rPr>
              <a:t>Majalla</a:t>
            </a:r>
            <a:r>
              <a:rPr lang="en-US" sz="2400" dirty="0">
                <a:solidFill>
                  <a:schemeClr val="tx1"/>
                </a:solidFill>
              </a:rPr>
              <a:t> should be used, and the space between lines should be 1.5, and the margins should be 3.5 cm on the right and 2.5 cm on the left.</a:t>
            </a:r>
          </a:p>
          <a:p>
            <a:r>
              <a:rPr lang="en-US" sz="2400" dirty="0">
                <a:solidFill>
                  <a:schemeClr val="tx1"/>
                </a:solidFill>
              </a:rPr>
              <a:t>- Leave a line space between the main heading and the subheadings, and that the space when writing the main headings, headings of tables and figures be single, and create an indentation.</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D472940F-C5B9-700F-CCC5-A922280E20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1138" y="5895037"/>
            <a:ext cx="2907366" cy="803361"/>
          </a:xfrm>
          <a:prstGeom prst="rect">
            <a:avLst/>
          </a:prstGeom>
        </p:spPr>
      </p:pic>
    </p:spTree>
    <p:extLst>
      <p:ext uri="{BB962C8B-B14F-4D97-AF65-F5344CB8AC3E}">
        <p14:creationId xmlns:p14="http://schemas.microsoft.com/office/powerpoint/2010/main" val="4206890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971698"/>
            <a:ext cx="9345750" cy="49146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-Page numbering is at the bottom of the page.</a:t>
            </a:r>
          </a:p>
          <a:p>
            <a:endParaRPr lang="en-US" sz="2800" dirty="0">
              <a:solidFill>
                <a:schemeClr val="tx1"/>
              </a:solidFill>
            </a:endParaRPr>
          </a:p>
          <a:p>
            <a:pPr marL="457200" indent="-457200">
              <a:buFontTx/>
              <a:buChar char="-"/>
            </a:pPr>
            <a:r>
              <a:rPr lang="en-US" sz="2800" dirty="0">
                <a:solidFill>
                  <a:schemeClr val="tx1"/>
                </a:solidFill>
              </a:rPr>
              <a:t>Indexing of contents, tables and illustrations.</a:t>
            </a:r>
          </a:p>
          <a:p>
            <a:endParaRPr lang="en-US" sz="2800" dirty="0">
              <a:solidFill>
                <a:schemeClr val="tx1"/>
              </a:solidFill>
            </a:endParaRPr>
          </a:p>
          <a:p>
            <a:r>
              <a:rPr lang="en-US" sz="2800" dirty="0">
                <a:solidFill>
                  <a:schemeClr val="tx1"/>
                </a:solidFill>
              </a:rPr>
              <a:t>- Taking into account the balance between the chapters in the study, and the existence of a simplified introduction to each chapter that deals with what the researcher will deal with in the chapter.</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F9B90379-7BB8-6FF5-31C2-DA93C86875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5924007"/>
            <a:ext cx="2907366" cy="803361"/>
          </a:xfrm>
          <a:prstGeom prst="rect">
            <a:avLst/>
          </a:prstGeom>
        </p:spPr>
      </p:pic>
    </p:spTree>
    <p:extLst>
      <p:ext uri="{BB962C8B-B14F-4D97-AF65-F5344CB8AC3E}">
        <p14:creationId xmlns:p14="http://schemas.microsoft.com/office/powerpoint/2010/main" val="279527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 The need to arbitrate the study tools in a scientific way.</a:t>
            </a:r>
          </a:p>
          <a:p>
            <a:r>
              <a:rPr lang="en-US" sz="2800" dirty="0">
                <a:solidFill>
                  <a:schemeClr val="tx1"/>
                </a:solidFill>
              </a:rPr>
              <a:t>- Interpreting statistical analysis tables and linking the results to the theoretical part.</a:t>
            </a:r>
          </a:p>
          <a:p>
            <a:r>
              <a:rPr lang="en-US" sz="2800" dirty="0">
                <a:solidFill>
                  <a:schemeClr val="tx1"/>
                </a:solidFill>
              </a:rPr>
              <a:t>-Ensure that all the sources used are documented and included in the project’s reference list and within the text, and that defining references are included in the main part of the text.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EE1E549C-736B-E412-0113-2E3B63D21D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2768" y="5886301"/>
            <a:ext cx="2907366" cy="803361"/>
          </a:xfrm>
          <a:prstGeom prst="rect">
            <a:avLst/>
          </a:prstGeom>
        </p:spPr>
      </p:pic>
    </p:spTree>
    <p:extLst>
      <p:ext uri="{BB962C8B-B14F-4D97-AF65-F5344CB8AC3E}">
        <p14:creationId xmlns:p14="http://schemas.microsoft.com/office/powerpoint/2010/main" val="1113080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a:t>
            </a:r>
            <a:r>
              <a:rPr lang="en-US" sz="2400" dirty="0">
                <a:solidFill>
                  <a:schemeClr val="tx1"/>
                </a:solidFill>
              </a:rPr>
              <a:t>The student must include the sources and references used in the study completely in the list of references in alphabetical order at the end of the research.</a:t>
            </a:r>
          </a:p>
          <a:p>
            <a:r>
              <a:rPr lang="en-US" sz="2400" dirty="0">
                <a:solidFill>
                  <a:schemeClr val="tx1"/>
                </a:solidFill>
              </a:rPr>
              <a:t>- All accessories that were used in the scientific application of the study must be included in the data collection tools and the list of arbitrators for those tools or correspondence with the institutions in which the application is made.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3993D49A-1536-495F-B659-D663F626EE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4510" y="6064315"/>
            <a:ext cx="2907366" cy="803361"/>
          </a:xfrm>
          <a:prstGeom prst="rect">
            <a:avLst/>
          </a:prstGeom>
        </p:spPr>
      </p:pic>
    </p:spTree>
    <p:extLst>
      <p:ext uri="{BB962C8B-B14F-4D97-AF65-F5344CB8AC3E}">
        <p14:creationId xmlns:p14="http://schemas.microsoft.com/office/powerpoint/2010/main" val="1091077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FF0000"/>
                </a:solidFill>
              </a:rPr>
              <a:t>Conclusion::</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The researcher writes an abstract in Arabic and English for his research project, regardless of the language of writing the project, whether (Arabic-English). The abstract includes at least four main paragraphs that include the following:</a:t>
            </a:r>
          </a:p>
          <a:p>
            <a:pPr marL="342900" indent="-342900">
              <a:buFont typeface="Arial" panose="020B0604020202020204" pitchFamily="34" charset="0"/>
              <a:buChar char="•"/>
            </a:pPr>
            <a:r>
              <a:rPr lang="en-US" dirty="0">
                <a:solidFill>
                  <a:schemeClr val="tx1"/>
                </a:solidFill>
              </a:rPr>
              <a:t>The problem of the study, the reason for choosing it, and the importance of addressing it at the theoretical and scientific level.</a:t>
            </a:r>
          </a:p>
          <a:p>
            <a:pPr marL="342900" indent="-342900">
              <a:buFont typeface="Arial" panose="020B0604020202020204" pitchFamily="34" charset="0"/>
              <a:buChar char="•"/>
            </a:pPr>
            <a:r>
              <a:rPr lang="en-US" dirty="0">
                <a:solidFill>
                  <a:schemeClr val="tx1"/>
                </a:solidFill>
              </a:rPr>
              <a:t>The type, scope, methodology and research tools that were relied upon to achieve the objectives of the study.</a:t>
            </a:r>
          </a:p>
          <a:p>
            <a:pPr marL="342900" indent="-342900">
              <a:buFont typeface="Arial" panose="020B0604020202020204" pitchFamily="34" charset="0"/>
              <a:buChar char="•"/>
            </a:pPr>
            <a:r>
              <a:rPr lang="en-US" dirty="0">
                <a:solidFill>
                  <a:schemeClr val="tx1"/>
                </a:solidFill>
              </a:rPr>
              <a:t>The most important findings of the project in terms of results that can be benefited from.</a:t>
            </a:r>
          </a:p>
          <a:p>
            <a:pPr marL="342900" indent="-342900">
              <a:buFont typeface="Arial" panose="020B0604020202020204" pitchFamily="34" charset="0"/>
              <a:buChar char="•"/>
            </a:pPr>
            <a:r>
              <a:rPr lang="en-US" dirty="0">
                <a:solidFill>
                  <a:schemeClr val="tx1"/>
                </a:solidFill>
              </a:rPr>
              <a:t>The significance of the results and the possibility of their practical application, and the suggestion of the proposed professional scenarios and perceptions.</a:t>
            </a:r>
          </a:p>
          <a:p>
            <a:r>
              <a:rPr lang="en-US" dirty="0">
                <a:solidFill>
                  <a:schemeClr val="tx1"/>
                </a:solidFill>
              </a:rPr>
              <a:t>With best wishes for good luck,,,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bg1"/>
                </a:solidFill>
                <a:latin typeface="Tajawal Medium" panose="00000600000000000000" pitchFamily="2" charset="-78"/>
                <a:cs typeface="Tajawal Medium" panose="00000600000000000000" pitchFamily="2" charset="-78"/>
              </a:rPr>
              <a:t>Intro- Lecture</a:t>
            </a:r>
            <a:endParaRPr lang="en-US" sz="1400" b="1" dirty="0">
              <a:solidFill>
                <a:schemeClr val="bg1"/>
              </a:solidFill>
              <a:latin typeface="Tajawal Medium" panose="00000600000000000000" pitchFamily="2" charset="-78"/>
              <a:cs typeface="Tajawal Medium" panose="00000600000000000000" pitchFamily="2" charset="-78"/>
            </a:endParaRPr>
          </a:p>
          <a:p>
            <a:pPr algn="ct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315A30C3-71AD-045D-BDA4-AF42A7A6BD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0369" y="5909699"/>
            <a:ext cx="2907366" cy="803361"/>
          </a:xfrm>
          <a:prstGeom prst="rect">
            <a:avLst/>
          </a:prstGeom>
        </p:spPr>
      </p:pic>
    </p:spTree>
    <p:extLst>
      <p:ext uri="{BB962C8B-B14F-4D97-AF65-F5344CB8AC3E}">
        <p14:creationId xmlns:p14="http://schemas.microsoft.com/office/powerpoint/2010/main" val="2651406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96CDF065-E70C-06EB-D5D1-938B65A5828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7466" y="429827"/>
            <a:ext cx="2907366" cy="80336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629C91-51AB-487D-A508-D1366450778E}"/>
</file>

<file path=customXml/itemProps2.xml><?xml version="1.0" encoding="utf-8"?>
<ds:datastoreItem xmlns:ds="http://schemas.openxmlformats.org/officeDocument/2006/customXml" ds:itemID="{C6BF47B6-F00F-4FF3-B4ED-07A7AE44881C}"/>
</file>

<file path=customXml/itemProps3.xml><?xml version="1.0" encoding="utf-8"?>
<ds:datastoreItem xmlns:ds="http://schemas.openxmlformats.org/officeDocument/2006/customXml" ds:itemID="{01D38579-1188-4A69-9026-C4D481D1AD7A}"/>
</file>

<file path=docProps/app.xml><?xml version="1.0" encoding="utf-8"?>
<Properties xmlns="http://schemas.openxmlformats.org/officeDocument/2006/extended-properties" xmlns:vt="http://schemas.openxmlformats.org/officeDocument/2006/docPropsVTypes">
  <TotalTime>821</TotalTime>
  <Words>2174</Words>
  <Application>Microsoft Office PowerPoint</Application>
  <PresentationFormat>Widescreen</PresentationFormat>
  <Paragraphs>172</Paragraphs>
  <Slides>32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Roboto Light</vt:lpstr>
      <vt:lpstr>Segoe UI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MOHAMED.AWAIS@fart.bu.edu.eg</cp:lastModifiedBy>
  <cp:revision>53</cp:revision>
  <dcterms:created xsi:type="dcterms:W3CDTF">2023-04-29T09:08:23Z</dcterms:created>
  <dcterms:modified xsi:type="dcterms:W3CDTF">2025-05-15T08:32:56Z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