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96" r:id="rId5"/>
    <p:sldId id="497" r:id="rId6"/>
    <p:sldId id="313" r:id="rId7"/>
    <p:sldId id="276" r:id="rId8"/>
    <p:sldId id="501" r:id="rId9"/>
    <p:sldId id="535" r:id="rId10"/>
    <p:sldId id="543" r:id="rId11"/>
    <p:sldId id="522" r:id="rId12"/>
    <p:sldId id="498" r:id="rId13"/>
    <p:sldId id="502" r:id="rId14"/>
    <p:sldId id="550" r:id="rId15"/>
    <p:sldId id="518" r:id="rId16"/>
    <p:sldId id="499" r:id="rId17"/>
    <p:sldId id="512" r:id="rId18"/>
    <p:sldId id="513" r:id="rId19"/>
    <p:sldId id="500" r:id="rId20"/>
    <p:sldId id="514" r:id="rId21"/>
    <p:sldId id="515" r:id="rId22"/>
    <p:sldId id="534" r:id="rId23"/>
    <p:sldId id="523" r:id="rId24"/>
    <p:sldId id="533" r:id="rId25"/>
    <p:sldId id="256" r:id="rId26"/>
    <p:sldId id="542" r:id="rId27"/>
    <p:sldId id="521" r:id="rId28"/>
    <p:sldId id="516" r:id="rId29"/>
    <p:sldId id="544" r:id="rId30"/>
    <p:sldId id="527" r:id="rId31"/>
    <p:sldId id="545" r:id="rId32"/>
    <p:sldId id="526" r:id="rId33"/>
    <p:sldId id="525" r:id="rId34"/>
    <p:sldId id="528" r:id="rId35"/>
    <p:sldId id="546" r:id="rId36"/>
    <p:sldId id="529" r:id="rId37"/>
    <p:sldId id="530" r:id="rId38"/>
    <p:sldId id="531" r:id="rId39"/>
    <p:sldId id="547" r:id="rId40"/>
    <p:sldId id="540" r:id="rId41"/>
    <p:sldId id="549" r:id="rId42"/>
    <p:sldId id="536" r:id="rId43"/>
    <p:sldId id="541" r:id="rId44"/>
    <p:sldId id="548"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497"/>
            <p14:sldId id="313"/>
            <p14:sldId id="276"/>
            <p14:sldId id="501"/>
            <p14:sldId id="535"/>
            <p14:sldId id="543"/>
            <p14:sldId id="522"/>
            <p14:sldId id="498"/>
            <p14:sldId id="502"/>
            <p14:sldId id="550"/>
            <p14:sldId id="518"/>
            <p14:sldId id="499"/>
            <p14:sldId id="512"/>
            <p14:sldId id="513"/>
            <p14:sldId id="500"/>
            <p14:sldId id="514"/>
            <p14:sldId id="515"/>
            <p14:sldId id="534"/>
            <p14:sldId id="523"/>
            <p14:sldId id="533"/>
            <p14:sldId id="256"/>
            <p14:sldId id="542"/>
            <p14:sldId id="521"/>
            <p14:sldId id="516"/>
            <p14:sldId id="544"/>
            <p14:sldId id="527"/>
            <p14:sldId id="545"/>
            <p14:sldId id="526"/>
            <p14:sldId id="525"/>
            <p14:sldId id="528"/>
            <p14:sldId id="546"/>
            <p14:sldId id="529"/>
            <p14:sldId id="530"/>
            <p14:sldId id="531"/>
            <p14:sldId id="547"/>
            <p14:sldId id="540"/>
            <p14:sldId id="549"/>
            <p14:sldId id="536"/>
            <p14:sldId id="541"/>
            <p14:sldId id="54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7" d="100"/>
          <a:sy n="57" d="100"/>
        </p:scale>
        <p:origin x="924"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1.svg"/><Relationship Id="rId4" Type="http://schemas.openxmlformats.org/officeDocument/2006/relationships/image" Target="../media/image10.svg"/></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5.xml"/><Relationship Id="rId1" Type="http://schemas.openxmlformats.org/officeDocument/2006/relationships/video" Target="https://www.youtube.com/embed/ezJFu15N3w0?feature=oembed" TargetMode="External"/><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26.svg"/><Relationship Id="rId4" Type="http://schemas.openxmlformats.org/officeDocument/2006/relationships/image" Target="../media/image25.svg"/></Relationships>
</file>

<file path=ppt/slides/_rels/slide15.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29.svg"/><Relationship Id="rId4" Type="http://schemas.openxmlformats.org/officeDocument/2006/relationships/image" Target="../media/image28.svg"/></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32.png"/></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32.png"/></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42.png"/></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46.png"/><Relationship Id="rId4" Type="http://schemas.openxmlformats.org/officeDocument/2006/relationships/image" Target="../media/image45.png"/></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hyperlink" Target="https://doi.org/10.1145/2181037.2181040" TargetMode="External"/><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hyperlink" Target="https://doi.org/10.1016/j.ijinfomgt.2018.10.013" TargetMode="External"/><Relationship Id="rId4" Type="http://schemas.openxmlformats.org/officeDocument/2006/relationships/hyperlink" Target="https://doi.org/10.1109/HICSS.2014.377"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s://doi.org/10.3390/su141912867" TargetMode="Externa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hyperlink" Target="https://doi.org/10.14456/jiskku.2024.29" TargetMode="External"/><Relationship Id="rId5" Type="http://schemas.openxmlformats.org/officeDocument/2006/relationships/hyperlink" Target="https://doi.org/10.1016/j.heliyon.2024.e32047" TargetMode="External"/><Relationship Id="rId4" Type="http://schemas.openxmlformats.org/officeDocument/2006/relationships/hyperlink" Target="https://doi.org/10.3389/fcomm.2023.1155899"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48.svg"/><Relationship Id="rId2" Type="http://schemas.openxmlformats.org/officeDocument/2006/relationships/image" Target="../media/image47.jpeg"/><Relationship Id="rId1" Type="http://schemas.openxmlformats.org/officeDocument/2006/relationships/slideLayout" Target="../slideLayouts/slideLayout16.xml"/><Relationship Id="rId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الإعلام الجديد</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a:t>
            </a:r>
            <a:r>
              <a:rPr lang="ar-EG" sz="2800" b="1">
                <a:solidFill>
                  <a:schemeClr val="bg1"/>
                </a:solidFill>
                <a:latin typeface="Times New Roman" panose="02020603050405020304" pitchFamily="18" charset="0"/>
                <a:cs typeface="Times New Roman" panose="02020603050405020304" pitchFamily="18" charset="0"/>
              </a:rPr>
              <a:t>09</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1625766" cy="707886"/>
          </a:xfrm>
          <a:prstGeom prst="rect">
            <a:avLst/>
          </a:prstGeom>
          <a:noFill/>
        </p:spPr>
        <p:txBody>
          <a:bodyPr wrap="none" rtlCol="0">
            <a:spAutoFit/>
          </a:bodyPr>
          <a:lstStyle/>
          <a:p>
            <a:r>
              <a:rPr lang="en-US" sz="2000" dirty="0">
                <a:latin typeface="Alexandria" pitchFamily="2" charset="-78"/>
                <a:cs typeface="Alexandria" pitchFamily="2" charset="-78"/>
              </a:rPr>
              <a:t>PRL 6</a:t>
            </a:r>
            <a:r>
              <a:rPr lang="ar-EG" sz="2000" dirty="0">
                <a:latin typeface="Alexandria" pitchFamily="2" charset="-78"/>
                <a:cs typeface="Alexandria" pitchFamily="2" charset="-78"/>
              </a:rPr>
              <a:t>13</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New Media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917256"/>
          </a:xfrm>
          <a:prstGeom prst="rect">
            <a:avLst/>
          </a:prstGeom>
          <a:noFill/>
        </p:spPr>
        <p:txBody>
          <a:bodyPr wrap="square" rtlCol="0">
            <a:spAutoFit/>
          </a:bodyPr>
          <a:lstStyle/>
          <a:p>
            <a:pPr algn="ctr">
              <a:lnSpc>
                <a:spcPct val="200000"/>
              </a:lnSpc>
            </a:pPr>
            <a:r>
              <a:rPr lang="ar-EG" sz="3200" b="1">
                <a:solidFill>
                  <a:srgbClr val="00B0F0"/>
                </a:solidFill>
                <a:latin typeface="Alexandria" pitchFamily="2" charset="-78"/>
                <a:cs typeface="Alexandria" pitchFamily="2" charset="-78"/>
              </a:rPr>
              <a:t>العلاقات العامة الانغماسية والتلعيب</a:t>
            </a:r>
            <a:endParaRPr lang="en-US" sz="32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a:t>
            </a:r>
            <a:r>
              <a:rPr lang="ar-EG" sz="4800" b="1">
                <a:solidFill>
                  <a:schemeClr val="bg1"/>
                </a:solidFill>
                <a:latin typeface="Times New Roman" panose="02020603050405020304" pitchFamily="18" charset="0"/>
                <a:cs typeface="Times New Roman" panose="02020603050405020304" pitchFamily="18" charset="0"/>
              </a:rPr>
              <a:t>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55837" y="412640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8374566" y="1498209"/>
            <a:ext cx="3044283" cy="461665"/>
          </a:xfrm>
          <a:prstGeom prst="rect">
            <a:avLst/>
          </a:prstGeom>
          <a:noFill/>
        </p:spPr>
        <p:txBody>
          <a:bodyPr wrap="square" rtlCol="0">
            <a:spAutoFit/>
          </a:bodyPr>
          <a:lstStyle/>
          <a:p>
            <a:r>
              <a:rPr lang="ar-EG" sz="2400" b="1">
                <a:solidFill>
                  <a:srgbClr val="00B0F0"/>
                </a:solidFill>
                <a:latin typeface="Alexandria" charset="0"/>
                <a:cs typeface="Alexandria" charset="0"/>
              </a:rPr>
              <a:t>محتويات المحاضرة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a:solidFill>
                  <a:schemeClr val="bg1"/>
                </a:solidFill>
                <a:latin typeface="Alexandria" charset="0"/>
                <a:cs typeface="Alexandria" charset="0"/>
              </a:rPr>
              <a:t>0</a:t>
            </a:r>
            <a:r>
              <a:rPr lang="ar-EG" sz="3600" b="1">
                <a:solidFill>
                  <a:schemeClr val="bg1"/>
                </a:solidFill>
                <a:latin typeface="Alexandria" charset="0"/>
                <a:cs typeface="Alexandria" charset="0"/>
              </a:rPr>
              <a:t>9</a:t>
            </a:r>
            <a:endParaRPr lang="en-US" sz="3600" b="1">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22" name="Group 21">
            <a:extLst>
              <a:ext uri="{FF2B5EF4-FFF2-40B4-BE49-F238E27FC236}">
                <a16:creationId xmlns:a16="http://schemas.microsoft.com/office/drawing/2014/main" id="{0762835E-386F-7726-D23D-8002E03F278A}"/>
              </a:ext>
            </a:extLst>
          </p:cNvPr>
          <p:cNvGrpSpPr/>
          <p:nvPr/>
        </p:nvGrpSpPr>
        <p:grpSpPr>
          <a:xfrm>
            <a:off x="9667737" y="1105823"/>
            <a:ext cx="1594842" cy="373142"/>
            <a:chOff x="12241768" y="1975723"/>
            <a:chExt cx="1594842" cy="373142"/>
          </a:xfrm>
        </p:grpSpPr>
        <p:sp>
          <p:nvSpPr>
            <p:cNvPr id="3" name="Shape 0"/>
            <p:cNvSpPr/>
            <p:nvPr/>
          </p:nvSpPr>
          <p:spPr>
            <a:xfrm>
              <a:off x="12241768" y="1975723"/>
              <a:ext cx="1594842" cy="373142"/>
            </a:xfrm>
            <a:prstGeom prst="roundRect">
              <a:avLst>
                <a:gd name="adj" fmla="val 6383"/>
              </a:avLst>
            </a:prstGeom>
            <a:solidFill>
              <a:srgbClr val="D7D6F5"/>
            </a:solidFill>
            <a:ln/>
          </p:spPr>
          <p:txBody>
            <a:bodyPr/>
            <a:lstStyle/>
            <a:p>
              <a:endParaRPr lang="en-US"/>
            </a:p>
          </p:txBody>
        </p:sp>
        <p:sp>
          <p:nvSpPr>
            <p:cNvPr id="4" name="Text 1"/>
            <p:cNvSpPr/>
            <p:nvPr/>
          </p:nvSpPr>
          <p:spPr>
            <a:xfrm>
              <a:off x="12360831" y="2035254"/>
              <a:ext cx="1356717" cy="254079"/>
            </a:xfrm>
            <a:prstGeom prst="rect">
              <a:avLst/>
            </a:prstGeom>
            <a:noFill/>
            <a:ln/>
          </p:spPr>
          <p:txBody>
            <a:bodyPr wrap="none" lIns="0" tIns="0" rIns="0" bIns="0" rtlCol="0" anchor="t"/>
            <a:lstStyle/>
            <a:p>
              <a:pPr marL="0" indent="0" algn="r" rtl="1">
                <a:lnSpc>
                  <a:spcPts val="2000"/>
                </a:lnSpc>
                <a:buNone/>
              </a:pPr>
              <a:r>
                <a:rPr lang="en-US" sz="1250" dirty="0">
                  <a:solidFill>
                    <a:srgbClr val="49495A"/>
                  </a:solidFill>
                  <a:latin typeface="Alexandria" pitchFamily="34" charset="0"/>
                  <a:ea typeface="Alexandria" pitchFamily="34" charset="-122"/>
                  <a:cs typeface="Alexandria" pitchFamily="34" charset="-120"/>
                </a:rPr>
                <a:t>المحاضرة التعريفية</a:t>
              </a:r>
              <a:endParaRPr lang="en-US" sz="1250" dirty="0"/>
            </a:p>
          </p:txBody>
        </p:sp>
      </p:grpSp>
      <p:grpSp>
        <p:nvGrpSpPr>
          <p:cNvPr id="27" name="Group 26">
            <a:extLst>
              <a:ext uri="{FF2B5EF4-FFF2-40B4-BE49-F238E27FC236}">
                <a16:creationId xmlns:a16="http://schemas.microsoft.com/office/drawing/2014/main" id="{1FDF9AB7-3032-244F-5FF5-5324646BAE81}"/>
              </a:ext>
            </a:extLst>
          </p:cNvPr>
          <p:cNvGrpSpPr/>
          <p:nvPr/>
        </p:nvGrpSpPr>
        <p:grpSpPr>
          <a:xfrm>
            <a:off x="2921621" y="2382751"/>
            <a:ext cx="9032486" cy="3406254"/>
            <a:chOff x="793909" y="3284577"/>
            <a:chExt cx="13042702" cy="2632710"/>
          </a:xfrm>
        </p:grpSpPr>
        <p:sp>
          <p:nvSpPr>
            <p:cNvPr id="29" name="Text 2"/>
            <p:cNvSpPr/>
            <p:nvPr/>
          </p:nvSpPr>
          <p:spPr>
            <a:xfrm>
              <a:off x="13638252" y="3284577"/>
              <a:ext cx="198358" cy="248007"/>
            </a:xfrm>
            <a:prstGeom prst="rect">
              <a:avLst/>
            </a:prstGeom>
            <a:noFill/>
            <a:ln/>
          </p:spPr>
          <p:txBody>
            <a:bodyPr wrap="none" lIns="0" tIns="0" rIns="0" bIns="0" rtlCol="0" anchor="t"/>
            <a:lstStyle/>
            <a:p>
              <a:pPr marL="0" indent="0" algn="l" rtl="1">
                <a:lnSpc>
                  <a:spcPts val="2500"/>
                </a:lnSpc>
                <a:buNone/>
              </a:pPr>
              <a:r>
                <a:rPr lang="en-US" sz="1200" dirty="0">
                  <a:solidFill>
                    <a:srgbClr val="15213F"/>
                  </a:solidFill>
                  <a:latin typeface="Alexandria Light" pitchFamily="34" charset="0"/>
                  <a:ea typeface="Alexandria Light" pitchFamily="34" charset="-122"/>
                  <a:cs typeface="Alexandria Light" pitchFamily="34" charset="-120"/>
                </a:rPr>
                <a:t>01</a:t>
              </a:r>
              <a:endParaRPr lang="en-US" sz="1200" dirty="0"/>
            </a:p>
          </p:txBody>
        </p:sp>
        <p:pic>
          <p:nvPicPr>
            <p:cNvPr id="30" name="Image 0" descr="preencoded.png"/>
            <p:cNvPicPr>
              <a:picLocks noChangeAspect="1"/>
            </p:cNvPicPr>
            <p:nvPr/>
          </p:nvPicPr>
          <p:blipFill>
            <a:blip r:embed="rId5"/>
            <a:stretch>
              <a:fillRect/>
            </a:stretch>
          </p:blipFill>
          <p:spPr>
            <a:xfrm>
              <a:off x="9621322" y="3598902"/>
              <a:ext cx="4215289" cy="22860"/>
            </a:xfrm>
            <a:prstGeom prst="rect">
              <a:avLst/>
            </a:prstGeom>
          </p:spPr>
        </p:pic>
        <p:sp>
          <p:nvSpPr>
            <p:cNvPr id="31" name="Text 3"/>
            <p:cNvSpPr/>
            <p:nvPr/>
          </p:nvSpPr>
          <p:spPr>
            <a:xfrm>
              <a:off x="9621322" y="3743801"/>
              <a:ext cx="4215289" cy="620316"/>
            </a:xfrm>
            <a:prstGeom prst="rect">
              <a:avLst/>
            </a:prstGeom>
            <a:noFill/>
            <a:ln/>
          </p:spPr>
          <p:txBody>
            <a:bodyPr wrap="square" lIns="0" tIns="0" rIns="0" bIns="0" rtlCol="0" anchor="t"/>
            <a:lstStyle/>
            <a:p>
              <a:pPr marL="0" indent="0" algn="r"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مفهوم العلاقات العامة الانغماسية وأدواتها</a:t>
              </a:r>
              <a:endParaRPr lang="en-US" sz="1600" dirty="0"/>
            </a:p>
          </p:txBody>
        </p:sp>
        <p:sp>
          <p:nvSpPr>
            <p:cNvPr id="35" name="Text 4"/>
            <p:cNvSpPr/>
            <p:nvPr/>
          </p:nvSpPr>
          <p:spPr>
            <a:xfrm>
              <a:off x="9621322" y="4483179"/>
              <a:ext cx="4215289" cy="317540"/>
            </a:xfrm>
            <a:prstGeom prst="rect">
              <a:avLst/>
            </a:prstGeom>
            <a:noFill/>
            <a:ln/>
          </p:spPr>
          <p:txBody>
            <a:bodyPr wrap="none" lIns="0" tIns="0" rIns="0" bIns="0" rtlCol="0" anchor="t"/>
            <a:lstStyle/>
            <a:p>
              <a:pPr marL="0" indent="0" algn="r" rtl="1">
                <a:lnSpc>
                  <a:spcPts val="2500"/>
                </a:lnSpc>
                <a:buNone/>
              </a:pPr>
              <a:endParaRPr lang="en-US" sz="1200" dirty="0"/>
            </a:p>
          </p:txBody>
        </p:sp>
        <p:sp>
          <p:nvSpPr>
            <p:cNvPr id="36" name="Text 5"/>
            <p:cNvSpPr/>
            <p:nvPr/>
          </p:nvSpPr>
          <p:spPr>
            <a:xfrm>
              <a:off x="9224605" y="3284577"/>
              <a:ext cx="198358" cy="248007"/>
            </a:xfrm>
            <a:prstGeom prst="rect">
              <a:avLst/>
            </a:prstGeom>
            <a:noFill/>
            <a:ln/>
          </p:spPr>
          <p:txBody>
            <a:bodyPr wrap="none" lIns="0" tIns="0" rIns="0" bIns="0" rtlCol="0" anchor="t"/>
            <a:lstStyle/>
            <a:p>
              <a:pPr marL="0" indent="0" algn="l" rtl="1">
                <a:lnSpc>
                  <a:spcPts val="2500"/>
                </a:lnSpc>
                <a:buNone/>
              </a:pPr>
              <a:r>
                <a:rPr lang="en-US" sz="1200" dirty="0">
                  <a:solidFill>
                    <a:srgbClr val="15213F"/>
                  </a:solidFill>
                  <a:latin typeface="Alexandria Light" pitchFamily="34" charset="0"/>
                  <a:ea typeface="Alexandria Light" pitchFamily="34" charset="-122"/>
                  <a:cs typeface="Alexandria Light" pitchFamily="34" charset="-120"/>
                </a:rPr>
                <a:t>02</a:t>
              </a:r>
              <a:endParaRPr lang="en-US" sz="1200" dirty="0"/>
            </a:p>
          </p:txBody>
        </p:sp>
        <p:pic>
          <p:nvPicPr>
            <p:cNvPr id="37" name="Image 1" descr="preencoded.png"/>
            <p:cNvPicPr>
              <a:picLocks noChangeAspect="1"/>
            </p:cNvPicPr>
            <p:nvPr/>
          </p:nvPicPr>
          <p:blipFill>
            <a:blip r:embed="rId5"/>
            <a:stretch>
              <a:fillRect/>
            </a:stretch>
          </p:blipFill>
          <p:spPr>
            <a:xfrm>
              <a:off x="5207556" y="3598902"/>
              <a:ext cx="4215408" cy="22860"/>
            </a:xfrm>
            <a:prstGeom prst="rect">
              <a:avLst/>
            </a:prstGeom>
          </p:spPr>
        </p:pic>
        <p:sp>
          <p:nvSpPr>
            <p:cNvPr id="38" name="Text 6"/>
            <p:cNvSpPr/>
            <p:nvPr/>
          </p:nvSpPr>
          <p:spPr>
            <a:xfrm>
              <a:off x="5207556" y="3743801"/>
              <a:ext cx="4215408" cy="620316"/>
            </a:xfrm>
            <a:prstGeom prst="rect">
              <a:avLst/>
            </a:prstGeom>
            <a:noFill/>
            <a:ln/>
          </p:spPr>
          <p:txBody>
            <a:bodyPr wrap="square" lIns="0" tIns="0" rIns="0" bIns="0" rtlCol="0" anchor="t"/>
            <a:lstStyle/>
            <a:p>
              <a:pPr marL="0" indent="0" algn="r"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مفهوم التلعيب وعناصره وأساسه النفسي</a:t>
              </a:r>
              <a:endParaRPr lang="en-US" sz="1600" dirty="0"/>
            </a:p>
          </p:txBody>
        </p:sp>
        <p:sp>
          <p:nvSpPr>
            <p:cNvPr id="40" name="Text 8"/>
            <p:cNvSpPr/>
            <p:nvPr/>
          </p:nvSpPr>
          <p:spPr>
            <a:xfrm>
              <a:off x="4810839" y="3284577"/>
              <a:ext cx="198358" cy="248007"/>
            </a:xfrm>
            <a:prstGeom prst="rect">
              <a:avLst/>
            </a:prstGeom>
            <a:noFill/>
            <a:ln/>
          </p:spPr>
          <p:txBody>
            <a:bodyPr wrap="none" lIns="0" tIns="0" rIns="0" bIns="0" rtlCol="0" anchor="t"/>
            <a:lstStyle/>
            <a:p>
              <a:pPr marL="0" indent="0" algn="l" rtl="1">
                <a:lnSpc>
                  <a:spcPts val="2500"/>
                </a:lnSpc>
                <a:buNone/>
              </a:pPr>
              <a:r>
                <a:rPr lang="en-US" sz="1200" dirty="0">
                  <a:solidFill>
                    <a:srgbClr val="15213F"/>
                  </a:solidFill>
                  <a:latin typeface="Alexandria Light" pitchFamily="34" charset="0"/>
                  <a:ea typeface="Alexandria Light" pitchFamily="34" charset="-122"/>
                  <a:cs typeface="Alexandria Light" pitchFamily="34" charset="-120"/>
                </a:rPr>
                <a:t>03</a:t>
              </a:r>
              <a:endParaRPr lang="en-US" sz="1200" dirty="0"/>
            </a:p>
          </p:txBody>
        </p:sp>
        <p:pic>
          <p:nvPicPr>
            <p:cNvPr id="41" name="Image 2" descr="preencoded.png"/>
            <p:cNvPicPr>
              <a:picLocks noChangeAspect="1"/>
            </p:cNvPicPr>
            <p:nvPr/>
          </p:nvPicPr>
          <p:blipFill>
            <a:blip r:embed="rId5"/>
            <a:stretch>
              <a:fillRect/>
            </a:stretch>
          </p:blipFill>
          <p:spPr>
            <a:xfrm>
              <a:off x="793909" y="3618667"/>
              <a:ext cx="4215289" cy="22860"/>
            </a:xfrm>
            <a:prstGeom prst="rect">
              <a:avLst/>
            </a:prstGeom>
          </p:spPr>
        </p:pic>
        <p:sp>
          <p:nvSpPr>
            <p:cNvPr id="42" name="Text 9"/>
            <p:cNvSpPr/>
            <p:nvPr/>
          </p:nvSpPr>
          <p:spPr>
            <a:xfrm>
              <a:off x="1219081" y="3743801"/>
              <a:ext cx="3790117" cy="310158"/>
            </a:xfrm>
            <a:prstGeom prst="rect">
              <a:avLst/>
            </a:prstGeom>
            <a:noFill/>
            <a:ln/>
          </p:spPr>
          <p:txBody>
            <a:bodyPr wrap="none" lIns="0" tIns="0" rIns="0" bIns="0" rtlCol="0" anchor="t"/>
            <a:lstStyle/>
            <a:p>
              <a:pPr marL="0" indent="0" algn="r"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العلاقة بين الانغماس والتلعيب</a:t>
              </a:r>
              <a:endParaRPr lang="en-US" sz="1600" dirty="0"/>
            </a:p>
          </p:txBody>
        </p:sp>
        <p:sp>
          <p:nvSpPr>
            <p:cNvPr id="44" name="Text 11"/>
            <p:cNvSpPr/>
            <p:nvPr/>
          </p:nvSpPr>
          <p:spPr>
            <a:xfrm>
              <a:off x="13638252" y="5147905"/>
              <a:ext cx="198358" cy="248007"/>
            </a:xfrm>
            <a:prstGeom prst="rect">
              <a:avLst/>
            </a:prstGeom>
            <a:noFill/>
            <a:ln/>
          </p:spPr>
          <p:txBody>
            <a:bodyPr wrap="none" lIns="0" tIns="0" rIns="0" bIns="0" rtlCol="0" anchor="t"/>
            <a:lstStyle/>
            <a:p>
              <a:pPr marL="0" indent="0" algn="l" rtl="1">
                <a:lnSpc>
                  <a:spcPts val="2500"/>
                </a:lnSpc>
                <a:buNone/>
              </a:pPr>
              <a:r>
                <a:rPr lang="en-US" sz="1200" dirty="0">
                  <a:solidFill>
                    <a:srgbClr val="15213F"/>
                  </a:solidFill>
                  <a:latin typeface="Alexandria Light" pitchFamily="34" charset="0"/>
                  <a:ea typeface="Alexandria Light" pitchFamily="34" charset="-122"/>
                  <a:cs typeface="Alexandria Light" pitchFamily="34" charset="-120"/>
                </a:rPr>
                <a:t>04</a:t>
              </a:r>
              <a:endParaRPr lang="en-US" sz="1200" dirty="0"/>
            </a:p>
          </p:txBody>
        </p:sp>
        <p:pic>
          <p:nvPicPr>
            <p:cNvPr id="45" name="Image 3" descr="preencoded.png"/>
            <p:cNvPicPr>
              <a:picLocks noChangeAspect="1"/>
            </p:cNvPicPr>
            <p:nvPr/>
          </p:nvPicPr>
          <p:blipFill>
            <a:blip r:embed="rId6"/>
            <a:stretch>
              <a:fillRect/>
            </a:stretch>
          </p:blipFill>
          <p:spPr>
            <a:xfrm>
              <a:off x="7414498" y="5442347"/>
              <a:ext cx="6422112" cy="22860"/>
            </a:xfrm>
            <a:prstGeom prst="rect">
              <a:avLst/>
            </a:prstGeom>
          </p:spPr>
        </p:pic>
        <p:sp>
          <p:nvSpPr>
            <p:cNvPr id="46" name="Text 12"/>
            <p:cNvSpPr/>
            <p:nvPr/>
          </p:nvSpPr>
          <p:spPr>
            <a:xfrm>
              <a:off x="10005298" y="5607129"/>
              <a:ext cx="3831312" cy="310158"/>
            </a:xfrm>
            <a:prstGeom prst="rect">
              <a:avLst/>
            </a:prstGeom>
            <a:noFill/>
            <a:ln/>
          </p:spPr>
          <p:txBody>
            <a:bodyPr wrap="none" lIns="0" tIns="0" rIns="0" bIns="0" rtlCol="0" anchor="t"/>
            <a:lstStyle/>
            <a:p>
              <a:pPr marL="0" indent="0" algn="r"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تطبيقات عملية وفرص استخدام</a:t>
              </a:r>
              <a:endParaRPr lang="en-US" sz="1600" dirty="0"/>
            </a:p>
          </p:txBody>
        </p:sp>
        <p:sp>
          <p:nvSpPr>
            <p:cNvPr id="48" name="Text 14"/>
            <p:cNvSpPr/>
            <p:nvPr/>
          </p:nvSpPr>
          <p:spPr>
            <a:xfrm>
              <a:off x="7017782" y="5147905"/>
              <a:ext cx="198358" cy="248007"/>
            </a:xfrm>
            <a:prstGeom prst="rect">
              <a:avLst/>
            </a:prstGeom>
            <a:noFill/>
            <a:ln/>
          </p:spPr>
          <p:txBody>
            <a:bodyPr wrap="none" lIns="0" tIns="0" rIns="0" bIns="0" rtlCol="0" anchor="t"/>
            <a:lstStyle/>
            <a:p>
              <a:pPr marL="0" indent="0" algn="l" rtl="1">
                <a:lnSpc>
                  <a:spcPts val="2500"/>
                </a:lnSpc>
                <a:buNone/>
              </a:pPr>
              <a:r>
                <a:rPr lang="en-US" sz="1200" dirty="0">
                  <a:solidFill>
                    <a:srgbClr val="15213F"/>
                  </a:solidFill>
                  <a:latin typeface="Alexandria Light" pitchFamily="34" charset="0"/>
                  <a:ea typeface="Alexandria Light" pitchFamily="34" charset="-122"/>
                  <a:cs typeface="Alexandria Light" pitchFamily="34" charset="-120"/>
                </a:rPr>
                <a:t>05</a:t>
              </a:r>
              <a:endParaRPr lang="en-US" sz="1200" dirty="0"/>
            </a:p>
          </p:txBody>
        </p:sp>
        <p:pic>
          <p:nvPicPr>
            <p:cNvPr id="49" name="Image 4" descr="preencoded.png"/>
            <p:cNvPicPr>
              <a:picLocks noChangeAspect="1"/>
            </p:cNvPicPr>
            <p:nvPr/>
          </p:nvPicPr>
          <p:blipFill>
            <a:blip r:embed="rId6"/>
            <a:stretch>
              <a:fillRect/>
            </a:stretch>
          </p:blipFill>
          <p:spPr>
            <a:xfrm>
              <a:off x="793909" y="5442347"/>
              <a:ext cx="6422231" cy="22860"/>
            </a:xfrm>
            <a:prstGeom prst="rect">
              <a:avLst/>
            </a:prstGeom>
          </p:spPr>
        </p:pic>
        <p:sp>
          <p:nvSpPr>
            <p:cNvPr id="50" name="Text 15"/>
            <p:cNvSpPr/>
            <p:nvPr/>
          </p:nvSpPr>
          <p:spPr>
            <a:xfrm>
              <a:off x="1623060" y="5607129"/>
              <a:ext cx="5593080" cy="310158"/>
            </a:xfrm>
            <a:prstGeom prst="rect">
              <a:avLst/>
            </a:prstGeom>
            <a:noFill/>
            <a:ln/>
          </p:spPr>
          <p:txBody>
            <a:bodyPr wrap="none" lIns="0" tIns="0" rIns="0" bIns="0" rtlCol="0" anchor="t"/>
            <a:lstStyle/>
            <a:p>
              <a:pPr marL="0" indent="0" algn="r" rtl="1">
                <a:lnSpc>
                  <a:spcPts val="2400"/>
                </a:lnSpc>
                <a:buNone/>
              </a:pPr>
              <a:r>
                <a:rPr lang="en-US" sz="1600" b="1" dirty="0">
                  <a:solidFill>
                    <a:srgbClr val="15213F"/>
                  </a:solidFill>
                  <a:latin typeface="Alexandria Bold" pitchFamily="34" charset="0"/>
                  <a:ea typeface="Alexandria Bold" pitchFamily="34" charset="-122"/>
                  <a:cs typeface="Alexandria Bold" pitchFamily="34" charset="-120"/>
                </a:rPr>
                <a:t>التحديات والأبعاد الأخلاقية والمستقبل المهني</a:t>
              </a:r>
              <a:endParaRPr lang="en-US" sz="1600" dirty="0"/>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67991" y="1428231"/>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609579" y="514915"/>
            <a:ext cx="3902032" cy="521970"/>
          </a:xfrm>
          <a:prstGeom prst="rect">
            <a:avLst/>
          </a:prstGeom>
          <a:noFill/>
        </p:spPr>
        <p:txBody>
          <a:bodyPr wrap="square" rtlCol="0">
            <a:spAutoFit/>
          </a:bodyPr>
          <a:lstStyle/>
          <a:p>
            <a:pPr algn="ctr"/>
            <a:r>
              <a:rPr lang="ar-EG" sz="2800" b="1">
                <a:latin typeface="Alexandria" charset="0"/>
                <a:cs typeface="Alexandria" charset="0"/>
              </a:rPr>
              <a:t>مقدمة</a:t>
            </a:r>
            <a:endParaRPr lang="en-US" sz="2800" b="1">
              <a:latin typeface="Alexandria" charset="0"/>
              <a:cs typeface="Alexandria" charset="0"/>
            </a:endParaRPr>
          </a:p>
        </p:txBody>
      </p:sp>
      <p:sp>
        <p:nvSpPr>
          <p:cNvPr id="5" name="Rectangle 4"/>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sp>
        <p:nvSpPr>
          <p:cNvPr id="48" name="TextBox 47"/>
          <p:cNvSpPr txBox="1"/>
          <p:nvPr/>
        </p:nvSpPr>
        <p:spPr>
          <a:xfrm>
            <a:off x="758283" y="1831672"/>
            <a:ext cx="10608217" cy="4482702"/>
          </a:xfrm>
          <a:prstGeom prst="rect">
            <a:avLst/>
          </a:prstGeom>
          <a:noFill/>
        </p:spPr>
        <p:txBody>
          <a:bodyPr wrap="square" rtlCol="0">
            <a:spAutoFit/>
          </a:bodyPr>
          <a:lstStyle/>
          <a:p>
            <a:pPr algn="just" rtl="1">
              <a:lnSpc>
                <a:spcPct val="150000"/>
              </a:lnSpc>
            </a:pPr>
            <a:r>
              <a:rPr lang="ar-EG" sz="1600">
                <a:latin typeface="Alexandria" charset="0"/>
                <a:cs typeface="Alexandria" charset="0"/>
              </a:rPr>
              <a:t>تشهد العلاقات العامة في العصر الرقمي تحولات متسارعة فرضتها التطورات التكنولوجية وتغير سلوك الجمهور، فلم تعد الرسائل الاتصالية التقليدية وحدها كافية لتحقيق التأثير المطلوب أو بناء علاقة قوية مع الجمهور. وفي هذا السياق، برزت العلاقات العامة الانغماسية بوصفها مدخلًا حديثًا يقوم على تقديم تجارب تفاعلية تجعل الجمهور يعيش الرسالة بدلًا من الاكتفاء بتلقيها، مما يزيد من قوة التأثير وعمق التفاعل.</a:t>
            </a:r>
          </a:p>
          <a:p>
            <a:pPr algn="just" rtl="1">
              <a:lnSpc>
                <a:spcPct val="150000"/>
              </a:lnSpc>
            </a:pPr>
            <a:r>
              <a:rPr lang="ar-EG" sz="1600">
                <a:latin typeface="Alexandria" charset="0"/>
                <a:cs typeface="Alexandria" charset="0"/>
              </a:rPr>
              <a:t>وتعتمد العلاقات العامة الانغماسية على توظيف أدوات وتقنيات حديثة مثل الواقع الافتراضي والواقع المعزز والبيئات الرقمية التفاعلية، بهدف خلق تجربة اتصالية أكثر حيوية وواقعية. ومن خلال هذا التوجه، تصبح المؤسسة أكثر قدرة على جذب انتباه الجمهور، وتعزيز حضوره الذهني والعاطفي، وبناء صورة مؤسسية أكثر قربًا وتأثيرًا في مختلف البيئات الإعلامية والاتصالية.</a:t>
            </a:r>
          </a:p>
          <a:p>
            <a:pPr algn="just" rtl="1">
              <a:lnSpc>
                <a:spcPct val="150000"/>
              </a:lnSpc>
            </a:pPr>
            <a:r>
              <a:rPr lang="ar-EG" sz="1600">
                <a:latin typeface="Alexandria" charset="0"/>
                <a:cs typeface="Alexandria" charset="0"/>
              </a:rPr>
              <a:t>أما التلعيب، فيمثل أحد الأساليب المبتكرة التي تضيف إلى العملية الاتصالية عناصر التحدي والمكافأة والتفاعل المستوحاة من الألعاب، بما يسهم في رفع مستوى المشاركة وتحفيز الجمهور على التفاعل الإيجابي مع الرسائل والأنشطة. وعند الجمع بين الانغماس والتلعيب، تصبح العلاقات العامة أكثر قدرة على صناعة تجارب ممتعة وفعالة، تدعم الولاء، وتعزز المشاركة، وتفتح آفاقًا جديدة أمام المؤسسات في التواصل مع جمهورها بطريقة أكثر إبداعًا وتأثيرًا.</a:t>
            </a:r>
            <a:endParaRPr lang="en-US" sz="160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E982A6-9CEC-8531-EB73-17A9E8BADE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86C5F0-B54A-42A4-98A3-5609F71F2B2B}"/>
              </a:ext>
            </a:extLst>
          </p:cNvPr>
          <p:cNvSpPr/>
          <p:nvPr/>
        </p:nvSpPr>
        <p:spPr>
          <a:xfrm>
            <a:off x="367991" y="1572568"/>
            <a:ext cx="11418848" cy="50958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تُعدّ العلاقات العامة الانغماسية والتلعيب من الاتجاهات الحديثة التي أعادت تشكيل أساليب التواصل مع الجمهور، إذ تعتمد العلاقات العامة الانغماسية على خلق تجارب تفاعلية عميقة باستخدام تقنيات مثل الواقع الافتراضي والواقع المعزز، بينما يوظّف التلعيب عناصر الألعاب مثل التحدي والمكافأة والتحفيز لزيادة مشاركة الجمهور وتعزيز ارتباطه بالمؤسسة. ويسهم هذا التوجّه في جعل الرسائل الاتصالية أكثر تأثيرًا، ومتعة، وقدرةً على بناء تجربة جمهور أكثر تفاعلًا وولاءً.</a:t>
            </a:r>
            <a:endParaRPr lang="en-US"/>
          </a:p>
        </p:txBody>
      </p:sp>
      <p:sp>
        <p:nvSpPr>
          <p:cNvPr id="3" name="TextBox 2">
            <a:extLst>
              <a:ext uri="{FF2B5EF4-FFF2-40B4-BE49-F238E27FC236}">
                <a16:creationId xmlns:a16="http://schemas.microsoft.com/office/drawing/2014/main" id="{8BE6848D-DE54-8233-B6E2-7659300EA583}"/>
              </a:ext>
            </a:extLst>
          </p:cNvPr>
          <p:cNvSpPr txBox="1"/>
          <p:nvPr/>
        </p:nvSpPr>
        <p:spPr>
          <a:xfrm>
            <a:off x="2966224" y="514915"/>
            <a:ext cx="6712625" cy="954107"/>
          </a:xfrm>
          <a:prstGeom prst="rect">
            <a:avLst/>
          </a:prstGeom>
          <a:noFill/>
        </p:spPr>
        <p:txBody>
          <a:bodyPr wrap="square" rtlCol="0">
            <a:spAutoFit/>
          </a:bodyPr>
          <a:lstStyle/>
          <a:p>
            <a:pPr algn="ctr"/>
            <a:r>
              <a:rPr lang="ar-EG" sz="2800" b="1">
                <a:latin typeface="Alexandria" charset="0"/>
                <a:cs typeface="Alexandria" charset="0"/>
              </a:rPr>
              <a:t>العلاقات العامة الانغماسية</a:t>
            </a:r>
          </a:p>
          <a:p>
            <a:pPr algn="ctr"/>
            <a:r>
              <a:rPr lang="ar-EG" sz="2800" b="1">
                <a:latin typeface="Alexandria" charset="0"/>
                <a:cs typeface="Alexandria" charset="0"/>
              </a:rPr>
              <a:t> المفهوم والأسس</a:t>
            </a:r>
          </a:p>
        </p:txBody>
      </p:sp>
      <p:sp>
        <p:nvSpPr>
          <p:cNvPr id="5" name="Rectangle 4">
            <a:extLst>
              <a:ext uri="{FF2B5EF4-FFF2-40B4-BE49-F238E27FC236}">
                <a16:creationId xmlns:a16="http://schemas.microsoft.com/office/drawing/2014/main" id="{896A4409-B904-D075-271A-E55AE799D234}"/>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18A6C51-2222-481B-4892-8340850B5907}"/>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FABBF4C-BA86-7617-EEE3-628D0FFCC845}"/>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13EB603-9B1A-85B6-9314-4654CBE33B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roup 11">
            <a:extLst>
              <a:ext uri="{FF2B5EF4-FFF2-40B4-BE49-F238E27FC236}">
                <a16:creationId xmlns:a16="http://schemas.microsoft.com/office/drawing/2014/main" id="{51CDBCDB-1D9C-4059-627E-2B7A91C57ECB}"/>
              </a:ext>
            </a:extLst>
          </p:cNvPr>
          <p:cNvGrpSpPr/>
          <p:nvPr/>
        </p:nvGrpSpPr>
        <p:grpSpPr>
          <a:xfrm>
            <a:off x="546411" y="3641409"/>
            <a:ext cx="10914252" cy="2892948"/>
            <a:chOff x="7564874" y="2931914"/>
            <a:chExt cx="6279357" cy="3755708"/>
          </a:xfrm>
        </p:grpSpPr>
        <p:sp>
          <p:nvSpPr>
            <p:cNvPr id="8" name="Text 6"/>
            <p:cNvSpPr/>
            <p:nvPr/>
          </p:nvSpPr>
          <p:spPr>
            <a:xfrm>
              <a:off x="11363325" y="2931914"/>
              <a:ext cx="2480905" cy="310158"/>
            </a:xfrm>
            <a:prstGeom prst="rect">
              <a:avLst/>
            </a:prstGeom>
            <a:noFill/>
            <a:ln/>
          </p:spPr>
          <p:txBody>
            <a:bodyPr wrap="none" lIns="0" tIns="0" rIns="0" bIns="0" rtlCol="0" anchor="t"/>
            <a:lstStyle/>
            <a:p>
              <a:pPr marL="0" indent="0" algn="just" rtl="1">
                <a:lnSpc>
                  <a:spcPts val="2400"/>
                </a:lnSpc>
                <a:buNone/>
              </a:pPr>
              <a:r>
                <a:rPr lang="en-US" sz="2000" b="1" dirty="0">
                  <a:solidFill>
                    <a:srgbClr val="3257B8"/>
                  </a:solidFill>
                  <a:latin typeface="Alexandria Bold" pitchFamily="34" charset="0"/>
                  <a:ea typeface="Alexandria Bold" pitchFamily="34" charset="-122"/>
                  <a:cs typeface="Alexandria Bold" pitchFamily="34" charset="-120"/>
                </a:rPr>
                <a:t>لماذا تُعدّ انغماسية؟</a:t>
              </a:r>
              <a:endParaRPr lang="en-US" sz="2000" dirty="0"/>
            </a:p>
          </p:txBody>
        </p:sp>
        <p:sp>
          <p:nvSpPr>
            <p:cNvPr id="9" name="Text 7"/>
            <p:cNvSpPr/>
            <p:nvPr/>
          </p:nvSpPr>
          <p:spPr>
            <a:xfrm>
              <a:off x="7564874" y="3440430"/>
              <a:ext cx="6279356" cy="1587698"/>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تتميز هذه العلاقات العامة بأنها تُغمر الجمهور كليًا في بيئة اتصالية مصممة بعناية، مما يُعظّم مستوى الانتباه، ويُحدث تجربة عاطفية أعمق مما تستطيع الوسائل التقليدية تحقيقه. يُشير مصطلح "الانغماس" إلى الإحساس بالحضور داخل بيئة رقمية واقعية أو محاكية، حيث يشعر المستخدم أنه جزء من التجربة لا مجرد مشاهد لها.</a:t>
              </a:r>
              <a:endParaRPr lang="en-US" sz="1600" dirty="0"/>
            </a:p>
          </p:txBody>
        </p:sp>
        <p:sp>
          <p:nvSpPr>
            <p:cNvPr id="2" name="Text 8"/>
            <p:cNvSpPr/>
            <p:nvPr/>
          </p:nvSpPr>
          <p:spPr>
            <a:xfrm>
              <a:off x="9587389" y="5226487"/>
              <a:ext cx="4256842" cy="310158"/>
            </a:xfrm>
            <a:prstGeom prst="rect">
              <a:avLst/>
            </a:prstGeom>
            <a:noFill/>
            <a:ln/>
          </p:spPr>
          <p:txBody>
            <a:bodyPr wrap="none" lIns="0" tIns="0" rIns="0" bIns="0" rtlCol="0" anchor="t"/>
            <a:lstStyle/>
            <a:p>
              <a:pPr marL="0" indent="0" algn="just" rtl="1">
                <a:lnSpc>
                  <a:spcPts val="2400"/>
                </a:lnSpc>
                <a:buNone/>
              </a:pPr>
              <a:r>
                <a:rPr lang="en-US" sz="2000" b="1">
                  <a:solidFill>
                    <a:srgbClr val="3257B8"/>
                  </a:solidFill>
                  <a:latin typeface="Alexandria Bold" pitchFamily="34" charset="0"/>
                  <a:ea typeface="Alexandria Bold" pitchFamily="34" charset="-122"/>
                  <a:cs typeface="Alexandria Bold" pitchFamily="34" charset="-120"/>
                </a:rPr>
                <a:t>الفرق </a:t>
              </a:r>
              <a:r>
                <a:rPr lang="ar-EG" sz="2000" b="1">
                  <a:solidFill>
                    <a:srgbClr val="3257B8"/>
                  </a:solidFill>
                  <a:latin typeface="Alexandria Bold" pitchFamily="34" charset="0"/>
                  <a:ea typeface="Alexandria Bold" pitchFamily="34" charset="-122"/>
                  <a:cs typeface="Alexandria Bold" pitchFamily="34" charset="-120"/>
                </a:rPr>
                <a:t>بين</a:t>
              </a:r>
              <a:r>
                <a:rPr lang="en-US" sz="2000" b="1">
                  <a:solidFill>
                    <a:srgbClr val="3257B8"/>
                  </a:solidFill>
                  <a:latin typeface="Alexandria Bold" pitchFamily="34" charset="0"/>
                  <a:ea typeface="Alexandria Bold" pitchFamily="34" charset="-122"/>
                  <a:cs typeface="Alexandria Bold" pitchFamily="34" charset="-120"/>
                </a:rPr>
                <a:t> </a:t>
              </a:r>
              <a:r>
                <a:rPr lang="en-US" sz="2000" b="1" dirty="0">
                  <a:solidFill>
                    <a:srgbClr val="3257B8"/>
                  </a:solidFill>
                  <a:latin typeface="Alexandria Bold" pitchFamily="34" charset="0"/>
                  <a:ea typeface="Alexandria Bold" pitchFamily="34" charset="-122"/>
                  <a:cs typeface="Alexandria Bold" pitchFamily="34" charset="-120"/>
                </a:rPr>
                <a:t>العلاقات </a:t>
              </a:r>
              <a:r>
                <a:rPr lang="en-US" sz="2000" b="1">
                  <a:solidFill>
                    <a:srgbClr val="3257B8"/>
                  </a:solidFill>
                  <a:latin typeface="Alexandria Bold" pitchFamily="34" charset="0"/>
                  <a:ea typeface="Alexandria Bold" pitchFamily="34" charset="-122"/>
                  <a:cs typeface="Alexandria Bold" pitchFamily="34" charset="-120"/>
                </a:rPr>
                <a:t>العامة التقليدية</a:t>
              </a:r>
              <a:r>
                <a:rPr lang="ar-EG" sz="2000" b="1">
                  <a:solidFill>
                    <a:srgbClr val="3257B8"/>
                  </a:solidFill>
                  <a:latin typeface="Alexandria Bold" pitchFamily="34" charset="0"/>
                  <a:ea typeface="Alexandria Bold" pitchFamily="34" charset="-122"/>
                  <a:cs typeface="Alexandria Bold" pitchFamily="34" charset="-120"/>
                </a:rPr>
                <a:t> والانغماسية</a:t>
              </a:r>
              <a:endParaRPr lang="en-US" sz="2000" dirty="0"/>
            </a:p>
          </p:txBody>
        </p:sp>
        <p:sp>
          <p:nvSpPr>
            <p:cNvPr id="11" name="Text 9"/>
            <p:cNvSpPr/>
            <p:nvPr/>
          </p:nvSpPr>
          <p:spPr>
            <a:xfrm>
              <a:off x="7564874" y="5735003"/>
              <a:ext cx="6279356"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في العلاقات العامة التقليدية يُرسَل الرسالة إلى الجمهور، أما في الانغماسية فيُدخَل الجمهور إلى الرسالة ذاتها، مما يخلق تجربة معاشة وليس مجرد معلومة متلقاة.</a:t>
              </a:r>
              <a:endParaRPr lang="en-US" sz="1600" dirty="0"/>
            </a:p>
          </p:txBody>
        </p:sp>
      </p:grpSp>
      <p:grpSp>
        <p:nvGrpSpPr>
          <p:cNvPr id="13" name="Group 12">
            <a:extLst>
              <a:ext uri="{FF2B5EF4-FFF2-40B4-BE49-F238E27FC236}">
                <a16:creationId xmlns:a16="http://schemas.microsoft.com/office/drawing/2014/main" id="{4106DAB1-2DAD-9861-4091-A467044CADFF}"/>
              </a:ext>
            </a:extLst>
          </p:cNvPr>
          <p:cNvGrpSpPr/>
          <p:nvPr/>
        </p:nvGrpSpPr>
        <p:grpSpPr>
          <a:xfrm>
            <a:off x="546412" y="1643881"/>
            <a:ext cx="11025066" cy="1770266"/>
            <a:chOff x="650915" y="2733556"/>
            <a:chExt cx="6565106" cy="1923823"/>
          </a:xfrm>
        </p:grpSpPr>
        <p:sp>
          <p:nvSpPr>
            <p:cNvPr id="4" name="Shape 3"/>
            <p:cNvSpPr/>
            <p:nvPr/>
          </p:nvSpPr>
          <p:spPr>
            <a:xfrm>
              <a:off x="650915" y="2733556"/>
              <a:ext cx="6565106" cy="1923823"/>
            </a:xfrm>
            <a:prstGeom prst="roundRect">
              <a:avLst>
                <a:gd name="adj" fmla="val 3458"/>
              </a:avLst>
            </a:prstGeom>
            <a:solidFill>
              <a:srgbClr val="3257B8"/>
            </a:solidFill>
            <a:ln/>
          </p:spPr>
          <p:txBody>
            <a:bodyPr/>
            <a:lstStyle/>
            <a:p>
              <a:endParaRPr lang="en-US"/>
            </a:p>
          </p:txBody>
        </p:sp>
        <p:sp>
          <p:nvSpPr>
            <p:cNvPr id="14" name="Text 4"/>
            <p:cNvSpPr/>
            <p:nvPr/>
          </p:nvSpPr>
          <p:spPr>
            <a:xfrm>
              <a:off x="2722364" y="2931914"/>
              <a:ext cx="4295299" cy="310158"/>
            </a:xfrm>
            <a:prstGeom prst="rect">
              <a:avLst/>
            </a:prstGeom>
            <a:noFill/>
            <a:ln/>
          </p:spPr>
          <p:txBody>
            <a:bodyPr wrap="none" lIns="0" tIns="0" rIns="0" bIns="0" rtlCol="0" anchor="t"/>
            <a:lstStyle/>
            <a:p>
              <a:pPr marL="0" indent="0" algn="r" rtl="1">
                <a:lnSpc>
                  <a:spcPts val="2400"/>
                </a:lnSpc>
                <a:buNone/>
              </a:pPr>
              <a:r>
                <a:rPr lang="en-US" sz="1950" b="1" dirty="0">
                  <a:solidFill>
                    <a:srgbClr val="FFFFFF"/>
                  </a:solidFill>
                  <a:latin typeface="Alexandria Bold" pitchFamily="34" charset="0"/>
                  <a:ea typeface="Alexandria Bold" pitchFamily="34" charset="-122"/>
                  <a:cs typeface="Alexandria Bold" pitchFamily="34" charset="-120"/>
                </a:rPr>
                <a:t>ما هي العلاقات العامة الانغماسية؟</a:t>
              </a:r>
              <a:endParaRPr lang="en-US" sz="1950" dirty="0"/>
            </a:p>
          </p:txBody>
        </p:sp>
        <p:sp>
          <p:nvSpPr>
            <p:cNvPr id="15" name="Text 5"/>
            <p:cNvSpPr/>
            <p:nvPr/>
          </p:nvSpPr>
          <p:spPr>
            <a:xfrm>
              <a:off x="695045" y="3440431"/>
              <a:ext cx="6499118" cy="964419"/>
            </a:xfrm>
            <a:prstGeom prst="rect">
              <a:avLst/>
            </a:prstGeom>
            <a:noFill/>
            <a:ln/>
          </p:spPr>
          <p:txBody>
            <a:bodyPr wrap="square" lIns="0" tIns="0" rIns="0" bIns="0" rtlCol="0" anchor="t"/>
            <a:lstStyle/>
            <a:p>
              <a:pPr marL="0" indent="0" algn="just" rtl="1">
                <a:lnSpc>
                  <a:spcPts val="2500"/>
                </a:lnSpc>
                <a:buNone/>
              </a:pPr>
              <a:r>
                <a:rPr lang="en-US" sz="1600" dirty="0">
                  <a:solidFill>
                    <a:srgbClr val="FFFFFF"/>
                  </a:solidFill>
                  <a:latin typeface="Alexandria" pitchFamily="34" charset="0"/>
                  <a:ea typeface="Alexandria" pitchFamily="34" charset="-122"/>
                  <a:cs typeface="Alexandria" pitchFamily="34" charset="-120"/>
                </a:rPr>
                <a:t>هي توظيف تقنيات الانغماس الرقمي — كالواقع الافتراضي والمعزز والميتافيرس — لإنشاء تجارب تواصلية متكاملة بين المؤسسة وجماهيرها، تتجاوز الاتصال الخطي التقليدي نحو بيئات تفاعلية متعددة الحواس تُعزز الانخراط العاطفي والمعرفي.</a:t>
              </a:r>
              <a:endParaRPr lang="en-US" sz="1600" dirty="0"/>
            </a:p>
          </p:txBody>
        </p:sp>
      </p:grpSp>
    </p:spTree>
    <p:extLst>
      <p:ext uri="{BB962C8B-B14F-4D97-AF65-F5344CB8AC3E}">
        <p14:creationId xmlns:p14="http://schemas.microsoft.com/office/powerpoint/2010/main" val="25219608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8F60E7-D846-8FB8-0AE3-B71C36A759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0A45C0-CDA5-CD3B-0237-66617CF36514}"/>
              </a:ext>
            </a:extLst>
          </p:cNvPr>
          <p:cNvSpPr/>
          <p:nvPr/>
        </p:nvSpPr>
        <p:spPr>
          <a:xfrm>
            <a:off x="367991" y="1591257"/>
            <a:ext cx="11418848" cy="50773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D54E9E1-33F5-696E-3E8C-AF1CA2DA5845}"/>
              </a:ext>
            </a:extLst>
          </p:cNvPr>
          <p:cNvSpPr txBox="1"/>
          <p:nvPr/>
        </p:nvSpPr>
        <p:spPr>
          <a:xfrm>
            <a:off x="2646058" y="514915"/>
            <a:ext cx="7189318" cy="954107"/>
          </a:xfrm>
          <a:prstGeom prst="rect">
            <a:avLst/>
          </a:prstGeom>
          <a:noFill/>
        </p:spPr>
        <p:txBody>
          <a:bodyPr wrap="square" rtlCol="0">
            <a:spAutoFit/>
          </a:bodyPr>
          <a:lstStyle/>
          <a:p>
            <a:pPr algn="ctr"/>
            <a:r>
              <a:rPr lang="ar-EG" sz="2800" b="1">
                <a:latin typeface="Alexandria" charset="0"/>
                <a:cs typeface="Alexandria" charset="0"/>
              </a:rPr>
              <a:t>التفكير التصميمي </a:t>
            </a:r>
          </a:p>
          <a:p>
            <a:pPr algn="ctr"/>
            <a:r>
              <a:rPr lang="ar-EG" sz="2800" b="1">
                <a:latin typeface="Alexandria" charset="0"/>
                <a:cs typeface="Alexandria" charset="0"/>
              </a:rPr>
              <a:t>في العلاقات العامة الانغماسية</a:t>
            </a:r>
          </a:p>
        </p:txBody>
      </p:sp>
      <p:sp>
        <p:nvSpPr>
          <p:cNvPr id="5" name="Rectangle 4">
            <a:extLst>
              <a:ext uri="{FF2B5EF4-FFF2-40B4-BE49-F238E27FC236}">
                <a16:creationId xmlns:a16="http://schemas.microsoft.com/office/drawing/2014/main" id="{2B8DDABC-182A-9494-FDB3-1C02B2907AEB}"/>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20BB11-B224-DE77-21B0-4C107D35E139}"/>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A4063AA-ACE7-5B90-730A-0F4710640A0A}"/>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6E5E8C1-1539-DFC8-14F0-2FDC0098C6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0BC0FB99-001B-FC22-EE90-B7F38C869024}"/>
              </a:ext>
            </a:extLst>
          </p:cNvPr>
          <p:cNvGrpSpPr/>
          <p:nvPr/>
        </p:nvGrpSpPr>
        <p:grpSpPr>
          <a:xfrm>
            <a:off x="835521" y="1858976"/>
            <a:ext cx="10520858" cy="2980653"/>
            <a:chOff x="835521" y="1388766"/>
            <a:chExt cx="10520858" cy="3947914"/>
          </a:xfrm>
        </p:grpSpPr>
        <p:pic>
          <p:nvPicPr>
            <p:cNvPr id="2" name="Image 0" descr="preencoded.png"/>
            <p:cNvPicPr>
              <a:picLocks noChangeAspect="1"/>
            </p:cNvPicPr>
            <p:nvPr/>
          </p:nvPicPr>
          <p:blipFill>
            <a:blip r:embed="rId3"/>
            <a:stretch>
              <a:fillRect/>
            </a:stretch>
          </p:blipFill>
          <p:spPr>
            <a:xfrm>
              <a:off x="835521" y="1388766"/>
              <a:ext cx="10520858" cy="3947914"/>
            </a:xfrm>
            <a:prstGeom prst="rect">
              <a:avLst/>
            </a:prstGeom>
          </p:spPr>
        </p:pic>
        <p:pic>
          <p:nvPicPr>
            <p:cNvPr id="4"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828000" y="2394370"/>
              <a:ext cx="543446" cy="543446"/>
            </a:xfrm>
            <a:prstGeom prst="rect">
              <a:avLst/>
            </a:prstGeom>
          </p:spPr>
        </p:pic>
        <p:sp>
          <p:nvSpPr>
            <p:cNvPr id="8" name="Text 1"/>
            <p:cNvSpPr/>
            <p:nvPr/>
          </p:nvSpPr>
          <p:spPr>
            <a:xfrm>
              <a:off x="1268760" y="4378286"/>
              <a:ext cx="1586862" cy="305688"/>
            </a:xfrm>
            <a:prstGeom prst="rect">
              <a:avLst/>
            </a:prstGeom>
            <a:noFill/>
            <a:ln/>
          </p:spPr>
          <p:txBody>
            <a:bodyPr wrap="none" lIns="0" tIns="0" rIns="0" bIns="0" rtlCol="0" anchor="t"/>
            <a:lstStyle/>
            <a:p>
              <a:pPr algn="ctr" rtl="1">
                <a:lnSpc>
                  <a:spcPts val="2375"/>
                </a:lnSpc>
              </a:pPr>
              <a:r>
                <a:rPr lang="en-US" sz="1917" b="1" dirty="0">
                  <a:solidFill>
                    <a:srgbClr val="15213F"/>
                  </a:solidFill>
                  <a:latin typeface="Alexandria Bold" pitchFamily="34" charset="0"/>
                  <a:ea typeface="Alexandria Bold" pitchFamily="34" charset="-122"/>
                  <a:cs typeface="Alexandria Bold" pitchFamily="34" charset="-120"/>
                </a:rPr>
                <a:t>اختبار وتكرار</a:t>
              </a:r>
              <a:endParaRPr lang="en-US" sz="1917" dirty="0"/>
            </a:p>
          </p:txBody>
        </p:sp>
        <p:pic>
          <p:nvPicPr>
            <p:cNvPr id="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817521" y="2395389"/>
              <a:ext cx="543446" cy="543446"/>
            </a:xfrm>
            <a:prstGeom prst="rect">
              <a:avLst/>
            </a:prstGeom>
          </p:spPr>
        </p:pic>
        <p:sp>
          <p:nvSpPr>
            <p:cNvPr id="11" name="Text 2"/>
            <p:cNvSpPr/>
            <p:nvPr/>
          </p:nvSpPr>
          <p:spPr>
            <a:xfrm>
              <a:off x="3268641" y="4225442"/>
              <a:ext cx="1586862" cy="611377"/>
            </a:xfrm>
            <a:prstGeom prst="rect">
              <a:avLst/>
            </a:prstGeom>
            <a:noFill/>
            <a:ln/>
          </p:spPr>
          <p:txBody>
            <a:bodyPr wrap="square" lIns="0" tIns="0" rIns="0" bIns="0" rtlCol="0" anchor="t"/>
            <a:lstStyle/>
            <a:p>
              <a:pPr algn="ctr" rtl="1">
                <a:lnSpc>
                  <a:spcPts val="2375"/>
                </a:lnSpc>
              </a:pPr>
              <a:r>
                <a:rPr lang="en-US" sz="1917" b="1" dirty="0">
                  <a:solidFill>
                    <a:srgbClr val="15213F"/>
                  </a:solidFill>
                  <a:latin typeface="Alexandria Bold" pitchFamily="34" charset="0"/>
                  <a:ea typeface="Alexandria Bold" pitchFamily="34" charset="-122"/>
                  <a:cs typeface="Alexandria Bold" pitchFamily="34" charset="-120"/>
                </a:rPr>
                <a:t>نمذجة سريعة</a:t>
              </a:r>
              <a:endParaRPr lang="en-US" sz="1917" dirty="0"/>
            </a:p>
          </p:txBody>
        </p:sp>
        <p:pic>
          <p:nvPicPr>
            <p:cNvPr id="12"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806533" y="2395389"/>
              <a:ext cx="543446" cy="543446"/>
            </a:xfrm>
            <a:prstGeom prst="rect">
              <a:avLst/>
            </a:prstGeom>
          </p:spPr>
        </p:pic>
        <p:sp>
          <p:nvSpPr>
            <p:cNvPr id="13" name="Text 3"/>
            <p:cNvSpPr/>
            <p:nvPr/>
          </p:nvSpPr>
          <p:spPr>
            <a:xfrm>
              <a:off x="5257652" y="4378286"/>
              <a:ext cx="1586862" cy="305688"/>
            </a:xfrm>
            <a:prstGeom prst="rect">
              <a:avLst/>
            </a:prstGeom>
            <a:noFill/>
            <a:ln/>
          </p:spPr>
          <p:txBody>
            <a:bodyPr wrap="none" lIns="0" tIns="0" rIns="0" bIns="0" rtlCol="0" anchor="t"/>
            <a:lstStyle/>
            <a:p>
              <a:pPr algn="ctr" rtl="1">
                <a:lnSpc>
                  <a:spcPts val="2375"/>
                </a:lnSpc>
              </a:pPr>
              <a:r>
                <a:rPr lang="en-US" sz="1917" b="1" dirty="0">
                  <a:solidFill>
                    <a:srgbClr val="15213F"/>
                  </a:solidFill>
                  <a:latin typeface="Alexandria Bold" pitchFamily="34" charset="0"/>
                  <a:ea typeface="Alexandria Bold" pitchFamily="34" charset="-122"/>
                  <a:cs typeface="Alexandria Bold" pitchFamily="34" charset="-120"/>
                </a:rPr>
                <a:t>توليد الأفكار</a:t>
              </a:r>
              <a:endParaRPr lang="en-US" sz="1917" dirty="0"/>
            </a:p>
          </p:txBody>
        </p:sp>
        <p:pic>
          <p:nvPicPr>
            <p:cNvPr id="14" name="Image 4"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7795545" y="2395389"/>
              <a:ext cx="543446" cy="543446"/>
            </a:xfrm>
            <a:prstGeom prst="rect">
              <a:avLst/>
            </a:prstGeom>
          </p:spPr>
        </p:pic>
        <p:sp>
          <p:nvSpPr>
            <p:cNvPr id="16" name="Text 4"/>
            <p:cNvSpPr/>
            <p:nvPr/>
          </p:nvSpPr>
          <p:spPr>
            <a:xfrm>
              <a:off x="7246665" y="4225442"/>
              <a:ext cx="1586862" cy="611377"/>
            </a:xfrm>
            <a:prstGeom prst="rect">
              <a:avLst/>
            </a:prstGeom>
            <a:noFill/>
            <a:ln/>
          </p:spPr>
          <p:txBody>
            <a:bodyPr wrap="square" lIns="0" tIns="0" rIns="0" bIns="0" rtlCol="0" anchor="t"/>
            <a:lstStyle/>
            <a:p>
              <a:pPr algn="ctr" rtl="1">
                <a:lnSpc>
                  <a:spcPts val="2375"/>
                </a:lnSpc>
              </a:pPr>
              <a:r>
                <a:rPr lang="en-US" sz="1917" b="1" dirty="0">
                  <a:solidFill>
                    <a:srgbClr val="15213F"/>
                  </a:solidFill>
                  <a:latin typeface="Alexandria Bold" pitchFamily="34" charset="0"/>
                  <a:ea typeface="Alexandria Bold" pitchFamily="34" charset="-122"/>
                  <a:cs typeface="Alexandria Bold" pitchFamily="34" charset="-120"/>
                </a:rPr>
                <a:t>تعريف المشكلة</a:t>
              </a:r>
              <a:endParaRPr lang="en-US" sz="1917" dirty="0"/>
            </a:p>
          </p:txBody>
        </p:sp>
        <p:pic>
          <p:nvPicPr>
            <p:cNvPr id="17" name="Image 5"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9795425" y="2395389"/>
              <a:ext cx="543446" cy="543446"/>
            </a:xfrm>
            <a:prstGeom prst="rect">
              <a:avLst/>
            </a:prstGeom>
          </p:spPr>
        </p:pic>
        <p:sp>
          <p:nvSpPr>
            <p:cNvPr id="18" name="Text 5"/>
            <p:cNvSpPr/>
            <p:nvPr/>
          </p:nvSpPr>
          <p:spPr>
            <a:xfrm>
              <a:off x="9279152" y="4378286"/>
              <a:ext cx="1586862" cy="305688"/>
            </a:xfrm>
            <a:prstGeom prst="rect">
              <a:avLst/>
            </a:prstGeom>
            <a:noFill/>
            <a:ln/>
          </p:spPr>
          <p:txBody>
            <a:bodyPr wrap="none" lIns="0" tIns="0" rIns="0" bIns="0" rtlCol="0" anchor="t"/>
            <a:lstStyle/>
            <a:p>
              <a:pPr algn="ctr" rtl="1">
                <a:lnSpc>
                  <a:spcPts val="2375"/>
                </a:lnSpc>
              </a:pPr>
              <a:r>
                <a:rPr lang="en-US" sz="1917" b="1" dirty="0">
                  <a:solidFill>
                    <a:srgbClr val="15213F"/>
                  </a:solidFill>
                  <a:latin typeface="Alexandria Bold" pitchFamily="34" charset="0"/>
                  <a:ea typeface="Alexandria Bold" pitchFamily="34" charset="-122"/>
                  <a:cs typeface="Alexandria Bold" pitchFamily="34" charset="-120"/>
                </a:rPr>
                <a:t>التعاطف</a:t>
              </a:r>
              <a:endParaRPr lang="en-US" sz="1917" dirty="0"/>
            </a:p>
          </p:txBody>
        </p:sp>
      </p:grpSp>
      <p:sp>
        <p:nvSpPr>
          <p:cNvPr id="19" name="Text 6"/>
          <p:cNvSpPr/>
          <p:nvPr/>
        </p:nvSpPr>
        <p:spPr>
          <a:xfrm>
            <a:off x="616574" y="5201929"/>
            <a:ext cx="10869018" cy="793849"/>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يُعدّ التفكير التصميمي (Design Thinking) المنهجية الأنسب لتطوير تجارب العلاقات العامة الانغماسية لأنه يضع الجمهور في مركز عملية التصميم: تبدأ بالتعاطف العميق مع احتياجاته وتوقعاته، ثم تصياغة المشكلة الاتصالية بدقة، فتوليد أفكار التجربة الإبداعية، ثم نمذجة سريعة، وأخيرًا اختبار الأثر وتكرار التحسين.</a:t>
            </a:r>
            <a:endParaRPr lang="en-US" sz="1600" dirty="0"/>
          </a:p>
        </p:txBody>
      </p:sp>
    </p:spTree>
    <p:extLst>
      <p:ext uri="{BB962C8B-B14F-4D97-AF65-F5344CB8AC3E}">
        <p14:creationId xmlns:p14="http://schemas.microsoft.com/office/powerpoint/2010/main" val="33443662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4DE31F-49DE-05A7-1AD0-6521CBCCD3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88BE2B-E92C-43C4-4449-EC67F2ECBF98}"/>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7A7B38B-B0CD-2F8D-B72B-A687B209BC92}"/>
              </a:ext>
            </a:extLst>
          </p:cNvPr>
          <p:cNvSpPr/>
          <p:nvPr/>
        </p:nvSpPr>
        <p:spPr>
          <a:xfrm>
            <a:off x="10431195" y="546619"/>
            <a:ext cx="1760806" cy="63113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6CF4D11-E13F-A4F6-E10D-2CDF6365EF35}"/>
              </a:ext>
            </a:extLst>
          </p:cNvPr>
          <p:cNvSpPr/>
          <p:nvPr/>
        </p:nvSpPr>
        <p:spPr>
          <a:xfrm>
            <a:off x="579863" y="1155869"/>
            <a:ext cx="11195825" cy="52012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7761F82-0EC2-89ED-6D07-4F5647315E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8E4CBC8-0B48-C7EE-52E4-5996887AC4E7}"/>
              </a:ext>
            </a:extLst>
          </p:cNvPr>
          <p:cNvSpPr txBox="1"/>
          <p:nvPr/>
        </p:nvSpPr>
        <p:spPr>
          <a:xfrm>
            <a:off x="2489609" y="546619"/>
            <a:ext cx="7753631" cy="553100"/>
          </a:xfrm>
          <a:prstGeom prst="rect">
            <a:avLst/>
          </a:prstGeom>
          <a:noFill/>
        </p:spPr>
        <p:txBody>
          <a:bodyPr wrap="square">
            <a:spAutoFit/>
          </a:bodyPr>
          <a:lstStyle/>
          <a:p>
            <a:pPr algn="r" rtl="1">
              <a:lnSpc>
                <a:spcPts val="4042"/>
              </a:lnSpc>
            </a:pPr>
            <a:r>
              <a:rPr lang="ar-EG" sz="2400" b="1">
                <a:latin typeface="Alexandria Bold" pitchFamily="34" charset="0"/>
                <a:ea typeface="Alexandria Bold" pitchFamily="34" charset="-122"/>
                <a:cs typeface="Alexandria Bold" pitchFamily="34" charset="-120"/>
              </a:rPr>
              <a:t>الذكاء الاصطناعي في تخصيص التجارب الانغماسية</a:t>
            </a:r>
          </a:p>
        </p:txBody>
      </p:sp>
      <p:grpSp>
        <p:nvGrpSpPr>
          <p:cNvPr id="19" name="Group 18">
            <a:extLst>
              <a:ext uri="{FF2B5EF4-FFF2-40B4-BE49-F238E27FC236}">
                <a16:creationId xmlns:a16="http://schemas.microsoft.com/office/drawing/2014/main" id="{D847E9A2-FFF4-D7FE-85EE-84336D96FFC4}"/>
              </a:ext>
            </a:extLst>
          </p:cNvPr>
          <p:cNvGrpSpPr/>
          <p:nvPr/>
        </p:nvGrpSpPr>
        <p:grpSpPr>
          <a:xfrm>
            <a:off x="724827" y="3582870"/>
            <a:ext cx="10887308" cy="2728511"/>
            <a:chOff x="6304062" y="2126754"/>
            <a:chExt cx="5232797" cy="3725466"/>
          </a:xfrm>
        </p:grpSpPr>
        <p:sp>
          <p:nvSpPr>
            <p:cNvPr id="9" name="Text 7"/>
            <p:cNvSpPr/>
            <p:nvPr/>
          </p:nvSpPr>
          <p:spPr>
            <a:xfrm>
              <a:off x="7559873" y="2126754"/>
              <a:ext cx="3976985" cy="258465"/>
            </a:xfrm>
            <a:prstGeom prst="rect">
              <a:avLst/>
            </a:prstGeom>
            <a:noFill/>
            <a:ln/>
          </p:spPr>
          <p:txBody>
            <a:bodyPr wrap="none" lIns="0" tIns="0" rIns="0" bIns="0" rtlCol="0" anchor="t"/>
            <a:lstStyle/>
            <a:p>
              <a:pPr algn="just" rtl="1">
                <a:lnSpc>
                  <a:spcPts val="2000"/>
                </a:lnSpc>
              </a:pPr>
              <a:r>
                <a:rPr lang="en-US" sz="1600" b="1">
                  <a:solidFill>
                    <a:srgbClr val="3257B8"/>
                  </a:solidFill>
                  <a:latin typeface="Alexandria Bold" pitchFamily="34" charset="0"/>
                  <a:ea typeface="Alexandria Bold" pitchFamily="34" charset="-122"/>
                  <a:cs typeface="Alexandria Bold" pitchFamily="34" charset="-120"/>
                </a:rPr>
                <a:t>تقنيات </a:t>
              </a:r>
              <a:r>
                <a:rPr lang="ar-EG" sz="1600" b="1">
                  <a:solidFill>
                    <a:srgbClr val="3257B8"/>
                  </a:solidFill>
                  <a:latin typeface="Alexandria Bold" pitchFamily="34" charset="0"/>
                  <a:ea typeface="Alexandria Bold" pitchFamily="34" charset="-122"/>
                  <a:cs typeface="Alexandria Bold" pitchFamily="34" charset="-120"/>
                </a:rPr>
                <a:t>الذكاء</a:t>
              </a:r>
              <a:r>
                <a:rPr lang="en-US" sz="1600" b="1">
                  <a:solidFill>
                    <a:srgbClr val="3257B8"/>
                  </a:solidFill>
                  <a:latin typeface="Alexandria Bold" pitchFamily="34" charset="0"/>
                  <a:ea typeface="Alexandria Bold" pitchFamily="34" charset="-122"/>
                  <a:cs typeface="Alexandria Bold" pitchFamily="34" charset="-120"/>
                </a:rPr>
                <a:t>I </a:t>
              </a:r>
              <a:r>
                <a:rPr lang="en-US" sz="1600" b="1" dirty="0">
                  <a:solidFill>
                    <a:srgbClr val="3257B8"/>
                  </a:solidFill>
                  <a:latin typeface="Alexandria Bold" pitchFamily="34" charset="0"/>
                  <a:ea typeface="Alexandria Bold" pitchFamily="34" charset="-122"/>
                  <a:cs typeface="Alexandria Bold" pitchFamily="34" charset="-120"/>
                </a:rPr>
                <a:t>في خدمة الانغماس والتلعيب</a:t>
              </a:r>
              <a:endParaRPr lang="en-US" sz="1600" dirty="0"/>
            </a:p>
          </p:txBody>
        </p:sp>
        <p:sp>
          <p:nvSpPr>
            <p:cNvPr id="10" name="Shape 8"/>
            <p:cNvSpPr/>
            <p:nvPr/>
          </p:nvSpPr>
          <p:spPr>
            <a:xfrm>
              <a:off x="9003110" y="2571255"/>
              <a:ext cx="2533749" cy="1819374"/>
            </a:xfrm>
            <a:prstGeom prst="roundRect">
              <a:avLst>
                <a:gd name="adj" fmla="val 3818"/>
              </a:avLst>
            </a:prstGeom>
            <a:solidFill>
              <a:srgbClr val="E9ECF2"/>
            </a:solidFill>
            <a:ln w="7620">
              <a:solidFill>
                <a:srgbClr val="CFD2D8"/>
              </a:solidFill>
              <a:prstDash val="solid"/>
            </a:ln>
          </p:spPr>
          <p:txBody>
            <a:bodyPr/>
            <a:lstStyle/>
            <a:p>
              <a:pPr algn="just"/>
              <a:endParaRPr lang="en-US" sz="1600"/>
            </a:p>
          </p:txBody>
        </p:sp>
        <p:sp>
          <p:nvSpPr>
            <p:cNvPr id="11" name="Text 9"/>
            <p:cNvSpPr/>
            <p:nvPr/>
          </p:nvSpPr>
          <p:spPr>
            <a:xfrm>
              <a:off x="9174758" y="2742903"/>
              <a:ext cx="2190453" cy="516930"/>
            </a:xfrm>
            <a:prstGeom prst="rect">
              <a:avLst/>
            </a:prstGeom>
            <a:noFill/>
            <a:ln/>
          </p:spPr>
          <p:txBody>
            <a:bodyPr wrap="square" lIns="0" tIns="0" rIns="0" bIns="0" rtlCol="0" anchor="t"/>
            <a:lstStyle/>
            <a:p>
              <a:pPr algn="just" rtl="1">
                <a:lnSpc>
                  <a:spcPts val="2000"/>
                </a:lnSpc>
              </a:pPr>
              <a:r>
                <a:rPr lang="en-US" sz="1600" b="1" dirty="0">
                  <a:solidFill>
                    <a:srgbClr val="15213F"/>
                  </a:solidFill>
                  <a:latin typeface="Alexandria Bold" pitchFamily="34" charset="0"/>
                  <a:ea typeface="Alexandria Bold" pitchFamily="34" charset="-122"/>
                  <a:cs typeface="Alexandria Bold" pitchFamily="34" charset="-120"/>
                </a:rPr>
                <a:t>معالجة اللغة الطبيعية</a:t>
              </a:r>
              <a:endParaRPr lang="en-US" sz="1600" dirty="0"/>
            </a:p>
          </p:txBody>
        </p:sp>
        <p:sp>
          <p:nvSpPr>
            <p:cNvPr id="12" name="Text 10"/>
            <p:cNvSpPr/>
            <p:nvPr/>
          </p:nvSpPr>
          <p:spPr>
            <a:xfrm>
              <a:off x="9174758" y="3425131"/>
              <a:ext cx="2190453"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محادثات فورية طبيعية مع مساعدين افتراضيين ذكيين داخل البيئات الانغماسية.</a:t>
              </a:r>
              <a:endParaRPr lang="en-US" sz="1600" dirty="0"/>
            </a:p>
          </p:txBody>
        </p:sp>
        <p:sp>
          <p:nvSpPr>
            <p:cNvPr id="13" name="Shape 11"/>
            <p:cNvSpPr/>
            <p:nvPr/>
          </p:nvSpPr>
          <p:spPr>
            <a:xfrm>
              <a:off x="6304062" y="2571255"/>
              <a:ext cx="2533749" cy="1819374"/>
            </a:xfrm>
            <a:prstGeom prst="roundRect">
              <a:avLst>
                <a:gd name="adj" fmla="val 3818"/>
              </a:avLst>
            </a:prstGeom>
            <a:solidFill>
              <a:srgbClr val="E9ECF2"/>
            </a:solidFill>
            <a:ln w="7620">
              <a:solidFill>
                <a:srgbClr val="CFD2D8"/>
              </a:solidFill>
              <a:prstDash val="solid"/>
            </a:ln>
          </p:spPr>
          <p:txBody>
            <a:bodyPr/>
            <a:lstStyle/>
            <a:p>
              <a:pPr algn="just"/>
              <a:endParaRPr lang="en-US" sz="1600"/>
            </a:p>
          </p:txBody>
        </p:sp>
        <p:sp>
          <p:nvSpPr>
            <p:cNvPr id="14" name="Text 12"/>
            <p:cNvSpPr/>
            <p:nvPr/>
          </p:nvSpPr>
          <p:spPr>
            <a:xfrm>
              <a:off x="6598742" y="2742903"/>
              <a:ext cx="2067421" cy="258465"/>
            </a:xfrm>
            <a:prstGeom prst="rect">
              <a:avLst/>
            </a:prstGeom>
            <a:noFill/>
            <a:ln/>
          </p:spPr>
          <p:txBody>
            <a:bodyPr wrap="none" lIns="0" tIns="0" rIns="0" bIns="0" rtlCol="0" anchor="t"/>
            <a:lstStyle/>
            <a:p>
              <a:pPr algn="just" rtl="1">
                <a:lnSpc>
                  <a:spcPts val="2000"/>
                </a:lnSpc>
              </a:pPr>
              <a:r>
                <a:rPr lang="en-US" sz="1600" b="1" dirty="0">
                  <a:solidFill>
                    <a:srgbClr val="15213F"/>
                  </a:solidFill>
                  <a:latin typeface="Alexandria Bold" pitchFamily="34" charset="0"/>
                  <a:ea typeface="Alexandria Bold" pitchFamily="34" charset="-122"/>
                  <a:cs typeface="Alexandria Bold" pitchFamily="34" charset="-120"/>
                </a:rPr>
                <a:t>التعلم الآلي</a:t>
              </a:r>
              <a:endParaRPr lang="en-US" sz="1600" dirty="0"/>
            </a:p>
          </p:txBody>
        </p:sp>
        <p:sp>
          <p:nvSpPr>
            <p:cNvPr id="15" name="Text 13"/>
            <p:cNvSpPr/>
            <p:nvPr/>
          </p:nvSpPr>
          <p:spPr>
            <a:xfrm>
              <a:off x="6475710" y="3166666"/>
              <a:ext cx="2190453"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التنبؤ بسلوك المستخدم وتوقع اهتماماته لتقديم تجارب استباقية مخصصة.</a:t>
              </a:r>
              <a:endParaRPr lang="en-US" sz="1600" dirty="0"/>
            </a:p>
          </p:txBody>
        </p:sp>
        <p:sp>
          <p:nvSpPr>
            <p:cNvPr id="16" name="Shape 14"/>
            <p:cNvSpPr/>
            <p:nvPr/>
          </p:nvSpPr>
          <p:spPr>
            <a:xfrm>
              <a:off x="6304062" y="4555927"/>
              <a:ext cx="5232797" cy="1296293"/>
            </a:xfrm>
            <a:prstGeom prst="roundRect">
              <a:avLst>
                <a:gd name="adj" fmla="val 5359"/>
              </a:avLst>
            </a:prstGeom>
            <a:solidFill>
              <a:srgbClr val="E9ECF2"/>
            </a:solidFill>
            <a:ln w="7620">
              <a:solidFill>
                <a:srgbClr val="CFD2D8"/>
              </a:solidFill>
              <a:prstDash val="solid"/>
            </a:ln>
          </p:spPr>
          <p:txBody>
            <a:bodyPr/>
            <a:lstStyle/>
            <a:p>
              <a:pPr algn="just"/>
              <a:endParaRPr lang="en-US" sz="1600"/>
            </a:p>
          </p:txBody>
        </p:sp>
        <p:sp>
          <p:nvSpPr>
            <p:cNvPr id="17" name="Text 15"/>
            <p:cNvSpPr/>
            <p:nvPr/>
          </p:nvSpPr>
          <p:spPr>
            <a:xfrm>
              <a:off x="9297790" y="4727575"/>
              <a:ext cx="2067421" cy="258465"/>
            </a:xfrm>
            <a:prstGeom prst="rect">
              <a:avLst/>
            </a:prstGeom>
            <a:noFill/>
            <a:ln/>
          </p:spPr>
          <p:txBody>
            <a:bodyPr wrap="none" lIns="0" tIns="0" rIns="0" bIns="0" rtlCol="0" anchor="t"/>
            <a:lstStyle/>
            <a:p>
              <a:pPr algn="just" rtl="1">
                <a:lnSpc>
                  <a:spcPts val="2000"/>
                </a:lnSpc>
              </a:pPr>
              <a:r>
                <a:rPr lang="en-US" sz="1600" b="1" dirty="0">
                  <a:solidFill>
                    <a:srgbClr val="15213F"/>
                  </a:solidFill>
                  <a:latin typeface="Alexandria Bold" pitchFamily="34" charset="0"/>
                  <a:ea typeface="Alexandria Bold" pitchFamily="34" charset="-122"/>
                  <a:cs typeface="Alexandria Bold" pitchFamily="34" charset="-120"/>
                </a:rPr>
                <a:t>الرؤية الحاسوبية</a:t>
              </a:r>
              <a:endParaRPr lang="en-US" sz="1600" dirty="0"/>
            </a:p>
          </p:txBody>
        </p:sp>
        <p:sp>
          <p:nvSpPr>
            <p:cNvPr id="2" name="Text 16"/>
            <p:cNvSpPr/>
            <p:nvPr/>
          </p:nvSpPr>
          <p:spPr>
            <a:xfrm>
              <a:off x="6475710" y="5151339"/>
              <a:ext cx="4889500" cy="529233"/>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تحليل تعبيرات الوجه والإيماءات لتعديل التجربة حسب الاستجابة العاطفية اللحظية.</a:t>
              </a:r>
              <a:endParaRPr lang="en-US" sz="1600" dirty="0"/>
            </a:p>
          </p:txBody>
        </p:sp>
      </p:grpSp>
      <p:grpSp>
        <p:nvGrpSpPr>
          <p:cNvPr id="20" name="Group 19">
            <a:extLst>
              <a:ext uri="{FF2B5EF4-FFF2-40B4-BE49-F238E27FC236}">
                <a16:creationId xmlns:a16="http://schemas.microsoft.com/office/drawing/2014/main" id="{D7929171-A1CF-0C5D-1314-EA3255C8740D}"/>
              </a:ext>
            </a:extLst>
          </p:cNvPr>
          <p:cNvGrpSpPr/>
          <p:nvPr/>
        </p:nvGrpSpPr>
        <p:grpSpPr>
          <a:xfrm>
            <a:off x="724830" y="1358190"/>
            <a:ext cx="10887308" cy="1916941"/>
            <a:chOff x="661492" y="2126754"/>
            <a:chExt cx="5232797" cy="2600524"/>
          </a:xfrm>
        </p:grpSpPr>
        <p:sp>
          <p:nvSpPr>
            <p:cNvPr id="4" name="Text 3"/>
            <p:cNvSpPr/>
            <p:nvPr/>
          </p:nvSpPr>
          <p:spPr>
            <a:xfrm>
              <a:off x="2667893" y="2126754"/>
              <a:ext cx="3226395" cy="258465"/>
            </a:xfrm>
            <a:prstGeom prst="rect">
              <a:avLst/>
            </a:prstGeom>
            <a:noFill/>
            <a:ln/>
          </p:spPr>
          <p:txBody>
            <a:bodyPr wrap="none" lIns="0" tIns="0" rIns="0" bIns="0" rtlCol="0" anchor="t"/>
            <a:lstStyle/>
            <a:p>
              <a:pPr algn="r" rtl="1">
                <a:lnSpc>
                  <a:spcPts val="2000"/>
                </a:lnSpc>
              </a:pPr>
              <a:r>
                <a:rPr lang="en-US" sz="1600" b="1" dirty="0">
                  <a:solidFill>
                    <a:srgbClr val="3257B8"/>
                  </a:solidFill>
                  <a:latin typeface="Alexandria Bold" pitchFamily="34" charset="0"/>
                  <a:ea typeface="Alexandria Bold" pitchFamily="34" charset="-122"/>
                  <a:cs typeface="Alexandria Bold" pitchFamily="34" charset="-120"/>
                </a:rPr>
                <a:t>الدور المحوري للذكاء الاصطناعي</a:t>
              </a:r>
              <a:endParaRPr lang="en-US" sz="1600" dirty="0"/>
            </a:p>
          </p:txBody>
        </p:sp>
        <p:sp>
          <p:nvSpPr>
            <p:cNvPr id="6" name="Text 4"/>
            <p:cNvSpPr/>
            <p:nvPr/>
          </p:nvSpPr>
          <p:spPr>
            <a:xfrm>
              <a:off x="661492" y="2550518"/>
              <a:ext cx="5232797" cy="793849"/>
            </a:xfrm>
            <a:prstGeom prst="rect">
              <a:avLst/>
            </a:prstGeom>
            <a:noFill/>
            <a:ln/>
          </p:spPr>
          <p:txBody>
            <a:bodyPr wrap="square" lIns="0" tIns="0" rIns="0" bIns="0" rtlCol="0" anchor="t"/>
            <a:lstStyle/>
            <a:p>
              <a:pPr algn="r" rtl="1">
                <a:lnSpc>
                  <a:spcPts val="2083"/>
                </a:lnSpc>
              </a:pPr>
              <a:r>
                <a:rPr lang="en-US" sz="1600" dirty="0">
                  <a:solidFill>
                    <a:srgbClr val="15213F"/>
                  </a:solidFill>
                  <a:latin typeface="Alexandria" pitchFamily="34" charset="0"/>
                  <a:ea typeface="Alexandria" pitchFamily="34" charset="-122"/>
                  <a:cs typeface="Alexandria" pitchFamily="34" charset="-120"/>
                </a:rPr>
                <a:t>يُعدّ الذكاء الاصطناعي المحرك الحقيقي لتجارب الانغماس والتلعيب المُخصَّصة. فبدون AI تكون التجربة واحدة لجميع المستخدمين، أما معه فتتحول إلى تجربة فريدة لكل فرد تُحاكي احتياجاته واهتماماته وسلوكياته.</a:t>
              </a:r>
              <a:endParaRPr lang="en-US" sz="1600" dirty="0"/>
            </a:p>
          </p:txBody>
        </p:sp>
        <p:sp>
          <p:nvSpPr>
            <p:cNvPr id="7" name="Text 5"/>
            <p:cNvSpPr/>
            <p:nvPr/>
          </p:nvSpPr>
          <p:spPr>
            <a:xfrm>
              <a:off x="2780507" y="3509665"/>
              <a:ext cx="3113782" cy="258465"/>
            </a:xfrm>
            <a:prstGeom prst="rect">
              <a:avLst/>
            </a:prstGeom>
            <a:noFill/>
            <a:ln/>
          </p:spPr>
          <p:txBody>
            <a:bodyPr wrap="none" lIns="0" tIns="0" rIns="0" bIns="0" rtlCol="0" anchor="t"/>
            <a:lstStyle/>
            <a:p>
              <a:pPr algn="r" rtl="1">
                <a:lnSpc>
                  <a:spcPts val="2000"/>
                </a:lnSpc>
              </a:pPr>
              <a:r>
                <a:rPr lang="en-US" sz="1600" b="1" dirty="0">
                  <a:solidFill>
                    <a:srgbClr val="3257B8"/>
                  </a:solidFill>
                  <a:latin typeface="Alexandria Bold" pitchFamily="34" charset="0"/>
                  <a:ea typeface="Alexandria Bold" pitchFamily="34" charset="-122"/>
                  <a:cs typeface="Alexandria Bold" pitchFamily="34" charset="-120"/>
                </a:rPr>
                <a:t>التخصيص الديناميكي للمحتوى</a:t>
              </a:r>
              <a:endParaRPr lang="en-US" sz="1600" dirty="0"/>
            </a:p>
          </p:txBody>
        </p:sp>
        <p:sp>
          <p:nvSpPr>
            <p:cNvPr id="8" name="Text 6"/>
            <p:cNvSpPr/>
            <p:nvPr/>
          </p:nvSpPr>
          <p:spPr>
            <a:xfrm>
              <a:off x="661492" y="3933429"/>
              <a:ext cx="5232797" cy="793849"/>
            </a:xfrm>
            <a:prstGeom prst="rect">
              <a:avLst/>
            </a:prstGeom>
            <a:noFill/>
            <a:ln/>
          </p:spPr>
          <p:txBody>
            <a:bodyPr wrap="square" lIns="0" tIns="0" rIns="0" bIns="0" rtlCol="0" anchor="t"/>
            <a:lstStyle/>
            <a:p>
              <a:pPr algn="r" rtl="1">
                <a:lnSpc>
                  <a:spcPts val="2083"/>
                </a:lnSpc>
              </a:pPr>
              <a:r>
                <a:rPr lang="en-US" sz="1600" dirty="0">
                  <a:solidFill>
                    <a:srgbClr val="15213F"/>
                  </a:solidFill>
                  <a:latin typeface="Alexandria" pitchFamily="34" charset="0"/>
                  <a:ea typeface="Alexandria" pitchFamily="34" charset="-122"/>
                  <a:cs typeface="Alexandria" pitchFamily="34" charset="-120"/>
                </a:rPr>
                <a:t>تستخدم خوارزميات AI بيانات سلوك المستخدم في الوقت الفعلي لتعديل محتوى البيئة الانغماسية </a:t>
              </a:r>
              <a:r>
                <a:rPr lang="en-US" sz="1600">
                  <a:solidFill>
                    <a:srgbClr val="15213F"/>
                  </a:solidFill>
                  <a:latin typeface="Alexandria" pitchFamily="34" charset="0"/>
                  <a:ea typeface="Alexandria" pitchFamily="34" charset="-122"/>
                  <a:cs typeface="Alexandria" pitchFamily="34" charset="-120"/>
                </a:rPr>
                <a:t>ديناميكيًا:</a:t>
              </a:r>
              <a:r>
                <a:rPr lang="ar-EG" sz="1600">
                  <a:solidFill>
                    <a:srgbClr val="15213F"/>
                  </a:solidFill>
                  <a:latin typeface="Alexandria" pitchFamily="34" charset="0"/>
                  <a:ea typeface="Alexandria" pitchFamily="34" charset="-122"/>
                  <a:cs typeface="Alexandria" pitchFamily="34" charset="-120"/>
                </a:rPr>
                <a:t> بحيث يتم رصد أي ص</a:t>
              </a:r>
              <a:r>
                <a:rPr lang="en-US" sz="1600">
                  <a:solidFill>
                    <a:srgbClr val="15213F"/>
                  </a:solidFill>
                  <a:latin typeface="Alexandria" pitchFamily="34" charset="0"/>
                  <a:ea typeface="Alexandria" pitchFamily="34" charset="-122"/>
                  <a:cs typeface="Alexandria" pitchFamily="34" charset="-120"/>
                </a:rPr>
                <a:t>عوبة</a:t>
              </a:r>
              <a:r>
                <a:rPr lang="ar-EG" sz="1600">
                  <a:solidFill>
                    <a:srgbClr val="15213F"/>
                  </a:solidFill>
                  <a:latin typeface="Alexandria" pitchFamily="34" charset="0"/>
                  <a:ea typeface="Alexandria" pitchFamily="34" charset="-122"/>
                  <a:cs typeface="Alexandria" pitchFamily="34" charset="-120"/>
                </a:rPr>
                <a:t> أو</a:t>
              </a:r>
              <a:r>
                <a:rPr lang="en-US" sz="1600">
                  <a:solidFill>
                    <a:srgbClr val="15213F"/>
                  </a:solidFill>
                  <a:latin typeface="Alexandria" pitchFamily="34" charset="0"/>
                  <a:ea typeface="Alexandria" pitchFamily="34" charset="-122"/>
                  <a:cs typeface="Alexandria" pitchFamily="34" charset="-120"/>
                </a:rPr>
                <a:t> تحديات</a:t>
              </a:r>
              <a:r>
                <a:rPr lang="ar-EG" sz="1600">
                  <a:solidFill>
                    <a:srgbClr val="15213F"/>
                  </a:solidFill>
                  <a:latin typeface="Alexandria" pitchFamily="34" charset="0"/>
                  <a:ea typeface="Alexandria" pitchFamily="34" charset="-122"/>
                  <a:cs typeface="Alexandria" pitchFamily="34" charset="-120"/>
                </a:rPr>
                <a:t> قد يواجهها</a:t>
              </a:r>
              <a:r>
                <a:rPr lang="en-US" sz="1600">
                  <a:solidFill>
                    <a:srgbClr val="15213F"/>
                  </a:solidFill>
                  <a:latin typeface="Alexandria" pitchFamily="34" charset="0"/>
                  <a:ea typeface="Alexandria" pitchFamily="34" charset="-122"/>
                  <a:cs typeface="Alexandria" pitchFamily="34" charset="-120"/>
                </a:rPr>
                <a:t>، </a:t>
              </a:r>
              <a:r>
                <a:rPr lang="ar-EG" sz="1600">
                  <a:solidFill>
                    <a:srgbClr val="15213F"/>
                  </a:solidFill>
                  <a:latin typeface="Alexandria" pitchFamily="34" charset="0"/>
                  <a:ea typeface="Alexandria" pitchFamily="34" charset="-122"/>
                  <a:cs typeface="Alexandria" pitchFamily="34" charset="-120"/>
                </a:rPr>
                <a:t>كما يتم بيان </a:t>
              </a:r>
              <a:r>
                <a:rPr lang="en-US" sz="1600">
                  <a:solidFill>
                    <a:srgbClr val="15213F"/>
                  </a:solidFill>
                  <a:latin typeface="Alexandria" pitchFamily="34" charset="0"/>
                  <a:ea typeface="Alexandria" pitchFamily="34" charset="-122"/>
                  <a:cs typeface="Alexandria" pitchFamily="34" charset="-120"/>
                </a:rPr>
                <a:t>موضوعات </a:t>
              </a:r>
              <a:r>
                <a:rPr lang="en-US" sz="1600" dirty="0">
                  <a:solidFill>
                    <a:srgbClr val="15213F"/>
                  </a:solidFill>
                  <a:latin typeface="Alexandria" pitchFamily="34" charset="0"/>
                  <a:ea typeface="Alexandria" pitchFamily="34" charset="-122"/>
                  <a:cs typeface="Alexandria" pitchFamily="34" charset="-120"/>
                </a:rPr>
                <a:t>المحتوى</a:t>
              </a:r>
              <a:r>
                <a:rPr lang="en-US" sz="1600">
                  <a:solidFill>
                    <a:srgbClr val="15213F"/>
                  </a:solidFill>
                  <a:latin typeface="Alexandria" pitchFamily="34" charset="0"/>
                  <a:ea typeface="Alexandria" pitchFamily="34" charset="-122"/>
                  <a:cs typeface="Alexandria" pitchFamily="34" charset="-120"/>
                </a:rPr>
                <a:t>، </a:t>
              </a:r>
              <a:r>
                <a:rPr lang="ar-EG" sz="1600">
                  <a:solidFill>
                    <a:srgbClr val="15213F"/>
                  </a:solidFill>
                  <a:latin typeface="Alexandria" pitchFamily="34" charset="0"/>
                  <a:ea typeface="Alexandria" pitchFamily="34" charset="-122"/>
                  <a:cs typeface="Alexandria" pitchFamily="34" charset="-120"/>
                </a:rPr>
                <a:t>و</a:t>
              </a:r>
              <a:r>
                <a:rPr lang="en-US" sz="1600">
                  <a:solidFill>
                    <a:srgbClr val="15213F"/>
                  </a:solidFill>
                  <a:latin typeface="Alexandria" pitchFamily="34" charset="0"/>
                  <a:ea typeface="Alexandria" pitchFamily="34" charset="-122"/>
                  <a:cs typeface="Alexandria" pitchFamily="34" charset="-120"/>
                </a:rPr>
                <a:t>أسلوب </a:t>
              </a:r>
              <a:r>
                <a:rPr lang="en-US" sz="1600" dirty="0">
                  <a:solidFill>
                    <a:srgbClr val="15213F"/>
                  </a:solidFill>
                  <a:latin typeface="Alexandria" pitchFamily="34" charset="0"/>
                  <a:ea typeface="Alexandria" pitchFamily="34" charset="-122"/>
                  <a:cs typeface="Alexandria" pitchFamily="34" charset="-120"/>
                </a:rPr>
                <a:t>التخاطب، والمكافآت المقدَّمة.</a:t>
              </a:r>
              <a:endParaRPr lang="en-US" sz="1600" dirty="0"/>
            </a:p>
          </p:txBody>
        </p:sp>
      </p:grpSp>
    </p:spTree>
    <p:extLst>
      <p:ext uri="{BB962C8B-B14F-4D97-AF65-F5344CB8AC3E}">
        <p14:creationId xmlns:p14="http://schemas.microsoft.com/office/powerpoint/2010/main" val="38605668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CC8E07-8723-2BFF-D2C4-0279169C6C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E3A7F0-0763-6C9F-4402-87E4B4E9BE11}"/>
              </a:ext>
            </a:extLst>
          </p:cNvPr>
          <p:cNvSpPr/>
          <p:nvPr/>
        </p:nvSpPr>
        <p:spPr>
          <a:xfrm>
            <a:off x="367991" y="1428231"/>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DA9817-E22F-2927-D7A5-98894637C125}"/>
              </a:ext>
            </a:extLst>
          </p:cNvPr>
          <p:cNvSpPr txBox="1"/>
          <p:nvPr/>
        </p:nvSpPr>
        <p:spPr>
          <a:xfrm>
            <a:off x="3081436" y="514915"/>
            <a:ext cx="6597413" cy="523220"/>
          </a:xfrm>
          <a:prstGeom prst="rect">
            <a:avLst/>
          </a:prstGeom>
          <a:noFill/>
        </p:spPr>
        <p:txBody>
          <a:bodyPr wrap="square" rtlCol="0">
            <a:spAutoFit/>
          </a:bodyPr>
          <a:lstStyle/>
          <a:p>
            <a:r>
              <a:rPr lang="ar-EG" sz="2800" b="1">
                <a:latin typeface="Alexandria" charset="0"/>
                <a:cs typeface="Alexandria" charset="0"/>
              </a:rPr>
              <a:t>الاتصال الأزموي في بيئات الانغماس</a:t>
            </a:r>
          </a:p>
        </p:txBody>
      </p:sp>
      <p:sp>
        <p:nvSpPr>
          <p:cNvPr id="5" name="Rectangle 4">
            <a:extLst>
              <a:ext uri="{FF2B5EF4-FFF2-40B4-BE49-F238E27FC236}">
                <a16:creationId xmlns:a16="http://schemas.microsoft.com/office/drawing/2014/main" id="{2B088DE2-1F77-D26E-05CE-D8EF35529119}"/>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3B18B4-9EDE-7CE7-D15E-17062AB10FA5}"/>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B086ABA-14BE-950B-5651-1268CA16B97D}"/>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C5C269C-1E6E-2F6B-0A41-018FB90E24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4" name="Group 13">
            <a:extLst>
              <a:ext uri="{FF2B5EF4-FFF2-40B4-BE49-F238E27FC236}">
                <a16:creationId xmlns:a16="http://schemas.microsoft.com/office/drawing/2014/main" id="{C70871D8-79A1-0C95-2B09-B78433A84443}"/>
              </a:ext>
            </a:extLst>
          </p:cNvPr>
          <p:cNvGrpSpPr/>
          <p:nvPr/>
        </p:nvGrpSpPr>
        <p:grpSpPr>
          <a:xfrm>
            <a:off x="620678" y="1831672"/>
            <a:ext cx="10913474" cy="4511413"/>
            <a:chOff x="661492" y="2144217"/>
            <a:chExt cx="5232797" cy="3303289"/>
          </a:xfrm>
        </p:grpSpPr>
        <p:sp>
          <p:nvSpPr>
            <p:cNvPr id="2" name="Text 1"/>
            <p:cNvSpPr/>
            <p:nvPr/>
          </p:nvSpPr>
          <p:spPr>
            <a:xfrm>
              <a:off x="2816523" y="2144217"/>
              <a:ext cx="3077766" cy="258465"/>
            </a:xfrm>
            <a:prstGeom prst="rect">
              <a:avLst/>
            </a:prstGeom>
            <a:noFill/>
            <a:ln/>
          </p:spPr>
          <p:txBody>
            <a:bodyPr wrap="none" lIns="0" tIns="0" rIns="0" bIns="0" rtlCol="0" anchor="t"/>
            <a:lstStyle/>
            <a:p>
              <a:pPr algn="r" rtl="1">
                <a:lnSpc>
                  <a:spcPct val="150000"/>
                </a:lnSpc>
              </a:pPr>
              <a:r>
                <a:rPr lang="en-US" sz="2000" b="1" dirty="0">
                  <a:solidFill>
                    <a:srgbClr val="3257B8"/>
                  </a:solidFill>
                  <a:latin typeface="Alexandria Bold" pitchFamily="34" charset="0"/>
                  <a:ea typeface="Alexandria Bold" pitchFamily="34" charset="-122"/>
                  <a:cs typeface="Alexandria Bold" pitchFamily="34" charset="-120"/>
                </a:rPr>
                <a:t>إعادة تعريف إدارة الأزمات رقميًا</a:t>
              </a:r>
              <a:endParaRPr lang="en-US" sz="2000" dirty="0"/>
            </a:p>
          </p:txBody>
        </p:sp>
        <p:sp>
          <p:nvSpPr>
            <p:cNvPr id="4" name="Text 2"/>
            <p:cNvSpPr/>
            <p:nvPr/>
          </p:nvSpPr>
          <p:spPr>
            <a:xfrm>
              <a:off x="661492" y="2567980"/>
              <a:ext cx="5232797" cy="1058466"/>
            </a:xfrm>
            <a:prstGeom prst="rect">
              <a:avLst/>
            </a:prstGeom>
            <a:noFill/>
            <a:ln/>
          </p:spPr>
          <p:txBody>
            <a:bodyPr wrap="square" lIns="0" tIns="0" rIns="0" bIns="0" rtlCol="0" anchor="t"/>
            <a:lstStyle/>
            <a:p>
              <a:pPr algn="just" rtl="1">
                <a:lnSpc>
                  <a:spcPct val="150000"/>
                </a:lnSpc>
              </a:pPr>
              <a:r>
                <a:rPr lang="ar-EG" sz="1600">
                  <a:solidFill>
                    <a:srgbClr val="15213F"/>
                  </a:solidFill>
                  <a:latin typeface="Alexandria" pitchFamily="34" charset="0"/>
                  <a:ea typeface="Alexandria" pitchFamily="34" charset="-122"/>
                  <a:cs typeface="Alexandria" pitchFamily="34" charset="-120"/>
                </a:rPr>
                <a:t>يمثل الاتصال الأزموي في بيئات الانغماس تحولًا نوعيًا في أساليب إدارة الأزمات المؤسسية، إذ لم يعد التواصل في أثناء الأزمة قائمًا على البيانات المكتوبة أو المؤتمرات الصحفية التقليدية فحسب، بل أصبح يعتمد على تجارب رقمية تفاعلية تُمكّن المؤسسة من نقل الجمهور إلى قلب الحدث بصورة أكثر واقعية وشفافية. ويسهم هذا النمط من الاتصال في تقليص فجوة الشك، وتعزيز الثقة، وتقديم رواية مؤسسية مدعومة بالمشاهدة والتفاعل، لا بالاكتفاء بالسرد اللفظي وحده.</a:t>
              </a:r>
              <a:endParaRPr lang="en-US" sz="1600" dirty="0"/>
            </a:p>
          </p:txBody>
        </p:sp>
        <p:sp>
          <p:nvSpPr>
            <p:cNvPr id="8" name="Text 3"/>
            <p:cNvSpPr/>
            <p:nvPr/>
          </p:nvSpPr>
          <p:spPr>
            <a:xfrm>
              <a:off x="2414885" y="3791744"/>
              <a:ext cx="3479403" cy="258465"/>
            </a:xfrm>
            <a:prstGeom prst="rect">
              <a:avLst/>
            </a:prstGeom>
            <a:noFill/>
            <a:ln/>
          </p:spPr>
          <p:txBody>
            <a:bodyPr wrap="none" lIns="0" tIns="0" rIns="0" bIns="0" rtlCol="0" anchor="t"/>
            <a:lstStyle/>
            <a:p>
              <a:pPr algn="r" rtl="1">
                <a:lnSpc>
                  <a:spcPct val="150000"/>
                </a:lnSpc>
              </a:pPr>
              <a:r>
                <a:rPr lang="en-US" sz="2000" b="1" dirty="0">
                  <a:solidFill>
                    <a:srgbClr val="3257B8"/>
                  </a:solidFill>
                  <a:latin typeface="Alexandria Bold" pitchFamily="34" charset="0"/>
                  <a:ea typeface="Alexandria Bold" pitchFamily="34" charset="-122"/>
                  <a:cs typeface="Alexandria Bold" pitchFamily="34" charset="-120"/>
                </a:rPr>
                <a:t>تطبيقات اتصال الأزمات الانغماسي</a:t>
              </a:r>
              <a:endParaRPr lang="en-US" sz="2000" dirty="0"/>
            </a:p>
          </p:txBody>
        </p:sp>
        <p:sp>
          <p:nvSpPr>
            <p:cNvPr id="9" name="Text 4"/>
            <p:cNvSpPr/>
            <p:nvPr/>
          </p:nvSpPr>
          <p:spPr>
            <a:xfrm>
              <a:off x="661492" y="4215507"/>
              <a:ext cx="5232797" cy="1231999"/>
            </a:xfrm>
            <a:prstGeom prst="rect">
              <a:avLst/>
            </a:prstGeom>
            <a:noFill/>
            <a:ln/>
          </p:spPr>
          <p:txBody>
            <a:bodyPr wrap="square" lIns="0" tIns="0" rIns="0" bIns="0" rtlCol="0" anchor="t"/>
            <a:lstStyle/>
            <a:p>
              <a:pPr marL="285750" indent="-285750" algn="r" rtl="1">
                <a:lnSpc>
                  <a:spcPct val="150000"/>
                </a:lnSpc>
                <a:buSzPct val="100000"/>
                <a:buFont typeface="Wingdings" panose="05000000000000000000" pitchFamily="2" charset="2"/>
                <a:buChar char="ü"/>
              </a:pPr>
              <a:r>
                <a:rPr lang="ar-EG" sz="1600">
                  <a:solidFill>
                    <a:srgbClr val="15213F"/>
                  </a:solidFill>
                  <a:latin typeface="Alexandria" pitchFamily="34" charset="0"/>
                  <a:ea typeface="Alexandria" pitchFamily="34" charset="-122"/>
                  <a:cs typeface="Alexandria" pitchFamily="34" charset="-120"/>
                </a:rPr>
                <a:t>جولات واقع افتراضي للمواقع المتضررة، بما يوضح حجم الضرر ومسارات الإصلاح بصورة مباشرة.</a:t>
              </a:r>
            </a:p>
            <a:p>
              <a:pPr marL="285750" indent="-285750" algn="r" rtl="1">
                <a:lnSpc>
                  <a:spcPct val="150000"/>
                </a:lnSpc>
                <a:buSzPct val="100000"/>
                <a:buFont typeface="Wingdings" panose="05000000000000000000" pitchFamily="2" charset="2"/>
                <a:buChar char="ü"/>
              </a:pPr>
              <a:r>
                <a:rPr lang="ar-EG" sz="1600">
                  <a:solidFill>
                    <a:srgbClr val="15213F"/>
                  </a:solidFill>
                  <a:latin typeface="Alexandria" pitchFamily="34" charset="0"/>
                  <a:ea typeface="Alexandria" pitchFamily="34" charset="-122"/>
                  <a:cs typeface="Alexandria" pitchFamily="34" charset="-120"/>
                </a:rPr>
                <a:t>غرف عمليات افتراضية مخصصة للتواصل مع الصحفيين وأصحاب المصلحة في الوقت الحقيقي.</a:t>
              </a:r>
            </a:p>
            <a:p>
              <a:pPr marL="285750" indent="-285750" algn="r" rtl="1">
                <a:lnSpc>
                  <a:spcPct val="150000"/>
                </a:lnSpc>
                <a:buSzPct val="100000"/>
                <a:buFont typeface="Wingdings" panose="05000000000000000000" pitchFamily="2" charset="2"/>
                <a:buChar char="ü"/>
              </a:pPr>
              <a:r>
                <a:rPr lang="ar-EG" sz="1600">
                  <a:solidFill>
                    <a:srgbClr val="15213F"/>
                  </a:solidFill>
                  <a:latin typeface="Alexandria" pitchFamily="34" charset="0"/>
                  <a:ea typeface="Alexandria" pitchFamily="34" charset="-122"/>
                  <a:cs typeface="Alexandria" pitchFamily="34" charset="-120"/>
                </a:rPr>
                <a:t>محاكاة سيناريوهات الأزمات لأغراض التدريب المسبق ورفع جاهزية فرق الاستجابة.</a:t>
              </a:r>
            </a:p>
            <a:p>
              <a:pPr marL="285750" indent="-285750" algn="r" rtl="1">
                <a:lnSpc>
                  <a:spcPct val="150000"/>
                </a:lnSpc>
                <a:buSzPct val="100000"/>
                <a:buFont typeface="Wingdings" panose="05000000000000000000" pitchFamily="2" charset="2"/>
                <a:buChar char="ü"/>
              </a:pPr>
              <a:r>
                <a:rPr lang="ar-EG" sz="1600">
                  <a:solidFill>
                    <a:srgbClr val="15213F"/>
                  </a:solidFill>
                  <a:latin typeface="Alexandria" pitchFamily="34" charset="0"/>
                  <a:ea typeface="Alexandria" pitchFamily="34" charset="-122"/>
                  <a:cs typeface="Alexandria" pitchFamily="34" charset="-120"/>
                </a:rPr>
                <a:t>بيئات تحكم انغماسية تتيح متابعة تطورات الأزمة وتحليلها واتخاذ القرار بصورة أكثر تكاملًا.</a:t>
              </a:r>
              <a:endParaRPr lang="en-US" sz="1600" dirty="0"/>
            </a:p>
          </p:txBody>
        </p:sp>
      </p:grpSp>
    </p:spTree>
    <p:extLst>
      <p:ext uri="{BB962C8B-B14F-4D97-AF65-F5344CB8AC3E}">
        <p14:creationId xmlns:p14="http://schemas.microsoft.com/office/powerpoint/2010/main" val="32794667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2C66FD-1CA7-8DE2-5DB8-9D3C2F6525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3D811E-F729-80C0-4DB3-9E2575549156}"/>
              </a:ext>
            </a:extLst>
          </p:cNvPr>
          <p:cNvSpPr/>
          <p:nvPr/>
        </p:nvSpPr>
        <p:spPr>
          <a:xfrm>
            <a:off x="289932" y="1428231"/>
            <a:ext cx="11694059"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595D7AF-FEA6-E54D-3DA1-5B89240BB584}"/>
              </a:ext>
            </a:extLst>
          </p:cNvPr>
          <p:cNvSpPr txBox="1"/>
          <p:nvPr/>
        </p:nvSpPr>
        <p:spPr>
          <a:xfrm>
            <a:off x="2722507" y="375278"/>
            <a:ext cx="6709815" cy="954107"/>
          </a:xfrm>
          <a:prstGeom prst="rect">
            <a:avLst/>
          </a:prstGeom>
          <a:noFill/>
        </p:spPr>
        <p:txBody>
          <a:bodyPr wrap="square" rtlCol="0">
            <a:spAutoFit/>
          </a:bodyPr>
          <a:lstStyle/>
          <a:p>
            <a:pPr algn="ctr"/>
            <a:r>
              <a:rPr lang="ar-EG" sz="2800" b="1">
                <a:latin typeface="Alexandria" charset="0"/>
                <a:cs typeface="Alexandria" charset="0"/>
              </a:rPr>
              <a:t>أمثلة على الشركات التي وظفت العلاقات العامة الانغماسية</a:t>
            </a:r>
            <a:endParaRPr lang="en-US" sz="2800" b="1">
              <a:latin typeface="Alexandria" charset="0"/>
              <a:cs typeface="Alexandria" charset="0"/>
            </a:endParaRPr>
          </a:p>
        </p:txBody>
      </p:sp>
      <p:sp>
        <p:nvSpPr>
          <p:cNvPr id="5" name="Rectangle 4">
            <a:extLst>
              <a:ext uri="{FF2B5EF4-FFF2-40B4-BE49-F238E27FC236}">
                <a16:creationId xmlns:a16="http://schemas.microsoft.com/office/drawing/2014/main" id="{376149A0-0A69-4F05-C745-C262B2F86712}"/>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CD0CE2-4677-B144-D4E5-F75523CC9752}"/>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853284A-E45A-A1D1-0D39-256C78247653}"/>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FF1C32F-6B1E-8622-6FFD-374456B6DE8D}"/>
              </a:ext>
            </a:extLst>
          </p:cNvPr>
          <p:cNvSpPr txBox="1"/>
          <p:nvPr/>
        </p:nvSpPr>
        <p:spPr>
          <a:xfrm>
            <a:off x="2932108" y="1428231"/>
            <a:ext cx="8985485" cy="4852034"/>
          </a:xfrm>
          <a:prstGeom prst="rect">
            <a:avLst/>
          </a:prstGeom>
          <a:noFill/>
        </p:spPr>
        <p:txBody>
          <a:bodyPr wrap="square" rtlCol="0">
            <a:spAutoFit/>
          </a:bodyPr>
          <a:lstStyle/>
          <a:p>
            <a:pPr algn="just" rtl="1">
              <a:lnSpc>
                <a:spcPct val="150000"/>
              </a:lnSpc>
            </a:pPr>
            <a:r>
              <a:rPr lang="ar-EG" sz="1600">
                <a:latin typeface="Alexandria" charset="0"/>
                <a:cs typeface="Alexandria" charset="0"/>
              </a:rPr>
              <a:t>ومن أكثر الشركات التي وظفت هذا الاتجاه بفاعلية </a:t>
            </a:r>
            <a:r>
              <a:rPr lang="ar-EG" sz="1600" b="1">
                <a:solidFill>
                  <a:schemeClr val="accent1"/>
                </a:solidFill>
                <a:latin typeface="Alexandria" charset="0"/>
                <a:cs typeface="Alexandria" charset="0"/>
              </a:rPr>
              <a:t>شركة </a:t>
            </a:r>
            <a:r>
              <a:rPr lang="en-US" sz="1600" b="1">
                <a:solidFill>
                  <a:schemeClr val="accent1"/>
                </a:solidFill>
                <a:latin typeface="Alexandria" charset="0"/>
                <a:cs typeface="Alexandria" charset="0"/>
              </a:rPr>
              <a:t>Coca-Cola، </a:t>
            </a:r>
            <a:r>
              <a:rPr lang="ar-EG" sz="1600">
                <a:latin typeface="Alexandria" charset="0"/>
                <a:cs typeface="Alexandria" charset="0"/>
              </a:rPr>
              <a:t>التي حرصت على تحويل حملاتها الاتصالية من مجرد إعلانات تقليدية إلى تجارب تفاعلية غامرة تدمج بين المتعة والتكنولوجيا. فقد تعاونت الشركة مع علامات جماهيرية واسعة الانتشار مثل </a:t>
            </a:r>
            <a:r>
              <a:rPr lang="en-US" sz="1600">
                <a:latin typeface="Alexandria" charset="0"/>
                <a:cs typeface="Alexandria" charset="0"/>
              </a:rPr>
              <a:t>Star Wars </a:t>
            </a:r>
            <a:r>
              <a:rPr lang="ar-EG" sz="1600">
                <a:latin typeface="Alexandria" charset="0"/>
                <a:cs typeface="Alexandria" charset="0"/>
              </a:rPr>
              <a:t>و</a:t>
            </a:r>
            <a:r>
              <a:rPr lang="en-US" sz="1600">
                <a:latin typeface="Alexandria" charset="0"/>
                <a:cs typeface="Alexandria" charset="0"/>
              </a:rPr>
              <a:t>Marvel، </a:t>
            </a:r>
            <a:r>
              <a:rPr lang="ar-EG" sz="1600">
                <a:latin typeface="Alexandria" charset="0"/>
                <a:cs typeface="Alexandria" charset="0"/>
              </a:rPr>
              <a:t>وقدمت عبوات ذكية قابلة للمسح تتيح للمستخدمين الدخول إلى تجارب واقع معزز ومحتوى رقمي تفاعلي. </a:t>
            </a:r>
          </a:p>
          <a:p>
            <a:pPr algn="just" rtl="1">
              <a:lnSpc>
                <a:spcPct val="150000"/>
              </a:lnSpc>
            </a:pPr>
            <a:r>
              <a:rPr lang="ar-EG" sz="1600">
                <a:latin typeface="Alexandria" charset="0"/>
                <a:cs typeface="Alexandria" charset="0"/>
              </a:rPr>
              <a:t>أما </a:t>
            </a:r>
            <a:r>
              <a:rPr lang="ar-EG" sz="1600" b="1">
                <a:solidFill>
                  <a:schemeClr val="accent1"/>
                </a:solidFill>
                <a:latin typeface="Alexandria" charset="0"/>
                <a:cs typeface="Alexandria" charset="0"/>
              </a:rPr>
              <a:t>شركة </a:t>
            </a:r>
            <a:r>
              <a:rPr lang="en-US" sz="1600" b="1">
                <a:solidFill>
                  <a:schemeClr val="accent1"/>
                </a:solidFill>
                <a:latin typeface="Alexandria" charset="0"/>
                <a:cs typeface="Alexandria" charset="0"/>
              </a:rPr>
              <a:t>IKEA، </a:t>
            </a:r>
            <a:r>
              <a:rPr lang="ar-EG" sz="1600">
                <a:latin typeface="Alexandria" charset="0"/>
                <a:cs typeface="Alexandria" charset="0"/>
              </a:rPr>
              <a:t>فقد وظفت العلاقات العامة الانغماسية بطريقة عملية ترتبط مباشرة بحاجات المستهلك اليومية، وذلك من خلال أدوات رقمية مثل </a:t>
            </a:r>
            <a:r>
              <a:rPr lang="en-US" sz="1600">
                <a:latin typeface="Alexandria" charset="0"/>
                <a:cs typeface="Alexandria" charset="0"/>
              </a:rPr>
              <a:t>IKEA Place </a:t>
            </a:r>
            <a:r>
              <a:rPr lang="ar-EG" sz="1600">
                <a:latin typeface="Alexandria" charset="0"/>
                <a:cs typeface="Alexandria" charset="0"/>
              </a:rPr>
              <a:t>و</a:t>
            </a:r>
            <a:r>
              <a:rPr lang="en-US" sz="1600">
                <a:latin typeface="Alexandria" charset="0"/>
                <a:cs typeface="Alexandria" charset="0"/>
              </a:rPr>
              <a:t>IKEA Kreativ. </a:t>
            </a:r>
            <a:r>
              <a:rPr lang="ar-EG" sz="1600">
                <a:latin typeface="Alexandria" charset="0"/>
                <a:cs typeface="Alexandria" charset="0"/>
              </a:rPr>
              <a:t>وقد أتاحت هذه الأدوات للجمهور إمكانية تجربة الأثاث افتراضيًا داخل منازلهم قبل اتخاذ قرار الشراء، مما جعل الاتصال بالجمهور أكثر واقعية وفائدة وتأثيرًا. ويُظهر هذا النموذج كيف يمكن للعلاقات العامة الانغماسية أن تتجاوز حدود الترفيه لتصبح أداة لبناء الثقة، وتسهيل اتخاذ القرار، وتحسين تجربة العميل.</a:t>
            </a:r>
          </a:p>
          <a:p>
            <a:pPr algn="just" rtl="1">
              <a:lnSpc>
                <a:spcPct val="150000"/>
              </a:lnSpc>
            </a:pPr>
            <a:r>
              <a:rPr lang="ar-EG" sz="1600">
                <a:latin typeface="Alexandria" charset="0"/>
                <a:cs typeface="Alexandria" charset="0"/>
              </a:rPr>
              <a:t>وفي السياق نفسه، برزت </a:t>
            </a:r>
            <a:r>
              <a:rPr lang="ar-EG" sz="1600" b="1">
                <a:solidFill>
                  <a:schemeClr val="accent1"/>
                </a:solidFill>
                <a:latin typeface="Alexandria" charset="0"/>
                <a:cs typeface="Alexandria" charset="0"/>
              </a:rPr>
              <a:t>شركة </a:t>
            </a:r>
            <a:r>
              <a:rPr lang="en-US" sz="1600" b="1">
                <a:solidFill>
                  <a:schemeClr val="accent1"/>
                </a:solidFill>
                <a:latin typeface="Alexandria" charset="0"/>
                <a:cs typeface="Alexandria" charset="0"/>
              </a:rPr>
              <a:t>Gucci </a:t>
            </a:r>
            <a:r>
              <a:rPr lang="ar-EG" sz="1600" b="1">
                <a:solidFill>
                  <a:schemeClr val="accent1"/>
                </a:solidFill>
                <a:latin typeface="Alexandria" charset="0"/>
                <a:cs typeface="Alexandria" charset="0"/>
              </a:rPr>
              <a:t> </a:t>
            </a:r>
            <a:r>
              <a:rPr lang="ar-EG" sz="1600">
                <a:latin typeface="Alexandria" charset="0"/>
                <a:cs typeface="Alexandria" charset="0"/>
              </a:rPr>
              <a:t>بوصفها من أبرز العلامات التي نقلت العلاقات العامة إلى فضاءات رقمية جديدة، من خلال تجارب مثل </a:t>
            </a:r>
            <a:r>
              <a:rPr lang="en-US" sz="1600">
                <a:latin typeface="Alexandria" charset="0"/>
                <a:cs typeface="Alexandria" charset="0"/>
              </a:rPr>
              <a:t>Gucci Garden </a:t>
            </a:r>
            <a:r>
              <a:rPr lang="ar-EG" sz="1600">
                <a:latin typeface="Alexandria" charset="0"/>
                <a:cs typeface="Alexandria" charset="0"/>
              </a:rPr>
              <a:t>و</a:t>
            </a:r>
            <a:r>
              <a:rPr lang="en-US" sz="1600">
                <a:latin typeface="Alexandria" charset="0"/>
                <a:cs typeface="Alexandria" charset="0"/>
              </a:rPr>
              <a:t>Gucci Town </a:t>
            </a:r>
            <a:r>
              <a:rPr lang="ar-EG" sz="1600">
                <a:latin typeface="Alexandria" charset="0"/>
                <a:cs typeface="Alexandria" charset="0"/>
              </a:rPr>
              <a:t>على منصة </a:t>
            </a:r>
            <a:r>
              <a:rPr lang="en-US" sz="1600">
                <a:latin typeface="Alexandria" charset="0"/>
                <a:cs typeface="Alexandria" charset="0"/>
              </a:rPr>
              <a:t>Roblox. </a:t>
            </a:r>
            <a:r>
              <a:rPr lang="ar-EG" sz="1600">
                <a:latin typeface="Alexandria" charset="0"/>
                <a:cs typeface="Alexandria" charset="0"/>
              </a:rPr>
              <a:t> فقد نجحت الشركة في تقديم هوية العلامة التجارية الفاخرة ضمن بيئات رقمية تفاعلية تسمح للجمهور بالاستكشاف والمشاركة والتفاعل المجتمعي. </a:t>
            </a:r>
            <a:endParaRPr lang="en-US" sz="1600">
              <a:latin typeface="Alexandria" charset="0"/>
              <a:cs typeface="Alexandria" charset="0"/>
            </a:endParaRPr>
          </a:p>
        </p:txBody>
      </p:sp>
      <p:pic>
        <p:nvPicPr>
          <p:cNvPr id="7" name="Graphic 21">
            <a:extLst>
              <a:ext uri="{FF2B5EF4-FFF2-40B4-BE49-F238E27FC236}">
                <a16:creationId xmlns:a16="http://schemas.microsoft.com/office/drawing/2014/main" id="{B0BDB642-401E-C43B-8BFC-D441A35FC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987FA2D1-FCC5-133C-E351-72256B3C63F3}"/>
              </a:ext>
            </a:extLst>
          </p:cNvPr>
          <p:cNvPicPr>
            <a:picLocks noChangeAspect="1"/>
          </p:cNvPicPr>
          <p:nvPr/>
        </p:nvPicPr>
        <p:blipFill>
          <a:blip r:embed="rId3"/>
          <a:stretch>
            <a:fillRect/>
          </a:stretch>
        </p:blipFill>
        <p:spPr>
          <a:xfrm>
            <a:off x="331804" y="3093689"/>
            <a:ext cx="2461092" cy="1384364"/>
          </a:xfrm>
          <a:prstGeom prst="rect">
            <a:avLst/>
          </a:prstGeom>
        </p:spPr>
      </p:pic>
    </p:spTree>
    <p:extLst>
      <p:ext uri="{BB962C8B-B14F-4D97-AF65-F5344CB8AC3E}">
        <p14:creationId xmlns:p14="http://schemas.microsoft.com/office/powerpoint/2010/main" val="28919973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2C66FD-1CA7-8DE2-5DB8-9D3C2F6525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3D811E-F729-80C0-4DB3-9E2575549156}"/>
              </a:ext>
            </a:extLst>
          </p:cNvPr>
          <p:cNvSpPr/>
          <p:nvPr/>
        </p:nvSpPr>
        <p:spPr>
          <a:xfrm>
            <a:off x="367991" y="1428231"/>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595D7AF-FEA6-E54D-3DA1-5B89240BB584}"/>
              </a:ext>
            </a:extLst>
          </p:cNvPr>
          <p:cNvSpPr txBox="1"/>
          <p:nvPr/>
        </p:nvSpPr>
        <p:spPr>
          <a:xfrm>
            <a:off x="3289610" y="514915"/>
            <a:ext cx="5222001" cy="523220"/>
          </a:xfrm>
          <a:prstGeom prst="rect">
            <a:avLst/>
          </a:prstGeom>
          <a:noFill/>
        </p:spPr>
        <p:txBody>
          <a:bodyPr wrap="square" rtlCol="0">
            <a:spAutoFit/>
          </a:bodyPr>
          <a:lstStyle/>
          <a:p>
            <a:r>
              <a:rPr lang="ar-EG" sz="2800" b="1">
                <a:latin typeface="Alexandria" charset="0"/>
                <a:cs typeface="Alexandria" charset="0"/>
              </a:rPr>
              <a:t>مثال على العوالم الانغماسية</a:t>
            </a:r>
            <a:endParaRPr lang="en-US" sz="2800" b="1">
              <a:latin typeface="Alexandria" charset="0"/>
              <a:cs typeface="Alexandria" charset="0"/>
            </a:endParaRPr>
          </a:p>
        </p:txBody>
      </p:sp>
      <p:sp>
        <p:nvSpPr>
          <p:cNvPr id="5" name="Rectangle 4">
            <a:extLst>
              <a:ext uri="{FF2B5EF4-FFF2-40B4-BE49-F238E27FC236}">
                <a16:creationId xmlns:a16="http://schemas.microsoft.com/office/drawing/2014/main" id="{376149A0-0A69-4F05-C745-C262B2F86712}"/>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CD0CE2-4677-B144-D4E5-F75523CC9752}"/>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853284A-E45A-A1D1-0D39-256C78247653}"/>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0BDB642-401E-C43B-8BFC-D441A35FC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BE254566-D16C-3FB1-0D49-D8D3260ACDB7}"/>
              </a:ext>
            </a:extLst>
          </p:cNvPr>
          <p:cNvPicPr>
            <a:picLocks noChangeAspect="1"/>
          </p:cNvPicPr>
          <p:nvPr/>
        </p:nvPicPr>
        <p:blipFill>
          <a:blip r:embed="rId3"/>
          <a:stretch>
            <a:fillRect/>
          </a:stretch>
        </p:blipFill>
        <p:spPr>
          <a:xfrm>
            <a:off x="506939" y="2472285"/>
            <a:ext cx="8848933" cy="3240946"/>
          </a:xfrm>
          <a:prstGeom prst="rect">
            <a:avLst/>
          </a:prstGeom>
        </p:spPr>
      </p:pic>
      <p:pic>
        <p:nvPicPr>
          <p:cNvPr id="11" name="Picture 10">
            <a:extLst>
              <a:ext uri="{FF2B5EF4-FFF2-40B4-BE49-F238E27FC236}">
                <a16:creationId xmlns:a16="http://schemas.microsoft.com/office/drawing/2014/main" id="{11FBCD01-12A9-F629-48A1-9082365F7732}"/>
              </a:ext>
            </a:extLst>
          </p:cNvPr>
          <p:cNvPicPr>
            <a:picLocks noChangeAspect="1"/>
          </p:cNvPicPr>
          <p:nvPr/>
        </p:nvPicPr>
        <p:blipFill>
          <a:blip r:embed="rId4"/>
          <a:stretch>
            <a:fillRect/>
          </a:stretch>
        </p:blipFill>
        <p:spPr>
          <a:xfrm>
            <a:off x="9535663" y="3018059"/>
            <a:ext cx="2149398" cy="2149398"/>
          </a:xfrm>
          <a:prstGeom prst="rect">
            <a:avLst/>
          </a:prstGeom>
        </p:spPr>
      </p:pic>
      <p:sp>
        <p:nvSpPr>
          <p:cNvPr id="12" name="TextBox 11">
            <a:extLst>
              <a:ext uri="{FF2B5EF4-FFF2-40B4-BE49-F238E27FC236}">
                <a16:creationId xmlns:a16="http://schemas.microsoft.com/office/drawing/2014/main" id="{C34F7D8A-4783-9A23-9E20-66E4FC8962D6}"/>
              </a:ext>
            </a:extLst>
          </p:cNvPr>
          <p:cNvSpPr txBox="1"/>
          <p:nvPr/>
        </p:nvSpPr>
        <p:spPr>
          <a:xfrm>
            <a:off x="3140927" y="1754017"/>
            <a:ext cx="5222001" cy="523220"/>
          </a:xfrm>
          <a:prstGeom prst="rect">
            <a:avLst/>
          </a:prstGeom>
          <a:noFill/>
        </p:spPr>
        <p:txBody>
          <a:bodyPr wrap="square" rtlCol="0">
            <a:spAutoFit/>
          </a:bodyPr>
          <a:lstStyle/>
          <a:p>
            <a:pPr algn="ctr"/>
            <a:r>
              <a:rPr lang="ar-EG" sz="2800" b="1">
                <a:latin typeface="Alexandria" charset="0"/>
                <a:cs typeface="Alexandria" charset="0"/>
              </a:rPr>
              <a:t>شركة إيكيا</a:t>
            </a:r>
            <a:endParaRPr lang="en-US" sz="2800" b="1">
              <a:latin typeface="Alexandria" charset="0"/>
              <a:cs typeface="Alexandria" charset="0"/>
            </a:endParaRPr>
          </a:p>
        </p:txBody>
      </p:sp>
    </p:spTree>
    <p:extLst>
      <p:ext uri="{BB962C8B-B14F-4D97-AF65-F5344CB8AC3E}">
        <p14:creationId xmlns:p14="http://schemas.microsoft.com/office/powerpoint/2010/main" val="25948816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2C66FD-1CA7-8DE2-5DB8-9D3C2F6525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3D811E-F729-80C0-4DB3-9E2575549156}"/>
              </a:ext>
            </a:extLst>
          </p:cNvPr>
          <p:cNvSpPr/>
          <p:nvPr/>
        </p:nvSpPr>
        <p:spPr>
          <a:xfrm>
            <a:off x="367991" y="1428231"/>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595D7AF-FEA6-E54D-3DA1-5B89240BB584}"/>
              </a:ext>
            </a:extLst>
          </p:cNvPr>
          <p:cNvSpPr txBox="1"/>
          <p:nvPr/>
        </p:nvSpPr>
        <p:spPr>
          <a:xfrm>
            <a:off x="3289610" y="514915"/>
            <a:ext cx="5222001" cy="523220"/>
          </a:xfrm>
          <a:prstGeom prst="rect">
            <a:avLst/>
          </a:prstGeom>
          <a:noFill/>
        </p:spPr>
        <p:txBody>
          <a:bodyPr wrap="square" rtlCol="0">
            <a:spAutoFit/>
          </a:bodyPr>
          <a:lstStyle/>
          <a:p>
            <a:r>
              <a:rPr lang="ar-EG" sz="2800" b="1">
                <a:latin typeface="Alexandria" charset="0"/>
                <a:cs typeface="Alexandria" charset="0"/>
              </a:rPr>
              <a:t>مثال على العوالم الانغماسية</a:t>
            </a:r>
            <a:endParaRPr lang="en-US" sz="2800" b="1">
              <a:latin typeface="Alexandria" charset="0"/>
              <a:cs typeface="Alexandria" charset="0"/>
            </a:endParaRPr>
          </a:p>
        </p:txBody>
      </p:sp>
      <p:sp>
        <p:nvSpPr>
          <p:cNvPr id="5" name="Rectangle 4">
            <a:extLst>
              <a:ext uri="{FF2B5EF4-FFF2-40B4-BE49-F238E27FC236}">
                <a16:creationId xmlns:a16="http://schemas.microsoft.com/office/drawing/2014/main" id="{376149A0-0A69-4F05-C745-C262B2F86712}"/>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CD0CE2-4677-B144-D4E5-F75523CC9752}"/>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853284A-E45A-A1D1-0D39-256C78247653}"/>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0BDB642-401E-C43B-8BFC-D441A35FC6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Online Media 1" title="Welcome to Gucci Town">
            <a:hlinkClick r:id="" action="ppaction://media"/>
            <a:extLst>
              <a:ext uri="{FF2B5EF4-FFF2-40B4-BE49-F238E27FC236}">
                <a16:creationId xmlns:a16="http://schemas.microsoft.com/office/drawing/2014/main" id="{DAD0E66E-560C-B852-5D16-DB8E6F48ECC5}"/>
              </a:ext>
            </a:extLst>
          </p:cNvPr>
          <p:cNvPicPr>
            <a:picLocks noRot="1" noChangeAspect="1"/>
          </p:cNvPicPr>
          <p:nvPr>
            <a:videoFile r:link="rId1"/>
          </p:nvPr>
        </p:nvPicPr>
        <p:blipFill>
          <a:blip r:embed="rId4"/>
          <a:stretch>
            <a:fillRect/>
          </a:stretch>
        </p:blipFill>
        <p:spPr>
          <a:xfrm>
            <a:off x="1962501" y="1617970"/>
            <a:ext cx="8701570" cy="4916387"/>
          </a:xfrm>
          <a:prstGeom prst="rect">
            <a:avLst/>
          </a:prstGeom>
        </p:spPr>
      </p:pic>
    </p:spTree>
    <p:extLst>
      <p:ext uri="{BB962C8B-B14F-4D97-AF65-F5344CB8AC3E}">
        <p14:creationId xmlns:p14="http://schemas.microsoft.com/office/powerpoint/2010/main" val="12483063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706A07-2056-37CD-E219-7950367DCF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F9B7DC-A5B3-7957-2507-A9E5A447D5D5}"/>
              </a:ext>
            </a:extLst>
          </p:cNvPr>
          <p:cNvSpPr/>
          <p:nvPr/>
        </p:nvSpPr>
        <p:spPr>
          <a:xfrm>
            <a:off x="367991" y="1687334"/>
            <a:ext cx="11616000" cy="50387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0634319-F2AC-4ACD-96D3-9CDC0021F141}"/>
              </a:ext>
            </a:extLst>
          </p:cNvPr>
          <p:cNvSpPr txBox="1"/>
          <p:nvPr/>
        </p:nvSpPr>
        <p:spPr>
          <a:xfrm>
            <a:off x="2435216" y="131952"/>
            <a:ext cx="7138213" cy="1384995"/>
          </a:xfrm>
          <a:prstGeom prst="rect">
            <a:avLst/>
          </a:prstGeom>
          <a:noFill/>
        </p:spPr>
        <p:txBody>
          <a:bodyPr wrap="square" rtlCol="0">
            <a:spAutoFit/>
          </a:bodyPr>
          <a:lstStyle/>
          <a:p>
            <a:pPr algn="ctr"/>
            <a:r>
              <a:rPr lang="ar-EG" sz="2800" b="1">
                <a:latin typeface="Alexandria" charset="0"/>
                <a:cs typeface="Alexandria" charset="0"/>
              </a:rPr>
              <a:t>دراسة حالة:</a:t>
            </a:r>
          </a:p>
          <a:p>
            <a:pPr algn="ctr"/>
            <a:r>
              <a:rPr lang="ar-EG" sz="2800" b="1">
                <a:latin typeface="Alexandria" charset="0"/>
                <a:cs typeface="Alexandria" charset="0"/>
              </a:rPr>
              <a:t> العلاقات العامة الانغماسية في قطاع العقارات السعودي</a:t>
            </a:r>
          </a:p>
        </p:txBody>
      </p:sp>
      <p:sp>
        <p:nvSpPr>
          <p:cNvPr id="5" name="Rectangle 4">
            <a:extLst>
              <a:ext uri="{FF2B5EF4-FFF2-40B4-BE49-F238E27FC236}">
                <a16:creationId xmlns:a16="http://schemas.microsoft.com/office/drawing/2014/main" id="{3C0D7D16-F582-5B1C-C1D3-D669DF6DB772}"/>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864A91-4AD8-C9CF-5763-64E83E68F178}"/>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70C9BF6-227E-1A2C-527F-6466C9F8DA5C}"/>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6A87E03-96E1-BAEA-2DA8-C41C161ABD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6" name="Group 15">
            <a:extLst>
              <a:ext uri="{FF2B5EF4-FFF2-40B4-BE49-F238E27FC236}">
                <a16:creationId xmlns:a16="http://schemas.microsoft.com/office/drawing/2014/main" id="{6AE20B5D-FDC2-8C4D-CD38-C39E0F892247}"/>
              </a:ext>
            </a:extLst>
          </p:cNvPr>
          <p:cNvGrpSpPr/>
          <p:nvPr/>
        </p:nvGrpSpPr>
        <p:grpSpPr>
          <a:xfrm>
            <a:off x="578543" y="1858976"/>
            <a:ext cx="8416626" cy="4784913"/>
            <a:chOff x="578544" y="2152452"/>
            <a:chExt cx="6462912" cy="4156117"/>
          </a:xfrm>
        </p:grpSpPr>
        <p:pic>
          <p:nvPicPr>
            <p:cNvPr id="4" name="Image 1" descr="preencoded.png"/>
            <p:cNvPicPr>
              <a:picLocks noChangeAspect="1"/>
            </p:cNvPicPr>
            <p:nvPr/>
          </p:nvPicPr>
          <p:blipFill>
            <a:blip r:embed="rId3"/>
            <a:stretch>
              <a:fillRect/>
            </a:stretch>
          </p:blipFill>
          <p:spPr>
            <a:xfrm>
              <a:off x="6318350" y="2152452"/>
              <a:ext cx="723106" cy="1024632"/>
            </a:xfrm>
            <a:prstGeom prst="rect">
              <a:avLst/>
            </a:prstGeom>
          </p:spPr>
        </p:pic>
        <p:sp>
          <p:nvSpPr>
            <p:cNvPr id="2" name="Text 1"/>
            <p:cNvSpPr/>
            <p:nvPr/>
          </p:nvSpPr>
          <p:spPr>
            <a:xfrm>
              <a:off x="4383981" y="2297014"/>
              <a:ext cx="1807964" cy="225921"/>
            </a:xfrm>
            <a:prstGeom prst="rect">
              <a:avLst/>
            </a:prstGeom>
            <a:noFill/>
            <a:ln/>
          </p:spPr>
          <p:txBody>
            <a:bodyPr wrap="none" lIns="0" tIns="0" rIns="0" bIns="0" rtlCol="0" anchor="t"/>
            <a:lstStyle/>
            <a:p>
              <a:pPr algn="just" rtl="1">
                <a:lnSpc>
                  <a:spcPts val="1750"/>
                </a:lnSpc>
              </a:pPr>
              <a:r>
                <a:rPr lang="en-US" sz="1600" b="1" dirty="0">
                  <a:solidFill>
                    <a:srgbClr val="15213F"/>
                  </a:solidFill>
                  <a:latin typeface="Alexandria" pitchFamily="2" charset="-78"/>
                  <a:ea typeface="Alexandria Bold" pitchFamily="34" charset="-122"/>
                  <a:cs typeface="Alexandria" pitchFamily="2" charset="-78"/>
                </a:rPr>
                <a:t>التحدي</a:t>
              </a:r>
              <a:endParaRPr lang="en-US" sz="1600" dirty="0">
                <a:latin typeface="Alexandria" pitchFamily="2" charset="-78"/>
                <a:cs typeface="Alexandria" pitchFamily="2" charset="-78"/>
              </a:endParaRPr>
            </a:p>
          </p:txBody>
        </p:sp>
        <p:sp>
          <p:nvSpPr>
            <p:cNvPr id="8" name="Text 2"/>
            <p:cNvSpPr/>
            <p:nvPr/>
          </p:nvSpPr>
          <p:spPr>
            <a:xfrm>
              <a:off x="578544" y="2598738"/>
              <a:ext cx="5613400" cy="433784"/>
            </a:xfrm>
            <a:prstGeom prst="rect">
              <a:avLst/>
            </a:prstGeom>
            <a:noFill/>
            <a:ln/>
          </p:spPr>
          <p:txBody>
            <a:bodyPr wrap="square" lIns="0" tIns="0" rIns="0" bIns="0" rtlCol="0" anchor="t"/>
            <a:lstStyle/>
            <a:p>
              <a:pPr algn="just" rtl="1">
                <a:lnSpc>
                  <a:spcPts val="1667"/>
                </a:lnSpc>
              </a:pPr>
              <a:r>
                <a:rPr lang="ar-EG" sz="1600">
                  <a:solidFill>
                    <a:srgbClr val="15213F"/>
                  </a:solidFill>
                  <a:latin typeface="Alexandria" pitchFamily="2" charset="-78"/>
                  <a:ea typeface="Alexandria" pitchFamily="34" charset="-122"/>
                  <a:cs typeface="Alexandria" pitchFamily="2" charset="-78"/>
                </a:rPr>
                <a:t>تواجه شركات التطوير العقاري في نيوم والرياض تحديًا اتصاليًا يتمثل في تسويق مشروعات لا تزال في مرحلة الإنشاء، وإقناع مستثمرين ومشترين محليين ودوليين بقيمتها المستقبلية قبل اكتمالها على أرض الواقع.</a:t>
              </a:r>
              <a:endParaRPr lang="en-US" sz="1600" dirty="0">
                <a:latin typeface="Alexandria" pitchFamily="2" charset="-78"/>
                <a:cs typeface="Alexandria" pitchFamily="2" charset="-78"/>
              </a:endParaRPr>
            </a:p>
          </p:txBody>
        </p:sp>
        <p:pic>
          <p:nvPicPr>
            <p:cNvPr id="9" name="Image 2" descr="preencoded.png"/>
            <p:cNvPicPr>
              <a:picLocks noChangeAspect="1"/>
            </p:cNvPicPr>
            <p:nvPr/>
          </p:nvPicPr>
          <p:blipFill>
            <a:blip r:embed="rId4"/>
            <a:stretch>
              <a:fillRect/>
            </a:stretch>
          </p:blipFill>
          <p:spPr>
            <a:xfrm>
              <a:off x="6318350" y="3177083"/>
              <a:ext cx="723106" cy="1024632"/>
            </a:xfrm>
            <a:prstGeom prst="rect">
              <a:avLst/>
            </a:prstGeom>
          </p:spPr>
        </p:pic>
        <p:sp>
          <p:nvSpPr>
            <p:cNvPr id="11" name="Text 3"/>
            <p:cNvSpPr/>
            <p:nvPr/>
          </p:nvSpPr>
          <p:spPr>
            <a:xfrm>
              <a:off x="4383981" y="3321645"/>
              <a:ext cx="1807964" cy="225921"/>
            </a:xfrm>
            <a:prstGeom prst="rect">
              <a:avLst/>
            </a:prstGeom>
            <a:noFill/>
            <a:ln/>
          </p:spPr>
          <p:txBody>
            <a:bodyPr wrap="none" lIns="0" tIns="0" rIns="0" bIns="0" rtlCol="0" anchor="t"/>
            <a:lstStyle/>
            <a:p>
              <a:pPr algn="just" rtl="1">
                <a:lnSpc>
                  <a:spcPts val="1750"/>
                </a:lnSpc>
              </a:pPr>
              <a:r>
                <a:rPr lang="en-US" sz="1600" b="1" dirty="0">
                  <a:solidFill>
                    <a:srgbClr val="15213F"/>
                  </a:solidFill>
                  <a:latin typeface="Alexandria" pitchFamily="2" charset="-78"/>
                  <a:ea typeface="Alexandria Bold" pitchFamily="34" charset="-122"/>
                  <a:cs typeface="Alexandria" pitchFamily="2" charset="-78"/>
                </a:rPr>
                <a:t>الحل الانغماسي</a:t>
              </a:r>
              <a:endParaRPr lang="en-US" sz="1600" dirty="0">
                <a:latin typeface="Alexandria" pitchFamily="2" charset="-78"/>
                <a:cs typeface="Alexandria" pitchFamily="2" charset="-78"/>
              </a:endParaRPr>
            </a:p>
          </p:txBody>
        </p:sp>
        <p:sp>
          <p:nvSpPr>
            <p:cNvPr id="12" name="Text 4"/>
            <p:cNvSpPr/>
            <p:nvPr/>
          </p:nvSpPr>
          <p:spPr>
            <a:xfrm>
              <a:off x="578544" y="3623370"/>
              <a:ext cx="5613400" cy="433784"/>
            </a:xfrm>
            <a:prstGeom prst="rect">
              <a:avLst/>
            </a:prstGeom>
            <a:noFill/>
            <a:ln/>
          </p:spPr>
          <p:txBody>
            <a:bodyPr wrap="square" lIns="0" tIns="0" rIns="0" bIns="0" rtlCol="0" anchor="t"/>
            <a:lstStyle/>
            <a:p>
              <a:pPr algn="just" rtl="1">
                <a:lnSpc>
                  <a:spcPts val="1667"/>
                </a:lnSpc>
              </a:pPr>
              <a:r>
                <a:rPr lang="ar-EG" sz="1600">
                  <a:solidFill>
                    <a:srgbClr val="15213F"/>
                  </a:solidFill>
                  <a:latin typeface="Alexandria" pitchFamily="2" charset="-78"/>
                  <a:ea typeface="Alexandria" pitchFamily="34" charset="-122"/>
                  <a:cs typeface="Alexandria" pitchFamily="2" charset="-78"/>
                </a:rPr>
                <a:t>تم توظيف جولات واقع افتراضي متكاملة تتيح استكشاف الوحدات السكنية والمرافق المستقبلية بصورة تفاعلية، مع إدماج عناصر تلعيبية تمنح المستخدم نقاطًا عند زيارة المرافق وإكمال نموذج إبداء الاهتمام بالشراء.</a:t>
              </a:r>
              <a:endParaRPr lang="en-US" sz="1600" dirty="0">
                <a:latin typeface="Alexandria" pitchFamily="2" charset="-78"/>
                <a:cs typeface="Alexandria" pitchFamily="2" charset="-78"/>
              </a:endParaRPr>
            </a:p>
          </p:txBody>
        </p:sp>
        <p:pic>
          <p:nvPicPr>
            <p:cNvPr id="13" name="Image 3" descr="preencoded.png"/>
            <p:cNvPicPr>
              <a:picLocks noChangeAspect="1"/>
            </p:cNvPicPr>
            <p:nvPr/>
          </p:nvPicPr>
          <p:blipFill>
            <a:blip r:embed="rId5"/>
            <a:stretch>
              <a:fillRect/>
            </a:stretch>
          </p:blipFill>
          <p:spPr>
            <a:xfrm>
              <a:off x="6318350" y="4201716"/>
              <a:ext cx="723106" cy="1024632"/>
            </a:xfrm>
            <a:prstGeom prst="rect">
              <a:avLst/>
            </a:prstGeom>
          </p:spPr>
        </p:pic>
        <p:sp>
          <p:nvSpPr>
            <p:cNvPr id="14" name="Text 5"/>
            <p:cNvSpPr/>
            <p:nvPr/>
          </p:nvSpPr>
          <p:spPr>
            <a:xfrm>
              <a:off x="4383981" y="4346278"/>
              <a:ext cx="1807964" cy="225921"/>
            </a:xfrm>
            <a:prstGeom prst="rect">
              <a:avLst/>
            </a:prstGeom>
            <a:noFill/>
            <a:ln/>
          </p:spPr>
          <p:txBody>
            <a:bodyPr wrap="none" lIns="0" tIns="0" rIns="0" bIns="0" rtlCol="0" anchor="t"/>
            <a:lstStyle/>
            <a:p>
              <a:pPr algn="just" rtl="1">
                <a:lnSpc>
                  <a:spcPts val="1750"/>
                </a:lnSpc>
              </a:pPr>
              <a:r>
                <a:rPr lang="en-US" sz="1600" b="1" dirty="0">
                  <a:solidFill>
                    <a:srgbClr val="15213F"/>
                  </a:solidFill>
                  <a:latin typeface="Alexandria" pitchFamily="2" charset="-78"/>
                  <a:ea typeface="Alexandria Bold" pitchFamily="34" charset="-122"/>
                  <a:cs typeface="Alexandria" pitchFamily="2" charset="-78"/>
                </a:rPr>
                <a:t>التنفيذ</a:t>
              </a:r>
              <a:endParaRPr lang="en-US" sz="1600" dirty="0">
                <a:latin typeface="Alexandria" pitchFamily="2" charset="-78"/>
                <a:cs typeface="Alexandria" pitchFamily="2" charset="-78"/>
              </a:endParaRPr>
            </a:p>
          </p:txBody>
        </p:sp>
        <p:sp>
          <p:nvSpPr>
            <p:cNvPr id="15" name="Text 6"/>
            <p:cNvSpPr/>
            <p:nvPr/>
          </p:nvSpPr>
          <p:spPr>
            <a:xfrm>
              <a:off x="578544" y="4648002"/>
              <a:ext cx="5613400" cy="578345"/>
            </a:xfrm>
            <a:prstGeom prst="rect">
              <a:avLst/>
            </a:prstGeom>
            <a:noFill/>
            <a:ln/>
          </p:spPr>
          <p:txBody>
            <a:bodyPr wrap="square" lIns="0" tIns="0" rIns="0" bIns="0" rtlCol="0" anchor="t"/>
            <a:lstStyle/>
            <a:p>
              <a:pPr algn="just" rtl="1">
                <a:lnSpc>
                  <a:spcPts val="1667"/>
                </a:lnSpc>
              </a:pPr>
              <a:r>
                <a:rPr lang="ar-EG" sz="1600">
                  <a:solidFill>
                    <a:srgbClr val="15213F"/>
                  </a:solidFill>
                  <a:latin typeface="Alexandria" pitchFamily="2" charset="-78"/>
                  <a:ea typeface="Alexandria" pitchFamily="34" charset="-122"/>
                  <a:cs typeface="Alexandria" pitchFamily="2" charset="-78"/>
                </a:rPr>
                <a:t>نُفّذت التجربة عبر معارض عقارية مزودة بأجهزة </a:t>
              </a:r>
              <a:r>
                <a:rPr lang="en-US" sz="1600">
                  <a:solidFill>
                    <a:srgbClr val="15213F"/>
                  </a:solidFill>
                  <a:latin typeface="Alexandria" pitchFamily="2" charset="-78"/>
                  <a:ea typeface="Alexandria" pitchFamily="34" charset="-122"/>
                  <a:cs typeface="Alexandria" pitchFamily="2" charset="-78"/>
                </a:rPr>
                <a:t>VR، </a:t>
              </a:r>
              <a:r>
                <a:rPr lang="ar-EG" sz="1600">
                  <a:solidFill>
                    <a:srgbClr val="15213F"/>
                  </a:solidFill>
                  <a:latin typeface="Alexandria" pitchFamily="2" charset="-78"/>
                  <a:ea typeface="Alexandria" pitchFamily="34" charset="-122"/>
                  <a:cs typeface="Alexandria" pitchFamily="2" charset="-78"/>
                </a:rPr>
                <a:t>وتطبيق واقع معزز للهواتف الذكية، إلى جانب جناح افتراضي في منصة </a:t>
              </a:r>
              <a:r>
                <a:rPr lang="en-US" sz="1600">
                  <a:solidFill>
                    <a:srgbClr val="15213F"/>
                  </a:solidFill>
                  <a:latin typeface="Alexandria" pitchFamily="2" charset="-78"/>
                  <a:ea typeface="Alexandria" pitchFamily="34" charset="-122"/>
                  <a:cs typeface="Alexandria" pitchFamily="2" charset="-78"/>
                </a:rPr>
                <a:t>Decentraland </a:t>
              </a:r>
              <a:r>
                <a:rPr lang="ar-EG" sz="1600">
                  <a:solidFill>
                    <a:srgbClr val="15213F"/>
                  </a:solidFill>
                  <a:latin typeface="Alexandria" pitchFamily="2" charset="-78"/>
                  <a:ea typeface="Alexandria" pitchFamily="34" charset="-122"/>
                  <a:cs typeface="Alexandria" pitchFamily="2" charset="-78"/>
                </a:rPr>
                <a:t>خُصص للمستثمرين الدوليين، مع دعم فوري بالترجمة الذكية.</a:t>
              </a:r>
              <a:endParaRPr lang="en-US" sz="1600" dirty="0">
                <a:latin typeface="Alexandria" pitchFamily="2" charset="-78"/>
                <a:cs typeface="Alexandria" pitchFamily="2" charset="-78"/>
              </a:endParaRPr>
            </a:p>
          </p:txBody>
        </p:sp>
        <p:pic>
          <p:nvPicPr>
            <p:cNvPr id="17" name="Image 4" descr="preencoded.png"/>
            <p:cNvPicPr>
              <a:picLocks noChangeAspect="1"/>
            </p:cNvPicPr>
            <p:nvPr/>
          </p:nvPicPr>
          <p:blipFill>
            <a:blip r:embed="rId6"/>
            <a:stretch>
              <a:fillRect/>
            </a:stretch>
          </p:blipFill>
          <p:spPr>
            <a:xfrm>
              <a:off x="6318350" y="5226347"/>
              <a:ext cx="723106" cy="1024632"/>
            </a:xfrm>
            <a:prstGeom prst="rect">
              <a:avLst/>
            </a:prstGeom>
          </p:spPr>
        </p:pic>
        <p:sp>
          <p:nvSpPr>
            <p:cNvPr id="18" name="Text 7"/>
            <p:cNvSpPr/>
            <p:nvPr/>
          </p:nvSpPr>
          <p:spPr>
            <a:xfrm>
              <a:off x="4383981" y="5370910"/>
              <a:ext cx="1807964" cy="225921"/>
            </a:xfrm>
            <a:prstGeom prst="rect">
              <a:avLst/>
            </a:prstGeom>
            <a:noFill/>
            <a:ln/>
          </p:spPr>
          <p:txBody>
            <a:bodyPr wrap="none" lIns="0" tIns="0" rIns="0" bIns="0" rtlCol="0" anchor="t"/>
            <a:lstStyle/>
            <a:p>
              <a:pPr algn="just" rtl="1">
                <a:lnSpc>
                  <a:spcPts val="1750"/>
                </a:lnSpc>
              </a:pPr>
              <a:r>
                <a:rPr lang="en-US" sz="1600" b="1" dirty="0">
                  <a:solidFill>
                    <a:srgbClr val="15213F"/>
                  </a:solidFill>
                  <a:latin typeface="Alexandria" pitchFamily="2" charset="-78"/>
                  <a:ea typeface="Alexandria Bold" pitchFamily="34" charset="-122"/>
                  <a:cs typeface="Alexandria" pitchFamily="2" charset="-78"/>
                </a:rPr>
                <a:t>النتائج</a:t>
              </a:r>
              <a:endParaRPr lang="en-US" sz="1600" dirty="0">
                <a:latin typeface="Alexandria" pitchFamily="2" charset="-78"/>
                <a:cs typeface="Alexandria" pitchFamily="2" charset="-78"/>
              </a:endParaRPr>
            </a:p>
          </p:txBody>
        </p:sp>
        <p:sp>
          <p:nvSpPr>
            <p:cNvPr id="19" name="Text 8"/>
            <p:cNvSpPr/>
            <p:nvPr/>
          </p:nvSpPr>
          <p:spPr>
            <a:xfrm>
              <a:off x="578544" y="5672634"/>
              <a:ext cx="5613400" cy="635935"/>
            </a:xfrm>
            <a:prstGeom prst="rect">
              <a:avLst/>
            </a:prstGeom>
            <a:noFill/>
            <a:ln/>
          </p:spPr>
          <p:txBody>
            <a:bodyPr wrap="square" lIns="0" tIns="0" rIns="0" bIns="0" rtlCol="0" anchor="t"/>
            <a:lstStyle/>
            <a:p>
              <a:pPr algn="just" rtl="1">
                <a:lnSpc>
                  <a:spcPts val="1667"/>
                </a:lnSpc>
              </a:pPr>
              <a:r>
                <a:rPr lang="ar-EG" sz="1600">
                  <a:solidFill>
                    <a:srgbClr val="15213F"/>
                  </a:solidFill>
                  <a:latin typeface="Alexandria" pitchFamily="2" charset="-78"/>
                  <a:ea typeface="Alexandria" pitchFamily="34" charset="-122"/>
                  <a:cs typeface="Alexandria" pitchFamily="2" charset="-78"/>
                </a:rPr>
                <a:t>أسهمت التجربة في توسيع الوصول إلى مشترين محتملين على المستوى الدولي ممن لم يتمكنوا من الحضور الفعلي، كما ارتفعت معدلات الاستفسار بنحو 180% مقارنةً بالمعارض العقارية التقليدية.</a:t>
              </a:r>
              <a:endParaRPr lang="en-US" sz="1600" dirty="0">
                <a:latin typeface="Alexandria" pitchFamily="2" charset="-78"/>
                <a:cs typeface="Alexandria" pitchFamily="2" charset="-78"/>
              </a:endParaRPr>
            </a:p>
          </p:txBody>
        </p:sp>
      </p:grpSp>
      <p:pic>
        <p:nvPicPr>
          <p:cNvPr id="21" name="Picture 20">
            <a:extLst>
              <a:ext uri="{FF2B5EF4-FFF2-40B4-BE49-F238E27FC236}">
                <a16:creationId xmlns:a16="http://schemas.microsoft.com/office/drawing/2014/main" id="{95F99970-EE82-7269-7424-370415FC904F}"/>
              </a:ext>
            </a:extLst>
          </p:cNvPr>
          <p:cNvPicPr>
            <a:picLocks noChangeAspect="1"/>
          </p:cNvPicPr>
          <p:nvPr/>
        </p:nvPicPr>
        <p:blipFill>
          <a:blip r:embed="rId7"/>
          <a:stretch>
            <a:fillRect/>
          </a:stretch>
        </p:blipFill>
        <p:spPr>
          <a:xfrm>
            <a:off x="9155151" y="1769491"/>
            <a:ext cx="2668858" cy="4874398"/>
          </a:xfrm>
          <a:prstGeom prst="rect">
            <a:avLst/>
          </a:prstGeom>
        </p:spPr>
      </p:pic>
    </p:spTree>
    <p:extLst>
      <p:ext uri="{BB962C8B-B14F-4D97-AF65-F5344CB8AC3E}">
        <p14:creationId xmlns:p14="http://schemas.microsoft.com/office/powerpoint/2010/main" val="30006453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2DDF6-1B23-FC60-7A64-94D769B739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E8E0FD-9133-6198-5FFE-389F43C86055}"/>
              </a:ext>
            </a:extLst>
          </p:cNvPr>
          <p:cNvSpPr/>
          <p:nvPr/>
        </p:nvSpPr>
        <p:spPr>
          <a:xfrm>
            <a:off x="386576" y="1399598"/>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659CAC8-3305-CCF8-8E79-19B69045596F}"/>
              </a:ext>
            </a:extLst>
          </p:cNvPr>
          <p:cNvSpPr txBox="1"/>
          <p:nvPr/>
        </p:nvSpPr>
        <p:spPr>
          <a:xfrm>
            <a:off x="2313248" y="269351"/>
            <a:ext cx="7293011" cy="954107"/>
          </a:xfrm>
          <a:prstGeom prst="rect">
            <a:avLst/>
          </a:prstGeom>
          <a:noFill/>
        </p:spPr>
        <p:txBody>
          <a:bodyPr wrap="square" rtlCol="0">
            <a:spAutoFit/>
          </a:bodyPr>
          <a:lstStyle/>
          <a:p>
            <a:pPr algn="ctr"/>
            <a:r>
              <a:rPr lang="ar-EG" sz="2800" b="1">
                <a:latin typeface="Alexandria" charset="0"/>
                <a:cs typeface="Alexandria" charset="0"/>
              </a:rPr>
              <a:t>مفهوم التلعيب</a:t>
            </a:r>
          </a:p>
          <a:p>
            <a:pPr algn="ctr"/>
            <a:r>
              <a:rPr lang="ar-EG" sz="2800" b="1">
                <a:latin typeface="Alexandria" charset="0"/>
                <a:cs typeface="Alexandria" charset="0"/>
              </a:rPr>
              <a:t> من الترفيه إلى الاستراتيجية</a:t>
            </a:r>
          </a:p>
        </p:txBody>
      </p:sp>
      <p:sp>
        <p:nvSpPr>
          <p:cNvPr id="5" name="Rectangle 4">
            <a:extLst>
              <a:ext uri="{FF2B5EF4-FFF2-40B4-BE49-F238E27FC236}">
                <a16:creationId xmlns:a16="http://schemas.microsoft.com/office/drawing/2014/main" id="{4737399F-186E-C1A1-661E-A3C2DDEF0B6C}"/>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60F9DD-2C69-E5EE-8BC6-759E946A73D4}"/>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0B7734B-52DD-290C-C5C7-E6C45B8A27EF}"/>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1BC3394-811C-F6DD-0215-8838CD8C56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794BC450-4070-CB88-E215-187B4C2716F6}"/>
              </a:ext>
            </a:extLst>
          </p:cNvPr>
          <p:cNvGrpSpPr/>
          <p:nvPr/>
        </p:nvGrpSpPr>
        <p:grpSpPr>
          <a:xfrm>
            <a:off x="501806" y="4250992"/>
            <a:ext cx="10931467" cy="2208438"/>
            <a:chOff x="7564874" y="2640449"/>
            <a:chExt cx="6279357" cy="2592348"/>
          </a:xfrm>
        </p:grpSpPr>
        <p:sp>
          <p:nvSpPr>
            <p:cNvPr id="9" name="Text 7"/>
            <p:cNvSpPr/>
            <p:nvPr/>
          </p:nvSpPr>
          <p:spPr>
            <a:xfrm>
              <a:off x="10821472" y="2640449"/>
              <a:ext cx="3022759" cy="310158"/>
            </a:xfrm>
            <a:prstGeom prst="rect">
              <a:avLst/>
            </a:prstGeom>
            <a:noFill/>
            <a:ln/>
          </p:spPr>
          <p:txBody>
            <a:bodyPr wrap="none" lIns="0" tIns="0" rIns="0" bIns="0" rtlCol="0" anchor="t"/>
            <a:lstStyle/>
            <a:p>
              <a:pPr marL="0" indent="0" algn="just" rtl="1">
                <a:lnSpc>
                  <a:spcPts val="2400"/>
                </a:lnSpc>
                <a:buNone/>
              </a:pPr>
              <a:r>
                <a:rPr lang="en-US" sz="2000" b="1" dirty="0">
                  <a:solidFill>
                    <a:srgbClr val="3257B8"/>
                  </a:solidFill>
                  <a:latin typeface="Alexandria Bold" pitchFamily="34" charset="0"/>
                  <a:ea typeface="Alexandria Bold" pitchFamily="34" charset="-122"/>
                  <a:cs typeface="Alexandria Bold" pitchFamily="34" charset="-120"/>
                </a:rPr>
                <a:t>التلعيب الخفيف والعميق</a:t>
              </a:r>
              <a:endParaRPr lang="en-US" sz="2000" dirty="0"/>
            </a:p>
          </p:txBody>
        </p:sp>
        <p:sp>
          <p:nvSpPr>
            <p:cNvPr id="2" name="Text 8"/>
            <p:cNvSpPr/>
            <p:nvPr/>
          </p:nvSpPr>
          <p:spPr>
            <a:xfrm>
              <a:off x="7564874" y="3277974"/>
              <a:ext cx="6279356" cy="823610"/>
            </a:xfrm>
            <a:prstGeom prst="rect">
              <a:avLst/>
            </a:prstGeom>
            <a:noFill/>
            <a:ln/>
          </p:spPr>
          <p:txBody>
            <a:bodyPr wrap="square" lIns="0" tIns="0" rIns="0" bIns="0" rtlCol="0" anchor="t"/>
            <a:lstStyle/>
            <a:p>
              <a:pPr marL="0" indent="0" algn="just" rtl="1">
                <a:lnSpc>
                  <a:spcPts val="2500"/>
                </a:lnSpc>
                <a:buNone/>
              </a:pPr>
              <a:r>
                <a:rPr lang="en-US" sz="1600" b="1" dirty="0">
                  <a:solidFill>
                    <a:srgbClr val="15213F"/>
                  </a:solidFill>
                  <a:latin typeface="Alexandria" pitchFamily="34" charset="0"/>
                  <a:ea typeface="Alexandria" pitchFamily="34" charset="-122"/>
                  <a:cs typeface="Alexandria" pitchFamily="34" charset="-120"/>
                </a:rPr>
                <a:t>التلعيب الخفيف (Thin </a:t>
              </a:r>
              <a:r>
                <a:rPr lang="en-US" sz="1600" b="1">
                  <a:solidFill>
                    <a:srgbClr val="15213F"/>
                  </a:solidFill>
                  <a:latin typeface="Alexandria" pitchFamily="34" charset="0"/>
                  <a:ea typeface="Alexandria" pitchFamily="34" charset="-122"/>
                  <a:cs typeface="Alexandria" pitchFamily="34" charset="-120"/>
                </a:rPr>
                <a:t>Gamification)</a:t>
              </a:r>
              <a:r>
                <a:rPr lang="en-US" sz="1600">
                  <a:solidFill>
                    <a:srgbClr val="15213F"/>
                  </a:solidFill>
                  <a:latin typeface="Alexandria" pitchFamily="34" charset="0"/>
                  <a:ea typeface="Alexandria" pitchFamily="34" charset="-122"/>
                  <a:cs typeface="Alexandria" pitchFamily="34" charset="-120"/>
                </a:rPr>
                <a:t>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إضافة </a:t>
              </a:r>
              <a:r>
                <a:rPr lang="en-US" sz="1600" dirty="0">
                  <a:solidFill>
                    <a:srgbClr val="15213F"/>
                  </a:solidFill>
                  <a:latin typeface="Alexandria" pitchFamily="34" charset="0"/>
                  <a:ea typeface="Alexandria" pitchFamily="34" charset="-122"/>
                  <a:cs typeface="Alexandria" pitchFamily="34" charset="-120"/>
                </a:rPr>
                <a:t>عناصر سطحية كالنقاط والشارات دون إعادة تصميم </a:t>
              </a:r>
              <a:r>
                <a:rPr lang="en-US" sz="1600">
                  <a:solidFill>
                    <a:srgbClr val="15213F"/>
                  </a:solidFill>
                  <a:latin typeface="Alexandria" pitchFamily="34" charset="0"/>
                  <a:ea typeface="Alexandria" pitchFamily="34" charset="-122"/>
                  <a:cs typeface="Alexandria" pitchFamily="34" charset="-120"/>
                </a:rPr>
                <a:t>جوهري للتجر</a:t>
              </a:r>
              <a:r>
                <a:rPr lang="ar-EG" sz="1600">
                  <a:solidFill>
                    <a:srgbClr val="15213F"/>
                  </a:solidFill>
                  <a:latin typeface="Alexandria" pitchFamily="34" charset="0"/>
                  <a:ea typeface="Alexandria" pitchFamily="34" charset="-122"/>
                  <a:cs typeface="Alexandria" pitchFamily="34" charset="-120"/>
                </a:rPr>
                <a:t>ب</a:t>
              </a:r>
              <a:r>
                <a:rPr lang="en-US" sz="1600">
                  <a:solidFill>
                    <a:srgbClr val="15213F"/>
                  </a:solidFill>
                  <a:latin typeface="Alexandria" pitchFamily="34" charset="0"/>
                  <a:ea typeface="Alexandria" pitchFamily="34" charset="-122"/>
                  <a:cs typeface="Alexandria" pitchFamily="34" charset="-120"/>
                </a:rPr>
                <a:t>ة</a:t>
              </a:r>
              <a:r>
                <a:rPr lang="ar-EG" sz="1600" dirty="0">
                  <a:solidFill>
                    <a:srgbClr val="15213F"/>
                  </a:solidFill>
                  <a:latin typeface="Alexandria" pitchFamily="34" charset="0"/>
                  <a:ea typeface="Alexandria" pitchFamily="34" charset="-122"/>
                  <a:cs typeface="Alexandria" pitchFamily="34" charset="-120"/>
                </a:rPr>
                <a:t>.</a:t>
              </a:r>
              <a:r>
                <a:rPr lang="en-US" sz="1600">
                  <a:solidFill>
                    <a:srgbClr val="15213F"/>
                  </a:solidFill>
                  <a:latin typeface="Alexandria" pitchFamily="34" charset="0"/>
                  <a:ea typeface="Alexandria" pitchFamily="34" charset="-122"/>
                  <a:cs typeface="Alexandria" pitchFamily="34" charset="-120"/>
                </a:rPr>
                <a:t> </a:t>
              </a:r>
              <a:r>
                <a:rPr lang="en-US" sz="1600" dirty="0">
                  <a:solidFill>
                    <a:srgbClr val="15213F"/>
                  </a:solidFill>
                  <a:latin typeface="Alexandria" pitchFamily="34" charset="0"/>
                  <a:ea typeface="Alexandria" pitchFamily="34" charset="-122"/>
                  <a:cs typeface="Alexandria" pitchFamily="34" charset="-120"/>
                </a:rPr>
                <a:t>شائع لكنه قد يكون مؤقت الأثر.</a:t>
              </a:r>
              <a:endParaRPr lang="en-US" sz="1600" dirty="0"/>
            </a:p>
          </p:txBody>
        </p:sp>
        <p:sp>
          <p:nvSpPr>
            <p:cNvPr id="11" name="Text 9"/>
            <p:cNvSpPr/>
            <p:nvPr/>
          </p:nvSpPr>
          <p:spPr>
            <a:xfrm>
              <a:off x="7564874" y="4280178"/>
              <a:ext cx="6279356" cy="952619"/>
            </a:xfrm>
            <a:prstGeom prst="rect">
              <a:avLst/>
            </a:prstGeom>
            <a:noFill/>
            <a:ln/>
          </p:spPr>
          <p:txBody>
            <a:bodyPr wrap="square" lIns="0" tIns="0" rIns="0" bIns="0" rtlCol="0" anchor="t"/>
            <a:lstStyle/>
            <a:p>
              <a:pPr marL="0" indent="0" algn="just" rtl="1">
                <a:lnSpc>
                  <a:spcPts val="2500"/>
                </a:lnSpc>
                <a:buNone/>
              </a:pPr>
              <a:r>
                <a:rPr lang="en-US" sz="1600" b="1" dirty="0">
                  <a:solidFill>
                    <a:srgbClr val="15213F"/>
                  </a:solidFill>
                  <a:latin typeface="Alexandria" pitchFamily="34" charset="0"/>
                  <a:ea typeface="Alexandria" pitchFamily="34" charset="-122"/>
                  <a:cs typeface="Alexandria" pitchFamily="34" charset="-120"/>
                </a:rPr>
                <a:t>التلعيب العميق (Deep </a:t>
              </a:r>
              <a:r>
                <a:rPr lang="en-US" sz="1600" b="1">
                  <a:solidFill>
                    <a:srgbClr val="15213F"/>
                  </a:solidFill>
                  <a:latin typeface="Alexandria" pitchFamily="34" charset="0"/>
                  <a:ea typeface="Alexandria" pitchFamily="34" charset="-122"/>
                  <a:cs typeface="Alexandria" pitchFamily="34" charset="-120"/>
                </a:rPr>
                <a:t>Gamification)</a:t>
              </a:r>
              <a:r>
                <a:rPr lang="en-US" sz="1600">
                  <a:solidFill>
                    <a:srgbClr val="15213F"/>
                  </a:solidFill>
                  <a:latin typeface="Alexandria" pitchFamily="34" charset="0"/>
                  <a:ea typeface="Alexandria" pitchFamily="34" charset="-122"/>
                  <a:cs typeface="Alexandria" pitchFamily="34" charset="-120"/>
                </a:rPr>
                <a:t>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إعادة </a:t>
              </a:r>
              <a:r>
                <a:rPr lang="en-US" sz="1600" dirty="0">
                  <a:solidFill>
                    <a:srgbClr val="15213F"/>
                  </a:solidFill>
                  <a:latin typeface="Alexandria" pitchFamily="34" charset="0"/>
                  <a:ea typeface="Alexandria" pitchFamily="34" charset="-122"/>
                  <a:cs typeface="Alexandria" pitchFamily="34" charset="-120"/>
                </a:rPr>
                <a:t>تصميم كاملة للتجربة الاتصالية وفق منطق الألعاب، بما في ذلك السرد والتحديات والمكافآت </a:t>
              </a:r>
              <a:r>
                <a:rPr lang="en-US" sz="1600">
                  <a:solidFill>
                    <a:srgbClr val="15213F"/>
                  </a:solidFill>
                  <a:latin typeface="Alexandria" pitchFamily="34" charset="0"/>
                  <a:ea typeface="Alexandria" pitchFamily="34" charset="-122"/>
                  <a:cs typeface="Alexandria" pitchFamily="34" charset="-120"/>
                </a:rPr>
                <a:t>والتطور التدريجي</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أكثر </a:t>
              </a:r>
              <a:r>
                <a:rPr lang="en-US" sz="1600" dirty="0">
                  <a:solidFill>
                    <a:srgbClr val="15213F"/>
                  </a:solidFill>
                  <a:latin typeface="Alexandria" pitchFamily="34" charset="0"/>
                  <a:ea typeface="Alexandria" pitchFamily="34" charset="-122"/>
                  <a:cs typeface="Alexandria" pitchFamily="34" charset="-120"/>
                </a:rPr>
                <a:t>استدامةً وتأثيرًا.</a:t>
              </a:r>
              <a:endParaRPr lang="en-US" sz="1600" dirty="0"/>
            </a:p>
          </p:txBody>
        </p:sp>
      </p:grpSp>
      <p:grpSp>
        <p:nvGrpSpPr>
          <p:cNvPr id="16" name="Group 15">
            <a:extLst>
              <a:ext uri="{FF2B5EF4-FFF2-40B4-BE49-F238E27FC236}">
                <a16:creationId xmlns:a16="http://schemas.microsoft.com/office/drawing/2014/main" id="{C41FE10D-43DB-A5A6-FA02-BA4840E5F2B3}"/>
              </a:ext>
            </a:extLst>
          </p:cNvPr>
          <p:cNvGrpSpPr/>
          <p:nvPr/>
        </p:nvGrpSpPr>
        <p:grpSpPr>
          <a:xfrm>
            <a:off x="501806" y="1572510"/>
            <a:ext cx="10931467" cy="2631448"/>
            <a:chOff x="793790" y="2640449"/>
            <a:chExt cx="6279356" cy="3755708"/>
          </a:xfrm>
        </p:grpSpPr>
        <p:sp>
          <p:nvSpPr>
            <p:cNvPr id="4" name="Text 3"/>
            <p:cNvSpPr/>
            <p:nvPr/>
          </p:nvSpPr>
          <p:spPr>
            <a:xfrm>
              <a:off x="4592241" y="2640449"/>
              <a:ext cx="2480905" cy="310158"/>
            </a:xfrm>
            <a:prstGeom prst="rect">
              <a:avLst/>
            </a:prstGeom>
            <a:noFill/>
            <a:ln/>
          </p:spPr>
          <p:txBody>
            <a:bodyPr wrap="none" lIns="0" tIns="0" rIns="0" bIns="0" rtlCol="0" anchor="t"/>
            <a:lstStyle/>
            <a:p>
              <a:pPr marL="0" indent="0" algn="just" rtl="1">
                <a:lnSpc>
                  <a:spcPts val="2400"/>
                </a:lnSpc>
                <a:buNone/>
              </a:pPr>
              <a:r>
                <a:rPr lang="en-US" sz="2000" b="1" dirty="0">
                  <a:solidFill>
                    <a:srgbClr val="3257B8"/>
                  </a:solidFill>
                  <a:latin typeface="Alexandria Bold" pitchFamily="34" charset="0"/>
                  <a:ea typeface="Alexandria Bold" pitchFamily="34" charset="-122"/>
                  <a:cs typeface="Alexandria Bold" pitchFamily="34" charset="-120"/>
                </a:rPr>
                <a:t>تعريف التلعيب</a:t>
              </a:r>
              <a:endParaRPr lang="en-US" sz="2000" dirty="0"/>
            </a:p>
          </p:txBody>
        </p:sp>
        <p:sp>
          <p:nvSpPr>
            <p:cNvPr id="8" name="Text 4"/>
            <p:cNvSpPr/>
            <p:nvPr/>
          </p:nvSpPr>
          <p:spPr>
            <a:xfrm>
              <a:off x="851440" y="3148965"/>
              <a:ext cx="6221706" cy="127015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التلعيب (Gamification</a:t>
              </a:r>
              <a:r>
                <a:rPr lang="en-US" sz="1600">
                  <a:solidFill>
                    <a:srgbClr val="15213F"/>
                  </a:solidFill>
                  <a:latin typeface="Alexandria" pitchFamily="34" charset="0"/>
                  <a:ea typeface="Alexandria" pitchFamily="34" charset="-122"/>
                  <a:cs typeface="Alexandria" pitchFamily="34" charset="-120"/>
                </a:rPr>
                <a:t>)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هو </a:t>
              </a:r>
              <a:r>
                <a:rPr lang="en-US" sz="1600" dirty="0">
                  <a:solidFill>
                    <a:srgbClr val="15213F"/>
                  </a:solidFill>
                  <a:latin typeface="Alexandria" pitchFamily="34" charset="0"/>
                  <a:ea typeface="Alexandria" pitchFamily="34" charset="-122"/>
                  <a:cs typeface="Alexandria" pitchFamily="34" charset="-120"/>
                </a:rPr>
                <a:t>توظيف عناصر تصميم الألعاب وآلياتها ومنطقها في سياقات غير ترفيهية بهدف زيادة التفاعل والتحفيز وتحقيق أهداف تنظيمية أو اتصالية </a:t>
              </a:r>
              <a:r>
                <a:rPr lang="en-US" sz="1600">
                  <a:solidFill>
                    <a:srgbClr val="15213F"/>
                  </a:solidFill>
                  <a:latin typeface="Alexandria" pitchFamily="34" charset="0"/>
                  <a:ea typeface="Alexandria" pitchFamily="34" charset="-122"/>
                  <a:cs typeface="Alexandria" pitchFamily="34" charset="-120"/>
                </a:rPr>
                <a:t>محددة.</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صاغ </a:t>
              </a:r>
              <a:r>
                <a:rPr lang="en-US" sz="1600" dirty="0">
                  <a:solidFill>
                    <a:srgbClr val="15213F"/>
                  </a:solidFill>
                  <a:latin typeface="Alexandria" pitchFamily="34" charset="0"/>
                  <a:ea typeface="Alexandria" pitchFamily="34" charset="-122"/>
                  <a:cs typeface="Alexandria" pitchFamily="34" charset="-120"/>
                </a:rPr>
                <a:t>المصطلح Nick </a:t>
              </a:r>
              <a:r>
                <a:rPr lang="en-US" sz="1600">
                  <a:solidFill>
                    <a:srgbClr val="15213F"/>
                  </a:solidFill>
                  <a:latin typeface="Alexandria" pitchFamily="34" charset="0"/>
                  <a:ea typeface="Alexandria" pitchFamily="34" charset="-122"/>
                  <a:cs typeface="Alexandria" pitchFamily="34" charset="-120"/>
                </a:rPr>
                <a:t>Pelling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عام </a:t>
              </a:r>
              <a:r>
                <a:rPr lang="en-US" sz="1600" dirty="0">
                  <a:solidFill>
                    <a:srgbClr val="15213F"/>
                  </a:solidFill>
                  <a:latin typeface="Alexandria" pitchFamily="34" charset="0"/>
                  <a:ea typeface="Alexandria" pitchFamily="34" charset="-122"/>
                  <a:cs typeface="Alexandria" pitchFamily="34" charset="-120"/>
                </a:rPr>
                <a:t>2002، وانتشر بعد </a:t>
              </a:r>
              <a:r>
                <a:rPr lang="en-US" sz="1600">
                  <a:solidFill>
                    <a:srgbClr val="15213F"/>
                  </a:solidFill>
                  <a:latin typeface="Alexandria" pitchFamily="34" charset="0"/>
                  <a:ea typeface="Alexandria" pitchFamily="34" charset="-122"/>
                  <a:cs typeface="Alexandria" pitchFamily="34" charset="-120"/>
                </a:rPr>
                <a:t>2010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مع </a:t>
              </a:r>
              <a:r>
                <a:rPr lang="en-US" sz="1600" dirty="0">
                  <a:solidFill>
                    <a:srgbClr val="15213F"/>
                  </a:solidFill>
                  <a:latin typeface="Alexandria" pitchFamily="34" charset="0"/>
                  <a:ea typeface="Alexandria" pitchFamily="34" charset="-122"/>
                  <a:cs typeface="Alexandria" pitchFamily="34" charset="-120"/>
                </a:rPr>
                <a:t>دراسات </a:t>
              </a:r>
              <a:r>
                <a:rPr lang="en-US" sz="1600">
                  <a:solidFill>
                    <a:srgbClr val="15213F"/>
                  </a:solidFill>
                  <a:latin typeface="Alexandria" pitchFamily="34" charset="0"/>
                  <a:ea typeface="Alexandria" pitchFamily="34" charset="-122"/>
                  <a:cs typeface="Alexandria" pitchFamily="34" charset="-120"/>
                </a:rPr>
                <a:t>Deterding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وزملائه</a:t>
              </a:r>
              <a:r>
                <a:rPr lang="en-US" sz="1600" dirty="0">
                  <a:solidFill>
                    <a:srgbClr val="15213F"/>
                  </a:solidFill>
                  <a:latin typeface="Alexandria" pitchFamily="34" charset="0"/>
                  <a:ea typeface="Alexandria" pitchFamily="34" charset="-122"/>
                  <a:cs typeface="Alexandria" pitchFamily="34" charset="-120"/>
                </a:rPr>
                <a:t>.</a:t>
              </a:r>
              <a:endParaRPr lang="en-US" sz="1600" dirty="0"/>
            </a:p>
          </p:txBody>
        </p:sp>
        <p:sp>
          <p:nvSpPr>
            <p:cNvPr id="12" name="Text 5"/>
            <p:cNvSpPr/>
            <p:nvPr/>
          </p:nvSpPr>
          <p:spPr>
            <a:xfrm>
              <a:off x="3967996" y="4617482"/>
              <a:ext cx="3105150" cy="310158"/>
            </a:xfrm>
            <a:prstGeom prst="rect">
              <a:avLst/>
            </a:prstGeom>
            <a:noFill/>
            <a:ln/>
          </p:spPr>
          <p:txBody>
            <a:bodyPr wrap="none" lIns="0" tIns="0" rIns="0" bIns="0" rtlCol="0" anchor="t"/>
            <a:lstStyle/>
            <a:p>
              <a:pPr marL="0" indent="0" algn="just" rtl="1">
                <a:lnSpc>
                  <a:spcPts val="2400"/>
                </a:lnSpc>
                <a:buNone/>
              </a:pPr>
              <a:r>
                <a:rPr lang="en-US" sz="2000" b="1" dirty="0">
                  <a:solidFill>
                    <a:srgbClr val="3257B8"/>
                  </a:solidFill>
                  <a:latin typeface="Alexandria Bold" pitchFamily="34" charset="0"/>
                  <a:ea typeface="Alexandria Bold" pitchFamily="34" charset="-122"/>
                  <a:cs typeface="Alexandria Bold" pitchFamily="34" charset="-120"/>
                </a:rPr>
                <a:t>الفرق بين التلعيب واللعبة</a:t>
              </a:r>
              <a:endParaRPr lang="en-US" sz="2000" dirty="0"/>
            </a:p>
          </p:txBody>
        </p:sp>
        <p:sp>
          <p:nvSpPr>
            <p:cNvPr id="13" name="Text 6"/>
            <p:cNvSpPr/>
            <p:nvPr/>
          </p:nvSpPr>
          <p:spPr>
            <a:xfrm>
              <a:off x="793790" y="5125998"/>
              <a:ext cx="6279356" cy="127015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اللعبة (Game</a:t>
              </a:r>
              <a:r>
                <a:rPr lang="en-US" sz="1600">
                  <a:solidFill>
                    <a:srgbClr val="15213F"/>
                  </a:solidFill>
                  <a:latin typeface="Alexandria" pitchFamily="34" charset="0"/>
                  <a:ea typeface="Alexandria" pitchFamily="34" charset="-122"/>
                  <a:cs typeface="Alexandria" pitchFamily="34" charset="-120"/>
                </a:rPr>
                <a:t>)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نظام </a:t>
              </a:r>
              <a:r>
                <a:rPr lang="en-US" sz="1600" dirty="0">
                  <a:solidFill>
                    <a:srgbClr val="15213F"/>
                  </a:solidFill>
                  <a:latin typeface="Alexandria" pitchFamily="34" charset="0"/>
                  <a:ea typeface="Alexandria" pitchFamily="34" charset="-122"/>
                  <a:cs typeface="Alexandria" pitchFamily="34" charset="-120"/>
                </a:rPr>
                <a:t>ترفيهي متكامل له قواعد وأهداف في حد ذاته، أما التلعيب فهو استعارة لعناصر بعينها من الألعاب وتطبيقها في سياق غير لعبي كالتسويق أو التعليم أو العلاقات العامة، دون الحاجة لبناء لعبة متكاملة.</a:t>
              </a:r>
              <a:endParaRPr lang="en-US" sz="1600" dirty="0"/>
            </a:p>
          </p:txBody>
        </p:sp>
      </p:grpSp>
    </p:spTree>
    <p:extLst>
      <p:ext uri="{BB962C8B-B14F-4D97-AF65-F5344CB8AC3E}">
        <p14:creationId xmlns:p14="http://schemas.microsoft.com/office/powerpoint/2010/main" val="26975660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9F2E85-7CFE-71C6-2495-6ECF754D66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F8B34B-ECF4-24BE-3880-8F6C2845B42D}"/>
              </a:ext>
            </a:extLst>
          </p:cNvPr>
          <p:cNvSpPr/>
          <p:nvPr/>
        </p:nvSpPr>
        <p:spPr>
          <a:xfrm>
            <a:off x="367991" y="1428231"/>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E7C9F64-082A-8CFE-B422-E0BDB665FC35}"/>
              </a:ext>
            </a:extLst>
          </p:cNvPr>
          <p:cNvSpPr txBox="1"/>
          <p:nvPr/>
        </p:nvSpPr>
        <p:spPr>
          <a:xfrm>
            <a:off x="3724507" y="514915"/>
            <a:ext cx="4787104" cy="523220"/>
          </a:xfrm>
          <a:prstGeom prst="rect">
            <a:avLst/>
          </a:prstGeom>
          <a:noFill/>
        </p:spPr>
        <p:txBody>
          <a:bodyPr wrap="square" rtlCol="0">
            <a:spAutoFit/>
          </a:bodyPr>
          <a:lstStyle/>
          <a:p>
            <a:r>
              <a:rPr lang="ar-EG" sz="2800" b="1">
                <a:latin typeface="Alexandria" charset="0"/>
                <a:cs typeface="Alexandria" charset="0"/>
              </a:rPr>
              <a:t>العناصر الأساسية للتلعيب</a:t>
            </a:r>
          </a:p>
        </p:txBody>
      </p:sp>
      <p:sp>
        <p:nvSpPr>
          <p:cNvPr id="5" name="Rectangle 4">
            <a:extLst>
              <a:ext uri="{FF2B5EF4-FFF2-40B4-BE49-F238E27FC236}">
                <a16:creationId xmlns:a16="http://schemas.microsoft.com/office/drawing/2014/main" id="{FC5DFB8F-F42B-A741-8333-4C77A1CF1100}"/>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0DDAB7-1D51-1DA2-8A11-C3ECA57C515A}"/>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DC99472-4FE3-CC0E-793B-555A76DA04FD}"/>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AEF5196-2E32-DB6C-9801-75FB993CBF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1" name="Group 20">
            <a:extLst>
              <a:ext uri="{FF2B5EF4-FFF2-40B4-BE49-F238E27FC236}">
                <a16:creationId xmlns:a16="http://schemas.microsoft.com/office/drawing/2014/main" id="{4EC69774-CA5C-8508-AED5-2019D7647A42}"/>
              </a:ext>
            </a:extLst>
          </p:cNvPr>
          <p:cNvGrpSpPr/>
          <p:nvPr/>
        </p:nvGrpSpPr>
        <p:grpSpPr>
          <a:xfrm>
            <a:off x="802888" y="1565240"/>
            <a:ext cx="10491927" cy="4445267"/>
            <a:chOff x="7412712" y="1799034"/>
            <a:chExt cx="6513791" cy="5493425"/>
          </a:xfrm>
        </p:grpSpPr>
        <p:pic>
          <p:nvPicPr>
            <p:cNvPr id="2"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486567" y="1799034"/>
              <a:ext cx="439936" cy="439936"/>
            </a:xfrm>
            <a:prstGeom prst="rect">
              <a:avLst/>
            </a:prstGeom>
          </p:spPr>
        </p:pic>
        <p:sp>
          <p:nvSpPr>
            <p:cNvPr id="4" name="Text 1"/>
            <p:cNvSpPr/>
            <p:nvPr/>
          </p:nvSpPr>
          <p:spPr>
            <a:xfrm>
              <a:off x="11726704" y="2433995"/>
              <a:ext cx="2199799" cy="275034"/>
            </a:xfrm>
            <a:prstGeom prst="rect">
              <a:avLst/>
            </a:prstGeom>
            <a:noFill/>
            <a:ln/>
          </p:spPr>
          <p:txBody>
            <a:bodyPr wrap="none" lIns="0" tIns="0" rIns="0" bIns="0" rtlCol="0" anchor="t"/>
            <a:lstStyle/>
            <a:p>
              <a:pPr marL="0" indent="0" algn="just" rtl="1">
                <a:lnSpc>
                  <a:spcPts val="2150"/>
                </a:lnSpc>
                <a:buNone/>
              </a:pPr>
              <a:r>
                <a:rPr lang="en-US" sz="1600" b="1" dirty="0">
                  <a:solidFill>
                    <a:srgbClr val="15213F"/>
                  </a:solidFill>
                  <a:latin typeface="Alexandria Bold" pitchFamily="34" charset="0"/>
                  <a:ea typeface="Alexandria Bold" pitchFamily="34" charset="-122"/>
                  <a:cs typeface="Alexandria Bold" pitchFamily="34" charset="-120"/>
                </a:rPr>
                <a:t>النقاط والمستويات</a:t>
              </a:r>
              <a:endParaRPr lang="en-US" sz="1600" dirty="0"/>
            </a:p>
          </p:txBody>
        </p:sp>
        <p:sp>
          <p:nvSpPr>
            <p:cNvPr id="8" name="Text 2"/>
            <p:cNvSpPr/>
            <p:nvPr/>
          </p:nvSpPr>
          <p:spPr>
            <a:xfrm>
              <a:off x="7412712" y="2802612"/>
              <a:ext cx="6513790" cy="796528"/>
            </a:xfrm>
            <a:prstGeom prst="rect">
              <a:avLst/>
            </a:prstGeom>
            <a:noFill/>
            <a:ln/>
          </p:spPr>
          <p:txBody>
            <a:bodyPr wrap="square" lIns="0" tIns="0" rIns="0" bIns="0" rtlCol="0" anchor="t"/>
            <a:lstStyle/>
            <a:p>
              <a:pPr marL="0" indent="0" algn="just" rtl="1">
                <a:lnSpc>
                  <a:spcPts val="2050"/>
                </a:lnSpc>
                <a:buNone/>
              </a:pPr>
              <a:r>
                <a:rPr lang="en-US" sz="1600" dirty="0">
                  <a:solidFill>
                    <a:srgbClr val="15213F"/>
                  </a:solidFill>
                  <a:latin typeface="Alexandria" pitchFamily="34" charset="0"/>
                  <a:ea typeface="Alexandria" pitchFamily="34" charset="-122"/>
                  <a:cs typeface="Alexandria" pitchFamily="34" charset="-120"/>
                </a:rPr>
                <a:t>النقاط (Points</a:t>
              </a:r>
              <a:r>
                <a:rPr lang="en-US" sz="1600">
                  <a:solidFill>
                    <a:srgbClr val="15213F"/>
                  </a:solidFill>
                  <a:latin typeface="Alexandria" pitchFamily="34" charset="0"/>
                  <a:ea typeface="Alexandria" pitchFamily="34" charset="-122"/>
                  <a:cs typeface="Alexandria" pitchFamily="34" charset="-120"/>
                </a:rPr>
                <a:t>)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هي </a:t>
              </a:r>
              <a:r>
                <a:rPr lang="en-US" sz="1600" dirty="0">
                  <a:solidFill>
                    <a:srgbClr val="15213F"/>
                  </a:solidFill>
                  <a:latin typeface="Alexandria" pitchFamily="34" charset="0"/>
                  <a:ea typeface="Alexandria" pitchFamily="34" charset="-122"/>
                  <a:cs typeface="Alexandria" pitchFamily="34" charset="-120"/>
                </a:rPr>
                <a:t>وحدات قياس التقدم والإنجاز، تُمنح مقابل أفعال محددة وتُراكم </a:t>
              </a:r>
              <a:r>
                <a:rPr lang="en-US" sz="1600">
                  <a:solidFill>
                    <a:srgbClr val="15213F"/>
                  </a:solidFill>
                  <a:latin typeface="Alexandria" pitchFamily="34" charset="0"/>
                  <a:ea typeface="Alexandria" pitchFamily="34" charset="-122"/>
                  <a:cs typeface="Alexandria" pitchFamily="34" charset="-120"/>
                </a:rPr>
                <a:t>عبر الوقت</a:t>
              </a:r>
              <a:r>
                <a:rPr lang="ar-EG" sz="1600">
                  <a:solidFill>
                    <a:srgbClr val="15213F"/>
                  </a:solidFill>
                  <a:latin typeface="Alexandria" pitchFamily="34" charset="0"/>
                  <a:ea typeface="Alexandria" pitchFamily="34" charset="-122"/>
                  <a:cs typeface="Alexandria" pitchFamily="34" charset="-120"/>
                </a:rPr>
                <a:t>.</a:t>
              </a:r>
              <a:r>
                <a:rPr lang="en-US" sz="1600">
                  <a:solidFill>
                    <a:srgbClr val="15213F"/>
                  </a:solidFill>
                  <a:latin typeface="Alexandria" pitchFamily="34" charset="0"/>
                  <a:ea typeface="Alexandria" pitchFamily="34" charset="-122"/>
                  <a:cs typeface="Alexandria" pitchFamily="34" charset="-120"/>
                </a:rPr>
                <a:t> </a:t>
              </a:r>
              <a:r>
                <a:rPr lang="en-US" sz="1600" dirty="0">
                  <a:solidFill>
                    <a:srgbClr val="15213F"/>
                  </a:solidFill>
                  <a:latin typeface="Alexandria" pitchFamily="34" charset="0"/>
                  <a:ea typeface="Alexandria" pitchFamily="34" charset="-122"/>
                  <a:cs typeface="Alexandria" pitchFamily="34" charset="-120"/>
                </a:rPr>
                <a:t>المستويات (Levels) تُمثّل مراحل تقدم تدريجية تُحفّز على الاستمرار وتُشعر المستخدم بالنمو والتطور.</a:t>
              </a:r>
              <a:endParaRPr lang="en-US" sz="1600" dirty="0"/>
            </a:p>
          </p:txBody>
        </p:sp>
        <p:pic>
          <p:nvPicPr>
            <p:cNvPr id="9" name="Image 2"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486567" y="3911203"/>
              <a:ext cx="439936" cy="439936"/>
            </a:xfrm>
            <a:prstGeom prst="rect">
              <a:avLst/>
            </a:prstGeom>
          </p:spPr>
        </p:pic>
        <p:sp>
          <p:nvSpPr>
            <p:cNvPr id="11" name="Text 5"/>
            <p:cNvSpPr/>
            <p:nvPr/>
          </p:nvSpPr>
          <p:spPr>
            <a:xfrm>
              <a:off x="11726704" y="4546163"/>
              <a:ext cx="2199799" cy="275034"/>
            </a:xfrm>
            <a:prstGeom prst="rect">
              <a:avLst/>
            </a:prstGeom>
            <a:noFill/>
            <a:ln/>
          </p:spPr>
          <p:txBody>
            <a:bodyPr wrap="none" lIns="0" tIns="0" rIns="0" bIns="0" rtlCol="0" anchor="t"/>
            <a:lstStyle/>
            <a:p>
              <a:pPr marL="0" indent="0" algn="just" rtl="1">
                <a:lnSpc>
                  <a:spcPts val="2150"/>
                </a:lnSpc>
                <a:buNone/>
              </a:pPr>
              <a:r>
                <a:rPr lang="en-US" sz="1600" b="1" dirty="0">
                  <a:solidFill>
                    <a:srgbClr val="15213F"/>
                  </a:solidFill>
                  <a:latin typeface="Alexandria Bold" pitchFamily="34" charset="0"/>
                  <a:ea typeface="Alexandria Bold" pitchFamily="34" charset="-122"/>
                  <a:cs typeface="Alexandria Bold" pitchFamily="34" charset="-120"/>
                </a:rPr>
                <a:t>لوحات المتصدرين</a:t>
              </a:r>
              <a:endParaRPr lang="en-US" sz="1600" dirty="0"/>
            </a:p>
          </p:txBody>
        </p:sp>
        <p:sp>
          <p:nvSpPr>
            <p:cNvPr id="12" name="Text 6"/>
            <p:cNvSpPr/>
            <p:nvPr/>
          </p:nvSpPr>
          <p:spPr>
            <a:xfrm>
              <a:off x="7412712" y="4914781"/>
              <a:ext cx="6513790" cy="531019"/>
            </a:xfrm>
            <a:prstGeom prst="rect">
              <a:avLst/>
            </a:prstGeom>
            <a:noFill/>
            <a:ln/>
          </p:spPr>
          <p:txBody>
            <a:bodyPr wrap="square" lIns="0" tIns="0" rIns="0" bIns="0" rtlCol="0" anchor="t"/>
            <a:lstStyle/>
            <a:p>
              <a:pPr marL="0" indent="0" algn="just" rtl="1">
                <a:lnSpc>
                  <a:spcPts val="2050"/>
                </a:lnSpc>
                <a:buNone/>
              </a:pPr>
              <a:r>
                <a:rPr lang="en-US" sz="1600" dirty="0">
                  <a:solidFill>
                    <a:srgbClr val="15213F"/>
                  </a:solidFill>
                  <a:latin typeface="Alexandria" pitchFamily="34" charset="0"/>
                  <a:ea typeface="Alexandria" pitchFamily="34" charset="-122"/>
                  <a:cs typeface="Alexandria" pitchFamily="34" charset="-120"/>
                </a:rPr>
                <a:t>لوحات المتصدرين (Leaderboards</a:t>
              </a:r>
              <a:r>
                <a:rPr lang="en-US" sz="1600">
                  <a:solidFill>
                    <a:srgbClr val="15213F"/>
                  </a:solidFill>
                  <a:latin typeface="Alexandria" pitchFamily="34" charset="0"/>
                  <a:ea typeface="Alexandria" pitchFamily="34" charset="-122"/>
                  <a:cs typeface="Alexandria" pitchFamily="34" charset="-120"/>
                </a:rPr>
                <a:t>)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تُثير </a:t>
              </a:r>
              <a:r>
                <a:rPr lang="en-US" sz="1600" dirty="0">
                  <a:solidFill>
                    <a:srgbClr val="15213F"/>
                  </a:solidFill>
                  <a:latin typeface="Alexandria" pitchFamily="34" charset="0"/>
                  <a:ea typeface="Alexandria" pitchFamily="34" charset="-122"/>
                  <a:cs typeface="Alexandria" pitchFamily="34" charset="-120"/>
                </a:rPr>
                <a:t>التنافسية الاجتماعية وتُحفّز </a:t>
              </a:r>
              <a:r>
                <a:rPr lang="en-US" sz="1600">
                  <a:solidFill>
                    <a:srgbClr val="15213F"/>
                  </a:solidFill>
                  <a:latin typeface="Alexandria" pitchFamily="34" charset="0"/>
                  <a:ea typeface="Alexandria" pitchFamily="34" charset="-122"/>
                  <a:cs typeface="Alexandria" pitchFamily="34" charset="-120"/>
                </a:rPr>
                <a:t>على التفوق</a:t>
              </a:r>
              <a:r>
                <a:rPr lang="ar-EG" sz="1600">
                  <a:solidFill>
                    <a:srgbClr val="15213F"/>
                  </a:solidFill>
                  <a:latin typeface="Alexandria" pitchFamily="34" charset="0"/>
                  <a:ea typeface="Alexandria" pitchFamily="34" charset="-122"/>
                  <a:cs typeface="Alexandria" pitchFamily="34" charset="-120"/>
                </a:rPr>
                <a:t>.</a:t>
              </a:r>
              <a:r>
                <a:rPr lang="en-US" sz="1600">
                  <a:solidFill>
                    <a:srgbClr val="15213F"/>
                  </a:solidFill>
                  <a:latin typeface="Alexandria" pitchFamily="34" charset="0"/>
                  <a:ea typeface="Alexandria" pitchFamily="34" charset="-122"/>
                  <a:cs typeface="Alexandria" pitchFamily="34" charset="-120"/>
                </a:rPr>
                <a:t> </a:t>
              </a:r>
              <a:r>
                <a:rPr lang="en-US" sz="1600" dirty="0">
                  <a:solidFill>
                    <a:srgbClr val="15213F"/>
                  </a:solidFill>
                  <a:latin typeface="Alexandria" pitchFamily="34" charset="0"/>
                  <a:ea typeface="Alexandria" pitchFamily="34" charset="-122"/>
                  <a:cs typeface="Alexandria" pitchFamily="34" charset="-120"/>
                </a:rPr>
                <a:t>تعمل بشكل أفضل عند تصغير حجمها لتشمل المقربين لتحاشي إحباط المتأخرين.</a:t>
              </a:r>
              <a:endParaRPr lang="en-US" sz="1600" dirty="0"/>
            </a:p>
          </p:txBody>
        </p:sp>
        <p:pic>
          <p:nvPicPr>
            <p:cNvPr id="15" name="Image 4"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486567" y="5757862"/>
              <a:ext cx="439936" cy="439936"/>
            </a:xfrm>
            <a:prstGeom prst="rect">
              <a:avLst/>
            </a:prstGeom>
          </p:spPr>
        </p:pic>
        <p:sp>
          <p:nvSpPr>
            <p:cNvPr id="16" name="Text 9"/>
            <p:cNvSpPr/>
            <p:nvPr/>
          </p:nvSpPr>
          <p:spPr>
            <a:xfrm>
              <a:off x="10642283" y="6392823"/>
              <a:ext cx="3284220" cy="275034"/>
            </a:xfrm>
            <a:prstGeom prst="rect">
              <a:avLst/>
            </a:prstGeom>
            <a:noFill/>
            <a:ln/>
          </p:spPr>
          <p:txBody>
            <a:bodyPr wrap="none" lIns="0" tIns="0" rIns="0" bIns="0" rtlCol="0" anchor="t"/>
            <a:lstStyle/>
            <a:p>
              <a:pPr marL="0" indent="0" algn="just" rtl="1">
                <a:lnSpc>
                  <a:spcPts val="2150"/>
                </a:lnSpc>
                <a:buNone/>
              </a:pPr>
              <a:r>
                <a:rPr lang="en-US" sz="1600" b="1" dirty="0">
                  <a:solidFill>
                    <a:srgbClr val="15213F"/>
                  </a:solidFill>
                  <a:latin typeface="Alexandria Bold" pitchFamily="34" charset="0"/>
                  <a:ea typeface="Alexandria Bold" pitchFamily="34" charset="-122"/>
                  <a:cs typeface="Alexandria Bold" pitchFamily="34" charset="-120"/>
                </a:rPr>
                <a:t>أشرطة التقدم والتغذية الراجعة</a:t>
              </a:r>
              <a:endParaRPr lang="en-US" sz="1600" dirty="0"/>
            </a:p>
          </p:txBody>
        </p:sp>
        <p:sp>
          <p:nvSpPr>
            <p:cNvPr id="17" name="Text 10"/>
            <p:cNvSpPr/>
            <p:nvPr/>
          </p:nvSpPr>
          <p:spPr>
            <a:xfrm>
              <a:off x="7412712" y="6761440"/>
              <a:ext cx="6513790" cy="531019"/>
            </a:xfrm>
            <a:prstGeom prst="rect">
              <a:avLst/>
            </a:prstGeom>
            <a:noFill/>
            <a:ln/>
          </p:spPr>
          <p:txBody>
            <a:bodyPr wrap="square" lIns="0" tIns="0" rIns="0" bIns="0" rtlCol="0" anchor="t"/>
            <a:lstStyle/>
            <a:p>
              <a:pPr marL="0" indent="0" algn="just" rtl="1">
                <a:lnSpc>
                  <a:spcPts val="2050"/>
                </a:lnSpc>
                <a:buNone/>
              </a:pPr>
              <a:r>
                <a:rPr lang="en-US" sz="1600" dirty="0">
                  <a:solidFill>
                    <a:srgbClr val="15213F"/>
                  </a:solidFill>
                  <a:latin typeface="Alexandria" pitchFamily="34" charset="0"/>
                  <a:ea typeface="Alexandria" pitchFamily="34" charset="-122"/>
                  <a:cs typeface="Alexandria" pitchFamily="34" charset="-120"/>
                </a:rPr>
                <a:t>أشرطة التقدم تُمثّل بصريًا مدى الاقتراب من الهدف وتُفعّل أثر </a:t>
              </a:r>
              <a:r>
                <a:rPr lang="en-US" sz="1600">
                  <a:solidFill>
                    <a:srgbClr val="15213F"/>
                  </a:solidFill>
                  <a:latin typeface="Alexandria" pitchFamily="34" charset="0"/>
                  <a:ea typeface="Alexandria" pitchFamily="34" charset="-122"/>
                  <a:cs typeface="Alexandria" pitchFamily="34" charset="-120"/>
                </a:rPr>
                <a:t>تقريب الهدف (Goal </a:t>
              </a:r>
              <a:r>
                <a:rPr lang="en-US" sz="1600" dirty="0">
                  <a:solidFill>
                    <a:srgbClr val="15213F"/>
                  </a:solidFill>
                  <a:latin typeface="Alexandria" pitchFamily="34" charset="0"/>
                  <a:ea typeface="Alexandria" pitchFamily="34" charset="-122"/>
                  <a:cs typeface="Alexandria" pitchFamily="34" charset="-120"/>
                </a:rPr>
                <a:t>Gradient </a:t>
              </a:r>
              <a:r>
                <a:rPr lang="en-US" sz="1600">
                  <a:solidFill>
                    <a:srgbClr val="15213F"/>
                  </a:solidFill>
                  <a:latin typeface="Alexandria" pitchFamily="34" charset="0"/>
                  <a:ea typeface="Alexandria" pitchFamily="34" charset="-122"/>
                  <a:cs typeface="Alexandria" pitchFamily="34" charset="-120"/>
                </a:rPr>
                <a:t>Effect)</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التغذية </a:t>
              </a:r>
              <a:r>
                <a:rPr lang="en-US" sz="1600" dirty="0">
                  <a:solidFill>
                    <a:srgbClr val="15213F"/>
                  </a:solidFill>
                  <a:latin typeface="Alexandria" pitchFamily="34" charset="0"/>
                  <a:ea typeface="Alexandria" pitchFamily="34" charset="-122"/>
                  <a:cs typeface="Alexandria" pitchFamily="34" charset="-120"/>
                </a:rPr>
                <a:t>الراجعة الفورية تُعزز السلوك المرغوب فيه.</a:t>
              </a:r>
              <a:endParaRPr lang="en-US" sz="1600" dirty="0"/>
            </a:p>
          </p:txBody>
        </p:sp>
      </p:grpSp>
    </p:spTree>
    <p:extLst>
      <p:ext uri="{BB962C8B-B14F-4D97-AF65-F5344CB8AC3E}">
        <p14:creationId xmlns:p14="http://schemas.microsoft.com/office/powerpoint/2010/main" val="13737936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FC2FAB-5523-CF50-E6E1-EC4880FFC6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1ACBB5-C235-4118-644E-EFECF472E51C}"/>
              </a:ext>
            </a:extLst>
          </p:cNvPr>
          <p:cNvSpPr/>
          <p:nvPr/>
        </p:nvSpPr>
        <p:spPr>
          <a:xfrm>
            <a:off x="367991" y="1428231"/>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350284D-AC9C-43AC-26C9-6D0F89CBC33D}"/>
              </a:ext>
            </a:extLst>
          </p:cNvPr>
          <p:cNvSpPr txBox="1"/>
          <p:nvPr/>
        </p:nvSpPr>
        <p:spPr>
          <a:xfrm>
            <a:off x="3724507" y="514915"/>
            <a:ext cx="4787104" cy="523220"/>
          </a:xfrm>
          <a:prstGeom prst="rect">
            <a:avLst/>
          </a:prstGeom>
          <a:noFill/>
        </p:spPr>
        <p:txBody>
          <a:bodyPr wrap="square" rtlCol="0">
            <a:spAutoFit/>
          </a:bodyPr>
          <a:lstStyle/>
          <a:p>
            <a:r>
              <a:rPr lang="ar-EG" sz="2800" b="1">
                <a:latin typeface="Alexandria" charset="0"/>
                <a:cs typeface="Alexandria" charset="0"/>
              </a:rPr>
              <a:t>العناصر الأساسية للتلعيب</a:t>
            </a:r>
          </a:p>
        </p:txBody>
      </p:sp>
      <p:sp>
        <p:nvSpPr>
          <p:cNvPr id="5" name="Rectangle 4">
            <a:extLst>
              <a:ext uri="{FF2B5EF4-FFF2-40B4-BE49-F238E27FC236}">
                <a16:creationId xmlns:a16="http://schemas.microsoft.com/office/drawing/2014/main" id="{9AEE5540-90FE-42E3-C984-E06CAA399F63}"/>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449419-F7D2-7DE2-E7EA-3A55456B9C94}"/>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B719909-94AB-44E6-E4AF-B54EBF5AEF56}"/>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4667B45-3A1F-FD23-89BC-39F8F25074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roup 12">
            <a:extLst>
              <a:ext uri="{FF2B5EF4-FFF2-40B4-BE49-F238E27FC236}">
                <a16:creationId xmlns:a16="http://schemas.microsoft.com/office/drawing/2014/main" id="{B3AAC077-122B-0667-080F-02947B1E6E79}"/>
              </a:ext>
            </a:extLst>
          </p:cNvPr>
          <p:cNvGrpSpPr/>
          <p:nvPr/>
        </p:nvGrpSpPr>
        <p:grpSpPr>
          <a:xfrm>
            <a:off x="646772" y="1565240"/>
            <a:ext cx="10663414" cy="4623687"/>
            <a:chOff x="703898" y="1799034"/>
            <a:chExt cx="6513790" cy="5493425"/>
          </a:xfrm>
        </p:grpSpPr>
        <p:pic>
          <p:nvPicPr>
            <p:cNvPr id="14" name="Image 1" descr="preencoded.png">
              <a:extLst>
                <a:ext uri="{FF2B5EF4-FFF2-40B4-BE49-F238E27FC236}">
                  <a16:creationId xmlns:a16="http://schemas.microsoft.com/office/drawing/2014/main" id="{E60FEA7E-A8AA-A5A9-0312-6B08FB45F20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777752" y="1799034"/>
              <a:ext cx="439936" cy="439936"/>
            </a:xfrm>
            <a:prstGeom prst="rect">
              <a:avLst/>
            </a:prstGeom>
          </p:spPr>
        </p:pic>
        <p:sp>
          <p:nvSpPr>
            <p:cNvPr id="18" name="Text 3">
              <a:extLst>
                <a:ext uri="{FF2B5EF4-FFF2-40B4-BE49-F238E27FC236}">
                  <a16:creationId xmlns:a16="http://schemas.microsoft.com/office/drawing/2014/main" id="{DD25B3BF-D2AB-2E87-B054-8EF6B4DE8E20}"/>
                </a:ext>
              </a:extLst>
            </p:cNvPr>
            <p:cNvSpPr/>
            <p:nvPr/>
          </p:nvSpPr>
          <p:spPr>
            <a:xfrm>
              <a:off x="5017889" y="2433995"/>
              <a:ext cx="2199799" cy="275034"/>
            </a:xfrm>
            <a:prstGeom prst="rect">
              <a:avLst/>
            </a:prstGeom>
            <a:noFill/>
            <a:ln/>
          </p:spPr>
          <p:txBody>
            <a:bodyPr wrap="none" lIns="0" tIns="0" rIns="0" bIns="0" rtlCol="0" anchor="t"/>
            <a:lstStyle/>
            <a:p>
              <a:pPr marL="0" indent="0" algn="just" rtl="1">
                <a:lnSpc>
                  <a:spcPts val="2150"/>
                </a:lnSpc>
                <a:buNone/>
              </a:pPr>
              <a:r>
                <a:rPr lang="en-US" sz="1600" b="1" dirty="0">
                  <a:solidFill>
                    <a:srgbClr val="15213F"/>
                  </a:solidFill>
                  <a:latin typeface="Alexandria Bold" pitchFamily="34" charset="0"/>
                  <a:ea typeface="Alexandria Bold" pitchFamily="34" charset="-122"/>
                  <a:cs typeface="Alexandria Bold" pitchFamily="34" charset="-120"/>
                </a:rPr>
                <a:t>الشارات والجوائز</a:t>
              </a:r>
              <a:endParaRPr lang="en-US" sz="1600" dirty="0"/>
            </a:p>
          </p:txBody>
        </p:sp>
        <p:sp>
          <p:nvSpPr>
            <p:cNvPr id="19" name="Text 4">
              <a:extLst>
                <a:ext uri="{FF2B5EF4-FFF2-40B4-BE49-F238E27FC236}">
                  <a16:creationId xmlns:a16="http://schemas.microsoft.com/office/drawing/2014/main" id="{BE1DD850-F858-B969-A7E7-3F8B12830DBD}"/>
                </a:ext>
              </a:extLst>
            </p:cNvPr>
            <p:cNvSpPr/>
            <p:nvPr/>
          </p:nvSpPr>
          <p:spPr>
            <a:xfrm>
              <a:off x="703898" y="2802612"/>
              <a:ext cx="6513790" cy="531019"/>
            </a:xfrm>
            <a:prstGeom prst="rect">
              <a:avLst/>
            </a:prstGeom>
            <a:noFill/>
            <a:ln/>
          </p:spPr>
          <p:txBody>
            <a:bodyPr wrap="square" lIns="0" tIns="0" rIns="0" bIns="0" rtlCol="0" anchor="t"/>
            <a:lstStyle/>
            <a:p>
              <a:pPr marL="0" indent="0" algn="just" rtl="1">
                <a:lnSpc>
                  <a:spcPts val="2050"/>
                </a:lnSpc>
                <a:buNone/>
              </a:pPr>
              <a:r>
                <a:rPr lang="en-US" sz="1600" dirty="0">
                  <a:solidFill>
                    <a:srgbClr val="15213F"/>
                  </a:solidFill>
                  <a:latin typeface="Alexandria" pitchFamily="34" charset="0"/>
                  <a:ea typeface="Alexandria" pitchFamily="34" charset="-122"/>
                  <a:cs typeface="Alexandria" pitchFamily="34" charset="-120"/>
                </a:rPr>
                <a:t>الشارات (Badges</a:t>
              </a:r>
              <a:r>
                <a:rPr lang="en-US" sz="1600">
                  <a:solidFill>
                    <a:srgbClr val="15213F"/>
                  </a:solidFill>
                  <a:latin typeface="Alexandria" pitchFamily="34" charset="0"/>
                  <a:ea typeface="Alexandria" pitchFamily="34" charset="-122"/>
                  <a:cs typeface="Alexandria" pitchFamily="34" charset="-120"/>
                </a:rPr>
                <a:t>)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هي </a:t>
              </a:r>
              <a:r>
                <a:rPr lang="en-US" sz="1600" dirty="0">
                  <a:solidFill>
                    <a:srgbClr val="15213F"/>
                  </a:solidFill>
                  <a:latin typeface="Alexandria" pitchFamily="34" charset="0"/>
                  <a:ea typeface="Alexandria" pitchFamily="34" charset="-122"/>
                  <a:cs typeface="Alexandria" pitchFamily="34" charset="-120"/>
                </a:rPr>
                <a:t>رموز مرئية تُعبّر عن الإنجازات </a:t>
              </a:r>
              <a:r>
                <a:rPr lang="en-US" sz="1600">
                  <a:solidFill>
                    <a:srgbClr val="15213F"/>
                  </a:solidFill>
                  <a:latin typeface="Alexandria" pitchFamily="34" charset="0"/>
                  <a:ea typeface="Alexandria" pitchFamily="34" charset="-122"/>
                  <a:cs typeface="Alexandria" pitchFamily="34" charset="-120"/>
                </a:rPr>
                <a:t>وتُعزز الهوية</a:t>
              </a:r>
              <a:r>
                <a:rPr lang="ar-EG" sz="1600">
                  <a:solidFill>
                    <a:srgbClr val="15213F"/>
                  </a:solidFill>
                  <a:latin typeface="Alexandria" pitchFamily="34" charset="0"/>
                  <a:ea typeface="Alexandria" pitchFamily="34" charset="-122"/>
                  <a:cs typeface="Alexandria" pitchFamily="34" charset="-120"/>
                </a:rPr>
                <a:t>. و</a:t>
              </a:r>
              <a:r>
                <a:rPr lang="en-US" sz="1600">
                  <a:solidFill>
                    <a:srgbClr val="15213F"/>
                  </a:solidFill>
                  <a:latin typeface="Alexandria" pitchFamily="34" charset="0"/>
                  <a:ea typeface="Alexandria" pitchFamily="34" charset="-122"/>
                  <a:cs typeface="Alexandria" pitchFamily="34" charset="-120"/>
                </a:rPr>
                <a:t>تخدم </a:t>
              </a:r>
              <a:r>
                <a:rPr lang="en-US" sz="1600" dirty="0">
                  <a:solidFill>
                    <a:srgbClr val="15213F"/>
                  </a:solidFill>
                  <a:latin typeface="Alexandria" pitchFamily="34" charset="0"/>
                  <a:ea typeface="Alexandria" pitchFamily="34" charset="-122"/>
                  <a:cs typeface="Alexandria" pitchFamily="34" charset="-120"/>
                </a:rPr>
                <a:t>دورًا اجتماعيًا إذ </a:t>
              </a:r>
              <a:r>
                <a:rPr lang="en-US" sz="1600">
                  <a:solidFill>
                    <a:srgbClr val="15213F"/>
                  </a:solidFill>
                  <a:latin typeface="Alexandria" pitchFamily="34" charset="0"/>
                  <a:ea typeface="Alexandria" pitchFamily="34" charset="-122"/>
                  <a:cs typeface="Alexandria" pitchFamily="34" charset="-120"/>
                </a:rPr>
                <a:t>يُشاركها المستخدمون</a:t>
              </a:r>
              <a:r>
                <a:rPr lang="ar-EG" sz="1600">
                  <a:solidFill>
                    <a:srgbClr val="15213F"/>
                  </a:solidFill>
                  <a:latin typeface="Alexandria" pitchFamily="34" charset="0"/>
                  <a:ea typeface="Alexandria" pitchFamily="34" charset="-122"/>
                  <a:cs typeface="Alexandria" pitchFamily="34" charset="-120"/>
                </a:rPr>
                <a:t> في مواقع التواصل الاجتماعي.</a:t>
              </a:r>
              <a:r>
                <a:rPr lang="en-US" sz="1600">
                  <a:solidFill>
                    <a:srgbClr val="15213F"/>
                  </a:solidFill>
                  <a:latin typeface="Alexandria" pitchFamily="34" charset="0"/>
                  <a:ea typeface="Alexandria" pitchFamily="34" charset="-122"/>
                  <a:cs typeface="Alexandria" pitchFamily="34" charset="-120"/>
                </a:rPr>
                <a:t> </a:t>
              </a:r>
              <a:r>
                <a:rPr lang="ar-EG" sz="1600">
                  <a:solidFill>
                    <a:srgbClr val="15213F"/>
                  </a:solidFill>
                  <a:latin typeface="Alexandria" pitchFamily="34" charset="0"/>
                  <a:ea typeface="Alexandria" pitchFamily="34" charset="-122"/>
                  <a:cs typeface="Alexandria" pitchFamily="34" charset="-120"/>
                </a:rPr>
                <a:t>و</a:t>
              </a:r>
              <a:r>
                <a:rPr lang="en-US" sz="1600">
                  <a:solidFill>
                    <a:srgbClr val="15213F"/>
                  </a:solidFill>
                  <a:latin typeface="Alexandria" pitchFamily="34" charset="0"/>
                  <a:ea typeface="Alexandria" pitchFamily="34" charset="-122"/>
                  <a:cs typeface="Alexandria" pitchFamily="34" charset="-120"/>
                </a:rPr>
                <a:t>الجوائز </a:t>
              </a:r>
              <a:r>
                <a:rPr lang="en-US" sz="1600" dirty="0">
                  <a:solidFill>
                    <a:srgbClr val="15213F"/>
                  </a:solidFill>
                  <a:latin typeface="Alexandria" pitchFamily="34" charset="0"/>
                  <a:ea typeface="Alexandria" pitchFamily="34" charset="-122"/>
                  <a:cs typeface="Alexandria" pitchFamily="34" charset="-120"/>
                </a:rPr>
                <a:t>قد تكون رمزية أو مادية أو رقمية.</a:t>
              </a:r>
              <a:endParaRPr lang="en-US" sz="1600" dirty="0"/>
            </a:p>
          </p:txBody>
        </p:sp>
        <p:pic>
          <p:nvPicPr>
            <p:cNvPr id="20" name="Image 3" descr="preencoded.png">
              <a:extLst>
                <a:ext uri="{FF2B5EF4-FFF2-40B4-BE49-F238E27FC236}">
                  <a16:creationId xmlns:a16="http://schemas.microsoft.com/office/drawing/2014/main" id="{599D7136-3347-E42E-10DB-747D3E6B6B5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777752" y="3911203"/>
              <a:ext cx="439936" cy="439936"/>
            </a:xfrm>
            <a:prstGeom prst="rect">
              <a:avLst/>
            </a:prstGeom>
          </p:spPr>
        </p:pic>
        <p:sp>
          <p:nvSpPr>
            <p:cNvPr id="22" name="Text 7">
              <a:extLst>
                <a:ext uri="{FF2B5EF4-FFF2-40B4-BE49-F238E27FC236}">
                  <a16:creationId xmlns:a16="http://schemas.microsoft.com/office/drawing/2014/main" id="{66262A4E-EAD0-CE05-E96C-F4C6B66DDDB1}"/>
                </a:ext>
              </a:extLst>
            </p:cNvPr>
            <p:cNvSpPr/>
            <p:nvPr/>
          </p:nvSpPr>
          <p:spPr>
            <a:xfrm>
              <a:off x="5017889" y="4546163"/>
              <a:ext cx="2199799" cy="275034"/>
            </a:xfrm>
            <a:prstGeom prst="rect">
              <a:avLst/>
            </a:prstGeom>
            <a:noFill/>
            <a:ln/>
          </p:spPr>
          <p:txBody>
            <a:bodyPr wrap="none" lIns="0" tIns="0" rIns="0" bIns="0" rtlCol="0" anchor="t"/>
            <a:lstStyle/>
            <a:p>
              <a:pPr marL="0" indent="0" algn="just" rtl="1">
                <a:lnSpc>
                  <a:spcPts val="2150"/>
                </a:lnSpc>
                <a:buNone/>
              </a:pPr>
              <a:r>
                <a:rPr lang="en-US" sz="1600" b="1" dirty="0">
                  <a:solidFill>
                    <a:srgbClr val="15213F"/>
                  </a:solidFill>
                  <a:latin typeface="Alexandria Bold" pitchFamily="34" charset="0"/>
                  <a:ea typeface="Alexandria Bold" pitchFamily="34" charset="-122"/>
                  <a:cs typeface="Alexandria Bold" pitchFamily="34" charset="-120"/>
                </a:rPr>
                <a:t>التحديات والمهام</a:t>
              </a:r>
              <a:endParaRPr lang="en-US" sz="1600" dirty="0"/>
            </a:p>
          </p:txBody>
        </p:sp>
        <p:sp>
          <p:nvSpPr>
            <p:cNvPr id="23" name="Text 8">
              <a:extLst>
                <a:ext uri="{FF2B5EF4-FFF2-40B4-BE49-F238E27FC236}">
                  <a16:creationId xmlns:a16="http://schemas.microsoft.com/office/drawing/2014/main" id="{14253CBF-7BA5-BC0F-FAEC-1C7E6F40E7B5}"/>
                </a:ext>
              </a:extLst>
            </p:cNvPr>
            <p:cNvSpPr/>
            <p:nvPr/>
          </p:nvSpPr>
          <p:spPr>
            <a:xfrm>
              <a:off x="703898" y="4914781"/>
              <a:ext cx="6513790" cy="531019"/>
            </a:xfrm>
            <a:prstGeom prst="rect">
              <a:avLst/>
            </a:prstGeom>
            <a:noFill/>
            <a:ln/>
          </p:spPr>
          <p:txBody>
            <a:bodyPr wrap="square" lIns="0" tIns="0" rIns="0" bIns="0" rtlCol="0" anchor="t"/>
            <a:lstStyle/>
            <a:p>
              <a:pPr marL="0" indent="0" algn="just" rtl="1">
                <a:lnSpc>
                  <a:spcPts val="2050"/>
                </a:lnSpc>
                <a:buNone/>
              </a:pPr>
              <a:r>
                <a:rPr lang="en-US" sz="1600" dirty="0">
                  <a:solidFill>
                    <a:srgbClr val="15213F"/>
                  </a:solidFill>
                  <a:latin typeface="Alexandria" pitchFamily="34" charset="0"/>
                  <a:ea typeface="Alexandria" pitchFamily="34" charset="-122"/>
                  <a:cs typeface="Alexandria" pitchFamily="34" charset="-120"/>
                </a:rPr>
                <a:t>التحديات (Challenges</a:t>
              </a:r>
              <a:r>
                <a:rPr lang="en-US" sz="1600">
                  <a:solidFill>
                    <a:srgbClr val="15213F"/>
                  </a:solidFill>
                  <a:latin typeface="Alexandria" pitchFamily="34" charset="0"/>
                  <a:ea typeface="Alexandria" pitchFamily="34" charset="-122"/>
                  <a:cs typeface="Alexandria" pitchFamily="34" charset="-120"/>
                </a:rPr>
                <a:t>)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والمهام </a:t>
              </a:r>
              <a:r>
                <a:rPr lang="en-US" sz="1600" dirty="0">
                  <a:solidFill>
                    <a:srgbClr val="15213F"/>
                  </a:solidFill>
                  <a:latin typeface="Alexandria" pitchFamily="34" charset="0"/>
                  <a:ea typeface="Alexandria" pitchFamily="34" charset="-122"/>
                  <a:cs typeface="Alexandria" pitchFamily="34" charset="-120"/>
                </a:rPr>
                <a:t>(Quests</a:t>
              </a:r>
              <a:r>
                <a:rPr lang="en-US" sz="1600">
                  <a:solidFill>
                    <a:srgbClr val="15213F"/>
                  </a:solidFill>
                  <a:latin typeface="Alexandria" pitchFamily="34" charset="0"/>
                  <a:ea typeface="Alexandria" pitchFamily="34" charset="-122"/>
                  <a:cs typeface="Alexandria" pitchFamily="34" charset="-120"/>
                </a:rPr>
                <a:t>)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تُوجّه </a:t>
              </a:r>
              <a:r>
                <a:rPr lang="en-US" sz="1600" dirty="0">
                  <a:solidFill>
                    <a:srgbClr val="15213F"/>
                  </a:solidFill>
                  <a:latin typeface="Alexandria" pitchFamily="34" charset="0"/>
                  <a:ea typeface="Alexandria" pitchFamily="34" charset="-122"/>
                  <a:cs typeface="Alexandria" pitchFamily="34" charset="-120"/>
                </a:rPr>
                <a:t>سلوك المستخدم نحو أهداف محددة. تُوفّر معنى للتفاعل وتُحوّل الرسالة التسويقية إلى مغامرة يعيشها الجمهور.</a:t>
              </a:r>
              <a:endParaRPr lang="en-US" sz="1600" dirty="0"/>
            </a:p>
          </p:txBody>
        </p:sp>
        <p:pic>
          <p:nvPicPr>
            <p:cNvPr id="24" name="Image 5" descr="preencoded.png">
              <a:extLst>
                <a:ext uri="{FF2B5EF4-FFF2-40B4-BE49-F238E27FC236}">
                  <a16:creationId xmlns:a16="http://schemas.microsoft.com/office/drawing/2014/main" id="{880451ED-09AD-E48D-C67C-D6584348135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777752" y="5757862"/>
              <a:ext cx="439936" cy="439936"/>
            </a:xfrm>
            <a:prstGeom prst="rect">
              <a:avLst/>
            </a:prstGeom>
          </p:spPr>
        </p:pic>
        <p:sp>
          <p:nvSpPr>
            <p:cNvPr id="26" name="Text 11">
              <a:extLst>
                <a:ext uri="{FF2B5EF4-FFF2-40B4-BE49-F238E27FC236}">
                  <a16:creationId xmlns:a16="http://schemas.microsoft.com/office/drawing/2014/main" id="{AF64664D-9750-7E81-8659-6052BC4DBBF4}"/>
                </a:ext>
              </a:extLst>
            </p:cNvPr>
            <p:cNvSpPr/>
            <p:nvPr/>
          </p:nvSpPr>
          <p:spPr>
            <a:xfrm>
              <a:off x="5017889" y="6392823"/>
              <a:ext cx="2199799" cy="275034"/>
            </a:xfrm>
            <a:prstGeom prst="rect">
              <a:avLst/>
            </a:prstGeom>
            <a:noFill/>
            <a:ln/>
          </p:spPr>
          <p:txBody>
            <a:bodyPr wrap="none" lIns="0" tIns="0" rIns="0" bIns="0" rtlCol="0" anchor="t"/>
            <a:lstStyle/>
            <a:p>
              <a:pPr marL="0" indent="0" algn="just" rtl="1">
                <a:lnSpc>
                  <a:spcPts val="2150"/>
                </a:lnSpc>
                <a:buNone/>
              </a:pPr>
              <a:r>
                <a:rPr lang="en-US" sz="1600" b="1" dirty="0">
                  <a:solidFill>
                    <a:srgbClr val="15213F"/>
                  </a:solidFill>
                  <a:latin typeface="Alexandria Bold" pitchFamily="34" charset="0"/>
                  <a:ea typeface="Alexandria Bold" pitchFamily="34" charset="-122"/>
                  <a:cs typeface="Alexandria Bold" pitchFamily="34" charset="-120"/>
                </a:rPr>
                <a:t>السرد والقصة</a:t>
              </a:r>
              <a:endParaRPr lang="en-US" sz="1600" dirty="0"/>
            </a:p>
          </p:txBody>
        </p:sp>
        <p:sp>
          <p:nvSpPr>
            <p:cNvPr id="27" name="Text 12">
              <a:extLst>
                <a:ext uri="{FF2B5EF4-FFF2-40B4-BE49-F238E27FC236}">
                  <a16:creationId xmlns:a16="http://schemas.microsoft.com/office/drawing/2014/main" id="{980E15A3-C427-490A-6AAD-4DC56C27F40C}"/>
                </a:ext>
              </a:extLst>
            </p:cNvPr>
            <p:cNvSpPr/>
            <p:nvPr/>
          </p:nvSpPr>
          <p:spPr>
            <a:xfrm>
              <a:off x="703898" y="6761440"/>
              <a:ext cx="6513790" cy="531019"/>
            </a:xfrm>
            <a:prstGeom prst="rect">
              <a:avLst/>
            </a:prstGeom>
            <a:noFill/>
            <a:ln/>
          </p:spPr>
          <p:txBody>
            <a:bodyPr wrap="square" lIns="0" tIns="0" rIns="0" bIns="0" rtlCol="0" anchor="t"/>
            <a:lstStyle/>
            <a:p>
              <a:pPr marL="0" indent="0" algn="just" rtl="1">
                <a:lnSpc>
                  <a:spcPts val="2050"/>
                </a:lnSpc>
                <a:buNone/>
              </a:pPr>
              <a:r>
                <a:rPr lang="en-US" sz="1600" dirty="0">
                  <a:solidFill>
                    <a:srgbClr val="15213F"/>
                  </a:solidFill>
                  <a:latin typeface="Alexandria" pitchFamily="34" charset="0"/>
                  <a:ea typeface="Alexandria" pitchFamily="34" charset="-122"/>
                  <a:cs typeface="Alexandria" pitchFamily="34" charset="-120"/>
                </a:rPr>
                <a:t>السرد (Narrative</a:t>
              </a:r>
              <a:r>
                <a:rPr lang="en-US" sz="1600">
                  <a:solidFill>
                    <a:srgbClr val="15213F"/>
                  </a:solidFill>
                  <a:latin typeface="Alexandria" pitchFamily="34" charset="0"/>
                  <a:ea typeface="Alexandria" pitchFamily="34" charset="-122"/>
                  <a:cs typeface="Alexandria" pitchFamily="34" charset="-120"/>
                </a:rPr>
                <a:t>)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يُعطي </a:t>
              </a:r>
              <a:r>
                <a:rPr lang="en-US" sz="1600" dirty="0">
                  <a:solidFill>
                    <a:srgbClr val="15213F"/>
                  </a:solidFill>
                  <a:latin typeface="Alexandria" pitchFamily="34" charset="0"/>
                  <a:ea typeface="Alexandria" pitchFamily="34" charset="-122"/>
                  <a:cs typeface="Alexandria" pitchFamily="34" charset="-120"/>
                </a:rPr>
                <a:t>معنى للتجربة المُلعَّبة ويُرسّخ الانتماء </a:t>
              </a:r>
              <a:r>
                <a:rPr lang="en-US" sz="1600">
                  <a:solidFill>
                    <a:srgbClr val="15213F"/>
                  </a:solidFill>
                  <a:latin typeface="Alexandria" pitchFamily="34" charset="0"/>
                  <a:ea typeface="Alexandria" pitchFamily="34" charset="-122"/>
                  <a:cs typeface="Alexandria" pitchFamily="34" charset="-120"/>
                </a:rPr>
                <a:t>العاطفي للعلامة</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تُعدّ </a:t>
              </a:r>
              <a:r>
                <a:rPr lang="en-US" sz="1600" dirty="0">
                  <a:solidFill>
                    <a:srgbClr val="15213F"/>
                  </a:solidFill>
                  <a:latin typeface="Alexandria" pitchFamily="34" charset="0"/>
                  <a:ea typeface="Alexandria" pitchFamily="34" charset="-122"/>
                  <a:cs typeface="Alexandria" pitchFamily="34" charset="-120"/>
                </a:rPr>
                <a:t>قصة العلامة التجارية أساس التلعيب العميق الفعّال.</a:t>
              </a:r>
              <a:endParaRPr lang="en-US" sz="1600" dirty="0"/>
            </a:p>
          </p:txBody>
        </p:sp>
      </p:grpSp>
    </p:spTree>
    <p:extLst>
      <p:ext uri="{BB962C8B-B14F-4D97-AF65-F5344CB8AC3E}">
        <p14:creationId xmlns:p14="http://schemas.microsoft.com/office/powerpoint/2010/main" val="37935507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305383-B190-91F7-4B5F-49628857A1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433277-5E9F-AE73-64D6-85CE1B9734DC}"/>
              </a:ext>
            </a:extLst>
          </p:cNvPr>
          <p:cNvSpPr/>
          <p:nvPr/>
        </p:nvSpPr>
        <p:spPr>
          <a:xfrm>
            <a:off x="122664" y="1254490"/>
            <a:ext cx="11942956" cy="54140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a:p>
        </p:txBody>
      </p:sp>
      <p:sp>
        <p:nvSpPr>
          <p:cNvPr id="3" name="TextBox 2">
            <a:extLst>
              <a:ext uri="{FF2B5EF4-FFF2-40B4-BE49-F238E27FC236}">
                <a16:creationId xmlns:a16="http://schemas.microsoft.com/office/drawing/2014/main" id="{20FF242B-2F7C-D0D0-F1EF-09B8D2551B88}"/>
              </a:ext>
            </a:extLst>
          </p:cNvPr>
          <p:cNvSpPr txBox="1"/>
          <p:nvPr/>
        </p:nvSpPr>
        <p:spPr>
          <a:xfrm>
            <a:off x="3724507" y="514915"/>
            <a:ext cx="4787104" cy="523220"/>
          </a:xfrm>
          <a:prstGeom prst="rect">
            <a:avLst/>
          </a:prstGeom>
          <a:noFill/>
        </p:spPr>
        <p:txBody>
          <a:bodyPr wrap="square" rtlCol="0">
            <a:spAutoFit/>
          </a:bodyPr>
          <a:lstStyle/>
          <a:p>
            <a:r>
              <a:rPr lang="ar-EG" sz="2800" b="1">
                <a:latin typeface="Alexandria" charset="0"/>
                <a:cs typeface="Alexandria" charset="0"/>
              </a:rPr>
              <a:t>الأساس النفسي للتعليب</a:t>
            </a:r>
          </a:p>
        </p:txBody>
      </p:sp>
      <p:sp>
        <p:nvSpPr>
          <p:cNvPr id="5" name="Rectangle 4">
            <a:extLst>
              <a:ext uri="{FF2B5EF4-FFF2-40B4-BE49-F238E27FC236}">
                <a16:creationId xmlns:a16="http://schemas.microsoft.com/office/drawing/2014/main" id="{41CC0CD6-C11C-D44F-BE02-087D55192DFB}"/>
              </a:ext>
            </a:extLst>
          </p:cNvPr>
          <p:cNvSpPr/>
          <p:nvPr/>
        </p:nvSpPr>
        <p:spPr>
          <a:xfrm>
            <a:off x="908791" y="884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38C38B-FEEB-74A9-C84C-022B5576E350}"/>
              </a:ext>
            </a:extLst>
          </p:cNvPr>
          <p:cNvSpPr txBox="1"/>
          <p:nvPr/>
        </p:nvSpPr>
        <p:spPr>
          <a:xfrm>
            <a:off x="1014099" y="184217"/>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A3C4E8B-063B-B65D-B42C-B727D558D339}"/>
              </a:ext>
            </a:extLst>
          </p:cNvPr>
          <p:cNvSpPr txBox="1"/>
          <p:nvPr/>
        </p:nvSpPr>
        <p:spPr>
          <a:xfrm>
            <a:off x="1127793" y="40560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0A3201B-1292-734C-C24D-1FE8FEE567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roup 12">
            <a:extLst>
              <a:ext uri="{FF2B5EF4-FFF2-40B4-BE49-F238E27FC236}">
                <a16:creationId xmlns:a16="http://schemas.microsoft.com/office/drawing/2014/main" id="{C22E59A1-5A87-1F0A-8958-1AC4ED013120}"/>
              </a:ext>
            </a:extLst>
          </p:cNvPr>
          <p:cNvGrpSpPr/>
          <p:nvPr/>
        </p:nvGrpSpPr>
        <p:grpSpPr>
          <a:xfrm>
            <a:off x="292624" y="1310694"/>
            <a:ext cx="11659369" cy="2766864"/>
            <a:chOff x="462386" y="2262805"/>
            <a:chExt cx="6863689" cy="3596974"/>
          </a:xfrm>
        </p:grpSpPr>
        <p:sp>
          <p:nvSpPr>
            <p:cNvPr id="2" name="Shape 1"/>
            <p:cNvSpPr/>
            <p:nvPr/>
          </p:nvSpPr>
          <p:spPr>
            <a:xfrm>
              <a:off x="462386" y="2262805"/>
              <a:ext cx="6863689" cy="3587145"/>
            </a:xfrm>
            <a:prstGeom prst="roundRect">
              <a:avLst>
                <a:gd name="adj" fmla="val 3340"/>
              </a:avLst>
            </a:prstGeom>
            <a:solidFill>
              <a:srgbClr val="3257B8"/>
            </a:solidFill>
            <a:ln/>
          </p:spPr>
          <p:txBody>
            <a:bodyPr/>
            <a:lstStyle/>
            <a:p>
              <a:endParaRPr lang="en-US" sz="1600"/>
            </a:p>
          </p:txBody>
        </p:sp>
        <p:sp>
          <p:nvSpPr>
            <p:cNvPr id="4" name="Text 2"/>
            <p:cNvSpPr/>
            <p:nvPr/>
          </p:nvSpPr>
          <p:spPr>
            <a:xfrm>
              <a:off x="4109799" y="2632472"/>
              <a:ext cx="2907863" cy="310158"/>
            </a:xfrm>
            <a:prstGeom prst="rect">
              <a:avLst/>
            </a:prstGeom>
            <a:noFill/>
            <a:ln/>
          </p:spPr>
          <p:txBody>
            <a:bodyPr wrap="none" lIns="0" tIns="0" rIns="0" bIns="0" rtlCol="0" anchor="t"/>
            <a:lstStyle/>
            <a:p>
              <a:pPr marL="0" indent="0" algn="r" rtl="1">
                <a:lnSpc>
                  <a:spcPts val="2400"/>
                </a:lnSpc>
                <a:buNone/>
              </a:pPr>
              <a:r>
                <a:rPr lang="en-US" sz="1600" b="1" dirty="0">
                  <a:solidFill>
                    <a:srgbClr val="FFFFFF"/>
                  </a:solidFill>
                  <a:latin typeface="Alexandria Bold" pitchFamily="34" charset="0"/>
                  <a:ea typeface="Alexandria Bold" pitchFamily="34" charset="-122"/>
                  <a:cs typeface="Alexandria Bold" pitchFamily="34" charset="-120"/>
                </a:rPr>
                <a:t>نظرية </a:t>
              </a:r>
              <a:r>
                <a:rPr lang="en-US" sz="1600" b="1">
                  <a:solidFill>
                    <a:srgbClr val="FFFFFF"/>
                  </a:solidFill>
                  <a:latin typeface="Alexandria Bold" pitchFamily="34" charset="0"/>
                  <a:ea typeface="Alexandria Bold" pitchFamily="34" charset="-122"/>
                  <a:cs typeface="Alexandria Bold" pitchFamily="34" charset="-120"/>
                </a:rPr>
                <a:t>تحديد الذات</a:t>
              </a:r>
              <a:endParaRPr lang="en-US" sz="1600" dirty="0"/>
            </a:p>
          </p:txBody>
        </p:sp>
        <p:sp>
          <p:nvSpPr>
            <p:cNvPr id="8" name="Text 3"/>
            <p:cNvSpPr/>
            <p:nvPr/>
          </p:nvSpPr>
          <p:spPr>
            <a:xfrm>
              <a:off x="606629" y="3140988"/>
              <a:ext cx="6528067" cy="635078"/>
            </a:xfrm>
            <a:prstGeom prst="rect">
              <a:avLst/>
            </a:prstGeom>
            <a:noFill/>
            <a:ln/>
          </p:spPr>
          <p:txBody>
            <a:bodyPr wrap="square" lIns="0" tIns="0" rIns="0" bIns="0" rtlCol="0" anchor="t"/>
            <a:lstStyle/>
            <a:p>
              <a:pPr marL="0" indent="0" algn="just" rtl="1">
                <a:lnSpc>
                  <a:spcPts val="2500"/>
                </a:lnSpc>
                <a:buNone/>
              </a:pPr>
              <a:r>
                <a:rPr lang="en-US" sz="1600" dirty="0">
                  <a:solidFill>
                    <a:srgbClr val="FFFFFF"/>
                  </a:solidFill>
                  <a:latin typeface="Alexandria" pitchFamily="34" charset="0"/>
                  <a:ea typeface="Alexandria" pitchFamily="34" charset="-122"/>
                  <a:cs typeface="Alexandria" pitchFamily="34" charset="-120"/>
                </a:rPr>
                <a:t>وضع Deci &amp; Ryan نظريتهم الشهيرة في تحديد الذات التي تُحدد ثلاثة احتياجات نفسية جوهرية يجب إشباعها للتحفيز المستدام:</a:t>
              </a:r>
              <a:endParaRPr lang="en-US" sz="1600" dirty="0"/>
            </a:p>
          </p:txBody>
        </p:sp>
        <p:sp>
          <p:nvSpPr>
            <p:cNvPr id="9" name="Text 4"/>
            <p:cNvSpPr/>
            <p:nvPr/>
          </p:nvSpPr>
          <p:spPr>
            <a:xfrm>
              <a:off x="879419" y="3936957"/>
              <a:ext cx="6168390" cy="1091446"/>
            </a:xfrm>
            <a:prstGeom prst="rect">
              <a:avLst/>
            </a:prstGeom>
            <a:noFill/>
            <a:ln/>
          </p:spPr>
          <p:txBody>
            <a:bodyPr wrap="square" lIns="0" tIns="0" rIns="0" bIns="0" rtlCol="0" anchor="t"/>
            <a:lstStyle/>
            <a:p>
              <a:pPr marL="342900" indent="-342900" algn="r" rtl="1">
                <a:lnSpc>
                  <a:spcPts val="2500"/>
                </a:lnSpc>
                <a:buSzPct val="100000"/>
                <a:buChar char="•"/>
              </a:pPr>
              <a:r>
                <a:rPr lang="en-US" sz="1600" b="1" dirty="0">
                  <a:solidFill>
                    <a:srgbClr val="FFFFFF"/>
                  </a:solidFill>
                  <a:latin typeface="Alexandria" pitchFamily="34" charset="0"/>
                  <a:ea typeface="Alexandria" pitchFamily="34" charset="-122"/>
                  <a:cs typeface="Alexandria" pitchFamily="34" charset="-120"/>
                </a:rPr>
                <a:t>الكفاءة (Competence</a:t>
              </a:r>
              <a:r>
                <a:rPr lang="en-US" sz="1600" b="1">
                  <a:solidFill>
                    <a:srgbClr val="FFFFFF"/>
                  </a:solidFill>
                  <a:latin typeface="Alexandria" pitchFamily="34" charset="0"/>
                  <a:ea typeface="Alexandria" pitchFamily="34" charset="-122"/>
                  <a:cs typeface="Alexandria" pitchFamily="34" charset="-120"/>
                </a:rPr>
                <a:t>):</a:t>
              </a:r>
              <a:r>
                <a:rPr lang="en-US" sz="1600">
                  <a:solidFill>
                    <a:srgbClr val="FFFFFF"/>
                  </a:solidFill>
                  <a:latin typeface="Alexandria" pitchFamily="34" charset="0"/>
                  <a:ea typeface="Alexandria" pitchFamily="34" charset="-122"/>
                  <a:cs typeface="Alexandria" pitchFamily="34" charset="-120"/>
                </a:rPr>
                <a:t> </a:t>
              </a:r>
              <a:r>
                <a:rPr lang="ar-EG" sz="1600">
                  <a:solidFill>
                    <a:srgbClr val="FFFFFF"/>
                  </a:solidFill>
                  <a:latin typeface="Alexandria" pitchFamily="34" charset="0"/>
                  <a:ea typeface="Alexandria" pitchFamily="34" charset="-122"/>
                  <a:cs typeface="Alexandria" pitchFamily="34" charset="-120"/>
                </a:rPr>
                <a:t> </a:t>
              </a:r>
              <a:r>
                <a:rPr lang="en-US" sz="1600">
                  <a:solidFill>
                    <a:srgbClr val="FFFFFF"/>
                  </a:solidFill>
                  <a:latin typeface="Alexandria" pitchFamily="34" charset="0"/>
                  <a:ea typeface="Alexandria" pitchFamily="34" charset="-122"/>
                  <a:cs typeface="Alexandria" pitchFamily="34" charset="-120"/>
                </a:rPr>
                <a:t>الشعور </a:t>
              </a:r>
              <a:r>
                <a:rPr lang="en-US" sz="1600" dirty="0">
                  <a:solidFill>
                    <a:srgbClr val="FFFFFF"/>
                  </a:solidFill>
                  <a:latin typeface="Alexandria" pitchFamily="34" charset="0"/>
                  <a:ea typeface="Alexandria" pitchFamily="34" charset="-122"/>
                  <a:cs typeface="Alexandria" pitchFamily="34" charset="-120"/>
                </a:rPr>
                <a:t>بالقدرة والتقدم والنمو</a:t>
              </a:r>
              <a:endParaRPr lang="en-US" sz="1600" dirty="0"/>
            </a:p>
            <a:p>
              <a:pPr marL="342900" indent="-342900" algn="r" rtl="1">
                <a:lnSpc>
                  <a:spcPts val="2500"/>
                </a:lnSpc>
                <a:buSzPct val="100000"/>
                <a:buChar char="•"/>
              </a:pPr>
              <a:r>
                <a:rPr lang="en-US" sz="1600" b="1" dirty="0">
                  <a:solidFill>
                    <a:srgbClr val="FFFFFF"/>
                  </a:solidFill>
                  <a:latin typeface="Alexandria" pitchFamily="34" charset="0"/>
                  <a:ea typeface="Alexandria" pitchFamily="34" charset="-122"/>
                  <a:cs typeface="Alexandria" pitchFamily="34" charset="-120"/>
                </a:rPr>
                <a:t>الاستقلالية (Autonomy</a:t>
              </a:r>
              <a:r>
                <a:rPr lang="en-US" sz="1600" b="1">
                  <a:solidFill>
                    <a:srgbClr val="FFFFFF"/>
                  </a:solidFill>
                  <a:latin typeface="Alexandria" pitchFamily="34" charset="0"/>
                  <a:ea typeface="Alexandria" pitchFamily="34" charset="-122"/>
                  <a:cs typeface="Alexandria" pitchFamily="34" charset="-120"/>
                </a:rPr>
                <a:t>):</a:t>
              </a:r>
              <a:r>
                <a:rPr lang="en-US" sz="1600">
                  <a:solidFill>
                    <a:srgbClr val="FFFFFF"/>
                  </a:solidFill>
                  <a:latin typeface="Alexandria" pitchFamily="34" charset="0"/>
                  <a:ea typeface="Alexandria" pitchFamily="34" charset="-122"/>
                  <a:cs typeface="Alexandria" pitchFamily="34" charset="-120"/>
                </a:rPr>
                <a:t> </a:t>
              </a:r>
              <a:r>
                <a:rPr lang="ar-EG" sz="1600">
                  <a:solidFill>
                    <a:srgbClr val="FFFFFF"/>
                  </a:solidFill>
                  <a:latin typeface="Alexandria" pitchFamily="34" charset="0"/>
                  <a:ea typeface="Alexandria" pitchFamily="34" charset="-122"/>
                  <a:cs typeface="Alexandria" pitchFamily="34" charset="-120"/>
                </a:rPr>
                <a:t> </a:t>
              </a:r>
              <a:r>
                <a:rPr lang="en-US" sz="1600">
                  <a:solidFill>
                    <a:srgbClr val="FFFFFF"/>
                  </a:solidFill>
                  <a:latin typeface="Alexandria" pitchFamily="34" charset="0"/>
                  <a:ea typeface="Alexandria" pitchFamily="34" charset="-122"/>
                  <a:cs typeface="Alexandria" pitchFamily="34" charset="-120"/>
                </a:rPr>
                <a:t>الشعور </a:t>
              </a:r>
              <a:r>
                <a:rPr lang="en-US" sz="1600" dirty="0">
                  <a:solidFill>
                    <a:srgbClr val="FFFFFF"/>
                  </a:solidFill>
                  <a:latin typeface="Alexandria" pitchFamily="34" charset="0"/>
                  <a:ea typeface="Alexandria" pitchFamily="34" charset="-122"/>
                  <a:cs typeface="Alexandria" pitchFamily="34" charset="-120"/>
                </a:rPr>
                <a:t>بالتحكم في الاختيارات</a:t>
              </a:r>
              <a:endParaRPr lang="en-US" sz="1600" dirty="0"/>
            </a:p>
            <a:p>
              <a:pPr marL="342900" indent="-342900" algn="r" rtl="1">
                <a:lnSpc>
                  <a:spcPts val="2500"/>
                </a:lnSpc>
                <a:buSzPct val="100000"/>
                <a:buChar char="•"/>
              </a:pPr>
              <a:r>
                <a:rPr lang="en-US" sz="1600" b="1" dirty="0">
                  <a:solidFill>
                    <a:srgbClr val="FFFFFF"/>
                  </a:solidFill>
                  <a:latin typeface="Alexandria" pitchFamily="34" charset="0"/>
                  <a:ea typeface="Alexandria" pitchFamily="34" charset="-122"/>
                  <a:cs typeface="Alexandria" pitchFamily="34" charset="-120"/>
                </a:rPr>
                <a:t>الانتماء (Relatedness</a:t>
              </a:r>
              <a:r>
                <a:rPr lang="en-US" sz="1600" b="1">
                  <a:solidFill>
                    <a:srgbClr val="FFFFFF"/>
                  </a:solidFill>
                  <a:latin typeface="Alexandria" pitchFamily="34" charset="0"/>
                  <a:ea typeface="Alexandria" pitchFamily="34" charset="-122"/>
                  <a:cs typeface="Alexandria" pitchFamily="34" charset="-120"/>
                </a:rPr>
                <a:t>):</a:t>
              </a:r>
              <a:r>
                <a:rPr lang="en-US" sz="1600">
                  <a:solidFill>
                    <a:srgbClr val="FFFFFF"/>
                  </a:solidFill>
                  <a:latin typeface="Alexandria" pitchFamily="34" charset="0"/>
                  <a:ea typeface="Alexandria" pitchFamily="34" charset="-122"/>
                  <a:cs typeface="Alexandria" pitchFamily="34" charset="-120"/>
                </a:rPr>
                <a:t> </a:t>
              </a:r>
              <a:r>
                <a:rPr lang="ar-EG" sz="1600">
                  <a:solidFill>
                    <a:srgbClr val="FFFFFF"/>
                  </a:solidFill>
                  <a:latin typeface="Alexandria" pitchFamily="34" charset="0"/>
                  <a:ea typeface="Alexandria" pitchFamily="34" charset="-122"/>
                  <a:cs typeface="Alexandria" pitchFamily="34" charset="-120"/>
                </a:rPr>
                <a:t> </a:t>
              </a:r>
              <a:r>
                <a:rPr lang="en-US" sz="1600">
                  <a:solidFill>
                    <a:srgbClr val="FFFFFF"/>
                  </a:solidFill>
                  <a:latin typeface="Alexandria" pitchFamily="34" charset="0"/>
                  <a:ea typeface="Alexandria" pitchFamily="34" charset="-122"/>
                  <a:cs typeface="Alexandria" pitchFamily="34" charset="-120"/>
                </a:rPr>
                <a:t>الشعور </a:t>
              </a:r>
              <a:r>
                <a:rPr lang="en-US" sz="1600" dirty="0">
                  <a:solidFill>
                    <a:srgbClr val="FFFFFF"/>
                  </a:solidFill>
                  <a:latin typeface="Alexandria" pitchFamily="34" charset="0"/>
                  <a:ea typeface="Alexandria" pitchFamily="34" charset="-122"/>
                  <a:cs typeface="Alexandria" pitchFamily="34" charset="-120"/>
                </a:rPr>
                <a:t>بالتواصل والمجتمع</a:t>
              </a:r>
              <a:endParaRPr lang="en-US" sz="1600" dirty="0"/>
            </a:p>
          </p:txBody>
        </p:sp>
        <p:sp>
          <p:nvSpPr>
            <p:cNvPr id="11" name="Text 5"/>
            <p:cNvSpPr/>
            <p:nvPr/>
          </p:nvSpPr>
          <p:spPr>
            <a:xfrm>
              <a:off x="732237" y="5224701"/>
              <a:ext cx="6528067" cy="635078"/>
            </a:xfrm>
            <a:prstGeom prst="rect">
              <a:avLst/>
            </a:prstGeom>
            <a:noFill/>
            <a:ln/>
          </p:spPr>
          <p:txBody>
            <a:bodyPr wrap="square" lIns="0" tIns="0" rIns="0" bIns="0" rtlCol="0" anchor="t"/>
            <a:lstStyle/>
            <a:p>
              <a:pPr marL="0" indent="0" algn="r" rtl="1">
                <a:lnSpc>
                  <a:spcPts val="2500"/>
                </a:lnSpc>
                <a:buNone/>
              </a:pPr>
              <a:r>
                <a:rPr lang="en-US" sz="1600" dirty="0">
                  <a:solidFill>
                    <a:srgbClr val="FFFFFF"/>
                  </a:solidFill>
                  <a:latin typeface="Alexandria" pitchFamily="34" charset="0"/>
                  <a:ea typeface="Alexandria" pitchFamily="34" charset="-122"/>
                  <a:cs typeface="Alexandria" pitchFamily="34" charset="-120"/>
                </a:rPr>
                <a:t>يُعالج التلعيب المصمم جيدًا هذه الاحتياجات الثلاثة معًا، مما يُولّد تحفيزًا داخليًا حقيقيًا لا مجرد استجابة ظرفية لحوافز خارجية.</a:t>
              </a:r>
              <a:endParaRPr lang="en-US" sz="1600" dirty="0"/>
            </a:p>
          </p:txBody>
        </p:sp>
      </p:grpSp>
      <p:grpSp>
        <p:nvGrpSpPr>
          <p:cNvPr id="14" name="Group 13">
            <a:extLst>
              <a:ext uri="{FF2B5EF4-FFF2-40B4-BE49-F238E27FC236}">
                <a16:creationId xmlns:a16="http://schemas.microsoft.com/office/drawing/2014/main" id="{7678C5AD-0CDA-F171-96BA-375E2390B2A6}"/>
              </a:ext>
            </a:extLst>
          </p:cNvPr>
          <p:cNvGrpSpPr/>
          <p:nvPr/>
        </p:nvGrpSpPr>
        <p:grpSpPr>
          <a:xfrm>
            <a:off x="240007" y="4070311"/>
            <a:ext cx="11659368" cy="2598258"/>
            <a:chOff x="7564874" y="3140988"/>
            <a:chExt cx="6279356" cy="3393638"/>
          </a:xfrm>
        </p:grpSpPr>
        <p:sp>
          <p:nvSpPr>
            <p:cNvPr id="12" name="Text 7"/>
            <p:cNvSpPr/>
            <p:nvPr/>
          </p:nvSpPr>
          <p:spPr>
            <a:xfrm>
              <a:off x="7564874" y="3140988"/>
              <a:ext cx="6279356" cy="952619"/>
            </a:xfrm>
            <a:prstGeom prst="rect">
              <a:avLst/>
            </a:prstGeom>
            <a:noFill/>
            <a:ln/>
          </p:spPr>
          <p:txBody>
            <a:bodyPr wrap="square" lIns="0" tIns="0" rIns="0" bIns="0" rtlCol="0" anchor="t"/>
            <a:lstStyle/>
            <a:p>
              <a:pPr marL="0" indent="0" algn="just" rtl="1">
                <a:lnSpc>
                  <a:spcPts val="2500"/>
                </a:lnSpc>
                <a:buNone/>
              </a:pPr>
              <a:r>
                <a:rPr lang="en-US" sz="1600" b="1" dirty="0">
                  <a:solidFill>
                    <a:srgbClr val="15213F"/>
                  </a:solidFill>
                  <a:latin typeface="Alexandria" pitchFamily="34" charset="0"/>
                  <a:ea typeface="Alexandria" pitchFamily="34" charset="-122"/>
                  <a:cs typeface="Alexandria" pitchFamily="34" charset="-120"/>
                </a:rPr>
                <a:t>التعزيز المتقطع (Variable Ratio </a:t>
              </a:r>
              <a:r>
                <a:rPr lang="en-US" sz="1600" b="1">
                  <a:solidFill>
                    <a:srgbClr val="15213F"/>
                  </a:solidFill>
                  <a:latin typeface="Alexandria" pitchFamily="34" charset="0"/>
                  <a:ea typeface="Alexandria" pitchFamily="34" charset="-122"/>
                  <a:cs typeface="Alexandria" pitchFamily="34" charset="-120"/>
                </a:rPr>
                <a:t>Reinforcement)</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من </a:t>
              </a:r>
              <a:r>
                <a:rPr lang="en-US" sz="1600" dirty="0">
                  <a:solidFill>
                    <a:srgbClr val="15213F"/>
                  </a:solidFill>
                  <a:latin typeface="Alexandria" pitchFamily="34" charset="0"/>
                  <a:ea typeface="Alexandria" pitchFamily="34" charset="-122"/>
                  <a:cs typeface="Alexandria" pitchFamily="34" charset="-120"/>
                </a:rPr>
                <a:t>أقوى أساليب الشرطة الأداتية، يُستخدم في أنظمة المكافآت غير المتوقعة لزيادة التعلق بالتجربة.</a:t>
              </a:r>
              <a:endParaRPr lang="en-US" sz="1600" dirty="0"/>
            </a:p>
          </p:txBody>
        </p:sp>
        <p:sp>
          <p:nvSpPr>
            <p:cNvPr id="15" name="Text 8"/>
            <p:cNvSpPr/>
            <p:nvPr/>
          </p:nvSpPr>
          <p:spPr>
            <a:xfrm>
              <a:off x="7564874" y="4272201"/>
              <a:ext cx="6279356" cy="635079"/>
            </a:xfrm>
            <a:prstGeom prst="rect">
              <a:avLst/>
            </a:prstGeom>
            <a:noFill/>
            <a:ln/>
          </p:spPr>
          <p:txBody>
            <a:bodyPr wrap="square" lIns="0" tIns="0" rIns="0" bIns="0" rtlCol="0" anchor="t"/>
            <a:lstStyle/>
            <a:p>
              <a:pPr marL="0" indent="0" algn="r" rtl="1">
                <a:lnSpc>
                  <a:spcPts val="2500"/>
                </a:lnSpc>
                <a:buNone/>
              </a:pPr>
              <a:r>
                <a:rPr lang="en-US" sz="1600" b="1" dirty="0">
                  <a:solidFill>
                    <a:srgbClr val="15213F"/>
                  </a:solidFill>
                  <a:latin typeface="Alexandria" pitchFamily="34" charset="0"/>
                  <a:ea typeface="Alexandria" pitchFamily="34" charset="-122"/>
                  <a:cs typeface="Alexandria" pitchFamily="34" charset="-120"/>
                </a:rPr>
                <a:t>تأثير المواهب المُمنوحة (Endowed </a:t>
              </a:r>
              <a:r>
                <a:rPr lang="en-US" sz="1600" b="1">
                  <a:solidFill>
                    <a:srgbClr val="15213F"/>
                  </a:solidFill>
                  <a:latin typeface="Alexandria" pitchFamily="34" charset="0"/>
                  <a:ea typeface="Alexandria" pitchFamily="34" charset="-122"/>
                  <a:cs typeface="Alexandria" pitchFamily="34" charset="-120"/>
                </a:rPr>
                <a:t>Progress)</a:t>
              </a:r>
              <a:r>
                <a:rPr lang="en-US" sz="1600">
                  <a:solidFill>
                    <a:srgbClr val="15213F"/>
                  </a:solidFill>
                  <a:latin typeface="Alexandria" pitchFamily="34" charset="0"/>
                  <a:ea typeface="Alexandria" pitchFamily="34" charset="-122"/>
                  <a:cs typeface="Alexandria" pitchFamily="34" charset="-120"/>
                </a:rPr>
                <a:t>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منح </a:t>
              </a:r>
              <a:r>
                <a:rPr lang="en-US" sz="1600" dirty="0">
                  <a:solidFill>
                    <a:srgbClr val="15213F"/>
                  </a:solidFill>
                  <a:latin typeface="Alexandria" pitchFamily="34" charset="0"/>
                  <a:ea typeface="Alexandria" pitchFamily="34" charset="-122"/>
                  <a:cs typeface="Alexandria" pitchFamily="34" charset="-120"/>
                </a:rPr>
                <a:t>المستخدمين نقاط بداية يُحفّزهم على إكمال المهمة لعدم خسارة ما أُنجز.</a:t>
              </a:r>
              <a:endParaRPr lang="en-US" sz="1600" dirty="0"/>
            </a:p>
          </p:txBody>
        </p:sp>
        <p:sp>
          <p:nvSpPr>
            <p:cNvPr id="16" name="Text 9"/>
            <p:cNvSpPr/>
            <p:nvPr/>
          </p:nvSpPr>
          <p:spPr>
            <a:xfrm>
              <a:off x="7564874" y="5085874"/>
              <a:ext cx="6279356" cy="635079"/>
            </a:xfrm>
            <a:prstGeom prst="rect">
              <a:avLst/>
            </a:prstGeom>
            <a:noFill/>
            <a:ln/>
          </p:spPr>
          <p:txBody>
            <a:bodyPr wrap="square" lIns="0" tIns="0" rIns="0" bIns="0" rtlCol="0" anchor="t"/>
            <a:lstStyle/>
            <a:p>
              <a:pPr algn="just" rtl="1">
                <a:lnSpc>
                  <a:spcPts val="2500"/>
                </a:lnSpc>
              </a:pPr>
              <a:r>
                <a:rPr lang="en-US" sz="1600" b="1" dirty="0">
                  <a:solidFill>
                    <a:srgbClr val="15213F"/>
                  </a:solidFill>
                  <a:latin typeface="Alexandria" pitchFamily="34" charset="0"/>
                  <a:ea typeface="Alexandria" pitchFamily="34" charset="-122"/>
                  <a:cs typeface="Alexandria" pitchFamily="34" charset="-120"/>
                </a:rPr>
                <a:t>النفور من </a:t>
              </a:r>
              <a:r>
                <a:rPr lang="en-US" sz="1600" b="1">
                  <a:solidFill>
                    <a:srgbClr val="15213F"/>
                  </a:solidFill>
                  <a:latin typeface="Alexandria" pitchFamily="34" charset="0"/>
                  <a:ea typeface="Alexandria" pitchFamily="34" charset="-122"/>
                  <a:cs typeface="Alexandria" pitchFamily="34" charset="-120"/>
                </a:rPr>
                <a:t>الخسارة (Loss Aversion) </a:t>
              </a:r>
              <a:r>
                <a:rPr lang="ar-EG" sz="1600" b="1">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توظيف </a:t>
              </a:r>
              <a:r>
                <a:rPr lang="en-US" sz="1600" dirty="0">
                  <a:solidFill>
                    <a:srgbClr val="15213F"/>
                  </a:solidFill>
                  <a:latin typeface="Alexandria" pitchFamily="34" charset="0"/>
                  <a:ea typeface="Alexandria" pitchFamily="34" charset="-122"/>
                  <a:cs typeface="Alexandria" pitchFamily="34" charset="-120"/>
                </a:rPr>
                <a:t>مبدأ كانيمان وتفيرسكي عبر تصميم تحديات يُخسر المستخدم مكاسبه إذا أهمل المشاركة.</a:t>
              </a:r>
              <a:endParaRPr lang="en-US" sz="1600" dirty="0"/>
            </a:p>
          </p:txBody>
        </p:sp>
        <p:sp>
          <p:nvSpPr>
            <p:cNvPr id="17" name="Text 10"/>
            <p:cNvSpPr/>
            <p:nvPr/>
          </p:nvSpPr>
          <p:spPr>
            <a:xfrm>
              <a:off x="7564874" y="5899547"/>
              <a:ext cx="6279356" cy="635079"/>
            </a:xfrm>
            <a:prstGeom prst="rect">
              <a:avLst/>
            </a:prstGeom>
            <a:noFill/>
            <a:ln/>
          </p:spPr>
          <p:txBody>
            <a:bodyPr wrap="square" lIns="0" tIns="0" rIns="0" bIns="0" rtlCol="0" anchor="t"/>
            <a:lstStyle/>
            <a:p>
              <a:pPr marL="0" indent="0" algn="r" rtl="1">
                <a:lnSpc>
                  <a:spcPts val="2500"/>
                </a:lnSpc>
                <a:buNone/>
              </a:pPr>
              <a:r>
                <a:rPr lang="en-US" sz="1600" b="1" dirty="0">
                  <a:solidFill>
                    <a:srgbClr val="15213F"/>
                  </a:solidFill>
                  <a:latin typeface="Alexandria" pitchFamily="34" charset="0"/>
                  <a:ea typeface="Alexandria" pitchFamily="34" charset="-122"/>
                  <a:cs typeface="Alexandria" pitchFamily="34" charset="-120"/>
                </a:rPr>
                <a:t>التحقق الاجتماعي (Social </a:t>
              </a:r>
              <a:r>
                <a:rPr lang="en-US" sz="1600" b="1">
                  <a:solidFill>
                    <a:srgbClr val="15213F"/>
                  </a:solidFill>
                  <a:latin typeface="Alexandria" pitchFamily="34" charset="0"/>
                  <a:ea typeface="Alexandria" pitchFamily="34" charset="-122"/>
                  <a:cs typeface="Alexandria" pitchFamily="34" charset="-120"/>
                </a:rPr>
                <a:t>Proof)</a:t>
              </a:r>
              <a:r>
                <a:rPr lang="en-US" sz="1600">
                  <a:solidFill>
                    <a:srgbClr val="15213F"/>
                  </a:solidFill>
                  <a:latin typeface="Alexandria" pitchFamily="34" charset="0"/>
                  <a:ea typeface="Alexandria" pitchFamily="34" charset="-122"/>
                  <a:cs typeface="Alexandria" pitchFamily="34" charset="-120"/>
                </a:rPr>
                <a:t>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ترتيبات </a:t>
              </a:r>
              <a:r>
                <a:rPr lang="en-US" sz="1600" dirty="0">
                  <a:solidFill>
                    <a:srgbClr val="15213F"/>
                  </a:solidFill>
                  <a:latin typeface="Alexandria" pitchFamily="34" charset="0"/>
                  <a:ea typeface="Alexandria" pitchFamily="34" charset="-122"/>
                  <a:cs typeface="Alexandria" pitchFamily="34" charset="-120"/>
                </a:rPr>
                <a:t>المتصدرين والمكافآت الاجتماعية تُفعّل الميل الفطري للانتماء والمقارنة الاجتماعية.</a:t>
              </a:r>
              <a:endParaRPr lang="en-US" sz="1600" dirty="0"/>
            </a:p>
          </p:txBody>
        </p:sp>
      </p:grpSp>
    </p:spTree>
    <p:extLst>
      <p:ext uri="{BB962C8B-B14F-4D97-AF65-F5344CB8AC3E}">
        <p14:creationId xmlns:p14="http://schemas.microsoft.com/office/powerpoint/2010/main" val="31331992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8A8F6-1270-2BF6-24AD-DB954B3892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3880FF-D801-381F-77ED-F8C6CBA907A7}"/>
              </a:ext>
            </a:extLst>
          </p:cNvPr>
          <p:cNvSpPr/>
          <p:nvPr/>
        </p:nvSpPr>
        <p:spPr>
          <a:xfrm>
            <a:off x="367991" y="1428231"/>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FC17C2A-4460-25C6-21B2-8534D5431581}"/>
              </a:ext>
            </a:extLst>
          </p:cNvPr>
          <p:cNvSpPr txBox="1"/>
          <p:nvPr/>
        </p:nvSpPr>
        <p:spPr>
          <a:xfrm>
            <a:off x="2313248" y="514915"/>
            <a:ext cx="7622489" cy="523220"/>
          </a:xfrm>
          <a:prstGeom prst="rect">
            <a:avLst/>
          </a:prstGeom>
          <a:noFill/>
        </p:spPr>
        <p:txBody>
          <a:bodyPr wrap="square" rtlCol="0">
            <a:spAutoFit/>
          </a:bodyPr>
          <a:lstStyle/>
          <a:p>
            <a:r>
              <a:rPr lang="ar-EG" sz="2800" b="1">
                <a:latin typeface="Alexandria" charset="0"/>
                <a:cs typeface="Alexandria" charset="0"/>
              </a:rPr>
              <a:t>نماذج التلعيب في العلاقات العامة الرقمية</a:t>
            </a:r>
          </a:p>
        </p:txBody>
      </p:sp>
      <p:sp>
        <p:nvSpPr>
          <p:cNvPr id="5" name="Rectangle 4">
            <a:extLst>
              <a:ext uri="{FF2B5EF4-FFF2-40B4-BE49-F238E27FC236}">
                <a16:creationId xmlns:a16="http://schemas.microsoft.com/office/drawing/2014/main" id="{DFBC377B-6B92-6949-2220-7E3CDF9BAE6C}"/>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424200D-9A58-5F18-AC46-583223B2F93E}"/>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8E78E1D-416D-1D72-C7B9-4D6FCC922C89}"/>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585A6A7-C67E-7C38-73DD-0DA274535D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roup 12">
            <a:extLst>
              <a:ext uri="{FF2B5EF4-FFF2-40B4-BE49-F238E27FC236}">
                <a16:creationId xmlns:a16="http://schemas.microsoft.com/office/drawing/2014/main" id="{E7447740-2E6E-94A6-F24E-85BF41459B24}"/>
              </a:ext>
            </a:extLst>
          </p:cNvPr>
          <p:cNvGrpSpPr/>
          <p:nvPr/>
        </p:nvGrpSpPr>
        <p:grpSpPr>
          <a:xfrm>
            <a:off x="661491" y="1680915"/>
            <a:ext cx="10869018" cy="2979837"/>
            <a:chOff x="661492" y="1872853"/>
            <a:chExt cx="10869018" cy="2979837"/>
          </a:xfrm>
        </p:grpSpPr>
        <p:pic>
          <p:nvPicPr>
            <p:cNvPr id="2" name="Image 0" descr="preencoded.png"/>
            <p:cNvPicPr>
              <a:picLocks noChangeAspect="1"/>
            </p:cNvPicPr>
            <p:nvPr/>
          </p:nvPicPr>
          <p:blipFill>
            <a:blip r:embed="rId3"/>
            <a:stretch>
              <a:fillRect/>
            </a:stretch>
          </p:blipFill>
          <p:spPr>
            <a:xfrm>
              <a:off x="661492" y="1872853"/>
              <a:ext cx="10869018" cy="2979837"/>
            </a:xfrm>
            <a:prstGeom prst="rect">
              <a:avLst/>
            </a:prstGeom>
          </p:spPr>
        </p:pic>
        <p:sp>
          <p:nvSpPr>
            <p:cNvPr id="4" name="Text 1"/>
            <p:cNvSpPr/>
            <p:nvPr/>
          </p:nvSpPr>
          <p:spPr>
            <a:xfrm>
              <a:off x="8577813" y="2949623"/>
              <a:ext cx="1642466" cy="588170"/>
            </a:xfrm>
            <a:prstGeom prst="rect">
              <a:avLst/>
            </a:prstGeom>
            <a:noFill/>
            <a:ln/>
          </p:spPr>
          <p:txBody>
            <a:bodyPr wrap="square" lIns="0" tIns="0" rIns="0" bIns="0" rtlCol="0" anchor="t"/>
            <a:lstStyle/>
            <a:p>
              <a:pPr algn="ctr" rtl="1">
                <a:lnSpc>
                  <a:spcPts val="2292"/>
                </a:lnSpc>
              </a:pPr>
              <a:r>
                <a:rPr lang="en-US" sz="1833" b="1" dirty="0">
                  <a:solidFill>
                    <a:srgbClr val="15213F"/>
                  </a:solidFill>
                  <a:latin typeface="Alexandria Bold" pitchFamily="34" charset="0"/>
                  <a:ea typeface="Alexandria Bold" pitchFamily="34" charset="-122"/>
                  <a:cs typeface="Alexandria Bold" pitchFamily="34" charset="-120"/>
                </a:rPr>
                <a:t>التصميم الاستراتيجي</a:t>
              </a:r>
              <a:endParaRPr lang="en-US" sz="1833" dirty="0"/>
            </a:p>
          </p:txBody>
        </p:sp>
        <p:sp>
          <p:nvSpPr>
            <p:cNvPr id="8" name="Text 2"/>
            <p:cNvSpPr/>
            <p:nvPr/>
          </p:nvSpPr>
          <p:spPr>
            <a:xfrm>
              <a:off x="8577813" y="3621445"/>
              <a:ext cx="1642466" cy="705804"/>
            </a:xfrm>
            <a:prstGeom prst="rect">
              <a:avLst/>
            </a:prstGeom>
            <a:noFill/>
            <a:ln/>
          </p:spPr>
          <p:txBody>
            <a:bodyPr wrap="square" lIns="0" tIns="0" rIns="0" bIns="0" rtlCol="0" anchor="t"/>
            <a:lstStyle/>
            <a:p>
              <a:pPr algn="ctr" rtl="1">
                <a:lnSpc>
                  <a:spcPts val="1833"/>
                </a:lnSpc>
              </a:pPr>
              <a:r>
                <a:rPr lang="en-US" sz="1458" dirty="0">
                  <a:solidFill>
                    <a:srgbClr val="15213F"/>
                  </a:solidFill>
                  <a:latin typeface="Alexandria" pitchFamily="34" charset="0"/>
                  <a:ea typeface="Alexandria" pitchFamily="34" charset="-122"/>
                  <a:cs typeface="Alexandria" pitchFamily="34" charset="-120"/>
                </a:rPr>
                <a:t>تحديد الأهداف والجمهور وآليات التحفيز</a:t>
              </a:r>
              <a:endParaRPr lang="en-US" sz="1458" dirty="0"/>
            </a:p>
          </p:txBody>
        </p:sp>
        <p:sp>
          <p:nvSpPr>
            <p:cNvPr id="9" name="Text 3"/>
            <p:cNvSpPr/>
            <p:nvPr/>
          </p:nvSpPr>
          <p:spPr>
            <a:xfrm>
              <a:off x="6361063" y="2796698"/>
              <a:ext cx="1642467" cy="294085"/>
            </a:xfrm>
            <a:prstGeom prst="rect">
              <a:avLst/>
            </a:prstGeom>
            <a:noFill/>
            <a:ln/>
          </p:spPr>
          <p:txBody>
            <a:bodyPr wrap="none" lIns="0" tIns="0" rIns="0" bIns="0" rtlCol="0" anchor="t"/>
            <a:lstStyle/>
            <a:p>
              <a:pPr algn="ctr" rtl="1">
                <a:lnSpc>
                  <a:spcPts val="2292"/>
                </a:lnSpc>
              </a:pPr>
              <a:r>
                <a:rPr lang="en-US" sz="1833" b="1" dirty="0">
                  <a:solidFill>
                    <a:srgbClr val="3257B8"/>
                  </a:solidFill>
                  <a:latin typeface="Alexandria Bold" pitchFamily="34" charset="0"/>
                  <a:ea typeface="Alexandria Bold" pitchFamily="34" charset="-122"/>
                  <a:cs typeface="Alexandria Bold" pitchFamily="34" charset="-120"/>
                </a:rPr>
                <a:t>بناء التجربة</a:t>
              </a:r>
              <a:endParaRPr lang="en-US" sz="1833" dirty="0"/>
            </a:p>
          </p:txBody>
        </p:sp>
        <p:sp>
          <p:nvSpPr>
            <p:cNvPr id="11" name="Text 4"/>
            <p:cNvSpPr/>
            <p:nvPr/>
          </p:nvSpPr>
          <p:spPr>
            <a:xfrm>
              <a:off x="6361063" y="3174434"/>
              <a:ext cx="1642467" cy="705805"/>
            </a:xfrm>
            <a:prstGeom prst="rect">
              <a:avLst/>
            </a:prstGeom>
            <a:noFill/>
            <a:ln/>
          </p:spPr>
          <p:txBody>
            <a:bodyPr wrap="square" lIns="0" tIns="0" rIns="0" bIns="0" rtlCol="0" anchor="t"/>
            <a:lstStyle/>
            <a:p>
              <a:pPr algn="ctr" rtl="1">
                <a:lnSpc>
                  <a:spcPts val="1833"/>
                </a:lnSpc>
              </a:pPr>
              <a:r>
                <a:rPr lang="en-US" sz="1458" dirty="0">
                  <a:solidFill>
                    <a:srgbClr val="15213F"/>
                  </a:solidFill>
                  <a:latin typeface="Alexandria" pitchFamily="34" charset="0"/>
                  <a:ea typeface="Alexandria" pitchFamily="34" charset="-122"/>
                  <a:cs typeface="Alexandria" pitchFamily="34" charset="-120"/>
                </a:rPr>
                <a:t>تصميم واجهات وتدفق تفاعلي ومحتوى جذاب</a:t>
              </a:r>
              <a:endParaRPr lang="en-US" sz="1458" dirty="0"/>
            </a:p>
          </p:txBody>
        </p:sp>
        <p:sp>
          <p:nvSpPr>
            <p:cNvPr id="12" name="Text 5"/>
            <p:cNvSpPr/>
            <p:nvPr/>
          </p:nvSpPr>
          <p:spPr>
            <a:xfrm>
              <a:off x="4102490" y="2949623"/>
              <a:ext cx="1642466" cy="294085"/>
            </a:xfrm>
            <a:prstGeom prst="rect">
              <a:avLst/>
            </a:prstGeom>
            <a:noFill/>
            <a:ln/>
          </p:spPr>
          <p:txBody>
            <a:bodyPr wrap="none" lIns="0" tIns="0" rIns="0" bIns="0" rtlCol="0" anchor="t"/>
            <a:lstStyle/>
            <a:p>
              <a:pPr algn="ctr" rtl="1">
                <a:lnSpc>
                  <a:spcPts val="2292"/>
                </a:lnSpc>
              </a:pPr>
              <a:r>
                <a:rPr lang="en-US" sz="1833" b="1" dirty="0">
                  <a:solidFill>
                    <a:srgbClr val="3257B8"/>
                  </a:solidFill>
                  <a:latin typeface="Alexandria Bold" pitchFamily="34" charset="0"/>
                  <a:ea typeface="Alexandria Bold" pitchFamily="34" charset="-122"/>
                  <a:cs typeface="Alexandria Bold" pitchFamily="34" charset="-120"/>
                </a:rPr>
                <a:t>إدارة المشاركة</a:t>
              </a:r>
              <a:endParaRPr lang="en-US" sz="1833" dirty="0"/>
            </a:p>
          </p:txBody>
        </p:sp>
        <p:sp>
          <p:nvSpPr>
            <p:cNvPr id="14" name="Text 6"/>
            <p:cNvSpPr/>
            <p:nvPr/>
          </p:nvSpPr>
          <p:spPr>
            <a:xfrm>
              <a:off x="4102490" y="3327360"/>
              <a:ext cx="1642466" cy="705804"/>
            </a:xfrm>
            <a:prstGeom prst="rect">
              <a:avLst/>
            </a:prstGeom>
            <a:noFill/>
            <a:ln/>
          </p:spPr>
          <p:txBody>
            <a:bodyPr wrap="square" lIns="0" tIns="0" rIns="0" bIns="0" rtlCol="0" anchor="t"/>
            <a:lstStyle/>
            <a:p>
              <a:pPr algn="ctr" rtl="1">
                <a:lnSpc>
                  <a:spcPts val="1833"/>
                </a:lnSpc>
              </a:pPr>
              <a:r>
                <a:rPr lang="en-US" sz="1458" dirty="0">
                  <a:solidFill>
                    <a:srgbClr val="15213F"/>
                  </a:solidFill>
                  <a:latin typeface="Alexandria" pitchFamily="34" charset="0"/>
                  <a:ea typeface="Alexandria" pitchFamily="34" charset="-122"/>
                  <a:cs typeface="Alexandria" pitchFamily="34" charset="-120"/>
                </a:rPr>
                <a:t>تنشيط الجمهور وتحفيز التفاعل المستمر</a:t>
              </a:r>
              <a:endParaRPr lang="en-US" sz="1458" dirty="0"/>
            </a:p>
          </p:txBody>
        </p:sp>
        <p:sp>
          <p:nvSpPr>
            <p:cNvPr id="15" name="Text 7"/>
            <p:cNvSpPr/>
            <p:nvPr/>
          </p:nvSpPr>
          <p:spPr>
            <a:xfrm>
              <a:off x="1864829" y="2502613"/>
              <a:ext cx="1642466" cy="588170"/>
            </a:xfrm>
            <a:prstGeom prst="rect">
              <a:avLst/>
            </a:prstGeom>
            <a:noFill/>
            <a:ln/>
          </p:spPr>
          <p:txBody>
            <a:bodyPr wrap="square" lIns="0" tIns="0" rIns="0" bIns="0" rtlCol="0" anchor="t"/>
            <a:lstStyle/>
            <a:p>
              <a:pPr algn="ctr" rtl="1">
                <a:lnSpc>
                  <a:spcPts val="2292"/>
                </a:lnSpc>
              </a:pPr>
              <a:r>
                <a:rPr lang="en-US" sz="1833" b="1" dirty="0">
                  <a:solidFill>
                    <a:srgbClr val="3257B8"/>
                  </a:solidFill>
                  <a:latin typeface="Alexandria Bold" pitchFamily="34" charset="0"/>
                  <a:ea typeface="Alexandria Bold" pitchFamily="34" charset="-122"/>
                  <a:cs typeface="Alexandria Bold" pitchFamily="34" charset="-120"/>
                </a:rPr>
                <a:t>تحليل والتحسين</a:t>
              </a:r>
              <a:endParaRPr lang="en-US" sz="1833" dirty="0"/>
            </a:p>
          </p:txBody>
        </p:sp>
        <p:sp>
          <p:nvSpPr>
            <p:cNvPr id="16" name="Text 8"/>
            <p:cNvSpPr/>
            <p:nvPr/>
          </p:nvSpPr>
          <p:spPr>
            <a:xfrm>
              <a:off x="1864829" y="3174434"/>
              <a:ext cx="1642466" cy="705805"/>
            </a:xfrm>
            <a:prstGeom prst="rect">
              <a:avLst/>
            </a:prstGeom>
            <a:noFill/>
            <a:ln/>
          </p:spPr>
          <p:txBody>
            <a:bodyPr wrap="square" lIns="0" tIns="0" rIns="0" bIns="0" rtlCol="0" anchor="t"/>
            <a:lstStyle/>
            <a:p>
              <a:pPr algn="ctr" rtl="1">
                <a:lnSpc>
                  <a:spcPts val="1833"/>
                </a:lnSpc>
              </a:pPr>
              <a:r>
                <a:rPr lang="en-US" sz="1458" dirty="0">
                  <a:solidFill>
                    <a:srgbClr val="15213F"/>
                  </a:solidFill>
                  <a:latin typeface="Alexandria" pitchFamily="34" charset="0"/>
                  <a:ea typeface="Alexandria" pitchFamily="34" charset="-122"/>
                  <a:cs typeface="Alexandria" pitchFamily="34" charset="-120"/>
                </a:rPr>
                <a:t>قياس الأداء وتحسين الحوافز والتجربة</a:t>
              </a:r>
              <a:endParaRPr lang="en-US" sz="1458" dirty="0"/>
            </a:p>
          </p:txBody>
        </p:sp>
      </p:grpSp>
      <p:sp>
        <p:nvSpPr>
          <p:cNvPr id="17" name="Text 9"/>
          <p:cNvSpPr/>
          <p:nvPr/>
        </p:nvSpPr>
        <p:spPr>
          <a:xfrm>
            <a:off x="642906" y="4790748"/>
            <a:ext cx="10869018" cy="793849"/>
          </a:xfrm>
          <a:prstGeom prst="rect">
            <a:avLst/>
          </a:prstGeom>
          <a:noFill/>
          <a:ln/>
        </p:spPr>
        <p:txBody>
          <a:bodyPr wrap="square" lIns="0" tIns="0" rIns="0" bIns="0" rtlCol="0" anchor="t"/>
          <a:lstStyle/>
          <a:p>
            <a:pPr algn="just" rtl="1">
              <a:lnSpc>
                <a:spcPct val="150000"/>
              </a:lnSpc>
            </a:pPr>
            <a:r>
              <a:rPr lang="en-US" dirty="0">
                <a:solidFill>
                  <a:srgbClr val="15213F"/>
                </a:solidFill>
                <a:latin typeface="Alexandria" pitchFamily="34" charset="0"/>
                <a:ea typeface="Alexandria" pitchFamily="34" charset="-122"/>
                <a:cs typeface="Alexandria" pitchFamily="34" charset="-120"/>
              </a:rPr>
              <a:t>يسير تطبيق التلعيب في العلاقات العامة الرقمية عبر أربع مراحل متتالية ومترابطة: تبدأ بالتصميم الاستراتيجي الذي يحدد الأهداف والجمهور وآليات التحفيز، ثم بناء التجربة التفاعلية وتطوير المحتوى والبيئة الرقمية، يليها إدارة المشاركة والتحفيز عبر المتابعة الحية وتفعيل المجتمعات، وتُختتم بمرحلة تحليل البيانات والتحسين المستمر.</a:t>
            </a:r>
            <a:endParaRPr lang="en-US" dirty="0"/>
          </a:p>
        </p:txBody>
      </p:sp>
    </p:spTree>
    <p:extLst>
      <p:ext uri="{BB962C8B-B14F-4D97-AF65-F5344CB8AC3E}">
        <p14:creationId xmlns:p14="http://schemas.microsoft.com/office/powerpoint/2010/main" val="27596533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459BE4-9151-0B1E-F8F5-29FC2B012D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4714C6-524D-E650-B284-39A6D4FF6CE2}"/>
              </a:ext>
            </a:extLst>
          </p:cNvPr>
          <p:cNvSpPr/>
          <p:nvPr/>
        </p:nvSpPr>
        <p:spPr>
          <a:xfrm>
            <a:off x="367991" y="1428231"/>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00B7BF2-F638-EAAD-4BA0-546076FF61FA}"/>
              </a:ext>
            </a:extLst>
          </p:cNvPr>
          <p:cNvSpPr txBox="1"/>
          <p:nvPr/>
        </p:nvSpPr>
        <p:spPr>
          <a:xfrm>
            <a:off x="2815129" y="211991"/>
            <a:ext cx="6824799" cy="954107"/>
          </a:xfrm>
          <a:prstGeom prst="rect">
            <a:avLst/>
          </a:prstGeom>
          <a:noFill/>
        </p:spPr>
        <p:txBody>
          <a:bodyPr wrap="square" rtlCol="0">
            <a:spAutoFit/>
          </a:bodyPr>
          <a:lstStyle/>
          <a:p>
            <a:pPr algn="ctr"/>
            <a:r>
              <a:rPr lang="ar-EG" sz="2800" b="1">
                <a:latin typeface="Alexandria" charset="0"/>
                <a:cs typeface="Alexandria" charset="0"/>
              </a:rPr>
              <a:t>تطبيقات التلعيب</a:t>
            </a:r>
          </a:p>
          <a:p>
            <a:pPr algn="ctr"/>
            <a:r>
              <a:rPr lang="ar-EG" sz="2800" b="1">
                <a:latin typeface="Alexandria" charset="0"/>
                <a:cs typeface="Alexandria" charset="0"/>
              </a:rPr>
              <a:t> في برامج العلاقات العامة الرقمية</a:t>
            </a:r>
          </a:p>
        </p:txBody>
      </p:sp>
      <p:sp>
        <p:nvSpPr>
          <p:cNvPr id="5" name="Rectangle 4">
            <a:extLst>
              <a:ext uri="{FF2B5EF4-FFF2-40B4-BE49-F238E27FC236}">
                <a16:creationId xmlns:a16="http://schemas.microsoft.com/office/drawing/2014/main" id="{BE234B23-D7B6-29B7-2283-3DF6920108BA}"/>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FBBAA2-4CAD-1218-8667-843898C408FC}"/>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32A08D-0D20-E46C-048F-8ADCB7E7DCE6}"/>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959A9FE-093B-87F9-8DE1-A9E512F805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9" name="Group 18">
            <a:extLst>
              <a:ext uri="{FF2B5EF4-FFF2-40B4-BE49-F238E27FC236}">
                <a16:creationId xmlns:a16="http://schemas.microsoft.com/office/drawing/2014/main" id="{80BD037C-6716-3F4A-D5E8-F0CAC4920411}"/>
              </a:ext>
            </a:extLst>
          </p:cNvPr>
          <p:cNvGrpSpPr/>
          <p:nvPr/>
        </p:nvGrpSpPr>
        <p:grpSpPr>
          <a:xfrm>
            <a:off x="661492" y="1687335"/>
            <a:ext cx="10888066" cy="4229352"/>
            <a:chOff x="661492" y="2117527"/>
            <a:chExt cx="10888066" cy="3470374"/>
          </a:xfrm>
        </p:grpSpPr>
        <p:sp>
          <p:nvSpPr>
            <p:cNvPr id="2" name="Shape 1"/>
            <p:cNvSpPr/>
            <p:nvPr/>
          </p:nvSpPr>
          <p:spPr>
            <a:xfrm>
              <a:off x="6178650" y="2117527"/>
              <a:ext cx="5351859" cy="1784846"/>
            </a:xfrm>
            <a:prstGeom prst="roundRect">
              <a:avLst>
                <a:gd name="adj" fmla="val 5123"/>
              </a:avLst>
            </a:prstGeom>
            <a:solidFill>
              <a:srgbClr val="FBFCFE"/>
            </a:solidFill>
            <a:ln w="22860">
              <a:solidFill>
                <a:srgbClr val="CFD2D8"/>
              </a:solidFill>
              <a:prstDash val="solid"/>
            </a:ln>
          </p:spPr>
          <p:txBody>
            <a:bodyPr/>
            <a:lstStyle/>
            <a:p>
              <a:pPr algn="just"/>
              <a:endParaRPr lang="en-US"/>
            </a:p>
          </p:txBody>
        </p:sp>
        <p:pic>
          <p:nvPicPr>
            <p:cNvPr id="4" name="Image 0" descr="preencoded.png"/>
            <p:cNvPicPr>
              <a:picLocks noChangeAspect="1"/>
            </p:cNvPicPr>
            <p:nvPr/>
          </p:nvPicPr>
          <p:blipFill>
            <a:blip r:embed="rId3"/>
            <a:stretch>
              <a:fillRect/>
            </a:stretch>
          </p:blipFill>
          <p:spPr>
            <a:xfrm>
              <a:off x="11473358" y="2117527"/>
              <a:ext cx="76200" cy="1784846"/>
            </a:xfrm>
            <a:prstGeom prst="rect">
              <a:avLst/>
            </a:prstGeom>
          </p:spPr>
        </p:pic>
        <p:sp>
          <p:nvSpPr>
            <p:cNvPr id="8" name="Text 2"/>
            <p:cNvSpPr/>
            <p:nvPr/>
          </p:nvSpPr>
          <p:spPr>
            <a:xfrm>
              <a:off x="8582819" y="2301875"/>
              <a:ext cx="2706192"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برامج ولاء الجمهور المُلعَّبة</a:t>
              </a:r>
              <a:endParaRPr lang="en-US" sz="2000" dirty="0"/>
            </a:p>
          </p:txBody>
        </p:sp>
        <p:sp>
          <p:nvSpPr>
            <p:cNvPr id="9" name="Text 3"/>
            <p:cNvSpPr/>
            <p:nvPr/>
          </p:nvSpPr>
          <p:spPr>
            <a:xfrm>
              <a:off x="6362998" y="2659559"/>
              <a:ext cx="4926013" cy="1058466"/>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تُصمم العلامات التجارية برامج ولاء تمنح النقاط مقابل التفاعل الرقمي كالمشاركة والإعجاب والتوصية، مما يُحوّل الجمهور من مستهلك سلبي إلى سفير نشط</a:t>
              </a:r>
              <a:r>
                <a:rPr lang="en-US" sz="1600">
                  <a:solidFill>
                    <a:srgbClr val="15213F"/>
                  </a:solidFill>
                  <a:latin typeface="Alexandria" pitchFamily="34" charset="0"/>
                  <a:ea typeface="Alexandria" pitchFamily="34" charset="-122"/>
                  <a:cs typeface="Alexandria" pitchFamily="34" charset="-120"/>
                </a:rPr>
                <a:t>. مثال</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برنامج </a:t>
              </a:r>
              <a:r>
                <a:rPr lang="en-US" sz="1600" dirty="0">
                  <a:solidFill>
                    <a:srgbClr val="15213F"/>
                  </a:solidFill>
                  <a:latin typeface="Alexandria" pitchFamily="34" charset="0"/>
                  <a:ea typeface="Alexandria" pitchFamily="34" charset="-122"/>
                  <a:cs typeface="Alexandria" pitchFamily="34" charset="-120"/>
                </a:rPr>
                <a:t>Starbucks </a:t>
              </a:r>
              <a:r>
                <a:rPr lang="en-US" sz="1600">
                  <a:solidFill>
                    <a:srgbClr val="15213F"/>
                  </a:solidFill>
                  <a:latin typeface="Alexandria" pitchFamily="34" charset="0"/>
                  <a:ea typeface="Alexandria" pitchFamily="34" charset="-122"/>
                  <a:cs typeface="Alexandria" pitchFamily="34" charset="-120"/>
                </a:rPr>
                <a:t>Rewards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الذي </a:t>
              </a:r>
              <a:r>
                <a:rPr lang="en-US" sz="1600" dirty="0">
                  <a:solidFill>
                    <a:srgbClr val="15213F"/>
                  </a:solidFill>
                  <a:latin typeface="Alexandria" pitchFamily="34" charset="0"/>
                  <a:ea typeface="Alexandria" pitchFamily="34" charset="-122"/>
                  <a:cs typeface="Alexandria" pitchFamily="34" charset="-120"/>
                </a:rPr>
                <a:t>أصبح نموذجًا بارزًا للتلعيب المؤسسي.</a:t>
              </a:r>
              <a:endParaRPr lang="en-US" sz="1600" dirty="0"/>
            </a:p>
          </p:txBody>
        </p:sp>
        <p:sp>
          <p:nvSpPr>
            <p:cNvPr id="11" name="Shape 4"/>
            <p:cNvSpPr/>
            <p:nvPr/>
          </p:nvSpPr>
          <p:spPr>
            <a:xfrm>
              <a:off x="661492" y="2117527"/>
              <a:ext cx="5351859" cy="1784846"/>
            </a:xfrm>
            <a:prstGeom prst="roundRect">
              <a:avLst>
                <a:gd name="adj" fmla="val 5123"/>
              </a:avLst>
            </a:prstGeom>
            <a:solidFill>
              <a:srgbClr val="FBFCFE"/>
            </a:solidFill>
            <a:ln w="22860">
              <a:solidFill>
                <a:srgbClr val="CFD2D8"/>
              </a:solidFill>
              <a:prstDash val="solid"/>
            </a:ln>
          </p:spPr>
          <p:txBody>
            <a:bodyPr/>
            <a:lstStyle/>
            <a:p>
              <a:pPr algn="just"/>
              <a:endParaRPr lang="en-US"/>
            </a:p>
          </p:txBody>
        </p:sp>
        <p:pic>
          <p:nvPicPr>
            <p:cNvPr id="12" name="Image 1" descr="preencoded.png"/>
            <p:cNvPicPr>
              <a:picLocks noChangeAspect="1"/>
            </p:cNvPicPr>
            <p:nvPr/>
          </p:nvPicPr>
          <p:blipFill>
            <a:blip r:embed="rId3"/>
            <a:stretch>
              <a:fillRect/>
            </a:stretch>
          </p:blipFill>
          <p:spPr>
            <a:xfrm>
              <a:off x="5956201" y="2117527"/>
              <a:ext cx="76200" cy="1784846"/>
            </a:xfrm>
            <a:prstGeom prst="rect">
              <a:avLst/>
            </a:prstGeom>
          </p:spPr>
        </p:pic>
        <p:sp>
          <p:nvSpPr>
            <p:cNvPr id="13" name="Text 5"/>
            <p:cNvSpPr/>
            <p:nvPr/>
          </p:nvSpPr>
          <p:spPr>
            <a:xfrm>
              <a:off x="1937544" y="2301875"/>
              <a:ext cx="3834308"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تحديات الوسوم (Hashtag Challenges)</a:t>
              </a:r>
              <a:endParaRPr lang="en-US" sz="2000" dirty="0"/>
            </a:p>
          </p:txBody>
        </p:sp>
        <p:sp>
          <p:nvSpPr>
            <p:cNvPr id="14" name="Text 6"/>
            <p:cNvSpPr/>
            <p:nvPr/>
          </p:nvSpPr>
          <p:spPr>
            <a:xfrm>
              <a:off x="845840" y="2659559"/>
              <a:ext cx="4926013" cy="1058466"/>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حملات إعلامية رقمية تدعو الجمهور للمشاركة في تحديات مرئية أو نصية مرتبطة بوسم محدد. حققت تحدي Ice Bucket Challenge وتحدي #الخير_لا_يسكت في المملكة نجاحات استثنائية في الوعي والتبرعات.</a:t>
              </a:r>
              <a:endParaRPr lang="en-US" sz="1600" dirty="0"/>
            </a:p>
          </p:txBody>
        </p:sp>
        <p:sp>
          <p:nvSpPr>
            <p:cNvPr id="15" name="Shape 7"/>
            <p:cNvSpPr/>
            <p:nvPr/>
          </p:nvSpPr>
          <p:spPr>
            <a:xfrm>
              <a:off x="6178650" y="4067671"/>
              <a:ext cx="5351859" cy="1520230"/>
            </a:xfrm>
            <a:prstGeom prst="roundRect">
              <a:avLst>
                <a:gd name="adj" fmla="val 6015"/>
              </a:avLst>
            </a:prstGeom>
            <a:solidFill>
              <a:srgbClr val="FBFCFE"/>
            </a:solidFill>
            <a:ln w="22860">
              <a:solidFill>
                <a:srgbClr val="CFD2D8"/>
              </a:solidFill>
              <a:prstDash val="solid"/>
            </a:ln>
          </p:spPr>
          <p:txBody>
            <a:bodyPr/>
            <a:lstStyle/>
            <a:p>
              <a:pPr algn="just"/>
              <a:endParaRPr lang="en-US"/>
            </a:p>
          </p:txBody>
        </p:sp>
        <p:pic>
          <p:nvPicPr>
            <p:cNvPr id="16" name="Image 2" descr="preencoded.png"/>
            <p:cNvPicPr>
              <a:picLocks noChangeAspect="1"/>
            </p:cNvPicPr>
            <p:nvPr/>
          </p:nvPicPr>
          <p:blipFill>
            <a:blip r:embed="rId4"/>
            <a:stretch>
              <a:fillRect/>
            </a:stretch>
          </p:blipFill>
          <p:spPr>
            <a:xfrm>
              <a:off x="11473358" y="4067671"/>
              <a:ext cx="76200" cy="1520230"/>
            </a:xfrm>
            <a:prstGeom prst="rect">
              <a:avLst/>
            </a:prstGeom>
          </p:spPr>
        </p:pic>
        <p:sp>
          <p:nvSpPr>
            <p:cNvPr id="17" name="Text 8"/>
            <p:cNvSpPr/>
            <p:nvPr/>
          </p:nvSpPr>
          <p:spPr>
            <a:xfrm>
              <a:off x="8103295" y="4252019"/>
              <a:ext cx="3185716"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التلعيب في الأحداث والمؤتمرات</a:t>
              </a:r>
              <a:endParaRPr lang="en-US" sz="2000" dirty="0"/>
            </a:p>
          </p:txBody>
        </p:sp>
        <p:sp>
          <p:nvSpPr>
            <p:cNvPr id="18" name="Text 9"/>
            <p:cNvSpPr/>
            <p:nvPr/>
          </p:nvSpPr>
          <p:spPr>
            <a:xfrm>
              <a:off x="6362998" y="4609704"/>
              <a:ext cx="4926013"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تطبيقات المؤتمرات التي تمنح النقاط لحضور الجلسات وزيارة الأجنحة والتواصل مع المشاركين، مما يُعظّم مستوى التفاعل ويجعل الحدث تجربة لا تُنسى.</a:t>
              </a:r>
              <a:endParaRPr lang="en-US" sz="1600" dirty="0"/>
            </a:p>
          </p:txBody>
        </p:sp>
        <p:sp>
          <p:nvSpPr>
            <p:cNvPr id="20" name="Shape 10"/>
            <p:cNvSpPr/>
            <p:nvPr/>
          </p:nvSpPr>
          <p:spPr>
            <a:xfrm>
              <a:off x="661492" y="4067671"/>
              <a:ext cx="5351859" cy="1520230"/>
            </a:xfrm>
            <a:prstGeom prst="roundRect">
              <a:avLst>
                <a:gd name="adj" fmla="val 6015"/>
              </a:avLst>
            </a:prstGeom>
            <a:solidFill>
              <a:srgbClr val="FBFCFE"/>
            </a:solidFill>
            <a:ln w="22860">
              <a:solidFill>
                <a:srgbClr val="CFD2D8"/>
              </a:solidFill>
              <a:prstDash val="solid"/>
            </a:ln>
          </p:spPr>
          <p:txBody>
            <a:bodyPr/>
            <a:lstStyle/>
            <a:p>
              <a:pPr algn="just"/>
              <a:endParaRPr lang="en-US"/>
            </a:p>
          </p:txBody>
        </p:sp>
        <p:pic>
          <p:nvPicPr>
            <p:cNvPr id="21" name="Image 3" descr="preencoded.png"/>
            <p:cNvPicPr>
              <a:picLocks noChangeAspect="1"/>
            </p:cNvPicPr>
            <p:nvPr/>
          </p:nvPicPr>
          <p:blipFill>
            <a:blip r:embed="rId4"/>
            <a:stretch>
              <a:fillRect/>
            </a:stretch>
          </p:blipFill>
          <p:spPr>
            <a:xfrm>
              <a:off x="5956201" y="4067671"/>
              <a:ext cx="76200" cy="1520230"/>
            </a:xfrm>
            <a:prstGeom prst="rect">
              <a:avLst/>
            </a:prstGeom>
          </p:spPr>
        </p:pic>
        <p:sp>
          <p:nvSpPr>
            <p:cNvPr id="22" name="Text 11"/>
            <p:cNvSpPr/>
            <p:nvPr/>
          </p:nvSpPr>
          <p:spPr>
            <a:xfrm>
              <a:off x="2983607" y="4252019"/>
              <a:ext cx="2788245"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الصحافة التفاعلية والمُلعَّبة</a:t>
              </a:r>
              <a:endParaRPr lang="en-US" sz="2000" dirty="0"/>
            </a:p>
          </p:txBody>
        </p:sp>
        <p:sp>
          <p:nvSpPr>
            <p:cNvPr id="23" name="Text 12"/>
            <p:cNvSpPr/>
            <p:nvPr/>
          </p:nvSpPr>
          <p:spPr>
            <a:xfrm>
              <a:off x="845840" y="4609704"/>
              <a:ext cx="4926013"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مشاركة الجمهور في صناعة المحتوى الإخباري عبر التصويت والتنبؤ وتقديم الروايات، مما يُعزز الثقة والمصداقية ويُرسّخ العلاقة بين المؤسسة الإعلامية وجمهورها.</a:t>
              </a:r>
              <a:endParaRPr lang="en-US" sz="1600" dirty="0"/>
            </a:p>
          </p:txBody>
        </p:sp>
      </p:grpSp>
    </p:spTree>
    <p:extLst>
      <p:ext uri="{BB962C8B-B14F-4D97-AF65-F5344CB8AC3E}">
        <p14:creationId xmlns:p14="http://schemas.microsoft.com/office/powerpoint/2010/main" val="3758268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48AE4-6D8A-AC7E-98EC-81932C5F76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1EE211-94C7-694D-5E1A-EFE163A119EB}"/>
              </a:ext>
            </a:extLst>
          </p:cNvPr>
          <p:cNvSpPr/>
          <p:nvPr/>
        </p:nvSpPr>
        <p:spPr>
          <a:xfrm>
            <a:off x="386576" y="1428231"/>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6169A5D-FBF5-B4E4-B4AC-3462247C792E}"/>
              </a:ext>
            </a:extLst>
          </p:cNvPr>
          <p:cNvSpPr txBox="1"/>
          <p:nvPr/>
        </p:nvSpPr>
        <p:spPr>
          <a:xfrm>
            <a:off x="2854050" y="189431"/>
            <a:ext cx="6602184" cy="954107"/>
          </a:xfrm>
          <a:prstGeom prst="rect">
            <a:avLst/>
          </a:prstGeom>
          <a:noFill/>
        </p:spPr>
        <p:txBody>
          <a:bodyPr wrap="square" rtlCol="0">
            <a:spAutoFit/>
          </a:bodyPr>
          <a:lstStyle/>
          <a:p>
            <a:pPr algn="ctr"/>
            <a:r>
              <a:rPr lang="ar-EG" sz="2800" b="1">
                <a:latin typeface="Alexandria" charset="0"/>
                <a:cs typeface="Alexandria" charset="0"/>
              </a:rPr>
              <a:t>العلاقة بين التلعيب وبناء مجتمعات العلامة التجارية</a:t>
            </a:r>
          </a:p>
        </p:txBody>
      </p:sp>
      <p:sp>
        <p:nvSpPr>
          <p:cNvPr id="5" name="Rectangle 4">
            <a:extLst>
              <a:ext uri="{FF2B5EF4-FFF2-40B4-BE49-F238E27FC236}">
                <a16:creationId xmlns:a16="http://schemas.microsoft.com/office/drawing/2014/main" id="{E8DFDACE-42CD-5745-E377-15ED6C968675}"/>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B2024F-9D51-20BD-857B-C168CEE15CEB}"/>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0195D12-384A-AC34-A7C2-BFCD36DB38D0}"/>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BF6762B-862E-3AFF-463E-FD9095023A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4" name="Group 13">
            <a:extLst>
              <a:ext uri="{FF2B5EF4-FFF2-40B4-BE49-F238E27FC236}">
                <a16:creationId xmlns:a16="http://schemas.microsoft.com/office/drawing/2014/main" id="{D1BF77EB-FDED-EA23-5833-DE3DE4D2F06C}"/>
              </a:ext>
            </a:extLst>
          </p:cNvPr>
          <p:cNvGrpSpPr/>
          <p:nvPr/>
        </p:nvGrpSpPr>
        <p:grpSpPr>
          <a:xfrm>
            <a:off x="542428" y="1599872"/>
            <a:ext cx="10976781" cy="3250908"/>
            <a:chOff x="542429" y="1507531"/>
            <a:chExt cx="5470922" cy="3189683"/>
          </a:xfrm>
        </p:grpSpPr>
        <p:sp>
          <p:nvSpPr>
            <p:cNvPr id="2" name="Shape 1"/>
            <p:cNvSpPr/>
            <p:nvPr/>
          </p:nvSpPr>
          <p:spPr>
            <a:xfrm>
              <a:off x="542429" y="1507531"/>
              <a:ext cx="5470922" cy="3189683"/>
            </a:xfrm>
            <a:prstGeom prst="roundRect">
              <a:avLst>
                <a:gd name="adj" fmla="val 2585"/>
              </a:avLst>
            </a:prstGeom>
            <a:solidFill>
              <a:srgbClr val="3257B8"/>
            </a:solidFill>
            <a:ln/>
          </p:spPr>
          <p:txBody>
            <a:bodyPr/>
            <a:lstStyle/>
            <a:p>
              <a:pPr>
                <a:lnSpc>
                  <a:spcPct val="150000"/>
                </a:lnSpc>
              </a:pPr>
              <a:endParaRPr lang="en-US" sz="1600"/>
            </a:p>
          </p:txBody>
        </p:sp>
        <p:sp>
          <p:nvSpPr>
            <p:cNvPr id="4" name="Text 2"/>
            <p:cNvSpPr/>
            <p:nvPr/>
          </p:nvSpPr>
          <p:spPr>
            <a:xfrm>
              <a:off x="3045321" y="1672828"/>
              <a:ext cx="2802732" cy="258465"/>
            </a:xfrm>
            <a:prstGeom prst="rect">
              <a:avLst/>
            </a:prstGeom>
            <a:noFill/>
            <a:ln/>
          </p:spPr>
          <p:txBody>
            <a:bodyPr wrap="none" lIns="0" tIns="0" rIns="0" bIns="0" rtlCol="0" anchor="t"/>
            <a:lstStyle/>
            <a:p>
              <a:pPr algn="r" rtl="1">
                <a:lnSpc>
                  <a:spcPct val="150000"/>
                </a:lnSpc>
              </a:pPr>
              <a:r>
                <a:rPr lang="en-US" sz="1600" b="1" dirty="0">
                  <a:solidFill>
                    <a:srgbClr val="FFFFFF"/>
                  </a:solidFill>
                  <a:latin typeface="Alexandria Bold" pitchFamily="34" charset="0"/>
                  <a:ea typeface="Alexandria Bold" pitchFamily="34" charset="-122"/>
                  <a:cs typeface="Alexandria Bold" pitchFamily="34" charset="-120"/>
                </a:rPr>
                <a:t>المجتمعات الرقمية المُلعَّبة</a:t>
              </a:r>
              <a:endParaRPr lang="en-US" sz="1600" dirty="0"/>
            </a:p>
          </p:txBody>
        </p:sp>
        <p:sp>
          <p:nvSpPr>
            <p:cNvPr id="8" name="Text 3"/>
            <p:cNvSpPr/>
            <p:nvPr/>
          </p:nvSpPr>
          <p:spPr>
            <a:xfrm>
              <a:off x="707728" y="2096592"/>
              <a:ext cx="5140325" cy="1058466"/>
            </a:xfrm>
            <a:prstGeom prst="rect">
              <a:avLst/>
            </a:prstGeom>
            <a:noFill/>
            <a:ln/>
          </p:spPr>
          <p:txBody>
            <a:bodyPr wrap="square" lIns="0" tIns="0" rIns="0" bIns="0" rtlCol="0" anchor="t"/>
            <a:lstStyle/>
            <a:p>
              <a:pPr algn="r" rtl="1">
                <a:lnSpc>
                  <a:spcPct val="150000"/>
                </a:lnSpc>
              </a:pPr>
              <a:r>
                <a:rPr lang="en-US" sz="1600" dirty="0">
                  <a:solidFill>
                    <a:srgbClr val="FFFFFF"/>
                  </a:solidFill>
                  <a:latin typeface="Alexandria" pitchFamily="34" charset="0"/>
                  <a:ea typeface="Alexandria" pitchFamily="34" charset="-122"/>
                  <a:cs typeface="Alexandria" pitchFamily="34" charset="-120"/>
                </a:rPr>
                <a:t>التلعيب </a:t>
              </a:r>
              <a:r>
                <a:rPr lang="en-US" sz="1600">
                  <a:solidFill>
                    <a:srgbClr val="FFFFFF"/>
                  </a:solidFill>
                  <a:latin typeface="Alexandria" pitchFamily="34" charset="0"/>
                  <a:ea typeface="Alexandria" pitchFamily="34" charset="-122"/>
                  <a:cs typeface="Alexandria" pitchFamily="34" charset="-120"/>
                </a:rPr>
                <a:t>الأكثر نجا</a:t>
              </a:r>
              <a:r>
                <a:rPr lang="ar-EG" sz="1600">
                  <a:solidFill>
                    <a:srgbClr val="FFFFFF"/>
                  </a:solidFill>
                  <a:latin typeface="Alexandria" pitchFamily="34" charset="0"/>
                  <a:ea typeface="Alexandria" pitchFamily="34" charset="-122"/>
                  <a:cs typeface="Alexandria" pitchFamily="34" charset="-120"/>
                </a:rPr>
                <a:t>حا</a:t>
              </a:r>
              <a:r>
                <a:rPr lang="en-US" sz="1600">
                  <a:solidFill>
                    <a:srgbClr val="FFFFFF"/>
                  </a:solidFill>
                  <a:latin typeface="Alexandria" pitchFamily="34" charset="0"/>
                  <a:ea typeface="Alexandria" pitchFamily="34" charset="-122"/>
                  <a:cs typeface="Alexandria" pitchFamily="34" charset="-120"/>
                </a:rPr>
                <a:t> </a:t>
              </a:r>
              <a:r>
                <a:rPr lang="en-US" sz="1600" dirty="0">
                  <a:solidFill>
                    <a:srgbClr val="FFFFFF"/>
                  </a:solidFill>
                  <a:latin typeface="Alexandria" pitchFamily="34" charset="0"/>
                  <a:ea typeface="Alexandria" pitchFamily="34" charset="-122"/>
                  <a:cs typeface="Alexandria" pitchFamily="34" charset="-120"/>
                </a:rPr>
                <a:t>ليس ذلك الموجّه للأفراد فحسب، بل ذلك الذي يُبني مجتمعات متفاعلة حول العلامة. حين تُصبح للمجتمع هويته الخاصة ومستوياته وألقابه المُلعَّبة، يتحوّل الأعضاء من مستخدمين إلى ملّاك عاطفيين للعلامة.</a:t>
              </a:r>
              <a:endParaRPr lang="en-US" sz="1600" dirty="0"/>
            </a:p>
          </p:txBody>
        </p:sp>
        <p:sp>
          <p:nvSpPr>
            <p:cNvPr id="9" name="Text 4"/>
            <p:cNvSpPr/>
            <p:nvPr/>
          </p:nvSpPr>
          <p:spPr>
            <a:xfrm>
              <a:off x="707728" y="3303886"/>
              <a:ext cx="5140325" cy="1231999"/>
            </a:xfrm>
            <a:prstGeom prst="rect">
              <a:avLst/>
            </a:prstGeom>
            <a:noFill/>
            <a:ln/>
          </p:spPr>
          <p:txBody>
            <a:bodyPr wrap="square" lIns="0" tIns="0" rIns="0" bIns="0" rtlCol="0" anchor="t"/>
            <a:lstStyle/>
            <a:p>
              <a:pPr marL="285739" indent="-285739" algn="r" rtl="1">
                <a:lnSpc>
                  <a:spcPct val="150000"/>
                </a:lnSpc>
                <a:buSzPct val="100000"/>
                <a:buChar char="•"/>
              </a:pPr>
              <a:r>
                <a:rPr lang="en-US" sz="1600" dirty="0">
                  <a:solidFill>
                    <a:srgbClr val="FFFFFF"/>
                  </a:solidFill>
                  <a:latin typeface="Alexandria" pitchFamily="34" charset="0"/>
                  <a:ea typeface="Alexandria" pitchFamily="34" charset="-122"/>
                  <a:cs typeface="Alexandria" pitchFamily="34" charset="-120"/>
                </a:rPr>
                <a:t>منتديات المستخدمين ذات النقاط والمستويات</a:t>
              </a:r>
              <a:endParaRPr lang="en-US" sz="1600" dirty="0"/>
            </a:p>
            <a:p>
              <a:pPr marL="285739" indent="-285739" algn="r" rtl="1">
                <a:lnSpc>
                  <a:spcPct val="150000"/>
                </a:lnSpc>
                <a:buSzPct val="100000"/>
                <a:buChar char="•"/>
              </a:pPr>
              <a:r>
                <a:rPr lang="en-US" sz="1600" dirty="0">
                  <a:solidFill>
                    <a:srgbClr val="FFFFFF"/>
                  </a:solidFill>
                  <a:latin typeface="Alexandria" pitchFamily="34" charset="0"/>
                  <a:ea typeface="Alexandria" pitchFamily="34" charset="-122"/>
                  <a:cs typeface="Alexandria" pitchFamily="34" charset="-120"/>
                </a:rPr>
                <a:t>برامج السفراء المُلعَّبة</a:t>
              </a:r>
              <a:endParaRPr lang="en-US" sz="1600" dirty="0"/>
            </a:p>
            <a:p>
              <a:pPr marL="285739" indent="-285739" algn="r" rtl="1">
                <a:lnSpc>
                  <a:spcPct val="150000"/>
                </a:lnSpc>
                <a:buSzPct val="100000"/>
                <a:buChar char="•"/>
              </a:pPr>
              <a:r>
                <a:rPr lang="en-US" sz="1600" dirty="0">
                  <a:solidFill>
                    <a:srgbClr val="FFFFFF"/>
                  </a:solidFill>
                  <a:latin typeface="Alexandria" pitchFamily="34" charset="0"/>
                  <a:ea typeface="Alexandria" pitchFamily="34" charset="-122"/>
                  <a:cs typeface="Alexandria" pitchFamily="34" charset="-120"/>
                </a:rPr>
                <a:t>مجتمعات المطوّرين والمبدعين التنافسية</a:t>
              </a:r>
              <a:endParaRPr lang="en-US" sz="1600" dirty="0"/>
            </a:p>
            <a:p>
              <a:pPr marL="285739" indent="-285739" algn="r" rtl="1">
                <a:lnSpc>
                  <a:spcPct val="150000"/>
                </a:lnSpc>
                <a:buSzPct val="100000"/>
                <a:buChar char="•"/>
              </a:pPr>
              <a:r>
                <a:rPr lang="en-US" sz="1600" dirty="0">
                  <a:solidFill>
                    <a:srgbClr val="FFFFFF"/>
                  </a:solidFill>
                  <a:latin typeface="Alexandria" pitchFamily="34" charset="0"/>
                  <a:ea typeface="Alexandria" pitchFamily="34" charset="-122"/>
                  <a:cs typeface="Alexandria" pitchFamily="34" charset="-120"/>
                </a:rPr>
                <a:t>تحديات المجتمع المحدودة زمنيًا</a:t>
              </a:r>
              <a:endParaRPr lang="en-US" sz="1600" dirty="0"/>
            </a:p>
          </p:txBody>
        </p:sp>
      </p:grpSp>
      <p:grpSp>
        <p:nvGrpSpPr>
          <p:cNvPr id="15" name="Group 14">
            <a:extLst>
              <a:ext uri="{FF2B5EF4-FFF2-40B4-BE49-F238E27FC236}">
                <a16:creationId xmlns:a16="http://schemas.microsoft.com/office/drawing/2014/main" id="{6D4E6274-1902-0E67-90AE-5A71C86B7BDA}"/>
              </a:ext>
            </a:extLst>
          </p:cNvPr>
          <p:cNvGrpSpPr/>
          <p:nvPr/>
        </p:nvGrpSpPr>
        <p:grpSpPr>
          <a:xfrm>
            <a:off x="542428" y="5002464"/>
            <a:ext cx="10845511" cy="1231900"/>
            <a:chOff x="6304062" y="4697214"/>
            <a:chExt cx="5232797" cy="1231900"/>
          </a:xfrm>
        </p:grpSpPr>
        <p:sp>
          <p:nvSpPr>
            <p:cNvPr id="11" name="Shape 9"/>
            <p:cNvSpPr/>
            <p:nvPr/>
          </p:nvSpPr>
          <p:spPr>
            <a:xfrm>
              <a:off x="6304062" y="4697214"/>
              <a:ext cx="5232797" cy="1231900"/>
            </a:xfrm>
            <a:prstGeom prst="roundRect">
              <a:avLst>
                <a:gd name="adj" fmla="val 5639"/>
              </a:avLst>
            </a:prstGeom>
            <a:solidFill>
              <a:srgbClr val="C3CFEF"/>
            </a:solidFill>
            <a:ln/>
          </p:spPr>
          <p:txBody>
            <a:bodyPr/>
            <a:lstStyle/>
            <a:p>
              <a:pPr algn="just"/>
              <a:endParaRPr lang="en-US" sz="1600"/>
            </a:p>
          </p:txBody>
        </p:sp>
        <p:pic>
          <p:nvPicPr>
            <p:cNvPr id="12" name="Image 0" descr="preencoded.png"/>
            <p:cNvPicPr>
              <a:picLocks noChangeAspect="1"/>
            </p:cNvPicPr>
            <p:nvPr/>
          </p:nvPicPr>
          <p:blipFill>
            <a:blip r:embed="rId3"/>
            <a:stretch>
              <a:fillRect/>
            </a:stretch>
          </p:blipFill>
          <p:spPr>
            <a:xfrm>
              <a:off x="6469360" y="4943277"/>
              <a:ext cx="206673" cy="165298"/>
            </a:xfrm>
            <a:prstGeom prst="rect">
              <a:avLst/>
            </a:prstGeom>
          </p:spPr>
        </p:pic>
        <p:sp>
          <p:nvSpPr>
            <p:cNvPr id="13" name="Text 10"/>
            <p:cNvSpPr/>
            <p:nvPr/>
          </p:nvSpPr>
          <p:spPr>
            <a:xfrm>
              <a:off x="6841332" y="4903788"/>
              <a:ext cx="4530229" cy="793849"/>
            </a:xfrm>
            <a:prstGeom prst="rect">
              <a:avLst/>
            </a:prstGeom>
            <a:noFill/>
            <a:ln/>
          </p:spPr>
          <p:txBody>
            <a:bodyPr wrap="square" lIns="0" tIns="0" rIns="0" bIns="0" rtlCol="0" anchor="t"/>
            <a:lstStyle/>
            <a:p>
              <a:pPr algn="just" rtl="1">
                <a:lnSpc>
                  <a:spcPts val="2083"/>
                </a:lnSpc>
              </a:pPr>
              <a:r>
                <a:rPr lang="en-US" sz="1600" dirty="0">
                  <a:solidFill>
                    <a:srgbClr val="000000"/>
                  </a:solidFill>
                  <a:latin typeface="Alexandria" pitchFamily="34" charset="0"/>
                  <a:ea typeface="Alexandria" pitchFamily="34" charset="-122"/>
                  <a:cs typeface="Alexandria" pitchFamily="34" charset="-120"/>
                </a:rPr>
                <a:t>المجتمعات المُلعَّبة تُنتج ما يُعرف بـ "رأس المال الاجتماعي الرقمي"، وهو أحد أثمن أصول العلاقات العامة في العصر الرقمي.</a:t>
              </a:r>
              <a:endParaRPr lang="en-US" sz="1600" dirty="0"/>
            </a:p>
          </p:txBody>
        </p:sp>
      </p:grpSp>
    </p:spTree>
    <p:extLst>
      <p:ext uri="{BB962C8B-B14F-4D97-AF65-F5344CB8AC3E}">
        <p14:creationId xmlns:p14="http://schemas.microsoft.com/office/powerpoint/2010/main" val="6887376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549B93-3D71-2CCF-C042-9041A808BC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4703FE-A036-BA52-BCA9-985DDFDBF22B}"/>
              </a:ext>
            </a:extLst>
          </p:cNvPr>
          <p:cNvSpPr/>
          <p:nvPr/>
        </p:nvSpPr>
        <p:spPr>
          <a:xfrm>
            <a:off x="565143" y="1687335"/>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3F5FB39-DB91-33CB-97B8-6255A136581F}"/>
              </a:ext>
            </a:extLst>
          </p:cNvPr>
          <p:cNvSpPr txBox="1"/>
          <p:nvPr/>
        </p:nvSpPr>
        <p:spPr>
          <a:xfrm>
            <a:off x="3724507" y="514915"/>
            <a:ext cx="5848922" cy="523220"/>
          </a:xfrm>
          <a:prstGeom prst="rect">
            <a:avLst/>
          </a:prstGeom>
          <a:noFill/>
        </p:spPr>
        <p:txBody>
          <a:bodyPr wrap="square" rtlCol="0">
            <a:spAutoFit/>
          </a:bodyPr>
          <a:lstStyle/>
          <a:p>
            <a:r>
              <a:rPr lang="ar-EG" sz="2800" b="1">
                <a:latin typeface="Alexandria" charset="0"/>
                <a:cs typeface="Alexandria" charset="0"/>
              </a:rPr>
              <a:t>دور التلعيب في التوعية الوقائية</a:t>
            </a:r>
          </a:p>
        </p:txBody>
      </p:sp>
      <p:sp>
        <p:nvSpPr>
          <p:cNvPr id="5" name="Rectangle 4">
            <a:extLst>
              <a:ext uri="{FF2B5EF4-FFF2-40B4-BE49-F238E27FC236}">
                <a16:creationId xmlns:a16="http://schemas.microsoft.com/office/drawing/2014/main" id="{563C973D-FC8A-7414-B84F-31533E82999E}"/>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F6F235-3136-B409-F95A-944F3C7D5823}"/>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3E9F204-7336-00BE-2091-D987DC69BB13}"/>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1950335-DB8F-936A-5109-5F27703038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E2E3091A-A441-7BAD-F02B-B4D4E66351C9}"/>
              </a:ext>
            </a:extLst>
          </p:cNvPr>
          <p:cNvGrpSpPr/>
          <p:nvPr/>
        </p:nvGrpSpPr>
        <p:grpSpPr>
          <a:xfrm>
            <a:off x="908792" y="1895707"/>
            <a:ext cx="10658130" cy="4817327"/>
            <a:chOff x="6184999" y="2274849"/>
            <a:chExt cx="5470922" cy="3369013"/>
          </a:xfrm>
        </p:grpSpPr>
        <p:sp>
          <p:nvSpPr>
            <p:cNvPr id="2" name="Shape 5"/>
            <p:cNvSpPr/>
            <p:nvPr/>
          </p:nvSpPr>
          <p:spPr>
            <a:xfrm>
              <a:off x="6184999" y="2274849"/>
              <a:ext cx="5470922" cy="3369013"/>
            </a:xfrm>
            <a:prstGeom prst="roundRect">
              <a:avLst>
                <a:gd name="adj" fmla="val 3249"/>
              </a:avLst>
            </a:prstGeom>
            <a:solidFill>
              <a:srgbClr val="3257B8"/>
            </a:solidFill>
            <a:ln/>
          </p:spPr>
          <p:txBody>
            <a:bodyPr/>
            <a:lstStyle/>
            <a:p>
              <a:pPr>
                <a:lnSpc>
                  <a:spcPct val="150000"/>
                </a:lnSpc>
              </a:pPr>
              <a:endParaRPr lang="en-US"/>
            </a:p>
          </p:txBody>
        </p:sp>
        <p:sp>
          <p:nvSpPr>
            <p:cNvPr id="9" name="Text 7"/>
            <p:cNvSpPr/>
            <p:nvPr/>
          </p:nvSpPr>
          <p:spPr>
            <a:xfrm>
              <a:off x="6350298" y="2567981"/>
              <a:ext cx="5140325" cy="793849"/>
            </a:xfrm>
            <a:prstGeom prst="rect">
              <a:avLst/>
            </a:prstGeom>
            <a:noFill/>
            <a:ln/>
          </p:spPr>
          <p:txBody>
            <a:bodyPr wrap="square" lIns="0" tIns="0" rIns="0" bIns="0" rtlCol="0" anchor="t"/>
            <a:lstStyle/>
            <a:p>
              <a:pPr algn="r" rtl="1">
                <a:lnSpc>
                  <a:spcPct val="150000"/>
                </a:lnSpc>
              </a:pPr>
              <a:r>
                <a:rPr lang="en-US" sz="1600" dirty="0">
                  <a:solidFill>
                    <a:srgbClr val="FFFFFF"/>
                  </a:solidFill>
                  <a:latin typeface="Alexandria" pitchFamily="34" charset="0"/>
                  <a:ea typeface="Alexandria" pitchFamily="34" charset="-122"/>
                  <a:cs typeface="Alexandria" pitchFamily="34" charset="-120"/>
                </a:rPr>
                <a:t>قبل وقوع الأزمة، تستطيع المؤسسات استخدام التلعيب لتدريب جماهيرها على كيفية التصرف في حالات الطوارئ، مما يُحوّل التوعية الأمنية من واجب ممل إلى مغامرة تفاعلية.</a:t>
              </a:r>
              <a:endParaRPr lang="en-US" sz="1600" dirty="0"/>
            </a:p>
          </p:txBody>
        </p:sp>
        <p:sp>
          <p:nvSpPr>
            <p:cNvPr id="4" name="Text 8"/>
            <p:cNvSpPr/>
            <p:nvPr/>
          </p:nvSpPr>
          <p:spPr>
            <a:xfrm>
              <a:off x="6350298" y="3510657"/>
              <a:ext cx="5140325" cy="793849"/>
            </a:xfrm>
            <a:prstGeom prst="rect">
              <a:avLst/>
            </a:prstGeom>
            <a:noFill/>
            <a:ln/>
          </p:spPr>
          <p:txBody>
            <a:bodyPr wrap="square" lIns="0" tIns="0" rIns="0" bIns="0" rtlCol="0" anchor="t"/>
            <a:lstStyle/>
            <a:p>
              <a:pPr algn="r" rtl="1">
                <a:lnSpc>
                  <a:spcPct val="150000"/>
                </a:lnSpc>
              </a:pPr>
              <a:r>
                <a:rPr lang="en-US" sz="1600" b="1" dirty="0">
                  <a:solidFill>
                    <a:srgbClr val="FFFFFF"/>
                  </a:solidFill>
                  <a:latin typeface="Alexandria" pitchFamily="34" charset="0"/>
                  <a:ea typeface="Alexandria" pitchFamily="34" charset="-122"/>
                  <a:cs typeface="Alexandria" pitchFamily="34" charset="-120"/>
                </a:rPr>
                <a:t>مثال:</a:t>
              </a:r>
              <a:r>
                <a:rPr lang="en-US" sz="1600" dirty="0">
                  <a:solidFill>
                    <a:srgbClr val="FFFFFF"/>
                  </a:solidFill>
                  <a:latin typeface="Alexandria" pitchFamily="34" charset="0"/>
                  <a:ea typeface="Alexandria" pitchFamily="34" charset="-122"/>
                  <a:cs typeface="Alexandria" pitchFamily="34" charset="-120"/>
                </a:rPr>
                <a:t> وزارة الصحة السعودية خلال جائحة كوفيد-19 دمجت عناصر تلعيب في حملات التوعية الصحية الرقمية، محوّلةً الإرشادات الصحية إلى تحديات يومية تُحفّز الالتزام.</a:t>
              </a:r>
              <a:endParaRPr lang="en-US" sz="1600" dirty="0"/>
            </a:p>
          </p:txBody>
        </p:sp>
        <p:sp>
          <p:nvSpPr>
            <p:cNvPr id="11" name="Shape 9"/>
            <p:cNvSpPr/>
            <p:nvPr/>
          </p:nvSpPr>
          <p:spPr>
            <a:xfrm>
              <a:off x="6350298" y="4490542"/>
              <a:ext cx="5140325" cy="967283"/>
            </a:xfrm>
            <a:prstGeom prst="roundRect">
              <a:avLst>
                <a:gd name="adj" fmla="val 7182"/>
              </a:avLst>
            </a:prstGeom>
            <a:solidFill>
              <a:srgbClr val="C3CFEF"/>
            </a:solidFill>
            <a:ln/>
          </p:spPr>
          <p:txBody>
            <a:bodyPr/>
            <a:lstStyle/>
            <a:p>
              <a:pPr>
                <a:lnSpc>
                  <a:spcPct val="150000"/>
                </a:lnSpc>
              </a:pPr>
              <a:endParaRPr lang="en-US"/>
            </a:p>
          </p:txBody>
        </p:sp>
        <p:pic>
          <p:nvPicPr>
            <p:cNvPr id="12" name="Image 0" descr="preencoded.png"/>
            <p:cNvPicPr>
              <a:picLocks noChangeAspect="1"/>
            </p:cNvPicPr>
            <p:nvPr/>
          </p:nvPicPr>
          <p:blipFill>
            <a:blip r:embed="rId3"/>
            <a:stretch>
              <a:fillRect/>
            </a:stretch>
          </p:blipFill>
          <p:spPr>
            <a:xfrm>
              <a:off x="6515596" y="4736604"/>
              <a:ext cx="206673" cy="165298"/>
            </a:xfrm>
            <a:prstGeom prst="rect">
              <a:avLst/>
            </a:prstGeom>
          </p:spPr>
        </p:pic>
        <p:sp>
          <p:nvSpPr>
            <p:cNvPr id="13" name="Text 10"/>
            <p:cNvSpPr/>
            <p:nvPr/>
          </p:nvSpPr>
          <p:spPr>
            <a:xfrm>
              <a:off x="6887567" y="4697115"/>
              <a:ext cx="4437757" cy="529233"/>
            </a:xfrm>
            <a:prstGeom prst="rect">
              <a:avLst/>
            </a:prstGeom>
            <a:noFill/>
            <a:ln/>
          </p:spPr>
          <p:txBody>
            <a:bodyPr wrap="square" lIns="0" tIns="0" rIns="0" bIns="0" rtlCol="0" anchor="t"/>
            <a:lstStyle/>
            <a:p>
              <a:pPr algn="r" rtl="1">
                <a:lnSpc>
                  <a:spcPct val="150000"/>
                </a:lnSpc>
              </a:pPr>
              <a:r>
                <a:rPr lang="en-US" sz="1600" dirty="0">
                  <a:solidFill>
                    <a:srgbClr val="000000"/>
                  </a:solidFill>
                  <a:latin typeface="Alexandria" pitchFamily="34" charset="0"/>
                  <a:ea typeface="Alexandria" pitchFamily="34" charset="-122"/>
                  <a:cs typeface="Alexandria" pitchFamily="34" charset="-120"/>
                </a:rPr>
                <a:t>الاتصال الانغماسي في الأزمات يُقلل "فجوة الشك" بنسبة كبيرة لأنه يُتيح "الرؤية" لا مجرد "السماع".</a:t>
              </a:r>
              <a:endParaRPr lang="en-US" sz="1600" dirty="0"/>
            </a:p>
          </p:txBody>
        </p:sp>
      </p:grpSp>
    </p:spTree>
    <p:extLst>
      <p:ext uri="{BB962C8B-B14F-4D97-AF65-F5344CB8AC3E}">
        <p14:creationId xmlns:p14="http://schemas.microsoft.com/office/powerpoint/2010/main" val="2514415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8A0ABB-CB31-0EC1-4BDA-17417623EE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CFA814-69F2-4699-E901-756C2351219F}"/>
              </a:ext>
            </a:extLst>
          </p:cNvPr>
          <p:cNvSpPr/>
          <p:nvPr/>
        </p:nvSpPr>
        <p:spPr>
          <a:xfrm>
            <a:off x="367991" y="1428231"/>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C29A5A0-5BA3-00B8-0D1F-2D15F9881D2F}"/>
              </a:ext>
            </a:extLst>
          </p:cNvPr>
          <p:cNvSpPr txBox="1"/>
          <p:nvPr/>
        </p:nvSpPr>
        <p:spPr>
          <a:xfrm>
            <a:off x="2540636" y="301598"/>
            <a:ext cx="7138214" cy="954107"/>
          </a:xfrm>
          <a:prstGeom prst="rect">
            <a:avLst/>
          </a:prstGeom>
          <a:noFill/>
        </p:spPr>
        <p:txBody>
          <a:bodyPr wrap="square" rtlCol="0">
            <a:spAutoFit/>
          </a:bodyPr>
          <a:lstStyle/>
          <a:p>
            <a:pPr algn="ctr"/>
            <a:r>
              <a:rPr lang="ar-EG" sz="2800" b="1">
                <a:latin typeface="Alexandria" charset="0"/>
                <a:cs typeface="Alexandria" charset="0"/>
              </a:rPr>
              <a:t>التلعيب في منصات التواصل الاجتماعي العربية</a:t>
            </a:r>
          </a:p>
        </p:txBody>
      </p:sp>
      <p:sp>
        <p:nvSpPr>
          <p:cNvPr id="5" name="Rectangle 4">
            <a:extLst>
              <a:ext uri="{FF2B5EF4-FFF2-40B4-BE49-F238E27FC236}">
                <a16:creationId xmlns:a16="http://schemas.microsoft.com/office/drawing/2014/main" id="{908CD91A-A761-1936-C1C5-2FBAE1D170ED}"/>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CB139E-F70F-437E-201E-FD382135530E}"/>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5AB9DC2-2DB4-3C82-4CCC-48087CC7370D}"/>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684CEF8-1469-5BE8-F8DA-DFE4929475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9EAA52E9-19C0-0B01-4357-3575A11FC8A0}"/>
              </a:ext>
            </a:extLst>
          </p:cNvPr>
          <p:cNvGrpSpPr/>
          <p:nvPr/>
        </p:nvGrpSpPr>
        <p:grpSpPr>
          <a:xfrm>
            <a:off x="661493" y="1839951"/>
            <a:ext cx="10746206" cy="3589818"/>
            <a:chOff x="661492" y="1805186"/>
            <a:chExt cx="5232797" cy="3832522"/>
          </a:xfrm>
        </p:grpSpPr>
        <p:sp>
          <p:nvSpPr>
            <p:cNvPr id="2" name="Text 1"/>
            <p:cNvSpPr/>
            <p:nvPr/>
          </p:nvSpPr>
          <p:spPr>
            <a:xfrm>
              <a:off x="2682776" y="1805186"/>
              <a:ext cx="3211513" cy="258465"/>
            </a:xfrm>
            <a:prstGeom prst="rect">
              <a:avLst/>
            </a:prstGeom>
            <a:noFill/>
            <a:ln/>
          </p:spPr>
          <p:txBody>
            <a:bodyPr wrap="none" lIns="0" tIns="0" rIns="0" bIns="0" rtlCol="0" anchor="t"/>
            <a:lstStyle/>
            <a:p>
              <a:pPr algn="just" rtl="1">
                <a:lnSpc>
                  <a:spcPct val="200000"/>
                </a:lnSpc>
              </a:pPr>
              <a:r>
                <a:rPr lang="en-US" sz="1600" b="1" dirty="0">
                  <a:solidFill>
                    <a:srgbClr val="3257B8"/>
                  </a:solidFill>
                  <a:latin typeface="Alexandria Bold" pitchFamily="34" charset="0"/>
                  <a:ea typeface="Alexandria Bold" pitchFamily="34" charset="-122"/>
                  <a:cs typeface="Alexandria Bold" pitchFamily="34" charset="-120"/>
                </a:rPr>
                <a:t>المشهد الرقمي العربي والتلعيب</a:t>
              </a:r>
              <a:endParaRPr lang="en-US" sz="1600" dirty="0"/>
            </a:p>
          </p:txBody>
        </p:sp>
        <p:sp>
          <p:nvSpPr>
            <p:cNvPr id="4" name="Text 2"/>
            <p:cNvSpPr/>
            <p:nvPr/>
          </p:nvSpPr>
          <p:spPr>
            <a:xfrm>
              <a:off x="661492" y="2228950"/>
              <a:ext cx="5232797" cy="793849"/>
            </a:xfrm>
            <a:prstGeom prst="rect">
              <a:avLst/>
            </a:prstGeom>
            <a:noFill/>
            <a:ln/>
          </p:spPr>
          <p:txBody>
            <a:bodyPr wrap="square" lIns="0" tIns="0" rIns="0" bIns="0" rtlCol="0" anchor="t"/>
            <a:lstStyle/>
            <a:p>
              <a:pPr algn="just" rtl="1">
                <a:lnSpc>
                  <a:spcPct val="200000"/>
                </a:lnSpc>
              </a:pPr>
              <a:r>
                <a:rPr lang="en-US" sz="1600" dirty="0">
                  <a:solidFill>
                    <a:srgbClr val="15213F"/>
                  </a:solidFill>
                  <a:latin typeface="Alexandria" pitchFamily="34" charset="0"/>
                  <a:ea typeface="Alexandria" pitchFamily="34" charset="-122"/>
                  <a:cs typeface="Alexandria" pitchFamily="34" charset="-120"/>
                </a:rPr>
                <a:t>تحتل المملكة العربية السعودية مراتب عالمية متقدمة في استخدام منصات التواصل الاجتماعي، مع انتشار استثنائي للتيك توك وسناب شات وإنستغرام، وهي منصات تعتمد على التلعيب في صميم آلياتها.</a:t>
              </a:r>
              <a:endParaRPr lang="en-US" sz="1600" dirty="0"/>
            </a:p>
          </p:txBody>
        </p:sp>
        <p:sp>
          <p:nvSpPr>
            <p:cNvPr id="8" name="Text 3"/>
            <p:cNvSpPr/>
            <p:nvPr/>
          </p:nvSpPr>
          <p:spPr>
            <a:xfrm>
              <a:off x="1622326" y="3188097"/>
              <a:ext cx="4271963" cy="258465"/>
            </a:xfrm>
            <a:prstGeom prst="rect">
              <a:avLst/>
            </a:prstGeom>
            <a:noFill/>
            <a:ln/>
          </p:spPr>
          <p:txBody>
            <a:bodyPr wrap="none" lIns="0" tIns="0" rIns="0" bIns="0" rtlCol="0" anchor="t"/>
            <a:lstStyle/>
            <a:p>
              <a:pPr algn="just" rtl="1">
                <a:lnSpc>
                  <a:spcPct val="200000"/>
                </a:lnSpc>
              </a:pPr>
              <a:r>
                <a:rPr lang="en-US" sz="1600" b="1" dirty="0">
                  <a:solidFill>
                    <a:srgbClr val="3257B8"/>
                  </a:solidFill>
                  <a:latin typeface="Alexandria Bold" pitchFamily="34" charset="0"/>
                  <a:ea typeface="Alexandria Bold" pitchFamily="34" charset="-122"/>
                  <a:cs typeface="Alexandria Bold" pitchFamily="34" charset="-120"/>
                </a:rPr>
                <a:t>آليات التلعيب في المنصات العربية الشائعة</a:t>
              </a:r>
              <a:endParaRPr lang="en-US" sz="1600" dirty="0"/>
            </a:p>
          </p:txBody>
        </p:sp>
        <p:sp>
          <p:nvSpPr>
            <p:cNvPr id="9" name="Text 4"/>
            <p:cNvSpPr/>
            <p:nvPr/>
          </p:nvSpPr>
          <p:spPr>
            <a:xfrm>
              <a:off x="661492" y="3611860"/>
              <a:ext cx="5232797" cy="2025848"/>
            </a:xfrm>
            <a:prstGeom prst="rect">
              <a:avLst/>
            </a:prstGeom>
            <a:noFill/>
            <a:ln/>
          </p:spPr>
          <p:txBody>
            <a:bodyPr wrap="square" lIns="0" tIns="0" rIns="0" bIns="0" rtlCol="0" anchor="t"/>
            <a:lstStyle/>
            <a:p>
              <a:pPr marL="285739" indent="-285739" algn="just" rtl="1">
                <a:lnSpc>
                  <a:spcPct val="200000"/>
                </a:lnSpc>
                <a:buSzPct val="100000"/>
                <a:buChar char="•"/>
              </a:pPr>
              <a:r>
                <a:rPr lang="en-US" sz="1600" b="1" dirty="0">
                  <a:solidFill>
                    <a:srgbClr val="15213F"/>
                  </a:solidFill>
                  <a:latin typeface="Alexandria" pitchFamily="34" charset="0"/>
                  <a:ea typeface="Alexandria" pitchFamily="34" charset="-122"/>
                  <a:cs typeface="Alexandria" pitchFamily="34" charset="-120"/>
                </a:rPr>
                <a:t>سناب شات:</a:t>
              </a:r>
              <a:r>
                <a:rPr lang="en-US" sz="1600" dirty="0">
                  <a:solidFill>
                    <a:srgbClr val="15213F"/>
                  </a:solidFill>
                  <a:latin typeface="Alexandria" pitchFamily="34" charset="0"/>
                  <a:ea typeface="Alexandria" pitchFamily="34" charset="-122"/>
                  <a:cs typeface="Alexandria" pitchFamily="34" charset="-120"/>
                </a:rPr>
                <a:t> خاصية Streaks وتتبع التقاطر اليومي، النقاط والمستويات، وفلاتر AR التفاعلية</a:t>
              </a:r>
              <a:endParaRPr lang="en-US" sz="1600" dirty="0"/>
            </a:p>
            <a:p>
              <a:pPr marL="285739" indent="-285739" algn="just" rtl="1">
                <a:lnSpc>
                  <a:spcPct val="200000"/>
                </a:lnSpc>
                <a:buSzPct val="100000"/>
                <a:buChar char="•"/>
              </a:pPr>
              <a:r>
                <a:rPr lang="en-US" sz="1600" b="1" dirty="0">
                  <a:solidFill>
                    <a:srgbClr val="15213F"/>
                  </a:solidFill>
                  <a:latin typeface="Alexandria" pitchFamily="34" charset="0"/>
                  <a:ea typeface="Alexandria" pitchFamily="34" charset="-122"/>
                  <a:cs typeface="Alexandria" pitchFamily="34" charset="-120"/>
                </a:rPr>
                <a:t>تيك توك:</a:t>
              </a:r>
              <a:r>
                <a:rPr lang="en-US" sz="1600" dirty="0">
                  <a:solidFill>
                    <a:srgbClr val="15213F"/>
                  </a:solidFill>
                  <a:latin typeface="Alexandria" pitchFamily="34" charset="0"/>
                  <a:ea typeface="Alexandria" pitchFamily="34" charset="-122"/>
                  <a:cs typeface="Alexandria" pitchFamily="34" charset="-120"/>
                </a:rPr>
                <a:t> تحديات الهاشتاق، الصعود إلى قائمة الترند، ردود الفعل المتسلسلة (Duets)</a:t>
              </a:r>
              <a:endParaRPr lang="en-US" sz="1600" dirty="0"/>
            </a:p>
            <a:p>
              <a:pPr marL="285739" indent="-285739" algn="just" rtl="1">
                <a:lnSpc>
                  <a:spcPct val="200000"/>
                </a:lnSpc>
                <a:buSzPct val="100000"/>
                <a:buChar char="•"/>
              </a:pPr>
              <a:r>
                <a:rPr lang="en-US" sz="1600" b="1" dirty="0">
                  <a:solidFill>
                    <a:srgbClr val="15213F"/>
                  </a:solidFill>
                  <a:latin typeface="Alexandria" pitchFamily="34" charset="0"/>
                  <a:ea typeface="Alexandria" pitchFamily="34" charset="-122"/>
                  <a:cs typeface="Alexandria" pitchFamily="34" charset="-120"/>
                </a:rPr>
                <a:t>إنستغرام:</a:t>
              </a:r>
              <a:r>
                <a:rPr lang="en-US" sz="1600" dirty="0">
                  <a:solidFill>
                    <a:srgbClr val="15213F"/>
                  </a:solidFill>
                  <a:latin typeface="Alexandria" pitchFamily="34" charset="0"/>
                  <a:ea typeface="Alexandria" pitchFamily="34" charset="-122"/>
                  <a:cs typeface="Alexandria" pitchFamily="34" charset="-120"/>
                </a:rPr>
                <a:t> استطلاعات القصص التفاعلية، تحديات الهاشتاق، وأزرار ردود الفعل</a:t>
              </a:r>
              <a:endParaRPr lang="en-US" sz="1600" dirty="0"/>
            </a:p>
            <a:p>
              <a:pPr marL="285739" indent="-285739" algn="just" rtl="1">
                <a:lnSpc>
                  <a:spcPct val="200000"/>
                </a:lnSpc>
                <a:buSzPct val="100000"/>
                <a:buChar char="•"/>
              </a:pPr>
              <a:r>
                <a:rPr lang="en-US" sz="1600" b="1" dirty="0">
                  <a:solidFill>
                    <a:srgbClr val="15213F"/>
                  </a:solidFill>
                  <a:latin typeface="Alexandria" pitchFamily="34" charset="0"/>
                  <a:ea typeface="Alexandria" pitchFamily="34" charset="-122"/>
                  <a:cs typeface="Alexandria" pitchFamily="34" charset="-120"/>
                </a:rPr>
                <a:t>تويتر/X:</a:t>
              </a:r>
              <a:r>
                <a:rPr lang="en-US" sz="1600" dirty="0">
                  <a:solidFill>
                    <a:srgbClr val="15213F"/>
                  </a:solidFill>
                  <a:latin typeface="Alexandria" pitchFamily="34" charset="0"/>
                  <a:ea typeface="Alexandria" pitchFamily="34" charset="-122"/>
                  <a:cs typeface="Alexandria" pitchFamily="34" charset="-120"/>
                </a:rPr>
                <a:t> تحديات الوسوم وتجميع الريتويت والتفاعل التنافسي</a:t>
              </a:r>
              <a:endParaRPr lang="en-US" sz="1600" dirty="0"/>
            </a:p>
          </p:txBody>
        </p:sp>
      </p:grpSp>
    </p:spTree>
    <p:extLst>
      <p:ext uri="{BB962C8B-B14F-4D97-AF65-F5344CB8AC3E}">
        <p14:creationId xmlns:p14="http://schemas.microsoft.com/office/powerpoint/2010/main" val="24961906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10546" y="546619"/>
            <a:ext cx="2993236" cy="63113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2" y="1155869"/>
            <a:ext cx="10234807" cy="5622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D0514E5-E6CF-046B-7CC7-C2070FF1128F}"/>
              </a:ext>
            </a:extLst>
          </p:cNvPr>
          <p:cNvSpPr txBox="1"/>
          <p:nvPr/>
        </p:nvSpPr>
        <p:spPr>
          <a:xfrm>
            <a:off x="2052651" y="445910"/>
            <a:ext cx="7057895" cy="557140"/>
          </a:xfrm>
          <a:prstGeom prst="rect">
            <a:avLst/>
          </a:prstGeom>
          <a:noFill/>
        </p:spPr>
        <p:txBody>
          <a:bodyPr wrap="square">
            <a:spAutoFit/>
          </a:bodyPr>
          <a:lstStyle/>
          <a:p>
            <a:pPr algn="r" rtl="1">
              <a:lnSpc>
                <a:spcPts val="4042"/>
              </a:lnSpc>
            </a:pPr>
            <a:r>
              <a:rPr lang="en-US" sz="2400" b="1">
                <a:latin typeface="Alexandria Bold" pitchFamily="34" charset="0"/>
                <a:ea typeface="Alexandria Bold" pitchFamily="34" charset="-122"/>
                <a:cs typeface="Alexandria Bold" pitchFamily="34" charset="-120"/>
              </a:rPr>
              <a:t>العلاقة التكاملية بين الانغماس والتلعيب</a:t>
            </a:r>
            <a:endParaRPr lang="en-US" sz="2400" dirty="0"/>
          </a:p>
        </p:txBody>
      </p:sp>
      <p:grpSp>
        <p:nvGrpSpPr>
          <p:cNvPr id="19" name="Group 18">
            <a:extLst>
              <a:ext uri="{FF2B5EF4-FFF2-40B4-BE49-F238E27FC236}">
                <a16:creationId xmlns:a16="http://schemas.microsoft.com/office/drawing/2014/main" id="{BD869EBE-F5A1-7937-E3EC-382C64CB56A7}"/>
              </a:ext>
            </a:extLst>
          </p:cNvPr>
          <p:cNvGrpSpPr/>
          <p:nvPr/>
        </p:nvGrpSpPr>
        <p:grpSpPr>
          <a:xfrm>
            <a:off x="371561" y="1471962"/>
            <a:ext cx="9720293" cy="5073804"/>
            <a:chOff x="661492" y="2279849"/>
            <a:chExt cx="6297018" cy="3956843"/>
          </a:xfrm>
        </p:grpSpPr>
        <p:sp>
          <p:nvSpPr>
            <p:cNvPr id="6" name="Text 3"/>
            <p:cNvSpPr/>
            <p:nvPr/>
          </p:nvSpPr>
          <p:spPr>
            <a:xfrm>
              <a:off x="661492" y="2279849"/>
              <a:ext cx="6297018"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على الرغم من أن الانغماس والتلعيب مفهومان مستقلان، إلا أن اندماجهما يُنتج تجربة اتصالية استثنائية تفوق أثر كل منهما منفردًا. يُوفّر الانغماس البيئة الحسية الكاملة، بينما يُوفّر التلعيب البنية التحفيزية والسلوكية.</a:t>
              </a:r>
              <a:endParaRPr lang="en-US" sz="1600" dirty="0"/>
            </a:p>
          </p:txBody>
        </p:sp>
        <p:sp>
          <p:nvSpPr>
            <p:cNvPr id="7" name="Shape 4"/>
            <p:cNvSpPr/>
            <p:nvPr/>
          </p:nvSpPr>
          <p:spPr>
            <a:xfrm>
              <a:off x="661492" y="3259733"/>
              <a:ext cx="6297018" cy="2976959"/>
            </a:xfrm>
            <a:prstGeom prst="roundRect">
              <a:avLst>
                <a:gd name="adj" fmla="val 2333"/>
              </a:avLst>
            </a:prstGeom>
            <a:solidFill>
              <a:srgbClr val="E9ECF2"/>
            </a:solidFill>
            <a:ln w="7620">
              <a:solidFill>
                <a:srgbClr val="CFD2D8"/>
              </a:solidFill>
              <a:prstDash val="solid"/>
            </a:ln>
          </p:spPr>
          <p:txBody>
            <a:bodyPr/>
            <a:lstStyle/>
            <a:p>
              <a:pPr algn="just" rtl="1"/>
              <a:endParaRPr lang="en-US" sz="1600"/>
            </a:p>
          </p:txBody>
        </p:sp>
        <p:sp>
          <p:nvSpPr>
            <p:cNvPr id="8" name="Shape 5"/>
            <p:cNvSpPr/>
            <p:nvPr/>
          </p:nvSpPr>
          <p:spPr>
            <a:xfrm>
              <a:off x="3810000" y="3266083"/>
              <a:ext cx="3142158" cy="1746746"/>
            </a:xfrm>
            <a:prstGeom prst="roundRect">
              <a:avLst>
                <a:gd name="adj" fmla="val 3977"/>
              </a:avLst>
            </a:prstGeom>
            <a:solidFill>
              <a:srgbClr val="E9ECF2"/>
            </a:solidFill>
            <a:ln/>
          </p:spPr>
          <p:txBody>
            <a:bodyPr/>
            <a:lstStyle/>
            <a:p>
              <a:pPr algn="just" rtl="1"/>
              <a:endParaRPr lang="en-US" sz="1600"/>
            </a:p>
          </p:txBody>
        </p:sp>
        <p:sp>
          <p:nvSpPr>
            <p:cNvPr id="9" name="Text 6"/>
            <p:cNvSpPr/>
            <p:nvPr/>
          </p:nvSpPr>
          <p:spPr>
            <a:xfrm>
              <a:off x="4338340" y="3431381"/>
              <a:ext cx="2448520" cy="258465"/>
            </a:xfrm>
            <a:prstGeom prst="rect">
              <a:avLst/>
            </a:prstGeom>
            <a:noFill/>
            <a:ln/>
          </p:spPr>
          <p:txBody>
            <a:bodyPr wrap="none" lIns="0" tIns="0" rIns="0" bIns="0" rtlCol="0" anchor="t"/>
            <a:lstStyle/>
            <a:p>
              <a:pPr algn="just" rtl="1">
                <a:lnSpc>
                  <a:spcPts val="2000"/>
                </a:lnSpc>
              </a:pPr>
              <a:r>
                <a:rPr lang="en-US" sz="1600" b="1" dirty="0">
                  <a:solidFill>
                    <a:srgbClr val="15213F"/>
                  </a:solidFill>
                  <a:latin typeface="Alexandria Bold" pitchFamily="34" charset="0"/>
                  <a:ea typeface="Alexandria Bold" pitchFamily="34" charset="-122"/>
                  <a:cs typeface="Alexandria Bold" pitchFamily="34" charset="-120"/>
                </a:rPr>
                <a:t>الانغماس يُوسّع التلعيب</a:t>
              </a:r>
              <a:endParaRPr lang="en-US" sz="1600" dirty="0"/>
            </a:p>
          </p:txBody>
        </p:sp>
        <p:sp>
          <p:nvSpPr>
            <p:cNvPr id="10" name="Text 7"/>
            <p:cNvSpPr/>
            <p:nvPr/>
          </p:nvSpPr>
          <p:spPr>
            <a:xfrm>
              <a:off x="3975298" y="3789065"/>
              <a:ext cx="2811562" cy="1058466"/>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حين تُجمع بيئة VR مع آليات التلعيب، تتحول المهام من أنشطة رقمية بسيطة إلى مغامرات معاشة بالكامل، مما يُضاعف الأثر التحفيزي والعاطفي.</a:t>
              </a:r>
              <a:endParaRPr lang="en-US" sz="1600" dirty="0"/>
            </a:p>
          </p:txBody>
        </p:sp>
        <p:sp>
          <p:nvSpPr>
            <p:cNvPr id="11" name="Shape 8"/>
            <p:cNvSpPr/>
            <p:nvPr/>
          </p:nvSpPr>
          <p:spPr>
            <a:xfrm>
              <a:off x="667842" y="3266083"/>
              <a:ext cx="3142158" cy="1746746"/>
            </a:xfrm>
            <a:prstGeom prst="rect">
              <a:avLst/>
            </a:prstGeom>
            <a:solidFill>
              <a:srgbClr val="E9ECF2"/>
            </a:solidFill>
            <a:ln/>
          </p:spPr>
          <p:txBody>
            <a:bodyPr/>
            <a:lstStyle/>
            <a:p>
              <a:pPr algn="just" rtl="1"/>
              <a:endParaRPr lang="en-US" sz="1600"/>
            </a:p>
          </p:txBody>
        </p:sp>
        <p:sp>
          <p:nvSpPr>
            <p:cNvPr id="12" name="Shape 9"/>
            <p:cNvSpPr/>
            <p:nvPr/>
          </p:nvSpPr>
          <p:spPr>
            <a:xfrm>
              <a:off x="667842" y="3266083"/>
              <a:ext cx="19050" cy="1746746"/>
            </a:xfrm>
            <a:prstGeom prst="roundRect">
              <a:avLst>
                <a:gd name="adj" fmla="val 364651"/>
              </a:avLst>
            </a:prstGeom>
            <a:solidFill>
              <a:srgbClr val="CFD2D8"/>
            </a:solidFill>
            <a:ln/>
          </p:spPr>
          <p:txBody>
            <a:bodyPr/>
            <a:lstStyle/>
            <a:p>
              <a:pPr algn="just" rtl="1"/>
              <a:endParaRPr lang="en-US" sz="1600"/>
            </a:p>
          </p:txBody>
        </p:sp>
        <p:sp>
          <p:nvSpPr>
            <p:cNvPr id="13" name="Text 10"/>
            <p:cNvSpPr/>
            <p:nvPr/>
          </p:nvSpPr>
          <p:spPr>
            <a:xfrm>
              <a:off x="1321892" y="3431381"/>
              <a:ext cx="2322810" cy="258465"/>
            </a:xfrm>
            <a:prstGeom prst="rect">
              <a:avLst/>
            </a:prstGeom>
            <a:noFill/>
            <a:ln/>
          </p:spPr>
          <p:txBody>
            <a:bodyPr wrap="none" lIns="0" tIns="0" rIns="0" bIns="0" rtlCol="0" anchor="t"/>
            <a:lstStyle/>
            <a:p>
              <a:pPr algn="just" rtl="1">
                <a:lnSpc>
                  <a:spcPts val="2000"/>
                </a:lnSpc>
              </a:pPr>
              <a:r>
                <a:rPr lang="en-US" sz="1600" b="1" dirty="0">
                  <a:solidFill>
                    <a:srgbClr val="15213F"/>
                  </a:solidFill>
                  <a:latin typeface="Alexandria Bold" pitchFamily="34" charset="0"/>
                  <a:ea typeface="Alexandria Bold" pitchFamily="34" charset="-122"/>
                  <a:cs typeface="Alexandria Bold" pitchFamily="34" charset="-120"/>
                </a:rPr>
                <a:t>التلعيب يُبنّي الانغماس</a:t>
              </a:r>
              <a:endParaRPr lang="en-US" sz="1600" dirty="0"/>
            </a:p>
          </p:txBody>
        </p:sp>
        <p:sp>
          <p:nvSpPr>
            <p:cNvPr id="14" name="Text 11"/>
            <p:cNvSpPr/>
            <p:nvPr/>
          </p:nvSpPr>
          <p:spPr>
            <a:xfrm>
              <a:off x="833140" y="3789065"/>
              <a:ext cx="2811562" cy="1058466"/>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آليات التلعيب كالأهداف والمستويات تُعطي البيئة الانغماسية غرضًا واتجاهًا، مما يمنع الإحساس بالضياع في الفضاء الرقمي ويُعزز جودة التجربة.</a:t>
              </a:r>
              <a:endParaRPr lang="en-US" sz="1600" dirty="0"/>
            </a:p>
          </p:txBody>
        </p:sp>
        <p:sp>
          <p:nvSpPr>
            <p:cNvPr id="15" name="Shape 12"/>
            <p:cNvSpPr/>
            <p:nvPr/>
          </p:nvSpPr>
          <p:spPr>
            <a:xfrm>
              <a:off x="667842" y="5012829"/>
              <a:ext cx="6284318" cy="1217513"/>
            </a:xfrm>
            <a:prstGeom prst="rect">
              <a:avLst/>
            </a:prstGeom>
            <a:solidFill>
              <a:srgbClr val="E9ECF2"/>
            </a:solidFill>
            <a:ln/>
          </p:spPr>
          <p:txBody>
            <a:bodyPr/>
            <a:lstStyle/>
            <a:p>
              <a:pPr algn="just" rtl="1"/>
              <a:endParaRPr lang="en-US" sz="1600"/>
            </a:p>
          </p:txBody>
        </p:sp>
        <p:sp>
          <p:nvSpPr>
            <p:cNvPr id="16" name="Shape 13"/>
            <p:cNvSpPr/>
            <p:nvPr/>
          </p:nvSpPr>
          <p:spPr>
            <a:xfrm>
              <a:off x="667842" y="5012829"/>
              <a:ext cx="6284318" cy="19050"/>
            </a:xfrm>
            <a:prstGeom prst="roundRect">
              <a:avLst>
                <a:gd name="adj" fmla="val 364651"/>
              </a:avLst>
            </a:prstGeom>
            <a:solidFill>
              <a:srgbClr val="CFD2D8"/>
            </a:solidFill>
            <a:ln/>
          </p:spPr>
          <p:txBody>
            <a:bodyPr/>
            <a:lstStyle/>
            <a:p>
              <a:pPr algn="just" rtl="1"/>
              <a:endParaRPr lang="en-US" sz="1600"/>
            </a:p>
          </p:txBody>
        </p:sp>
        <p:sp>
          <p:nvSpPr>
            <p:cNvPr id="17" name="Text 14"/>
            <p:cNvSpPr/>
            <p:nvPr/>
          </p:nvSpPr>
          <p:spPr>
            <a:xfrm>
              <a:off x="4236244" y="5178128"/>
              <a:ext cx="2550617" cy="258465"/>
            </a:xfrm>
            <a:prstGeom prst="rect">
              <a:avLst/>
            </a:prstGeom>
            <a:noFill/>
            <a:ln/>
          </p:spPr>
          <p:txBody>
            <a:bodyPr wrap="none" lIns="0" tIns="0" rIns="0" bIns="0" rtlCol="0" anchor="t"/>
            <a:lstStyle/>
            <a:p>
              <a:pPr algn="just" rtl="1">
                <a:lnSpc>
                  <a:spcPts val="2000"/>
                </a:lnSpc>
              </a:pPr>
              <a:r>
                <a:rPr lang="en-US" sz="1600" b="1" dirty="0">
                  <a:solidFill>
                    <a:srgbClr val="15213F"/>
                  </a:solidFill>
                  <a:latin typeface="Alexandria Bold" pitchFamily="34" charset="0"/>
                  <a:ea typeface="Alexandria Bold" pitchFamily="34" charset="-122"/>
                  <a:cs typeface="Alexandria Bold" pitchFamily="34" charset="-120"/>
                </a:rPr>
                <a:t>معًا: تجربة التدفق الكاملة</a:t>
              </a:r>
              <a:endParaRPr lang="en-US" sz="1600" dirty="0"/>
            </a:p>
          </p:txBody>
        </p:sp>
        <p:sp>
          <p:nvSpPr>
            <p:cNvPr id="4" name="Text 15"/>
            <p:cNvSpPr/>
            <p:nvPr/>
          </p:nvSpPr>
          <p:spPr>
            <a:xfrm>
              <a:off x="833140" y="5535811"/>
              <a:ext cx="5953720" cy="529233"/>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الجمع بين الانغماس الحسي والبنية التلعيبية المتوازنة يُوصل المستخدم إلى حالة التدفق (Flow) المثلى، حيث يتوازن التحدي مع القدرة في بيئة غنية حسيًا.</a:t>
              </a:r>
              <a:endParaRPr lang="en-US" sz="1600" dirty="0"/>
            </a:p>
          </p:txBody>
        </p:sp>
      </p:grpSp>
      <p:pic>
        <p:nvPicPr>
          <p:cNvPr id="21" name="Picture 20">
            <a:extLst>
              <a:ext uri="{FF2B5EF4-FFF2-40B4-BE49-F238E27FC236}">
                <a16:creationId xmlns:a16="http://schemas.microsoft.com/office/drawing/2014/main" id="{591B3D68-9DAC-F8DD-7323-F48B762F612B}"/>
              </a:ext>
            </a:extLst>
          </p:cNvPr>
          <p:cNvPicPr>
            <a:picLocks noChangeAspect="1"/>
          </p:cNvPicPr>
          <p:nvPr/>
        </p:nvPicPr>
        <p:blipFill>
          <a:blip r:embed="rId3"/>
          <a:stretch>
            <a:fillRect/>
          </a:stretch>
        </p:blipFill>
        <p:spPr>
          <a:xfrm>
            <a:off x="10484854" y="0"/>
            <a:ext cx="1707146" cy="68580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D68B7-BBAA-D967-7C44-07E3845362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B31847C-8305-E6C2-0703-3816B66D944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5350DBB-50E0-0F9C-6830-64C6F44D1FB6}"/>
              </a:ext>
            </a:extLst>
          </p:cNvPr>
          <p:cNvSpPr/>
          <p:nvPr/>
        </p:nvSpPr>
        <p:spPr>
          <a:xfrm>
            <a:off x="9110546" y="546619"/>
            <a:ext cx="2901023" cy="63113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D7B3689-4111-0358-2E73-5780CD538437}"/>
              </a:ext>
            </a:extLst>
          </p:cNvPr>
          <p:cNvSpPr/>
          <p:nvPr/>
        </p:nvSpPr>
        <p:spPr>
          <a:xfrm>
            <a:off x="628987" y="1308687"/>
            <a:ext cx="10827835" cy="52679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357B935-213B-A551-39CC-96C3E974E7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1825FD7-CD89-15AA-EEEB-59CB1CD784AB}"/>
              </a:ext>
            </a:extLst>
          </p:cNvPr>
          <p:cNvSpPr txBox="1"/>
          <p:nvPr/>
        </p:nvSpPr>
        <p:spPr>
          <a:xfrm>
            <a:off x="2052651" y="445910"/>
            <a:ext cx="7057895" cy="557140"/>
          </a:xfrm>
          <a:prstGeom prst="rect">
            <a:avLst/>
          </a:prstGeom>
          <a:noFill/>
        </p:spPr>
        <p:txBody>
          <a:bodyPr wrap="square">
            <a:spAutoFit/>
          </a:bodyPr>
          <a:lstStyle/>
          <a:p>
            <a:pPr algn="r" rtl="1">
              <a:lnSpc>
                <a:spcPts val="4042"/>
              </a:lnSpc>
            </a:pPr>
            <a:r>
              <a:rPr lang="ar-EG" sz="2400" b="1">
                <a:latin typeface="Alexandria Bold" pitchFamily="34" charset="0"/>
                <a:ea typeface="Alexandria Bold" pitchFamily="34" charset="-122"/>
                <a:cs typeface="Alexandria Bold" pitchFamily="34" charset="-120"/>
              </a:rPr>
              <a:t>أنماط الدمج بين الانغماس والتلعيب</a:t>
            </a:r>
          </a:p>
        </p:txBody>
      </p:sp>
      <p:grpSp>
        <p:nvGrpSpPr>
          <p:cNvPr id="15" name="Group 14">
            <a:extLst>
              <a:ext uri="{FF2B5EF4-FFF2-40B4-BE49-F238E27FC236}">
                <a16:creationId xmlns:a16="http://schemas.microsoft.com/office/drawing/2014/main" id="{90686B20-3670-B8A3-FD1C-1125D4A3C8CE}"/>
              </a:ext>
            </a:extLst>
          </p:cNvPr>
          <p:cNvGrpSpPr/>
          <p:nvPr/>
        </p:nvGrpSpPr>
        <p:grpSpPr>
          <a:xfrm>
            <a:off x="661492" y="1155869"/>
            <a:ext cx="10445123" cy="5201231"/>
            <a:chOff x="661492" y="1973659"/>
            <a:chExt cx="10869016" cy="3592712"/>
          </a:xfrm>
        </p:grpSpPr>
        <p:pic>
          <p:nvPicPr>
            <p:cNvPr id="2" name="Image 0" descr="preencoded.png"/>
            <p:cNvPicPr>
              <a:picLocks noChangeAspect="1"/>
            </p:cNvPicPr>
            <p:nvPr/>
          </p:nvPicPr>
          <p:blipFill>
            <a:blip r:embed="rId3"/>
            <a:stretch>
              <a:fillRect/>
            </a:stretch>
          </p:blipFill>
          <p:spPr>
            <a:xfrm>
              <a:off x="6096000" y="1973659"/>
              <a:ext cx="5434508" cy="661492"/>
            </a:xfrm>
            <a:prstGeom prst="rect">
              <a:avLst/>
            </a:prstGeom>
          </p:spPr>
        </p:pic>
        <p:sp>
          <p:nvSpPr>
            <p:cNvPr id="4" name="Text 1"/>
            <p:cNvSpPr/>
            <p:nvPr/>
          </p:nvSpPr>
          <p:spPr>
            <a:xfrm>
              <a:off x="8892977" y="2800449"/>
              <a:ext cx="2472233" cy="258465"/>
            </a:xfrm>
            <a:prstGeom prst="rect">
              <a:avLst/>
            </a:prstGeom>
            <a:noFill/>
            <a:ln/>
          </p:spPr>
          <p:txBody>
            <a:bodyPr wrap="none" lIns="0" tIns="0" rIns="0" bIns="0" rtlCol="0" anchor="t"/>
            <a:lstStyle/>
            <a:p>
              <a:pPr algn="just" rtl="1">
                <a:lnSpc>
                  <a:spcPts val="2000"/>
                </a:lnSpc>
              </a:pPr>
              <a:r>
                <a:rPr lang="en-US" sz="1600" b="1" dirty="0">
                  <a:solidFill>
                    <a:srgbClr val="15213F"/>
                  </a:solidFill>
                  <a:latin typeface="Alexandria Bold" pitchFamily="34" charset="0"/>
                  <a:ea typeface="Alexandria Bold" pitchFamily="34" charset="-122"/>
                  <a:cs typeface="Alexandria Bold" pitchFamily="34" charset="-120"/>
                </a:rPr>
                <a:t>العالم الافتراضي المُلعَّب</a:t>
              </a:r>
              <a:endParaRPr lang="en-US" sz="1600" dirty="0"/>
            </a:p>
          </p:txBody>
        </p:sp>
        <p:sp>
          <p:nvSpPr>
            <p:cNvPr id="6" name="Text 2"/>
            <p:cNvSpPr/>
            <p:nvPr/>
          </p:nvSpPr>
          <p:spPr>
            <a:xfrm>
              <a:off x="6261298" y="3158133"/>
              <a:ext cx="5103912" cy="529233"/>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بيئة VR تحتوي على مهام وتحديات ونقاط ومستويات، كما في الفعاليات الانغماسية التي تُقيمها العلامات التجارية في الميتافيرس.</a:t>
              </a:r>
              <a:endParaRPr lang="en-US" sz="1600" dirty="0"/>
            </a:p>
          </p:txBody>
        </p:sp>
        <p:pic>
          <p:nvPicPr>
            <p:cNvPr id="7" name="Image 1" descr="preencoded.png"/>
            <p:cNvPicPr>
              <a:picLocks noChangeAspect="1"/>
            </p:cNvPicPr>
            <p:nvPr/>
          </p:nvPicPr>
          <p:blipFill>
            <a:blip r:embed="rId4"/>
            <a:stretch>
              <a:fillRect/>
            </a:stretch>
          </p:blipFill>
          <p:spPr>
            <a:xfrm>
              <a:off x="661492" y="1973659"/>
              <a:ext cx="5434508" cy="661492"/>
            </a:xfrm>
            <a:prstGeom prst="rect">
              <a:avLst/>
            </a:prstGeom>
          </p:spPr>
        </p:pic>
        <p:sp>
          <p:nvSpPr>
            <p:cNvPr id="8" name="Text 3"/>
            <p:cNvSpPr/>
            <p:nvPr/>
          </p:nvSpPr>
          <p:spPr>
            <a:xfrm>
              <a:off x="3803353" y="2800449"/>
              <a:ext cx="2127349" cy="258465"/>
            </a:xfrm>
            <a:prstGeom prst="rect">
              <a:avLst/>
            </a:prstGeom>
            <a:noFill/>
            <a:ln/>
          </p:spPr>
          <p:txBody>
            <a:bodyPr wrap="none" lIns="0" tIns="0" rIns="0" bIns="0" rtlCol="0" anchor="t"/>
            <a:lstStyle/>
            <a:p>
              <a:pPr algn="just">
                <a:lnSpc>
                  <a:spcPts val="2000"/>
                </a:lnSpc>
              </a:pPr>
              <a:r>
                <a:rPr lang="en-US" sz="1600" b="1" dirty="0">
                  <a:solidFill>
                    <a:srgbClr val="15213F"/>
                  </a:solidFill>
                  <a:latin typeface="Alexandria Bold" pitchFamily="34" charset="0"/>
                  <a:ea typeface="Alexandria Bold" pitchFamily="34" charset="-122"/>
                  <a:cs typeface="Alexandria Bold" pitchFamily="34" charset="-120"/>
                </a:rPr>
                <a:t>AR التفاعلية المحفّزة</a:t>
              </a:r>
              <a:endParaRPr lang="en-US" sz="1600" dirty="0"/>
            </a:p>
          </p:txBody>
        </p:sp>
        <p:sp>
          <p:nvSpPr>
            <p:cNvPr id="9" name="Text 4"/>
            <p:cNvSpPr/>
            <p:nvPr/>
          </p:nvSpPr>
          <p:spPr>
            <a:xfrm>
              <a:off x="826790" y="3158133"/>
              <a:ext cx="5103912" cy="529233"/>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تجارب AR مصحوبة بنظام تحديات وجوائز، كتجارب الصيد الرقمي (Pokémon GO نموذجًا) التي دمجت الواقع مع التحفيز.</a:t>
              </a:r>
              <a:endParaRPr lang="en-US" sz="1600" dirty="0"/>
            </a:p>
          </p:txBody>
        </p:sp>
        <p:pic>
          <p:nvPicPr>
            <p:cNvPr id="10" name="Image 2" descr="preencoded.png"/>
            <p:cNvPicPr>
              <a:picLocks noChangeAspect="1"/>
            </p:cNvPicPr>
            <p:nvPr/>
          </p:nvPicPr>
          <p:blipFill>
            <a:blip r:embed="rId5"/>
            <a:stretch>
              <a:fillRect/>
            </a:stretch>
          </p:blipFill>
          <p:spPr>
            <a:xfrm>
              <a:off x="6096000" y="3852664"/>
              <a:ext cx="5434508" cy="661492"/>
            </a:xfrm>
            <a:prstGeom prst="rect">
              <a:avLst/>
            </a:prstGeom>
          </p:spPr>
        </p:pic>
        <p:sp>
          <p:nvSpPr>
            <p:cNvPr id="11" name="Text 5"/>
            <p:cNvSpPr/>
            <p:nvPr/>
          </p:nvSpPr>
          <p:spPr>
            <a:xfrm>
              <a:off x="8631138" y="4679454"/>
              <a:ext cx="2734072" cy="258465"/>
            </a:xfrm>
            <a:prstGeom prst="rect">
              <a:avLst/>
            </a:prstGeom>
            <a:noFill/>
            <a:ln/>
          </p:spPr>
          <p:txBody>
            <a:bodyPr wrap="none" lIns="0" tIns="0" rIns="0" bIns="0" rtlCol="0" anchor="t"/>
            <a:lstStyle/>
            <a:p>
              <a:pPr algn="just" rtl="1">
                <a:lnSpc>
                  <a:spcPts val="2000"/>
                </a:lnSpc>
              </a:pPr>
              <a:r>
                <a:rPr lang="en-US" sz="1600" b="1" dirty="0">
                  <a:solidFill>
                    <a:srgbClr val="15213F"/>
                  </a:solidFill>
                  <a:latin typeface="Alexandria Bold" pitchFamily="34" charset="0"/>
                  <a:ea typeface="Alexandria Bold" pitchFamily="34" charset="-122"/>
                  <a:cs typeface="Alexandria Bold" pitchFamily="34" charset="-120"/>
                </a:rPr>
                <a:t>الرحلة الانغماسية التفاعلية</a:t>
              </a:r>
              <a:endParaRPr lang="en-US" sz="1600" dirty="0"/>
            </a:p>
          </p:txBody>
        </p:sp>
        <p:sp>
          <p:nvSpPr>
            <p:cNvPr id="12" name="Text 6"/>
            <p:cNvSpPr/>
            <p:nvPr/>
          </p:nvSpPr>
          <p:spPr>
            <a:xfrm>
              <a:off x="6261298" y="5037138"/>
              <a:ext cx="5103912" cy="529233"/>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سرد قصصي تفاعلي في بيئة ثلاثية الأبعاد يتقدم فيه المستخدم باتخاذ قرارات تؤثر في مسار القصة وفق منطق ألعاب المغامرة.</a:t>
              </a:r>
              <a:endParaRPr lang="en-US" sz="1600" dirty="0"/>
            </a:p>
          </p:txBody>
        </p:sp>
        <p:pic>
          <p:nvPicPr>
            <p:cNvPr id="13" name="Image 3" descr="preencoded.png"/>
            <p:cNvPicPr>
              <a:picLocks noChangeAspect="1"/>
            </p:cNvPicPr>
            <p:nvPr/>
          </p:nvPicPr>
          <p:blipFill>
            <a:blip r:embed="rId6"/>
            <a:stretch>
              <a:fillRect/>
            </a:stretch>
          </p:blipFill>
          <p:spPr>
            <a:xfrm>
              <a:off x="661492" y="3852664"/>
              <a:ext cx="5434508" cy="661492"/>
            </a:xfrm>
            <a:prstGeom prst="rect">
              <a:avLst/>
            </a:prstGeom>
          </p:spPr>
        </p:pic>
        <p:sp>
          <p:nvSpPr>
            <p:cNvPr id="14" name="Text 7"/>
            <p:cNvSpPr/>
            <p:nvPr/>
          </p:nvSpPr>
          <p:spPr>
            <a:xfrm>
              <a:off x="2669183" y="4679454"/>
              <a:ext cx="3261519" cy="258465"/>
            </a:xfrm>
            <a:prstGeom prst="rect">
              <a:avLst/>
            </a:prstGeom>
            <a:noFill/>
            <a:ln/>
          </p:spPr>
          <p:txBody>
            <a:bodyPr wrap="none" lIns="0" tIns="0" rIns="0" bIns="0" rtlCol="0" anchor="t"/>
            <a:lstStyle/>
            <a:p>
              <a:pPr algn="just" rtl="1">
                <a:lnSpc>
                  <a:spcPts val="2000"/>
                </a:lnSpc>
              </a:pPr>
              <a:r>
                <a:rPr lang="en-US" sz="1600" b="1" dirty="0">
                  <a:solidFill>
                    <a:srgbClr val="15213F"/>
                  </a:solidFill>
                  <a:latin typeface="Alexandria Bold" pitchFamily="34" charset="0"/>
                  <a:ea typeface="Alexandria Bold" pitchFamily="34" charset="-122"/>
                  <a:cs typeface="Alexandria Bold" pitchFamily="34" charset="-120"/>
                </a:rPr>
                <a:t>الميتافيرس المجتمعي التنافسي</a:t>
              </a:r>
              <a:endParaRPr lang="en-US" sz="1600" dirty="0"/>
            </a:p>
          </p:txBody>
        </p:sp>
        <p:sp>
          <p:nvSpPr>
            <p:cNvPr id="16" name="Text 8"/>
            <p:cNvSpPr/>
            <p:nvPr/>
          </p:nvSpPr>
          <p:spPr>
            <a:xfrm>
              <a:off x="826790" y="5037138"/>
              <a:ext cx="5103912" cy="529233"/>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مجتمعات رقمية في الميتافيرس تُنظّم بطولات وفعاليات تنافسية لتعزيز الانتماء للعلامة والمشاركة المستدامة.</a:t>
              </a:r>
              <a:endParaRPr lang="en-US" sz="1600" dirty="0"/>
            </a:p>
          </p:txBody>
        </p:sp>
      </p:grpSp>
    </p:spTree>
    <p:extLst>
      <p:ext uri="{BB962C8B-B14F-4D97-AF65-F5344CB8AC3E}">
        <p14:creationId xmlns:p14="http://schemas.microsoft.com/office/powerpoint/2010/main" val="7485643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821358-A700-BE35-44DC-BFCA3F9159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92FDA8-C873-2F7E-22F7-7E9BEBDB156B}"/>
              </a:ext>
            </a:extLst>
          </p:cNvPr>
          <p:cNvSpPr/>
          <p:nvPr/>
        </p:nvSpPr>
        <p:spPr>
          <a:xfrm>
            <a:off x="367991" y="1428231"/>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5680B55-B479-7B29-9CE9-7B0BFC9D3235}"/>
              </a:ext>
            </a:extLst>
          </p:cNvPr>
          <p:cNvSpPr txBox="1"/>
          <p:nvPr/>
        </p:nvSpPr>
        <p:spPr>
          <a:xfrm>
            <a:off x="2579604" y="614327"/>
            <a:ext cx="7032792" cy="523220"/>
          </a:xfrm>
          <a:prstGeom prst="rect">
            <a:avLst/>
          </a:prstGeom>
          <a:noFill/>
        </p:spPr>
        <p:txBody>
          <a:bodyPr wrap="square" rtlCol="0">
            <a:spAutoFit/>
          </a:bodyPr>
          <a:lstStyle/>
          <a:p>
            <a:r>
              <a:rPr lang="ar-EG" sz="2800" b="1">
                <a:latin typeface="Alexandria" charset="0"/>
                <a:cs typeface="Alexandria" charset="0"/>
              </a:rPr>
              <a:t>التلعيب والانغماس في الاتصال الداخلي</a:t>
            </a:r>
          </a:p>
        </p:txBody>
      </p:sp>
      <p:sp>
        <p:nvSpPr>
          <p:cNvPr id="5" name="Rectangle 4">
            <a:extLst>
              <a:ext uri="{FF2B5EF4-FFF2-40B4-BE49-F238E27FC236}">
                <a16:creationId xmlns:a16="http://schemas.microsoft.com/office/drawing/2014/main" id="{5D3619C1-AAE5-8266-5F38-1C712AAEA033}"/>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E042ECF-B7DB-1BEC-0B95-FEA7DB3F8356}"/>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11756B2-3414-D2C9-0A29-0DAA7E9EEC50}"/>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32E3E72-95DA-8CA3-BA6C-467FD67D54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6" name="Group 15">
            <a:extLst>
              <a:ext uri="{FF2B5EF4-FFF2-40B4-BE49-F238E27FC236}">
                <a16:creationId xmlns:a16="http://schemas.microsoft.com/office/drawing/2014/main" id="{21867B9E-59A7-F696-9B8C-74C175224467}"/>
              </a:ext>
            </a:extLst>
          </p:cNvPr>
          <p:cNvGrpSpPr/>
          <p:nvPr/>
        </p:nvGrpSpPr>
        <p:grpSpPr>
          <a:xfrm>
            <a:off x="662076" y="1687335"/>
            <a:ext cx="10830678" cy="4607683"/>
            <a:chOff x="542429" y="1828405"/>
            <a:chExt cx="5470922" cy="3189684"/>
          </a:xfrm>
        </p:grpSpPr>
        <p:sp>
          <p:nvSpPr>
            <p:cNvPr id="2" name="Shape 3"/>
            <p:cNvSpPr/>
            <p:nvPr/>
          </p:nvSpPr>
          <p:spPr>
            <a:xfrm>
              <a:off x="542429" y="1828405"/>
              <a:ext cx="5470922" cy="3189684"/>
            </a:xfrm>
            <a:prstGeom prst="roundRect">
              <a:avLst>
                <a:gd name="adj" fmla="val 2742"/>
              </a:avLst>
            </a:prstGeom>
            <a:solidFill>
              <a:srgbClr val="3257B8"/>
            </a:solidFill>
            <a:ln/>
          </p:spPr>
          <p:txBody>
            <a:bodyPr/>
            <a:lstStyle/>
            <a:p>
              <a:pPr>
                <a:lnSpc>
                  <a:spcPct val="150000"/>
                </a:lnSpc>
              </a:pPr>
              <a:endParaRPr lang="en-US"/>
            </a:p>
          </p:txBody>
        </p:sp>
        <p:sp>
          <p:nvSpPr>
            <p:cNvPr id="4" name="Text 4"/>
            <p:cNvSpPr/>
            <p:nvPr/>
          </p:nvSpPr>
          <p:spPr>
            <a:xfrm>
              <a:off x="2432149" y="1993702"/>
              <a:ext cx="3415903" cy="258465"/>
            </a:xfrm>
            <a:prstGeom prst="rect">
              <a:avLst/>
            </a:prstGeom>
            <a:noFill/>
            <a:ln/>
          </p:spPr>
          <p:txBody>
            <a:bodyPr wrap="none" lIns="0" tIns="0" rIns="0" bIns="0" rtlCol="0" anchor="t"/>
            <a:lstStyle/>
            <a:p>
              <a:pPr algn="r" rtl="1">
                <a:lnSpc>
                  <a:spcPct val="150000"/>
                </a:lnSpc>
              </a:pPr>
              <a:r>
                <a:rPr lang="en-US" sz="2000" b="1" dirty="0">
                  <a:solidFill>
                    <a:srgbClr val="FFFFFF"/>
                  </a:solidFill>
                  <a:latin typeface="Alexandria Bold" pitchFamily="34" charset="0"/>
                  <a:ea typeface="Alexandria Bold" pitchFamily="34" charset="-122"/>
                  <a:cs typeface="Alexandria Bold" pitchFamily="34" charset="-120"/>
                </a:rPr>
                <a:t>أهمية الاتصال الداخلي الانغماسي</a:t>
              </a:r>
              <a:endParaRPr lang="en-US" sz="2000" dirty="0"/>
            </a:p>
          </p:txBody>
        </p:sp>
        <p:sp>
          <p:nvSpPr>
            <p:cNvPr id="8" name="Text 5"/>
            <p:cNvSpPr/>
            <p:nvPr/>
          </p:nvSpPr>
          <p:spPr>
            <a:xfrm>
              <a:off x="707728" y="2417465"/>
              <a:ext cx="5140325" cy="1058466"/>
            </a:xfrm>
            <a:prstGeom prst="rect">
              <a:avLst/>
            </a:prstGeom>
            <a:noFill/>
            <a:ln/>
          </p:spPr>
          <p:txBody>
            <a:bodyPr wrap="square" lIns="0" tIns="0" rIns="0" bIns="0" rtlCol="0" anchor="t"/>
            <a:lstStyle/>
            <a:p>
              <a:pPr algn="r" rtl="1">
                <a:lnSpc>
                  <a:spcPct val="150000"/>
                </a:lnSpc>
              </a:pPr>
              <a:r>
                <a:rPr lang="en-US" sz="1600" dirty="0">
                  <a:solidFill>
                    <a:srgbClr val="FFFFFF"/>
                  </a:solidFill>
                  <a:latin typeface="Alexandria" pitchFamily="34" charset="0"/>
                  <a:ea typeface="Alexandria" pitchFamily="34" charset="-122"/>
                  <a:cs typeface="Alexandria" pitchFamily="34" charset="-120"/>
                </a:rPr>
                <a:t>يُمثّل الموظفون الجمهور الداخلي الأكثر تأثيرًا على سمعة المؤسسة. إن استثمار تقنيات الانغماس والتلعيب في التواصل مع الموظفين لا يُحسّن الإنتاجية فحسب، بل يُنتج سفراء داخليين فاعلين يعكسون صورة مؤسسية إيجابية للخارج.</a:t>
              </a:r>
              <a:endParaRPr lang="en-US" sz="1600" dirty="0"/>
            </a:p>
          </p:txBody>
        </p:sp>
        <p:sp>
          <p:nvSpPr>
            <p:cNvPr id="9" name="Text 6"/>
            <p:cNvSpPr/>
            <p:nvPr/>
          </p:nvSpPr>
          <p:spPr>
            <a:xfrm>
              <a:off x="707728" y="3624759"/>
              <a:ext cx="5140325" cy="1231999"/>
            </a:xfrm>
            <a:prstGeom prst="rect">
              <a:avLst/>
            </a:prstGeom>
            <a:noFill/>
            <a:ln/>
          </p:spPr>
          <p:txBody>
            <a:bodyPr wrap="square" lIns="0" tIns="0" rIns="0" bIns="0" rtlCol="0" anchor="t"/>
            <a:lstStyle/>
            <a:p>
              <a:pPr marL="285739" indent="-285739" algn="r" rtl="1">
                <a:lnSpc>
                  <a:spcPct val="150000"/>
                </a:lnSpc>
                <a:buSzPct val="100000"/>
                <a:buChar char="•"/>
              </a:pPr>
              <a:r>
                <a:rPr lang="en-US" sz="1600" dirty="0">
                  <a:solidFill>
                    <a:srgbClr val="FFFFFF"/>
                  </a:solidFill>
                  <a:latin typeface="Alexandria" pitchFamily="34" charset="0"/>
                  <a:ea typeface="Alexandria" pitchFamily="34" charset="-122"/>
                  <a:cs typeface="Alexandria" pitchFamily="34" charset="-120"/>
                </a:rPr>
                <a:t>التدريب الانغماسي عبر VR لسيناريوهات الأزمات</a:t>
              </a:r>
              <a:endParaRPr lang="en-US" sz="1600" dirty="0"/>
            </a:p>
            <a:p>
              <a:pPr marL="285739" indent="-285739" algn="r" rtl="1">
                <a:lnSpc>
                  <a:spcPct val="150000"/>
                </a:lnSpc>
                <a:buSzPct val="100000"/>
                <a:buChar char="•"/>
              </a:pPr>
              <a:r>
                <a:rPr lang="en-US" sz="1600" dirty="0">
                  <a:solidFill>
                    <a:srgbClr val="FFFFFF"/>
                  </a:solidFill>
                  <a:latin typeface="Alexandria" pitchFamily="34" charset="0"/>
                  <a:ea typeface="Alexandria" pitchFamily="34" charset="-122"/>
                  <a:cs typeface="Alexandria" pitchFamily="34" charset="-120"/>
                </a:rPr>
                <a:t>برامج التعريف بالثقافة المؤسسية في الميتافيرس</a:t>
              </a:r>
              <a:endParaRPr lang="en-US" sz="1600" dirty="0"/>
            </a:p>
            <a:p>
              <a:pPr marL="285739" indent="-285739" algn="r" rtl="1">
                <a:lnSpc>
                  <a:spcPct val="150000"/>
                </a:lnSpc>
                <a:buSzPct val="100000"/>
                <a:buChar char="•"/>
              </a:pPr>
              <a:r>
                <a:rPr lang="en-US" sz="1600" dirty="0">
                  <a:solidFill>
                    <a:srgbClr val="FFFFFF"/>
                  </a:solidFill>
                  <a:latin typeface="Alexandria" pitchFamily="34" charset="0"/>
                  <a:ea typeface="Alexandria" pitchFamily="34" charset="-122"/>
                  <a:cs typeface="Alexandria" pitchFamily="34" charset="-120"/>
                </a:rPr>
                <a:t>تلعيب مسارات التطور الوظيفي</a:t>
              </a:r>
              <a:endParaRPr lang="en-US" sz="1600" dirty="0"/>
            </a:p>
            <a:p>
              <a:pPr marL="285739" indent="-285739" algn="r" rtl="1">
                <a:lnSpc>
                  <a:spcPct val="150000"/>
                </a:lnSpc>
                <a:buSzPct val="100000"/>
                <a:buChar char="•"/>
              </a:pPr>
              <a:r>
                <a:rPr lang="en-US" sz="1600" dirty="0">
                  <a:solidFill>
                    <a:srgbClr val="FFFFFF"/>
                  </a:solidFill>
                  <a:latin typeface="Alexandria" pitchFamily="34" charset="0"/>
                  <a:ea typeface="Alexandria" pitchFamily="34" charset="-122"/>
                  <a:cs typeface="Alexandria" pitchFamily="34" charset="-120"/>
                </a:rPr>
                <a:t>منافسات الأداء المُلعَّبة</a:t>
              </a:r>
              <a:endParaRPr lang="en-US" sz="1600" dirty="0"/>
            </a:p>
          </p:txBody>
        </p:sp>
      </p:grpSp>
    </p:spTree>
    <p:extLst>
      <p:ext uri="{BB962C8B-B14F-4D97-AF65-F5344CB8AC3E}">
        <p14:creationId xmlns:p14="http://schemas.microsoft.com/office/powerpoint/2010/main" val="15955004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66C90C-9DA4-BD2F-A843-7D99B031B2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7286EE-5431-ED90-382D-1D7BF07792CB}"/>
              </a:ext>
            </a:extLst>
          </p:cNvPr>
          <p:cNvSpPr/>
          <p:nvPr/>
        </p:nvSpPr>
        <p:spPr>
          <a:xfrm>
            <a:off x="367991" y="1428231"/>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94B1A45-C6BC-A668-10C5-EEA8B903992E}"/>
              </a:ext>
            </a:extLst>
          </p:cNvPr>
          <p:cNvSpPr txBox="1"/>
          <p:nvPr/>
        </p:nvSpPr>
        <p:spPr>
          <a:xfrm>
            <a:off x="3152953" y="268963"/>
            <a:ext cx="6420475" cy="954107"/>
          </a:xfrm>
          <a:prstGeom prst="rect">
            <a:avLst/>
          </a:prstGeom>
          <a:noFill/>
        </p:spPr>
        <p:txBody>
          <a:bodyPr wrap="square" rtlCol="0">
            <a:spAutoFit/>
          </a:bodyPr>
          <a:lstStyle/>
          <a:p>
            <a:pPr algn="ctr"/>
            <a:r>
              <a:rPr lang="ar-EG" sz="2800" b="1">
                <a:latin typeface="Alexandria" charset="0"/>
                <a:cs typeface="Alexandria" charset="0"/>
              </a:rPr>
              <a:t>توظيف الانغماس والتلعيب في بناء السمعة المؤسسية</a:t>
            </a:r>
          </a:p>
        </p:txBody>
      </p:sp>
      <p:sp>
        <p:nvSpPr>
          <p:cNvPr id="5" name="Rectangle 4">
            <a:extLst>
              <a:ext uri="{FF2B5EF4-FFF2-40B4-BE49-F238E27FC236}">
                <a16:creationId xmlns:a16="http://schemas.microsoft.com/office/drawing/2014/main" id="{FC36910A-09CD-2BE3-E7A9-97072B4FCCC7}"/>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686E36-EF31-2B60-C3B9-8E2612CB3F15}"/>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8C54BAA-5977-F496-D10C-A98383689937}"/>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F1940AE-6A5F-F130-4B31-CEF62DBA48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1" name="Group 20">
            <a:extLst>
              <a:ext uri="{FF2B5EF4-FFF2-40B4-BE49-F238E27FC236}">
                <a16:creationId xmlns:a16="http://schemas.microsoft.com/office/drawing/2014/main" id="{2989FFB0-2320-E862-7980-C3DA2832018D}"/>
              </a:ext>
            </a:extLst>
          </p:cNvPr>
          <p:cNvGrpSpPr/>
          <p:nvPr/>
        </p:nvGrpSpPr>
        <p:grpSpPr>
          <a:xfrm>
            <a:off x="661492" y="1687335"/>
            <a:ext cx="10888066" cy="4646558"/>
            <a:chOff x="661492" y="2523034"/>
            <a:chExt cx="10888066" cy="3470374"/>
          </a:xfrm>
        </p:grpSpPr>
        <p:sp>
          <p:nvSpPr>
            <p:cNvPr id="2" name="Shape 3"/>
            <p:cNvSpPr/>
            <p:nvPr/>
          </p:nvSpPr>
          <p:spPr>
            <a:xfrm>
              <a:off x="6178650" y="2523034"/>
              <a:ext cx="5351859" cy="1784846"/>
            </a:xfrm>
            <a:prstGeom prst="roundRect">
              <a:avLst>
                <a:gd name="adj" fmla="val 5123"/>
              </a:avLst>
            </a:prstGeom>
            <a:solidFill>
              <a:srgbClr val="FBFCFE"/>
            </a:solidFill>
            <a:ln w="22860">
              <a:solidFill>
                <a:srgbClr val="CFD2D8"/>
              </a:solidFill>
              <a:prstDash val="solid"/>
            </a:ln>
          </p:spPr>
          <p:txBody>
            <a:bodyPr/>
            <a:lstStyle/>
            <a:p>
              <a:pPr algn="just"/>
              <a:endParaRPr lang="en-US" sz="1600"/>
            </a:p>
          </p:txBody>
        </p:sp>
        <p:pic>
          <p:nvPicPr>
            <p:cNvPr id="4" name="Image 0" descr="preencoded.png"/>
            <p:cNvPicPr>
              <a:picLocks noChangeAspect="1"/>
            </p:cNvPicPr>
            <p:nvPr/>
          </p:nvPicPr>
          <p:blipFill>
            <a:blip r:embed="rId3"/>
            <a:stretch>
              <a:fillRect/>
            </a:stretch>
          </p:blipFill>
          <p:spPr>
            <a:xfrm>
              <a:off x="11473358" y="2523034"/>
              <a:ext cx="76200" cy="1784846"/>
            </a:xfrm>
            <a:prstGeom prst="rect">
              <a:avLst/>
            </a:prstGeom>
          </p:spPr>
        </p:pic>
        <p:sp>
          <p:nvSpPr>
            <p:cNvPr id="8" name="Text 4"/>
            <p:cNvSpPr/>
            <p:nvPr/>
          </p:nvSpPr>
          <p:spPr>
            <a:xfrm>
              <a:off x="8521601" y="2707382"/>
              <a:ext cx="2767409" cy="258465"/>
            </a:xfrm>
            <a:prstGeom prst="rect">
              <a:avLst/>
            </a:prstGeom>
            <a:noFill/>
            <a:ln/>
          </p:spPr>
          <p:txBody>
            <a:bodyPr wrap="none" lIns="0" tIns="0" rIns="0" bIns="0" rtlCol="0" anchor="t"/>
            <a:lstStyle/>
            <a:p>
              <a:pPr algn="just" rtl="1">
                <a:lnSpc>
                  <a:spcPts val="2000"/>
                </a:lnSpc>
              </a:pPr>
              <a:r>
                <a:rPr lang="en-US" sz="1600" b="1" dirty="0">
                  <a:solidFill>
                    <a:srgbClr val="15213F"/>
                  </a:solidFill>
                  <a:latin typeface="Alexandria Bold" pitchFamily="34" charset="0"/>
                  <a:ea typeface="Alexandria Bold" pitchFamily="34" charset="-122"/>
                  <a:cs typeface="Alexandria Bold" pitchFamily="34" charset="-120"/>
                </a:rPr>
                <a:t>تجارب الشفافية الانغماسية</a:t>
              </a:r>
              <a:endParaRPr lang="en-US" sz="1600" dirty="0"/>
            </a:p>
          </p:txBody>
        </p:sp>
        <p:sp>
          <p:nvSpPr>
            <p:cNvPr id="9" name="Text 5"/>
            <p:cNvSpPr/>
            <p:nvPr/>
          </p:nvSpPr>
          <p:spPr>
            <a:xfrm>
              <a:off x="6362998" y="3065066"/>
              <a:ext cx="4926013" cy="1058466"/>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تُصمم المؤسسات جولات افتراضية لمرافقها وعمليات الإنتاج والمبادرات الاجتماعية تُتيح للجمهور والصحفيين والمستثمرين رؤية "ما وراء الكواليس"، مما يُعزز السمعة القائمة على الشفافية والثقة بشكل لا تستطيعه البيانات الصحفية التقليدية تحقيقه.</a:t>
              </a:r>
              <a:endParaRPr lang="en-US" sz="1600" dirty="0"/>
            </a:p>
          </p:txBody>
        </p:sp>
        <p:sp>
          <p:nvSpPr>
            <p:cNvPr id="11" name="Shape 6"/>
            <p:cNvSpPr/>
            <p:nvPr/>
          </p:nvSpPr>
          <p:spPr>
            <a:xfrm>
              <a:off x="661492" y="2523034"/>
              <a:ext cx="5351859" cy="1784846"/>
            </a:xfrm>
            <a:prstGeom prst="roundRect">
              <a:avLst>
                <a:gd name="adj" fmla="val 5123"/>
              </a:avLst>
            </a:prstGeom>
            <a:solidFill>
              <a:srgbClr val="FBFCFE"/>
            </a:solidFill>
            <a:ln w="22860">
              <a:solidFill>
                <a:srgbClr val="CFD2D8"/>
              </a:solidFill>
              <a:prstDash val="solid"/>
            </a:ln>
          </p:spPr>
          <p:txBody>
            <a:bodyPr/>
            <a:lstStyle/>
            <a:p>
              <a:pPr algn="just"/>
              <a:endParaRPr lang="en-US" sz="1600"/>
            </a:p>
          </p:txBody>
        </p:sp>
        <p:pic>
          <p:nvPicPr>
            <p:cNvPr id="12" name="Image 1" descr="preencoded.png"/>
            <p:cNvPicPr>
              <a:picLocks noChangeAspect="1"/>
            </p:cNvPicPr>
            <p:nvPr/>
          </p:nvPicPr>
          <p:blipFill>
            <a:blip r:embed="rId3"/>
            <a:stretch>
              <a:fillRect/>
            </a:stretch>
          </p:blipFill>
          <p:spPr>
            <a:xfrm>
              <a:off x="5956201" y="2523034"/>
              <a:ext cx="76200" cy="1784846"/>
            </a:xfrm>
            <a:prstGeom prst="rect">
              <a:avLst/>
            </a:prstGeom>
          </p:spPr>
        </p:pic>
        <p:sp>
          <p:nvSpPr>
            <p:cNvPr id="13" name="Text 7"/>
            <p:cNvSpPr/>
            <p:nvPr/>
          </p:nvSpPr>
          <p:spPr>
            <a:xfrm>
              <a:off x="2456160" y="2707382"/>
              <a:ext cx="3315693" cy="258465"/>
            </a:xfrm>
            <a:prstGeom prst="rect">
              <a:avLst/>
            </a:prstGeom>
            <a:noFill/>
            <a:ln/>
          </p:spPr>
          <p:txBody>
            <a:bodyPr wrap="none" lIns="0" tIns="0" rIns="0" bIns="0" rtlCol="0" anchor="t"/>
            <a:lstStyle/>
            <a:p>
              <a:pPr algn="just" rtl="1">
                <a:lnSpc>
                  <a:spcPts val="2000"/>
                </a:lnSpc>
              </a:pPr>
              <a:r>
                <a:rPr lang="en-US" sz="1600" b="1" dirty="0">
                  <a:solidFill>
                    <a:srgbClr val="15213F"/>
                  </a:solidFill>
                  <a:latin typeface="Alexandria Bold" pitchFamily="34" charset="0"/>
                  <a:ea typeface="Alexandria Bold" pitchFamily="34" charset="-122"/>
                  <a:cs typeface="Alexandria Bold" pitchFamily="34" charset="-120"/>
                </a:rPr>
                <a:t>سرد القصص الانغماسي للعلامة</a:t>
              </a:r>
              <a:endParaRPr lang="en-US" sz="1600" dirty="0"/>
            </a:p>
          </p:txBody>
        </p:sp>
        <p:sp>
          <p:nvSpPr>
            <p:cNvPr id="14" name="Text 8"/>
            <p:cNvSpPr/>
            <p:nvPr/>
          </p:nvSpPr>
          <p:spPr>
            <a:xfrm>
              <a:off x="845840" y="3065066"/>
              <a:ext cx="4926013" cy="1058466"/>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قصص مؤسسية مُقدَّمة في بيئات VR تُغمر المشاهد في تاريخ العلامة وقيمها وإنجازاتها، مما يُرسّخ الهوية ويُحقق ارتباطًا عاطفيًا عميقًا يصعب محوه. استخدمت أرامكو السعودية هذا النهج في معارض التعريف بتاريخها وإنجازاتها.</a:t>
              </a:r>
              <a:endParaRPr lang="en-US" sz="1600" dirty="0"/>
            </a:p>
          </p:txBody>
        </p:sp>
        <p:sp>
          <p:nvSpPr>
            <p:cNvPr id="15" name="Shape 9"/>
            <p:cNvSpPr/>
            <p:nvPr/>
          </p:nvSpPr>
          <p:spPr>
            <a:xfrm>
              <a:off x="6178650" y="4473178"/>
              <a:ext cx="5351859" cy="1520230"/>
            </a:xfrm>
            <a:prstGeom prst="roundRect">
              <a:avLst>
                <a:gd name="adj" fmla="val 6015"/>
              </a:avLst>
            </a:prstGeom>
            <a:solidFill>
              <a:srgbClr val="FBFCFE"/>
            </a:solidFill>
            <a:ln w="22860">
              <a:solidFill>
                <a:srgbClr val="CFD2D8"/>
              </a:solidFill>
              <a:prstDash val="solid"/>
            </a:ln>
          </p:spPr>
          <p:txBody>
            <a:bodyPr/>
            <a:lstStyle/>
            <a:p>
              <a:pPr algn="just"/>
              <a:endParaRPr lang="en-US" sz="1600"/>
            </a:p>
          </p:txBody>
        </p:sp>
        <p:pic>
          <p:nvPicPr>
            <p:cNvPr id="16" name="Image 2" descr="preencoded.png"/>
            <p:cNvPicPr>
              <a:picLocks noChangeAspect="1"/>
            </p:cNvPicPr>
            <p:nvPr/>
          </p:nvPicPr>
          <p:blipFill>
            <a:blip r:embed="rId4"/>
            <a:stretch>
              <a:fillRect/>
            </a:stretch>
          </p:blipFill>
          <p:spPr>
            <a:xfrm>
              <a:off x="11473358" y="4473178"/>
              <a:ext cx="76200" cy="1520230"/>
            </a:xfrm>
            <a:prstGeom prst="rect">
              <a:avLst/>
            </a:prstGeom>
          </p:spPr>
        </p:pic>
        <p:sp>
          <p:nvSpPr>
            <p:cNvPr id="17" name="Text 10"/>
            <p:cNvSpPr/>
            <p:nvPr/>
          </p:nvSpPr>
          <p:spPr>
            <a:xfrm>
              <a:off x="7736483" y="4657527"/>
              <a:ext cx="3552528" cy="258465"/>
            </a:xfrm>
            <a:prstGeom prst="rect">
              <a:avLst/>
            </a:prstGeom>
            <a:noFill/>
            <a:ln/>
          </p:spPr>
          <p:txBody>
            <a:bodyPr wrap="none" lIns="0" tIns="0" rIns="0" bIns="0" rtlCol="0" anchor="t"/>
            <a:lstStyle/>
            <a:p>
              <a:pPr algn="just" rtl="1">
                <a:lnSpc>
                  <a:spcPts val="2000"/>
                </a:lnSpc>
              </a:pPr>
              <a:r>
                <a:rPr lang="en-US" sz="1600" b="1" dirty="0">
                  <a:solidFill>
                    <a:srgbClr val="15213F"/>
                  </a:solidFill>
                  <a:latin typeface="Alexandria Bold" pitchFamily="34" charset="0"/>
                  <a:ea typeface="Alexandria Bold" pitchFamily="34" charset="-122"/>
                  <a:cs typeface="Alexandria Bold" pitchFamily="34" charset="-120"/>
                </a:rPr>
                <a:t>إدارة الأزمات عبر التجارب الانغماسية</a:t>
              </a:r>
              <a:endParaRPr lang="en-US" sz="1600" dirty="0"/>
            </a:p>
          </p:txBody>
        </p:sp>
        <p:sp>
          <p:nvSpPr>
            <p:cNvPr id="18" name="Text 11"/>
            <p:cNvSpPr/>
            <p:nvPr/>
          </p:nvSpPr>
          <p:spPr>
            <a:xfrm>
              <a:off x="6362998" y="5015211"/>
              <a:ext cx="4926013"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في حالات الأزمات، تُستخدم بيئات VR لاصطحاب وسائل الإعلام في جولات ميدانية افتراضية للمواقع المتضررة وإجراءات الاستجابة، مما يُقلل من الغموض ويُعزز المصداقية في لحظات التحدي.</a:t>
              </a:r>
              <a:endParaRPr lang="en-US" sz="1600" dirty="0"/>
            </a:p>
          </p:txBody>
        </p:sp>
        <p:sp>
          <p:nvSpPr>
            <p:cNvPr id="19" name="Shape 12"/>
            <p:cNvSpPr/>
            <p:nvPr/>
          </p:nvSpPr>
          <p:spPr>
            <a:xfrm>
              <a:off x="661492" y="4473178"/>
              <a:ext cx="5351859" cy="1520230"/>
            </a:xfrm>
            <a:prstGeom prst="roundRect">
              <a:avLst>
                <a:gd name="adj" fmla="val 6015"/>
              </a:avLst>
            </a:prstGeom>
            <a:solidFill>
              <a:srgbClr val="FBFCFE"/>
            </a:solidFill>
            <a:ln w="22860">
              <a:solidFill>
                <a:srgbClr val="CFD2D8"/>
              </a:solidFill>
              <a:prstDash val="solid"/>
            </a:ln>
          </p:spPr>
          <p:txBody>
            <a:bodyPr/>
            <a:lstStyle/>
            <a:p>
              <a:pPr algn="just"/>
              <a:endParaRPr lang="en-US" sz="1600"/>
            </a:p>
          </p:txBody>
        </p:sp>
        <p:pic>
          <p:nvPicPr>
            <p:cNvPr id="20" name="Image 3" descr="preencoded.png"/>
            <p:cNvPicPr>
              <a:picLocks noChangeAspect="1"/>
            </p:cNvPicPr>
            <p:nvPr/>
          </p:nvPicPr>
          <p:blipFill>
            <a:blip r:embed="rId4"/>
            <a:stretch>
              <a:fillRect/>
            </a:stretch>
          </p:blipFill>
          <p:spPr>
            <a:xfrm>
              <a:off x="5956201" y="4473178"/>
              <a:ext cx="76200" cy="1520230"/>
            </a:xfrm>
            <a:prstGeom prst="rect">
              <a:avLst/>
            </a:prstGeom>
          </p:spPr>
        </p:pic>
        <p:sp>
          <p:nvSpPr>
            <p:cNvPr id="22" name="Text 13"/>
            <p:cNvSpPr/>
            <p:nvPr/>
          </p:nvSpPr>
          <p:spPr>
            <a:xfrm>
              <a:off x="2539504" y="4657527"/>
              <a:ext cx="3232348" cy="258465"/>
            </a:xfrm>
            <a:prstGeom prst="rect">
              <a:avLst/>
            </a:prstGeom>
            <a:noFill/>
            <a:ln/>
          </p:spPr>
          <p:txBody>
            <a:bodyPr wrap="none" lIns="0" tIns="0" rIns="0" bIns="0" rtlCol="0" anchor="t"/>
            <a:lstStyle/>
            <a:p>
              <a:pPr algn="just" rtl="1">
                <a:lnSpc>
                  <a:spcPts val="2000"/>
                </a:lnSpc>
              </a:pPr>
              <a:r>
                <a:rPr lang="en-US" sz="1600" b="1" dirty="0">
                  <a:solidFill>
                    <a:srgbClr val="15213F"/>
                  </a:solidFill>
                  <a:latin typeface="Alexandria Bold" pitchFamily="34" charset="0"/>
                  <a:ea typeface="Alexandria Bold" pitchFamily="34" charset="-122"/>
                  <a:cs typeface="Alexandria Bold" pitchFamily="34" charset="-120"/>
                </a:rPr>
                <a:t>التلعيب في برامج سفراء العلامة</a:t>
              </a:r>
              <a:endParaRPr lang="en-US" sz="1600" dirty="0"/>
            </a:p>
          </p:txBody>
        </p:sp>
        <p:sp>
          <p:nvSpPr>
            <p:cNvPr id="23" name="Text 14"/>
            <p:cNvSpPr/>
            <p:nvPr/>
          </p:nvSpPr>
          <p:spPr>
            <a:xfrm>
              <a:off x="845840" y="5015211"/>
              <a:ext cx="4926013"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أنظمة التلعيب في برامج الدعاة والمستشهدين (Brand Advocacy) تُحوّل العملاء الراضين إلى سفراء فاعلين عبر نقاط الولاء والمستويات والمكافآت مقابل التوصية والمشاركة الاجتماعية.</a:t>
              </a:r>
              <a:endParaRPr lang="en-US" sz="1600" dirty="0"/>
            </a:p>
          </p:txBody>
        </p:sp>
      </p:grpSp>
    </p:spTree>
    <p:extLst>
      <p:ext uri="{BB962C8B-B14F-4D97-AF65-F5344CB8AC3E}">
        <p14:creationId xmlns:p14="http://schemas.microsoft.com/office/powerpoint/2010/main" val="14258345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25E3CC-CB00-B721-771D-9E8694E28D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65D598B-2BE7-5603-0C9A-3B2266AEA50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46705D7-ACDB-9FEF-24CD-0909FFA21530}"/>
              </a:ext>
            </a:extLst>
          </p:cNvPr>
          <p:cNvSpPr/>
          <p:nvPr/>
        </p:nvSpPr>
        <p:spPr>
          <a:xfrm>
            <a:off x="9991493" y="546619"/>
            <a:ext cx="2200508" cy="63113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8F13EB7-C9F2-E355-E1D3-B8A2E2FCC883}"/>
              </a:ext>
            </a:extLst>
          </p:cNvPr>
          <p:cNvSpPr/>
          <p:nvPr/>
        </p:nvSpPr>
        <p:spPr>
          <a:xfrm>
            <a:off x="579863" y="1155869"/>
            <a:ext cx="10827835" cy="52012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0F01243-0726-F5F7-64CA-18037CF588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93D9CB5-95D5-B916-B26E-C8C527EE91E0}"/>
              </a:ext>
            </a:extLst>
          </p:cNvPr>
          <p:cNvSpPr txBox="1"/>
          <p:nvPr/>
        </p:nvSpPr>
        <p:spPr>
          <a:xfrm>
            <a:off x="2052651" y="445910"/>
            <a:ext cx="7798236" cy="553100"/>
          </a:xfrm>
          <a:prstGeom prst="rect">
            <a:avLst/>
          </a:prstGeom>
          <a:noFill/>
        </p:spPr>
        <p:txBody>
          <a:bodyPr wrap="square">
            <a:spAutoFit/>
          </a:bodyPr>
          <a:lstStyle/>
          <a:p>
            <a:pPr algn="r" rtl="1">
              <a:lnSpc>
                <a:spcPts val="4042"/>
              </a:lnSpc>
            </a:pPr>
            <a:r>
              <a:rPr lang="ar-EG" sz="2400" b="1">
                <a:latin typeface="Alexandria Bold" pitchFamily="34" charset="0"/>
                <a:ea typeface="Alexandria Bold" pitchFamily="34" charset="-122"/>
                <a:cs typeface="Alexandria Bold" pitchFamily="34" charset="-120"/>
              </a:rPr>
              <a:t>تعزيز التفاعل الجماهيري عبر التلعيب والانغماس</a:t>
            </a:r>
          </a:p>
        </p:txBody>
      </p:sp>
      <p:grpSp>
        <p:nvGrpSpPr>
          <p:cNvPr id="15" name="Group 14">
            <a:extLst>
              <a:ext uri="{FF2B5EF4-FFF2-40B4-BE49-F238E27FC236}">
                <a16:creationId xmlns:a16="http://schemas.microsoft.com/office/drawing/2014/main" id="{44BF342A-8507-7B17-E510-1D4DCA80EC4E}"/>
              </a:ext>
            </a:extLst>
          </p:cNvPr>
          <p:cNvGrpSpPr/>
          <p:nvPr/>
        </p:nvGrpSpPr>
        <p:grpSpPr>
          <a:xfrm>
            <a:off x="661492" y="1906858"/>
            <a:ext cx="10389367" cy="3691053"/>
            <a:chOff x="661492" y="2809677"/>
            <a:chExt cx="10869016" cy="2168624"/>
          </a:xfrm>
        </p:grpSpPr>
        <p:sp>
          <p:nvSpPr>
            <p:cNvPr id="2" name="Text 1"/>
            <p:cNvSpPr/>
            <p:nvPr/>
          </p:nvSpPr>
          <p:spPr>
            <a:xfrm>
              <a:off x="8968283" y="2809677"/>
              <a:ext cx="2562225" cy="545803"/>
            </a:xfrm>
            <a:prstGeom prst="rect">
              <a:avLst/>
            </a:prstGeom>
            <a:noFill/>
            <a:ln/>
          </p:spPr>
          <p:txBody>
            <a:bodyPr wrap="none" lIns="0" tIns="0" rIns="0" bIns="0" rtlCol="0" anchor="t"/>
            <a:lstStyle/>
            <a:p>
              <a:pPr algn="ctr" rtl="1">
                <a:lnSpc>
                  <a:spcPts val="4291"/>
                </a:lnSpc>
              </a:pPr>
              <a:r>
                <a:rPr lang="en-US" sz="4291" b="1" dirty="0">
                  <a:solidFill>
                    <a:srgbClr val="15213F"/>
                  </a:solidFill>
                  <a:latin typeface="Alexandria Bold" pitchFamily="34" charset="0"/>
                  <a:ea typeface="Alexandria Bold" pitchFamily="34" charset="-122"/>
                  <a:cs typeface="Alexandria Bold" pitchFamily="34" charset="-120"/>
                </a:rPr>
                <a:t>3X</a:t>
              </a:r>
              <a:endParaRPr lang="en-US" sz="4291" dirty="0"/>
            </a:p>
          </p:txBody>
        </p:sp>
        <p:sp>
          <p:nvSpPr>
            <p:cNvPr id="4" name="Text 2"/>
            <p:cNvSpPr/>
            <p:nvPr/>
          </p:nvSpPr>
          <p:spPr>
            <a:xfrm>
              <a:off x="9215735" y="3562152"/>
              <a:ext cx="2067421" cy="258465"/>
            </a:xfrm>
            <a:prstGeom prst="rect">
              <a:avLst/>
            </a:prstGeom>
            <a:noFill/>
            <a:ln/>
          </p:spPr>
          <p:txBody>
            <a:bodyPr wrap="none" lIns="0" tIns="0" rIns="0" bIns="0" rtlCol="0" anchor="t"/>
            <a:lstStyle/>
            <a:p>
              <a:pPr algn="ctr" rtl="1">
                <a:lnSpc>
                  <a:spcPts val="2000"/>
                </a:lnSpc>
              </a:pPr>
              <a:r>
                <a:rPr lang="en-US" sz="1625" b="1" dirty="0">
                  <a:solidFill>
                    <a:srgbClr val="15213F"/>
                  </a:solidFill>
                  <a:latin typeface="Alexandria Bold" pitchFamily="34" charset="0"/>
                  <a:ea typeface="Alexandria Bold" pitchFamily="34" charset="-122"/>
                  <a:cs typeface="Alexandria Bold" pitchFamily="34" charset="-120"/>
                </a:rPr>
                <a:t>زيادة وقت التفاعل</a:t>
              </a:r>
              <a:endParaRPr lang="en-US" sz="1625" dirty="0"/>
            </a:p>
          </p:txBody>
        </p:sp>
        <p:sp>
          <p:nvSpPr>
            <p:cNvPr id="6" name="Text 3"/>
            <p:cNvSpPr/>
            <p:nvPr/>
          </p:nvSpPr>
          <p:spPr>
            <a:xfrm>
              <a:off x="8968283" y="3919835"/>
              <a:ext cx="2562225" cy="1058466"/>
            </a:xfrm>
            <a:prstGeom prst="rect">
              <a:avLst/>
            </a:prstGeom>
            <a:noFill/>
            <a:ln/>
          </p:spPr>
          <p:txBody>
            <a:bodyPr wrap="square" lIns="0" tIns="0" rIns="0" bIns="0" rtlCol="0" anchor="t"/>
            <a:lstStyle/>
            <a:p>
              <a:pPr algn="ctr" rtl="1">
                <a:lnSpc>
                  <a:spcPts val="2083"/>
                </a:lnSpc>
              </a:pPr>
              <a:r>
                <a:rPr lang="en-US" sz="1600" dirty="0">
                  <a:solidFill>
                    <a:srgbClr val="15213F"/>
                  </a:solidFill>
                  <a:latin typeface="Alexandria" pitchFamily="34" charset="0"/>
                  <a:ea typeface="Alexandria" pitchFamily="34" charset="-122"/>
                  <a:cs typeface="Alexandria" pitchFamily="34" charset="-120"/>
                </a:rPr>
                <a:t>ترفع التجارب الانغماسية المُلعَّبة وقت بقاء الجمهور مع المحتوى ثلاثة أضعاف مقارنة بالمحتوى الثابت</a:t>
              </a:r>
              <a:endParaRPr lang="en-US" sz="1600" dirty="0"/>
            </a:p>
          </p:txBody>
        </p:sp>
        <p:sp>
          <p:nvSpPr>
            <p:cNvPr id="7" name="Text 4"/>
            <p:cNvSpPr/>
            <p:nvPr/>
          </p:nvSpPr>
          <p:spPr>
            <a:xfrm>
              <a:off x="6199386" y="2809677"/>
              <a:ext cx="2562225" cy="545803"/>
            </a:xfrm>
            <a:prstGeom prst="rect">
              <a:avLst/>
            </a:prstGeom>
            <a:noFill/>
            <a:ln/>
          </p:spPr>
          <p:txBody>
            <a:bodyPr wrap="none" lIns="0" tIns="0" rIns="0" bIns="0" rtlCol="0" anchor="t"/>
            <a:lstStyle/>
            <a:p>
              <a:pPr algn="ctr" rtl="1">
                <a:lnSpc>
                  <a:spcPts val="4291"/>
                </a:lnSpc>
              </a:pPr>
              <a:r>
                <a:rPr lang="en-US" sz="4291" b="1" dirty="0">
                  <a:solidFill>
                    <a:srgbClr val="15213F"/>
                  </a:solidFill>
                  <a:latin typeface="Alexandria Bold" pitchFamily="34" charset="0"/>
                  <a:ea typeface="Alexandria Bold" pitchFamily="34" charset="-122"/>
                  <a:cs typeface="Alexandria Bold" pitchFamily="34" charset="-120"/>
                </a:rPr>
                <a:t>48%</a:t>
              </a:r>
              <a:endParaRPr lang="en-US" sz="4291" dirty="0"/>
            </a:p>
          </p:txBody>
        </p:sp>
        <p:sp>
          <p:nvSpPr>
            <p:cNvPr id="8" name="Text 5"/>
            <p:cNvSpPr/>
            <p:nvPr/>
          </p:nvSpPr>
          <p:spPr>
            <a:xfrm>
              <a:off x="6357541" y="3562152"/>
              <a:ext cx="2245916" cy="258465"/>
            </a:xfrm>
            <a:prstGeom prst="rect">
              <a:avLst/>
            </a:prstGeom>
            <a:noFill/>
            <a:ln/>
          </p:spPr>
          <p:txBody>
            <a:bodyPr wrap="none" lIns="0" tIns="0" rIns="0" bIns="0" rtlCol="0" anchor="t"/>
            <a:lstStyle/>
            <a:p>
              <a:pPr algn="ctr" rtl="1">
                <a:lnSpc>
                  <a:spcPts val="2000"/>
                </a:lnSpc>
              </a:pPr>
              <a:r>
                <a:rPr lang="en-US" sz="1625" b="1" dirty="0">
                  <a:solidFill>
                    <a:srgbClr val="15213F"/>
                  </a:solidFill>
                  <a:latin typeface="Alexandria Bold" pitchFamily="34" charset="0"/>
                  <a:ea typeface="Alexandria Bold" pitchFamily="34" charset="-122"/>
                  <a:cs typeface="Alexandria Bold" pitchFamily="34" charset="-120"/>
                </a:rPr>
                <a:t>ارتفاع معدلات التحويل</a:t>
              </a:r>
              <a:endParaRPr lang="en-US" sz="1625" dirty="0"/>
            </a:p>
          </p:txBody>
        </p:sp>
        <p:sp>
          <p:nvSpPr>
            <p:cNvPr id="9" name="Text 6"/>
            <p:cNvSpPr/>
            <p:nvPr/>
          </p:nvSpPr>
          <p:spPr>
            <a:xfrm>
              <a:off x="6199386" y="3919836"/>
              <a:ext cx="2562225" cy="793849"/>
            </a:xfrm>
            <a:prstGeom prst="rect">
              <a:avLst/>
            </a:prstGeom>
            <a:noFill/>
            <a:ln/>
          </p:spPr>
          <p:txBody>
            <a:bodyPr wrap="square" lIns="0" tIns="0" rIns="0" bIns="0" rtlCol="0" anchor="t"/>
            <a:lstStyle/>
            <a:p>
              <a:pPr algn="ctr" rtl="1">
                <a:lnSpc>
                  <a:spcPts val="2083"/>
                </a:lnSpc>
              </a:pPr>
              <a:r>
                <a:rPr lang="en-US" sz="1600" dirty="0">
                  <a:solidFill>
                    <a:srgbClr val="15213F"/>
                  </a:solidFill>
                  <a:latin typeface="Alexandria" pitchFamily="34" charset="0"/>
                  <a:ea typeface="Alexandria" pitchFamily="34" charset="-122"/>
                  <a:cs typeface="Alexandria" pitchFamily="34" charset="-120"/>
                </a:rPr>
                <a:t>تُحقق الحملات المُلعَّبة معدلات تحويل أعلى بـ 48% وفقًا لدراسات Salesforce 2023</a:t>
              </a:r>
              <a:endParaRPr lang="en-US" sz="1600" dirty="0"/>
            </a:p>
          </p:txBody>
        </p:sp>
        <p:sp>
          <p:nvSpPr>
            <p:cNvPr id="10" name="Text 7"/>
            <p:cNvSpPr/>
            <p:nvPr/>
          </p:nvSpPr>
          <p:spPr>
            <a:xfrm>
              <a:off x="3430488" y="2809677"/>
              <a:ext cx="2562225" cy="545803"/>
            </a:xfrm>
            <a:prstGeom prst="rect">
              <a:avLst/>
            </a:prstGeom>
            <a:noFill/>
            <a:ln/>
          </p:spPr>
          <p:txBody>
            <a:bodyPr wrap="none" lIns="0" tIns="0" rIns="0" bIns="0" rtlCol="0" anchor="t"/>
            <a:lstStyle/>
            <a:p>
              <a:pPr algn="ctr" rtl="1">
                <a:lnSpc>
                  <a:spcPts val="4291"/>
                </a:lnSpc>
              </a:pPr>
              <a:r>
                <a:rPr lang="en-US" sz="4291" b="1" dirty="0">
                  <a:solidFill>
                    <a:srgbClr val="15213F"/>
                  </a:solidFill>
                  <a:latin typeface="Alexandria Bold" pitchFamily="34" charset="0"/>
                  <a:ea typeface="Alexandria Bold" pitchFamily="34" charset="-122"/>
                  <a:cs typeface="Alexandria Bold" pitchFamily="34" charset="-120"/>
                </a:rPr>
                <a:t>70%</a:t>
              </a:r>
              <a:endParaRPr lang="en-US" sz="4291" dirty="0"/>
            </a:p>
          </p:txBody>
        </p:sp>
        <p:sp>
          <p:nvSpPr>
            <p:cNvPr id="11" name="Text 8"/>
            <p:cNvSpPr/>
            <p:nvPr/>
          </p:nvSpPr>
          <p:spPr>
            <a:xfrm>
              <a:off x="3183039" y="3562152"/>
              <a:ext cx="3016347" cy="516930"/>
            </a:xfrm>
            <a:prstGeom prst="rect">
              <a:avLst/>
            </a:prstGeom>
            <a:noFill/>
            <a:ln/>
          </p:spPr>
          <p:txBody>
            <a:bodyPr wrap="square" lIns="0" tIns="0" rIns="0" bIns="0" rtlCol="0" anchor="t"/>
            <a:lstStyle/>
            <a:p>
              <a:pPr algn="ctr" rtl="1">
                <a:lnSpc>
                  <a:spcPts val="2000"/>
                </a:lnSpc>
              </a:pPr>
              <a:r>
                <a:rPr lang="en-US" sz="1625" b="1" dirty="0">
                  <a:solidFill>
                    <a:srgbClr val="15213F"/>
                  </a:solidFill>
                  <a:latin typeface="Alexandria Bold" pitchFamily="34" charset="0"/>
                  <a:ea typeface="Alexandria Bold" pitchFamily="34" charset="-122"/>
                  <a:cs typeface="Alexandria Bold" pitchFamily="34" charset="-120"/>
                </a:rPr>
                <a:t>تحسن الاحتفاظ بالمعلومات</a:t>
              </a:r>
              <a:endParaRPr lang="en-US" sz="1625" dirty="0"/>
            </a:p>
          </p:txBody>
        </p:sp>
        <p:sp>
          <p:nvSpPr>
            <p:cNvPr id="12" name="Text 9"/>
            <p:cNvSpPr/>
            <p:nvPr/>
          </p:nvSpPr>
          <p:spPr>
            <a:xfrm>
              <a:off x="3471318" y="3919836"/>
              <a:ext cx="2562225" cy="793849"/>
            </a:xfrm>
            <a:prstGeom prst="rect">
              <a:avLst/>
            </a:prstGeom>
            <a:noFill/>
            <a:ln/>
          </p:spPr>
          <p:txBody>
            <a:bodyPr wrap="square" lIns="0" tIns="0" rIns="0" bIns="0" rtlCol="0" anchor="t"/>
            <a:lstStyle/>
            <a:p>
              <a:pPr algn="ctr" rtl="1">
                <a:lnSpc>
                  <a:spcPts val="2083"/>
                </a:lnSpc>
              </a:pPr>
              <a:r>
                <a:rPr lang="en-US" sz="1600" dirty="0">
                  <a:solidFill>
                    <a:srgbClr val="15213F"/>
                  </a:solidFill>
                  <a:latin typeface="Alexandria" pitchFamily="34" charset="0"/>
                  <a:ea typeface="Alexandria" pitchFamily="34" charset="-122"/>
                  <a:cs typeface="Alexandria" pitchFamily="34" charset="-120"/>
                </a:rPr>
                <a:t>التجارب التفاعلية الانغماسية ترفع معدل الاحتفاظ بالمعلومات بنسبة 70% مقارنة بالقراءة السلبية</a:t>
              </a:r>
              <a:endParaRPr lang="en-US" sz="1600" dirty="0"/>
            </a:p>
          </p:txBody>
        </p:sp>
        <p:sp>
          <p:nvSpPr>
            <p:cNvPr id="13" name="Text 10"/>
            <p:cNvSpPr/>
            <p:nvPr/>
          </p:nvSpPr>
          <p:spPr>
            <a:xfrm>
              <a:off x="661492" y="2809677"/>
              <a:ext cx="2562324" cy="545803"/>
            </a:xfrm>
            <a:prstGeom prst="rect">
              <a:avLst/>
            </a:prstGeom>
            <a:noFill/>
            <a:ln/>
          </p:spPr>
          <p:txBody>
            <a:bodyPr wrap="none" lIns="0" tIns="0" rIns="0" bIns="0" rtlCol="0" anchor="t"/>
            <a:lstStyle/>
            <a:p>
              <a:pPr algn="ctr" rtl="1">
                <a:lnSpc>
                  <a:spcPts val="4291"/>
                </a:lnSpc>
              </a:pPr>
              <a:r>
                <a:rPr lang="en-US" sz="4291" b="1" dirty="0">
                  <a:solidFill>
                    <a:srgbClr val="15213F"/>
                  </a:solidFill>
                  <a:latin typeface="Alexandria Bold" pitchFamily="34" charset="0"/>
                  <a:ea typeface="Alexandria Bold" pitchFamily="34" charset="-122"/>
                  <a:cs typeface="Alexandria Bold" pitchFamily="34" charset="-120"/>
                </a:rPr>
                <a:t>60%</a:t>
              </a:r>
              <a:endParaRPr lang="en-US" sz="4291" dirty="0"/>
            </a:p>
          </p:txBody>
        </p:sp>
        <p:sp>
          <p:nvSpPr>
            <p:cNvPr id="14" name="Text 11"/>
            <p:cNvSpPr/>
            <p:nvPr/>
          </p:nvSpPr>
          <p:spPr>
            <a:xfrm>
              <a:off x="908944" y="3562152"/>
              <a:ext cx="2067421" cy="258465"/>
            </a:xfrm>
            <a:prstGeom prst="rect">
              <a:avLst/>
            </a:prstGeom>
            <a:noFill/>
            <a:ln/>
          </p:spPr>
          <p:txBody>
            <a:bodyPr wrap="none" lIns="0" tIns="0" rIns="0" bIns="0" rtlCol="0" anchor="t"/>
            <a:lstStyle/>
            <a:p>
              <a:pPr algn="ctr" rtl="1">
                <a:lnSpc>
                  <a:spcPts val="2000"/>
                </a:lnSpc>
              </a:pPr>
              <a:r>
                <a:rPr lang="en-US" sz="1625" b="1" dirty="0">
                  <a:solidFill>
                    <a:srgbClr val="15213F"/>
                  </a:solidFill>
                  <a:latin typeface="Alexandria Bold" pitchFamily="34" charset="0"/>
                  <a:ea typeface="Alexandria Bold" pitchFamily="34" charset="-122"/>
                  <a:cs typeface="Alexandria Bold" pitchFamily="34" charset="-120"/>
                </a:rPr>
                <a:t>تفاعل الموظفين</a:t>
              </a:r>
              <a:endParaRPr lang="en-US" sz="1625" dirty="0"/>
            </a:p>
          </p:txBody>
        </p:sp>
        <p:sp>
          <p:nvSpPr>
            <p:cNvPr id="16" name="Text 12"/>
            <p:cNvSpPr/>
            <p:nvPr/>
          </p:nvSpPr>
          <p:spPr>
            <a:xfrm>
              <a:off x="661492" y="3919836"/>
              <a:ext cx="2562324" cy="793849"/>
            </a:xfrm>
            <a:prstGeom prst="rect">
              <a:avLst/>
            </a:prstGeom>
            <a:noFill/>
            <a:ln/>
          </p:spPr>
          <p:txBody>
            <a:bodyPr wrap="square" lIns="0" tIns="0" rIns="0" bIns="0" rtlCol="0" anchor="t"/>
            <a:lstStyle/>
            <a:p>
              <a:pPr algn="ctr" rtl="1">
                <a:lnSpc>
                  <a:spcPts val="2083"/>
                </a:lnSpc>
              </a:pPr>
              <a:r>
                <a:rPr lang="en-US" sz="1600" dirty="0">
                  <a:solidFill>
                    <a:srgbClr val="15213F"/>
                  </a:solidFill>
                  <a:latin typeface="Alexandria" pitchFamily="34" charset="0"/>
                  <a:ea typeface="Alexandria" pitchFamily="34" charset="-122"/>
                  <a:cs typeface="Alexandria" pitchFamily="34" charset="-120"/>
                </a:rPr>
                <a:t>التلعيب في الاتصال الداخلي يُحسّن مشاركة الموظفين بنسبة 60% وفق تقارير Gartner</a:t>
              </a:r>
              <a:endParaRPr lang="en-US" sz="1600" dirty="0"/>
            </a:p>
          </p:txBody>
        </p:sp>
      </p:grpSp>
    </p:spTree>
    <p:extLst>
      <p:ext uri="{BB962C8B-B14F-4D97-AF65-F5344CB8AC3E}">
        <p14:creationId xmlns:p14="http://schemas.microsoft.com/office/powerpoint/2010/main" val="5411533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87A330-0CDE-DF8B-42B6-4A7142E093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A5BAC7-8430-7F1E-77AE-8C0E91F73A0B}"/>
              </a:ext>
            </a:extLst>
          </p:cNvPr>
          <p:cNvSpPr/>
          <p:nvPr/>
        </p:nvSpPr>
        <p:spPr>
          <a:xfrm>
            <a:off x="367991" y="1428231"/>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E2E5875-0F49-FFD5-13F3-AFD585003C22}"/>
              </a:ext>
            </a:extLst>
          </p:cNvPr>
          <p:cNvSpPr txBox="1"/>
          <p:nvPr/>
        </p:nvSpPr>
        <p:spPr>
          <a:xfrm>
            <a:off x="2716608" y="290409"/>
            <a:ext cx="6765090" cy="954107"/>
          </a:xfrm>
          <a:prstGeom prst="rect">
            <a:avLst/>
          </a:prstGeom>
          <a:noFill/>
        </p:spPr>
        <p:txBody>
          <a:bodyPr wrap="square" rtlCol="0">
            <a:spAutoFit/>
          </a:bodyPr>
          <a:lstStyle/>
          <a:p>
            <a:pPr algn="ctr"/>
            <a:r>
              <a:rPr lang="ar-EG" sz="2800" b="1">
                <a:latin typeface="Alexandria" charset="0"/>
                <a:cs typeface="Alexandria" charset="0"/>
              </a:rPr>
              <a:t>مؤشرات قياس العلاقات العامة الانغماسية والمُلعَّبة</a:t>
            </a:r>
          </a:p>
        </p:txBody>
      </p:sp>
      <p:sp>
        <p:nvSpPr>
          <p:cNvPr id="5" name="Rectangle 4">
            <a:extLst>
              <a:ext uri="{FF2B5EF4-FFF2-40B4-BE49-F238E27FC236}">
                <a16:creationId xmlns:a16="http://schemas.microsoft.com/office/drawing/2014/main" id="{F8AB5EBF-DC82-D3A9-C996-5C8A6C4F09B7}"/>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DBEE51-5923-8B8F-A4F2-7263E57D4C7B}"/>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3563C42-B96F-8A3E-9A7F-F3D74879CC3E}"/>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28F0620-1389-2AD8-6813-117150F20E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81698" y="179306"/>
            <a:ext cx="2305141" cy="1076343"/>
          </a:xfrm>
          <a:prstGeom prst="rect">
            <a:avLst/>
          </a:prstGeom>
        </p:spPr>
      </p:pic>
      <p:sp>
        <p:nvSpPr>
          <p:cNvPr id="2" name="Text 3"/>
          <p:cNvSpPr/>
          <p:nvPr/>
        </p:nvSpPr>
        <p:spPr>
          <a:xfrm>
            <a:off x="642906" y="1659533"/>
            <a:ext cx="10869018" cy="529233"/>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يُمثّل القياس والتقييم تحديًا مركزيًا في هذا المجال، إذ تستدعي طبيعة التجارب الانغماسية والتلعيبية مؤشرات جديدة تتجاوز معدلات النقر والمشاهدة التقليدية نحو قياس أعمق للتفاعل والأثر.</a:t>
            </a:r>
            <a:endParaRPr lang="en-US" sz="1600" dirty="0"/>
          </a:p>
        </p:txBody>
      </p:sp>
      <p:grpSp>
        <p:nvGrpSpPr>
          <p:cNvPr id="18" name="Group 17">
            <a:extLst>
              <a:ext uri="{FF2B5EF4-FFF2-40B4-BE49-F238E27FC236}">
                <a16:creationId xmlns:a16="http://schemas.microsoft.com/office/drawing/2014/main" id="{8B967029-CC3F-2EB7-3AA6-D7E5F2524018}"/>
              </a:ext>
            </a:extLst>
          </p:cNvPr>
          <p:cNvGrpSpPr/>
          <p:nvPr/>
        </p:nvGrpSpPr>
        <p:grpSpPr>
          <a:xfrm>
            <a:off x="661492" y="2594231"/>
            <a:ext cx="10869017" cy="3773115"/>
            <a:chOff x="661492" y="2780010"/>
            <a:chExt cx="10869017" cy="3154958"/>
          </a:xfrm>
        </p:grpSpPr>
        <p:sp>
          <p:nvSpPr>
            <p:cNvPr id="4" name="Shape 4"/>
            <p:cNvSpPr/>
            <p:nvPr/>
          </p:nvSpPr>
          <p:spPr>
            <a:xfrm>
              <a:off x="6178650" y="2780010"/>
              <a:ext cx="5351859" cy="1494830"/>
            </a:xfrm>
            <a:prstGeom prst="roundRect">
              <a:avLst>
                <a:gd name="adj" fmla="val 4647"/>
              </a:avLst>
            </a:prstGeom>
            <a:solidFill>
              <a:srgbClr val="E9ECF2"/>
            </a:solidFill>
            <a:ln w="7620">
              <a:solidFill>
                <a:srgbClr val="CFD2D8"/>
              </a:solidFill>
              <a:prstDash val="solid"/>
            </a:ln>
          </p:spPr>
          <p:txBody>
            <a:bodyPr/>
            <a:lstStyle/>
            <a:p>
              <a:pPr algn="just"/>
              <a:endParaRPr lang="en-US"/>
            </a:p>
          </p:txBody>
        </p:sp>
        <p:sp>
          <p:nvSpPr>
            <p:cNvPr id="8" name="Text 5"/>
            <p:cNvSpPr/>
            <p:nvPr/>
          </p:nvSpPr>
          <p:spPr>
            <a:xfrm>
              <a:off x="8559205" y="2951658"/>
              <a:ext cx="2799656"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مؤشرات التفاعل الانغماسي</a:t>
              </a:r>
              <a:endParaRPr lang="en-US" sz="2000" dirty="0"/>
            </a:p>
          </p:txBody>
        </p:sp>
        <p:sp>
          <p:nvSpPr>
            <p:cNvPr id="9" name="Text 6"/>
            <p:cNvSpPr/>
            <p:nvPr/>
          </p:nvSpPr>
          <p:spPr>
            <a:xfrm>
              <a:off x="6350298" y="3309343"/>
              <a:ext cx="5008563"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وقت الانغماس (Time in Experience)، عمق التفاعل (Interaction Depth)، معدل إكمال التجربة، معدل العودة للتجربة، والتفاعل </a:t>
              </a:r>
              <a:r>
                <a:rPr lang="en-US" sz="1600">
                  <a:solidFill>
                    <a:srgbClr val="15213F"/>
                  </a:solidFill>
                  <a:latin typeface="Alexandria" pitchFamily="34" charset="0"/>
                  <a:ea typeface="Alexandria" pitchFamily="34" charset="-122"/>
                  <a:cs typeface="Alexandria" pitchFamily="34" charset="-120"/>
                </a:rPr>
                <a:t>الحسي )نظرة </a:t>
              </a:r>
              <a:r>
                <a:rPr lang="en-US" sz="1600" dirty="0">
                  <a:solidFill>
                    <a:srgbClr val="15213F"/>
                  </a:solidFill>
                  <a:latin typeface="Alexandria" pitchFamily="34" charset="0"/>
                  <a:ea typeface="Alexandria" pitchFamily="34" charset="-122"/>
                  <a:cs typeface="Alexandria" pitchFamily="34" charset="-120"/>
                </a:rPr>
                <a:t>العين</a:t>
              </a:r>
              <a:r>
                <a:rPr lang="en-US" sz="1600">
                  <a:solidFill>
                    <a:srgbClr val="15213F"/>
                  </a:solidFill>
                  <a:latin typeface="Alexandria" pitchFamily="34" charset="0"/>
                  <a:ea typeface="Alexandria" pitchFamily="34" charset="-122"/>
                  <a:cs typeface="Alexandria" pitchFamily="34" charset="-120"/>
                </a:rPr>
                <a:t>، الإيماءات(&gt;</a:t>
              </a:r>
              <a:endParaRPr lang="en-US" sz="1600" dirty="0"/>
            </a:p>
          </p:txBody>
        </p:sp>
        <p:sp>
          <p:nvSpPr>
            <p:cNvPr id="11" name="Shape 7"/>
            <p:cNvSpPr/>
            <p:nvPr/>
          </p:nvSpPr>
          <p:spPr>
            <a:xfrm>
              <a:off x="661492" y="2780010"/>
              <a:ext cx="5351859" cy="1494830"/>
            </a:xfrm>
            <a:prstGeom prst="roundRect">
              <a:avLst>
                <a:gd name="adj" fmla="val 4647"/>
              </a:avLst>
            </a:prstGeom>
            <a:solidFill>
              <a:srgbClr val="E9ECF2"/>
            </a:solidFill>
            <a:ln w="7620">
              <a:solidFill>
                <a:srgbClr val="CFD2D8"/>
              </a:solidFill>
              <a:prstDash val="solid"/>
            </a:ln>
          </p:spPr>
          <p:txBody>
            <a:bodyPr/>
            <a:lstStyle/>
            <a:p>
              <a:pPr algn="just"/>
              <a:endParaRPr lang="en-US"/>
            </a:p>
          </p:txBody>
        </p:sp>
        <p:sp>
          <p:nvSpPr>
            <p:cNvPr id="12" name="Text 8"/>
            <p:cNvSpPr/>
            <p:nvPr/>
          </p:nvSpPr>
          <p:spPr>
            <a:xfrm>
              <a:off x="3774282" y="2951658"/>
              <a:ext cx="2067421"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مؤشرات التلعيب</a:t>
              </a:r>
              <a:endParaRPr lang="en-US" sz="2000" dirty="0"/>
            </a:p>
          </p:txBody>
        </p:sp>
        <p:sp>
          <p:nvSpPr>
            <p:cNvPr id="13" name="Text 9"/>
            <p:cNvSpPr/>
            <p:nvPr/>
          </p:nvSpPr>
          <p:spPr>
            <a:xfrm>
              <a:off x="833140" y="3309343"/>
              <a:ext cx="5008563"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معدل إكمال المهام، توزيع النقاط والمستويات، معدل الانسحاب المبكر، التنافسية </a:t>
              </a:r>
              <a:r>
                <a:rPr lang="en-US" sz="1600">
                  <a:solidFill>
                    <a:srgbClr val="15213F"/>
                  </a:solidFill>
                  <a:latin typeface="Alexandria" pitchFamily="34" charset="0"/>
                  <a:ea typeface="Alexandria" pitchFamily="34" charset="-122"/>
                  <a:cs typeface="Alexandria" pitchFamily="34" charset="-120"/>
                </a:rPr>
                <a:t>الاجتماعية )مشاركة لوحة المتصدرين(، </a:t>
              </a:r>
              <a:r>
                <a:rPr lang="en-US" sz="1600" dirty="0">
                  <a:solidFill>
                    <a:srgbClr val="15213F"/>
                  </a:solidFill>
                  <a:latin typeface="Alexandria" pitchFamily="34" charset="0"/>
                  <a:ea typeface="Alexandria" pitchFamily="34" charset="-122"/>
                  <a:cs typeface="Alexandria" pitchFamily="34" charset="-120"/>
                </a:rPr>
                <a:t>ومعدل الاحتفاظ بالمستخدمين.</a:t>
              </a:r>
              <a:endParaRPr lang="en-US" sz="1600" dirty="0"/>
            </a:p>
          </p:txBody>
        </p:sp>
        <p:sp>
          <p:nvSpPr>
            <p:cNvPr id="14" name="Shape 10"/>
            <p:cNvSpPr/>
            <p:nvPr/>
          </p:nvSpPr>
          <p:spPr>
            <a:xfrm>
              <a:off x="6178650" y="4440138"/>
              <a:ext cx="5351859" cy="1494830"/>
            </a:xfrm>
            <a:prstGeom prst="roundRect">
              <a:avLst>
                <a:gd name="adj" fmla="val 4647"/>
              </a:avLst>
            </a:prstGeom>
            <a:solidFill>
              <a:srgbClr val="E9ECF2"/>
            </a:solidFill>
            <a:ln w="7620">
              <a:solidFill>
                <a:srgbClr val="CFD2D8"/>
              </a:solidFill>
              <a:prstDash val="solid"/>
            </a:ln>
          </p:spPr>
          <p:txBody>
            <a:bodyPr/>
            <a:lstStyle/>
            <a:p>
              <a:pPr algn="just"/>
              <a:endParaRPr lang="en-US"/>
            </a:p>
          </p:txBody>
        </p:sp>
        <p:sp>
          <p:nvSpPr>
            <p:cNvPr id="15" name="Text 11"/>
            <p:cNvSpPr/>
            <p:nvPr/>
          </p:nvSpPr>
          <p:spPr>
            <a:xfrm>
              <a:off x="9149060" y="4611787"/>
              <a:ext cx="2209800"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مؤشرات الأثر الاتصالي</a:t>
              </a:r>
              <a:endParaRPr lang="en-US" sz="2000" dirty="0"/>
            </a:p>
          </p:txBody>
        </p:sp>
        <p:sp>
          <p:nvSpPr>
            <p:cNvPr id="16" name="Text 12"/>
            <p:cNvSpPr/>
            <p:nvPr/>
          </p:nvSpPr>
          <p:spPr>
            <a:xfrm>
              <a:off x="6350298" y="4969471"/>
              <a:ext cx="5008563"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الأثر على السمعة (Reputation Impact)، الارتباط العاطفي بالعلامة (Brand Affinity)، التحويل السلوكي، محتوى المستخدم المولّد (UGC)، ومعدل التوصية (NPS).</a:t>
              </a:r>
              <a:endParaRPr lang="en-US" sz="1600" dirty="0"/>
            </a:p>
          </p:txBody>
        </p:sp>
        <p:sp>
          <p:nvSpPr>
            <p:cNvPr id="17" name="Shape 13"/>
            <p:cNvSpPr/>
            <p:nvPr/>
          </p:nvSpPr>
          <p:spPr>
            <a:xfrm>
              <a:off x="661492" y="4440138"/>
              <a:ext cx="5351859" cy="1494830"/>
            </a:xfrm>
            <a:prstGeom prst="roundRect">
              <a:avLst>
                <a:gd name="adj" fmla="val 4647"/>
              </a:avLst>
            </a:prstGeom>
            <a:solidFill>
              <a:srgbClr val="E9ECF2"/>
            </a:solidFill>
            <a:ln w="7620">
              <a:solidFill>
                <a:srgbClr val="CFD2D8"/>
              </a:solidFill>
              <a:prstDash val="solid"/>
            </a:ln>
          </p:spPr>
          <p:txBody>
            <a:bodyPr/>
            <a:lstStyle/>
            <a:p>
              <a:pPr algn="just"/>
              <a:endParaRPr lang="en-US"/>
            </a:p>
          </p:txBody>
        </p:sp>
        <p:sp>
          <p:nvSpPr>
            <p:cNvPr id="19" name="Text 14"/>
            <p:cNvSpPr/>
            <p:nvPr/>
          </p:nvSpPr>
          <p:spPr>
            <a:xfrm>
              <a:off x="3578622" y="4611787"/>
              <a:ext cx="2263081"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مؤشرات تجريبية ناشئة</a:t>
              </a:r>
              <a:endParaRPr lang="en-US" sz="2000" dirty="0"/>
            </a:p>
          </p:txBody>
        </p:sp>
        <p:sp>
          <p:nvSpPr>
            <p:cNvPr id="20" name="Text 15"/>
            <p:cNvSpPr/>
            <p:nvPr/>
          </p:nvSpPr>
          <p:spPr>
            <a:xfrm>
              <a:off x="833140" y="4969471"/>
              <a:ext cx="5008563"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مؤشر التعاطف الرقمي (Digital Empathy Index)، مقياس حضور VR (Presence Score)، مستوى الارتباط العاطفي المقاس بمعدل ضربات القلب وردود الفعل البيومترية.</a:t>
              </a:r>
              <a:endParaRPr lang="en-US" sz="1600" dirty="0"/>
            </a:p>
          </p:txBody>
        </p:sp>
      </p:grpSp>
    </p:spTree>
    <p:extLst>
      <p:ext uri="{BB962C8B-B14F-4D97-AF65-F5344CB8AC3E}">
        <p14:creationId xmlns:p14="http://schemas.microsoft.com/office/powerpoint/2010/main" val="32743940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9B7700-4904-4B59-E240-9C72FC3716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E6BD701-A7D3-412E-6417-3EEDA824B3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5AF3B7E-4A3D-2841-F864-A03DFB7249BD}"/>
              </a:ext>
            </a:extLst>
          </p:cNvPr>
          <p:cNvSpPr/>
          <p:nvPr/>
        </p:nvSpPr>
        <p:spPr>
          <a:xfrm>
            <a:off x="10225668" y="546619"/>
            <a:ext cx="1966331" cy="63113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C4819D5-8C07-F126-919A-60216CFAA6F5}"/>
              </a:ext>
            </a:extLst>
          </p:cNvPr>
          <p:cNvSpPr/>
          <p:nvPr/>
        </p:nvSpPr>
        <p:spPr>
          <a:xfrm>
            <a:off x="390293" y="1110150"/>
            <a:ext cx="11329639" cy="53019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8242BFA-E4B3-F8F9-12B0-526C13030B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43DB5CE-062E-C5E8-7900-93E0DF740A7C}"/>
              </a:ext>
            </a:extLst>
          </p:cNvPr>
          <p:cNvSpPr txBox="1"/>
          <p:nvPr/>
        </p:nvSpPr>
        <p:spPr>
          <a:xfrm>
            <a:off x="2052651" y="445910"/>
            <a:ext cx="8032411" cy="553100"/>
          </a:xfrm>
          <a:prstGeom prst="rect">
            <a:avLst/>
          </a:prstGeom>
          <a:noFill/>
        </p:spPr>
        <p:txBody>
          <a:bodyPr wrap="square">
            <a:spAutoFit/>
          </a:bodyPr>
          <a:lstStyle/>
          <a:p>
            <a:pPr algn="r" rtl="1">
              <a:lnSpc>
                <a:spcPts val="4042"/>
              </a:lnSpc>
            </a:pPr>
            <a:r>
              <a:rPr lang="ar-EG" sz="2400" b="1">
                <a:latin typeface="Alexandria Bold" pitchFamily="34" charset="0"/>
                <a:ea typeface="Alexandria Bold" pitchFamily="34" charset="-122"/>
                <a:cs typeface="Alexandria Bold" pitchFamily="34" charset="-120"/>
              </a:rPr>
              <a:t>التحديات والمخاوف في توظيف الانغماس والتلعيب</a:t>
            </a:r>
          </a:p>
        </p:txBody>
      </p:sp>
      <p:pic>
        <p:nvPicPr>
          <p:cNvPr id="2" name="Image 0" descr="preencoded.png"/>
          <p:cNvPicPr>
            <a:picLocks noChangeAspect="1"/>
          </p:cNvPicPr>
          <p:nvPr/>
        </p:nvPicPr>
        <p:blipFill>
          <a:blip r:embed="rId3"/>
          <a:stretch>
            <a:fillRect/>
          </a:stretch>
        </p:blipFill>
        <p:spPr>
          <a:xfrm>
            <a:off x="1905337" y="1345579"/>
            <a:ext cx="8737600" cy="4876800"/>
          </a:xfrm>
          <a:prstGeom prst="rect">
            <a:avLst/>
          </a:prstGeom>
        </p:spPr>
      </p:pic>
      <p:pic>
        <p:nvPicPr>
          <p:cNvPr id="6" name="Image 1" descr="preencoded.png"/>
          <p:cNvPicPr>
            <a:picLocks noChangeAspect="1"/>
          </p:cNvPicPr>
          <p:nvPr/>
        </p:nvPicPr>
        <p:blipFill>
          <a:blip r:embed="rId4"/>
          <a:stretch>
            <a:fillRect/>
          </a:stretch>
        </p:blipFill>
        <p:spPr>
          <a:xfrm>
            <a:off x="1905337" y="1345579"/>
            <a:ext cx="8737600" cy="4876800"/>
          </a:xfrm>
          <a:prstGeom prst="rect">
            <a:avLst/>
          </a:prstGeom>
        </p:spPr>
      </p:pic>
    </p:spTree>
    <p:extLst>
      <p:ext uri="{BB962C8B-B14F-4D97-AF65-F5344CB8AC3E}">
        <p14:creationId xmlns:p14="http://schemas.microsoft.com/office/powerpoint/2010/main" val="15692671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EB361B-889C-5D8E-66EB-00009C57E9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171ABF-732A-DFB6-D9ED-2B65BC66E564}"/>
              </a:ext>
            </a:extLst>
          </p:cNvPr>
          <p:cNvSpPr/>
          <p:nvPr/>
        </p:nvSpPr>
        <p:spPr>
          <a:xfrm>
            <a:off x="167269" y="1379539"/>
            <a:ext cx="11816722"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1E528F6-B1B8-CFC6-6B7E-6D8ED66A67DC}"/>
              </a:ext>
            </a:extLst>
          </p:cNvPr>
          <p:cNvSpPr txBox="1"/>
          <p:nvPr/>
        </p:nvSpPr>
        <p:spPr>
          <a:xfrm>
            <a:off x="3186858" y="514290"/>
            <a:ext cx="6183458" cy="523220"/>
          </a:xfrm>
          <a:prstGeom prst="rect">
            <a:avLst/>
          </a:prstGeom>
          <a:noFill/>
        </p:spPr>
        <p:txBody>
          <a:bodyPr wrap="square" rtlCol="0">
            <a:spAutoFit/>
          </a:bodyPr>
          <a:lstStyle/>
          <a:p>
            <a:r>
              <a:rPr lang="ar-EG" sz="2800" b="1">
                <a:latin typeface="Alexandria" charset="0"/>
                <a:cs typeface="Alexandria" charset="0"/>
              </a:rPr>
              <a:t>الفجوة الرقمية والتحديات التقنية</a:t>
            </a:r>
          </a:p>
        </p:txBody>
      </p:sp>
      <p:sp>
        <p:nvSpPr>
          <p:cNvPr id="5" name="Rectangle 4">
            <a:extLst>
              <a:ext uri="{FF2B5EF4-FFF2-40B4-BE49-F238E27FC236}">
                <a16:creationId xmlns:a16="http://schemas.microsoft.com/office/drawing/2014/main" id="{72940020-45CC-721D-9AFB-E7D629F81973}"/>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D0DD94-80B6-5D69-5192-09360D567630}"/>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6849D7C-5A50-D201-9985-43CCDC0A3C90}"/>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FF3A564-89A7-D5EC-216F-0F758BE0FB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EE61AD52-1A90-DC0E-F32F-51A124E465FE}"/>
              </a:ext>
            </a:extLst>
          </p:cNvPr>
          <p:cNvGrpSpPr/>
          <p:nvPr/>
        </p:nvGrpSpPr>
        <p:grpSpPr>
          <a:xfrm>
            <a:off x="301083" y="4148254"/>
            <a:ext cx="11508058" cy="2386103"/>
            <a:chOff x="6304062" y="1527175"/>
            <a:chExt cx="5232797" cy="3129757"/>
          </a:xfrm>
        </p:grpSpPr>
        <p:sp>
          <p:nvSpPr>
            <p:cNvPr id="2" name="Text 5"/>
            <p:cNvSpPr/>
            <p:nvPr/>
          </p:nvSpPr>
          <p:spPr>
            <a:xfrm>
              <a:off x="8561388" y="1527175"/>
              <a:ext cx="2975471" cy="258465"/>
            </a:xfrm>
            <a:prstGeom prst="rect">
              <a:avLst/>
            </a:prstGeom>
            <a:noFill/>
            <a:ln/>
          </p:spPr>
          <p:txBody>
            <a:bodyPr wrap="none" lIns="0" tIns="0" rIns="0" bIns="0" rtlCol="0" anchor="t"/>
            <a:lstStyle/>
            <a:p>
              <a:pPr algn="just" rtl="1">
                <a:lnSpc>
                  <a:spcPts val="2000"/>
                </a:lnSpc>
              </a:pPr>
              <a:r>
                <a:rPr lang="en-US" sz="1600" b="1" dirty="0">
                  <a:solidFill>
                    <a:srgbClr val="3257B8"/>
                  </a:solidFill>
                  <a:latin typeface="Alexandria Bold" pitchFamily="34" charset="0"/>
                  <a:ea typeface="Alexandria Bold" pitchFamily="34" charset="-122"/>
                  <a:cs typeface="Alexandria Bold" pitchFamily="34" charset="-120"/>
                </a:rPr>
                <a:t>إشكالية التوافق بين المنصات</a:t>
              </a:r>
              <a:endParaRPr lang="en-US" sz="1600" dirty="0"/>
            </a:p>
          </p:txBody>
        </p:sp>
        <p:sp>
          <p:nvSpPr>
            <p:cNvPr id="8" name="Text 6"/>
            <p:cNvSpPr/>
            <p:nvPr/>
          </p:nvSpPr>
          <p:spPr>
            <a:xfrm>
              <a:off x="6304062" y="1950939"/>
              <a:ext cx="5232797" cy="1058466"/>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عدم وجود معايير موحدة لمنصات الميتافيرس والواقع الافتراضي يُجزّئ الجمهور ويُعقّد بناء تجارب متكاملة. المستخدم في Decentraland لا يُمكنه التفاعل مع المستخدم في Meta Horizon، مما يُحدّ من التأثير الشبكي المأمول.</a:t>
              </a:r>
              <a:endParaRPr lang="en-US" sz="1600" dirty="0"/>
            </a:p>
          </p:txBody>
        </p:sp>
        <p:sp>
          <p:nvSpPr>
            <p:cNvPr id="9" name="Text 7"/>
            <p:cNvSpPr/>
            <p:nvPr/>
          </p:nvSpPr>
          <p:spPr>
            <a:xfrm>
              <a:off x="8452048" y="3174703"/>
              <a:ext cx="3084810" cy="258465"/>
            </a:xfrm>
            <a:prstGeom prst="rect">
              <a:avLst/>
            </a:prstGeom>
            <a:noFill/>
            <a:ln/>
          </p:spPr>
          <p:txBody>
            <a:bodyPr wrap="none" lIns="0" tIns="0" rIns="0" bIns="0" rtlCol="0" anchor="t"/>
            <a:lstStyle/>
            <a:p>
              <a:pPr algn="just" rtl="1">
                <a:lnSpc>
                  <a:spcPts val="2000"/>
                </a:lnSpc>
              </a:pPr>
              <a:r>
                <a:rPr lang="en-US" sz="1600" b="1" dirty="0">
                  <a:solidFill>
                    <a:srgbClr val="3257B8"/>
                  </a:solidFill>
                  <a:latin typeface="Alexandria Bold" pitchFamily="34" charset="0"/>
                  <a:ea typeface="Alexandria Bold" pitchFamily="34" charset="-122"/>
                  <a:cs typeface="Alexandria Bold" pitchFamily="34" charset="-120"/>
                </a:rPr>
                <a:t>تحدي التكلفة وجدوى الاستثمار</a:t>
              </a:r>
              <a:endParaRPr lang="en-US" sz="1600" dirty="0"/>
            </a:p>
          </p:txBody>
        </p:sp>
        <p:sp>
          <p:nvSpPr>
            <p:cNvPr id="4" name="Text 8"/>
            <p:cNvSpPr/>
            <p:nvPr/>
          </p:nvSpPr>
          <p:spPr>
            <a:xfrm>
              <a:off x="6304062" y="3598466"/>
              <a:ext cx="5232797" cy="1058466"/>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إنتاج تجربة VR احترافية يستلزم استثمارات ضخمة في التصميم ثلاثي الأبعاد والتطوير والبنية التحتية. معادلة تكلفة-عائد هذه التجارب لا تزال غير واضحة المعالم في كثير من القطاعات، مما يجعل إقناع الإدارات تحديًا مستمرًا.</a:t>
              </a:r>
              <a:endParaRPr lang="en-US" sz="1600" dirty="0"/>
            </a:p>
          </p:txBody>
        </p:sp>
      </p:grpSp>
      <p:grpSp>
        <p:nvGrpSpPr>
          <p:cNvPr id="14" name="Group 13">
            <a:extLst>
              <a:ext uri="{FF2B5EF4-FFF2-40B4-BE49-F238E27FC236}">
                <a16:creationId xmlns:a16="http://schemas.microsoft.com/office/drawing/2014/main" id="{F7F5DF45-3149-4E11-3F89-3AF7E33E768E}"/>
              </a:ext>
            </a:extLst>
          </p:cNvPr>
          <p:cNvGrpSpPr/>
          <p:nvPr/>
        </p:nvGrpSpPr>
        <p:grpSpPr>
          <a:xfrm>
            <a:off x="301083" y="1527175"/>
            <a:ext cx="11508058" cy="2340514"/>
            <a:chOff x="661492" y="1527175"/>
            <a:chExt cx="5232797" cy="2865140"/>
          </a:xfrm>
        </p:grpSpPr>
        <p:sp>
          <p:nvSpPr>
            <p:cNvPr id="11" name="Text 1"/>
            <p:cNvSpPr/>
            <p:nvPr/>
          </p:nvSpPr>
          <p:spPr>
            <a:xfrm>
              <a:off x="3564037" y="1527175"/>
              <a:ext cx="2330252" cy="258465"/>
            </a:xfrm>
            <a:prstGeom prst="rect">
              <a:avLst/>
            </a:prstGeom>
            <a:noFill/>
            <a:ln/>
          </p:spPr>
          <p:txBody>
            <a:bodyPr wrap="none" lIns="0" tIns="0" rIns="0" bIns="0" rtlCol="0" anchor="t"/>
            <a:lstStyle/>
            <a:p>
              <a:pPr algn="just" rtl="1">
                <a:lnSpc>
                  <a:spcPct val="150000"/>
                </a:lnSpc>
              </a:pPr>
              <a:r>
                <a:rPr lang="en-US" sz="1600" b="1" dirty="0">
                  <a:solidFill>
                    <a:srgbClr val="3257B8"/>
                  </a:solidFill>
                  <a:latin typeface="Alexandria Bold" pitchFamily="34" charset="0"/>
                  <a:ea typeface="Alexandria Bold" pitchFamily="34" charset="-122"/>
                  <a:cs typeface="Alexandria Bold" pitchFamily="34" charset="-120"/>
                </a:rPr>
                <a:t>إشكالية الوصول التقني</a:t>
              </a:r>
              <a:endParaRPr lang="en-US" sz="1600" dirty="0"/>
            </a:p>
          </p:txBody>
        </p:sp>
        <p:sp>
          <p:nvSpPr>
            <p:cNvPr id="12" name="Text 2"/>
            <p:cNvSpPr/>
            <p:nvPr/>
          </p:nvSpPr>
          <p:spPr>
            <a:xfrm>
              <a:off x="661492" y="1950939"/>
              <a:ext cx="5232797" cy="1058466"/>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تُمثّل الفجوة الرقمية (Digital Divide) أحد أبرز تحديات العلاقات العامة الانغماسية. فسماعات VR وأجهزة AR المتطورة لا تزال باهظة الثمن، فيما تتفاوت سرعات الإنترنت تفاوتًا حادًا حتى داخل المدن الكبرى. هذا يطرح تساؤلات جوهرية حول من تشمله هذه الحملات ومن تستثنيه.</a:t>
              </a:r>
              <a:endParaRPr lang="en-US" sz="1600" dirty="0"/>
            </a:p>
          </p:txBody>
        </p:sp>
        <p:sp>
          <p:nvSpPr>
            <p:cNvPr id="13" name="Text 3"/>
            <p:cNvSpPr/>
            <p:nvPr/>
          </p:nvSpPr>
          <p:spPr>
            <a:xfrm>
              <a:off x="2778920" y="3174703"/>
              <a:ext cx="3115369" cy="258465"/>
            </a:xfrm>
            <a:prstGeom prst="rect">
              <a:avLst/>
            </a:prstGeom>
            <a:noFill/>
            <a:ln/>
          </p:spPr>
          <p:txBody>
            <a:bodyPr wrap="none" lIns="0" tIns="0" rIns="0" bIns="0" rtlCol="0" anchor="t"/>
            <a:lstStyle/>
            <a:p>
              <a:pPr algn="just" rtl="1">
                <a:lnSpc>
                  <a:spcPct val="150000"/>
                </a:lnSpc>
              </a:pPr>
              <a:r>
                <a:rPr lang="en-US" sz="1600" b="1" dirty="0">
                  <a:solidFill>
                    <a:srgbClr val="3257B8"/>
                  </a:solidFill>
                  <a:latin typeface="Alexandria Bold" pitchFamily="34" charset="0"/>
                  <a:ea typeface="Alexandria Bold" pitchFamily="34" charset="-122"/>
                  <a:cs typeface="Alexandria Bold" pitchFamily="34" charset="-120"/>
                </a:rPr>
                <a:t>التعب الرقمي (Digital Fatigue)</a:t>
              </a:r>
              <a:endParaRPr lang="en-US" sz="1600" dirty="0"/>
            </a:p>
          </p:txBody>
        </p:sp>
        <p:sp>
          <p:nvSpPr>
            <p:cNvPr id="16" name="Text 4"/>
            <p:cNvSpPr/>
            <p:nvPr/>
          </p:nvSpPr>
          <p:spPr>
            <a:xfrm>
              <a:off x="661492" y="3598466"/>
              <a:ext cx="5232797" cy="793849"/>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مع تضاعف التجارب الرقمية، بات الجمهور أكثر انتقائية وأسرع تشبعًا. يُعدّ التعب الرقمي تهديدًا حقيقيًا للبيئات الانغماسية التي تتطلب وقتًا وجهدًا أكبر من المحتوى التقليدي.</a:t>
              </a:r>
              <a:endParaRPr lang="en-US" sz="1600" dirty="0"/>
            </a:p>
          </p:txBody>
        </p:sp>
      </p:grpSp>
    </p:spTree>
    <p:extLst>
      <p:ext uri="{BB962C8B-B14F-4D97-AF65-F5344CB8AC3E}">
        <p14:creationId xmlns:p14="http://schemas.microsoft.com/office/powerpoint/2010/main" val="21392880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5D6D57-EAD4-E689-1239-D945C78BE5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BA8732-69BD-8309-BC48-23095E1C019C}"/>
              </a:ext>
            </a:extLst>
          </p:cNvPr>
          <p:cNvSpPr/>
          <p:nvPr/>
        </p:nvSpPr>
        <p:spPr>
          <a:xfrm>
            <a:off x="367991" y="1428231"/>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FD6DB38-8207-9386-C36E-9DAAC8625A36}"/>
              </a:ext>
            </a:extLst>
          </p:cNvPr>
          <p:cNvSpPr txBox="1"/>
          <p:nvPr/>
        </p:nvSpPr>
        <p:spPr>
          <a:xfrm>
            <a:off x="3724507" y="514915"/>
            <a:ext cx="4787104" cy="523220"/>
          </a:xfrm>
          <a:prstGeom prst="rect">
            <a:avLst/>
          </a:prstGeom>
          <a:noFill/>
        </p:spPr>
        <p:txBody>
          <a:bodyPr wrap="square" rtlCol="0">
            <a:spAutoFit/>
          </a:bodyPr>
          <a:lstStyle/>
          <a:p>
            <a:pPr algn="ctr"/>
            <a:r>
              <a:rPr lang="ar-EG" sz="2800" b="1">
                <a:latin typeface="Alexandria" charset="0"/>
                <a:cs typeface="Alexandria" charset="0"/>
              </a:rPr>
              <a:t>التحديات النفسية</a:t>
            </a:r>
          </a:p>
        </p:txBody>
      </p:sp>
      <p:sp>
        <p:nvSpPr>
          <p:cNvPr id="5" name="Rectangle 4">
            <a:extLst>
              <a:ext uri="{FF2B5EF4-FFF2-40B4-BE49-F238E27FC236}">
                <a16:creationId xmlns:a16="http://schemas.microsoft.com/office/drawing/2014/main" id="{DDB89629-134E-4E12-A165-E2CD612CBD7D}"/>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5E62924-05DB-AE03-F73C-0EE36C3A4FAC}"/>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4F716F-B937-25DB-D958-FD4F21E9C441}"/>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155B059-2A39-CD24-B982-5C56BE89C7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9" name="Group 28">
            <a:extLst>
              <a:ext uri="{FF2B5EF4-FFF2-40B4-BE49-F238E27FC236}">
                <a16:creationId xmlns:a16="http://schemas.microsoft.com/office/drawing/2014/main" id="{CC2CDB7F-1B2A-B523-61A4-F3A7E64F905A}"/>
              </a:ext>
            </a:extLst>
          </p:cNvPr>
          <p:cNvGrpSpPr/>
          <p:nvPr/>
        </p:nvGrpSpPr>
        <p:grpSpPr>
          <a:xfrm>
            <a:off x="661492" y="1655267"/>
            <a:ext cx="10869017" cy="4689277"/>
            <a:chOff x="661492" y="1655267"/>
            <a:chExt cx="10869017" cy="4689277"/>
          </a:xfrm>
        </p:grpSpPr>
        <p:sp>
          <p:nvSpPr>
            <p:cNvPr id="2" name="Shape 3"/>
            <p:cNvSpPr/>
            <p:nvPr/>
          </p:nvSpPr>
          <p:spPr>
            <a:xfrm>
              <a:off x="6178650" y="1903314"/>
              <a:ext cx="5351859" cy="2013943"/>
            </a:xfrm>
            <a:prstGeom prst="roundRect">
              <a:avLst>
                <a:gd name="adj" fmla="val 4540"/>
              </a:avLst>
            </a:prstGeom>
            <a:solidFill>
              <a:srgbClr val="FBFCFE"/>
            </a:solidFill>
            <a:ln/>
          </p:spPr>
          <p:txBody>
            <a:bodyPr/>
            <a:lstStyle/>
            <a:p>
              <a:pPr algn="just"/>
              <a:endParaRPr lang="en-US" sz="1600"/>
            </a:p>
          </p:txBody>
        </p:sp>
        <p:pic>
          <p:nvPicPr>
            <p:cNvPr id="4" name="Image 0" descr="preencoded.png"/>
            <p:cNvPicPr>
              <a:picLocks noChangeAspect="1"/>
            </p:cNvPicPr>
            <p:nvPr/>
          </p:nvPicPr>
          <p:blipFill>
            <a:blip r:embed="rId3"/>
            <a:stretch>
              <a:fillRect/>
            </a:stretch>
          </p:blipFill>
          <p:spPr>
            <a:xfrm>
              <a:off x="6178650" y="1884263"/>
              <a:ext cx="5351859" cy="76200"/>
            </a:xfrm>
            <a:prstGeom prst="rect">
              <a:avLst/>
            </a:prstGeom>
          </p:spPr>
        </p:pic>
        <p:pic>
          <p:nvPicPr>
            <p:cNvPr id="8" name="Image 1" descr="preencoded.png"/>
            <p:cNvPicPr>
              <a:picLocks noChangeAspect="1"/>
            </p:cNvPicPr>
            <p:nvPr/>
          </p:nvPicPr>
          <p:blipFill>
            <a:blip r:embed="rId4"/>
            <a:stretch>
              <a:fillRect/>
            </a:stretch>
          </p:blipFill>
          <p:spPr>
            <a:xfrm>
              <a:off x="8606532" y="1655267"/>
              <a:ext cx="496094" cy="496094"/>
            </a:xfrm>
            <a:prstGeom prst="rect">
              <a:avLst/>
            </a:prstGeom>
          </p:spPr>
        </p:pic>
        <p:sp>
          <p:nvSpPr>
            <p:cNvPr id="9" name="Text 4"/>
            <p:cNvSpPr/>
            <p:nvPr/>
          </p:nvSpPr>
          <p:spPr>
            <a:xfrm>
              <a:off x="8755360" y="1779290"/>
              <a:ext cx="198438" cy="248047"/>
            </a:xfrm>
            <a:prstGeom prst="rect">
              <a:avLst/>
            </a:prstGeom>
            <a:noFill/>
            <a:ln/>
          </p:spPr>
          <p:txBody>
            <a:bodyPr wrap="none" lIns="0" tIns="0" rIns="0" bIns="0" rtlCol="0" anchor="t"/>
            <a:lstStyle/>
            <a:p>
              <a:pPr algn="just" rtl="1">
                <a:lnSpc>
                  <a:spcPts val="2500"/>
                </a:lnSpc>
              </a:pPr>
              <a:r>
                <a:rPr lang="en-US" sz="1600" b="1" dirty="0">
                  <a:solidFill>
                    <a:srgbClr val="FFFFFF"/>
                  </a:solidFill>
                  <a:latin typeface="Alexandria Bold" pitchFamily="34" charset="0"/>
                  <a:ea typeface="Alexandria Bold" pitchFamily="34" charset="-122"/>
                  <a:cs typeface="Alexandria Bold" pitchFamily="34" charset="-120"/>
                </a:rPr>
                <a:t>1</a:t>
              </a:r>
              <a:endParaRPr lang="en-US" sz="1600" dirty="0"/>
            </a:p>
          </p:txBody>
        </p:sp>
        <p:sp>
          <p:nvSpPr>
            <p:cNvPr id="11" name="Text 5"/>
            <p:cNvSpPr/>
            <p:nvPr/>
          </p:nvSpPr>
          <p:spPr>
            <a:xfrm>
              <a:off x="8788103" y="2316758"/>
              <a:ext cx="2558058" cy="258465"/>
            </a:xfrm>
            <a:prstGeom prst="rect">
              <a:avLst/>
            </a:prstGeom>
            <a:noFill/>
            <a:ln/>
          </p:spPr>
          <p:txBody>
            <a:bodyPr wrap="none" lIns="0" tIns="0" rIns="0" bIns="0" rtlCol="0" anchor="t"/>
            <a:lstStyle/>
            <a:p>
              <a:pPr algn="just" rtl="1">
                <a:lnSpc>
                  <a:spcPts val="2000"/>
                </a:lnSpc>
              </a:pPr>
              <a:r>
                <a:rPr lang="en-US" sz="1600" b="1" dirty="0">
                  <a:solidFill>
                    <a:srgbClr val="15213F"/>
                  </a:solidFill>
                  <a:latin typeface="Alexandria Bold" pitchFamily="34" charset="0"/>
                  <a:ea typeface="Alexandria Bold" pitchFamily="34" charset="-122"/>
                  <a:cs typeface="Alexandria Bold" pitchFamily="34" charset="-120"/>
                </a:rPr>
                <a:t>الخصوصية وجمع البيانات</a:t>
              </a:r>
              <a:endParaRPr lang="en-US" sz="1600" dirty="0"/>
            </a:p>
          </p:txBody>
        </p:sp>
        <p:sp>
          <p:nvSpPr>
            <p:cNvPr id="12" name="Text 6"/>
            <p:cNvSpPr/>
            <p:nvPr/>
          </p:nvSpPr>
          <p:spPr>
            <a:xfrm>
              <a:off x="6362998" y="2674442"/>
              <a:ext cx="4983163" cy="1058466"/>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تجمع بيئات الانغماس كميات ضخمة من البيانات الشخصية والسلوكية والبيومترية (حركات العين، تعبيرات الوجه، الموضع الجسدي). يطرح ذلك تساؤلات جدية حول: من يملك هذه البيانات؟ كيف تُستخدم؟ ما مدى موافقة المستخدم الحقيقية؟</a:t>
              </a:r>
              <a:endParaRPr lang="en-US" sz="1600" dirty="0"/>
            </a:p>
          </p:txBody>
        </p:sp>
        <p:sp>
          <p:nvSpPr>
            <p:cNvPr id="13" name="Shape 7"/>
            <p:cNvSpPr/>
            <p:nvPr/>
          </p:nvSpPr>
          <p:spPr>
            <a:xfrm>
              <a:off x="661492" y="1903314"/>
              <a:ext cx="5351859" cy="2013943"/>
            </a:xfrm>
            <a:prstGeom prst="roundRect">
              <a:avLst>
                <a:gd name="adj" fmla="val 4540"/>
              </a:avLst>
            </a:prstGeom>
            <a:solidFill>
              <a:srgbClr val="FBFCFE"/>
            </a:solidFill>
            <a:ln/>
          </p:spPr>
          <p:txBody>
            <a:bodyPr/>
            <a:lstStyle/>
            <a:p>
              <a:pPr algn="just"/>
              <a:endParaRPr lang="en-US" sz="1600"/>
            </a:p>
          </p:txBody>
        </p:sp>
        <p:pic>
          <p:nvPicPr>
            <p:cNvPr id="14" name="Image 2" descr="preencoded.png"/>
            <p:cNvPicPr>
              <a:picLocks noChangeAspect="1"/>
            </p:cNvPicPr>
            <p:nvPr/>
          </p:nvPicPr>
          <p:blipFill>
            <a:blip r:embed="rId3"/>
            <a:stretch>
              <a:fillRect/>
            </a:stretch>
          </p:blipFill>
          <p:spPr>
            <a:xfrm>
              <a:off x="661492" y="1884263"/>
              <a:ext cx="5351859" cy="76200"/>
            </a:xfrm>
            <a:prstGeom prst="rect">
              <a:avLst/>
            </a:prstGeom>
          </p:spPr>
        </p:pic>
        <p:pic>
          <p:nvPicPr>
            <p:cNvPr id="15" name="Image 3" descr="preencoded.png"/>
            <p:cNvPicPr>
              <a:picLocks noChangeAspect="1"/>
            </p:cNvPicPr>
            <p:nvPr/>
          </p:nvPicPr>
          <p:blipFill>
            <a:blip r:embed="rId4"/>
            <a:stretch>
              <a:fillRect/>
            </a:stretch>
          </p:blipFill>
          <p:spPr>
            <a:xfrm>
              <a:off x="3089375" y="1655267"/>
              <a:ext cx="496094" cy="496094"/>
            </a:xfrm>
            <a:prstGeom prst="rect">
              <a:avLst/>
            </a:prstGeom>
          </p:spPr>
        </p:pic>
        <p:sp>
          <p:nvSpPr>
            <p:cNvPr id="16" name="Text 8"/>
            <p:cNvSpPr/>
            <p:nvPr/>
          </p:nvSpPr>
          <p:spPr>
            <a:xfrm>
              <a:off x="3238203" y="1779290"/>
              <a:ext cx="198438" cy="248047"/>
            </a:xfrm>
            <a:prstGeom prst="rect">
              <a:avLst/>
            </a:prstGeom>
            <a:noFill/>
            <a:ln/>
          </p:spPr>
          <p:txBody>
            <a:bodyPr wrap="none" lIns="0" tIns="0" rIns="0" bIns="0" rtlCol="0" anchor="t"/>
            <a:lstStyle/>
            <a:p>
              <a:pPr algn="just" rtl="1">
                <a:lnSpc>
                  <a:spcPts val="2500"/>
                </a:lnSpc>
              </a:pPr>
              <a:r>
                <a:rPr lang="en-US" sz="1600" b="1" dirty="0">
                  <a:solidFill>
                    <a:srgbClr val="FFFFFF"/>
                  </a:solidFill>
                  <a:latin typeface="Alexandria Bold" pitchFamily="34" charset="0"/>
                  <a:ea typeface="Alexandria Bold" pitchFamily="34" charset="-122"/>
                  <a:cs typeface="Alexandria Bold" pitchFamily="34" charset="-120"/>
                </a:rPr>
                <a:t>2</a:t>
              </a:r>
              <a:endParaRPr lang="en-US" sz="1600" dirty="0"/>
            </a:p>
          </p:txBody>
        </p:sp>
        <p:sp>
          <p:nvSpPr>
            <p:cNvPr id="17" name="Text 9"/>
            <p:cNvSpPr/>
            <p:nvPr/>
          </p:nvSpPr>
          <p:spPr>
            <a:xfrm>
              <a:off x="2749550" y="2316758"/>
              <a:ext cx="3079453" cy="258465"/>
            </a:xfrm>
            <a:prstGeom prst="rect">
              <a:avLst/>
            </a:prstGeom>
            <a:noFill/>
            <a:ln/>
          </p:spPr>
          <p:txBody>
            <a:bodyPr wrap="none" lIns="0" tIns="0" rIns="0" bIns="0" rtlCol="0" anchor="t"/>
            <a:lstStyle/>
            <a:p>
              <a:pPr algn="just" rtl="1">
                <a:lnSpc>
                  <a:spcPts val="2000"/>
                </a:lnSpc>
              </a:pPr>
              <a:r>
                <a:rPr lang="en-US" sz="1600" b="1" dirty="0">
                  <a:solidFill>
                    <a:srgbClr val="15213F"/>
                  </a:solidFill>
                  <a:latin typeface="Alexandria Bold" pitchFamily="34" charset="0"/>
                  <a:ea typeface="Alexandria Bold" pitchFamily="34" charset="-122"/>
                  <a:cs typeface="Alexandria Bold" pitchFamily="34" charset="-120"/>
                </a:rPr>
                <a:t>التلاعب النفسي والإقناع الخفي</a:t>
              </a:r>
              <a:endParaRPr lang="en-US" sz="1600" dirty="0"/>
            </a:p>
          </p:txBody>
        </p:sp>
        <p:sp>
          <p:nvSpPr>
            <p:cNvPr id="18" name="Text 10"/>
            <p:cNvSpPr/>
            <p:nvPr/>
          </p:nvSpPr>
          <p:spPr>
            <a:xfrm>
              <a:off x="845840" y="2674442"/>
              <a:ext cx="4983163" cy="1058466"/>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يُمكن توظيف علم نفس التلعيب وأدوات الانغماس في التأثير على سلوك الجمهور بطرق تتجاوز حدود الإقناع المشروع نحو التلاعب النفسي. الفارق بين "التأثير" و"التلاعب" في هذه البيئات يستوجب تأطيرًا أخلاقيًا واضحًا.</a:t>
              </a:r>
              <a:endParaRPr lang="en-US" sz="1600" dirty="0"/>
            </a:p>
          </p:txBody>
        </p:sp>
        <p:sp>
          <p:nvSpPr>
            <p:cNvPr id="19" name="Shape 11"/>
            <p:cNvSpPr/>
            <p:nvPr/>
          </p:nvSpPr>
          <p:spPr>
            <a:xfrm>
              <a:off x="6178650" y="4330601"/>
              <a:ext cx="5351859" cy="2013943"/>
            </a:xfrm>
            <a:prstGeom prst="roundRect">
              <a:avLst>
                <a:gd name="adj" fmla="val 4540"/>
              </a:avLst>
            </a:prstGeom>
            <a:solidFill>
              <a:srgbClr val="FBFCFE"/>
            </a:solidFill>
            <a:ln/>
          </p:spPr>
          <p:txBody>
            <a:bodyPr/>
            <a:lstStyle/>
            <a:p>
              <a:pPr algn="just"/>
              <a:endParaRPr lang="en-US" sz="1600"/>
            </a:p>
          </p:txBody>
        </p:sp>
        <p:pic>
          <p:nvPicPr>
            <p:cNvPr id="20" name="Image 4" descr="preencoded.png"/>
            <p:cNvPicPr>
              <a:picLocks noChangeAspect="1"/>
            </p:cNvPicPr>
            <p:nvPr/>
          </p:nvPicPr>
          <p:blipFill>
            <a:blip r:embed="rId3"/>
            <a:stretch>
              <a:fillRect/>
            </a:stretch>
          </p:blipFill>
          <p:spPr>
            <a:xfrm>
              <a:off x="6178650" y="4311551"/>
              <a:ext cx="5351859" cy="76200"/>
            </a:xfrm>
            <a:prstGeom prst="rect">
              <a:avLst/>
            </a:prstGeom>
          </p:spPr>
        </p:pic>
        <p:pic>
          <p:nvPicPr>
            <p:cNvPr id="21" name="Image 5" descr="preencoded.png"/>
            <p:cNvPicPr>
              <a:picLocks noChangeAspect="1"/>
            </p:cNvPicPr>
            <p:nvPr/>
          </p:nvPicPr>
          <p:blipFill>
            <a:blip r:embed="rId4"/>
            <a:stretch>
              <a:fillRect/>
            </a:stretch>
          </p:blipFill>
          <p:spPr>
            <a:xfrm>
              <a:off x="8606532" y="4082555"/>
              <a:ext cx="496094" cy="496094"/>
            </a:xfrm>
            <a:prstGeom prst="rect">
              <a:avLst/>
            </a:prstGeom>
          </p:spPr>
        </p:pic>
        <p:sp>
          <p:nvSpPr>
            <p:cNvPr id="22" name="Text 12"/>
            <p:cNvSpPr/>
            <p:nvPr/>
          </p:nvSpPr>
          <p:spPr>
            <a:xfrm>
              <a:off x="8755360" y="4206577"/>
              <a:ext cx="198438" cy="248047"/>
            </a:xfrm>
            <a:prstGeom prst="rect">
              <a:avLst/>
            </a:prstGeom>
            <a:noFill/>
            <a:ln/>
          </p:spPr>
          <p:txBody>
            <a:bodyPr wrap="none" lIns="0" tIns="0" rIns="0" bIns="0" rtlCol="0" anchor="t"/>
            <a:lstStyle/>
            <a:p>
              <a:pPr algn="just" rtl="1">
                <a:lnSpc>
                  <a:spcPts val="2500"/>
                </a:lnSpc>
              </a:pPr>
              <a:r>
                <a:rPr lang="en-US" sz="1600" b="1" dirty="0">
                  <a:solidFill>
                    <a:srgbClr val="FFFFFF"/>
                  </a:solidFill>
                  <a:latin typeface="Alexandria Bold" pitchFamily="34" charset="0"/>
                  <a:ea typeface="Alexandria Bold" pitchFamily="34" charset="-122"/>
                  <a:cs typeface="Alexandria Bold" pitchFamily="34" charset="-120"/>
                </a:rPr>
                <a:t>3</a:t>
              </a:r>
              <a:endParaRPr lang="en-US" sz="1600" dirty="0"/>
            </a:p>
          </p:txBody>
        </p:sp>
        <p:sp>
          <p:nvSpPr>
            <p:cNvPr id="23" name="Text 13"/>
            <p:cNvSpPr/>
            <p:nvPr/>
          </p:nvSpPr>
          <p:spPr>
            <a:xfrm>
              <a:off x="8841880" y="4744045"/>
              <a:ext cx="2504281" cy="258465"/>
            </a:xfrm>
            <a:prstGeom prst="rect">
              <a:avLst/>
            </a:prstGeom>
            <a:noFill/>
            <a:ln/>
          </p:spPr>
          <p:txBody>
            <a:bodyPr wrap="none" lIns="0" tIns="0" rIns="0" bIns="0" rtlCol="0" anchor="t"/>
            <a:lstStyle/>
            <a:p>
              <a:pPr algn="just" rtl="1">
                <a:lnSpc>
                  <a:spcPts val="2000"/>
                </a:lnSpc>
              </a:pPr>
              <a:r>
                <a:rPr lang="en-US" sz="1600" b="1" dirty="0">
                  <a:solidFill>
                    <a:srgbClr val="15213F"/>
                  </a:solidFill>
                  <a:latin typeface="Alexandria Bold" pitchFamily="34" charset="0"/>
                  <a:ea typeface="Alexandria Bold" pitchFamily="34" charset="-122"/>
                  <a:cs typeface="Alexandria Bold" pitchFamily="34" charset="-120"/>
                </a:rPr>
                <a:t>الاستثناء والتمييز الرقمي</a:t>
              </a:r>
              <a:endParaRPr lang="en-US" sz="1600" dirty="0"/>
            </a:p>
          </p:txBody>
        </p:sp>
        <p:sp>
          <p:nvSpPr>
            <p:cNvPr id="24" name="Text 14"/>
            <p:cNvSpPr/>
            <p:nvPr/>
          </p:nvSpPr>
          <p:spPr>
            <a:xfrm>
              <a:off x="6362998" y="5101730"/>
              <a:ext cx="4983163" cy="1058466"/>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الاعتماد المفرط على الأدوات الانغماسية باهظة الثمن يُفضي إلى إقصاء شريحة واسعة من الجمهور ذات الدخل المحدود أو الموجودة في المناطق ضعيفة البنية التقنية، مما يُعمّق التفاوت في الوصول للمعلومات والمشاركة.</a:t>
              </a:r>
              <a:endParaRPr lang="en-US" sz="1600" dirty="0"/>
            </a:p>
          </p:txBody>
        </p:sp>
        <p:sp>
          <p:nvSpPr>
            <p:cNvPr id="26" name="Shape 15"/>
            <p:cNvSpPr/>
            <p:nvPr/>
          </p:nvSpPr>
          <p:spPr>
            <a:xfrm>
              <a:off x="661492" y="4330601"/>
              <a:ext cx="5351859" cy="2013943"/>
            </a:xfrm>
            <a:prstGeom prst="roundRect">
              <a:avLst>
                <a:gd name="adj" fmla="val 4540"/>
              </a:avLst>
            </a:prstGeom>
            <a:solidFill>
              <a:srgbClr val="FBFCFE"/>
            </a:solidFill>
            <a:ln/>
          </p:spPr>
          <p:txBody>
            <a:bodyPr/>
            <a:lstStyle/>
            <a:p>
              <a:pPr algn="just"/>
              <a:endParaRPr lang="en-US" sz="1600"/>
            </a:p>
          </p:txBody>
        </p:sp>
        <p:pic>
          <p:nvPicPr>
            <p:cNvPr id="27" name="Image 6" descr="preencoded.png"/>
            <p:cNvPicPr>
              <a:picLocks noChangeAspect="1"/>
            </p:cNvPicPr>
            <p:nvPr/>
          </p:nvPicPr>
          <p:blipFill>
            <a:blip r:embed="rId3"/>
            <a:stretch>
              <a:fillRect/>
            </a:stretch>
          </p:blipFill>
          <p:spPr>
            <a:xfrm>
              <a:off x="661492" y="4311551"/>
              <a:ext cx="5351859" cy="76200"/>
            </a:xfrm>
            <a:prstGeom prst="rect">
              <a:avLst/>
            </a:prstGeom>
          </p:spPr>
        </p:pic>
        <p:pic>
          <p:nvPicPr>
            <p:cNvPr id="28" name="Image 7" descr="preencoded.png"/>
            <p:cNvPicPr>
              <a:picLocks noChangeAspect="1"/>
            </p:cNvPicPr>
            <p:nvPr/>
          </p:nvPicPr>
          <p:blipFill>
            <a:blip r:embed="rId4"/>
            <a:stretch>
              <a:fillRect/>
            </a:stretch>
          </p:blipFill>
          <p:spPr>
            <a:xfrm>
              <a:off x="3089375" y="4082555"/>
              <a:ext cx="496094" cy="496094"/>
            </a:xfrm>
            <a:prstGeom prst="rect">
              <a:avLst/>
            </a:prstGeom>
          </p:spPr>
        </p:pic>
        <p:sp>
          <p:nvSpPr>
            <p:cNvPr id="30" name="Text 16"/>
            <p:cNvSpPr/>
            <p:nvPr/>
          </p:nvSpPr>
          <p:spPr>
            <a:xfrm>
              <a:off x="3238203" y="4206577"/>
              <a:ext cx="198438" cy="248047"/>
            </a:xfrm>
            <a:prstGeom prst="rect">
              <a:avLst/>
            </a:prstGeom>
            <a:noFill/>
            <a:ln/>
          </p:spPr>
          <p:txBody>
            <a:bodyPr wrap="none" lIns="0" tIns="0" rIns="0" bIns="0" rtlCol="0" anchor="t"/>
            <a:lstStyle/>
            <a:p>
              <a:pPr algn="just" rtl="1">
                <a:lnSpc>
                  <a:spcPts val="2500"/>
                </a:lnSpc>
              </a:pPr>
              <a:r>
                <a:rPr lang="en-US" sz="1600" b="1" dirty="0">
                  <a:solidFill>
                    <a:srgbClr val="FFFFFF"/>
                  </a:solidFill>
                  <a:latin typeface="Alexandria Bold" pitchFamily="34" charset="0"/>
                  <a:ea typeface="Alexandria Bold" pitchFamily="34" charset="-122"/>
                  <a:cs typeface="Alexandria Bold" pitchFamily="34" charset="-120"/>
                </a:rPr>
                <a:t>4</a:t>
              </a:r>
              <a:endParaRPr lang="en-US" sz="1600" dirty="0"/>
            </a:p>
          </p:txBody>
        </p:sp>
        <p:sp>
          <p:nvSpPr>
            <p:cNvPr id="31" name="Text 17"/>
            <p:cNvSpPr/>
            <p:nvPr/>
          </p:nvSpPr>
          <p:spPr>
            <a:xfrm>
              <a:off x="2129334" y="4744045"/>
              <a:ext cx="3699669" cy="258465"/>
            </a:xfrm>
            <a:prstGeom prst="rect">
              <a:avLst/>
            </a:prstGeom>
            <a:noFill/>
            <a:ln/>
          </p:spPr>
          <p:txBody>
            <a:bodyPr wrap="none" lIns="0" tIns="0" rIns="0" bIns="0" rtlCol="0" anchor="t"/>
            <a:lstStyle/>
            <a:p>
              <a:pPr algn="just" rtl="1">
                <a:lnSpc>
                  <a:spcPts val="2000"/>
                </a:lnSpc>
              </a:pPr>
              <a:r>
                <a:rPr lang="en-US" sz="1600" b="1" dirty="0">
                  <a:solidFill>
                    <a:srgbClr val="15213F"/>
                  </a:solidFill>
                  <a:latin typeface="Alexandria Bold" pitchFamily="34" charset="0"/>
                  <a:ea typeface="Alexandria Bold" pitchFamily="34" charset="-122"/>
                  <a:cs typeface="Alexandria Bold" pitchFamily="34" charset="-120"/>
                </a:rPr>
                <a:t>صدق المحتوى والمعلومات المضللة</a:t>
              </a:r>
              <a:endParaRPr lang="en-US" sz="1600" dirty="0"/>
            </a:p>
          </p:txBody>
        </p:sp>
        <p:sp>
          <p:nvSpPr>
            <p:cNvPr id="32" name="Text 18"/>
            <p:cNvSpPr/>
            <p:nvPr/>
          </p:nvSpPr>
          <p:spPr>
            <a:xfrm>
              <a:off x="845840" y="5101730"/>
              <a:ext cx="4983163" cy="1058466"/>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البيئات الانغماسية المُولَّدة بالذكاء الاصطناعي قادرة على إنتاج محتوى زائف مقنع بشكل </a:t>
              </a:r>
              <a:r>
                <a:rPr lang="en-US" sz="1600">
                  <a:solidFill>
                    <a:srgbClr val="15213F"/>
                  </a:solidFill>
                  <a:latin typeface="Alexandria" pitchFamily="34" charset="0"/>
                  <a:ea typeface="Alexandria" pitchFamily="34" charset="-122"/>
                  <a:cs typeface="Alexandria" pitchFamily="34" charset="-120"/>
                </a:rPr>
                <a:t>غير مسبوق</a:t>
              </a:r>
              <a:r>
                <a:rPr lang="ar-EG" sz="1600">
                  <a:solidFill>
                    <a:srgbClr val="15213F"/>
                  </a:solidFill>
                  <a:latin typeface="Alexandria" pitchFamily="34" charset="0"/>
                  <a:ea typeface="Alexandria" pitchFamily="34" charset="-122"/>
                  <a:cs typeface="Alexandria" pitchFamily="34" charset="-120"/>
                </a:rPr>
                <a:t>. وينطبق هذا الأمر على</a:t>
              </a:r>
              <a:r>
                <a:rPr lang="en-US" sz="1600">
                  <a:solidFill>
                    <a:srgbClr val="15213F"/>
                  </a:solidFill>
                  <a:latin typeface="Alexandria" pitchFamily="34" charset="0"/>
                  <a:ea typeface="Alexandria" pitchFamily="34" charset="-122"/>
                  <a:cs typeface="Alexandria" pitchFamily="34" charset="-120"/>
                </a:rPr>
                <a:t> </a:t>
              </a:r>
              <a:r>
                <a:rPr lang="ar-EG" sz="1600">
                  <a:solidFill>
                    <a:srgbClr val="15213F"/>
                  </a:solidFill>
                  <a:latin typeface="Alexandria" pitchFamily="34" charset="0"/>
                  <a:ea typeface="Alexandria" pitchFamily="34" charset="-122"/>
                  <a:cs typeface="Alexandria" pitchFamily="34" charset="-120"/>
                </a:rPr>
                <a:t>التزييف العميق</a:t>
              </a:r>
              <a:r>
                <a:rPr lang="en-US" sz="1600">
                  <a:solidFill>
                    <a:srgbClr val="15213F"/>
                  </a:solidFill>
                  <a:latin typeface="Alexandria" pitchFamily="34" charset="0"/>
                  <a:ea typeface="Alexandria" pitchFamily="34" charset="-122"/>
                  <a:cs typeface="Alexandria" pitchFamily="34" charset="-120"/>
                </a:rPr>
                <a:t> </a:t>
              </a:r>
              <a:r>
                <a:rPr lang="en-US" sz="1600" dirty="0">
                  <a:solidFill>
                    <a:srgbClr val="15213F"/>
                  </a:solidFill>
                  <a:latin typeface="Alexandria" pitchFamily="34" charset="0"/>
                  <a:ea typeface="Alexandria" pitchFamily="34" charset="-122"/>
                  <a:cs typeface="Alexandria" pitchFamily="34" charset="-120"/>
                </a:rPr>
                <a:t>Deepfake </a:t>
              </a:r>
              <a:r>
                <a:rPr lang="en-US" sz="1600">
                  <a:solidFill>
                    <a:srgbClr val="15213F"/>
                  </a:solidFill>
                  <a:latin typeface="Alexandria" pitchFamily="34" charset="0"/>
                  <a:ea typeface="Alexandria" pitchFamily="34" charset="-122"/>
                  <a:cs typeface="Alexandria" pitchFamily="34" charset="-120"/>
                </a:rPr>
                <a:t>في </a:t>
              </a:r>
              <a:r>
                <a:rPr lang="ar-EG" sz="1600">
                  <a:solidFill>
                    <a:srgbClr val="15213F"/>
                  </a:solidFill>
                  <a:latin typeface="Alexandria" pitchFamily="34" charset="0"/>
                  <a:ea typeface="Alexandria" pitchFamily="34" charset="-122"/>
                  <a:cs typeface="Alexandria" pitchFamily="34" charset="-120"/>
                </a:rPr>
                <a:t>حيث يمكن الدمج بين الواقع الافتراضي والذكاء الاصطناعي، بحيث </a:t>
              </a:r>
              <a:r>
                <a:rPr lang="en-US" sz="1600">
                  <a:solidFill>
                    <a:srgbClr val="15213F"/>
                  </a:solidFill>
                  <a:latin typeface="Alexandria" pitchFamily="34" charset="0"/>
                  <a:ea typeface="Alexandria" pitchFamily="34" charset="-122"/>
                  <a:cs typeface="Alexandria" pitchFamily="34" charset="-120"/>
                </a:rPr>
                <a:t>يُمكن </a:t>
              </a:r>
              <a:r>
                <a:rPr lang="en-US" sz="1600" dirty="0">
                  <a:solidFill>
                    <a:srgbClr val="15213F"/>
                  </a:solidFill>
                  <a:latin typeface="Alexandria" pitchFamily="34" charset="0"/>
                  <a:ea typeface="Alexandria" pitchFamily="34" charset="-122"/>
                  <a:cs typeface="Alexandria" pitchFamily="34" charset="-120"/>
                </a:rPr>
                <a:t>أن يُنتج "شهادات" لشخصيات غير حقيقية أو يُحرّف أحداثًا تاريخية.</a:t>
              </a:r>
              <a:endParaRPr lang="en-US" sz="1600" dirty="0"/>
            </a:p>
          </p:txBody>
        </p:sp>
      </p:grpSp>
    </p:spTree>
    <p:extLst>
      <p:ext uri="{BB962C8B-B14F-4D97-AF65-F5344CB8AC3E}">
        <p14:creationId xmlns:p14="http://schemas.microsoft.com/office/powerpoint/2010/main" val="3888600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B1D0B8-CBE0-43F3-9548-DD7A958106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3C7646-AE2A-9274-F51F-53A43EB77816}"/>
              </a:ext>
            </a:extLst>
          </p:cNvPr>
          <p:cNvSpPr/>
          <p:nvPr/>
        </p:nvSpPr>
        <p:spPr>
          <a:xfrm>
            <a:off x="1014212" y="1428231"/>
            <a:ext cx="10103554"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D97005-6AA6-A789-088F-C34B2D51389B}"/>
              </a:ext>
            </a:extLst>
          </p:cNvPr>
          <p:cNvSpPr txBox="1"/>
          <p:nvPr/>
        </p:nvSpPr>
        <p:spPr>
          <a:xfrm>
            <a:off x="2435216" y="514915"/>
            <a:ext cx="7138213" cy="954107"/>
          </a:xfrm>
          <a:prstGeom prst="rect">
            <a:avLst/>
          </a:prstGeom>
          <a:noFill/>
        </p:spPr>
        <p:txBody>
          <a:bodyPr wrap="square" rtlCol="0">
            <a:spAutoFit/>
          </a:bodyPr>
          <a:lstStyle/>
          <a:p>
            <a:pPr algn="ctr"/>
            <a:r>
              <a:rPr lang="ar-EG" sz="2800" b="1">
                <a:latin typeface="Alexandria" charset="0"/>
                <a:cs typeface="Alexandria" charset="0"/>
              </a:rPr>
              <a:t>الأطر الأخلاقية للعلاقات العامة الانغماسية</a:t>
            </a:r>
          </a:p>
        </p:txBody>
      </p:sp>
      <p:sp>
        <p:nvSpPr>
          <p:cNvPr id="5" name="Rectangle 4">
            <a:extLst>
              <a:ext uri="{FF2B5EF4-FFF2-40B4-BE49-F238E27FC236}">
                <a16:creationId xmlns:a16="http://schemas.microsoft.com/office/drawing/2014/main" id="{D5815BD1-90B4-F0E9-80C4-F76864E7AB52}"/>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56DEC0-A918-C54E-9EC9-73BE756CBB26}"/>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07EAE25-05EB-FB19-3792-238D598F73CA}"/>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7FE97F9-DE35-33BE-D9D7-F3FCAAE1E6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4" name="Group 13">
            <a:extLst>
              <a:ext uri="{FF2B5EF4-FFF2-40B4-BE49-F238E27FC236}">
                <a16:creationId xmlns:a16="http://schemas.microsoft.com/office/drawing/2014/main" id="{2A42C37C-57A8-F066-F427-63C6D280E14A}"/>
              </a:ext>
            </a:extLst>
          </p:cNvPr>
          <p:cNvGrpSpPr/>
          <p:nvPr/>
        </p:nvGrpSpPr>
        <p:grpSpPr>
          <a:xfrm>
            <a:off x="1241599" y="1639889"/>
            <a:ext cx="9664293" cy="4549038"/>
            <a:chOff x="542429" y="1639888"/>
            <a:chExt cx="5470922" cy="3925491"/>
          </a:xfrm>
        </p:grpSpPr>
        <p:sp>
          <p:nvSpPr>
            <p:cNvPr id="2" name="Shape 1"/>
            <p:cNvSpPr/>
            <p:nvPr/>
          </p:nvSpPr>
          <p:spPr>
            <a:xfrm>
              <a:off x="542429" y="1639888"/>
              <a:ext cx="5470922" cy="3925491"/>
            </a:xfrm>
            <a:prstGeom prst="roundRect">
              <a:avLst>
                <a:gd name="adj" fmla="val 2742"/>
              </a:avLst>
            </a:prstGeom>
            <a:solidFill>
              <a:srgbClr val="3257B8"/>
            </a:solidFill>
            <a:ln/>
          </p:spPr>
          <p:txBody>
            <a:bodyPr/>
            <a:lstStyle/>
            <a:p>
              <a:pPr defTabSz="761970">
                <a:lnSpc>
                  <a:spcPct val="150000"/>
                </a:lnSpc>
              </a:pPr>
              <a:endParaRPr lang="en-US" sz="1600">
                <a:solidFill>
                  <a:prstClr val="black"/>
                </a:solidFill>
                <a:latin typeface="Calibri" panose="020F0502020204030204"/>
              </a:endParaRPr>
            </a:p>
          </p:txBody>
        </p:sp>
        <p:sp>
          <p:nvSpPr>
            <p:cNvPr id="4" name="Text 2"/>
            <p:cNvSpPr/>
            <p:nvPr/>
          </p:nvSpPr>
          <p:spPr>
            <a:xfrm>
              <a:off x="3225999" y="1805186"/>
              <a:ext cx="2622054" cy="258465"/>
            </a:xfrm>
            <a:prstGeom prst="rect">
              <a:avLst/>
            </a:prstGeom>
            <a:noFill/>
            <a:ln/>
          </p:spPr>
          <p:txBody>
            <a:bodyPr wrap="none" lIns="0" tIns="0" rIns="0" bIns="0" rtlCol="0" anchor="t"/>
            <a:lstStyle/>
            <a:p>
              <a:pPr algn="r" defTabSz="761970" rtl="1">
                <a:lnSpc>
                  <a:spcPct val="150000"/>
                </a:lnSpc>
              </a:pPr>
              <a:r>
                <a:rPr lang="en-US" sz="1600" b="1" dirty="0">
                  <a:solidFill>
                    <a:srgbClr val="FFFFFF"/>
                  </a:solidFill>
                  <a:latin typeface="Alexandria Bold" pitchFamily="34" charset="0"/>
                  <a:ea typeface="Alexandria Bold" pitchFamily="34" charset="-122"/>
                  <a:cs typeface="Alexandria Bold" pitchFamily="34" charset="-120"/>
                </a:rPr>
                <a:t>مبادئ الاستخدام الأخلاقي</a:t>
              </a:r>
              <a:endParaRPr lang="en-US" sz="1600" dirty="0">
                <a:solidFill>
                  <a:prstClr val="black"/>
                </a:solidFill>
                <a:latin typeface="Calibri" panose="020F0502020204030204"/>
              </a:endParaRPr>
            </a:p>
          </p:txBody>
        </p:sp>
        <p:sp>
          <p:nvSpPr>
            <p:cNvPr id="8" name="Text 3"/>
            <p:cNvSpPr/>
            <p:nvPr/>
          </p:nvSpPr>
          <p:spPr>
            <a:xfrm>
              <a:off x="707728" y="2228949"/>
              <a:ext cx="5140325" cy="529233"/>
            </a:xfrm>
            <a:prstGeom prst="rect">
              <a:avLst/>
            </a:prstGeom>
            <a:noFill/>
            <a:ln/>
          </p:spPr>
          <p:txBody>
            <a:bodyPr wrap="square" lIns="0" tIns="0" rIns="0" bIns="0" rtlCol="0" anchor="t"/>
            <a:lstStyle/>
            <a:p>
              <a:pPr algn="r" defTabSz="761970" rtl="1">
                <a:lnSpc>
                  <a:spcPct val="150000"/>
                </a:lnSpc>
              </a:pPr>
              <a:r>
                <a:rPr lang="en-US" sz="1600" dirty="0">
                  <a:solidFill>
                    <a:srgbClr val="FFFFFF"/>
                  </a:solidFill>
                  <a:latin typeface="Alexandria" pitchFamily="34" charset="0"/>
                  <a:ea typeface="Alexandria" pitchFamily="34" charset="-122"/>
                  <a:cs typeface="Alexandria" pitchFamily="34" charset="-120"/>
                </a:rPr>
                <a:t>يُقترح الباحثون عدة مبادئ راسخة لضمان ممارسات أخلاقية في العلاقات العامة الانغماسية:</a:t>
              </a:r>
              <a:endParaRPr lang="en-US" sz="1600" dirty="0">
                <a:solidFill>
                  <a:prstClr val="black"/>
                </a:solidFill>
                <a:latin typeface="Calibri" panose="020F0502020204030204"/>
              </a:endParaRPr>
            </a:p>
          </p:txBody>
        </p:sp>
        <p:sp>
          <p:nvSpPr>
            <p:cNvPr id="9" name="Text 4"/>
            <p:cNvSpPr/>
            <p:nvPr/>
          </p:nvSpPr>
          <p:spPr>
            <a:xfrm>
              <a:off x="707728" y="2907011"/>
              <a:ext cx="5140325" cy="2348309"/>
            </a:xfrm>
            <a:prstGeom prst="rect">
              <a:avLst/>
            </a:prstGeom>
            <a:noFill/>
            <a:ln/>
          </p:spPr>
          <p:txBody>
            <a:bodyPr wrap="square" lIns="0" tIns="0" rIns="0" bIns="0" rtlCol="0" anchor="t"/>
            <a:lstStyle/>
            <a:p>
              <a:pPr marL="285739" indent="-285739" algn="r" defTabSz="761970" rtl="1">
                <a:lnSpc>
                  <a:spcPct val="150000"/>
                </a:lnSpc>
                <a:buSzPct val="100000"/>
                <a:buFontTx/>
                <a:buChar char="•"/>
              </a:pPr>
              <a:r>
                <a:rPr lang="en-US" sz="1600" b="1" dirty="0">
                  <a:solidFill>
                    <a:srgbClr val="FFFFFF"/>
                  </a:solidFill>
                  <a:latin typeface="Alexandria" pitchFamily="34" charset="0"/>
                  <a:ea typeface="Alexandria" pitchFamily="34" charset="-122"/>
                  <a:cs typeface="Alexandria" pitchFamily="34" charset="-120"/>
                </a:rPr>
                <a:t>الشفافية الكاملة:</a:t>
              </a:r>
              <a:r>
                <a:rPr lang="en-US" sz="1600" dirty="0">
                  <a:solidFill>
                    <a:srgbClr val="FFFFFF"/>
                  </a:solidFill>
                  <a:latin typeface="Alexandria" pitchFamily="34" charset="0"/>
                  <a:ea typeface="Alexandria" pitchFamily="34" charset="-122"/>
                  <a:cs typeface="Alexandria" pitchFamily="34" charset="-120"/>
                </a:rPr>
                <a:t> إخبار الجمهور بوضوح بطبيعة التجربة وطريقة جمع بياناتهم</a:t>
              </a:r>
              <a:endParaRPr lang="en-US" sz="1600" dirty="0">
                <a:solidFill>
                  <a:prstClr val="black"/>
                </a:solidFill>
                <a:latin typeface="Calibri" panose="020F0502020204030204"/>
              </a:endParaRPr>
            </a:p>
            <a:p>
              <a:pPr marL="285739" indent="-285739" algn="r" defTabSz="761970" rtl="1">
                <a:lnSpc>
                  <a:spcPct val="150000"/>
                </a:lnSpc>
                <a:buSzPct val="100000"/>
                <a:buFontTx/>
                <a:buChar char="•"/>
              </a:pPr>
              <a:r>
                <a:rPr lang="en-US" sz="1600" b="1" dirty="0">
                  <a:solidFill>
                    <a:srgbClr val="FFFFFF"/>
                  </a:solidFill>
                  <a:latin typeface="Alexandria" pitchFamily="34" charset="0"/>
                  <a:ea typeface="Alexandria" pitchFamily="34" charset="-122"/>
                  <a:cs typeface="Alexandria" pitchFamily="34" charset="-120"/>
                </a:rPr>
                <a:t>الموافقة الحقيقية:</a:t>
              </a:r>
              <a:r>
                <a:rPr lang="en-US" sz="1600" dirty="0">
                  <a:solidFill>
                    <a:srgbClr val="FFFFFF"/>
                  </a:solidFill>
                  <a:latin typeface="Alexandria" pitchFamily="34" charset="0"/>
                  <a:ea typeface="Alexandria" pitchFamily="34" charset="-122"/>
                  <a:cs typeface="Alexandria" pitchFamily="34" charset="-120"/>
                </a:rPr>
                <a:t> ضمان فهم المستخدم الكامل لما يوافق عليه</a:t>
              </a:r>
              <a:endParaRPr lang="en-US" sz="1600" dirty="0">
                <a:solidFill>
                  <a:prstClr val="black"/>
                </a:solidFill>
                <a:latin typeface="Calibri" panose="020F0502020204030204"/>
              </a:endParaRPr>
            </a:p>
            <a:p>
              <a:pPr marL="285739" indent="-285739" algn="r" defTabSz="761970" rtl="1">
                <a:lnSpc>
                  <a:spcPct val="150000"/>
                </a:lnSpc>
                <a:buSzPct val="100000"/>
                <a:buFontTx/>
                <a:buChar char="•"/>
              </a:pPr>
              <a:r>
                <a:rPr lang="en-US" sz="1600" b="1" dirty="0">
                  <a:solidFill>
                    <a:srgbClr val="FFFFFF"/>
                  </a:solidFill>
                  <a:latin typeface="Alexandria" pitchFamily="34" charset="0"/>
                  <a:ea typeface="Alexandria" pitchFamily="34" charset="-122"/>
                  <a:cs typeface="Alexandria" pitchFamily="34" charset="-120"/>
                </a:rPr>
                <a:t>أمان التجربة:</a:t>
              </a:r>
              <a:r>
                <a:rPr lang="en-US" sz="1600" dirty="0">
                  <a:solidFill>
                    <a:srgbClr val="FFFFFF"/>
                  </a:solidFill>
                  <a:latin typeface="Alexandria" pitchFamily="34" charset="0"/>
                  <a:ea typeface="Alexandria" pitchFamily="34" charset="-122"/>
                  <a:cs typeface="Alexandria" pitchFamily="34" charset="-120"/>
                </a:rPr>
                <a:t> ضمان السلامة النفسية والجسدية في بيئات VR</a:t>
              </a:r>
              <a:endParaRPr lang="en-US" sz="1600" dirty="0">
                <a:solidFill>
                  <a:prstClr val="black"/>
                </a:solidFill>
                <a:latin typeface="Calibri" panose="020F0502020204030204"/>
              </a:endParaRPr>
            </a:p>
            <a:p>
              <a:pPr marL="285739" indent="-285739" algn="r" defTabSz="761970" rtl="1">
                <a:lnSpc>
                  <a:spcPct val="150000"/>
                </a:lnSpc>
                <a:buSzPct val="100000"/>
                <a:buFontTx/>
                <a:buChar char="•"/>
              </a:pPr>
              <a:r>
                <a:rPr lang="en-US" sz="1600" b="1" dirty="0">
                  <a:solidFill>
                    <a:srgbClr val="FFFFFF"/>
                  </a:solidFill>
                  <a:latin typeface="Alexandria" pitchFamily="34" charset="0"/>
                  <a:ea typeface="Alexandria" pitchFamily="34" charset="-122"/>
                  <a:cs typeface="Alexandria" pitchFamily="34" charset="-120"/>
                </a:rPr>
                <a:t>العدالة في الوصول:</a:t>
              </a:r>
              <a:r>
                <a:rPr lang="en-US" sz="1600" dirty="0">
                  <a:solidFill>
                    <a:srgbClr val="FFFFFF"/>
                  </a:solidFill>
                  <a:latin typeface="Alexandria" pitchFamily="34" charset="0"/>
                  <a:ea typeface="Alexandria" pitchFamily="34" charset="-122"/>
                  <a:cs typeface="Alexandria" pitchFamily="34" charset="-120"/>
                </a:rPr>
                <a:t> توفير بدائل للجمهور غير القادر على الوصول للتقنية</a:t>
              </a:r>
              <a:endParaRPr lang="en-US" sz="1600" dirty="0">
                <a:solidFill>
                  <a:prstClr val="black"/>
                </a:solidFill>
                <a:latin typeface="Calibri" panose="020F0502020204030204"/>
              </a:endParaRPr>
            </a:p>
            <a:p>
              <a:pPr marL="285739" indent="-285739" algn="r" defTabSz="761970" rtl="1">
                <a:lnSpc>
                  <a:spcPct val="150000"/>
                </a:lnSpc>
                <a:buSzPct val="100000"/>
                <a:buFontTx/>
                <a:buChar char="•"/>
              </a:pPr>
              <a:r>
                <a:rPr lang="en-US" sz="1600" b="1" dirty="0">
                  <a:solidFill>
                    <a:srgbClr val="FFFFFF"/>
                  </a:solidFill>
                  <a:latin typeface="Alexandria" pitchFamily="34" charset="0"/>
                  <a:ea typeface="Alexandria" pitchFamily="34" charset="-122"/>
                  <a:cs typeface="Alexandria" pitchFamily="34" charset="-120"/>
                </a:rPr>
                <a:t>حماية الفئات الهشة:</a:t>
              </a:r>
              <a:r>
                <a:rPr lang="en-US" sz="1600" dirty="0">
                  <a:solidFill>
                    <a:srgbClr val="FFFFFF"/>
                  </a:solidFill>
                  <a:latin typeface="Alexandria" pitchFamily="34" charset="0"/>
                  <a:ea typeface="Alexandria" pitchFamily="34" charset="-122"/>
                  <a:cs typeface="Alexandria" pitchFamily="34" charset="-120"/>
                </a:rPr>
                <a:t> ضوابط خاصة للأطفال وكبار السن</a:t>
              </a:r>
              <a:endParaRPr lang="en-US" sz="1600" dirty="0">
                <a:solidFill>
                  <a:prstClr val="black"/>
                </a:solidFill>
                <a:latin typeface="Calibri" panose="020F0502020204030204"/>
              </a:endParaRPr>
            </a:p>
          </p:txBody>
        </p:sp>
      </p:grpSp>
    </p:spTree>
    <p:extLst>
      <p:ext uri="{BB962C8B-B14F-4D97-AF65-F5344CB8AC3E}">
        <p14:creationId xmlns:p14="http://schemas.microsoft.com/office/powerpoint/2010/main" val="36257406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E0F62-D034-B4FD-0279-7DCE0CD10E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83E3AF-AD3E-059C-8078-EC35047C0158}"/>
              </a:ext>
            </a:extLst>
          </p:cNvPr>
          <p:cNvSpPr/>
          <p:nvPr/>
        </p:nvSpPr>
        <p:spPr>
          <a:xfrm>
            <a:off x="434898" y="1687335"/>
            <a:ext cx="11173522" cy="44220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7ADB88B-E8B5-62BB-731F-BC82243DE74E}"/>
              </a:ext>
            </a:extLst>
          </p:cNvPr>
          <p:cNvSpPr txBox="1"/>
          <p:nvPr/>
        </p:nvSpPr>
        <p:spPr>
          <a:xfrm>
            <a:off x="2435216" y="514915"/>
            <a:ext cx="7138213" cy="954107"/>
          </a:xfrm>
          <a:prstGeom prst="rect">
            <a:avLst/>
          </a:prstGeom>
          <a:noFill/>
        </p:spPr>
        <p:txBody>
          <a:bodyPr wrap="square" rtlCol="0">
            <a:spAutoFit/>
          </a:bodyPr>
          <a:lstStyle/>
          <a:p>
            <a:pPr algn="ctr"/>
            <a:r>
              <a:rPr lang="ar-EG" sz="2800" b="1">
                <a:latin typeface="Alexandria" charset="0"/>
                <a:cs typeface="Alexandria" charset="0"/>
              </a:rPr>
              <a:t>الأطر الأخلاقية للعلاقات العامة الانغماسية</a:t>
            </a:r>
          </a:p>
        </p:txBody>
      </p:sp>
      <p:sp>
        <p:nvSpPr>
          <p:cNvPr id="5" name="Rectangle 4">
            <a:extLst>
              <a:ext uri="{FF2B5EF4-FFF2-40B4-BE49-F238E27FC236}">
                <a16:creationId xmlns:a16="http://schemas.microsoft.com/office/drawing/2014/main" id="{2ECD1462-F782-3D74-B978-C6CD5AAF610C}"/>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7B10E1E-FDE3-617F-C1B2-5C32309C82AD}"/>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AB8B5FF-9456-C93F-2B87-379B404E0550}"/>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D2B5827-FDBB-80DF-81F0-FECE2573F6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3836357F-11FF-F967-602B-486132E69E12}"/>
              </a:ext>
            </a:extLst>
          </p:cNvPr>
          <p:cNvGrpSpPr/>
          <p:nvPr/>
        </p:nvGrpSpPr>
        <p:grpSpPr>
          <a:xfrm>
            <a:off x="1014212" y="2118732"/>
            <a:ext cx="10281973" cy="3356517"/>
            <a:chOff x="6304062" y="1805186"/>
            <a:chExt cx="5232797" cy="2573735"/>
          </a:xfrm>
        </p:grpSpPr>
        <p:sp>
          <p:nvSpPr>
            <p:cNvPr id="11" name="Text 5"/>
            <p:cNvSpPr/>
            <p:nvPr/>
          </p:nvSpPr>
          <p:spPr>
            <a:xfrm>
              <a:off x="8037810" y="1805186"/>
              <a:ext cx="3499048" cy="258465"/>
            </a:xfrm>
            <a:prstGeom prst="rect">
              <a:avLst/>
            </a:prstGeom>
            <a:noFill/>
            <a:ln/>
          </p:spPr>
          <p:txBody>
            <a:bodyPr wrap="none" lIns="0" tIns="0" rIns="0" bIns="0" rtlCol="0" anchor="t"/>
            <a:lstStyle/>
            <a:p>
              <a:pPr algn="just" defTabSz="761970" rtl="1">
                <a:lnSpc>
                  <a:spcPct val="150000"/>
                </a:lnSpc>
              </a:pPr>
              <a:r>
                <a:rPr lang="en-US" sz="1600" b="1" dirty="0">
                  <a:solidFill>
                    <a:srgbClr val="3257B8"/>
                  </a:solidFill>
                  <a:latin typeface="Alexandria Bold" pitchFamily="34" charset="0"/>
                  <a:ea typeface="Alexandria Bold" pitchFamily="34" charset="-122"/>
                  <a:cs typeface="Alexandria Bold" pitchFamily="34" charset="-120"/>
                </a:rPr>
                <a:t>الإطار التنظيمي العالمي والإقليمي</a:t>
              </a:r>
              <a:endParaRPr lang="en-US" sz="1600" dirty="0">
                <a:solidFill>
                  <a:prstClr val="black"/>
                </a:solidFill>
                <a:latin typeface="Calibri" panose="020F0502020204030204"/>
              </a:endParaRPr>
            </a:p>
          </p:txBody>
        </p:sp>
        <p:sp>
          <p:nvSpPr>
            <p:cNvPr id="12" name="Text 6"/>
            <p:cNvSpPr/>
            <p:nvPr/>
          </p:nvSpPr>
          <p:spPr>
            <a:xfrm>
              <a:off x="6304062" y="2228949"/>
              <a:ext cx="5232797" cy="529233"/>
            </a:xfrm>
            <a:prstGeom prst="rect">
              <a:avLst/>
            </a:prstGeom>
            <a:noFill/>
            <a:ln/>
          </p:spPr>
          <p:txBody>
            <a:bodyPr wrap="square" lIns="0" tIns="0" rIns="0" bIns="0" rtlCol="0" anchor="t"/>
            <a:lstStyle/>
            <a:p>
              <a:pPr algn="just" defTabSz="761970" rtl="1">
                <a:lnSpc>
                  <a:spcPct val="150000"/>
                </a:lnSpc>
              </a:pPr>
              <a:r>
                <a:rPr lang="en-US" sz="1600" b="1" dirty="0">
                  <a:solidFill>
                    <a:srgbClr val="15213F"/>
                  </a:solidFill>
                  <a:latin typeface="Alexandria" pitchFamily="34" charset="0"/>
                  <a:ea typeface="Alexandria" pitchFamily="34" charset="-122"/>
                  <a:cs typeface="Alexandria" pitchFamily="34" charset="-120"/>
                </a:rPr>
                <a:t>اللائحة </a:t>
              </a:r>
              <a:r>
                <a:rPr lang="en-US" sz="1600" b="1">
                  <a:solidFill>
                    <a:srgbClr val="15213F"/>
                  </a:solidFill>
                  <a:latin typeface="Alexandria" pitchFamily="34" charset="0"/>
                  <a:ea typeface="Alexandria" pitchFamily="34" charset="-122"/>
                  <a:cs typeface="Alexandria" pitchFamily="34" charset="-120"/>
                </a:rPr>
                <a:t>الأوروبية GDPR</a:t>
              </a:r>
              <a:r>
                <a:rPr lang="en-US" sz="1600">
                  <a:solidFill>
                    <a:srgbClr val="15213F"/>
                  </a:solidFill>
                  <a:latin typeface="Alexandria" pitchFamily="34" charset="0"/>
                  <a:ea typeface="Alexandria" pitchFamily="34" charset="-122"/>
                  <a:cs typeface="Alexandria" pitchFamily="34" charset="-120"/>
                </a:rPr>
                <a:t> </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تُطبق </a:t>
              </a:r>
              <a:r>
                <a:rPr lang="en-US" sz="1600" dirty="0">
                  <a:solidFill>
                    <a:srgbClr val="15213F"/>
                  </a:solidFill>
                  <a:latin typeface="Alexandria" pitchFamily="34" charset="0"/>
                  <a:ea typeface="Alexandria" pitchFamily="34" charset="-122"/>
                  <a:cs typeface="Alexandria" pitchFamily="34" charset="-120"/>
                </a:rPr>
                <a:t>على البيانات المجموعة في بيئات الانغماس وتُلزم بالشفافية والحق في الحذف.</a:t>
              </a:r>
              <a:endParaRPr lang="en-US" sz="1600" dirty="0">
                <a:solidFill>
                  <a:prstClr val="black"/>
                </a:solidFill>
                <a:latin typeface="Calibri" panose="020F0502020204030204"/>
              </a:endParaRPr>
            </a:p>
          </p:txBody>
        </p:sp>
        <p:sp>
          <p:nvSpPr>
            <p:cNvPr id="13" name="Text 7"/>
            <p:cNvSpPr/>
            <p:nvPr/>
          </p:nvSpPr>
          <p:spPr>
            <a:xfrm>
              <a:off x="6304062" y="2907011"/>
              <a:ext cx="5232797" cy="793849"/>
            </a:xfrm>
            <a:prstGeom prst="rect">
              <a:avLst/>
            </a:prstGeom>
            <a:noFill/>
            <a:ln/>
          </p:spPr>
          <p:txBody>
            <a:bodyPr wrap="square" lIns="0" tIns="0" rIns="0" bIns="0" rtlCol="0" anchor="t"/>
            <a:lstStyle/>
            <a:p>
              <a:pPr algn="just" defTabSz="761970" rtl="1">
                <a:lnSpc>
                  <a:spcPct val="150000"/>
                </a:lnSpc>
              </a:pPr>
              <a:r>
                <a:rPr lang="en-US" sz="1600" b="1" dirty="0">
                  <a:solidFill>
                    <a:srgbClr val="15213F"/>
                  </a:solidFill>
                  <a:latin typeface="Alexandria" pitchFamily="34" charset="0"/>
                  <a:ea typeface="Alexandria" pitchFamily="34" charset="-122"/>
                  <a:cs typeface="Alexandria" pitchFamily="34" charset="-120"/>
                </a:rPr>
                <a:t>قانون حماية البيانات السعودي (</a:t>
              </a:r>
              <a:r>
                <a:rPr lang="en-US" sz="1600" b="1">
                  <a:solidFill>
                    <a:srgbClr val="15213F"/>
                  </a:solidFill>
                  <a:latin typeface="Alexandria" pitchFamily="34" charset="0"/>
                  <a:ea typeface="Alexandria" pitchFamily="34" charset="-122"/>
                  <a:cs typeface="Alexandria" pitchFamily="34" charset="-120"/>
                </a:rPr>
                <a:t>PDPL)</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يُنظّم </a:t>
              </a:r>
              <a:r>
                <a:rPr lang="en-US" sz="1600" dirty="0">
                  <a:solidFill>
                    <a:srgbClr val="15213F"/>
                  </a:solidFill>
                  <a:latin typeface="Alexandria" pitchFamily="34" charset="0"/>
                  <a:ea typeface="Alexandria" pitchFamily="34" charset="-122"/>
                  <a:cs typeface="Alexandria" pitchFamily="34" charset="-120"/>
                </a:rPr>
                <a:t>جمع البيانات الشخصية ومعالجتها في المملكة العربية السعودية، ويشمل البيانات الرقمية من بيئات الانغماس.</a:t>
              </a:r>
              <a:endParaRPr lang="en-US" sz="1600" dirty="0">
                <a:solidFill>
                  <a:prstClr val="black"/>
                </a:solidFill>
                <a:latin typeface="Calibri" panose="020F0502020204030204"/>
              </a:endParaRPr>
            </a:p>
          </p:txBody>
        </p:sp>
        <p:sp>
          <p:nvSpPr>
            <p:cNvPr id="16" name="Text 8"/>
            <p:cNvSpPr/>
            <p:nvPr/>
          </p:nvSpPr>
          <p:spPr>
            <a:xfrm>
              <a:off x="6304062" y="3849688"/>
              <a:ext cx="5232797" cy="529233"/>
            </a:xfrm>
            <a:prstGeom prst="rect">
              <a:avLst/>
            </a:prstGeom>
            <a:noFill/>
            <a:ln/>
          </p:spPr>
          <p:txBody>
            <a:bodyPr wrap="square" lIns="0" tIns="0" rIns="0" bIns="0" rtlCol="0" anchor="t"/>
            <a:lstStyle/>
            <a:p>
              <a:pPr algn="just" defTabSz="761970" rtl="1">
                <a:lnSpc>
                  <a:spcPct val="150000"/>
                </a:lnSpc>
              </a:pPr>
              <a:r>
                <a:rPr lang="en-US" sz="1600" b="1" dirty="0">
                  <a:solidFill>
                    <a:srgbClr val="15213F"/>
                  </a:solidFill>
                  <a:latin typeface="Alexandria" pitchFamily="34" charset="0"/>
                  <a:ea typeface="Alexandria" pitchFamily="34" charset="-122"/>
                  <a:cs typeface="Alexandria" pitchFamily="34" charset="-120"/>
                </a:rPr>
                <a:t>معايير </a:t>
              </a:r>
              <a:r>
                <a:rPr lang="en-US" sz="1600" b="1">
                  <a:solidFill>
                    <a:srgbClr val="15213F"/>
                  </a:solidFill>
                  <a:latin typeface="Alexandria" pitchFamily="34" charset="0"/>
                  <a:ea typeface="Alexandria" pitchFamily="34" charset="-122"/>
                  <a:cs typeface="Alexandria" pitchFamily="34" charset="-120"/>
                </a:rPr>
                <a:t>PRSA الأخلاقية</a:t>
              </a:r>
              <a:r>
                <a:rPr lang="en-US" sz="1600">
                  <a:solidFill>
                    <a:srgbClr val="15213F"/>
                  </a:solidFill>
                  <a:latin typeface="Alexandria" pitchFamily="34" charset="0"/>
                  <a:ea typeface="Alexandria" pitchFamily="34" charset="-122"/>
                  <a:cs typeface="Alexandria" pitchFamily="34" charset="-120"/>
                </a:rPr>
                <a:t> </a:t>
              </a:r>
              <a:r>
                <a:rPr lang="en-US" sz="1600" dirty="0">
                  <a:solidFill>
                    <a:srgbClr val="15213F"/>
                  </a:solidFill>
                  <a:latin typeface="Alexandria" pitchFamily="34" charset="0"/>
                  <a:ea typeface="Alexandria" pitchFamily="34" charset="-122"/>
                  <a:cs typeface="Alexandria" pitchFamily="34" charset="-120"/>
                </a:rPr>
                <a:t>تُلزم ممارسي العلاقات العامة بالصدق والانفتاح والحفاظ على ثقة الجمهور حتى في البيئات الرقمية الجديدة.</a:t>
              </a:r>
              <a:endParaRPr lang="en-US" sz="1600" dirty="0">
                <a:solidFill>
                  <a:prstClr val="black"/>
                </a:solidFill>
                <a:latin typeface="Calibri" panose="020F0502020204030204"/>
              </a:endParaRPr>
            </a:p>
          </p:txBody>
        </p:sp>
      </p:grpSp>
    </p:spTree>
    <p:extLst>
      <p:ext uri="{BB962C8B-B14F-4D97-AF65-F5344CB8AC3E}">
        <p14:creationId xmlns:p14="http://schemas.microsoft.com/office/powerpoint/2010/main" val="7565191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1B546C-DDE4-CF0B-0C38-47D85ADC84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72CEC2-2AEF-7D5B-CAAF-9DFBF0085BB5}"/>
              </a:ext>
            </a:extLst>
          </p:cNvPr>
          <p:cNvSpPr/>
          <p:nvPr/>
        </p:nvSpPr>
        <p:spPr>
          <a:xfrm>
            <a:off x="367991" y="1428231"/>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A493CC7-5F30-8B38-D02B-64900E63A932}"/>
              </a:ext>
            </a:extLst>
          </p:cNvPr>
          <p:cNvSpPr txBox="1"/>
          <p:nvPr/>
        </p:nvSpPr>
        <p:spPr>
          <a:xfrm>
            <a:off x="2646057" y="514915"/>
            <a:ext cx="6927372" cy="954107"/>
          </a:xfrm>
          <a:prstGeom prst="rect">
            <a:avLst/>
          </a:prstGeom>
          <a:noFill/>
        </p:spPr>
        <p:txBody>
          <a:bodyPr wrap="square" rtlCol="0">
            <a:spAutoFit/>
          </a:bodyPr>
          <a:lstStyle/>
          <a:p>
            <a:pPr algn="ctr"/>
            <a:r>
              <a:rPr lang="ar-EG" sz="2800" b="1">
                <a:latin typeface="Alexandria" charset="0"/>
                <a:cs typeface="Alexandria" charset="0"/>
              </a:rPr>
              <a:t>مستقبل الانغماس والتلعيب في العلاقات العامة</a:t>
            </a:r>
          </a:p>
        </p:txBody>
      </p:sp>
      <p:sp>
        <p:nvSpPr>
          <p:cNvPr id="5" name="Rectangle 4">
            <a:extLst>
              <a:ext uri="{FF2B5EF4-FFF2-40B4-BE49-F238E27FC236}">
                <a16:creationId xmlns:a16="http://schemas.microsoft.com/office/drawing/2014/main" id="{6B24F93A-C588-A942-19AF-8A709EE1B2F1}"/>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3F2F11-2E0D-70CC-BBAF-C8F7CB468C47}"/>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2C60938-FCE7-68DD-F30F-3512B42DCE6E}"/>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E070725-93FA-59D0-4979-4D9720158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7" name="Group 26">
            <a:extLst>
              <a:ext uri="{FF2B5EF4-FFF2-40B4-BE49-F238E27FC236}">
                <a16:creationId xmlns:a16="http://schemas.microsoft.com/office/drawing/2014/main" id="{BB196241-9EEB-22B4-D38B-29A8556AEA65}"/>
              </a:ext>
            </a:extLst>
          </p:cNvPr>
          <p:cNvGrpSpPr/>
          <p:nvPr/>
        </p:nvGrpSpPr>
        <p:grpSpPr>
          <a:xfrm>
            <a:off x="4036741" y="1790792"/>
            <a:ext cx="7469871" cy="4676915"/>
            <a:chOff x="5190531" y="2037457"/>
            <a:chExt cx="6382989" cy="4308575"/>
          </a:xfrm>
        </p:grpSpPr>
        <p:sp>
          <p:nvSpPr>
            <p:cNvPr id="2" name="Shape 3"/>
            <p:cNvSpPr/>
            <p:nvPr/>
          </p:nvSpPr>
          <p:spPr>
            <a:xfrm>
              <a:off x="11380490" y="2037457"/>
              <a:ext cx="19050" cy="4308574"/>
            </a:xfrm>
            <a:prstGeom prst="roundRect">
              <a:avLst>
                <a:gd name="adj" fmla="val 340972"/>
              </a:avLst>
            </a:prstGeom>
            <a:solidFill>
              <a:srgbClr val="CFD2D8"/>
            </a:solidFill>
            <a:ln/>
          </p:spPr>
          <p:txBody>
            <a:bodyPr/>
            <a:lstStyle/>
            <a:p>
              <a:pPr algn="just"/>
              <a:endParaRPr lang="en-US" sz="1600"/>
            </a:p>
          </p:txBody>
        </p:sp>
        <p:sp>
          <p:nvSpPr>
            <p:cNvPr id="4" name="Shape 4"/>
            <p:cNvSpPr/>
            <p:nvPr/>
          </p:nvSpPr>
          <p:spPr>
            <a:xfrm>
              <a:off x="10780662" y="2201863"/>
              <a:ext cx="463947" cy="19050"/>
            </a:xfrm>
            <a:prstGeom prst="roundRect">
              <a:avLst>
                <a:gd name="adj" fmla="val 340972"/>
              </a:avLst>
            </a:prstGeom>
            <a:solidFill>
              <a:srgbClr val="CFD2D8"/>
            </a:solidFill>
            <a:ln/>
          </p:spPr>
          <p:txBody>
            <a:bodyPr/>
            <a:lstStyle/>
            <a:p>
              <a:pPr algn="just"/>
              <a:endParaRPr lang="en-US" sz="1600"/>
            </a:p>
          </p:txBody>
        </p:sp>
        <p:sp>
          <p:nvSpPr>
            <p:cNvPr id="8" name="Shape 5"/>
            <p:cNvSpPr/>
            <p:nvPr/>
          </p:nvSpPr>
          <p:spPr>
            <a:xfrm>
              <a:off x="11225560" y="2037457"/>
              <a:ext cx="347960" cy="347960"/>
            </a:xfrm>
            <a:prstGeom prst="roundRect">
              <a:avLst>
                <a:gd name="adj" fmla="val 18667"/>
              </a:avLst>
            </a:prstGeom>
            <a:solidFill>
              <a:srgbClr val="E9ECF2"/>
            </a:solidFill>
            <a:ln w="7620">
              <a:solidFill>
                <a:srgbClr val="CFD2D8"/>
              </a:solidFill>
              <a:prstDash val="solid"/>
            </a:ln>
          </p:spPr>
          <p:txBody>
            <a:bodyPr/>
            <a:lstStyle/>
            <a:p>
              <a:pPr algn="just"/>
              <a:endParaRPr lang="en-US" sz="1600"/>
            </a:p>
          </p:txBody>
        </p:sp>
        <p:sp>
          <p:nvSpPr>
            <p:cNvPr id="9" name="Text 6"/>
            <p:cNvSpPr/>
            <p:nvPr/>
          </p:nvSpPr>
          <p:spPr>
            <a:xfrm>
              <a:off x="11283504" y="2066429"/>
              <a:ext cx="231973" cy="289918"/>
            </a:xfrm>
            <a:prstGeom prst="rect">
              <a:avLst/>
            </a:prstGeom>
            <a:noFill/>
            <a:ln/>
          </p:spPr>
          <p:txBody>
            <a:bodyPr wrap="none" lIns="0" tIns="0" rIns="0" bIns="0" rtlCol="0" anchor="t"/>
            <a:lstStyle/>
            <a:p>
              <a:pPr algn="just" rtl="1">
                <a:lnSpc>
                  <a:spcPts val="1792"/>
                </a:lnSpc>
              </a:pPr>
              <a:r>
                <a:rPr lang="en-US" sz="1600" b="1" dirty="0">
                  <a:solidFill>
                    <a:srgbClr val="15213F"/>
                  </a:solidFill>
                  <a:latin typeface="Alexandria Bold" pitchFamily="34" charset="0"/>
                  <a:ea typeface="Alexandria Bold" pitchFamily="34" charset="-122"/>
                  <a:cs typeface="Alexandria Bold" pitchFamily="34" charset="-120"/>
                </a:rPr>
                <a:t>1</a:t>
              </a:r>
              <a:endParaRPr lang="en-US" sz="1600" dirty="0"/>
            </a:p>
          </p:txBody>
        </p:sp>
        <p:sp>
          <p:nvSpPr>
            <p:cNvPr id="11" name="Text 7"/>
            <p:cNvSpPr/>
            <p:nvPr/>
          </p:nvSpPr>
          <p:spPr>
            <a:xfrm>
              <a:off x="7677447" y="2090539"/>
              <a:ext cx="2948782" cy="241598"/>
            </a:xfrm>
            <a:prstGeom prst="rect">
              <a:avLst/>
            </a:prstGeom>
            <a:noFill/>
            <a:ln/>
          </p:spPr>
          <p:txBody>
            <a:bodyPr wrap="none" lIns="0" tIns="0" rIns="0" bIns="0" rtlCol="0" anchor="t"/>
            <a:lstStyle/>
            <a:p>
              <a:pPr algn="just" rtl="1">
                <a:lnSpc>
                  <a:spcPts val="1875"/>
                </a:lnSpc>
              </a:pPr>
              <a:r>
                <a:rPr lang="en-US" sz="1600" b="1">
                  <a:solidFill>
                    <a:srgbClr val="15213F"/>
                  </a:solidFill>
                  <a:latin typeface="Alexandria Bold" pitchFamily="34" charset="0"/>
                  <a:ea typeface="Alexandria Bold" pitchFamily="34" charset="-122"/>
                  <a:cs typeface="Alexandria Bold" pitchFamily="34" charset="-120"/>
                </a:rPr>
                <a:t>2024–2025 </a:t>
              </a:r>
              <a:r>
                <a:rPr lang="ar-EG" sz="1600" b="1">
                  <a:solidFill>
                    <a:srgbClr val="15213F"/>
                  </a:solidFill>
                  <a:latin typeface="Alexandria Bold" pitchFamily="34" charset="0"/>
                  <a:ea typeface="Alexandria Bold" pitchFamily="34" charset="-122"/>
                  <a:cs typeface="Alexandria Bold" pitchFamily="34" charset="-120"/>
                </a:rPr>
                <a:t> </a:t>
              </a:r>
              <a:r>
                <a:rPr lang="en-US" sz="1600" b="1">
                  <a:solidFill>
                    <a:srgbClr val="15213F"/>
                  </a:solidFill>
                  <a:latin typeface="Alexandria Bold" pitchFamily="34" charset="0"/>
                  <a:ea typeface="Alexandria Bold" pitchFamily="34" charset="-122"/>
                  <a:cs typeface="Alexandria Bold" pitchFamily="34" charset="-120"/>
                </a:rPr>
                <a:t>مرحلة </a:t>
              </a:r>
              <a:r>
                <a:rPr lang="en-US" sz="1600" b="1" dirty="0">
                  <a:solidFill>
                    <a:srgbClr val="15213F"/>
                  </a:solidFill>
                  <a:latin typeface="Alexandria Bold" pitchFamily="34" charset="0"/>
                  <a:ea typeface="Alexandria Bold" pitchFamily="34" charset="-122"/>
                  <a:cs typeface="Alexandria Bold" pitchFamily="34" charset="-120"/>
                </a:rPr>
                <a:t>التبني المبكر</a:t>
              </a:r>
              <a:endParaRPr lang="en-US" sz="1600" dirty="0"/>
            </a:p>
          </p:txBody>
        </p:sp>
        <p:sp>
          <p:nvSpPr>
            <p:cNvPr id="12" name="Text 8"/>
            <p:cNvSpPr/>
            <p:nvPr/>
          </p:nvSpPr>
          <p:spPr>
            <a:xfrm>
              <a:off x="5190531" y="2418854"/>
              <a:ext cx="5435699" cy="478830"/>
            </a:xfrm>
            <a:prstGeom prst="rect">
              <a:avLst/>
            </a:prstGeom>
            <a:noFill/>
            <a:ln/>
          </p:spPr>
          <p:txBody>
            <a:bodyPr wrap="square" lIns="0" tIns="0" rIns="0" bIns="0" rtlCol="0" anchor="t"/>
            <a:lstStyle/>
            <a:p>
              <a:pPr algn="just" rtl="1">
                <a:lnSpc>
                  <a:spcPts val="1875"/>
                </a:lnSpc>
              </a:pPr>
              <a:r>
                <a:rPr lang="en-US" sz="1600" dirty="0">
                  <a:solidFill>
                    <a:srgbClr val="15213F"/>
                  </a:solidFill>
                  <a:latin typeface="Alexandria" pitchFamily="34" charset="0"/>
                  <a:ea typeface="Alexandria" pitchFamily="34" charset="-122"/>
                  <a:cs typeface="Alexandria" pitchFamily="34" charset="-120"/>
                </a:rPr>
                <a:t>تبني الشركات الكبرى لتجارب AR في حملاتها، انتشار بيئات الميتافيرس للفعاليات، دمج AI في تخصيص التجارب.</a:t>
              </a:r>
              <a:endParaRPr lang="en-US" sz="1600" dirty="0"/>
            </a:p>
          </p:txBody>
        </p:sp>
        <p:sp>
          <p:nvSpPr>
            <p:cNvPr id="13" name="Shape 9"/>
            <p:cNvSpPr/>
            <p:nvPr/>
          </p:nvSpPr>
          <p:spPr>
            <a:xfrm>
              <a:off x="10780662" y="3351312"/>
              <a:ext cx="463947" cy="19050"/>
            </a:xfrm>
            <a:prstGeom prst="roundRect">
              <a:avLst>
                <a:gd name="adj" fmla="val 340972"/>
              </a:avLst>
            </a:prstGeom>
            <a:solidFill>
              <a:srgbClr val="CFD2D8"/>
            </a:solidFill>
            <a:ln/>
          </p:spPr>
          <p:txBody>
            <a:bodyPr/>
            <a:lstStyle/>
            <a:p>
              <a:pPr algn="just"/>
              <a:endParaRPr lang="en-US" sz="1600"/>
            </a:p>
          </p:txBody>
        </p:sp>
        <p:sp>
          <p:nvSpPr>
            <p:cNvPr id="14" name="Shape 10"/>
            <p:cNvSpPr/>
            <p:nvPr/>
          </p:nvSpPr>
          <p:spPr>
            <a:xfrm>
              <a:off x="11225560" y="3186907"/>
              <a:ext cx="347960" cy="347960"/>
            </a:xfrm>
            <a:prstGeom prst="roundRect">
              <a:avLst>
                <a:gd name="adj" fmla="val 18667"/>
              </a:avLst>
            </a:prstGeom>
            <a:solidFill>
              <a:srgbClr val="E9ECF2"/>
            </a:solidFill>
            <a:ln w="7620">
              <a:solidFill>
                <a:srgbClr val="CFD2D8"/>
              </a:solidFill>
              <a:prstDash val="solid"/>
            </a:ln>
          </p:spPr>
          <p:txBody>
            <a:bodyPr/>
            <a:lstStyle/>
            <a:p>
              <a:pPr algn="just"/>
              <a:endParaRPr lang="en-US" sz="1600"/>
            </a:p>
          </p:txBody>
        </p:sp>
        <p:sp>
          <p:nvSpPr>
            <p:cNvPr id="15" name="Text 11"/>
            <p:cNvSpPr/>
            <p:nvPr/>
          </p:nvSpPr>
          <p:spPr>
            <a:xfrm>
              <a:off x="11283504" y="3215879"/>
              <a:ext cx="231973" cy="289918"/>
            </a:xfrm>
            <a:prstGeom prst="rect">
              <a:avLst/>
            </a:prstGeom>
            <a:noFill/>
            <a:ln/>
          </p:spPr>
          <p:txBody>
            <a:bodyPr wrap="none" lIns="0" tIns="0" rIns="0" bIns="0" rtlCol="0" anchor="t"/>
            <a:lstStyle/>
            <a:p>
              <a:pPr algn="just" rtl="1">
                <a:lnSpc>
                  <a:spcPts val="1792"/>
                </a:lnSpc>
              </a:pPr>
              <a:r>
                <a:rPr lang="en-US" sz="1600" b="1" dirty="0">
                  <a:solidFill>
                    <a:srgbClr val="15213F"/>
                  </a:solidFill>
                  <a:latin typeface="Alexandria Bold" pitchFamily="34" charset="0"/>
                  <a:ea typeface="Alexandria Bold" pitchFamily="34" charset="-122"/>
                  <a:cs typeface="Alexandria Bold" pitchFamily="34" charset="-120"/>
                </a:rPr>
                <a:t>2</a:t>
              </a:r>
              <a:endParaRPr lang="en-US" sz="1600" dirty="0"/>
            </a:p>
          </p:txBody>
        </p:sp>
        <p:sp>
          <p:nvSpPr>
            <p:cNvPr id="16" name="Text 12"/>
            <p:cNvSpPr/>
            <p:nvPr/>
          </p:nvSpPr>
          <p:spPr>
            <a:xfrm>
              <a:off x="7435256" y="3239989"/>
              <a:ext cx="3190974" cy="241598"/>
            </a:xfrm>
            <a:prstGeom prst="rect">
              <a:avLst/>
            </a:prstGeom>
            <a:noFill/>
            <a:ln/>
          </p:spPr>
          <p:txBody>
            <a:bodyPr wrap="none" lIns="0" tIns="0" rIns="0" bIns="0" rtlCol="0" anchor="t"/>
            <a:lstStyle/>
            <a:p>
              <a:pPr algn="just" rtl="1">
                <a:lnSpc>
                  <a:spcPts val="1875"/>
                </a:lnSpc>
              </a:pPr>
              <a:r>
                <a:rPr lang="en-US" sz="1600" b="1">
                  <a:solidFill>
                    <a:srgbClr val="15213F"/>
                  </a:solidFill>
                  <a:latin typeface="Alexandria Bold" pitchFamily="34" charset="0"/>
                  <a:ea typeface="Alexandria Bold" pitchFamily="34" charset="-122"/>
                  <a:cs typeface="Alexandria Bold" pitchFamily="34" charset="-120"/>
                </a:rPr>
                <a:t>2026–2027 </a:t>
              </a:r>
              <a:r>
                <a:rPr lang="ar-EG" sz="1600" b="1">
                  <a:solidFill>
                    <a:srgbClr val="15213F"/>
                  </a:solidFill>
                  <a:latin typeface="Alexandria Bold" pitchFamily="34" charset="0"/>
                  <a:ea typeface="Alexandria Bold" pitchFamily="34" charset="-122"/>
                  <a:cs typeface="Alexandria Bold" pitchFamily="34" charset="-120"/>
                </a:rPr>
                <a:t> </a:t>
              </a:r>
              <a:r>
                <a:rPr lang="en-US" sz="1600" b="1">
                  <a:solidFill>
                    <a:srgbClr val="15213F"/>
                  </a:solidFill>
                  <a:latin typeface="Alexandria Bold" pitchFamily="34" charset="0"/>
                  <a:ea typeface="Alexandria Bold" pitchFamily="34" charset="-122"/>
                  <a:cs typeface="Alexandria Bold" pitchFamily="34" charset="-120"/>
                </a:rPr>
                <a:t>مرحلة </a:t>
              </a:r>
              <a:r>
                <a:rPr lang="en-US" sz="1600" b="1" dirty="0">
                  <a:solidFill>
                    <a:srgbClr val="15213F"/>
                  </a:solidFill>
                  <a:latin typeface="Alexandria Bold" pitchFamily="34" charset="0"/>
                  <a:ea typeface="Alexandria Bold" pitchFamily="34" charset="-122"/>
                  <a:cs typeface="Alexandria Bold" pitchFamily="34" charset="-120"/>
                </a:rPr>
                <a:t>التوسع والنضج</a:t>
              </a:r>
              <a:endParaRPr lang="en-US" sz="1600" dirty="0"/>
            </a:p>
          </p:txBody>
        </p:sp>
        <p:sp>
          <p:nvSpPr>
            <p:cNvPr id="17" name="Text 13"/>
            <p:cNvSpPr/>
            <p:nvPr/>
          </p:nvSpPr>
          <p:spPr>
            <a:xfrm>
              <a:off x="5190531" y="3568303"/>
              <a:ext cx="5435699" cy="478830"/>
            </a:xfrm>
            <a:prstGeom prst="rect">
              <a:avLst/>
            </a:prstGeom>
            <a:noFill/>
            <a:ln/>
          </p:spPr>
          <p:txBody>
            <a:bodyPr wrap="square" lIns="0" tIns="0" rIns="0" bIns="0" rtlCol="0" anchor="t"/>
            <a:lstStyle/>
            <a:p>
              <a:pPr algn="just" rtl="1">
                <a:lnSpc>
                  <a:spcPts val="1875"/>
                </a:lnSpc>
              </a:pPr>
              <a:r>
                <a:rPr lang="en-US" sz="1600" dirty="0">
                  <a:solidFill>
                    <a:srgbClr val="15213F"/>
                  </a:solidFill>
                  <a:latin typeface="Alexandria" pitchFamily="34" charset="0"/>
                  <a:ea typeface="Alexandria" pitchFamily="34" charset="-122"/>
                  <a:cs typeface="Alexandria" pitchFamily="34" charset="-120"/>
                </a:rPr>
                <a:t>انخفاض تكاليف سماعات VR، معايير موحدة لبيئات الميتافيرس، دخول الشركات متوسطة الحجم لمنافسة الكبار.</a:t>
              </a:r>
              <a:endParaRPr lang="en-US" sz="1600" dirty="0"/>
            </a:p>
          </p:txBody>
        </p:sp>
        <p:sp>
          <p:nvSpPr>
            <p:cNvPr id="18" name="Shape 14"/>
            <p:cNvSpPr/>
            <p:nvPr/>
          </p:nvSpPr>
          <p:spPr>
            <a:xfrm>
              <a:off x="10780662" y="4500761"/>
              <a:ext cx="463947" cy="19050"/>
            </a:xfrm>
            <a:prstGeom prst="roundRect">
              <a:avLst>
                <a:gd name="adj" fmla="val 340972"/>
              </a:avLst>
            </a:prstGeom>
            <a:solidFill>
              <a:srgbClr val="CFD2D8"/>
            </a:solidFill>
            <a:ln/>
          </p:spPr>
          <p:txBody>
            <a:bodyPr/>
            <a:lstStyle/>
            <a:p>
              <a:pPr algn="just"/>
              <a:endParaRPr lang="en-US" sz="1600"/>
            </a:p>
          </p:txBody>
        </p:sp>
        <p:sp>
          <p:nvSpPr>
            <p:cNvPr id="19" name="Shape 15"/>
            <p:cNvSpPr/>
            <p:nvPr/>
          </p:nvSpPr>
          <p:spPr>
            <a:xfrm>
              <a:off x="11225560" y="4336356"/>
              <a:ext cx="347960" cy="347960"/>
            </a:xfrm>
            <a:prstGeom prst="roundRect">
              <a:avLst>
                <a:gd name="adj" fmla="val 18667"/>
              </a:avLst>
            </a:prstGeom>
            <a:solidFill>
              <a:srgbClr val="E9ECF2"/>
            </a:solidFill>
            <a:ln w="7620">
              <a:solidFill>
                <a:srgbClr val="CFD2D8"/>
              </a:solidFill>
              <a:prstDash val="solid"/>
            </a:ln>
          </p:spPr>
          <p:txBody>
            <a:bodyPr/>
            <a:lstStyle/>
            <a:p>
              <a:pPr algn="just"/>
              <a:endParaRPr lang="en-US" sz="1600"/>
            </a:p>
          </p:txBody>
        </p:sp>
        <p:sp>
          <p:nvSpPr>
            <p:cNvPr id="20" name="Text 16"/>
            <p:cNvSpPr/>
            <p:nvPr/>
          </p:nvSpPr>
          <p:spPr>
            <a:xfrm>
              <a:off x="11283504" y="4365328"/>
              <a:ext cx="231973" cy="289918"/>
            </a:xfrm>
            <a:prstGeom prst="rect">
              <a:avLst/>
            </a:prstGeom>
            <a:noFill/>
            <a:ln/>
          </p:spPr>
          <p:txBody>
            <a:bodyPr wrap="none" lIns="0" tIns="0" rIns="0" bIns="0" rtlCol="0" anchor="t"/>
            <a:lstStyle/>
            <a:p>
              <a:pPr algn="just" rtl="1">
                <a:lnSpc>
                  <a:spcPts val="1792"/>
                </a:lnSpc>
              </a:pPr>
              <a:r>
                <a:rPr lang="en-US" sz="1600" b="1" dirty="0">
                  <a:solidFill>
                    <a:srgbClr val="15213F"/>
                  </a:solidFill>
                  <a:latin typeface="Alexandria Bold" pitchFamily="34" charset="0"/>
                  <a:ea typeface="Alexandria Bold" pitchFamily="34" charset="-122"/>
                  <a:cs typeface="Alexandria Bold" pitchFamily="34" charset="-120"/>
                </a:rPr>
                <a:t>3</a:t>
              </a:r>
              <a:endParaRPr lang="en-US" sz="1600" dirty="0"/>
            </a:p>
          </p:txBody>
        </p:sp>
        <p:sp>
          <p:nvSpPr>
            <p:cNvPr id="21" name="Text 17"/>
            <p:cNvSpPr/>
            <p:nvPr/>
          </p:nvSpPr>
          <p:spPr>
            <a:xfrm>
              <a:off x="7335242" y="4389438"/>
              <a:ext cx="3290987" cy="241598"/>
            </a:xfrm>
            <a:prstGeom prst="rect">
              <a:avLst/>
            </a:prstGeom>
            <a:noFill/>
            <a:ln/>
          </p:spPr>
          <p:txBody>
            <a:bodyPr wrap="none" lIns="0" tIns="0" rIns="0" bIns="0" rtlCol="0" anchor="t"/>
            <a:lstStyle/>
            <a:p>
              <a:pPr algn="just" rtl="1">
                <a:lnSpc>
                  <a:spcPts val="1875"/>
                </a:lnSpc>
              </a:pPr>
              <a:r>
                <a:rPr lang="en-US" sz="1600" b="1">
                  <a:solidFill>
                    <a:srgbClr val="15213F"/>
                  </a:solidFill>
                  <a:latin typeface="Alexandria Bold" pitchFamily="34" charset="0"/>
                  <a:ea typeface="Alexandria Bold" pitchFamily="34" charset="-122"/>
                  <a:cs typeface="Alexandria Bold" pitchFamily="34" charset="-120"/>
                </a:rPr>
                <a:t>2028–2030 </a:t>
              </a:r>
              <a:r>
                <a:rPr lang="ar-EG" sz="1600" b="1">
                  <a:solidFill>
                    <a:srgbClr val="15213F"/>
                  </a:solidFill>
                  <a:latin typeface="Alexandria Bold" pitchFamily="34" charset="0"/>
                  <a:ea typeface="Alexandria Bold" pitchFamily="34" charset="-122"/>
                  <a:cs typeface="Alexandria Bold" pitchFamily="34" charset="-120"/>
                </a:rPr>
                <a:t> </a:t>
              </a:r>
              <a:r>
                <a:rPr lang="en-US" sz="1600" b="1">
                  <a:solidFill>
                    <a:srgbClr val="15213F"/>
                  </a:solidFill>
                  <a:latin typeface="Alexandria Bold" pitchFamily="34" charset="0"/>
                  <a:ea typeface="Alexandria Bold" pitchFamily="34" charset="-122"/>
                  <a:cs typeface="Alexandria Bold" pitchFamily="34" charset="-120"/>
                </a:rPr>
                <a:t>مرحلة </a:t>
              </a:r>
              <a:r>
                <a:rPr lang="en-US" sz="1600" b="1" dirty="0">
                  <a:solidFill>
                    <a:srgbClr val="15213F"/>
                  </a:solidFill>
                  <a:latin typeface="Alexandria Bold" pitchFamily="34" charset="0"/>
                  <a:ea typeface="Alexandria Bold" pitchFamily="34" charset="-122"/>
                  <a:cs typeface="Alexandria Bold" pitchFamily="34" charset="-120"/>
                </a:rPr>
                <a:t>التحول الجوهري</a:t>
              </a:r>
              <a:endParaRPr lang="en-US" sz="1600" dirty="0"/>
            </a:p>
          </p:txBody>
        </p:sp>
        <p:sp>
          <p:nvSpPr>
            <p:cNvPr id="22" name="Text 18"/>
            <p:cNvSpPr/>
            <p:nvPr/>
          </p:nvSpPr>
          <p:spPr>
            <a:xfrm>
              <a:off x="5190531" y="4717753"/>
              <a:ext cx="5435699" cy="478830"/>
            </a:xfrm>
            <a:prstGeom prst="rect">
              <a:avLst/>
            </a:prstGeom>
            <a:noFill/>
            <a:ln/>
          </p:spPr>
          <p:txBody>
            <a:bodyPr wrap="square" lIns="0" tIns="0" rIns="0" bIns="0" rtlCol="0" anchor="t"/>
            <a:lstStyle/>
            <a:p>
              <a:pPr algn="just" rtl="1">
                <a:lnSpc>
                  <a:spcPts val="1875"/>
                </a:lnSpc>
              </a:pPr>
              <a:r>
                <a:rPr lang="en-US" sz="1600" dirty="0">
                  <a:solidFill>
                    <a:srgbClr val="15213F"/>
                  </a:solidFill>
                  <a:latin typeface="Alexandria" pitchFamily="34" charset="0"/>
                  <a:ea typeface="Alexandria" pitchFamily="34" charset="-122"/>
                  <a:cs typeface="Alexandria" pitchFamily="34" charset="-120"/>
                </a:rPr>
                <a:t>الإنترنت الانغماسي الشامل، تكامل تام بين الواقع المادي والرقمي، عصر الاتصال المعزز الشامل.</a:t>
              </a:r>
              <a:endParaRPr lang="en-US" sz="1600" dirty="0"/>
            </a:p>
          </p:txBody>
        </p:sp>
        <p:sp>
          <p:nvSpPr>
            <p:cNvPr id="23" name="Shape 19"/>
            <p:cNvSpPr/>
            <p:nvPr/>
          </p:nvSpPr>
          <p:spPr>
            <a:xfrm>
              <a:off x="10780662" y="5650210"/>
              <a:ext cx="463947" cy="19050"/>
            </a:xfrm>
            <a:prstGeom prst="roundRect">
              <a:avLst>
                <a:gd name="adj" fmla="val 340972"/>
              </a:avLst>
            </a:prstGeom>
            <a:solidFill>
              <a:srgbClr val="CFD2D8"/>
            </a:solidFill>
            <a:ln/>
          </p:spPr>
          <p:txBody>
            <a:bodyPr/>
            <a:lstStyle/>
            <a:p>
              <a:pPr algn="just"/>
              <a:endParaRPr lang="en-US" sz="1600"/>
            </a:p>
          </p:txBody>
        </p:sp>
        <p:sp>
          <p:nvSpPr>
            <p:cNvPr id="24" name="Shape 20"/>
            <p:cNvSpPr/>
            <p:nvPr/>
          </p:nvSpPr>
          <p:spPr>
            <a:xfrm>
              <a:off x="11225560" y="5485805"/>
              <a:ext cx="347960" cy="347960"/>
            </a:xfrm>
            <a:prstGeom prst="roundRect">
              <a:avLst>
                <a:gd name="adj" fmla="val 18667"/>
              </a:avLst>
            </a:prstGeom>
            <a:solidFill>
              <a:srgbClr val="E9ECF2"/>
            </a:solidFill>
            <a:ln w="7620">
              <a:solidFill>
                <a:srgbClr val="CFD2D8"/>
              </a:solidFill>
              <a:prstDash val="solid"/>
            </a:ln>
          </p:spPr>
          <p:txBody>
            <a:bodyPr/>
            <a:lstStyle/>
            <a:p>
              <a:pPr algn="just"/>
              <a:endParaRPr lang="en-US" sz="1600"/>
            </a:p>
          </p:txBody>
        </p:sp>
        <p:sp>
          <p:nvSpPr>
            <p:cNvPr id="26" name="Text 21"/>
            <p:cNvSpPr/>
            <p:nvPr/>
          </p:nvSpPr>
          <p:spPr>
            <a:xfrm>
              <a:off x="11283504" y="5514777"/>
              <a:ext cx="231973" cy="289918"/>
            </a:xfrm>
            <a:prstGeom prst="rect">
              <a:avLst/>
            </a:prstGeom>
            <a:noFill/>
            <a:ln/>
          </p:spPr>
          <p:txBody>
            <a:bodyPr wrap="none" lIns="0" tIns="0" rIns="0" bIns="0" rtlCol="0" anchor="t"/>
            <a:lstStyle/>
            <a:p>
              <a:pPr algn="just" rtl="1">
                <a:lnSpc>
                  <a:spcPts val="1792"/>
                </a:lnSpc>
              </a:pPr>
              <a:r>
                <a:rPr lang="en-US" sz="1600" b="1" dirty="0">
                  <a:solidFill>
                    <a:srgbClr val="15213F"/>
                  </a:solidFill>
                  <a:latin typeface="Alexandria Bold" pitchFamily="34" charset="0"/>
                  <a:ea typeface="Alexandria Bold" pitchFamily="34" charset="-122"/>
                  <a:cs typeface="Alexandria Bold" pitchFamily="34" charset="-120"/>
                </a:rPr>
                <a:t>4</a:t>
              </a:r>
              <a:endParaRPr lang="en-US" sz="1600" dirty="0"/>
            </a:p>
          </p:txBody>
        </p:sp>
        <p:sp>
          <p:nvSpPr>
            <p:cNvPr id="28" name="Text 22"/>
            <p:cNvSpPr/>
            <p:nvPr/>
          </p:nvSpPr>
          <p:spPr>
            <a:xfrm>
              <a:off x="8214916" y="5538887"/>
              <a:ext cx="2411313" cy="241598"/>
            </a:xfrm>
            <a:prstGeom prst="rect">
              <a:avLst/>
            </a:prstGeom>
            <a:noFill/>
            <a:ln/>
          </p:spPr>
          <p:txBody>
            <a:bodyPr wrap="none" lIns="0" tIns="0" rIns="0" bIns="0" rtlCol="0" anchor="t"/>
            <a:lstStyle/>
            <a:p>
              <a:pPr algn="just" rtl="1">
                <a:lnSpc>
                  <a:spcPts val="1875"/>
                </a:lnSpc>
              </a:pPr>
              <a:r>
                <a:rPr lang="en-US" sz="1600" b="1" dirty="0">
                  <a:solidFill>
                    <a:srgbClr val="15213F"/>
                  </a:solidFill>
                  <a:latin typeface="Alexandria Bold" pitchFamily="34" charset="0"/>
                  <a:ea typeface="Alexandria Bold" pitchFamily="34" charset="-122"/>
                  <a:cs typeface="Alexandria Bold" pitchFamily="34" charset="-120"/>
                </a:rPr>
                <a:t>ما </a:t>
              </a:r>
              <a:r>
                <a:rPr lang="en-US" sz="1600" b="1">
                  <a:solidFill>
                    <a:srgbClr val="15213F"/>
                  </a:solidFill>
                  <a:latin typeface="Alexandria Bold" pitchFamily="34" charset="0"/>
                  <a:ea typeface="Alexandria Bold" pitchFamily="34" charset="-122"/>
                  <a:cs typeface="Alexandria Bold" pitchFamily="34" charset="-120"/>
                </a:rPr>
                <a:t>بعد 2030 </a:t>
              </a:r>
              <a:r>
                <a:rPr lang="ar-EG" sz="1600" b="1">
                  <a:solidFill>
                    <a:srgbClr val="15213F"/>
                  </a:solidFill>
                  <a:latin typeface="Alexandria Bold" pitchFamily="34" charset="0"/>
                  <a:ea typeface="Alexandria Bold" pitchFamily="34" charset="-122"/>
                  <a:cs typeface="Alexandria Bold" pitchFamily="34" charset="-120"/>
                </a:rPr>
                <a:t> </a:t>
              </a:r>
              <a:r>
                <a:rPr lang="en-US" sz="1600" b="1">
                  <a:solidFill>
                    <a:srgbClr val="15213F"/>
                  </a:solidFill>
                  <a:latin typeface="Alexandria Bold" pitchFamily="34" charset="0"/>
                  <a:ea typeface="Alexandria Bold" pitchFamily="34" charset="-122"/>
                  <a:cs typeface="Alexandria Bold" pitchFamily="34" charset="-120"/>
                </a:rPr>
                <a:t>الأفق </a:t>
              </a:r>
              <a:r>
                <a:rPr lang="en-US" sz="1600" b="1" dirty="0">
                  <a:solidFill>
                    <a:srgbClr val="15213F"/>
                  </a:solidFill>
                  <a:latin typeface="Alexandria Bold" pitchFamily="34" charset="0"/>
                  <a:ea typeface="Alexandria Bold" pitchFamily="34" charset="-122"/>
                  <a:cs typeface="Alexandria Bold" pitchFamily="34" charset="-120"/>
                </a:rPr>
                <a:t>البعيد</a:t>
              </a:r>
              <a:endParaRPr lang="en-US" sz="1600" dirty="0"/>
            </a:p>
          </p:txBody>
        </p:sp>
        <p:sp>
          <p:nvSpPr>
            <p:cNvPr id="29" name="Text 23"/>
            <p:cNvSpPr/>
            <p:nvPr/>
          </p:nvSpPr>
          <p:spPr>
            <a:xfrm>
              <a:off x="5190531" y="5867202"/>
              <a:ext cx="5435699" cy="478830"/>
            </a:xfrm>
            <a:prstGeom prst="rect">
              <a:avLst/>
            </a:prstGeom>
            <a:noFill/>
            <a:ln/>
          </p:spPr>
          <p:txBody>
            <a:bodyPr wrap="square" lIns="0" tIns="0" rIns="0" bIns="0" rtlCol="0" anchor="t"/>
            <a:lstStyle/>
            <a:p>
              <a:pPr algn="just" rtl="1">
                <a:lnSpc>
                  <a:spcPts val="1875"/>
                </a:lnSpc>
              </a:pPr>
              <a:r>
                <a:rPr lang="en-US" sz="1600" dirty="0">
                  <a:solidFill>
                    <a:srgbClr val="15213F"/>
                  </a:solidFill>
                  <a:latin typeface="Alexandria" pitchFamily="34" charset="0"/>
                  <a:ea typeface="Alexandria" pitchFamily="34" charset="-122"/>
                  <a:cs typeface="Alexandria" pitchFamily="34" charset="-120"/>
                </a:rPr>
                <a:t>واجهات الدماغ-الحاسوب (BCI)، الانغماس متعدد الحواس الكامل، إلغاء الحدود بين الاتصال الرقمي والمادي.</a:t>
              </a:r>
              <a:endParaRPr lang="en-US" sz="1600" dirty="0"/>
            </a:p>
          </p:txBody>
        </p:sp>
      </p:grpSp>
      <p:pic>
        <p:nvPicPr>
          <p:cNvPr id="31" name="Picture 30">
            <a:extLst>
              <a:ext uri="{FF2B5EF4-FFF2-40B4-BE49-F238E27FC236}">
                <a16:creationId xmlns:a16="http://schemas.microsoft.com/office/drawing/2014/main" id="{9B62664E-55D3-E132-2BFC-04536856E875}"/>
              </a:ext>
            </a:extLst>
          </p:cNvPr>
          <p:cNvPicPr>
            <a:picLocks noChangeAspect="1"/>
          </p:cNvPicPr>
          <p:nvPr/>
        </p:nvPicPr>
        <p:blipFill>
          <a:blip r:embed="rId3"/>
          <a:stretch>
            <a:fillRect/>
          </a:stretch>
        </p:blipFill>
        <p:spPr>
          <a:xfrm>
            <a:off x="536130" y="1666171"/>
            <a:ext cx="3117942" cy="46769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046713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1E2A68-C4C4-6C81-C1C6-FE5AADCACB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08ABB9-1683-3FF9-003D-A428C0ACA46C}"/>
              </a:ext>
            </a:extLst>
          </p:cNvPr>
          <p:cNvSpPr/>
          <p:nvPr/>
        </p:nvSpPr>
        <p:spPr>
          <a:xfrm>
            <a:off x="367991" y="1428231"/>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E22F189-4C58-1D71-B481-4EACF2D08C99}"/>
              </a:ext>
            </a:extLst>
          </p:cNvPr>
          <p:cNvSpPr txBox="1"/>
          <p:nvPr/>
        </p:nvSpPr>
        <p:spPr>
          <a:xfrm>
            <a:off x="3702448" y="315033"/>
            <a:ext cx="4787104" cy="954107"/>
          </a:xfrm>
          <a:prstGeom prst="rect">
            <a:avLst/>
          </a:prstGeom>
          <a:noFill/>
        </p:spPr>
        <p:txBody>
          <a:bodyPr wrap="square" rtlCol="0">
            <a:spAutoFit/>
          </a:bodyPr>
          <a:lstStyle/>
          <a:p>
            <a:pPr algn="ctr"/>
            <a:r>
              <a:rPr lang="ar-EG" sz="2800" b="1">
                <a:latin typeface="Alexandria" charset="0"/>
                <a:cs typeface="Alexandria" charset="0"/>
              </a:rPr>
              <a:t>الاتجاهات الناشئة التي ستُشكّل مستقبل المجال</a:t>
            </a:r>
          </a:p>
        </p:txBody>
      </p:sp>
      <p:sp>
        <p:nvSpPr>
          <p:cNvPr id="5" name="Rectangle 4">
            <a:extLst>
              <a:ext uri="{FF2B5EF4-FFF2-40B4-BE49-F238E27FC236}">
                <a16:creationId xmlns:a16="http://schemas.microsoft.com/office/drawing/2014/main" id="{C515AF3F-4AC8-60B0-0D88-AFDAB24E36D2}"/>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24729AC-348E-F1AC-0B29-C120B6ECC0C8}"/>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D66863B-2A91-2695-218F-FEF5628DC5CE}"/>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3B781C8-95BE-1F28-6771-B71FB7D189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roup 11">
            <a:extLst>
              <a:ext uri="{FF2B5EF4-FFF2-40B4-BE49-F238E27FC236}">
                <a16:creationId xmlns:a16="http://schemas.microsoft.com/office/drawing/2014/main" id="{2CD3D5A3-C12E-E9CE-8C39-BA6BDE06F384}"/>
              </a:ext>
            </a:extLst>
          </p:cNvPr>
          <p:cNvGrpSpPr/>
          <p:nvPr/>
        </p:nvGrpSpPr>
        <p:grpSpPr>
          <a:xfrm>
            <a:off x="661492" y="1720354"/>
            <a:ext cx="10869017" cy="4264620"/>
            <a:chOff x="661492" y="1720354"/>
            <a:chExt cx="10869017" cy="4264620"/>
          </a:xfrm>
        </p:grpSpPr>
        <p:pic>
          <p:nvPicPr>
            <p:cNvPr id="2" name="Image 0" descr="preencoded.png"/>
            <p:cNvPicPr>
              <a:picLocks noChangeAspect="1"/>
            </p:cNvPicPr>
            <p:nvPr/>
          </p:nvPicPr>
          <p:blipFill>
            <a:blip r:embed="rId3"/>
            <a:stretch>
              <a:fillRect/>
            </a:stretch>
          </p:blipFill>
          <p:spPr>
            <a:xfrm>
              <a:off x="8045351" y="1720354"/>
              <a:ext cx="3485158" cy="2153940"/>
            </a:xfrm>
            <a:prstGeom prst="rect">
              <a:avLst/>
            </a:prstGeom>
          </p:spPr>
        </p:pic>
        <p:sp>
          <p:nvSpPr>
            <p:cNvPr id="4" name="Text 1"/>
            <p:cNvSpPr/>
            <p:nvPr/>
          </p:nvSpPr>
          <p:spPr>
            <a:xfrm>
              <a:off x="9118402" y="4039593"/>
              <a:ext cx="2412107" cy="258465"/>
            </a:xfrm>
            <a:prstGeom prst="rect">
              <a:avLst/>
            </a:prstGeom>
            <a:noFill/>
            <a:ln/>
          </p:spPr>
          <p:txBody>
            <a:bodyPr wrap="none" lIns="0" tIns="0" rIns="0" bIns="0" rtlCol="0" anchor="t"/>
            <a:lstStyle/>
            <a:p>
              <a:pPr algn="just" rtl="1">
                <a:lnSpc>
                  <a:spcPts val="2000"/>
                </a:lnSpc>
              </a:pPr>
              <a:r>
                <a:rPr lang="en-US" sz="1625" b="1" dirty="0">
                  <a:solidFill>
                    <a:srgbClr val="15213F"/>
                  </a:solidFill>
                  <a:latin typeface="Alexandria" pitchFamily="2" charset="-78"/>
                  <a:ea typeface="Alexandria Bold" pitchFamily="34" charset="-122"/>
                  <a:cs typeface="Alexandria" pitchFamily="2" charset="-78"/>
                </a:rPr>
                <a:t>واجهات الدماغ-الحاسوب</a:t>
              </a:r>
              <a:endParaRPr lang="en-US" sz="1625" dirty="0">
                <a:latin typeface="Alexandria" pitchFamily="2" charset="-78"/>
                <a:cs typeface="Alexandria" pitchFamily="2" charset="-78"/>
              </a:endParaRPr>
            </a:p>
          </p:txBody>
        </p:sp>
        <p:sp>
          <p:nvSpPr>
            <p:cNvPr id="8" name="Text 2"/>
            <p:cNvSpPr/>
            <p:nvPr/>
          </p:nvSpPr>
          <p:spPr>
            <a:xfrm>
              <a:off x="8045351" y="4397276"/>
              <a:ext cx="3485158" cy="1587698"/>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2" charset="-78"/>
                  <a:ea typeface="Alexandria" pitchFamily="34" charset="-122"/>
                  <a:cs typeface="Alexandria" pitchFamily="2" charset="-78"/>
                </a:rPr>
                <a:t>تقنيات BCI كـ Neuralink ستُتيح تجارب انغماسية تتخطى الحواس التقليدية، مما يُفتح أبوابًا غير مسبوقة لتجارب اتصالية مباشرة مع وعي الجمهور. رغم بُعدها التطبيقي حاليًا، تستدعي تأملًا أخلاقيًا مسبقًا من ممارسي العلاقات العامة.</a:t>
              </a:r>
              <a:endParaRPr lang="en-US" sz="1600" dirty="0">
                <a:latin typeface="Alexandria" pitchFamily="2" charset="-78"/>
                <a:cs typeface="Alexandria" pitchFamily="2" charset="-78"/>
              </a:endParaRPr>
            </a:p>
          </p:txBody>
        </p:sp>
        <p:pic>
          <p:nvPicPr>
            <p:cNvPr id="9" name="Image 1" descr="preencoded.png"/>
            <p:cNvPicPr>
              <a:picLocks noChangeAspect="1"/>
            </p:cNvPicPr>
            <p:nvPr/>
          </p:nvPicPr>
          <p:blipFill>
            <a:blip r:embed="rId4"/>
            <a:stretch>
              <a:fillRect/>
            </a:stretch>
          </p:blipFill>
          <p:spPr>
            <a:xfrm>
              <a:off x="4353421" y="1720355"/>
              <a:ext cx="3485257" cy="2154039"/>
            </a:xfrm>
            <a:prstGeom prst="rect">
              <a:avLst/>
            </a:prstGeom>
          </p:spPr>
        </p:pic>
        <p:sp>
          <p:nvSpPr>
            <p:cNvPr id="11" name="Text 3"/>
            <p:cNvSpPr/>
            <p:nvPr/>
          </p:nvSpPr>
          <p:spPr>
            <a:xfrm>
              <a:off x="5018683" y="4039692"/>
              <a:ext cx="2819995" cy="258465"/>
            </a:xfrm>
            <a:prstGeom prst="rect">
              <a:avLst/>
            </a:prstGeom>
            <a:noFill/>
            <a:ln/>
          </p:spPr>
          <p:txBody>
            <a:bodyPr wrap="none" lIns="0" tIns="0" rIns="0" bIns="0" rtlCol="0" anchor="t"/>
            <a:lstStyle/>
            <a:p>
              <a:pPr algn="just" rtl="1">
                <a:lnSpc>
                  <a:spcPts val="2000"/>
                </a:lnSpc>
              </a:pPr>
              <a:r>
                <a:rPr lang="en-US" sz="1625" b="1" dirty="0">
                  <a:solidFill>
                    <a:srgbClr val="15213F"/>
                  </a:solidFill>
                  <a:latin typeface="Alexandria" pitchFamily="2" charset="-78"/>
                  <a:ea typeface="Alexandria Bold" pitchFamily="34" charset="-122"/>
                  <a:cs typeface="Alexandria" pitchFamily="2" charset="-78"/>
                </a:rPr>
                <a:t>التوأم الرقمي (Digital Twin)</a:t>
              </a:r>
              <a:endParaRPr lang="en-US" sz="1625" dirty="0">
                <a:latin typeface="Alexandria" pitchFamily="2" charset="-78"/>
                <a:cs typeface="Alexandria" pitchFamily="2" charset="-78"/>
              </a:endParaRPr>
            </a:p>
          </p:txBody>
        </p:sp>
        <p:sp>
          <p:nvSpPr>
            <p:cNvPr id="13" name="Text 4"/>
            <p:cNvSpPr/>
            <p:nvPr/>
          </p:nvSpPr>
          <p:spPr>
            <a:xfrm>
              <a:off x="4353421" y="4397375"/>
              <a:ext cx="3485257" cy="1323082"/>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2" charset="-78"/>
                  <a:ea typeface="Alexandria" pitchFamily="34" charset="-122"/>
                  <a:cs typeface="Alexandria" pitchFamily="2" charset="-78"/>
                </a:rPr>
                <a:t>نسخ رقمية دقيقة من المنتجات والمرافق والمدن تُتيح </a:t>
              </a:r>
              <a:r>
                <a:rPr lang="en-US" sz="1600">
                  <a:solidFill>
                    <a:srgbClr val="15213F"/>
                  </a:solidFill>
                  <a:latin typeface="Alexandria" pitchFamily="2" charset="-78"/>
                  <a:ea typeface="Alexandria" pitchFamily="34" charset="-122"/>
                  <a:cs typeface="Alexandria" pitchFamily="2" charset="-78"/>
                </a:rPr>
                <a:t>تجارب </a:t>
              </a:r>
              <a:r>
                <a:rPr lang="ar-EG" sz="1600">
                  <a:solidFill>
                    <a:srgbClr val="15213F"/>
                  </a:solidFill>
                  <a:latin typeface="Alexandria" pitchFamily="2" charset="-78"/>
                  <a:ea typeface="Alexandria" pitchFamily="34" charset="-122"/>
                  <a:cs typeface="Alexandria" pitchFamily="2" charset="-78"/>
                </a:rPr>
                <a:t>العلاقات العامة</a:t>
              </a:r>
              <a:r>
                <a:rPr lang="en-US" sz="1600">
                  <a:solidFill>
                    <a:srgbClr val="15213F"/>
                  </a:solidFill>
                  <a:latin typeface="Alexandria" pitchFamily="2" charset="-78"/>
                  <a:ea typeface="Alexandria" pitchFamily="34" charset="-122"/>
                  <a:cs typeface="Alexandria" pitchFamily="2" charset="-78"/>
                </a:rPr>
                <a:t> </a:t>
              </a:r>
              <a:r>
                <a:rPr lang="en-US" sz="1600" dirty="0">
                  <a:solidFill>
                    <a:srgbClr val="15213F"/>
                  </a:solidFill>
                  <a:latin typeface="Alexandria" pitchFamily="2" charset="-78"/>
                  <a:ea typeface="Alexandria" pitchFamily="34" charset="-122"/>
                  <a:cs typeface="Alexandria" pitchFamily="2" charset="-78"/>
                </a:rPr>
                <a:t>انغماسية شديدة الدقة والمصداقية. تستخدم سيمنز وجنرال إلكتريك التوائم الرقمية لعروض العلاقات العامة مع شركائها التجاريين.</a:t>
              </a:r>
              <a:endParaRPr lang="en-US" sz="1600" dirty="0">
                <a:latin typeface="Alexandria" pitchFamily="2" charset="-78"/>
                <a:cs typeface="Alexandria" pitchFamily="2" charset="-78"/>
              </a:endParaRPr>
            </a:p>
          </p:txBody>
        </p:sp>
        <p:pic>
          <p:nvPicPr>
            <p:cNvPr id="14" name="Image 2" descr="preencoded.png"/>
            <p:cNvPicPr>
              <a:picLocks noChangeAspect="1"/>
            </p:cNvPicPr>
            <p:nvPr/>
          </p:nvPicPr>
          <p:blipFill>
            <a:blip r:embed="rId5"/>
            <a:stretch>
              <a:fillRect/>
            </a:stretch>
          </p:blipFill>
          <p:spPr>
            <a:xfrm>
              <a:off x="661492" y="1720355"/>
              <a:ext cx="3485257" cy="2154039"/>
            </a:xfrm>
            <a:prstGeom prst="rect">
              <a:avLst/>
            </a:prstGeom>
          </p:spPr>
        </p:pic>
        <p:sp>
          <p:nvSpPr>
            <p:cNvPr id="15" name="Text 5"/>
            <p:cNvSpPr/>
            <p:nvPr/>
          </p:nvSpPr>
          <p:spPr>
            <a:xfrm>
              <a:off x="661492" y="4039692"/>
              <a:ext cx="3485257" cy="516930"/>
            </a:xfrm>
            <a:prstGeom prst="rect">
              <a:avLst/>
            </a:prstGeom>
            <a:noFill/>
            <a:ln/>
          </p:spPr>
          <p:txBody>
            <a:bodyPr wrap="square" lIns="0" tIns="0" rIns="0" bIns="0" rtlCol="0" anchor="t"/>
            <a:lstStyle/>
            <a:p>
              <a:pPr algn="just" rtl="1">
                <a:lnSpc>
                  <a:spcPts val="2000"/>
                </a:lnSpc>
              </a:pPr>
              <a:r>
                <a:rPr lang="en-US" sz="1625" b="1" dirty="0">
                  <a:solidFill>
                    <a:srgbClr val="15213F"/>
                  </a:solidFill>
                  <a:latin typeface="Alexandria" pitchFamily="2" charset="-78"/>
                  <a:ea typeface="Alexandria Bold" pitchFamily="34" charset="-122"/>
                  <a:cs typeface="Alexandria" pitchFamily="2" charset="-78"/>
                </a:rPr>
                <a:t>الحوسبة المكانية (Spatial Computing)</a:t>
              </a:r>
              <a:endParaRPr lang="en-US" sz="1625" dirty="0">
                <a:latin typeface="Alexandria" pitchFamily="2" charset="-78"/>
                <a:cs typeface="Alexandria" pitchFamily="2" charset="-78"/>
              </a:endParaRPr>
            </a:p>
          </p:txBody>
        </p:sp>
        <p:sp>
          <p:nvSpPr>
            <p:cNvPr id="16" name="Text 6"/>
            <p:cNvSpPr/>
            <p:nvPr/>
          </p:nvSpPr>
          <p:spPr>
            <a:xfrm>
              <a:off x="661492" y="4655840"/>
              <a:ext cx="3485257" cy="1323082"/>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2" charset="-78"/>
                  <a:ea typeface="Alexandria" pitchFamily="34" charset="-122"/>
                  <a:cs typeface="Alexandria" pitchFamily="2" charset="-78"/>
                </a:rPr>
                <a:t>مع إطلاق Apple Vision Pro ومنافسيها، تدخل الحوسبة المكانية عصرها الذهبي. ستُتيح هذه التقنية تجارب AR/</a:t>
              </a:r>
              <a:r>
                <a:rPr lang="en-US" sz="1600">
                  <a:solidFill>
                    <a:srgbClr val="15213F"/>
                  </a:solidFill>
                  <a:latin typeface="Alexandria" pitchFamily="2" charset="-78"/>
                  <a:ea typeface="Alexandria" pitchFamily="34" charset="-122"/>
                  <a:cs typeface="Alexandria" pitchFamily="2" charset="-78"/>
                </a:rPr>
                <a:t>VR </a:t>
              </a:r>
              <a:r>
                <a:rPr lang="ar-EG" sz="1600">
                  <a:solidFill>
                    <a:srgbClr val="15213F"/>
                  </a:solidFill>
                  <a:latin typeface="Alexandria" pitchFamily="2" charset="-78"/>
                  <a:ea typeface="Alexandria" pitchFamily="34" charset="-122"/>
                  <a:cs typeface="Alexandria" pitchFamily="2" charset="-78"/>
                </a:rPr>
                <a:t> </a:t>
              </a:r>
              <a:r>
                <a:rPr lang="en-US" sz="1600">
                  <a:solidFill>
                    <a:srgbClr val="15213F"/>
                  </a:solidFill>
                  <a:latin typeface="Alexandria" pitchFamily="2" charset="-78"/>
                  <a:ea typeface="Alexandria" pitchFamily="34" charset="-122"/>
                  <a:cs typeface="Alexandria" pitchFamily="2" charset="-78"/>
                </a:rPr>
                <a:t>في </a:t>
              </a:r>
              <a:r>
                <a:rPr lang="en-US" sz="1600" dirty="0">
                  <a:solidFill>
                    <a:srgbClr val="15213F"/>
                  </a:solidFill>
                  <a:latin typeface="Alexandria" pitchFamily="2" charset="-78"/>
                  <a:ea typeface="Alexandria" pitchFamily="34" charset="-122"/>
                  <a:cs typeface="Alexandria" pitchFamily="2" charset="-78"/>
                </a:rPr>
                <a:t>بيئات العمل اليومية</a:t>
              </a:r>
              <a:r>
                <a:rPr lang="en-US" sz="1600">
                  <a:solidFill>
                    <a:srgbClr val="15213F"/>
                  </a:solidFill>
                  <a:latin typeface="Alexandria" pitchFamily="2" charset="-78"/>
                  <a:ea typeface="Alexandria" pitchFamily="34" charset="-122"/>
                  <a:cs typeface="Alexandria" pitchFamily="2" charset="-78"/>
                </a:rPr>
                <a:t>، </a:t>
              </a:r>
              <a:r>
                <a:rPr lang="ar-EG" sz="1600">
                  <a:solidFill>
                    <a:srgbClr val="15213F"/>
                  </a:solidFill>
                  <a:latin typeface="Alexandria" pitchFamily="2" charset="-78"/>
                  <a:ea typeface="Alexandria" pitchFamily="34" charset="-122"/>
                  <a:cs typeface="Alexandria" pitchFamily="2" charset="-78"/>
                </a:rPr>
                <a:t>بما يفتح</a:t>
              </a:r>
              <a:r>
                <a:rPr lang="en-US" sz="1600">
                  <a:solidFill>
                    <a:srgbClr val="15213F"/>
                  </a:solidFill>
                  <a:latin typeface="Alexandria" pitchFamily="2" charset="-78"/>
                  <a:ea typeface="Alexandria" pitchFamily="34" charset="-122"/>
                  <a:cs typeface="Alexandria" pitchFamily="2" charset="-78"/>
                </a:rPr>
                <a:t> </a:t>
              </a:r>
              <a:r>
                <a:rPr lang="en-US" sz="1600" dirty="0">
                  <a:solidFill>
                    <a:srgbClr val="15213F"/>
                  </a:solidFill>
                  <a:latin typeface="Alexandria" pitchFamily="2" charset="-78"/>
                  <a:ea typeface="Alexandria" pitchFamily="34" charset="-122"/>
                  <a:cs typeface="Alexandria" pitchFamily="2" charset="-78"/>
                </a:rPr>
                <a:t>فرصًا غير مسبوقة للعلاقات العامة الانغماسية في مساحات الأعمال والمستهلكين.</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4544406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F50CC-2B58-3511-89DD-211E17E16C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9B5D41-11D3-4FCA-B512-85977A94C10D}"/>
              </a:ext>
            </a:extLst>
          </p:cNvPr>
          <p:cNvSpPr/>
          <p:nvPr/>
        </p:nvSpPr>
        <p:spPr>
          <a:xfrm>
            <a:off x="367991" y="1428231"/>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3521D4E-F0C4-83DE-F3D1-6FEE60E775FD}"/>
              </a:ext>
            </a:extLst>
          </p:cNvPr>
          <p:cNvSpPr txBox="1"/>
          <p:nvPr/>
        </p:nvSpPr>
        <p:spPr>
          <a:xfrm>
            <a:off x="2751478" y="259277"/>
            <a:ext cx="6927372" cy="954107"/>
          </a:xfrm>
          <a:prstGeom prst="rect">
            <a:avLst/>
          </a:prstGeom>
          <a:noFill/>
        </p:spPr>
        <p:txBody>
          <a:bodyPr wrap="square" rtlCol="0">
            <a:spAutoFit/>
          </a:bodyPr>
          <a:lstStyle/>
          <a:p>
            <a:pPr algn="ctr"/>
            <a:r>
              <a:rPr lang="ar-EG" sz="2800" b="1">
                <a:latin typeface="Alexandria" charset="0"/>
                <a:cs typeface="Alexandria" charset="0"/>
              </a:rPr>
              <a:t>المستقبل المهني</a:t>
            </a:r>
          </a:p>
          <a:p>
            <a:pPr algn="ctr"/>
            <a:r>
              <a:rPr lang="ar-EG" sz="2800" b="1">
                <a:latin typeface="Alexandria" charset="0"/>
                <a:cs typeface="Alexandria" charset="0"/>
              </a:rPr>
              <a:t> كفاءات العلاقات العامة الانغماسية</a:t>
            </a:r>
          </a:p>
        </p:txBody>
      </p:sp>
      <p:sp>
        <p:nvSpPr>
          <p:cNvPr id="5" name="Rectangle 4">
            <a:extLst>
              <a:ext uri="{FF2B5EF4-FFF2-40B4-BE49-F238E27FC236}">
                <a16:creationId xmlns:a16="http://schemas.microsoft.com/office/drawing/2014/main" id="{B5B57CC2-8ADF-77A9-D4FB-39333C662EF1}"/>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65D430A-918C-4D3F-E51B-7D759DD236C0}"/>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4D5EFA3-3A7C-BE24-0E3F-55356EE712B5}"/>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0C438D9-D7A2-F88F-16DD-C84B1680B9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2" name="Group 21">
            <a:extLst>
              <a:ext uri="{FF2B5EF4-FFF2-40B4-BE49-F238E27FC236}">
                <a16:creationId xmlns:a16="http://schemas.microsoft.com/office/drawing/2014/main" id="{8F34F62D-270A-4AA5-ABA6-7A86144EE54C}"/>
              </a:ext>
            </a:extLst>
          </p:cNvPr>
          <p:cNvGrpSpPr/>
          <p:nvPr/>
        </p:nvGrpSpPr>
        <p:grpSpPr>
          <a:xfrm>
            <a:off x="557561" y="1731793"/>
            <a:ext cx="10926237" cy="4802563"/>
            <a:chOff x="500658" y="1882280"/>
            <a:chExt cx="5519043" cy="3095525"/>
          </a:xfrm>
        </p:grpSpPr>
        <p:sp>
          <p:nvSpPr>
            <p:cNvPr id="2" name="Shape 3"/>
            <p:cNvSpPr/>
            <p:nvPr/>
          </p:nvSpPr>
          <p:spPr>
            <a:xfrm>
              <a:off x="500658" y="1882280"/>
              <a:ext cx="5519043" cy="3095525"/>
            </a:xfrm>
            <a:prstGeom prst="roundRect">
              <a:avLst>
                <a:gd name="adj" fmla="val 2670"/>
              </a:avLst>
            </a:prstGeom>
            <a:solidFill>
              <a:srgbClr val="3257B8"/>
            </a:solidFill>
            <a:ln/>
          </p:spPr>
          <p:txBody>
            <a:bodyPr/>
            <a:lstStyle/>
            <a:p>
              <a:pPr>
                <a:lnSpc>
                  <a:spcPct val="150000"/>
                </a:lnSpc>
              </a:pPr>
              <a:endParaRPr lang="en-US" sz="1600"/>
            </a:p>
          </p:txBody>
        </p:sp>
        <p:sp>
          <p:nvSpPr>
            <p:cNvPr id="4" name="Text 4"/>
            <p:cNvSpPr/>
            <p:nvPr/>
          </p:nvSpPr>
          <p:spPr>
            <a:xfrm>
              <a:off x="1692969" y="2023169"/>
              <a:ext cx="4174133" cy="238423"/>
            </a:xfrm>
            <a:prstGeom prst="rect">
              <a:avLst/>
            </a:prstGeom>
            <a:noFill/>
            <a:ln/>
          </p:spPr>
          <p:txBody>
            <a:bodyPr wrap="none" lIns="0" tIns="0" rIns="0" bIns="0" rtlCol="0" anchor="t"/>
            <a:lstStyle/>
            <a:p>
              <a:pPr algn="r" rtl="1">
                <a:lnSpc>
                  <a:spcPct val="150000"/>
                </a:lnSpc>
              </a:pPr>
              <a:r>
                <a:rPr lang="en-US" sz="1600" b="1" dirty="0">
                  <a:solidFill>
                    <a:srgbClr val="FFFFFF"/>
                  </a:solidFill>
                  <a:latin typeface="Alexandria Bold" pitchFamily="34" charset="0"/>
                  <a:ea typeface="Alexandria Bold" pitchFamily="34" charset="-122"/>
                  <a:cs typeface="Alexandria Bold" pitchFamily="34" charset="-120"/>
                </a:rPr>
                <a:t>ما الذي يحتاجه ممارس العلاقات العامة الغد؟</a:t>
              </a:r>
              <a:endParaRPr lang="en-US" sz="1600" dirty="0"/>
            </a:p>
          </p:txBody>
        </p:sp>
        <p:sp>
          <p:nvSpPr>
            <p:cNvPr id="8" name="Text 5"/>
            <p:cNvSpPr/>
            <p:nvPr/>
          </p:nvSpPr>
          <p:spPr>
            <a:xfrm>
              <a:off x="653257" y="2402483"/>
              <a:ext cx="5213846" cy="704553"/>
            </a:xfrm>
            <a:prstGeom prst="rect">
              <a:avLst/>
            </a:prstGeom>
            <a:noFill/>
            <a:ln/>
          </p:spPr>
          <p:txBody>
            <a:bodyPr wrap="square" lIns="0" tIns="0" rIns="0" bIns="0" rtlCol="0" anchor="t"/>
            <a:lstStyle/>
            <a:p>
              <a:pPr algn="r" rtl="1">
                <a:lnSpc>
                  <a:spcPct val="150000"/>
                </a:lnSpc>
              </a:pPr>
              <a:r>
                <a:rPr lang="en-US" sz="1600" dirty="0">
                  <a:solidFill>
                    <a:srgbClr val="FFFFFF"/>
                  </a:solidFill>
                  <a:latin typeface="Alexandria" pitchFamily="34" charset="0"/>
                  <a:ea typeface="Alexandria" pitchFamily="34" charset="-122"/>
                  <a:cs typeface="Alexandria" pitchFamily="34" charset="-120"/>
                </a:rPr>
                <a:t>يستدعي مستقبل العلاقات العامة الانغماسية ممارسين يمتلكون مزيجًا فريدًا من الكفاءات التقنية والإبداعية والأخلاقية، بعيدًا عن التخصص الضيق نحو الكفاءة متعددة التخصصات.</a:t>
              </a:r>
              <a:endParaRPr lang="en-US" sz="1600" dirty="0"/>
            </a:p>
          </p:txBody>
        </p:sp>
        <p:sp>
          <p:nvSpPr>
            <p:cNvPr id="9" name="Text 6"/>
            <p:cNvSpPr/>
            <p:nvPr/>
          </p:nvSpPr>
          <p:spPr>
            <a:xfrm>
              <a:off x="653257" y="3233837"/>
              <a:ext cx="5213846" cy="1655663"/>
            </a:xfrm>
            <a:prstGeom prst="rect">
              <a:avLst/>
            </a:prstGeom>
            <a:noFill/>
            <a:ln/>
          </p:spPr>
          <p:txBody>
            <a:bodyPr wrap="square" lIns="0" tIns="0" rIns="0" bIns="0" rtlCol="0" anchor="t"/>
            <a:lstStyle/>
            <a:p>
              <a:pPr marL="285739" indent="-285739" algn="r" rtl="1">
                <a:lnSpc>
                  <a:spcPct val="150000"/>
                </a:lnSpc>
                <a:buSzPct val="100000"/>
                <a:buChar char="•"/>
              </a:pPr>
              <a:r>
                <a:rPr lang="en-US" sz="1600" dirty="0">
                  <a:solidFill>
                    <a:srgbClr val="FFFFFF"/>
                  </a:solidFill>
                  <a:latin typeface="Alexandria" pitchFamily="34" charset="0"/>
                  <a:ea typeface="Alexandria" pitchFamily="34" charset="-122"/>
                  <a:cs typeface="Alexandria" pitchFamily="34" charset="-120"/>
                </a:rPr>
                <a:t>فهم تقني لأدوات AR وVR والميتافيرس</a:t>
              </a:r>
              <a:endParaRPr lang="en-US" sz="1600" dirty="0"/>
            </a:p>
            <a:p>
              <a:pPr marL="285739" indent="-285739" algn="r" rtl="1">
                <a:lnSpc>
                  <a:spcPct val="150000"/>
                </a:lnSpc>
                <a:buSzPct val="100000"/>
                <a:buChar char="•"/>
              </a:pPr>
              <a:r>
                <a:rPr lang="en-US" sz="1600" dirty="0">
                  <a:solidFill>
                    <a:srgbClr val="FFFFFF"/>
                  </a:solidFill>
                  <a:latin typeface="Alexandria" pitchFamily="34" charset="0"/>
                  <a:ea typeface="Alexandria" pitchFamily="34" charset="-122"/>
                  <a:cs typeface="Alexandria" pitchFamily="34" charset="-120"/>
                </a:rPr>
                <a:t>مهارات تصميم التجارب (UX/XR Design)</a:t>
              </a:r>
              <a:endParaRPr lang="en-US" sz="1600" dirty="0"/>
            </a:p>
            <a:p>
              <a:pPr marL="285739" indent="-285739" algn="r" rtl="1">
                <a:lnSpc>
                  <a:spcPct val="150000"/>
                </a:lnSpc>
                <a:buSzPct val="100000"/>
                <a:buChar char="•"/>
              </a:pPr>
              <a:r>
                <a:rPr lang="en-US" sz="1600" dirty="0">
                  <a:solidFill>
                    <a:srgbClr val="FFFFFF"/>
                  </a:solidFill>
                  <a:latin typeface="Alexandria" pitchFamily="34" charset="0"/>
                  <a:ea typeface="Alexandria" pitchFamily="34" charset="-122"/>
                  <a:cs typeface="Alexandria" pitchFamily="34" charset="-120"/>
                </a:rPr>
                <a:t>القدرة على السرد القصصي في الأبعاد الثلاثية</a:t>
              </a:r>
              <a:endParaRPr lang="en-US" sz="1600" dirty="0"/>
            </a:p>
            <a:p>
              <a:pPr marL="285739" indent="-285739" algn="r" rtl="1">
                <a:lnSpc>
                  <a:spcPct val="150000"/>
                </a:lnSpc>
                <a:buSzPct val="100000"/>
                <a:buChar char="•"/>
              </a:pPr>
              <a:r>
                <a:rPr lang="en-US" sz="1600" dirty="0">
                  <a:solidFill>
                    <a:srgbClr val="FFFFFF"/>
                  </a:solidFill>
                  <a:latin typeface="Alexandria" pitchFamily="34" charset="0"/>
                  <a:ea typeface="Alexandria" pitchFamily="34" charset="-122"/>
                  <a:cs typeface="Alexandria" pitchFamily="34" charset="-120"/>
                </a:rPr>
                <a:t>الإلمام بمبادئ التلعيب وعلم النفس السلوكي</a:t>
              </a:r>
              <a:endParaRPr lang="en-US" sz="1600" dirty="0"/>
            </a:p>
            <a:p>
              <a:pPr marL="285739" indent="-285739" algn="r" rtl="1">
                <a:lnSpc>
                  <a:spcPct val="150000"/>
                </a:lnSpc>
                <a:buSzPct val="100000"/>
                <a:buChar char="•"/>
              </a:pPr>
              <a:r>
                <a:rPr lang="en-US" sz="1600" dirty="0">
                  <a:solidFill>
                    <a:srgbClr val="FFFFFF"/>
                  </a:solidFill>
                  <a:latin typeface="Alexandria" pitchFamily="34" charset="0"/>
                  <a:ea typeface="Alexandria" pitchFamily="34" charset="-122"/>
                  <a:cs typeface="Alexandria" pitchFamily="34" charset="-120"/>
                </a:rPr>
                <a:t>كفاءة في تحليل البيانات الانغماسية</a:t>
              </a:r>
              <a:endParaRPr lang="en-US" sz="1600" dirty="0"/>
            </a:p>
            <a:p>
              <a:pPr marL="285739" indent="-285739" algn="r" rtl="1">
                <a:lnSpc>
                  <a:spcPct val="150000"/>
                </a:lnSpc>
                <a:buSzPct val="100000"/>
                <a:buChar char="•"/>
              </a:pPr>
              <a:r>
                <a:rPr lang="en-US" sz="1600" dirty="0">
                  <a:solidFill>
                    <a:srgbClr val="FFFFFF"/>
                  </a:solidFill>
                  <a:latin typeface="Alexandria" pitchFamily="34" charset="0"/>
                  <a:ea typeface="Alexandria" pitchFamily="34" charset="-122"/>
                  <a:cs typeface="Alexandria" pitchFamily="34" charset="-120"/>
                </a:rPr>
                <a:t>الوعي الأخلاقي والحوكمة الرقمية</a:t>
              </a:r>
              <a:endParaRPr lang="en-US" sz="1600" dirty="0"/>
            </a:p>
          </p:txBody>
        </p:sp>
      </p:grpSp>
    </p:spTree>
    <p:extLst>
      <p:ext uri="{BB962C8B-B14F-4D97-AF65-F5344CB8AC3E}">
        <p14:creationId xmlns:p14="http://schemas.microsoft.com/office/powerpoint/2010/main" val="34589905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A46DA2-39D9-5670-E1BA-CF18090EB0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2E40D7-9989-908C-E1B1-33097925C279}"/>
              </a:ext>
            </a:extLst>
          </p:cNvPr>
          <p:cNvSpPr/>
          <p:nvPr/>
        </p:nvSpPr>
        <p:spPr>
          <a:xfrm>
            <a:off x="386576" y="1440060"/>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154B807-C934-552D-A79C-77FBCCA55DCF}"/>
              </a:ext>
            </a:extLst>
          </p:cNvPr>
          <p:cNvSpPr txBox="1"/>
          <p:nvPr/>
        </p:nvSpPr>
        <p:spPr>
          <a:xfrm>
            <a:off x="2751478" y="259277"/>
            <a:ext cx="6927372" cy="954107"/>
          </a:xfrm>
          <a:prstGeom prst="rect">
            <a:avLst/>
          </a:prstGeom>
          <a:noFill/>
        </p:spPr>
        <p:txBody>
          <a:bodyPr wrap="square" rtlCol="0">
            <a:spAutoFit/>
          </a:bodyPr>
          <a:lstStyle/>
          <a:p>
            <a:pPr algn="ctr"/>
            <a:r>
              <a:rPr lang="ar-EG" sz="2800" b="1">
                <a:latin typeface="Alexandria" charset="0"/>
                <a:cs typeface="Alexandria" charset="0"/>
              </a:rPr>
              <a:t>المستقبل المهني</a:t>
            </a:r>
          </a:p>
          <a:p>
            <a:pPr algn="ctr"/>
            <a:r>
              <a:rPr lang="ar-EG" sz="2800" b="1">
                <a:latin typeface="Alexandria" charset="0"/>
                <a:cs typeface="Alexandria" charset="0"/>
              </a:rPr>
              <a:t> كفاءات العلاقات العامة الانغماسية</a:t>
            </a:r>
          </a:p>
        </p:txBody>
      </p:sp>
      <p:sp>
        <p:nvSpPr>
          <p:cNvPr id="5" name="Rectangle 4">
            <a:extLst>
              <a:ext uri="{FF2B5EF4-FFF2-40B4-BE49-F238E27FC236}">
                <a16:creationId xmlns:a16="http://schemas.microsoft.com/office/drawing/2014/main" id="{5AAF21C1-FE1E-957D-D289-D6306371BFA7}"/>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863AFD-A497-1E8E-566D-0DC61FDBC976}"/>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B55EABB-8742-C889-EE25-264CD431781C}"/>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AAB80F6-A7AA-370D-9460-17BC75DF73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3" name="Group 22">
            <a:extLst>
              <a:ext uri="{FF2B5EF4-FFF2-40B4-BE49-F238E27FC236}">
                <a16:creationId xmlns:a16="http://schemas.microsoft.com/office/drawing/2014/main" id="{C1E8560D-ECA3-8E31-B142-0C45E409A22B}"/>
              </a:ext>
            </a:extLst>
          </p:cNvPr>
          <p:cNvGrpSpPr/>
          <p:nvPr/>
        </p:nvGrpSpPr>
        <p:grpSpPr>
          <a:xfrm>
            <a:off x="791737" y="1788992"/>
            <a:ext cx="10603439" cy="4662439"/>
            <a:chOff x="6288583" y="2023169"/>
            <a:chExt cx="5299176" cy="3818136"/>
          </a:xfrm>
        </p:grpSpPr>
        <p:sp>
          <p:nvSpPr>
            <p:cNvPr id="11" name="Text 7"/>
            <p:cNvSpPr/>
            <p:nvPr/>
          </p:nvSpPr>
          <p:spPr>
            <a:xfrm>
              <a:off x="9025632" y="2023169"/>
              <a:ext cx="2562126" cy="238423"/>
            </a:xfrm>
            <a:prstGeom prst="rect">
              <a:avLst/>
            </a:prstGeom>
            <a:noFill/>
            <a:ln/>
          </p:spPr>
          <p:txBody>
            <a:bodyPr wrap="none" lIns="0" tIns="0" rIns="0" bIns="0" rtlCol="0" anchor="t"/>
            <a:lstStyle/>
            <a:p>
              <a:pPr algn="just" rtl="1">
                <a:lnSpc>
                  <a:spcPts val="1875"/>
                </a:lnSpc>
              </a:pPr>
              <a:r>
                <a:rPr lang="en-US" sz="1600" b="1" dirty="0">
                  <a:solidFill>
                    <a:srgbClr val="3257B8"/>
                  </a:solidFill>
                  <a:latin typeface="Alexandria Bold" pitchFamily="34" charset="0"/>
                  <a:ea typeface="Alexandria Bold" pitchFamily="34" charset="-122"/>
                  <a:cs typeface="Alexandria Bold" pitchFamily="34" charset="-120"/>
                </a:rPr>
                <a:t>التخصصات المهنية الجديدة</a:t>
              </a:r>
              <a:endParaRPr lang="en-US" sz="1600" dirty="0"/>
            </a:p>
          </p:txBody>
        </p:sp>
        <p:sp>
          <p:nvSpPr>
            <p:cNvPr id="12" name="Shape 8"/>
            <p:cNvSpPr/>
            <p:nvPr/>
          </p:nvSpPr>
          <p:spPr>
            <a:xfrm>
              <a:off x="9008666" y="2420044"/>
              <a:ext cx="2579093" cy="1640185"/>
            </a:xfrm>
            <a:prstGeom prst="roundRect">
              <a:avLst>
                <a:gd name="adj" fmla="val 3909"/>
              </a:avLst>
            </a:prstGeom>
            <a:solidFill>
              <a:srgbClr val="E9ECF2"/>
            </a:solidFill>
            <a:ln w="7620">
              <a:solidFill>
                <a:srgbClr val="CFD2D8"/>
              </a:solidFill>
              <a:prstDash val="solid"/>
            </a:ln>
          </p:spPr>
          <p:txBody>
            <a:bodyPr/>
            <a:lstStyle/>
            <a:p>
              <a:pPr algn="just"/>
              <a:endParaRPr lang="en-US" sz="1600"/>
            </a:p>
          </p:txBody>
        </p:sp>
        <p:sp>
          <p:nvSpPr>
            <p:cNvPr id="13" name="Text 9"/>
            <p:cNvSpPr/>
            <p:nvPr/>
          </p:nvSpPr>
          <p:spPr>
            <a:xfrm>
              <a:off x="9167614" y="2578993"/>
              <a:ext cx="2261195" cy="476845"/>
            </a:xfrm>
            <a:prstGeom prst="rect">
              <a:avLst/>
            </a:prstGeom>
            <a:noFill/>
            <a:ln/>
          </p:spPr>
          <p:txBody>
            <a:bodyPr wrap="square" lIns="0" tIns="0" rIns="0" bIns="0" rtlCol="0" anchor="t"/>
            <a:lstStyle/>
            <a:p>
              <a:pPr algn="just" rtl="1">
                <a:lnSpc>
                  <a:spcPts val="1875"/>
                </a:lnSpc>
              </a:pPr>
              <a:r>
                <a:rPr lang="en-US" sz="1600" b="1" dirty="0">
                  <a:solidFill>
                    <a:srgbClr val="15213F"/>
                  </a:solidFill>
                  <a:latin typeface="Alexandria Bold" pitchFamily="34" charset="0"/>
                  <a:ea typeface="Alexandria Bold" pitchFamily="34" charset="-122"/>
                  <a:cs typeface="Alexandria Bold" pitchFamily="34" charset="-120"/>
                </a:rPr>
                <a:t>مصمم تجارب العلاقات العامة الانغماسية</a:t>
              </a:r>
              <a:endParaRPr lang="en-US" sz="1600" dirty="0"/>
            </a:p>
          </p:txBody>
        </p:sp>
        <p:sp>
          <p:nvSpPr>
            <p:cNvPr id="14" name="Text 10"/>
            <p:cNvSpPr/>
            <p:nvPr/>
          </p:nvSpPr>
          <p:spPr>
            <a:xfrm>
              <a:off x="9167614" y="3196729"/>
              <a:ext cx="2261195" cy="704553"/>
            </a:xfrm>
            <a:prstGeom prst="rect">
              <a:avLst/>
            </a:prstGeom>
            <a:noFill/>
            <a:ln/>
          </p:spPr>
          <p:txBody>
            <a:bodyPr wrap="square" lIns="0" tIns="0" rIns="0" bIns="0" rtlCol="0" anchor="t"/>
            <a:lstStyle/>
            <a:p>
              <a:pPr algn="just" rtl="1">
                <a:lnSpc>
                  <a:spcPts val="1833"/>
                </a:lnSpc>
              </a:pPr>
              <a:r>
                <a:rPr lang="en-US" sz="1600" dirty="0">
                  <a:solidFill>
                    <a:srgbClr val="15213F"/>
                  </a:solidFill>
                  <a:latin typeface="Alexandria" pitchFamily="34" charset="0"/>
                  <a:ea typeface="Alexandria" pitchFamily="34" charset="-122"/>
                  <a:cs typeface="Alexandria" pitchFamily="34" charset="-120"/>
                </a:rPr>
                <a:t>متخصص في دمج الرواية الاتصالية مع تصميم تجارب XR متكاملة</a:t>
              </a:r>
              <a:endParaRPr lang="en-US" sz="1600" dirty="0"/>
            </a:p>
          </p:txBody>
        </p:sp>
        <p:sp>
          <p:nvSpPr>
            <p:cNvPr id="15" name="Shape 11"/>
            <p:cNvSpPr/>
            <p:nvPr/>
          </p:nvSpPr>
          <p:spPr>
            <a:xfrm>
              <a:off x="6288583" y="2420044"/>
              <a:ext cx="2579192" cy="1640185"/>
            </a:xfrm>
            <a:prstGeom prst="roundRect">
              <a:avLst>
                <a:gd name="adj" fmla="val 3909"/>
              </a:avLst>
            </a:prstGeom>
            <a:solidFill>
              <a:srgbClr val="E9ECF2"/>
            </a:solidFill>
            <a:ln w="7620">
              <a:solidFill>
                <a:srgbClr val="CFD2D8"/>
              </a:solidFill>
              <a:prstDash val="solid"/>
            </a:ln>
          </p:spPr>
          <p:txBody>
            <a:bodyPr/>
            <a:lstStyle/>
            <a:p>
              <a:pPr algn="just"/>
              <a:endParaRPr lang="en-US" sz="1600"/>
            </a:p>
          </p:txBody>
        </p:sp>
        <p:sp>
          <p:nvSpPr>
            <p:cNvPr id="16" name="Text 12"/>
            <p:cNvSpPr/>
            <p:nvPr/>
          </p:nvSpPr>
          <p:spPr>
            <a:xfrm>
              <a:off x="6447532" y="2578993"/>
              <a:ext cx="2261294" cy="476845"/>
            </a:xfrm>
            <a:prstGeom prst="rect">
              <a:avLst/>
            </a:prstGeom>
            <a:noFill/>
            <a:ln/>
          </p:spPr>
          <p:txBody>
            <a:bodyPr wrap="square" lIns="0" tIns="0" rIns="0" bIns="0" rtlCol="0" anchor="t"/>
            <a:lstStyle/>
            <a:p>
              <a:pPr algn="just" rtl="1">
                <a:lnSpc>
                  <a:spcPts val="1875"/>
                </a:lnSpc>
              </a:pPr>
              <a:r>
                <a:rPr lang="en-US" sz="1600" b="1" dirty="0">
                  <a:solidFill>
                    <a:srgbClr val="15213F"/>
                  </a:solidFill>
                  <a:latin typeface="Alexandria Bold" pitchFamily="34" charset="0"/>
                  <a:ea typeface="Alexandria Bold" pitchFamily="34" charset="-122"/>
                  <a:cs typeface="Alexandria Bold" pitchFamily="34" charset="-120"/>
                </a:rPr>
                <a:t>استراتيجي التلعيب المؤسسي</a:t>
              </a:r>
              <a:endParaRPr lang="en-US" sz="1600" dirty="0"/>
            </a:p>
          </p:txBody>
        </p:sp>
        <p:sp>
          <p:nvSpPr>
            <p:cNvPr id="17" name="Text 13"/>
            <p:cNvSpPr/>
            <p:nvPr/>
          </p:nvSpPr>
          <p:spPr>
            <a:xfrm>
              <a:off x="6447532" y="3196729"/>
              <a:ext cx="2261294" cy="704553"/>
            </a:xfrm>
            <a:prstGeom prst="rect">
              <a:avLst/>
            </a:prstGeom>
            <a:noFill/>
            <a:ln/>
          </p:spPr>
          <p:txBody>
            <a:bodyPr wrap="square" lIns="0" tIns="0" rIns="0" bIns="0" rtlCol="0" anchor="t"/>
            <a:lstStyle/>
            <a:p>
              <a:pPr algn="just" rtl="1">
                <a:lnSpc>
                  <a:spcPts val="1833"/>
                </a:lnSpc>
              </a:pPr>
              <a:r>
                <a:rPr lang="en-US" sz="1600" dirty="0">
                  <a:solidFill>
                    <a:srgbClr val="15213F"/>
                  </a:solidFill>
                  <a:latin typeface="Alexandria" pitchFamily="34" charset="0"/>
                  <a:ea typeface="Alexandria" pitchFamily="34" charset="-122"/>
                  <a:cs typeface="Alexandria" pitchFamily="34" charset="-120"/>
                </a:rPr>
                <a:t>خبير في تصميم برامج الولاء والتفاعل المُلعَّبة لجمهور المؤسسة الداخلي والخارجي</a:t>
              </a:r>
              <a:endParaRPr lang="en-US" sz="1600" dirty="0"/>
            </a:p>
          </p:txBody>
        </p:sp>
        <p:sp>
          <p:nvSpPr>
            <p:cNvPr id="18" name="Shape 14"/>
            <p:cNvSpPr/>
            <p:nvPr/>
          </p:nvSpPr>
          <p:spPr>
            <a:xfrm>
              <a:off x="9008666" y="4201120"/>
              <a:ext cx="2579093" cy="1640185"/>
            </a:xfrm>
            <a:prstGeom prst="roundRect">
              <a:avLst>
                <a:gd name="adj" fmla="val 3909"/>
              </a:avLst>
            </a:prstGeom>
            <a:solidFill>
              <a:srgbClr val="E9ECF2"/>
            </a:solidFill>
            <a:ln w="7620">
              <a:solidFill>
                <a:srgbClr val="CFD2D8"/>
              </a:solidFill>
              <a:prstDash val="solid"/>
            </a:ln>
          </p:spPr>
          <p:txBody>
            <a:bodyPr/>
            <a:lstStyle/>
            <a:p>
              <a:pPr algn="just"/>
              <a:endParaRPr lang="en-US" sz="1600"/>
            </a:p>
          </p:txBody>
        </p:sp>
        <p:sp>
          <p:nvSpPr>
            <p:cNvPr id="19" name="Text 15"/>
            <p:cNvSpPr/>
            <p:nvPr/>
          </p:nvSpPr>
          <p:spPr>
            <a:xfrm>
              <a:off x="9176047" y="4360069"/>
              <a:ext cx="2252762" cy="238423"/>
            </a:xfrm>
            <a:prstGeom prst="rect">
              <a:avLst/>
            </a:prstGeom>
            <a:noFill/>
            <a:ln/>
          </p:spPr>
          <p:txBody>
            <a:bodyPr wrap="none" lIns="0" tIns="0" rIns="0" bIns="0" rtlCol="0" anchor="t"/>
            <a:lstStyle/>
            <a:p>
              <a:pPr algn="just" rtl="1">
                <a:lnSpc>
                  <a:spcPts val="1875"/>
                </a:lnSpc>
              </a:pPr>
              <a:r>
                <a:rPr lang="en-US" sz="1600" b="1" dirty="0">
                  <a:solidFill>
                    <a:srgbClr val="15213F"/>
                  </a:solidFill>
                  <a:latin typeface="Alexandria Bold" pitchFamily="34" charset="0"/>
                  <a:ea typeface="Alexandria Bold" pitchFamily="34" charset="-122"/>
                  <a:cs typeface="Alexandria Bold" pitchFamily="34" charset="-120"/>
                </a:rPr>
                <a:t>مدير علاقات الميتافيرس</a:t>
              </a:r>
              <a:endParaRPr lang="en-US" sz="1600" dirty="0"/>
            </a:p>
          </p:txBody>
        </p:sp>
        <p:sp>
          <p:nvSpPr>
            <p:cNvPr id="20" name="Text 16"/>
            <p:cNvSpPr/>
            <p:nvPr/>
          </p:nvSpPr>
          <p:spPr>
            <a:xfrm>
              <a:off x="9167614" y="4739382"/>
              <a:ext cx="2261195" cy="704553"/>
            </a:xfrm>
            <a:prstGeom prst="rect">
              <a:avLst/>
            </a:prstGeom>
            <a:noFill/>
            <a:ln/>
          </p:spPr>
          <p:txBody>
            <a:bodyPr wrap="square" lIns="0" tIns="0" rIns="0" bIns="0" rtlCol="0" anchor="t"/>
            <a:lstStyle/>
            <a:p>
              <a:pPr algn="just" rtl="1">
                <a:lnSpc>
                  <a:spcPts val="1833"/>
                </a:lnSpc>
              </a:pPr>
              <a:r>
                <a:rPr lang="en-US" sz="1600" dirty="0">
                  <a:solidFill>
                    <a:srgbClr val="15213F"/>
                  </a:solidFill>
                  <a:latin typeface="Alexandria" pitchFamily="34" charset="0"/>
                  <a:ea typeface="Alexandria" pitchFamily="34" charset="-122"/>
                  <a:cs typeface="Alexandria" pitchFamily="34" charset="-120"/>
                </a:rPr>
                <a:t>مسؤول عن حضور العلامة وسمعتها في بيئات الميتافيرس المتعددة</a:t>
              </a:r>
              <a:endParaRPr lang="en-US" sz="1600" dirty="0"/>
            </a:p>
          </p:txBody>
        </p:sp>
        <p:sp>
          <p:nvSpPr>
            <p:cNvPr id="21" name="Shape 17"/>
            <p:cNvSpPr/>
            <p:nvPr/>
          </p:nvSpPr>
          <p:spPr>
            <a:xfrm>
              <a:off x="6288583" y="4201120"/>
              <a:ext cx="2579192" cy="1640185"/>
            </a:xfrm>
            <a:prstGeom prst="roundRect">
              <a:avLst>
                <a:gd name="adj" fmla="val 3909"/>
              </a:avLst>
            </a:prstGeom>
            <a:solidFill>
              <a:srgbClr val="E9ECF2"/>
            </a:solidFill>
            <a:ln w="7620">
              <a:solidFill>
                <a:srgbClr val="CFD2D8"/>
              </a:solidFill>
              <a:prstDash val="solid"/>
            </a:ln>
          </p:spPr>
          <p:txBody>
            <a:bodyPr/>
            <a:lstStyle/>
            <a:p>
              <a:pPr algn="just"/>
              <a:endParaRPr lang="en-US" sz="1600"/>
            </a:p>
          </p:txBody>
        </p:sp>
        <p:sp>
          <p:nvSpPr>
            <p:cNvPr id="24" name="Text 18"/>
            <p:cNvSpPr/>
            <p:nvPr/>
          </p:nvSpPr>
          <p:spPr>
            <a:xfrm>
              <a:off x="6447532" y="4360069"/>
              <a:ext cx="2261294" cy="476845"/>
            </a:xfrm>
            <a:prstGeom prst="rect">
              <a:avLst/>
            </a:prstGeom>
            <a:noFill/>
            <a:ln/>
          </p:spPr>
          <p:txBody>
            <a:bodyPr wrap="square" lIns="0" tIns="0" rIns="0" bIns="0" rtlCol="0" anchor="t"/>
            <a:lstStyle/>
            <a:p>
              <a:pPr algn="just" rtl="1">
                <a:lnSpc>
                  <a:spcPts val="1875"/>
                </a:lnSpc>
              </a:pPr>
              <a:r>
                <a:rPr lang="en-US" sz="1600" b="1" dirty="0">
                  <a:solidFill>
                    <a:srgbClr val="15213F"/>
                  </a:solidFill>
                  <a:latin typeface="Alexandria Bold" pitchFamily="34" charset="0"/>
                  <a:ea typeface="Alexandria Bold" pitchFamily="34" charset="-122"/>
                  <a:cs typeface="Alexandria Bold" pitchFamily="34" charset="-120"/>
                </a:rPr>
                <a:t>محلل بيانات التجارب الانغماسية</a:t>
              </a:r>
              <a:endParaRPr lang="en-US" sz="1600" dirty="0"/>
            </a:p>
          </p:txBody>
        </p:sp>
        <p:sp>
          <p:nvSpPr>
            <p:cNvPr id="26" name="Text 19"/>
            <p:cNvSpPr/>
            <p:nvPr/>
          </p:nvSpPr>
          <p:spPr>
            <a:xfrm>
              <a:off x="6447532" y="4977805"/>
              <a:ext cx="2261294" cy="704553"/>
            </a:xfrm>
            <a:prstGeom prst="rect">
              <a:avLst/>
            </a:prstGeom>
            <a:noFill/>
            <a:ln/>
          </p:spPr>
          <p:txBody>
            <a:bodyPr wrap="square" lIns="0" tIns="0" rIns="0" bIns="0" rtlCol="0" anchor="t"/>
            <a:lstStyle/>
            <a:p>
              <a:pPr algn="just" rtl="1">
                <a:lnSpc>
                  <a:spcPts val="1833"/>
                </a:lnSpc>
              </a:pPr>
              <a:r>
                <a:rPr lang="en-US" sz="1600" dirty="0">
                  <a:solidFill>
                    <a:srgbClr val="15213F"/>
                  </a:solidFill>
                  <a:latin typeface="Alexandria" pitchFamily="34" charset="0"/>
                  <a:ea typeface="Alexandria" pitchFamily="34" charset="-122"/>
                  <a:cs typeface="Alexandria" pitchFamily="34" charset="-120"/>
                </a:rPr>
                <a:t>متخصص في تحويل بيانات التفاعل الانغماسي إلى رؤى استراتيجية قابلة للتنفيذ</a:t>
              </a:r>
              <a:endParaRPr lang="en-US" sz="1600" dirty="0"/>
            </a:p>
          </p:txBody>
        </p:sp>
      </p:grpSp>
    </p:spTree>
    <p:extLst>
      <p:ext uri="{BB962C8B-B14F-4D97-AF65-F5344CB8AC3E}">
        <p14:creationId xmlns:p14="http://schemas.microsoft.com/office/powerpoint/2010/main" val="1784771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680B93-40D3-6967-2296-9D55461ED2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21F8AF-8A7F-2AD0-ECFA-431FECD7C72C}"/>
              </a:ext>
            </a:extLst>
          </p:cNvPr>
          <p:cNvSpPr/>
          <p:nvPr/>
        </p:nvSpPr>
        <p:spPr>
          <a:xfrm>
            <a:off x="367991" y="1428231"/>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46DFD47-793E-8FA9-C35B-919C9336FD33}"/>
              </a:ext>
            </a:extLst>
          </p:cNvPr>
          <p:cNvSpPr txBox="1"/>
          <p:nvPr/>
        </p:nvSpPr>
        <p:spPr>
          <a:xfrm>
            <a:off x="2697343" y="514290"/>
            <a:ext cx="6597412" cy="523220"/>
          </a:xfrm>
          <a:prstGeom prst="rect">
            <a:avLst/>
          </a:prstGeom>
          <a:noFill/>
        </p:spPr>
        <p:txBody>
          <a:bodyPr wrap="square" rtlCol="0">
            <a:spAutoFit/>
          </a:bodyPr>
          <a:lstStyle/>
          <a:p>
            <a:pPr algn="ctr"/>
            <a:r>
              <a:rPr lang="ar-EG" sz="2800" b="1">
                <a:latin typeface="Alexandria" charset="0"/>
                <a:cs typeface="Alexandria" charset="0"/>
              </a:rPr>
              <a:t>أدوات لانشاء محتوى خاص بالتلعيب </a:t>
            </a:r>
          </a:p>
        </p:txBody>
      </p:sp>
      <p:sp>
        <p:nvSpPr>
          <p:cNvPr id="5" name="Rectangle 4">
            <a:extLst>
              <a:ext uri="{FF2B5EF4-FFF2-40B4-BE49-F238E27FC236}">
                <a16:creationId xmlns:a16="http://schemas.microsoft.com/office/drawing/2014/main" id="{209E41B0-92EA-6FD2-3A4C-61B6C9159E67}"/>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2F98E41-9634-F83B-A3BB-5A933AB1E292}"/>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9A724F8-792E-DBC3-C41F-77506B7A5F5F}"/>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11B5595-7847-1B41-C234-2216B2FB04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612A6E7-80F7-236B-9D81-55824D83BE86}"/>
              </a:ext>
            </a:extLst>
          </p:cNvPr>
          <p:cNvSpPr txBox="1"/>
          <p:nvPr/>
        </p:nvSpPr>
        <p:spPr>
          <a:xfrm>
            <a:off x="682082" y="1516947"/>
            <a:ext cx="10827835" cy="5036700"/>
          </a:xfrm>
          <a:prstGeom prst="rect">
            <a:avLst/>
          </a:prstGeom>
          <a:noFill/>
        </p:spPr>
        <p:txBody>
          <a:bodyPr wrap="square" rtlCol="0">
            <a:spAutoFit/>
          </a:bodyPr>
          <a:lstStyle/>
          <a:p>
            <a:pPr algn="just" rtl="1">
              <a:lnSpc>
                <a:spcPct val="150000"/>
              </a:lnSpc>
            </a:pPr>
            <a:r>
              <a:rPr lang="en-US" sz="2000" b="1">
                <a:solidFill>
                  <a:schemeClr val="accent1"/>
                </a:solidFill>
                <a:latin typeface="Alexandria" pitchFamily="2" charset="-78"/>
                <a:cs typeface="Alexandria" pitchFamily="2" charset="-78"/>
              </a:rPr>
              <a:t>Kahoot</a:t>
            </a:r>
            <a:endParaRPr lang="ar-EG" sz="2000" b="1">
              <a:solidFill>
                <a:schemeClr val="accent1"/>
              </a:solidFill>
              <a:latin typeface="Alexandria" pitchFamily="2" charset="-78"/>
              <a:cs typeface="Alexandria" pitchFamily="2" charset="-78"/>
            </a:endParaRPr>
          </a:p>
          <a:p>
            <a:pPr algn="just" rtl="1">
              <a:lnSpc>
                <a:spcPct val="150000"/>
              </a:lnSpc>
            </a:pPr>
            <a:r>
              <a:rPr lang="ar-EG" sz="1600">
                <a:latin typeface="Alexandria" pitchFamily="2" charset="-78"/>
                <a:cs typeface="Alexandria" pitchFamily="2" charset="-78"/>
              </a:rPr>
              <a:t>تُعد </a:t>
            </a:r>
            <a:r>
              <a:rPr lang="en-US" sz="1600">
                <a:latin typeface="Alexandria" pitchFamily="2" charset="-78"/>
                <a:cs typeface="Alexandria" pitchFamily="2" charset="-78"/>
              </a:rPr>
              <a:t>Kahoot </a:t>
            </a:r>
            <a:r>
              <a:rPr lang="ar-EG" sz="1600">
                <a:latin typeface="Alexandria" pitchFamily="2" charset="-78"/>
                <a:cs typeface="Alexandria" pitchFamily="2" charset="-78"/>
              </a:rPr>
              <a:t>من أكثر الأدوات استخدامًا في المسابقات التفاعلية المباشرة، وهي مناسبة جدًا للفعاليات، المؤتمرات، الندوات، وحملات التوعية التي ترغب المؤسسة من خلالها في جذب انتباه الجمهور بطريقة حماسية. تقوم الفكرة على إعداد أسئلة قصيرة متعددة الخيارات، ثم يشارك الجمهور عبر الهواتف أو الحواسيب، وتحسب المنصة النقاط بحسب السرعة والدقة. وتفيد هذه الأداة في العلاقات العامة لأنها تحول الرسائل التعريفية أو التوعوية إلى تجربة تنافسية ممتعة، كما تساعد على رفع الانتباه وترسيخ المعلومات وزيادة الحضور الذهني للعلامة أو المؤسسة.</a:t>
            </a:r>
          </a:p>
          <a:p>
            <a:pPr algn="just" rtl="1">
              <a:lnSpc>
                <a:spcPct val="150000"/>
              </a:lnSpc>
            </a:pPr>
            <a:endParaRPr lang="ar-EG" sz="1600">
              <a:latin typeface="Alexandria" pitchFamily="2" charset="-78"/>
              <a:cs typeface="Alexandria" pitchFamily="2" charset="-78"/>
            </a:endParaRPr>
          </a:p>
          <a:p>
            <a:pPr algn="just" rtl="1">
              <a:lnSpc>
                <a:spcPct val="150000"/>
              </a:lnSpc>
            </a:pPr>
            <a:r>
              <a:rPr lang="en-US" sz="2000" b="1">
                <a:solidFill>
                  <a:schemeClr val="accent1"/>
                </a:solidFill>
                <a:latin typeface="Alexandria" pitchFamily="2" charset="-78"/>
                <a:cs typeface="Alexandria" pitchFamily="2" charset="-78"/>
              </a:rPr>
              <a:t>Quizizz</a:t>
            </a:r>
            <a:endParaRPr lang="ar-EG" sz="2000" b="1">
              <a:solidFill>
                <a:schemeClr val="accent1"/>
              </a:solidFill>
              <a:latin typeface="Alexandria" pitchFamily="2" charset="-78"/>
              <a:cs typeface="Alexandria" pitchFamily="2" charset="-78"/>
            </a:endParaRPr>
          </a:p>
          <a:p>
            <a:pPr algn="just" rtl="1">
              <a:lnSpc>
                <a:spcPct val="150000"/>
              </a:lnSpc>
            </a:pPr>
            <a:r>
              <a:rPr lang="ar-EG" sz="1600">
                <a:latin typeface="Alexandria" pitchFamily="2" charset="-78"/>
                <a:cs typeface="Alexandria" pitchFamily="2" charset="-78"/>
              </a:rPr>
              <a:t>تتشابه </a:t>
            </a:r>
            <a:r>
              <a:rPr lang="en-US" sz="1600">
                <a:latin typeface="Alexandria" pitchFamily="2" charset="-78"/>
                <a:cs typeface="Alexandria" pitchFamily="2" charset="-78"/>
              </a:rPr>
              <a:t>Quizizz </a:t>
            </a:r>
            <a:r>
              <a:rPr lang="ar-EG" sz="1600">
                <a:latin typeface="Alexandria" pitchFamily="2" charset="-78"/>
                <a:cs typeface="Alexandria" pitchFamily="2" charset="-78"/>
              </a:rPr>
              <a:t>مع </a:t>
            </a:r>
            <a:r>
              <a:rPr lang="en-US" sz="1600">
                <a:latin typeface="Alexandria" pitchFamily="2" charset="-78"/>
                <a:cs typeface="Alexandria" pitchFamily="2" charset="-78"/>
              </a:rPr>
              <a:t>Kahoot، </a:t>
            </a:r>
            <a:r>
              <a:rPr lang="ar-EG" sz="1600">
                <a:latin typeface="Alexandria" pitchFamily="2" charset="-78"/>
                <a:cs typeface="Alexandria" pitchFamily="2" charset="-78"/>
              </a:rPr>
              <a:t>لكنها تمنح مرونة أكبر لأنها تناسب التفاعل الفوري وغير الفوري معًا، أي يمكن استخدامها أثناء اللقاء المباشر أو إرسالها للجمهور ليشارك في وقت لاحق. وهذه الميزة تجعلها مناسبة للحملات الرقمية، وللأنشطة التعليمية والتثقيفية، ولبرامج التفاعل مع جمهور المؤسسة عبر الإنترنت. كما تسمح </a:t>
            </a:r>
            <a:r>
              <a:rPr lang="en-US" sz="1600">
                <a:latin typeface="Alexandria" pitchFamily="2" charset="-78"/>
                <a:cs typeface="Alexandria" pitchFamily="2" charset="-78"/>
              </a:rPr>
              <a:t>Quizizz </a:t>
            </a:r>
            <a:r>
              <a:rPr lang="ar-EG" sz="1600">
                <a:latin typeface="Alexandria" pitchFamily="2" charset="-78"/>
                <a:cs typeface="Alexandria" pitchFamily="2" charset="-78"/>
              </a:rPr>
              <a:t>بإدخال عناصر مثل النقاط، الترتيب، التغذية الراجعة الفورية، والصور، وهو ما يجعلها أداة جيدة لتقديم رسائل العلاقات العامة بطريقة سهلة ومنظمة وتنافسية.</a:t>
            </a:r>
            <a:endParaRPr lang="en-US" sz="1600">
              <a:latin typeface="Alexandria" pitchFamily="2" charset="-78"/>
              <a:cs typeface="Alexandria" pitchFamily="2" charset="-78"/>
            </a:endParaRPr>
          </a:p>
        </p:txBody>
      </p:sp>
    </p:spTree>
    <p:extLst>
      <p:ext uri="{BB962C8B-B14F-4D97-AF65-F5344CB8AC3E}">
        <p14:creationId xmlns:p14="http://schemas.microsoft.com/office/powerpoint/2010/main" val="40571860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E29D48-27D3-58C3-89E5-67C73386D2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2A105E-7287-CCC4-1DF0-AA3B8C07D1E1}"/>
              </a:ext>
            </a:extLst>
          </p:cNvPr>
          <p:cNvSpPr/>
          <p:nvPr/>
        </p:nvSpPr>
        <p:spPr>
          <a:xfrm>
            <a:off x="367991" y="1428231"/>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13E9A0D-B25C-6496-2BEE-BD8BB4AE0201}"/>
              </a:ext>
            </a:extLst>
          </p:cNvPr>
          <p:cNvSpPr txBox="1"/>
          <p:nvPr/>
        </p:nvSpPr>
        <p:spPr>
          <a:xfrm>
            <a:off x="2697343" y="514290"/>
            <a:ext cx="6597412" cy="523220"/>
          </a:xfrm>
          <a:prstGeom prst="rect">
            <a:avLst/>
          </a:prstGeom>
          <a:noFill/>
        </p:spPr>
        <p:txBody>
          <a:bodyPr wrap="square" rtlCol="0">
            <a:spAutoFit/>
          </a:bodyPr>
          <a:lstStyle/>
          <a:p>
            <a:pPr algn="ctr"/>
            <a:r>
              <a:rPr lang="ar-EG" sz="2800" b="1">
                <a:latin typeface="Alexandria" charset="0"/>
                <a:cs typeface="Alexandria" charset="0"/>
              </a:rPr>
              <a:t>أدوات لانشاء محتوى خاص بالتلعيب </a:t>
            </a:r>
          </a:p>
        </p:txBody>
      </p:sp>
      <p:sp>
        <p:nvSpPr>
          <p:cNvPr id="5" name="Rectangle 4">
            <a:extLst>
              <a:ext uri="{FF2B5EF4-FFF2-40B4-BE49-F238E27FC236}">
                <a16:creationId xmlns:a16="http://schemas.microsoft.com/office/drawing/2014/main" id="{E3549D18-2792-7BE1-5058-300FD55548E3}"/>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E79B0F-CDCA-7640-21F7-0517942EF6B9}"/>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0661FD2-A91C-FE86-881B-4D1890121A79}"/>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9F06CAF-B152-9622-DA08-EFA6568F8D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9AC486E-3EC7-D7AE-7E8C-10D2C66CFA3A}"/>
              </a:ext>
            </a:extLst>
          </p:cNvPr>
          <p:cNvSpPr txBox="1"/>
          <p:nvPr/>
        </p:nvSpPr>
        <p:spPr>
          <a:xfrm>
            <a:off x="682082" y="1516947"/>
            <a:ext cx="10827835" cy="4667368"/>
          </a:xfrm>
          <a:prstGeom prst="rect">
            <a:avLst/>
          </a:prstGeom>
          <a:noFill/>
        </p:spPr>
        <p:txBody>
          <a:bodyPr wrap="square" rtlCol="0">
            <a:spAutoFit/>
          </a:bodyPr>
          <a:lstStyle/>
          <a:p>
            <a:pPr algn="just" rtl="1">
              <a:lnSpc>
                <a:spcPct val="150000"/>
              </a:lnSpc>
            </a:pPr>
            <a:r>
              <a:rPr lang="en-US" sz="2000" b="1">
                <a:solidFill>
                  <a:schemeClr val="accent1"/>
                </a:solidFill>
                <a:latin typeface="Alexandria" pitchFamily="2" charset="-78"/>
                <a:cs typeface="Alexandria" pitchFamily="2" charset="-78"/>
              </a:rPr>
              <a:t>Mentimeter</a:t>
            </a:r>
            <a:endParaRPr lang="ar-EG" sz="2000" b="1">
              <a:solidFill>
                <a:schemeClr val="accent1"/>
              </a:solidFill>
              <a:latin typeface="Alexandria" pitchFamily="2" charset="-78"/>
              <a:cs typeface="Alexandria" pitchFamily="2" charset="-78"/>
            </a:endParaRPr>
          </a:p>
          <a:p>
            <a:pPr algn="just" rtl="1">
              <a:lnSpc>
                <a:spcPct val="150000"/>
              </a:lnSpc>
            </a:pPr>
            <a:r>
              <a:rPr lang="ar-EG" sz="1600">
                <a:latin typeface="Alexandria" pitchFamily="2" charset="-78"/>
                <a:cs typeface="Alexandria" pitchFamily="2" charset="-78"/>
              </a:rPr>
              <a:t>تُستخدم </a:t>
            </a:r>
            <a:r>
              <a:rPr lang="en-US" sz="1600">
                <a:latin typeface="Alexandria" pitchFamily="2" charset="-78"/>
                <a:cs typeface="Alexandria" pitchFamily="2" charset="-78"/>
              </a:rPr>
              <a:t>Mentimeter </a:t>
            </a:r>
            <a:r>
              <a:rPr lang="ar-EG" sz="1600">
                <a:latin typeface="Alexandria" pitchFamily="2" charset="-78"/>
                <a:cs typeface="Alexandria" pitchFamily="2" charset="-78"/>
              </a:rPr>
              <a:t> لإضفاء قدر كبير من التفاعل المباشر داخل العروض التقديمية، إذ تتيح إنشاء تصويتات فورية، أسئلة مفتوحة، سحابات كلمات، واستجابات لحظية من الجمهور. وهي مناسبة جدًا للعلاقات العامة في المؤتمرات، اللقاءات الجماهيرية، وورش العمل، لأنها تمنح الحضور دورًا فعليًا داخل العرض بدل الاكتفاء بالاستماع. ومن منظور التلعيب، يمكن توظيفها في خلق جو من المشاركة والتحدي الخفيف، كأن يُطلب من الجمهور اختيار أفضل فكرة، أو الإجابة السريعة عن سؤال، أو المساهمة بكلمة تعبّر عن انطباعهم عن الحملة أو المؤسسة.</a:t>
            </a:r>
          </a:p>
          <a:p>
            <a:pPr algn="just" rtl="1">
              <a:lnSpc>
                <a:spcPct val="150000"/>
              </a:lnSpc>
            </a:pPr>
            <a:r>
              <a:rPr lang="en-US" sz="2000" b="1">
                <a:solidFill>
                  <a:schemeClr val="accent1"/>
                </a:solidFill>
                <a:latin typeface="Alexandria" pitchFamily="2" charset="-78"/>
                <a:cs typeface="Alexandria" pitchFamily="2" charset="-78"/>
              </a:rPr>
              <a:t>Genially</a:t>
            </a:r>
            <a:endParaRPr lang="ar-EG" sz="2000" b="1">
              <a:solidFill>
                <a:schemeClr val="accent1"/>
              </a:solidFill>
              <a:latin typeface="Alexandria" pitchFamily="2" charset="-78"/>
              <a:cs typeface="Alexandria" pitchFamily="2" charset="-78"/>
            </a:endParaRPr>
          </a:p>
          <a:p>
            <a:pPr algn="just" rtl="1">
              <a:lnSpc>
                <a:spcPct val="150000"/>
              </a:lnSpc>
            </a:pPr>
            <a:r>
              <a:rPr lang="ar-EG" sz="1600">
                <a:latin typeface="Alexandria" pitchFamily="2" charset="-78"/>
                <a:cs typeface="Alexandria" pitchFamily="2" charset="-78"/>
              </a:rPr>
              <a:t>تُعد </a:t>
            </a:r>
            <a:r>
              <a:rPr lang="en-US" sz="1600">
                <a:latin typeface="Alexandria" pitchFamily="2" charset="-78"/>
                <a:cs typeface="Alexandria" pitchFamily="2" charset="-78"/>
              </a:rPr>
              <a:t>Genially </a:t>
            </a:r>
            <a:r>
              <a:rPr lang="ar-EG" sz="1600">
                <a:latin typeface="Alexandria" pitchFamily="2" charset="-78"/>
                <a:cs typeface="Alexandria" pitchFamily="2" charset="-78"/>
              </a:rPr>
              <a:t> من أفضل الأدوات لصناعة محتوى تفاعلي غني بصريًا، إذ تسمح بإنشاء عروض، صور، خرائط، إنفوغراف، ومسارات تفاعلية قابلة للنقر، ويمكن أن تشبه تجربة اللعبة أو المغامرة الرقمية. وهذه الأداة مهمة في العلاقات العامة الانغماسية لأنها تساعد على بناء تجربة اتصالية لا تقتصر على عرض المعلومات، بل تدفع الجمهور إلى الاستكشاف والتفاعل واتخاذ القرار. ويمكن استخدامها مثلًا لتصميم قصة تفاعلية عن المؤسسة، أو جولة رقمية في خدماتها، أو تحديات متسلسلة تقود الجمهور لاكتشاف الرسالة الاتصالية خطوة بخطوة.</a:t>
            </a:r>
            <a:endParaRPr lang="en-US" sz="1600">
              <a:latin typeface="Alexandria" pitchFamily="2" charset="-78"/>
              <a:cs typeface="Alexandria" pitchFamily="2" charset="-78"/>
            </a:endParaRPr>
          </a:p>
        </p:txBody>
      </p:sp>
    </p:spTree>
    <p:extLst>
      <p:ext uri="{BB962C8B-B14F-4D97-AF65-F5344CB8AC3E}">
        <p14:creationId xmlns:p14="http://schemas.microsoft.com/office/powerpoint/2010/main" val="7741850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0B1154-73F7-4A18-5A62-F421BFDF7F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51189C-A7B8-E2C0-CA8F-36A548A510AD}"/>
              </a:ext>
            </a:extLst>
          </p:cNvPr>
          <p:cNvSpPr/>
          <p:nvPr/>
        </p:nvSpPr>
        <p:spPr>
          <a:xfrm>
            <a:off x="386576" y="1444094"/>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AF47F35-7220-114B-056E-41C524CFDE8F}"/>
              </a:ext>
            </a:extLst>
          </p:cNvPr>
          <p:cNvSpPr txBox="1"/>
          <p:nvPr/>
        </p:nvSpPr>
        <p:spPr>
          <a:xfrm>
            <a:off x="3724507" y="514915"/>
            <a:ext cx="4787104" cy="523220"/>
          </a:xfrm>
          <a:prstGeom prst="rect">
            <a:avLst/>
          </a:prstGeom>
          <a:noFill/>
        </p:spPr>
        <p:txBody>
          <a:bodyPr wrap="square" rtlCol="0">
            <a:spAutoFit/>
          </a:bodyPr>
          <a:lstStyle/>
          <a:p>
            <a:pPr algn="ctr"/>
            <a:r>
              <a:rPr lang="ar-EG" sz="2800" b="1">
                <a:latin typeface="Alexandria" charset="0"/>
                <a:cs typeface="Alexandria" charset="0"/>
              </a:rPr>
              <a:t>الخاتمة</a:t>
            </a:r>
          </a:p>
        </p:txBody>
      </p:sp>
      <p:sp>
        <p:nvSpPr>
          <p:cNvPr id="5" name="Rectangle 4">
            <a:extLst>
              <a:ext uri="{FF2B5EF4-FFF2-40B4-BE49-F238E27FC236}">
                <a16:creationId xmlns:a16="http://schemas.microsoft.com/office/drawing/2014/main" id="{063123C3-D711-E2BE-1B3C-7F178E5639B7}"/>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D818A3-F60D-9095-4218-08E5A8C0B43B}"/>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41B3380-7794-2283-BED9-76B4D8EA3C20}"/>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4DCCE08-F07B-91ED-A9A0-CB225652E0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2"/>
          <p:cNvSpPr/>
          <p:nvPr/>
        </p:nvSpPr>
        <p:spPr>
          <a:xfrm>
            <a:off x="5280867" y="1687335"/>
            <a:ext cx="5800880" cy="266721"/>
          </a:xfrm>
          <a:prstGeom prst="rect">
            <a:avLst/>
          </a:prstGeom>
          <a:noFill/>
          <a:ln/>
        </p:spPr>
        <p:txBody>
          <a:bodyPr wrap="none" lIns="0" tIns="0" rIns="0" bIns="0" rtlCol="0" anchor="t"/>
          <a:lstStyle/>
          <a:p>
            <a:pPr marL="0" indent="0" algn="r" rtl="1">
              <a:lnSpc>
                <a:spcPts val="2300"/>
              </a:lnSpc>
              <a:buNone/>
            </a:pPr>
            <a:r>
              <a:rPr lang="en-US" sz="1800" b="1" dirty="0">
                <a:solidFill>
                  <a:srgbClr val="FFFFFF"/>
                </a:solidFill>
                <a:latin typeface="Alexandria Bold" pitchFamily="34" charset="0"/>
                <a:ea typeface="Alexandria Bold" pitchFamily="34" charset="-122"/>
                <a:cs typeface="Alexandria Bold" pitchFamily="34" charset="-120"/>
              </a:rPr>
              <a:t>أبرز ما تعلمناه في هذه المحاضرة</a:t>
            </a:r>
            <a:endParaRPr lang="en-US" sz="1800" dirty="0"/>
          </a:p>
        </p:txBody>
      </p:sp>
      <p:sp>
        <p:nvSpPr>
          <p:cNvPr id="9" name="TextBox 8">
            <a:extLst>
              <a:ext uri="{FF2B5EF4-FFF2-40B4-BE49-F238E27FC236}">
                <a16:creationId xmlns:a16="http://schemas.microsoft.com/office/drawing/2014/main" id="{AFFFB7FC-8748-A546-EEAC-B264DA846190}"/>
              </a:ext>
            </a:extLst>
          </p:cNvPr>
          <p:cNvSpPr txBox="1"/>
          <p:nvPr/>
        </p:nvSpPr>
        <p:spPr>
          <a:xfrm>
            <a:off x="635620" y="1687335"/>
            <a:ext cx="10983951" cy="4482702"/>
          </a:xfrm>
          <a:prstGeom prst="rect">
            <a:avLst/>
          </a:prstGeom>
          <a:noFill/>
        </p:spPr>
        <p:txBody>
          <a:bodyPr wrap="square" rtlCol="0">
            <a:spAutoFit/>
          </a:bodyPr>
          <a:lstStyle/>
          <a:p>
            <a:pPr algn="just" rtl="1">
              <a:lnSpc>
                <a:spcPct val="150000"/>
              </a:lnSpc>
            </a:pPr>
            <a:r>
              <a:rPr lang="ar-EG" sz="1600">
                <a:latin typeface="Alexandria" pitchFamily="2" charset="-78"/>
                <a:cs typeface="Alexandria" pitchFamily="2" charset="-78"/>
              </a:rPr>
              <a:t>في ختام هذه المحاضرة، يتضح أن العلاقات العامة الانغماسية لم تعد تقوم على منطق الاتصال التقليدي القائم على نقل الرسالة فحسب، بل أصبحت ترتكز على بناء تجربة يعيشها الجمهور ويتفاعل معها بصورة مباشرة ووجدانية. ومن هنا برزت تقنيات الواقع المعزّز والواقع الافتراضي والميتافيرس بوصفها أدوات متكاملة، يختلف توظيفها بحسب الهدف الاتصالي وطبيعة الجمهور والسياق المهني. </a:t>
            </a:r>
          </a:p>
          <a:p>
            <a:pPr algn="just" rtl="1">
              <a:lnSpc>
                <a:spcPct val="150000"/>
              </a:lnSpc>
            </a:pPr>
            <a:r>
              <a:rPr lang="ar-EG" sz="1600">
                <a:latin typeface="Alexandria" pitchFamily="2" charset="-78"/>
                <a:cs typeface="Alexandria" pitchFamily="2" charset="-78"/>
              </a:rPr>
              <a:t>كما أن التلعيب أثبت فاعليته لأنه يتجاوز حدود الترفيه إلى تفعيل دوافع نفسية عميقة ترتبط بالكفاءة والاستقلالية والانتماء، بما يجعل التفاعل أكثر استدامة وتأثيرًا.وفي ضوء ذلك، فإن مستقبل العلاقات العامة يتجه نحو مزيد من التخصص في تصميم التجارب الرقمية، وتحليل سلوك الجمهور، وإدارة التفاعل داخل البيئات الافتراضية، مع بروز وظائف جديدة ستفرضها التحولات التقنية المتسارعة.</a:t>
            </a:r>
          </a:p>
          <a:p>
            <a:pPr algn="just" rtl="1">
              <a:lnSpc>
                <a:spcPct val="150000"/>
              </a:lnSpc>
            </a:pPr>
            <a:r>
              <a:rPr lang="ar-EG" sz="1600">
                <a:latin typeface="Alexandria" pitchFamily="2" charset="-78"/>
                <a:cs typeface="Alexandria" pitchFamily="2" charset="-78"/>
              </a:rPr>
              <a:t> غير أن هذا المستقبل لا يمكن أن يُبنى بصورة مهنية رصينة إلا إذا اقترن بوعي أخلاقي وقانوني يحكم استخدام هذه الأدوات ويضبط حدودها. ولعل أهم ما نخرج به من هذه المحاضرة هو أن نجاح العلاقات العامة في المرحلة المقبلة لن يعتمد فقط على امتلاك التكنولوجيا، بل على حسن توظيفها، واختيار الأدوات المناسبة للتلعيب والتفاعل، وتحويل الاتصال من مجرد رسالة إلى تجربة ذات معنى وقيمة وأثر.</a:t>
            </a:r>
          </a:p>
        </p:txBody>
      </p:sp>
    </p:spTree>
    <p:extLst>
      <p:ext uri="{BB962C8B-B14F-4D97-AF65-F5344CB8AC3E}">
        <p14:creationId xmlns:p14="http://schemas.microsoft.com/office/powerpoint/2010/main" val="31089533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569A63-FFC2-26E3-1046-289277D41A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E9BF68-C418-1FE9-A055-9404D5CA308F}"/>
              </a:ext>
            </a:extLst>
          </p:cNvPr>
          <p:cNvSpPr/>
          <p:nvPr/>
        </p:nvSpPr>
        <p:spPr>
          <a:xfrm>
            <a:off x="367991" y="1428231"/>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F3944D-73A3-14C7-3D1F-42D8D57E5965}"/>
              </a:ext>
            </a:extLst>
          </p:cNvPr>
          <p:cNvSpPr txBox="1"/>
          <p:nvPr/>
        </p:nvSpPr>
        <p:spPr>
          <a:xfrm>
            <a:off x="3724507" y="514915"/>
            <a:ext cx="4787104" cy="523220"/>
          </a:xfrm>
          <a:prstGeom prst="rect">
            <a:avLst/>
          </a:prstGeom>
          <a:noFill/>
        </p:spPr>
        <p:txBody>
          <a:bodyPr wrap="square" rtlCol="0">
            <a:spAutoFit/>
          </a:bodyPr>
          <a:lstStyle/>
          <a:p>
            <a:pPr algn="ctr"/>
            <a:r>
              <a:rPr lang="ar-EG" sz="2800" b="1">
                <a:latin typeface="Alexandria" charset="0"/>
                <a:cs typeface="Alexandria" charset="0"/>
              </a:rPr>
              <a:t>قائمة المراجع</a:t>
            </a:r>
          </a:p>
        </p:txBody>
      </p:sp>
      <p:sp>
        <p:nvSpPr>
          <p:cNvPr id="5" name="Rectangle 4">
            <a:extLst>
              <a:ext uri="{FF2B5EF4-FFF2-40B4-BE49-F238E27FC236}">
                <a16:creationId xmlns:a16="http://schemas.microsoft.com/office/drawing/2014/main" id="{0ECFF457-A389-D91F-2B74-44B9E0871EC8}"/>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114B1B-D408-5255-87C6-280CFBFA7B2F}"/>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0ACF889-8637-FECA-9660-6A6A814F3C05}"/>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15AA461-8BAF-5DF2-3549-EF45C500C1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892D6C9-947E-21C4-8EA9-B4B29FF6EBE2}"/>
              </a:ext>
            </a:extLst>
          </p:cNvPr>
          <p:cNvSpPr txBox="1"/>
          <p:nvPr/>
        </p:nvSpPr>
        <p:spPr>
          <a:xfrm>
            <a:off x="908792" y="1694985"/>
            <a:ext cx="10342788" cy="4852034"/>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1600">
                <a:latin typeface="Alexandria" pitchFamily="2" charset="-78"/>
                <a:cs typeface="Alexandria" pitchFamily="2" charset="-78"/>
              </a:rPr>
              <a:t>Deterding, S., Dixon, D., Khaled, R., &amp; Nacke, L. E. (2011). From game design elements to gamefulness: Defining gamification. In </a:t>
            </a:r>
            <a:r>
              <a:rPr lang="en-US" sz="1600" i="1">
                <a:latin typeface="Alexandria" pitchFamily="2" charset="-78"/>
                <a:cs typeface="Alexandria" pitchFamily="2" charset="-78"/>
              </a:rPr>
              <a:t>Proceedings of the 15th International Academic MindTrek Conference: Envisioning Future Media Environments</a:t>
            </a:r>
            <a:r>
              <a:rPr lang="en-US" sz="1600">
                <a:latin typeface="Alexandria" pitchFamily="2" charset="-78"/>
                <a:cs typeface="Alexandria" pitchFamily="2" charset="-78"/>
              </a:rPr>
              <a:t> (pp. 9–15). ACM. </a:t>
            </a:r>
            <a:r>
              <a:rPr lang="en-US" sz="1600">
                <a:latin typeface="Alexandria" pitchFamily="2" charset="-78"/>
                <a:cs typeface="Alexandria" pitchFamily="2" charset="-78"/>
                <a:hlinkClick r:id="rId3"/>
              </a:rPr>
              <a:t>https://doi.org/10.1145/2181037.2181040</a:t>
            </a:r>
            <a:r>
              <a:rPr lang="en-US" sz="1600">
                <a:latin typeface="Alexandria" pitchFamily="2" charset="-78"/>
                <a:cs typeface="Alexandria" pitchFamily="2" charset="-78"/>
              </a:rPr>
              <a:t> </a:t>
            </a:r>
          </a:p>
          <a:p>
            <a:pPr marL="285750" indent="-285750" algn="just">
              <a:lnSpc>
                <a:spcPct val="150000"/>
              </a:lnSpc>
              <a:buFont typeface="Arial" panose="020B0604020202020204" pitchFamily="34" charset="0"/>
              <a:buChar char="•"/>
            </a:pPr>
            <a:r>
              <a:rPr lang="en-US" sz="1600">
                <a:latin typeface="Alexandria" pitchFamily="2" charset="-78"/>
                <a:cs typeface="Alexandria" pitchFamily="2" charset="-78"/>
              </a:rPr>
              <a:t>Hamari, J., Koivisto, J., &amp; Sarsa, H. (2014). Does gamification work? A literature review of empirical studies on gamification. In </a:t>
            </a:r>
            <a:r>
              <a:rPr lang="en-US" sz="1600" i="1">
                <a:latin typeface="Alexandria" pitchFamily="2" charset="-78"/>
                <a:cs typeface="Alexandria" pitchFamily="2" charset="-78"/>
              </a:rPr>
              <a:t>2014 47th Hawaii International Conference on System Sciences</a:t>
            </a:r>
            <a:r>
              <a:rPr lang="en-US" sz="1600">
                <a:latin typeface="Alexandria" pitchFamily="2" charset="-78"/>
                <a:cs typeface="Alexandria" pitchFamily="2" charset="-78"/>
              </a:rPr>
              <a:t> (pp. 3025–3034). IEEE. </a:t>
            </a:r>
            <a:r>
              <a:rPr lang="en-US" sz="1600">
                <a:latin typeface="Alexandria" pitchFamily="2" charset="-78"/>
                <a:cs typeface="Alexandria" pitchFamily="2" charset="-78"/>
                <a:hlinkClick r:id="rId4"/>
              </a:rPr>
              <a:t>https://doi.org/10.1109/HICSS.2014.377</a:t>
            </a:r>
            <a:r>
              <a:rPr lang="en-US" sz="1600">
                <a:latin typeface="Alexandria" pitchFamily="2" charset="-78"/>
                <a:cs typeface="Alexandria" pitchFamily="2" charset="-78"/>
              </a:rPr>
              <a:t> </a:t>
            </a:r>
          </a:p>
          <a:p>
            <a:pPr marL="285750" indent="-285750" algn="just">
              <a:lnSpc>
                <a:spcPct val="150000"/>
              </a:lnSpc>
              <a:buFont typeface="Arial" panose="020B0604020202020204" pitchFamily="34" charset="0"/>
              <a:buChar char="•"/>
            </a:pPr>
            <a:r>
              <a:rPr lang="en-US" sz="1600">
                <a:latin typeface="Alexandria" pitchFamily="2" charset="-78"/>
                <a:cs typeface="Alexandria" pitchFamily="2" charset="-78"/>
              </a:rPr>
              <a:t>Koivisto, J., &amp; Hamari, J. (2019). The rise of motivational information systems: A review of gamification research. </a:t>
            </a:r>
            <a:r>
              <a:rPr lang="en-US" sz="1600" i="1">
                <a:latin typeface="Alexandria" pitchFamily="2" charset="-78"/>
                <a:cs typeface="Alexandria" pitchFamily="2" charset="-78"/>
              </a:rPr>
              <a:t>International Journal of Information Management, 45</a:t>
            </a:r>
            <a:r>
              <a:rPr lang="en-US" sz="1600">
                <a:latin typeface="Alexandria" pitchFamily="2" charset="-78"/>
                <a:cs typeface="Alexandria" pitchFamily="2" charset="-78"/>
              </a:rPr>
              <a:t>, 191–210. </a:t>
            </a:r>
            <a:r>
              <a:rPr lang="en-US" sz="1600">
                <a:latin typeface="Alexandria" pitchFamily="2" charset="-78"/>
                <a:cs typeface="Alexandria" pitchFamily="2" charset="-78"/>
                <a:hlinkClick r:id="rId5"/>
              </a:rPr>
              <a:t>https://doi.org/10.1016/j.ijinfomgt.2018.10.013</a:t>
            </a:r>
            <a:r>
              <a:rPr lang="en-US" sz="1600">
                <a:latin typeface="Alexandria" pitchFamily="2" charset="-78"/>
                <a:cs typeface="Alexandria" pitchFamily="2" charset="-78"/>
              </a:rPr>
              <a:t> </a:t>
            </a:r>
          </a:p>
          <a:p>
            <a:pPr marL="285750" indent="-285750" algn="just">
              <a:lnSpc>
                <a:spcPct val="150000"/>
              </a:lnSpc>
              <a:buFont typeface="Arial" panose="020B0604020202020204" pitchFamily="34" charset="0"/>
              <a:buChar char="•"/>
            </a:pPr>
            <a:r>
              <a:rPr lang="en-US" sz="1600">
                <a:latin typeface="Alexandria" pitchFamily="2" charset="-78"/>
                <a:cs typeface="Alexandria" pitchFamily="2" charset="-78"/>
              </a:rPr>
              <a:t>Du, Z., Liu, J., &amp; Wang, T. (2022). Augmented reality marketing: A systematic literature review and an agenda for future inquiry. </a:t>
            </a:r>
            <a:r>
              <a:rPr lang="en-US" sz="1600" i="1">
                <a:latin typeface="Alexandria" pitchFamily="2" charset="-78"/>
                <a:cs typeface="Alexandria" pitchFamily="2" charset="-78"/>
              </a:rPr>
              <a:t>Frontiers in Psychology, 13</a:t>
            </a:r>
            <a:r>
              <a:rPr lang="en-US" sz="1600">
                <a:latin typeface="Alexandria" pitchFamily="2" charset="-78"/>
                <a:cs typeface="Alexandria" pitchFamily="2" charset="-78"/>
              </a:rPr>
              <a:t>, Article 925963. https://doi.org/10.3389/fpsyg.2022.925963 </a:t>
            </a:r>
          </a:p>
        </p:txBody>
      </p:sp>
    </p:spTree>
    <p:extLst>
      <p:ext uri="{BB962C8B-B14F-4D97-AF65-F5344CB8AC3E}">
        <p14:creationId xmlns:p14="http://schemas.microsoft.com/office/powerpoint/2010/main" val="41996654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DCB94-4325-7E02-F6FD-EB3A6B963D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A0C1A4-58B0-5E5C-68F3-1624521E56C0}"/>
              </a:ext>
            </a:extLst>
          </p:cNvPr>
          <p:cNvSpPr/>
          <p:nvPr/>
        </p:nvSpPr>
        <p:spPr>
          <a:xfrm>
            <a:off x="367991" y="1428231"/>
            <a:ext cx="11418848" cy="5240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C5C92B0-2D66-7C9B-4784-5ED1D2C48F3C}"/>
              </a:ext>
            </a:extLst>
          </p:cNvPr>
          <p:cNvSpPr txBox="1"/>
          <p:nvPr/>
        </p:nvSpPr>
        <p:spPr>
          <a:xfrm>
            <a:off x="3724507" y="514915"/>
            <a:ext cx="4787104" cy="523220"/>
          </a:xfrm>
          <a:prstGeom prst="rect">
            <a:avLst/>
          </a:prstGeom>
          <a:noFill/>
        </p:spPr>
        <p:txBody>
          <a:bodyPr wrap="square" rtlCol="0">
            <a:spAutoFit/>
          </a:bodyPr>
          <a:lstStyle/>
          <a:p>
            <a:pPr algn="ctr"/>
            <a:r>
              <a:rPr lang="ar-EG" sz="2800" b="1">
                <a:latin typeface="Alexandria" charset="0"/>
                <a:cs typeface="Alexandria" charset="0"/>
              </a:rPr>
              <a:t>قائمة المراجع</a:t>
            </a:r>
          </a:p>
        </p:txBody>
      </p:sp>
      <p:sp>
        <p:nvSpPr>
          <p:cNvPr id="5" name="Rectangle 4">
            <a:extLst>
              <a:ext uri="{FF2B5EF4-FFF2-40B4-BE49-F238E27FC236}">
                <a16:creationId xmlns:a16="http://schemas.microsoft.com/office/drawing/2014/main" id="{F9DD0937-3586-5C11-7C2B-70896B2A4970}"/>
              </a:ext>
            </a:extLst>
          </p:cNvPr>
          <p:cNvSpPr/>
          <p:nvPr/>
        </p:nvSpPr>
        <p:spPr>
          <a:xfrm>
            <a:off x="908792" y="3236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8C6FE3-C25F-AA56-1140-457D8435757D}"/>
              </a:ext>
            </a:extLst>
          </p:cNvPr>
          <p:cNvSpPr txBox="1"/>
          <p:nvPr/>
        </p:nvSpPr>
        <p:spPr>
          <a:xfrm>
            <a:off x="1014212" y="40656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BEBBC01-0729-3BBA-E8C3-6940B4604602}"/>
              </a:ext>
            </a:extLst>
          </p:cNvPr>
          <p:cNvSpPr txBox="1"/>
          <p:nvPr/>
        </p:nvSpPr>
        <p:spPr>
          <a:xfrm>
            <a:off x="1241600" y="74859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9</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CB08741-1EC3-1281-C578-CCBE222D52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60F179B-D862-EE43-1235-BDA3AFBEC9AE}"/>
              </a:ext>
            </a:extLst>
          </p:cNvPr>
          <p:cNvSpPr txBox="1"/>
          <p:nvPr/>
        </p:nvSpPr>
        <p:spPr>
          <a:xfrm>
            <a:off x="908792" y="1694985"/>
            <a:ext cx="10342788" cy="4482702"/>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1600">
                <a:latin typeface="Alexandria" pitchFamily="2" charset="-78"/>
                <a:cs typeface="Alexandria" pitchFamily="2" charset="-78"/>
              </a:rPr>
              <a:t>Varelas, S. (2022). Virtual immersive platforms as a strategic innovative destination marketing tool in the COVID-19 era. Sustainability, 14(19), Article 12867. </a:t>
            </a:r>
            <a:r>
              <a:rPr lang="en-US" sz="1600">
                <a:latin typeface="Alexandria" pitchFamily="2" charset="-78"/>
                <a:cs typeface="Alexandria" pitchFamily="2" charset="-78"/>
                <a:hlinkClick r:id="rId3"/>
              </a:rPr>
              <a:t>https://doi.org/10.3390/su141912867</a:t>
            </a:r>
            <a:endParaRPr lang="ar-EG" sz="1600">
              <a:latin typeface="Alexandria" pitchFamily="2" charset="-78"/>
              <a:cs typeface="Alexandria" pitchFamily="2" charset="-78"/>
            </a:endParaRPr>
          </a:p>
          <a:p>
            <a:pPr marL="285750" indent="-285750" algn="just">
              <a:lnSpc>
                <a:spcPct val="150000"/>
              </a:lnSpc>
              <a:buFont typeface="Arial" panose="020B0604020202020204" pitchFamily="34" charset="0"/>
              <a:buChar char="•"/>
            </a:pPr>
            <a:r>
              <a:rPr lang="en-US" sz="1600">
                <a:latin typeface="Alexandria" pitchFamily="2" charset="-78"/>
                <a:cs typeface="Alexandria" pitchFamily="2" charset="-78"/>
              </a:rPr>
              <a:t>Cañete Sanz, L., &amp; De La Hera, T. (2023). What we do not know about advergames: A literature review. Frontiers in Communication, 8, Article 1155899</a:t>
            </a:r>
            <a:r>
              <a:rPr lang="ar-EG" sz="1600">
                <a:latin typeface="Alexandria" pitchFamily="2" charset="-78"/>
                <a:cs typeface="Alexandria" pitchFamily="2" charset="-78"/>
              </a:rPr>
              <a:t>: </a:t>
            </a:r>
            <a:r>
              <a:rPr lang="en-US" sz="1600">
                <a:latin typeface="Alexandria" pitchFamily="2" charset="-78"/>
                <a:cs typeface="Alexandria" pitchFamily="2" charset="-78"/>
                <a:hlinkClick r:id="rId4"/>
              </a:rPr>
              <a:t>https://doi.org/10.3389/fcomm.2023.1155899</a:t>
            </a:r>
            <a:endParaRPr lang="ar-EG" sz="1600">
              <a:latin typeface="Alexandria" pitchFamily="2" charset="-78"/>
              <a:cs typeface="Alexandria" pitchFamily="2" charset="-78"/>
            </a:endParaRPr>
          </a:p>
          <a:p>
            <a:pPr marL="285750" indent="-285750" algn="just">
              <a:lnSpc>
                <a:spcPct val="150000"/>
              </a:lnSpc>
              <a:buFont typeface="Arial" panose="020B0604020202020204" pitchFamily="34" charset="0"/>
              <a:buChar char="•"/>
            </a:pPr>
            <a:r>
              <a:rPr lang="en-US" sz="1600">
                <a:latin typeface="Alexandria" pitchFamily="2" charset="-78"/>
                <a:cs typeface="Alexandria" pitchFamily="2" charset="-78"/>
              </a:rPr>
              <a:t>Santos, P. M., Dias, J. M., &amp; Bairrada, C. M. (2024). Gamification in marketing: Insights on current and future research directions based on a bibliometric and theories, contexts, characteristics and methodologies analysis. Heliyon, 10(11), e32047. </a:t>
            </a:r>
            <a:r>
              <a:rPr lang="en-US" sz="1600">
                <a:latin typeface="Alexandria" pitchFamily="2" charset="-78"/>
                <a:cs typeface="Alexandria" pitchFamily="2" charset="-78"/>
                <a:hlinkClick r:id="rId5"/>
              </a:rPr>
              <a:t>https://doi.org/10.1016/j.heliyon.2024.e32047</a:t>
            </a:r>
            <a:endParaRPr lang="ar-EG" sz="1600">
              <a:latin typeface="Alexandria" pitchFamily="2" charset="-78"/>
              <a:cs typeface="Alexandria" pitchFamily="2" charset="-78"/>
            </a:endParaRPr>
          </a:p>
          <a:p>
            <a:pPr marL="285750" indent="-285750" algn="just">
              <a:lnSpc>
                <a:spcPct val="150000"/>
              </a:lnSpc>
              <a:buFont typeface="Arial" panose="020B0604020202020204" pitchFamily="34" charset="0"/>
              <a:buChar char="•"/>
            </a:pPr>
            <a:r>
              <a:rPr lang="en-US" sz="1600">
                <a:latin typeface="Alexandria" pitchFamily="2" charset="-78"/>
                <a:cs typeface="Alexandria" pitchFamily="2" charset="-78"/>
              </a:rPr>
              <a:t>Wangwatcharakul, C., Panchuen, K., Chomphut, B., Ratchawongsa, R., &amp; Chonlarpatsittikul, A. (2024). Developing public relations media on the metaverse platform for enhancing engagement by using virtual learning. Journal of Information Science Research and Practice, 42(4), 70–87. </a:t>
            </a:r>
            <a:r>
              <a:rPr lang="en-US" sz="1600">
                <a:latin typeface="Alexandria" pitchFamily="2" charset="-78"/>
                <a:cs typeface="Alexandria" pitchFamily="2" charset="-78"/>
                <a:hlinkClick r:id="rId6"/>
              </a:rPr>
              <a:t>https://doi.org/10.14456/jiskku.2024.29</a:t>
            </a:r>
            <a:r>
              <a:rPr lang="ar-EG" sz="1600">
                <a:latin typeface="Alexandria" pitchFamily="2" charset="-78"/>
                <a:cs typeface="Alexandria" pitchFamily="2" charset="-78"/>
              </a:rPr>
              <a:t> </a:t>
            </a:r>
            <a:endParaRPr lang="en-US" sz="1600">
              <a:latin typeface="Alexandria" pitchFamily="2" charset="-78"/>
              <a:cs typeface="Alexandria" pitchFamily="2" charset="-78"/>
            </a:endParaRPr>
          </a:p>
        </p:txBody>
      </p:sp>
    </p:spTree>
    <p:extLst>
      <p:ext uri="{BB962C8B-B14F-4D97-AF65-F5344CB8AC3E}">
        <p14:creationId xmlns:p14="http://schemas.microsoft.com/office/powerpoint/2010/main" val="1095923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49A27871-B487-45C2-A409-1216790ACAEE}"/>
</file>

<file path=docProps/app.xml><?xml version="1.0" encoding="utf-8"?>
<Properties xmlns="http://schemas.openxmlformats.org/officeDocument/2006/extended-properties" xmlns:vt="http://schemas.openxmlformats.org/officeDocument/2006/docPropsVTypes">
  <TotalTime>331</TotalTime>
  <Words>4745</Words>
  <Application>Microsoft Office PowerPoint</Application>
  <PresentationFormat>Widescreen</PresentationFormat>
  <Paragraphs>382</Paragraphs>
  <Slides>42</Slides>
  <Notes>2</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42</vt:i4>
      </vt:variant>
    </vt:vector>
  </HeadingPairs>
  <TitlesOfParts>
    <vt:vector size="52" baseType="lpstr">
      <vt:lpstr>Alexandria</vt:lpstr>
      <vt:lpstr>Alexandria Bold</vt:lpstr>
      <vt:lpstr>Alexandria Light</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14</cp:revision>
  <dcterms:created xsi:type="dcterms:W3CDTF">2023-04-29T09:08:00Z</dcterms:created>
  <dcterms:modified xsi:type="dcterms:W3CDTF">2026-04-09T06:01:23Z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