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ink/ink1.xml" ContentType="application/inkml+xml"/>
  <Override PartName="/ppt/ink/ink2.xml" ContentType="application/inkml+xml"/>
  <Override PartName="/ppt/notesSlides/notesSlide2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480" r:id="rId2"/>
    <p:sldId id="482" r:id="rId3"/>
    <p:sldId id="276" r:id="rId4"/>
    <p:sldId id="638" r:id="rId5"/>
    <p:sldId id="643" r:id="rId6"/>
    <p:sldId id="670" r:id="rId7"/>
    <p:sldId id="671" r:id="rId8"/>
    <p:sldId id="672" r:id="rId9"/>
    <p:sldId id="673" r:id="rId10"/>
    <p:sldId id="674" r:id="rId11"/>
    <p:sldId id="675" r:id="rId12"/>
    <p:sldId id="676" r:id="rId13"/>
    <p:sldId id="677" r:id="rId14"/>
    <p:sldId id="678" r:id="rId15"/>
    <p:sldId id="679" r:id="rId16"/>
    <p:sldId id="680" r:id="rId17"/>
    <p:sldId id="681" r:id="rId18"/>
    <p:sldId id="682" r:id="rId19"/>
    <p:sldId id="683" r:id="rId20"/>
    <p:sldId id="684" r:id="rId21"/>
    <p:sldId id="685" r:id="rId22"/>
    <p:sldId id="686" r:id="rId23"/>
    <p:sldId id="644" r:id="rId24"/>
    <p:sldId id="645" r:id="rId25"/>
    <p:sldId id="646" r:id="rId26"/>
    <p:sldId id="647" r:id="rId27"/>
    <p:sldId id="648" r:id="rId28"/>
    <p:sldId id="649" r:id="rId29"/>
    <p:sldId id="687" r:id="rId30"/>
    <p:sldId id="688" r:id="rId31"/>
    <p:sldId id="689" r:id="rId32"/>
    <p:sldId id="691" r:id="rId33"/>
    <p:sldId id="690" r:id="rId34"/>
    <p:sldId id="692" r:id="rId35"/>
    <p:sldId id="650" r:id="rId36"/>
    <p:sldId id="639" r:id="rId37"/>
    <p:sldId id="640" r:id="rId38"/>
    <p:sldId id="641" r:id="rId39"/>
    <p:sldId id="642" r:id="rId40"/>
    <p:sldId id="693" r:id="rId41"/>
    <p:sldId id="694" r:id="rId42"/>
    <p:sldId id="695" r:id="rId43"/>
    <p:sldId id="696" r:id="rId44"/>
    <p:sldId id="697" r:id="rId45"/>
    <p:sldId id="698" r:id="rId46"/>
    <p:sldId id="718" r:id="rId47"/>
    <p:sldId id="699" r:id="rId48"/>
    <p:sldId id="704" r:id="rId49"/>
    <p:sldId id="716" r:id="rId50"/>
    <p:sldId id="705" r:id="rId51"/>
    <p:sldId id="706" r:id="rId52"/>
    <p:sldId id="707" r:id="rId53"/>
    <p:sldId id="708" r:id="rId54"/>
    <p:sldId id="709" r:id="rId55"/>
    <p:sldId id="710" r:id="rId56"/>
    <p:sldId id="711" r:id="rId57"/>
    <p:sldId id="712" r:id="rId58"/>
    <p:sldId id="713" r:id="rId59"/>
    <p:sldId id="714" r:id="rId60"/>
    <p:sldId id="715" r:id="rId61"/>
    <p:sldId id="717"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76"/>
            <p14:sldId id="638"/>
            <p14:sldId id="643"/>
            <p14:sldId id="670"/>
            <p14:sldId id="671"/>
            <p14:sldId id="672"/>
            <p14:sldId id="673"/>
            <p14:sldId id="674"/>
            <p14:sldId id="675"/>
            <p14:sldId id="676"/>
            <p14:sldId id="677"/>
            <p14:sldId id="678"/>
            <p14:sldId id="679"/>
            <p14:sldId id="680"/>
            <p14:sldId id="681"/>
            <p14:sldId id="682"/>
            <p14:sldId id="683"/>
            <p14:sldId id="684"/>
            <p14:sldId id="685"/>
            <p14:sldId id="686"/>
            <p14:sldId id="644"/>
            <p14:sldId id="645"/>
            <p14:sldId id="646"/>
            <p14:sldId id="647"/>
            <p14:sldId id="648"/>
            <p14:sldId id="649"/>
            <p14:sldId id="687"/>
            <p14:sldId id="688"/>
            <p14:sldId id="689"/>
            <p14:sldId id="691"/>
            <p14:sldId id="690"/>
            <p14:sldId id="692"/>
            <p14:sldId id="650"/>
            <p14:sldId id="639"/>
            <p14:sldId id="640"/>
            <p14:sldId id="641"/>
            <p14:sldId id="642"/>
            <p14:sldId id="693"/>
            <p14:sldId id="694"/>
            <p14:sldId id="695"/>
            <p14:sldId id="696"/>
            <p14:sldId id="697"/>
            <p14:sldId id="698"/>
            <p14:sldId id="718"/>
            <p14:sldId id="699"/>
            <p14:sldId id="704"/>
            <p14:sldId id="716"/>
            <p14:sldId id="705"/>
            <p14:sldId id="706"/>
            <p14:sldId id="707"/>
            <p14:sldId id="708"/>
            <p14:sldId id="709"/>
            <p14:sldId id="710"/>
            <p14:sldId id="711"/>
          </p14:sldIdLst>
        </p14:section>
        <p14:section name="Untitled Section" id="{2F6AD2C2-46A9-4BC4-94FF-3A698A8E8EFB}">
          <p14:sldIdLst>
            <p14:sldId id="712"/>
            <p14:sldId id="713"/>
            <p14:sldId id="714"/>
            <p14:sldId id="715"/>
            <p14:sldId id="71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037" autoAdjust="0"/>
  </p:normalViewPr>
  <p:slideViewPr>
    <p:cSldViewPr snapToGrid="0">
      <p:cViewPr>
        <p:scale>
          <a:sx n="81" d="100"/>
          <a:sy n="81" d="100"/>
        </p:scale>
        <p:origin x="84" y="2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23:09.595"/>
    </inkml:context>
    <inkml:brush xml:id="br0">
      <inkml:brushProperty name="width" value="0.05" units="cm"/>
      <inkml:brushProperty name="height" value="0.05" units="cm"/>
      <inkml:brushProperty name="color" value="#E71224"/>
    </inkml:brush>
  </inkml:definitions>
  <inkml:trace contextRef="#ctx0" brushRef="#br0">0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23:10.906"/>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24.877"/>
    </inkml:context>
    <inkml:brush xml:id="br0">
      <inkml:brushProperty name="width" value="0.05" units="cm"/>
      <inkml:brushProperty name="height" value="0.05" units="cm"/>
      <inkml:brushProperty name="color" value="#E71224"/>
    </inkml:brush>
  </inkml:definitions>
  <inkml:trace contextRef="#ctx0" brushRef="#br0">2427 1 24575,'-18'5'0,"1"1"0,0 1 0,0 1 0,1 0 0,-17 12 0,-75 58 0,81-58 0,-125 99 0,5 7 0,6 5 0,-157 190 0,-531 802 0,650-878 0,-234 245 0,403-480 0,6-10 0,10-23 0,-5 20 0,90-251 0,42-146 0,-132 396 0,2-6 0,-1 0 0,0 1 0,0-2 0,-1 1 0,-1 0 0,1 0 0,-2-11 0,-11 76 0,-30 386 0,33-315 0,6-88 0,-2 20 0,2 0 0,7 91 0,-3-145 0,-1 0 0,1 0 0,-1 0 0,1-1 0,1 1 0,-1 0 0,0 0 0,1-1 0,0 1 0,3 5 0,-3-8 0,-1 1 0,1-1 0,-1 0 0,0 0 0,1 0 0,0 0 0,-1 0 0,1 0 0,0-1 0,-1 1 0,1 0 0,0-1 0,0 1 0,-1-1 0,1 0 0,0 0 0,0 0 0,0 0 0,0 0 0,0 0 0,-1 0 0,1 0 0,0-1 0,0 1 0,2-2 0,37-11 0,0-2 0,-1-2 0,65-38 0,-56 28 0,-14 8 86,147-74-1537,-127 67-5375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27.250"/>
    </inkml:context>
    <inkml:brush xml:id="br0">
      <inkml:brushProperty name="width" value="0.05" units="cm"/>
      <inkml:brushProperty name="height" value="0.05" units="cm"/>
      <inkml:brushProperty name="color" value="#E71224"/>
    </inkml:brush>
  </inkml:definitions>
  <inkml:trace contextRef="#ctx0" brushRef="#br0">1 6200 24575,'71'-57'0,"131"-148"0,-13-17 0,-108 124 0,857-1094 0,-902 1144 0,1031-1364 0,-94 296 0,65 63 0,-914 932 0,286-295 0,-404 411 0,17-20 0,-22 24 0,-1 0 0,1 0 0,0 0 0,0 0 0,-1 0 0,1 0 0,-1 0 0,1 0 0,-1 0 0,1 0 0,-1 0 0,1-1 0,-1 1 0,0 0 0,0 0 0,0 0 0,0-1 0,0 1 0,0 0 0,0-2 0,0 3 0,-1-1 0,1 0 0,-1 1 0,1-1 0,-1 1 0,1-1 0,-1 1 0,0-1 0,1 1 0,-1-1 0,0 1 0,1 0 0,-1-1 0,0 1 0,1 0 0,-1 0 0,0-1 0,0 1 0,1 0 0,-1 0 0,0 0 0,0 0 0,0 0 0,-22 2 0,21-2 0,-39 8 0,1 1 0,-65 24 0,-73 42 0,160-67 0,-131 64 0,3 7 0,-155 112 0,265-169 0,34-23 0,7-5 0,54-46 0,564-427 0,-481 393 0,-112 70 0,0 2 0,59-19 0,-82 31 0,0 0 0,0 1 0,1-1 0,-1 1 0,1 1 0,-1-1 0,1 1 0,7 1 0,-13 0 0,-1-1 0,1 1 0,0-1 0,0 1 0,0 0 0,0-1 0,-1 1 0,1 0 0,0 0 0,-1 0 0,1 0 0,-1 1 0,1-1 0,-1 0 0,0 1 0,1-1 0,-1 1 0,0-1 0,0 1 0,0 0 0,0-1 0,0 1 0,0 0 0,-1 0 0,1-1 0,-1 1 0,1 0 0,-1 0 0,1 0 0,-1 0 0,0 0 0,0 0 0,0 0 0,0 0 0,-1 3 0,-5 52 0,-18 74 0,3-25 0,-23 303-1365,43-381-5461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29.476"/>
    </inkml:context>
    <inkml:brush xml:id="br0">
      <inkml:brushProperty name="width" value="0.05" units="cm"/>
      <inkml:brushProperty name="height" value="0.05" units="cm"/>
      <inkml:brushProperty name="color" value="#E71224"/>
    </inkml:brush>
  </inkml:definitions>
  <inkml:trace contextRef="#ctx0" brushRef="#br0">1281 0 24575,'-5'2'0,"0"-1"0,0 1 0,-1 0 0,1 0 0,0 1 0,1 0 0,-1 0 0,1 0 0,-1 0 0,-3 5 0,2-4 0,-10 10 0,0 1 0,1 0 0,1 1 0,0 1 0,2 0 0,-1 1 0,2 0 0,-10 22 0,-63 165 0,81-195 0,-129 406 0,19 10 0,30-108 0,-314 1235 0,383-1488 0,-3 15 0,-3 0 0,-35 87 0,40-143 0,15-23 0,0-1 0,0 0 0,-1 0 0,1 1 0,0-1 0,0 0 0,-1 0 0,1 1 0,0-1 0,-1 0 0,1 0 0,0 0 0,-1 0 0,1 0 0,0 0 0,-1 1 0,1-1 0,0 0 0,-1 0 0,1 0 0,-1 0 0,1 0 0,0 0 0,-1 0 0,0-1 0,1 1 0,-1-1 0,0 1 0,1-1 0,-1 0 0,0 1 0,1-1 0,-1 0 0,1 1 0,-1-1 0,1 0 0,-1 0 0,1 0 0,0 1 0,-1-1 0,1-2 0,-12-38 0,3 0 0,-7-59 0,5 27 0,1 7 0,-4-22 0,-28-92 0,42 179 0,-13-37 0,7 30 0,4 27 0,35 523 0,-22-391 0,-11-148 0,0 0 0,1-1 0,-1 1 0,1 0 0,-1 0 0,1 0 0,0 0 0,2 2 0,-3-4 0,0-1 0,1 1 0,-1-1 0,1 1 0,-1-1 0,1 0 0,-1 1 0,1-1 0,-1 0 0,1 1 0,0-1 0,-1 0 0,1 0 0,-1 1 0,1-1 0,0 0 0,-1 0 0,1 0 0,0 0 0,-1 0 0,1 0 0,-1 0 0,1 0 0,0 0 0,-1 0 0,1 0 0,0 0 0,-1-1 0,1 1 0,-1 0 0,1 0 0,0-1 0,-1 1 0,1 0 0,-1-1 0,1 1 0,-1 0 0,1-1 0,-1 1 0,1-1 0,-1 1 0,1-2 0,20-15 0,0-1 0,-2-1 0,23-28 0,47-71 0,9-12 0,12 17-1365,-72 78-5461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31.344"/>
    </inkml:context>
    <inkml:brush xml:id="br0">
      <inkml:brushProperty name="width" value="0.05" units="cm"/>
      <inkml:brushProperty name="height" value="0.05" units="cm"/>
      <inkml:brushProperty name="color" value="#E71224"/>
    </inkml:brush>
  </inkml:definitions>
  <inkml:trace contextRef="#ctx0" brushRef="#br0">0 3764 24575,'12'-11'0,"25"-26"0,50-65 0,24-51 0,-76 104 0,298-430 0,39-54 0,19 13 0,185-182 0,31 29 0,-478 541 0,266-212 0,-353 316 0,-799 236 0,726-198 0,0 0 0,-41 7 0,64-17 0,11-4 0,13-3 0,628-167 0,-624 170 0,-6 0 0,1 1 0,-1 1 0,1 0 0,-1 1 0,1 0 0,-1 1 0,25 3 0,-37-2 0,-1-1 0,1 1 0,-1-1 0,1 1 0,-1 0 0,1 0 0,-1 0 0,0 0 0,0 0 0,1 0 0,-1 0 0,0 0 0,0 0 0,0 0 0,0 1 0,0-1 0,0 0 0,0 1 0,-1-1 0,1 1 0,0-1 0,-1 1 0,1-1 0,-1 1 0,0-1 0,1 1 0,-1-1 0,0 1 0,0 0 0,0-1 0,0 1 0,0-1 0,0 1 0,-1 2 0,-2 8 0,1-1 0,-2 0 0,-7 21 0,4-16 0,-10 31 122,6-20-419,1 1-1,1 1 1,1-1-1,-7 54 1,14-49-6529</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33.480"/>
    </inkml:context>
    <inkml:brush xml:id="br0">
      <inkml:brushProperty name="width" value="0.05" units="cm"/>
      <inkml:brushProperty name="height" value="0.05" units="cm"/>
      <inkml:brushProperty name="color" value="#E71224"/>
    </inkml:brush>
  </inkml:definitions>
  <inkml:trace contextRef="#ctx0" brushRef="#br0">2529 0 24575,'0'0'0,"0"0"0,0 0 0,0 0 0,-24 12 0,9-3 0,2 0 0,-1 1 0,1 1 0,1 0 0,0 1 0,-11 14 0,-60 86 0,64-85 0,-451 711 0,35 23 0,8 39 0,212-389 0,92-188 0,-175 239 0,262-411 0,-117 148 0,153-199 0,-22 20 0,21-20 0,1 0 0,0 0 0,-1 0 0,1 0 0,0 1 0,-1-1 0,1 0 0,0 0 0,-1 0 0,1 0 0,-1 0 0,1 0 0,0 0 0,-1 0 0,1 0 0,-1 0 0,1 0 0,0 0 0,-1 0 0,1-1 0,0 1 0,-1 0 0,1 0 0,-1-1 0,0 1 0,1-1 0,-1 0 0,1 0 0,-1 0 0,1 1 0,-1-1 0,1 0 0,-1 0 0,1 0 0,0 0 0,-1 0 0,1 0 0,0 0 0,0-1 0,-3-34 0,2 0 0,2 1 0,1-1 0,9-47 0,-3 22 0,1-18 0,27-409 0,-37 468 0,1 20 0,0 0 0,0 0 0,0 0 0,0 0 0,0-1 0,0 1 0,0 0 0,-1 0 0,1 0 0,0 0 0,0 0 0,0 0 0,0 0 0,0 0 0,0 0 0,0 0 0,0 0 0,0-1 0,0 1 0,0 0 0,0 0 0,0 0 0,0 0 0,-1 0 0,1 0 0,0 0 0,0 0 0,0 0 0,0 0 0,0 0 0,0 0 0,0 0 0,0 0 0,0 0 0,-1 0 0,1 0 0,0 0 0,0 0 0,0 0 0,0 0 0,0 0 0,0 0 0,0 0 0,0 0 0,0 0 0,-1 0 0,1 0 0,0 0 0,0 0 0,0 0 0,0 0 0,0 1 0,0-1 0,0 0 0,0 0 0,0 0 0,0 0 0,0 0 0,0 0 0,0 0 0,0 0 0,0 0 0,0 0 0,-1 1 0,1-1 0,0 0 0,0 0 0,0 0 0,0 0 0,-12 33 0,9-24 0,-81 275 0,62-192 0,-13 109 0,34-193 0,-2 19 0,1 48 0,2-68 0,0-1 0,1 0 0,0 0 0,0 1 0,0-1 0,1 0 0,0 0 0,0 0 0,0-1 0,1 1 0,0 0 0,0-1 0,7 9 0,-7-12 15,0 1 0,-1-1-1,1 0 1,1 0 0,-1 0 0,0-1-1,0 1 1,1-1 0,-1 0 0,1 0-1,-1 0 1,1 0 0,-1 0 0,1-1-1,-1 0 1,1 0 0,0 0 0,-1 0-1,1 0 1,-1-1 0,1 1 0,5-3-1,7-1-349,0-1-1,0-1 0,21-11 1,-31 14-27,47-24-6464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A34AB-7329-BC6E-6E80-5E012BB603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3C4D60-53E1-FC1E-B1EF-EDC3FD1081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F0129E-988A-A94F-E57B-7B203C96011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770071FC-A816-3764-5FA4-95E93444EFE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9581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27F60-FFDD-A3DD-C271-5DB4DC28D3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0B3A9F-7594-BAB8-8A5A-51D285CEDB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C41FAC-D1B3-813E-5982-B76A6A715D7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8049B7C-F1BC-2CE6-C1E6-A4DF2352F93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00902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A50D1-1C8A-4B05-853A-62515BF934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0153D-39C0-DE7C-04CB-1C216C7B16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8970B9-A45D-F734-8B18-1F277BAB0CCE}"/>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9B4AB288-5272-3A9B-DD76-3D7F3822166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40600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046CA-BDAF-AEBD-4D7B-50D5405B41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4D078A-2955-8E81-DA24-2E63B9AD1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43A81D-5434-FB39-0938-C11A5ABD8C46}"/>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FEF51C21-201B-C766-960E-178ED09D979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15845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2EDBB-4261-9EF6-19AA-ED4F1D9390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0643D-1906-F2B0-0C9B-E907621CB9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4B4F94-2E71-1D2F-424D-A92D06E63E79}"/>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40CD321-4A05-B529-7579-D3303912049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47361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BE2FB-4CA5-EF70-D692-FEB13FD3B2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408813-6596-943E-0354-4D6B8168E1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BFD2D1-BA45-97E2-5F4A-E973A79CE47C}"/>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68B53D4-3828-CACB-2055-18E6B958FE8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033505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F573D-3C3A-C15D-9B28-6B4B08076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70916E-CE27-1024-22BD-AFD7E7F8FA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5E1529-2244-6F6A-EC46-21127AD7D89C}"/>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61C61F1D-AE0F-4788-EF19-A9EC9EFCFC10}"/>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08401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B404E-78E4-03F4-7186-CF0F42F50E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D28A20-7E99-55B0-F5B7-E270BAECD1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25F92-F078-D0AE-1837-ED7910000A93}"/>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3BAC135-FE58-04B2-443B-5E3870E1B6E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34359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1D40C-3D64-43AC-19B7-0503B31CE1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DA27FC-A474-322C-FFA1-FC7C3E5BD2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396BAA-83A5-2BA6-B421-6DEA09B908C7}"/>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1DC4F04-3665-1617-3EB1-8F0C35B746C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45934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BAA91-FA33-8435-F1BD-6B66480FA3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F7C917-D74B-AC11-EC1B-4DD8CAE8BB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2AD459-2D90-C147-9531-0346CA72B020}"/>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A244075-4CDA-2B62-ECC2-CE2DD8C4F64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96635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25535-4C63-8110-01FF-6FD1096734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2BAB5B-EE78-A96E-6A6F-8B9F4F1865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18EB17-FDBE-671C-D2A9-9715B625C8D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37934BF-A32F-0892-C472-4AFDC5A09A1A}"/>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709671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7B546-D452-FF96-3D3F-7F93FC7FEE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C006E0-4D33-0B07-4DC3-EA518DD57E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072E57-C413-95C6-A025-73AD2B5469A0}"/>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5CFD15F7-843E-78BC-0F2D-61DDD2B90D7F}"/>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6498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48860-F93C-EE21-472F-6C1487E733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FC07C-04CB-120F-D252-B27E821F87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5D3BF0-233D-5D53-DAC2-79E0DA9E25A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A3315EF-5D52-5B62-41E8-251E22648D8B}"/>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22099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D005F-09D6-8E60-6350-4855C9873D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73EB88-F2BB-96A6-2B28-C685A57BB1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FA209-9E6D-6C84-6C59-5A542048DD5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B6FE16B-222C-B5B0-8371-8CAB85588EE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754146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3311F-C815-B3B5-F7DE-FD0C3CB7B2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4D2E26-BB70-40D4-6677-9982DED5D2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731519-066F-612D-D0B6-59AFF3A38C77}"/>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51B1481D-2066-D4E7-BEB6-78978CDD9B6C}"/>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697184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5A9AB-2B0F-77AC-AB73-E16C64F436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27062-3739-EAAA-5DBF-0B2ECD6EAD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2711B9-4ABD-308A-6E32-38F82D6BE833}"/>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3E9C3C4-2498-01AF-EC04-632C7D1385B9}"/>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6766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77674-B051-3B30-96F2-702FCDC90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1300FB-5696-D05C-5396-482B0E5785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14F9BA-CB65-2B1B-A599-169283BAAB6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62B7FC74-3D20-5332-58D7-C629B7343D06}"/>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170594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9B8E8-CC61-9FDB-5600-EC769A2256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B37AED-7E46-0203-7846-8BCF0D4C0C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4FA8E5-EDFA-1D27-DBF2-97AFFAFEF4D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D83CC1E0-82DD-02E2-A3DD-4F5CE98EA2B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10435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F00C5-4A66-4EAC-7639-B805CF0822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E17D30-FADD-0B6B-40B0-E734D2AA62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2C505-5B92-AFC0-CF27-9FA92728CDF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46CD491-FFD0-3F58-FFD8-8EA54A0A797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878881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0ACA0-89CE-89E9-3F72-728969F78A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677029-9BFF-20D4-9C38-CA5E9F8D8C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11D1D4-E538-3CAA-4DB5-08B65E7C33B3}"/>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2628D0F-4246-0CA8-165A-F2E3EBA3DA0A}"/>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039824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55D07-D230-20CF-2938-D6E8517E86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8566EE-56C4-B91A-E61B-02772814C9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A6C2A4-F580-6CFD-22C3-FEEEE3FE044C}"/>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BF5470AE-77EE-99C0-FE26-425FA624D21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596100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87E60-A7A9-31E8-5E02-EBB58C34FE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4122C8-DF05-E810-B8EB-C69EC14DF6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1074C4-96FF-08D0-9F8B-E5E9F315ADA8}"/>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F16E21BB-DF4F-F67E-134F-312B846834A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446949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C0D7E-9126-7C44-9848-0491F76481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9B1808-6562-5314-582E-50D11BD525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3A4143-3247-3BB2-F470-516D332A5A71}"/>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8992CF2-C348-7319-545F-F4D6D35E8C6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94963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F1BD7-6D99-26FD-E1F8-D59BF66083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C2D444-BF2C-F9D1-3528-F5A2A991D0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958F38-8DBE-8148-EA27-46111B1928A9}"/>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886398C4-1DFA-F436-0FBF-749C39F45D39}"/>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251103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E81ED-DE0A-3773-CFAF-9279DFCA72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82B91-991A-BFC9-8A7A-53A91610E3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CAD59C-EE7A-68BE-BE5A-3538AC7F09B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AF4690B0-F561-B4BF-B1E9-CB2E340ACF1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933079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120B3-1DEC-21E8-D1BB-B66BD7A24B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36E12A-AC68-199F-4E84-8C31858CAA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326F9D-4341-A9AC-FD07-3B3496EBE66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09750AD-2D24-E311-29A1-0820A43C435F}"/>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13391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5CBF3-A013-A4D6-62F9-39E45B4BF4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2A1166-DF12-315D-CCB5-6F54CFA25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D9D12E-AB08-3ACA-349F-9599D30A9FFA}"/>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32E4EB7-B8D3-4202-565E-B18D663024B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552097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FE767-3579-091B-1499-77FE020296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6DAA3-6466-875E-57EE-0CF7D574AE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D1AED-C1F8-0BFE-223A-361CB616DDE0}"/>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F848FFF-3914-9B99-52EF-8B0DD2861DD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729288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D0D80-66EA-2BC7-AFE2-0347637927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4BD739-2664-9F92-FD59-78E238B625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083FBA-36AF-2D5B-31FC-0C90151F5BF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261B4ED4-BFA4-8265-3DF6-CEED2DFD46C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258653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016CC-7E6A-EEF5-1711-99232B8AA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8DB7B-8DF0-AC78-655D-CD46DD71D0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03AB8C-02CB-6942-2379-6E810DE1C328}"/>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C1DD533-F707-E997-7711-2B31F5E5C6B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057506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52318-C866-192C-7792-2D3B70635E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7D251F-B963-AA31-7E8E-D0EE87B06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4E3C3-51C4-A19B-5362-6A89F95593A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41A0C15-30E0-768B-7F7F-9F993AD36ADE}"/>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997965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95716-C702-7A8D-3752-AD74C1D087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BDFB7-6D6E-6D8E-35CD-31A9A07554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3DE761-1B6D-5DF0-7002-92CA5631C778}"/>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887E60FF-638D-56AC-2BF1-D8A39885C209}"/>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987401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687D2-0DEB-F5F0-40FD-372D2D89AD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358269-257E-D83D-31A1-AD5FB022E6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CC9DE-F106-7ACD-3502-455DA1B4819B}"/>
              </a:ext>
            </a:extLst>
          </p:cNvPr>
          <p:cNvSpPr>
            <a:spLocks noGrp="1"/>
          </p:cNvSpPr>
          <p:nvPr>
            <p:ph type="body" idx="1"/>
          </p:nvPr>
        </p:nvSpPr>
        <p:spPr/>
        <p:txBody>
          <a:bodyPr/>
          <a:lstStyle/>
          <a:p>
            <a:pPr algn="r" rtl="1"/>
            <a:r>
              <a:rPr lang="ar-SA" dirty="0"/>
              <a:t>يتضمن تصميم نظام التفاعل الاستراتيجي بين الإنسان والروبوت (</a:t>
            </a:r>
            <a:r>
              <a:rPr lang="en-CA" dirty="0"/>
              <a:t>HRI) </a:t>
            </a:r>
            <a:r>
              <a:rPr lang="ar-SA" dirty="0"/>
              <a:t>نهجًا شاملاً لإنشاء أنظمة يتفاعل فيها البشر والروبوتات بطرق تتسم بالكفاءة والأمان وتعزز قدرات كليهما. يتطلب هذا النهج النظر في عوامل مختلفة، بما في ذلك تجربة المستخدم، ومستويات استقلالية الروبوت، وطرائق التفاعل، والسياق الذي يحدث فيه التفاعل.</a:t>
            </a:r>
            <a:endParaRPr lang="en-CA" dirty="0"/>
          </a:p>
        </p:txBody>
      </p:sp>
      <p:sp>
        <p:nvSpPr>
          <p:cNvPr id="4" name="Slide Number Placeholder 3">
            <a:extLst>
              <a:ext uri="{FF2B5EF4-FFF2-40B4-BE49-F238E27FC236}">
                <a16:creationId xmlns:a16="http://schemas.microsoft.com/office/drawing/2014/main" id="{A2E93716-EB67-C0A4-3B56-0F30C78D418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82564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4DA33-4D15-3B48-A1C1-E56C49EB83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1DA42B-AB31-748B-CA3C-9FD95506C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F817B2-D6B2-D7C0-27B8-0BAECC849E42}"/>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5D722531-CCD3-FC37-C431-A5B0B855A5A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1345177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76E18-9125-2664-F8EA-0B9B2C2CB0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C283A5-AABA-23E3-451F-1C5E97E70D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9C89B0-EA15-73E6-06AB-81A596598FF1}"/>
              </a:ext>
            </a:extLst>
          </p:cNvPr>
          <p:cNvSpPr>
            <a:spLocks noGrp="1"/>
          </p:cNvSpPr>
          <p:nvPr>
            <p:ph type="body" idx="1"/>
          </p:nvPr>
        </p:nvSpPr>
        <p:spPr/>
        <p:txBody>
          <a:bodyPr/>
          <a:lstStyle/>
          <a:p>
            <a:pPr algn="r" rtl="1"/>
            <a:r>
              <a:rPr lang="ar-SA" dirty="0"/>
              <a:t>شرح التصميم الاستراتيجي لنظام </a:t>
            </a:r>
            <a:r>
              <a:rPr lang="en-CA" dirty="0"/>
              <a:t>HRI: </a:t>
            </a:r>
            <a:r>
              <a:rPr lang="ar-SA" dirty="0"/>
              <a:t>ابدأ بتعريف بسيط. على سبيل المثال، "التصميم الاستراتيجي لنظام </a:t>
            </a:r>
            <a:r>
              <a:rPr lang="en-CA" dirty="0"/>
              <a:t>HRI </a:t>
            </a:r>
            <a:r>
              <a:rPr lang="ar-SA" dirty="0"/>
              <a:t>هو التخطيط المدروس لكيفية تفاعل الروبوتات والبشر. إنه مثل إنشاء صداقة حيث يفهم كل من البشر والروبوتات ويساعدون بعضهم البعض.</a:t>
            </a:r>
            <a:endParaRPr lang="en-CA" dirty="0"/>
          </a:p>
          <a:p>
            <a:pPr algn="r" rtl="1"/>
            <a:r>
              <a:rPr lang="ar-SA" dirty="0"/>
              <a:t>لماذا هو مهم:</a:t>
            </a:r>
          </a:p>
          <a:p>
            <a:pPr algn="r" rtl="1"/>
            <a:r>
              <a:rPr lang="ar-SA" dirty="0"/>
              <a:t>الهدف هو جعل التفاعلات بين البشر والروبوتات سلسة ومفيدة قدر الإمكان.</a:t>
            </a:r>
          </a:p>
          <a:p>
            <a:pPr algn="r" rtl="1"/>
            <a:r>
              <a:rPr lang="ar-SA" dirty="0"/>
              <a:t>"فكر في الأمر على أنه تنظيم فريق حيث يعرف كل عضو، سواء كان إنسانًا أو روبوتًا، دوره بشكل مثالي ويعمل معًا بسلاسة."</a:t>
            </a:r>
            <a:endParaRPr lang="en-CA" dirty="0"/>
          </a:p>
        </p:txBody>
      </p:sp>
      <p:sp>
        <p:nvSpPr>
          <p:cNvPr id="4" name="Slide Number Placeholder 3">
            <a:extLst>
              <a:ext uri="{FF2B5EF4-FFF2-40B4-BE49-F238E27FC236}">
                <a16:creationId xmlns:a16="http://schemas.microsoft.com/office/drawing/2014/main" id="{01244B69-F3FF-1834-D407-F9818C7CBFA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594994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84BD5-1487-B757-2CF6-6B3621AC74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A550FE-1EF5-252A-9D87-1007139705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1960D4-B79A-03E2-EF65-CCA56CFC3E23}"/>
              </a:ext>
            </a:extLst>
          </p:cNvPr>
          <p:cNvSpPr>
            <a:spLocks noGrp="1"/>
          </p:cNvSpPr>
          <p:nvPr>
            <p:ph type="body" idx="1"/>
          </p:nvPr>
        </p:nvSpPr>
        <p:spPr/>
        <p:txBody>
          <a:bodyPr/>
          <a:lstStyle/>
          <a:p>
            <a:pPr algn="r" rtl="1"/>
            <a:r>
              <a:rPr lang="ar-SA" dirty="0"/>
              <a:t>العناصر الأساسية للتصميم الاستراتيجي لـ </a:t>
            </a:r>
            <a:r>
              <a:rPr lang="en-CA" dirty="0"/>
              <a:t>HRI:</a:t>
            </a:r>
          </a:p>
          <a:p>
            <a:pPr algn="r" rtl="1"/>
            <a:endParaRPr lang="en-CA" dirty="0"/>
          </a:p>
          <a:p>
            <a:pPr algn="r" rtl="1"/>
            <a:r>
              <a:rPr lang="ar-SA" dirty="0"/>
              <a:t>تجربة المستخدم (</a:t>
            </a:r>
            <a:r>
              <a:rPr lang="en-CA" dirty="0"/>
              <a:t>UX): </a:t>
            </a:r>
            <a:r>
              <a:rPr lang="ar-SA" dirty="0"/>
              <a:t>اشرح تجربة المستخدم بعبارات بسيطة، مثل "كيف يشعر الأشخاص عندما يتفاعلون مع الروبوتات. هدفنا هو جعل هذه التجربة ممتعة وسهلة، تمامًا مثل استخدام تطبيقك المفضل."</a:t>
            </a:r>
          </a:p>
          <a:p>
            <a:pPr algn="r" rtl="1"/>
            <a:endParaRPr lang="ar-SA" dirty="0"/>
          </a:p>
          <a:p>
            <a:pPr algn="r" rtl="1"/>
            <a:r>
              <a:rPr lang="ar-SA" dirty="0"/>
              <a:t>الاستقلالية: قدم مفهوم استقلالية الروبوت مع شرح أساسي: "هذا هو مقدار الحرية التي يتمتع بها الروبوت في اتخاذ قراراته الخاصة. تحتاج بعض الروبوتات إلى مزيد من التوجيه، بينما يمكن للآخرين القيام بالمهام بمفردهم، على غرار الطريقة التي تتعلم بها القيام بها". أشياء جديدة مع الممارسة."</a:t>
            </a:r>
          </a:p>
          <a:p>
            <a:pPr algn="r" rtl="1"/>
            <a:endParaRPr lang="ar-SA" dirty="0"/>
          </a:p>
          <a:p>
            <a:pPr algn="r" rtl="1"/>
            <a:r>
              <a:rPr lang="ar-SA" dirty="0"/>
              <a:t>طرق التفاعل: وصف طرق التفاعل بلغة مباشرة: "هذه هي الطريقة التي نتواصل بها أو نتفاعل مع الروبوتات، سواء كان ذلك عن طريق التحدث أو استخدام الإيماءات أو حتى شاشات اللمس، تمامًا مثل الطريقة التي تختار بها التحدث أو إرسال الرسائل النصية أو مكالمات الفيديو مع أصدقائك."</a:t>
            </a:r>
          </a:p>
          <a:p>
            <a:pPr algn="r" rtl="1"/>
            <a:endParaRPr lang="ar-SA" dirty="0"/>
          </a:p>
          <a:p>
            <a:pPr algn="r" rtl="1"/>
            <a:r>
              <a:rPr lang="ar-SA" dirty="0"/>
              <a:t>التكيف مع السياق: تبسيط التكيف مع السياق: "تحتاج الروبوتات، مثلنا، إلى فهم المواقف المختلفة. على سبيل المثال، يحتاج الروبوت إلى معرفة ما إذا كان موجودًا في مكتبة أم لا، فيجب أن يكون هادئًا، تمامًا مثلما نغير سلوكنا بناءً على مكاننا ومكاننا. مع من نحن."</a:t>
            </a:r>
            <a:endParaRPr lang="en-CA" dirty="0"/>
          </a:p>
        </p:txBody>
      </p:sp>
      <p:sp>
        <p:nvSpPr>
          <p:cNvPr id="4" name="Slide Number Placeholder 3">
            <a:extLst>
              <a:ext uri="{FF2B5EF4-FFF2-40B4-BE49-F238E27FC236}">
                <a16:creationId xmlns:a16="http://schemas.microsoft.com/office/drawing/2014/main" id="{9F7A27FF-D195-8452-F382-CE7E7F83AEA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8489319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257B5-16E9-6068-04E9-7C03060C6F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59870F-3BF0-4F96-E9E6-97F76EBFA0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10F55A-08CD-5E25-85EF-EAD233C2AEBB}"/>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E8B3E100-A475-F933-258E-F0D6B95A41A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014213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0F786-C4C9-8E25-AF4D-E51E8B0A2D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5B258-AAB6-4FAE-50E2-2CD6FD2865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B10704-0ED8-0C1F-6798-712321D41719}"/>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62537B5F-B6DB-CED6-03F1-18E2F6D9512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625849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3960A-4A42-EB34-28E3-9B519E358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E65CDC-7F0E-A38C-1839-45E8250C3D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B7C64D-DCA0-8261-F099-CE8799C53CA9}"/>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AD2FD477-D01D-02E3-E306-E10007969B93}"/>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011157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6E84A-A9DE-37E8-BCA7-8994671A3C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470F7B-2F95-1D3E-5669-13415C0282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0A5218-8B35-E0D4-5EE9-953C4634C087}"/>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E3B3A1BC-1D32-DA6A-8EC6-3D3C3A922EA3}"/>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3380957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E49D36-6277-A960-16CD-CF6E229F1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3D98E9-374E-B6F6-0D29-E67380391A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BD0849-08F7-B22A-3615-C222901EF686}"/>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88910B15-7C60-406D-B9DD-568FB75B7B80}"/>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699423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D4BB3-C7EF-A09A-03E3-882384DD3B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B1C332-2076-C2FB-5100-755183177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DA4330-4847-6752-89D8-CE724AE18504}"/>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7E040D68-4BF5-951C-B16A-DFB55D57307D}"/>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00952460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D57DE-C753-733E-EDE6-5EE9D159F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BC99DB-D2D8-2BA6-EC44-A6C444AB6B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1BEF9-B324-30BC-FA0C-1C0AB963FEAE}"/>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0AD3FDF7-BC87-290E-C4F2-ACA8BC18E0C3}"/>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852586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1EE61-1C62-E853-835F-B333BAB0FD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37C29E-DC5F-21DD-5397-1DA2989B5F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8A9E4A-1549-FB70-66A7-F6B586C83D09}"/>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02D6E5C7-195E-B6F2-FEA5-A733804115FB}"/>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1117677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4396C-E9BE-0B36-3E79-D60099A79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6C1E8-271C-D410-33D1-188981E23E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F5872D-3948-F465-7DCD-23E4A2D7A95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8ED97ADC-4BEA-CE64-1AF6-A60938872A5B}"/>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581593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B9211-DBA5-6C34-F2CC-476990F00C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B0914-39BB-A057-A2BA-8AAC98868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3E367D-3839-7320-AEE1-C924D4BDC04F}"/>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90F48FCA-618D-222D-2D65-A55EFEF61C75}"/>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6330895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CCA88-F158-5341-8A31-4B5A57DB63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2F4884-DA3D-2BC3-C19F-54F6575743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C7C571-7B64-0F43-FAEF-03BE571B9C68}"/>
              </a:ext>
            </a:extLst>
          </p:cNvPr>
          <p:cNvSpPr>
            <a:spLocks noGrp="1"/>
          </p:cNvSpPr>
          <p:nvPr>
            <p:ph type="body" idx="1"/>
          </p:nvPr>
        </p:nvSpPr>
        <p:spPr/>
        <p:txBody>
          <a:bodyPr/>
          <a:lstStyle/>
          <a:p>
            <a:pPr algn="r" rtl="1"/>
            <a:r>
              <a:rPr lang="ar-SA" dirty="0"/>
              <a:t>مقاييس فعالية المهمة</a:t>
            </a:r>
          </a:p>
          <a:p>
            <a:pPr algn="r" rtl="1"/>
            <a:endParaRPr lang="ar-SA" dirty="0"/>
          </a:p>
          <a:p>
            <a:pPr algn="r" rtl="1"/>
            <a:r>
              <a:rPr lang="ar-SA" dirty="0"/>
              <a:t>مفاهيم مقاييس كفاءة وفعالية </a:t>
            </a:r>
            <a:r>
              <a:rPr lang="en-CA" dirty="0"/>
              <a:t>HRI </a:t>
            </a:r>
            <a:r>
              <a:rPr lang="ar-SA" dirty="0"/>
              <a:t>لفعالية المهمة والعوامل البشرية.</a:t>
            </a:r>
            <a:endParaRPr lang="en-CA" dirty="0"/>
          </a:p>
        </p:txBody>
      </p:sp>
      <p:sp>
        <p:nvSpPr>
          <p:cNvPr id="4" name="Slide Number Placeholder 3">
            <a:extLst>
              <a:ext uri="{FF2B5EF4-FFF2-40B4-BE49-F238E27FC236}">
                <a16:creationId xmlns:a16="http://schemas.microsoft.com/office/drawing/2014/main" id="{B5B2DB9D-B260-3542-3943-E61ADC3CB5AE}"/>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1816352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CF48B-54B6-358E-94B4-59083A9055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CBA54-B2AE-AE30-7F35-33AC6C3658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E2C438-A59B-659D-1C6A-301F3672BE19}"/>
              </a:ext>
            </a:extLst>
          </p:cNvPr>
          <p:cNvSpPr>
            <a:spLocks noGrp="1"/>
          </p:cNvSpPr>
          <p:nvPr>
            <p:ph type="body" idx="1"/>
          </p:nvPr>
        </p:nvSpPr>
        <p:spPr/>
        <p:txBody>
          <a:bodyPr/>
          <a:lstStyle/>
          <a:p>
            <a:pPr algn="r" rtl="1"/>
            <a:r>
              <a:rPr lang="ar-SA" dirty="0"/>
              <a:t>التحقق من قدرة الروبوت والإنسان على إنهاء المهمة بسرعة، مثل تنظيف الغرفة.مثال: إذا ساعد الروبوت إنسانًا في تنظيف الغرفة وانتهى في 30 دقيقة بدلاً من ساعة، فهذا أمر جيد ويعني أنهما يعملان معًا بشكل جيد.</a:t>
            </a:r>
            <a:endParaRPr lang="en-CA" dirty="0"/>
          </a:p>
        </p:txBody>
      </p:sp>
      <p:sp>
        <p:nvSpPr>
          <p:cNvPr id="4" name="Slide Number Placeholder 3">
            <a:extLst>
              <a:ext uri="{FF2B5EF4-FFF2-40B4-BE49-F238E27FC236}">
                <a16:creationId xmlns:a16="http://schemas.microsoft.com/office/drawing/2014/main" id="{8A624C6F-EA40-4563-C514-39D54D0B46B9}"/>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85147484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0A5BC-6FB3-82ED-5251-6A74AF79B4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689C8-459F-DE6B-CFB6-E122716FF8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A08A25-E500-5407-A511-7CFB4CE1218C}"/>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E1BDA33C-D17A-9770-61F9-6389A43C244D}"/>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5517013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A5D91-45FD-C95F-6497-19F9A98169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1870BF-3460-368C-058D-A6DCC71819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7DD6E0-4AE6-A484-3C1B-5AEEF07B20D0}"/>
              </a:ext>
            </a:extLst>
          </p:cNvPr>
          <p:cNvSpPr>
            <a:spLocks noGrp="1"/>
          </p:cNvSpPr>
          <p:nvPr>
            <p:ph type="body" idx="1"/>
          </p:nvPr>
        </p:nvSpPr>
        <p:spPr/>
        <p:txBody>
          <a:bodyPr/>
          <a:lstStyle/>
          <a:p>
            <a:pPr algn="r" rtl="1"/>
            <a:r>
              <a:rPr lang="ar-SA" dirty="0"/>
              <a:t>الروبوتات تعمل بمفردها:الشرح: معرفة ما إذا كان الروبوت يستطيع القيام بالمهام بنفسه دون الحاجة إلى إنسان ليخبره بما يجب عليه فعله في كل مرة.مثال: تقوم المكنسة الكهربائية الروبوتية بتنظيف الأرضيات بنفسها كل يوم دون أن يضطر أحد إلى تشغيلها في كل مرة.</a:t>
            </a:r>
            <a:endParaRPr lang="en-CA" dirty="0"/>
          </a:p>
        </p:txBody>
      </p:sp>
      <p:sp>
        <p:nvSpPr>
          <p:cNvPr id="4" name="Slide Number Placeholder 3">
            <a:extLst>
              <a:ext uri="{FF2B5EF4-FFF2-40B4-BE49-F238E27FC236}">
                <a16:creationId xmlns:a16="http://schemas.microsoft.com/office/drawing/2014/main" id="{AFD833E0-CDC9-30A9-1263-58B3E3BFD544}"/>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4203790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B71EB-1181-1633-777C-C139B3DAF6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CF1916-F25F-34D1-E7D5-E1DC3FF5BE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5AC0CD-21CB-1CE7-A08D-CF4E7F41EB61}"/>
              </a:ext>
            </a:extLst>
          </p:cNvPr>
          <p:cNvSpPr>
            <a:spLocks noGrp="1"/>
          </p:cNvSpPr>
          <p:nvPr>
            <p:ph type="body" idx="1"/>
          </p:nvPr>
        </p:nvSpPr>
        <p:spPr/>
        <p:txBody>
          <a:bodyPr/>
          <a:lstStyle/>
          <a:p>
            <a:pPr algn="r" rtl="1"/>
            <a:r>
              <a:rPr lang="ar-SA" dirty="0"/>
              <a:t>تغيير الخطط عند الحاجة:الشرح: يستطيع الروبوت تغيير ما يفعله بناءً على المواقف الجديدة، مثل تجنب العصير المسكوب على الأرض والذي لم يكن يعلم بوجوده.مثال: إذا كان الروبوت يقوم بتسليم البريد في الداخل ووجد ممرًا مسدودًا، فإنه يكتشف طريقة مختلفة للمضي قدمًا بمفرده.</a:t>
            </a:r>
            <a:endParaRPr lang="en-CA" dirty="0"/>
          </a:p>
        </p:txBody>
      </p:sp>
      <p:sp>
        <p:nvSpPr>
          <p:cNvPr id="4" name="Slide Number Placeholder 3">
            <a:extLst>
              <a:ext uri="{FF2B5EF4-FFF2-40B4-BE49-F238E27FC236}">
                <a16:creationId xmlns:a16="http://schemas.microsoft.com/office/drawing/2014/main" id="{357C8337-C54F-2091-1B89-EDEAA2FED470}"/>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60037630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E8FA9-C6E4-6AA5-32F1-04E91510F6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D8CDC0-BDC8-626C-8A33-7749ADDEEF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08B58F-B541-3DA5-BACA-5472969A0273}"/>
              </a:ext>
            </a:extLst>
          </p:cNvPr>
          <p:cNvSpPr>
            <a:spLocks noGrp="1"/>
          </p:cNvSpPr>
          <p:nvPr>
            <p:ph type="body" idx="1"/>
          </p:nvPr>
        </p:nvSpPr>
        <p:spPr/>
        <p:txBody>
          <a:bodyPr/>
          <a:lstStyle/>
          <a:p>
            <a:pPr algn="r" rtl="1"/>
            <a:r>
              <a:rPr lang="ar-SA" dirty="0"/>
              <a:t>إبقاء الروبوت مشغولاً:الشرح: التأكد من أن الروبوت لديه مهام للقيام بها، بحيث لا يبقى فقط غير مستخدم.مثال: يساعد الروبوت الموجود في أحد المتاجر العملاء في العثور على العناصر وتنظيف الأرفف وإعادة تخزينها طوال اليوم بدلاً من الوقوف خاملاً.</a:t>
            </a:r>
            <a:endParaRPr lang="en-CA" dirty="0"/>
          </a:p>
        </p:txBody>
      </p:sp>
      <p:sp>
        <p:nvSpPr>
          <p:cNvPr id="4" name="Slide Number Placeholder 3">
            <a:extLst>
              <a:ext uri="{FF2B5EF4-FFF2-40B4-BE49-F238E27FC236}">
                <a16:creationId xmlns:a16="http://schemas.microsoft.com/office/drawing/2014/main" id="{CAF046E5-37EB-E199-CDDC-16C936E5A5C9}"/>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3558474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48F57-AEC2-0CA0-1ECC-8C3D844CE2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E8B673-05AD-7975-53EF-73504F2CF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1B4C09-7457-E270-5A93-2F81ACB0E057}"/>
              </a:ext>
            </a:extLst>
          </p:cNvPr>
          <p:cNvSpPr>
            <a:spLocks noGrp="1"/>
          </p:cNvSpPr>
          <p:nvPr>
            <p:ph type="body" idx="1"/>
          </p:nvPr>
        </p:nvSpPr>
        <p:spPr/>
        <p:txBody>
          <a:bodyPr/>
          <a:lstStyle/>
          <a:p>
            <a:pPr algn="r" rtl="1"/>
            <a:r>
              <a:rPr lang="ar-SA" dirty="0"/>
              <a:t>مقاييس العوامل البشرية</a:t>
            </a:r>
            <a:endParaRPr lang="en-CA" dirty="0"/>
          </a:p>
          <a:p>
            <a:pPr algn="r" rtl="1"/>
            <a:r>
              <a:rPr lang="ar-SA" dirty="0"/>
              <a:t>مدى سعادة الناس مع الروبوت:شرح سهل: بعد العمل مع الروبوت، يشعر الناس بالرضا تجاهه ويعتقدون أنه مفيد.مثال: بعد استخدام مساعد الروبوت في الفصل، يشعر الطلاب بأنه ممتع ويساعدهم على التعلم بشكل أفضل.</a:t>
            </a:r>
            <a:endParaRPr lang="en-CA" dirty="0"/>
          </a:p>
        </p:txBody>
      </p:sp>
      <p:sp>
        <p:nvSpPr>
          <p:cNvPr id="4" name="Slide Number Placeholder 3">
            <a:extLst>
              <a:ext uri="{FF2B5EF4-FFF2-40B4-BE49-F238E27FC236}">
                <a16:creationId xmlns:a16="http://schemas.microsoft.com/office/drawing/2014/main" id="{20BF77AB-B8EE-8E18-58C1-F583D85BEE50}"/>
              </a:ext>
            </a:extLst>
          </p:cNvPr>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9628255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A26B8-4763-F234-B3A1-4831ACB7AF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19845E-12E2-949D-E6F4-E641C99A00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F5C5D5-5A02-BEA6-EA1A-B22464922723}"/>
              </a:ext>
            </a:extLst>
          </p:cNvPr>
          <p:cNvSpPr>
            <a:spLocks noGrp="1"/>
          </p:cNvSpPr>
          <p:nvPr>
            <p:ph type="body" idx="1"/>
          </p:nvPr>
        </p:nvSpPr>
        <p:spPr/>
        <p:txBody>
          <a:bodyPr/>
          <a:lstStyle/>
          <a:p>
            <a:pPr algn="r" rtl="1"/>
            <a:r>
              <a:rPr lang="ar-SA" dirty="0"/>
              <a:t>تفكير صعب؟:شرح سهل: التحقق مما إذا كان استخدام الروبوت يجعل الناس يشعرون بالتوتر أو التعب من التفكير أكثر من اللازم.مثال: إذا كان المعلم يستخدم الروبوت لتقدير الاختبارات ويجد أنه سهل الاستخدام دون الإصابة بالصداع، فهذا أمر رائع.</a:t>
            </a:r>
            <a:endParaRPr lang="en-CA" dirty="0"/>
          </a:p>
        </p:txBody>
      </p:sp>
      <p:sp>
        <p:nvSpPr>
          <p:cNvPr id="4" name="Slide Number Placeholder 3">
            <a:extLst>
              <a:ext uri="{FF2B5EF4-FFF2-40B4-BE49-F238E27FC236}">
                <a16:creationId xmlns:a16="http://schemas.microsoft.com/office/drawing/2014/main" id="{DAFFA8F7-A31F-6F0C-3B5C-64F0AAFE530C}"/>
              </a:ext>
            </a:extLst>
          </p:cNvPr>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1148198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7C996-03C9-975D-4ECF-C24E2D0C03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032984-0B22-BDB7-7256-48F5F19C7C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8C68F-BEB0-72F5-2D91-42A980D5AC97}"/>
              </a:ext>
            </a:extLst>
          </p:cNvPr>
          <p:cNvSpPr>
            <a:spLocks noGrp="1"/>
          </p:cNvSpPr>
          <p:nvPr>
            <p:ph type="body" idx="1"/>
          </p:nvPr>
        </p:nvSpPr>
        <p:spPr/>
        <p:txBody>
          <a:bodyPr/>
          <a:lstStyle/>
          <a:p>
            <a:pPr algn="r" rtl="1"/>
            <a:r>
              <a:rPr lang="ar-SA" dirty="0"/>
              <a:t>الثقة بالروبوت:شرح سهل: يعتقد الناس أن الروبوت سيقوم بعمله بشكل جيد ولن يرتكب أي أخطاء.مثال: تثق إحدى العائلات في الروبوت الخاص بجليسة الحيوانات الأليفة لإطعام قطتها واللعب معها بشكل صحيح عندما لا تكون في المنزل.</a:t>
            </a:r>
            <a:endParaRPr lang="en-CA" dirty="0"/>
          </a:p>
        </p:txBody>
      </p:sp>
      <p:sp>
        <p:nvSpPr>
          <p:cNvPr id="4" name="Slide Number Placeholder 3">
            <a:extLst>
              <a:ext uri="{FF2B5EF4-FFF2-40B4-BE49-F238E27FC236}">
                <a16:creationId xmlns:a16="http://schemas.microsoft.com/office/drawing/2014/main" id="{D93E54BC-59B5-BF55-0470-64C406F24897}"/>
              </a:ext>
            </a:extLst>
          </p:cNvPr>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73244339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FEB34-218A-E30B-D2BD-6A5F16250E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5B8F97-7EC7-0F16-4DC0-2BB70915DD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ED901A-AB26-C8FF-F213-324FBFDD40D4}"/>
              </a:ext>
            </a:extLst>
          </p:cNvPr>
          <p:cNvSpPr>
            <a:spLocks noGrp="1"/>
          </p:cNvSpPr>
          <p:nvPr>
            <p:ph type="body" idx="1"/>
          </p:nvPr>
        </p:nvSpPr>
        <p:spPr/>
        <p:txBody>
          <a:bodyPr/>
          <a:lstStyle/>
          <a:p>
            <a:pPr algn="r" rtl="1"/>
            <a:r>
              <a:rPr lang="ar-SA" dirty="0"/>
              <a:t>تعلم استخدام الروبوت:شرح سهل: معرفة ما إذا كان من السهل والسريع أن يتعلم شخص ما كيفية العمل مع الروبوت.مثال: إذا تمكن شخص ما من البدء في استخدام الروبوت لإعداد القهوة بعد درس سريع، فهذا يعني أنه من السهل التعلم.</a:t>
            </a:r>
            <a:endParaRPr lang="en-CA" dirty="0"/>
          </a:p>
        </p:txBody>
      </p:sp>
      <p:sp>
        <p:nvSpPr>
          <p:cNvPr id="4" name="Slide Number Placeholder 3">
            <a:extLst>
              <a:ext uri="{FF2B5EF4-FFF2-40B4-BE49-F238E27FC236}">
                <a16:creationId xmlns:a16="http://schemas.microsoft.com/office/drawing/2014/main" id="{E49787C3-84AE-BE61-7ECE-85E7BA809163}"/>
              </a:ext>
            </a:extLst>
          </p:cNvPr>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92756497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41E33-B1B5-B43E-30DD-14645BB0DF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5343E-11B4-9727-61D7-31B940FE2F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4DD094-57D9-49B8-77EB-D27D1AFDBFCC}"/>
              </a:ext>
            </a:extLst>
          </p:cNvPr>
          <p:cNvSpPr>
            <a:spLocks noGrp="1"/>
          </p:cNvSpPr>
          <p:nvPr>
            <p:ph type="body" idx="1"/>
          </p:nvPr>
        </p:nvSpPr>
        <p:spPr/>
        <p:txBody>
          <a:bodyPr/>
          <a:lstStyle/>
          <a:p>
            <a:pPr algn="r" rtl="1"/>
            <a:r>
              <a:rPr lang="ar-SA" dirty="0"/>
              <a:t>جعل الوظائف البشرية أسهل:شرح سهل: يتولى الروبوت المهام الصعبة أو المملة، حتى يتمكن الأشخاص من القيام بأشياء مهمة أخرى.مثال: يتولى الروبوت تنظيف الأرضيات في أحد المطاعم، حتى يتمكن الموظفون من قضاء المزيد من الوقت في إعداد وجبات الطعام ومساعدة العملاء.</a:t>
            </a:r>
            <a:endParaRPr lang="en-CA" dirty="0"/>
          </a:p>
        </p:txBody>
      </p:sp>
      <p:sp>
        <p:nvSpPr>
          <p:cNvPr id="4" name="Slide Number Placeholder 3">
            <a:extLst>
              <a:ext uri="{FF2B5EF4-FFF2-40B4-BE49-F238E27FC236}">
                <a16:creationId xmlns:a16="http://schemas.microsoft.com/office/drawing/2014/main" id="{D21E0692-4732-2D3B-5670-ECA6836EF71F}"/>
              </a:ext>
            </a:extLst>
          </p:cNvPr>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54001473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0238C-B94C-5C51-669A-D72FD3AED6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330BCC-19A6-F5B7-6DB4-ECB14789A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375EAE-A20E-453D-E030-BDFADA1C1262}"/>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422C31CE-0D65-A14F-1577-5E1FFC3C7BB9}"/>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270834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customXml" Target="../ink/ink2.xml"/><Relationship Id="rId5" Type="http://schemas.openxmlformats.org/officeDocument/2006/relationships/image" Target="../media/image107.png"/><Relationship Id="rId4" Type="http://schemas.openxmlformats.org/officeDocument/2006/relationships/customXml" Target="../ink/ink1.xml"/></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115.png"/><Relationship Id="rId18" Type="http://schemas.openxmlformats.org/officeDocument/2006/relationships/customXml" Target="../ink/ink7.xml"/><Relationship Id="rId3" Type="http://schemas.openxmlformats.org/officeDocument/2006/relationships/image" Target="../media/image3.png"/><Relationship Id="rId7" Type="http://schemas.openxmlformats.org/officeDocument/2006/relationships/image" Target="../media/image30.png"/><Relationship Id="rId12" Type="http://schemas.openxmlformats.org/officeDocument/2006/relationships/customXml" Target="../ink/ink4.xml"/><Relationship Id="rId17" Type="http://schemas.openxmlformats.org/officeDocument/2006/relationships/image" Target="../media/image117.png"/><Relationship Id="rId2" Type="http://schemas.openxmlformats.org/officeDocument/2006/relationships/notesSlide" Target="../notesSlides/notesSlide23.xml"/><Relationship Id="rId16" Type="http://schemas.openxmlformats.org/officeDocument/2006/relationships/customXml" Target="../ink/ink6.xml"/><Relationship Id="rId1" Type="http://schemas.openxmlformats.org/officeDocument/2006/relationships/slideLayout" Target="../slideLayouts/slideLayout14.xml"/><Relationship Id="rId6" Type="http://schemas.openxmlformats.org/officeDocument/2006/relationships/image" Target="../media/image29.png"/><Relationship Id="rId11" Type="http://schemas.openxmlformats.org/officeDocument/2006/relationships/image" Target="../media/image114.png"/><Relationship Id="rId5" Type="http://schemas.openxmlformats.org/officeDocument/2006/relationships/image" Target="../media/image28.png"/><Relationship Id="rId15" Type="http://schemas.openxmlformats.org/officeDocument/2006/relationships/image" Target="../media/image116.png"/><Relationship Id="rId10" Type="http://schemas.openxmlformats.org/officeDocument/2006/relationships/customXml" Target="../ink/ink3.xml"/><Relationship Id="rId19" Type="http://schemas.openxmlformats.org/officeDocument/2006/relationships/image" Target="../media/image118.pn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customXml" Target="../ink/ink5.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4.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4.xml"/><Relationship Id="rId5" Type="http://schemas.openxmlformats.org/officeDocument/2006/relationships/image" Target="../media/image43.png"/><Relationship Id="rId4" Type="http://schemas.openxmlformats.org/officeDocument/2006/relationships/image" Target="../media/image42.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4.xml"/><Relationship Id="rId5" Type="http://schemas.openxmlformats.org/officeDocument/2006/relationships/image" Target="../media/image45.png"/><Relationship Id="rId4" Type="http://schemas.openxmlformats.org/officeDocument/2006/relationships/image" Target="../media/image44.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4.xml"/><Relationship Id="rId5" Type="http://schemas.openxmlformats.org/officeDocument/2006/relationships/image" Target="../media/image47.png"/><Relationship Id="rId4" Type="http://schemas.openxmlformats.org/officeDocument/2006/relationships/image" Target="../media/image46.jpe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48.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4.xml"/><Relationship Id="rId5" Type="http://schemas.openxmlformats.org/officeDocument/2006/relationships/image" Target="../media/image50.png"/><Relationship Id="rId4" Type="http://schemas.openxmlformats.org/officeDocument/2006/relationships/image" Target="../media/image49.jpe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51.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52.jpe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53.jpe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54.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55.jpe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56.jpe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57.jpe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14.xml"/><Relationship Id="rId5" Type="http://schemas.openxmlformats.org/officeDocument/2006/relationships/image" Target="../media/image59.jpeg"/><Relationship Id="rId4" Type="http://schemas.openxmlformats.org/officeDocument/2006/relationships/image" Target="../media/image58.jpe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09613" y="19431"/>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459421" y="3128250"/>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1B07C-C342-4B28-EA08-799AF9BF97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C10C7-0721-A025-9259-131E11AFF95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9DF39F2-0F9F-C26D-000C-644936B866C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A36780-01AE-A790-9AFE-C13D8CEF1E3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5DD35E-7FF7-F86F-DF07-5F56FF213EA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3D7C1B3-E361-3B24-A8EF-E4FC82B1BB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C56690-5262-00EF-1A40-9F08697028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A2CC8A5-FB39-5385-5BDE-9153EB195564}"/>
              </a:ext>
            </a:extLst>
          </p:cNvPr>
          <p:cNvPicPr>
            <a:picLocks noChangeAspect="1"/>
          </p:cNvPicPr>
          <p:nvPr/>
        </p:nvPicPr>
        <p:blipFill>
          <a:blip r:embed="rId4"/>
          <a:stretch>
            <a:fillRect/>
          </a:stretch>
        </p:blipFill>
        <p:spPr>
          <a:xfrm>
            <a:off x="1404937" y="2705100"/>
            <a:ext cx="9382125" cy="1447800"/>
          </a:xfrm>
          <a:prstGeom prst="rect">
            <a:avLst/>
          </a:prstGeom>
        </p:spPr>
      </p:pic>
    </p:spTree>
    <p:extLst>
      <p:ext uri="{BB962C8B-B14F-4D97-AF65-F5344CB8AC3E}">
        <p14:creationId xmlns:p14="http://schemas.microsoft.com/office/powerpoint/2010/main" val="608285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B6155-D72B-44FB-CCF0-EB89838C2A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5B29A8-C089-8085-66BC-F860D56C744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854DF7C-2663-80AD-B628-A01E27F76D1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5516DB-5231-7517-5FCB-5BF5AB825B4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3AA598A-E8C6-522A-063B-809E814C961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6C4C98-8F05-8022-4672-9C815CA953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78DFEB-98F5-F607-1CD4-98E4CCD248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AF6F44F-0597-D1E8-A0D9-24218807FB4B}"/>
              </a:ext>
            </a:extLst>
          </p:cNvPr>
          <p:cNvSpPr txBox="1"/>
          <p:nvPr/>
        </p:nvSpPr>
        <p:spPr>
          <a:xfrm>
            <a:off x="3195801" y="665613"/>
            <a:ext cx="6097314" cy="369332"/>
          </a:xfrm>
          <a:prstGeom prst="rect">
            <a:avLst/>
          </a:prstGeom>
          <a:noFill/>
        </p:spPr>
        <p:txBody>
          <a:bodyPr wrap="square">
            <a:spAutoFit/>
          </a:bodyPr>
          <a:lstStyle/>
          <a:p>
            <a:r>
              <a:rPr lang="en-CA" sz="1800" b="1" dirty="0">
                <a:effectLst/>
                <a:latin typeface="Times New Roman" panose="02020603050405020304" pitchFamily="18" charset="0"/>
              </a:rPr>
              <a:t>NOW using Existing Objects and ROBOTS</a:t>
            </a:r>
            <a:endParaRPr lang="en-CA" dirty="0"/>
          </a:p>
        </p:txBody>
      </p:sp>
      <p:pic>
        <p:nvPicPr>
          <p:cNvPr id="2050" name="Picture 2" descr="Webots documentation: Tutorial 1: Your First Simulation in Webots (30  Minutes)">
            <a:extLst>
              <a:ext uri="{FF2B5EF4-FFF2-40B4-BE49-F238E27FC236}">
                <a16:creationId xmlns:a16="http://schemas.microsoft.com/office/drawing/2014/main" id="{25B5379C-E1D6-F303-6454-B11F3D044D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758" y="1596634"/>
            <a:ext cx="3810000" cy="2952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472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39C09-979B-CAA3-4FAD-48CDDCD865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6EC96-0817-5A78-B2E5-9701A1CF441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58FA8F7-E01C-BF1E-D610-95A71A80E8C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0D2DFE-EA2F-EAAE-AF8D-392F555D67F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6944B1-DF58-3A43-AB3B-255131395DF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491E24-3403-7C6A-49A2-655121A732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8AF1CF-C62C-F99B-38C0-E725BFCB205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7310DF3-8FF1-5B69-AF23-106401A02676}"/>
              </a:ext>
            </a:extLst>
          </p:cNvPr>
          <p:cNvPicPr>
            <a:picLocks noChangeAspect="1"/>
          </p:cNvPicPr>
          <p:nvPr/>
        </p:nvPicPr>
        <p:blipFill>
          <a:blip r:embed="rId4"/>
          <a:stretch>
            <a:fillRect/>
          </a:stretch>
        </p:blipFill>
        <p:spPr>
          <a:xfrm>
            <a:off x="595731" y="1704586"/>
            <a:ext cx="7169518" cy="3054507"/>
          </a:xfrm>
          <a:prstGeom prst="rect">
            <a:avLst/>
          </a:prstGeom>
        </p:spPr>
      </p:pic>
    </p:spTree>
    <p:extLst>
      <p:ext uri="{BB962C8B-B14F-4D97-AF65-F5344CB8AC3E}">
        <p14:creationId xmlns:p14="http://schemas.microsoft.com/office/powerpoint/2010/main" val="1533057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17175-CA1B-0DD1-E6E2-97C7B4AA66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68EDC9-B838-A559-DCB2-D31DC63AD73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A006FDB-18B3-4146-4AD1-B80C9DAB204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EE8075-9380-693B-DDAB-A392409C759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B8FFF2-B501-6074-B990-3545BAE057B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31BB58-DAF1-BCE5-57FB-202E665F63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5557F3-36DC-B70A-68EF-B58A5FB320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947F0CE-1F9C-644E-AAF2-AB7257F817AA}"/>
              </a:ext>
            </a:extLst>
          </p:cNvPr>
          <p:cNvSpPr txBox="1"/>
          <p:nvPr/>
        </p:nvSpPr>
        <p:spPr>
          <a:xfrm>
            <a:off x="2670285" y="160803"/>
            <a:ext cx="6097314" cy="646331"/>
          </a:xfrm>
          <a:prstGeom prst="rect">
            <a:avLst/>
          </a:prstGeom>
          <a:noFill/>
        </p:spPr>
        <p:txBody>
          <a:bodyPr wrap="square">
            <a:spAutoFit/>
          </a:bodyPr>
          <a:lstStyle/>
          <a:p>
            <a:pPr marL="0" marR="0">
              <a:spcBef>
                <a:spcPts val="0"/>
              </a:spcBef>
              <a:spcAft>
                <a:spcPts val="0"/>
              </a:spcAft>
            </a:pPr>
            <a:r>
              <a:rPr lang="en-CA" sz="1800" dirty="0">
                <a:solidFill>
                  <a:srgbClr val="2E75B5"/>
                </a:solidFill>
                <a:effectLst/>
                <a:latin typeface="Times New Roman" panose="02020603050405020304" pitchFamily="18" charset="0"/>
              </a:rPr>
              <a:t> </a:t>
            </a:r>
          </a:p>
          <a:p>
            <a:r>
              <a:rPr lang="en-CA" sz="1800" i="1" u="sng" dirty="0">
                <a:solidFill>
                  <a:srgbClr val="2E75B5"/>
                </a:solidFill>
                <a:effectLst/>
                <a:latin typeface="Times New Roman" panose="02020603050405020304" pitchFamily="18" charset="0"/>
              </a:rPr>
              <a:t>Follow the following selection sequences:</a:t>
            </a:r>
            <a:endParaRPr lang="en-CA" sz="1400" dirty="0">
              <a:effectLst/>
              <a:latin typeface="Calibri" panose="020F0502020204030204" pitchFamily="34" charset="0"/>
            </a:endParaRPr>
          </a:p>
        </p:txBody>
      </p:sp>
      <p:pic>
        <p:nvPicPr>
          <p:cNvPr id="15" name="Picture 14">
            <a:extLst>
              <a:ext uri="{FF2B5EF4-FFF2-40B4-BE49-F238E27FC236}">
                <a16:creationId xmlns:a16="http://schemas.microsoft.com/office/drawing/2014/main" id="{D558DAA5-5F8E-8A13-1CA9-7276E1A11E6F}"/>
              </a:ext>
            </a:extLst>
          </p:cNvPr>
          <p:cNvPicPr>
            <a:picLocks noChangeAspect="1"/>
          </p:cNvPicPr>
          <p:nvPr/>
        </p:nvPicPr>
        <p:blipFill>
          <a:blip r:embed="rId4"/>
          <a:stretch>
            <a:fillRect/>
          </a:stretch>
        </p:blipFill>
        <p:spPr>
          <a:xfrm>
            <a:off x="232212" y="1352918"/>
            <a:ext cx="9912897" cy="5047671"/>
          </a:xfrm>
          <a:prstGeom prst="rect">
            <a:avLst/>
          </a:prstGeom>
        </p:spPr>
      </p:pic>
      <p:pic>
        <p:nvPicPr>
          <p:cNvPr id="8" name="Picture 7">
            <a:extLst>
              <a:ext uri="{FF2B5EF4-FFF2-40B4-BE49-F238E27FC236}">
                <a16:creationId xmlns:a16="http://schemas.microsoft.com/office/drawing/2014/main" id="{CD1D57DB-33B3-A54F-1217-4ABD1EA10690}"/>
              </a:ext>
            </a:extLst>
          </p:cNvPr>
          <p:cNvPicPr>
            <a:picLocks noChangeAspect="1"/>
          </p:cNvPicPr>
          <p:nvPr/>
        </p:nvPicPr>
        <p:blipFill>
          <a:blip r:embed="rId5"/>
          <a:stretch>
            <a:fillRect/>
          </a:stretch>
        </p:blipFill>
        <p:spPr>
          <a:xfrm>
            <a:off x="9871615" y="1906995"/>
            <a:ext cx="2112376" cy="1459172"/>
          </a:xfrm>
          <a:prstGeom prst="rect">
            <a:avLst/>
          </a:prstGeom>
        </p:spPr>
      </p:pic>
    </p:spTree>
    <p:extLst>
      <p:ext uri="{BB962C8B-B14F-4D97-AF65-F5344CB8AC3E}">
        <p14:creationId xmlns:p14="http://schemas.microsoft.com/office/powerpoint/2010/main" val="2277331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789F6-7D00-9EB0-3DBB-0D820431BC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51DA33-3EDF-7479-0CFC-0C6B14713EE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D13053E-3D58-12BD-6C47-8E732B6FC5F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E88AD1-B510-EF1D-DA44-A29FD356046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77BEFF-4B72-ED6F-AFC8-D16F4AD56E5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0C32728-0CDA-430E-FDDF-8366BB0D85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C6D524-1966-3D0F-C538-6F477057026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DB77FE0-1486-B3B9-2678-FD2BE9D58504}"/>
              </a:ext>
            </a:extLst>
          </p:cNvPr>
          <p:cNvPicPr>
            <a:picLocks noChangeAspect="1"/>
          </p:cNvPicPr>
          <p:nvPr/>
        </p:nvPicPr>
        <p:blipFill>
          <a:blip r:embed="rId4"/>
          <a:stretch>
            <a:fillRect/>
          </a:stretch>
        </p:blipFill>
        <p:spPr>
          <a:xfrm>
            <a:off x="375580" y="1395048"/>
            <a:ext cx="7641186" cy="4738720"/>
          </a:xfrm>
          <a:prstGeom prst="rect">
            <a:avLst/>
          </a:prstGeom>
        </p:spPr>
      </p:pic>
    </p:spTree>
    <p:extLst>
      <p:ext uri="{BB962C8B-B14F-4D97-AF65-F5344CB8AC3E}">
        <p14:creationId xmlns:p14="http://schemas.microsoft.com/office/powerpoint/2010/main" val="3982734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10A66-3813-DF43-58FC-14E974688D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C291C6-3C80-F412-22C2-DB8361E20FF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C77D3FA-847E-DDDF-33FA-C8DF344BFBA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DF60E0-B612-B396-9453-67027DE4E91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36ECA1-2DDF-9CE6-4DD1-888ED9AF434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3712BD6-85FC-B9DA-ED99-0F67C14A49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F74749-1A08-6AD9-32C9-EE4B56D35A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CBC379A-28CD-956D-A187-9341A60DE8B5}"/>
              </a:ext>
            </a:extLst>
          </p:cNvPr>
          <p:cNvPicPr>
            <a:picLocks noChangeAspect="1"/>
          </p:cNvPicPr>
          <p:nvPr/>
        </p:nvPicPr>
        <p:blipFill>
          <a:blip r:embed="rId4"/>
          <a:stretch>
            <a:fillRect/>
          </a:stretch>
        </p:blipFill>
        <p:spPr>
          <a:xfrm>
            <a:off x="182426" y="1321832"/>
            <a:ext cx="9082200" cy="4919145"/>
          </a:xfrm>
          <a:prstGeom prst="rect">
            <a:avLst/>
          </a:prstGeom>
        </p:spPr>
      </p:pic>
    </p:spTree>
    <p:extLst>
      <p:ext uri="{BB962C8B-B14F-4D97-AF65-F5344CB8AC3E}">
        <p14:creationId xmlns:p14="http://schemas.microsoft.com/office/powerpoint/2010/main" val="3813476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137F7-75CD-62A7-CE9F-955783F92A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6F7697-EF72-0224-9FBB-81D6E6A3DAF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CFA6E3-F104-901C-D241-2F944DC74AC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5465A2-4E40-920E-AADA-A2AFF2C1C9B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44B56E-4DDC-5F80-C2D5-CADB70D8009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35DF333-036C-4976-8796-D9B398522B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A45EEB-C03E-B75B-4F0D-B904B50930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5127963-11AF-7C69-F754-DFA74543BE2B}"/>
              </a:ext>
            </a:extLst>
          </p:cNvPr>
          <p:cNvSpPr txBox="1"/>
          <p:nvPr/>
        </p:nvSpPr>
        <p:spPr>
          <a:xfrm>
            <a:off x="2420085" y="454292"/>
            <a:ext cx="6905218" cy="369332"/>
          </a:xfrm>
          <a:prstGeom prst="rect">
            <a:avLst/>
          </a:prstGeom>
          <a:noFill/>
        </p:spPr>
        <p:txBody>
          <a:bodyPr wrap="square">
            <a:spAutoFit/>
          </a:bodyPr>
          <a:lstStyle/>
          <a:p>
            <a:r>
              <a:rPr lang="en-CA" sz="1800" b="1" u="sng" dirty="0">
                <a:effectLst/>
                <a:latin typeface="Times New Roman" panose="02020603050405020304" pitchFamily="18" charset="0"/>
              </a:rPr>
              <a:t>When start the simulation (RUN) the Robot continue to drive.</a:t>
            </a:r>
            <a:endParaRPr lang="en-CA" dirty="0"/>
          </a:p>
        </p:txBody>
      </p:sp>
      <p:pic>
        <p:nvPicPr>
          <p:cNvPr id="9" name="Picture 8">
            <a:extLst>
              <a:ext uri="{FF2B5EF4-FFF2-40B4-BE49-F238E27FC236}">
                <a16:creationId xmlns:a16="http://schemas.microsoft.com/office/drawing/2014/main" id="{F324C77F-A2D6-4528-82AD-CFEBF0780A93}"/>
              </a:ext>
            </a:extLst>
          </p:cNvPr>
          <p:cNvPicPr>
            <a:picLocks noChangeAspect="1"/>
          </p:cNvPicPr>
          <p:nvPr/>
        </p:nvPicPr>
        <p:blipFill>
          <a:blip r:embed="rId4"/>
          <a:stretch>
            <a:fillRect/>
          </a:stretch>
        </p:blipFill>
        <p:spPr>
          <a:xfrm>
            <a:off x="3352659" y="1523902"/>
            <a:ext cx="5486682" cy="3810196"/>
          </a:xfrm>
          <a:prstGeom prst="rect">
            <a:avLst/>
          </a:prstGeom>
        </p:spPr>
      </p:pic>
    </p:spTree>
    <p:extLst>
      <p:ext uri="{BB962C8B-B14F-4D97-AF65-F5344CB8AC3E}">
        <p14:creationId xmlns:p14="http://schemas.microsoft.com/office/powerpoint/2010/main" val="1314345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C8FF7-D999-B25E-FD73-9236C16D0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D0F5B8-706F-B6C7-F5B2-378540CB1FB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89F8461-E50A-3A04-A5E9-5847B2F27CE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B8A4B0-3F52-DC98-0391-CC50D03E604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121E85-2084-60A3-C9EB-5E53A1B098B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11E203-1C81-79DF-894C-44BCAF0F11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806143-2413-CFC9-1CAB-B6F5546176C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F3AF0CE-6970-22BA-82E9-6FD074F3BBE4}"/>
              </a:ext>
            </a:extLst>
          </p:cNvPr>
          <p:cNvPicPr>
            <a:picLocks noChangeAspect="1"/>
          </p:cNvPicPr>
          <p:nvPr/>
        </p:nvPicPr>
        <p:blipFill>
          <a:blip r:embed="rId4"/>
          <a:stretch>
            <a:fillRect/>
          </a:stretch>
        </p:blipFill>
        <p:spPr>
          <a:xfrm>
            <a:off x="545815" y="1422374"/>
            <a:ext cx="9812130" cy="4619785"/>
          </a:xfrm>
          <a:prstGeom prst="rect">
            <a:avLst/>
          </a:prstGeom>
        </p:spPr>
      </p:pic>
    </p:spTree>
    <p:extLst>
      <p:ext uri="{BB962C8B-B14F-4D97-AF65-F5344CB8AC3E}">
        <p14:creationId xmlns:p14="http://schemas.microsoft.com/office/powerpoint/2010/main" val="139479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09217-3D57-849A-3406-2F17FC5474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53364F-F66C-B57A-875C-1ED2F5F3C0C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2817B8B-A1E8-0897-9A9E-3DCFB817C57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8CDBDE-1F36-2991-9EA3-17EE393F636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138AA1-766B-A2DA-B43C-5E2CBE13630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D0C9601-95C0-D8FE-7894-8DA4988932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EFD11C-89C4-FB42-E614-B724525948A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89FFC00-2CEC-3BB8-A154-7A36A8B4962C}"/>
              </a:ext>
            </a:extLst>
          </p:cNvPr>
          <p:cNvPicPr>
            <a:picLocks noChangeAspect="1"/>
          </p:cNvPicPr>
          <p:nvPr/>
        </p:nvPicPr>
        <p:blipFill>
          <a:blip r:embed="rId4"/>
          <a:stretch>
            <a:fillRect/>
          </a:stretch>
        </p:blipFill>
        <p:spPr>
          <a:xfrm>
            <a:off x="509013" y="1374381"/>
            <a:ext cx="9437851" cy="4744516"/>
          </a:xfrm>
          <a:prstGeom prst="rect">
            <a:avLst/>
          </a:prstGeom>
        </p:spPr>
      </p:pic>
    </p:spTree>
    <p:extLst>
      <p:ext uri="{BB962C8B-B14F-4D97-AF65-F5344CB8AC3E}">
        <p14:creationId xmlns:p14="http://schemas.microsoft.com/office/powerpoint/2010/main" val="318608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F68E6-76A7-0262-B751-8C5A89548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475200-2DBF-672B-57EF-B9F43808FD1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7AEB563-85C0-3106-625D-AC8A9EDD4B7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FDDC13-B567-25FB-D9E7-26ABD34C0ED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C0CB8D-272A-3E57-D75C-106CB587E1A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08310C-CCC0-144A-F9C0-BCB5C60979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2C0AFB6-E090-456E-CDD9-C831BF67303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6F40B23-45B2-D4B0-1095-D9727CC59EFC}"/>
              </a:ext>
            </a:extLst>
          </p:cNvPr>
          <p:cNvPicPr>
            <a:picLocks noChangeAspect="1"/>
          </p:cNvPicPr>
          <p:nvPr/>
        </p:nvPicPr>
        <p:blipFill>
          <a:blip r:embed="rId4"/>
          <a:stretch>
            <a:fillRect/>
          </a:stretch>
        </p:blipFill>
        <p:spPr>
          <a:xfrm>
            <a:off x="701647" y="1448770"/>
            <a:ext cx="7062870" cy="4739119"/>
          </a:xfrm>
          <a:prstGeom prst="rect">
            <a:avLst/>
          </a:prstGeom>
        </p:spPr>
      </p:pic>
    </p:spTree>
    <p:extLst>
      <p:ext uri="{BB962C8B-B14F-4D97-AF65-F5344CB8AC3E}">
        <p14:creationId xmlns:p14="http://schemas.microsoft.com/office/powerpoint/2010/main" val="668273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E8583-E188-5200-4E4A-03EFDE9295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E7AA7A-1A6A-5F8B-CEF4-CE4A3A07A6B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8CE89C3-224D-C761-1D17-DDABF3D3ABD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2B6E2E-C891-8726-FA63-D18505286FB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9AB4CA-7B4B-FAA3-EF5D-964F576C8BD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EDDBAC-7C80-BEC3-6681-C7E626032D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5257CE-29F6-3727-0D5E-A8D17A282B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AA75510-F26C-17D6-38FD-F26248ED7FF2}"/>
              </a:ext>
            </a:extLst>
          </p:cNvPr>
          <p:cNvPicPr>
            <a:picLocks noChangeAspect="1"/>
          </p:cNvPicPr>
          <p:nvPr/>
        </p:nvPicPr>
        <p:blipFill>
          <a:blip r:embed="rId4"/>
          <a:stretch>
            <a:fillRect/>
          </a:stretch>
        </p:blipFill>
        <p:spPr>
          <a:xfrm>
            <a:off x="3260579" y="1492150"/>
            <a:ext cx="5670841" cy="3873699"/>
          </a:xfrm>
          <a:prstGeom prst="rect">
            <a:avLst/>
          </a:prstGeom>
        </p:spPr>
      </p:pic>
    </p:spTree>
    <p:extLst>
      <p:ext uri="{BB962C8B-B14F-4D97-AF65-F5344CB8AC3E}">
        <p14:creationId xmlns:p14="http://schemas.microsoft.com/office/powerpoint/2010/main" val="810247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55B37-D002-6BC6-ADA5-975DF84305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164308-8104-BA11-DE74-15677F6119E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C3F5EFE-8AFA-C64B-0CB6-42EB2970C4D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0A2299-EA24-F278-C8E1-E9E9DE36AB8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9B88D8-06C1-5EDF-357B-EDB0B539499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D67CAA4-1B3E-36FA-E238-7C77CEB6B3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8F404F-1A0F-EF84-1462-27BCC45A886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39C0FAF-50D8-9479-42FE-1B28FFB6239F}"/>
              </a:ext>
            </a:extLst>
          </p:cNvPr>
          <p:cNvSpPr txBox="1"/>
          <p:nvPr/>
        </p:nvSpPr>
        <p:spPr>
          <a:xfrm>
            <a:off x="2517849" y="437802"/>
            <a:ext cx="6097314" cy="369332"/>
          </a:xfrm>
          <a:prstGeom prst="rect">
            <a:avLst/>
          </a:prstGeom>
          <a:noFill/>
        </p:spPr>
        <p:txBody>
          <a:bodyPr wrap="square">
            <a:spAutoFit/>
          </a:bodyPr>
          <a:lstStyle/>
          <a:p>
            <a:r>
              <a:rPr lang="en-CA" sz="1800" dirty="0">
                <a:effectLst/>
                <a:latin typeface="Calibri" panose="020F0502020204030204" pitchFamily="34" charset="0"/>
              </a:rPr>
              <a:t>Lets shift robot away from the original point (0,0,0):</a:t>
            </a:r>
            <a:endParaRPr lang="en-CA" dirty="0"/>
          </a:p>
        </p:txBody>
      </p:sp>
      <p:pic>
        <p:nvPicPr>
          <p:cNvPr id="9" name="Picture 8">
            <a:extLst>
              <a:ext uri="{FF2B5EF4-FFF2-40B4-BE49-F238E27FC236}">
                <a16:creationId xmlns:a16="http://schemas.microsoft.com/office/drawing/2014/main" id="{5C3204D9-0E87-0103-67F6-ED00DC3F62C6}"/>
              </a:ext>
            </a:extLst>
          </p:cNvPr>
          <p:cNvPicPr>
            <a:picLocks noChangeAspect="1"/>
          </p:cNvPicPr>
          <p:nvPr/>
        </p:nvPicPr>
        <p:blipFill>
          <a:blip r:embed="rId4"/>
          <a:stretch>
            <a:fillRect/>
          </a:stretch>
        </p:blipFill>
        <p:spPr>
          <a:xfrm>
            <a:off x="513875" y="1269523"/>
            <a:ext cx="8750750" cy="5023108"/>
          </a:xfrm>
          <a:prstGeom prst="rect">
            <a:avLst/>
          </a:prstGeom>
        </p:spPr>
      </p:pic>
    </p:spTree>
    <p:extLst>
      <p:ext uri="{BB962C8B-B14F-4D97-AF65-F5344CB8AC3E}">
        <p14:creationId xmlns:p14="http://schemas.microsoft.com/office/powerpoint/2010/main" val="327201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8C920-9367-E344-2D39-7B1FDC9990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0D95AD-D639-77E0-C279-10FD213B36F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B338B80-33D4-04AD-4910-6DF61BD36FC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94483C-4A60-FDDD-1E54-C01DE00ED2C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1018C3-0D35-CC4E-9E04-A8FA6B958D2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9AA3C6-CAE5-C289-3952-98623A41C5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12F2C8-DEC0-DED9-E353-BB4DFBD044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5F33D6-5785-BFCA-1937-33D762F83FAB}"/>
              </a:ext>
            </a:extLst>
          </p:cNvPr>
          <p:cNvPicPr>
            <a:picLocks noChangeAspect="1"/>
          </p:cNvPicPr>
          <p:nvPr/>
        </p:nvPicPr>
        <p:blipFill>
          <a:blip r:embed="rId4"/>
          <a:stretch>
            <a:fillRect/>
          </a:stretch>
        </p:blipFill>
        <p:spPr>
          <a:xfrm>
            <a:off x="532522" y="1395048"/>
            <a:ext cx="8572941" cy="4711942"/>
          </a:xfrm>
          <a:prstGeom prst="rect">
            <a:avLst/>
          </a:prstGeom>
        </p:spPr>
      </p:pic>
    </p:spTree>
    <p:extLst>
      <p:ext uri="{BB962C8B-B14F-4D97-AF65-F5344CB8AC3E}">
        <p14:creationId xmlns:p14="http://schemas.microsoft.com/office/powerpoint/2010/main" val="3173540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166D8-4778-418B-F076-9D226D1ADF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BD980-09DB-AE44-86F4-68105C253AE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D504C4-F47D-B5CD-5F53-39D9668E865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4AEEAD-3453-26FF-79E5-DD9663A535E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5CAD01-7E35-9507-03B6-AF8919A4C82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8B5E35-4A5C-EFB7-C11F-4088DD3B3C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D59593-4444-679A-9087-88ACAFC49A5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B69742E-0486-C983-B6C9-E7593553F8B1}"/>
              </a:ext>
            </a:extLst>
          </p:cNvPr>
          <p:cNvPicPr>
            <a:picLocks noChangeAspect="1"/>
          </p:cNvPicPr>
          <p:nvPr/>
        </p:nvPicPr>
        <p:blipFill>
          <a:blip r:embed="rId4"/>
          <a:stretch>
            <a:fillRect/>
          </a:stretch>
        </p:blipFill>
        <p:spPr>
          <a:xfrm>
            <a:off x="588572" y="1435626"/>
            <a:ext cx="8776151" cy="4476980"/>
          </a:xfrm>
          <a:prstGeom prst="rect">
            <a:avLst/>
          </a:prstGeom>
        </p:spPr>
      </p:pic>
    </p:spTree>
    <p:extLst>
      <p:ext uri="{BB962C8B-B14F-4D97-AF65-F5344CB8AC3E}">
        <p14:creationId xmlns:p14="http://schemas.microsoft.com/office/powerpoint/2010/main" val="3413240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072A8-E67E-7852-EDCD-7DE9EB2303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8B9D73-8A83-5F45-E218-F2897E8B801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0B98876-D202-38CF-D972-3C9389FF2BC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EF3F4-6EEC-C660-DC28-C8691A98A14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3669EB-EBB4-A320-D172-DEE134DD4D5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42C5C4B-45D3-5C41-F0A5-FFC60E9B7D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024952-63C3-F135-7926-272DB722995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61D71FF-9F27-B7EA-A980-8D8ACF0D16E9}"/>
              </a:ext>
            </a:extLst>
          </p:cNvPr>
          <p:cNvPicPr>
            <a:picLocks noChangeAspect="1"/>
          </p:cNvPicPr>
          <p:nvPr/>
        </p:nvPicPr>
        <p:blipFill>
          <a:blip r:embed="rId4"/>
          <a:stretch>
            <a:fillRect/>
          </a:stretch>
        </p:blipFill>
        <p:spPr>
          <a:xfrm>
            <a:off x="743872" y="1435626"/>
            <a:ext cx="6731346" cy="4623038"/>
          </a:xfrm>
          <a:prstGeom prst="rect">
            <a:avLst/>
          </a:prstGeom>
        </p:spPr>
      </p:pic>
    </p:spTree>
    <p:extLst>
      <p:ext uri="{BB962C8B-B14F-4D97-AF65-F5344CB8AC3E}">
        <p14:creationId xmlns:p14="http://schemas.microsoft.com/office/powerpoint/2010/main" val="1436822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AB06E-B763-B87D-7C9E-10DF856604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257F46-04FD-3F84-7E01-5BF50010B71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F195DA-3BFA-82F9-4FCE-376317BE029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09E6C-F2BB-3BAE-2120-F5EAA3FBB24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8642A2-4B82-B1B5-271F-70DD46A8EF9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25B686-1CF4-342C-119E-E9B57DF4E0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C45A46E-3E99-45A4-C8F9-3476B97F82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0B55349-4911-4028-0FC0-120782FB1B9E}"/>
              </a:ext>
            </a:extLst>
          </p:cNvPr>
          <p:cNvSpPr txBox="1"/>
          <p:nvPr/>
        </p:nvSpPr>
        <p:spPr>
          <a:xfrm>
            <a:off x="2359055" y="99295"/>
            <a:ext cx="8389226" cy="1231106"/>
          </a:xfrm>
          <a:prstGeom prst="rect">
            <a:avLst/>
          </a:prstGeom>
          <a:noFill/>
        </p:spPr>
        <p:txBody>
          <a:bodyPr wrap="square">
            <a:spAutoFit/>
          </a:bodyPr>
          <a:lstStyle/>
          <a:p>
            <a:r>
              <a:rPr lang="en-CA" sz="1800" i="1" dirty="0">
                <a:solidFill>
                  <a:srgbClr val="595959"/>
                </a:solidFill>
                <a:effectLst/>
                <a:latin typeface="Calibri" panose="020F0502020204030204" pitchFamily="34" charset="0"/>
              </a:rPr>
              <a:t>RUN the Simulation now: you will see the robot move ?</a:t>
            </a:r>
            <a:endParaRPr lang="en-CA" sz="2800" dirty="0">
              <a:effectLst/>
              <a:latin typeface="Calibri" panose="020F0502020204030204" pitchFamily="34" charset="0"/>
            </a:endParaRPr>
          </a:p>
          <a:p>
            <a:pPr marL="0" marR="0">
              <a:spcBef>
                <a:spcPts val="0"/>
              </a:spcBef>
              <a:spcAft>
                <a:spcPts val="0"/>
              </a:spcAft>
            </a:pPr>
            <a:r>
              <a:rPr lang="en-CA" sz="2800" dirty="0">
                <a:effectLst/>
                <a:latin typeface="Calibri" panose="020F0502020204030204" pitchFamily="34" charset="0"/>
              </a:rPr>
              <a:t>Why?</a:t>
            </a:r>
          </a:p>
          <a:p>
            <a:pPr marL="0" marR="0">
              <a:spcBef>
                <a:spcPts val="0"/>
              </a:spcBef>
              <a:spcAft>
                <a:spcPts val="0"/>
              </a:spcAft>
            </a:pPr>
            <a:r>
              <a:rPr lang="en-CA" sz="2800" dirty="0">
                <a:effectLst/>
                <a:latin typeface="Calibri" panose="020F0502020204030204" pitchFamily="34" charset="0"/>
              </a:rPr>
              <a:t>Because the robot comes with its controller.</a:t>
            </a:r>
          </a:p>
        </p:txBody>
      </p:sp>
      <p:pic>
        <p:nvPicPr>
          <p:cNvPr id="9" name="Picture 8">
            <a:extLst>
              <a:ext uri="{FF2B5EF4-FFF2-40B4-BE49-F238E27FC236}">
                <a16:creationId xmlns:a16="http://schemas.microsoft.com/office/drawing/2014/main" id="{5483B3A4-D51E-3122-30FC-CCC4064809AF}"/>
              </a:ext>
            </a:extLst>
          </p:cNvPr>
          <p:cNvPicPr>
            <a:picLocks noChangeAspect="1"/>
          </p:cNvPicPr>
          <p:nvPr/>
        </p:nvPicPr>
        <p:blipFill>
          <a:blip r:embed="rId4"/>
          <a:stretch>
            <a:fillRect/>
          </a:stretch>
        </p:blipFill>
        <p:spPr>
          <a:xfrm>
            <a:off x="3241528" y="1581055"/>
            <a:ext cx="5708943" cy="3695890"/>
          </a:xfrm>
          <a:prstGeom prst="rect">
            <a:avLst/>
          </a:prstGeom>
        </p:spPr>
      </p:pic>
    </p:spTree>
    <p:extLst>
      <p:ext uri="{BB962C8B-B14F-4D97-AF65-F5344CB8AC3E}">
        <p14:creationId xmlns:p14="http://schemas.microsoft.com/office/powerpoint/2010/main" val="3267722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30FDA-649C-36A7-511E-30DCC803AB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E177F8-ABEF-8984-5F14-70E50A1446C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C53E539-7517-74D1-5D97-C00FC72A477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365D5-60F5-2287-17AB-A17D75F2036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100FA5-9E45-4034-B445-6B522037874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8DE8C3-D95B-6E6C-1C9B-152D8E84D1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F589EC-8EA1-C4F2-975F-480576F1090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73B25EB-8AD6-E6EE-6488-4664448575C4}"/>
              </a:ext>
            </a:extLst>
          </p:cNvPr>
          <p:cNvSpPr txBox="1"/>
          <p:nvPr/>
        </p:nvSpPr>
        <p:spPr>
          <a:xfrm>
            <a:off x="2693933" y="515627"/>
            <a:ext cx="6097314" cy="369332"/>
          </a:xfrm>
          <a:prstGeom prst="rect">
            <a:avLst/>
          </a:prstGeom>
          <a:noFill/>
        </p:spPr>
        <p:txBody>
          <a:bodyPr wrap="square">
            <a:spAutoFit/>
          </a:bodyPr>
          <a:lstStyle/>
          <a:p>
            <a:r>
              <a:rPr lang="en-CA" sz="1800" b="1" i="1" u="sng" dirty="0">
                <a:solidFill>
                  <a:srgbClr val="595959"/>
                </a:solidFill>
                <a:effectLst/>
                <a:latin typeface="Times New Roman" panose="02020603050405020304" pitchFamily="18" charset="0"/>
              </a:rPr>
              <a:t>Lets check the robot Controller:</a:t>
            </a:r>
            <a:endParaRPr lang="en-CA" dirty="0"/>
          </a:p>
        </p:txBody>
      </p:sp>
      <p:pic>
        <p:nvPicPr>
          <p:cNvPr id="9" name="Picture 8">
            <a:extLst>
              <a:ext uri="{FF2B5EF4-FFF2-40B4-BE49-F238E27FC236}">
                <a16:creationId xmlns:a16="http://schemas.microsoft.com/office/drawing/2014/main" id="{D92DBC48-347D-4DEF-F6B3-9B8A1AB7BDA0}"/>
              </a:ext>
            </a:extLst>
          </p:cNvPr>
          <p:cNvPicPr>
            <a:picLocks noChangeAspect="1"/>
          </p:cNvPicPr>
          <p:nvPr/>
        </p:nvPicPr>
        <p:blipFill>
          <a:blip r:embed="rId4"/>
          <a:stretch>
            <a:fillRect/>
          </a:stretch>
        </p:blipFill>
        <p:spPr>
          <a:xfrm>
            <a:off x="902551" y="1610557"/>
            <a:ext cx="8524875" cy="4171950"/>
          </a:xfrm>
          <a:prstGeom prst="rect">
            <a:avLst/>
          </a:prstGeom>
        </p:spPr>
      </p:pic>
    </p:spTree>
    <p:extLst>
      <p:ext uri="{BB962C8B-B14F-4D97-AF65-F5344CB8AC3E}">
        <p14:creationId xmlns:p14="http://schemas.microsoft.com/office/powerpoint/2010/main" val="164610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13B6F-8F9D-EDF0-F022-07954ECCAF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00E4B-CAAC-476C-E913-1C862D9BA90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DAAEE76-5E48-863E-F202-C669C73143A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599114-4A6F-995F-C7D1-EECA1EA0F10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2B61EF-8831-A056-ABA5-90CA4CC5F03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B55516-9EF3-67DB-6F2D-FD8CFC9650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6B478B-34BF-A2F4-CAC5-8CDDE08585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83C33B8-BC20-A56C-C32F-DF78F74D6679}"/>
              </a:ext>
            </a:extLst>
          </p:cNvPr>
          <p:cNvSpPr txBox="1"/>
          <p:nvPr/>
        </p:nvSpPr>
        <p:spPr>
          <a:xfrm>
            <a:off x="2578879" y="180807"/>
            <a:ext cx="6097314" cy="369332"/>
          </a:xfrm>
          <a:prstGeom prst="rect">
            <a:avLst/>
          </a:prstGeom>
          <a:noFill/>
        </p:spPr>
        <p:txBody>
          <a:bodyPr wrap="square">
            <a:spAutoFit/>
          </a:bodyPr>
          <a:lstStyle/>
          <a:p>
            <a:r>
              <a:rPr lang="en-CA" sz="1800" dirty="0">
                <a:effectLst/>
                <a:latin typeface="Calibri" panose="020F0502020204030204" pitchFamily="34" charset="0"/>
              </a:rPr>
              <a:t>Double click on the Controller:</a:t>
            </a:r>
            <a:endParaRPr lang="en-CA" dirty="0"/>
          </a:p>
        </p:txBody>
      </p:sp>
      <p:pic>
        <p:nvPicPr>
          <p:cNvPr id="9" name="Picture 8">
            <a:extLst>
              <a:ext uri="{FF2B5EF4-FFF2-40B4-BE49-F238E27FC236}">
                <a16:creationId xmlns:a16="http://schemas.microsoft.com/office/drawing/2014/main" id="{5A01C795-FED4-DAA5-1A7C-168EFFAB2B6A}"/>
              </a:ext>
            </a:extLst>
          </p:cNvPr>
          <p:cNvPicPr>
            <a:picLocks noChangeAspect="1"/>
          </p:cNvPicPr>
          <p:nvPr/>
        </p:nvPicPr>
        <p:blipFill>
          <a:blip r:embed="rId4"/>
          <a:stretch>
            <a:fillRect/>
          </a:stretch>
        </p:blipFill>
        <p:spPr>
          <a:xfrm>
            <a:off x="3396319" y="1253419"/>
            <a:ext cx="3690282" cy="5088954"/>
          </a:xfrm>
          <a:prstGeom prst="rect">
            <a:avLst/>
          </a:prstGeom>
        </p:spPr>
      </p:pic>
    </p:spTree>
    <p:extLst>
      <p:ext uri="{BB962C8B-B14F-4D97-AF65-F5344CB8AC3E}">
        <p14:creationId xmlns:p14="http://schemas.microsoft.com/office/powerpoint/2010/main" val="310521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A4ADB-9EAC-8DA7-EB85-53985234B7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4038DA-B15D-626C-5F8B-27E8AED4F3F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981C29E-A8B7-3498-4FF3-F40E3990B4E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AB1550-D368-CD58-D774-65544353CFD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BFFFC9C-0646-B423-D884-F3EF3C36B08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A3CC2F-955F-831F-064E-05D5A8A289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8DE736-61AE-D465-9ED0-5F8F22EDEF7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4245E00-23B0-0A0B-84A6-E4DA395821FD}"/>
              </a:ext>
            </a:extLst>
          </p:cNvPr>
          <p:cNvSpPr txBox="1"/>
          <p:nvPr/>
        </p:nvSpPr>
        <p:spPr>
          <a:xfrm>
            <a:off x="2517849" y="330961"/>
            <a:ext cx="6097314" cy="369332"/>
          </a:xfrm>
          <a:prstGeom prst="rect">
            <a:avLst/>
          </a:prstGeom>
          <a:noFill/>
        </p:spPr>
        <p:txBody>
          <a:bodyPr wrap="square">
            <a:spAutoFit/>
          </a:bodyPr>
          <a:lstStyle/>
          <a:p>
            <a:r>
              <a:rPr lang="en-CA" sz="1800" b="1" i="1" u="sng" dirty="0">
                <a:solidFill>
                  <a:srgbClr val="595959"/>
                </a:solidFill>
                <a:effectLst/>
                <a:latin typeface="Times New Roman" panose="02020603050405020304" pitchFamily="18" charset="0"/>
              </a:rPr>
              <a:t>NOW you can add your own code , Click on the EDIT:</a:t>
            </a:r>
            <a:endParaRPr lang="en-CA" sz="1400" dirty="0">
              <a:effectLst/>
              <a:latin typeface="Calibri" panose="020F0502020204030204" pitchFamily="34" charset="0"/>
            </a:endParaRPr>
          </a:p>
        </p:txBody>
      </p:sp>
      <p:pic>
        <p:nvPicPr>
          <p:cNvPr id="9" name="Picture 8">
            <a:extLst>
              <a:ext uri="{FF2B5EF4-FFF2-40B4-BE49-F238E27FC236}">
                <a16:creationId xmlns:a16="http://schemas.microsoft.com/office/drawing/2014/main" id="{5F9AF94A-9DE7-5FEA-3D6D-3554D8A1AF7B}"/>
              </a:ext>
            </a:extLst>
          </p:cNvPr>
          <p:cNvPicPr>
            <a:picLocks noChangeAspect="1"/>
          </p:cNvPicPr>
          <p:nvPr/>
        </p:nvPicPr>
        <p:blipFill>
          <a:blip r:embed="rId4"/>
          <a:stretch>
            <a:fillRect/>
          </a:stretch>
        </p:blipFill>
        <p:spPr>
          <a:xfrm>
            <a:off x="762820" y="1534682"/>
            <a:ext cx="9972675" cy="4514850"/>
          </a:xfrm>
          <a:prstGeom prst="rect">
            <a:avLst/>
          </a:prstGeom>
        </p:spPr>
      </p:pic>
      <p:sp>
        <p:nvSpPr>
          <p:cNvPr id="12" name="TextBox 11">
            <a:extLst>
              <a:ext uri="{FF2B5EF4-FFF2-40B4-BE49-F238E27FC236}">
                <a16:creationId xmlns:a16="http://schemas.microsoft.com/office/drawing/2014/main" id="{41FF8993-8C0E-4CB5-D988-ABC9F9801F7B}"/>
              </a:ext>
            </a:extLst>
          </p:cNvPr>
          <p:cNvSpPr txBox="1"/>
          <p:nvPr/>
        </p:nvSpPr>
        <p:spPr>
          <a:xfrm>
            <a:off x="2412521" y="786204"/>
            <a:ext cx="6097314" cy="369332"/>
          </a:xfrm>
          <a:prstGeom prst="rect">
            <a:avLst/>
          </a:prstGeom>
          <a:noFill/>
        </p:spPr>
        <p:txBody>
          <a:bodyPr wrap="square">
            <a:spAutoFit/>
          </a:bodyPr>
          <a:lstStyle/>
          <a:p>
            <a:r>
              <a:rPr lang="en-CA" sz="1800" b="1" dirty="0">
                <a:effectLst/>
                <a:latin typeface="Times New Roman" panose="02020603050405020304" pitchFamily="18" charset="0"/>
              </a:rPr>
              <a:t>The code is written in C++ but you can write Python code. </a:t>
            </a:r>
            <a:endParaRPr lang="en-CA" dirty="0"/>
          </a:p>
        </p:txBody>
      </p:sp>
    </p:spTree>
    <p:extLst>
      <p:ext uri="{BB962C8B-B14F-4D97-AF65-F5344CB8AC3E}">
        <p14:creationId xmlns:p14="http://schemas.microsoft.com/office/powerpoint/2010/main" val="1251464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7476D-F582-8B23-7C3F-EBB8C54BE4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1416C4-4EBE-F212-83D3-DD277F03ED8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2EB58E-8F44-A0F2-4120-ED097564279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215034-3D79-C70B-7C9F-8981A06D9DD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F1441E-A656-EF22-38A6-866B4B70BFF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C5DAB38-DDC3-7EB6-0D88-B960E189BF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4C09C48-87C1-F8C1-BF79-FA138B6D8AF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7D47B2-CF56-127A-9A3D-5CEDC861D29F}"/>
              </a:ext>
            </a:extLst>
          </p:cNvPr>
          <p:cNvSpPr txBox="1"/>
          <p:nvPr/>
        </p:nvSpPr>
        <p:spPr>
          <a:xfrm>
            <a:off x="3937000" y="365805"/>
            <a:ext cx="2709333" cy="369332"/>
          </a:xfrm>
          <a:prstGeom prst="rect">
            <a:avLst/>
          </a:prstGeom>
          <a:noFill/>
        </p:spPr>
        <p:txBody>
          <a:bodyPr wrap="square">
            <a:spAutoFit/>
          </a:bodyPr>
          <a:lstStyle/>
          <a:p>
            <a:pPr algn="l"/>
            <a:r>
              <a:rPr lang="en-CA" b="0" i="0" dirty="0">
                <a:solidFill>
                  <a:srgbClr val="0E6F8C"/>
                </a:solidFill>
                <a:effectLst/>
                <a:latin typeface="Roboto" panose="02000000000000000000" pitchFamily="2" charset="0"/>
              </a:rPr>
              <a:t>Create a New Controller</a:t>
            </a:r>
          </a:p>
        </p:txBody>
      </p:sp>
      <p:sp>
        <p:nvSpPr>
          <p:cNvPr id="8" name="Rectangle 1">
            <a:extLst>
              <a:ext uri="{FF2B5EF4-FFF2-40B4-BE49-F238E27FC236}">
                <a16:creationId xmlns:a16="http://schemas.microsoft.com/office/drawing/2014/main" id="{3EC2D29F-2CF1-E736-BABB-2017C9EAF32C}"/>
              </a:ext>
            </a:extLst>
          </p:cNvPr>
          <p:cNvSpPr>
            <a:spLocks noChangeArrowheads="1"/>
          </p:cNvSpPr>
          <p:nvPr/>
        </p:nvSpPr>
        <p:spPr bwMode="auto">
          <a:xfrm>
            <a:off x="237066" y="1254538"/>
            <a:ext cx="11643759" cy="4093428"/>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We will now program a simple controller that will just make the robot </a:t>
            </a:r>
            <a:r>
              <a:rPr kumimoji="0" lang="en-US" altLang="en-US"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move forwards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A </a:t>
            </a:r>
            <a:r>
              <a:rPr kumimoji="0" lang="en-US" altLang="en-US" sz="2000" b="1" i="0" u="none" strike="noStrike" cap="none" normalizeH="0" baseline="0" dirty="0">
                <a:ln>
                  <a:noFill/>
                </a:ln>
                <a:solidFill>
                  <a:srgbClr val="333333"/>
                </a:solidFill>
                <a:effectLst/>
                <a:highlight>
                  <a:srgbClr val="FFFF00"/>
                </a:highlight>
                <a:latin typeface="Times New Roman" panose="02020603050405020304" pitchFamily="18" charset="0"/>
                <a:cs typeface="Times New Roman" panose="02020603050405020304" pitchFamily="18" charset="0"/>
              </a:rPr>
              <a:t>controller</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 is a program that defines the behavior of a robot. </a:t>
            </a:r>
          </a:p>
          <a:p>
            <a:pPr marL="0" marR="0" lvl="0" indent="0" algn="justLow" defTabSz="914400" rtl="0" eaLnBrk="0" fontAlgn="base" latinLnBrk="0" hangingPunct="0">
              <a:lnSpc>
                <a:spcPct val="100000"/>
              </a:lnSpc>
              <a:spcBef>
                <a:spcPct val="0"/>
              </a:spcBef>
              <a:spcAft>
                <a:spcPct val="0"/>
              </a:spcAft>
              <a:buClrTx/>
              <a:buSzTx/>
              <a:buFontTx/>
              <a:buNone/>
              <a:tabLst/>
            </a:pPr>
            <a:endParaRPr lang="en-US" altLang="en-US" sz="2000" dirty="0">
              <a:solidFill>
                <a:srgbClr val="000000"/>
              </a:solidFill>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Webots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controllers can be written in the following programming languages: C, C++, Java, </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Python</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MATLAB, ROS, etc. C, C++ and Java controllers need to be compiled before they can be run as robot controllers. </a:t>
            </a:r>
            <a:endParaRPr lang="en-US" altLang="en-US" sz="2000" dirty="0">
              <a:solidFill>
                <a:srgbClr val="000000"/>
              </a:solidFill>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Python and MATLAB controllers are interpreted languages so they will run without being compiled. </a:t>
            </a:r>
          </a:p>
          <a:p>
            <a:pPr marL="0" marR="0" lvl="0" indent="0" algn="justLow"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The </a:t>
            </a:r>
            <a:r>
              <a:rPr kumimoji="0" lang="en-US" altLang="en-US" sz="2000"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controller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field of a </a:t>
            </a:r>
            <a:r>
              <a:rPr kumimoji="0" lang="en-US" altLang="en-US" sz="2000"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Robot</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node specifies which controller is currently associated to the robot. Note that the same controller can be used by several robots, but a robot can only use one controller at a time. </a:t>
            </a:r>
          </a:p>
          <a:p>
            <a:pPr marL="0" marR="0" lvl="0" indent="0" algn="justLow" defTabSz="914400" rtl="0" eaLnBrk="0" fontAlgn="base" latinLnBrk="0" hangingPunct="0">
              <a:lnSpc>
                <a:spcPct val="100000"/>
              </a:lnSpc>
              <a:spcBef>
                <a:spcPct val="0"/>
              </a:spcBef>
              <a:spcAft>
                <a:spcPct val="0"/>
              </a:spcAft>
              <a:buClrTx/>
              <a:buSzTx/>
              <a:buFontTx/>
              <a:buNone/>
              <a:tabLst/>
            </a:pPr>
            <a:endParaRPr lang="en-US" altLang="en-US" sz="2000" dirty="0">
              <a:solidFill>
                <a:srgbClr val="000000"/>
              </a:solidFill>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Each controller is executed in a separate child process usually spawned by </a:t>
            </a:r>
            <a:r>
              <a:rPr kumimoji="0" lang="en-US" altLang="en-US" sz="20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Webots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Because they are independent processes, controllers don't share the same address space, and may run on different processor cores.</a:t>
            </a: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0893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E48EC-8659-D4F3-5B95-D47F0FB9A4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71DC74-90A2-3F5F-00E8-4438108A8D9A}"/>
              </a:ext>
            </a:extLst>
          </p:cNvPr>
          <p:cNvSpPr/>
          <p:nvPr/>
        </p:nvSpPr>
        <p:spPr>
          <a:xfrm>
            <a:off x="208009" y="1254370"/>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BBBFEC1-6FA3-6A12-D881-8821A07B53D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6299CC-A9CD-C28A-A877-8A82DA36813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02D58E-EF56-2E3B-9CD7-93879D96AB4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56A5BE-3F12-1E6D-8DF2-4C75865E2E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E1AC86-0A7A-7BF0-7F7C-50AD3D5689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BF93939-1EB7-0973-2834-A5F8B5EECF11}"/>
              </a:ext>
            </a:extLst>
          </p:cNvPr>
          <p:cNvSpPr>
            <a:spLocks noChangeArrowheads="1"/>
          </p:cNvSpPr>
          <p:nvPr/>
        </p:nvSpPr>
        <p:spPr bwMode="auto">
          <a:xfrm>
            <a:off x="436609" y="1755009"/>
            <a:ext cx="11154258" cy="1015663"/>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333333"/>
                </a:solidFill>
                <a:effectLst/>
                <a:latin typeface="Times New Roman" panose="02020603050405020304" pitchFamily="18" charset="0"/>
                <a:cs typeface="Times New Roman" panose="02020603050405020304" pitchFamily="18" charset="0"/>
              </a:rPr>
              <a:t>Hands-on #8</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Create a new Python</a:t>
            </a:r>
            <a:r>
              <a:rPr lang="en-US" altLang="en-US" sz="2000" dirty="0">
                <a:solidFill>
                  <a:srgbClr val="000000"/>
                </a:solidFill>
                <a:latin typeface="Times New Roman" panose="02020603050405020304" pitchFamily="18" charset="0"/>
                <a:cs typeface="Times New Roman" panose="02020603050405020304" pitchFamily="18" charset="0"/>
              </a:rPr>
              <a:t> </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controller called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using the </a:t>
            </a:r>
            <a:r>
              <a:rPr kumimoji="0" lang="en-US" altLang="en-US" sz="2000" b="1" i="0" u="none" strike="noStrike" cap="none" normalizeH="0" baseline="0" dirty="0">
                <a:ln>
                  <a:noFill/>
                </a:ln>
                <a:solidFill>
                  <a:srgbClr val="333333"/>
                </a:solidFill>
                <a:effectLst/>
                <a:latin typeface="Times New Roman" panose="02020603050405020304" pitchFamily="18" charset="0"/>
                <a:cs typeface="Times New Roman" panose="02020603050405020304" pitchFamily="18" charset="0"/>
              </a:rPr>
              <a:t>File / New / New Robot Controller...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menu item. This will create a new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(or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EPuckGoForward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directory in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my_first_simulation</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/controllers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Select the option offering you to open the source file in the text editor.</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4">
            <p14:nvContentPartPr>
              <p14:cNvPr id="3" name="Ink 2">
                <a:extLst>
                  <a:ext uri="{FF2B5EF4-FFF2-40B4-BE49-F238E27FC236}">
                    <a16:creationId xmlns:a16="http://schemas.microsoft.com/office/drawing/2014/main" id="{9D8BC5B1-8438-5B0B-2C23-195C70B2884A}"/>
                  </a:ext>
                </a:extLst>
              </p14:cNvPr>
              <p14:cNvContentPartPr/>
              <p14:nvPr/>
            </p14:nvContentPartPr>
            <p14:xfrm>
              <a:off x="5503360" y="3750827"/>
              <a:ext cx="360" cy="360"/>
            </p14:xfrm>
          </p:contentPart>
        </mc:Choice>
        <mc:Fallback xmlns="">
          <p:pic>
            <p:nvPicPr>
              <p:cNvPr id="3" name="Ink 2">
                <a:extLst>
                  <a:ext uri="{FF2B5EF4-FFF2-40B4-BE49-F238E27FC236}">
                    <a16:creationId xmlns:a16="http://schemas.microsoft.com/office/drawing/2014/main" id="{9D8BC5B1-8438-5B0B-2C23-195C70B2884A}"/>
                  </a:ext>
                </a:extLst>
              </p:cNvPr>
              <p:cNvPicPr/>
              <p:nvPr/>
            </p:nvPicPr>
            <p:blipFill>
              <a:blip r:embed="rId5"/>
              <a:stretch>
                <a:fillRect/>
              </a:stretch>
            </p:blipFill>
            <p:spPr>
              <a:xfrm>
                <a:off x="5494360" y="374182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126BEC2B-5C2C-BF67-84C5-A14EEA2DD69A}"/>
                  </a:ext>
                </a:extLst>
              </p14:cNvPr>
              <p14:cNvContentPartPr/>
              <p14:nvPr/>
            </p14:nvContentPartPr>
            <p14:xfrm>
              <a:off x="8212360" y="4038467"/>
              <a:ext cx="360" cy="360"/>
            </p14:xfrm>
          </p:contentPart>
        </mc:Choice>
        <mc:Fallback xmlns="">
          <p:pic>
            <p:nvPicPr>
              <p:cNvPr id="8" name="Ink 7">
                <a:extLst>
                  <a:ext uri="{FF2B5EF4-FFF2-40B4-BE49-F238E27FC236}">
                    <a16:creationId xmlns:a16="http://schemas.microsoft.com/office/drawing/2014/main" id="{126BEC2B-5C2C-BF67-84C5-A14EEA2DD69A}"/>
                  </a:ext>
                </a:extLst>
              </p:cNvPr>
              <p:cNvPicPr/>
              <p:nvPr/>
            </p:nvPicPr>
            <p:blipFill>
              <a:blip r:embed="rId5"/>
              <a:stretch>
                <a:fillRect/>
              </a:stretch>
            </p:blipFill>
            <p:spPr>
              <a:xfrm>
                <a:off x="8203720" y="4029467"/>
                <a:ext cx="18000" cy="18000"/>
              </a:xfrm>
              <a:prstGeom prst="rect">
                <a:avLst/>
              </a:prstGeom>
            </p:spPr>
          </p:pic>
        </mc:Fallback>
      </mc:AlternateContent>
    </p:spTree>
    <p:extLst>
      <p:ext uri="{BB962C8B-B14F-4D97-AF65-F5344CB8AC3E}">
        <p14:creationId xmlns:p14="http://schemas.microsoft.com/office/powerpoint/2010/main" val="1428957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A96F9-C6C9-35AC-B5BF-C9568D31C8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28ADCB-8D5E-8A1A-6E75-DDC25B07F21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3F96701-38C1-51EB-34F9-990843C2CF0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536ABC-923F-41E6-FED3-7312305D298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16818E-2A8B-8F62-49DF-54A9B5B6A36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8CDE46D-1E22-78A8-DD4E-4B0CB3CD94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1D30E2-C178-5AF9-178A-F506B5A1B2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45EABA9-F63B-4617-CE42-E7DC99182D62}"/>
              </a:ext>
            </a:extLst>
          </p:cNvPr>
          <p:cNvPicPr>
            <a:picLocks noChangeAspect="1"/>
          </p:cNvPicPr>
          <p:nvPr/>
        </p:nvPicPr>
        <p:blipFill>
          <a:blip r:embed="rId4"/>
          <a:stretch>
            <a:fillRect/>
          </a:stretch>
        </p:blipFill>
        <p:spPr>
          <a:xfrm>
            <a:off x="280988" y="1448772"/>
            <a:ext cx="4028160" cy="2350452"/>
          </a:xfrm>
          <a:prstGeom prst="rect">
            <a:avLst/>
          </a:prstGeom>
        </p:spPr>
      </p:pic>
      <p:pic>
        <p:nvPicPr>
          <p:cNvPr id="9" name="Picture 8">
            <a:extLst>
              <a:ext uri="{FF2B5EF4-FFF2-40B4-BE49-F238E27FC236}">
                <a16:creationId xmlns:a16="http://schemas.microsoft.com/office/drawing/2014/main" id="{F3C36E25-6EBD-E065-D602-0BABA5CD4D67}"/>
              </a:ext>
            </a:extLst>
          </p:cNvPr>
          <p:cNvPicPr>
            <a:picLocks noChangeAspect="1"/>
          </p:cNvPicPr>
          <p:nvPr/>
        </p:nvPicPr>
        <p:blipFill>
          <a:blip r:embed="rId5"/>
          <a:stretch>
            <a:fillRect/>
          </a:stretch>
        </p:blipFill>
        <p:spPr>
          <a:xfrm>
            <a:off x="280988" y="4047349"/>
            <a:ext cx="2881883" cy="2038405"/>
          </a:xfrm>
          <a:prstGeom prst="rect">
            <a:avLst/>
          </a:prstGeom>
        </p:spPr>
      </p:pic>
      <p:pic>
        <p:nvPicPr>
          <p:cNvPr id="12" name="Picture 11">
            <a:extLst>
              <a:ext uri="{FF2B5EF4-FFF2-40B4-BE49-F238E27FC236}">
                <a16:creationId xmlns:a16="http://schemas.microsoft.com/office/drawing/2014/main" id="{6C125A87-DA90-86B2-B3DB-60EDCD71BBD8}"/>
              </a:ext>
            </a:extLst>
          </p:cNvPr>
          <p:cNvPicPr>
            <a:picLocks noChangeAspect="1"/>
          </p:cNvPicPr>
          <p:nvPr/>
        </p:nvPicPr>
        <p:blipFill>
          <a:blip r:embed="rId6"/>
          <a:stretch>
            <a:fillRect/>
          </a:stretch>
        </p:blipFill>
        <p:spPr>
          <a:xfrm>
            <a:off x="4604810" y="1448771"/>
            <a:ext cx="3037826" cy="2127638"/>
          </a:xfrm>
          <a:prstGeom prst="rect">
            <a:avLst/>
          </a:prstGeom>
        </p:spPr>
      </p:pic>
      <p:pic>
        <p:nvPicPr>
          <p:cNvPr id="14" name="Picture 13">
            <a:extLst>
              <a:ext uri="{FF2B5EF4-FFF2-40B4-BE49-F238E27FC236}">
                <a16:creationId xmlns:a16="http://schemas.microsoft.com/office/drawing/2014/main" id="{FFEFEA83-8284-0858-F139-87D44FCAA62A}"/>
              </a:ext>
            </a:extLst>
          </p:cNvPr>
          <p:cNvPicPr>
            <a:picLocks noChangeAspect="1"/>
          </p:cNvPicPr>
          <p:nvPr/>
        </p:nvPicPr>
        <p:blipFill>
          <a:blip r:embed="rId7"/>
          <a:stretch>
            <a:fillRect/>
          </a:stretch>
        </p:blipFill>
        <p:spPr>
          <a:xfrm>
            <a:off x="4505826" y="3771510"/>
            <a:ext cx="3180347" cy="2208742"/>
          </a:xfrm>
          <a:prstGeom prst="rect">
            <a:avLst/>
          </a:prstGeom>
        </p:spPr>
      </p:pic>
      <p:pic>
        <p:nvPicPr>
          <p:cNvPr id="18" name="Picture 17">
            <a:extLst>
              <a:ext uri="{FF2B5EF4-FFF2-40B4-BE49-F238E27FC236}">
                <a16:creationId xmlns:a16="http://schemas.microsoft.com/office/drawing/2014/main" id="{EA0CB665-3822-BAF5-F1B2-E6D2032B588E}"/>
              </a:ext>
            </a:extLst>
          </p:cNvPr>
          <p:cNvPicPr>
            <a:picLocks noChangeAspect="1"/>
          </p:cNvPicPr>
          <p:nvPr/>
        </p:nvPicPr>
        <p:blipFill>
          <a:blip r:embed="rId8"/>
          <a:stretch>
            <a:fillRect/>
          </a:stretch>
        </p:blipFill>
        <p:spPr>
          <a:xfrm>
            <a:off x="7990566" y="1402679"/>
            <a:ext cx="3670569" cy="2350452"/>
          </a:xfrm>
          <a:prstGeom prst="rect">
            <a:avLst/>
          </a:prstGeom>
        </p:spPr>
      </p:pic>
      <p:pic>
        <p:nvPicPr>
          <p:cNvPr id="20" name="Picture 19">
            <a:extLst>
              <a:ext uri="{FF2B5EF4-FFF2-40B4-BE49-F238E27FC236}">
                <a16:creationId xmlns:a16="http://schemas.microsoft.com/office/drawing/2014/main" id="{2FAE54F7-9520-B8D7-FAE7-E326461F3965}"/>
              </a:ext>
            </a:extLst>
          </p:cNvPr>
          <p:cNvPicPr>
            <a:picLocks noChangeAspect="1"/>
          </p:cNvPicPr>
          <p:nvPr/>
        </p:nvPicPr>
        <p:blipFill>
          <a:blip r:embed="rId9"/>
          <a:stretch>
            <a:fillRect/>
          </a:stretch>
        </p:blipFill>
        <p:spPr>
          <a:xfrm>
            <a:off x="7990566" y="3849847"/>
            <a:ext cx="3828902" cy="2210882"/>
          </a:xfrm>
          <a:prstGeom prst="rect">
            <a:avLst/>
          </a:prstGeom>
        </p:spPr>
      </p:pic>
      <p:grpSp>
        <p:nvGrpSpPr>
          <p:cNvPr id="26" name="Group 25">
            <a:extLst>
              <a:ext uri="{FF2B5EF4-FFF2-40B4-BE49-F238E27FC236}">
                <a16:creationId xmlns:a16="http://schemas.microsoft.com/office/drawing/2014/main" id="{0F86401E-9CA9-E13E-945B-64C581AF626F}"/>
              </a:ext>
            </a:extLst>
          </p:cNvPr>
          <p:cNvGrpSpPr/>
          <p:nvPr/>
        </p:nvGrpSpPr>
        <p:grpSpPr>
          <a:xfrm>
            <a:off x="2932240" y="2954867"/>
            <a:ext cx="3533040" cy="2368800"/>
            <a:chOff x="2932240" y="2954867"/>
            <a:chExt cx="3533040" cy="2368800"/>
          </a:xfrm>
        </p:grpSpPr>
        <mc:AlternateContent xmlns:mc="http://schemas.openxmlformats.org/markup-compatibility/2006" xmlns:p14="http://schemas.microsoft.com/office/powerpoint/2010/main">
          <mc:Choice Requires="p14">
            <p:contentPart p14:bwMode="auto" r:id="rId10">
              <p14:nvContentPartPr>
                <p14:cNvPr id="21" name="Ink 20">
                  <a:extLst>
                    <a:ext uri="{FF2B5EF4-FFF2-40B4-BE49-F238E27FC236}">
                      <a16:creationId xmlns:a16="http://schemas.microsoft.com/office/drawing/2014/main" id="{CDC88218-D6F6-18CC-4377-C6CDE7BEFF56}"/>
                    </a:ext>
                  </a:extLst>
                </p14:cNvPr>
                <p14:cNvContentPartPr/>
                <p14:nvPr/>
              </p14:nvContentPartPr>
              <p14:xfrm>
                <a:off x="2932240" y="3274547"/>
                <a:ext cx="873720" cy="1054440"/>
              </p14:xfrm>
            </p:contentPart>
          </mc:Choice>
          <mc:Fallback xmlns="">
            <p:pic>
              <p:nvPicPr>
                <p:cNvPr id="21" name="Ink 20">
                  <a:extLst>
                    <a:ext uri="{FF2B5EF4-FFF2-40B4-BE49-F238E27FC236}">
                      <a16:creationId xmlns:a16="http://schemas.microsoft.com/office/drawing/2014/main" id="{CDC88218-D6F6-18CC-4377-C6CDE7BEFF56}"/>
                    </a:ext>
                  </a:extLst>
                </p:cNvPr>
                <p:cNvPicPr/>
                <p:nvPr/>
              </p:nvPicPr>
              <p:blipFill>
                <a:blip r:embed="rId11"/>
                <a:stretch>
                  <a:fillRect/>
                </a:stretch>
              </p:blipFill>
              <p:spPr>
                <a:xfrm>
                  <a:off x="2923600" y="3265907"/>
                  <a:ext cx="891360" cy="10720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2" name="Ink 21">
                  <a:extLst>
                    <a:ext uri="{FF2B5EF4-FFF2-40B4-BE49-F238E27FC236}">
                      <a16:creationId xmlns:a16="http://schemas.microsoft.com/office/drawing/2014/main" id="{12A4E5E7-A584-1B39-D6F3-FABC56F39B09}"/>
                    </a:ext>
                  </a:extLst>
                </p14:cNvPr>
                <p14:cNvContentPartPr/>
                <p14:nvPr/>
              </p14:nvContentPartPr>
              <p14:xfrm>
                <a:off x="3117640" y="3091667"/>
                <a:ext cx="1872000" cy="2232000"/>
              </p14:xfrm>
            </p:contentPart>
          </mc:Choice>
          <mc:Fallback xmlns="">
            <p:pic>
              <p:nvPicPr>
                <p:cNvPr id="22" name="Ink 21">
                  <a:extLst>
                    <a:ext uri="{FF2B5EF4-FFF2-40B4-BE49-F238E27FC236}">
                      <a16:creationId xmlns:a16="http://schemas.microsoft.com/office/drawing/2014/main" id="{12A4E5E7-A584-1B39-D6F3-FABC56F39B09}"/>
                    </a:ext>
                  </a:extLst>
                </p:cNvPr>
                <p:cNvPicPr/>
                <p:nvPr/>
              </p:nvPicPr>
              <p:blipFill>
                <a:blip r:embed="rId13"/>
                <a:stretch>
                  <a:fillRect/>
                </a:stretch>
              </p:blipFill>
              <p:spPr>
                <a:xfrm>
                  <a:off x="3109000" y="3082667"/>
                  <a:ext cx="1889640" cy="22496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4" name="Ink 23">
                  <a:extLst>
                    <a:ext uri="{FF2B5EF4-FFF2-40B4-BE49-F238E27FC236}">
                      <a16:creationId xmlns:a16="http://schemas.microsoft.com/office/drawing/2014/main" id="{D72A59E4-E2FE-231A-E17D-D5E1DA94F4A1}"/>
                    </a:ext>
                  </a:extLst>
                </p14:cNvPr>
                <p14:cNvContentPartPr/>
                <p14:nvPr/>
              </p14:nvContentPartPr>
              <p14:xfrm>
                <a:off x="6003760" y="2954867"/>
                <a:ext cx="461520" cy="1314360"/>
              </p14:xfrm>
            </p:contentPart>
          </mc:Choice>
          <mc:Fallback xmlns="">
            <p:pic>
              <p:nvPicPr>
                <p:cNvPr id="24" name="Ink 23">
                  <a:extLst>
                    <a:ext uri="{FF2B5EF4-FFF2-40B4-BE49-F238E27FC236}">
                      <a16:creationId xmlns:a16="http://schemas.microsoft.com/office/drawing/2014/main" id="{D72A59E4-E2FE-231A-E17D-D5E1DA94F4A1}"/>
                    </a:ext>
                  </a:extLst>
                </p:cNvPr>
                <p:cNvPicPr/>
                <p:nvPr/>
              </p:nvPicPr>
              <p:blipFill>
                <a:blip r:embed="rId15"/>
                <a:stretch>
                  <a:fillRect/>
                </a:stretch>
              </p:blipFill>
              <p:spPr>
                <a:xfrm>
                  <a:off x="5995120" y="2945867"/>
                  <a:ext cx="479160" cy="1332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6">
            <p14:nvContentPartPr>
              <p14:cNvPr id="27" name="Ink 26">
                <a:extLst>
                  <a:ext uri="{FF2B5EF4-FFF2-40B4-BE49-F238E27FC236}">
                    <a16:creationId xmlns:a16="http://schemas.microsoft.com/office/drawing/2014/main" id="{8777C685-F8A0-BD4D-DDFF-EA01B0C1009F}"/>
                  </a:ext>
                </a:extLst>
              </p14:cNvPr>
              <p14:cNvContentPartPr/>
              <p14:nvPr/>
            </p14:nvContentPartPr>
            <p14:xfrm>
              <a:off x="7277080" y="2935787"/>
              <a:ext cx="1125720" cy="1355040"/>
            </p14:xfrm>
          </p:contentPart>
        </mc:Choice>
        <mc:Fallback xmlns="">
          <p:pic>
            <p:nvPicPr>
              <p:cNvPr id="27" name="Ink 26">
                <a:extLst>
                  <a:ext uri="{FF2B5EF4-FFF2-40B4-BE49-F238E27FC236}">
                    <a16:creationId xmlns:a16="http://schemas.microsoft.com/office/drawing/2014/main" id="{8777C685-F8A0-BD4D-DDFF-EA01B0C1009F}"/>
                  </a:ext>
                </a:extLst>
              </p:cNvPr>
              <p:cNvPicPr/>
              <p:nvPr/>
            </p:nvPicPr>
            <p:blipFill>
              <a:blip r:embed="rId17"/>
              <a:stretch>
                <a:fillRect/>
              </a:stretch>
            </p:blipFill>
            <p:spPr>
              <a:xfrm>
                <a:off x="7268080" y="2927147"/>
                <a:ext cx="1143360" cy="13726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8" name="Ink 27">
                <a:extLst>
                  <a:ext uri="{FF2B5EF4-FFF2-40B4-BE49-F238E27FC236}">
                    <a16:creationId xmlns:a16="http://schemas.microsoft.com/office/drawing/2014/main" id="{A5DB2925-1F1A-F3F4-0F08-991988D83A1F}"/>
                  </a:ext>
                </a:extLst>
              </p14:cNvPr>
              <p14:cNvContentPartPr/>
              <p14:nvPr/>
            </p14:nvContentPartPr>
            <p14:xfrm>
              <a:off x="9698080" y="2959187"/>
              <a:ext cx="910440" cy="1406160"/>
            </p14:xfrm>
          </p:contentPart>
        </mc:Choice>
        <mc:Fallback xmlns="">
          <p:pic>
            <p:nvPicPr>
              <p:cNvPr id="28" name="Ink 27">
                <a:extLst>
                  <a:ext uri="{FF2B5EF4-FFF2-40B4-BE49-F238E27FC236}">
                    <a16:creationId xmlns:a16="http://schemas.microsoft.com/office/drawing/2014/main" id="{A5DB2925-1F1A-F3F4-0F08-991988D83A1F}"/>
                  </a:ext>
                </a:extLst>
              </p:cNvPr>
              <p:cNvPicPr/>
              <p:nvPr/>
            </p:nvPicPr>
            <p:blipFill>
              <a:blip r:embed="rId19"/>
              <a:stretch>
                <a:fillRect/>
              </a:stretch>
            </p:blipFill>
            <p:spPr>
              <a:xfrm>
                <a:off x="9689440" y="2950187"/>
                <a:ext cx="928080" cy="1423800"/>
              </a:xfrm>
              <a:prstGeom prst="rect">
                <a:avLst/>
              </a:prstGeom>
            </p:spPr>
          </p:pic>
        </mc:Fallback>
      </mc:AlternateContent>
    </p:spTree>
    <p:extLst>
      <p:ext uri="{BB962C8B-B14F-4D97-AF65-F5344CB8AC3E}">
        <p14:creationId xmlns:p14="http://schemas.microsoft.com/office/powerpoint/2010/main" val="273041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2844A-A1E3-4FA1-D2E5-B4B9515DFF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9D9CE0-328C-B350-C046-F289EA712BC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17B4FBF-09F7-920F-7235-9A37F3BB8F6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B84EAB-738E-1A5F-EE00-328BABC61EB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A1A763-F4E1-689A-BF6A-02F4F5285C1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6A3D45-507E-500F-7926-6DCBEDC1E4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A6E8F9-2B10-77BD-5961-158E0361D4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F1D4C33-CE9C-FE81-D509-FD3927F70F94}"/>
              </a:ext>
            </a:extLst>
          </p:cNvPr>
          <p:cNvSpPr>
            <a:spLocks noChangeArrowheads="1"/>
          </p:cNvSpPr>
          <p:nvPr/>
        </p:nvSpPr>
        <p:spPr bwMode="auto">
          <a:xfrm>
            <a:off x="137823" y="1296920"/>
            <a:ext cx="11520777" cy="707886"/>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The new source file is displayed in </a:t>
            </a:r>
            <a:r>
              <a:rPr kumimoji="0" lang="en-US" altLang="en-US" sz="20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Webots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text editor window. </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We will now associate new </a:t>
            </a:r>
            <a:r>
              <a:rPr kumimoji="0" lang="en-US" altLang="en-US" b="0" i="0" u="none" strike="noStrike" cap="none" normalizeH="0" baseline="0" dirty="0" err="1">
                <a:ln>
                  <a:noFill/>
                </a:ln>
                <a:solidFill>
                  <a:srgbClr val="222222"/>
                </a:solidFill>
                <a:effectLst/>
                <a:highlight>
                  <a:srgbClr val="FFFF00"/>
                </a:highligh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 controller to the </a:t>
            </a:r>
            <a:r>
              <a:rPr kumimoji="0" lang="en-US" altLang="en-US" b="0" i="0" u="none" strike="noStrike" cap="none" normalizeH="0" baseline="0" dirty="0">
                <a:ln>
                  <a:noFill/>
                </a:ln>
                <a:solidFill>
                  <a:srgbClr val="222222"/>
                </a:solidFill>
                <a:effectLst/>
                <a:highlight>
                  <a:srgbClr val="FFFF00"/>
                </a:highlight>
                <a:latin typeface="Times New Roman" panose="02020603050405020304" pitchFamily="18" charset="0"/>
                <a:cs typeface="Times New Roman" panose="02020603050405020304" pitchFamily="18" charset="0"/>
              </a:rPr>
              <a:t>E-puck</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 node.</a:t>
            </a:r>
            <a:r>
              <a:rPr kumimoji="0" lang="en-US" altLang="en-US" sz="1100" b="0" i="0" u="none" strike="noStrike" cap="none" normalizeH="0" baseline="0" dirty="0">
                <a:ln>
                  <a:noFill/>
                </a:ln>
                <a:solidFill>
                  <a:schemeClr val="tx1"/>
                </a:solidFill>
                <a:effectLst/>
                <a:highlight>
                  <a:srgbClr val="FFFF00"/>
                </a:highligh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highlight>
                <a:srgbClr val="FFFF00"/>
              </a:highlight>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B285BE3-F211-388F-19E4-DDAA64C1A0AA}"/>
              </a:ext>
            </a:extLst>
          </p:cNvPr>
          <p:cNvSpPr>
            <a:spLocks noChangeArrowheads="1"/>
          </p:cNvSpPr>
          <p:nvPr/>
        </p:nvSpPr>
        <p:spPr bwMode="auto">
          <a:xfrm>
            <a:off x="137823" y="2146025"/>
            <a:ext cx="11846168" cy="1323439"/>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In the scene tree view, select the </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controller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field of the </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E-puck</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node, then use the field editor at the bottom of the Scene Tree view: press the </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Select...</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button and then select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in the list. Once the controller is associated with the robot, save the world. Modify the program by getting the motor devices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leftMotor</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 =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robot.getDevice</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('left wheel motor')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and by applying a motor command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leftMotor.setPosition</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(10.0)</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9CF7E42-C029-37BC-4488-2B48FE0052A3}"/>
              </a:ext>
            </a:extLst>
          </p:cNvPr>
          <p:cNvPicPr>
            <a:picLocks noChangeAspect="1"/>
          </p:cNvPicPr>
          <p:nvPr/>
        </p:nvPicPr>
        <p:blipFill>
          <a:blip r:embed="rId4"/>
          <a:stretch>
            <a:fillRect/>
          </a:stretch>
        </p:blipFill>
        <p:spPr>
          <a:xfrm>
            <a:off x="3088746" y="3736195"/>
            <a:ext cx="2043646" cy="2289704"/>
          </a:xfrm>
          <a:prstGeom prst="rect">
            <a:avLst/>
          </a:prstGeom>
        </p:spPr>
      </p:pic>
      <p:pic>
        <p:nvPicPr>
          <p:cNvPr id="12" name="Picture 11">
            <a:extLst>
              <a:ext uri="{FF2B5EF4-FFF2-40B4-BE49-F238E27FC236}">
                <a16:creationId xmlns:a16="http://schemas.microsoft.com/office/drawing/2014/main" id="{D5D56DFE-D31D-8193-EDBC-B8A30E3AB72B}"/>
              </a:ext>
            </a:extLst>
          </p:cNvPr>
          <p:cNvPicPr>
            <a:picLocks noChangeAspect="1"/>
          </p:cNvPicPr>
          <p:nvPr/>
        </p:nvPicPr>
        <p:blipFill>
          <a:blip r:embed="rId5"/>
          <a:stretch>
            <a:fillRect/>
          </a:stretch>
        </p:blipFill>
        <p:spPr>
          <a:xfrm>
            <a:off x="216729" y="3807966"/>
            <a:ext cx="2630626" cy="1790287"/>
          </a:xfrm>
          <a:prstGeom prst="rect">
            <a:avLst/>
          </a:prstGeom>
        </p:spPr>
      </p:pic>
    </p:spTree>
    <p:extLst>
      <p:ext uri="{BB962C8B-B14F-4D97-AF65-F5344CB8AC3E}">
        <p14:creationId xmlns:p14="http://schemas.microsoft.com/office/powerpoint/2010/main" val="11496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0CE93-7E7F-53FE-9B6B-899C7195C3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4952CC-0433-879D-DDE0-37DE13B513E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8405E1-1D42-DB48-90AA-3AF8075D83E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C4ABF6-48C4-4A3C-45C6-B59BFFCF3B7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6BBB95-4AE9-A7EA-E64E-A2174C614F9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5BC2967-ED2A-AB41-3D64-38BDCEA8E5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029F1B-7CE2-974E-9312-70ACE1D915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89F64C3-5560-C35A-55C7-D29CE1779DDE}"/>
              </a:ext>
            </a:extLst>
          </p:cNvPr>
          <p:cNvSpPr txBox="1"/>
          <p:nvPr/>
        </p:nvSpPr>
        <p:spPr>
          <a:xfrm>
            <a:off x="313266" y="1704586"/>
            <a:ext cx="11192933" cy="4247317"/>
          </a:xfrm>
          <a:prstGeom prst="rect">
            <a:avLst/>
          </a:prstGeom>
          <a:noFill/>
        </p:spPr>
        <p:txBody>
          <a:bodyPr wrap="square">
            <a:spAutoFit/>
          </a:bodyPr>
          <a:lstStyle/>
          <a:p>
            <a:r>
              <a:rPr lang="en-CA" b="1" i="0" dirty="0">
                <a:solidFill>
                  <a:srgbClr val="333333"/>
                </a:solidFill>
                <a:effectLst/>
                <a:latin typeface="Roboto Mono" panose="00000009000000000000" pitchFamily="49" charset="0"/>
              </a:rPr>
              <a:t>from</a:t>
            </a:r>
            <a:r>
              <a:rPr lang="en-CA" b="0" i="0" dirty="0">
                <a:solidFill>
                  <a:srgbClr val="333333"/>
                </a:solidFill>
                <a:effectLst/>
                <a:latin typeface="Roboto Mono" panose="00000009000000000000" pitchFamily="49" charset="0"/>
              </a:rPr>
              <a:t> controller </a:t>
            </a:r>
            <a:r>
              <a:rPr lang="en-CA" b="1" i="0" dirty="0">
                <a:solidFill>
                  <a:srgbClr val="333333"/>
                </a:solidFill>
                <a:effectLst/>
                <a:latin typeface="Roboto Mono" panose="00000009000000000000" pitchFamily="49" charset="0"/>
              </a:rPr>
              <a:t>import</a:t>
            </a:r>
            <a:r>
              <a:rPr lang="en-CA" b="0" i="0" dirty="0">
                <a:solidFill>
                  <a:srgbClr val="333333"/>
                </a:solidFill>
                <a:effectLst/>
                <a:latin typeface="Roboto Mono" panose="00000009000000000000" pitchFamily="49" charset="0"/>
              </a:rPr>
              <a:t> Robot, Motor </a:t>
            </a:r>
          </a:p>
          <a:p>
            <a:endParaRPr lang="en-CA" dirty="0">
              <a:solidFill>
                <a:srgbClr val="333333"/>
              </a:solidFill>
              <a:latin typeface="Roboto Mono" panose="00000009000000000000" pitchFamily="49" charset="0"/>
            </a:endParaRPr>
          </a:p>
          <a:p>
            <a:r>
              <a:rPr lang="en-CA" b="0" i="0" dirty="0">
                <a:solidFill>
                  <a:srgbClr val="333333"/>
                </a:solidFill>
                <a:effectLst/>
                <a:latin typeface="Roboto Mono" panose="00000009000000000000" pitchFamily="49" charset="0"/>
              </a:rPr>
              <a:t>TIME_STEP = </a:t>
            </a:r>
            <a:r>
              <a:rPr lang="en-CA" b="0" i="0" dirty="0">
                <a:solidFill>
                  <a:srgbClr val="880000"/>
                </a:solidFill>
                <a:effectLst/>
                <a:latin typeface="Roboto Mono" panose="00000009000000000000" pitchFamily="49" charset="0"/>
              </a:rPr>
              <a:t>64</a:t>
            </a:r>
            <a:r>
              <a:rPr lang="en-CA" b="0" i="0" dirty="0">
                <a:solidFill>
                  <a:srgbClr val="333333"/>
                </a:solidFill>
                <a:effectLst/>
                <a:latin typeface="Roboto Mono" panose="00000009000000000000" pitchFamily="49" charset="0"/>
              </a:rPr>
              <a:t> </a:t>
            </a:r>
          </a:p>
          <a:p>
            <a:endParaRPr lang="en-CA" dirty="0">
              <a:solidFill>
                <a:srgbClr val="333333"/>
              </a:solidFill>
              <a:latin typeface="Roboto Mono" panose="00000009000000000000" pitchFamily="49" charset="0"/>
            </a:endParaRPr>
          </a:p>
          <a:p>
            <a:r>
              <a:rPr lang="en-CA" b="0" i="0" dirty="0">
                <a:solidFill>
                  <a:srgbClr val="888888"/>
                </a:solidFill>
                <a:effectLst/>
                <a:latin typeface="Roboto Mono" panose="00000009000000000000" pitchFamily="49" charset="0"/>
              </a:rPr>
              <a:t># create the Robot instance.</a:t>
            </a:r>
            <a:r>
              <a:rPr lang="en-CA" b="0" i="0" dirty="0">
                <a:solidFill>
                  <a:srgbClr val="333333"/>
                </a:solidFill>
                <a:effectLst/>
                <a:latin typeface="Roboto Mono" panose="00000009000000000000" pitchFamily="49" charset="0"/>
              </a:rPr>
              <a:t> </a:t>
            </a:r>
            <a:endParaRPr lang="en-CA" dirty="0">
              <a:solidFill>
                <a:srgbClr val="333333"/>
              </a:solidFill>
              <a:latin typeface="Roboto Mono" panose="00000009000000000000" pitchFamily="49" charset="0"/>
            </a:endParaRPr>
          </a:p>
          <a:p>
            <a:r>
              <a:rPr lang="en-CA" b="0" i="0" dirty="0">
                <a:solidFill>
                  <a:srgbClr val="333333"/>
                </a:solidFill>
                <a:effectLst/>
                <a:latin typeface="Roboto Mono" panose="00000009000000000000" pitchFamily="49" charset="0"/>
              </a:rPr>
              <a:t>robot = Robot() </a:t>
            </a:r>
          </a:p>
          <a:p>
            <a:endParaRPr lang="en-CA" dirty="0">
              <a:solidFill>
                <a:srgbClr val="333333"/>
              </a:solidFill>
              <a:latin typeface="Roboto Mono" panose="00000009000000000000" pitchFamily="49" charset="0"/>
            </a:endParaRPr>
          </a:p>
          <a:p>
            <a:r>
              <a:rPr lang="en-CA" b="0" i="0" dirty="0">
                <a:solidFill>
                  <a:srgbClr val="888888"/>
                </a:solidFill>
                <a:effectLst/>
                <a:latin typeface="Roboto Mono" panose="00000009000000000000" pitchFamily="49" charset="0"/>
              </a:rPr>
              <a:t># get the motor devices</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leftMotor</a:t>
            </a:r>
            <a:r>
              <a:rPr lang="en-CA" b="0" i="0" dirty="0">
                <a:solidFill>
                  <a:srgbClr val="333333"/>
                </a:solidFill>
                <a:effectLst/>
                <a:latin typeface="Roboto Mono" panose="00000009000000000000" pitchFamily="49" charset="0"/>
              </a:rPr>
              <a:t> = </a:t>
            </a:r>
            <a:r>
              <a:rPr lang="en-CA" b="0" i="0" dirty="0" err="1">
                <a:solidFill>
                  <a:srgbClr val="333333"/>
                </a:solidFill>
                <a:effectLst/>
                <a:latin typeface="Roboto Mono" panose="00000009000000000000" pitchFamily="49" charset="0"/>
              </a:rPr>
              <a:t>robot.getDevice</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'left wheel motor’</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rightMotor</a:t>
            </a:r>
            <a:r>
              <a:rPr lang="en-CA" b="0" i="0" dirty="0">
                <a:solidFill>
                  <a:srgbClr val="333333"/>
                </a:solidFill>
                <a:effectLst/>
                <a:latin typeface="Roboto Mono" panose="00000009000000000000" pitchFamily="49" charset="0"/>
              </a:rPr>
              <a:t> = </a:t>
            </a:r>
            <a:r>
              <a:rPr lang="en-CA" b="0" i="0" dirty="0" err="1">
                <a:solidFill>
                  <a:srgbClr val="333333"/>
                </a:solidFill>
                <a:effectLst/>
                <a:latin typeface="Roboto Mono" panose="00000009000000000000" pitchFamily="49" charset="0"/>
              </a:rPr>
              <a:t>robot.getDevice</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'right wheel motor’</a:t>
            </a:r>
            <a:r>
              <a:rPr lang="en-CA" b="0" i="0" dirty="0">
                <a:solidFill>
                  <a:srgbClr val="333333"/>
                </a:solidFill>
                <a:effectLst/>
                <a:latin typeface="Roboto Mono" panose="00000009000000000000" pitchFamily="49" charset="0"/>
              </a:rPr>
              <a:t>) </a:t>
            </a:r>
          </a:p>
          <a:p>
            <a:endParaRPr lang="en-CA" dirty="0">
              <a:solidFill>
                <a:srgbClr val="333333"/>
              </a:solidFill>
              <a:latin typeface="Roboto Mono" panose="00000009000000000000" pitchFamily="49" charset="0"/>
            </a:endParaRPr>
          </a:p>
          <a:p>
            <a:r>
              <a:rPr lang="en-CA" b="0" i="0" dirty="0">
                <a:solidFill>
                  <a:srgbClr val="888888"/>
                </a:solidFill>
                <a:effectLst/>
                <a:latin typeface="Roboto Mono" panose="00000009000000000000" pitchFamily="49" charset="0"/>
              </a:rPr>
              <a:t># set the target position of the motors</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leftMotor.setPosition</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10.0</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rightMotor.setPosition</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10.0</a:t>
            </a:r>
            <a:r>
              <a:rPr lang="en-CA" b="0" i="0" dirty="0">
                <a:solidFill>
                  <a:srgbClr val="333333"/>
                </a:solidFill>
                <a:effectLst/>
                <a:latin typeface="Roboto Mono" panose="00000009000000000000" pitchFamily="49" charset="0"/>
              </a:rPr>
              <a:t>) </a:t>
            </a:r>
          </a:p>
          <a:p>
            <a:r>
              <a:rPr lang="en-CA" b="1" i="0" dirty="0">
                <a:solidFill>
                  <a:srgbClr val="333333"/>
                </a:solidFill>
                <a:effectLst/>
                <a:latin typeface="Roboto Mono" panose="00000009000000000000" pitchFamily="49" charset="0"/>
              </a:rPr>
              <a:t>while</a:t>
            </a:r>
            <a:r>
              <a:rPr lang="en-CA" b="0" i="0" dirty="0">
                <a:solidFill>
                  <a:srgbClr val="333333"/>
                </a:solidFill>
                <a:effectLst/>
                <a:latin typeface="Roboto Mono" panose="00000009000000000000" pitchFamily="49" charset="0"/>
              </a:rPr>
              <a:t> </a:t>
            </a:r>
            <a:r>
              <a:rPr lang="en-CA" b="0" i="0" dirty="0" err="1">
                <a:solidFill>
                  <a:srgbClr val="333333"/>
                </a:solidFill>
                <a:effectLst/>
                <a:latin typeface="Roboto Mono" panose="00000009000000000000" pitchFamily="49" charset="0"/>
              </a:rPr>
              <a:t>robot.step</a:t>
            </a:r>
            <a:r>
              <a:rPr lang="en-CA" b="0" i="0" dirty="0">
                <a:solidFill>
                  <a:srgbClr val="333333"/>
                </a:solidFill>
                <a:effectLst/>
                <a:latin typeface="Roboto Mono" panose="00000009000000000000" pitchFamily="49" charset="0"/>
              </a:rPr>
              <a:t>(TIME_STEP) != </a:t>
            </a:r>
            <a:r>
              <a:rPr lang="en-CA" b="0" i="0" dirty="0">
                <a:solidFill>
                  <a:srgbClr val="880000"/>
                </a:solidFill>
                <a:effectLst/>
                <a:latin typeface="Roboto Mono" panose="00000009000000000000" pitchFamily="49" charset="0"/>
              </a:rPr>
              <a:t>-1</a:t>
            </a:r>
            <a:r>
              <a:rPr lang="en-CA" b="0" i="0" dirty="0">
                <a:solidFill>
                  <a:srgbClr val="333333"/>
                </a:solidFill>
                <a:effectLst/>
                <a:latin typeface="Roboto Mono" panose="00000009000000000000" pitchFamily="49" charset="0"/>
              </a:rPr>
              <a:t>: </a:t>
            </a:r>
            <a:r>
              <a:rPr lang="en-CA" b="1" i="0" dirty="0">
                <a:solidFill>
                  <a:srgbClr val="333333"/>
                </a:solidFill>
                <a:effectLst/>
                <a:latin typeface="Roboto Mono" panose="00000009000000000000" pitchFamily="49" charset="0"/>
              </a:rPr>
              <a:t>pass</a:t>
            </a:r>
            <a:endParaRPr lang="en-CA" dirty="0"/>
          </a:p>
        </p:txBody>
      </p:sp>
    </p:spTree>
    <p:extLst>
      <p:ext uri="{BB962C8B-B14F-4D97-AF65-F5344CB8AC3E}">
        <p14:creationId xmlns:p14="http://schemas.microsoft.com/office/powerpoint/2010/main" val="385497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0490E-6A5B-52BB-8C2A-9EEB0BBD4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3923C6-7D03-82E1-59EA-2E20929C0BD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93FFC74-41C5-C66D-A2B8-401506B2E2E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C54442-AC29-E575-7733-EEF16760366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9EEE1-AAE3-06D1-D9CE-D25AE495914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9515D14-7D79-6381-97BB-7FEDA8D539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9D6D2B-53AC-42DE-1E96-C01636C8342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1D42A9DA-3996-BA7C-31E1-43E72228F90B}"/>
              </a:ext>
            </a:extLst>
          </p:cNvPr>
          <p:cNvPicPr>
            <a:picLocks noChangeAspect="1"/>
          </p:cNvPicPr>
          <p:nvPr/>
        </p:nvPicPr>
        <p:blipFill>
          <a:blip r:embed="rId4"/>
          <a:stretch>
            <a:fillRect/>
          </a:stretch>
        </p:blipFill>
        <p:spPr>
          <a:xfrm>
            <a:off x="442383" y="1704586"/>
            <a:ext cx="3924300" cy="4124325"/>
          </a:xfrm>
          <a:prstGeom prst="rect">
            <a:avLst/>
          </a:prstGeom>
        </p:spPr>
      </p:pic>
      <p:sp>
        <p:nvSpPr>
          <p:cNvPr id="9" name="TextBox 8">
            <a:extLst>
              <a:ext uri="{FF2B5EF4-FFF2-40B4-BE49-F238E27FC236}">
                <a16:creationId xmlns:a16="http://schemas.microsoft.com/office/drawing/2014/main" id="{EC8839AA-C000-9F85-9200-FBAA0F4C8B22}"/>
              </a:ext>
            </a:extLst>
          </p:cNvPr>
          <p:cNvSpPr txBox="1"/>
          <p:nvPr/>
        </p:nvSpPr>
        <p:spPr>
          <a:xfrm>
            <a:off x="5240867" y="2696401"/>
            <a:ext cx="6096000" cy="923330"/>
          </a:xfrm>
          <a:prstGeom prst="rect">
            <a:avLst/>
          </a:prstGeom>
          <a:noFill/>
        </p:spPr>
        <p:txBody>
          <a:bodyPr wrap="square">
            <a:spAutoFit/>
          </a:bodyPr>
          <a:lstStyle/>
          <a:p>
            <a:r>
              <a:rPr lang="en-US" b="0" i="0" dirty="0">
                <a:solidFill>
                  <a:srgbClr val="000000"/>
                </a:solidFill>
                <a:effectLst/>
                <a:latin typeface="Roboto" panose="02000000000000000000" pitchFamily="2" charset="0"/>
              </a:rPr>
              <a:t>robot should move forwards. The robot will move using its maximum speed for a while and then stop once the wheels have rotated of 10 radians.</a:t>
            </a:r>
            <a:endParaRPr lang="en-CA" dirty="0"/>
          </a:p>
        </p:txBody>
      </p:sp>
    </p:spTree>
    <p:extLst>
      <p:ext uri="{BB962C8B-B14F-4D97-AF65-F5344CB8AC3E}">
        <p14:creationId xmlns:p14="http://schemas.microsoft.com/office/powerpoint/2010/main" val="200163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50F8C-B397-0984-880F-E776E41F18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246667-0DF1-DB72-5A3C-8E400D4E226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C43E63C-1BFE-7D9C-77A1-2AD178B7E08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A2B212-06C1-C5D0-3A78-37BE13E98C6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4E0E9E-87D1-3A41-7DAB-B05A85475D7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E9A6106-8599-F95C-0012-D6D71BD0CE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67290B-56FA-8A0C-09C2-A87672291B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8100873-0EC0-CFEA-C64E-DF35AC249B8C}"/>
              </a:ext>
            </a:extLst>
          </p:cNvPr>
          <p:cNvSpPr txBox="1"/>
          <p:nvPr/>
        </p:nvSpPr>
        <p:spPr>
          <a:xfrm>
            <a:off x="220134" y="1425891"/>
            <a:ext cx="3217333" cy="369332"/>
          </a:xfrm>
          <a:prstGeom prst="rect">
            <a:avLst/>
          </a:prstGeom>
          <a:noFill/>
        </p:spPr>
        <p:txBody>
          <a:bodyPr wrap="square">
            <a:spAutoFit/>
          </a:bodyPr>
          <a:lstStyle/>
          <a:p>
            <a:pPr algn="l"/>
            <a:r>
              <a:rPr lang="en-US" b="1" i="0" dirty="0">
                <a:solidFill>
                  <a:srgbClr val="0D0D0D"/>
                </a:solidFill>
                <a:effectLst/>
                <a:latin typeface="Söhne"/>
              </a:rPr>
              <a:t>Step 1: Import Required Classes</a:t>
            </a:r>
          </a:p>
        </p:txBody>
      </p:sp>
      <p:sp>
        <p:nvSpPr>
          <p:cNvPr id="9" name="TextBox 8">
            <a:extLst>
              <a:ext uri="{FF2B5EF4-FFF2-40B4-BE49-F238E27FC236}">
                <a16:creationId xmlns:a16="http://schemas.microsoft.com/office/drawing/2014/main" id="{11BD8AD8-9ADB-CBFB-3230-242EA7D02B62}"/>
              </a:ext>
            </a:extLst>
          </p:cNvPr>
          <p:cNvSpPr txBox="1"/>
          <p:nvPr/>
        </p:nvSpPr>
        <p:spPr>
          <a:xfrm>
            <a:off x="137823" y="1853067"/>
            <a:ext cx="3699933" cy="369332"/>
          </a:xfrm>
          <a:prstGeom prst="rect">
            <a:avLst/>
          </a:prstGeom>
          <a:noFill/>
        </p:spPr>
        <p:txBody>
          <a:bodyPr wrap="square">
            <a:spAutoFit/>
          </a:bodyPr>
          <a:lstStyle/>
          <a:p>
            <a:r>
              <a:rPr lang="en-US" b="0" i="0" dirty="0">
                <a:effectLst/>
                <a:highlight>
                  <a:srgbClr val="FFFF00"/>
                </a:highlight>
                <a:latin typeface="Söhne Mono"/>
              </a:rPr>
              <a:t>from controller import Robot, Motor</a:t>
            </a:r>
            <a:endParaRPr lang="en-CA" dirty="0">
              <a:highlight>
                <a:srgbClr val="FFFF00"/>
              </a:highlight>
            </a:endParaRPr>
          </a:p>
        </p:txBody>
      </p:sp>
      <p:sp>
        <p:nvSpPr>
          <p:cNvPr id="11" name="Rectangle 1">
            <a:extLst>
              <a:ext uri="{FF2B5EF4-FFF2-40B4-BE49-F238E27FC236}">
                <a16:creationId xmlns:a16="http://schemas.microsoft.com/office/drawing/2014/main" id="{CAB4CCD2-005A-0A33-8BE6-E0283B95AC34}"/>
              </a:ext>
            </a:extLst>
          </p:cNvPr>
          <p:cNvSpPr>
            <a:spLocks noChangeArrowheads="1"/>
          </p:cNvSpPr>
          <p:nvPr/>
        </p:nvSpPr>
        <p:spPr bwMode="auto">
          <a:xfrm>
            <a:off x="220134" y="2109947"/>
            <a:ext cx="4850662" cy="2370395"/>
          </a:xfrm>
          <a:prstGeom prst="rect">
            <a:avLst/>
          </a:prstGeom>
          <a:noFill/>
          <a:ln>
            <a:noFill/>
          </a:ln>
          <a:effectLst/>
        </p:spPr>
        <p:txBody>
          <a:bodyPr vert="horz" wrap="square" lIns="91440" tIns="198375"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This line imports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Motor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classes from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controller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module.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 </a:t>
            </a:r>
            <a:r>
              <a:rPr kumimoji="0" lang="en-US" altLang="en-US" sz="1600"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Webots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 allows you to create a robot object to control your robot in the simulation.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Motor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 is used to control the motors of the robot, such as wheel motors for moving.</a:t>
            </a:r>
            <a:r>
              <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cxnSp>
        <p:nvCxnSpPr>
          <p:cNvPr id="13" name="Straight Connector 12">
            <a:extLst>
              <a:ext uri="{FF2B5EF4-FFF2-40B4-BE49-F238E27FC236}">
                <a16:creationId xmlns:a16="http://schemas.microsoft.com/office/drawing/2014/main" id="{8CB41F96-F345-EC19-EF23-B453ADC9F2D9}"/>
              </a:ext>
            </a:extLst>
          </p:cNvPr>
          <p:cNvCxnSpPr>
            <a:stCxn id="25" idx="0"/>
            <a:endCxn id="25" idx="2"/>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9CB8DB6-81EC-74A1-E127-5C9B2BD1A1DB}"/>
              </a:ext>
            </a:extLst>
          </p:cNvPr>
          <p:cNvSpPr txBox="1"/>
          <p:nvPr/>
        </p:nvSpPr>
        <p:spPr>
          <a:xfrm>
            <a:off x="6055760" y="1241225"/>
            <a:ext cx="3208865" cy="369332"/>
          </a:xfrm>
          <a:prstGeom prst="rect">
            <a:avLst/>
          </a:prstGeom>
          <a:noFill/>
        </p:spPr>
        <p:txBody>
          <a:bodyPr wrap="square">
            <a:spAutoFit/>
          </a:bodyPr>
          <a:lstStyle/>
          <a:p>
            <a:pPr algn="l"/>
            <a:r>
              <a:rPr lang="en-US" b="1" i="0" dirty="0">
                <a:solidFill>
                  <a:srgbClr val="0D0D0D"/>
                </a:solidFill>
                <a:effectLst/>
                <a:latin typeface="Söhne"/>
              </a:rPr>
              <a:t>Step 2: Define the Time Step</a:t>
            </a:r>
          </a:p>
        </p:txBody>
      </p:sp>
      <p:sp>
        <p:nvSpPr>
          <p:cNvPr id="17" name="TextBox 16">
            <a:extLst>
              <a:ext uri="{FF2B5EF4-FFF2-40B4-BE49-F238E27FC236}">
                <a16:creationId xmlns:a16="http://schemas.microsoft.com/office/drawing/2014/main" id="{8F7555CD-03DA-2C0E-37DA-D6E3D3593A37}"/>
              </a:ext>
            </a:extLst>
          </p:cNvPr>
          <p:cNvSpPr txBox="1"/>
          <p:nvPr/>
        </p:nvSpPr>
        <p:spPr>
          <a:xfrm>
            <a:off x="6167752" y="1601075"/>
            <a:ext cx="2123658" cy="369332"/>
          </a:xfrm>
          <a:prstGeom prst="rect">
            <a:avLst/>
          </a:prstGeom>
          <a:noFill/>
        </p:spPr>
        <p:txBody>
          <a:bodyPr wrap="square">
            <a:spAutoFit/>
          </a:bodyPr>
          <a:lstStyle/>
          <a:p>
            <a:r>
              <a:rPr lang="en-CA" dirty="0">
                <a:highlight>
                  <a:srgbClr val="FFFF00"/>
                </a:highlight>
              </a:rPr>
              <a:t>TIME_STEP = 64</a:t>
            </a:r>
          </a:p>
        </p:txBody>
      </p:sp>
      <p:sp>
        <p:nvSpPr>
          <p:cNvPr id="18" name="Rectangle 2">
            <a:extLst>
              <a:ext uri="{FF2B5EF4-FFF2-40B4-BE49-F238E27FC236}">
                <a16:creationId xmlns:a16="http://schemas.microsoft.com/office/drawing/2014/main" id="{51A63FAE-1F48-6B04-1E49-EA7CEEA1C78C}"/>
              </a:ext>
            </a:extLst>
          </p:cNvPr>
          <p:cNvSpPr>
            <a:spLocks noChangeArrowheads="1"/>
          </p:cNvSpPr>
          <p:nvPr/>
        </p:nvSpPr>
        <p:spPr bwMode="auto">
          <a:xfrm>
            <a:off x="6095930" y="2276990"/>
            <a:ext cx="5787919" cy="1785362"/>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This sets the time step of the simulation loop in milliseconds. In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Webots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simulations progress in discrete steps. Here, </a:t>
            </a:r>
            <a:r>
              <a:rPr kumimoji="0" lang="en-US" altLang="en-US" sz="28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64</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milliseconds is chosen as the duration of each simulation step. </a:t>
            </a:r>
            <a:r>
              <a:rPr kumimoji="0" lang="en-US" altLang="en-US" b="0" i="0" u="none" strike="noStrike" cap="none" normalizeH="0" baseline="0" dirty="0">
                <a:ln>
                  <a:noFill/>
                </a:ln>
                <a:solidFill>
                  <a:srgbClr val="0D0D0D"/>
                </a:solidFill>
                <a:effectLst/>
                <a:highlight>
                  <a:srgbClr val="00FF00"/>
                </a:highlight>
                <a:latin typeface="Times New Roman" panose="02020603050405020304" pitchFamily="18" charset="0"/>
                <a:cs typeface="Times New Roman" panose="02020603050405020304" pitchFamily="18" charset="0"/>
              </a:rPr>
              <a:t>This means that your simulation will update and execute your commands every 64 milliseconds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r>
              <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744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B3049-E34D-4917-9BDD-28DFCCC160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D9F8DC-B212-EEFB-EB93-5B267DFCAF71}"/>
              </a:ext>
            </a:extLst>
          </p:cNvPr>
          <p:cNvSpPr/>
          <p:nvPr/>
        </p:nvSpPr>
        <p:spPr>
          <a:xfrm>
            <a:off x="49085" y="1297848"/>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B5AF95D-D0AD-9C5A-CCE7-5315BDEB725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4BA94D-8B3E-8C8B-5261-5EC43129162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FE2916-A0C1-8F68-B4C1-ACAA3EDCF19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262FF2-2966-0C21-5C4E-F96FE99DA8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B4236E-843C-F1E7-04AD-24380B0238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42E8104-4A87-4EE2-8692-C268727F3262}"/>
              </a:ext>
            </a:extLst>
          </p:cNvPr>
          <p:cNvSpPr txBox="1"/>
          <p:nvPr/>
        </p:nvSpPr>
        <p:spPr>
          <a:xfrm>
            <a:off x="119271" y="1491226"/>
            <a:ext cx="3395133" cy="369332"/>
          </a:xfrm>
          <a:prstGeom prst="rect">
            <a:avLst/>
          </a:prstGeom>
          <a:noFill/>
        </p:spPr>
        <p:txBody>
          <a:bodyPr wrap="square">
            <a:spAutoFit/>
          </a:bodyPr>
          <a:lstStyle/>
          <a:p>
            <a:pPr algn="l"/>
            <a:r>
              <a:rPr lang="en-US" b="1" i="0" dirty="0">
                <a:solidFill>
                  <a:srgbClr val="0D0D0D"/>
                </a:solidFill>
                <a:effectLst/>
                <a:latin typeface="Söhne"/>
              </a:rPr>
              <a:t>Step 3: Create the Robot Instance</a:t>
            </a:r>
          </a:p>
        </p:txBody>
      </p:sp>
      <p:sp>
        <p:nvSpPr>
          <p:cNvPr id="9" name="TextBox 8">
            <a:extLst>
              <a:ext uri="{FF2B5EF4-FFF2-40B4-BE49-F238E27FC236}">
                <a16:creationId xmlns:a16="http://schemas.microsoft.com/office/drawing/2014/main" id="{8F091F5D-E9B4-8055-FD63-771C4A243D04}"/>
              </a:ext>
            </a:extLst>
          </p:cNvPr>
          <p:cNvSpPr txBox="1"/>
          <p:nvPr/>
        </p:nvSpPr>
        <p:spPr>
          <a:xfrm>
            <a:off x="137823" y="1904614"/>
            <a:ext cx="1684867" cy="369332"/>
          </a:xfrm>
          <a:prstGeom prst="rect">
            <a:avLst/>
          </a:prstGeom>
          <a:noFill/>
        </p:spPr>
        <p:txBody>
          <a:bodyPr wrap="square">
            <a:spAutoFit/>
          </a:bodyPr>
          <a:lstStyle/>
          <a:p>
            <a:r>
              <a:rPr lang="en-CA" dirty="0"/>
              <a:t>robot = Robot()</a:t>
            </a:r>
          </a:p>
        </p:txBody>
      </p:sp>
      <p:sp>
        <p:nvSpPr>
          <p:cNvPr id="11" name="Rectangle 1">
            <a:extLst>
              <a:ext uri="{FF2B5EF4-FFF2-40B4-BE49-F238E27FC236}">
                <a16:creationId xmlns:a16="http://schemas.microsoft.com/office/drawing/2014/main" id="{43CD05C8-8BC4-11C0-317F-730E18CCA45A}"/>
              </a:ext>
            </a:extLst>
          </p:cNvPr>
          <p:cNvSpPr>
            <a:spLocks noChangeArrowheads="1"/>
          </p:cNvSpPr>
          <p:nvPr/>
        </p:nvSpPr>
        <p:spPr bwMode="auto">
          <a:xfrm>
            <a:off x="119271" y="2297998"/>
            <a:ext cx="4994596" cy="1723806"/>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This line creates an instance of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 This instance, called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represents your robot in the </a:t>
            </a:r>
            <a:r>
              <a:rPr kumimoji="0" lang="en-US" altLang="en-US" sz="1600"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Webots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simulation. It is through this object that you can control the robot and access its sensors and actuators (like motors).</a:t>
            </a:r>
            <a:r>
              <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cxnSp>
        <p:nvCxnSpPr>
          <p:cNvPr id="13" name="Straight Connector 12">
            <a:extLst>
              <a:ext uri="{FF2B5EF4-FFF2-40B4-BE49-F238E27FC236}">
                <a16:creationId xmlns:a16="http://schemas.microsoft.com/office/drawing/2014/main" id="{561BAC99-5D20-B9FB-A10E-1D1F4EBF1191}"/>
              </a:ext>
            </a:extLst>
          </p:cNvPr>
          <p:cNvCxnSpPr>
            <a:stCxn id="25" idx="0"/>
            <a:endCxn id="25" idx="2"/>
          </p:cNvCxnSpPr>
          <p:nvPr/>
        </p:nvCxnSpPr>
        <p:spPr>
          <a:xfrm>
            <a:off x="6016538" y="1297848"/>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C3EBA0EC-2107-6D1C-738B-FF05FB056688}"/>
              </a:ext>
            </a:extLst>
          </p:cNvPr>
          <p:cNvSpPr txBox="1"/>
          <p:nvPr/>
        </p:nvSpPr>
        <p:spPr>
          <a:xfrm>
            <a:off x="6016538" y="1345306"/>
            <a:ext cx="3085132" cy="369332"/>
          </a:xfrm>
          <a:prstGeom prst="rect">
            <a:avLst/>
          </a:prstGeom>
          <a:noFill/>
        </p:spPr>
        <p:txBody>
          <a:bodyPr wrap="square">
            <a:spAutoFit/>
          </a:bodyPr>
          <a:lstStyle/>
          <a:p>
            <a:pPr algn="l"/>
            <a:r>
              <a:rPr lang="en-US" b="1" i="0" dirty="0">
                <a:solidFill>
                  <a:srgbClr val="0D0D0D"/>
                </a:solidFill>
                <a:effectLst/>
                <a:latin typeface="Söhne"/>
              </a:rPr>
              <a:t>Step 4: Get the Motor Devices</a:t>
            </a:r>
          </a:p>
        </p:txBody>
      </p:sp>
      <p:sp>
        <p:nvSpPr>
          <p:cNvPr id="18" name="TextBox 17">
            <a:extLst>
              <a:ext uri="{FF2B5EF4-FFF2-40B4-BE49-F238E27FC236}">
                <a16:creationId xmlns:a16="http://schemas.microsoft.com/office/drawing/2014/main" id="{AF4B1276-D6AD-EF16-5E0F-3117C1061184}"/>
              </a:ext>
            </a:extLst>
          </p:cNvPr>
          <p:cNvSpPr txBox="1"/>
          <p:nvPr/>
        </p:nvSpPr>
        <p:spPr>
          <a:xfrm>
            <a:off x="6216625" y="1860558"/>
            <a:ext cx="6096000" cy="646331"/>
          </a:xfrm>
          <a:prstGeom prst="rect">
            <a:avLst/>
          </a:prstGeom>
          <a:noFill/>
        </p:spPr>
        <p:txBody>
          <a:bodyPr wrap="square">
            <a:spAutoFit/>
          </a:bodyPr>
          <a:lstStyle/>
          <a:p>
            <a:r>
              <a:rPr lang="en-CA" dirty="0" err="1">
                <a:highlight>
                  <a:srgbClr val="FFFF00"/>
                </a:highlight>
              </a:rPr>
              <a:t>leftMotor</a:t>
            </a:r>
            <a:r>
              <a:rPr lang="en-CA" dirty="0"/>
              <a:t> = </a:t>
            </a:r>
            <a:r>
              <a:rPr lang="en-CA" dirty="0" err="1"/>
              <a:t>robot.getDevice</a:t>
            </a:r>
            <a:r>
              <a:rPr lang="en-CA" dirty="0"/>
              <a:t>(</a:t>
            </a:r>
            <a:r>
              <a:rPr lang="en-CA" dirty="0">
                <a:highlight>
                  <a:srgbClr val="FFFF00"/>
                </a:highlight>
              </a:rPr>
              <a:t>'left wheel motor</a:t>
            </a:r>
            <a:r>
              <a:rPr lang="en-CA" dirty="0"/>
              <a:t>')</a:t>
            </a:r>
          </a:p>
          <a:p>
            <a:r>
              <a:rPr lang="en-CA" dirty="0" err="1">
                <a:highlight>
                  <a:srgbClr val="FF00FF"/>
                </a:highlight>
              </a:rPr>
              <a:t>rightMotor</a:t>
            </a:r>
            <a:r>
              <a:rPr lang="en-CA" dirty="0"/>
              <a:t> = </a:t>
            </a:r>
            <a:r>
              <a:rPr lang="en-CA" dirty="0" err="1"/>
              <a:t>robot.getDevice</a:t>
            </a:r>
            <a:r>
              <a:rPr lang="en-CA" dirty="0"/>
              <a:t>(</a:t>
            </a:r>
            <a:r>
              <a:rPr lang="en-CA" dirty="0">
                <a:highlight>
                  <a:srgbClr val="FF00FF"/>
                </a:highlight>
              </a:rPr>
              <a:t>'right wheel motor')</a:t>
            </a:r>
          </a:p>
        </p:txBody>
      </p:sp>
      <p:sp>
        <p:nvSpPr>
          <p:cNvPr id="19" name="Rectangle 2">
            <a:extLst>
              <a:ext uri="{FF2B5EF4-FFF2-40B4-BE49-F238E27FC236}">
                <a16:creationId xmlns:a16="http://schemas.microsoft.com/office/drawing/2014/main" id="{17AFB2E0-1674-65B3-D6F1-E3F6ED9DF906}"/>
              </a:ext>
            </a:extLst>
          </p:cNvPr>
          <p:cNvSpPr>
            <a:spLocks noChangeArrowheads="1"/>
          </p:cNvSpPr>
          <p:nvPr/>
        </p:nvSpPr>
        <p:spPr bwMode="auto">
          <a:xfrm>
            <a:off x="6096000" y="2599649"/>
            <a:ext cx="5687903" cy="2216249"/>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These lines </a:t>
            </a:r>
            <a:r>
              <a:rPr kumimoji="0" lang="en-US" altLang="en-US" sz="1600" b="0" i="0" u="none" strike="noStrike" cap="none" normalizeH="0" baseline="0" dirty="0">
                <a:ln>
                  <a:noFill/>
                </a:ln>
                <a:solidFill>
                  <a:srgbClr val="0D0D0D"/>
                </a:solidFill>
                <a:effectLst/>
                <a:highlight>
                  <a:srgbClr val="00FF00"/>
                </a:highlight>
                <a:latin typeface="Times New Roman" panose="02020603050405020304" pitchFamily="18" charset="0"/>
                <a:cs typeface="Times New Roman" panose="02020603050405020304" pitchFamily="18" charset="0"/>
              </a:rPr>
              <a:t>retrieve the motor devices attached to the 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getDevice</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method is used with the name of the device you want to control, which should match the names given in the </a:t>
            </a:r>
            <a:r>
              <a:rPr kumimoji="0" lang="en-US" altLang="en-US" sz="1600"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Webots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world file. Here, it's assumed your robot has two motors named 'left wheel motor' and 'right wheel motor'. These motors are then stored in the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leftMotor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rightMotor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variables, respectively.</a:t>
            </a:r>
            <a:r>
              <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425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F6622-CCD3-6D0C-BF11-06922ABB0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95C878-0E8E-3EBC-D3E6-5EE10FE91902}"/>
              </a:ext>
            </a:extLst>
          </p:cNvPr>
          <p:cNvSpPr/>
          <p:nvPr/>
        </p:nvSpPr>
        <p:spPr>
          <a:xfrm>
            <a:off x="69664"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7AC04DD-3D42-CA9F-004F-98E94B1FF5A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5CCED8-AADD-6B30-8501-5CF0231E723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2DDD3E-1027-E858-766B-8772696B694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0754BEA-9929-6A1B-27AB-8729FB1ED8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687C28-75A0-63E2-173E-B20DA11D82B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cxnSp>
        <p:nvCxnSpPr>
          <p:cNvPr id="3" name="Straight Connector 2">
            <a:extLst>
              <a:ext uri="{FF2B5EF4-FFF2-40B4-BE49-F238E27FC236}">
                <a16:creationId xmlns:a16="http://schemas.microsoft.com/office/drawing/2014/main" id="{04580F3B-EF5A-5723-FD68-11D8B4DABC53}"/>
              </a:ext>
            </a:extLst>
          </p:cNvPr>
          <p:cNvCxnSpPr>
            <a:stCxn id="25" idx="0"/>
            <a:endCxn id="25" idx="2"/>
          </p:cNvCxnSpPr>
          <p:nvPr/>
        </p:nvCxnSpPr>
        <p:spPr>
          <a:xfrm>
            <a:off x="6037117" y="1150905"/>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27FB945-EC7B-81A3-5BA3-936ACA80F786}"/>
              </a:ext>
            </a:extLst>
          </p:cNvPr>
          <p:cNvSpPr txBox="1"/>
          <p:nvPr/>
        </p:nvSpPr>
        <p:spPr>
          <a:xfrm>
            <a:off x="238232" y="1519920"/>
            <a:ext cx="4512733" cy="369332"/>
          </a:xfrm>
          <a:prstGeom prst="rect">
            <a:avLst/>
          </a:prstGeom>
          <a:noFill/>
        </p:spPr>
        <p:txBody>
          <a:bodyPr wrap="square">
            <a:spAutoFit/>
          </a:bodyPr>
          <a:lstStyle/>
          <a:p>
            <a:pPr algn="l"/>
            <a:r>
              <a:rPr lang="en-US" b="1" i="0" dirty="0">
                <a:solidFill>
                  <a:srgbClr val="0D0D0D"/>
                </a:solidFill>
                <a:effectLst/>
                <a:latin typeface="Söhne"/>
              </a:rPr>
              <a:t>Step 5: Set the Target Position of the Motors</a:t>
            </a:r>
          </a:p>
        </p:txBody>
      </p:sp>
      <p:sp>
        <p:nvSpPr>
          <p:cNvPr id="12" name="TextBox 11">
            <a:extLst>
              <a:ext uri="{FF2B5EF4-FFF2-40B4-BE49-F238E27FC236}">
                <a16:creationId xmlns:a16="http://schemas.microsoft.com/office/drawing/2014/main" id="{DB5F9AD4-ED3E-3FA2-5C85-8E51701E7C6E}"/>
              </a:ext>
            </a:extLst>
          </p:cNvPr>
          <p:cNvSpPr txBox="1"/>
          <p:nvPr/>
        </p:nvSpPr>
        <p:spPr>
          <a:xfrm>
            <a:off x="238232" y="1953824"/>
            <a:ext cx="3293531" cy="646331"/>
          </a:xfrm>
          <a:prstGeom prst="rect">
            <a:avLst/>
          </a:prstGeom>
          <a:noFill/>
        </p:spPr>
        <p:txBody>
          <a:bodyPr wrap="square">
            <a:spAutoFit/>
          </a:bodyPr>
          <a:lstStyle/>
          <a:p>
            <a:r>
              <a:rPr lang="en-CA" dirty="0" err="1">
                <a:highlight>
                  <a:srgbClr val="FFFF00"/>
                </a:highlight>
              </a:rPr>
              <a:t>leftMotor</a:t>
            </a:r>
            <a:r>
              <a:rPr lang="en-CA" dirty="0" err="1"/>
              <a:t>.setPosition</a:t>
            </a:r>
            <a:r>
              <a:rPr lang="en-CA" dirty="0"/>
              <a:t>(10.0)</a:t>
            </a:r>
          </a:p>
          <a:p>
            <a:r>
              <a:rPr lang="en-CA" dirty="0" err="1">
                <a:highlight>
                  <a:srgbClr val="FF00FF"/>
                </a:highlight>
              </a:rPr>
              <a:t>rightMotor.</a:t>
            </a:r>
            <a:r>
              <a:rPr lang="en-CA" dirty="0" err="1"/>
              <a:t>setPosition</a:t>
            </a:r>
            <a:r>
              <a:rPr lang="en-CA" dirty="0"/>
              <a:t>(10.0)</a:t>
            </a:r>
          </a:p>
        </p:txBody>
      </p:sp>
      <p:sp>
        <p:nvSpPr>
          <p:cNvPr id="14" name="Rectangle 1">
            <a:extLst>
              <a:ext uri="{FF2B5EF4-FFF2-40B4-BE49-F238E27FC236}">
                <a16:creationId xmlns:a16="http://schemas.microsoft.com/office/drawing/2014/main" id="{44CF636E-C318-73AF-59B5-866AD5A36F5C}"/>
              </a:ext>
            </a:extLst>
          </p:cNvPr>
          <p:cNvSpPr>
            <a:spLocks noChangeArrowheads="1"/>
          </p:cNvSpPr>
          <p:nvPr/>
        </p:nvSpPr>
        <p:spPr bwMode="auto">
          <a:xfrm>
            <a:off x="238232" y="2734836"/>
            <a:ext cx="5317066" cy="1723806"/>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These lines set the target position for both motors in </a:t>
            </a:r>
            <a:r>
              <a:rPr kumimoji="0" lang="en-US" altLang="en-US" sz="1600" b="0" i="0" u="none" strike="noStrike" cap="none" normalizeH="0" baseline="0" dirty="0">
                <a:ln>
                  <a:noFill/>
                </a:ln>
                <a:solidFill>
                  <a:srgbClr val="0D0D0D"/>
                </a:solidFill>
                <a:effectLst/>
                <a:highlight>
                  <a:srgbClr val="FF0000"/>
                </a:highlight>
                <a:latin typeface="Times New Roman" panose="02020603050405020304" pitchFamily="18" charset="0"/>
                <a:cs typeface="Times New Roman" panose="02020603050405020304" pitchFamily="18" charset="0"/>
              </a:rPr>
              <a:t>radians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setPosition</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method is used to specify where you want </a:t>
            </a:r>
            <a:r>
              <a:rPr kumimoji="0" lang="en-US" altLang="en-US" sz="1600" b="0" i="0" u="sng"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the motor to move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Here, </a:t>
            </a:r>
            <a:r>
              <a:rPr kumimoji="0" lang="en-US" altLang="en-US" sz="2400" b="1" i="0" u="none" strike="noStrike" cap="none" normalizeH="0" baseline="0" dirty="0">
                <a:ln>
                  <a:noFill/>
                </a:ln>
                <a:solidFill>
                  <a:srgbClr val="0D0D0D"/>
                </a:solidFill>
                <a:effectLst/>
                <a:highlight>
                  <a:srgbClr val="00FFFF"/>
                </a:highlight>
                <a:latin typeface="Times New Roman" panose="02020603050405020304" pitchFamily="18" charset="0"/>
                <a:cs typeface="Times New Roman" panose="02020603050405020304" pitchFamily="18" charset="0"/>
              </a:rPr>
              <a:t>10.0</a:t>
            </a:r>
            <a:r>
              <a:rPr kumimoji="0" lang="en-US" altLang="en-US" sz="1600" b="0" i="0" u="none" strike="noStrike" cap="none" normalizeH="0" baseline="0" dirty="0">
                <a:ln>
                  <a:noFill/>
                </a:ln>
                <a:solidFill>
                  <a:srgbClr val="0D0D0D"/>
                </a:solidFill>
                <a:effectLst/>
                <a:highlight>
                  <a:srgbClr val="00FFFF"/>
                </a:highlight>
                <a:latin typeface="Times New Roman" panose="02020603050405020304" pitchFamily="18" charset="0"/>
                <a:cs typeface="Times New Roman" panose="02020603050405020304" pitchFamily="18" charset="0"/>
              </a:rPr>
              <a:t> radians is an arbitrary value, and setting the same value for both motors implies you want the robot to move straight ahead.</a:t>
            </a:r>
            <a:r>
              <a:rPr kumimoji="0" lang="en-US" altLang="en-US" sz="1000" b="0" i="0" u="none" strike="noStrike" cap="none" normalizeH="0" baseline="0" dirty="0">
                <a:ln>
                  <a:noFill/>
                </a:ln>
                <a:solidFill>
                  <a:schemeClr val="tx1"/>
                </a:solidFill>
                <a:effectLst/>
                <a:highlight>
                  <a:srgbClr val="00FFFF"/>
                </a:highligh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highlight>
                <a:srgbClr val="00FFFF"/>
              </a:highlight>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7FAB8791-E3F0-422E-110C-61E30D01DEF2}"/>
              </a:ext>
            </a:extLst>
          </p:cNvPr>
          <p:cNvSpPr txBox="1"/>
          <p:nvPr/>
        </p:nvSpPr>
        <p:spPr>
          <a:xfrm>
            <a:off x="6142959" y="1210382"/>
            <a:ext cx="3183464" cy="369332"/>
          </a:xfrm>
          <a:prstGeom prst="rect">
            <a:avLst/>
          </a:prstGeom>
          <a:noFill/>
        </p:spPr>
        <p:txBody>
          <a:bodyPr wrap="square">
            <a:spAutoFit/>
          </a:bodyPr>
          <a:lstStyle/>
          <a:p>
            <a:pPr algn="l"/>
            <a:r>
              <a:rPr lang="en-US" b="1" i="0" dirty="0">
                <a:solidFill>
                  <a:srgbClr val="0D0D0D"/>
                </a:solidFill>
                <a:effectLst/>
                <a:latin typeface="Söhne"/>
              </a:rPr>
              <a:t>Step 6: Main Simulation Loop</a:t>
            </a:r>
          </a:p>
        </p:txBody>
      </p:sp>
      <p:sp>
        <p:nvSpPr>
          <p:cNvPr id="18" name="TextBox 17">
            <a:extLst>
              <a:ext uri="{FF2B5EF4-FFF2-40B4-BE49-F238E27FC236}">
                <a16:creationId xmlns:a16="http://schemas.microsoft.com/office/drawing/2014/main" id="{77B0117A-02E4-6E53-A2FE-25ABF7287250}"/>
              </a:ext>
            </a:extLst>
          </p:cNvPr>
          <p:cNvSpPr txBox="1"/>
          <p:nvPr/>
        </p:nvSpPr>
        <p:spPr>
          <a:xfrm>
            <a:off x="6096000" y="1639191"/>
            <a:ext cx="3869265" cy="646331"/>
          </a:xfrm>
          <a:prstGeom prst="rect">
            <a:avLst/>
          </a:prstGeom>
          <a:noFill/>
        </p:spPr>
        <p:txBody>
          <a:bodyPr wrap="square">
            <a:spAutoFit/>
          </a:bodyPr>
          <a:lstStyle/>
          <a:p>
            <a:r>
              <a:rPr lang="en-CA" dirty="0"/>
              <a:t>while </a:t>
            </a:r>
            <a:r>
              <a:rPr lang="en-CA" dirty="0" err="1"/>
              <a:t>robot.step</a:t>
            </a:r>
            <a:r>
              <a:rPr lang="en-CA" dirty="0"/>
              <a:t>(TIME_STEP) != -1:</a:t>
            </a:r>
          </a:p>
          <a:p>
            <a:r>
              <a:rPr lang="en-CA" dirty="0"/>
              <a:t>   pass</a:t>
            </a:r>
          </a:p>
        </p:txBody>
      </p:sp>
      <p:sp>
        <p:nvSpPr>
          <p:cNvPr id="19" name="Rectangle 2">
            <a:extLst>
              <a:ext uri="{FF2B5EF4-FFF2-40B4-BE49-F238E27FC236}">
                <a16:creationId xmlns:a16="http://schemas.microsoft.com/office/drawing/2014/main" id="{F84DAABB-33A0-7D83-4A1D-23DA2506C414}"/>
              </a:ext>
            </a:extLst>
          </p:cNvPr>
          <p:cNvSpPr>
            <a:spLocks noChangeArrowheads="1"/>
          </p:cNvSpPr>
          <p:nvPr/>
        </p:nvSpPr>
        <p:spPr bwMode="auto">
          <a:xfrm>
            <a:off x="6037117" y="2996286"/>
            <a:ext cx="5096932" cy="2585581"/>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This is the main simulation loop where you would typically implement your robot's behavior. The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robot.step</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(TIME_STEP)</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method is called to advance the simulation by one time step (64 milliseconds in this case). This method also returns </a:t>
            </a:r>
            <a:r>
              <a:rPr kumimoji="0" lang="en-US" altLang="en-US" sz="2400" b="1" i="0" u="none" strike="noStrike" cap="none" normalizeH="0" baseline="0" dirty="0">
                <a:ln>
                  <a:noFill/>
                </a:ln>
                <a:solidFill>
                  <a:srgbClr val="0D0D0D"/>
                </a:solidFill>
                <a:effectLst/>
                <a:highlight>
                  <a:srgbClr val="00FFFF"/>
                </a:highlight>
                <a:latin typeface="Times New Roman" panose="02020603050405020304" pitchFamily="18" charset="0"/>
                <a:cs typeface="Times New Roman" panose="02020603050405020304" pitchFamily="18" charset="0"/>
              </a:rPr>
              <a:t>-1</a:t>
            </a:r>
            <a:r>
              <a:rPr kumimoji="0" lang="en-US" altLang="en-US" sz="1600" b="0" i="0" u="none" strike="noStrike" cap="none" normalizeH="0" baseline="0" dirty="0">
                <a:ln>
                  <a:noFill/>
                </a:ln>
                <a:solidFill>
                  <a:srgbClr val="0D0D0D"/>
                </a:solidFill>
                <a:effectLst/>
                <a:highlight>
                  <a:srgbClr val="00FFFF"/>
                </a:highlight>
                <a:latin typeface="Times New Roman" panose="02020603050405020304" pitchFamily="18" charset="0"/>
                <a:cs typeface="Times New Roman" panose="02020603050405020304" pitchFamily="18" charset="0"/>
              </a:rPr>
              <a:t> if the simulation is stopped, </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which is used here to continue the loop until the simulation is manually stopped.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pass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statement is a placeholder indicating that no action is taken in the loop.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4232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FCF8F-95F6-3FBD-8C40-7AB4238E2C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E1EE19-58AF-DA1D-3159-21E1445D606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EE21E55-EC1F-4752-81CC-D8FA39CAED4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47BC4E-E4A3-BA70-7439-D1BA38B9165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1B2F0E-7F51-6644-94AE-EB0AE38E858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D7A9B09-4871-51D6-3EA7-CE97400488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3A07BE-F6D3-AE81-3D20-6AE40E3A455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B7C9271-3FE9-B9E0-D488-486EC840C09D}"/>
              </a:ext>
            </a:extLst>
          </p:cNvPr>
          <p:cNvSpPr txBox="1"/>
          <p:nvPr/>
        </p:nvSpPr>
        <p:spPr>
          <a:xfrm>
            <a:off x="2760134" y="2163002"/>
            <a:ext cx="6096000" cy="1815882"/>
          </a:xfrm>
          <a:prstGeom prst="rect">
            <a:avLst/>
          </a:prstGeom>
          <a:noFill/>
        </p:spPr>
        <p:txBody>
          <a:bodyPr wrap="square">
            <a:spAutoFit/>
          </a:bodyPr>
          <a:lstStyle/>
          <a:p>
            <a:r>
              <a:rPr lang="en-US" sz="2800" b="0" i="0" dirty="0">
                <a:solidFill>
                  <a:srgbClr val="000000"/>
                </a:solidFill>
                <a:effectLst/>
                <a:latin typeface="Times New Roman" panose="02020603050405020304" pitchFamily="18" charset="0"/>
                <a:cs typeface="Times New Roman" panose="02020603050405020304" pitchFamily="18" charset="0"/>
              </a:rPr>
              <a:t>Robot should move forwards. The robot will move using its maximum speed for a while and then stop once the wheels have rotated of 10 radians.</a:t>
            </a:r>
            <a:endParaRPr lang="en-CA"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5227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AE5E0-C332-0A93-1DCA-E5641BA79F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2945C-083A-99C1-E957-AF36574FAAD0}"/>
              </a:ext>
            </a:extLst>
          </p:cNvPr>
          <p:cNvSpPr/>
          <p:nvPr/>
        </p:nvSpPr>
        <p:spPr>
          <a:xfrm>
            <a:off x="208009" y="1248106"/>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23447A-F6C2-4AE3-8800-E9CC366FCD6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014B0F-7EE7-8A17-A342-6BBAB41422C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E63C8D-5AAE-9379-9262-DBB7729F14F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9A7470-3396-83C9-C99B-106A96090C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BCC096-8FE9-881A-366B-D13D5568A95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85D5A81-307C-9C6B-7A1A-14E0F3270D9E}"/>
              </a:ext>
            </a:extLst>
          </p:cNvPr>
          <p:cNvSpPr txBox="1"/>
          <p:nvPr/>
        </p:nvSpPr>
        <p:spPr>
          <a:xfrm>
            <a:off x="2887133" y="468168"/>
            <a:ext cx="4140200" cy="369332"/>
          </a:xfrm>
          <a:prstGeom prst="rect">
            <a:avLst/>
          </a:prstGeom>
          <a:noFill/>
        </p:spPr>
        <p:txBody>
          <a:bodyPr wrap="square">
            <a:spAutoFit/>
          </a:bodyPr>
          <a:lstStyle/>
          <a:p>
            <a:pPr algn="l"/>
            <a:r>
              <a:rPr lang="en-US" b="0" i="0" dirty="0">
                <a:solidFill>
                  <a:srgbClr val="0E6F8C"/>
                </a:solidFill>
                <a:effectLst/>
                <a:latin typeface="Roboto" panose="02000000000000000000" pitchFamily="2" charset="0"/>
              </a:rPr>
              <a:t>Extend the Controller to Speed Control</a:t>
            </a:r>
          </a:p>
        </p:txBody>
      </p:sp>
      <p:sp>
        <p:nvSpPr>
          <p:cNvPr id="9" name="TextBox 8">
            <a:extLst>
              <a:ext uri="{FF2B5EF4-FFF2-40B4-BE49-F238E27FC236}">
                <a16:creationId xmlns:a16="http://schemas.microsoft.com/office/drawing/2014/main" id="{9A2F2327-5BF0-1BC0-55EE-833B6D88F185}"/>
              </a:ext>
            </a:extLst>
          </p:cNvPr>
          <p:cNvSpPr txBox="1"/>
          <p:nvPr/>
        </p:nvSpPr>
        <p:spPr>
          <a:xfrm>
            <a:off x="389467" y="1649586"/>
            <a:ext cx="11594524" cy="1200329"/>
          </a:xfrm>
          <a:prstGeom prst="rect">
            <a:avLst/>
          </a:prstGeom>
          <a:noFill/>
        </p:spPr>
        <p:txBody>
          <a:bodyPr wrap="square">
            <a:spAutoFit/>
          </a:bodyPr>
          <a:lstStyle/>
          <a:p>
            <a:r>
              <a:rPr lang="en-US" sz="2400" b="0" i="0" dirty="0">
                <a:solidFill>
                  <a:srgbClr val="000000"/>
                </a:solidFill>
                <a:effectLst/>
                <a:latin typeface="Times New Roman" panose="02020603050405020304" pitchFamily="18" charset="0"/>
                <a:cs typeface="Times New Roman" panose="02020603050405020304" pitchFamily="18" charset="0"/>
              </a:rPr>
              <a:t>The robots wheels are often controlled using velocity, and not position like we did in the previous example. In order to control the motors of the wheels in speed you need to set the target position to the infinity and to set the desired speed:</a:t>
            </a:r>
            <a:endParaRPr lang="en-CA"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DCEFA904-CDB2-1D04-68EC-F892B7633072}"/>
              </a:ext>
            </a:extLst>
          </p:cNvPr>
          <p:cNvSpPr txBox="1"/>
          <p:nvPr/>
        </p:nvSpPr>
        <p:spPr>
          <a:xfrm>
            <a:off x="389467" y="3829058"/>
            <a:ext cx="10778066" cy="369332"/>
          </a:xfrm>
          <a:prstGeom prst="rect">
            <a:avLst/>
          </a:prstGeom>
          <a:noFill/>
        </p:spPr>
        <p:txBody>
          <a:bodyPr wrap="square">
            <a:spAutoFit/>
          </a:bodyPr>
          <a:lstStyle/>
          <a:p>
            <a:r>
              <a:rPr lang="en-US" b="0" i="0" dirty="0">
                <a:solidFill>
                  <a:srgbClr val="000000"/>
                </a:solidFill>
                <a:effectLst/>
                <a:latin typeface="Roboto" panose="02000000000000000000" pitchFamily="2" charset="0"/>
              </a:rPr>
              <a:t> Modify the controller program as shown below, recompile it and run it:</a:t>
            </a:r>
            <a:endParaRPr lang="en-CA" dirty="0"/>
          </a:p>
        </p:txBody>
      </p:sp>
    </p:spTree>
    <p:extLst>
      <p:ext uri="{BB962C8B-B14F-4D97-AF65-F5344CB8AC3E}">
        <p14:creationId xmlns:p14="http://schemas.microsoft.com/office/powerpoint/2010/main" val="1003897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108F8-FE2F-DA01-0877-28C48ED055D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6D370AE-20A8-8700-3EDE-CDBDE861478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C48342F-D408-BA32-C1A2-197395258D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CD9D3A-1577-9030-432F-7BDD2EB25ED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3F7F7D4-A4CE-7301-9A2E-80CC4DC14620}"/>
              </a:ext>
            </a:extLst>
          </p:cNvPr>
          <p:cNvSpPr txBox="1"/>
          <p:nvPr/>
        </p:nvSpPr>
        <p:spPr>
          <a:xfrm>
            <a:off x="208009" y="335846"/>
            <a:ext cx="11672816" cy="5909310"/>
          </a:xfrm>
          <a:prstGeom prst="rect">
            <a:avLst/>
          </a:prstGeom>
          <a:noFill/>
        </p:spPr>
        <p:txBody>
          <a:bodyPr wrap="square">
            <a:spAutoFit/>
          </a:bodyPr>
          <a:lstStyle/>
          <a:p>
            <a:r>
              <a:rPr lang="en-CA" dirty="0"/>
              <a:t>from controller import Robot, Motor</a:t>
            </a:r>
          </a:p>
          <a:p>
            <a:endParaRPr lang="en-CA" dirty="0"/>
          </a:p>
          <a:p>
            <a:r>
              <a:rPr lang="en-CA" dirty="0"/>
              <a:t>TIME_STEP = 64</a:t>
            </a:r>
          </a:p>
          <a:p>
            <a:endParaRPr lang="en-CA" dirty="0"/>
          </a:p>
          <a:p>
            <a:r>
              <a:rPr lang="en-CA" dirty="0"/>
              <a:t>MAX_SPEED = 6.28</a:t>
            </a:r>
          </a:p>
          <a:p>
            <a:endParaRPr lang="en-CA" dirty="0"/>
          </a:p>
          <a:p>
            <a:r>
              <a:rPr lang="en-CA" dirty="0"/>
              <a:t># create the Robot instance.</a:t>
            </a:r>
          </a:p>
          <a:p>
            <a:r>
              <a:rPr lang="en-CA" dirty="0"/>
              <a:t>robot = Robot()</a:t>
            </a:r>
          </a:p>
          <a:p>
            <a:endParaRPr lang="en-CA" dirty="0"/>
          </a:p>
          <a:p>
            <a:r>
              <a:rPr lang="en-CA" dirty="0"/>
              <a:t># get a handler to the motors and set target position to infinity (speed control)</a:t>
            </a:r>
          </a:p>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err="1"/>
              <a:t>leftMotor.setPosition</a:t>
            </a:r>
            <a:r>
              <a:rPr lang="en-CA" dirty="0"/>
              <a:t>(float('inf'))</a:t>
            </a:r>
          </a:p>
          <a:p>
            <a:r>
              <a:rPr lang="en-CA" dirty="0" err="1"/>
              <a:t>rightMotor.setPosition</a:t>
            </a:r>
            <a:r>
              <a:rPr lang="en-CA" dirty="0"/>
              <a:t>(float('inf'))</a:t>
            </a:r>
          </a:p>
          <a:p>
            <a:endParaRPr lang="en-CA" dirty="0"/>
          </a:p>
          <a:p>
            <a:r>
              <a:rPr lang="en-CA" dirty="0"/>
              <a:t># set up the motor speeds at 10% of the MAX_SPEED.</a:t>
            </a:r>
          </a:p>
          <a:p>
            <a:r>
              <a:rPr lang="en-CA" dirty="0" err="1"/>
              <a:t>leftMotor.setVelocity</a:t>
            </a:r>
            <a:r>
              <a:rPr lang="en-CA" dirty="0"/>
              <a:t>(0.1 * MAX_SPEED)</a:t>
            </a:r>
          </a:p>
          <a:p>
            <a:r>
              <a:rPr lang="en-CA" dirty="0" err="1"/>
              <a:t>rightMotor.setVelocity</a:t>
            </a:r>
            <a:r>
              <a:rPr lang="en-CA" dirty="0"/>
              <a:t>(0.1 * MAX_SPEED)</a:t>
            </a:r>
          </a:p>
          <a:p>
            <a:endParaRPr lang="en-CA" dirty="0"/>
          </a:p>
          <a:p>
            <a:r>
              <a:rPr lang="en-CA" dirty="0"/>
              <a:t>while </a:t>
            </a:r>
            <a:r>
              <a:rPr lang="en-CA" dirty="0" err="1"/>
              <a:t>robot.step</a:t>
            </a:r>
            <a:r>
              <a:rPr lang="en-CA" dirty="0"/>
              <a:t>(TIME_STEP) != -1:</a:t>
            </a:r>
          </a:p>
          <a:p>
            <a:r>
              <a:rPr lang="en-CA" dirty="0"/>
              <a:t>   pass</a:t>
            </a:r>
          </a:p>
        </p:txBody>
      </p:sp>
    </p:spTree>
    <p:extLst>
      <p:ext uri="{BB962C8B-B14F-4D97-AF65-F5344CB8AC3E}">
        <p14:creationId xmlns:p14="http://schemas.microsoft.com/office/powerpoint/2010/main" val="175959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0DF6D-1E31-011E-7D00-24F886C825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90B60-74BF-5628-14D6-BE2D82882BB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FECE33-DEBC-4B79-8AD0-C0EE4DCA612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1A9B2F-8BD3-50C8-DF5A-F8C9BD42CF6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9BBE99-D443-A5B1-BBC1-312DDD04B2A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D5D2FC-633E-E32B-9AE5-5EDDF61733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7A011B-BE82-76D6-D96B-C300191B54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A2D487F-8CBF-7AFB-52CE-4E2F90DD941B}"/>
              </a:ext>
            </a:extLst>
          </p:cNvPr>
          <p:cNvSpPr txBox="1"/>
          <p:nvPr/>
        </p:nvSpPr>
        <p:spPr>
          <a:xfrm>
            <a:off x="186108" y="1610557"/>
            <a:ext cx="4241800" cy="369332"/>
          </a:xfrm>
          <a:prstGeom prst="rect">
            <a:avLst/>
          </a:prstGeom>
          <a:noFill/>
        </p:spPr>
        <p:txBody>
          <a:bodyPr wrap="square">
            <a:spAutoFit/>
          </a:bodyPr>
          <a:lstStyle/>
          <a:p>
            <a:pPr algn="l"/>
            <a:r>
              <a:rPr lang="en-US" b="1" i="0" dirty="0">
                <a:solidFill>
                  <a:srgbClr val="0D0D0D"/>
                </a:solidFill>
                <a:effectLst/>
                <a:latin typeface="Söhne"/>
              </a:rPr>
              <a:t>Step 4: Initialize Motors for Speed Control</a:t>
            </a:r>
          </a:p>
        </p:txBody>
      </p:sp>
      <p:sp>
        <p:nvSpPr>
          <p:cNvPr id="9" name="TextBox 8">
            <a:extLst>
              <a:ext uri="{FF2B5EF4-FFF2-40B4-BE49-F238E27FC236}">
                <a16:creationId xmlns:a16="http://schemas.microsoft.com/office/drawing/2014/main" id="{BA16B57F-5C58-49C1-8002-A73D97B49FC8}"/>
              </a:ext>
            </a:extLst>
          </p:cNvPr>
          <p:cNvSpPr txBox="1"/>
          <p:nvPr/>
        </p:nvSpPr>
        <p:spPr>
          <a:xfrm>
            <a:off x="245534" y="2195398"/>
            <a:ext cx="6096000" cy="1200329"/>
          </a:xfrm>
          <a:prstGeom prst="rect">
            <a:avLst/>
          </a:prstGeom>
          <a:noFill/>
        </p:spPr>
        <p:txBody>
          <a:bodyPr wrap="square">
            <a:spAutoFit/>
          </a:bodyPr>
          <a:lstStyle/>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err="1"/>
              <a:t>leftMotor.setPosition</a:t>
            </a:r>
            <a:r>
              <a:rPr lang="en-CA" dirty="0">
                <a:highlight>
                  <a:srgbClr val="00FFFF"/>
                </a:highlight>
              </a:rPr>
              <a:t>(float('inf'))</a:t>
            </a:r>
          </a:p>
          <a:p>
            <a:r>
              <a:rPr lang="en-CA" dirty="0" err="1"/>
              <a:t>rightMotor.setPosition</a:t>
            </a:r>
            <a:r>
              <a:rPr lang="en-CA" dirty="0"/>
              <a:t>(</a:t>
            </a:r>
            <a:r>
              <a:rPr lang="en-CA" dirty="0">
                <a:highlight>
                  <a:srgbClr val="00FFFF"/>
                </a:highlight>
              </a:rPr>
              <a:t>float('inf'))</a:t>
            </a:r>
          </a:p>
        </p:txBody>
      </p:sp>
      <p:cxnSp>
        <p:nvCxnSpPr>
          <p:cNvPr id="12" name="Straight Connector 11">
            <a:extLst>
              <a:ext uri="{FF2B5EF4-FFF2-40B4-BE49-F238E27FC236}">
                <a16:creationId xmlns:a16="http://schemas.microsoft.com/office/drawing/2014/main" id="{B142BFF7-EACC-097C-5B9E-856C88E3FF6B}"/>
              </a:ext>
            </a:extLst>
          </p:cNvPr>
          <p:cNvCxnSpPr>
            <a:stCxn id="25" idx="0"/>
            <a:endCxn id="25" idx="2"/>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13" name="Rectangle 1">
            <a:extLst>
              <a:ext uri="{FF2B5EF4-FFF2-40B4-BE49-F238E27FC236}">
                <a16:creationId xmlns:a16="http://schemas.microsoft.com/office/drawing/2014/main" id="{28060088-ED15-EF05-A9A1-12043D86C58B}"/>
              </a:ext>
            </a:extLst>
          </p:cNvPr>
          <p:cNvSpPr>
            <a:spLocks noChangeArrowheads="1"/>
          </p:cNvSpPr>
          <p:nvPr/>
        </p:nvSpPr>
        <p:spPr bwMode="auto">
          <a:xfrm>
            <a:off x="167003" y="4011279"/>
            <a:ext cx="5723462" cy="1508620"/>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Get Motor Handlers: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Retrieves references to the robot's left and right wheel motors using their names defined in the simulation world.</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Set Position to Infinity:</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Configures the motors for speed control by setting their target positions to infinity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float('inf')</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CFE25B7-83D2-CB7F-DB3D-35EF5D4FD837}"/>
              </a:ext>
            </a:extLst>
          </p:cNvPr>
          <p:cNvSpPr txBox="1"/>
          <p:nvPr/>
        </p:nvSpPr>
        <p:spPr>
          <a:xfrm>
            <a:off x="6216625" y="1241225"/>
            <a:ext cx="3048000" cy="369332"/>
          </a:xfrm>
          <a:prstGeom prst="rect">
            <a:avLst/>
          </a:prstGeom>
          <a:noFill/>
        </p:spPr>
        <p:txBody>
          <a:bodyPr wrap="square">
            <a:spAutoFit/>
          </a:bodyPr>
          <a:lstStyle/>
          <a:p>
            <a:pPr algn="l"/>
            <a:r>
              <a:rPr lang="en-US" b="1" i="0" dirty="0">
                <a:solidFill>
                  <a:srgbClr val="0D0D0D"/>
                </a:solidFill>
                <a:effectLst/>
                <a:latin typeface="Söhne"/>
              </a:rPr>
              <a:t>Step 5: Set Motor Speeds</a:t>
            </a:r>
          </a:p>
        </p:txBody>
      </p:sp>
      <p:sp>
        <p:nvSpPr>
          <p:cNvPr id="17" name="TextBox 16">
            <a:extLst>
              <a:ext uri="{FF2B5EF4-FFF2-40B4-BE49-F238E27FC236}">
                <a16:creationId xmlns:a16="http://schemas.microsoft.com/office/drawing/2014/main" id="{F7697000-0577-CD4B-8FDA-702FD6EC3183}"/>
              </a:ext>
            </a:extLst>
          </p:cNvPr>
          <p:cNvSpPr txBox="1"/>
          <p:nvPr/>
        </p:nvSpPr>
        <p:spPr>
          <a:xfrm>
            <a:off x="6277260" y="1583594"/>
            <a:ext cx="6096000" cy="646331"/>
          </a:xfrm>
          <a:prstGeom prst="rect">
            <a:avLst/>
          </a:prstGeom>
          <a:noFill/>
        </p:spPr>
        <p:txBody>
          <a:bodyPr wrap="square">
            <a:spAutoFit/>
          </a:bodyPr>
          <a:lstStyle/>
          <a:p>
            <a:r>
              <a:rPr lang="en-CA" dirty="0" err="1"/>
              <a:t>leftMotor</a:t>
            </a:r>
            <a:r>
              <a:rPr lang="en-CA" dirty="0" err="1">
                <a:highlight>
                  <a:srgbClr val="00FF00"/>
                </a:highlight>
              </a:rPr>
              <a:t>.setVelocity</a:t>
            </a:r>
            <a:r>
              <a:rPr lang="en-CA" dirty="0"/>
              <a:t>(0.1 * MAX_SPEED)</a:t>
            </a:r>
          </a:p>
          <a:p>
            <a:r>
              <a:rPr lang="en-CA" dirty="0" err="1"/>
              <a:t>rightMotor</a:t>
            </a:r>
            <a:r>
              <a:rPr lang="en-CA" dirty="0" err="1">
                <a:highlight>
                  <a:srgbClr val="00FF00"/>
                </a:highlight>
              </a:rPr>
              <a:t>.setVelocity</a:t>
            </a:r>
            <a:r>
              <a:rPr lang="en-CA" dirty="0"/>
              <a:t>(0.1 * MAX_SPEED)</a:t>
            </a:r>
          </a:p>
        </p:txBody>
      </p:sp>
      <p:sp>
        <p:nvSpPr>
          <p:cNvPr id="18" name="Rectangle 2">
            <a:extLst>
              <a:ext uri="{FF2B5EF4-FFF2-40B4-BE49-F238E27FC236}">
                <a16:creationId xmlns:a16="http://schemas.microsoft.com/office/drawing/2014/main" id="{6DD82348-F3B7-FB80-EB0A-E91FAC41C7F5}"/>
              </a:ext>
            </a:extLst>
          </p:cNvPr>
          <p:cNvSpPr>
            <a:spLocks noChangeArrowheads="1"/>
          </p:cNvSpPr>
          <p:nvPr/>
        </p:nvSpPr>
        <p:spPr bwMode="auto">
          <a:xfrm>
            <a:off x="6146799" y="2672260"/>
            <a:ext cx="5799667" cy="1877952"/>
          </a:xfrm>
          <a:prstGeom prst="rect">
            <a:avLst/>
          </a:prstGeom>
          <a:noFill/>
          <a:ln>
            <a:noFill/>
          </a:ln>
          <a:effectLst/>
        </p:spPr>
        <p:txBody>
          <a:bodyPr vert="horz" wrap="square" lIns="91440" tIns="198375"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Purpose:</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Determines the initial speed of the motors as a fraction of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MAX_SPEED</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Setting both motors to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0.1 * MAX_SPEED</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means the robot will start moving forward at 10% of its maximum speed capability. This is a way to control the robot's speed directly, offering flexibility in how the robot moves.</a:t>
            </a:r>
            <a:r>
              <a:rPr kumimoji="0" lang="en-US"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927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B2B89-467D-E1D3-6101-5E21A2A78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2A6D0E-36BF-92CD-CCE0-ECFFF3B128C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27BEA7A-6F81-27FD-0293-167301127EB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9A1DC5-023E-3209-7F8F-5804E6B4FC9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B194B7-8ECD-F3CD-011B-6600AA9A512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3ED1B44-63AA-AFEE-1825-CC0FCEEC1B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EECD86-B21A-AD8C-0B71-7696D464F21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9B43F95-F7CD-BA49-705D-DBD0DD8E91E1}"/>
              </a:ext>
            </a:extLst>
          </p:cNvPr>
          <p:cNvSpPr txBox="1"/>
          <p:nvPr/>
        </p:nvSpPr>
        <p:spPr>
          <a:xfrm>
            <a:off x="226629" y="1852560"/>
            <a:ext cx="11654196" cy="1200329"/>
          </a:xfrm>
          <a:prstGeom prst="rect">
            <a:avLst/>
          </a:prstGeom>
          <a:noFill/>
        </p:spPr>
        <p:txBody>
          <a:bodyPr wrap="square">
            <a:spAutoFit/>
          </a:bodyPr>
          <a:lstStyle/>
          <a:p>
            <a:r>
              <a:rPr lang="en-US" b="0" i="0" dirty="0">
                <a:solidFill>
                  <a:srgbClr val="0D0D0D"/>
                </a:solidFill>
                <a:effectLst/>
                <a:latin typeface="Söhne"/>
              </a:rPr>
              <a:t>Strategic Human-Robot Interaction (HRI) system design involves a comprehensive approach to creating systems where humans and robots interact in ways that are efficient, safe, and enhance the capabilities of both. This approach requires consideration of various factors, including user experience, robot autonomy levels, interaction modalities, and the context in which the interaction occurs</a:t>
            </a:r>
            <a:endParaRPr lang="en-CA" dirty="0"/>
          </a:p>
        </p:txBody>
      </p:sp>
      <p:sp>
        <p:nvSpPr>
          <p:cNvPr id="9" name="TextBox 8">
            <a:extLst>
              <a:ext uri="{FF2B5EF4-FFF2-40B4-BE49-F238E27FC236}">
                <a16:creationId xmlns:a16="http://schemas.microsoft.com/office/drawing/2014/main" id="{C43F44DE-FB52-3F32-7A49-BAA2F884F350}"/>
              </a:ext>
            </a:extLst>
          </p:cNvPr>
          <p:cNvSpPr txBox="1"/>
          <p:nvPr/>
        </p:nvSpPr>
        <p:spPr>
          <a:xfrm>
            <a:off x="3005070" y="550471"/>
            <a:ext cx="6097314" cy="369332"/>
          </a:xfrm>
          <a:prstGeom prst="rect">
            <a:avLst/>
          </a:prstGeom>
          <a:noFill/>
        </p:spPr>
        <p:txBody>
          <a:bodyPr wrap="square">
            <a:spAutoFit/>
          </a:bodyPr>
          <a:lstStyle/>
          <a:p>
            <a:r>
              <a:rPr lang="en-US" b="0" i="0" dirty="0">
                <a:solidFill>
                  <a:srgbClr val="0D0D0D"/>
                </a:solidFill>
                <a:effectLst/>
                <a:latin typeface="Söhne"/>
              </a:rPr>
              <a:t>Strategic Human-Robot Interaction (HRI) system design </a:t>
            </a:r>
            <a:endParaRPr lang="en-CA" dirty="0"/>
          </a:p>
        </p:txBody>
      </p:sp>
    </p:spTree>
    <p:extLst>
      <p:ext uri="{BB962C8B-B14F-4D97-AF65-F5344CB8AC3E}">
        <p14:creationId xmlns:p14="http://schemas.microsoft.com/office/powerpoint/2010/main" val="139042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6DC0F-08FE-DE61-B97A-1819188AF5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D9179-A020-1DC1-09D7-9384C447C9C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96F8571-6A60-EEA9-74A4-1DC886E569B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EDF04C-62C5-2E64-5B2C-8D8E30146AC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23A0AE-ED86-FA41-A3C8-E0FCC251217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CCF68B-C892-CB4D-9F8D-B8393FD9BD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CF10D9-1DDA-C9EE-77E9-7C2ABB9ED6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48EC832-7D8A-F3AE-7A1C-B07FC7C7BB1A}"/>
              </a:ext>
            </a:extLst>
          </p:cNvPr>
          <p:cNvSpPr txBox="1"/>
          <p:nvPr/>
        </p:nvSpPr>
        <p:spPr>
          <a:xfrm>
            <a:off x="2517849" y="550471"/>
            <a:ext cx="6097314" cy="369332"/>
          </a:xfrm>
          <a:prstGeom prst="rect">
            <a:avLst/>
          </a:prstGeom>
          <a:noFill/>
        </p:spPr>
        <p:txBody>
          <a:bodyPr wrap="square">
            <a:spAutoFit/>
          </a:bodyPr>
          <a:lstStyle/>
          <a:p>
            <a:r>
              <a:rPr lang="en-US" b="0" i="0" dirty="0">
                <a:solidFill>
                  <a:srgbClr val="0D0D0D"/>
                </a:solidFill>
                <a:effectLst/>
                <a:latin typeface="Söhne"/>
              </a:rPr>
              <a:t>Foundations of Strategic HRI System Design</a:t>
            </a:r>
            <a:endParaRPr lang="en-CA" dirty="0"/>
          </a:p>
        </p:txBody>
      </p:sp>
      <p:pic>
        <p:nvPicPr>
          <p:cNvPr id="1026" name="Picture 2" descr="Multimodal Human–Robot Interaction for Human‐Centric Smart Manufacturing: A  Survey - Wang - Advanced Intelligent Systems - Wiley Online Library">
            <a:extLst>
              <a:ext uri="{FF2B5EF4-FFF2-40B4-BE49-F238E27FC236}">
                <a16:creationId xmlns:a16="http://schemas.microsoft.com/office/drawing/2014/main" id="{ABA5DEE9-9383-C4D7-CF7F-EE70BAA903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7008" y="1345306"/>
            <a:ext cx="6985930" cy="4587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64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4F712-38DD-721A-4B9D-C9639B87FE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A1F7DC-EDF3-878F-D17C-79D15B8A7D57}"/>
              </a:ext>
            </a:extLst>
          </p:cNvPr>
          <p:cNvSpPr/>
          <p:nvPr/>
        </p:nvSpPr>
        <p:spPr>
          <a:xfrm>
            <a:off x="128547" y="114611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39AD5A9-020C-C781-525A-A717ECEFEFF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DD9A24-75A3-8277-9427-87C6776DC0C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0D693F-C2E8-0222-03DD-6154A34F7F4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56DE7D1-0B1B-CC6E-B002-B52F288D4D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E64392-4777-FEDC-D832-352F73AA82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48328C8-41BA-76F1-9A04-0A2B3996220B}"/>
              </a:ext>
            </a:extLst>
          </p:cNvPr>
          <p:cNvSpPr txBox="1"/>
          <p:nvPr/>
        </p:nvSpPr>
        <p:spPr>
          <a:xfrm>
            <a:off x="2517849" y="550471"/>
            <a:ext cx="6097314" cy="369332"/>
          </a:xfrm>
          <a:prstGeom prst="rect">
            <a:avLst/>
          </a:prstGeom>
          <a:noFill/>
        </p:spPr>
        <p:txBody>
          <a:bodyPr wrap="square">
            <a:spAutoFit/>
          </a:bodyPr>
          <a:lstStyle/>
          <a:p>
            <a:r>
              <a:rPr lang="en-US" b="0" i="0" dirty="0">
                <a:solidFill>
                  <a:srgbClr val="0D0D0D"/>
                </a:solidFill>
                <a:effectLst/>
                <a:latin typeface="Söhne"/>
              </a:rPr>
              <a:t>Foundations of Strategic HRI System Design</a:t>
            </a:r>
            <a:endParaRPr lang="en-CA" dirty="0"/>
          </a:p>
        </p:txBody>
      </p:sp>
      <p:sp>
        <p:nvSpPr>
          <p:cNvPr id="11" name="TextBox 10">
            <a:extLst>
              <a:ext uri="{FF2B5EF4-FFF2-40B4-BE49-F238E27FC236}">
                <a16:creationId xmlns:a16="http://schemas.microsoft.com/office/drawing/2014/main" id="{82C2E81E-CF42-3C6D-01B3-9EE45AE48BC6}"/>
              </a:ext>
            </a:extLst>
          </p:cNvPr>
          <p:cNvSpPr txBox="1"/>
          <p:nvPr/>
        </p:nvSpPr>
        <p:spPr>
          <a:xfrm>
            <a:off x="128547" y="1581165"/>
            <a:ext cx="11752278" cy="923330"/>
          </a:xfrm>
          <a:prstGeom prst="rect">
            <a:avLst/>
          </a:prstGeom>
          <a:noFill/>
        </p:spPr>
        <p:txBody>
          <a:bodyPr wrap="square">
            <a:spAutoFit/>
          </a:bodyPr>
          <a:lstStyle/>
          <a:p>
            <a:r>
              <a:rPr lang="en-US" b="1" i="0" dirty="0">
                <a:solidFill>
                  <a:srgbClr val="0D0D0D"/>
                </a:solidFill>
                <a:effectLst/>
                <a:latin typeface="Söhne"/>
              </a:rPr>
              <a:t>Strategic HRI System Design Explained</a:t>
            </a:r>
            <a:r>
              <a:rPr lang="en-US" b="0" i="0" dirty="0">
                <a:solidFill>
                  <a:srgbClr val="0D0D0D"/>
                </a:solidFill>
                <a:effectLst/>
                <a:latin typeface="Söhne"/>
              </a:rPr>
              <a:t>: Begin with a simple definition. For example, "Strategic HRI System Design is the thoughtful planning of how robots and humans interact. It's like creating a friendship where both humans and robots understand and help each other."</a:t>
            </a:r>
            <a:endParaRPr lang="en-CA" dirty="0"/>
          </a:p>
        </p:txBody>
      </p:sp>
      <p:sp>
        <p:nvSpPr>
          <p:cNvPr id="13" name="TextBox 12">
            <a:extLst>
              <a:ext uri="{FF2B5EF4-FFF2-40B4-BE49-F238E27FC236}">
                <a16:creationId xmlns:a16="http://schemas.microsoft.com/office/drawing/2014/main" id="{CB344E78-EFC8-D313-117B-A0FC9B1EB568}"/>
              </a:ext>
            </a:extLst>
          </p:cNvPr>
          <p:cNvSpPr txBox="1"/>
          <p:nvPr/>
        </p:nvSpPr>
        <p:spPr>
          <a:xfrm>
            <a:off x="128547" y="3480873"/>
            <a:ext cx="11855444" cy="1200329"/>
          </a:xfrm>
          <a:prstGeom prst="rect">
            <a:avLst/>
          </a:prstGeom>
          <a:noFill/>
        </p:spPr>
        <p:txBody>
          <a:bodyPr wrap="square">
            <a:spAutoFit/>
          </a:bodyPr>
          <a:lstStyle/>
          <a:p>
            <a:pPr algn="l"/>
            <a:r>
              <a:rPr lang="en-US" b="1" i="0" dirty="0">
                <a:solidFill>
                  <a:srgbClr val="0D0D0D"/>
                </a:solidFill>
                <a:effectLst/>
                <a:latin typeface="Söhne"/>
              </a:rPr>
              <a:t>Why It's Important</a:t>
            </a:r>
            <a:r>
              <a:rPr lang="en-US" b="0" i="0" dirty="0">
                <a:solidFill>
                  <a:srgbClr val="0D0D0D"/>
                </a:solidFill>
                <a:effectLst/>
                <a:latin typeface="Söhne"/>
              </a:rPr>
              <a:t>:</a:t>
            </a:r>
          </a:p>
          <a:p>
            <a:pPr algn="l">
              <a:buFont typeface="Arial" panose="020B0604020202020204" pitchFamily="34" charset="0"/>
              <a:buChar char="•"/>
            </a:pPr>
            <a:r>
              <a:rPr lang="en-US" b="0" i="0" dirty="0">
                <a:solidFill>
                  <a:srgbClr val="0D0D0D"/>
                </a:solidFill>
                <a:effectLst/>
                <a:latin typeface="Söhne"/>
              </a:rPr>
              <a:t>The goal of making interactions between humans and robots as smooth and beneficial as possible.</a:t>
            </a:r>
          </a:p>
          <a:p>
            <a:pPr algn="l">
              <a:buFont typeface="Arial" panose="020B0604020202020204" pitchFamily="34" charset="0"/>
              <a:buChar char="•"/>
            </a:pPr>
            <a:r>
              <a:rPr lang="en-US" b="0" i="0" dirty="0">
                <a:solidFill>
                  <a:srgbClr val="0D0D0D"/>
                </a:solidFill>
                <a:effectLst/>
                <a:latin typeface="Söhne"/>
              </a:rPr>
              <a:t>"Think of it as organizing a team where each member, human or robot, knows their role perfectly and works together seamlessly."</a:t>
            </a:r>
          </a:p>
        </p:txBody>
      </p:sp>
    </p:spTree>
    <p:extLst>
      <p:ext uri="{BB962C8B-B14F-4D97-AF65-F5344CB8AC3E}">
        <p14:creationId xmlns:p14="http://schemas.microsoft.com/office/powerpoint/2010/main" val="590144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11214-FE1C-AAA6-7794-B169B5D892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1E9C8F-A4DF-A177-93B9-29E33A090BC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A396202-244E-04B5-8B46-A3AD39F39C3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41D300-F803-F159-E2DD-A26D71E5D8A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FEC25A-5B48-F9E3-E770-02757EFE25F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3A1259-09BF-5D3B-1C3D-8308995214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4AE143-0554-9F3A-E365-190DE9C5F88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947F88C-1FFB-3E39-3954-2A4A6A549E38}"/>
              </a:ext>
            </a:extLst>
          </p:cNvPr>
          <p:cNvSpPr txBox="1"/>
          <p:nvPr/>
        </p:nvSpPr>
        <p:spPr>
          <a:xfrm>
            <a:off x="202981" y="1654586"/>
            <a:ext cx="11851196" cy="4524315"/>
          </a:xfrm>
          <a:prstGeom prst="rect">
            <a:avLst/>
          </a:prstGeom>
          <a:noFill/>
        </p:spPr>
        <p:txBody>
          <a:bodyPr wrap="square">
            <a:spAutoFit/>
          </a:bodyPr>
          <a:lstStyle/>
          <a:p>
            <a:pPr algn="l"/>
            <a:r>
              <a:rPr lang="en-US" b="1" i="0" dirty="0">
                <a:solidFill>
                  <a:srgbClr val="0D0D0D"/>
                </a:solidFill>
                <a:effectLst/>
                <a:latin typeface="Söhne"/>
              </a:rPr>
              <a:t>Core Elements of Strategic HRI Design</a:t>
            </a:r>
            <a:r>
              <a:rPr lang="en-US" b="0" i="0" dirty="0">
                <a:solidFill>
                  <a:srgbClr val="0D0D0D"/>
                </a:solidFill>
                <a:effectLst/>
                <a:latin typeface="Söhne"/>
              </a:rPr>
              <a:t>:</a:t>
            </a:r>
          </a:p>
          <a:p>
            <a:pPr algn="l"/>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User Experience (UX)</a:t>
            </a:r>
            <a:r>
              <a:rPr lang="en-US" b="0" i="0" dirty="0">
                <a:solidFill>
                  <a:srgbClr val="0D0D0D"/>
                </a:solidFill>
                <a:effectLst/>
                <a:latin typeface="Söhne"/>
              </a:rPr>
              <a:t>: Explain UX in simple terms, such as "how people feel when they interact with robots. Our goal is to make this experience enjoyable and easy, just like using your favorite app.“</a:t>
            </a:r>
          </a:p>
          <a:p>
            <a:pPr algn="l">
              <a:buFont typeface="Arial" panose="020B0604020202020204" pitchFamily="34" charset="0"/>
              <a:buChar char="•"/>
            </a:pPr>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Autonomy</a:t>
            </a:r>
            <a:r>
              <a:rPr lang="en-US" b="0" i="0" dirty="0">
                <a:solidFill>
                  <a:srgbClr val="0D0D0D"/>
                </a:solidFill>
                <a:effectLst/>
                <a:latin typeface="Söhne"/>
              </a:rPr>
              <a:t>: Introduce the concept of robot autonomy with a basic explanation: "This is how much freedom a robot has to make its own decisions. Some robots need more guidance, while others can do tasks on their own, similar to how you learn to do new things with practice.“</a:t>
            </a:r>
          </a:p>
          <a:p>
            <a:pPr algn="l">
              <a:buFont typeface="Arial" panose="020B0604020202020204" pitchFamily="34" charset="0"/>
              <a:buChar char="•"/>
            </a:pPr>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Interaction Modalities</a:t>
            </a:r>
            <a:r>
              <a:rPr lang="en-US" b="0" i="0" dirty="0">
                <a:solidFill>
                  <a:srgbClr val="0D0D0D"/>
                </a:solidFill>
                <a:effectLst/>
                <a:latin typeface="Söhne"/>
              </a:rPr>
              <a:t>: Describe interaction modalities in straightforward language: "This is how we communicate or interact with robots, whether it's talking, using gestures, or even touch screens, much like how you choose to talk, text, or video call your friends.“</a:t>
            </a:r>
          </a:p>
          <a:p>
            <a:pPr algn="l">
              <a:buFont typeface="Arial" panose="020B0604020202020204" pitchFamily="34" charset="0"/>
              <a:buChar char="•"/>
            </a:pPr>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Contextual Adaptation</a:t>
            </a:r>
            <a:r>
              <a:rPr lang="en-US" b="0" i="0" dirty="0">
                <a:solidFill>
                  <a:srgbClr val="0D0D0D"/>
                </a:solidFill>
                <a:effectLst/>
                <a:latin typeface="Söhne"/>
              </a:rPr>
              <a:t>: Simplify contextual adaptation: "Robots, like us, need to understand different situations. For example, a robot needs to know if it's in a library, it should be quiet, just like we change our behavior based on where we are and who we're with."</a:t>
            </a:r>
          </a:p>
        </p:txBody>
      </p:sp>
    </p:spTree>
    <p:extLst>
      <p:ext uri="{BB962C8B-B14F-4D97-AF65-F5344CB8AC3E}">
        <p14:creationId xmlns:p14="http://schemas.microsoft.com/office/powerpoint/2010/main" val="275529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56B79-1F1A-31F8-4B65-64197AFEDD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9128E6-D214-44A4-2AC6-36BE39C4AA9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45079B3-14AD-6C7A-3440-B0495B37E36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2E4835-A5E4-234D-581D-8DA4C3A1CF3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33BECE-1BC8-04DA-522B-62AD23BC0F9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F3C76E4-3C73-3870-4D53-537551909B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FC46C0-5541-0E12-4593-562ED00A0B4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2AF8424-5AFA-0CB9-1E3C-F7C0D643280F}"/>
              </a:ext>
            </a:extLst>
          </p:cNvPr>
          <p:cNvPicPr>
            <a:picLocks noChangeAspect="1"/>
          </p:cNvPicPr>
          <p:nvPr/>
        </p:nvPicPr>
        <p:blipFill>
          <a:blip r:embed="rId4"/>
          <a:stretch>
            <a:fillRect/>
          </a:stretch>
        </p:blipFill>
        <p:spPr>
          <a:xfrm>
            <a:off x="1933575" y="2790825"/>
            <a:ext cx="8324850" cy="1276350"/>
          </a:xfrm>
          <a:prstGeom prst="rect">
            <a:avLst/>
          </a:prstGeom>
        </p:spPr>
      </p:pic>
    </p:spTree>
    <p:extLst>
      <p:ext uri="{BB962C8B-B14F-4D97-AF65-F5344CB8AC3E}">
        <p14:creationId xmlns:p14="http://schemas.microsoft.com/office/powerpoint/2010/main" val="3471169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39F9E-52E7-42B1-00B4-026256EA34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5DFA28-0340-56ED-AE82-F148EDC563B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483240F-24BB-BBB0-0A98-62D473DE5FD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1A7A21-3FC2-D58B-E294-1E0DC1BA77A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1BABF7-0187-94C0-D699-185BED27069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25CAB4-D8F8-82B5-DB90-7C2FA47929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9DA06B-E5EB-F2A8-4AB7-F5246DCBA6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webots · GitHub Topics · GitHub">
            <a:extLst>
              <a:ext uri="{FF2B5EF4-FFF2-40B4-BE49-F238E27FC236}">
                <a16:creationId xmlns:a16="http://schemas.microsoft.com/office/drawing/2014/main" id="{F9E8A32F-21C4-3824-186F-E289FD1F28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0365" y="1932589"/>
            <a:ext cx="6660931" cy="3330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772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57E9C-703E-EE4B-9AA3-5E51A2700D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DFE277-6111-D653-0887-5D5C6703685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60A6305-E91A-CA0B-B40A-D4B199EC10C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15B144-501B-43F4-96BE-5BB455673E7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063D99-8FCE-73A2-0666-ED8CFAA8796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3474D11-FCA4-7894-3807-77A529BDDB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FD8F85-EA57-3161-363A-9DC16B459B1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DE4EAA-CB81-80AF-9169-66BBCFA6C19C}"/>
              </a:ext>
            </a:extLst>
          </p:cNvPr>
          <p:cNvSpPr txBox="1"/>
          <p:nvPr/>
        </p:nvSpPr>
        <p:spPr>
          <a:xfrm>
            <a:off x="137822" y="1345306"/>
            <a:ext cx="7547867" cy="461665"/>
          </a:xfrm>
          <a:prstGeom prst="rect">
            <a:avLst/>
          </a:prstGeom>
          <a:noFill/>
        </p:spPr>
        <p:txBody>
          <a:bodyPr wrap="square">
            <a:spAutoFit/>
          </a:bodyPr>
          <a:lstStyle/>
          <a:p>
            <a:pPr algn="l"/>
            <a:r>
              <a:rPr lang="en-US" sz="2400" b="1" i="0" dirty="0">
                <a:solidFill>
                  <a:srgbClr val="0D0D0D"/>
                </a:solidFill>
                <a:effectLst/>
                <a:latin typeface="Times New Roman" panose="02020603050405020304" pitchFamily="18" charset="0"/>
                <a:cs typeface="Times New Roman" panose="02020603050405020304" pitchFamily="18" charset="0"/>
              </a:rPr>
              <a:t>Tutorial 1: Moving the Robot Forward</a:t>
            </a:r>
          </a:p>
        </p:txBody>
      </p:sp>
      <p:sp>
        <p:nvSpPr>
          <p:cNvPr id="9" name="Rectangle 2">
            <a:extLst>
              <a:ext uri="{FF2B5EF4-FFF2-40B4-BE49-F238E27FC236}">
                <a16:creationId xmlns:a16="http://schemas.microsoft.com/office/drawing/2014/main" id="{8EBF0817-758D-2D0D-0435-D288C6A6C0A3}"/>
              </a:ext>
            </a:extLst>
          </p:cNvPr>
          <p:cNvSpPr>
            <a:spLocks noChangeArrowheads="1"/>
          </p:cNvSpPr>
          <p:nvPr/>
        </p:nvSpPr>
        <p:spPr bwMode="auto">
          <a:xfrm>
            <a:off x="384737" y="1601121"/>
            <a:ext cx="11403973" cy="3109058"/>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0D0D0D"/>
                </a:solidFill>
                <a:effectLst/>
                <a:latin typeface="Söhne"/>
              </a:rPr>
              <a:t>Objective:</a:t>
            </a:r>
            <a:r>
              <a:rPr kumimoji="0" lang="en-US" altLang="en-US" sz="1600" b="0" i="0" u="none" strike="noStrike" cap="none" normalizeH="0" baseline="0" dirty="0">
                <a:ln>
                  <a:noFill/>
                </a:ln>
                <a:solidFill>
                  <a:srgbClr val="0D0D0D"/>
                </a:solidFill>
                <a:effectLst/>
                <a:latin typeface="Söhne"/>
              </a:rPr>
              <a:t> Learn how to initialize your robot and make it move forward.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0D0D0D"/>
              </a:solidFill>
              <a:effectLst/>
              <a:latin typeface="Söhn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Step 1: Setting Up Your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Project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Open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and create a new project.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Add an e-puck robot to your scene from the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library.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0D0D0D"/>
              </a:solidFill>
              <a:effectLst/>
              <a:latin typeface="Söhn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Step 2: Creating Your Controller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Navigate to </a:t>
            </a:r>
            <a:r>
              <a:rPr kumimoji="0" lang="en-US" altLang="en-US" sz="2400" b="1" i="0" u="none" strike="noStrike" cap="none" normalizeH="0" baseline="0" dirty="0">
                <a:ln>
                  <a:noFill/>
                </a:ln>
                <a:solidFill>
                  <a:srgbClr val="0D0D0D"/>
                </a:solidFill>
                <a:effectLst/>
                <a:latin typeface="Söhne Mono"/>
              </a:rPr>
              <a:t>File</a:t>
            </a:r>
            <a:r>
              <a:rPr kumimoji="0" lang="en-US" altLang="en-US" sz="1600" b="0" i="0" u="none" strike="noStrike" cap="none" normalizeH="0" baseline="0" dirty="0">
                <a:ln>
                  <a:noFill/>
                </a:ln>
                <a:solidFill>
                  <a:srgbClr val="0D0D0D"/>
                </a:solidFill>
                <a:effectLst/>
                <a:latin typeface="Söhne"/>
              </a:rPr>
              <a:t> &gt; </a:t>
            </a:r>
            <a:r>
              <a:rPr kumimoji="0" lang="en-US" altLang="en-US" sz="2400" b="1" i="0" u="none" strike="noStrike" cap="none" normalizeH="0" baseline="0" dirty="0">
                <a:ln>
                  <a:noFill/>
                </a:ln>
                <a:solidFill>
                  <a:srgbClr val="0D0D0D"/>
                </a:solidFill>
                <a:effectLst/>
                <a:latin typeface="Söhne Mono"/>
              </a:rPr>
              <a:t>New</a:t>
            </a:r>
            <a:r>
              <a:rPr kumimoji="0" lang="en-US" altLang="en-US" sz="1600" b="0" i="0" u="none" strike="noStrike" cap="none" normalizeH="0" baseline="0" dirty="0">
                <a:ln>
                  <a:noFill/>
                </a:ln>
                <a:solidFill>
                  <a:srgbClr val="0D0D0D"/>
                </a:solidFill>
                <a:effectLst/>
                <a:latin typeface="Söhne"/>
              </a:rPr>
              <a:t> &gt; </a:t>
            </a:r>
            <a:r>
              <a:rPr kumimoji="0" lang="en-US" altLang="en-US" sz="2400" b="1" i="0" u="none" strike="noStrike" cap="none" normalizeH="0" baseline="0" dirty="0">
                <a:ln>
                  <a:noFill/>
                </a:ln>
                <a:solidFill>
                  <a:srgbClr val="0D0D0D"/>
                </a:solidFill>
                <a:effectLst/>
                <a:latin typeface="Söhne Mono"/>
              </a:rPr>
              <a:t>New Robot Controller...</a:t>
            </a:r>
            <a:r>
              <a:rPr kumimoji="0" lang="en-US" altLang="en-US" sz="1600" b="0" i="0" u="none" strike="noStrike" cap="none" normalizeH="0" baseline="0" dirty="0">
                <a:ln>
                  <a:noFill/>
                </a:ln>
                <a:solidFill>
                  <a:srgbClr val="0D0D0D"/>
                </a:solidFill>
                <a:effectLst/>
                <a:latin typeface="Söhne"/>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Name your controller </a:t>
            </a:r>
            <a:r>
              <a:rPr kumimoji="0" lang="en-US" altLang="en-US" sz="2400" b="1" i="0" u="none" strike="noStrike" cap="none" normalizeH="0" baseline="0" dirty="0" err="1">
                <a:ln>
                  <a:noFill/>
                </a:ln>
                <a:solidFill>
                  <a:srgbClr val="0D0D0D"/>
                </a:solidFill>
                <a:effectLst/>
                <a:latin typeface="Söhne Mono"/>
              </a:rPr>
              <a:t>move_forward</a:t>
            </a:r>
            <a:r>
              <a:rPr kumimoji="0" lang="en-US" altLang="en-US" sz="1600" b="0" i="0" u="none" strike="noStrike" cap="none" normalizeH="0" baseline="0" dirty="0">
                <a:ln>
                  <a:noFill/>
                </a:ln>
                <a:solidFill>
                  <a:srgbClr val="0D0D0D"/>
                </a:solidFill>
                <a:effectLst/>
                <a:latin typeface="Söhne"/>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Select Python as the programming language and confirm.</a:t>
            </a:r>
          </a:p>
        </p:txBody>
      </p:sp>
      <p:sp>
        <p:nvSpPr>
          <p:cNvPr id="11" name="Rectangle 3">
            <a:extLst>
              <a:ext uri="{FF2B5EF4-FFF2-40B4-BE49-F238E27FC236}">
                <a16:creationId xmlns:a16="http://schemas.microsoft.com/office/drawing/2014/main" id="{4E363FB4-5F23-6499-E494-B6F9BEC1B245}"/>
              </a:ext>
            </a:extLst>
          </p:cNvPr>
          <p:cNvSpPr>
            <a:spLocks noChangeArrowheads="1"/>
          </p:cNvSpPr>
          <p:nvPr/>
        </p:nvSpPr>
        <p:spPr bwMode="auto">
          <a:xfrm>
            <a:off x="240054" y="4697087"/>
            <a:ext cx="8296974" cy="707886"/>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Step 3: Writing the Controller Code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Open the </a:t>
            </a:r>
            <a:r>
              <a:rPr kumimoji="0" lang="en-US" altLang="en-US" sz="2400" b="1" i="0" u="none" strike="noStrike" cap="none" normalizeH="0" baseline="0" dirty="0">
                <a:ln>
                  <a:noFill/>
                </a:ln>
                <a:solidFill>
                  <a:srgbClr val="0D0D0D"/>
                </a:solidFill>
                <a:effectLst/>
                <a:latin typeface="Söhne Mono"/>
              </a:rPr>
              <a:t>move_forward.py</a:t>
            </a:r>
            <a:r>
              <a:rPr kumimoji="0" lang="en-US" altLang="en-US" sz="1600" b="0" i="0" u="none" strike="noStrike" cap="none" normalizeH="0" baseline="0" dirty="0">
                <a:ln>
                  <a:noFill/>
                </a:ln>
                <a:solidFill>
                  <a:srgbClr val="0D0D0D"/>
                </a:solidFill>
                <a:effectLst/>
                <a:latin typeface="Söhne"/>
              </a:rPr>
              <a:t> file generated by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and follow along:</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72993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C7AC7-DB30-C3E1-F036-E61349DE3F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30BC0D-4C4B-744B-F9C9-A0C4049118D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FB0FFAC-A404-0FF7-6FD9-6647218C9A7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57355A-A083-D319-63EF-3DBAB892390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264C52-E446-6832-C6BA-DB03E9B5ED8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2BF4DDD-A01E-9894-C4E8-A4F16D92D7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34D5021-47A5-43AF-46D0-17F0D9D589E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905A04E-87F0-B6D8-77F7-ADA35DCBE3BA}"/>
              </a:ext>
            </a:extLst>
          </p:cNvPr>
          <p:cNvPicPr>
            <a:picLocks noChangeAspect="1"/>
          </p:cNvPicPr>
          <p:nvPr/>
        </p:nvPicPr>
        <p:blipFill>
          <a:blip r:embed="rId4"/>
          <a:stretch>
            <a:fillRect/>
          </a:stretch>
        </p:blipFill>
        <p:spPr>
          <a:xfrm>
            <a:off x="183838" y="1395048"/>
            <a:ext cx="5670053" cy="3292504"/>
          </a:xfrm>
          <a:prstGeom prst="rect">
            <a:avLst/>
          </a:prstGeom>
        </p:spPr>
      </p:pic>
      <p:sp>
        <p:nvSpPr>
          <p:cNvPr id="9" name="TextBox 8">
            <a:extLst>
              <a:ext uri="{FF2B5EF4-FFF2-40B4-BE49-F238E27FC236}">
                <a16:creationId xmlns:a16="http://schemas.microsoft.com/office/drawing/2014/main" id="{BF35ADCD-59C7-9BA7-98AA-AD3A2F7104D4}"/>
              </a:ext>
            </a:extLst>
          </p:cNvPr>
          <p:cNvSpPr txBox="1"/>
          <p:nvPr/>
        </p:nvSpPr>
        <p:spPr>
          <a:xfrm>
            <a:off x="183838" y="4734023"/>
            <a:ext cx="5670052" cy="646331"/>
          </a:xfrm>
          <a:prstGeom prst="rect">
            <a:avLst/>
          </a:prstGeom>
          <a:noFill/>
        </p:spPr>
        <p:txBody>
          <a:bodyPr wrap="square">
            <a:spAutoFit/>
          </a:bodyPr>
          <a:lstStyle/>
          <a:p>
            <a:r>
              <a:rPr lang="en-US" b="0" i="0" dirty="0">
                <a:solidFill>
                  <a:srgbClr val="0D0D0D"/>
                </a:solidFill>
                <a:effectLst/>
                <a:latin typeface="Söhne"/>
              </a:rPr>
              <a:t>This code initializes the robot but doesn't yet move it. Let's proceed to add movement.</a:t>
            </a:r>
            <a:endParaRPr lang="en-CA" dirty="0"/>
          </a:p>
        </p:txBody>
      </p:sp>
      <p:pic>
        <p:nvPicPr>
          <p:cNvPr id="12" name="Picture 11">
            <a:extLst>
              <a:ext uri="{FF2B5EF4-FFF2-40B4-BE49-F238E27FC236}">
                <a16:creationId xmlns:a16="http://schemas.microsoft.com/office/drawing/2014/main" id="{EB148A25-C664-7100-5E36-EAE747F13706}"/>
              </a:ext>
            </a:extLst>
          </p:cNvPr>
          <p:cNvPicPr>
            <a:picLocks noChangeAspect="1"/>
          </p:cNvPicPr>
          <p:nvPr/>
        </p:nvPicPr>
        <p:blipFill>
          <a:blip r:embed="rId5"/>
          <a:stretch>
            <a:fillRect/>
          </a:stretch>
        </p:blipFill>
        <p:spPr>
          <a:xfrm>
            <a:off x="7173314" y="1200647"/>
            <a:ext cx="4395797" cy="3960118"/>
          </a:xfrm>
          <a:prstGeom prst="rect">
            <a:avLst/>
          </a:prstGeom>
        </p:spPr>
      </p:pic>
      <p:pic>
        <p:nvPicPr>
          <p:cNvPr id="14" name="Picture 13">
            <a:extLst>
              <a:ext uri="{FF2B5EF4-FFF2-40B4-BE49-F238E27FC236}">
                <a16:creationId xmlns:a16="http://schemas.microsoft.com/office/drawing/2014/main" id="{16C52CAD-141D-C129-E485-F5969FEBC0AE}"/>
              </a:ext>
            </a:extLst>
          </p:cNvPr>
          <p:cNvPicPr>
            <a:picLocks noChangeAspect="1"/>
          </p:cNvPicPr>
          <p:nvPr/>
        </p:nvPicPr>
        <p:blipFill>
          <a:blip r:embed="rId6"/>
          <a:stretch>
            <a:fillRect/>
          </a:stretch>
        </p:blipFill>
        <p:spPr>
          <a:xfrm>
            <a:off x="7116996" y="5200680"/>
            <a:ext cx="4722918" cy="931684"/>
          </a:xfrm>
          <a:prstGeom prst="rect">
            <a:avLst/>
          </a:prstGeom>
        </p:spPr>
      </p:pic>
      <p:cxnSp>
        <p:nvCxnSpPr>
          <p:cNvPr id="16" name="Straight Connector 15">
            <a:extLst>
              <a:ext uri="{FF2B5EF4-FFF2-40B4-BE49-F238E27FC236}">
                <a16:creationId xmlns:a16="http://schemas.microsoft.com/office/drawing/2014/main" id="{95D8D9C4-DA49-471E-C4CB-E7047A0E14E1}"/>
              </a:ext>
            </a:extLst>
          </p:cNvPr>
          <p:cNvCxnSpPr>
            <a:stCxn id="25" idx="0"/>
            <a:endCxn id="25" idx="2"/>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5420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C059A-65DE-C128-D4F0-AA4292FAF07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5B12B50-6592-B59A-DF5D-5CF20C2F24D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20AE7E-7537-96AE-CA91-5CA22BE7CED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D61CD94-C7D3-EDC3-6895-AE269347881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93D5E27-D080-3559-3E5E-A0392A53E4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6BD98A-8E05-0202-6348-EF7790DA6B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43404" y="-83879"/>
            <a:ext cx="1485643" cy="693694"/>
          </a:xfrm>
          <a:prstGeom prst="rect">
            <a:avLst/>
          </a:prstGeom>
        </p:spPr>
      </p:pic>
      <p:cxnSp>
        <p:nvCxnSpPr>
          <p:cNvPr id="3" name="Straight Connector 2">
            <a:extLst>
              <a:ext uri="{FF2B5EF4-FFF2-40B4-BE49-F238E27FC236}">
                <a16:creationId xmlns:a16="http://schemas.microsoft.com/office/drawing/2014/main" id="{1A5A9B02-FAA6-C638-CF3D-2EE6F1D8D6DD}"/>
              </a:ext>
            </a:extLst>
          </p:cNvPr>
          <p:cNvCxnSpPr>
            <a:cxnSpLocks/>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1E92F375-4C91-3064-20AD-E0979A0E3799}"/>
              </a:ext>
            </a:extLst>
          </p:cNvPr>
          <p:cNvSpPr txBox="1"/>
          <p:nvPr/>
        </p:nvSpPr>
        <p:spPr>
          <a:xfrm>
            <a:off x="207034" y="1448771"/>
            <a:ext cx="5788308" cy="4247317"/>
          </a:xfrm>
          <a:prstGeom prst="rect">
            <a:avLst/>
          </a:prstGeom>
          <a:noFill/>
        </p:spPr>
        <p:txBody>
          <a:bodyPr wrap="square" rtlCol="0">
            <a:spAutoFit/>
          </a:bodyPr>
          <a:lstStyle/>
          <a:p>
            <a:r>
              <a:rPr lang="en-CA" b="1" dirty="0">
                <a:highlight>
                  <a:srgbClr val="FFFF00"/>
                </a:highlight>
              </a:rPr>
              <a:t>Example 1:</a:t>
            </a:r>
          </a:p>
          <a:p>
            <a:r>
              <a:rPr lang="en-US" dirty="0"/>
              <a:t># Import the Robot class to interact with the robot</a:t>
            </a:r>
          </a:p>
          <a:p>
            <a:r>
              <a:rPr lang="en-US" dirty="0"/>
              <a:t>from controller import Robot</a:t>
            </a:r>
          </a:p>
          <a:p>
            <a:endParaRPr lang="en-US" dirty="0"/>
          </a:p>
          <a:p>
            <a:r>
              <a:rPr lang="en-US" dirty="0"/>
              <a:t># Create a robot instance to control it</a:t>
            </a:r>
          </a:p>
          <a:p>
            <a:r>
              <a:rPr lang="en-US" dirty="0"/>
              <a:t>robot = Robot()</a:t>
            </a:r>
          </a:p>
          <a:p>
            <a:endParaRPr lang="en-US" dirty="0"/>
          </a:p>
          <a:p>
            <a:r>
              <a:rPr lang="en-US" dirty="0"/>
              <a:t># Define the simulation step time</a:t>
            </a:r>
          </a:p>
          <a:p>
            <a:r>
              <a:rPr lang="en-US" dirty="0"/>
              <a:t>TIME_STEP = 64</a:t>
            </a:r>
          </a:p>
          <a:p>
            <a:endParaRPr lang="en-US" dirty="0"/>
          </a:p>
          <a:p>
            <a:r>
              <a:rPr lang="en-US" dirty="0"/>
              <a:t># Main control loop</a:t>
            </a:r>
          </a:p>
          <a:p>
            <a:r>
              <a:rPr lang="en-US" dirty="0"/>
              <a:t>while </a:t>
            </a:r>
            <a:r>
              <a:rPr lang="en-US" dirty="0" err="1"/>
              <a:t>robot.step</a:t>
            </a:r>
            <a:r>
              <a:rPr lang="en-US" dirty="0"/>
              <a:t>(TIME_STEP) != -1:</a:t>
            </a:r>
          </a:p>
          <a:p>
            <a:r>
              <a:rPr lang="en-US" dirty="0"/>
              <a:t>    # This loop runs until the simulation is stopped</a:t>
            </a:r>
          </a:p>
          <a:p>
            <a:r>
              <a:rPr lang="en-US" dirty="0"/>
              <a:t>    pass  # We will add movement code in the next tutorial</a:t>
            </a:r>
          </a:p>
          <a:p>
            <a:endParaRPr lang="en-CA" dirty="0"/>
          </a:p>
        </p:txBody>
      </p:sp>
      <p:sp>
        <p:nvSpPr>
          <p:cNvPr id="9" name="TextBox 8">
            <a:extLst>
              <a:ext uri="{FF2B5EF4-FFF2-40B4-BE49-F238E27FC236}">
                <a16:creationId xmlns:a16="http://schemas.microsoft.com/office/drawing/2014/main" id="{76D56F2A-9216-81BF-DDF6-49D1EF4B5516}"/>
              </a:ext>
            </a:extLst>
          </p:cNvPr>
          <p:cNvSpPr txBox="1"/>
          <p:nvPr/>
        </p:nvSpPr>
        <p:spPr>
          <a:xfrm>
            <a:off x="6178107" y="0"/>
            <a:ext cx="5678425" cy="6463308"/>
          </a:xfrm>
          <a:prstGeom prst="rect">
            <a:avLst/>
          </a:prstGeom>
          <a:noFill/>
        </p:spPr>
        <p:txBody>
          <a:bodyPr wrap="square" rtlCol="0">
            <a:spAutoFit/>
          </a:bodyPr>
          <a:lstStyle/>
          <a:p>
            <a:r>
              <a:rPr lang="en-CA" b="1" dirty="0">
                <a:highlight>
                  <a:srgbClr val="FFFF00"/>
                </a:highlight>
              </a:rPr>
              <a:t>Example 2:</a:t>
            </a:r>
          </a:p>
          <a:p>
            <a:r>
              <a:rPr lang="en-CA" dirty="0"/>
              <a:t># Import the Motor class to control the wheels</a:t>
            </a:r>
          </a:p>
          <a:p>
            <a:r>
              <a:rPr lang="en-CA" dirty="0"/>
              <a:t>from controller import Robot, Motor</a:t>
            </a:r>
          </a:p>
          <a:p>
            <a:endParaRPr lang="en-CA" dirty="0"/>
          </a:p>
          <a:p>
            <a:r>
              <a:rPr lang="en-CA" dirty="0"/>
              <a:t># Initialization steps as before</a:t>
            </a:r>
          </a:p>
          <a:p>
            <a:endParaRPr lang="en-CA" dirty="0"/>
          </a:p>
          <a:p>
            <a:r>
              <a:rPr lang="en-CA" dirty="0"/>
              <a:t># Retrieve motor devices</a:t>
            </a:r>
          </a:p>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a:t># Set the motors to velocity control mode</a:t>
            </a:r>
          </a:p>
          <a:p>
            <a:r>
              <a:rPr lang="en-CA" dirty="0" err="1"/>
              <a:t>leftMotor.setPosition</a:t>
            </a:r>
            <a:r>
              <a:rPr lang="en-CA" dirty="0"/>
              <a:t>(float('inf'))</a:t>
            </a:r>
          </a:p>
          <a:p>
            <a:r>
              <a:rPr lang="en-CA" dirty="0" err="1"/>
              <a:t>rightMotor.setPosition</a:t>
            </a:r>
            <a:r>
              <a:rPr lang="en-CA" dirty="0"/>
              <a:t>(float('inf'))</a:t>
            </a:r>
          </a:p>
          <a:p>
            <a:r>
              <a:rPr lang="en-CA" dirty="0"/>
              <a:t># Define a forward speed</a:t>
            </a:r>
          </a:p>
          <a:p>
            <a:r>
              <a:rPr lang="en-CA" dirty="0"/>
              <a:t>FORWARD_SPEED = 6.28</a:t>
            </a:r>
          </a:p>
          <a:p>
            <a:r>
              <a:rPr lang="en-CA" dirty="0"/>
              <a:t># Apply the speed to both motors to move forward</a:t>
            </a:r>
          </a:p>
          <a:p>
            <a:r>
              <a:rPr lang="en-CA" dirty="0" err="1"/>
              <a:t>leftMotor.setVelocity</a:t>
            </a:r>
            <a:r>
              <a:rPr lang="en-CA" dirty="0"/>
              <a:t>(FORWARD_SPEED)</a:t>
            </a:r>
          </a:p>
          <a:p>
            <a:r>
              <a:rPr lang="en-CA" dirty="0" err="1"/>
              <a:t>rightMotor.setVelocity</a:t>
            </a:r>
            <a:r>
              <a:rPr lang="en-CA" dirty="0"/>
              <a:t>(FORWARD_SPEED)</a:t>
            </a:r>
          </a:p>
          <a:p>
            <a:endParaRPr lang="en-CA" dirty="0"/>
          </a:p>
          <a:p>
            <a:r>
              <a:rPr lang="en-US" dirty="0"/>
              <a:t># Main control loop</a:t>
            </a:r>
          </a:p>
          <a:p>
            <a:r>
              <a:rPr lang="en-US" dirty="0"/>
              <a:t>while </a:t>
            </a:r>
            <a:r>
              <a:rPr lang="en-US" dirty="0" err="1"/>
              <a:t>robot.step</a:t>
            </a:r>
            <a:r>
              <a:rPr lang="en-US" dirty="0"/>
              <a:t>(TIME_STEP) != -1:</a:t>
            </a:r>
          </a:p>
          <a:p>
            <a:r>
              <a:rPr lang="en-US" dirty="0"/>
              <a:t>    # This loop runs until the simulation is stopped</a:t>
            </a:r>
          </a:p>
          <a:p>
            <a:r>
              <a:rPr lang="en-US" dirty="0"/>
              <a:t>    pass  # We will add movement code in the next tutorial</a:t>
            </a:r>
          </a:p>
          <a:p>
            <a:endParaRPr lang="en-CA" dirty="0"/>
          </a:p>
        </p:txBody>
      </p:sp>
    </p:spTree>
    <p:extLst>
      <p:ext uri="{BB962C8B-B14F-4D97-AF65-F5344CB8AC3E}">
        <p14:creationId xmlns:p14="http://schemas.microsoft.com/office/powerpoint/2010/main" val="3516352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BCBD1-0E92-71DB-29AF-039438AC9C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38A2E2-9BE9-1BAE-6EAE-02C67435495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58C7CD3-549E-7E2C-723A-C7349F2426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C6B41A-DD42-B7B3-460A-090E749A60D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EEA25-2325-975D-EAD4-7478BEEAB14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4EEB92-B1CE-6D6F-6C18-F3D6143288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CB5BAB-307C-A87D-1FC6-E56684EDA5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C0C58D4-235E-E12C-F8E0-1D238EDE8E2A}"/>
              </a:ext>
            </a:extLst>
          </p:cNvPr>
          <p:cNvSpPr txBox="1"/>
          <p:nvPr/>
        </p:nvSpPr>
        <p:spPr>
          <a:xfrm>
            <a:off x="2877241" y="229048"/>
            <a:ext cx="6094562" cy="369332"/>
          </a:xfrm>
          <a:prstGeom prst="rect">
            <a:avLst/>
          </a:prstGeom>
          <a:noFill/>
        </p:spPr>
        <p:txBody>
          <a:bodyPr wrap="square">
            <a:spAutoFit/>
          </a:bodyPr>
          <a:lstStyle/>
          <a:p>
            <a:pPr algn="l"/>
            <a:r>
              <a:rPr lang="en-CA" b="1" i="0" dirty="0">
                <a:solidFill>
                  <a:srgbClr val="0D0D0D"/>
                </a:solidFill>
                <a:effectLst/>
                <a:latin typeface="Söhne"/>
              </a:rPr>
              <a:t>Tutorial 2: Avoiding Obstacles Using a Front Infrared Sensor</a:t>
            </a:r>
          </a:p>
        </p:txBody>
      </p:sp>
      <p:sp>
        <p:nvSpPr>
          <p:cNvPr id="8" name="Rectangle 1">
            <a:extLst>
              <a:ext uri="{FF2B5EF4-FFF2-40B4-BE49-F238E27FC236}">
                <a16:creationId xmlns:a16="http://schemas.microsoft.com/office/drawing/2014/main" id="{F093360F-24DA-4034-3C3A-D5E49382F685}"/>
              </a:ext>
            </a:extLst>
          </p:cNvPr>
          <p:cNvSpPr>
            <a:spLocks noChangeArrowheads="1"/>
          </p:cNvSpPr>
          <p:nvPr/>
        </p:nvSpPr>
        <p:spPr bwMode="auto">
          <a:xfrm>
            <a:off x="246927" y="1920115"/>
            <a:ext cx="10847385" cy="1200329"/>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0D0D0D"/>
                </a:solidFill>
                <a:effectLst/>
                <a:latin typeface="Söhne"/>
              </a:rPr>
              <a:t>Objective:</a:t>
            </a:r>
            <a:r>
              <a:rPr kumimoji="0" lang="en-US" altLang="en-US" sz="2000" b="0" i="0" u="none" strike="noStrike" cap="none" normalizeH="0" baseline="0" dirty="0">
                <a:ln>
                  <a:noFill/>
                </a:ln>
                <a:solidFill>
                  <a:srgbClr val="0D0D0D"/>
                </a:solidFill>
                <a:effectLst/>
                <a:latin typeface="Söhne"/>
              </a:rPr>
              <a:t> Modify the robot's behavior to stop when an obstacle is detected.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D0D0D"/>
                </a:solidFill>
                <a:effectLst/>
                <a:latin typeface="Söhne"/>
              </a:rPr>
              <a:t>Step 1: Enhancements to the Controller</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D0D0D"/>
                </a:solidFill>
                <a:effectLst/>
                <a:latin typeface="Söhne"/>
              </a:rPr>
              <a:t>Build upon the </a:t>
            </a:r>
            <a:r>
              <a:rPr kumimoji="0" lang="en-US" altLang="en-US" sz="3200" b="1" i="0" u="none" strike="noStrike" cap="none" normalizeH="0" baseline="0" dirty="0" err="1">
                <a:ln>
                  <a:noFill/>
                </a:ln>
                <a:solidFill>
                  <a:srgbClr val="0D0D0D"/>
                </a:solidFill>
                <a:effectLst/>
                <a:latin typeface="Söhne Mono"/>
              </a:rPr>
              <a:t>move_forward</a:t>
            </a:r>
            <a:r>
              <a:rPr kumimoji="0" lang="en-US" altLang="en-US" sz="2000" b="0" i="0" u="none" strike="noStrike" cap="none" normalizeH="0" baseline="0" dirty="0">
                <a:ln>
                  <a:noFill/>
                </a:ln>
                <a:solidFill>
                  <a:srgbClr val="0D0D0D"/>
                </a:solidFill>
                <a:effectLst/>
                <a:latin typeface="Söhne"/>
              </a:rPr>
              <a:t> controller by adding sensor functionality to detect obstacles.</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69224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B8882-1182-C26C-8DB5-E955345F89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3B739B-AF12-0199-6597-147396A092F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D5A4AD-09DB-32AC-72CB-5A0AB539AB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EB4164-556B-503B-69DC-86E81A046D2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645B912-4F02-EDCD-5611-C0B52E76F69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BF7AC12-ED17-416B-43EF-97819023F2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97AAFD-4508-771B-5FFD-3C47785729F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074" name="Picture 2">
            <a:extLst>
              <a:ext uri="{FF2B5EF4-FFF2-40B4-BE49-F238E27FC236}">
                <a16:creationId xmlns:a16="http://schemas.microsoft.com/office/drawing/2014/main" id="{1CBD06F2-6A2E-98C3-951B-86235B2CA0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9709" y="1998552"/>
            <a:ext cx="3276600" cy="30670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3AA2840-CB7E-71E9-4331-3D1FC526A7D8}"/>
              </a:ext>
            </a:extLst>
          </p:cNvPr>
          <p:cNvSpPr txBox="1"/>
          <p:nvPr/>
        </p:nvSpPr>
        <p:spPr>
          <a:xfrm>
            <a:off x="137823" y="1327416"/>
            <a:ext cx="8720750" cy="1477328"/>
          </a:xfrm>
          <a:prstGeom prst="rect">
            <a:avLst/>
          </a:prstGeom>
          <a:noFill/>
        </p:spPr>
        <p:txBody>
          <a:bodyPr wrap="square">
            <a:spAutoFit/>
          </a:bodyPr>
          <a:lstStyle/>
          <a:p>
            <a:r>
              <a:rPr lang="en-US" b="0" i="0" dirty="0">
                <a:solidFill>
                  <a:srgbClr val="000000"/>
                </a:solidFill>
                <a:effectLst/>
                <a:latin typeface="Roboto" panose="02000000000000000000" pitchFamily="2" charset="0"/>
              </a:rPr>
              <a:t>Controller programming requires some information related to the e-puck model. In order to create the collision avoidance algorithm, we need to read the values of its </a:t>
            </a:r>
            <a:r>
              <a:rPr lang="en-US" b="0" i="0" dirty="0">
                <a:solidFill>
                  <a:srgbClr val="000000"/>
                </a:solidFill>
                <a:effectLst/>
                <a:highlight>
                  <a:srgbClr val="00FF00"/>
                </a:highlight>
                <a:latin typeface="Roboto" panose="02000000000000000000" pitchFamily="2" charset="0"/>
              </a:rPr>
              <a:t>8 infra-red distance sensors located around</a:t>
            </a:r>
            <a:r>
              <a:rPr lang="en-US" b="0" i="0" dirty="0">
                <a:solidFill>
                  <a:srgbClr val="000000"/>
                </a:solidFill>
                <a:effectLst/>
                <a:latin typeface="Roboto" panose="02000000000000000000" pitchFamily="2" charset="0"/>
              </a:rPr>
              <a:t> its turret, and we need to actuate its two wheels. The way that the distance sensors are distributed around the turret and the e-puck direction are depicted in </a:t>
            </a:r>
            <a:r>
              <a:rPr lang="en-US" b="0" i="0" u="none" strike="noStrike" dirty="0">
                <a:solidFill>
                  <a:srgbClr val="3E95AF"/>
                </a:solidFill>
                <a:effectLst/>
                <a:latin typeface="Roboto" panose="02000000000000000000" pitchFamily="2" charset="0"/>
              </a:rPr>
              <a:t>this figure</a:t>
            </a:r>
            <a:r>
              <a:rPr lang="en-US" b="0" i="0" dirty="0">
                <a:solidFill>
                  <a:srgbClr val="000000"/>
                </a:solidFill>
                <a:effectLst/>
                <a:latin typeface="Roboto" panose="02000000000000000000" pitchFamily="2" charset="0"/>
              </a:rPr>
              <a:t>.</a:t>
            </a:r>
            <a:endParaRPr lang="en-CA" dirty="0"/>
          </a:p>
        </p:txBody>
      </p:sp>
      <p:pic>
        <p:nvPicPr>
          <p:cNvPr id="3076" name="Picture 4">
            <a:extLst>
              <a:ext uri="{FF2B5EF4-FFF2-40B4-BE49-F238E27FC236}">
                <a16:creationId xmlns:a16="http://schemas.microsoft.com/office/drawing/2014/main" id="{5E60B573-3E16-364A-D9DE-95799EFAEE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662" y="3114631"/>
            <a:ext cx="4393477" cy="2692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69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BE105-0B55-5FFB-C559-C77C938F892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4A6D468-8657-D780-A99E-F44CA4C623F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52D929-962B-D962-1991-727FF2BC6CC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D65A51-6F01-2245-8044-3DE229BB05D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98CF29-7515-65E9-DDC5-0EE8487E6A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0E2694-4F16-7B70-8052-42D66808910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34777" y="-12730"/>
            <a:ext cx="1502897" cy="701750"/>
          </a:xfrm>
          <a:prstGeom prst="rect">
            <a:avLst/>
          </a:prstGeom>
        </p:spPr>
      </p:pic>
      <p:sp>
        <p:nvSpPr>
          <p:cNvPr id="3" name="TextBox 2">
            <a:extLst>
              <a:ext uri="{FF2B5EF4-FFF2-40B4-BE49-F238E27FC236}">
                <a16:creationId xmlns:a16="http://schemas.microsoft.com/office/drawing/2014/main" id="{D7B36AFB-1FA1-5B4F-5A4A-45AB4CF74702}"/>
              </a:ext>
            </a:extLst>
          </p:cNvPr>
          <p:cNvSpPr txBox="1"/>
          <p:nvPr/>
        </p:nvSpPr>
        <p:spPr>
          <a:xfrm>
            <a:off x="3083944" y="193033"/>
            <a:ext cx="6167886" cy="6463308"/>
          </a:xfrm>
          <a:prstGeom prst="rect">
            <a:avLst/>
          </a:prstGeom>
          <a:noFill/>
        </p:spPr>
        <p:txBody>
          <a:bodyPr wrap="square">
            <a:spAutoFit/>
          </a:bodyPr>
          <a:lstStyle/>
          <a:p>
            <a:r>
              <a:rPr lang="en-CA" dirty="0">
                <a:highlight>
                  <a:srgbClr val="FFFF00"/>
                </a:highlight>
              </a:rPr>
              <a:t># Import necessary classes</a:t>
            </a:r>
          </a:p>
          <a:p>
            <a:r>
              <a:rPr lang="en-CA" dirty="0"/>
              <a:t>from controller import </a:t>
            </a:r>
            <a:r>
              <a:rPr lang="en-CA" dirty="0">
                <a:highlight>
                  <a:srgbClr val="C0C0C0"/>
                </a:highlight>
              </a:rPr>
              <a:t>Robot</a:t>
            </a:r>
            <a:r>
              <a:rPr lang="en-CA" dirty="0"/>
              <a:t>, </a:t>
            </a:r>
            <a:r>
              <a:rPr lang="en-CA" dirty="0">
                <a:highlight>
                  <a:srgbClr val="C0C0C0"/>
                </a:highlight>
              </a:rPr>
              <a:t>Motor</a:t>
            </a:r>
            <a:r>
              <a:rPr lang="en-CA" dirty="0"/>
              <a:t>, </a:t>
            </a:r>
            <a:r>
              <a:rPr lang="en-CA" dirty="0" err="1">
                <a:highlight>
                  <a:srgbClr val="C0C0C0"/>
                </a:highlight>
              </a:rPr>
              <a:t>DistanceSensor</a:t>
            </a:r>
            <a:endParaRPr lang="en-CA" dirty="0">
              <a:highlight>
                <a:srgbClr val="C0C0C0"/>
              </a:highlight>
            </a:endParaRPr>
          </a:p>
          <a:p>
            <a:endParaRPr lang="en-CA" dirty="0"/>
          </a:p>
          <a:p>
            <a:r>
              <a:rPr lang="en-CA" dirty="0">
                <a:highlight>
                  <a:srgbClr val="00FFFF"/>
                </a:highlight>
              </a:rPr>
              <a:t># Initialization steps as before</a:t>
            </a:r>
          </a:p>
          <a:p>
            <a:endParaRPr lang="en-CA" dirty="0"/>
          </a:p>
          <a:p>
            <a:r>
              <a:rPr lang="en-CA" dirty="0">
                <a:highlight>
                  <a:srgbClr val="FFFF00"/>
                </a:highlight>
              </a:rPr>
              <a:t># Initialize the front distance sensor</a:t>
            </a:r>
          </a:p>
          <a:p>
            <a:r>
              <a:rPr lang="en-CA" dirty="0" err="1"/>
              <a:t>frontSensor</a:t>
            </a:r>
            <a:r>
              <a:rPr lang="en-CA" dirty="0"/>
              <a:t> = </a:t>
            </a:r>
            <a:r>
              <a:rPr lang="en-CA" dirty="0" err="1"/>
              <a:t>robot.</a:t>
            </a:r>
            <a:r>
              <a:rPr lang="en-CA" dirty="0" err="1">
                <a:highlight>
                  <a:srgbClr val="FAC748"/>
                </a:highlight>
              </a:rPr>
              <a:t>getDevice</a:t>
            </a:r>
            <a:r>
              <a:rPr lang="en-CA" dirty="0"/>
              <a:t>('ps0')</a:t>
            </a:r>
          </a:p>
          <a:p>
            <a:r>
              <a:rPr lang="en-CA" dirty="0" err="1"/>
              <a:t>frontSensor.enable</a:t>
            </a:r>
            <a:r>
              <a:rPr lang="en-CA" dirty="0"/>
              <a:t>(TIME_STEP)</a:t>
            </a:r>
          </a:p>
          <a:p>
            <a:endParaRPr lang="en-CA" dirty="0"/>
          </a:p>
          <a:p>
            <a:r>
              <a:rPr lang="en-CA" dirty="0">
                <a:highlight>
                  <a:srgbClr val="FFFF00"/>
                </a:highlight>
              </a:rPr>
              <a:t># Control loop</a:t>
            </a:r>
          </a:p>
          <a:p>
            <a:r>
              <a:rPr lang="en-CA" dirty="0"/>
              <a:t>while </a:t>
            </a:r>
            <a:r>
              <a:rPr lang="en-CA" dirty="0" err="1"/>
              <a:t>robot.step</a:t>
            </a:r>
            <a:r>
              <a:rPr lang="en-CA" dirty="0"/>
              <a:t>(TIME_STEP) != -1:</a:t>
            </a:r>
          </a:p>
          <a:p>
            <a:r>
              <a:rPr lang="en-CA" dirty="0"/>
              <a:t>    </a:t>
            </a:r>
            <a:r>
              <a:rPr lang="en-CA" dirty="0">
                <a:highlight>
                  <a:srgbClr val="00FF00"/>
                </a:highlight>
              </a:rPr>
              <a:t># Read the sensor value</a:t>
            </a:r>
          </a:p>
          <a:p>
            <a:r>
              <a:rPr lang="en-CA" dirty="0"/>
              <a:t>    distance = </a:t>
            </a:r>
            <a:r>
              <a:rPr lang="en-CA" dirty="0" err="1"/>
              <a:t>frontSensor.getValue</a:t>
            </a:r>
            <a:r>
              <a:rPr lang="en-CA" dirty="0"/>
              <a:t>()</a:t>
            </a:r>
          </a:p>
          <a:p>
            <a:r>
              <a:rPr lang="en-CA" dirty="0"/>
              <a:t>    </a:t>
            </a:r>
          </a:p>
          <a:p>
            <a:r>
              <a:rPr lang="en-CA" dirty="0"/>
              <a:t>    </a:t>
            </a:r>
            <a:r>
              <a:rPr lang="en-CA" dirty="0">
                <a:highlight>
                  <a:srgbClr val="00FF00"/>
                </a:highlight>
              </a:rPr>
              <a:t># Check for obstacles</a:t>
            </a:r>
          </a:p>
          <a:p>
            <a:r>
              <a:rPr lang="en-CA" dirty="0"/>
              <a:t>    if distance &lt; 800:  # Adjust based on your environment</a:t>
            </a:r>
          </a:p>
          <a:p>
            <a:r>
              <a:rPr lang="en-CA" dirty="0"/>
              <a:t>        </a:t>
            </a:r>
            <a:r>
              <a:rPr lang="en-CA" dirty="0">
                <a:highlight>
                  <a:srgbClr val="00FF00"/>
                </a:highlight>
              </a:rPr>
              <a:t># An obstacle is detected, stop the robot</a:t>
            </a:r>
          </a:p>
          <a:p>
            <a:r>
              <a:rPr lang="en-CA" dirty="0"/>
              <a:t>        </a:t>
            </a:r>
            <a:r>
              <a:rPr lang="en-CA" dirty="0" err="1"/>
              <a:t>leftMotor.setVelocity</a:t>
            </a:r>
            <a:r>
              <a:rPr lang="en-CA" dirty="0"/>
              <a:t>(0)</a:t>
            </a:r>
          </a:p>
          <a:p>
            <a:r>
              <a:rPr lang="en-CA" dirty="0"/>
              <a:t>        </a:t>
            </a:r>
            <a:r>
              <a:rPr lang="en-CA" dirty="0" err="1"/>
              <a:t>rightMotor.setVelocity</a:t>
            </a:r>
            <a:r>
              <a:rPr lang="en-CA" dirty="0"/>
              <a:t>(0)</a:t>
            </a:r>
          </a:p>
          <a:p>
            <a:r>
              <a:rPr lang="en-CA" dirty="0"/>
              <a:t>    else:</a:t>
            </a:r>
          </a:p>
          <a:p>
            <a:r>
              <a:rPr lang="en-CA" dirty="0"/>
              <a:t>        </a:t>
            </a:r>
            <a:r>
              <a:rPr lang="en-CA" dirty="0">
                <a:highlight>
                  <a:srgbClr val="00FF00"/>
                </a:highlight>
              </a:rPr>
              <a:t># No obstacle, move forward</a:t>
            </a:r>
          </a:p>
          <a:p>
            <a:r>
              <a:rPr lang="en-CA" dirty="0"/>
              <a:t>        </a:t>
            </a:r>
            <a:r>
              <a:rPr lang="en-CA" dirty="0" err="1"/>
              <a:t>leftMotor.setVelocity</a:t>
            </a:r>
            <a:r>
              <a:rPr lang="en-CA" dirty="0"/>
              <a:t>(FORWARD_SPEED)</a:t>
            </a:r>
          </a:p>
          <a:p>
            <a:r>
              <a:rPr lang="en-CA" dirty="0"/>
              <a:t>        </a:t>
            </a:r>
            <a:r>
              <a:rPr lang="en-CA" dirty="0" err="1"/>
              <a:t>rightMotor.setVelocity</a:t>
            </a:r>
            <a:r>
              <a:rPr lang="en-CA" dirty="0"/>
              <a:t>(FORWARD_SPEED)</a:t>
            </a:r>
          </a:p>
        </p:txBody>
      </p:sp>
    </p:spTree>
    <p:extLst>
      <p:ext uri="{BB962C8B-B14F-4D97-AF65-F5344CB8AC3E}">
        <p14:creationId xmlns:p14="http://schemas.microsoft.com/office/powerpoint/2010/main" val="3819251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D5DB4-762D-1020-7172-DDD72A96CE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08EFF8-3D79-AC21-3D52-F89AC431DA8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968D790-9A0C-18B6-340F-AD317FDC6A9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493DAC-BA33-1CC9-325E-AEFA81C2B6F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9B1C55-75DB-97C0-7661-03193D8FC67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EAAE2A-6714-174D-7287-F4A1F1332D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8209563-E9F9-D73B-DA8E-9C84E5661C2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1277DA30-3A8D-0AD3-0915-D05B44217716}"/>
              </a:ext>
            </a:extLst>
          </p:cNvPr>
          <p:cNvPicPr>
            <a:picLocks noChangeAspect="1"/>
          </p:cNvPicPr>
          <p:nvPr/>
        </p:nvPicPr>
        <p:blipFill>
          <a:blip r:embed="rId4"/>
          <a:stretch>
            <a:fillRect/>
          </a:stretch>
        </p:blipFill>
        <p:spPr>
          <a:xfrm>
            <a:off x="6243965" y="1448771"/>
            <a:ext cx="5553075" cy="3467100"/>
          </a:xfrm>
          <a:prstGeom prst="rect">
            <a:avLst/>
          </a:prstGeom>
        </p:spPr>
      </p:pic>
      <p:pic>
        <p:nvPicPr>
          <p:cNvPr id="12" name="Picture 11">
            <a:extLst>
              <a:ext uri="{FF2B5EF4-FFF2-40B4-BE49-F238E27FC236}">
                <a16:creationId xmlns:a16="http://schemas.microsoft.com/office/drawing/2014/main" id="{3BF435C0-852D-FBC9-5DE8-E85365AE470E}"/>
              </a:ext>
            </a:extLst>
          </p:cNvPr>
          <p:cNvPicPr>
            <a:picLocks noChangeAspect="1"/>
          </p:cNvPicPr>
          <p:nvPr/>
        </p:nvPicPr>
        <p:blipFill>
          <a:blip r:embed="rId5"/>
          <a:stretch>
            <a:fillRect/>
          </a:stretch>
        </p:blipFill>
        <p:spPr>
          <a:xfrm>
            <a:off x="902551" y="1704586"/>
            <a:ext cx="3049003" cy="4256690"/>
          </a:xfrm>
          <a:prstGeom prst="rect">
            <a:avLst/>
          </a:prstGeom>
        </p:spPr>
      </p:pic>
    </p:spTree>
    <p:extLst>
      <p:ext uri="{BB962C8B-B14F-4D97-AF65-F5344CB8AC3E}">
        <p14:creationId xmlns:p14="http://schemas.microsoft.com/office/powerpoint/2010/main" val="3907984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5BFF8-A642-A89D-6F0F-CCDCDD42626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804CCCC-E464-9273-E71E-7C52263D93BD}"/>
              </a:ext>
            </a:extLst>
          </p:cNvPr>
          <p:cNvSpPr txBox="1"/>
          <p:nvPr/>
        </p:nvSpPr>
        <p:spPr>
          <a:xfrm>
            <a:off x="9847949" y="6457890"/>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C0182E8C-4869-8CE2-01E0-474DFFCB3901}"/>
              </a:ext>
            </a:extLst>
          </p:cNvPr>
          <p:cNvSpPr txBox="1"/>
          <p:nvPr/>
        </p:nvSpPr>
        <p:spPr>
          <a:xfrm>
            <a:off x="191157" y="213361"/>
            <a:ext cx="5437133" cy="6463308"/>
          </a:xfrm>
          <a:prstGeom prst="rect">
            <a:avLst/>
          </a:prstGeom>
          <a:noFill/>
        </p:spPr>
        <p:txBody>
          <a:bodyPr wrap="square">
            <a:spAutoFit/>
          </a:bodyPr>
          <a:lstStyle/>
          <a:p>
            <a:r>
              <a:rPr lang="en-CA" dirty="0"/>
              <a:t>from controller import Robot, Motor, </a:t>
            </a:r>
            <a:r>
              <a:rPr lang="en-CA" dirty="0" err="1"/>
              <a:t>DistanceSensor</a:t>
            </a:r>
            <a:endParaRPr lang="en-CA" dirty="0"/>
          </a:p>
          <a:p>
            <a:endParaRPr lang="en-CA" dirty="0"/>
          </a:p>
          <a:p>
            <a:r>
              <a:rPr lang="en-CA" dirty="0"/>
              <a:t>TIME_STEP = 64</a:t>
            </a:r>
          </a:p>
          <a:p>
            <a:r>
              <a:rPr lang="en-CA" dirty="0"/>
              <a:t>MAX_SPEED = 6.28  # Adjusting MAX_SPEED for realism, assuming it's in radians/sec which is typical in simulations</a:t>
            </a:r>
          </a:p>
          <a:p>
            <a:endParaRPr lang="en-CA" dirty="0"/>
          </a:p>
          <a:p>
            <a:r>
              <a:rPr lang="en-CA" dirty="0"/>
              <a:t># create the Robot instance.</a:t>
            </a:r>
          </a:p>
          <a:p>
            <a:r>
              <a:rPr lang="en-CA" dirty="0"/>
              <a:t>robot = Robot()</a:t>
            </a:r>
          </a:p>
          <a:p>
            <a:endParaRPr lang="en-CA" dirty="0"/>
          </a:p>
          <a:p>
            <a:r>
              <a:rPr lang="en-CA" dirty="0"/>
              <a:t># get a handler to the motors and set target position to infinity (speed control)</a:t>
            </a:r>
          </a:p>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err="1"/>
              <a:t>leftMotor.setPosition</a:t>
            </a:r>
            <a:r>
              <a:rPr lang="en-CA" dirty="0"/>
              <a:t>(float('inf'))</a:t>
            </a:r>
          </a:p>
          <a:p>
            <a:r>
              <a:rPr lang="en-CA" dirty="0" err="1"/>
              <a:t>rightMotor.setPosition</a:t>
            </a:r>
            <a:r>
              <a:rPr lang="en-CA" dirty="0"/>
              <a:t>(float('inf'))</a:t>
            </a:r>
          </a:p>
          <a:p>
            <a:endParaRPr lang="en-CA" dirty="0"/>
          </a:p>
          <a:p>
            <a:r>
              <a:rPr lang="en-CA" dirty="0"/>
              <a:t># Initialize and enable the distance sensor</a:t>
            </a:r>
          </a:p>
          <a:p>
            <a:r>
              <a:rPr lang="en-CA" dirty="0" err="1"/>
              <a:t>distanceSensor</a:t>
            </a:r>
            <a:r>
              <a:rPr lang="en-CA" dirty="0"/>
              <a:t> = </a:t>
            </a:r>
            <a:r>
              <a:rPr lang="en-CA" dirty="0" err="1"/>
              <a:t>robot.getDevice</a:t>
            </a:r>
            <a:r>
              <a:rPr lang="en-CA" dirty="0"/>
              <a:t>('ps0')  # Assuming 'sp0' is the correct sensor name</a:t>
            </a:r>
          </a:p>
          <a:p>
            <a:r>
              <a:rPr lang="en-CA" dirty="0" err="1"/>
              <a:t>distanceSensor.enable</a:t>
            </a:r>
            <a:r>
              <a:rPr lang="en-CA" dirty="0"/>
              <a:t>(TIME_STEP)</a:t>
            </a:r>
          </a:p>
          <a:p>
            <a:endParaRPr lang="en-CA" dirty="0"/>
          </a:p>
          <a:p>
            <a:endParaRPr lang="en-CA" dirty="0"/>
          </a:p>
        </p:txBody>
      </p:sp>
      <p:sp>
        <p:nvSpPr>
          <p:cNvPr id="9" name="TextBox 8">
            <a:extLst>
              <a:ext uri="{FF2B5EF4-FFF2-40B4-BE49-F238E27FC236}">
                <a16:creationId xmlns:a16="http://schemas.microsoft.com/office/drawing/2014/main" id="{7DF1FBB9-7913-BB05-E078-CDF0BE2D8FC0}"/>
              </a:ext>
            </a:extLst>
          </p:cNvPr>
          <p:cNvSpPr txBox="1"/>
          <p:nvPr/>
        </p:nvSpPr>
        <p:spPr>
          <a:xfrm>
            <a:off x="5960680" y="213361"/>
            <a:ext cx="6231320" cy="6186309"/>
          </a:xfrm>
          <a:prstGeom prst="rect">
            <a:avLst/>
          </a:prstGeom>
          <a:noFill/>
        </p:spPr>
        <p:txBody>
          <a:bodyPr wrap="square">
            <a:spAutoFit/>
          </a:bodyPr>
          <a:lstStyle/>
          <a:p>
            <a:r>
              <a:rPr lang="en-CA" dirty="0"/>
              <a:t># set up the motor speeds at 10% of the MAX_SPEED.</a:t>
            </a:r>
          </a:p>
          <a:p>
            <a:r>
              <a:rPr lang="en-CA" dirty="0" err="1"/>
              <a:t>leftMotor.setVelocity</a:t>
            </a:r>
            <a:r>
              <a:rPr lang="en-CA" dirty="0"/>
              <a:t>(0.1 * MAX_SPEED)</a:t>
            </a:r>
          </a:p>
          <a:p>
            <a:r>
              <a:rPr lang="en-CA" dirty="0" err="1"/>
              <a:t>rightMotor.setVelocity</a:t>
            </a:r>
            <a:r>
              <a:rPr lang="en-CA" dirty="0"/>
              <a:t>(0.1 * MAX_SPEED)</a:t>
            </a:r>
          </a:p>
          <a:p>
            <a:endParaRPr lang="en-CA" dirty="0"/>
          </a:p>
          <a:p>
            <a:r>
              <a:rPr lang="en-CA" dirty="0"/>
              <a:t>while </a:t>
            </a:r>
            <a:r>
              <a:rPr lang="en-CA" dirty="0" err="1"/>
              <a:t>robot.step</a:t>
            </a:r>
            <a:r>
              <a:rPr lang="en-CA" dirty="0"/>
              <a:t>(TIME_STEP) != -1:</a:t>
            </a:r>
          </a:p>
          <a:p>
            <a:r>
              <a:rPr lang="en-CA" dirty="0"/>
              <a:t>    # Read the sensor value</a:t>
            </a:r>
          </a:p>
          <a:p>
            <a:r>
              <a:rPr lang="en-CA" dirty="0"/>
              <a:t>    distance = </a:t>
            </a:r>
            <a:r>
              <a:rPr lang="en-CA" dirty="0" err="1"/>
              <a:t>distanceSensor.getValue</a:t>
            </a:r>
            <a:r>
              <a:rPr lang="en-CA" dirty="0"/>
              <a:t>()</a:t>
            </a:r>
          </a:p>
          <a:p>
            <a:r>
              <a:rPr lang="en-CA" dirty="0"/>
              <a:t>    print(distance)</a:t>
            </a:r>
          </a:p>
          <a:p>
            <a:r>
              <a:rPr lang="en-CA" dirty="0"/>
              <a:t>    </a:t>
            </a:r>
          </a:p>
          <a:p>
            <a:r>
              <a:rPr lang="en-CA" dirty="0"/>
              <a:t>    # Check for obstacles - assuming a threshold value for when to stop</a:t>
            </a:r>
          </a:p>
          <a:p>
            <a:r>
              <a:rPr lang="en-CA" dirty="0"/>
              <a:t>    # You may need to adjust the threshold based on your simulation environment</a:t>
            </a:r>
          </a:p>
          <a:p>
            <a:r>
              <a:rPr lang="en-CA" dirty="0"/>
              <a:t>    if distance &lt; 62:  # Example threshold value, adjust based on your sensor's range and sensitivity</a:t>
            </a:r>
          </a:p>
          <a:p>
            <a:r>
              <a:rPr lang="en-CA" dirty="0"/>
              <a:t>        # An obstacle is detected, stop the robot</a:t>
            </a:r>
          </a:p>
          <a:p>
            <a:r>
              <a:rPr lang="en-CA" dirty="0"/>
              <a:t>        </a:t>
            </a:r>
            <a:r>
              <a:rPr lang="en-CA" dirty="0" err="1"/>
              <a:t>leftMotor.setVelocity</a:t>
            </a:r>
            <a:r>
              <a:rPr lang="en-CA" dirty="0"/>
              <a:t>( MAX_SPEED)</a:t>
            </a:r>
          </a:p>
          <a:p>
            <a:r>
              <a:rPr lang="en-CA" dirty="0"/>
              <a:t>        </a:t>
            </a:r>
            <a:r>
              <a:rPr lang="en-CA" dirty="0" err="1"/>
              <a:t>rightMotor.setVelocity</a:t>
            </a:r>
            <a:r>
              <a:rPr lang="en-CA" dirty="0"/>
              <a:t>(0)</a:t>
            </a:r>
          </a:p>
          <a:p>
            <a:r>
              <a:rPr lang="en-CA" dirty="0"/>
              <a:t>    else:</a:t>
            </a:r>
          </a:p>
          <a:p>
            <a:r>
              <a:rPr lang="en-CA" dirty="0"/>
              <a:t>        # No obstacle, continue moving forward</a:t>
            </a:r>
          </a:p>
          <a:p>
            <a:r>
              <a:rPr lang="en-CA" dirty="0"/>
              <a:t>        </a:t>
            </a:r>
            <a:r>
              <a:rPr lang="en-CA" dirty="0" err="1"/>
              <a:t>leftMotor.setVelocity</a:t>
            </a:r>
            <a:r>
              <a:rPr lang="en-CA" dirty="0"/>
              <a:t>(0.1 * MAX_SPEED)</a:t>
            </a:r>
          </a:p>
          <a:p>
            <a:r>
              <a:rPr lang="en-CA" dirty="0"/>
              <a:t>        </a:t>
            </a:r>
            <a:r>
              <a:rPr lang="en-CA" dirty="0" err="1"/>
              <a:t>rightMotor.setVelocity</a:t>
            </a:r>
            <a:r>
              <a:rPr lang="en-CA" dirty="0"/>
              <a:t>(0.1 * MAX_SPEED)</a:t>
            </a:r>
          </a:p>
        </p:txBody>
      </p:sp>
    </p:spTree>
    <p:extLst>
      <p:ext uri="{BB962C8B-B14F-4D97-AF65-F5344CB8AC3E}">
        <p14:creationId xmlns:p14="http://schemas.microsoft.com/office/powerpoint/2010/main" val="1891429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586F0-2D42-F6FB-498E-EF09BE6A1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8C399-D752-4729-6C6A-B863F680D93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A75A266-1595-E3CB-447E-5EC4A3EAD7F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DC8B0F-1934-3602-CCAB-52E41EBE3CB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412AFB-13A6-D087-AAD6-15C9C6563B0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54796DF-BDDA-9A95-8696-14FC890267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773093-1584-2393-6D39-AE630AE608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216BED0-31E4-0692-C10A-975F2DA34A78}"/>
              </a:ext>
            </a:extLst>
          </p:cNvPr>
          <p:cNvSpPr txBox="1"/>
          <p:nvPr/>
        </p:nvSpPr>
        <p:spPr>
          <a:xfrm>
            <a:off x="202980" y="1570642"/>
            <a:ext cx="9831771" cy="369332"/>
          </a:xfrm>
          <a:prstGeom prst="rect">
            <a:avLst/>
          </a:prstGeom>
          <a:noFill/>
        </p:spPr>
        <p:txBody>
          <a:bodyPr wrap="square">
            <a:spAutoFit/>
          </a:bodyPr>
          <a:lstStyle/>
          <a:p>
            <a:r>
              <a:rPr lang="en-CA" dirty="0"/>
              <a:t>The concepts of HRI efficiency and effectiveness metrics for mission effectiveness and human factors.</a:t>
            </a:r>
          </a:p>
        </p:txBody>
      </p:sp>
      <p:sp>
        <p:nvSpPr>
          <p:cNvPr id="9" name="TextBox 8">
            <a:extLst>
              <a:ext uri="{FF2B5EF4-FFF2-40B4-BE49-F238E27FC236}">
                <a16:creationId xmlns:a16="http://schemas.microsoft.com/office/drawing/2014/main" id="{2E17BFCF-9A11-0EFE-F5CD-87638CBA1EC5}"/>
              </a:ext>
            </a:extLst>
          </p:cNvPr>
          <p:cNvSpPr txBox="1"/>
          <p:nvPr/>
        </p:nvSpPr>
        <p:spPr>
          <a:xfrm>
            <a:off x="2686050" y="480947"/>
            <a:ext cx="3409950" cy="369332"/>
          </a:xfrm>
          <a:prstGeom prst="rect">
            <a:avLst/>
          </a:prstGeom>
          <a:noFill/>
        </p:spPr>
        <p:txBody>
          <a:bodyPr wrap="square">
            <a:spAutoFit/>
          </a:bodyPr>
          <a:lstStyle/>
          <a:p>
            <a:pPr algn="l"/>
            <a:r>
              <a:rPr lang="en-CA" b="1" i="0" dirty="0">
                <a:solidFill>
                  <a:srgbClr val="0D0D0D"/>
                </a:solidFill>
                <a:effectLst/>
                <a:latin typeface="Söhne"/>
              </a:rPr>
              <a:t>Metrics for Mission Effectiveness</a:t>
            </a:r>
          </a:p>
        </p:txBody>
      </p:sp>
      <p:pic>
        <p:nvPicPr>
          <p:cNvPr id="1026" name="Picture 2" descr="Are You Evaluating Mission Effectiveness? - Barbacane, Thornton &amp; Company">
            <a:extLst>
              <a:ext uri="{FF2B5EF4-FFF2-40B4-BE49-F238E27FC236}">
                <a16:creationId xmlns:a16="http://schemas.microsoft.com/office/drawing/2014/main" id="{09185927-AA45-0CD4-3A1B-F55621C79E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5042" y="32813"/>
            <a:ext cx="1792394" cy="11874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Directional effect of factors in HRC as identified in literature... |  Download Scientific Diagram">
            <a:extLst>
              <a:ext uri="{FF2B5EF4-FFF2-40B4-BE49-F238E27FC236}">
                <a16:creationId xmlns:a16="http://schemas.microsoft.com/office/drawing/2014/main" id="{AE6D604C-DC4B-CA72-87E1-D6430E2C4F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8501" y="2154161"/>
            <a:ext cx="8096250" cy="3857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6895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D2670-ED64-FBC3-33E7-C9F05455FF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8F3E39-922A-BE74-071D-41AC509471D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65D432A-0B98-DA80-FA49-9E1C46A4CFB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43CAA6-C2F4-A5E2-EE4F-D4C6A4FD812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363BB7-F41B-9E10-E4E8-6D13EB655F1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232801-79A9-E64A-B542-F4F4A26904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B37569-0933-18D2-34A6-DE80A4968A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1B2A6EB-B422-39F0-4FC6-8DD8633341C9}"/>
              </a:ext>
            </a:extLst>
          </p:cNvPr>
          <p:cNvSpPr txBox="1"/>
          <p:nvPr/>
        </p:nvSpPr>
        <p:spPr>
          <a:xfrm>
            <a:off x="210863" y="1610557"/>
            <a:ext cx="11669961" cy="1661993"/>
          </a:xfrm>
          <a:prstGeom prst="rect">
            <a:avLst/>
          </a:prstGeom>
          <a:noFill/>
        </p:spPr>
        <p:txBody>
          <a:bodyPr wrap="square">
            <a:spAutoFit/>
          </a:bodyPr>
          <a:lstStyle/>
          <a:p>
            <a:r>
              <a:rPr lang="en-CA" sz="2400" b="1" dirty="0"/>
              <a:t>How Fast Robots and Humans Complete Tasks Together:</a:t>
            </a:r>
          </a:p>
          <a:p>
            <a:endParaRPr lang="en-CA" sz="2400" b="1" dirty="0"/>
          </a:p>
          <a:p>
            <a:r>
              <a:rPr lang="en-CA" dirty="0"/>
              <a:t>Explanation: Checking if a robot and human can finish a job quickly, like cleaning up a room.</a:t>
            </a:r>
          </a:p>
          <a:p>
            <a:r>
              <a:rPr lang="en-CA" dirty="0"/>
              <a:t>Example: If a robot helps a human clean a room and they finish in 30 minutes instead of an hour, that’s good and means they work well together.</a:t>
            </a:r>
          </a:p>
        </p:txBody>
      </p:sp>
      <p:pic>
        <p:nvPicPr>
          <p:cNvPr id="2052" name="Picture 4" descr="Pros and Cons of Robots Doing Our Chores">
            <a:extLst>
              <a:ext uri="{FF2B5EF4-FFF2-40B4-BE49-F238E27FC236}">
                <a16:creationId xmlns:a16="http://schemas.microsoft.com/office/drawing/2014/main" id="{466D0C51-A7C8-1C2C-1C0C-105F66B67D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505" y="3272550"/>
            <a:ext cx="3530380" cy="2719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523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A2278-4D7D-7CC4-C99F-63FE33A31B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D0BDD6-082E-3D94-7212-284A87698EC8}"/>
              </a:ext>
            </a:extLst>
          </p:cNvPr>
          <p:cNvSpPr/>
          <p:nvPr/>
        </p:nvSpPr>
        <p:spPr>
          <a:xfrm>
            <a:off x="49085" y="1248106"/>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2C174CE-604B-6451-33B2-D44D4AB275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782681-377A-F5BE-2156-FCACF76995C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40054D-D46B-C1ED-40E8-213D29DC378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D2BF6F1-3413-135C-7FEA-43498960B9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271544-559C-8E13-9CF5-5FB75A54F4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2A259B0-AD37-8317-7659-06EBD6218075}"/>
              </a:ext>
            </a:extLst>
          </p:cNvPr>
          <p:cNvSpPr txBox="1"/>
          <p:nvPr/>
        </p:nvSpPr>
        <p:spPr>
          <a:xfrm>
            <a:off x="49085" y="1337594"/>
            <a:ext cx="11528072" cy="1846659"/>
          </a:xfrm>
          <a:prstGeom prst="rect">
            <a:avLst/>
          </a:prstGeom>
          <a:noFill/>
        </p:spPr>
        <p:txBody>
          <a:bodyPr wrap="square">
            <a:spAutoFit/>
          </a:bodyPr>
          <a:lstStyle/>
          <a:p>
            <a:r>
              <a:rPr lang="en-CA" sz="2400" b="1" dirty="0"/>
              <a:t>Doing the Job Right:</a:t>
            </a:r>
          </a:p>
          <a:p>
            <a:endParaRPr lang="en-CA" dirty="0"/>
          </a:p>
          <a:p>
            <a:r>
              <a:rPr lang="en-CA" dirty="0"/>
              <a:t>Explanation: Making sure the robot does its part of the job correctly, like a robot that sorts books by color without mistakes.</a:t>
            </a:r>
          </a:p>
          <a:p>
            <a:r>
              <a:rPr lang="en-CA" dirty="0"/>
              <a:t>Example: A robot helps sort red and blue books into separate boxes. If it puts all the books in the right boxes without mixing them up, it’s doing a great job.</a:t>
            </a:r>
          </a:p>
        </p:txBody>
      </p:sp>
      <p:pic>
        <p:nvPicPr>
          <p:cNvPr id="3074" name="Picture 2" descr="Google robot learns to sort the recyclables left in office waste bins | New  Scientist">
            <a:extLst>
              <a:ext uri="{FF2B5EF4-FFF2-40B4-BE49-F238E27FC236}">
                <a16:creationId xmlns:a16="http://schemas.microsoft.com/office/drawing/2014/main" id="{2336FF94-F0A2-FC17-3BFC-7D93CBF5A5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6949" y="3153576"/>
            <a:ext cx="3974224" cy="264948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obot 82: Leaning Tower of Books | TIM">
            <a:extLst>
              <a:ext uri="{FF2B5EF4-FFF2-40B4-BE49-F238E27FC236}">
                <a16:creationId xmlns:a16="http://schemas.microsoft.com/office/drawing/2014/main" id="{2F1FE6E0-3726-EFC3-6EEE-41E9169820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989" y="3318128"/>
            <a:ext cx="2438005" cy="2438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048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F7CE9-A7CE-9B6B-D974-8922F3D8E9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12AFB7-9050-3FD8-23FC-485AE26F0ED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8A5D92-C643-E9AC-0BAB-85A747427CA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DE6D40-1B16-ADF9-CB6C-C2F907DD488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6D0EF4C-178B-5C84-2896-31C157A357A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9D809B5-D022-40AB-F9AF-E3DCCCBF59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7E0576-828D-F077-CEFC-8F076A783A5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0A4B06E-9326-E230-681C-4446063FD4C4}"/>
              </a:ext>
            </a:extLst>
          </p:cNvPr>
          <p:cNvSpPr txBox="1"/>
          <p:nvPr/>
        </p:nvSpPr>
        <p:spPr>
          <a:xfrm>
            <a:off x="154994" y="1395048"/>
            <a:ext cx="11725831" cy="1292662"/>
          </a:xfrm>
          <a:prstGeom prst="rect">
            <a:avLst/>
          </a:prstGeom>
          <a:noFill/>
        </p:spPr>
        <p:txBody>
          <a:bodyPr wrap="square">
            <a:spAutoFit/>
          </a:bodyPr>
          <a:lstStyle/>
          <a:p>
            <a:r>
              <a:rPr lang="en-CA" sz="2400" b="1" dirty="0"/>
              <a:t>Robots Working on Their Own:</a:t>
            </a:r>
          </a:p>
          <a:p>
            <a:endParaRPr lang="en-CA" dirty="0"/>
          </a:p>
          <a:p>
            <a:r>
              <a:rPr lang="en-CA" dirty="0"/>
              <a:t>Explanation: Seeing if the robot can do tasks by itself without needing a human to tell it what to do every time.</a:t>
            </a:r>
          </a:p>
          <a:p>
            <a:r>
              <a:rPr lang="en-CA" dirty="0"/>
              <a:t>Example: A robot vacuum cleans the floors by itself every day without someone having to start it each time.</a:t>
            </a:r>
          </a:p>
        </p:txBody>
      </p:sp>
      <p:pic>
        <p:nvPicPr>
          <p:cNvPr id="12" name="Picture 11">
            <a:extLst>
              <a:ext uri="{FF2B5EF4-FFF2-40B4-BE49-F238E27FC236}">
                <a16:creationId xmlns:a16="http://schemas.microsoft.com/office/drawing/2014/main" id="{E64B68A3-24BC-03C0-E983-ED54D659B09B}"/>
              </a:ext>
            </a:extLst>
          </p:cNvPr>
          <p:cNvPicPr>
            <a:picLocks noChangeAspect="1"/>
          </p:cNvPicPr>
          <p:nvPr/>
        </p:nvPicPr>
        <p:blipFill>
          <a:blip r:embed="rId4"/>
          <a:stretch>
            <a:fillRect/>
          </a:stretch>
        </p:blipFill>
        <p:spPr>
          <a:xfrm>
            <a:off x="1604779" y="3058837"/>
            <a:ext cx="8592207" cy="2685065"/>
          </a:xfrm>
          <a:prstGeom prst="rect">
            <a:avLst/>
          </a:prstGeom>
          <a:ln>
            <a:noFill/>
          </a:ln>
          <a:effectLst>
            <a:softEdge rad="112500"/>
          </a:effectLst>
        </p:spPr>
      </p:pic>
    </p:spTree>
    <p:extLst>
      <p:ext uri="{BB962C8B-B14F-4D97-AF65-F5344CB8AC3E}">
        <p14:creationId xmlns:p14="http://schemas.microsoft.com/office/powerpoint/2010/main" val="441769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7F822-C1F2-D3D7-049F-43F7CC45B2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419286-C944-608D-9C23-086EC21595B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E87F86A-286C-3B5F-4929-5FE62D08F2B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C86A74-81EC-07DF-83A9-854E8321D06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513A39D-3B7F-C28B-6870-9800347223F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D0ACE1-ED18-8E55-2912-55ED309E44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3E518B-3A0A-5DAD-2890-C8D009E9AC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1184A03-574B-362E-66FF-2090529DF4D6}"/>
              </a:ext>
            </a:extLst>
          </p:cNvPr>
          <p:cNvSpPr txBox="1"/>
          <p:nvPr/>
        </p:nvSpPr>
        <p:spPr>
          <a:xfrm>
            <a:off x="208009" y="1345306"/>
            <a:ext cx="11081440" cy="1477328"/>
          </a:xfrm>
          <a:prstGeom prst="rect">
            <a:avLst/>
          </a:prstGeom>
          <a:noFill/>
        </p:spPr>
        <p:txBody>
          <a:bodyPr wrap="square">
            <a:spAutoFit/>
          </a:bodyPr>
          <a:lstStyle/>
          <a:p>
            <a:pPr algn="l"/>
            <a:r>
              <a:rPr lang="en-US" b="1" i="0" dirty="0">
                <a:solidFill>
                  <a:srgbClr val="0D0D0D"/>
                </a:solidFill>
                <a:effectLst/>
                <a:latin typeface="Söhne"/>
              </a:rPr>
              <a:t>Changing Plans When Needed</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The robot can change what it’s doing based on new situations, like avoiding spilled juice on the floor it didn’t know was there.</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If a robot is delivering mail indoors and finds a hallway blocked, it figures out a different way to go on its own.</a:t>
            </a:r>
          </a:p>
        </p:txBody>
      </p:sp>
      <p:pic>
        <p:nvPicPr>
          <p:cNvPr id="5122" name="Picture 2" descr="a blue sixwheeled boxlike robot">
            <a:extLst>
              <a:ext uri="{FF2B5EF4-FFF2-40B4-BE49-F238E27FC236}">
                <a16:creationId xmlns:a16="http://schemas.microsoft.com/office/drawing/2014/main" id="{346E48A3-FD2E-5111-3256-EDB6A5D54F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6124" y="2822634"/>
            <a:ext cx="3852041" cy="28890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103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DE351-32B7-E19E-F4D3-FFDF14AC34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B1D28A-07D2-33F2-5CF6-122D20F46DC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573E083-43C3-7774-0142-42F7B7C800C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B33A35-C01A-6E1B-F3DB-0BDB6B5ACD0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EA5FFB-B917-C678-C7B5-9BFBE90997E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3DD8315-52C4-4AC3-8204-1414D8C644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3706A0-1EE1-2BE8-D8DF-9B9783AB1CC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5471927-5E3D-2828-6854-D60AC80F0D64}"/>
              </a:ext>
            </a:extLst>
          </p:cNvPr>
          <p:cNvSpPr txBox="1"/>
          <p:nvPr/>
        </p:nvSpPr>
        <p:spPr>
          <a:xfrm>
            <a:off x="208009" y="1345306"/>
            <a:ext cx="11482122" cy="923330"/>
          </a:xfrm>
          <a:prstGeom prst="rect">
            <a:avLst/>
          </a:prstGeom>
          <a:noFill/>
        </p:spPr>
        <p:txBody>
          <a:bodyPr wrap="square">
            <a:spAutoFit/>
          </a:bodyPr>
          <a:lstStyle/>
          <a:p>
            <a:pPr algn="l"/>
            <a:r>
              <a:rPr lang="en-US" b="1" i="0" dirty="0">
                <a:solidFill>
                  <a:srgbClr val="0D0D0D"/>
                </a:solidFill>
                <a:effectLst/>
                <a:latin typeface="Söhne"/>
              </a:rPr>
              <a:t>Keeping the Robot Busy</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Making sure the robot has tasks to do so it’s not just sitting around unused.</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 robot in a store helps customers find items, clean up, and restock shelves all day instead of standing idle.</a:t>
            </a:r>
          </a:p>
        </p:txBody>
      </p:sp>
      <p:pic>
        <p:nvPicPr>
          <p:cNvPr id="6146" name="Picture 2" descr="Shelf-stocking robot working independently">
            <a:extLst>
              <a:ext uri="{FF2B5EF4-FFF2-40B4-BE49-F238E27FC236}">
                <a16:creationId xmlns:a16="http://schemas.microsoft.com/office/drawing/2014/main" id="{20A4F60A-34CE-5CB6-E2AA-021563A22B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8394" y="2476347"/>
            <a:ext cx="4875212" cy="36583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442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A54B2-D246-EA1A-E312-06CD14FE96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F9E399-51F2-2EEA-9A2E-FC89E2C4451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602DF52-F1B4-3870-1ACC-165C7B25308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7567DC-59AC-0674-D180-1551905BE9F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2E3186-D1FA-8B54-CC96-4F02F50D426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4BF83FB-BB88-4CDD-E021-4AB76F24D0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72F36D-BF3A-5D76-FCAD-448E947672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A3B169E-5535-1952-6EC2-A9C0F2FA16E1}"/>
              </a:ext>
            </a:extLst>
          </p:cNvPr>
          <p:cNvSpPr txBox="1"/>
          <p:nvPr/>
        </p:nvSpPr>
        <p:spPr>
          <a:xfrm>
            <a:off x="3003393" y="550471"/>
            <a:ext cx="2989536" cy="369332"/>
          </a:xfrm>
          <a:prstGeom prst="rect">
            <a:avLst/>
          </a:prstGeom>
          <a:noFill/>
        </p:spPr>
        <p:txBody>
          <a:bodyPr wrap="square">
            <a:spAutoFit/>
          </a:bodyPr>
          <a:lstStyle/>
          <a:p>
            <a:pPr algn="l"/>
            <a:r>
              <a:rPr lang="en-CA" b="1" i="0" dirty="0">
                <a:solidFill>
                  <a:srgbClr val="0D0D0D"/>
                </a:solidFill>
                <a:effectLst/>
                <a:latin typeface="Söhne"/>
              </a:rPr>
              <a:t>Metrics for Human Factors</a:t>
            </a:r>
          </a:p>
        </p:txBody>
      </p:sp>
      <p:sp>
        <p:nvSpPr>
          <p:cNvPr id="9" name="TextBox 8">
            <a:extLst>
              <a:ext uri="{FF2B5EF4-FFF2-40B4-BE49-F238E27FC236}">
                <a16:creationId xmlns:a16="http://schemas.microsoft.com/office/drawing/2014/main" id="{35787EC4-9EF5-795A-C7B9-355C65647379}"/>
              </a:ext>
            </a:extLst>
          </p:cNvPr>
          <p:cNvSpPr txBox="1"/>
          <p:nvPr/>
        </p:nvSpPr>
        <p:spPr>
          <a:xfrm>
            <a:off x="119271" y="1353660"/>
            <a:ext cx="11148192" cy="923330"/>
          </a:xfrm>
          <a:prstGeom prst="rect">
            <a:avLst/>
          </a:prstGeom>
          <a:noFill/>
        </p:spPr>
        <p:txBody>
          <a:bodyPr wrap="square">
            <a:spAutoFit/>
          </a:bodyPr>
          <a:lstStyle/>
          <a:p>
            <a:pPr algn="l"/>
            <a:r>
              <a:rPr lang="en-US" b="1" i="0" dirty="0">
                <a:solidFill>
                  <a:srgbClr val="0D0D0D"/>
                </a:solidFill>
                <a:effectLst/>
                <a:latin typeface="Söhne"/>
              </a:rPr>
              <a:t>How Happy People Are with the Robot</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After working with the robot, people feel good about it and think it’s helpful.</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After using a robot assistant in class, students feel it’s fun and helps them learn better.</a:t>
            </a:r>
          </a:p>
        </p:txBody>
      </p:sp>
      <p:pic>
        <p:nvPicPr>
          <p:cNvPr id="7170" name="Picture 2" descr="How Are Children Impacted By AI? Why The Next Generation Will Be Reliant on Robotic  Assistants | Gold Penguin">
            <a:extLst>
              <a:ext uri="{FF2B5EF4-FFF2-40B4-BE49-F238E27FC236}">
                <a16:creationId xmlns:a16="http://schemas.microsoft.com/office/drawing/2014/main" id="{E4825CCD-5CE1-E480-843C-0E2EF59753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8730" y="2430002"/>
            <a:ext cx="3655487" cy="36554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936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07525-7D38-9EDD-4DCF-1D6681FE11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35900C-2EFA-8084-D225-E44051D52E2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D73643A-A032-8F10-127C-7361A451A5D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2C4029-D29B-F843-2F1A-07BEF79F114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9823D3-5525-05E6-9033-5290CD1E10F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1622AA0-0590-44F2-14CC-BC6E57B381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E872C2-95D4-B5E6-9268-9B3108763B1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373A636-4484-694A-0B43-132321A82A39}"/>
              </a:ext>
            </a:extLst>
          </p:cNvPr>
          <p:cNvSpPr txBox="1"/>
          <p:nvPr/>
        </p:nvSpPr>
        <p:spPr>
          <a:xfrm>
            <a:off x="137823" y="1345306"/>
            <a:ext cx="11597509" cy="923330"/>
          </a:xfrm>
          <a:prstGeom prst="rect">
            <a:avLst/>
          </a:prstGeom>
          <a:noFill/>
        </p:spPr>
        <p:txBody>
          <a:bodyPr wrap="square">
            <a:spAutoFit/>
          </a:bodyPr>
          <a:lstStyle/>
          <a:p>
            <a:pPr algn="l"/>
            <a:r>
              <a:rPr lang="en-US" b="1" i="0" dirty="0">
                <a:solidFill>
                  <a:srgbClr val="0D0D0D"/>
                </a:solidFill>
                <a:effectLst/>
                <a:latin typeface="Söhne"/>
              </a:rPr>
              <a:t>Thinking Hard?</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Checking if using the robot makes people feel stressed or tired from thinking too much.</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If a teacher uses a robot to grade tests and finds it easy to use without getting a headache, that’s great.</a:t>
            </a:r>
          </a:p>
        </p:txBody>
      </p:sp>
      <p:pic>
        <p:nvPicPr>
          <p:cNvPr id="8194" name="Picture 2" descr="Teaching STEM Skills with NAO Robots -- THE Journal">
            <a:extLst>
              <a:ext uri="{FF2B5EF4-FFF2-40B4-BE49-F238E27FC236}">
                <a16:creationId xmlns:a16="http://schemas.microsoft.com/office/drawing/2014/main" id="{ECA0ADC4-6E4A-545B-BB76-B9AF791FE2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6867" y="2830325"/>
            <a:ext cx="4562147" cy="3046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621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92848-51BA-DDD6-62B1-3A022C4F0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EB2B6A-ADA4-941F-9D02-28C34E81A3B2}"/>
              </a:ext>
            </a:extLst>
          </p:cNvPr>
          <p:cNvSpPr/>
          <p:nvPr/>
        </p:nvSpPr>
        <p:spPr>
          <a:xfrm>
            <a:off x="0"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396B798-8595-0B1B-1418-C91ACDF4DFA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97EE8C-9FBF-1681-0CA0-4C0AE86BFA8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E7688E-2E33-99F6-A66F-E332C83BBDE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F1DA7E-CCDA-E7D9-56F8-AD3114C4B5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30EAC8-8373-1A66-44BC-4E457A0D2F2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12FF3DF-CC7C-CCDD-5CFC-51DD0C0F4E5C}"/>
              </a:ext>
            </a:extLst>
          </p:cNvPr>
          <p:cNvSpPr txBox="1"/>
          <p:nvPr/>
        </p:nvSpPr>
        <p:spPr>
          <a:xfrm>
            <a:off x="0" y="1403402"/>
            <a:ext cx="11401506" cy="923330"/>
          </a:xfrm>
          <a:prstGeom prst="rect">
            <a:avLst/>
          </a:prstGeom>
          <a:noFill/>
        </p:spPr>
        <p:txBody>
          <a:bodyPr wrap="square">
            <a:spAutoFit/>
          </a:bodyPr>
          <a:lstStyle/>
          <a:p>
            <a:pPr algn="l"/>
            <a:r>
              <a:rPr lang="en-US" b="1" i="0" dirty="0">
                <a:solidFill>
                  <a:srgbClr val="0D0D0D"/>
                </a:solidFill>
                <a:effectLst/>
                <a:latin typeface="Söhne"/>
              </a:rPr>
              <a:t>Trusting the Robot</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People believe the robot will do its job well and not make mistakes.</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 family trusts their robot pet sitter to feed and play with their cat correctly when they are not home.</a:t>
            </a:r>
          </a:p>
        </p:txBody>
      </p:sp>
      <p:pic>
        <p:nvPicPr>
          <p:cNvPr id="9218" name="Picture 2" descr="HHOLOVE O Sitter: The AI Robot That Can Babysit Your Cat! with Automatic  Feeder, Camera, and Laser - YouTube">
            <a:extLst>
              <a:ext uri="{FF2B5EF4-FFF2-40B4-BE49-F238E27FC236}">
                <a16:creationId xmlns:a16="http://schemas.microsoft.com/office/drawing/2014/main" id="{14D5B67F-4B48-9DFD-BB5E-642363E9A5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7008" y="2469550"/>
            <a:ext cx="6542690" cy="36802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728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1C510-B6BD-BB8A-87BA-C05845665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09EA09-659D-61AF-D2B4-80C3C1F5767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BC57327-378C-CFCA-6BCB-7106467C7B8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E74B1F-022D-E43E-F4AC-C49E566703D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AF93DA-BB4C-1972-D9DD-CD889815040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270945-6C41-7CD8-E704-4379880734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91B06C-AE09-10D9-48C8-0F149BB579E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8431A0C-6710-AB3A-36A8-9C30585BDF1B}"/>
              </a:ext>
            </a:extLst>
          </p:cNvPr>
          <p:cNvSpPr txBox="1"/>
          <p:nvPr/>
        </p:nvSpPr>
        <p:spPr>
          <a:xfrm>
            <a:off x="137822" y="1570642"/>
            <a:ext cx="10921687" cy="923330"/>
          </a:xfrm>
          <a:prstGeom prst="rect">
            <a:avLst/>
          </a:prstGeom>
          <a:noFill/>
        </p:spPr>
        <p:txBody>
          <a:bodyPr wrap="square">
            <a:spAutoFit/>
          </a:bodyPr>
          <a:lstStyle/>
          <a:p>
            <a:pPr algn="l"/>
            <a:r>
              <a:rPr lang="en-US" b="1" i="0" dirty="0">
                <a:solidFill>
                  <a:srgbClr val="0D0D0D"/>
                </a:solidFill>
                <a:effectLst/>
                <a:latin typeface="Söhne"/>
              </a:rPr>
              <a:t>Learning to Use the Robot</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Finding out if it’s easy and quick for someone to learn how to work with the robot.</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If someone can start using a robot to make coffee after a quick lesson, that means it’s easy to learn.</a:t>
            </a:r>
          </a:p>
        </p:txBody>
      </p:sp>
      <p:pic>
        <p:nvPicPr>
          <p:cNvPr id="10242" name="Picture 2" descr="Alan Winfield's Web Log: The Tea test of robot intelligence">
            <a:extLst>
              <a:ext uri="{FF2B5EF4-FFF2-40B4-BE49-F238E27FC236}">
                <a16:creationId xmlns:a16="http://schemas.microsoft.com/office/drawing/2014/main" id="{131B83A0-7501-E50F-FC10-A7F388A483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8802" y="2948310"/>
            <a:ext cx="5029528" cy="2831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78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65055-0FCB-0EF2-ADA1-AF57AACADC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269FF-2402-FB24-268B-9AED347314E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20C4ED-38F7-54C9-BC4F-677B6D6ADE7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81157C-8837-92B9-55F2-63342B7E63E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F69107-0526-102A-9EDE-9B768EAE5C8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E531FE-4838-55DD-1537-855E8B2794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51E51B-5549-9308-5D1D-AA7DAFD6BF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CBE4033-9F60-2575-7729-0E7401197699}"/>
              </a:ext>
            </a:extLst>
          </p:cNvPr>
          <p:cNvSpPr txBox="1"/>
          <p:nvPr/>
        </p:nvSpPr>
        <p:spPr>
          <a:xfrm>
            <a:off x="85271" y="1356572"/>
            <a:ext cx="11898720" cy="1200329"/>
          </a:xfrm>
          <a:prstGeom prst="rect">
            <a:avLst/>
          </a:prstGeom>
          <a:noFill/>
        </p:spPr>
        <p:txBody>
          <a:bodyPr wrap="square">
            <a:spAutoFit/>
          </a:bodyPr>
          <a:lstStyle/>
          <a:p>
            <a:pPr algn="l"/>
            <a:r>
              <a:rPr lang="en-US" b="1" i="0" dirty="0">
                <a:solidFill>
                  <a:srgbClr val="0D0D0D"/>
                </a:solidFill>
                <a:effectLst/>
                <a:latin typeface="Söhne"/>
              </a:rPr>
              <a:t>Making Human Jobs Easier</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The robot takes over tasks that are hard or boring, so people can do other important things.</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 robot takes over cleaning the floors at a restaurant, so the staff can spend more time making meals and helping customers.</a:t>
            </a:r>
          </a:p>
        </p:txBody>
      </p:sp>
      <p:pic>
        <p:nvPicPr>
          <p:cNvPr id="11266" name="Picture 2" descr="Robot cooks are rapidly making their way into restaurant kitchens">
            <a:extLst>
              <a:ext uri="{FF2B5EF4-FFF2-40B4-BE49-F238E27FC236}">
                <a16:creationId xmlns:a16="http://schemas.microsoft.com/office/drawing/2014/main" id="{6BEEC087-2D67-E4D7-82D2-629FD49537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2773" y="2792012"/>
            <a:ext cx="3612552" cy="2709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8" name="Picture 4" descr="Minnesota restaurants, senior homes turn to robots amid labor shortage">
            <a:extLst>
              <a:ext uri="{FF2B5EF4-FFF2-40B4-BE49-F238E27FC236}">
                <a16:creationId xmlns:a16="http://schemas.microsoft.com/office/drawing/2014/main" id="{CE5FB3D7-1F42-C570-4CE6-3756DB5C89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4631" y="2792012"/>
            <a:ext cx="4301824" cy="2709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176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6FB60-AB21-DA33-1B23-A531FFB80C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315645-E365-8E58-F32A-8F9F049B308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CCD1B1-B993-FF5B-2BB7-B58699F0065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639232-DF36-E956-5BC6-EE655B7DEAB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835641-E281-A607-5194-28B315AA7A9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1A0016-9BF8-CAE0-4485-63E9D140D8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92837D-AF2F-44DA-350F-06793F3D645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75015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9163</TotalTime>
  <Words>4517</Words>
  <Application>Microsoft Office PowerPoint</Application>
  <PresentationFormat>Widescreen</PresentationFormat>
  <Paragraphs>533</Paragraphs>
  <Slides>61</Slides>
  <Notes>59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61</vt:i4>
      </vt:variant>
    </vt:vector>
  </HeadingPairs>
  <TitlesOfParts>
    <vt:vector size="71" baseType="lpstr">
      <vt:lpstr>Arial</vt:lpstr>
      <vt:lpstr>Calibri</vt:lpstr>
      <vt:lpstr>Calibri Light</vt:lpstr>
      <vt:lpstr>Roboto</vt:lpstr>
      <vt:lpstr>Roboto Light</vt:lpstr>
      <vt:lpstr>Roboto Mono</vt:lpstr>
      <vt:lpstr>Söhne</vt:lpstr>
      <vt:lpstr>Söhne Mono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201</cp:revision>
  <dcterms:created xsi:type="dcterms:W3CDTF">2023-04-29T09:08:23Z</dcterms:created>
  <dcterms:modified xsi:type="dcterms:W3CDTF">2024-02-27T19:37:30Z</dcterms:modified>
</cp:coreProperties>
</file>