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303" r:id="rId5"/>
    <p:sldId id="498" r:id="rId6"/>
    <p:sldId id="508" r:id="rId7"/>
    <p:sldId id="509" r:id="rId8"/>
    <p:sldId id="516" r:id="rId9"/>
    <p:sldId id="517" r:id="rId10"/>
    <p:sldId id="518" r:id="rId11"/>
    <p:sldId id="519" r:id="rId12"/>
    <p:sldId id="525" r:id="rId13"/>
    <p:sldId id="520" r:id="rId14"/>
    <p:sldId id="521" r:id="rId15"/>
    <p:sldId id="522" r:id="rId16"/>
    <p:sldId id="523" r:id="rId17"/>
    <p:sldId id="524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98"/>
            <p14:sldId id="508"/>
            <p14:sldId id="509"/>
            <p14:sldId id="516"/>
            <p14:sldId id="517"/>
            <p14:sldId id="518"/>
            <p14:sldId id="519"/>
            <p14:sldId id="525"/>
            <p14:sldId id="520"/>
            <p14:sldId id="521"/>
            <p14:sldId id="522"/>
            <p14:sldId id="523"/>
            <p14:sldId id="5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203E5F"/>
    <a:srgbClr val="00AEEF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72351" y="3363226"/>
            <a:ext cx="61346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Cellular Mobile Networks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19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IoT 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/>
              <a:t>At the end of this course, you will have knowledge of:</a:t>
            </a:r>
          </a:p>
          <a:p>
            <a:endParaRPr lang="en-US" sz="18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Common IoT wired communication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technical standards, features, and differences between various short-range wireless communications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characteristics and developing trends of cellular mobile communication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 characteristics   of  Low  Power  Wide  Area  (LPWA)  communications technologies and distinguish between their different types.</a:t>
            </a:r>
            <a:endParaRPr lang="en-US" sz="1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Cellular Mobile Networks – 2G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7FB5CAD5-613A-899B-1626-A820A93AEF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1324655"/>
              </p:ext>
            </p:extLst>
          </p:nvPr>
        </p:nvGraphicFramePr>
        <p:xfrm>
          <a:off x="1003985" y="2171675"/>
          <a:ext cx="10081110" cy="382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36040" imgH="2674800" progId="PBrush">
                  <p:embed/>
                </p:oleObj>
              </mc:Choice>
              <mc:Fallback>
                <p:oleObj name="Bitmap Image" r:id="rId3" imgW="5936040" imgH="2674800" progId="PBrush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D95C2BC6-F518-85DC-0CAA-35C28A4465C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03985" y="2171675"/>
                        <a:ext cx="10081110" cy="3827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416896" y="1131364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Cellular Mobile Networks – 3G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3EE8E93-A7E7-F80F-E32B-71FDD4C3FE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9400252"/>
              </p:ext>
            </p:extLst>
          </p:nvPr>
        </p:nvGraphicFramePr>
        <p:xfrm>
          <a:off x="2582778" y="1872331"/>
          <a:ext cx="8564597" cy="39947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6027480" imgH="2811960" progId="PBrush">
                  <p:embed/>
                </p:oleObj>
              </mc:Choice>
              <mc:Fallback>
                <p:oleObj name="Bitmap Image" r:id="rId3" imgW="6027480" imgH="28119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B8072729-F60A-4748-839B-74B8FF41D6F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82778" y="1872331"/>
                        <a:ext cx="8564597" cy="39947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LTE UE Categories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00CD46C-B518-BADB-3031-B356D675C5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3071138"/>
              </p:ext>
            </p:extLst>
          </p:nvPr>
        </p:nvGraphicFramePr>
        <p:xfrm>
          <a:off x="2502568" y="1947085"/>
          <a:ext cx="8666620" cy="38292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14000" imgH="2567880" progId="PBrush">
                  <p:embed/>
                </p:oleObj>
              </mc:Choice>
              <mc:Fallback>
                <p:oleObj name="Bitmap Image" r:id="rId3" imgW="5814000" imgH="2567880" progId="PBrush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8CDE069B-8363-6C16-115C-AF2829A7C07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2568" y="1947085"/>
                        <a:ext cx="8666620" cy="38292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6AB44-21CD-CF02-7253-57E8C1AEB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650441-9F92-1E77-5DDD-BB3FB04BA6F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563B1A-6394-6007-DE44-E7C3E09C24B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LTE UE Category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205B40-EC86-A9D7-6C21-B463013DD0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3573CE-BADB-B8D2-68AE-7EFFEC7B13B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700F02-4BFE-E7A9-76AF-8F8D48DD6E8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C9FFDD-13A2-2F8A-633F-E4491909E7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F5BD0AF-7224-6DAF-F1EF-F6E42A6E76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6648221"/>
              </p:ext>
            </p:extLst>
          </p:nvPr>
        </p:nvGraphicFramePr>
        <p:xfrm>
          <a:off x="834190" y="2151415"/>
          <a:ext cx="10363200" cy="37520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90320" imgH="2217600" progId="PBrush">
                  <p:embed/>
                </p:oleObj>
              </mc:Choice>
              <mc:Fallback>
                <p:oleObj name="Bitmap Image" r:id="rId3" imgW="5890320" imgH="22176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1C80E1AD-31EF-967A-5004-A76940A6CA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4190" y="2151415"/>
                        <a:ext cx="10363200" cy="37520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240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E9698-A7A4-1044-2F63-C78511732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EAF15B-D563-62CA-B94B-3BD05658FE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E6CAC9-8E1D-7C8C-C994-8D94507AA555}"/>
              </a:ext>
            </a:extLst>
          </p:cNvPr>
          <p:cNvSpPr txBox="1"/>
          <p:nvPr/>
        </p:nvSpPr>
        <p:spPr>
          <a:xfrm>
            <a:off x="2400854" y="1115321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Cellular Mobile Networks – 5G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295623-3649-24F4-608B-13E4E7BEF5B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96558C-EEC5-67E6-B103-C5CAE638A8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4F7B98-CBBF-F7E7-7C98-2D65695DE28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73D21D-6A3A-73F1-5639-9FD130DEF4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7B79CE3-36FA-6E03-235D-BF30C393B2C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9947943"/>
              </p:ext>
            </p:extLst>
          </p:nvPr>
        </p:nvGraphicFramePr>
        <p:xfrm>
          <a:off x="2374232" y="1798490"/>
          <a:ext cx="8904784" cy="41678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14000" imgH="2720520" progId="PBrush">
                  <p:embed/>
                </p:oleObj>
              </mc:Choice>
              <mc:Fallback>
                <p:oleObj name="Bitmap Image" r:id="rId3" imgW="5814000" imgH="27205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BB05646C-F632-9EDB-A020-7BD59C3C90A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4232" y="1798490"/>
                        <a:ext cx="8904784" cy="41678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415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52D1D-A97F-44DF-9700-1AB3C8F9C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795C58-A351-09B0-1F92-1A6954EF9CE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6F6867-1B1E-9DE3-6517-D2134C2D295F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Comparison of Cellular Mobile Network Technologies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6E8120-8705-6A36-2041-D9898730FD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52C729-084B-5A71-19A2-5E9BBD1E8C0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30D471-AD1E-3A3F-EAB1-BBBAF61287E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0E3D9B-BC72-B20D-640D-44D87F6BB5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4B7A373C-326E-FB26-6F0D-B5D18D478EC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8224015"/>
              </p:ext>
            </p:extLst>
          </p:nvPr>
        </p:nvGraphicFramePr>
        <p:xfrm>
          <a:off x="2486525" y="1822178"/>
          <a:ext cx="7721821" cy="41157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4762440" imgH="2537640" progId="PBrush">
                  <p:embed/>
                </p:oleObj>
              </mc:Choice>
              <mc:Fallback>
                <p:oleObj name="Bitmap Image" r:id="rId3" imgW="4762440" imgH="253764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9ADFB01D-6655-C72B-2318-1AC33CA5538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6525" y="1822178"/>
                        <a:ext cx="7721821" cy="41157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951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5504A9-0D70-4527-3FE5-308C46BEB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8692D8-5934-98DA-9A32-53DECBD79BF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24B857-9FF1-1265-D738-0DB7813F6499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LPWA - </a:t>
            </a:r>
            <a:r>
              <a:rPr lang="en-US" sz="2800" b="1" dirty="0" err="1">
                <a:latin typeface="Alexandria" charset="0"/>
                <a:cs typeface="Alexandria" charset="0"/>
              </a:rPr>
              <a:t>SigFox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9D7CF1-CAC2-86AC-9764-2B96A55E6F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171682-E905-E080-582C-784E2C687E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35689F-3E25-7088-46FA-40C04716176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791A5C-3918-0610-8D0F-34B9EA57C9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183CE263-1DC1-2CD9-C42F-1C3AFA39A10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1613881"/>
              </p:ext>
            </p:extLst>
          </p:nvPr>
        </p:nvGraphicFramePr>
        <p:xfrm>
          <a:off x="2521202" y="1958910"/>
          <a:ext cx="8209360" cy="39285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44600" imgH="2796480" progId="PBrush">
                  <p:embed/>
                </p:oleObj>
              </mc:Choice>
              <mc:Fallback>
                <p:oleObj name="Bitmap Image" r:id="rId3" imgW="5844600" imgH="27964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5EBC6153-A4D0-97E9-E3D3-A9285A1279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21202" y="1958910"/>
                        <a:ext cx="8209360" cy="39285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717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A9C69-9BD4-0450-F066-8F0E498E5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8AA8E0-A043-8228-08A6-D8A946A1460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64BE0C-5FED-0252-EADF-65F172D60473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LPWA - </a:t>
            </a:r>
            <a:r>
              <a:rPr lang="en-US" sz="2800" b="1" dirty="0" err="1">
                <a:latin typeface="Alexandria" charset="0"/>
                <a:cs typeface="Alexandria" charset="0"/>
              </a:rPr>
              <a:t>SigFox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F13522-2696-9E52-E9AC-40F5F0EE887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E787F7-47AF-E847-9A31-A25A8D8A5C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59982B-90B7-E8BC-DE10-5EF0EE23B53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DF53AD-D463-A744-922F-AAE90E393D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035288E2-D1A5-9DE9-D0A8-CF8B65DA2E9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21202" y="1958910"/>
          <a:ext cx="8209360" cy="39285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44600" imgH="2796480" progId="PBrush">
                  <p:embed/>
                </p:oleObj>
              </mc:Choice>
              <mc:Fallback>
                <p:oleObj name="Bitmap Image" r:id="rId3" imgW="5844600" imgH="2796480" progId="PBrush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183CE263-1DC1-2CD9-C42F-1C3AFA39A1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21202" y="1958910"/>
                        <a:ext cx="8209360" cy="39285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5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A0319-6324-2BD0-F9E3-933193734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134FB5-1FB6-8595-B9E0-0E732AD5C52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4A885E-4208-F469-BA88-4BBD1BDF84D3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LPWA - LoRa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AA9708-6734-0507-5D5E-684EF49080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B16C92-59ED-33A2-6202-C70CFF72FB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9C9B1F-D286-30AB-6EB1-62715D4BF32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6A7B34-C6B5-10C1-1F8A-23535F48B8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F5BD38C8-B38E-8768-383C-6CE59249C8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1417049"/>
              </p:ext>
            </p:extLst>
          </p:nvPr>
        </p:nvGraphicFramePr>
        <p:xfrm>
          <a:off x="2374232" y="1926826"/>
          <a:ext cx="8771729" cy="3936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6027480" imgH="2705040" progId="PBrush">
                  <p:embed/>
                </p:oleObj>
              </mc:Choice>
              <mc:Fallback>
                <p:oleObj name="Bitmap Image" r:id="rId3" imgW="6027480" imgH="270504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9799DF8E-19F4-0BE0-CE4E-8867F3166CC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4232" y="1926826"/>
                        <a:ext cx="8771729" cy="39365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555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02433-04C6-9A56-CE4D-0849C731E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6B327C-CD7B-3446-4B70-F614ED4F457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E64C8-1D2A-EC37-D030-1F5818787182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LPWA – NB-IoT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002279-EB49-EF1F-8ACB-A637B35F98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DFCB7C-D419-CA86-AB10-FCAB479D1BD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86841A-929E-287F-09FF-169E3D45BFC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57B12D-94C2-0781-3B21-AE7A76471C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3BF0454-B0A5-CA0B-D115-58E50E727C1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831795"/>
              </p:ext>
            </p:extLst>
          </p:nvPr>
        </p:nvGraphicFramePr>
        <p:xfrm>
          <a:off x="2470484" y="1786664"/>
          <a:ext cx="8719356" cy="41489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44600" imgH="2781360" progId="PBrush">
                  <p:embed/>
                </p:oleObj>
              </mc:Choice>
              <mc:Fallback>
                <p:oleObj name="Bitmap Image" r:id="rId3" imgW="5844600" imgH="27813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4D013533-8678-7D5F-D976-239E0200DEE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70484" y="1786664"/>
                        <a:ext cx="8719356" cy="41489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003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2BAE7-81BD-56D9-9618-9DA5A430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1FC818-8C94-98C9-19BA-829DC3C0159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364C74-D6AB-329E-44FF-DDE846034018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LPWA - </a:t>
            </a:r>
            <a:r>
              <a:rPr lang="en-US" sz="2800" b="1" dirty="0" err="1">
                <a:latin typeface="Alexandria" charset="0"/>
                <a:cs typeface="Alexandria" charset="0"/>
              </a:rPr>
              <a:t>eMTC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5147A4-AA99-2D63-B91B-C72A4B825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F986C2-8481-0351-4D40-718DA00D144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90B59A-23EF-9816-754A-66E498E017A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5E297C-EE37-A796-E62F-FFE69B6953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1F097F8C-79A8-6D3E-54E5-A597FD8CB9D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1606833"/>
              </p:ext>
            </p:extLst>
          </p:nvPr>
        </p:nvGraphicFramePr>
        <p:xfrm>
          <a:off x="2516163" y="1866874"/>
          <a:ext cx="8536847" cy="40205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05440" imgH="2781360" progId="PBrush">
                  <p:embed/>
                </p:oleObj>
              </mc:Choice>
              <mc:Fallback>
                <p:oleObj name="Bitmap Image" r:id="rId3" imgW="5905440" imgH="27813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A386E971-4329-FA7D-8D71-78EFABC1927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6163" y="1866874"/>
                        <a:ext cx="8536847" cy="40205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359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CBBA1-84A5-D697-A2C0-A4EEE771A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1AA7D5-B751-8A51-E36F-FD7310D5430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9B2DC4-9BC8-76FB-2C30-BFD7D3E6112F}"/>
              </a:ext>
            </a:extLst>
          </p:cNvPr>
          <p:cNvSpPr txBox="1"/>
          <p:nvPr/>
        </p:nvSpPr>
        <p:spPr>
          <a:xfrm>
            <a:off x="2384813" y="1083237"/>
            <a:ext cx="8892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Comparison of LPWA Technologies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5CE556-1A98-1823-5928-D1F0E8E6A45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88A7BA-FE5E-E261-1878-3A8FC1B1319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8C5050-0128-D0E6-861C-79818085F86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9491D-E601-F925-C466-BBA06D5D78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E788A854-3133-E377-2225-03271E7D98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461108"/>
              </p:ext>
            </p:extLst>
          </p:nvPr>
        </p:nvGraphicFramePr>
        <p:xfrm>
          <a:off x="2454441" y="1895097"/>
          <a:ext cx="7523748" cy="4019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006520" imgH="2674800" progId="PBrush">
                  <p:embed/>
                </p:oleObj>
              </mc:Choice>
              <mc:Fallback>
                <p:oleObj name="Bitmap Image" r:id="rId3" imgW="5006520" imgH="26748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EBED504F-F80D-4206-FFB6-A4BD649DA24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54441" y="1895097"/>
                        <a:ext cx="7523748" cy="40195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73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1E036-E9F4-8272-0B3F-603449DC4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9F26F6-15C3-9845-4CE3-6915906742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E66094-F8C2-3233-CEBB-693A1F38891C}"/>
              </a:ext>
            </a:extLst>
          </p:cNvPr>
          <p:cNvSpPr txBox="1"/>
          <p:nvPr/>
        </p:nvSpPr>
        <p:spPr>
          <a:xfrm>
            <a:off x="2384813" y="1083237"/>
            <a:ext cx="8892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Comparison of Wireless Communications Technologies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ADD486-C2B7-D82B-A34F-E83D2DCBD83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14E792-82FE-724F-7286-8218CFF84E5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298616-1B82-DD3E-40E6-90245180A59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94E42C-BB8A-4552-6ACF-C3DD58F777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1DB7659C-AD1A-6817-2BC3-AA055D2D012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7586678"/>
              </p:ext>
            </p:extLst>
          </p:nvPr>
        </p:nvGraphicFramePr>
        <p:xfrm>
          <a:off x="2486526" y="1825224"/>
          <a:ext cx="7912660" cy="41002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631120" imgH="2918520" progId="PBrush">
                  <p:embed/>
                </p:oleObj>
              </mc:Choice>
              <mc:Fallback>
                <p:oleObj name="Bitmap Image" r:id="rId3" imgW="5631120" imgH="29185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FCBA445E-149C-6AEE-AC1E-D9D9CF5364C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6526" y="1825224"/>
                        <a:ext cx="7912660" cy="41002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916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158</Words>
  <Application>Microsoft Office PowerPoint</Application>
  <PresentationFormat>Widescreen</PresentationFormat>
  <Paragraphs>52</Paragraphs>
  <Slides>15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Alexandria</vt:lpstr>
      <vt:lpstr>Arial</vt:lpstr>
      <vt:lpstr>Calibri</vt:lpstr>
      <vt:lpstr>Calibri Light</vt:lpstr>
      <vt:lpstr>Roboto Light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13</cp:revision>
  <dcterms:created xsi:type="dcterms:W3CDTF">2023-04-29T09:08:00Z</dcterms:created>
  <dcterms:modified xsi:type="dcterms:W3CDTF">2025-05-13T05:13:27Z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