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3"/>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80" d="100"/>
          <a:sy n="80" d="100"/>
        </p:scale>
        <p:origin x="-1445"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9474F91E-A8FA-4036-9BF4-113E38147488}" type="datetimeFigureOut">
              <a:rPr lang="ar-SA" smtClean="0"/>
              <a:t>21/01/1445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13BC23E7-990C-4014-BED2-651AF7283107}" type="slidenum">
              <a:rPr lang="ar-SA" smtClean="0"/>
              <a:t>‹#›</a:t>
            </a:fld>
            <a:endParaRPr lang="ar-SA"/>
          </a:p>
        </p:txBody>
      </p:sp>
    </p:spTree>
    <p:extLst>
      <p:ext uri="{BB962C8B-B14F-4D97-AF65-F5344CB8AC3E}">
        <p14:creationId xmlns:p14="http://schemas.microsoft.com/office/powerpoint/2010/main" val="324945842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60B5BA94-6ABD-44F8-B392-49E7BAC2A7C8}" type="slidenum">
              <a:rPr lang="ar-SA" smtClean="0"/>
              <a:t>3</a:t>
            </a:fld>
            <a:endParaRPr lang="ar-SA"/>
          </a:p>
        </p:txBody>
      </p:sp>
    </p:spTree>
    <p:extLst>
      <p:ext uri="{BB962C8B-B14F-4D97-AF65-F5344CB8AC3E}">
        <p14:creationId xmlns:p14="http://schemas.microsoft.com/office/powerpoint/2010/main" val="33111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a:endParaRPr lang="ar-SA" dirty="0"/>
          </a:p>
        </p:txBody>
      </p:sp>
      <p:sp>
        <p:nvSpPr>
          <p:cNvPr id="4" name="عنصر نائب لرقم الشريحة 3"/>
          <p:cNvSpPr>
            <a:spLocks noGrp="1"/>
          </p:cNvSpPr>
          <p:nvPr>
            <p:ph type="sldNum" sz="quarter" idx="10"/>
          </p:nvPr>
        </p:nvSpPr>
        <p:spPr/>
        <p:txBody>
          <a:bodyPr/>
          <a:lstStyle/>
          <a:p>
            <a:fld id="{5AF96E4B-C635-417D-958B-852725BEA22E}" type="slidenum">
              <a:rPr lang="ar-SA" smtClean="0"/>
              <a:t>17</a:t>
            </a:fld>
            <a:endParaRPr lang="ar-SA"/>
          </a:p>
        </p:txBody>
      </p:sp>
    </p:spTree>
    <p:extLst>
      <p:ext uri="{BB962C8B-B14F-4D97-AF65-F5344CB8AC3E}">
        <p14:creationId xmlns:p14="http://schemas.microsoft.com/office/powerpoint/2010/main" val="110460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6D924A68-A005-4521-98B2-B58D9B798363}" type="datetimeFigureOut">
              <a:rPr lang="ar-SA" smtClean="0"/>
              <a:t>21/01/1445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87257B19-B65D-407E-8A7E-F067E091FBD3}" type="slidenum">
              <a:rPr lang="ar-SA" smtClean="0"/>
              <a:t>‹#›</a:t>
            </a:fld>
            <a:endParaRPr lang="ar-SA"/>
          </a:p>
        </p:txBody>
      </p:sp>
    </p:spTree>
    <p:extLst>
      <p:ext uri="{BB962C8B-B14F-4D97-AF65-F5344CB8AC3E}">
        <p14:creationId xmlns:p14="http://schemas.microsoft.com/office/powerpoint/2010/main" val="2080347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6D924A68-A005-4521-98B2-B58D9B798363}" type="datetimeFigureOut">
              <a:rPr lang="ar-SA" smtClean="0"/>
              <a:t>21/01/1445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87257B19-B65D-407E-8A7E-F067E091FBD3}" type="slidenum">
              <a:rPr lang="ar-SA" smtClean="0"/>
              <a:t>‹#›</a:t>
            </a:fld>
            <a:endParaRPr lang="ar-SA"/>
          </a:p>
        </p:txBody>
      </p:sp>
    </p:spTree>
    <p:extLst>
      <p:ext uri="{BB962C8B-B14F-4D97-AF65-F5344CB8AC3E}">
        <p14:creationId xmlns:p14="http://schemas.microsoft.com/office/powerpoint/2010/main" val="3798298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6D924A68-A005-4521-98B2-B58D9B798363}" type="datetimeFigureOut">
              <a:rPr lang="ar-SA" smtClean="0"/>
              <a:t>21/01/1445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87257B19-B65D-407E-8A7E-F067E091FBD3}" type="slidenum">
              <a:rPr lang="ar-SA" smtClean="0"/>
              <a:t>‹#›</a:t>
            </a:fld>
            <a:endParaRPr lang="ar-SA"/>
          </a:p>
        </p:txBody>
      </p:sp>
    </p:spTree>
    <p:extLst>
      <p:ext uri="{BB962C8B-B14F-4D97-AF65-F5344CB8AC3E}">
        <p14:creationId xmlns:p14="http://schemas.microsoft.com/office/powerpoint/2010/main" val="3397995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6D924A68-A005-4521-98B2-B58D9B798363}" type="datetimeFigureOut">
              <a:rPr lang="ar-SA" smtClean="0"/>
              <a:t>21/01/1445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87257B19-B65D-407E-8A7E-F067E091FBD3}" type="slidenum">
              <a:rPr lang="ar-SA" smtClean="0"/>
              <a:t>‹#›</a:t>
            </a:fld>
            <a:endParaRPr lang="ar-SA"/>
          </a:p>
        </p:txBody>
      </p:sp>
    </p:spTree>
    <p:extLst>
      <p:ext uri="{BB962C8B-B14F-4D97-AF65-F5344CB8AC3E}">
        <p14:creationId xmlns:p14="http://schemas.microsoft.com/office/powerpoint/2010/main" val="626978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6D924A68-A005-4521-98B2-B58D9B798363}" type="datetimeFigureOut">
              <a:rPr lang="ar-SA" smtClean="0"/>
              <a:t>21/01/1445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87257B19-B65D-407E-8A7E-F067E091FBD3}" type="slidenum">
              <a:rPr lang="ar-SA" smtClean="0"/>
              <a:t>‹#›</a:t>
            </a:fld>
            <a:endParaRPr lang="ar-SA"/>
          </a:p>
        </p:txBody>
      </p:sp>
    </p:spTree>
    <p:extLst>
      <p:ext uri="{BB962C8B-B14F-4D97-AF65-F5344CB8AC3E}">
        <p14:creationId xmlns:p14="http://schemas.microsoft.com/office/powerpoint/2010/main" val="3144741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6D924A68-A005-4521-98B2-B58D9B798363}" type="datetimeFigureOut">
              <a:rPr lang="ar-SA" smtClean="0"/>
              <a:t>21/01/1445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87257B19-B65D-407E-8A7E-F067E091FBD3}" type="slidenum">
              <a:rPr lang="ar-SA" smtClean="0"/>
              <a:t>‹#›</a:t>
            </a:fld>
            <a:endParaRPr lang="ar-SA"/>
          </a:p>
        </p:txBody>
      </p:sp>
    </p:spTree>
    <p:extLst>
      <p:ext uri="{BB962C8B-B14F-4D97-AF65-F5344CB8AC3E}">
        <p14:creationId xmlns:p14="http://schemas.microsoft.com/office/powerpoint/2010/main" val="2557626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6D924A68-A005-4521-98B2-B58D9B798363}" type="datetimeFigureOut">
              <a:rPr lang="ar-SA" smtClean="0"/>
              <a:t>21/01/1445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87257B19-B65D-407E-8A7E-F067E091FBD3}" type="slidenum">
              <a:rPr lang="ar-SA" smtClean="0"/>
              <a:t>‹#›</a:t>
            </a:fld>
            <a:endParaRPr lang="ar-SA"/>
          </a:p>
        </p:txBody>
      </p:sp>
    </p:spTree>
    <p:extLst>
      <p:ext uri="{BB962C8B-B14F-4D97-AF65-F5344CB8AC3E}">
        <p14:creationId xmlns:p14="http://schemas.microsoft.com/office/powerpoint/2010/main" val="2233238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6D924A68-A005-4521-98B2-B58D9B798363}" type="datetimeFigureOut">
              <a:rPr lang="ar-SA" smtClean="0"/>
              <a:t>21/01/1445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87257B19-B65D-407E-8A7E-F067E091FBD3}" type="slidenum">
              <a:rPr lang="ar-SA" smtClean="0"/>
              <a:t>‹#›</a:t>
            </a:fld>
            <a:endParaRPr lang="ar-SA"/>
          </a:p>
        </p:txBody>
      </p:sp>
    </p:spTree>
    <p:extLst>
      <p:ext uri="{BB962C8B-B14F-4D97-AF65-F5344CB8AC3E}">
        <p14:creationId xmlns:p14="http://schemas.microsoft.com/office/powerpoint/2010/main" val="3460634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6D924A68-A005-4521-98B2-B58D9B798363}" type="datetimeFigureOut">
              <a:rPr lang="ar-SA" smtClean="0"/>
              <a:t>21/01/1445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87257B19-B65D-407E-8A7E-F067E091FBD3}" type="slidenum">
              <a:rPr lang="ar-SA" smtClean="0"/>
              <a:t>‹#›</a:t>
            </a:fld>
            <a:endParaRPr lang="ar-SA"/>
          </a:p>
        </p:txBody>
      </p:sp>
    </p:spTree>
    <p:extLst>
      <p:ext uri="{BB962C8B-B14F-4D97-AF65-F5344CB8AC3E}">
        <p14:creationId xmlns:p14="http://schemas.microsoft.com/office/powerpoint/2010/main" val="1824401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6D924A68-A005-4521-98B2-B58D9B798363}" type="datetimeFigureOut">
              <a:rPr lang="ar-SA" smtClean="0"/>
              <a:t>21/01/1445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87257B19-B65D-407E-8A7E-F067E091FBD3}" type="slidenum">
              <a:rPr lang="ar-SA" smtClean="0"/>
              <a:t>‹#›</a:t>
            </a:fld>
            <a:endParaRPr lang="ar-SA"/>
          </a:p>
        </p:txBody>
      </p:sp>
    </p:spTree>
    <p:extLst>
      <p:ext uri="{BB962C8B-B14F-4D97-AF65-F5344CB8AC3E}">
        <p14:creationId xmlns:p14="http://schemas.microsoft.com/office/powerpoint/2010/main" val="314743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6D924A68-A005-4521-98B2-B58D9B798363}" type="datetimeFigureOut">
              <a:rPr lang="ar-SA" smtClean="0"/>
              <a:t>21/01/1445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87257B19-B65D-407E-8A7E-F067E091FBD3}" type="slidenum">
              <a:rPr lang="ar-SA" smtClean="0"/>
              <a:t>‹#›</a:t>
            </a:fld>
            <a:endParaRPr lang="ar-SA"/>
          </a:p>
        </p:txBody>
      </p:sp>
    </p:spTree>
    <p:extLst>
      <p:ext uri="{BB962C8B-B14F-4D97-AF65-F5344CB8AC3E}">
        <p14:creationId xmlns:p14="http://schemas.microsoft.com/office/powerpoint/2010/main" val="1577997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6D924A68-A005-4521-98B2-B58D9B798363}" type="datetimeFigureOut">
              <a:rPr lang="ar-SA" smtClean="0"/>
              <a:t>21/01/1445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87257B19-B65D-407E-8A7E-F067E091FBD3}" type="slidenum">
              <a:rPr lang="ar-SA" smtClean="0"/>
              <a:t>‹#›</a:t>
            </a:fld>
            <a:endParaRPr lang="ar-SA"/>
          </a:p>
        </p:txBody>
      </p:sp>
    </p:spTree>
    <p:extLst>
      <p:ext uri="{BB962C8B-B14F-4D97-AF65-F5344CB8AC3E}">
        <p14:creationId xmlns:p14="http://schemas.microsoft.com/office/powerpoint/2010/main" val="11496546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4.png"/><Relationship Id="rId8" Type="http://schemas.openxmlformats.org/officeDocument/2006/relationships/image" Target="../media/image5.svg"/><Relationship Id="rId12"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11" Type="http://schemas.openxmlformats.org/officeDocument/2006/relationships/image" Target="../media/image2.png"/><Relationship Id="rId10"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5.png"/><Relationship Id="rId10" Type="http://schemas.openxmlformats.org/officeDocument/2006/relationships/image" Target="../media/image8.svg"/><Relationship Id="rId9"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11" Type="http://schemas.openxmlformats.org/officeDocument/2006/relationships/image" Target="../media/image7.png"/><Relationship Id="rId10" Type="http://schemas.openxmlformats.org/officeDocument/2006/relationships/image" Target="../media/image8.svg"/><Relationship Id="rId4" Type="http://schemas.openxmlformats.org/officeDocument/2006/relationships/image" Target="../media/image4.png"/><Relationship Id="rId9"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8.png"/><Relationship Id="rId10" Type="http://schemas.openxmlformats.org/officeDocument/2006/relationships/image" Target="../media/image8.svg"/><Relationship Id="rId9"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9.png"/><Relationship Id="rId10" Type="http://schemas.openxmlformats.org/officeDocument/2006/relationships/image" Target="../media/image8.svg"/><Relationship Id="rId9" Type="http://schemas.openxmlformats.org/officeDocument/2006/relationships/image" Target="../media/image1.pn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0.png"/><Relationship Id="rId10" Type="http://schemas.openxmlformats.org/officeDocument/2006/relationships/image" Target="../media/image8.svg"/><Relationship Id="rId9"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1.png"/><Relationship Id="rId10" Type="http://schemas.openxmlformats.org/officeDocument/2006/relationships/image" Target="../media/image8.svg"/><Relationship Id="rId9"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1.png"/><Relationship Id="rId10" Type="http://schemas.openxmlformats.org/officeDocument/2006/relationships/image" Target="../media/image8.svg"/><Relationship Id="rId9"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2.png"/><Relationship Id="rId10" Type="http://schemas.openxmlformats.org/officeDocument/2006/relationships/image" Target="../media/image8.svg"/><Relationship Id="rId9"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2.png"/><Relationship Id="rId10" Type="http://schemas.openxmlformats.org/officeDocument/2006/relationships/image" Target="../media/image8.svg"/><Relationship Id="rId9" Type="http://schemas.openxmlformats.org/officeDocument/2006/relationships/image" Target="../media/image1.png"/></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2.png"/><Relationship Id="rId10" Type="http://schemas.openxmlformats.org/officeDocument/2006/relationships/image" Target="../media/image8.svg"/><Relationship Id="rId9" Type="http://schemas.openxmlformats.org/officeDocument/2006/relationships/image" Target="../media/image1.png"/></Relationships>
</file>

<file path=ppt/slides/_rels/slide1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4.png"/><Relationship Id="rId10" Type="http://schemas.openxmlformats.org/officeDocument/2006/relationships/image" Target="../media/image8.svg"/></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4.png"/><Relationship Id="rId10" Type="http://schemas.openxmlformats.org/officeDocument/2006/relationships/image" Target="../media/image8.svg"/><Relationship Id="rId9" Type="http://schemas.openxmlformats.org/officeDocument/2006/relationships/image" Target="../media/image1.png"/></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5.png"/><Relationship Id="rId10" Type="http://schemas.openxmlformats.org/officeDocument/2006/relationships/image" Target="../media/image8.svg"/><Relationship Id="rId9" Type="http://schemas.openxmlformats.org/officeDocument/2006/relationships/image" Target="../media/image1.pn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6.png"/><Relationship Id="rId10" Type="http://schemas.openxmlformats.org/officeDocument/2006/relationships/image" Target="../media/image8.svg"/><Relationship Id="rId9" Type="http://schemas.openxmlformats.org/officeDocument/2006/relationships/image" Target="../media/image1.pn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6.png"/><Relationship Id="rId10" Type="http://schemas.openxmlformats.org/officeDocument/2006/relationships/image" Target="../media/image8.svg"/><Relationship Id="rId9" Type="http://schemas.openxmlformats.org/officeDocument/2006/relationships/image" Target="../media/image1.png"/></Relationships>
</file>

<file path=ppt/slides/_rels/slide1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11" Type="http://schemas.openxmlformats.org/officeDocument/2006/relationships/image" Target="../media/image16.png"/><Relationship Id="rId10" Type="http://schemas.openxmlformats.org/officeDocument/2006/relationships/image" Target="../media/image8.svg"/><Relationship Id="rId4" Type="http://schemas.openxmlformats.org/officeDocument/2006/relationships/image" Target="../media/image4.png"/><Relationship Id="rId9" Type="http://schemas.openxmlformats.org/officeDocument/2006/relationships/image" Target="../media/image1.pn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7.png"/><Relationship Id="rId10" Type="http://schemas.openxmlformats.org/officeDocument/2006/relationships/image" Target="../media/image8.svg"/><Relationship Id="rId9" Type="http://schemas.openxmlformats.org/officeDocument/2006/relationships/image" Target="../media/image1.pn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7.png"/><Relationship Id="rId10" Type="http://schemas.openxmlformats.org/officeDocument/2006/relationships/image" Target="../media/image8.svg"/><Relationship Id="rId9" Type="http://schemas.openxmlformats.org/officeDocument/2006/relationships/image" Target="../media/image1.png"/></Relationships>
</file>

<file path=ppt/slides/_rels/slide2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7.png"/><Relationship Id="rId10" Type="http://schemas.openxmlformats.org/officeDocument/2006/relationships/image" Target="../media/image8.svg"/><Relationship Id="rId9" Type="http://schemas.openxmlformats.org/officeDocument/2006/relationships/image" Target="../media/image1.png"/></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8.png"/><Relationship Id="rId10" Type="http://schemas.openxmlformats.org/officeDocument/2006/relationships/image" Target="../media/image8.svg"/><Relationship Id="rId9" Type="http://schemas.openxmlformats.org/officeDocument/2006/relationships/image" Target="../media/image1.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8.png"/><Relationship Id="rId10" Type="http://schemas.openxmlformats.org/officeDocument/2006/relationships/image" Target="../media/image8.svg"/><Relationship Id="rId9" Type="http://schemas.openxmlformats.org/officeDocument/2006/relationships/image" Target="../media/image1.png"/></Relationships>
</file>

<file path=ppt/slides/_rels/slide2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4.png"/><Relationship Id="rId10" Type="http://schemas.openxmlformats.org/officeDocument/2006/relationships/image" Target="../media/image8.sv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0.png"/><Relationship Id="rId10" Type="http://schemas.openxmlformats.org/officeDocument/2006/relationships/image" Target="../media/image8.svg"/><Relationship Id="rId9" Type="http://schemas.openxmlformats.org/officeDocument/2006/relationships/image" Target="../media/image1.png"/></Relationships>
</file>

<file path=ppt/slides/_rels/slide2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1.png"/><Relationship Id="rId10" Type="http://schemas.openxmlformats.org/officeDocument/2006/relationships/image" Target="../media/image8.svg"/><Relationship Id="rId9" Type="http://schemas.openxmlformats.org/officeDocument/2006/relationships/image" Target="../media/image1.png"/></Relationships>
</file>

<file path=ppt/slides/_rels/slide2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2.png"/><Relationship Id="rId10" Type="http://schemas.openxmlformats.org/officeDocument/2006/relationships/image" Target="../media/image8.svg"/><Relationship Id="rId9" Type="http://schemas.openxmlformats.org/officeDocument/2006/relationships/image" Target="../media/image1.png"/></Relationships>
</file>

<file path=ppt/slides/_rels/slide2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1.png"/></Relationships>
</file>

<file path=ppt/slides/_rels/slide2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1.png"/></Relationships>
</file>

<file path=ppt/slides/_rels/slide2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4.png"/><Relationship Id="rId10" Type="http://schemas.openxmlformats.org/officeDocument/2006/relationships/image" Target="../media/image8.svg"/><Relationship Id="rId9" Type="http://schemas.openxmlformats.org/officeDocument/2006/relationships/image" Target="../media/image1.png"/></Relationships>
</file>

<file path=ppt/slides/_rels/slide3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4.png"/><Relationship Id="rId10" Type="http://schemas.openxmlformats.org/officeDocument/2006/relationships/image" Target="../media/image8.svg"/><Relationship Id="rId9" Type="http://schemas.openxmlformats.org/officeDocument/2006/relationships/image" Target="../media/image1.png"/></Relationships>
</file>

<file path=ppt/slides/_rels/slide3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5.png"/><Relationship Id="rId10" Type="http://schemas.openxmlformats.org/officeDocument/2006/relationships/image" Target="../media/image8.svg"/><Relationship Id="rId9"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48">
            <a:extLst>
              <a:ext uri="{FF2B5EF4-FFF2-40B4-BE49-F238E27FC236}">
                <a16:creationId xmlns="" xmlns:a16="http://schemas.microsoft.com/office/drawing/2014/main" id="{6D34B332-A224-F9C2-4FCE-5377D8EB46DF}"/>
              </a:ext>
            </a:extLst>
          </p:cNvPr>
          <p:cNvPicPr>
            <a:picLocks noChangeAspect="1"/>
          </p:cNvPicPr>
          <p:nvPr/>
        </p:nvPicPr>
        <p:blipFill>
          <a:blip r:embed="rId2">
            <a:extLst>
              <a:ext uri="{96DAC541-7B7A-43D3-8B79-37D633B846F1}">
                <asvg:svgBlip xmlns="" xmlns:asvg="http://schemas.microsoft.com/office/drawing/2016/SVG/main" r:embed="rId10"/>
              </a:ext>
            </a:extLst>
          </a:blip>
          <a:stretch>
            <a:fillRect/>
          </a:stretch>
        </p:blipFill>
        <p:spPr>
          <a:xfrm>
            <a:off x="7092280" y="6310588"/>
            <a:ext cx="1879649" cy="309233"/>
          </a:xfrm>
          <a:prstGeom prst="rect">
            <a:avLst/>
          </a:prstGeom>
        </p:spPr>
      </p:pic>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174" y="975789"/>
            <a:ext cx="4771547" cy="5857005"/>
          </a:xfrm>
          <a:prstGeom prst="rect">
            <a:avLst/>
          </a:prstGeom>
          <a:noFill/>
          <a:ln>
            <a:noFill/>
          </a:ln>
          <a:effectLst>
            <a:glow>
              <a:schemeClr val="accent1">
                <a:alpha val="0"/>
              </a:schemeClr>
            </a:glow>
            <a:outerShdw dist="35921" dir="2700000" algn="ctr" rotWithShape="0">
              <a:schemeClr val="bg2"/>
            </a:outerShdw>
            <a:softEdge rad="533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9"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0"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29">
            <a:extLst>
              <a:ext uri="{FF2B5EF4-FFF2-40B4-BE49-F238E27FC236}">
                <a16:creationId xmlns="" xmlns:a16="http://schemas.microsoft.com/office/drawing/2014/main" id="{1BBD67B8-DB49-942C-018D-7F74C671F260}"/>
              </a:ext>
            </a:extLst>
          </p:cNvPr>
          <p:cNvSpPr txBox="1"/>
          <p:nvPr/>
        </p:nvSpPr>
        <p:spPr>
          <a:xfrm>
            <a:off x="4779065" y="2976375"/>
            <a:ext cx="3664847" cy="400110"/>
          </a:xfrm>
          <a:prstGeom prst="rect">
            <a:avLst/>
          </a:prstGeom>
          <a:noFill/>
        </p:spPr>
        <p:txBody>
          <a:bodyPr wrap="square" rtlCol="0">
            <a:spAutoFit/>
          </a:bodyPr>
          <a:lstStyle/>
          <a:p>
            <a:pPr algn="ctr"/>
            <a:r>
              <a:rPr lang="en-US" sz="2000" b="1" dirty="0">
                <a:solidFill>
                  <a:srgbClr val="C00000"/>
                </a:solidFill>
                <a:cs typeface="Tajawal Medium" panose="00000600000000000000" pitchFamily="2" charset="-78"/>
              </a:rPr>
              <a:t>Prepared </a:t>
            </a:r>
            <a:r>
              <a:rPr lang="en-US" sz="2000" b="1" dirty="0" smtClean="0">
                <a:solidFill>
                  <a:srgbClr val="C00000"/>
                </a:solidFill>
                <a:cs typeface="Tajawal Medium" panose="00000600000000000000" pitchFamily="2" charset="-78"/>
              </a:rPr>
              <a:t>by Mrs</a:t>
            </a:r>
            <a:r>
              <a:rPr lang="en-US" sz="2000" b="1" dirty="0">
                <a:solidFill>
                  <a:srgbClr val="C00000"/>
                </a:solidFill>
                <a:cs typeface="Tajawal Medium" panose="00000600000000000000" pitchFamily="2" charset="-78"/>
              </a:rPr>
              <a:t>.</a:t>
            </a:r>
            <a:r>
              <a:rPr lang="en-US" sz="2000" b="1" dirty="0" smtClean="0">
                <a:solidFill>
                  <a:srgbClr val="C00000"/>
                </a:solidFill>
                <a:cs typeface="Tajawal Medium" panose="00000600000000000000" pitchFamily="2" charset="-78"/>
              </a:rPr>
              <a:t> Deena Ibrahim</a:t>
            </a:r>
            <a:endParaRPr lang="en-US" sz="2000" b="1" dirty="0">
              <a:solidFill>
                <a:srgbClr val="C00000"/>
              </a:solidFill>
              <a:cs typeface="Tajawal Medium" panose="00000600000000000000" pitchFamily="2" charset="-78"/>
            </a:endParaRPr>
          </a:p>
        </p:txBody>
      </p:sp>
      <p:sp>
        <p:nvSpPr>
          <p:cNvPr id="13" name="Rectangle: Rounded Corners 33">
            <a:extLst>
              <a:ext uri="{FF2B5EF4-FFF2-40B4-BE49-F238E27FC236}">
                <a16:creationId xmlns="" xmlns:a16="http://schemas.microsoft.com/office/drawing/2014/main" id="{15C30772-0DD8-7BE1-E943-20DE696CFBEA}"/>
              </a:ext>
            </a:extLst>
          </p:cNvPr>
          <p:cNvSpPr/>
          <p:nvPr/>
        </p:nvSpPr>
        <p:spPr>
          <a:xfrm>
            <a:off x="4752373" y="4509120"/>
            <a:ext cx="4176464" cy="1309391"/>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accent1">
                    <a:lumMod val="75000"/>
                  </a:schemeClr>
                </a:solidFill>
              </a:rPr>
              <a:t>Lecture 9</a:t>
            </a:r>
            <a:endParaRPr lang="en-US" sz="2800" b="1" dirty="0">
              <a:solidFill>
                <a:srgbClr val="FF0000"/>
              </a:solidFill>
            </a:endParaRPr>
          </a:p>
          <a:p>
            <a:pPr algn="ctr"/>
            <a:r>
              <a:rPr lang="en-US" sz="2000" b="1" dirty="0" smtClean="0">
                <a:solidFill>
                  <a:srgbClr val="C00000"/>
                </a:solidFill>
              </a:rPr>
              <a:t>Solving Project Problems</a:t>
            </a:r>
            <a:endParaRPr lang="en-US" sz="2000" b="1" dirty="0">
              <a:solidFill>
                <a:srgbClr val="C00000"/>
              </a:solidFill>
              <a:cs typeface="Tajawal Medium" panose="00000600000000000000" pitchFamily="2" charset="-78"/>
            </a:endParaRPr>
          </a:p>
        </p:txBody>
      </p:sp>
      <p:pic>
        <p:nvPicPr>
          <p:cNvPr id="14" name="Picture 32">
            <a:extLst>
              <a:ext uri="{FF2B5EF4-FFF2-40B4-BE49-F238E27FC236}">
                <a16:creationId xmlns="" xmlns:a16="http://schemas.microsoft.com/office/drawing/2014/main" id="{7B1083B8-7F24-C9AF-FA88-CAB8BE99D406}"/>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15" name="Parallelogram 34">
            <a:extLst>
              <a:ext uri="{FF2B5EF4-FFF2-40B4-BE49-F238E27FC236}">
                <a16:creationId xmlns="" xmlns:a16="http://schemas.microsoft.com/office/drawing/2014/main" id="{F07AC106-4C88-A6D7-90B1-96971027FAFA}"/>
              </a:ext>
            </a:extLst>
          </p:cNvPr>
          <p:cNvSpPr/>
          <p:nvPr/>
        </p:nvSpPr>
        <p:spPr>
          <a:xfrm rot="4043456">
            <a:off x="-1646811" y="4328541"/>
            <a:ext cx="5356891" cy="45719"/>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Triangle 28">
            <a:extLst>
              <a:ext uri="{FF2B5EF4-FFF2-40B4-BE49-F238E27FC236}">
                <a16:creationId xmlns="" xmlns:a16="http://schemas.microsoft.com/office/drawing/2014/main"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45">
            <a:extLst>
              <a:ext uri="{FF2B5EF4-FFF2-40B4-BE49-F238E27FC236}">
                <a16:creationId xmlns="" xmlns:a16="http://schemas.microsoft.com/office/drawing/2014/main" id="{FA59789B-D841-DB76-25B9-1348B202C2B5}"/>
              </a:ext>
            </a:extLst>
          </p:cNvPr>
          <p:cNvSpPr txBox="1"/>
          <p:nvPr/>
        </p:nvSpPr>
        <p:spPr>
          <a:xfrm>
            <a:off x="5982763" y="2491138"/>
            <a:ext cx="1098378" cy="400110"/>
          </a:xfrm>
          <a:prstGeom prst="rect">
            <a:avLst/>
          </a:prstGeom>
          <a:noFill/>
        </p:spPr>
        <p:txBody>
          <a:bodyPr wrap="none" rtlCol="0">
            <a:spAutoFit/>
          </a:bodyPr>
          <a:lstStyle/>
          <a:p>
            <a:r>
              <a:rPr lang="en-US" sz="2000" b="1" dirty="0" smtClean="0">
                <a:solidFill>
                  <a:srgbClr val="00B0F0"/>
                </a:solidFill>
              </a:rPr>
              <a:t>PMG421</a:t>
            </a:r>
            <a:endParaRPr lang="en-US" sz="2000" b="1" dirty="0">
              <a:solidFill>
                <a:srgbClr val="00B0F0"/>
              </a:solidFill>
              <a:latin typeface="Tajawal Medium" panose="00000600000000000000" pitchFamily="2" charset="-78"/>
              <a:cs typeface="Tajawal Medium" panose="00000600000000000000" pitchFamily="2" charset="-78"/>
            </a:endParaRPr>
          </a:p>
        </p:txBody>
      </p:sp>
      <p:pic>
        <p:nvPicPr>
          <p:cNvPr id="18" name="Graphic 46">
            <a:extLst>
              <a:ext uri="{FF2B5EF4-FFF2-40B4-BE49-F238E27FC236}">
                <a16:creationId xmlns="" xmlns:a16="http://schemas.microsoft.com/office/drawing/2014/main" id="{D4AF3B79-7C62-249A-6AAB-EA6585FAC59E}"/>
              </a:ext>
            </a:extLst>
          </p:cNvPr>
          <p:cNvPicPr>
            <a:picLocks noChangeAspect="1"/>
          </p:cNvPicPr>
          <p:nvPr/>
        </p:nvPicPr>
        <p:blipFill>
          <a:blip r:embed="rId1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p:spPr>
      </p:pic>
      <p:sp>
        <p:nvSpPr>
          <p:cNvPr id="19" name="مستطيل 18"/>
          <p:cNvSpPr/>
          <p:nvPr/>
        </p:nvSpPr>
        <p:spPr>
          <a:xfrm>
            <a:off x="3308055" y="1604258"/>
            <a:ext cx="5682518" cy="523220"/>
          </a:xfrm>
          <a:prstGeom prst="rect">
            <a:avLst/>
          </a:prstGeom>
        </p:spPr>
        <p:txBody>
          <a:bodyPr wrap="none">
            <a:spAutoFit/>
          </a:bodyPr>
          <a:lstStyle/>
          <a:p>
            <a:r>
              <a:rPr lang="en-US" sz="2800" b="1" dirty="0" smtClean="0">
                <a:solidFill>
                  <a:srgbClr val="00B0F0"/>
                </a:solidFill>
              </a:rPr>
              <a:t>Organizational </a:t>
            </a:r>
            <a:r>
              <a:rPr lang="en-US" sz="2800" b="1" dirty="0">
                <a:solidFill>
                  <a:srgbClr val="00B0F0"/>
                </a:solidFill>
              </a:rPr>
              <a:t>Behavior and Projects</a:t>
            </a:r>
            <a:endParaRPr lang="ar-SA" sz="2800" b="1" dirty="0">
              <a:solidFill>
                <a:srgbClr val="00B0F0"/>
              </a:solidFill>
            </a:endParaRPr>
          </a:p>
        </p:txBody>
      </p:sp>
      <p:sp>
        <p:nvSpPr>
          <p:cNvPr id="20"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082866"/>
      </p:ext>
    </p:extLst>
  </p:cSld>
  <p:clrMapOvr>
    <a:masterClrMapping/>
  </p:clrMapOvr>
  <mc:AlternateContent xmlns:mc="http://schemas.openxmlformats.org/markup-compatibility/2006" xmlns:p14="http://schemas.microsoft.com/office/powerpoint/2010/main">
    <mc:Choice Requires="p14">
      <p:transition spd="slow" p14:dur="2000" advTm="50049"/>
    </mc:Choice>
    <mc:Fallback xmlns="">
      <p:transition spd="slow" advTm="5004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graphicFrame>
        <p:nvGraphicFramePr>
          <p:cNvPr id="11" name="جدول 10"/>
          <p:cNvGraphicFramePr>
            <a:graphicFrameLocks noGrp="1"/>
          </p:cNvGraphicFramePr>
          <p:nvPr>
            <p:extLst>
              <p:ext uri="{D42A27DB-BD31-4B8C-83A1-F6EECF244321}">
                <p14:modId xmlns:p14="http://schemas.microsoft.com/office/powerpoint/2010/main" val="2374230201"/>
              </p:ext>
            </p:extLst>
          </p:nvPr>
        </p:nvGraphicFramePr>
        <p:xfrm>
          <a:off x="393701" y="2420888"/>
          <a:ext cx="4034284" cy="2628631"/>
        </p:xfrm>
        <a:graphic>
          <a:graphicData uri="http://schemas.openxmlformats.org/drawingml/2006/table">
            <a:tbl>
              <a:tblPr rtl="1" firstRow="1" bandRow="1">
                <a:tableStyleId>{5C22544A-7EE6-4342-B048-85BDC9FD1C3A}</a:tableStyleId>
              </a:tblPr>
              <a:tblGrid>
                <a:gridCol w="4034284"/>
              </a:tblGrid>
              <a:tr h="48982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kern="1200" dirty="0" smtClean="0">
                          <a:solidFill>
                            <a:srgbClr val="C00000"/>
                          </a:solidFill>
                          <a:latin typeface="+mn-lt"/>
                          <a:ea typeface="+mn-ea"/>
                          <a:cs typeface="+mn-cs"/>
                        </a:rPr>
                        <a:t>1- Tools for Solving Problems</a:t>
                      </a:r>
                    </a:p>
                  </a:txBody>
                  <a:tcPr>
                    <a:solidFill>
                      <a:schemeClr val="accent3">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1.1 Force Field Analysis.</a:t>
                      </a:r>
                    </a:p>
                    <a:p>
                      <a:pPr marL="0" marR="0" indent="0" algn="l" defTabSz="914400" rtl="0" eaLnBrk="1" fontAlgn="auto" latinLnBrk="0" hangingPunct="1">
                        <a:lnSpc>
                          <a:spcPct val="100000"/>
                        </a:lnSpc>
                        <a:spcBef>
                          <a:spcPts val="0"/>
                        </a:spcBef>
                        <a:spcAft>
                          <a:spcPts val="0"/>
                        </a:spcAft>
                        <a:buClrTx/>
                        <a:buSzTx/>
                        <a:buFontTx/>
                        <a:buNone/>
                        <a:tabLst/>
                        <a:defRPr/>
                      </a:pPr>
                      <a:r>
                        <a:rPr lang="en-US" sz="2000" kern="1200" dirty="0" smtClean="0">
                          <a:solidFill>
                            <a:schemeClr val="dk1"/>
                          </a:solidFill>
                          <a:latin typeface="+mn-lt"/>
                          <a:ea typeface="+mn-ea"/>
                          <a:cs typeface="+mn-cs"/>
                        </a:rPr>
                        <a:t>2.1 </a:t>
                      </a:r>
                      <a:r>
                        <a:rPr lang="en-US" sz="2000" dirty="0" smtClean="0"/>
                        <a:t>Brainstorming.</a:t>
                      </a:r>
                    </a:p>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3.1 Affinity Diagrams.</a:t>
                      </a:r>
                    </a:p>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4.1 Nominal Group Technique and </a:t>
                      </a:r>
                      <a:r>
                        <a:rPr lang="en-US" sz="2000" dirty="0" err="1" smtClean="0"/>
                        <a:t>Multivoting</a:t>
                      </a:r>
                      <a:r>
                        <a:rPr lang="en-US" sz="2000" dirty="0" smtClean="0"/>
                        <a:t>.</a:t>
                      </a:r>
                    </a:p>
                  </a:txBody>
                  <a:tcPr>
                    <a:solidFill>
                      <a:schemeClr val="accent6">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C00000"/>
                          </a:solidFill>
                        </a:rPr>
                        <a:t>2.  Summary.</a:t>
                      </a:r>
                      <a:endParaRPr lang="ar-SA" sz="2000" b="1" dirty="0" smtClean="0">
                        <a:solidFill>
                          <a:srgbClr val="C00000"/>
                        </a:solidFill>
                      </a:endParaRPr>
                    </a:p>
                  </a:txBody>
                  <a:tcPr>
                    <a:solidFill>
                      <a:schemeClr val="accent3">
                        <a:lumMod val="40000"/>
                        <a:lumOff val="60000"/>
                      </a:schemeClr>
                    </a:solidFill>
                  </a:tcPr>
                </a:tc>
              </a:tr>
            </a:tbl>
          </a:graphicData>
        </a:graphic>
      </p:graphicFrame>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35696" y="1100667"/>
            <a:ext cx="5904656"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572000" y="2487935"/>
            <a:ext cx="4370697" cy="2500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4201845"/>
      </p:ext>
    </p:extLst>
  </p:cSld>
  <p:clrMapOvr>
    <a:masterClrMapping/>
  </p:clrMapOvr>
  <mc:AlternateContent xmlns:mc="http://schemas.openxmlformats.org/markup-compatibility/2006" xmlns:p14="http://schemas.microsoft.com/office/powerpoint/2010/main">
    <mc:Choice Requires="p14">
      <p:transition spd="slow" p14:dur="2000" advTm="65704"/>
    </mc:Choice>
    <mc:Fallback xmlns="">
      <p:transition spd="slow" advTm="6570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10" name="مستطيل 9"/>
          <p:cNvSpPr/>
          <p:nvPr/>
        </p:nvSpPr>
        <p:spPr>
          <a:xfrm>
            <a:off x="467544" y="1311871"/>
            <a:ext cx="2309478" cy="584775"/>
          </a:xfrm>
          <a:prstGeom prst="rect">
            <a:avLst/>
          </a:prstGeom>
        </p:spPr>
        <p:txBody>
          <a:bodyPr wrap="none">
            <a:spAutoFit/>
          </a:bodyPr>
          <a:lstStyle/>
          <a:p>
            <a:r>
              <a:rPr lang="en-US" sz="3200" b="1" dirty="0" smtClean="0">
                <a:solidFill>
                  <a:srgbClr val="C00000"/>
                </a:solidFill>
              </a:rPr>
              <a:t>Introduction</a:t>
            </a:r>
            <a:endParaRPr lang="ar-SA" sz="3200" b="1" dirty="0">
              <a:solidFill>
                <a:srgbClr val="C00000"/>
              </a:solidFill>
            </a:endParaRPr>
          </a:p>
        </p:txBody>
      </p:sp>
      <p:sp>
        <p:nvSpPr>
          <p:cNvPr id="6" name="مستطيل 5"/>
          <p:cNvSpPr/>
          <p:nvPr/>
        </p:nvSpPr>
        <p:spPr>
          <a:xfrm>
            <a:off x="491022" y="2132856"/>
            <a:ext cx="3288890" cy="2862322"/>
          </a:xfrm>
          <a:prstGeom prst="rect">
            <a:avLst/>
          </a:prstGeom>
        </p:spPr>
        <p:txBody>
          <a:bodyPr wrap="square">
            <a:spAutoFit/>
          </a:bodyPr>
          <a:lstStyle/>
          <a:p>
            <a:pPr algn="l" rtl="0"/>
            <a:r>
              <a:rPr lang="en-US" dirty="0" smtClean="0"/>
              <a:t>Collecting data, understanding and analyzing data, and processes are important. They are important as preparatory steps for taking action. These steps alone do not guarantee quality. Eventually, a project manager must do something. Much guidance exists regarding action. </a:t>
            </a:r>
            <a:endParaRPr lang="ar-SA" dirty="0"/>
          </a:p>
        </p:txBody>
      </p:sp>
      <p:pic>
        <p:nvPicPr>
          <p:cNvPr id="205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91470" y="1562100"/>
            <a:ext cx="4176713" cy="3848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7832597"/>
      </p:ext>
    </p:extLst>
  </p:cSld>
  <p:clrMapOvr>
    <a:masterClrMapping/>
  </p:clrMapOvr>
  <mc:AlternateContent xmlns:mc="http://schemas.openxmlformats.org/markup-compatibility/2006" xmlns:p14="http://schemas.microsoft.com/office/powerpoint/2010/main">
    <mc:Choice Requires="p14">
      <p:transition spd="slow" p14:dur="2000" advTm="89141"/>
    </mc:Choice>
    <mc:Fallback xmlns="">
      <p:transition spd="slow" advTm="8914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8" name="مستطيل 7"/>
          <p:cNvSpPr/>
          <p:nvPr/>
        </p:nvSpPr>
        <p:spPr>
          <a:xfrm>
            <a:off x="2771362" y="1156102"/>
            <a:ext cx="3535135" cy="461665"/>
          </a:xfrm>
          <a:prstGeom prst="rect">
            <a:avLst/>
          </a:prstGeom>
        </p:spPr>
        <p:txBody>
          <a:bodyPr wrap="none">
            <a:spAutoFit/>
          </a:bodyPr>
          <a:lstStyle/>
          <a:p>
            <a:r>
              <a:rPr lang="en-US" sz="2400" b="1" dirty="0" smtClean="0">
                <a:solidFill>
                  <a:srgbClr val="C00000"/>
                </a:solidFill>
              </a:rPr>
              <a:t>Tools for Solving Problems</a:t>
            </a:r>
            <a:endParaRPr lang="ar-SA" sz="2400" b="1" dirty="0">
              <a:solidFill>
                <a:srgbClr val="C00000"/>
              </a:solidFill>
            </a:endParaRPr>
          </a:p>
        </p:txBody>
      </p:sp>
      <p:sp>
        <p:nvSpPr>
          <p:cNvPr id="7" name="مستطيل 6"/>
          <p:cNvSpPr/>
          <p:nvPr/>
        </p:nvSpPr>
        <p:spPr>
          <a:xfrm>
            <a:off x="539552" y="2132856"/>
            <a:ext cx="3096344" cy="2862322"/>
          </a:xfrm>
          <a:prstGeom prst="rect">
            <a:avLst/>
          </a:prstGeom>
        </p:spPr>
        <p:txBody>
          <a:bodyPr wrap="square">
            <a:spAutoFit/>
          </a:bodyPr>
          <a:lstStyle/>
          <a:p>
            <a:pPr algn="l" rtl="0"/>
            <a:r>
              <a:rPr lang="en-US" b="1" dirty="0" smtClean="0">
                <a:solidFill>
                  <a:srgbClr val="FF0000"/>
                </a:solidFill>
              </a:rPr>
              <a:t>Four quality tools help a project manager determine the right action</a:t>
            </a:r>
            <a:r>
              <a:rPr lang="en-US" dirty="0" smtClean="0"/>
              <a:t>. Taken together, these tools constitute a progressive set that supports understanding of the organizational environment and supports generating, organizing, and prioritizing actions.</a:t>
            </a:r>
            <a:endParaRPr lang="ar-SA" dirty="0"/>
          </a:p>
        </p:txBody>
      </p:sp>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707904" y="1844824"/>
            <a:ext cx="5006975" cy="29956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6957705"/>
      </p:ext>
    </p:extLst>
  </p:cSld>
  <p:clrMapOvr>
    <a:masterClrMapping/>
  </p:clrMapOvr>
  <mc:AlternateContent xmlns:mc="http://schemas.openxmlformats.org/markup-compatibility/2006" xmlns:p14="http://schemas.microsoft.com/office/powerpoint/2010/main">
    <mc:Choice Requires="p14">
      <p:transition spd="slow" p14:dur="2000" advTm="85153"/>
    </mc:Choice>
    <mc:Fallback xmlns="">
      <p:transition spd="slow" advTm="8515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 xmlns:a16="http://schemas.microsoft.com/office/drawing/2014/main"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12" name="مستطيل 11"/>
          <p:cNvSpPr/>
          <p:nvPr/>
        </p:nvSpPr>
        <p:spPr>
          <a:xfrm>
            <a:off x="3127168" y="1187102"/>
            <a:ext cx="3088794" cy="523220"/>
          </a:xfrm>
          <a:prstGeom prst="rect">
            <a:avLst/>
          </a:prstGeom>
        </p:spPr>
        <p:txBody>
          <a:bodyPr wrap="none">
            <a:spAutoFit/>
          </a:bodyPr>
          <a:lstStyle/>
          <a:p>
            <a:r>
              <a:rPr lang="en-US" sz="2800" b="1" dirty="0" smtClean="0">
                <a:solidFill>
                  <a:srgbClr val="C00000"/>
                </a:solidFill>
              </a:rPr>
              <a:t>Force Field Analysis</a:t>
            </a:r>
            <a:endParaRPr lang="ar-SA" sz="2800" b="1" dirty="0">
              <a:solidFill>
                <a:srgbClr val="C00000"/>
              </a:solidFill>
            </a:endParaRPr>
          </a:p>
        </p:txBody>
      </p:sp>
      <p:sp>
        <p:nvSpPr>
          <p:cNvPr id="9" name="مستطيل 8"/>
          <p:cNvSpPr/>
          <p:nvPr/>
        </p:nvSpPr>
        <p:spPr>
          <a:xfrm>
            <a:off x="611560" y="1867664"/>
            <a:ext cx="3600400" cy="3416320"/>
          </a:xfrm>
          <a:prstGeom prst="rect">
            <a:avLst/>
          </a:prstGeom>
        </p:spPr>
        <p:txBody>
          <a:bodyPr wrap="square">
            <a:spAutoFit/>
          </a:bodyPr>
          <a:lstStyle/>
          <a:p>
            <a:pPr algn="l" rtl="0"/>
            <a:r>
              <a:rPr lang="en-US" dirty="0" smtClean="0"/>
              <a:t>Kurt Lewin (pronounced la-</a:t>
            </a:r>
            <a:r>
              <a:rPr lang="en-US" dirty="0" err="1" smtClean="0"/>
              <a:t>veen</a:t>
            </a:r>
            <a:r>
              <a:rPr lang="en-US" dirty="0" smtClean="0"/>
              <a:t>) was a social psychologist who was active and highly influential in the United States during the 1940s. He developed T-groups (the foundation for contemporary team building) and the “</a:t>
            </a:r>
            <a:r>
              <a:rPr lang="en-US" dirty="0" err="1" smtClean="0"/>
              <a:t>unfreezemovement</a:t>
            </a:r>
            <a:r>
              <a:rPr lang="en-US" dirty="0" smtClean="0"/>
              <a:t>-refreeze” model of organizational change. He also developed force field analysis, a disciplined way of identifying forces and factors that help or hinder problem solving.</a:t>
            </a:r>
            <a:endParaRPr lang="ar-SA" dirty="0"/>
          </a:p>
        </p:txBody>
      </p:sp>
      <p:pic>
        <p:nvPicPr>
          <p:cNvPr id="4099"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11960" y="1867664"/>
            <a:ext cx="4445496" cy="31455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0907414"/>
      </p:ext>
    </p:extLst>
  </p:cSld>
  <p:clrMapOvr>
    <a:masterClrMapping/>
  </p:clrMapOvr>
  <mc:AlternateContent xmlns:mc="http://schemas.openxmlformats.org/markup-compatibility/2006" xmlns:p14="http://schemas.microsoft.com/office/powerpoint/2010/main">
    <mc:Choice Requires="p14">
      <p:transition spd="slow" p14:dur="2000" advTm="143691"/>
    </mc:Choice>
    <mc:Fallback xmlns="">
      <p:transition spd="slow" advTm="14369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8" name="مستطيل 7"/>
          <p:cNvSpPr/>
          <p:nvPr/>
        </p:nvSpPr>
        <p:spPr>
          <a:xfrm>
            <a:off x="421853" y="1412776"/>
            <a:ext cx="3142033" cy="3693319"/>
          </a:xfrm>
          <a:prstGeom prst="rect">
            <a:avLst/>
          </a:prstGeom>
        </p:spPr>
        <p:txBody>
          <a:bodyPr wrap="square">
            <a:spAutoFit/>
          </a:bodyPr>
          <a:lstStyle/>
          <a:p>
            <a:pPr algn="l" rtl="0"/>
            <a:r>
              <a:rPr lang="en-US" dirty="0" smtClean="0"/>
              <a:t>In Lewin’s view, powerful forces that influence change are at play within any organization. </a:t>
            </a:r>
            <a:r>
              <a:rPr lang="en-US" b="1" dirty="0" smtClean="0">
                <a:solidFill>
                  <a:srgbClr val="FF0000"/>
                </a:solidFill>
              </a:rPr>
              <a:t>These forces are of two types</a:t>
            </a:r>
            <a:r>
              <a:rPr lang="en-US" dirty="0" smtClean="0"/>
              <a:t>: those that help or enable change and those that hinder or restrain change. If you want to effect some kind of change within an organization, you must first identify and understand the forces at play and then use them in some advantageous way. </a:t>
            </a:r>
            <a:endParaRPr lang="ar-SA" dirty="0"/>
          </a:p>
        </p:txBody>
      </p:sp>
      <p:pic>
        <p:nvPicPr>
          <p:cNvPr id="512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707904" y="1556792"/>
            <a:ext cx="4837807" cy="33640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5967494"/>
      </p:ext>
    </p:extLst>
  </p:cSld>
  <p:clrMapOvr>
    <a:masterClrMapping/>
  </p:clrMapOvr>
  <mc:AlternateContent xmlns:mc="http://schemas.openxmlformats.org/markup-compatibility/2006" xmlns:p14="http://schemas.microsoft.com/office/powerpoint/2010/main">
    <mc:Choice Requires="p14">
      <p:transition spd="slow" p14:dur="2000" advTm="95226"/>
    </mc:Choice>
    <mc:Fallback xmlns="">
      <p:transition spd="slow" advTm="9522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31440"/>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23528" y="1412776"/>
            <a:ext cx="4572000" cy="369332"/>
          </a:xfrm>
          <a:prstGeom prst="rect">
            <a:avLst/>
          </a:prstGeom>
        </p:spPr>
        <p:txBody>
          <a:bodyPr>
            <a:spAutoFit/>
          </a:bodyPr>
          <a:lstStyle/>
          <a:p>
            <a:pPr algn="l" rtl="0"/>
            <a:r>
              <a:rPr lang="en-US" b="1" dirty="0" smtClean="0">
                <a:solidFill>
                  <a:srgbClr val="C00000"/>
                </a:solidFill>
              </a:rPr>
              <a:t>Force field analysis  includes five steps:</a:t>
            </a:r>
            <a:endParaRPr lang="ar-SA" b="1" dirty="0">
              <a:solidFill>
                <a:srgbClr val="C00000"/>
              </a:solidFill>
            </a:endParaRPr>
          </a:p>
        </p:txBody>
      </p:sp>
      <p:sp>
        <p:nvSpPr>
          <p:cNvPr id="8" name="مستطيل 7"/>
          <p:cNvSpPr/>
          <p:nvPr/>
        </p:nvSpPr>
        <p:spPr>
          <a:xfrm>
            <a:off x="539552" y="1800027"/>
            <a:ext cx="3672408" cy="3416320"/>
          </a:xfrm>
          <a:prstGeom prst="rect">
            <a:avLst/>
          </a:prstGeom>
        </p:spPr>
        <p:txBody>
          <a:bodyPr wrap="square">
            <a:spAutoFit/>
          </a:bodyPr>
          <a:lstStyle/>
          <a:p>
            <a:pPr marL="342900" indent="-342900" algn="l" rtl="0">
              <a:buAutoNum type="arabicPeriod"/>
            </a:pPr>
            <a:r>
              <a:rPr lang="en-US" b="1" dirty="0" smtClean="0">
                <a:solidFill>
                  <a:srgbClr val="FF0000"/>
                </a:solidFill>
              </a:rPr>
              <a:t>Define the challenge</a:t>
            </a:r>
            <a:r>
              <a:rPr lang="en-US" dirty="0" smtClean="0"/>
              <a:t>. Establish the scope of the analysis. The challenge may be very broad or it may be specific. </a:t>
            </a:r>
          </a:p>
          <a:p>
            <a:pPr marL="342900" indent="-342900" algn="l" rtl="0">
              <a:buAutoNum type="arabicPeriod"/>
            </a:pPr>
            <a:r>
              <a:rPr lang="en-US" b="1" dirty="0" smtClean="0">
                <a:solidFill>
                  <a:srgbClr val="FF0000"/>
                </a:solidFill>
              </a:rPr>
              <a:t>Identify helping and hindering forces.</a:t>
            </a:r>
            <a:r>
              <a:rPr lang="en-US" dirty="0" smtClean="0"/>
              <a:t> Consider the organization’s operating environment. Determine what aspects of the environment might push the organization toward change and what aspects might stand as barriers to change. </a:t>
            </a:r>
          </a:p>
        </p:txBody>
      </p:sp>
      <p:pic>
        <p:nvPicPr>
          <p:cNvPr id="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77097" y="1594362"/>
            <a:ext cx="4169209" cy="32923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3347939"/>
      </p:ext>
    </p:extLst>
  </p:cSld>
  <p:clrMapOvr>
    <a:masterClrMapping/>
  </p:clrMapOvr>
  <mc:AlternateContent xmlns:mc="http://schemas.openxmlformats.org/markup-compatibility/2006" xmlns:p14="http://schemas.microsoft.com/office/powerpoint/2010/main">
    <mc:Choice Requires="p14">
      <p:transition spd="slow" p14:dur="2000" advTm="128716"/>
    </mc:Choice>
    <mc:Fallback xmlns="">
      <p:transition spd="slow" advTm="12871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95536" y="1720840"/>
            <a:ext cx="4104456" cy="3416320"/>
          </a:xfrm>
          <a:prstGeom prst="rect">
            <a:avLst/>
          </a:prstGeom>
        </p:spPr>
        <p:txBody>
          <a:bodyPr wrap="square">
            <a:spAutoFit/>
          </a:bodyPr>
          <a:lstStyle/>
          <a:p>
            <a:pPr algn="l" rtl="0"/>
            <a:r>
              <a:rPr lang="en-US" dirty="0" smtClean="0"/>
              <a:t>3- </a:t>
            </a:r>
            <a:r>
              <a:rPr lang="en-US" b="1" dirty="0" smtClean="0">
                <a:solidFill>
                  <a:srgbClr val="FF0000"/>
                </a:solidFill>
              </a:rPr>
              <a:t>Assume the forces are in balance</a:t>
            </a:r>
            <a:r>
              <a:rPr lang="en-US" dirty="0" smtClean="0"/>
              <a:t>. The opposing forces that may help or hinder change are probably in a state of balanced. That is why the organization is where it is at the current time; the forces that influence change are balanced. </a:t>
            </a:r>
          </a:p>
          <a:p>
            <a:pPr algn="l" rtl="0"/>
            <a:r>
              <a:rPr lang="en-US" dirty="0" smtClean="0"/>
              <a:t>4- </a:t>
            </a:r>
            <a:r>
              <a:rPr lang="en-US" b="1" dirty="0" smtClean="0">
                <a:solidFill>
                  <a:srgbClr val="FF0000"/>
                </a:solidFill>
              </a:rPr>
              <a:t>Develop action plans to change the balance of forces</a:t>
            </a:r>
            <a:r>
              <a:rPr lang="en-US" dirty="0" smtClean="0"/>
              <a:t>. Changing the balance of opposing forces will break the balance and allow change to occur. </a:t>
            </a:r>
          </a:p>
          <a:p>
            <a:pPr algn="l" rtl="0"/>
            <a:r>
              <a:rPr lang="en-US" dirty="0" smtClean="0"/>
              <a:t>5- Change the balance. Take the actions planned and pursue the desired change.</a:t>
            </a:r>
            <a:endParaRPr lang="ar-SA" dirty="0"/>
          </a:p>
        </p:txBody>
      </p:sp>
      <p:sp>
        <p:nvSpPr>
          <p:cNvPr id="7" name="مستطيل 6"/>
          <p:cNvSpPr/>
          <p:nvPr/>
        </p:nvSpPr>
        <p:spPr>
          <a:xfrm>
            <a:off x="451635" y="1234927"/>
            <a:ext cx="3893823" cy="369332"/>
          </a:xfrm>
          <a:prstGeom prst="rect">
            <a:avLst/>
          </a:prstGeom>
        </p:spPr>
        <p:txBody>
          <a:bodyPr wrap="none">
            <a:spAutoFit/>
          </a:bodyPr>
          <a:lstStyle/>
          <a:p>
            <a:pPr algn="l" rtl="0"/>
            <a:r>
              <a:rPr lang="en-US" b="1" dirty="0" smtClean="0">
                <a:solidFill>
                  <a:srgbClr val="C00000"/>
                </a:solidFill>
              </a:rPr>
              <a:t>Force field analysis  includes five steps:</a:t>
            </a:r>
            <a:endParaRPr lang="ar-SA" b="1" dirty="0">
              <a:solidFill>
                <a:srgbClr val="C00000"/>
              </a:solidFill>
            </a:endParaRPr>
          </a:p>
        </p:txBody>
      </p:sp>
      <p:pic>
        <p:nvPicPr>
          <p:cNvPr id="614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77097" y="1594362"/>
            <a:ext cx="4169209" cy="32923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2621851"/>
      </p:ext>
    </p:extLst>
  </p:cSld>
  <p:clrMapOvr>
    <a:masterClrMapping/>
  </p:clrMapOvr>
  <mc:AlternateContent xmlns:mc="http://schemas.openxmlformats.org/markup-compatibility/2006" xmlns:p14="http://schemas.microsoft.com/office/powerpoint/2010/main">
    <mc:Choice Requires="p14">
      <p:transition spd="slow" p14:dur="2000" advTm="156671"/>
    </mc:Choice>
    <mc:Fallback xmlns="">
      <p:transition spd="slow" advTm="15667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23528" y="1484784"/>
            <a:ext cx="4104456" cy="3139321"/>
          </a:xfrm>
          <a:prstGeom prst="rect">
            <a:avLst/>
          </a:prstGeom>
        </p:spPr>
        <p:txBody>
          <a:bodyPr wrap="square">
            <a:spAutoFit/>
          </a:bodyPr>
          <a:lstStyle/>
          <a:p>
            <a:pPr marL="285750" indent="-285750" algn="l" rtl="0">
              <a:buFont typeface="Arial" panose="020B0604020202020204" pitchFamily="34" charset="0"/>
              <a:buChar char="•"/>
            </a:pPr>
            <a:r>
              <a:rPr lang="en-US" b="1" dirty="0" smtClean="0">
                <a:solidFill>
                  <a:srgbClr val="C00000"/>
                </a:solidFill>
              </a:rPr>
              <a:t>Force field analysis </a:t>
            </a:r>
            <a:r>
              <a:rPr lang="en-US" dirty="0" smtClean="0"/>
              <a:t>employs a simple graphic tool to organize the steps and capture the information for use.</a:t>
            </a:r>
          </a:p>
          <a:p>
            <a:pPr marL="285750" indent="-285750" algn="l" rtl="0">
              <a:buFont typeface="Arial" panose="020B0604020202020204" pitchFamily="34" charset="0"/>
              <a:buChar char="•"/>
            </a:pPr>
            <a:r>
              <a:rPr lang="en-US" dirty="0" smtClean="0"/>
              <a:t> The example shown in the following  Figure addresses an organizational change, improving the quality of monthly status reports. </a:t>
            </a:r>
          </a:p>
          <a:p>
            <a:pPr marL="285750" indent="-285750" algn="l" rtl="0">
              <a:buFont typeface="Arial" panose="020B0604020202020204" pitchFamily="34" charset="0"/>
              <a:buChar char="•"/>
            </a:pPr>
            <a:r>
              <a:rPr lang="en-US" dirty="0" smtClean="0"/>
              <a:t>The challenge is entered at the top of the chart. </a:t>
            </a:r>
          </a:p>
          <a:p>
            <a:pPr marL="285750" indent="-285750" algn="l" rtl="0">
              <a:buFont typeface="Arial" panose="020B0604020202020204" pitchFamily="34" charset="0"/>
              <a:buChar char="•"/>
            </a:pPr>
            <a:r>
              <a:rPr lang="en-US" dirty="0" smtClean="0"/>
              <a:t>Helping and hindering forces are entered in two columns below. </a:t>
            </a:r>
          </a:p>
        </p:txBody>
      </p:sp>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11960" y="1268761"/>
            <a:ext cx="4880099"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3949423"/>
      </p:ext>
    </p:extLst>
  </p:cSld>
  <p:clrMapOvr>
    <a:masterClrMapping/>
  </p:clrMapOvr>
  <mc:AlternateContent xmlns:mc="http://schemas.openxmlformats.org/markup-compatibility/2006" xmlns:p14="http://schemas.microsoft.com/office/powerpoint/2010/main">
    <mc:Choice Requires="p14">
      <p:transition spd="slow" p14:dur="2000" advTm="88214"/>
    </mc:Choice>
    <mc:Fallback xmlns="">
      <p:transition spd="slow" advTm="8821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23529" y="1412776"/>
            <a:ext cx="3744415" cy="4247317"/>
          </a:xfrm>
          <a:prstGeom prst="rect">
            <a:avLst/>
          </a:prstGeom>
        </p:spPr>
        <p:txBody>
          <a:bodyPr wrap="square">
            <a:spAutoFit/>
          </a:bodyPr>
          <a:lstStyle/>
          <a:p>
            <a:pPr marL="285750" indent="-285750" algn="l" rtl="0">
              <a:buFont typeface="Arial" panose="020B0604020202020204" pitchFamily="34" charset="0"/>
              <a:buChar char="•"/>
            </a:pPr>
            <a:r>
              <a:rPr lang="en-US" dirty="0"/>
              <a:t>Forces are entered in no particular order and there is no relationship between forces that may be listed across from each other on the chart.</a:t>
            </a:r>
          </a:p>
          <a:p>
            <a:pPr marL="285750" indent="-285750" algn="l" rtl="0">
              <a:buFont typeface="Arial" panose="020B0604020202020204" pitchFamily="34" charset="0"/>
              <a:buChar char="•"/>
            </a:pPr>
            <a:r>
              <a:rPr lang="en-US" dirty="0"/>
              <a:t> When forces are entered on the chart, they are assigned a value from one to five, with one meaning “not too influential” and five meaning “very influential.” </a:t>
            </a:r>
          </a:p>
          <a:p>
            <a:pPr marL="285750" indent="-285750" algn="l" rtl="0">
              <a:buFont typeface="Arial" panose="020B0604020202020204" pitchFamily="34" charset="0"/>
              <a:buChar char="•"/>
            </a:pPr>
            <a:r>
              <a:rPr lang="en-US" dirty="0"/>
              <a:t>The values are determined by the project team, either by consensus or simply by the judgment of the individual who suggested the force.</a:t>
            </a:r>
            <a:endParaRPr lang="ar-SA" dirty="0"/>
          </a:p>
        </p:txBody>
      </p:sp>
      <p:pic>
        <p:nvPicPr>
          <p:cNvPr id="205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67944" y="1052736"/>
            <a:ext cx="5076057" cy="5184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7959575"/>
      </p:ext>
    </p:extLst>
  </p:cSld>
  <p:clrMapOvr>
    <a:masterClrMapping/>
  </p:clrMapOvr>
  <mc:AlternateContent xmlns:mc="http://schemas.openxmlformats.org/markup-compatibility/2006" xmlns:p14="http://schemas.microsoft.com/office/powerpoint/2010/main">
    <mc:Choice Requires="p14">
      <p:transition spd="slow" p14:dur="2000" advTm="104697"/>
    </mc:Choice>
    <mc:Fallback xmlns="">
      <p:transition spd="slow" advTm="10469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95536" y="1412775"/>
            <a:ext cx="3600400" cy="4247317"/>
          </a:xfrm>
          <a:prstGeom prst="rect">
            <a:avLst/>
          </a:prstGeom>
        </p:spPr>
        <p:txBody>
          <a:bodyPr wrap="square">
            <a:spAutoFit/>
          </a:bodyPr>
          <a:lstStyle/>
          <a:p>
            <a:pPr marL="285750" indent="-285750" algn="l" rtl="0">
              <a:buFont typeface="Arial" panose="020B0604020202020204" pitchFamily="34" charset="0"/>
              <a:buChar char="•"/>
            </a:pPr>
            <a:r>
              <a:rPr lang="en-US" dirty="0"/>
              <a:t>When all forces have been identified and added to the chart, the values are added together to create a total. </a:t>
            </a:r>
            <a:endParaRPr lang="en-US" dirty="0" smtClean="0"/>
          </a:p>
          <a:p>
            <a:pPr marL="285750" indent="-285750" algn="l" rtl="0">
              <a:buFont typeface="Arial" panose="020B0604020202020204" pitchFamily="34" charset="0"/>
              <a:buChar char="•"/>
            </a:pPr>
            <a:r>
              <a:rPr lang="en-US" dirty="0" smtClean="0"/>
              <a:t>Totals </a:t>
            </a:r>
            <a:r>
              <a:rPr lang="en-US" dirty="0"/>
              <a:t>for helping and hindering forces need not be equal or close to equal</a:t>
            </a:r>
            <a:r>
              <a:rPr lang="en-US" dirty="0" smtClean="0"/>
              <a:t>.</a:t>
            </a:r>
          </a:p>
          <a:p>
            <a:pPr marL="285750" indent="-285750" algn="l" rtl="0">
              <a:buFont typeface="Arial" panose="020B0604020202020204" pitchFamily="34" charset="0"/>
              <a:buChar char="•"/>
            </a:pPr>
            <a:r>
              <a:rPr lang="en-US" dirty="0" smtClean="0"/>
              <a:t> </a:t>
            </a:r>
            <a:r>
              <a:rPr lang="en-US" dirty="0"/>
              <a:t>Those applying force field analysis should not </a:t>
            </a:r>
            <a:r>
              <a:rPr lang="en-US" dirty="0" smtClean="0"/>
              <a:t>balance the </a:t>
            </a:r>
            <a:r>
              <a:rPr lang="en-US" dirty="0"/>
              <a:t>values to create an artificial equivalence. </a:t>
            </a:r>
            <a:endParaRPr lang="en-US" dirty="0" smtClean="0"/>
          </a:p>
          <a:p>
            <a:pPr marL="285750" indent="-285750" algn="l" rtl="0">
              <a:buFont typeface="Arial" panose="020B0604020202020204" pitchFamily="34" charset="0"/>
              <a:buChar char="•"/>
            </a:pPr>
            <a:r>
              <a:rPr lang="en-US" dirty="0" smtClean="0"/>
              <a:t>The </a:t>
            </a:r>
            <a:r>
              <a:rPr lang="en-US" dirty="0"/>
              <a:t>totals are just a guide. In fact, the values are just guides; their relevance will be apparent shortly. </a:t>
            </a:r>
            <a:endParaRPr lang="en-US" dirty="0" smtClean="0"/>
          </a:p>
        </p:txBody>
      </p:sp>
      <p:pic>
        <p:nvPicPr>
          <p:cNvPr id="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83968" y="993272"/>
            <a:ext cx="4860032" cy="48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3120695"/>
      </p:ext>
    </p:extLst>
  </p:cSld>
  <p:clrMapOvr>
    <a:masterClrMapping/>
  </p:clrMapOvr>
  <mc:AlternateContent xmlns:mc="http://schemas.openxmlformats.org/markup-compatibility/2006" xmlns:p14="http://schemas.microsoft.com/office/powerpoint/2010/main">
    <mc:Choice Requires="p14">
      <p:transition spd="slow" p14:dur="2000" advTm="123716"/>
    </mc:Choice>
    <mc:Fallback xmlns="">
      <p:transition spd="slow" advTm="12371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3">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23527" y="1052736"/>
            <a:ext cx="3960441" cy="4801314"/>
          </a:xfrm>
          <a:prstGeom prst="rect">
            <a:avLst/>
          </a:prstGeom>
        </p:spPr>
        <p:txBody>
          <a:bodyPr wrap="square">
            <a:spAutoFit/>
          </a:bodyPr>
          <a:lstStyle/>
          <a:p>
            <a:pPr marL="285750" indent="-285750" algn="l" rtl="0">
              <a:buFont typeface="Arial" panose="020B0604020202020204" pitchFamily="34" charset="0"/>
              <a:buChar char="•"/>
            </a:pPr>
            <a:r>
              <a:rPr lang="en-US" dirty="0"/>
              <a:t>To make change possible, the influence of the forces must be altered in some way to either increase the influence of the helping forces or decrease the influence of the hindering forces. </a:t>
            </a:r>
            <a:endParaRPr lang="en-US" dirty="0" smtClean="0"/>
          </a:p>
          <a:p>
            <a:pPr marL="285750" indent="-285750" algn="l" rtl="0">
              <a:buFont typeface="Arial" panose="020B0604020202020204" pitchFamily="34" charset="0"/>
              <a:buChar char="•"/>
            </a:pPr>
            <a:r>
              <a:rPr lang="en-US" dirty="0" smtClean="0"/>
              <a:t>Often</a:t>
            </a:r>
            <a:r>
              <a:rPr lang="en-US" dirty="0"/>
              <a:t>, the most effective approach is to reduce the influence of the hindering forces, which naturally allows the helping forces to be more influential even though they have not changed. </a:t>
            </a:r>
            <a:r>
              <a:rPr lang="en-US" dirty="0" smtClean="0"/>
              <a:t>On </a:t>
            </a:r>
            <a:r>
              <a:rPr lang="en-US" dirty="0"/>
              <a:t>the other hand, decreasing the influence of hindering forces (decreasing negatives) usually does not encounter much resistance from organizational elements or members.</a:t>
            </a:r>
            <a:endParaRPr lang="ar-SA" dirty="0"/>
          </a:p>
        </p:txBody>
      </p:sp>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11">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pic>
        <p:nvPicPr>
          <p:cNvPr id="3074"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283968" y="1052736"/>
            <a:ext cx="4860032"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5774949"/>
      </p:ext>
    </p:extLst>
  </p:cSld>
  <p:clrMapOvr>
    <a:masterClrMapping/>
  </p:clrMapOvr>
  <mc:AlternateContent xmlns:mc="http://schemas.openxmlformats.org/markup-compatibility/2006" xmlns:p14="http://schemas.microsoft.com/office/powerpoint/2010/main">
    <mc:Choice Requires="p14">
      <p:transition spd="slow" p14:dur="2000" advTm="305792"/>
    </mc:Choice>
    <mc:Fallback xmlns="">
      <p:transition spd="slow" advTm="30579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2603544" y="977982"/>
            <a:ext cx="3720890" cy="646331"/>
          </a:xfrm>
          <a:prstGeom prst="rect">
            <a:avLst/>
          </a:prstGeom>
        </p:spPr>
        <p:txBody>
          <a:bodyPr wrap="none">
            <a:spAutoFit/>
          </a:bodyPr>
          <a:lstStyle/>
          <a:p>
            <a:r>
              <a:rPr lang="en-US" sz="3600" b="1" dirty="0">
                <a:solidFill>
                  <a:srgbClr val="C00000"/>
                </a:solidFill>
                <a:latin typeface="Algerian" panose="04020705040A02060702" pitchFamily="82" charset="0"/>
              </a:rPr>
              <a:t>Brainstorming</a:t>
            </a:r>
            <a:endParaRPr lang="ar-SA" sz="3600" b="1" dirty="0">
              <a:solidFill>
                <a:srgbClr val="C00000"/>
              </a:solidFill>
              <a:latin typeface="Algerian" panose="04020705040A02060702" pitchFamily="82" charset="0"/>
            </a:endParaRPr>
          </a:p>
        </p:txBody>
      </p:sp>
      <p:pic>
        <p:nvPicPr>
          <p:cNvPr id="409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99593" y="1624313"/>
            <a:ext cx="7128792" cy="4104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216125767"/>
      </p:ext>
    </p:extLst>
  </p:cSld>
  <p:clrMapOvr>
    <a:masterClrMapping/>
  </p:clrMapOvr>
  <mc:AlternateContent xmlns:mc="http://schemas.openxmlformats.org/markup-compatibility/2006" xmlns:p14="http://schemas.microsoft.com/office/powerpoint/2010/main">
    <mc:Choice Requires="p14">
      <p:transition spd="slow" p14:dur="2000" advTm="59306"/>
    </mc:Choice>
    <mc:Fallback xmlns="">
      <p:transition spd="slow" advTm="593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251520" y="1772816"/>
            <a:ext cx="3960440" cy="3693319"/>
          </a:xfrm>
          <a:prstGeom prst="rect">
            <a:avLst/>
          </a:prstGeom>
        </p:spPr>
        <p:txBody>
          <a:bodyPr wrap="square">
            <a:spAutoFit/>
          </a:bodyPr>
          <a:lstStyle/>
          <a:p>
            <a:pPr algn="l" rtl="0"/>
            <a:r>
              <a:rPr lang="en-US" dirty="0"/>
              <a:t>Brainstorming is a common quality tool that is much applied in the breach. That is, people think they are doing brainstorming, but they are really just having a discussion. </a:t>
            </a:r>
            <a:r>
              <a:rPr lang="en-US" b="1" dirty="0">
                <a:solidFill>
                  <a:srgbClr val="FF0000"/>
                </a:solidFill>
              </a:rPr>
              <a:t>True brainstorming is a formal process that may be applied in a structured or unstructured approach, as described below</a:t>
            </a:r>
            <a:r>
              <a:rPr lang="en-US" b="1" dirty="0" smtClean="0">
                <a:solidFill>
                  <a:srgbClr val="FF0000"/>
                </a:solidFill>
              </a:rPr>
              <a:t>.</a:t>
            </a:r>
          </a:p>
          <a:p>
            <a:pPr algn="l" rtl="0"/>
            <a:r>
              <a:rPr lang="en-US" dirty="0" smtClean="0"/>
              <a:t> </a:t>
            </a:r>
            <a:r>
              <a:rPr lang="en-US" dirty="0"/>
              <a:t>The goal of either method is to generate a high volume of ideas creatively and efficiently, free of criticism and other chilling or disruptive influences.</a:t>
            </a:r>
            <a:endParaRPr lang="ar-SA" dirty="0"/>
          </a:p>
        </p:txBody>
      </p:sp>
      <p:sp>
        <p:nvSpPr>
          <p:cNvPr id="7" name="مستطيل 6"/>
          <p:cNvSpPr/>
          <p:nvPr/>
        </p:nvSpPr>
        <p:spPr>
          <a:xfrm>
            <a:off x="323528" y="1311151"/>
            <a:ext cx="2056589" cy="461665"/>
          </a:xfrm>
          <a:prstGeom prst="rect">
            <a:avLst/>
          </a:prstGeom>
        </p:spPr>
        <p:txBody>
          <a:bodyPr wrap="none">
            <a:spAutoFit/>
          </a:bodyPr>
          <a:lstStyle/>
          <a:p>
            <a:r>
              <a:rPr lang="en-US" sz="2400" b="1" dirty="0">
                <a:solidFill>
                  <a:srgbClr val="C00000"/>
                </a:solidFill>
              </a:rPr>
              <a:t>Brainstorming </a:t>
            </a:r>
            <a:endParaRPr lang="ar-SA" sz="2400" b="1" dirty="0">
              <a:solidFill>
                <a:srgbClr val="C00000"/>
              </a:solidFill>
            </a:endParaRPr>
          </a:p>
        </p:txBody>
      </p:sp>
      <p:pic>
        <p:nvPicPr>
          <p:cNvPr id="512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55976" y="1835150"/>
            <a:ext cx="4338389" cy="325003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4688222"/>
      </p:ext>
    </p:extLst>
  </p:cSld>
  <p:clrMapOvr>
    <a:masterClrMapping/>
  </p:clrMapOvr>
  <mc:AlternateContent xmlns:mc="http://schemas.openxmlformats.org/markup-compatibility/2006" xmlns:p14="http://schemas.microsoft.com/office/powerpoint/2010/main">
    <mc:Choice Requires="p14">
      <p:transition spd="slow" p14:dur="2000" advTm="187904"/>
    </mc:Choice>
    <mc:Fallback xmlns="">
      <p:transition spd="slow" advTm="18790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395536" y="1268760"/>
            <a:ext cx="3888432" cy="3970318"/>
          </a:xfrm>
          <a:prstGeom prst="rect">
            <a:avLst/>
          </a:prstGeom>
        </p:spPr>
        <p:txBody>
          <a:bodyPr wrap="square">
            <a:spAutoFit/>
          </a:bodyPr>
          <a:lstStyle/>
          <a:p>
            <a:pPr algn="l" rtl="0"/>
            <a:r>
              <a:rPr lang="en-US" b="1" dirty="0">
                <a:solidFill>
                  <a:srgbClr val="C00000"/>
                </a:solidFill>
              </a:rPr>
              <a:t>Structured Approach </a:t>
            </a:r>
            <a:endParaRPr lang="en-US" b="1" dirty="0" smtClean="0">
              <a:solidFill>
                <a:srgbClr val="C00000"/>
              </a:solidFill>
            </a:endParaRPr>
          </a:p>
          <a:p>
            <a:pPr algn="l" rtl="0"/>
            <a:r>
              <a:rPr lang="en-US" b="1" dirty="0" smtClean="0">
                <a:solidFill>
                  <a:srgbClr val="FF0000"/>
                </a:solidFill>
              </a:rPr>
              <a:t>◆ </a:t>
            </a:r>
            <a:r>
              <a:rPr lang="en-US" b="1" dirty="0">
                <a:solidFill>
                  <a:srgbClr val="FF0000"/>
                </a:solidFill>
              </a:rPr>
              <a:t>Step 1. </a:t>
            </a:r>
            <a:r>
              <a:rPr lang="en-US" dirty="0"/>
              <a:t>The team meets in a location that provides some privacy, free from interruption. The location should have comfortable seating and either writing boards on the wall or flip charts on stands. The team decides on a scribe who will write down the ideas as they are generated during the brainstorming session. </a:t>
            </a:r>
            <a:endParaRPr lang="en-US" dirty="0" smtClean="0"/>
          </a:p>
          <a:p>
            <a:pPr algn="l" rtl="0"/>
            <a:r>
              <a:rPr lang="en-US" b="1" dirty="0" smtClean="0">
                <a:solidFill>
                  <a:srgbClr val="FF0000"/>
                </a:solidFill>
              </a:rPr>
              <a:t>◆ </a:t>
            </a:r>
            <a:r>
              <a:rPr lang="en-US" b="1" dirty="0">
                <a:solidFill>
                  <a:srgbClr val="FF0000"/>
                </a:solidFill>
              </a:rPr>
              <a:t>Step 2. </a:t>
            </a:r>
            <a:r>
              <a:rPr lang="en-US" dirty="0"/>
              <a:t>The project team identifies and defines the issue to be addressed. The scribe enters this on the board or flip chart.</a:t>
            </a:r>
            <a:endParaRPr lang="ar-SA" dirty="0"/>
          </a:p>
        </p:txBody>
      </p:sp>
      <p:pic>
        <p:nvPicPr>
          <p:cNvPr id="614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83969" y="1596322"/>
            <a:ext cx="4517380" cy="3642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3598091"/>
      </p:ext>
    </p:extLst>
  </p:cSld>
  <p:clrMapOvr>
    <a:masterClrMapping/>
  </p:clrMapOvr>
  <mc:AlternateContent xmlns:mc="http://schemas.openxmlformats.org/markup-compatibility/2006" xmlns:p14="http://schemas.microsoft.com/office/powerpoint/2010/main">
    <mc:Choice Requires="p14">
      <p:transition spd="slow" p14:dur="2000" advTm="110305"/>
    </mc:Choice>
    <mc:Fallback xmlns="">
      <p:transition spd="slow" advTm="11030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4687" y="-59537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467543" y="1218452"/>
            <a:ext cx="4464497" cy="4801314"/>
          </a:xfrm>
          <a:prstGeom prst="rect">
            <a:avLst/>
          </a:prstGeom>
        </p:spPr>
        <p:txBody>
          <a:bodyPr wrap="square">
            <a:spAutoFit/>
          </a:bodyPr>
          <a:lstStyle/>
          <a:p>
            <a:pPr algn="l" rtl="0"/>
            <a:r>
              <a:rPr lang="en-US" b="1" dirty="0">
                <a:solidFill>
                  <a:srgbClr val="FF0000"/>
                </a:solidFill>
              </a:rPr>
              <a:t>◆ Step 3. </a:t>
            </a:r>
            <a:r>
              <a:rPr lang="en-US" dirty="0"/>
              <a:t>Team members present ideas, going around the team in </a:t>
            </a:r>
            <a:r>
              <a:rPr lang="en-US" dirty="0" err="1"/>
              <a:t>roundrobin</a:t>
            </a:r>
            <a:r>
              <a:rPr lang="en-US" dirty="0"/>
              <a:t> fashion. </a:t>
            </a:r>
            <a:r>
              <a:rPr lang="en-US" b="1" dirty="0">
                <a:solidFill>
                  <a:srgbClr val="FF0000"/>
                </a:solidFill>
              </a:rPr>
              <a:t>Each team member presents only one idea</a:t>
            </a:r>
            <a:r>
              <a:rPr lang="en-US" dirty="0"/>
              <a:t>. Then it is the next member’s turn. The scribe writes the idea on the board or flip chart. </a:t>
            </a:r>
            <a:endParaRPr lang="en-US" dirty="0" smtClean="0"/>
          </a:p>
          <a:p>
            <a:pPr algn="l" rtl="0"/>
            <a:r>
              <a:rPr lang="en-US" dirty="0" smtClean="0"/>
              <a:t> </a:t>
            </a:r>
            <a:r>
              <a:rPr lang="en-US" dirty="0"/>
              <a:t>Note: </a:t>
            </a:r>
            <a:r>
              <a:rPr lang="en-US" b="1" dirty="0">
                <a:solidFill>
                  <a:srgbClr val="FF0000"/>
                </a:solidFill>
              </a:rPr>
              <a:t>No criticism, clarification, prioritization, or discussion of any kind is allowed</a:t>
            </a:r>
            <a:r>
              <a:rPr lang="en-US" dirty="0"/>
              <a:t>. Any of these may disrupt the flow and possibly bog down the team in fruitless, wandering </a:t>
            </a:r>
            <a:r>
              <a:rPr lang="en-US" dirty="0" smtClean="0"/>
              <a:t>discussion.</a:t>
            </a:r>
          </a:p>
          <a:p>
            <a:pPr algn="l" rtl="0"/>
            <a:r>
              <a:rPr lang="en-US" b="1" dirty="0">
                <a:solidFill>
                  <a:srgbClr val="FF0000"/>
                </a:solidFill>
              </a:rPr>
              <a:t>◆ Step 4. </a:t>
            </a:r>
            <a:r>
              <a:rPr lang="en-US" dirty="0"/>
              <a:t>Team members may “pass” if they do not have an idea when their turn comes around. This does not exclude them from further participation. Intervening ideas presented by others may stimulate thought that may generate an idea on the next go-round.</a:t>
            </a:r>
            <a:endParaRPr lang="ar-SA" dirty="0"/>
          </a:p>
        </p:txBody>
      </p:sp>
      <p:pic>
        <p:nvPicPr>
          <p:cNvPr id="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32040" y="1596322"/>
            <a:ext cx="4013325" cy="3642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68803"/>
      </p:ext>
    </p:extLst>
  </p:cSld>
  <p:clrMapOvr>
    <a:masterClrMapping/>
  </p:clrMapOvr>
  <mc:AlternateContent xmlns:mc="http://schemas.openxmlformats.org/markup-compatibility/2006" xmlns:p14="http://schemas.microsoft.com/office/powerpoint/2010/main">
    <mc:Choice Requires="p14">
      <p:transition spd="slow" p14:dur="2000" advTm="209368"/>
    </mc:Choice>
    <mc:Fallback xmlns="">
      <p:transition spd="slow" advTm="20936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7" y="-603942"/>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4">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467544" y="1412776"/>
            <a:ext cx="3960440" cy="4247317"/>
          </a:xfrm>
          <a:prstGeom prst="rect">
            <a:avLst/>
          </a:prstGeom>
        </p:spPr>
        <p:txBody>
          <a:bodyPr wrap="square">
            <a:spAutoFit/>
          </a:bodyPr>
          <a:lstStyle/>
          <a:p>
            <a:pPr algn="l" rtl="0"/>
            <a:r>
              <a:rPr lang="en-US" b="1" dirty="0" smtClean="0">
                <a:solidFill>
                  <a:srgbClr val="FF0000"/>
                </a:solidFill>
              </a:rPr>
              <a:t>◆ </a:t>
            </a:r>
            <a:r>
              <a:rPr lang="en-US" b="1" dirty="0">
                <a:solidFill>
                  <a:srgbClr val="FF0000"/>
                </a:solidFill>
              </a:rPr>
              <a:t>Step 5. </a:t>
            </a:r>
            <a:r>
              <a:rPr lang="en-US" dirty="0"/>
              <a:t>When all team members pass in succession, the idea generation is over. The team may now review the ideas generated and clarify any fine points or perhaps remove duplicates. Teams should exercise great care in removing any ideas from the list as duplicates. What may seem like duplication may, in fact, be a different idea based on a nuance of meaning of the </a:t>
            </a:r>
            <a:r>
              <a:rPr lang="en-US" dirty="0" err="1"/>
              <a:t>suggestor</a:t>
            </a:r>
            <a:r>
              <a:rPr lang="en-US" dirty="0"/>
              <a:t>. </a:t>
            </a:r>
            <a:endParaRPr lang="en-US" dirty="0" smtClean="0"/>
          </a:p>
          <a:p>
            <a:pPr algn="l" rtl="0"/>
            <a:r>
              <a:rPr lang="en-US" b="1" dirty="0" smtClean="0">
                <a:solidFill>
                  <a:srgbClr val="FF0000"/>
                </a:solidFill>
              </a:rPr>
              <a:t>◆ </a:t>
            </a:r>
            <a:r>
              <a:rPr lang="en-US" b="1" dirty="0">
                <a:solidFill>
                  <a:srgbClr val="FF0000"/>
                </a:solidFill>
              </a:rPr>
              <a:t>Step 6. </a:t>
            </a:r>
            <a:r>
              <a:rPr lang="en-US" dirty="0"/>
              <a:t>After tidying up the list, the brainstorming session is finished, with the result being a list of ideas that address the subject issue.</a:t>
            </a:r>
            <a:endParaRPr lang="ar-SA" dirty="0"/>
          </a:p>
        </p:txBody>
      </p:sp>
      <p:pic>
        <p:nvPicPr>
          <p:cNvPr id="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44008" y="1604706"/>
            <a:ext cx="4013325" cy="3642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8383959"/>
      </p:ext>
    </p:extLst>
  </p:cSld>
  <p:clrMapOvr>
    <a:masterClrMapping/>
  </p:clrMapOvr>
  <mc:AlternateContent xmlns:mc="http://schemas.openxmlformats.org/markup-compatibility/2006" xmlns:p14="http://schemas.microsoft.com/office/powerpoint/2010/main">
    <mc:Choice Requires="p14">
      <p:transition spd="slow" p14:dur="2000" advTm="151851"/>
    </mc:Choice>
    <mc:Fallback xmlns="">
      <p:transition spd="slow" advTm="1518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539552" y="1412776"/>
            <a:ext cx="3672408" cy="4247317"/>
          </a:xfrm>
          <a:prstGeom prst="rect">
            <a:avLst/>
          </a:prstGeom>
        </p:spPr>
        <p:txBody>
          <a:bodyPr wrap="square">
            <a:spAutoFit/>
          </a:bodyPr>
          <a:lstStyle/>
          <a:p>
            <a:pPr algn="l" rtl="0"/>
            <a:r>
              <a:rPr lang="en-US" b="1" dirty="0">
                <a:solidFill>
                  <a:srgbClr val="C00000"/>
                </a:solidFill>
              </a:rPr>
              <a:t>Unstructured Approach </a:t>
            </a:r>
            <a:endParaRPr lang="en-US" b="1" dirty="0" smtClean="0">
              <a:solidFill>
                <a:srgbClr val="C00000"/>
              </a:solidFill>
            </a:endParaRPr>
          </a:p>
          <a:p>
            <a:pPr algn="l" rtl="0"/>
            <a:r>
              <a:rPr lang="en-US" b="1" dirty="0">
                <a:solidFill>
                  <a:srgbClr val="C00000"/>
                </a:solidFill>
              </a:rPr>
              <a:t>◆ Step 1. </a:t>
            </a:r>
            <a:r>
              <a:rPr lang="en-US" dirty="0"/>
              <a:t>The team meets in a location that provides some privacy, free from interruption. The location should have comfortable seating and either writing boards on the wall or flip charts on stands. The team decides on a scribe who will write down the ideas as they are generated during the brainstorming session. </a:t>
            </a:r>
            <a:endParaRPr lang="en-US" dirty="0" smtClean="0"/>
          </a:p>
          <a:p>
            <a:pPr algn="l" rtl="0"/>
            <a:r>
              <a:rPr lang="en-US" b="1" dirty="0">
                <a:solidFill>
                  <a:srgbClr val="C00000"/>
                </a:solidFill>
              </a:rPr>
              <a:t>◆ Step 2. </a:t>
            </a:r>
            <a:r>
              <a:rPr lang="en-US" dirty="0"/>
              <a:t>The project team identifies and defines the issue to be addressed. The scribe enters this on the board or flip chart.</a:t>
            </a:r>
            <a:endParaRPr lang="ar-SA" dirty="0"/>
          </a:p>
        </p:txBody>
      </p:sp>
      <p:pic>
        <p:nvPicPr>
          <p:cNvPr id="717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11960" y="1772817"/>
            <a:ext cx="4487416" cy="33843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70435632"/>
      </p:ext>
    </p:extLst>
  </p:cSld>
  <p:clrMapOvr>
    <a:masterClrMapping/>
  </p:clrMapOvr>
  <mc:AlternateContent xmlns:mc="http://schemas.openxmlformats.org/markup-compatibility/2006" xmlns:p14="http://schemas.microsoft.com/office/powerpoint/2010/main">
    <mc:Choice Requires="p14">
      <p:transition spd="slow" p14:dur="2000" advTm="93318"/>
    </mc:Choice>
    <mc:Fallback xmlns="">
      <p:transition spd="slow" advTm="9331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467544" y="1181161"/>
            <a:ext cx="4032448" cy="4801314"/>
          </a:xfrm>
          <a:prstGeom prst="rect">
            <a:avLst/>
          </a:prstGeom>
        </p:spPr>
        <p:txBody>
          <a:bodyPr wrap="square">
            <a:spAutoFit/>
          </a:bodyPr>
          <a:lstStyle/>
          <a:p>
            <a:pPr algn="l" rtl="0"/>
            <a:r>
              <a:rPr lang="en-US" b="1" dirty="0">
                <a:solidFill>
                  <a:srgbClr val="C00000"/>
                </a:solidFill>
              </a:rPr>
              <a:t>Step 3. </a:t>
            </a:r>
            <a:r>
              <a:rPr lang="en-US" dirty="0"/>
              <a:t>Team members call out ideas as the ideas occur to them. There is no need to wait their turn. </a:t>
            </a:r>
            <a:r>
              <a:rPr lang="en-US" b="1" dirty="0">
                <a:solidFill>
                  <a:srgbClr val="FF0000"/>
                </a:solidFill>
              </a:rPr>
              <a:t>Members are not limited in the number of ideas they may present at one time. </a:t>
            </a:r>
            <a:r>
              <a:rPr lang="en-US" dirty="0"/>
              <a:t>If someone has twenty ideas and can get them all out without taking a breath, so be it. The scribe writes the ideas on the board or flip chart, trying to keep up with the flow of ideas. </a:t>
            </a:r>
            <a:r>
              <a:rPr lang="en-US" dirty="0" smtClean="0"/>
              <a:t>Note</a:t>
            </a:r>
            <a:r>
              <a:rPr lang="en-US" dirty="0"/>
              <a:t>. </a:t>
            </a:r>
            <a:r>
              <a:rPr lang="en-US" b="1" dirty="0">
                <a:solidFill>
                  <a:srgbClr val="FF0000"/>
                </a:solidFill>
              </a:rPr>
              <a:t>No criticism, clarification, prioritization, or discussion of any kind is allowed</a:t>
            </a:r>
            <a:r>
              <a:rPr lang="en-US" dirty="0"/>
              <a:t>. Any of these may disrupt the flow and possibly bog down the team in fruitless, wandering discussion. </a:t>
            </a:r>
            <a:r>
              <a:rPr lang="en-US" b="1" dirty="0">
                <a:solidFill>
                  <a:srgbClr val="FF0000"/>
                </a:solidFill>
              </a:rPr>
              <a:t>This constraint may be harder to observe in the unstructured approach because of the free-for-all aspect of participation.</a:t>
            </a:r>
            <a:endParaRPr lang="ar-SA" b="1" dirty="0">
              <a:solidFill>
                <a:srgbClr val="FF0000"/>
              </a:solidFill>
            </a:endParaRPr>
          </a:p>
        </p:txBody>
      </p:sp>
      <p:pic>
        <p:nvPicPr>
          <p:cNvPr id="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99992" y="1604259"/>
            <a:ext cx="4199383" cy="37689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66116402"/>
      </p:ext>
    </p:extLst>
  </p:cSld>
  <p:clrMapOvr>
    <a:masterClrMapping/>
  </p:clrMapOvr>
  <mc:AlternateContent xmlns:mc="http://schemas.openxmlformats.org/markup-compatibility/2006" xmlns:p14="http://schemas.microsoft.com/office/powerpoint/2010/main">
    <mc:Choice Requires="p14">
      <p:transition spd="slow" p14:dur="2000" advTm="220321"/>
    </mc:Choice>
    <mc:Fallback xmlns="">
      <p:transition spd="slow" advTm="22032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8" name="مستطيل 7"/>
          <p:cNvSpPr/>
          <p:nvPr/>
        </p:nvSpPr>
        <p:spPr>
          <a:xfrm>
            <a:off x="539552" y="1160014"/>
            <a:ext cx="4680520" cy="4247317"/>
          </a:xfrm>
          <a:prstGeom prst="rect">
            <a:avLst/>
          </a:prstGeom>
        </p:spPr>
        <p:txBody>
          <a:bodyPr wrap="square">
            <a:spAutoFit/>
          </a:bodyPr>
          <a:lstStyle/>
          <a:p>
            <a:pPr algn="l" rtl="0"/>
            <a:r>
              <a:rPr lang="en-US" b="1" dirty="0">
                <a:solidFill>
                  <a:srgbClr val="C00000"/>
                </a:solidFill>
              </a:rPr>
              <a:t>Step 4. </a:t>
            </a:r>
            <a:r>
              <a:rPr lang="en-US" dirty="0"/>
              <a:t>Eventually, everyone will run out of ideas. When the participation is clearly finished, </a:t>
            </a:r>
            <a:r>
              <a:rPr lang="en-US" dirty="0" smtClean="0"/>
              <a:t>the </a:t>
            </a:r>
            <a:r>
              <a:rPr lang="en-US" dirty="0"/>
              <a:t>idea generation is </a:t>
            </a:r>
            <a:r>
              <a:rPr lang="en-US" dirty="0" smtClean="0"/>
              <a:t>over.</a:t>
            </a:r>
          </a:p>
          <a:p>
            <a:pPr algn="l" rtl="0"/>
            <a:r>
              <a:rPr lang="en-US" b="1" dirty="0">
                <a:solidFill>
                  <a:srgbClr val="FF0000"/>
                </a:solidFill>
              </a:rPr>
              <a:t>This point should be determined by team consensus, not by direction of one particular participant. </a:t>
            </a:r>
            <a:endParaRPr lang="en-US" b="1" dirty="0" smtClean="0">
              <a:solidFill>
                <a:srgbClr val="FF0000"/>
              </a:solidFill>
            </a:endParaRPr>
          </a:p>
          <a:p>
            <a:pPr algn="l" rtl="0"/>
            <a:r>
              <a:rPr lang="en-US" b="1" dirty="0">
                <a:solidFill>
                  <a:srgbClr val="C00000"/>
                </a:solidFill>
              </a:rPr>
              <a:t>◆ Step 5. </a:t>
            </a:r>
            <a:r>
              <a:rPr lang="en-US" dirty="0"/>
              <a:t>The team may now review the ideas generated and clarify any fine points or perhaps remove duplicates. Teams should exercise great care in removing any ideas from the list as duplicates. </a:t>
            </a:r>
            <a:endParaRPr lang="en-US" dirty="0" smtClean="0"/>
          </a:p>
          <a:p>
            <a:pPr algn="l" rtl="0"/>
            <a:r>
              <a:rPr lang="en-US" b="1" dirty="0" smtClean="0">
                <a:solidFill>
                  <a:srgbClr val="C00000"/>
                </a:solidFill>
              </a:rPr>
              <a:t>◆ </a:t>
            </a:r>
            <a:r>
              <a:rPr lang="en-US" b="1" dirty="0">
                <a:solidFill>
                  <a:srgbClr val="C00000"/>
                </a:solidFill>
              </a:rPr>
              <a:t>Step 6. </a:t>
            </a:r>
            <a:r>
              <a:rPr lang="en-US" dirty="0"/>
              <a:t>After tidying up the list, the brainstorming session is finished, with the result being a list of ideas that address the subject issue.</a:t>
            </a:r>
            <a:endParaRPr lang="ar-SA" dirty="0"/>
          </a:p>
        </p:txBody>
      </p:sp>
      <p:pic>
        <p:nvPicPr>
          <p:cNvPr id="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98830" y="1700808"/>
            <a:ext cx="3328326" cy="33843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86505337"/>
      </p:ext>
    </p:extLst>
  </p:cSld>
  <p:clrMapOvr>
    <a:masterClrMapping/>
  </p:clrMapOvr>
  <mc:AlternateContent xmlns:mc="http://schemas.openxmlformats.org/markup-compatibility/2006" xmlns:p14="http://schemas.microsoft.com/office/powerpoint/2010/main">
    <mc:Choice Requires="p14">
      <p:transition spd="slow" p14:dur="2000" advTm="103318"/>
    </mc:Choice>
    <mc:Fallback xmlns="">
      <p:transition spd="slow" advTm="10331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graphicFrame>
        <p:nvGraphicFramePr>
          <p:cNvPr id="7" name="جدول 6"/>
          <p:cNvGraphicFramePr>
            <a:graphicFrameLocks noGrp="1"/>
          </p:cNvGraphicFramePr>
          <p:nvPr>
            <p:extLst>
              <p:ext uri="{D42A27DB-BD31-4B8C-83A1-F6EECF244321}">
                <p14:modId xmlns:p14="http://schemas.microsoft.com/office/powerpoint/2010/main" val="3025825575"/>
              </p:ext>
            </p:extLst>
          </p:nvPr>
        </p:nvGraphicFramePr>
        <p:xfrm>
          <a:off x="797135" y="2188236"/>
          <a:ext cx="7685534" cy="3576320"/>
        </p:xfrm>
        <a:graphic>
          <a:graphicData uri="http://schemas.openxmlformats.org/drawingml/2006/table">
            <a:tbl>
              <a:tblPr rtl="1" firstRow="1" bandRow="1">
                <a:tableStyleId>{5C22544A-7EE6-4342-B048-85BDC9FD1C3A}</a:tableStyleId>
              </a:tblPr>
              <a:tblGrid>
                <a:gridCol w="3613076"/>
                <a:gridCol w="4072458"/>
              </a:tblGrid>
              <a:tr h="370840">
                <a:tc gridSpan="2">
                  <a:txBody>
                    <a:bodyPr/>
                    <a:lstStyle/>
                    <a:p>
                      <a:pPr algn="ctr" rtl="0"/>
                      <a:r>
                        <a:rPr lang="en-US" dirty="0" smtClean="0">
                          <a:solidFill>
                            <a:srgbClr val="C00000"/>
                          </a:solidFill>
                        </a:rPr>
                        <a:t>Structured</a:t>
                      </a:r>
                      <a:r>
                        <a:rPr lang="en-US" baseline="0" dirty="0" smtClean="0">
                          <a:solidFill>
                            <a:srgbClr val="C00000"/>
                          </a:solidFill>
                        </a:rPr>
                        <a:t> approach</a:t>
                      </a:r>
                      <a:endParaRPr lang="ar-SA" dirty="0">
                        <a:solidFill>
                          <a:srgbClr val="C00000"/>
                        </a:solidFill>
                      </a:endParaRPr>
                    </a:p>
                  </a:txBody>
                  <a:tcPr>
                    <a:solidFill>
                      <a:schemeClr val="accent3">
                        <a:lumMod val="40000"/>
                        <a:lumOff val="60000"/>
                      </a:schemeClr>
                    </a:solidFill>
                  </a:tcPr>
                </a:tc>
                <a:tc hMerge="1">
                  <a:txBody>
                    <a:bodyPr/>
                    <a:lstStyle/>
                    <a:p>
                      <a:pPr rtl="1"/>
                      <a:endParaRPr lang="ar-SA" dirty="0"/>
                    </a:p>
                  </a:txBody>
                  <a:tcPr/>
                </a:tc>
              </a:tr>
              <a:tr h="370840">
                <a:tc>
                  <a:txBody>
                    <a:bodyPr/>
                    <a:lstStyle/>
                    <a:p>
                      <a:pPr algn="ctr" rtl="0"/>
                      <a:r>
                        <a:rPr lang="en-US" b="1" dirty="0" smtClean="0">
                          <a:solidFill>
                            <a:srgbClr val="C00000"/>
                          </a:solidFill>
                        </a:rPr>
                        <a:t>Dis</a:t>
                      </a:r>
                      <a:r>
                        <a:rPr lang="en-US" b="1" baseline="0" dirty="0" smtClean="0">
                          <a:solidFill>
                            <a:srgbClr val="C00000"/>
                          </a:solidFill>
                        </a:rPr>
                        <a:t>a</a:t>
                      </a:r>
                      <a:r>
                        <a:rPr lang="en-US" b="1" dirty="0" smtClean="0">
                          <a:solidFill>
                            <a:srgbClr val="C00000"/>
                          </a:solidFill>
                        </a:rPr>
                        <a:t>dvantages</a:t>
                      </a:r>
                      <a:endParaRPr lang="ar-SA" b="1" dirty="0">
                        <a:solidFill>
                          <a:srgbClr val="C00000"/>
                        </a:solidFill>
                      </a:endParaRPr>
                    </a:p>
                  </a:txBody>
                  <a:tcPr>
                    <a:solidFill>
                      <a:schemeClr val="accent3">
                        <a:lumMod val="40000"/>
                        <a:lumOff val="60000"/>
                      </a:schemeClr>
                    </a:solidFill>
                  </a:tcPr>
                </a:tc>
                <a:tc>
                  <a:txBody>
                    <a:bodyPr/>
                    <a:lstStyle/>
                    <a:p>
                      <a:pPr algn="ctr" rtl="0"/>
                      <a:r>
                        <a:rPr lang="en-US" b="1" dirty="0" smtClean="0">
                          <a:solidFill>
                            <a:srgbClr val="C00000"/>
                          </a:solidFill>
                        </a:rPr>
                        <a:t>Advantages</a:t>
                      </a:r>
                      <a:endParaRPr lang="ar-SA" b="1" dirty="0">
                        <a:solidFill>
                          <a:srgbClr val="C00000"/>
                        </a:solidFill>
                      </a:endParaRPr>
                    </a:p>
                  </a:txBody>
                  <a:tcPr>
                    <a:solidFill>
                      <a:schemeClr val="accent3">
                        <a:lumMod val="40000"/>
                        <a:lumOff val="60000"/>
                      </a:schemeClr>
                    </a:solidFill>
                  </a:tcPr>
                </a:tc>
              </a:tr>
              <a:tr h="370840">
                <a:tc>
                  <a:txBody>
                    <a:bodyPr/>
                    <a:lstStyle/>
                    <a:p>
                      <a:pPr marL="285750" indent="-285750" algn="l" rtl="0">
                        <a:buFont typeface="Arial" panose="020B0604020202020204" pitchFamily="34" charset="0"/>
                        <a:buChar char="•"/>
                      </a:pPr>
                      <a:r>
                        <a:rPr lang="en-US" dirty="0" smtClean="0"/>
                        <a:t>This very deliberate approach may not release creative energy.</a:t>
                      </a:r>
                    </a:p>
                    <a:p>
                      <a:pPr marL="285750" indent="-285750" algn="l" rtl="0">
                        <a:buFont typeface="Arial" panose="020B0604020202020204" pitchFamily="34" charset="0"/>
                        <a:buChar char="•"/>
                      </a:pPr>
                      <a:r>
                        <a:rPr lang="en-US" dirty="0" smtClean="0"/>
                        <a:t>It may give people a chance to “think twice” and offer more cautious ideas or even withhold ideas that, in a more spontaneous approach, they would throw out for consideration.</a:t>
                      </a:r>
                    </a:p>
                    <a:p>
                      <a:pPr algn="l" rtl="0"/>
                      <a:endParaRPr lang="ar-SA" dirty="0">
                        <a:solidFill>
                          <a:srgbClr val="C00000"/>
                        </a:solidFill>
                      </a:endParaRPr>
                    </a:p>
                  </a:txBody>
                  <a:tcPr>
                    <a:solidFill>
                      <a:schemeClr val="accent3">
                        <a:lumMod val="40000"/>
                        <a:lumOff val="60000"/>
                      </a:schemeClr>
                    </a:solidFill>
                  </a:tcPr>
                </a:tc>
                <a:tc>
                  <a:txBody>
                    <a:bodyPr/>
                    <a:lstStyle/>
                    <a:p>
                      <a:pPr marL="285750" indent="-285750" algn="l" rtl="0">
                        <a:buFont typeface="Arial" panose="020B0604020202020204" pitchFamily="34" charset="0"/>
                        <a:buChar char="•"/>
                      </a:pPr>
                      <a:r>
                        <a:rPr lang="en-US" dirty="0" smtClean="0"/>
                        <a:t>Allows everyone to take a turn and prevents one person from monopolizing the session.</a:t>
                      </a:r>
                    </a:p>
                    <a:p>
                      <a:pPr marL="285750" indent="-285750" algn="l" rtl="0">
                        <a:buFont typeface="Arial" panose="020B0604020202020204" pitchFamily="34" charset="0"/>
                        <a:buChar char="•"/>
                      </a:pPr>
                      <a:r>
                        <a:rPr lang="en-US" dirty="0" smtClean="0"/>
                        <a:t>It allows time for individual thought and reflection as participants await their next turn.</a:t>
                      </a:r>
                    </a:p>
                    <a:p>
                      <a:pPr marL="285750" indent="-285750" algn="l" rtl="0">
                        <a:buFont typeface="Arial" panose="020B0604020202020204" pitchFamily="34" charset="0"/>
                        <a:buChar char="•"/>
                      </a:pPr>
                      <a:r>
                        <a:rPr lang="en-US" dirty="0" smtClean="0"/>
                        <a:t>It may produce better-formed ideas.</a:t>
                      </a:r>
                    </a:p>
                    <a:p>
                      <a:pPr marL="285750" indent="-285750" algn="l" rtl="0">
                        <a:buFont typeface="Arial" panose="020B0604020202020204" pitchFamily="34" charset="0"/>
                        <a:buChar char="•"/>
                      </a:pPr>
                      <a:r>
                        <a:rPr lang="en-US" dirty="0" smtClean="0"/>
                        <a:t>May also make people participate who otherwise might sit silently by as others generate all the ideas.</a:t>
                      </a:r>
                      <a:endParaRPr lang="ar-SA" dirty="0">
                        <a:solidFill>
                          <a:srgbClr val="C00000"/>
                        </a:solidFill>
                      </a:endParaRPr>
                    </a:p>
                  </a:txBody>
                  <a:tcPr>
                    <a:solidFill>
                      <a:schemeClr val="accent3">
                        <a:lumMod val="40000"/>
                        <a:lumOff val="60000"/>
                      </a:schemeClr>
                    </a:solidFill>
                  </a:tcPr>
                </a:tc>
              </a:tr>
            </a:tbl>
          </a:graphicData>
        </a:graphic>
      </p:graphicFrame>
      <p:pic>
        <p:nvPicPr>
          <p:cNvPr id="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238469" y="1045061"/>
            <a:ext cx="5349875" cy="11183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9577293"/>
      </p:ext>
    </p:extLst>
  </p:cSld>
  <p:clrMapOvr>
    <a:masterClrMapping/>
  </p:clrMapOvr>
  <mc:AlternateContent xmlns:mc="http://schemas.openxmlformats.org/markup-compatibility/2006" xmlns:p14="http://schemas.microsoft.com/office/powerpoint/2010/main">
    <mc:Choice Requires="p14">
      <p:transition spd="slow" p14:dur="2000" advTm="185807"/>
    </mc:Choice>
    <mc:Fallback xmlns="">
      <p:transition spd="slow" advTm="18580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graphicFrame>
        <p:nvGraphicFramePr>
          <p:cNvPr id="7" name="جدول 6"/>
          <p:cNvGraphicFramePr>
            <a:graphicFrameLocks noGrp="1"/>
          </p:cNvGraphicFramePr>
          <p:nvPr>
            <p:extLst>
              <p:ext uri="{D42A27DB-BD31-4B8C-83A1-F6EECF244321}">
                <p14:modId xmlns:p14="http://schemas.microsoft.com/office/powerpoint/2010/main" val="1834598873"/>
              </p:ext>
            </p:extLst>
          </p:nvPr>
        </p:nvGraphicFramePr>
        <p:xfrm>
          <a:off x="796577" y="2492896"/>
          <a:ext cx="7676145" cy="3022600"/>
        </p:xfrm>
        <a:graphic>
          <a:graphicData uri="http://schemas.openxmlformats.org/drawingml/2006/table">
            <a:tbl>
              <a:tblPr rtl="1" firstRow="1" bandRow="1">
                <a:tableStyleId>{5C22544A-7EE6-4342-B048-85BDC9FD1C3A}</a:tableStyleId>
              </a:tblPr>
              <a:tblGrid>
                <a:gridCol w="3833034"/>
                <a:gridCol w="3843111"/>
              </a:tblGrid>
              <a:tr h="640080">
                <a:tc gridSpan="2">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dirty="0" smtClean="0">
                          <a:solidFill>
                            <a:srgbClr val="C00000"/>
                          </a:solidFill>
                        </a:rPr>
                        <a:t>Unstructured</a:t>
                      </a:r>
                      <a:r>
                        <a:rPr lang="en-US" baseline="0" dirty="0" smtClean="0">
                          <a:solidFill>
                            <a:srgbClr val="C00000"/>
                          </a:solidFill>
                        </a:rPr>
                        <a:t>  approach</a:t>
                      </a:r>
                      <a:endParaRPr lang="ar-SA" dirty="0" smtClean="0">
                        <a:solidFill>
                          <a:srgbClr val="C00000"/>
                        </a:solidFill>
                      </a:endParaRPr>
                    </a:p>
                    <a:p>
                      <a:pPr algn="ctr" rtl="1"/>
                      <a:endParaRPr lang="ar-SA" dirty="0">
                        <a:solidFill>
                          <a:srgbClr val="C00000"/>
                        </a:solidFill>
                      </a:endParaRPr>
                    </a:p>
                  </a:txBody>
                  <a:tcPr>
                    <a:solidFill>
                      <a:schemeClr val="accent6">
                        <a:lumMod val="20000"/>
                        <a:lumOff val="80000"/>
                      </a:schemeClr>
                    </a:solidFill>
                  </a:tcPr>
                </a:tc>
                <a:tc hMerge="1">
                  <a:txBody>
                    <a:bodyPr/>
                    <a:lstStyle/>
                    <a:p>
                      <a:pPr rtl="1"/>
                      <a:endParaRPr lang="ar-SA" dirty="0"/>
                    </a:p>
                  </a:txBody>
                  <a:tcPr/>
                </a:tc>
              </a:tr>
              <a:tr h="370840">
                <a:tc>
                  <a:txBody>
                    <a:bodyPr/>
                    <a:lstStyle/>
                    <a:p>
                      <a:pPr algn="ctr" rtl="0"/>
                      <a:r>
                        <a:rPr lang="en-US" b="1" dirty="0" smtClean="0">
                          <a:solidFill>
                            <a:srgbClr val="C00000"/>
                          </a:solidFill>
                        </a:rPr>
                        <a:t>Dis</a:t>
                      </a:r>
                      <a:r>
                        <a:rPr lang="en-US" b="1" baseline="0" dirty="0" smtClean="0">
                          <a:solidFill>
                            <a:srgbClr val="C00000"/>
                          </a:solidFill>
                        </a:rPr>
                        <a:t>a</a:t>
                      </a:r>
                      <a:r>
                        <a:rPr lang="en-US" b="1" dirty="0" smtClean="0">
                          <a:solidFill>
                            <a:srgbClr val="C00000"/>
                          </a:solidFill>
                        </a:rPr>
                        <a:t>dvantages</a:t>
                      </a:r>
                      <a:endParaRPr lang="ar-SA" b="1" dirty="0">
                        <a:solidFill>
                          <a:srgbClr val="C00000"/>
                        </a:solidFill>
                      </a:endParaRPr>
                    </a:p>
                  </a:txBody>
                  <a:tcPr>
                    <a:solidFill>
                      <a:schemeClr val="accent6">
                        <a:lumMod val="20000"/>
                        <a:lumOff val="80000"/>
                      </a:schemeClr>
                    </a:solidFill>
                  </a:tcPr>
                </a:tc>
                <a:tc>
                  <a:txBody>
                    <a:bodyPr/>
                    <a:lstStyle/>
                    <a:p>
                      <a:pPr algn="ctr" rtl="0"/>
                      <a:r>
                        <a:rPr lang="en-US" b="1" dirty="0" smtClean="0">
                          <a:solidFill>
                            <a:srgbClr val="C00000"/>
                          </a:solidFill>
                        </a:rPr>
                        <a:t>Advantages</a:t>
                      </a:r>
                      <a:endParaRPr lang="ar-SA" b="1" dirty="0">
                        <a:solidFill>
                          <a:srgbClr val="C00000"/>
                        </a:solidFill>
                      </a:endParaRPr>
                    </a:p>
                  </a:txBody>
                  <a:tcPr>
                    <a:solidFill>
                      <a:schemeClr val="accent6">
                        <a:lumMod val="20000"/>
                        <a:lumOff val="80000"/>
                      </a:schemeClr>
                    </a:solidFill>
                  </a:tcPr>
                </a:tc>
              </a:tr>
              <a:tr h="370840">
                <a:tc>
                  <a:txBody>
                    <a:bodyPr/>
                    <a:lstStyle/>
                    <a:p>
                      <a:pPr algn="l" rtl="0"/>
                      <a:r>
                        <a:rPr lang="en-US" dirty="0" smtClean="0"/>
                        <a:t>The session might degenerate into a meandering discussion</a:t>
                      </a:r>
                      <a:endParaRPr lang="ar-SA" dirty="0" smtClean="0"/>
                    </a:p>
                    <a:p>
                      <a:pPr algn="l" rtl="0"/>
                      <a:r>
                        <a:rPr lang="en-US" dirty="0" smtClean="0"/>
                        <a:t>People who are free to jump in any time with new ideas may feel free to criticize or comment on ideas suggested by others. </a:t>
                      </a:r>
                      <a:endParaRPr lang="ar-SA" dirty="0"/>
                    </a:p>
                  </a:txBody>
                  <a:tcPr>
                    <a:solidFill>
                      <a:schemeClr val="accent6">
                        <a:lumMod val="20000"/>
                        <a:lumOff val="80000"/>
                      </a:schemeClr>
                    </a:solidFill>
                  </a:tcPr>
                </a:tc>
                <a:tc>
                  <a:txBody>
                    <a:bodyPr/>
                    <a:lstStyle/>
                    <a:p>
                      <a:pPr algn="l" rtl="0"/>
                      <a:r>
                        <a:rPr lang="en-US" dirty="0" smtClean="0"/>
                        <a:t>Allows an element of spontaneity and may result in more creative ideas. </a:t>
                      </a:r>
                      <a:endParaRPr lang="ar-SA" dirty="0" smtClean="0"/>
                    </a:p>
                    <a:p>
                      <a:pPr algn="l" rtl="0"/>
                      <a:r>
                        <a:rPr lang="en-US" dirty="0" smtClean="0"/>
                        <a:t>People are not restricted to waiting their turn .</a:t>
                      </a:r>
                      <a:endParaRPr lang="ar-SA" dirty="0" smtClean="0"/>
                    </a:p>
                    <a:p>
                      <a:pPr algn="l" rtl="0"/>
                      <a:r>
                        <a:rPr lang="en-US" dirty="0" smtClean="0"/>
                        <a:t>It may be just what is needed to break the bonds of conventional thinking and open the doors to new ideas.</a:t>
                      </a:r>
                      <a:endParaRPr lang="ar-SA" dirty="0"/>
                    </a:p>
                  </a:txBody>
                  <a:tcPr>
                    <a:solidFill>
                      <a:schemeClr val="accent6">
                        <a:lumMod val="20000"/>
                        <a:lumOff val="80000"/>
                      </a:schemeClr>
                    </a:solidFill>
                  </a:tcPr>
                </a:tc>
              </a:tr>
            </a:tbl>
          </a:graphicData>
        </a:graphic>
      </p:graphicFrame>
      <p:pic>
        <p:nvPicPr>
          <p:cNvPr id="819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238469" y="985269"/>
            <a:ext cx="5349875" cy="1257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049311"/>
      </p:ext>
    </p:extLst>
  </p:cSld>
  <p:clrMapOvr>
    <a:masterClrMapping/>
  </p:clrMapOvr>
  <mc:AlternateContent xmlns:mc="http://schemas.openxmlformats.org/markup-compatibility/2006" xmlns:p14="http://schemas.microsoft.com/office/powerpoint/2010/main">
    <mc:Choice Requires="p14">
      <p:transition spd="slow" p14:dur="2000" advTm="126357"/>
    </mc:Choice>
    <mc:Fallback xmlns="">
      <p:transition spd="slow" advTm="12635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619672" y="1052736"/>
            <a:ext cx="5089855" cy="707886"/>
          </a:xfrm>
          <a:prstGeom prst="rect">
            <a:avLst/>
          </a:prstGeom>
        </p:spPr>
        <p:txBody>
          <a:bodyPr wrap="none">
            <a:spAutoFit/>
          </a:bodyPr>
          <a:lstStyle/>
          <a:p>
            <a:r>
              <a:rPr lang="en-US" sz="4000" dirty="0">
                <a:solidFill>
                  <a:srgbClr val="C00000"/>
                </a:solidFill>
                <a:latin typeface="Algerian" panose="04020705040A02060702" pitchFamily="82" charset="0"/>
              </a:rPr>
              <a:t>Affinity Diagrams</a:t>
            </a:r>
            <a:endParaRPr lang="ar-SA" sz="4000" dirty="0">
              <a:solidFill>
                <a:srgbClr val="C00000"/>
              </a:solidFill>
              <a:latin typeface="Algerian" panose="04020705040A02060702" pitchFamily="82" charset="0"/>
            </a:endParaRPr>
          </a:p>
        </p:txBody>
      </p:sp>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0668" y="1958202"/>
            <a:ext cx="6847715" cy="45571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4">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11">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484435709"/>
      </p:ext>
    </p:extLst>
  </p:cSld>
  <p:clrMapOvr>
    <a:masterClrMapping/>
  </p:clrMapOvr>
  <mc:AlternateContent xmlns:mc="http://schemas.openxmlformats.org/markup-compatibility/2006" xmlns:p14="http://schemas.microsoft.com/office/powerpoint/2010/main">
    <mc:Choice Requires="p14">
      <p:transition spd="slow" p14:dur="2000" advTm="75344"/>
    </mc:Choice>
    <mc:Fallback xmlns="">
      <p:transition spd="slow" advTm="7534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467544" y="1851780"/>
            <a:ext cx="3384376" cy="3139321"/>
          </a:xfrm>
          <a:prstGeom prst="rect">
            <a:avLst/>
          </a:prstGeom>
        </p:spPr>
        <p:txBody>
          <a:bodyPr wrap="square">
            <a:spAutoFit/>
          </a:bodyPr>
          <a:lstStyle/>
          <a:p>
            <a:pPr algn="l" rtl="0"/>
            <a:r>
              <a:rPr lang="en-US" dirty="0" smtClean="0"/>
              <a:t>A </a:t>
            </a:r>
            <a:r>
              <a:rPr lang="en-US" dirty="0"/>
              <a:t>list is just a list. Having generated a list of ideas through brainstorming, the project team must now make some sense out of it. Ideas are probably listed helter-skelter on the board or flip chart in the order that they were generated. </a:t>
            </a:r>
            <a:r>
              <a:rPr lang="en-US" b="1" dirty="0">
                <a:solidFill>
                  <a:srgbClr val="FF0000"/>
                </a:solidFill>
              </a:rPr>
              <a:t>An affinity diagram is a quality tool that is used to organize and summarize unstructured issues or ideas. </a:t>
            </a:r>
            <a:endParaRPr lang="ar-SA" b="1" dirty="0">
              <a:solidFill>
                <a:srgbClr val="FF0000"/>
              </a:solidFill>
            </a:endParaRPr>
          </a:p>
        </p:txBody>
      </p:sp>
      <p:pic>
        <p:nvPicPr>
          <p:cNvPr id="1024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51920" y="1744742"/>
            <a:ext cx="4892675" cy="35672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2815920" y="1124744"/>
            <a:ext cx="2776722" cy="461665"/>
          </a:xfrm>
          <a:prstGeom prst="rect">
            <a:avLst/>
          </a:prstGeom>
        </p:spPr>
        <p:txBody>
          <a:bodyPr wrap="none">
            <a:spAutoFit/>
          </a:bodyPr>
          <a:lstStyle/>
          <a:p>
            <a:r>
              <a:rPr lang="en-US" sz="2400" b="1" dirty="0">
                <a:solidFill>
                  <a:srgbClr val="C00000"/>
                </a:solidFill>
                <a:latin typeface="Book Antiqua" panose="02040602050305030304" pitchFamily="18" charset="0"/>
              </a:rPr>
              <a:t>Affinity Diagrams</a:t>
            </a:r>
            <a:endParaRPr lang="ar-SA" sz="2400" b="1" dirty="0">
              <a:solidFill>
                <a:srgbClr val="C00000"/>
              </a:solidFill>
              <a:latin typeface="Book Antiqua" panose="02040602050305030304" pitchFamily="18" charset="0"/>
            </a:endParaRPr>
          </a:p>
        </p:txBody>
      </p:sp>
    </p:spTree>
    <p:extLst>
      <p:ext uri="{BB962C8B-B14F-4D97-AF65-F5344CB8AC3E}">
        <p14:creationId xmlns:p14="http://schemas.microsoft.com/office/powerpoint/2010/main" val="3016366547"/>
      </p:ext>
    </p:extLst>
  </p:cSld>
  <p:clrMapOvr>
    <a:masterClrMapping/>
  </p:clrMapOvr>
  <mc:AlternateContent xmlns:mc="http://schemas.openxmlformats.org/markup-compatibility/2006" xmlns:p14="http://schemas.microsoft.com/office/powerpoint/2010/main">
    <mc:Choice Requires="p14">
      <p:transition spd="slow" p14:dur="2000" advTm="187815"/>
    </mc:Choice>
    <mc:Fallback xmlns="">
      <p:transition spd="slow" advTm="18781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606086"/>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9" name="مستطيل 8"/>
          <p:cNvSpPr/>
          <p:nvPr/>
        </p:nvSpPr>
        <p:spPr>
          <a:xfrm>
            <a:off x="467544" y="1163090"/>
            <a:ext cx="4464496" cy="3970318"/>
          </a:xfrm>
          <a:prstGeom prst="rect">
            <a:avLst/>
          </a:prstGeom>
        </p:spPr>
        <p:txBody>
          <a:bodyPr wrap="square">
            <a:spAutoFit/>
          </a:bodyPr>
          <a:lstStyle/>
          <a:p>
            <a:pPr algn="l" rtl="0"/>
            <a:r>
              <a:rPr lang="en-US" b="1" dirty="0" smtClean="0">
                <a:solidFill>
                  <a:srgbClr val="C00000"/>
                </a:solidFill>
              </a:rPr>
              <a:t>Five steps </a:t>
            </a:r>
            <a:r>
              <a:rPr lang="en-US" b="1" dirty="0">
                <a:solidFill>
                  <a:srgbClr val="C00000"/>
                </a:solidFill>
              </a:rPr>
              <a:t>of the affinity diagramming process: </a:t>
            </a:r>
            <a:endParaRPr lang="en-US" b="1" dirty="0" smtClean="0">
              <a:solidFill>
                <a:srgbClr val="C00000"/>
              </a:solidFill>
            </a:endParaRPr>
          </a:p>
          <a:p>
            <a:pPr algn="l" rtl="0"/>
            <a:r>
              <a:rPr lang="en-US" b="1" dirty="0" smtClean="0">
                <a:solidFill>
                  <a:srgbClr val="FF0000"/>
                </a:solidFill>
              </a:rPr>
              <a:t>1</a:t>
            </a:r>
            <a:r>
              <a:rPr lang="en-US" b="1" dirty="0">
                <a:solidFill>
                  <a:srgbClr val="FF0000"/>
                </a:solidFill>
              </a:rPr>
              <a:t>. Write each idea on a “sticky note” </a:t>
            </a:r>
            <a:r>
              <a:rPr lang="en-US" dirty="0" smtClean="0"/>
              <a:t>and </a:t>
            </a:r>
            <a:r>
              <a:rPr lang="en-US" dirty="0"/>
              <a:t>stick all the notes on the wall or a flip chart</a:t>
            </a:r>
            <a:r>
              <a:rPr lang="en-US" dirty="0" smtClean="0"/>
              <a:t>.</a:t>
            </a:r>
          </a:p>
          <a:p>
            <a:pPr algn="l" rtl="0"/>
            <a:r>
              <a:rPr lang="en-US" b="1" dirty="0">
                <a:solidFill>
                  <a:srgbClr val="FF0000"/>
                </a:solidFill>
              </a:rPr>
              <a:t>2. Move notes into groups with some kind of association.</a:t>
            </a:r>
            <a:r>
              <a:rPr lang="en-US" dirty="0"/>
              <a:t> Team members do this in incremental steps, one at a time. Team members do this silently, without discussion. </a:t>
            </a:r>
            <a:endParaRPr lang="en-US" dirty="0" smtClean="0"/>
          </a:p>
          <a:p>
            <a:pPr algn="l" rtl="0"/>
            <a:r>
              <a:rPr lang="en-US" b="1" dirty="0" smtClean="0">
                <a:solidFill>
                  <a:srgbClr val="FF0000"/>
                </a:solidFill>
              </a:rPr>
              <a:t>3</a:t>
            </a:r>
            <a:r>
              <a:rPr lang="en-US" b="1" dirty="0">
                <a:solidFill>
                  <a:srgbClr val="FF0000"/>
                </a:solidFill>
              </a:rPr>
              <a:t>. Make duplicate notes in cases of conflict among team members. </a:t>
            </a:r>
            <a:endParaRPr lang="en-US" b="1" dirty="0" smtClean="0">
              <a:solidFill>
                <a:srgbClr val="FF0000"/>
              </a:solidFill>
            </a:endParaRPr>
          </a:p>
          <a:p>
            <a:pPr algn="l" rtl="0"/>
            <a:r>
              <a:rPr lang="en-US" b="1" dirty="0" smtClean="0">
                <a:solidFill>
                  <a:srgbClr val="FF0000"/>
                </a:solidFill>
              </a:rPr>
              <a:t>4</a:t>
            </a:r>
            <a:r>
              <a:rPr lang="en-US" b="1" dirty="0">
                <a:solidFill>
                  <a:srgbClr val="FF0000"/>
                </a:solidFill>
              </a:rPr>
              <a:t>. Discuss and resolve conflicts </a:t>
            </a:r>
            <a:r>
              <a:rPr lang="en-US" dirty="0"/>
              <a:t>when all ideas have been grouped together in some way. </a:t>
            </a:r>
            <a:endParaRPr lang="en-US" dirty="0" smtClean="0"/>
          </a:p>
          <a:p>
            <a:pPr algn="l" rtl="0"/>
            <a:r>
              <a:rPr lang="en-US" b="1" dirty="0" smtClean="0">
                <a:solidFill>
                  <a:srgbClr val="FF0000"/>
                </a:solidFill>
              </a:rPr>
              <a:t>5</a:t>
            </a:r>
            <a:r>
              <a:rPr lang="en-US" b="1" dirty="0">
                <a:solidFill>
                  <a:srgbClr val="FF0000"/>
                </a:solidFill>
              </a:rPr>
              <a:t>. Create headers or titles </a:t>
            </a:r>
            <a:r>
              <a:rPr lang="en-US" dirty="0"/>
              <a:t>for the groups that reflect the content of the ideas.</a:t>
            </a:r>
            <a:endParaRPr lang="ar-SA" dirty="0"/>
          </a:p>
        </p:txBody>
      </p:sp>
      <p:pic>
        <p:nvPicPr>
          <p:cNvPr id="1126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4048" y="1485900"/>
            <a:ext cx="3744416" cy="439137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2229495"/>
      </p:ext>
    </p:extLst>
  </p:cSld>
  <p:clrMapOvr>
    <a:masterClrMapping/>
  </p:clrMapOvr>
  <mc:AlternateContent xmlns:mc="http://schemas.openxmlformats.org/markup-compatibility/2006" xmlns:p14="http://schemas.microsoft.com/office/powerpoint/2010/main">
    <mc:Choice Requires="p14">
      <p:transition spd="slow" p14:dur="2000" advTm="172293"/>
    </mc:Choice>
    <mc:Fallback xmlns="">
      <p:transition spd="slow" advTm="17229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4"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5"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2" name="مستطيل 1"/>
          <p:cNvSpPr/>
          <p:nvPr/>
        </p:nvSpPr>
        <p:spPr>
          <a:xfrm>
            <a:off x="1020504" y="1259175"/>
            <a:ext cx="6843540" cy="461665"/>
          </a:xfrm>
          <a:prstGeom prst="rect">
            <a:avLst/>
          </a:prstGeom>
        </p:spPr>
        <p:txBody>
          <a:bodyPr wrap="none">
            <a:spAutoFit/>
          </a:bodyPr>
          <a:lstStyle/>
          <a:p>
            <a:r>
              <a:rPr lang="en-US" sz="2400" dirty="0">
                <a:solidFill>
                  <a:srgbClr val="C00000"/>
                </a:solidFill>
                <a:latin typeface="Algerian" panose="04020705040A02060702" pitchFamily="82" charset="0"/>
              </a:rPr>
              <a:t>Nominal Group Technique and </a:t>
            </a:r>
            <a:r>
              <a:rPr lang="en-US" sz="2400" dirty="0" err="1">
                <a:solidFill>
                  <a:srgbClr val="C00000"/>
                </a:solidFill>
                <a:latin typeface="Algerian" panose="04020705040A02060702" pitchFamily="82" charset="0"/>
              </a:rPr>
              <a:t>Multivoting</a:t>
            </a:r>
            <a:endParaRPr lang="ar-SA" sz="2400" dirty="0">
              <a:solidFill>
                <a:srgbClr val="C00000"/>
              </a:solidFill>
              <a:latin typeface="Algerian" panose="04020705040A02060702" pitchFamily="82" charset="0"/>
            </a:endParaRPr>
          </a:p>
        </p:txBody>
      </p:sp>
      <p:sp>
        <p:nvSpPr>
          <p:cNvPr id="8" name="مستطيل 7"/>
          <p:cNvSpPr/>
          <p:nvPr/>
        </p:nvSpPr>
        <p:spPr>
          <a:xfrm>
            <a:off x="349474" y="1710985"/>
            <a:ext cx="4092800" cy="3970318"/>
          </a:xfrm>
          <a:prstGeom prst="rect">
            <a:avLst/>
          </a:prstGeom>
        </p:spPr>
        <p:txBody>
          <a:bodyPr wrap="square">
            <a:spAutoFit/>
          </a:bodyPr>
          <a:lstStyle/>
          <a:p>
            <a:pPr algn="l"/>
            <a:r>
              <a:rPr lang="en-US" dirty="0"/>
              <a:t>Nominal group technique was developed at the University of Wisconsin in 1971 as a means of developing team consensus on priority rankings free of bias or influence. It is called “nominal” group technique because the teams that apply it are usually ad hoc groups that are temporary in nature and do not go through the building processes necessary to become a formal group in a sociological sense. It is a disciplined process, not a haphazard approach, which allows the collection of input in a </a:t>
            </a:r>
            <a:r>
              <a:rPr lang="en-US" dirty="0" smtClean="0"/>
              <a:t>way that </a:t>
            </a:r>
            <a:r>
              <a:rPr lang="en-US" dirty="0"/>
              <a:t>overcomes group </a:t>
            </a:r>
            <a:r>
              <a:rPr lang="en-US" dirty="0" smtClean="0"/>
              <a:t>bias.</a:t>
            </a:r>
            <a:endParaRPr lang="ar-SA" dirty="0"/>
          </a:p>
        </p:txBody>
      </p:sp>
      <p:pic>
        <p:nvPicPr>
          <p:cNvPr id="1229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72000" y="1844824"/>
            <a:ext cx="4254252" cy="39604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4247816"/>
      </p:ext>
    </p:extLst>
  </p:cSld>
  <p:clrMapOvr>
    <a:masterClrMapping/>
  </p:clrMapOvr>
  <mc:AlternateContent xmlns:mc="http://schemas.openxmlformats.org/markup-compatibility/2006">
    <mc:Choice xmlns:p14="http://schemas.microsoft.com/office/powerpoint/2010/main" Requires="p14">
      <p:transition spd="slow" p14:dur="2000" advTm="330812"/>
    </mc:Choice>
    <mc:Fallback>
      <p:transition spd="slow" advTm="33081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9965"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6" name="مستطيل 5"/>
          <p:cNvSpPr/>
          <p:nvPr/>
        </p:nvSpPr>
        <p:spPr>
          <a:xfrm>
            <a:off x="262980" y="1009474"/>
            <a:ext cx="4741068" cy="4247317"/>
          </a:xfrm>
          <a:prstGeom prst="rect">
            <a:avLst/>
          </a:prstGeom>
        </p:spPr>
        <p:txBody>
          <a:bodyPr wrap="square">
            <a:spAutoFit/>
          </a:bodyPr>
          <a:lstStyle/>
          <a:p>
            <a:pPr algn="l" rtl="0"/>
            <a:r>
              <a:rPr lang="en-US" b="1" dirty="0">
                <a:solidFill>
                  <a:srgbClr val="C00000"/>
                </a:solidFill>
              </a:rPr>
              <a:t>Nominal group technique consists of five general steps, with some variation within the steps in practice</a:t>
            </a:r>
            <a:r>
              <a:rPr lang="en-US" b="1" dirty="0" smtClean="0">
                <a:solidFill>
                  <a:srgbClr val="C00000"/>
                </a:solidFill>
              </a:rPr>
              <a:t>:</a:t>
            </a:r>
          </a:p>
          <a:p>
            <a:pPr marL="342900" indent="-342900" algn="l" rtl="0">
              <a:buAutoNum type="arabicPeriod"/>
            </a:pPr>
            <a:r>
              <a:rPr lang="en-US" b="1" dirty="0" smtClean="0">
                <a:solidFill>
                  <a:srgbClr val="FF0000"/>
                </a:solidFill>
              </a:rPr>
              <a:t>Generate </a:t>
            </a:r>
            <a:r>
              <a:rPr lang="en-US" b="1" dirty="0">
                <a:solidFill>
                  <a:srgbClr val="FF0000"/>
                </a:solidFill>
              </a:rPr>
              <a:t>ideas</a:t>
            </a:r>
            <a:r>
              <a:rPr lang="en-US" b="1" dirty="0" smtClean="0">
                <a:solidFill>
                  <a:srgbClr val="FF0000"/>
                </a:solidFill>
              </a:rPr>
              <a:t>. </a:t>
            </a:r>
            <a:r>
              <a:rPr lang="en-US" dirty="0" smtClean="0"/>
              <a:t>Team </a:t>
            </a:r>
            <a:r>
              <a:rPr lang="en-US" dirty="0"/>
              <a:t>members may write all ideas on a single sheet of paper or, </a:t>
            </a:r>
            <a:r>
              <a:rPr lang="en-US" dirty="0" smtClean="0"/>
              <a:t>they </a:t>
            </a:r>
            <a:r>
              <a:rPr lang="en-US" dirty="0"/>
              <a:t>may write each idea on a separate note card, such as an index card. </a:t>
            </a:r>
            <a:endParaRPr lang="en-US" dirty="0" smtClean="0"/>
          </a:p>
          <a:p>
            <a:pPr marL="342900" indent="-342900" algn="l" rtl="0">
              <a:buAutoNum type="arabicPeriod"/>
            </a:pPr>
            <a:r>
              <a:rPr lang="en-US" b="1" dirty="0" smtClean="0">
                <a:solidFill>
                  <a:srgbClr val="FF0000"/>
                </a:solidFill>
              </a:rPr>
              <a:t>Collect </a:t>
            </a:r>
            <a:r>
              <a:rPr lang="en-US" b="1" dirty="0">
                <a:solidFill>
                  <a:srgbClr val="FF0000"/>
                </a:solidFill>
              </a:rPr>
              <a:t>and record ideas</a:t>
            </a:r>
            <a:r>
              <a:rPr lang="en-US" dirty="0"/>
              <a:t>. Each team member discloses one idea at a time, going around the team in round-robin fashion until all ideas have been disclosed. </a:t>
            </a:r>
            <a:endParaRPr lang="en-US" dirty="0" smtClean="0"/>
          </a:p>
          <a:p>
            <a:pPr marL="342900" indent="-342900" algn="l" rtl="0">
              <a:buAutoNum type="arabicPeriod"/>
            </a:pPr>
            <a:r>
              <a:rPr lang="en-US" b="1" dirty="0">
                <a:solidFill>
                  <a:srgbClr val="FF0000"/>
                </a:solidFill>
              </a:rPr>
              <a:t>Review and discuss the ideas. </a:t>
            </a:r>
            <a:r>
              <a:rPr lang="en-US" dirty="0"/>
              <a:t>Remove any obvious duplicates, </a:t>
            </a:r>
            <a:r>
              <a:rPr lang="en-US" dirty="0" smtClean="0"/>
              <a:t>discuss </a:t>
            </a:r>
            <a:r>
              <a:rPr lang="en-US" dirty="0"/>
              <a:t>each idea briefly to make sure everyone has the same understanding</a:t>
            </a:r>
            <a:r>
              <a:rPr lang="en-US" dirty="0" smtClean="0"/>
              <a:t>.</a:t>
            </a:r>
          </a:p>
        </p:txBody>
      </p:sp>
      <p:pic>
        <p:nvPicPr>
          <p:cNvPr id="1331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4048" y="1501919"/>
            <a:ext cx="3737099"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8672966"/>
      </p:ext>
    </p:extLst>
  </p:cSld>
  <p:clrMapOvr>
    <a:masterClrMapping/>
  </p:clrMapOvr>
  <mc:AlternateContent xmlns:mc="http://schemas.openxmlformats.org/markup-compatibility/2006">
    <mc:Choice xmlns:p14="http://schemas.microsoft.com/office/powerpoint/2010/main" Requires="p14">
      <p:transition spd="slow" p14:dur="2000" advTm="233824"/>
    </mc:Choice>
    <mc:Fallback>
      <p:transition spd="slow" advTm="23382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1433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27984" y="1412776"/>
            <a:ext cx="4241155"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467544" y="1268760"/>
            <a:ext cx="3888432" cy="3139321"/>
          </a:xfrm>
          <a:prstGeom prst="rect">
            <a:avLst/>
          </a:prstGeom>
        </p:spPr>
        <p:txBody>
          <a:bodyPr wrap="square">
            <a:spAutoFit/>
          </a:bodyPr>
          <a:lstStyle/>
          <a:p>
            <a:pPr algn="l" rtl="0"/>
            <a:r>
              <a:rPr lang="en-US" b="1" dirty="0">
                <a:solidFill>
                  <a:srgbClr val="C00000"/>
                </a:solidFill>
              </a:rPr>
              <a:t>4. Vote on the ideas. </a:t>
            </a:r>
            <a:r>
              <a:rPr lang="en-US" dirty="0"/>
              <a:t>Each team member, </a:t>
            </a:r>
            <a:r>
              <a:rPr lang="en-US" dirty="0" smtClean="0"/>
              <a:t>individually, </a:t>
            </a:r>
            <a:r>
              <a:rPr lang="en-US" dirty="0"/>
              <a:t>selects and prioritizes a small number of ideas from the total </a:t>
            </a:r>
            <a:r>
              <a:rPr lang="en-US" dirty="0" smtClean="0"/>
              <a:t>list. </a:t>
            </a:r>
            <a:endParaRPr lang="en-US" dirty="0" smtClean="0"/>
          </a:p>
          <a:p>
            <a:pPr algn="l" rtl="0"/>
            <a:r>
              <a:rPr lang="en-US" b="1" dirty="0" smtClean="0">
                <a:solidFill>
                  <a:srgbClr val="FF0000"/>
                </a:solidFill>
              </a:rPr>
              <a:t>5</a:t>
            </a:r>
            <a:r>
              <a:rPr lang="en-US" b="1" dirty="0">
                <a:solidFill>
                  <a:srgbClr val="FF0000"/>
                </a:solidFill>
              </a:rPr>
              <a:t>. Record results. </a:t>
            </a:r>
            <a:r>
              <a:rPr lang="en-US" dirty="0"/>
              <a:t>The team leader collects the cards, shuffles them to avoid disclosing a writer’s identity, and enters the priority values from the cards on the general list. Adding all the priority numbers for each idea yields a prioritized list.</a:t>
            </a:r>
            <a:endParaRPr lang="ar-SA" dirty="0"/>
          </a:p>
        </p:txBody>
      </p:sp>
    </p:spTree>
    <p:extLst>
      <p:ext uri="{BB962C8B-B14F-4D97-AF65-F5344CB8AC3E}">
        <p14:creationId xmlns:p14="http://schemas.microsoft.com/office/powerpoint/2010/main" val="2395459163"/>
      </p:ext>
    </p:extLst>
  </p:cSld>
  <p:clrMapOvr>
    <a:masterClrMapping/>
  </p:clrMapOvr>
  <mc:AlternateContent xmlns:mc="http://schemas.openxmlformats.org/markup-compatibility/2006">
    <mc:Choice xmlns:p14="http://schemas.microsoft.com/office/powerpoint/2010/main" Requires="p14">
      <p:transition spd="slow" p14:dur="2000" advTm="111336"/>
    </mc:Choice>
    <mc:Fallback>
      <p:transition spd="slow" advTm="11133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2560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052638" y="1055390"/>
            <a:ext cx="5037137" cy="1149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683568" y="2274838"/>
            <a:ext cx="7920880" cy="3693319"/>
          </a:xfrm>
          <a:prstGeom prst="rect">
            <a:avLst/>
          </a:prstGeom>
        </p:spPr>
        <p:txBody>
          <a:bodyPr wrap="square">
            <a:spAutoFit/>
          </a:bodyPr>
          <a:lstStyle/>
          <a:p>
            <a:pPr algn="l" rtl="0"/>
            <a:r>
              <a:rPr lang="en-US" dirty="0"/>
              <a:t>◆ To solve problems, project managers must take action. Quality tools help determine the right action to take. </a:t>
            </a:r>
            <a:endParaRPr lang="en-US" dirty="0" smtClean="0"/>
          </a:p>
          <a:p>
            <a:pPr algn="l" rtl="0"/>
            <a:r>
              <a:rPr lang="en-US" dirty="0" smtClean="0"/>
              <a:t>◆ </a:t>
            </a:r>
            <a:r>
              <a:rPr lang="en-US" dirty="0"/>
              <a:t>Problem solving and quality improvement involve change. Before you can make a change of some kind, you must understand the forces at play within the organization that influence change. </a:t>
            </a:r>
            <a:endParaRPr lang="en-US" dirty="0" smtClean="0"/>
          </a:p>
          <a:p>
            <a:pPr algn="l" rtl="0"/>
            <a:r>
              <a:rPr lang="en-US" dirty="0" smtClean="0"/>
              <a:t>◆ </a:t>
            </a:r>
            <a:r>
              <a:rPr lang="en-US" dirty="0"/>
              <a:t>Force field analysis identifies forces and factors that help or hinder problem solving. Helping forces must be made more influential or hindering forces must be made less influential. It is often easier to reduce the influence of hindering forces than it is to increase the influence of helping forces. </a:t>
            </a:r>
            <a:endParaRPr lang="en-US" dirty="0" smtClean="0"/>
          </a:p>
          <a:p>
            <a:pPr algn="l" rtl="0"/>
            <a:r>
              <a:rPr lang="en-US" dirty="0" smtClean="0"/>
              <a:t>◆ </a:t>
            </a:r>
            <a:r>
              <a:rPr lang="en-US" dirty="0"/>
              <a:t>Brainstorming is a tool for creatively and efficiently generating a high volume of ideas free of criticism. During brainstorming, creativity is the rule; no idea is too unconventional for consideration. No criticism, clarification, prioritization, or discussion of ideas is permitted as ideas are presented.</a:t>
            </a:r>
            <a:endParaRPr lang="ar-SA" dirty="0"/>
          </a:p>
        </p:txBody>
      </p:sp>
    </p:spTree>
    <p:extLst>
      <p:ext uri="{BB962C8B-B14F-4D97-AF65-F5344CB8AC3E}">
        <p14:creationId xmlns:p14="http://schemas.microsoft.com/office/powerpoint/2010/main" val="4107710016"/>
      </p:ext>
    </p:extLst>
  </p:cSld>
  <p:clrMapOvr>
    <a:masterClrMapping/>
  </p:clrMapOvr>
  <mc:AlternateContent xmlns:mc="http://schemas.openxmlformats.org/markup-compatibility/2006">
    <mc:Choice xmlns:p14="http://schemas.microsoft.com/office/powerpoint/2010/main" Requires="p14">
      <p:transition spd="slow" p14:dur="2000" advTm="63809"/>
    </mc:Choice>
    <mc:Fallback>
      <p:transition spd="slow" advTm="6380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sp>
        <p:nvSpPr>
          <p:cNvPr id="7" name="مستطيل 6"/>
          <p:cNvSpPr/>
          <p:nvPr/>
        </p:nvSpPr>
        <p:spPr>
          <a:xfrm>
            <a:off x="467544" y="1916833"/>
            <a:ext cx="8208912" cy="3970318"/>
          </a:xfrm>
          <a:prstGeom prst="rect">
            <a:avLst/>
          </a:prstGeom>
        </p:spPr>
        <p:txBody>
          <a:bodyPr wrap="square">
            <a:spAutoFit/>
          </a:bodyPr>
          <a:lstStyle/>
          <a:p>
            <a:pPr algn="l" rtl="0"/>
            <a:r>
              <a:rPr lang="en-US" dirty="0" smtClean="0"/>
              <a:t>◆ </a:t>
            </a:r>
            <a:r>
              <a:rPr lang="en-US" dirty="0"/>
              <a:t>Brainstorming may be employed in an unstructured approach in which team members present their ideas in a free-for-all fashion with no limit on the number of ideas presented at one time and no sequence of presentation among team members. </a:t>
            </a:r>
            <a:endParaRPr lang="en-US" dirty="0" smtClean="0"/>
          </a:p>
          <a:p>
            <a:pPr algn="l" rtl="0"/>
            <a:r>
              <a:rPr lang="en-US" dirty="0" smtClean="0"/>
              <a:t>◆ </a:t>
            </a:r>
            <a:r>
              <a:rPr lang="en-US" dirty="0"/>
              <a:t>An affinity diagram may be used to organize and summarize unstructured ideas or issues. Team members associate individual ideas with other ideas that have something in common one at a time until all ideas are grouped together in associated categories. Groups are then given titles that reflect the nature of the association. </a:t>
            </a:r>
            <a:endParaRPr lang="en-US" dirty="0" smtClean="0"/>
          </a:p>
          <a:p>
            <a:pPr algn="l" rtl="0"/>
            <a:r>
              <a:rPr lang="en-US" dirty="0" smtClean="0"/>
              <a:t>◆ </a:t>
            </a:r>
            <a:r>
              <a:rPr lang="en-US" dirty="0"/>
              <a:t>Nominal group technique is a method for developing team consensus on priority ranking of ideas or issues free of bias or influence. Ideas may be generated by anonymous input from team members or by a public disclosure method such as brainstorming. </a:t>
            </a:r>
            <a:endParaRPr lang="en-US" dirty="0" smtClean="0"/>
          </a:p>
          <a:p>
            <a:pPr algn="l" rtl="0"/>
            <a:r>
              <a:rPr lang="en-US" dirty="0" smtClean="0"/>
              <a:t>◆ </a:t>
            </a:r>
            <a:r>
              <a:rPr lang="en-US" dirty="0"/>
              <a:t>In applying nominal group technique, team members anonymously assign priorities to a small number of ideas. Adding priorities for each idea produces a prioritized list that was reached by team consensus.</a:t>
            </a:r>
            <a:endParaRPr lang="en-US" dirty="0" smtClean="0"/>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691680" y="951811"/>
            <a:ext cx="5688632" cy="96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2344966"/>
      </p:ext>
    </p:extLst>
  </p:cSld>
  <p:clrMapOvr>
    <a:masterClrMapping/>
  </p:clrMapOvr>
  <mc:AlternateContent xmlns:mc="http://schemas.openxmlformats.org/markup-compatibility/2006">
    <mc:Choice xmlns:p14="http://schemas.microsoft.com/office/powerpoint/2010/main" Requires="p14">
      <p:transition spd="slow" p14:dur="2000" advTm="45825"/>
    </mc:Choice>
    <mc:Fallback>
      <p:transition spd="slow" advTm="4582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 xmlns:a16="http://schemas.microsoft.com/office/drawing/2014/main"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 xmlns:a16="http://schemas.microsoft.com/office/drawing/2014/main" id="{D4AF3B79-7C62-249A-6AAB-EA6585FAC59E}"/>
              </a:ext>
            </a:extLst>
          </p:cNvPr>
          <p:cNvPicPr>
            <a:picLocks noChangeAspect="1"/>
          </p:cNvPicPr>
          <p:nvPr/>
        </p:nvPicPr>
        <p:blipFill>
          <a:blip r:embed="rId3">
            <a:extLst>
              <a:ext uri="{96DAC541-7B7A-43D3-8B79-37D633B846F1}">
                <asvg:svgBlip xmlns="" xmlns:asvg="http://schemas.microsoft.com/office/drawing/2016/SVG/main"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 xmlns:a16="http://schemas.microsoft.com/office/drawing/2014/main" id="{6D34B332-A224-F9C2-4FCE-5377D8EB46D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23530" y="1030900"/>
            <a:ext cx="7292886" cy="52318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399109"/>
      </p:ext>
    </p:extLst>
  </p:cSld>
  <p:clrMapOvr>
    <a:masterClrMapping/>
  </p:clrMapOvr>
  <mc:AlternateContent xmlns:mc="http://schemas.openxmlformats.org/markup-compatibility/2006" xmlns:p14="http://schemas.microsoft.com/office/powerpoint/2010/main">
    <mc:Choice Requires="p14">
      <p:transition spd="slow" p14:dur="2000" advTm="84263"/>
    </mc:Choice>
    <mc:Fallback xmlns="">
      <p:transition spd="slow" advTm="84263"/>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TotalTime>
  <Words>2477</Words>
  <Application>Microsoft Office PowerPoint</Application>
  <PresentationFormat>عرض على الشاشة (3:4)‏</PresentationFormat>
  <Paragraphs>102</Paragraphs>
  <Slides>31</Slides>
  <Notes>2</Notes>
  <HiddenSlides>0</HiddenSlides>
  <MMClips>0</MMClips>
  <ScaleCrop>false</ScaleCrop>
  <HeadingPairs>
    <vt:vector size="4" baseType="variant">
      <vt:variant>
        <vt:lpstr>نسق</vt:lpstr>
      </vt:variant>
      <vt:variant>
        <vt:i4>1</vt:i4>
      </vt:variant>
      <vt:variant>
        <vt:lpstr>عناوين الشرائح</vt:lpstr>
      </vt:variant>
      <vt:variant>
        <vt:i4>31</vt:i4>
      </vt:variant>
    </vt:vector>
  </HeadingPairs>
  <TitlesOfParts>
    <vt:vector size="32"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3</cp:revision>
  <dcterms:created xsi:type="dcterms:W3CDTF">2023-08-07T16:04:38Z</dcterms:created>
  <dcterms:modified xsi:type="dcterms:W3CDTF">2023-08-07T17:18:46Z</dcterms:modified>
</cp:coreProperties>
</file>