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480" r:id="rId2"/>
    <p:sldId id="303" r:id="rId3"/>
    <p:sldId id="313" r:id="rId4"/>
    <p:sldId id="733" r:id="rId5"/>
    <p:sldId id="734" r:id="rId6"/>
    <p:sldId id="735" r:id="rId7"/>
    <p:sldId id="738" r:id="rId8"/>
    <p:sldId id="740" r:id="rId9"/>
    <p:sldId id="754" r:id="rId10"/>
    <p:sldId id="766" r:id="rId11"/>
    <p:sldId id="770" r:id="rId12"/>
    <p:sldId id="782" r:id="rId13"/>
    <p:sldId id="783" r:id="rId14"/>
    <p:sldId id="784" r:id="rId15"/>
    <p:sldId id="785" r:id="rId16"/>
    <p:sldId id="786" r:id="rId17"/>
    <p:sldId id="787" r:id="rId18"/>
    <p:sldId id="788" r:id="rId19"/>
    <p:sldId id="791" r:id="rId20"/>
    <p:sldId id="792" r:id="rId21"/>
    <p:sldId id="793" r:id="rId22"/>
    <p:sldId id="794" r:id="rId23"/>
    <p:sldId id="795" r:id="rId24"/>
    <p:sldId id="796" r:id="rId25"/>
    <p:sldId id="797" r:id="rId26"/>
    <p:sldId id="798" r:id="rId27"/>
    <p:sldId id="799" r:id="rId28"/>
    <p:sldId id="800" r:id="rId29"/>
    <p:sldId id="801" r:id="rId30"/>
    <p:sldId id="789" r:id="rId31"/>
    <p:sldId id="790" r:id="rId32"/>
    <p:sldId id="802" r:id="rId33"/>
    <p:sldId id="803" r:id="rId34"/>
    <p:sldId id="804" r:id="rId35"/>
    <p:sldId id="805" r:id="rId36"/>
    <p:sldId id="806" r:id="rId37"/>
    <p:sldId id="807" r:id="rId38"/>
    <p:sldId id="808" r:id="rId39"/>
    <p:sldId id="809" r:id="rId40"/>
    <p:sldId id="810" r:id="rId41"/>
    <p:sldId id="811" r:id="rId42"/>
    <p:sldId id="812" r:id="rId43"/>
    <p:sldId id="813" r:id="rId44"/>
    <p:sldId id="814" r:id="rId45"/>
    <p:sldId id="815" r:id="rId46"/>
    <p:sldId id="816" r:id="rId47"/>
    <p:sldId id="817" r:id="rId48"/>
    <p:sldId id="818" r:id="rId49"/>
    <p:sldId id="819" r:id="rId50"/>
    <p:sldId id="820" r:id="rId51"/>
    <p:sldId id="821" r:id="rId52"/>
    <p:sldId id="822" r:id="rId53"/>
    <p:sldId id="823" r:id="rId54"/>
    <p:sldId id="722" r:id="rId55"/>
    <p:sldId id="774" r:id="rId56"/>
    <p:sldId id="775" r:id="rId57"/>
    <p:sldId id="776" r:id="rId58"/>
    <p:sldId id="777" r:id="rId59"/>
    <p:sldId id="778" r:id="rId60"/>
    <p:sldId id="824" r:id="rId61"/>
    <p:sldId id="779" r:id="rId62"/>
    <p:sldId id="349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33"/>
            <p14:sldId id="734"/>
            <p14:sldId id="735"/>
            <p14:sldId id="738"/>
            <p14:sldId id="740"/>
            <p14:sldId id="754"/>
            <p14:sldId id="766"/>
            <p14:sldId id="770"/>
            <p14:sldId id="782"/>
            <p14:sldId id="783"/>
            <p14:sldId id="784"/>
            <p14:sldId id="785"/>
            <p14:sldId id="786"/>
            <p14:sldId id="787"/>
            <p14:sldId id="788"/>
            <p14:sldId id="791"/>
            <p14:sldId id="792"/>
            <p14:sldId id="793"/>
            <p14:sldId id="794"/>
            <p14:sldId id="795"/>
            <p14:sldId id="796"/>
            <p14:sldId id="797"/>
            <p14:sldId id="798"/>
            <p14:sldId id="799"/>
            <p14:sldId id="800"/>
            <p14:sldId id="801"/>
            <p14:sldId id="789"/>
            <p14:sldId id="790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722"/>
            <p14:sldId id="774"/>
            <p14:sldId id="775"/>
            <p14:sldId id="776"/>
            <p14:sldId id="777"/>
            <p14:sldId id="778"/>
            <p14:sldId id="824"/>
            <p14:sldId id="7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85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4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8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5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9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0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1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2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4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5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8.png"/><Relationship Id="rId7" Type="http://schemas.openxmlformats.org/officeDocument/2006/relationships/image" Target="../media/image3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4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9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0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1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4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42.wmf"/><Relationship Id="rId4" Type="http://schemas.openxmlformats.org/officeDocument/2006/relationships/oleObject" Target="../embeddings/oleObject36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7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38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40.bin"/><Relationship Id="rId5" Type="http://schemas.openxmlformats.org/officeDocument/2006/relationships/image" Target="../media/image48.wmf"/><Relationship Id="rId4" Type="http://schemas.openxmlformats.org/officeDocument/2006/relationships/oleObject" Target="../embeddings/oleObject39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52.wmf"/><Relationship Id="rId4" Type="http://schemas.openxmlformats.org/officeDocument/2006/relationships/oleObject" Target="../embeddings/oleObject41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image" Target="../media/image8.png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43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2.bin"/><Relationship Id="rId9" Type="http://schemas.openxmlformats.org/officeDocument/2006/relationships/image" Target="../media/image55.w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image" Target="../media/image8.png"/><Relationship Id="rId7" Type="http://schemas.openxmlformats.org/officeDocument/2006/relationships/image" Target="../media/image5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56.wmf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8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48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49.bin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61.wmf"/><Relationship Id="rId4" Type="http://schemas.openxmlformats.org/officeDocument/2006/relationships/oleObject" Target="../embeddings/oleObject50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1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63.wmf"/><Relationship Id="rId4" Type="http://schemas.openxmlformats.org/officeDocument/2006/relationships/oleObject" Target="../embeddings/oleObject52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64.wmf"/><Relationship Id="rId4" Type="http://schemas.openxmlformats.org/officeDocument/2006/relationships/oleObject" Target="../embeddings/oleObject53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55.bin"/><Relationship Id="rId5" Type="http://schemas.openxmlformats.org/officeDocument/2006/relationships/image" Target="../media/image65.wmf"/><Relationship Id="rId4" Type="http://schemas.openxmlformats.org/officeDocument/2006/relationships/oleObject" Target="../embeddings/oleObject54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57.bin"/><Relationship Id="rId5" Type="http://schemas.openxmlformats.org/officeDocument/2006/relationships/image" Target="../media/image67.wmf"/><Relationship Id="rId4" Type="http://schemas.openxmlformats.org/officeDocument/2006/relationships/oleObject" Target="../embeddings/oleObject56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69.wmf"/><Relationship Id="rId4" Type="http://schemas.openxmlformats.org/officeDocument/2006/relationships/oleObject" Target="../embeddings/oleObject58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70.wmf"/><Relationship Id="rId4" Type="http://schemas.openxmlformats.org/officeDocument/2006/relationships/oleObject" Target="../embeddings/oleObject59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71.wmf"/><Relationship Id="rId4" Type="http://schemas.openxmlformats.org/officeDocument/2006/relationships/oleObject" Target="../embeddings/oleObject60.bin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g"/><Relationship Id="rId3" Type="http://schemas.openxmlformats.org/officeDocument/2006/relationships/image" Target="../media/image7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4733" y="2299196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7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10: Linear algebra and applications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53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  <p:sp>
        <p:nvSpPr>
          <p:cNvPr id="6" name="Rectangle 5"/>
          <p:cNvSpPr/>
          <p:nvPr/>
        </p:nvSpPr>
        <p:spPr>
          <a:xfrm>
            <a:off x="8261589" y="1457401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4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8196583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73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  <p:sp>
        <p:nvSpPr>
          <p:cNvPr id="7" name="Rectangle 6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96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5673190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38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2907349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39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07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2316256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20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43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622265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80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5612393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81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17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6575158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61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142862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62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8883226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63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7130882" y="981471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31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83722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11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796927" y="132064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90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7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13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209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5690404"/>
              </p:ext>
            </p:extLst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37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129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58507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8939167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82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3928229"/>
              </p:ext>
            </p:extLst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83"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02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8369956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6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6259929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7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954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9035228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0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9462933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1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505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8660098"/>
              </p:ext>
            </p:extLst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52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12249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53"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635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83190" y="1647118"/>
            <a:ext cx="8229600" cy="326354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7809040"/>
              </p:ext>
            </p:extLst>
          </p:nvPr>
        </p:nvGraphicFramePr>
        <p:xfrm>
          <a:off x="3337460" y="3894163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54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7460" y="3894163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460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28345" y="2016831"/>
            <a:ext cx="8229600" cy="3006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What is the actual cost incurred for manufacturing the 251st refrigerator?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250.</a:t>
            </a:r>
          </a:p>
        </p:txBody>
      </p:sp>
    </p:spTree>
    <p:extLst>
      <p:ext uri="{BB962C8B-B14F-4D97-AF65-F5344CB8AC3E}">
        <p14:creationId xmlns:p14="http://schemas.microsoft.com/office/powerpoint/2010/main" val="363027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60634" y="1678166"/>
            <a:ext cx="8697311" cy="3796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endParaRPr lang="en-US" altLang="en-US" dirty="0" smtClean="0"/>
          </a:p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r>
              <a:rPr lang="en-US" altLang="en-US" dirty="0" smtClean="0"/>
              <a:t>The </a:t>
            </a:r>
            <a:r>
              <a:rPr lang="en-US" altLang="en-US" dirty="0"/>
              <a:t>cost incurred in producing the 251st refrigerator is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C(251) – C(250)	= 			   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45,599.8 – 45,500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99.80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or $99.80.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665079"/>
              </p:ext>
            </p:extLst>
          </p:nvPr>
        </p:nvGraphicFramePr>
        <p:xfrm>
          <a:off x="3861302" y="1678166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77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678166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935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812019" y="1409082"/>
            <a:ext cx="10562897" cy="44873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The rate of change of the total cost function 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 smtClean="0"/>
              <a:t>with </a:t>
            </a:r>
            <a:r>
              <a:rPr lang="en-US" altLang="en-US" sz="2800" dirty="0"/>
              <a:t>respect to x is given by  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0.4x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So, when production is 250 refrigerators, the rate of change of the total cost with respect to x is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0.4(250)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	= 100</a:t>
            </a:r>
          </a:p>
          <a:p>
            <a:pPr marL="898525" lvl="1" indent="-438150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or $100.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5167465"/>
              </p:ext>
            </p:extLst>
          </p:nvPr>
        </p:nvGraphicFramePr>
        <p:xfrm>
          <a:off x="3861302" y="1883706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01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883706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755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6648" y="1621334"/>
            <a:ext cx="10583918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altLang="en-US" sz="2800" dirty="0"/>
              <a:t>A subsidiary </a:t>
            </a:r>
            <a:r>
              <a:rPr lang="en-US" altLang="en-US" sz="2800" dirty="0" smtClean="0"/>
              <a:t>of Electronics </a:t>
            </a:r>
            <a:r>
              <a:rPr lang="en-US" altLang="en-US" sz="2800" dirty="0"/>
              <a:t>manufactures a portable music player.</a:t>
            </a:r>
          </a:p>
          <a:p>
            <a:pPr marL="457200" indent="-457200">
              <a:defRPr/>
            </a:pPr>
            <a:r>
              <a:rPr lang="en-US" altLang="en-US" sz="2800" dirty="0"/>
              <a:t>Management determined that the daily total cost of producing these players (in dollars) is </a:t>
            </a:r>
            <a:endParaRPr lang="en-US" altLang="en-US" sz="2800" dirty="0" smtClean="0"/>
          </a:p>
          <a:p>
            <a:pPr marL="457200" indent="-457200">
              <a:defRPr/>
            </a:pPr>
            <a:endParaRPr lang="en-US" altLang="en-US" sz="2800" dirty="0"/>
          </a:p>
          <a:p>
            <a:pPr marL="457200" indent="-457200">
              <a:defRPr/>
            </a:pPr>
            <a:r>
              <a:rPr lang="en-US" altLang="en-US" sz="2800" dirty="0"/>
              <a:t>			</a:t>
            </a:r>
          </a:p>
          <a:p>
            <a:pPr marL="952500" lvl="1" indent="-438150">
              <a:defRPr/>
            </a:pPr>
            <a:r>
              <a:rPr lang="en-US" altLang="en-US" sz="2800" dirty="0"/>
              <a:t>where x stands for the number of players produced.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function.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for x = 200, 300, 400, and 600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8043132"/>
              </p:ext>
            </p:extLst>
          </p:nvPr>
        </p:nvGraphicFramePr>
        <p:xfrm>
          <a:off x="3348639" y="3102389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25"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639" y="3102389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232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566041" y="2396359"/>
            <a:ext cx="9301655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If the total cost function is:</a:t>
            </a:r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 smtClean="0"/>
              <a:t>then</a:t>
            </a:r>
            <a:r>
              <a:rPr lang="en-US" altLang="en-US" sz="2800" dirty="0"/>
              <a:t>, its derivative is the marginal cost function</a:t>
            </a:r>
            <a:r>
              <a:rPr lang="en-US" altLang="en-US" sz="2800" dirty="0" smtClean="0"/>
              <a:t>:</a:t>
            </a:r>
          </a:p>
          <a:p>
            <a:pPr marL="346075" indent="-346075">
              <a:defRPr/>
            </a:pPr>
            <a:endParaRPr lang="en-US" altLang="en-US" sz="2800" dirty="0" smtClean="0"/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1322118"/>
              </p:ext>
            </p:extLst>
          </p:nvPr>
        </p:nvGraphicFramePr>
        <p:xfrm>
          <a:off x="3365450" y="3062543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64"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450" y="3062543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164564"/>
              </p:ext>
            </p:extLst>
          </p:nvPr>
        </p:nvGraphicFramePr>
        <p:xfrm>
          <a:off x="3924250" y="4685756"/>
          <a:ext cx="3860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65" name="Equation" r:id="rId6" imgW="1930320" imgH="228600" progId="Equation.DSMT4">
                  <p:embed/>
                </p:oleObj>
              </mc:Choice>
              <mc:Fallback>
                <p:oleObj name="Equation" r:id="rId6" imgW="1930320" imgH="2286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250" y="4685756"/>
                        <a:ext cx="3860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655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586075" y="1544550"/>
            <a:ext cx="9330281" cy="461664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defRPr/>
            </a:pPr>
            <a:r>
              <a:rPr lang="en-US" altLang="en-US" sz="2800" dirty="0"/>
              <a:t>The marginal cost for x = 200, 300, 400, and 600 is: 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	C´(200) = 0.0003(200)2 – 0.16(200) + 40 = </a:t>
            </a:r>
            <a:r>
              <a:rPr lang="en-US" altLang="en-US" sz="2800" dirty="0" smtClean="0"/>
              <a:t>20</a:t>
            </a:r>
          </a:p>
          <a:p>
            <a:pPr marL="346075" indent="-346075">
              <a:lnSpc>
                <a:spcPct val="140000"/>
              </a:lnSpc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C´(300) = 0.0003(300)2 – 0.16(300) + 40 = </a:t>
            </a:r>
            <a:r>
              <a:rPr lang="en-US" altLang="en-US" sz="2800" dirty="0" smtClean="0"/>
              <a:t>19</a:t>
            </a:r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C´(400) = 0.0003(400)2 – 0.16(400) + 40 = </a:t>
            </a:r>
            <a:r>
              <a:rPr lang="en-US" altLang="en-US" sz="2800" dirty="0" smtClean="0"/>
              <a:t>24</a:t>
            </a:r>
          </a:p>
          <a:p>
            <a:pPr marL="346075" indent="-346075">
              <a:lnSpc>
                <a:spcPct val="110000"/>
              </a:lnSpc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C´(600) = 0.0003(600)2 – 0.16(600) + 40 = 52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or $20/unit, $19/unit, $24/unit, and $52/unit, respectively.</a:t>
            </a:r>
          </a:p>
        </p:txBody>
      </p:sp>
    </p:spTree>
    <p:extLst>
      <p:ext uri="{BB962C8B-B14F-4D97-AF65-F5344CB8AC3E}">
        <p14:creationId xmlns:p14="http://schemas.microsoft.com/office/powerpoint/2010/main" val="220056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426262" cy="324640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 smtClean="0"/>
              <a:t>Given that the revenue function</a:t>
            </a:r>
            <a:endParaRPr lang="en-US" altLang="en-US" sz="2800" dirty="0"/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</a:t>
            </a:r>
            <a:r>
              <a:rPr lang="en-US" altLang="en-US" sz="2800" dirty="0" smtClean="0"/>
              <a:t>                                        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 </a:t>
            </a:r>
            <a:r>
              <a:rPr lang="en-US" altLang="en-US" sz="2800" dirty="0" smtClean="0"/>
              <a:t>                                                                           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 smtClean="0"/>
              <a:t>Find </a:t>
            </a:r>
            <a:r>
              <a:rPr lang="en-US" altLang="en-US" sz="2800" dirty="0"/>
              <a:t>the marginal revenue function R</a:t>
            </a:r>
            <a:r>
              <a:rPr lang="en-US" altLang="en-US" sz="2800" dirty="0" smtClean="0"/>
              <a:t>′.</a:t>
            </a:r>
          </a:p>
          <a:p>
            <a:pPr marL="511175" lvl="1">
              <a:lnSpc>
                <a:spcPct val="80000"/>
              </a:lnSpc>
              <a:defRPr/>
            </a:pPr>
            <a:endParaRPr lang="en-US" altLang="en-US" sz="2800" dirty="0"/>
          </a:p>
          <a:p>
            <a:pPr marL="511175" lvl="1">
              <a:lnSpc>
                <a:spcPct val="80000"/>
              </a:lnSpc>
              <a:defRPr/>
            </a:pPr>
            <a:r>
              <a:rPr lang="en-US" altLang="en-US" sz="2800" dirty="0" smtClean="0"/>
              <a:t>b. Compute </a:t>
            </a:r>
            <a:r>
              <a:rPr lang="en-US" altLang="en-US" sz="2800" dirty="0"/>
              <a:t>R′(2000) and interpret your result.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8755274"/>
              </p:ext>
            </p:extLst>
          </p:nvPr>
        </p:nvGraphicFramePr>
        <p:xfrm>
          <a:off x="2584332" y="2680620"/>
          <a:ext cx="36115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9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332" y="2680620"/>
                        <a:ext cx="36115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3794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58507" y="2039187"/>
            <a:ext cx="8604649" cy="263456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a. Given </a:t>
            </a:r>
            <a:r>
              <a:rPr lang="en-US" altLang="en-US" sz="2800" dirty="0"/>
              <a:t>the revenue function 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its derivative to obtain the marginal revenue function:</a:t>
            </a:r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R′(x)	= – 0.04x + 400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9762365"/>
              </p:ext>
            </p:extLst>
          </p:nvPr>
        </p:nvGraphicFramePr>
        <p:xfrm>
          <a:off x="3778752" y="2608094"/>
          <a:ext cx="36131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92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752" y="2608094"/>
                        <a:ext cx="36131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924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5628" y="1772878"/>
            <a:ext cx="9984827" cy="27207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b. When </a:t>
            </a:r>
            <a:r>
              <a:rPr lang="en-US" altLang="en-US" sz="2800" dirty="0"/>
              <a:t>quantity demanded is 2000, the marginal revenue will be: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R′(2000)	= – 0.04(2000) + 400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	= 320</a:t>
            </a:r>
          </a:p>
          <a:p>
            <a:pPr marL="457200" indent="-457200">
              <a:spcBef>
                <a:spcPct val="50000"/>
              </a:spcBef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Thus, the actual revenue realized from the sale of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system is approximately $320.</a:t>
            </a:r>
          </a:p>
        </p:txBody>
      </p:sp>
    </p:spTree>
    <p:extLst>
      <p:ext uri="{BB962C8B-B14F-4D97-AF65-F5344CB8AC3E}">
        <p14:creationId xmlns:p14="http://schemas.microsoft.com/office/powerpoint/2010/main" val="391913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4365" y="1704850"/>
            <a:ext cx="10058400" cy="36686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Continuing with the last example, suppose the total cost (in dollars) of producing x units of the Acrosonic model F loudspeaker system is  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		C(x) 	= 100x + </a:t>
            </a:r>
            <a:r>
              <a:rPr lang="en-US" altLang="en-US" sz="2800" dirty="0" smtClean="0"/>
              <a:t>200,000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endParaRPr lang="en-US" altLang="en-US" sz="2800" dirty="0"/>
          </a:p>
          <a:p>
            <a:pPr marL="854075" lvl="1" indent="-342900">
              <a:lnSpc>
                <a:spcPct val="12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profit function P.</a:t>
            </a:r>
          </a:p>
          <a:p>
            <a:pPr marL="854075" lvl="1" indent="-342900">
              <a:lnSpc>
                <a:spcPct val="8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marginal profit function P′.</a:t>
            </a:r>
          </a:p>
          <a:p>
            <a:pPr marL="854075" lvl="1" indent="-342900">
              <a:lnSpc>
                <a:spcPct val="9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Compute P′ (2000) and interpret the result.</a:t>
            </a:r>
          </a:p>
        </p:txBody>
      </p:sp>
    </p:spTree>
    <p:extLst>
      <p:ext uri="{BB962C8B-B14F-4D97-AF65-F5344CB8AC3E}">
        <p14:creationId xmlns:p14="http://schemas.microsoft.com/office/powerpoint/2010/main" val="168698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047890" cy="375487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From last example we know that the revenue function is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Profit </a:t>
            </a:r>
            <a:r>
              <a:rPr lang="en-US" altLang="en-US" sz="2800" dirty="0"/>
              <a:t>is the difference between total revenue and total cost, so the profit function is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P(x)	= R(x) – C(x)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3468410"/>
              </p:ext>
            </p:extLst>
          </p:nvPr>
        </p:nvGraphicFramePr>
        <p:xfrm>
          <a:off x="3919154" y="2170524"/>
          <a:ext cx="36131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4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54" y="2170524"/>
                        <a:ext cx="361315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8557156"/>
              </p:ext>
            </p:extLst>
          </p:nvPr>
        </p:nvGraphicFramePr>
        <p:xfrm>
          <a:off x="4214704" y="4159633"/>
          <a:ext cx="5656262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5" name="Equation" r:id="rId6" imgW="2425680" imgH="279360" progId="Equation.DSMT4">
                  <p:embed/>
                </p:oleObj>
              </mc:Choice>
              <mc:Fallback>
                <p:oleObj name="Equation" r:id="rId6" imgW="24256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704" y="4159633"/>
                        <a:ext cx="5656262" cy="654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3055710"/>
              </p:ext>
            </p:extLst>
          </p:nvPr>
        </p:nvGraphicFramePr>
        <p:xfrm>
          <a:off x="4266385" y="4775275"/>
          <a:ext cx="4056063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6" name="Equation" r:id="rId8" imgW="1739880" imgH="203040" progId="Equation.DSMT4">
                  <p:embed/>
                </p:oleObj>
              </mc:Choice>
              <mc:Fallback>
                <p:oleObj name="Equation" r:id="rId8" imgW="1739880" imgH="203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6385" y="4775275"/>
                        <a:ext cx="4056063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4566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671145" y="2593387"/>
            <a:ext cx="9627475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2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Given the profit function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we find its derivative to obtain the marginal profit function: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P′(x)	= – 0.04x + 300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dirty="0">
              <a:solidFill>
                <a:srgbClr val="FFFF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6109968"/>
              </p:ext>
            </p:extLst>
          </p:nvPr>
        </p:nvGraphicFramePr>
        <p:xfrm>
          <a:off x="3685660" y="3168759"/>
          <a:ext cx="494506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8" name="Equation" r:id="rId4" imgW="2120760" imgH="253800" progId="Equation.DSMT4">
                  <p:embed/>
                </p:oleObj>
              </mc:Choice>
              <mc:Fallback>
                <p:oleObj name="Equation" r:id="rId4" imgW="2120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5660" y="3168759"/>
                        <a:ext cx="494506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261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3787" y="2046478"/>
            <a:ext cx="9532883" cy="26044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3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When producing x = 2000, the marginal profit is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P′(2000)	= – 0.04(2000) + 300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= 220</a:t>
            </a:r>
          </a:p>
          <a:p>
            <a:pPr marL="396875" indent="-396875">
              <a:spcBef>
                <a:spcPct val="23000"/>
              </a:spcBef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Thus, the profit to be made from producing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is $220.</a:t>
            </a:r>
          </a:p>
        </p:txBody>
      </p:sp>
    </p:spTree>
    <p:extLst>
      <p:ext uri="{BB962C8B-B14F-4D97-AF65-F5344CB8AC3E}">
        <p14:creationId xmlns:p14="http://schemas.microsoft.com/office/powerpoint/2010/main" val="422040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835378" y="1557866"/>
            <a:ext cx="11045447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The derivative f ′ of a function f is also a </a:t>
            </a:r>
            <a:r>
              <a:rPr lang="en-US" altLang="en-US" sz="2800" dirty="0" smtClean="0"/>
              <a:t>function.  As </a:t>
            </a:r>
            <a:r>
              <a:rPr lang="en-US" altLang="en-US" sz="2800" dirty="0"/>
              <a:t>such, f ′ may also be </a:t>
            </a:r>
            <a:r>
              <a:rPr lang="en-US" altLang="en-US" sz="2800" dirty="0" smtClean="0"/>
              <a:t>differentiated.   Thus</a:t>
            </a:r>
            <a:r>
              <a:rPr lang="en-US" altLang="en-US" sz="2800" dirty="0"/>
              <a:t>, the function f ′ has a derivative f ″ at a point x in the domain of </a:t>
            </a:r>
            <a:r>
              <a:rPr lang="en-US" altLang="en-US" sz="2800" dirty="0" smtClean="0"/>
              <a:t>f  The </a:t>
            </a:r>
            <a:r>
              <a:rPr lang="en-US" altLang="en-US" sz="2800" dirty="0"/>
              <a:t>function f ″ obtained in this manner is called the second derivative of the function f, </a:t>
            </a:r>
            <a:r>
              <a:rPr lang="en-US" altLang="en-US" sz="2800" dirty="0" smtClean="0"/>
              <a:t>just </a:t>
            </a:r>
            <a:r>
              <a:rPr lang="en-US" altLang="en-US" sz="2800" dirty="0"/>
              <a:t>as the derivative f ′ of f is often called the first derivative of </a:t>
            </a:r>
            <a:r>
              <a:rPr lang="en-US" altLang="en-US" sz="2800" dirty="0" smtClean="0"/>
              <a:t>f. By </a:t>
            </a:r>
            <a:r>
              <a:rPr lang="en-US" altLang="en-US" sz="2800" dirty="0"/>
              <a:t>the same token, you may consider the third, fourth, fifth, </a:t>
            </a:r>
            <a:r>
              <a:rPr lang="en-US" altLang="en-US" sz="2800" dirty="0" smtClean="0"/>
              <a:t>etc.    </a:t>
            </a:r>
            <a:r>
              <a:rPr lang="en-US" altLang="en-US" sz="2800" dirty="0" smtClean="0"/>
              <a:t>derivatives </a:t>
            </a:r>
            <a:r>
              <a:rPr lang="en-US" altLang="en-US" sz="2800" dirty="0"/>
              <a:t>of a function f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7814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2471215"/>
              </p:ext>
            </p:extLst>
          </p:nvPr>
        </p:nvGraphicFramePr>
        <p:xfrm>
          <a:off x="4260674" y="2304965"/>
          <a:ext cx="16287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2" name="Equation" r:id="rId4" imgW="698400" imgH="253800" progId="Equation.DSMT4">
                  <p:embed/>
                </p:oleObj>
              </mc:Choice>
              <mc:Fallback>
                <p:oleObj name="Equation" r:id="rId4" imgW="69840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0674" y="2304965"/>
                        <a:ext cx="16287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318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6746688"/>
              </p:ext>
            </p:extLst>
          </p:nvPr>
        </p:nvGraphicFramePr>
        <p:xfrm>
          <a:off x="5170488" y="1960563"/>
          <a:ext cx="1549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98" name="Equation" r:id="rId4" imgW="774360" imgH="228600" progId="Equation.DSMT4">
                  <p:embed/>
                </p:oleObj>
              </mc:Choice>
              <mc:Fallback>
                <p:oleObj name="Equation" r:id="rId4" imgW="774360" imgH="228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488" y="1960563"/>
                        <a:ext cx="1549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6532397"/>
              </p:ext>
            </p:extLst>
          </p:nvPr>
        </p:nvGraphicFramePr>
        <p:xfrm>
          <a:off x="4471988" y="3280189"/>
          <a:ext cx="2946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99" name="Equation" r:id="rId6" imgW="1473120" imgH="279360" progId="Equation.DSMT4">
                  <p:embed/>
                </p:oleObj>
              </mc:Choice>
              <mc:Fallback>
                <p:oleObj name="Equation" r:id="rId6" imgW="147312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1988" y="3280189"/>
                        <a:ext cx="2946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660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372780" y="2234785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r>
              <a:rPr lang="en-US" altLang="en-US" sz="2800" dirty="0" smtClean="0"/>
              <a:t>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0167663"/>
              </p:ext>
            </p:extLst>
          </p:nvPr>
        </p:nvGraphicFramePr>
        <p:xfrm>
          <a:off x="4787900" y="2789518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08"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789518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95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1298302"/>
              </p:ext>
            </p:extLst>
          </p:nvPr>
        </p:nvGraphicFramePr>
        <p:xfrm>
          <a:off x="5106988" y="1770063"/>
          <a:ext cx="1676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2" name="Equation" r:id="rId4" imgW="838080" imgH="419040" progId="Equation.DSMT4">
                  <p:embed/>
                </p:oleObj>
              </mc:Choice>
              <mc:Fallback>
                <p:oleObj name="Equation" r:id="rId4" imgW="838080" imgH="4190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6988" y="1770063"/>
                        <a:ext cx="1676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8919389"/>
              </p:ext>
            </p:extLst>
          </p:nvPr>
        </p:nvGraphicFramePr>
        <p:xfrm>
          <a:off x="4116388" y="3643151"/>
          <a:ext cx="3657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3" name="Equation" r:id="rId6" imgW="1828800" imgH="431640" progId="Equation.DSMT4">
                  <p:embed/>
                </p:oleObj>
              </mc:Choice>
              <mc:Fallback>
                <p:oleObj name="Equation" r:id="rId6" imgW="182880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388" y="3643151"/>
                        <a:ext cx="3657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15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9570" y="2109478"/>
            <a:ext cx="7420163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</a:t>
            </a:r>
            <a:r>
              <a:rPr lang="en-US" altLang="en-US" sz="2800" dirty="0" smtClean="0"/>
              <a:t>function</a:t>
            </a:r>
          </a:p>
          <a:p>
            <a:pPr>
              <a:tabLst>
                <a:tab pos="3597275" algn="l"/>
              </a:tabLst>
              <a:defRPr/>
            </a:pPr>
            <a:endParaRPr lang="en-US" altLang="en-US" sz="2800" dirty="0"/>
          </a:p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 </a:t>
            </a:r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8088600"/>
              </p:ext>
            </p:extLst>
          </p:nvPr>
        </p:nvGraphicFramePr>
        <p:xfrm>
          <a:off x="4553011" y="2596060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54"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3011" y="2596060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660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950" t="35931" r="21679" b="25229"/>
          <a:stretch/>
        </p:blipFill>
        <p:spPr>
          <a:xfrm>
            <a:off x="2435538" y="2099734"/>
            <a:ext cx="6902447" cy="34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81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9570" y="2109478"/>
            <a:ext cx="7420163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</a:t>
            </a:r>
            <a:r>
              <a:rPr lang="en-US" altLang="en-US" sz="2800" dirty="0" smtClean="0"/>
              <a:t>fourth</a:t>
            </a:r>
            <a:r>
              <a:rPr lang="en-US" altLang="en-US" sz="2800" dirty="0" smtClean="0"/>
              <a:t> </a:t>
            </a:r>
            <a:r>
              <a:rPr lang="en-US" altLang="en-US" sz="2800" dirty="0"/>
              <a:t>derivative of the </a:t>
            </a:r>
            <a:r>
              <a:rPr lang="en-US" altLang="en-US" sz="2800" dirty="0" smtClean="0"/>
              <a:t>function</a:t>
            </a:r>
          </a:p>
          <a:p>
            <a:pPr>
              <a:tabLst>
                <a:tab pos="3597275" algn="l"/>
              </a:tabLst>
              <a:defRPr/>
            </a:pPr>
            <a:endParaRPr lang="en-US" altLang="en-US" sz="2800" dirty="0"/>
          </a:p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 </a:t>
            </a:r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9556931"/>
              </p:ext>
            </p:extLst>
          </p:nvPr>
        </p:nvGraphicFramePr>
        <p:xfrm>
          <a:off x="5214938" y="2782888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77" name="Equation" r:id="rId4" imgW="761760" imgH="253800" progId="Equation.DSMT4">
                  <p:embed/>
                </p:oleObj>
              </mc:Choice>
              <mc:Fallback>
                <p:oleObj name="Equation" r:id="rId4" imgW="761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38" y="2782888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8197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1099" t="34778" r="31097" b="20670"/>
          <a:stretch/>
        </p:blipFill>
        <p:spPr>
          <a:xfrm>
            <a:off x="3796497" y="2095017"/>
            <a:ext cx="4035706" cy="363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99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9570" y="2109478"/>
            <a:ext cx="7420163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</a:t>
            </a:r>
            <a:r>
              <a:rPr lang="en-US" altLang="en-US" sz="2800" dirty="0" smtClean="0"/>
              <a:t>function</a:t>
            </a:r>
          </a:p>
          <a:p>
            <a:pPr>
              <a:tabLst>
                <a:tab pos="3597275" algn="l"/>
              </a:tabLst>
              <a:defRPr/>
            </a:pPr>
            <a:endParaRPr lang="en-US" altLang="en-US" sz="2800" dirty="0"/>
          </a:p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 </a:t>
            </a:r>
            <a:endParaRPr lang="en-US" altLang="en-US" sz="2800" dirty="0" smtClean="0"/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5410464"/>
              </p:ext>
            </p:extLst>
          </p:nvPr>
        </p:nvGraphicFramePr>
        <p:xfrm>
          <a:off x="4102100" y="2801975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0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2100" y="2801975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940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1885" t="36186" r="32827" b="22168"/>
          <a:stretch/>
        </p:blipFill>
        <p:spPr>
          <a:xfrm>
            <a:off x="3623734" y="2054577"/>
            <a:ext cx="4109156" cy="3806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26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129069" y="1917864"/>
            <a:ext cx="8723586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Given the </a:t>
            </a:r>
            <a:r>
              <a:rPr lang="en-US" altLang="en-US" sz="2800" dirty="0" smtClean="0"/>
              <a:t>function</a:t>
            </a:r>
          </a:p>
          <a:p>
            <a:pPr>
              <a:tabLst>
                <a:tab pos="3597275" algn="l"/>
              </a:tabLst>
              <a:defRPr/>
            </a:pPr>
            <a:endParaRPr lang="en-US" altLang="en-US" sz="2800" dirty="0"/>
          </a:p>
          <a:p>
            <a:pPr>
              <a:tabLst>
                <a:tab pos="3597275" algn="l"/>
              </a:tabLst>
              <a:defRPr/>
            </a:pPr>
            <a:endParaRPr lang="en-US" altLang="en-US" sz="2800" dirty="0" smtClean="0"/>
          </a:p>
          <a:p>
            <a:pPr>
              <a:tabLst>
                <a:tab pos="3597275" algn="l"/>
              </a:tabLst>
              <a:defRPr/>
            </a:pPr>
            <a:endParaRPr lang="en-US" altLang="en-US" sz="2800" dirty="0"/>
          </a:p>
          <a:p>
            <a:pPr>
              <a:tabLst>
                <a:tab pos="3597275" algn="l"/>
              </a:tabLst>
              <a:defRPr/>
            </a:pPr>
            <a:endParaRPr lang="en-US" altLang="en-US" sz="2800" dirty="0" smtClean="0"/>
          </a:p>
          <a:p>
            <a:pPr>
              <a:tabLst>
                <a:tab pos="3597275" algn="l"/>
              </a:tabLst>
              <a:defRPr/>
            </a:pPr>
            <a:endParaRPr lang="en-US" altLang="en-US" sz="2800" dirty="0"/>
          </a:p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 </a:t>
            </a:r>
            <a:endParaRPr lang="en-US" altLang="en-US" sz="2800" dirty="0" smtClean="0"/>
          </a:p>
        </p:txBody>
      </p:sp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8028372"/>
              </p:ext>
            </p:extLst>
          </p:nvPr>
        </p:nvGraphicFramePr>
        <p:xfrm>
          <a:off x="3361295" y="296797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8"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1295" y="296797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845261" y="3960820"/>
            <a:ext cx="1893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/>
              <a:t> </a:t>
            </a:r>
            <a:r>
              <a:rPr lang="en-US" altLang="en-US" sz="2800" dirty="0" smtClean="0"/>
              <a:t>Find  </a:t>
            </a:r>
            <a:endParaRPr lang="en-US" sz="28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3684881"/>
              </p:ext>
            </p:extLst>
          </p:nvPr>
        </p:nvGraphicFramePr>
        <p:xfrm>
          <a:off x="5984355" y="3966564"/>
          <a:ext cx="1689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9" name="Equation" r:id="rId6" imgW="1688760" imgH="457200" progId="Equation.DSMT4">
                  <p:embed/>
                </p:oleObj>
              </mc:Choice>
              <mc:Fallback>
                <p:oleObj name="Equation" r:id="rId6" imgW="1688760" imgH="4572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84355" y="3966564"/>
                        <a:ext cx="16891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1177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429" t="35915" r="27709" b="26923"/>
          <a:stretch/>
        </p:blipFill>
        <p:spPr>
          <a:xfrm>
            <a:off x="2324124" y="1973176"/>
            <a:ext cx="6548943" cy="343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86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126" t="33222" r="12639" b="24272"/>
          <a:stretch/>
        </p:blipFill>
        <p:spPr>
          <a:xfrm>
            <a:off x="2513149" y="2269066"/>
            <a:ext cx="7827473" cy="351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2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30 seconds?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0757100"/>
              </p:ext>
            </p:extLst>
          </p:nvPr>
        </p:nvGraphicFramePr>
        <p:xfrm>
          <a:off x="3939081" y="3352926"/>
          <a:ext cx="1130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45" name="Equation" r:id="rId4" imgW="1130040" imgH="431640" progId="Equation.DSMT4">
                  <p:embed/>
                </p:oleObj>
              </mc:Choice>
              <mc:Fallback>
                <p:oleObj name="Equation" r:id="rId4" imgW="1130040" imgH="4316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9081" y="3352926"/>
                        <a:ext cx="1130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298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4784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Velocity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distance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8399372"/>
              </p:ext>
            </p:extLst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75"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0201599"/>
              </p:ext>
            </p:extLst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76"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07256"/>
              </p:ext>
            </p:extLst>
          </p:nvPr>
        </p:nvGraphicFramePr>
        <p:xfrm>
          <a:off x="8592700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77"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2700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903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3656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acceleration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Velocity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99"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/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00"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8004121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01"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4121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402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88753" y="2500934"/>
            <a:ext cx="8538876" cy="203132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velocity of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t seconds from rest is given </a:t>
            </a:r>
            <a:r>
              <a:rPr lang="en-US" altLang="en-US" sz="2800" dirty="0" smtClean="0"/>
              <a:t>by</a:t>
            </a:r>
          </a:p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endParaRPr lang="en-US" altLang="en-US" sz="2800" dirty="0"/>
          </a:p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endParaRPr lang="en-US" altLang="en-US" sz="2800" dirty="0" smtClean="0"/>
          </a:p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endParaRPr lang="en-US" altLang="en-US" sz="2800" dirty="0"/>
          </a:p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endParaRPr lang="en-US" altLang="en-US" sz="2800" dirty="0"/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0594178"/>
              </p:ext>
            </p:extLst>
          </p:nvPr>
        </p:nvGraphicFramePr>
        <p:xfrm>
          <a:off x="4611305" y="3559589"/>
          <a:ext cx="2647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17" name="Equation" r:id="rId4" imgW="1384200" imgH="393480" progId="Equation.DSMT4">
                  <p:embed/>
                </p:oleObj>
              </mc:Choice>
              <mc:Fallback>
                <p:oleObj name="Equation" r:id="rId4" imgW="138420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05" y="3559589"/>
                        <a:ext cx="2647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035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80480" y="1704850"/>
            <a:ext cx="8555421" cy="390350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acceleration of the maglev t seconds from rest is given by the rate of change of the velocity of t, given </a:t>
            </a:r>
            <a:r>
              <a:rPr lang="en-US" altLang="en-US" sz="2800" dirty="0" smtClean="0"/>
              <a:t>by</a:t>
            </a:r>
          </a:p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endParaRPr lang="en-US" altLang="en-US" sz="2800" dirty="0"/>
          </a:p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endParaRPr lang="en-US" altLang="en-US" sz="2800" dirty="0" smtClean="0"/>
          </a:p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endParaRPr lang="en-US" altLang="en-US" sz="2800" dirty="0" smtClean="0"/>
          </a:p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endParaRPr lang="en-US" alt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053878"/>
              </p:ext>
            </p:extLst>
          </p:nvPr>
        </p:nvGraphicFramePr>
        <p:xfrm>
          <a:off x="3875088" y="3416300"/>
          <a:ext cx="4567237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40" name="Equation" r:id="rId4" imgW="2387520" imgH="444240" progId="Equation.DSMT4">
                  <p:embed/>
                </p:oleObj>
              </mc:Choice>
              <mc:Fallback>
                <p:oleObj name="Equation" r:id="rId4" imgW="2387520" imgH="4442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3416300"/>
                        <a:ext cx="4567237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3345731" y="4533490"/>
            <a:ext cx="620920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or 8 feet per second per second (</a:t>
            </a:r>
            <a:r>
              <a:rPr lang="en-US" altLang="en-US" sz="2800" dirty="0" err="1"/>
              <a:t>ft</a:t>
            </a:r>
            <a:r>
              <a:rPr lang="en-US" altLang="en-US" sz="2800" dirty="0"/>
              <a:t>/sec2).</a:t>
            </a:r>
          </a:p>
        </p:txBody>
      </p:sp>
    </p:spTree>
    <p:extLst>
      <p:ext uri="{BB962C8B-B14F-4D97-AF65-F5344CB8AC3E}">
        <p14:creationId xmlns:p14="http://schemas.microsoft.com/office/powerpoint/2010/main" val="120261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426262" cy="431502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/>
              <a:t>Suppose the relationship between the unit price p in dollars and the quantity demanded x of the </a:t>
            </a:r>
            <a:r>
              <a:rPr lang="en-US" altLang="en-US" sz="2800" dirty="0" smtClean="0"/>
              <a:t>model </a:t>
            </a:r>
            <a:r>
              <a:rPr lang="en-US" altLang="en-US" sz="2800" dirty="0"/>
              <a:t>F loudspeaker system is given by the equation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     </a:t>
            </a:r>
            <a:r>
              <a:rPr lang="en-US" altLang="en-US" sz="2800" dirty="0" smtClean="0"/>
              <a:t>p(x) </a:t>
            </a:r>
            <a:r>
              <a:rPr lang="en-US" altLang="en-US" sz="2800" dirty="0"/>
              <a:t>= – </a:t>
            </a:r>
            <a:r>
              <a:rPr lang="en-US" altLang="en-US" sz="2800" dirty="0" smtClean="0"/>
              <a:t>0.01x2 </a:t>
            </a:r>
            <a:r>
              <a:rPr lang="en-US" altLang="en-US" sz="2800" dirty="0"/>
              <a:t>+ </a:t>
            </a:r>
            <a:r>
              <a:rPr lang="en-US" altLang="en-US" sz="2800" dirty="0" smtClean="0"/>
              <a:t>500x         </a:t>
            </a:r>
            <a:r>
              <a:rPr lang="en-US" altLang="en-US" sz="2800" dirty="0"/>
              <a:t>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 smtClean="0"/>
              <a:t>                          C(x</a:t>
            </a:r>
            <a:r>
              <a:rPr lang="en-US" altLang="en-US" sz="2800" dirty="0"/>
              <a:t>) </a:t>
            </a:r>
            <a:r>
              <a:rPr lang="en-US" altLang="en-US" sz="2800" dirty="0" smtClean="0"/>
              <a:t>= </a:t>
            </a:r>
            <a:r>
              <a:rPr lang="en-US" altLang="en-US" sz="2800" dirty="0"/>
              <a:t>100x + 200,000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13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revenue function R.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marginal revenue function R′.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Compute R</a:t>
            </a:r>
            <a:r>
              <a:rPr lang="en-US" altLang="en-US" sz="2800" dirty="0" smtClean="0"/>
              <a:t>′(1000</a:t>
            </a:r>
            <a:r>
              <a:rPr lang="en-US" altLang="en-US" sz="2800" dirty="0"/>
              <a:t>) and interpret your result.</a:t>
            </a:r>
          </a:p>
        </p:txBody>
      </p:sp>
    </p:spTree>
    <p:extLst>
      <p:ext uri="{BB962C8B-B14F-4D97-AF65-F5344CB8AC3E}">
        <p14:creationId xmlns:p14="http://schemas.microsoft.com/office/powerpoint/2010/main" val="138179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7129" y="508001"/>
            <a:ext cx="65907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1068397"/>
              </p:ext>
            </p:extLst>
          </p:nvPr>
        </p:nvGraphicFramePr>
        <p:xfrm>
          <a:off x="3450349" y="3683881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64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0349" y="3683881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237129" y="4156132"/>
            <a:ext cx="9070427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</a:t>
            </a:r>
            <a:r>
              <a:rPr lang="en-US" altLang="en-US" sz="2800" dirty="0" smtClean="0"/>
              <a:t>150</a:t>
            </a:r>
            <a:r>
              <a:rPr lang="en-US" alt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9418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303234" y="2042106"/>
            <a:ext cx="5003677" cy="2062103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 smtClean="0"/>
              <a:t>of</a:t>
            </a:r>
          </a:p>
          <a:p>
            <a:pPr>
              <a:defRPr/>
            </a:pPr>
            <a:endParaRPr lang="en-US" altLang="en-US" sz="3200" dirty="0"/>
          </a:p>
          <a:p>
            <a:pPr>
              <a:defRPr/>
            </a:pPr>
            <a:endParaRPr lang="en-US" altLang="en-US" sz="3200" dirty="0" smtClean="0"/>
          </a:p>
          <a:p>
            <a:pPr>
              <a:defRPr/>
            </a:pPr>
            <a:endParaRPr lang="en-US" altLang="en-US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6294035"/>
              </p:ext>
            </p:extLst>
          </p:nvPr>
        </p:nvGraphicFramePr>
        <p:xfrm>
          <a:off x="3809614" y="2721310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1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09614" y="2721310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909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7344300"/>
              </p:ext>
            </p:extLst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34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2303234" y="2109839"/>
            <a:ext cx="462312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 smtClean="0"/>
              <a:t>of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8654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2364484"/>
              </p:ext>
            </p:extLst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8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303234" y="1974373"/>
            <a:ext cx="5003677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175690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4310961"/>
              </p:ext>
            </p:extLst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18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638008"/>
              </p:ext>
            </p:extLst>
          </p:nvPr>
        </p:nvGraphicFramePr>
        <p:xfrm>
          <a:off x="6588125" y="2889250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19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889250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559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7689131"/>
              </p:ext>
            </p:extLst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42" name="Equation" r:id="rId4" imgW="1307880" imgH="253800" progId="Equation.DSMT4">
                  <p:embed/>
                </p:oleObj>
              </mc:Choice>
              <mc:Fallback>
                <p:oleObj name="Equation" r:id="rId4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0034645"/>
              </p:ext>
            </p:extLst>
          </p:nvPr>
        </p:nvGraphicFramePr>
        <p:xfrm>
          <a:off x="6521450" y="2889250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43" name="Equation" r:id="rId6" imgW="431640" imgH="253800" progId="Equation.DSMT4">
                  <p:embed/>
                </p:oleObj>
              </mc:Choice>
              <mc:Fallback>
                <p:oleObj name="Equation" r:id="rId6" imgW="4316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21450" y="2889250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5476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303234" y="2109839"/>
            <a:ext cx="5003677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</a:t>
            </a:r>
            <a:r>
              <a:rPr lang="en-US" altLang="en-US" sz="3200" dirty="0" smtClean="0"/>
              <a:t>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952252"/>
              </p:ext>
            </p:extLst>
          </p:nvPr>
        </p:nvGraphicFramePr>
        <p:xfrm>
          <a:off x="5197475" y="3183990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29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97475" y="3183990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092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303234" y="2109839"/>
            <a:ext cx="5003677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</a:t>
            </a:r>
            <a:r>
              <a:rPr lang="en-US" altLang="en-US" sz="3200" dirty="0" smtClean="0"/>
              <a:t>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7487702"/>
              </p:ext>
            </p:extLst>
          </p:nvPr>
        </p:nvGraphicFramePr>
        <p:xfrm>
          <a:off x="5129213" y="3184525"/>
          <a:ext cx="2141537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787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29213" y="3184525"/>
                        <a:ext cx="2141537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79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</a:t>
            </a:r>
            <a:r>
              <a:rPr lang="en-US" altLang="en-US" sz="2800" dirty="0" smtClean="0"/>
              <a:t>10 </a:t>
            </a:r>
            <a:r>
              <a:rPr lang="en-US" altLang="en-US" sz="2800" dirty="0"/>
              <a:t>seconds?</a:t>
            </a: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8954972"/>
              </p:ext>
            </p:extLst>
          </p:nvPr>
        </p:nvGraphicFramePr>
        <p:xfrm>
          <a:off x="3938588" y="3308350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53" name="Equation" r:id="rId4" imgW="1130040" imgH="520560" progId="Equation.DSMT4">
                  <p:embed/>
                </p:oleObj>
              </mc:Choice>
              <mc:Fallback>
                <p:oleObj name="Equation" r:id="rId4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588" y="3308350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989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1291</TotalTime>
  <Words>1080</Words>
  <Application>Microsoft Office PowerPoint</Application>
  <PresentationFormat>Widescreen</PresentationFormat>
  <Paragraphs>315</Paragraphs>
  <Slides>62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62</vt:i4>
      </vt:variant>
    </vt:vector>
  </HeadingPairs>
  <TitlesOfParts>
    <vt:vector size="73" baseType="lpstr">
      <vt:lpstr>Arial</vt:lpstr>
      <vt:lpstr>Arial Unicode MS</vt:lpstr>
      <vt:lpstr>Calibri</vt:lpstr>
      <vt:lpstr>Calibri Light</vt:lpstr>
      <vt:lpstr>Symbol</vt:lpstr>
      <vt:lpstr>Times New Roman</vt:lpstr>
      <vt:lpstr>Verdana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137</cp:revision>
  <dcterms:created xsi:type="dcterms:W3CDTF">2023-04-29T09:08:23Z</dcterms:created>
  <dcterms:modified xsi:type="dcterms:W3CDTF">2023-10-02T12:44:53Z</dcterms:modified>
</cp:coreProperties>
</file>