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74"/>
  </p:notesMasterIdLst>
  <p:sldIdLst>
    <p:sldId id="352" r:id="rId2"/>
    <p:sldId id="354" r:id="rId3"/>
    <p:sldId id="411" r:id="rId4"/>
    <p:sldId id="498" r:id="rId5"/>
    <p:sldId id="510" r:id="rId6"/>
    <p:sldId id="507" r:id="rId7"/>
    <p:sldId id="499" r:id="rId8"/>
    <p:sldId id="502" r:id="rId9"/>
    <p:sldId id="503" r:id="rId10"/>
    <p:sldId id="521" r:id="rId11"/>
    <p:sldId id="522" r:id="rId12"/>
    <p:sldId id="480" r:id="rId13"/>
    <p:sldId id="477" r:id="rId14"/>
    <p:sldId id="535" r:id="rId15"/>
    <p:sldId id="530" r:id="rId16"/>
    <p:sldId id="534" r:id="rId17"/>
    <p:sldId id="525" r:id="rId18"/>
    <p:sldId id="536" r:id="rId19"/>
    <p:sldId id="420" r:id="rId20"/>
    <p:sldId id="474" r:id="rId21"/>
    <p:sldId id="476" r:id="rId22"/>
    <p:sldId id="478" r:id="rId23"/>
    <p:sldId id="457" r:id="rId24"/>
    <p:sldId id="473" r:id="rId25"/>
    <p:sldId id="537" r:id="rId26"/>
    <p:sldId id="538" r:id="rId27"/>
    <p:sldId id="539" r:id="rId28"/>
    <p:sldId id="488" r:id="rId29"/>
    <p:sldId id="495" r:id="rId30"/>
    <p:sldId id="494" r:id="rId31"/>
    <p:sldId id="484" r:id="rId32"/>
    <p:sldId id="492" r:id="rId33"/>
    <p:sldId id="540" r:id="rId34"/>
    <p:sldId id="515" r:id="rId35"/>
    <p:sldId id="517" r:id="rId36"/>
    <p:sldId id="479" r:id="rId37"/>
    <p:sldId id="541" r:id="rId38"/>
    <p:sldId id="542" r:id="rId39"/>
    <p:sldId id="496" r:id="rId40"/>
    <p:sldId id="558" r:id="rId41"/>
    <p:sldId id="546" r:id="rId42"/>
    <p:sldId id="559" r:id="rId43"/>
    <p:sldId id="487" r:id="rId44"/>
    <p:sldId id="489" r:id="rId45"/>
    <p:sldId id="491" r:id="rId46"/>
    <p:sldId id="557" r:id="rId47"/>
    <p:sldId id="594" r:id="rId48"/>
    <p:sldId id="593" r:id="rId49"/>
    <p:sldId id="568" r:id="rId50"/>
    <p:sldId id="575" r:id="rId51"/>
    <p:sldId id="574" r:id="rId52"/>
    <p:sldId id="648" r:id="rId53"/>
    <p:sldId id="649" r:id="rId54"/>
    <p:sldId id="609" r:id="rId55"/>
    <p:sldId id="625" r:id="rId56"/>
    <p:sldId id="647" r:id="rId57"/>
    <p:sldId id="624" r:id="rId58"/>
    <p:sldId id="650" r:id="rId59"/>
    <p:sldId id="652" r:id="rId60"/>
    <p:sldId id="639" r:id="rId61"/>
    <p:sldId id="644" r:id="rId62"/>
    <p:sldId id="651" r:id="rId63"/>
    <p:sldId id="667" r:id="rId64"/>
    <p:sldId id="668" r:id="rId65"/>
    <p:sldId id="676" r:id="rId66"/>
    <p:sldId id="674" r:id="rId67"/>
    <p:sldId id="675" r:id="rId68"/>
    <p:sldId id="711" r:id="rId69"/>
    <p:sldId id="712" r:id="rId70"/>
    <p:sldId id="680" r:id="rId71"/>
    <p:sldId id="701" r:id="rId72"/>
    <p:sldId id="410"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DDC9D0"/>
    <a:srgbClr val="8E5A6D"/>
    <a:srgbClr val="0094CC"/>
    <a:srgbClr val="852F4A"/>
    <a:srgbClr val="2E3957"/>
    <a:srgbClr val="C82633"/>
    <a:srgbClr val="C7A5B1"/>
    <a:srgbClr val="D8D9D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48" y="1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18699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24988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8779096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4121639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1670090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689931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711163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367084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4049972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3557598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1903028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71</a:t>
            </a:fld>
            <a:endParaRPr lang="en-US"/>
          </a:p>
        </p:txBody>
      </p:sp>
    </p:spTree>
    <p:extLst>
      <p:ext uri="{BB962C8B-B14F-4D97-AF65-F5344CB8AC3E}">
        <p14:creationId xmlns:p14="http://schemas.microsoft.com/office/powerpoint/2010/main" val="4209044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15744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48.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4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5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5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5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56.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10" Type="http://schemas.microsoft.com/office/2007/relationships/hdphoto" Target="../media/hdphoto1.wdp"/><Relationship Id="rId4" Type="http://schemas.openxmlformats.org/officeDocument/2006/relationships/image" Target="../media/image9.svg"/><Relationship Id="rId9" Type="http://schemas.openxmlformats.org/officeDocument/2006/relationships/image" Target="../media/image17.png"/></Relationships>
</file>

<file path=ppt/slides/_rels/slide57.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 Id="rId9" Type="http://schemas.openxmlformats.org/officeDocument/2006/relationships/image" Target="../media/image18.png"/></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5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60.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6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6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6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6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6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6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6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6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6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7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7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72.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image" Target="../media/image20.jpeg"/><Relationship Id="rId1" Type="http://schemas.openxmlformats.org/officeDocument/2006/relationships/slideLayout" Target="../slideLayouts/slideLayout13.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chemeClr val="tx1"/>
              </a:gs>
              <a:gs pos="25000">
                <a:srgbClr val="8E5A6D">
                  <a:shade val="67500"/>
                  <a:satMod val="115000"/>
                </a:srgbClr>
              </a:gs>
              <a:gs pos="53000">
                <a:schemeClr val="tx1"/>
              </a:gs>
              <a:gs pos="100000">
                <a:schemeClr val="tx1"/>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Final Revision</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330817" y="3417520"/>
            <a:ext cx="1281120" cy="400110"/>
          </a:xfrm>
          <a:prstGeom prst="rect">
            <a:avLst/>
          </a:prstGeom>
          <a:noFill/>
        </p:spPr>
        <p:txBody>
          <a:bodyPr wrap="none" rtlCol="0">
            <a:spAutoFit/>
          </a:bodyPr>
          <a:lstStyle/>
          <a:p>
            <a:r>
              <a:rPr lang="en-US" sz="2000" b="1" dirty="0">
                <a:solidFill>
                  <a:srgbClr val="FAC748"/>
                </a:solidFill>
                <a:latin typeface="Tajawal Medium" panose="00000600000000000000" pitchFamily="2" charset="-78"/>
                <a:cs typeface="Tajawal Medium" panose="00000600000000000000" pitchFamily="2" charset="-78"/>
              </a:rPr>
              <a:t>DGM 730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2D3956"/>
                </a:solidFill>
                <a:latin typeface="Tajawal Medium" panose="00000600000000000000" pitchFamily="2" charset="-78"/>
                <a:cs typeface="Tajawal Medium" panose="00000600000000000000" pitchFamily="2" charset="-78"/>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179524" y="248508"/>
            <a:ext cx="2640543" cy="1166001"/>
          </a:xfrm>
          <a:prstGeom prst="rect">
            <a:avLst/>
          </a:prstGeom>
        </p:spPr>
      </p:pic>
      <p:grpSp>
        <p:nvGrpSpPr>
          <p:cNvPr id="17" name="Group 16">
            <a:extLst>
              <a:ext uri="{FF2B5EF4-FFF2-40B4-BE49-F238E27FC236}">
                <a16:creationId xmlns:a16="http://schemas.microsoft.com/office/drawing/2014/main" id="{E4FE36AD-9181-5F93-9A43-B228F8A08C3C}"/>
              </a:ext>
            </a:extLst>
          </p:cNvPr>
          <p:cNvGrpSpPr/>
          <p:nvPr/>
        </p:nvGrpSpPr>
        <p:grpSpPr>
          <a:xfrm>
            <a:off x="9899369" y="6314477"/>
            <a:ext cx="1920698" cy="366279"/>
            <a:chOff x="9855377" y="6311380"/>
            <a:chExt cx="1920698" cy="366279"/>
          </a:xfrm>
        </p:grpSpPr>
        <p:sp>
          <p:nvSpPr>
            <p:cNvPr id="18" name="TextBox 17">
              <a:extLst>
                <a:ext uri="{FF2B5EF4-FFF2-40B4-BE49-F238E27FC236}">
                  <a16:creationId xmlns:a16="http://schemas.microsoft.com/office/drawing/2014/main" id="{B2CBFB31-8A9B-9358-1226-31305769FEAE}"/>
                </a:ext>
              </a:extLst>
            </p:cNvPr>
            <p:cNvSpPr txBox="1"/>
            <p:nvPr/>
          </p:nvSpPr>
          <p:spPr>
            <a:xfrm>
              <a:off x="9855377" y="6311380"/>
              <a:ext cx="1698174" cy="340519"/>
            </a:xfrm>
            <a:prstGeom prst="roundRect">
              <a:avLst/>
            </a:prstGeom>
            <a:solidFill>
              <a:srgbClr val="2E3957"/>
            </a:solidFill>
          </p:spPr>
          <p:txBody>
            <a:bodyPr wrap="square" rtlCol="0">
              <a:spAutoFit/>
            </a:bodyPr>
            <a:lstStyle/>
            <a:p>
              <a:pPr algn="ctr"/>
              <a:r>
                <a:rPr lang="en-US" sz="1400" dirty="0">
                  <a:solidFill>
                    <a:schemeClr val="bg1"/>
                  </a:solidFill>
                  <a:latin typeface="Times" panose="02020603060405020304" pitchFamily="18" charset="0"/>
                </a:rPr>
                <a:t>https://midocean.ae/</a:t>
              </a:r>
            </a:p>
          </p:txBody>
        </p:sp>
        <p:pic>
          <p:nvPicPr>
            <p:cNvPr id="19" name="Graphic 18">
              <a:extLst>
                <a:ext uri="{FF2B5EF4-FFF2-40B4-BE49-F238E27FC236}">
                  <a16:creationId xmlns:a16="http://schemas.microsoft.com/office/drawing/2014/main" id="{B6339A7C-92D0-6431-414B-8D16F5FF770B}"/>
                </a:ext>
              </a:extLst>
            </p:cNvPr>
            <p:cNvPicPr>
              <a:picLocks noChangeAspect="1"/>
            </p:cNvPicPr>
            <p:nvPr/>
          </p:nvPicPr>
          <p:blipFill rotWithShape="1">
            <a:blip r:embed="rId5">
              <a:extLst>
                <a:ext uri="{96DAC541-7B7A-43D3-8B79-37D633B846F1}">
                  <asvg:svgBlip xmlns:asvg="http://schemas.microsoft.com/office/drawing/2016/SVG/main" r:embed="rId6"/>
                </a:ext>
              </a:extLst>
            </a:blip>
            <a:srcRect l="87966" b="62"/>
            <a:stretch/>
          </p:blipFill>
          <p:spPr>
            <a:xfrm>
              <a:off x="11491860" y="6311899"/>
              <a:ext cx="284215" cy="365760"/>
            </a:xfrm>
            <a:prstGeom prst="rect">
              <a:avLst/>
            </a:prstGeom>
          </p:spPr>
        </p:pic>
      </p:grpSp>
    </p:spTree>
    <p:extLst>
      <p:ext uri="{BB962C8B-B14F-4D97-AF65-F5344CB8AC3E}">
        <p14:creationId xmlns:p14="http://schemas.microsoft.com/office/powerpoint/2010/main" val="1386855910"/>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78463"/>
            <a:ext cx="2036258" cy="89821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063578" y="991333"/>
            <a:ext cx="4128422" cy="4952309"/>
          </a:xfrm>
          <a:prstGeom prst="roundRect">
            <a:avLst>
              <a:gd name="adj" fmla="val 6140"/>
            </a:avLst>
          </a:prstGeom>
          <a:solidFill>
            <a:srgbClr val="0094CC"/>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a:extLst>
              <a:ext uri="{FF2B5EF4-FFF2-40B4-BE49-F238E27FC236}">
                <a16:creationId xmlns:a16="http://schemas.microsoft.com/office/drawing/2014/main" id="{8F8752A8-014C-7171-1BB6-B31095C6D1A6}"/>
              </a:ext>
            </a:extLst>
          </p:cNvPr>
          <p:cNvGrpSpPr/>
          <p:nvPr/>
        </p:nvGrpSpPr>
        <p:grpSpPr>
          <a:xfrm>
            <a:off x="9899369" y="6314477"/>
            <a:ext cx="1920698" cy="366279"/>
            <a:chOff x="9855377" y="6311380"/>
            <a:chExt cx="1920698" cy="366279"/>
          </a:xfrm>
        </p:grpSpPr>
        <p:sp>
          <p:nvSpPr>
            <p:cNvPr id="6" name="TextBox 5">
              <a:extLst>
                <a:ext uri="{FF2B5EF4-FFF2-40B4-BE49-F238E27FC236}">
                  <a16:creationId xmlns:a16="http://schemas.microsoft.com/office/drawing/2014/main" id="{50825EAA-58FA-D102-27D9-FB37D752B5B0}"/>
                </a:ext>
              </a:extLst>
            </p:cNvPr>
            <p:cNvSpPr txBox="1"/>
            <p:nvPr/>
          </p:nvSpPr>
          <p:spPr>
            <a:xfrm>
              <a:off x="9855377" y="6311380"/>
              <a:ext cx="1698174" cy="340519"/>
            </a:xfrm>
            <a:prstGeom prst="roundRect">
              <a:avLst/>
            </a:prstGeom>
            <a:solidFill>
              <a:srgbClr val="2E3957"/>
            </a:solidFill>
          </p:spPr>
          <p:txBody>
            <a:bodyPr wrap="square" rtlCol="0">
              <a:spAutoFit/>
            </a:bodyPr>
            <a:lstStyle/>
            <a:p>
              <a:pPr algn="ctr"/>
              <a:r>
                <a:rPr lang="en-US" sz="1400" dirty="0">
                  <a:solidFill>
                    <a:schemeClr val="bg1"/>
                  </a:solidFill>
                  <a:latin typeface="Times" panose="02020603060405020304" pitchFamily="18" charset="0"/>
                </a:rPr>
                <a:t>https://midocean.ae/</a:t>
              </a:r>
            </a:p>
          </p:txBody>
        </p:sp>
        <p:pic>
          <p:nvPicPr>
            <p:cNvPr id="7" name="Graphic 6">
              <a:extLst>
                <a:ext uri="{FF2B5EF4-FFF2-40B4-BE49-F238E27FC236}">
                  <a16:creationId xmlns:a16="http://schemas.microsoft.com/office/drawing/2014/main" id="{2ECD076C-F5C5-0AE4-741B-52B7D2130A19}"/>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87966" b="62"/>
            <a:stretch/>
          </p:blipFill>
          <p:spPr>
            <a:xfrm>
              <a:off x="11491860" y="6311899"/>
              <a:ext cx="284215" cy="365760"/>
            </a:xfrm>
            <a:prstGeom prst="rect">
              <a:avLst/>
            </a:prstGeom>
          </p:spPr>
        </p:pic>
      </p:grpSp>
      <p:sp>
        <p:nvSpPr>
          <p:cNvPr id="2" name="TextBox 1">
            <a:extLst>
              <a:ext uri="{FF2B5EF4-FFF2-40B4-BE49-F238E27FC236}">
                <a16:creationId xmlns:a16="http://schemas.microsoft.com/office/drawing/2014/main" id="{EC8E1BB4-8F24-CA57-7084-BC3ECFB14867}"/>
              </a:ext>
            </a:extLst>
          </p:cNvPr>
          <p:cNvSpPr txBox="1"/>
          <p:nvPr/>
        </p:nvSpPr>
        <p:spPr>
          <a:xfrm>
            <a:off x="1345670" y="1187177"/>
            <a:ext cx="9450846" cy="2932341"/>
          </a:xfrm>
          <a:prstGeom prst="rect">
            <a:avLst/>
          </a:prstGeom>
          <a:noFill/>
        </p:spPr>
        <p:txBody>
          <a:bodyPr wrap="square" rtlCol="0">
            <a:spAutoFit/>
            <a:scene3d>
              <a:camera prst="orthographicFront"/>
              <a:lightRig rig="threePt" dir="t"/>
            </a:scene3d>
            <a:sp3d extrusionH="57150">
              <a:bevelT w="38100" h="38100"/>
            </a:sp3d>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About Exam Design</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Questions</a:t>
            </a:r>
            <a:endParaRPr lang="en-US" sz="2400" b="1" dirty="0">
              <a:ln w="9525">
                <a:noFill/>
                <a:prstDash val="solid"/>
              </a:ln>
              <a:solidFill>
                <a:srgbClr val="0A1F61"/>
              </a:solidFill>
              <a:latin typeface="Tajawal ExtraBold" panose="00000800000000000000" pitchFamily="2" charset="-78"/>
              <a:cs typeface="Tajawal ExtraBold" panose="00000800000000000000" pitchFamily="2" charset="-78"/>
            </a:endParaRP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60 mins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Each question 3 mins</a:t>
            </a:r>
          </a:p>
        </p:txBody>
      </p:sp>
      <p:sp>
        <p:nvSpPr>
          <p:cNvPr id="4" name="Rectangle 3">
            <a:extLst>
              <a:ext uri="{FF2B5EF4-FFF2-40B4-BE49-F238E27FC236}">
                <a16:creationId xmlns:a16="http://schemas.microsoft.com/office/drawing/2014/main" id="{29A39866-CCE5-260D-CE1E-5B5F50694183}"/>
              </a:ext>
            </a:extLst>
          </p:cNvPr>
          <p:cNvSpPr/>
          <p:nvPr/>
        </p:nvSpPr>
        <p:spPr>
          <a:xfrm>
            <a:off x="2734626" y="4265033"/>
            <a:ext cx="6331029" cy="1200329"/>
          </a:xfrm>
          <a:prstGeom prst="rect">
            <a:avLst/>
          </a:prstGeom>
          <a:noFill/>
        </p:spPr>
        <p:txBody>
          <a:bodyPr wrap="none" lIns="91440" tIns="45720" rIns="91440" bIns="45720">
            <a:spAutoFit/>
          </a:bodyPr>
          <a:lstStyle/>
          <a:p>
            <a:pPr algn="ctr"/>
            <a:r>
              <a:rPr lang="en-US" sz="3600" b="1" cap="none" spc="0" dirty="0">
                <a:ln w="0"/>
                <a:solidFill>
                  <a:srgbClr val="FF0000"/>
                </a:solidFill>
                <a:effectLst>
                  <a:outerShdw blurRad="38100" dist="19050" dir="2700000" algn="tl" rotWithShape="0">
                    <a:schemeClr val="dk1">
                      <a:alpha val="40000"/>
                    </a:schemeClr>
                  </a:outerShdw>
                </a:effectLst>
              </a:rPr>
              <a:t>Exam date:</a:t>
            </a:r>
            <a:r>
              <a:rPr lang="ar-EG" sz="3600" b="1" cap="none" spc="0" dirty="0">
                <a:ln w="0"/>
                <a:solidFill>
                  <a:srgbClr val="FF0000"/>
                </a:solidFill>
                <a:effectLst>
                  <a:outerShdw blurRad="38100" dist="19050" dir="2700000" algn="tl" rotWithShape="0">
                    <a:schemeClr val="dk1">
                      <a:alpha val="40000"/>
                    </a:schemeClr>
                  </a:outerShdw>
                </a:effectLst>
              </a:rPr>
              <a:t> الاثنين</a:t>
            </a:r>
            <a:r>
              <a:rPr lang="ar-EG" sz="3600" b="1" dirty="0">
                <a:ln w="0"/>
                <a:solidFill>
                  <a:srgbClr val="FF0000"/>
                </a:solidFill>
                <a:effectLst>
                  <a:outerShdw blurRad="38100" dist="19050" dir="2700000" algn="tl" rotWithShape="0">
                    <a:schemeClr val="dk1">
                      <a:alpha val="40000"/>
                    </a:schemeClr>
                  </a:outerShdw>
                </a:effectLst>
              </a:rPr>
              <a:t> 4 </a:t>
            </a:r>
            <a:r>
              <a:rPr lang="ar-EG" sz="3600" b="1" cap="none" spc="0" dirty="0">
                <a:ln w="0"/>
                <a:solidFill>
                  <a:srgbClr val="FF0000"/>
                </a:solidFill>
                <a:effectLst>
                  <a:outerShdw blurRad="38100" dist="19050" dir="2700000" algn="tl" rotWithShape="0">
                    <a:schemeClr val="dk1">
                      <a:alpha val="40000"/>
                    </a:schemeClr>
                  </a:outerShdw>
                </a:effectLst>
              </a:rPr>
              <a:t>سبتمبر 2023 </a:t>
            </a:r>
            <a:r>
              <a:rPr lang="en-US" sz="3600" b="1" cap="none" spc="0" dirty="0">
                <a:ln w="0"/>
                <a:solidFill>
                  <a:srgbClr val="FF0000"/>
                </a:solidFill>
                <a:effectLst>
                  <a:outerShdw blurRad="38100" dist="19050" dir="2700000" algn="tl" rotWithShape="0">
                    <a:schemeClr val="dk1">
                      <a:alpha val="40000"/>
                    </a:schemeClr>
                  </a:outerShdw>
                </a:effectLst>
              </a:rPr>
              <a:t> </a:t>
            </a:r>
            <a:endParaRPr lang="ar-EG" sz="3600" b="1" cap="none" spc="0" dirty="0">
              <a:ln w="0"/>
              <a:solidFill>
                <a:srgbClr val="FF0000"/>
              </a:solidFill>
              <a:effectLst>
                <a:outerShdw blurRad="38100" dist="19050" dir="2700000" algn="tl" rotWithShape="0">
                  <a:schemeClr val="dk1">
                    <a:alpha val="40000"/>
                  </a:schemeClr>
                </a:outerShdw>
              </a:effectLst>
            </a:endParaRPr>
          </a:p>
          <a:p>
            <a:pPr algn="ctr"/>
            <a:r>
              <a:rPr lang="ar-EG" sz="3600" b="1" dirty="0">
                <a:ln w="0"/>
                <a:solidFill>
                  <a:srgbClr val="FF0000"/>
                </a:solidFill>
                <a:effectLst>
                  <a:outerShdw blurRad="38100" dist="19050" dir="2700000" algn="tl" rotWithShape="0">
                    <a:schemeClr val="dk1">
                      <a:alpha val="40000"/>
                    </a:schemeClr>
                  </a:outerShdw>
                </a:effectLst>
              </a:rPr>
              <a:t>من 9 إلى 10 مساءً</a:t>
            </a:r>
            <a:endParaRPr lang="en-US" sz="3600" b="1" cap="none" spc="0" dirty="0">
              <a:ln w="0"/>
              <a:solidFill>
                <a:srgbClr val="FF0000"/>
              </a:solidFill>
              <a:effectLst>
                <a:outerShdw blurRad="38100" dist="19050" dir="2700000" algn="tl" rotWithShape="0">
                  <a:schemeClr val="dk1">
                    <a:alpha val="40000"/>
                  </a:schemeClr>
                </a:outerShdw>
              </a:effectLst>
            </a:endParaRPr>
          </a:p>
        </p:txBody>
      </p:sp>
      <p:sp>
        <p:nvSpPr>
          <p:cNvPr id="8" name="TextBox 7">
            <a:extLst>
              <a:ext uri="{FF2B5EF4-FFF2-40B4-BE49-F238E27FC236}">
                <a16:creationId xmlns:a16="http://schemas.microsoft.com/office/drawing/2014/main" id="{C17F651B-0556-8B2B-EC7A-C15B866A51A8}"/>
              </a:ext>
            </a:extLst>
          </p:cNvPr>
          <p:cNvSpPr txBox="1"/>
          <p:nvPr/>
        </p:nvSpPr>
        <p:spPr>
          <a:xfrm>
            <a:off x="2650377" y="543490"/>
            <a:ext cx="7210628" cy="523220"/>
          </a:xfrm>
          <a:prstGeom prst="rect">
            <a:avLst/>
          </a:prstGeom>
        </p:spPr>
        <p:style>
          <a:lnRef idx="1">
            <a:schemeClr val="accent5"/>
          </a:lnRef>
          <a:fillRef idx="2">
            <a:schemeClr val="accent5"/>
          </a:fillRef>
          <a:effectRef idx="1">
            <a:schemeClr val="accent5"/>
          </a:effectRef>
          <a:fontRef idx="minor">
            <a:schemeClr val="dk1"/>
          </a:fontRef>
        </p:style>
        <p:txBody>
          <a:bodyPr wrap="none" rtlCol="0">
            <a:spAutoFit/>
          </a:bodyPr>
          <a:lstStyle/>
          <a:p>
            <a:r>
              <a:rPr lang="en-US" sz="2800" b="1"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Final Exam</a:t>
            </a:r>
            <a:r>
              <a:rPr lang="en-US" sz="2800"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 </a:t>
            </a:r>
            <a:r>
              <a:rPr lang="en-US" sz="2400"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Social Media and Crises (DGM 730)</a:t>
            </a:r>
            <a:endParaRPr lang="en-US" sz="2800"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0AD2BDBD-4377-5F6A-B7BA-28B301CDC3D3}"/>
              </a:ext>
            </a:extLst>
          </p:cNvPr>
          <p:cNvSpPr txBox="1"/>
          <p:nvPr/>
        </p:nvSpPr>
        <p:spPr>
          <a:xfrm>
            <a:off x="4786816" y="1781368"/>
            <a:ext cx="2134239" cy="1323439"/>
          </a:xfrm>
          <a:prstGeom prst="rect">
            <a:avLst/>
          </a:prstGeom>
          <a:noFill/>
        </p:spPr>
        <p:txBody>
          <a:bodyPr wrap="none" rtlCol="0">
            <a:spAutoFit/>
          </a:bodyPr>
          <a:lstStyle/>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5 Audio Questions</a:t>
            </a:r>
          </a:p>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True or False </a:t>
            </a:r>
          </a:p>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MCQ</a:t>
            </a:r>
          </a:p>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MCQ- Situations</a:t>
            </a:r>
          </a:p>
        </p:txBody>
      </p:sp>
      <p:sp>
        <p:nvSpPr>
          <p:cNvPr id="10" name="Left Brace 9">
            <a:extLst>
              <a:ext uri="{FF2B5EF4-FFF2-40B4-BE49-F238E27FC236}">
                <a16:creationId xmlns:a16="http://schemas.microsoft.com/office/drawing/2014/main" id="{4815B8C7-C0FD-0923-799D-019BFC35DD05}"/>
              </a:ext>
            </a:extLst>
          </p:cNvPr>
          <p:cNvSpPr/>
          <p:nvPr/>
        </p:nvSpPr>
        <p:spPr>
          <a:xfrm>
            <a:off x="4504122" y="1781856"/>
            <a:ext cx="332509" cy="1323439"/>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489780782"/>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1</a:t>
            </a:r>
          </a:p>
        </p:txBody>
      </p:sp>
    </p:spTree>
    <p:extLst>
      <p:ext uri="{BB962C8B-B14F-4D97-AF65-F5344CB8AC3E}">
        <p14:creationId xmlns:p14="http://schemas.microsoft.com/office/powerpoint/2010/main" val="103937312"/>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What is a company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has become a large part of our everyday lives. </a:t>
            </a:r>
            <a:r>
              <a:rPr lang="en-US" sz="2400" b="1" dirty="0">
                <a:solidFill>
                  <a:srgbClr val="2D3956"/>
                </a:solidFill>
                <a:latin typeface="Tajawal ExtraBold" panose="00000800000000000000" pitchFamily="2" charset="-78"/>
                <a:cs typeface="Tajawal ExtraBold" panose="00000800000000000000" pitchFamily="2" charset="-78"/>
              </a:rPr>
              <a:t>Consumers expect brands to have an active online presence and the ability to answer any questions they have fast.</a:t>
            </a:r>
          </a:p>
          <a:p>
            <a:pPr algn="just"/>
            <a:r>
              <a:rPr lang="en-US" sz="2400" b="1" dirty="0">
                <a:solidFill>
                  <a:srgbClr val="2D3956"/>
                </a:solidFill>
                <a:latin typeface="Tajawal ExtraBold" panose="00000800000000000000" pitchFamily="2" charset="-78"/>
                <a:cs typeface="Tajawal ExtraBold" panose="00000800000000000000" pitchFamily="2" charset="-78"/>
              </a:rPr>
              <a:t>But a poorly timed or worded social post could harm your brand reputation.</a:t>
            </a:r>
          </a:p>
          <a:p>
            <a:pPr algn="just"/>
            <a:r>
              <a:rPr lang="en-US" sz="2400" b="1" dirty="0">
                <a:solidFill>
                  <a:srgbClr val="2D3956"/>
                </a:solidFill>
                <a:latin typeface="Tajawal ExtraBold" panose="00000800000000000000" pitchFamily="2" charset="-78"/>
                <a:cs typeface="Tajawal ExtraBold" panose="00000800000000000000" pitchFamily="2" charset="-78"/>
              </a:rPr>
              <a:t>Although people may forgive your brand, the internet never forgets, so it’s better to be safe than sorry! Implementing a </a:t>
            </a:r>
            <a:r>
              <a:rPr lang="en-US" sz="2400" b="1" dirty="0">
                <a:solidFill>
                  <a:srgbClr val="FF0000"/>
                </a:solidFill>
                <a:latin typeface="Tajawal ExtraBold" panose="00000800000000000000" pitchFamily="2" charset="-78"/>
                <a:cs typeface="Tajawal ExtraBold" panose="00000800000000000000" pitchFamily="2" charset="-78"/>
              </a:rPr>
              <a:t>social media policy will help protect your company </a:t>
            </a:r>
            <a:r>
              <a:rPr lang="en-US" sz="2400" b="1" dirty="0">
                <a:solidFill>
                  <a:srgbClr val="2D3956"/>
                </a:solidFill>
                <a:latin typeface="Tajawal ExtraBold" panose="00000800000000000000" pitchFamily="2" charset="-78"/>
                <a:cs typeface="Tajawal ExtraBold" panose="00000800000000000000" pitchFamily="2" charset="-78"/>
              </a:rPr>
              <a:t>and give employees the space to advocate for themselves while staying true to the brand and its values.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39083289"/>
      </p:ext>
    </p:extLst>
  </p:cSld>
  <p:clrMapOvr>
    <a:masterClrMapping/>
  </p:clrMapOvr>
  <mc:AlternateContent xmlns:mc="http://schemas.openxmlformats.org/markup-compatibility/2006" xmlns:p14="http://schemas.microsoft.com/office/powerpoint/2010/main">
    <mc:Choice Requires="p14">
      <p:transition p14:dur="10" advTm="138200"/>
    </mc:Choice>
    <mc:Fallback xmlns="">
      <p:transition advTm="1382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493538"/>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What is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Copyright grants authors the exclusive rights regarding the use and reproduction of their original work. With the Licensing of the Press Act 1662, the English Parliament addressed the unauthorized printing of books and pamphlets. This legal concept was then adapted by various countries. </a:t>
            </a:r>
          </a:p>
          <a:p>
            <a:pPr algn="just"/>
            <a:r>
              <a:rPr lang="en-US" sz="2200" b="1" dirty="0">
                <a:solidFill>
                  <a:srgbClr val="FF0000"/>
                </a:solidFill>
                <a:latin typeface="Tajawal ExtraBold" panose="00000800000000000000" pitchFamily="2" charset="-78"/>
                <a:cs typeface="Tajawal ExtraBold" panose="00000800000000000000" pitchFamily="2" charset="-78"/>
              </a:rPr>
              <a:t>Copyright is one of the group of laws under intellectual property </a:t>
            </a:r>
            <a:r>
              <a:rPr lang="en-US" sz="2200" b="1" dirty="0">
                <a:solidFill>
                  <a:srgbClr val="2D3956"/>
                </a:solidFill>
                <a:latin typeface="Tajawal ExtraBold" panose="00000800000000000000" pitchFamily="2" charset="-78"/>
                <a:cs typeface="Tajawal ExtraBold" panose="00000800000000000000" pitchFamily="2" charset="-78"/>
              </a:rPr>
              <a:t>which immediately applies to any novel work which facilitates authors’ selling activities. However, when an employee gets paid for creating a certain material, the employer often gets the copyright. An infringement of copyright occurs when an owner’s product is reproduced without permission. </a:t>
            </a:r>
            <a:r>
              <a:rPr lang="en-US" sz="2200" b="1" dirty="0">
                <a:solidFill>
                  <a:srgbClr val="FF0000"/>
                </a:solidFill>
                <a:latin typeface="Tajawal ExtraBold" panose="00000800000000000000" pitchFamily="2" charset="-78"/>
                <a:cs typeface="Tajawal ExtraBold" panose="00000800000000000000" pitchFamily="2" charset="-78"/>
              </a:rPr>
              <a:t>Copyright registration is not needed in most countries</a:t>
            </a:r>
            <a:r>
              <a:rPr lang="en-US" sz="2200" b="1" dirty="0">
                <a:solidFill>
                  <a:srgbClr val="2D3956"/>
                </a:solidFill>
                <a:latin typeface="Tajawal ExtraBold" panose="00000800000000000000" pitchFamily="2" charset="-78"/>
                <a:cs typeface="Tajawal ExtraBold" panose="00000800000000000000" pitchFamily="2" charset="-78"/>
              </a:rPr>
              <a:t>; however, many authors still opt to register for marketing purposes.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28092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2123658"/>
          </a:xfrm>
          <a:prstGeom prst="rect">
            <a:avLst/>
          </a:prstGeom>
          <a:noFill/>
        </p:spPr>
        <p:txBody>
          <a:bodyPr wrap="square" rtlCol="0">
            <a:spAutoFit/>
          </a:bodyPr>
          <a:lstStyle/>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Copyright law gives creators certain kinds of control over their creative work. If people want to use </a:t>
            </a:r>
            <a:r>
              <a:rPr lang="en-US" sz="2200" b="1" dirty="0">
                <a:solidFill>
                  <a:srgbClr val="FF0000"/>
                </a:solidFill>
                <a:latin typeface="Tajawal ExtraBold" panose="00000800000000000000" pitchFamily="2" charset="-78"/>
                <a:cs typeface="Tajawal ExtraBold" panose="00000800000000000000" pitchFamily="2" charset="-78"/>
              </a:rPr>
              <a:t>copyrighted work</a:t>
            </a:r>
            <a:r>
              <a:rPr lang="en-US" sz="2200" b="1" dirty="0">
                <a:solidFill>
                  <a:srgbClr val="2D3956"/>
                </a:solidFill>
                <a:latin typeface="Tajawal ExtraBold" panose="00000800000000000000" pitchFamily="2" charset="-78"/>
                <a:cs typeface="Tajawal ExtraBold" panose="00000800000000000000" pitchFamily="2" charset="-78"/>
              </a:rPr>
              <a:t>, they often have to ask for permission from the creator. </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works within copyright law. It allows creators to grant permission to everyone in the world to use their work in certain ways.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white circle with black letters in it&#10;&#10;Description automatically generated with medium confidence">
            <a:extLst>
              <a:ext uri="{FF2B5EF4-FFF2-40B4-BE49-F238E27FC236}">
                <a16:creationId xmlns:a16="http://schemas.microsoft.com/office/drawing/2014/main" id="{0376F814-FC52-C161-5088-6B13FB616E0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90642" y="3678541"/>
            <a:ext cx="1960810" cy="1960810"/>
          </a:xfrm>
          <a:prstGeom prst="rect">
            <a:avLst/>
          </a:prstGeom>
        </p:spPr>
      </p:pic>
      <p:sp>
        <p:nvSpPr>
          <p:cNvPr id="10" name="TextBox 9">
            <a:extLst>
              <a:ext uri="{FF2B5EF4-FFF2-40B4-BE49-F238E27FC236}">
                <a16:creationId xmlns:a16="http://schemas.microsoft.com/office/drawing/2014/main" id="{F130DE04-D7E3-6FC2-04A2-7EA60EC4EF2A}"/>
              </a:ext>
            </a:extLst>
          </p:cNvPr>
          <p:cNvSpPr txBox="1"/>
          <p:nvPr/>
        </p:nvSpPr>
        <p:spPr>
          <a:xfrm>
            <a:off x="7393381" y="5596696"/>
            <a:ext cx="2700646" cy="369332"/>
          </a:xfrm>
          <a:prstGeom prst="rect">
            <a:avLst/>
          </a:prstGeom>
          <a:noFill/>
        </p:spPr>
        <p:txBody>
          <a:bodyPr wrap="square">
            <a:spAutoFit/>
          </a:bodyPr>
          <a:lstStyle/>
          <a:p>
            <a:r>
              <a:rPr lang="en-US"/>
              <a:t>Creative Commons Symbol</a:t>
            </a:r>
          </a:p>
        </p:txBody>
      </p:sp>
      <p:pic>
        <p:nvPicPr>
          <p:cNvPr id="12" name="Picture 11" descr="A black circle with a letter c in it&#10;&#10;Description automatically generated with medium confidence">
            <a:extLst>
              <a:ext uri="{FF2B5EF4-FFF2-40B4-BE49-F238E27FC236}">
                <a16:creationId xmlns:a16="http://schemas.microsoft.com/office/drawing/2014/main" id="{9ECA4A7E-D8E5-805D-535D-43F0B339C22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46236" y="4024994"/>
            <a:ext cx="2389836" cy="1338308"/>
          </a:xfrm>
          <a:prstGeom prst="rect">
            <a:avLst/>
          </a:prstGeom>
        </p:spPr>
      </p:pic>
      <p:sp>
        <p:nvSpPr>
          <p:cNvPr id="13" name="TextBox 12">
            <a:extLst>
              <a:ext uri="{FF2B5EF4-FFF2-40B4-BE49-F238E27FC236}">
                <a16:creationId xmlns:a16="http://schemas.microsoft.com/office/drawing/2014/main" id="{68139383-7462-DA6D-1D4B-31356E857633}"/>
              </a:ext>
            </a:extLst>
          </p:cNvPr>
          <p:cNvSpPr txBox="1"/>
          <p:nvPr/>
        </p:nvSpPr>
        <p:spPr>
          <a:xfrm>
            <a:off x="4102495" y="5596696"/>
            <a:ext cx="2700646" cy="369332"/>
          </a:xfrm>
          <a:prstGeom prst="rect">
            <a:avLst/>
          </a:prstGeom>
          <a:noFill/>
        </p:spPr>
        <p:txBody>
          <a:bodyPr wrap="square">
            <a:spAutoFit/>
          </a:bodyPr>
          <a:lstStyle/>
          <a:p>
            <a:r>
              <a:rPr lang="en-US"/>
              <a:t>Copyright Symbol</a:t>
            </a:r>
          </a:p>
        </p:txBody>
      </p:sp>
    </p:spTree>
    <p:extLst>
      <p:ext uri="{BB962C8B-B14F-4D97-AF65-F5344CB8AC3E}">
        <p14:creationId xmlns:p14="http://schemas.microsoft.com/office/powerpoint/2010/main" val="3863148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Promote DEI (Diversity, Equity, &amp; Inclusion)</a:t>
            </a:r>
            <a:r>
              <a:rPr lang="ar-EG" sz="2400" b="1" dirty="0">
                <a:solidFill>
                  <a:srgbClr val="C00000"/>
                </a:solidFill>
                <a:latin typeface="Tajawal ExtraBold" panose="00000800000000000000" pitchFamily="2" charset="-78"/>
                <a:cs typeface="Tajawal ExtraBold" panose="00000800000000000000" pitchFamily="2" charset="-78"/>
              </a:rPr>
              <a:t> التنوع والإنصاف والشمول</a:t>
            </a:r>
            <a:r>
              <a:rPr lang="en-US" sz="2400" b="1" dirty="0">
                <a:solidFill>
                  <a:srgbClr val="C00000"/>
                </a:solidFill>
                <a:latin typeface="Tajawal ExtraBold" panose="00000800000000000000" pitchFamily="2" charset="-78"/>
                <a:cs typeface="Tajawal ExtraBold" panose="00000800000000000000" pitchFamily="2" charset="-78"/>
              </a:rPr>
              <a:t> </a:t>
            </a:r>
          </a:p>
          <a:p>
            <a:pPr algn="just"/>
            <a:r>
              <a:rPr lang="en-US" sz="2400" b="1" dirty="0">
                <a:solidFill>
                  <a:srgbClr val="FF0000"/>
                </a:solidFill>
                <a:latin typeface="Tajawal ExtraBold" panose="00000800000000000000" pitchFamily="2" charset="-78"/>
                <a:cs typeface="Tajawal ExtraBold" panose="00000800000000000000" pitchFamily="2" charset="-78"/>
              </a:rPr>
              <a:t>Brand diversity in social media </a:t>
            </a:r>
            <a:r>
              <a:rPr lang="en-US" sz="2400" b="1" dirty="0">
                <a:solidFill>
                  <a:srgbClr val="2D3956"/>
                </a:solidFill>
                <a:latin typeface="Tajawal ExtraBold" panose="00000800000000000000" pitchFamily="2" charset="-78"/>
                <a:cs typeface="Tajawal ExtraBold" panose="00000800000000000000" pitchFamily="2" charset="-78"/>
              </a:rPr>
              <a:t>is more important than ever. Company alignment with</a:t>
            </a:r>
            <a:r>
              <a:rPr lang="ar-EG" sz="2400" b="1" dirty="0">
                <a:solidFill>
                  <a:srgbClr val="2D3956"/>
                </a:solidFill>
                <a:latin typeface="Tajawal ExtraBold" panose="00000800000000000000" pitchFamily="2" charset="-78"/>
                <a:cs typeface="Tajawal ExtraBold" panose="00000800000000000000" pitchFamily="2" charset="-78"/>
              </a:rPr>
              <a:t> التوافق مع</a:t>
            </a:r>
            <a:r>
              <a:rPr lang="en-US" sz="2400" b="1" dirty="0">
                <a:solidFill>
                  <a:srgbClr val="2D3956"/>
                </a:solidFill>
                <a:latin typeface="Tajawal ExtraBold" panose="00000800000000000000" pitchFamily="2" charset="-78"/>
                <a:cs typeface="Tajawal ExtraBold" panose="00000800000000000000" pitchFamily="2" charset="-78"/>
              </a:rPr>
              <a:t> personal values is 74% more important to consumers than it was in 2021, so brands need to show and tell audiences what the company values.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Amplifying diverse voices via social media is an actionable step brands can take to prioritize representation and attract top talent from marginalized communities. An inclusive social media policy will empower and encourage voices from all backgrounds to advocate for the brand.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010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313932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Minimize legal action against your brand</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presents complicated considerations such as privacy law and copyright law. A well made social media policy will protect the company from potential lawsuits.</a:t>
            </a:r>
          </a:p>
          <a:p>
            <a:pPr algn="just"/>
            <a:r>
              <a:rPr lang="en-US" sz="2200" b="1" dirty="0">
                <a:solidFill>
                  <a:srgbClr val="2D3956"/>
                </a:solidFill>
                <a:latin typeface="Tajawal ExtraBold" panose="00000800000000000000" pitchFamily="2" charset="-78"/>
                <a:cs typeface="Tajawal ExtraBold" panose="00000800000000000000" pitchFamily="2" charset="-78"/>
              </a:rPr>
              <a:t>Consult with your legal counsel and outline a list of do’s and don’ts for the company to follow. These rules of thumb will help ensure the organization and contractors are compliant with laws, reducing the risk of legal action against the company.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7122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3816429"/>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Protect your brand from privacy and security risks</a:t>
            </a:r>
          </a:p>
          <a:p>
            <a:pPr algn="just"/>
            <a:r>
              <a:rPr lang="en-US" sz="2200" b="1" dirty="0">
                <a:solidFill>
                  <a:srgbClr val="2D3956"/>
                </a:solidFill>
                <a:latin typeface="Tajawal ExtraBold" panose="00000800000000000000" pitchFamily="2" charset="-78"/>
                <a:cs typeface="Tajawal ExtraBold" panose="00000800000000000000" pitchFamily="2" charset="-78"/>
              </a:rPr>
              <a:t>There are many privacy and security risks involved with using social media.</a:t>
            </a:r>
          </a:p>
          <a:p>
            <a:pPr algn="just"/>
            <a:r>
              <a:rPr lang="en-US" sz="2200" b="1" dirty="0">
                <a:solidFill>
                  <a:srgbClr val="2D3956"/>
                </a:solidFill>
                <a:latin typeface="Tajawal ExtraBold" panose="00000800000000000000" pitchFamily="2" charset="-78"/>
                <a:cs typeface="Tajawal ExtraBold" panose="00000800000000000000" pitchFamily="2" charset="-78"/>
              </a:rPr>
              <a:t>The larger your team is, the larger those risks become. A good social media policy combined with security protocols will protect your accounts against hacking, phishing and fraud accounts.</a:t>
            </a:r>
          </a:p>
          <a:p>
            <a:pPr algn="just"/>
            <a:r>
              <a:rPr lang="en-US" sz="2200" b="1" dirty="0">
                <a:solidFill>
                  <a:srgbClr val="2D3956"/>
                </a:solidFill>
                <a:latin typeface="Tajawal ExtraBold" panose="00000800000000000000" pitchFamily="2" charset="-78"/>
                <a:cs typeface="Tajawal ExtraBold" panose="00000800000000000000" pitchFamily="2" charset="-78"/>
              </a:rPr>
              <a:t>And since social media is a common resource for scammers and criminals, it’s imperative your social media policy includes guidelines that protect both your employees and company. Whether it’s defending against phishing scams or ransomware attacks, make sure that everyone in your organization is vigilant about online protection.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43491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678659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Some of the most advanced social media topics and benefits include: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Connecting with customers</a:t>
            </a:r>
            <a:r>
              <a:rPr lang="en-US" sz="2400" b="1" dirty="0">
                <a:solidFill>
                  <a:srgbClr val="2D3956"/>
                </a:solidFill>
                <a:latin typeface="Tajawal ExtraBold" panose="00000800000000000000" pitchFamily="2" charset="-78"/>
                <a:cs typeface="Tajawal ExtraBold" panose="00000800000000000000" pitchFamily="2" charset="-78"/>
              </a:rPr>
              <a:t>—</a:t>
            </a:r>
            <a:r>
              <a:rPr lang="en-US" sz="2400" b="1" dirty="0">
                <a:solidFill>
                  <a:srgbClr val="FF0000"/>
                </a:solidFill>
                <a:latin typeface="Tajawal ExtraBold" panose="00000800000000000000" pitchFamily="2" charset="-78"/>
                <a:cs typeface="Tajawal ExtraBold" panose="00000800000000000000" pitchFamily="2" charset="-78"/>
              </a:rPr>
              <a:t>The ability to engage with customers </a:t>
            </a:r>
            <a:r>
              <a:rPr lang="en-US" sz="2400" b="1" dirty="0">
                <a:solidFill>
                  <a:srgbClr val="2D3956"/>
                </a:solidFill>
                <a:latin typeface="Tajawal ExtraBold" panose="00000800000000000000" pitchFamily="2" charset="-78"/>
                <a:cs typeface="Tajawal ExtraBold" panose="00000800000000000000" pitchFamily="2" charset="-78"/>
              </a:rPr>
              <a:t>is the most critical aspect of social media. Developing a brand and promoting it through various channels of social media can create further brand value and awareness.</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Marketing intelligence</a:t>
            </a:r>
            <a:r>
              <a:rPr lang="en-US" sz="2400" b="1" dirty="0">
                <a:solidFill>
                  <a:srgbClr val="2D3956"/>
                </a:solidFill>
                <a:latin typeface="Tajawal ExtraBold" panose="00000800000000000000" pitchFamily="2" charset="-78"/>
                <a:cs typeface="Tajawal ExtraBold" panose="00000800000000000000" pitchFamily="2" charset="-78"/>
              </a:rPr>
              <a:t>—Social media marketing gives the organization </a:t>
            </a:r>
            <a:r>
              <a:rPr lang="en-US" sz="2400" b="1" dirty="0">
                <a:solidFill>
                  <a:srgbClr val="FF0000"/>
                </a:solidFill>
                <a:latin typeface="Tajawal ExtraBold" panose="00000800000000000000" pitchFamily="2" charset="-78"/>
                <a:cs typeface="Tajawal ExtraBold" panose="00000800000000000000" pitchFamily="2" charset="-78"/>
              </a:rPr>
              <a:t>the ability to monitor the brand and listen </a:t>
            </a:r>
            <a:r>
              <a:rPr lang="en-US" sz="2400" b="1" dirty="0">
                <a:solidFill>
                  <a:srgbClr val="2D3956"/>
                </a:solidFill>
                <a:latin typeface="Tajawal ExtraBold" panose="00000800000000000000" pitchFamily="2" charset="-78"/>
                <a:cs typeface="Tajawal ExtraBold" panose="00000800000000000000" pitchFamily="2" charset="-78"/>
              </a:rPr>
              <a:t>to what the public is saying in the social media space.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Tree>
    <p:extLst>
      <p:ext uri="{BB962C8B-B14F-4D97-AF65-F5344CB8AC3E}">
        <p14:creationId xmlns:p14="http://schemas.microsoft.com/office/powerpoint/2010/main" val="1655148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2</a:t>
            </a:r>
          </a:p>
        </p:txBody>
      </p:sp>
    </p:spTree>
    <p:extLst>
      <p:ext uri="{BB962C8B-B14F-4D97-AF65-F5344CB8AC3E}">
        <p14:creationId xmlns:p14="http://schemas.microsoft.com/office/powerpoint/2010/main" val="4249061891"/>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83209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literally managing the </a:t>
            </a:r>
            <a:r>
              <a:rPr lang="en-US" sz="2400" b="1" dirty="0">
                <a:solidFill>
                  <a:srgbClr val="FF0000"/>
                </a:solidFill>
                <a:latin typeface="Tajawal ExtraBold" panose="00000800000000000000" pitchFamily="2" charset="-78"/>
                <a:cs typeface="Tajawal ExtraBold" panose="00000800000000000000" pitchFamily="2" charset="-78"/>
              </a:rPr>
              <a:t>ongoing situation</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Crisis situations can be divided into three stages which are pre-crisis stage, crisis and the post-crisis stage. </a:t>
            </a:r>
            <a:r>
              <a:rPr lang="en-US" sz="2400" b="1" dirty="0">
                <a:solidFill>
                  <a:srgbClr val="2D3956"/>
                </a:solidFill>
                <a:latin typeface="Tajawal ExtraBold" panose="00000800000000000000" pitchFamily="2" charset="-78"/>
                <a:cs typeface="Tajawal ExtraBold" panose="00000800000000000000" pitchFamily="2" charset="-78"/>
              </a:rPr>
              <a:t>For any crisis management the first and most important step is to save lives.</a:t>
            </a:r>
          </a:p>
          <a:p>
            <a:pPr algn="just"/>
            <a:r>
              <a:rPr lang="en-US" sz="2400" b="1" dirty="0">
                <a:solidFill>
                  <a:srgbClr val="2D3956"/>
                </a:solidFill>
                <a:latin typeface="Tajawal ExtraBold" panose="00000800000000000000" pitchFamily="2" charset="-78"/>
                <a:cs typeface="Tajawal ExtraBold" panose="00000800000000000000" pitchFamily="2" charset="-78"/>
              </a:rPr>
              <a:t>One of the challenges faces leaders is time—time to assess the situation, time to react, and time to repair.</a:t>
            </a:r>
          </a:p>
          <a:p>
            <a:pPr algn="just"/>
            <a:r>
              <a:rPr lang="en-US" sz="2400" b="1" dirty="0">
                <a:solidFill>
                  <a:srgbClr val="2D3956"/>
                </a:solidFill>
                <a:latin typeface="Tajawal ExtraBold" panose="00000800000000000000" pitchFamily="2" charset="-78"/>
                <a:cs typeface="Tajawal ExtraBold" panose="00000800000000000000" pitchFamily="2" charset="-78"/>
              </a:rPr>
              <a:t>Now, the age of the instant crisis has arrived. Companies, nonprofit organizations (NGOs), governments, and high-profile individuals often seem unable to cope. The ingredients include speed, pervasiveness, and huge numbers. </a:t>
            </a:r>
          </a:p>
          <a:p>
            <a:pPr algn="just"/>
            <a:r>
              <a:rPr lang="en-US" sz="2000" b="1" dirty="0">
                <a:solidFill>
                  <a:srgbClr val="2D3956"/>
                </a:solidFill>
                <a:latin typeface="Tajawal ExtraBold" panose="00000800000000000000" pitchFamily="2" charset="-78"/>
                <a:cs typeface="Tajawal ExtraBold" panose="00000800000000000000" pitchFamily="2" charset="-78"/>
              </a:rPr>
              <a:t>Example: Verizon adds a $2 charge, and one-hour later 100,000 signatures appear on a Twitter petition.</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27874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Whenever an organization is faced with a crisis, it is facing a major threat towards its operations. </a:t>
            </a:r>
            <a:r>
              <a:rPr lang="en-US" sz="2400" b="1" dirty="0">
                <a:solidFill>
                  <a:srgbClr val="FF0000"/>
                </a:solidFill>
                <a:latin typeface="Tajawal ExtraBold" panose="00000800000000000000" pitchFamily="2" charset="-78"/>
                <a:cs typeface="Tajawal ExtraBold" panose="00000800000000000000" pitchFamily="2" charset="-78"/>
              </a:rPr>
              <a:t>During a crisis </a:t>
            </a:r>
            <a:r>
              <a:rPr lang="en-US" sz="2400" b="1" dirty="0">
                <a:solidFill>
                  <a:srgbClr val="2D3956"/>
                </a:solidFill>
                <a:latin typeface="Tajawal ExtraBold" panose="00000800000000000000" pitchFamily="2" charset="-78"/>
                <a:cs typeface="Tajawal ExtraBold" panose="00000800000000000000" pitchFamily="2" charset="-78"/>
              </a:rPr>
              <a:t>an organization needs to find out </a:t>
            </a:r>
            <a:r>
              <a:rPr lang="en-US" sz="2400" b="1" dirty="0">
                <a:solidFill>
                  <a:srgbClr val="FF0000"/>
                </a:solidFill>
                <a:latin typeface="Tajawal ExtraBold" panose="00000800000000000000" pitchFamily="2" charset="-78"/>
                <a:cs typeface="Tajawal ExtraBold" panose="00000800000000000000" pitchFamily="2" charset="-78"/>
              </a:rPr>
              <a:t>the best way to communicate with the public </a:t>
            </a:r>
            <a:r>
              <a:rPr lang="en-US" sz="2400" b="1" dirty="0">
                <a:solidFill>
                  <a:srgbClr val="2D3956"/>
                </a:solidFill>
                <a:latin typeface="Tajawal ExtraBold" panose="00000800000000000000" pitchFamily="2" charset="-78"/>
                <a:cs typeface="Tajawal ExtraBold" panose="00000800000000000000" pitchFamily="2" charset="-78"/>
              </a:rPr>
              <a:t>to manage the situation. Nowadays this includes operating in social media platforms.</a:t>
            </a:r>
          </a:p>
          <a:p>
            <a:pPr algn="just"/>
            <a:r>
              <a:rPr lang="en-US" sz="2400" b="1" dirty="0">
                <a:solidFill>
                  <a:srgbClr val="2D3956"/>
                </a:solidFill>
                <a:latin typeface="Tajawal ExtraBold" panose="00000800000000000000" pitchFamily="2" charset="-78"/>
                <a:cs typeface="Tajawal ExtraBold" panose="00000800000000000000" pitchFamily="2" charset="-78"/>
              </a:rPr>
              <a:t>Today’s </a:t>
            </a:r>
            <a:r>
              <a:rPr lang="en-US" sz="2400" b="1" dirty="0">
                <a:solidFill>
                  <a:srgbClr val="FF0000"/>
                </a:solidFill>
                <a:latin typeface="Tajawal ExtraBold" panose="00000800000000000000" pitchFamily="2" charset="-78"/>
                <a:cs typeface="Tajawal ExtraBold" panose="00000800000000000000" pitchFamily="2" charset="-78"/>
              </a:rPr>
              <a:t>social media tools </a:t>
            </a:r>
            <a:r>
              <a:rPr lang="en-US" sz="2400" b="1" dirty="0">
                <a:solidFill>
                  <a:srgbClr val="2D3956"/>
                </a:solidFill>
                <a:latin typeface="Tajawal ExtraBold" panose="00000800000000000000" pitchFamily="2" charset="-78"/>
                <a:cs typeface="Tajawal ExtraBold" panose="00000800000000000000" pitchFamily="2" charset="-78"/>
              </a:rPr>
              <a:t>are bringing rapid change to organizational communication and public relations. These technologies have </a:t>
            </a:r>
            <a:r>
              <a:rPr lang="en-US" sz="2400" b="1" dirty="0">
                <a:solidFill>
                  <a:srgbClr val="FF0000"/>
                </a:solidFill>
                <a:latin typeface="Tajawal ExtraBold" panose="00000800000000000000" pitchFamily="2" charset="-78"/>
                <a:cs typeface="Tajawal ExtraBold" panose="00000800000000000000" pitchFamily="2" charset="-78"/>
              </a:rPr>
              <a:t>shifted</a:t>
            </a:r>
            <a:r>
              <a:rPr lang="en-US" sz="2400" b="1" dirty="0">
                <a:solidFill>
                  <a:srgbClr val="2D3956"/>
                </a:solidFill>
                <a:latin typeface="Tajawal ExtraBold" panose="00000800000000000000" pitchFamily="2" charset="-78"/>
                <a:cs typeface="Tajawal ExtraBold" panose="00000800000000000000" pitchFamily="2" charset="-78"/>
              </a:rPr>
              <a:t> the emphasis of internet services from being </a:t>
            </a:r>
            <a:r>
              <a:rPr lang="en-US" sz="2400" b="1" dirty="0">
                <a:solidFill>
                  <a:srgbClr val="FF0000"/>
                </a:solidFill>
                <a:latin typeface="Tajawal ExtraBold" panose="00000800000000000000" pitchFamily="2" charset="-78"/>
                <a:cs typeface="Tajawal ExtraBold" panose="00000800000000000000" pitchFamily="2" charset="-78"/>
              </a:rPr>
              <a:t>consumption-based</a:t>
            </a:r>
            <a:r>
              <a:rPr lang="en-US" sz="2400" b="1" dirty="0">
                <a:solidFill>
                  <a:srgbClr val="2D3956"/>
                </a:solidFill>
                <a:latin typeface="Tajawal ExtraBold" panose="00000800000000000000" pitchFamily="2" charset="-78"/>
                <a:cs typeface="Tajawal ExtraBold" panose="00000800000000000000" pitchFamily="2" charset="-78"/>
              </a:rPr>
              <a:t> towards becoming </a:t>
            </a:r>
            <a:r>
              <a:rPr lang="en-US" sz="2400" b="1" dirty="0">
                <a:solidFill>
                  <a:srgbClr val="FF0000"/>
                </a:solidFill>
                <a:latin typeface="Tajawal ExtraBold" panose="00000800000000000000" pitchFamily="2" charset="-78"/>
                <a:cs typeface="Tajawal ExtraBold" panose="00000800000000000000" pitchFamily="2" charset="-78"/>
              </a:rPr>
              <a:t>interactive and collaborative</a:t>
            </a:r>
            <a:r>
              <a:rPr lang="en-US" sz="2400" b="1" dirty="0">
                <a:solidFill>
                  <a:srgbClr val="2D3956"/>
                </a:solidFill>
                <a:latin typeface="Tajawal ExtraBold" panose="00000800000000000000" pitchFamily="2" charset="-78"/>
                <a:cs typeface="Tajawal ExtraBold" panose="00000800000000000000" pitchFamily="2" charset="-78"/>
              </a:rPr>
              <a:t>, creating new opportunities for interaction between organizations and publics.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0196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power of online media means that today’s crises emerge at lightning speed, and spread further and faster than ever before. Social media also imposes higher standards of transparency. Incidents which could previously be kept under wraps are now much more likely to become public knowledge (sometimes even before the organization itself is fully aware of them).</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To put it simply, a crisis fueled by social media is not something you want to face unprepared. </a:t>
            </a:r>
            <a:r>
              <a:rPr lang="en-US" sz="2400" b="1" dirty="0">
                <a:solidFill>
                  <a:srgbClr val="FF0000"/>
                </a:solidFill>
                <a:latin typeface="Tajawal ExtraBold" panose="00000800000000000000" pitchFamily="2" charset="-78"/>
                <a:cs typeface="Tajawal ExtraBold" panose="00000800000000000000" pitchFamily="2" charset="-78"/>
              </a:rPr>
              <a:t>Social media </a:t>
            </a:r>
            <a:r>
              <a:rPr lang="en-US" sz="2400" b="1" dirty="0">
                <a:solidFill>
                  <a:srgbClr val="2D3956"/>
                </a:solidFill>
                <a:latin typeface="Tajawal ExtraBold" panose="00000800000000000000" pitchFamily="2" charset="-78"/>
                <a:cs typeface="Tajawal ExtraBold" panose="00000800000000000000" pitchFamily="2" charset="-78"/>
              </a:rPr>
              <a:t>poses </a:t>
            </a:r>
            <a:r>
              <a:rPr lang="en-US" sz="2400" b="1" dirty="0">
                <a:solidFill>
                  <a:srgbClr val="FF0000"/>
                </a:solidFill>
                <a:latin typeface="Tajawal ExtraBold" panose="00000800000000000000" pitchFamily="2" charset="-78"/>
                <a:cs typeface="Tajawal ExtraBold" panose="00000800000000000000" pitchFamily="2" charset="-78"/>
              </a:rPr>
              <a:t>internal and external risks</a:t>
            </a:r>
            <a:r>
              <a:rPr lang="en-US" sz="2400" b="1" dirty="0">
                <a:solidFill>
                  <a:srgbClr val="2D3956"/>
                </a:solidFill>
                <a:latin typeface="Tajawal ExtraBold" panose="00000800000000000000" pitchFamily="2" charset="-78"/>
                <a:cs typeface="Tajawal ExtraBold" panose="00000800000000000000" pitchFamily="2" charset="-78"/>
              </a:rPr>
              <a:t>, both of which could have a </a:t>
            </a:r>
            <a:r>
              <a:rPr lang="en-US" sz="2400" b="1" dirty="0">
                <a:solidFill>
                  <a:srgbClr val="FF0000"/>
                </a:solidFill>
                <a:latin typeface="Tajawal ExtraBold" panose="00000800000000000000" pitchFamily="2" charset="-78"/>
                <a:cs typeface="Tajawal ExtraBold" panose="00000800000000000000" pitchFamily="2" charset="-78"/>
              </a:rPr>
              <a:t>potentially devastating effect</a:t>
            </a:r>
            <a:r>
              <a:rPr lang="ar-EG" sz="2400" b="1" dirty="0">
                <a:solidFill>
                  <a:srgbClr val="FF0000"/>
                </a:solidFill>
                <a:latin typeface="Tajawal ExtraBold" panose="00000800000000000000" pitchFamily="2" charset="-78"/>
                <a:cs typeface="Tajawal ExtraBold" panose="00000800000000000000" pitchFamily="2" charset="-78"/>
              </a:rPr>
              <a:t> تأثير مدمر</a:t>
            </a:r>
            <a:r>
              <a:rPr lang="en-US" sz="2400" b="1" dirty="0">
                <a:solidFill>
                  <a:srgbClr val="FF0000"/>
                </a:solidFill>
                <a:latin typeface="Tajawal ExtraBold" panose="00000800000000000000" pitchFamily="2" charset="-78"/>
                <a:cs typeface="Tajawal ExtraBold" panose="00000800000000000000" pitchFamily="2" charset="-78"/>
              </a:rPr>
              <a:t> on your organization's reputation and bottom line.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13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85871"/>
          </a:xfrm>
          <a:prstGeom prst="rect">
            <a:avLst/>
          </a:prstGeom>
          <a:noFill/>
        </p:spPr>
        <p:txBody>
          <a:bodyPr wrap="square" rtlCol="0">
            <a:spAutoFit/>
          </a:bodyPr>
          <a:lstStyle/>
          <a:p>
            <a:pPr algn="just"/>
            <a:r>
              <a:rPr lang="en-US" sz="2800" b="1" dirty="0">
                <a:solidFill>
                  <a:srgbClr val="FF0000"/>
                </a:solidFill>
                <a:latin typeface="Tajawal ExtraBold" panose="00000800000000000000" pitchFamily="2" charset="-78"/>
                <a:cs typeface="Tajawal ExtraBold" panose="00000800000000000000" pitchFamily="2" charset="-78"/>
              </a:rPr>
              <a:t>1) Natural Crisis: </a:t>
            </a:r>
            <a:endParaRPr lang="en-US" sz="2400" b="1" dirty="0">
              <a:solidFill>
                <a:srgbClr val="FF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Disturbances in the environment </a:t>
            </a:r>
            <a:r>
              <a:rPr lang="en-US" sz="2400" b="1" dirty="0">
                <a:solidFill>
                  <a:srgbClr val="2D3956"/>
                </a:solidFill>
                <a:latin typeface="Tajawal ExtraBold" panose="00000800000000000000" pitchFamily="2" charset="-78"/>
                <a:cs typeface="Tajawal ExtraBold" panose="00000800000000000000" pitchFamily="2" charset="-78"/>
              </a:rPr>
              <a:t>and nature lead to natural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Such events are generally beyond the control of human beings.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Tornadoes, Earthquakes, Hurricanes, Landslides, Tsunamis, Flood, Drought  all result in natural disaster. </a:t>
            </a:r>
          </a:p>
          <a:p>
            <a:pPr algn="just"/>
            <a:r>
              <a:rPr lang="en-US" sz="2800" b="1" dirty="0">
                <a:solidFill>
                  <a:srgbClr val="FF0000"/>
                </a:solidFill>
                <a:latin typeface="Tajawal ExtraBold" panose="00000800000000000000" pitchFamily="2" charset="-78"/>
                <a:cs typeface="Tajawal ExtraBold" panose="00000800000000000000" pitchFamily="2" charset="-78"/>
              </a:rPr>
              <a:t>2) Technological crisis: </a:t>
            </a:r>
            <a:endParaRPr lang="en-US" sz="2400" b="1" dirty="0">
              <a:solidFill>
                <a:srgbClr val="FF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Technological crisis arises as a </a:t>
            </a:r>
            <a:r>
              <a:rPr lang="en-US" sz="2400" b="1" dirty="0">
                <a:solidFill>
                  <a:srgbClr val="FF0000"/>
                </a:solidFill>
                <a:latin typeface="Tajawal ExtraBold" panose="00000800000000000000" pitchFamily="2" charset="-78"/>
                <a:cs typeface="Tajawal ExtraBold" panose="00000800000000000000" pitchFamily="2" charset="-78"/>
              </a:rPr>
              <a:t>result of failure in technology</a:t>
            </a:r>
            <a:r>
              <a:rPr lang="en-US" sz="2400" b="1" dirty="0">
                <a:solidFill>
                  <a:srgbClr val="2D3956"/>
                </a:solidFill>
                <a:latin typeface="Tajawal ExtraBold" panose="00000800000000000000" pitchFamily="2" charset="-78"/>
                <a:cs typeface="Tajawal ExtraBold" panose="00000800000000000000" pitchFamily="2" charset="-78"/>
              </a:rPr>
              <a:t>. Problems in the overall systems lead to technological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Breakdown of machine, corrupted software and so on give rise to technological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54593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406910"/>
            <a:ext cx="9782768" cy="464742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9) </a:t>
            </a:r>
            <a:r>
              <a:rPr lang="en-US" sz="2800" b="1" dirty="0">
                <a:solidFill>
                  <a:srgbClr val="2D3956"/>
                </a:solidFill>
                <a:latin typeface="Tajawal ExtraBold" panose="00000800000000000000" pitchFamily="2" charset="-78"/>
                <a:cs typeface="Tajawal ExtraBold" panose="00000800000000000000" pitchFamily="2" charset="-78"/>
              </a:rPr>
              <a:t>Sudden Crisis: </a:t>
            </a:r>
            <a:r>
              <a:rPr lang="ar-EG" sz="2800" b="1" dirty="0">
                <a:solidFill>
                  <a:srgbClr val="2D3956"/>
                </a:solidFill>
                <a:latin typeface="Tajawal ExtraBold" panose="00000800000000000000" pitchFamily="2" charset="-78"/>
                <a:cs typeface="Tajawal ExtraBold" panose="00000800000000000000" pitchFamily="2" charset="-78"/>
              </a:rPr>
              <a:t>أزمة مفاجئة</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As the name suggests, such situations arise all of a sudden and on an extremely short notice.</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Managers do not get warning signals and such a situation is in most cases beyond anyone’s control.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10) Smoldering Crisis: </a:t>
            </a:r>
            <a:r>
              <a:rPr lang="ar-EG" sz="2800" b="1" dirty="0">
                <a:solidFill>
                  <a:srgbClr val="2D3956"/>
                </a:solidFill>
                <a:latin typeface="Tajawal ExtraBold" panose="00000800000000000000" pitchFamily="2" charset="-78"/>
                <a:cs typeface="Tajawal ExtraBold" panose="00000800000000000000" pitchFamily="2" charset="-78"/>
              </a:rPr>
              <a:t>'الأزمة المتفاقمة'</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Neglecting minor issues in the beginning lead to smoldering crisis later.</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Managers often can foresee crisis, but they should not ignore the same and wait for someone else to take action.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Warn the employees immediately to avoid such a situation.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549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3196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Misuse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65364"/>
            <a:ext cx="9880493"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Misuse </a:t>
            </a:r>
            <a:r>
              <a:rPr lang="en-US" sz="2400" b="1" dirty="0">
                <a:solidFill>
                  <a:srgbClr val="2D3956"/>
                </a:solidFill>
                <a:latin typeface="Tajawal ExtraBold" panose="00000800000000000000" pitchFamily="2" charset="-78"/>
                <a:cs typeface="Tajawal ExtraBold" panose="00000800000000000000" pitchFamily="2" charset="-78"/>
              </a:rPr>
              <a:t>means social media use that is unauthorized, that threatens, humiliates, harasses, or intimidates school-related individuals, disrupts the educational process, and/or violates local, state, or federal law.</a:t>
            </a:r>
          </a:p>
          <a:p>
            <a:pPr algn="just"/>
            <a:r>
              <a:rPr lang="en-US" sz="2400" b="1" dirty="0">
                <a:solidFill>
                  <a:srgbClr val="2D3956"/>
                </a:solidFill>
                <a:latin typeface="Tajawal ExtraBold" panose="00000800000000000000" pitchFamily="2" charset="-78"/>
                <a:cs typeface="Tajawal ExtraBold" panose="00000800000000000000" pitchFamily="2" charset="-78"/>
              </a:rPr>
              <a:t>Some misuses that are associated with the social media are:</a:t>
            </a:r>
          </a:p>
          <a:p>
            <a:pPr lvl="2" algn="just"/>
            <a:r>
              <a:rPr lang="en-US" sz="2400" b="1" dirty="0">
                <a:solidFill>
                  <a:srgbClr val="2D3956"/>
                </a:solidFill>
                <a:latin typeface="Tajawal ExtraBold" panose="00000800000000000000" pitchFamily="2" charset="-78"/>
                <a:cs typeface="Tajawal ExtraBold" panose="00000800000000000000" pitchFamily="2" charset="-78"/>
              </a:rPr>
              <a:t>Defamation</a:t>
            </a:r>
          </a:p>
          <a:p>
            <a:pPr lvl="2" algn="just"/>
            <a:r>
              <a:rPr lang="en-US" sz="2400" b="1" dirty="0">
                <a:solidFill>
                  <a:srgbClr val="2D3956"/>
                </a:solidFill>
                <a:latin typeface="Tajawal ExtraBold" panose="00000800000000000000" pitchFamily="2" charset="-78"/>
                <a:cs typeface="Tajawal ExtraBold" panose="00000800000000000000" pitchFamily="2" charset="-78"/>
              </a:rPr>
              <a:t>False and unreliable information</a:t>
            </a:r>
          </a:p>
          <a:p>
            <a:pPr lvl="2" algn="just"/>
            <a:r>
              <a:rPr lang="en-US" sz="2400" b="1" dirty="0">
                <a:solidFill>
                  <a:srgbClr val="2D3956"/>
                </a:solidFill>
                <a:latin typeface="Tajawal ExtraBold" panose="00000800000000000000" pitchFamily="2" charset="-78"/>
                <a:cs typeface="Tajawal ExtraBold" panose="00000800000000000000" pitchFamily="2" charset="-78"/>
              </a:rPr>
              <a:t>Cyberbullying</a:t>
            </a:r>
          </a:p>
          <a:p>
            <a:pPr lvl="2" algn="just"/>
            <a:r>
              <a:rPr lang="en-US" sz="2400" b="1" dirty="0">
                <a:solidFill>
                  <a:srgbClr val="2D3956"/>
                </a:solidFill>
                <a:latin typeface="Tajawal ExtraBold" panose="00000800000000000000" pitchFamily="2" charset="-78"/>
                <a:cs typeface="Tajawal ExtraBold" panose="00000800000000000000" pitchFamily="2" charset="-78"/>
              </a:rPr>
              <a:t>Loss of Privacy</a:t>
            </a:r>
          </a:p>
          <a:p>
            <a:pPr lvl="2" algn="just"/>
            <a:r>
              <a:rPr lang="en-US" sz="2400" b="1" dirty="0">
                <a:solidFill>
                  <a:srgbClr val="2D3956"/>
                </a:solidFill>
                <a:latin typeface="Tajawal ExtraBold" panose="00000800000000000000" pitchFamily="2" charset="-78"/>
                <a:cs typeface="Tajawal ExtraBold" panose="00000800000000000000" pitchFamily="2" charset="-78"/>
              </a:rPr>
              <a:t>Fraud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2A744C11-AFE5-F6A2-C00B-6AF582CBA67E}"/>
              </a:ext>
            </a:extLst>
          </p:cNvPr>
          <p:cNvSpPr txBox="1"/>
          <p:nvPr/>
        </p:nvSpPr>
        <p:spPr>
          <a:xfrm>
            <a:off x="7617103" y="3324410"/>
            <a:ext cx="2545890" cy="2350965"/>
          </a:xfrm>
          <a:prstGeom prst="rect">
            <a:avLst/>
          </a:prstGeom>
          <a:noFill/>
        </p:spPr>
        <p:txBody>
          <a:bodyPr wrap="none" rtlCol="0">
            <a:spAutoFit/>
          </a:bodyPr>
          <a:lstStyle/>
          <a:p>
            <a:pPr>
              <a:lnSpc>
                <a:spcPct val="150000"/>
              </a:lnSpc>
            </a:pPr>
            <a:r>
              <a:rPr lang="ar-EG" sz="2000" b="1" dirty="0"/>
              <a:t>التشهير</a:t>
            </a:r>
            <a:endParaRPr lang="en-US" sz="2000" b="1" dirty="0"/>
          </a:p>
          <a:p>
            <a:pPr>
              <a:lnSpc>
                <a:spcPct val="150000"/>
              </a:lnSpc>
            </a:pPr>
            <a:r>
              <a:rPr lang="ar-EG" sz="2000" b="1" dirty="0"/>
              <a:t>معلومات كاذبة وغير موثوقة</a:t>
            </a:r>
            <a:endParaRPr lang="en-US" sz="2000" b="1" dirty="0"/>
          </a:p>
          <a:p>
            <a:pPr>
              <a:lnSpc>
                <a:spcPct val="150000"/>
              </a:lnSpc>
            </a:pPr>
            <a:r>
              <a:rPr lang="ar-EG" sz="2000" b="1" dirty="0"/>
              <a:t>التنمر الإلكتروني</a:t>
            </a:r>
            <a:endParaRPr lang="en-US" sz="2000" b="1" dirty="0"/>
          </a:p>
          <a:p>
            <a:pPr>
              <a:lnSpc>
                <a:spcPct val="150000"/>
              </a:lnSpc>
            </a:pPr>
            <a:r>
              <a:rPr lang="ar-EG" sz="2000" b="1" dirty="0"/>
              <a:t>فقدان الخصوصية</a:t>
            </a:r>
            <a:endParaRPr lang="en-US" sz="2000" b="1" dirty="0"/>
          </a:p>
          <a:p>
            <a:pPr>
              <a:lnSpc>
                <a:spcPct val="150000"/>
              </a:lnSpc>
            </a:pPr>
            <a:r>
              <a:rPr lang="ar-EG" sz="2000" b="1" dirty="0"/>
              <a:t>الاحتيال</a:t>
            </a:r>
            <a:endParaRPr lang="en-US" sz="2000" b="1" dirty="0"/>
          </a:p>
        </p:txBody>
      </p:sp>
    </p:spTree>
    <p:extLst>
      <p:ext uri="{BB962C8B-B14F-4D97-AF65-F5344CB8AC3E}">
        <p14:creationId xmlns:p14="http://schemas.microsoft.com/office/powerpoint/2010/main" val="1845884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3</a:t>
            </a:r>
          </a:p>
        </p:txBody>
      </p:sp>
    </p:spTree>
    <p:extLst>
      <p:ext uri="{BB962C8B-B14F-4D97-AF65-F5344CB8AC3E}">
        <p14:creationId xmlns:p14="http://schemas.microsoft.com/office/powerpoint/2010/main" val="208562004"/>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does social media affect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02799"/>
            <a:ext cx="9446683" cy="2677656"/>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a:t>
            </a:r>
            <a:r>
              <a:rPr lang="en-US" sz="2400" b="1" dirty="0">
                <a:solidFill>
                  <a:srgbClr val="2D3956"/>
                </a:solidFill>
                <a:latin typeface="Tajawal ExtraBold" panose="00000800000000000000" pitchFamily="2" charset="-78"/>
                <a:cs typeface="Tajawal ExtraBold" panose="00000800000000000000" pitchFamily="2" charset="-78"/>
              </a:rPr>
              <a:t>is a double-edged sword when it comes to handling a crisis, capable of resolving the situation or making things much, much worse, depending on how you use it. </a:t>
            </a:r>
            <a:r>
              <a:rPr lang="en-US" sz="2400" b="1" dirty="0">
                <a:solidFill>
                  <a:srgbClr val="FF0000"/>
                </a:solidFill>
                <a:latin typeface="Tajawal ExtraBold" panose="00000800000000000000" pitchFamily="2" charset="-78"/>
                <a:cs typeface="Tajawal ExtraBold" panose="00000800000000000000" pitchFamily="2" charset="-78"/>
              </a:rPr>
              <a:t>The vast number of people</a:t>
            </a:r>
            <a:r>
              <a:rPr lang="en-US" sz="2400" b="1" dirty="0">
                <a:solidFill>
                  <a:srgbClr val="2D3956"/>
                </a:solidFill>
                <a:latin typeface="Tajawal ExtraBold" panose="00000800000000000000" pitchFamily="2" charset="-78"/>
                <a:cs typeface="Tajawal ExtraBold" panose="00000800000000000000" pitchFamily="2" charset="-78"/>
              </a:rPr>
              <a:t> on social media means that a single wrong move can harm your brand's reputation in front of literally millions of vocal users.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1248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400" b="1" dirty="0">
                <a:solidFill>
                  <a:srgbClr val="0070C0"/>
                </a:solidFill>
                <a:latin typeface="Tajawal ExtraBold" panose="00000800000000000000" pitchFamily="2" charset="-78"/>
                <a:cs typeface="Tajawal ExtraBold" panose="00000800000000000000" pitchFamily="2" charset="-78"/>
              </a:rPr>
              <a:t>Pre-crisis phase: </a:t>
            </a:r>
            <a:r>
              <a:rPr lang="en-US" sz="2400" b="1" dirty="0">
                <a:solidFill>
                  <a:srgbClr val="2D3956"/>
                </a:solidFill>
                <a:latin typeface="Tajawal ExtraBold" panose="00000800000000000000" pitchFamily="2" charset="-78"/>
                <a:cs typeface="Tajawal ExtraBold" panose="00000800000000000000" pitchFamily="2" charset="-78"/>
              </a:rPr>
              <a:t>entails prevention and preparation for a potential crisis and the reduction of the risk of one occurring. This includes creating a crisis management plan, training and preparing a crisis response team and performing tests and drills. </a:t>
            </a:r>
          </a:p>
          <a:p>
            <a:pPr algn="just"/>
            <a:r>
              <a:rPr lang="en-US" sz="2400" b="1" dirty="0">
                <a:solidFill>
                  <a:srgbClr val="FF0000"/>
                </a:solidFill>
                <a:latin typeface="Tajawal ExtraBold" panose="00000800000000000000" pitchFamily="2" charset="-78"/>
                <a:cs typeface="Tajawal ExtraBold" panose="00000800000000000000" pitchFamily="2" charset="-78"/>
              </a:rPr>
              <a:t>Research showed </a:t>
            </a:r>
            <a:r>
              <a:rPr lang="en-US" sz="2400" b="1" dirty="0">
                <a:solidFill>
                  <a:srgbClr val="2D3956"/>
                </a:solidFill>
                <a:latin typeface="Tajawal ExtraBold" panose="00000800000000000000" pitchFamily="2" charset="-78"/>
                <a:cs typeface="Tajawal ExtraBold" panose="00000800000000000000" pitchFamily="2" charset="-78"/>
              </a:rPr>
              <a:t>that organizations generally handle crises </a:t>
            </a:r>
            <a:r>
              <a:rPr lang="en-US" sz="2400" b="1" dirty="0">
                <a:solidFill>
                  <a:srgbClr val="FF0000"/>
                </a:solidFill>
                <a:latin typeface="Tajawal ExtraBold" panose="00000800000000000000" pitchFamily="2" charset="-78"/>
                <a:cs typeface="Tajawal ExtraBold" panose="00000800000000000000" pitchFamily="2" charset="-78"/>
              </a:rPr>
              <a:t>better when they have a crisis management plan </a:t>
            </a:r>
            <a:r>
              <a:rPr lang="en-US" sz="2400" b="1" dirty="0">
                <a:solidFill>
                  <a:srgbClr val="2D3956"/>
                </a:solidFill>
                <a:latin typeface="Tajawal ExtraBold" panose="00000800000000000000" pitchFamily="2" charset="-78"/>
                <a:cs typeface="Tajawal ExtraBold" panose="00000800000000000000" pitchFamily="2" charset="-78"/>
              </a:rPr>
              <a:t>that is updated at least once a year, and a specific crisis management team that exercises it annually.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1447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200" b="1" dirty="0">
                <a:solidFill>
                  <a:srgbClr val="0070C0"/>
                </a:solidFill>
                <a:latin typeface="Tajawal ExtraBold" panose="00000800000000000000" pitchFamily="2" charset="-78"/>
                <a:cs typeface="Tajawal ExtraBold" panose="00000800000000000000" pitchFamily="2" charset="-78"/>
              </a:rPr>
              <a:t>Crisis response phase: </a:t>
            </a:r>
            <a:r>
              <a:rPr lang="en-US" sz="2200" b="1" dirty="0">
                <a:solidFill>
                  <a:srgbClr val="2D3956"/>
                </a:solidFill>
                <a:latin typeface="Tajawal ExtraBold" panose="00000800000000000000" pitchFamily="2" charset="-78"/>
                <a:cs typeface="Tajawal ExtraBold" panose="00000800000000000000" pitchFamily="2" charset="-78"/>
              </a:rPr>
              <a:t>looks at the initial crisis response and then reputation repair. After encountering a crisis, it is important to be rapid and accurate. </a:t>
            </a:r>
          </a:p>
          <a:p>
            <a:pPr algn="just"/>
            <a:r>
              <a:rPr lang="en-US" sz="2200" b="1" dirty="0">
                <a:solidFill>
                  <a:srgbClr val="FF0000"/>
                </a:solidFill>
                <a:latin typeface="Tajawal ExtraBold" panose="00000800000000000000" pitchFamily="2" charset="-78"/>
                <a:cs typeface="Tajawal ExtraBold" panose="00000800000000000000" pitchFamily="2" charset="-78"/>
              </a:rPr>
              <a:t>Researchers suggest</a:t>
            </a:r>
            <a:r>
              <a:rPr lang="en-US" sz="2200" b="1" dirty="0">
                <a:solidFill>
                  <a:srgbClr val="2D3956"/>
                </a:solidFill>
                <a:latin typeface="Tajawal ExtraBold" panose="00000800000000000000" pitchFamily="2" charset="-78"/>
                <a:cs typeface="Tajawal ExtraBold" panose="00000800000000000000" pitchFamily="2" charset="-78"/>
              </a:rPr>
              <a:t> that </a:t>
            </a:r>
            <a:r>
              <a:rPr lang="en-US" sz="2200" b="1" dirty="0">
                <a:solidFill>
                  <a:srgbClr val="FF0000"/>
                </a:solidFill>
                <a:latin typeface="Tajawal ExtraBold" panose="00000800000000000000" pitchFamily="2" charset="-78"/>
                <a:cs typeface="Tajawal ExtraBold" panose="00000800000000000000" pitchFamily="2" charset="-78"/>
              </a:rPr>
              <a:t>a response should be in place within the first hour after it occurs</a:t>
            </a:r>
            <a:r>
              <a:rPr lang="en-US" sz="2200" b="1" dirty="0">
                <a:solidFill>
                  <a:srgbClr val="2D3956"/>
                </a:solidFill>
                <a:latin typeface="Tajawal ExtraBold" panose="00000800000000000000" pitchFamily="2" charset="-78"/>
                <a:cs typeface="Tajawal ExtraBold" panose="00000800000000000000" pitchFamily="2" charset="-78"/>
              </a:rPr>
              <a:t>. The reason is that they have a chance to articulate their side of the story and to stay on top of where the conversation is going.</a:t>
            </a:r>
          </a:p>
          <a:p>
            <a:pPr algn="just"/>
            <a:r>
              <a:rPr lang="en-US" sz="2200" b="1" dirty="0">
                <a:solidFill>
                  <a:srgbClr val="2D3956"/>
                </a:solidFill>
                <a:latin typeface="Tajawal ExtraBold" panose="00000800000000000000" pitchFamily="2" charset="-78"/>
                <a:cs typeface="Tajawal ExtraBold" panose="00000800000000000000" pitchFamily="2" charset="-78"/>
              </a:rPr>
              <a:t>When addressing the media regarding a crisis, an organization should very carefully select their spokesperson. Ideally, the spokesperson should present information clearly and avoid using technical terms. Further, the spokesperson should appear pleasant, maintain strong eye contact, and no exhibit no visual nervous habits.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0849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Preparedness and Prevention Stage</a:t>
            </a:r>
            <a:r>
              <a:rPr lang="ar-EG" sz="2400" b="1" dirty="0">
                <a:solidFill>
                  <a:srgbClr val="C00000"/>
                </a:solidFill>
                <a:latin typeface="Tajawal ExtraBold" panose="00000800000000000000" pitchFamily="2" charset="-78"/>
                <a:cs typeface="Tajawal ExtraBold" panose="00000800000000000000" pitchFamily="2" charset="-78"/>
              </a:rPr>
              <a:t>مرحلة الاستعداد والوقاية</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organizations must at this </a:t>
            </a:r>
            <a:r>
              <a:rPr lang="en-US" sz="2400" b="1" dirty="0">
                <a:solidFill>
                  <a:srgbClr val="FF0000"/>
                </a:solidFill>
                <a:latin typeface="Tajawal ExtraBold" panose="00000800000000000000" pitchFamily="2" charset="-78"/>
                <a:cs typeface="Tajawal ExtraBold" panose="00000800000000000000" pitchFamily="2" charset="-78"/>
              </a:rPr>
              <a:t>stage create an emergency plan </a:t>
            </a:r>
            <a:r>
              <a:rPr lang="en-US" sz="2400" b="1" dirty="0">
                <a:solidFill>
                  <a:srgbClr val="2D3956"/>
                </a:solidFill>
                <a:latin typeface="Tajawal ExtraBold" panose="00000800000000000000" pitchFamily="2" charset="-78"/>
                <a:cs typeface="Tajawal ExtraBold" panose="00000800000000000000" pitchFamily="2" charset="-78"/>
              </a:rPr>
              <a:t>to confront the crisis, and form a crisis management</a:t>
            </a:r>
            <a:r>
              <a:rPr lang="en-US" sz="2400" b="1" dirty="0">
                <a:solidFill>
                  <a:srgbClr val="FF0000"/>
                </a:solidFill>
                <a:latin typeface="Tajawal ExtraBold" panose="00000800000000000000" pitchFamily="2" charset="-78"/>
                <a:cs typeface="Tajawal ExtraBold" panose="00000800000000000000" pitchFamily="2" charset="-78"/>
              </a:rPr>
              <a:t> team</a:t>
            </a:r>
            <a:r>
              <a:rPr lang="en-US" sz="2400" b="1" dirty="0">
                <a:solidFill>
                  <a:srgbClr val="2D3956"/>
                </a:solidFill>
                <a:latin typeface="Tajawal ExtraBold" panose="00000800000000000000" pitchFamily="2" charset="-78"/>
                <a:cs typeface="Tajawal ExtraBold" panose="00000800000000000000" pitchFamily="2" charset="-78"/>
              </a:rPr>
              <a:t>, who has </a:t>
            </a:r>
            <a:r>
              <a:rPr lang="en-US" sz="2400" b="1" dirty="0">
                <a:solidFill>
                  <a:srgbClr val="FF0000"/>
                </a:solidFill>
                <a:latin typeface="Tajawal ExtraBold" panose="00000800000000000000" pitchFamily="2" charset="-78"/>
                <a:cs typeface="Tajawal ExtraBold" panose="00000800000000000000" pitchFamily="2" charset="-78"/>
              </a:rPr>
              <a:t>previous experience </a:t>
            </a:r>
            <a:r>
              <a:rPr lang="en-US" sz="2400" b="1" dirty="0">
                <a:solidFill>
                  <a:srgbClr val="2D3956"/>
                </a:solidFill>
                <a:latin typeface="Tajawal ExtraBold" panose="00000800000000000000" pitchFamily="2" charset="-78"/>
                <a:cs typeface="Tajawal ExtraBold" panose="00000800000000000000" pitchFamily="2" charset="-78"/>
              </a:rPr>
              <a:t>in crisis management as possible. </a:t>
            </a:r>
          </a:p>
          <a:p>
            <a:pPr algn="just"/>
            <a:r>
              <a:rPr lang="en-US" sz="2400" b="1" dirty="0">
                <a:solidFill>
                  <a:srgbClr val="2D3956"/>
                </a:solidFill>
                <a:latin typeface="Tajawal ExtraBold" panose="00000800000000000000" pitchFamily="2" charset="-78"/>
                <a:cs typeface="Tajawal ExtraBold" panose="00000800000000000000" pitchFamily="2" charset="-78"/>
              </a:rPr>
              <a:t>This stage also includes discovering the weak points in the organization </a:t>
            </a:r>
            <a:r>
              <a:rPr lang="en-US" sz="2400" b="1" dirty="0">
                <a:solidFill>
                  <a:srgbClr val="FF0000"/>
                </a:solidFill>
                <a:latin typeface="Tajawal ExtraBold" panose="00000800000000000000" pitchFamily="2" charset="-78"/>
                <a:cs typeface="Tajawal ExtraBold" panose="00000800000000000000" pitchFamily="2" charset="-78"/>
              </a:rPr>
              <a:t>and developing a plan to confront them</a:t>
            </a:r>
            <a:r>
              <a:rPr lang="en-US" sz="2400" b="1" dirty="0">
                <a:solidFill>
                  <a:srgbClr val="2D3956"/>
                </a:solidFill>
                <a:latin typeface="Tajawal ExtraBold" panose="00000800000000000000" pitchFamily="2" charset="-78"/>
                <a:cs typeface="Tajawal ExtraBold" panose="00000800000000000000" pitchFamily="2" charset="-78"/>
              </a:rPr>
              <a:t>, and identifying the necessary methods and tools necessary to help </a:t>
            </a:r>
            <a:r>
              <a:rPr lang="en-US" sz="2400" b="1" dirty="0">
                <a:solidFill>
                  <a:srgbClr val="FF0000"/>
                </a:solidFill>
                <a:latin typeface="Tajawal ExtraBold" panose="00000800000000000000" pitchFamily="2" charset="-78"/>
                <a:cs typeface="Tajawal ExtraBold" panose="00000800000000000000" pitchFamily="2" charset="-78"/>
              </a:rPr>
              <a:t>confronting the crisis</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training employees on how to face </a:t>
            </a:r>
            <a:r>
              <a:rPr lang="en-US" sz="2400" b="1" dirty="0">
                <a:solidFill>
                  <a:srgbClr val="2D3956"/>
                </a:solidFill>
                <a:latin typeface="Tajawal ExtraBold" panose="00000800000000000000" pitchFamily="2" charset="-78"/>
                <a:cs typeface="Tajawal ExtraBold" panose="00000800000000000000" pitchFamily="2" charset="-78"/>
              </a:rPr>
              <a:t>crises, benefit from the lessons of others, develop information about crises and </a:t>
            </a:r>
            <a:r>
              <a:rPr lang="en-US" sz="2400" b="1" dirty="0">
                <a:solidFill>
                  <a:srgbClr val="FF0000"/>
                </a:solidFill>
                <a:latin typeface="Tajawal ExtraBold" panose="00000800000000000000" pitchFamily="2" charset="-78"/>
                <a:cs typeface="Tajawal ExtraBold" panose="00000800000000000000" pitchFamily="2" charset="-78"/>
              </a:rPr>
              <a:t>expected problems</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evaluate their </a:t>
            </a:r>
            <a:r>
              <a:rPr lang="en-US" sz="2400" b="1" dirty="0">
                <a:solidFill>
                  <a:srgbClr val="2D3956"/>
                </a:solidFill>
                <a:latin typeface="Tajawal ExtraBold" panose="00000800000000000000" pitchFamily="2" charset="-78"/>
                <a:cs typeface="Tajawal ExtraBold" panose="00000800000000000000" pitchFamily="2" charset="-78"/>
              </a:rPr>
              <a:t>degree of </a:t>
            </a:r>
            <a:r>
              <a:rPr lang="en-US" sz="2400" b="1" dirty="0">
                <a:solidFill>
                  <a:srgbClr val="FF0000"/>
                </a:solidFill>
                <a:latin typeface="Tajawal ExtraBold" panose="00000800000000000000" pitchFamily="2" charset="-78"/>
                <a:cs typeface="Tajawal ExtraBold" panose="00000800000000000000" pitchFamily="2" charset="-78"/>
              </a:rPr>
              <a:t>severity.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46403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Identify the root cause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first step is to find out what triggered the crisis, how it spread, and who was affected. You can use </a:t>
            </a:r>
            <a:r>
              <a:rPr lang="en-US" sz="2400" b="1" dirty="0">
                <a:solidFill>
                  <a:srgbClr val="FF0000"/>
                </a:solidFill>
                <a:latin typeface="Tajawal ExtraBold" panose="00000800000000000000" pitchFamily="2" charset="-78"/>
                <a:cs typeface="Tajawal ExtraBold" panose="00000800000000000000" pitchFamily="2" charset="-78"/>
              </a:rPr>
              <a:t>tools</a:t>
            </a:r>
            <a:r>
              <a:rPr lang="en-US" sz="2400" b="1" dirty="0">
                <a:solidFill>
                  <a:srgbClr val="2D3956"/>
                </a:solidFill>
                <a:latin typeface="Tajawal ExtraBold" panose="00000800000000000000" pitchFamily="2" charset="-78"/>
                <a:cs typeface="Tajawal ExtraBold" panose="00000800000000000000" pitchFamily="2" charset="-78"/>
              </a:rPr>
              <a:t> like social listening, sentiment analysis, and web analytics </a:t>
            </a:r>
            <a:r>
              <a:rPr lang="en-US" sz="2400" b="1" dirty="0">
                <a:solidFill>
                  <a:srgbClr val="FF0000"/>
                </a:solidFill>
                <a:latin typeface="Tajawal ExtraBold" panose="00000800000000000000" pitchFamily="2" charset="-78"/>
                <a:cs typeface="Tajawal ExtraBold" panose="00000800000000000000" pitchFamily="2" charset="-78"/>
              </a:rPr>
              <a:t>to monitor </a:t>
            </a:r>
            <a:r>
              <a:rPr lang="en-US" sz="2400" b="1" dirty="0">
                <a:solidFill>
                  <a:srgbClr val="2D3956"/>
                </a:solidFill>
                <a:latin typeface="Tajawal ExtraBold" panose="00000800000000000000" pitchFamily="2" charset="-78"/>
                <a:cs typeface="Tajawal ExtraBold" panose="00000800000000000000" pitchFamily="2" charset="-78"/>
              </a:rPr>
              <a:t>the online conversations, feedback, and traffic related to the crisis. You can also interview your team members, customers, and stakeholders to get their perspectives and insights. By identifying the root cause, you can understand what went wrong and how to prevent it from happening again.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25702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categories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6905" y="1509528"/>
            <a:ext cx="9446683" cy="4493538"/>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Types of social media crises</a:t>
            </a: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crises can even be classified into types: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Multi-channel crisis </a:t>
            </a:r>
            <a:r>
              <a:rPr lang="en-US" sz="2200" b="1" dirty="0">
                <a:solidFill>
                  <a:srgbClr val="2D3956"/>
                </a:solidFill>
                <a:latin typeface="Tajawal ExtraBold" panose="00000800000000000000" pitchFamily="2" charset="-78"/>
                <a:cs typeface="Tajawal ExtraBold" panose="00000800000000000000" pitchFamily="2" charset="-78"/>
              </a:rPr>
              <a:t>– extremely dangerous because it has the potential to go viral and generate a great deal of negative publicity very quickly.</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Emerging crisis</a:t>
            </a:r>
            <a:r>
              <a:rPr lang="ar-EG" sz="2200" b="1" dirty="0">
                <a:solidFill>
                  <a:srgbClr val="C00000"/>
                </a:solidFill>
                <a:latin typeface="Tajawal ExtraBold" panose="00000800000000000000" pitchFamily="2" charset="-78"/>
                <a:cs typeface="Tajawal ExtraBold" panose="00000800000000000000" pitchFamily="2" charset="-78"/>
              </a:rPr>
              <a:t> الأزمة الناشئة </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 If you don’t </a:t>
            </a:r>
            <a:r>
              <a:rPr lang="en-US" sz="2200" b="1" dirty="0">
                <a:solidFill>
                  <a:srgbClr val="FF0000"/>
                </a:solidFill>
                <a:latin typeface="Tajawal ExtraBold" panose="00000800000000000000" pitchFamily="2" charset="-78"/>
                <a:cs typeface="Tajawal ExtraBold" panose="00000800000000000000" pitchFamily="2" charset="-78"/>
              </a:rPr>
              <a:t>anticipate and deal with </a:t>
            </a:r>
            <a:r>
              <a:rPr lang="en-US" sz="2200" b="1" dirty="0">
                <a:solidFill>
                  <a:srgbClr val="2D3956"/>
                </a:solidFill>
                <a:latin typeface="Tajawal ExtraBold" panose="00000800000000000000" pitchFamily="2" charset="-78"/>
                <a:cs typeface="Tajawal ExtraBold" panose="00000800000000000000" pitchFamily="2" charset="-78"/>
              </a:rPr>
              <a:t>it as soon as possible, it can quickly escalate into a bigger scandal.</a:t>
            </a:r>
          </a:p>
          <a:p>
            <a:pPr algn="just"/>
            <a:r>
              <a:rPr lang="en-US" sz="2200" b="1" dirty="0">
                <a:solidFill>
                  <a:srgbClr val="C00000"/>
                </a:solidFill>
                <a:latin typeface="Tajawal ExtraBold" panose="00000800000000000000" pitchFamily="2" charset="-78"/>
                <a:cs typeface="Tajawal ExtraBold" panose="00000800000000000000" pitchFamily="2" charset="-78"/>
              </a:rPr>
              <a:t>    Industry crisis </a:t>
            </a:r>
            <a:r>
              <a:rPr lang="en-US" sz="2200" b="1" dirty="0">
                <a:solidFill>
                  <a:srgbClr val="2D3956"/>
                </a:solidFill>
                <a:latin typeface="Tajawal ExtraBold" panose="00000800000000000000" pitchFamily="2" charset="-78"/>
                <a:cs typeface="Tajawal ExtraBold" panose="00000800000000000000" pitchFamily="2" charset="-78"/>
              </a:rPr>
              <a:t>– occurs when a vendor or competitor is experiencing a social media crisis. For example, when many fashion brands are suddenly all attacked for non-transparent actions.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Fake news </a:t>
            </a:r>
            <a:r>
              <a:rPr lang="en-US" sz="2200" b="1" dirty="0">
                <a:solidFill>
                  <a:srgbClr val="2D3956"/>
                </a:solidFill>
                <a:latin typeface="Tajawal ExtraBold" panose="00000800000000000000" pitchFamily="2" charset="-78"/>
                <a:cs typeface="Tajawal ExtraBold" panose="00000800000000000000" pitchFamily="2" charset="-78"/>
              </a:rPr>
              <a:t>– in the age of social media, </a:t>
            </a:r>
            <a:r>
              <a:rPr lang="en-US" sz="2200" b="1" dirty="0">
                <a:solidFill>
                  <a:srgbClr val="FF0000"/>
                </a:solidFill>
                <a:latin typeface="Tajawal ExtraBold" panose="00000800000000000000" pitchFamily="2" charset="-78"/>
                <a:cs typeface="Tajawal ExtraBold" panose="00000800000000000000" pitchFamily="2" charset="-78"/>
              </a:rPr>
              <a:t>a post can go viral </a:t>
            </a:r>
            <a:r>
              <a:rPr lang="en-US" sz="2200" b="1" dirty="0">
                <a:solidFill>
                  <a:srgbClr val="2D3956"/>
                </a:solidFill>
                <a:latin typeface="Tajawal ExtraBold" panose="00000800000000000000" pitchFamily="2" charset="-78"/>
                <a:cs typeface="Tajawal ExtraBold" panose="00000800000000000000" pitchFamily="2" charset="-78"/>
              </a:rPr>
              <a:t>in just one click. The ability to detect rumors about your brand quickly is essential.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0127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a:solidFill>
                  <a:srgbClr val="2E3957"/>
                </a:solidFill>
                <a:latin typeface="Tajawal ExtraBold" panose="00000800000000000000" pitchFamily="2" charset="-78"/>
                <a:cs typeface="Tajawal ExtraBold" panose="00000800000000000000" pitchFamily="2" charset="-78"/>
              </a:rPr>
              <a:t>Lecture 4</a:t>
            </a:r>
            <a:endParaRPr lang="en-US" sz="6000" b="1" dirty="0">
              <a:solidFill>
                <a:srgbClr val="2E3957"/>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28322633"/>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51874" y="1485980"/>
            <a:ext cx="10401409" cy="4493538"/>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Definition of Crisis Communication</a:t>
            </a:r>
          </a:p>
          <a:p>
            <a:pPr algn="just"/>
            <a:r>
              <a:rPr lang="en-US" sz="2200" b="1" dirty="0">
                <a:solidFill>
                  <a:srgbClr val="2D3956"/>
                </a:solidFill>
                <a:latin typeface="Tajawal ExtraBold" panose="00000800000000000000" pitchFamily="2" charset="-78"/>
                <a:cs typeface="Tajawal ExtraBold" panose="00000800000000000000" pitchFamily="2" charset="-78"/>
              </a:rPr>
              <a:t>Crisis communication research mainly deals with the interrelationships between crisis situations, communication strategies and crisis perceptions.</a:t>
            </a:r>
          </a:p>
          <a:p>
            <a:pPr algn="just"/>
            <a:r>
              <a:rPr lang="en-US" sz="2200" b="1" dirty="0">
                <a:solidFill>
                  <a:srgbClr val="FF0000"/>
                </a:solidFill>
                <a:latin typeface="Tajawal ExtraBold" panose="00000800000000000000" pitchFamily="2" charset="-78"/>
                <a:cs typeface="Tajawal ExtraBold" panose="00000800000000000000" pitchFamily="2" charset="-78"/>
              </a:rPr>
              <a:t>Crisis communication, when done successfully, can help mitigate </a:t>
            </a:r>
            <a:r>
              <a:rPr lang="ar-EG" sz="2200" b="1" dirty="0">
                <a:solidFill>
                  <a:srgbClr val="FF0000"/>
                </a:solidFill>
                <a:latin typeface="Tajawal ExtraBold" panose="00000800000000000000" pitchFamily="2" charset="-78"/>
                <a:cs typeface="Tajawal ExtraBold" panose="00000800000000000000" pitchFamily="2" charset="-78"/>
              </a:rPr>
              <a:t>يخفف من </a:t>
            </a:r>
            <a:r>
              <a:rPr lang="en-US" sz="2200" b="1" dirty="0">
                <a:solidFill>
                  <a:srgbClr val="FF0000"/>
                </a:solidFill>
                <a:latin typeface="Tajawal ExtraBold" panose="00000800000000000000" pitchFamily="2" charset="-78"/>
                <a:cs typeface="Tajawal ExtraBold" panose="00000800000000000000" pitchFamily="2" charset="-78"/>
              </a:rPr>
              <a:t>negative media coverage and manage perceptions both during and after the crisis.</a:t>
            </a:r>
          </a:p>
          <a:p>
            <a:pPr algn="just"/>
            <a:r>
              <a:rPr lang="en-US" sz="2200" b="1" dirty="0">
                <a:solidFill>
                  <a:srgbClr val="C00000"/>
                </a:solidFill>
                <a:latin typeface="Tajawal ExtraBold" panose="00000800000000000000" pitchFamily="2" charset="-78"/>
                <a:cs typeface="Tajawal ExtraBold" panose="00000800000000000000" pitchFamily="2" charset="-78"/>
              </a:rPr>
              <a:t>Crisis communication </a:t>
            </a:r>
            <a:r>
              <a:rPr lang="en-US" sz="2200" b="1" dirty="0">
                <a:solidFill>
                  <a:srgbClr val="2D3956"/>
                </a:solidFill>
                <a:latin typeface="Tajawal ExtraBold" panose="00000800000000000000" pitchFamily="2" charset="-78"/>
                <a:cs typeface="Tajawal ExtraBold" panose="00000800000000000000" pitchFamily="2" charset="-78"/>
              </a:rPr>
              <a:t>has been broadly </a:t>
            </a:r>
            <a:r>
              <a:rPr lang="en-US" sz="2200" b="1" dirty="0">
                <a:solidFill>
                  <a:srgbClr val="C00000"/>
                </a:solidFill>
                <a:latin typeface="Tajawal ExtraBold" panose="00000800000000000000" pitchFamily="2" charset="-78"/>
                <a:cs typeface="Tajawal ExtraBold" panose="00000800000000000000" pitchFamily="2" charset="-78"/>
              </a:rPr>
              <a:t>defined as </a:t>
            </a:r>
            <a:r>
              <a:rPr lang="en-US" sz="2200" b="1" dirty="0">
                <a:solidFill>
                  <a:srgbClr val="2D3956"/>
                </a:solidFill>
                <a:latin typeface="Tajawal ExtraBold" panose="00000800000000000000" pitchFamily="2" charset="-78"/>
                <a:cs typeface="Tajawal ExtraBold" panose="00000800000000000000" pitchFamily="2" charset="-78"/>
              </a:rPr>
              <a:t>“the collection, processing, and dissemination of information required to address a crisis situation”. </a:t>
            </a:r>
            <a:r>
              <a:rPr lang="ar-EG"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Also, </a:t>
            </a:r>
            <a:r>
              <a:rPr lang="en-US" sz="2200" b="1" dirty="0">
                <a:solidFill>
                  <a:srgbClr val="C00000"/>
                </a:solidFill>
                <a:latin typeface="Tajawal ExtraBold" panose="00000800000000000000" pitchFamily="2" charset="-78"/>
                <a:cs typeface="Tajawal ExtraBold" panose="00000800000000000000" pitchFamily="2" charset="-78"/>
              </a:rPr>
              <a:t>crisis communication defined as </a:t>
            </a:r>
            <a:r>
              <a:rPr lang="en-US" sz="2200" b="1" dirty="0">
                <a:solidFill>
                  <a:srgbClr val="2D3956"/>
                </a:solidFill>
                <a:latin typeface="Tajawal ExtraBold" panose="00000800000000000000" pitchFamily="2" charset="-78"/>
                <a:cs typeface="Tajawal ExtraBold" panose="00000800000000000000" pitchFamily="2" charset="-78"/>
              </a:rPr>
              <a:t>“the ongoing process of creating shared meaning among and between groups, communities, individuals and agencies, within the ecological context of a crisis, for the purpose of preparing for and reducing, limiting and responding to threats and harm”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425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4396"/>
            <a:ext cx="10070498" cy="289310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A timely and well-executed </a:t>
            </a:r>
            <a:r>
              <a:rPr lang="en-US" sz="2800" b="1" dirty="0">
                <a:solidFill>
                  <a:srgbClr val="FF0000"/>
                </a:solidFill>
                <a:latin typeface="Tajawal ExtraBold" panose="00000800000000000000" pitchFamily="2" charset="-78"/>
                <a:cs typeface="Tajawal ExtraBold" panose="00000800000000000000" pitchFamily="2" charset="-78"/>
              </a:rPr>
              <a:t>influencer marketing strategy </a:t>
            </a:r>
            <a:r>
              <a:rPr lang="en-US" sz="2800" b="1" dirty="0">
                <a:solidFill>
                  <a:srgbClr val="2D3956"/>
                </a:solidFill>
                <a:latin typeface="Tajawal ExtraBold" panose="00000800000000000000" pitchFamily="2" charset="-78"/>
                <a:cs typeface="Tajawal ExtraBold" panose="00000800000000000000" pitchFamily="2" charset="-78"/>
              </a:rPr>
              <a:t>can </a:t>
            </a:r>
            <a:r>
              <a:rPr lang="en-US" sz="2800" b="1" dirty="0">
                <a:solidFill>
                  <a:srgbClr val="FF0000"/>
                </a:solidFill>
                <a:latin typeface="Tajawal ExtraBold" panose="00000800000000000000" pitchFamily="2" charset="-78"/>
                <a:cs typeface="Tajawal ExtraBold" panose="00000800000000000000" pitchFamily="2" charset="-78"/>
              </a:rPr>
              <a:t>improve positive mentions </a:t>
            </a:r>
            <a:r>
              <a:rPr lang="en-US" sz="2800" b="1" dirty="0">
                <a:solidFill>
                  <a:srgbClr val="2D3956"/>
                </a:solidFill>
                <a:latin typeface="Tajawal ExtraBold" panose="00000800000000000000" pitchFamily="2" charset="-78"/>
                <a:cs typeface="Tajawal ExtraBold" panose="00000800000000000000" pitchFamily="2" charset="-78"/>
              </a:rPr>
              <a:t>and remarks about your brand. This increases social momentum as the influencer’s </a:t>
            </a:r>
            <a:r>
              <a:rPr lang="en-US" sz="2800" b="1" dirty="0">
                <a:solidFill>
                  <a:srgbClr val="FF0000"/>
                </a:solidFill>
                <a:latin typeface="Tajawal ExtraBold" panose="00000800000000000000" pitchFamily="2" charset="-78"/>
                <a:cs typeface="Tajawal ExtraBold" panose="00000800000000000000" pitchFamily="2" charset="-78"/>
              </a:rPr>
              <a:t>audience engages </a:t>
            </a:r>
            <a:r>
              <a:rPr lang="en-US" sz="2800" b="1" dirty="0">
                <a:solidFill>
                  <a:srgbClr val="2D3956"/>
                </a:solidFill>
                <a:latin typeface="Tajawal ExtraBold" panose="00000800000000000000" pitchFamily="2" charset="-78"/>
                <a:cs typeface="Tajawal ExtraBold" panose="00000800000000000000" pitchFamily="2" charset="-78"/>
              </a:rPr>
              <a:t>with the positive content.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5838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85981"/>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Models developed to explain the behavior of PR practitioners in 1970s. </a:t>
            </a:r>
            <a:r>
              <a:rPr lang="en-US" sz="2200" b="1" dirty="0">
                <a:solidFill>
                  <a:srgbClr val="C00000"/>
                </a:solidFill>
                <a:latin typeface="Tajawal ExtraBold" panose="00000800000000000000" pitchFamily="2" charset="-78"/>
                <a:cs typeface="Tajawal ExtraBold" panose="00000800000000000000" pitchFamily="2" charset="-78"/>
              </a:rPr>
              <a:t>Asymmetrical communication</a:t>
            </a:r>
            <a:r>
              <a:rPr lang="ar-EG" sz="2200" b="1" dirty="0">
                <a:solidFill>
                  <a:srgbClr val="C00000"/>
                </a:solidFill>
                <a:latin typeface="Tajawal ExtraBold" panose="00000800000000000000" pitchFamily="2" charset="-78"/>
                <a:cs typeface="Tajawal ExtraBold" panose="00000800000000000000" pitchFamily="2" charset="-78"/>
              </a:rPr>
              <a:t> الاتصال غير المتماثل/غير المتوازن </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is unbalanced in that the organization tries to change the public and </a:t>
            </a:r>
            <a:r>
              <a:rPr lang="en-US" sz="2200" b="1" dirty="0">
                <a:solidFill>
                  <a:srgbClr val="C00000"/>
                </a:solidFill>
                <a:latin typeface="Tajawal ExtraBold" panose="00000800000000000000" pitchFamily="2" charset="-78"/>
                <a:cs typeface="Tajawal ExtraBold" panose="00000800000000000000" pitchFamily="2" charset="-78"/>
              </a:rPr>
              <a:t>symmetrical communication</a:t>
            </a:r>
            <a:r>
              <a:rPr lang="ar-EG" sz="2200" b="1" dirty="0">
                <a:solidFill>
                  <a:srgbClr val="C00000"/>
                </a:solidFill>
                <a:latin typeface="Tajawal ExtraBold" panose="00000800000000000000" pitchFamily="2" charset="-78"/>
                <a:cs typeface="Tajawal ExtraBold" panose="00000800000000000000" pitchFamily="2" charset="-78"/>
              </a:rPr>
              <a:t> الاتصال المتماثل/ المتوازن</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is balanced in that there are adjustments by the organization and its stakeholders.</a:t>
            </a:r>
          </a:p>
          <a:p>
            <a:pPr algn="just"/>
            <a:r>
              <a:rPr lang="en-US" sz="2200" b="1" dirty="0">
                <a:solidFill>
                  <a:srgbClr val="2D3956"/>
                </a:solidFill>
                <a:latin typeface="Tajawal ExtraBold" panose="00000800000000000000" pitchFamily="2" charset="-78"/>
                <a:cs typeface="Tajawal ExtraBold" panose="00000800000000000000" pitchFamily="2" charset="-78"/>
              </a:rPr>
              <a:t>There are </a:t>
            </a:r>
            <a:r>
              <a:rPr lang="en-US" sz="2200" b="1" dirty="0">
                <a:solidFill>
                  <a:srgbClr val="C00000"/>
                </a:solidFill>
                <a:latin typeface="Tajawal ExtraBold" panose="00000800000000000000" pitchFamily="2" charset="-78"/>
                <a:cs typeface="Tajawal ExtraBold" panose="00000800000000000000" pitchFamily="2" charset="-78"/>
              </a:rPr>
              <a:t>four models</a:t>
            </a:r>
            <a:r>
              <a:rPr lang="en-US" sz="2200" b="1" dirty="0">
                <a:solidFill>
                  <a:srgbClr val="2D3956"/>
                </a:solidFill>
                <a:latin typeface="Tajawal ExtraBold" panose="00000800000000000000" pitchFamily="2" charset="-78"/>
                <a:cs typeface="Tajawal ExtraBold" panose="00000800000000000000" pitchFamily="2" charset="-78"/>
              </a:rPr>
              <a:t> of public relations which includes press agentry/publicity, public information, two-way asymmetrical, and two-way symmetrical.</a:t>
            </a:r>
          </a:p>
          <a:p>
            <a:pPr algn="just"/>
            <a:r>
              <a:rPr lang="en-US" sz="2200" b="1" dirty="0">
                <a:solidFill>
                  <a:srgbClr val="C00000"/>
                </a:solidFill>
                <a:latin typeface="Tajawal ExtraBold" panose="00000800000000000000" pitchFamily="2" charset="-78"/>
                <a:cs typeface="Tajawal ExtraBold" panose="00000800000000000000" pitchFamily="2" charset="-78"/>
              </a:rPr>
              <a:t>1) The press agentry/publicity model </a:t>
            </a:r>
            <a:r>
              <a:rPr lang="en-US" sz="2200" b="1" dirty="0">
                <a:solidFill>
                  <a:srgbClr val="2D3956"/>
                </a:solidFill>
                <a:latin typeface="Tajawal ExtraBold" panose="00000800000000000000" pitchFamily="2" charset="-78"/>
                <a:cs typeface="Tajawal ExtraBold" panose="00000800000000000000" pitchFamily="2" charset="-78"/>
              </a:rPr>
              <a:t>is characterized as a one-way asymmetrical model of communication, traveling from the organization to the public primarily through the mass media, used as a way of persuading and manipulating a desired audience to act as the organization wishes. (Pure Propaganda)</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22924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3571515"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2679735"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Social media has the potential to one day </a:t>
            </a:r>
            <a:r>
              <a:rPr lang="en-US" sz="2200" b="1" dirty="0">
                <a:solidFill>
                  <a:srgbClr val="FF0000"/>
                </a:solidFill>
                <a:latin typeface="Tajawal ExtraBold" panose="00000800000000000000" pitchFamily="2" charset="-78"/>
                <a:cs typeface="Tajawal ExtraBold" panose="00000800000000000000" pitchFamily="2" charset="-78"/>
              </a:rPr>
              <a:t>contribute to agenda building for public relations </a:t>
            </a:r>
            <a:r>
              <a:rPr lang="en-US" sz="2200" b="1" dirty="0">
                <a:solidFill>
                  <a:srgbClr val="2D3956"/>
                </a:solidFill>
                <a:latin typeface="Tajawal ExtraBold" panose="00000800000000000000" pitchFamily="2" charset="-78"/>
                <a:cs typeface="Tajawal ExtraBold" panose="00000800000000000000" pitchFamily="2" charset="-78"/>
              </a:rPr>
              <a:t>practitioners so they must learn to </a:t>
            </a:r>
            <a:r>
              <a:rPr lang="en-US" sz="2200" b="1" dirty="0">
                <a:solidFill>
                  <a:srgbClr val="FF0000"/>
                </a:solidFill>
                <a:latin typeface="Tajawal ExtraBold" panose="00000800000000000000" pitchFamily="2" charset="-78"/>
                <a:cs typeface="Tajawal ExtraBold" panose="00000800000000000000" pitchFamily="2" charset="-78"/>
              </a:rPr>
              <a:t>adopt it into their practices</a:t>
            </a:r>
            <a:r>
              <a:rPr lang="en-US" sz="22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9CC5B6A-B717-B371-D3FA-7913340BF777}"/>
              </a:ext>
            </a:extLst>
          </p:cNvPr>
          <p:cNvPicPr>
            <a:picLocks noChangeAspect="1"/>
          </p:cNvPicPr>
          <p:nvPr/>
        </p:nvPicPr>
        <p:blipFill>
          <a:blip r:embed="rId8">
            <a:lum bright="-20000" contrast="40000"/>
          </a:blip>
          <a:stretch>
            <a:fillRect/>
          </a:stretch>
        </p:blipFill>
        <p:spPr>
          <a:xfrm>
            <a:off x="4428953" y="1482044"/>
            <a:ext cx="7763047" cy="4829336"/>
          </a:xfrm>
          <a:prstGeom prst="rect">
            <a:avLst/>
          </a:prstGeom>
        </p:spPr>
      </p:pic>
      <p:sp>
        <p:nvSpPr>
          <p:cNvPr id="9" name="TextBox 8">
            <a:extLst>
              <a:ext uri="{FF2B5EF4-FFF2-40B4-BE49-F238E27FC236}">
                <a16:creationId xmlns:a16="http://schemas.microsoft.com/office/drawing/2014/main" id="{F47AD9A7-6DB6-7656-123F-55F40618528F}"/>
              </a:ext>
            </a:extLst>
          </p:cNvPr>
          <p:cNvSpPr txBox="1"/>
          <p:nvPr/>
        </p:nvSpPr>
        <p:spPr>
          <a:xfrm>
            <a:off x="2739578" y="6235750"/>
            <a:ext cx="6192980" cy="369332"/>
          </a:xfrm>
          <a:prstGeom prst="rect">
            <a:avLst/>
          </a:prstGeom>
          <a:noFill/>
        </p:spPr>
        <p:txBody>
          <a:bodyPr wrap="square">
            <a:spAutoFit/>
          </a:bodyPr>
          <a:lstStyle/>
          <a:p>
            <a:r>
              <a:rPr lang="ar-SA" sz="1800" b="1" dirty="0" err="1">
                <a:effectLst/>
                <a:ea typeface="Calibri" panose="020F0502020204030204" pitchFamily="34" charset="0"/>
                <a:cs typeface="Times New Roman" panose="02020603050405020304" pitchFamily="18" charset="0"/>
              </a:rPr>
              <a:t>ﻧﻣوذج</a:t>
            </a:r>
            <a:r>
              <a:rPr lang="ar-SA" sz="1800" b="1" dirty="0">
                <a:effectLst/>
                <a:ea typeface="Calibri" panose="020F0502020204030204" pitchFamily="34" charset="0"/>
                <a:cs typeface="Times New Roman" panose="02020603050405020304" pitchFamily="18" charset="0"/>
              </a:rPr>
              <a:t> إدارة </a:t>
            </a:r>
            <a:r>
              <a:rPr lang="ar-SA" sz="1800" b="1" dirty="0" err="1">
                <a:effectLst/>
                <a:ea typeface="Calibri" panose="020F0502020204030204" pitchFamily="34" charset="0"/>
                <a:cs typeface="Times New Roman" panose="02020603050405020304" pitchFamily="18" charset="0"/>
              </a:rPr>
              <a:t>اﺗﺻﺎﻻت</a:t>
            </a:r>
            <a:r>
              <a:rPr lang="ar-SA" sz="1800" b="1" dirty="0">
                <a:effectLst/>
                <a:ea typeface="Calibri" panose="020F0502020204030204" pitchFamily="34" charset="0"/>
                <a:cs typeface="Times New Roman" panose="02020603050405020304" pitchFamily="18" charset="0"/>
              </a:rPr>
              <a:t> </a:t>
            </a:r>
            <a:r>
              <a:rPr lang="ar-SA" sz="1800" b="1" dirty="0" err="1">
                <a:effectLst/>
                <a:ea typeface="Calibri" panose="020F0502020204030204" pitchFamily="34" charset="0"/>
                <a:cs typeface="Times New Roman" panose="02020603050405020304" pitchFamily="18" charset="0"/>
              </a:rPr>
              <a:t>اﻷزﻣﺔ</a:t>
            </a:r>
            <a:r>
              <a:rPr lang="ar-SA" sz="1800" b="1" dirty="0">
                <a:effectLst/>
                <a:ea typeface="Calibri" panose="020F0502020204030204" pitchFamily="34" charset="0"/>
                <a:cs typeface="Times New Roman" panose="02020603050405020304" pitchFamily="18" charset="0"/>
              </a:rPr>
              <a:t> </a:t>
            </a:r>
            <a:r>
              <a:rPr lang="ar-SA" sz="1800" b="1" dirty="0" err="1">
                <a:effectLst/>
                <a:ea typeface="Calibri" panose="020F0502020204030204" pitchFamily="34" charset="0"/>
                <a:cs typeface="Times New Roman" panose="02020603050405020304" pitchFamily="18" charset="0"/>
              </a:rPr>
              <a:t>ﻋﺑر</a:t>
            </a:r>
            <a:r>
              <a:rPr lang="ar-SA" sz="1800" b="1" dirty="0">
                <a:effectLst/>
                <a:ea typeface="Calibri" panose="020F0502020204030204" pitchFamily="34" charset="0"/>
                <a:cs typeface="Times New Roman" panose="02020603050405020304" pitchFamily="18" charset="0"/>
              </a:rPr>
              <a:t> </a:t>
            </a:r>
            <a:r>
              <a:rPr lang="ar-SA" sz="1800" b="1" dirty="0" err="1">
                <a:effectLst/>
                <a:ea typeface="Calibri" panose="020F0502020204030204" pitchFamily="34" charset="0"/>
                <a:cs typeface="Times New Roman" panose="02020603050405020304" pitchFamily="18" charset="0"/>
              </a:rPr>
              <a:t>وﺳﺎﺋل</a:t>
            </a:r>
            <a:r>
              <a:rPr lang="ar-SA" sz="1800" b="1" dirty="0">
                <a:effectLst/>
                <a:ea typeface="Calibri" panose="020F0502020204030204" pitchFamily="34" charset="0"/>
                <a:cs typeface="Times New Roman" panose="02020603050405020304" pitchFamily="18" charset="0"/>
              </a:rPr>
              <a:t> </a:t>
            </a:r>
            <a:r>
              <a:rPr lang="ar-SA" sz="1800" b="1" dirty="0" err="1">
                <a:effectLst/>
                <a:ea typeface="Calibri" panose="020F0502020204030204" pitchFamily="34" charset="0"/>
                <a:cs typeface="Times New Roman" panose="02020603050405020304" pitchFamily="18" charset="0"/>
              </a:rPr>
              <a:t>اﻟﺗواﺻل</a:t>
            </a:r>
            <a:r>
              <a:rPr lang="ar-SA" sz="1800" b="1" dirty="0">
                <a:effectLst/>
                <a:ea typeface="Calibri" panose="020F0502020204030204" pitchFamily="34" charset="0"/>
                <a:cs typeface="Times New Roman" panose="02020603050405020304" pitchFamily="18" charset="0"/>
              </a:rPr>
              <a:t> </a:t>
            </a:r>
            <a:r>
              <a:rPr lang="ar-SA" sz="1800" b="1" dirty="0" err="1">
                <a:effectLst/>
                <a:ea typeface="Calibri" panose="020F0502020204030204" pitchFamily="34" charset="0"/>
                <a:cs typeface="Times New Roman" panose="02020603050405020304" pitchFamily="18" charset="0"/>
              </a:rPr>
              <a:t>اﻻﺟﺗﻣﺎﻋﻲ</a:t>
            </a:r>
            <a:r>
              <a:rPr lang="ar-SA" sz="1800" b="1" dirty="0">
                <a:effectLst/>
                <a:ea typeface="Calibri" panose="020F0502020204030204" pitchFamily="34" charset="0"/>
                <a:cs typeface="Times New Roman" panose="02020603050405020304" pitchFamily="18" charset="0"/>
              </a:rPr>
              <a:t> </a:t>
            </a:r>
            <a:endParaRPr lang="en-US" b="1" dirty="0"/>
          </a:p>
        </p:txBody>
      </p:sp>
    </p:spTree>
    <p:extLst>
      <p:ext uri="{BB962C8B-B14F-4D97-AF65-F5344CB8AC3E}">
        <p14:creationId xmlns:p14="http://schemas.microsoft.com/office/powerpoint/2010/main" val="1720110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The Social-Mediated Crisis Communication (SMCC) model </a:t>
            </a:r>
            <a:r>
              <a:rPr lang="en-US" sz="2200" b="1" dirty="0">
                <a:solidFill>
                  <a:srgbClr val="2D3956"/>
                </a:solidFill>
                <a:latin typeface="Tajawal ExtraBold" panose="00000800000000000000" pitchFamily="2" charset="-78"/>
                <a:cs typeface="Tajawal ExtraBold" panose="00000800000000000000" pitchFamily="2" charset="-78"/>
              </a:rPr>
              <a:t>is also known as the “</a:t>
            </a:r>
            <a:r>
              <a:rPr lang="en-US" sz="2200" b="1" dirty="0">
                <a:solidFill>
                  <a:srgbClr val="C00000"/>
                </a:solidFill>
                <a:latin typeface="Tajawal ExtraBold" panose="00000800000000000000" pitchFamily="2" charset="-78"/>
                <a:cs typeface="Tajawal ExtraBold" panose="00000800000000000000" pitchFamily="2" charset="-78"/>
              </a:rPr>
              <a:t>social-mediated dialogue</a:t>
            </a:r>
            <a:r>
              <a:rPr lang="en-US" sz="2200" b="1" dirty="0">
                <a:solidFill>
                  <a:srgbClr val="2D3956"/>
                </a:solidFill>
                <a:latin typeface="Tajawal ExtraBold" panose="00000800000000000000" pitchFamily="2" charset="-78"/>
                <a:cs typeface="Tajawal ExtraBold" panose="00000800000000000000" pitchFamily="2" charset="-78"/>
              </a:rPr>
              <a:t>” between organizations and publics during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FF0000"/>
                </a:solidFill>
                <a:latin typeface="Tajawal ExtraBold" panose="00000800000000000000" pitchFamily="2" charset="-78"/>
                <a:cs typeface="Tajawal ExtraBold" panose="00000800000000000000" pitchFamily="2" charset="-78"/>
              </a:rPr>
              <a:t>This model is considered to be the first theoretical model to focus on relationships between online and offline audiences, organizations, social media platforms, and traditional media, before, during and after the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In Social-Mediated Crisis Communication model, both the direct and indirect exchange of information on social media, as well as between traditional media and social media are significant .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142C725-94E9-8999-A78A-06AFA71C4648}"/>
              </a:ext>
            </a:extLst>
          </p:cNvPr>
          <p:cNvSpPr txBox="1"/>
          <p:nvPr/>
        </p:nvSpPr>
        <p:spPr>
          <a:xfrm>
            <a:off x="1986137" y="437584"/>
            <a:ext cx="3571515"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p>
        </p:txBody>
      </p:sp>
    </p:spTree>
    <p:extLst>
      <p:ext uri="{BB962C8B-B14F-4D97-AF65-F5344CB8AC3E}">
        <p14:creationId xmlns:p14="http://schemas.microsoft.com/office/powerpoint/2010/main" val="396150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330709"/>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SCCT: Situational Crisis Communication Theory </a:t>
            </a: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النظرية </a:t>
            </a:r>
            <a:r>
              <a:rPr lang="ar-SA" sz="2400" b="1" kern="100" dirty="0" err="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الموقفية</a:t>
            </a: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لاتصال الأزمة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62231"/>
            <a:ext cx="9994935" cy="4647426"/>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Coombs (2014) summarized 10 SCCT communication strategies under </a:t>
            </a:r>
            <a:r>
              <a:rPr lang="en-US" sz="2200" b="1" dirty="0">
                <a:solidFill>
                  <a:srgbClr val="FF0000"/>
                </a:solidFill>
                <a:latin typeface="Tajawal ExtraBold" panose="00000800000000000000" pitchFamily="2" charset="-78"/>
                <a:cs typeface="Tajawal ExtraBold" panose="00000800000000000000" pitchFamily="2" charset="-78"/>
              </a:rPr>
              <a:t>four crisis response strategy clusters </a:t>
            </a:r>
            <a:r>
              <a:rPr lang="en-US" sz="2200" b="1" dirty="0">
                <a:solidFill>
                  <a:srgbClr val="2D3956"/>
                </a:solidFill>
                <a:latin typeface="Tajawal ExtraBold" panose="00000800000000000000" pitchFamily="2" charset="-78"/>
                <a:cs typeface="Tajawal ExtraBold" panose="00000800000000000000" pitchFamily="2" charset="-78"/>
              </a:rPr>
              <a:t>as shown in the Table. </a:t>
            </a:r>
          </a:p>
          <a:p>
            <a:pPr algn="just"/>
            <a:r>
              <a:rPr lang="en-US" sz="2200" b="1" dirty="0">
                <a:solidFill>
                  <a:srgbClr val="2D3956"/>
                </a:solidFill>
                <a:latin typeface="Tajawal ExtraBold" panose="00000800000000000000" pitchFamily="2" charset="-78"/>
                <a:cs typeface="Tajawal ExtraBold" panose="00000800000000000000" pitchFamily="2" charset="-78"/>
              </a:rPr>
              <a:t>Organizations usually adopt different types of SCCT communication strategies, depending on their belongingness to the victim, accidental, or preventable clusters.</a:t>
            </a:r>
          </a:p>
          <a:p>
            <a:pPr algn="just"/>
            <a:r>
              <a:rPr lang="en-US" sz="2200" b="1" dirty="0">
                <a:solidFill>
                  <a:srgbClr val="2D3956"/>
                </a:solidFill>
                <a:latin typeface="Tajawal ExtraBold" panose="00000800000000000000" pitchFamily="2" charset="-78"/>
                <a:cs typeface="Tajawal ExtraBold" panose="00000800000000000000" pitchFamily="2" charset="-78"/>
              </a:rPr>
              <a:t>For example, organizations may choose the strategies in the 1) </a:t>
            </a:r>
            <a:r>
              <a:rPr lang="en-US" sz="2200" b="1" dirty="0">
                <a:solidFill>
                  <a:srgbClr val="C00000"/>
                </a:solidFill>
                <a:latin typeface="Tajawal ExtraBold" panose="00000800000000000000" pitchFamily="2" charset="-78"/>
                <a:cs typeface="Tajawal ExtraBold" panose="00000800000000000000" pitchFamily="2" charset="-78"/>
              </a:rPr>
              <a:t>denial posture</a:t>
            </a:r>
            <a:r>
              <a:rPr lang="ar-SA" sz="2400" b="1" kern="100" dirty="0">
                <a:effectLst/>
                <a:latin typeface="Calibri" panose="020F0502020204030204" pitchFamily="34" charset="0"/>
                <a:ea typeface="Calibri" panose="020F0502020204030204" pitchFamily="34" charset="0"/>
                <a:cs typeface="Times New Roman" panose="02020603050405020304" pitchFamily="18" charset="0"/>
              </a:rPr>
              <a:t> وضعية الإنكار</a:t>
            </a:r>
            <a:r>
              <a:rPr lang="en-US" sz="2200" b="1" dirty="0">
                <a:solidFill>
                  <a:srgbClr val="2D3956"/>
                </a:solidFill>
                <a:latin typeface="Tajawal ExtraBold" panose="00000800000000000000" pitchFamily="2" charset="-78"/>
                <a:cs typeface="Tajawal ExtraBold" panose="00000800000000000000" pitchFamily="2" charset="-78"/>
              </a:rPr>
              <a:t> to avoid any connections with a crisis. They may also use the strategies in the 2) </a:t>
            </a:r>
            <a:r>
              <a:rPr lang="en-US" sz="2200" b="1" dirty="0">
                <a:solidFill>
                  <a:srgbClr val="C00000"/>
                </a:solidFill>
                <a:latin typeface="Tajawal ExtraBold" panose="00000800000000000000" pitchFamily="2" charset="-78"/>
                <a:cs typeface="Tajawal ExtraBold" panose="00000800000000000000" pitchFamily="2" charset="-78"/>
              </a:rPr>
              <a:t>diminishment cluster </a:t>
            </a:r>
            <a:r>
              <a:rPr lang="ar-SA" sz="2400" b="1" kern="100" dirty="0">
                <a:effectLst/>
                <a:latin typeface="Calibri" panose="020F0502020204030204" pitchFamily="34" charset="0"/>
                <a:ea typeface="Calibri" panose="020F0502020204030204" pitchFamily="34" charset="0"/>
                <a:cs typeface="Times New Roman" panose="02020603050405020304" pitchFamily="18" charset="0"/>
              </a:rPr>
              <a:t>ضعف الموقف </a:t>
            </a:r>
            <a:r>
              <a:rPr lang="en-US" sz="2200" b="1" dirty="0">
                <a:solidFill>
                  <a:srgbClr val="2D3956"/>
                </a:solidFill>
                <a:latin typeface="Tajawal ExtraBold" panose="00000800000000000000" pitchFamily="2" charset="-78"/>
                <a:cs typeface="Tajawal ExtraBold" panose="00000800000000000000" pitchFamily="2" charset="-78"/>
              </a:rPr>
              <a:t>to lower a crisis’s negative effects. 3) </a:t>
            </a:r>
            <a:r>
              <a:rPr lang="en-US" sz="2200" b="1" dirty="0">
                <a:solidFill>
                  <a:srgbClr val="C00000"/>
                </a:solidFill>
                <a:latin typeface="Tajawal ExtraBold" panose="00000800000000000000" pitchFamily="2" charset="-78"/>
                <a:cs typeface="Tajawal ExtraBold" panose="00000800000000000000" pitchFamily="2" charset="-78"/>
              </a:rPr>
              <a:t>Rebuilding posture </a:t>
            </a:r>
            <a:r>
              <a:rPr lang="ar-SA" sz="2400" b="1" kern="100" dirty="0">
                <a:effectLst/>
                <a:latin typeface="Calibri" panose="020F0502020204030204" pitchFamily="34" charset="0"/>
                <a:ea typeface="Calibri" panose="020F0502020204030204" pitchFamily="34" charset="0"/>
                <a:cs typeface="Times New Roman" panose="02020603050405020304" pitchFamily="18" charset="0"/>
              </a:rPr>
              <a:t>إعادة بناء الموقف </a:t>
            </a:r>
            <a:r>
              <a:rPr lang="en-US" sz="2200" b="1" dirty="0">
                <a:solidFill>
                  <a:srgbClr val="2D3956"/>
                </a:solidFill>
                <a:latin typeface="Tajawal ExtraBold" panose="00000800000000000000" pitchFamily="2" charset="-78"/>
                <a:cs typeface="Tajawal ExtraBold" panose="00000800000000000000" pitchFamily="2" charset="-78"/>
              </a:rPr>
              <a:t>allows organizations to re-establish relationships with the stakeholder through apologies or compensations. Strategies in the 4) </a:t>
            </a:r>
            <a:r>
              <a:rPr lang="en-US" sz="2200" b="1" dirty="0">
                <a:solidFill>
                  <a:srgbClr val="C00000"/>
                </a:solidFill>
                <a:latin typeface="Tajawal ExtraBold" panose="00000800000000000000" pitchFamily="2" charset="-78"/>
                <a:cs typeface="Tajawal ExtraBold" panose="00000800000000000000" pitchFamily="2" charset="-78"/>
              </a:rPr>
              <a:t>bolstering posture</a:t>
            </a:r>
            <a:r>
              <a:rPr lang="ar-SA" sz="2400" b="1" kern="100" dirty="0">
                <a:effectLst/>
                <a:latin typeface="Calibri" panose="020F0502020204030204" pitchFamily="34" charset="0"/>
                <a:ea typeface="Calibri" panose="020F0502020204030204" pitchFamily="34" charset="0"/>
                <a:cs typeface="Times New Roman" panose="02020603050405020304" pitchFamily="18" charset="0"/>
              </a:rPr>
              <a:t> تعزيز الموقف</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enable organizations to build a positive relationship with the stakeholders.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A71E273-31E7-709E-2E3E-5AEF86B9419F}"/>
              </a:ext>
            </a:extLst>
          </p:cNvPr>
          <p:cNvSpPr txBox="1"/>
          <p:nvPr/>
        </p:nvSpPr>
        <p:spPr>
          <a:xfrm>
            <a:off x="95540" y="3224809"/>
            <a:ext cx="1404457" cy="1200329"/>
          </a:xfrm>
          <a:prstGeom prst="rect">
            <a:avLst/>
          </a:prstGeom>
          <a:noFill/>
        </p:spPr>
        <p:txBody>
          <a:bodyPr wrap="square">
            <a:spAutoFit/>
          </a:bodyPr>
          <a:lstStyle/>
          <a:p>
            <a:pPr algn="just"/>
            <a:r>
              <a:rPr lang="en-US" sz="1800" b="1" dirty="0">
                <a:solidFill>
                  <a:srgbClr val="FF0000"/>
                </a:solidFill>
                <a:latin typeface="Tajawal ExtraBold" panose="00000800000000000000" pitchFamily="2" charset="-78"/>
                <a:cs typeface="Tajawal ExtraBold" panose="00000800000000000000" pitchFamily="2" charset="-78"/>
              </a:rPr>
              <a:t>Four crisis response strategy clusters </a:t>
            </a:r>
            <a:endParaRPr lang="en-US" dirty="0"/>
          </a:p>
        </p:txBody>
      </p:sp>
    </p:spTree>
    <p:extLst>
      <p:ext uri="{BB962C8B-B14F-4D97-AF65-F5344CB8AC3E}">
        <p14:creationId xmlns:p14="http://schemas.microsoft.com/office/powerpoint/2010/main" val="119244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Image Restoration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William Benoit (1995; 1997) developed a </a:t>
            </a:r>
            <a:r>
              <a:rPr lang="en-US" sz="2200" b="1" dirty="0">
                <a:solidFill>
                  <a:srgbClr val="C00000"/>
                </a:solidFill>
                <a:latin typeface="Tajawal ExtraBold" panose="00000800000000000000" pitchFamily="2" charset="-78"/>
                <a:cs typeface="Tajawal ExtraBold" panose="00000800000000000000" pitchFamily="2" charset="-78"/>
              </a:rPr>
              <a:t>theory of image restoration </a:t>
            </a:r>
            <a:r>
              <a:rPr lang="en-US" sz="2200" b="1" dirty="0">
                <a:solidFill>
                  <a:srgbClr val="2D3956"/>
                </a:solidFill>
                <a:latin typeface="Tajawal ExtraBold" panose="00000800000000000000" pitchFamily="2" charset="-78"/>
                <a:cs typeface="Tajawal ExtraBold" panose="00000800000000000000" pitchFamily="2" charset="-78"/>
              </a:rPr>
              <a:t>to understand how corporations recover from crises. The process of image repair is most often </a:t>
            </a:r>
            <a:r>
              <a:rPr lang="en-US" sz="2200" b="1" dirty="0">
                <a:solidFill>
                  <a:srgbClr val="C00000"/>
                </a:solidFill>
                <a:latin typeface="Tajawal ExtraBold" panose="00000800000000000000" pitchFamily="2" charset="-78"/>
                <a:cs typeface="Tajawal ExtraBold" panose="00000800000000000000" pitchFamily="2" charset="-78"/>
              </a:rPr>
              <a:t>framed as apologia</a:t>
            </a:r>
            <a:r>
              <a:rPr lang="ar-EG" sz="2200" b="1" dirty="0">
                <a:solidFill>
                  <a:srgbClr val="C00000"/>
                </a:solidFill>
                <a:latin typeface="Tajawal ExtraBold" panose="00000800000000000000" pitchFamily="2" charset="-78"/>
                <a:cs typeface="Tajawal ExtraBold" panose="00000800000000000000" pitchFamily="2" charset="-78"/>
              </a:rPr>
              <a:t> اعتذار</a:t>
            </a:r>
            <a:r>
              <a:rPr lang="en-US" sz="2200" b="1" dirty="0">
                <a:solidFill>
                  <a:srgbClr val="2D3956"/>
                </a:solidFill>
                <a:latin typeface="Tajawal ExtraBold" panose="00000800000000000000" pitchFamily="2" charset="-78"/>
                <a:cs typeface="Tajawal ExtraBold" panose="00000800000000000000" pitchFamily="2" charset="-78"/>
              </a:rPr>
              <a:t>, or a genre of public apologetic discourse.</a:t>
            </a:r>
          </a:p>
          <a:p>
            <a:pPr algn="just"/>
            <a:r>
              <a:rPr lang="en-US" sz="2200" b="1" dirty="0">
                <a:solidFill>
                  <a:srgbClr val="2D3956"/>
                </a:solidFill>
                <a:latin typeface="Tajawal ExtraBold" panose="00000800000000000000" pitchFamily="2" charset="-78"/>
                <a:cs typeface="Tajawal ExtraBold" panose="00000800000000000000" pitchFamily="2" charset="-78"/>
              </a:rPr>
              <a:t>Image restoration theory is based on the assumption that image and reputation have both </a:t>
            </a:r>
            <a:r>
              <a:rPr lang="en-US" sz="2200" b="1" dirty="0">
                <a:solidFill>
                  <a:srgbClr val="C00000"/>
                </a:solidFill>
                <a:latin typeface="Tajawal ExtraBold" panose="00000800000000000000" pitchFamily="2" charset="-78"/>
                <a:cs typeface="Tajawal ExtraBold" panose="00000800000000000000" pitchFamily="2" charset="-78"/>
              </a:rPr>
              <a:t>symbolic and economic value</a:t>
            </a:r>
            <a:r>
              <a:rPr lang="ar-EG" sz="2200" b="1" dirty="0">
                <a:solidFill>
                  <a:srgbClr val="C00000"/>
                </a:solidFill>
                <a:latin typeface="Tajawal ExtraBold" panose="00000800000000000000" pitchFamily="2" charset="-78"/>
                <a:cs typeface="Tajawal ExtraBold" panose="00000800000000000000" pitchFamily="2" charset="-78"/>
              </a:rPr>
              <a:t> القيمة الرمزية والاقتصادية</a:t>
            </a:r>
            <a:r>
              <a:rPr lang="en-US" sz="2200" b="1" dirty="0">
                <a:solidFill>
                  <a:srgbClr val="2D3956"/>
                </a:solidFill>
                <a:latin typeface="Tajawal ExtraBold" panose="00000800000000000000" pitchFamily="2" charset="-78"/>
                <a:cs typeface="Tajawal ExtraBold" panose="00000800000000000000" pitchFamily="2" charset="-78"/>
              </a:rPr>
              <a:t>, that threats to an organization’s image can occur (sometimes frequently), and that </a:t>
            </a:r>
            <a:r>
              <a:rPr lang="en-US" sz="2200" b="1" dirty="0">
                <a:solidFill>
                  <a:srgbClr val="FF0000"/>
                </a:solidFill>
                <a:latin typeface="Tajawal ExtraBold" panose="00000800000000000000" pitchFamily="2" charset="-78"/>
                <a:cs typeface="Tajawal ExtraBold" panose="00000800000000000000" pitchFamily="2" charset="-78"/>
              </a:rPr>
              <a:t>communication can help repair the damage</a:t>
            </a:r>
            <a:r>
              <a:rPr lang="en-US" sz="2200" b="1" dirty="0">
                <a:solidFill>
                  <a:srgbClr val="2D3956"/>
                </a:solidFill>
                <a:latin typeface="Tajawal ExtraBold" panose="00000800000000000000" pitchFamily="2" charset="-78"/>
                <a:cs typeface="Tajawal ExtraBold" panose="00000800000000000000" pitchFamily="2" charset="-78"/>
              </a:rPr>
              <a:t>.</a:t>
            </a:r>
          </a:p>
          <a:p>
            <a:pPr algn="just"/>
            <a:r>
              <a:rPr lang="en-US" sz="2200" b="1" dirty="0">
                <a:solidFill>
                  <a:srgbClr val="2D3956"/>
                </a:solidFill>
                <a:latin typeface="Tajawal ExtraBold" panose="00000800000000000000" pitchFamily="2" charset="-78"/>
                <a:cs typeface="Tajawal ExtraBold" panose="00000800000000000000" pitchFamily="2" charset="-78"/>
              </a:rPr>
              <a:t>An attack on one’s image has two components: 1) an offensive act and 2) an accusation of responsibility for the act. If there is no offensive act or no accusations of responsibility for the act, there is no reputational threat.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80542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5</a:t>
            </a:r>
          </a:p>
        </p:txBody>
      </p:sp>
    </p:spTree>
    <p:extLst>
      <p:ext uri="{BB962C8B-B14F-4D97-AF65-F5344CB8AC3E}">
        <p14:creationId xmlns:p14="http://schemas.microsoft.com/office/powerpoint/2010/main" val="838970617"/>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16539"/>
          </a:xfrm>
          <a:prstGeom prst="rect">
            <a:avLst/>
          </a:prstGeom>
          <a:noFill/>
        </p:spPr>
        <p:txBody>
          <a:bodyPr wrap="square" rtlCol="0">
            <a:spAutoFit/>
          </a:bodyPr>
          <a:lstStyle/>
          <a:p>
            <a:r>
              <a:rPr lang="en-US" sz="2400" b="1" dirty="0">
                <a:solidFill>
                  <a:srgbClr val="C00000"/>
                </a:solidFill>
              </a:rPr>
              <a:t>Develop an Integrated Crisis Communications Plan</a:t>
            </a:r>
          </a:p>
          <a:p>
            <a:pPr marL="457200" indent="-457200">
              <a:buAutoNum type="arabicPeriod"/>
            </a:pPr>
            <a:r>
              <a:rPr lang="en-US" sz="2400" b="1" dirty="0"/>
              <a:t>Create a crisis communications team</a:t>
            </a:r>
          </a:p>
          <a:p>
            <a:pPr marL="342900" indent="-342900" algn="just">
              <a:buFont typeface="Arial" panose="020B0604020202020204" pitchFamily="34" charset="0"/>
              <a:buChar char="•"/>
            </a:pPr>
            <a:r>
              <a:rPr lang="en-US" sz="2200" b="1" dirty="0">
                <a:solidFill>
                  <a:srgbClr val="FF0000"/>
                </a:solidFill>
              </a:rPr>
              <a:t>Crisis communications team leader </a:t>
            </a:r>
            <a:r>
              <a:rPr lang="en-US" sz="2200" b="1" dirty="0"/>
              <a:t>(CCTL): </a:t>
            </a:r>
            <a:r>
              <a:rPr lang="en-US" sz="2200" dirty="0"/>
              <a:t>Responsible for coordinating the team’s response, overseeing</a:t>
            </a:r>
            <a:r>
              <a:rPr lang="ar-EG" sz="2200" dirty="0"/>
              <a:t> الإشراف</a:t>
            </a:r>
            <a:r>
              <a:rPr lang="en-US" sz="2200" dirty="0"/>
              <a:t> message development, scheduling crisis communications team meetings and facilitating approvals with senior leadership. This may be a senior communications leader within your organization.</a:t>
            </a:r>
          </a:p>
          <a:p>
            <a:pPr marL="342900" indent="-342900" algn="just">
              <a:buFont typeface="Arial" panose="020B0604020202020204" pitchFamily="34" charset="0"/>
              <a:buChar char="•"/>
            </a:pPr>
            <a:r>
              <a:rPr lang="en-US" sz="2200" b="1" dirty="0"/>
              <a:t>Crisis communications coordinator (CCC): </a:t>
            </a:r>
            <a:r>
              <a:rPr lang="en-US" sz="2200" dirty="0"/>
              <a:t>In the event of a larger crisis, this person will assist the CCTL with prioritizing the team’s responsibilities and project managing a response. They will liaise with all of the communications team leaders: social, PR, internal communication, investor relations, customer marketing, etc. This may be a communications manager from any discipline or your social team lead.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46147359"/>
      </p:ext>
    </p:extLst>
  </p:cSld>
  <p:clrMapOvr>
    <a:masterClrMapping/>
  </p:clrMapOvr>
  <mc:AlternateContent xmlns:mc="http://schemas.openxmlformats.org/markup-compatibility/2006" xmlns:p14="http://schemas.microsoft.com/office/powerpoint/2010/main">
    <mc:Choice Requires="p14">
      <p:transition p14:dur="10" advTm="127000"/>
    </mc:Choice>
    <mc:Fallback xmlns="">
      <p:transition advTm="127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78094"/>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a:t>
            </a:r>
          </a:p>
          <a:p>
            <a:pPr algn="just"/>
            <a:r>
              <a:rPr lang="en-US" sz="2200" b="1" dirty="0"/>
              <a:t>It’s impossible to know exactly what crises may come up. </a:t>
            </a:r>
            <a:r>
              <a:rPr lang="en-US" sz="2200" b="1" dirty="0">
                <a:solidFill>
                  <a:srgbClr val="C00000"/>
                </a:solidFill>
              </a:rPr>
              <a:t>The way </a:t>
            </a:r>
            <a:r>
              <a:rPr lang="en-US" sz="2200" b="1" dirty="0"/>
              <a:t>every company had </a:t>
            </a:r>
            <a:r>
              <a:rPr lang="en-US" sz="2200" b="1" dirty="0">
                <a:solidFill>
                  <a:srgbClr val="C00000"/>
                </a:solidFill>
              </a:rPr>
              <a:t>to handle communications </a:t>
            </a:r>
            <a:r>
              <a:rPr lang="en-US" sz="2200" b="1" dirty="0"/>
              <a:t>over the last few years </a:t>
            </a:r>
            <a:r>
              <a:rPr lang="en-US" sz="2200" b="1" dirty="0">
                <a:solidFill>
                  <a:srgbClr val="C00000"/>
                </a:solidFill>
              </a:rPr>
              <a:t>differed between industries, locations, products </a:t>
            </a:r>
            <a:r>
              <a:rPr lang="en-US" sz="2200" b="1" dirty="0"/>
              <a:t>and more. </a:t>
            </a:r>
          </a:p>
          <a:p>
            <a:pPr algn="just"/>
            <a:r>
              <a:rPr lang="en-US" sz="2400" b="1" i="1" dirty="0">
                <a:solidFill>
                  <a:srgbClr val="7030A0"/>
                </a:solidFill>
              </a:rPr>
              <a:t>That’s why it’s beneficial to you and your company to prepare for different potential crisis scenarios.</a:t>
            </a:r>
          </a:p>
          <a:p>
            <a:pPr marL="342900" indent="-342900" algn="just">
              <a:buFont typeface="Arial" panose="020B0604020202020204" pitchFamily="34" charset="0"/>
              <a:buChar char="•"/>
            </a:pPr>
            <a:endParaRPr lang="en-US" sz="2200" b="1" dirty="0"/>
          </a:p>
          <a:p>
            <a:pPr algn="just"/>
            <a:r>
              <a:rPr lang="en-US" sz="2200" b="1" dirty="0"/>
              <a:t>Identify what types of scenarios might emerge that could adversely impact your business. </a:t>
            </a:r>
            <a:r>
              <a:rPr lang="en-US" sz="2200" b="1" dirty="0">
                <a:solidFill>
                  <a:srgbClr val="C00000"/>
                </a:solidFill>
              </a:rPr>
              <a:t>List the types of events that could cause each type of crisis</a:t>
            </a:r>
            <a:r>
              <a:rPr lang="en-US" sz="2200" b="1" dirty="0"/>
              <a:t>, as well as the right member of your executive team to help your crisis communications team leader run point.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80374699"/>
      </p:ext>
    </p:extLst>
  </p:cSld>
  <p:clrMapOvr>
    <a:masterClrMapping/>
  </p:clrMapOvr>
  <mc:AlternateContent xmlns:mc="http://schemas.openxmlformats.org/markup-compatibility/2006" xmlns:p14="http://schemas.microsoft.com/office/powerpoint/2010/main">
    <mc:Choice Requires="p14">
      <p:transition p14:dur="10" advTm="97100"/>
    </mc:Choice>
    <mc:Fallback xmlns="">
      <p:transition advTm="971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939540"/>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Acceptable use policies (AUPs) </a:t>
            </a:r>
            <a:r>
              <a:rPr lang="en-US" sz="2400" b="1" dirty="0">
                <a:solidFill>
                  <a:srgbClr val="2D3956"/>
                </a:solidFill>
                <a:latin typeface="Tajawal ExtraBold" panose="00000800000000000000" pitchFamily="2" charset="-78"/>
                <a:cs typeface="Tajawal ExtraBold" panose="00000800000000000000" pitchFamily="2" charset="-78"/>
              </a:rPr>
              <a:t>to manage social media 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Developing an AUP to cover social media</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Start by expanding your company's existing acceptable use policies governing email and web communications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Clearly specify what is acceptable and what is inappropriate to post to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State what can be posted during business hours and outside of business hours (if indeed there is any difference). Where there is no differentiation, clearly state this in the policy</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FF0000"/>
                </a:solidFill>
                <a:latin typeface="Tajawal ExtraBold" panose="00000800000000000000" pitchFamily="2" charset="-78"/>
                <a:cs typeface="Tajawal ExtraBold" panose="00000800000000000000" pitchFamily="2" charset="-78"/>
              </a:rPr>
              <a:t>Let staff know that messages posted to social media sites will be monitored. This is vital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3A22CAD-BDF4-9DFC-7DF4-6D6FDE847C7E}"/>
              </a:ext>
            </a:extLst>
          </p:cNvPr>
          <p:cNvSpPr txBox="1"/>
          <p:nvPr/>
        </p:nvSpPr>
        <p:spPr>
          <a:xfrm>
            <a:off x="2447778" y="1915489"/>
            <a:ext cx="6097978" cy="369332"/>
          </a:xfrm>
          <a:prstGeom prst="rect">
            <a:avLst/>
          </a:prstGeom>
          <a:noFill/>
        </p:spPr>
        <p:txBody>
          <a:bodyPr wrap="square">
            <a:spAutoFit/>
          </a:bodyPr>
          <a:lstStyle/>
          <a:p>
            <a:r>
              <a:rPr lang="ar-SA" sz="1800" b="1" dirty="0">
                <a:effectLst/>
                <a:ea typeface="Calibri" panose="020F0502020204030204" pitchFamily="34" charset="0"/>
                <a:cs typeface="Times New Roman" panose="02020603050405020304" pitchFamily="18" charset="0"/>
              </a:rPr>
              <a:t>سياسات الاستخدام المقبول </a:t>
            </a:r>
            <a:endParaRPr lang="en-US" b="1" dirty="0"/>
          </a:p>
        </p:txBody>
      </p:sp>
    </p:spTree>
    <p:extLst>
      <p:ext uri="{BB962C8B-B14F-4D97-AF65-F5344CB8AC3E}">
        <p14:creationId xmlns:p14="http://schemas.microsoft.com/office/powerpoint/2010/main" val="2269222068"/>
      </p:ext>
    </p:extLst>
  </p:cSld>
  <p:clrMapOvr>
    <a:masterClrMapping/>
  </p:clrMapOvr>
  <mc:AlternateContent xmlns:mc="http://schemas.openxmlformats.org/markup-compatibility/2006" xmlns:p14="http://schemas.microsoft.com/office/powerpoint/2010/main">
    <mc:Choice Requires="p14">
      <p:transition p14:dur="10" advTm="120000"/>
    </mc:Choice>
    <mc:Fallback xmlns="">
      <p:transition advTm="120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93538"/>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1. Identify the message goal</a:t>
            </a:r>
            <a:endParaRPr lang="en-US" sz="2600" b="1" dirty="0"/>
          </a:p>
          <a:p>
            <a:r>
              <a:rPr lang="en-US" sz="2600" b="1" dirty="0"/>
              <a:t>It is counterproductive to create social media messages that do not have a specific goal. Furthermore, </a:t>
            </a:r>
            <a:r>
              <a:rPr lang="en-US" sz="2600" b="1" dirty="0">
                <a:solidFill>
                  <a:srgbClr val="C00000"/>
                </a:solidFill>
              </a:rPr>
              <a:t>social media message goals </a:t>
            </a:r>
            <a:r>
              <a:rPr lang="en-US" sz="2600" b="1" dirty="0"/>
              <a:t>should </a:t>
            </a:r>
            <a:r>
              <a:rPr lang="en-US" sz="2600" b="1" dirty="0">
                <a:solidFill>
                  <a:srgbClr val="C00000"/>
                </a:solidFill>
              </a:rPr>
              <a:t>reflect</a:t>
            </a:r>
            <a:r>
              <a:rPr lang="en-US" sz="2600" b="1" dirty="0"/>
              <a:t> the organization’s overall </a:t>
            </a:r>
            <a:r>
              <a:rPr lang="en-US" sz="2600" b="1" dirty="0">
                <a:solidFill>
                  <a:srgbClr val="C00000"/>
                </a:solidFill>
              </a:rPr>
              <a:t>mission</a:t>
            </a:r>
            <a:r>
              <a:rPr lang="en-US" sz="2600" b="1" dirty="0"/>
              <a:t>. Message goals can include increasing </a:t>
            </a:r>
            <a:r>
              <a:rPr lang="en-US" sz="2600" b="1" dirty="0">
                <a:solidFill>
                  <a:srgbClr val="C00000"/>
                </a:solidFill>
              </a:rPr>
              <a:t>brand awareness</a:t>
            </a:r>
            <a:r>
              <a:rPr lang="en-US" sz="2600" b="1" dirty="0"/>
              <a:t>, </a:t>
            </a:r>
            <a:r>
              <a:rPr lang="en-US" sz="2600" b="1" dirty="0">
                <a:solidFill>
                  <a:srgbClr val="C00000"/>
                </a:solidFill>
              </a:rPr>
              <a:t>creating a favorable perception</a:t>
            </a:r>
            <a:r>
              <a:rPr lang="en-US" sz="2600" b="1" dirty="0"/>
              <a:t> of an organization, and </a:t>
            </a:r>
            <a:r>
              <a:rPr lang="en-US" sz="2600" b="1" dirty="0">
                <a:solidFill>
                  <a:srgbClr val="C00000"/>
                </a:solidFill>
              </a:rPr>
              <a:t>convincing the audience to buy a product</a:t>
            </a:r>
            <a:r>
              <a:rPr lang="en-US" sz="2600" b="1" dirty="0"/>
              <a:t>. The goal should be </a:t>
            </a:r>
            <a:r>
              <a:rPr lang="en-US" sz="2600" b="1" dirty="0">
                <a:solidFill>
                  <a:srgbClr val="C00000"/>
                </a:solidFill>
              </a:rPr>
              <a:t>clearly articulated </a:t>
            </a:r>
            <a:r>
              <a:rPr lang="en-US" sz="2600" b="1" dirty="0"/>
              <a:t>in the content. Also, select the social media platform that would be the </a:t>
            </a:r>
            <a:r>
              <a:rPr lang="en-US" sz="2600" b="1" dirty="0">
                <a:solidFill>
                  <a:srgbClr val="C00000"/>
                </a:solidFill>
              </a:rPr>
              <a:t>most effective </a:t>
            </a:r>
            <a:r>
              <a:rPr lang="en-US" sz="2600" b="1" dirty="0"/>
              <a:t>in accomplishing the message goal. Each social media tool has specific characteristics and audiences, which will affect whether the message goals are achieved.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122302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6</a:t>
            </a:r>
          </a:p>
        </p:txBody>
      </p:sp>
    </p:spTree>
    <p:extLst>
      <p:ext uri="{BB962C8B-B14F-4D97-AF65-F5344CB8AC3E}">
        <p14:creationId xmlns:p14="http://schemas.microsoft.com/office/powerpoint/2010/main" val="3782479205"/>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accessibility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093428"/>
          </a:xfrm>
          <a:prstGeom prst="rect">
            <a:avLst/>
          </a:prstGeom>
          <a:noFill/>
        </p:spPr>
        <p:txBody>
          <a:bodyPr wrap="square" rtlCol="0">
            <a:spAutoFit/>
          </a:bodyPr>
          <a:lstStyle/>
          <a:p>
            <a:r>
              <a:rPr lang="en-US" sz="2600" b="1" dirty="0"/>
              <a:t>What is social media accessibility?</a:t>
            </a:r>
          </a:p>
          <a:p>
            <a:endParaRPr lang="en-US" sz="2600" b="1" dirty="0"/>
          </a:p>
          <a:p>
            <a:r>
              <a:rPr lang="en-US" sz="2600" b="1" dirty="0"/>
              <a:t>Social media accessibility is the practice of designing and developing social media content and posts that provide a smooth, inclusive experience for everyone—including for you, the marketer.</a:t>
            </a:r>
          </a:p>
          <a:p>
            <a:endParaRPr lang="en-US" sz="2600" b="1" dirty="0"/>
          </a:p>
          <a:p>
            <a:r>
              <a:rPr lang="en-US" sz="2600" b="1" dirty="0">
                <a:solidFill>
                  <a:srgbClr val="FF0000"/>
                </a:solidFill>
              </a:rPr>
              <a:t>Non-accessible content </a:t>
            </a:r>
            <a:r>
              <a:rPr lang="en-US" sz="2600" b="1" dirty="0"/>
              <a:t>can cause all sorts of annoying, disruptive</a:t>
            </a:r>
            <a:r>
              <a:rPr lang="ar-EG" sz="2600" b="1" dirty="0"/>
              <a:t> مدمرة</a:t>
            </a:r>
            <a:r>
              <a:rPr lang="en-US" sz="2600" b="1" dirty="0"/>
              <a:t> experiences—like videos with a lot of background noise that don’t use captions. Creating more accessible social content is truly a win-win for everyone involved—from you, to your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14251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3782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Assessing and Managing Social Media Issues and Risks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8350" y="1861957"/>
            <a:ext cx="9927994" cy="3277820"/>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What is social media risk management?</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FF0000"/>
                </a:solidFill>
                <a:latin typeface="Tajawal ExtraBold" panose="00000800000000000000" pitchFamily="2" charset="-78"/>
                <a:cs typeface="Tajawal ExtraBold" panose="00000800000000000000" pitchFamily="2" charset="-78"/>
              </a:rPr>
              <a:t>Social media risk management </a:t>
            </a:r>
            <a:r>
              <a:rPr lang="en-US" sz="2300" b="1" dirty="0">
                <a:solidFill>
                  <a:srgbClr val="2D3956"/>
                </a:solidFill>
                <a:latin typeface="Tajawal ExtraBold" panose="00000800000000000000" pitchFamily="2" charset="-78"/>
                <a:cs typeface="Tajawal ExtraBold" panose="00000800000000000000" pitchFamily="2" charset="-78"/>
              </a:rPr>
              <a:t>is the process of identifying, assessing, and mitigating risks that stem from social media.</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Your brand, customers, and employees are all active on social media. </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This means your social channels are a common ground where conversations — both good and bad — and crises can start.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49179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308872"/>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What is </a:t>
            </a:r>
            <a:r>
              <a:rPr lang="en-US" sz="2200" b="1" dirty="0">
                <a:solidFill>
                  <a:srgbClr val="C00000"/>
                </a:solidFill>
                <a:latin typeface="Tajawal ExtraBold" panose="00000800000000000000" pitchFamily="2" charset="-78"/>
                <a:cs typeface="Tajawal ExtraBold" panose="00000800000000000000" pitchFamily="2" charset="-78"/>
              </a:rPr>
              <a:t>social media monitoring </a:t>
            </a:r>
            <a:r>
              <a:rPr lang="en-US" sz="2200" b="1" dirty="0">
                <a:solidFill>
                  <a:srgbClr val="2D3956"/>
                </a:solidFill>
                <a:latin typeface="Tajawal ExtraBold" panose="00000800000000000000" pitchFamily="2" charset="-78"/>
                <a:cs typeface="Tajawal ExtraBold" panose="00000800000000000000" pitchFamily="2" charset="-78"/>
              </a:rPr>
              <a:t>(and analytics)?</a:t>
            </a:r>
          </a:p>
          <a:p>
            <a:pPr algn="just"/>
            <a:r>
              <a:rPr lang="en-US" sz="2100" b="1" dirty="0">
                <a:solidFill>
                  <a:srgbClr val="2D3956"/>
                </a:solidFill>
                <a:latin typeface="Tajawal ExtraBold" panose="00000800000000000000" pitchFamily="2" charset="-78"/>
                <a:cs typeface="Tajawal ExtraBold" panose="00000800000000000000" pitchFamily="2" charset="-78"/>
              </a:rPr>
              <a:t>Social media monitoring is </a:t>
            </a:r>
            <a:r>
              <a:rPr lang="en-US" sz="2100" b="1" dirty="0">
                <a:solidFill>
                  <a:srgbClr val="FF0000"/>
                </a:solidFill>
                <a:latin typeface="Tajawal ExtraBold" panose="00000800000000000000" pitchFamily="2" charset="-78"/>
                <a:cs typeface="Tajawal ExtraBold" panose="00000800000000000000" pitchFamily="2" charset="-78"/>
              </a:rPr>
              <a:t>keyword monitoring </a:t>
            </a:r>
            <a:r>
              <a:rPr lang="en-US" sz="2100" b="1" dirty="0">
                <a:solidFill>
                  <a:srgbClr val="2D3956"/>
                </a:solidFill>
                <a:latin typeface="Tajawal ExtraBold" panose="00000800000000000000" pitchFamily="2" charset="-78"/>
                <a:cs typeface="Tajawal ExtraBold" panose="00000800000000000000" pitchFamily="2" charset="-78"/>
              </a:rPr>
              <a:t>on social media platforms to </a:t>
            </a:r>
            <a:r>
              <a:rPr lang="en-US" sz="2100" b="1" dirty="0">
                <a:solidFill>
                  <a:srgbClr val="FF0000"/>
                </a:solidFill>
                <a:latin typeface="Tajawal ExtraBold" panose="00000800000000000000" pitchFamily="2" charset="-78"/>
                <a:cs typeface="Tajawal ExtraBold" panose="00000800000000000000" pitchFamily="2" charset="-78"/>
              </a:rPr>
              <a:t>search for mentions of predefined </a:t>
            </a:r>
            <a:r>
              <a:rPr lang="ar-EG" sz="2100" b="1" dirty="0">
                <a:solidFill>
                  <a:srgbClr val="FF0000"/>
                </a:solidFill>
                <a:latin typeface="Tajawal ExtraBold" panose="00000800000000000000" pitchFamily="2" charset="-78"/>
                <a:cs typeface="Tajawal ExtraBold" panose="00000800000000000000" pitchFamily="2" charset="-78"/>
              </a:rPr>
              <a:t>محددة مسبقا</a:t>
            </a:r>
            <a:r>
              <a:rPr lang="en-US" sz="2100" b="1" dirty="0">
                <a:solidFill>
                  <a:srgbClr val="FF0000"/>
                </a:solidFill>
                <a:latin typeface="Tajawal ExtraBold" panose="00000800000000000000" pitchFamily="2" charset="-78"/>
                <a:cs typeface="Tajawal ExtraBold" panose="00000800000000000000" pitchFamily="2" charset="-78"/>
              </a:rPr>
              <a:t>keywords</a:t>
            </a:r>
            <a:r>
              <a:rPr lang="en-US" sz="2100" b="1" dirty="0">
                <a:solidFill>
                  <a:srgbClr val="2D3956"/>
                </a:solidFill>
                <a:latin typeface="Tajawal ExtraBold" panose="00000800000000000000" pitchFamily="2" charset="-78"/>
                <a:cs typeface="Tajawal ExtraBold" panose="00000800000000000000" pitchFamily="2" charset="-78"/>
              </a:rPr>
              <a:t>. What keywords are worth tracking? In business, they could be connected to:</a:t>
            </a:r>
          </a:p>
          <a:p>
            <a:pPr lvl="1" algn="just"/>
            <a:r>
              <a:rPr lang="en-US" sz="2100" b="1" dirty="0">
                <a:solidFill>
                  <a:srgbClr val="2D3956"/>
                </a:solidFill>
                <a:latin typeface="Tajawal ExtraBold" panose="00000800000000000000" pitchFamily="2" charset="-78"/>
                <a:cs typeface="Tajawal ExtraBold" panose="00000800000000000000" pitchFamily="2" charset="-78"/>
              </a:rPr>
              <a:t>    Brand</a:t>
            </a:r>
          </a:p>
          <a:p>
            <a:pPr lvl="1" algn="just"/>
            <a:r>
              <a:rPr lang="en-US" sz="2100" b="1" dirty="0">
                <a:solidFill>
                  <a:srgbClr val="2D3956"/>
                </a:solidFill>
                <a:latin typeface="Tajawal ExtraBold" panose="00000800000000000000" pitchFamily="2" charset="-78"/>
                <a:cs typeface="Tajawal ExtraBold" panose="00000800000000000000" pitchFamily="2" charset="-78"/>
              </a:rPr>
              <a:t>    Product</a:t>
            </a:r>
          </a:p>
          <a:p>
            <a:pPr lvl="1" algn="just"/>
            <a:r>
              <a:rPr lang="en-US" sz="2100" b="1" dirty="0">
                <a:solidFill>
                  <a:srgbClr val="2D3956"/>
                </a:solidFill>
                <a:latin typeface="Tajawal ExtraBold" panose="00000800000000000000" pitchFamily="2" charset="-78"/>
                <a:cs typeface="Tajawal ExtraBold" panose="00000800000000000000" pitchFamily="2" charset="-78"/>
              </a:rPr>
              <a:t>    Service</a:t>
            </a:r>
          </a:p>
          <a:p>
            <a:pPr lvl="1" algn="just"/>
            <a:r>
              <a:rPr lang="en-US" sz="2100" b="1" dirty="0">
                <a:solidFill>
                  <a:srgbClr val="2D3956"/>
                </a:solidFill>
                <a:latin typeface="Tajawal ExtraBold" panose="00000800000000000000" pitchFamily="2" charset="-78"/>
                <a:cs typeface="Tajawal ExtraBold" panose="00000800000000000000" pitchFamily="2" charset="-78"/>
              </a:rPr>
              <a:t>    Industry</a:t>
            </a:r>
          </a:p>
          <a:p>
            <a:pPr lvl="1" algn="just"/>
            <a:r>
              <a:rPr lang="en-US" sz="2100" b="1" dirty="0">
                <a:solidFill>
                  <a:srgbClr val="2D3956"/>
                </a:solidFill>
                <a:latin typeface="Tajawal ExtraBold" panose="00000800000000000000" pitchFamily="2" charset="-78"/>
                <a:cs typeface="Tajawal ExtraBold" panose="00000800000000000000" pitchFamily="2" charset="-78"/>
              </a:rPr>
              <a:t>    CEO</a:t>
            </a:r>
          </a:p>
          <a:p>
            <a:pPr lvl="1" algn="just"/>
            <a:r>
              <a:rPr lang="en-US" sz="2100" b="1" dirty="0">
                <a:solidFill>
                  <a:srgbClr val="2D3956"/>
                </a:solidFill>
                <a:latin typeface="Tajawal ExtraBold" panose="00000800000000000000" pitchFamily="2" charset="-78"/>
                <a:cs typeface="Tajawal ExtraBold" panose="00000800000000000000" pitchFamily="2" charset="-78"/>
              </a:rPr>
              <a:t>    Competitors</a:t>
            </a:r>
          </a:p>
          <a:p>
            <a:pPr lvl="1" algn="just"/>
            <a:r>
              <a:rPr lang="en-US" sz="2100" b="1" dirty="0">
                <a:solidFill>
                  <a:srgbClr val="2D3956"/>
                </a:solidFill>
                <a:latin typeface="Tajawal ExtraBold" panose="00000800000000000000" pitchFamily="2" charset="-78"/>
                <a:cs typeface="Tajawal ExtraBold" panose="00000800000000000000" pitchFamily="2" charset="-78"/>
              </a:rPr>
              <a:t>    Marketing campaigns</a:t>
            </a:r>
          </a:p>
          <a:p>
            <a:pPr lvl="1" algn="just"/>
            <a:r>
              <a:rPr lang="en-US" sz="2100" b="1" dirty="0">
                <a:solidFill>
                  <a:srgbClr val="2D3956"/>
                </a:solidFill>
                <a:latin typeface="Tajawal ExtraBold" panose="00000800000000000000" pitchFamily="2" charset="-78"/>
                <a:cs typeface="Tajawal ExtraBold" panose="00000800000000000000" pitchFamily="2" charset="-78"/>
              </a:rPr>
              <a:t>    Hashtags</a:t>
            </a:r>
          </a:p>
          <a:p>
            <a:pPr lvl="1" algn="just"/>
            <a:r>
              <a:rPr lang="en-US" sz="2100" b="1" dirty="0">
                <a:solidFill>
                  <a:srgbClr val="2D3956"/>
                </a:solidFill>
                <a:latin typeface="Tajawal ExtraBold" panose="00000800000000000000" pitchFamily="2" charset="-78"/>
                <a:cs typeface="Tajawal ExtraBold" panose="00000800000000000000" pitchFamily="2" charset="-78"/>
              </a:rPr>
              <a:t>    Anything business-related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55594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31983"/>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There are </a:t>
            </a:r>
            <a:r>
              <a:rPr lang="en-US" sz="2400" b="1" dirty="0">
                <a:solidFill>
                  <a:srgbClr val="C00000"/>
                </a:solidFill>
                <a:latin typeface="Tajawal ExtraBold" panose="00000800000000000000" pitchFamily="2" charset="-78"/>
                <a:cs typeface="Tajawal ExtraBold" panose="00000800000000000000" pitchFamily="2" charset="-78"/>
              </a:rPr>
              <a:t>seven functional blocks of social media </a:t>
            </a:r>
            <a:r>
              <a:rPr lang="en-US" sz="2400" b="1" dirty="0">
                <a:solidFill>
                  <a:srgbClr val="2D3956"/>
                </a:solidFill>
                <a:latin typeface="Tajawal ExtraBold" panose="00000800000000000000" pitchFamily="2" charset="-78"/>
                <a:cs typeface="Tajawal ExtraBold" panose="00000800000000000000" pitchFamily="2" charset="-78"/>
              </a:rPr>
              <a:t>that apply to all users across any given platform:</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1) Identity, </a:t>
            </a:r>
            <a:r>
              <a:rPr lang="en-US" b="1" dirty="0">
                <a:solidFill>
                  <a:srgbClr val="2D3956"/>
                </a:solidFill>
                <a:latin typeface="Tajawal ExtraBold" panose="00000800000000000000" pitchFamily="2" charset="-78"/>
                <a:cs typeface="Tajawal ExtraBold" panose="00000800000000000000" pitchFamily="2" charset="-78"/>
              </a:rPr>
              <a:t>(</a:t>
            </a:r>
            <a:r>
              <a:rPr lang="en-US" b="1" dirty="0">
                <a:solidFill>
                  <a:srgbClr val="FF0000"/>
                </a:solidFill>
                <a:latin typeface="Tajawal ExtraBold" panose="00000800000000000000" pitchFamily="2" charset="-78"/>
                <a:cs typeface="Tajawal ExtraBold" panose="00000800000000000000" pitchFamily="2" charset="-78"/>
              </a:rPr>
              <a:t>Identity deals with how users reveal themselves in a social media setting</a:t>
            </a:r>
            <a:r>
              <a:rPr lang="en-US" b="1" dirty="0">
                <a:solidFill>
                  <a:srgbClr val="2D3956"/>
                </a:solidFill>
                <a:latin typeface="Tajawal ExtraBold" panose="00000800000000000000" pitchFamily="2" charset="-78"/>
                <a:cs typeface="Tajawal ExtraBold" panose="00000800000000000000" pitchFamily="2" charset="-78"/>
              </a:rPr>
              <a:t>. Most of the information disclosed in this block is personal characteristics of the users such as age, name, gender, profession, and other information that represents them. This identity that is formed, generally happens through expression of what a person likes, dislikes, feels and thinks whether it is done consciously or unconsciously.)</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2) Conversations, </a:t>
            </a:r>
            <a:r>
              <a:rPr lang="en-US" b="1" dirty="0">
                <a:solidFill>
                  <a:srgbClr val="2D3956"/>
                </a:solidFill>
                <a:latin typeface="Tajawal ExtraBold" panose="00000800000000000000" pitchFamily="2" charset="-78"/>
                <a:cs typeface="Tajawal ExtraBold" panose="00000800000000000000" pitchFamily="2" charset="-78"/>
              </a:rPr>
              <a:t>(</a:t>
            </a:r>
            <a:r>
              <a:rPr lang="en-US" b="1" dirty="0">
                <a:solidFill>
                  <a:srgbClr val="FF0000"/>
                </a:solidFill>
                <a:latin typeface="Tajawal ExtraBold" panose="00000800000000000000" pitchFamily="2" charset="-78"/>
                <a:cs typeface="Tajawal ExtraBold" panose="00000800000000000000" pitchFamily="2" charset="-78"/>
              </a:rPr>
              <a:t>This refers to the way in which users' communication in a social media setting</a:t>
            </a:r>
            <a:r>
              <a:rPr lang="en-US" b="1" dirty="0">
                <a:solidFill>
                  <a:srgbClr val="2D3956"/>
                </a:solidFill>
                <a:latin typeface="Tajawal ExtraBold" panose="00000800000000000000" pitchFamily="2" charset="-78"/>
                <a:cs typeface="Tajawal ExtraBold" panose="00000800000000000000" pitchFamily="2" charset="-78"/>
              </a:rPr>
              <a:t>, either as a group user or an individual. People communicate daily, using social media for a variety of purposes, often to, obtain information on important topics or to stay in touch with friends and family.)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21711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9353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6) reputation, </a:t>
            </a:r>
            <a:r>
              <a:rPr lang="en-US" b="1" dirty="0">
                <a:solidFill>
                  <a:srgbClr val="2D3956"/>
                </a:solidFill>
                <a:latin typeface="Tajawal ExtraBold" panose="00000800000000000000" pitchFamily="2" charset="-78"/>
                <a:cs typeface="Tajawal ExtraBold" panose="00000800000000000000" pitchFamily="2" charset="-78"/>
              </a:rPr>
              <a:t>(Organizations need to always keep the public aware of what channels are official, so that information is not misconstrued. </a:t>
            </a:r>
            <a:r>
              <a:rPr lang="en-US" b="1" dirty="0">
                <a:solidFill>
                  <a:srgbClr val="FF0000"/>
                </a:solidFill>
                <a:latin typeface="Tajawal ExtraBold" panose="00000800000000000000" pitchFamily="2" charset="-78"/>
                <a:cs typeface="Tajawal ExtraBold" panose="00000800000000000000" pitchFamily="2" charset="-78"/>
              </a:rPr>
              <a:t>If an unofficial page is perceived to be official by the public and disseminates false or skewed information, this could aid in the damage of an organization’s image</a:t>
            </a:r>
            <a:r>
              <a:rPr lang="en-US"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C00000"/>
                </a:solidFill>
                <a:latin typeface="Tajawal ExtraBold" panose="00000800000000000000" pitchFamily="2" charset="-78"/>
                <a:cs typeface="Tajawal ExtraBold" panose="00000800000000000000" pitchFamily="2" charset="-78"/>
              </a:rPr>
              <a:t>7) groups, </a:t>
            </a:r>
            <a:r>
              <a:rPr lang="en-US" b="1" dirty="0">
                <a:solidFill>
                  <a:srgbClr val="2D3956"/>
                </a:solidFill>
                <a:latin typeface="Tajawal ExtraBold" panose="00000800000000000000" pitchFamily="2" charset="-78"/>
                <a:cs typeface="Tajawal ExtraBold" panose="00000800000000000000" pitchFamily="2" charset="-78"/>
              </a:rPr>
              <a:t>(</a:t>
            </a:r>
            <a:r>
              <a:rPr lang="en-US" b="1" dirty="0">
                <a:solidFill>
                  <a:srgbClr val="FF0000"/>
                </a:solidFill>
                <a:latin typeface="Tajawal ExtraBold" panose="00000800000000000000" pitchFamily="2" charset="-78"/>
                <a:cs typeface="Tajawal ExtraBold" panose="00000800000000000000" pitchFamily="2" charset="-78"/>
              </a:rPr>
              <a:t>This function allows for users to come together as a community for a common goal or purpose. </a:t>
            </a:r>
            <a:r>
              <a:rPr lang="en-US" b="1" dirty="0">
                <a:solidFill>
                  <a:srgbClr val="2D3956"/>
                </a:solidFill>
                <a:latin typeface="Tajawal ExtraBold" panose="00000800000000000000" pitchFamily="2" charset="-78"/>
                <a:cs typeface="Tajawal ExtraBold" panose="00000800000000000000" pitchFamily="2" charset="-78"/>
              </a:rPr>
              <a:t>Facebook and Flickr for example have the ability to create two different kinds of groups that people can be a part of.)</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following figure shows the functions of social media along with the implication of each function. With the growth and expansion of social media in society in particular fields such as public relations, it is necessary for the academic community to analyze them for patterns that could emerge to help predict future of certain channels of social media in the professional world.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10458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0B73EA6-4BBE-1EA6-1E95-BF1E255BF19D}"/>
              </a:ext>
            </a:extLst>
          </p:cNvPr>
          <p:cNvPicPr>
            <a:picLocks noChangeAspect="1"/>
          </p:cNvPicPr>
          <p:nvPr/>
        </p:nvPicPr>
        <p:blipFill rotWithShape="1">
          <a:blip r:embed="rId8">
            <a:lum bright="-20000" contrast="40000"/>
          </a:blip>
          <a:srcRect t="2258" r="2118" b="2049"/>
          <a:stretch/>
        </p:blipFill>
        <p:spPr>
          <a:xfrm>
            <a:off x="2327564" y="1500976"/>
            <a:ext cx="8891041" cy="4456467"/>
          </a:xfrm>
          <a:prstGeom prst="rect">
            <a:avLst/>
          </a:prstGeom>
        </p:spPr>
      </p:pic>
    </p:spTree>
    <p:extLst>
      <p:ext uri="{BB962C8B-B14F-4D97-AF65-F5344CB8AC3E}">
        <p14:creationId xmlns:p14="http://schemas.microsoft.com/office/powerpoint/2010/main" val="3863779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93538"/>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Social media creates a media of the masses.</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Social media </a:t>
            </a:r>
            <a:r>
              <a:rPr lang="en-US" sz="2200" b="1" dirty="0">
                <a:solidFill>
                  <a:srgbClr val="2D3956"/>
                </a:solidFill>
                <a:latin typeface="Tajawal ExtraBold" panose="00000800000000000000" pitchFamily="2" charset="-78"/>
                <a:cs typeface="Tajawal ExtraBold" panose="00000800000000000000" pitchFamily="2" charset="-78"/>
              </a:rPr>
              <a:t>have been classified into these </a:t>
            </a:r>
            <a:r>
              <a:rPr lang="en-US" sz="2200" b="1" dirty="0">
                <a:solidFill>
                  <a:srgbClr val="C00000"/>
                </a:solidFill>
                <a:latin typeface="Tajawal ExtraBold" panose="00000800000000000000" pitchFamily="2" charset="-78"/>
                <a:cs typeface="Tajawal ExtraBold" panose="00000800000000000000" pitchFamily="2" charset="-78"/>
              </a:rPr>
              <a:t>categories</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Internet forums, weblogs, social blogs, wikis, podcasts, pictures and video.</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From a public relations perspective, blogs and other forms of social networking are excellent ways to segment the public as groups of individuals who read the same blog or visit the same social networking site as those who share common interests.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a:t>
            </a:r>
            <a:r>
              <a:rPr lang="en-US" sz="2200" b="1" dirty="0">
                <a:solidFill>
                  <a:srgbClr val="C00000"/>
                </a:solidFill>
                <a:latin typeface="Tajawal ExtraBold" panose="00000800000000000000" pitchFamily="2" charset="-78"/>
                <a:cs typeface="Tajawal ExtraBold" panose="00000800000000000000" pitchFamily="2" charset="-78"/>
              </a:rPr>
              <a:t>interaction</a:t>
            </a:r>
            <a:r>
              <a:rPr lang="en-US" sz="2200" b="1" dirty="0">
                <a:solidFill>
                  <a:srgbClr val="2D3956"/>
                </a:solidFill>
                <a:latin typeface="Tajawal ExtraBold" panose="00000800000000000000" pitchFamily="2" charset="-78"/>
                <a:cs typeface="Tajawal ExtraBold" panose="00000800000000000000" pitchFamily="2" charset="-78"/>
              </a:rPr>
              <a:t> has resulted in a participatory culture where ordinary citizens can have their voices be heard by the general public and large organizations, if they are listening.</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Because of these reasons it is time </a:t>
            </a:r>
            <a:r>
              <a:rPr lang="en-US" sz="2200" b="1" dirty="0">
                <a:solidFill>
                  <a:srgbClr val="C00000"/>
                </a:solidFill>
                <a:latin typeface="Tajawal ExtraBold" panose="00000800000000000000" pitchFamily="2" charset="-78"/>
                <a:cs typeface="Tajawal ExtraBold" panose="00000800000000000000" pitchFamily="2" charset="-78"/>
              </a:rPr>
              <a:t>organizations and public relations </a:t>
            </a:r>
            <a:r>
              <a:rPr lang="en-US" sz="2200" b="1" dirty="0">
                <a:solidFill>
                  <a:srgbClr val="2D3956"/>
                </a:solidFill>
                <a:latin typeface="Tajawal ExtraBold" panose="00000800000000000000" pitchFamily="2" charset="-78"/>
                <a:cs typeface="Tajawal ExtraBold" panose="00000800000000000000" pitchFamily="2" charset="-78"/>
              </a:rPr>
              <a:t>practitioners to pay attention to the online conversations taking part without them and learn ways </a:t>
            </a:r>
            <a:r>
              <a:rPr lang="en-US" sz="2200" b="1" dirty="0">
                <a:solidFill>
                  <a:srgbClr val="C00000"/>
                </a:solidFill>
                <a:latin typeface="Tajawal ExtraBold" panose="00000800000000000000" pitchFamily="2" charset="-78"/>
                <a:cs typeface="Tajawal ExtraBold" panose="00000800000000000000" pitchFamily="2" charset="-78"/>
              </a:rPr>
              <a:t>to get involved with their online publics</a:t>
            </a:r>
            <a:r>
              <a:rPr lang="en-US" sz="22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44431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Preventing Social Media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4"/>
            <a:ext cx="9927994"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1) Guidelines</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FF0000"/>
                </a:solidFill>
                <a:latin typeface="Tajawal ExtraBold" panose="00000800000000000000" pitchFamily="2" charset="-78"/>
                <a:cs typeface="Tajawal ExtraBold" panose="00000800000000000000" pitchFamily="2" charset="-78"/>
              </a:rPr>
              <a:t>As general best practice, a high-level overall policy should be rolled out to guide the use of social media by all employees of the organization and any third party acting on behalf of the organization. </a:t>
            </a:r>
            <a:r>
              <a:rPr lang="en-US" sz="2300" b="1" dirty="0">
                <a:solidFill>
                  <a:srgbClr val="2D3956"/>
                </a:solidFill>
                <a:latin typeface="Tajawal ExtraBold" panose="00000800000000000000" pitchFamily="2" charset="-78"/>
                <a:cs typeface="Tajawal ExtraBold" panose="00000800000000000000" pitchFamily="2" charset="-78"/>
              </a:rPr>
              <a:t>The guidelines should highlight key components including:</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Scope</a:t>
            </a:r>
            <a:r>
              <a:rPr lang="en-US" sz="2300" b="1" dirty="0">
                <a:solidFill>
                  <a:srgbClr val="2D3956"/>
                </a:solidFill>
                <a:latin typeface="Tajawal ExtraBold" panose="00000800000000000000" pitchFamily="2" charset="-78"/>
                <a:cs typeface="Tajawal ExtraBold" panose="00000800000000000000" pitchFamily="2" charset="-78"/>
              </a:rPr>
              <a:t>—Defining the overall scope of the policy guidelines that is set forth by the enterprise for its employees</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Purpose</a:t>
            </a:r>
            <a:r>
              <a:rPr lang="en-US" sz="2300" b="1" dirty="0">
                <a:solidFill>
                  <a:srgbClr val="2D3956"/>
                </a:solidFill>
                <a:latin typeface="Tajawal ExtraBold" panose="00000800000000000000" pitchFamily="2" charset="-78"/>
                <a:cs typeface="Tajawal ExtraBold" panose="00000800000000000000" pitchFamily="2" charset="-78"/>
              </a:rPr>
              <a:t>—Definition of the purpose of the guidelines for the organization, specifically, how social media activity on behalf of the organization will take place and what sort of information is relevant to share via that activity.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77291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a:t>
            </a:r>
            <a:r>
              <a:rPr lang="ar-EG" sz="6000" b="1" dirty="0">
                <a:solidFill>
                  <a:srgbClr val="2E3957"/>
                </a:solidFill>
                <a:latin typeface="Tajawal ExtraBold" panose="00000800000000000000" pitchFamily="2" charset="-78"/>
                <a:cs typeface="Tajawal ExtraBold" panose="00000800000000000000" pitchFamily="2" charset="-78"/>
              </a:rPr>
              <a:t>7</a:t>
            </a:r>
            <a:endParaRPr lang="en-US" sz="6000" b="1" dirty="0">
              <a:solidFill>
                <a:srgbClr val="2E3957"/>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69548329"/>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Monitoring Tools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516621"/>
          </a:xfrm>
          <a:prstGeom prst="rect">
            <a:avLst/>
          </a:prstGeom>
          <a:noFill/>
        </p:spPr>
        <p:txBody>
          <a:bodyPr wrap="square" rtlCol="0">
            <a:spAutoFit/>
          </a:bodyPr>
          <a:lstStyle/>
          <a:p>
            <a:pPr marL="342900" indent="-342900" algn="just">
              <a:lnSpc>
                <a:spcPts val="2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importance of monitoring</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1. Build a strong brand</a:t>
            </a:r>
          </a:p>
          <a:p>
            <a:pPr marL="800100" lvl="1" indent="-342900" algn="just">
              <a:lnSpc>
                <a:spcPts val="2300"/>
              </a:lnSpc>
              <a:buFont typeface="Wingdings" panose="05000000000000000000" pitchFamily="2" charset="2"/>
              <a:buChar char="§"/>
            </a:pPr>
            <a:r>
              <a:rPr lang="en-US" sz="2000" b="1" dirty="0">
                <a:solidFill>
                  <a:srgbClr val="FF0000"/>
                </a:solidFill>
                <a:latin typeface="Tajawal ExtraBold" panose="00000800000000000000" pitchFamily="2" charset="-78"/>
                <a:cs typeface="Tajawal ExtraBold" panose="00000800000000000000" pitchFamily="2" charset="-78"/>
              </a:rPr>
              <a:t>Media monitoring helps you to see what people think about your brand. Media monitoring enables you to spot any misconceptions so you can take action to correct them.</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2. Manage your reputation and respond to crisis situations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monitoring tool will notify you as soon as your brand is mentioned in journalistic or social media. You can even set up app notifications for certain words that would indicate a crisis.</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3. Elevate your brand with key opinion leaders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Key Opinion Leaders (KOLs) are thought leaders whose opinions are valued in a specific industry. Cooperation with the right influencer can skyrocket your brand awareness and boost your sales.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Media monitoring helps you to follow the experts, bloggers, “</a:t>
            </a:r>
            <a:r>
              <a:rPr lang="en-US" sz="2000" b="1" dirty="0">
                <a:solidFill>
                  <a:srgbClr val="C00000"/>
                </a:solidFill>
                <a:latin typeface="Tajawal ExtraBold" panose="00000800000000000000" pitchFamily="2" charset="-78"/>
                <a:cs typeface="Tajawal ExtraBold" panose="00000800000000000000" pitchFamily="2" charset="-78"/>
              </a:rPr>
              <a:t>gurus</a:t>
            </a:r>
            <a:r>
              <a:rPr lang="en-US" sz="2000" b="1" dirty="0">
                <a:solidFill>
                  <a:srgbClr val="2E3957"/>
                </a:solidFill>
                <a:latin typeface="Tajawal ExtraBold" panose="00000800000000000000" pitchFamily="2" charset="-78"/>
                <a:cs typeface="Tajawal ExtraBold" panose="00000800000000000000" pitchFamily="2" charset="-78"/>
              </a:rPr>
              <a:t>” and advocacies in your business and find the best fit for your brand.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0A50E572-DF61-E595-2F40-C2A8B4028DE5}"/>
              </a:ext>
            </a:extLst>
          </p:cNvPr>
          <p:cNvSpPr/>
          <p:nvPr/>
        </p:nvSpPr>
        <p:spPr>
          <a:xfrm>
            <a:off x="2845844" y="6054578"/>
            <a:ext cx="7077301" cy="678731"/>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Guru is a person that is generally recognized as a leader or teacher. </a:t>
            </a:r>
            <a:r>
              <a:rPr lang="en-US" dirty="0"/>
              <a:t>from </a:t>
            </a:r>
            <a:r>
              <a:rPr lang="en-US" dirty="0" err="1"/>
              <a:t>gurū</a:t>
            </a:r>
            <a:r>
              <a:rPr lang="en-US" dirty="0"/>
              <a:t>, a word in Hindi</a:t>
            </a:r>
          </a:p>
        </p:txBody>
      </p:sp>
    </p:spTree>
    <p:extLst>
      <p:ext uri="{BB962C8B-B14F-4D97-AF65-F5344CB8AC3E}">
        <p14:creationId xmlns:p14="http://schemas.microsoft.com/office/powerpoint/2010/main" val="401859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889646" cy="4216539"/>
          </a:xfrm>
          <a:prstGeom prst="rect">
            <a:avLst/>
          </a:prstGeom>
          <a:noFill/>
        </p:spPr>
        <p:txBody>
          <a:bodyPr wrap="square" rtlCol="0">
            <a:spAutoFit/>
          </a:bodyPr>
          <a:lstStyle/>
          <a:p>
            <a:pPr algn="just"/>
            <a:r>
              <a:rPr lang="en-US" sz="2400" b="1" dirty="0" err="1">
                <a:solidFill>
                  <a:srgbClr val="FF0000"/>
                </a:solidFill>
                <a:latin typeface="Tajawal ExtraBold" panose="00000800000000000000" pitchFamily="2" charset="-78"/>
                <a:cs typeface="Tajawal ExtraBold" panose="00000800000000000000" pitchFamily="2" charset="-78"/>
              </a:rPr>
              <a:t>Radicalisation</a:t>
            </a:r>
            <a:r>
              <a:rPr lang="en-US" sz="2400" b="1" dirty="0">
                <a:solidFill>
                  <a:srgbClr val="FF0000"/>
                </a:solidFill>
                <a:latin typeface="Tajawal ExtraBold" panose="00000800000000000000" pitchFamily="2" charset="-78"/>
                <a:cs typeface="Tajawal ExtraBold" panose="00000800000000000000" pitchFamily="2" charset="-78"/>
              </a:rPr>
              <a:t> as a four-stage process</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1) Pre-radical: </a:t>
            </a:r>
            <a:r>
              <a:rPr lang="en-US" sz="2200" b="1" dirty="0">
                <a:solidFill>
                  <a:srgbClr val="2D3956"/>
                </a:solidFill>
                <a:latin typeface="Tajawal ExtraBold" panose="00000800000000000000" pitchFamily="2" charset="-78"/>
                <a:cs typeface="Tajawal ExtraBold" panose="00000800000000000000" pitchFamily="2" charset="-78"/>
              </a:rPr>
              <a:t>The person joins or identifies with a group or </a:t>
            </a:r>
            <a:r>
              <a:rPr lang="en-US" sz="2200" b="1" dirty="0" err="1">
                <a:solidFill>
                  <a:srgbClr val="2D3956"/>
                </a:solidFill>
                <a:latin typeface="Tajawal ExtraBold" panose="00000800000000000000" pitchFamily="2" charset="-78"/>
                <a:cs typeface="Tajawal ExtraBold" panose="00000800000000000000" pitchFamily="2" charset="-78"/>
              </a:rPr>
              <a:t>organisation</a:t>
            </a:r>
            <a:r>
              <a:rPr lang="en-US" sz="2200" b="1" dirty="0">
                <a:solidFill>
                  <a:srgbClr val="2D3956"/>
                </a:solidFill>
                <a:latin typeface="Tajawal ExtraBold" panose="00000800000000000000" pitchFamily="2" charset="-78"/>
                <a:cs typeface="Tajawal ExtraBold" panose="00000800000000000000" pitchFamily="2" charset="-78"/>
              </a:rPr>
              <a:t>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2) Self-identify: </a:t>
            </a:r>
            <a:r>
              <a:rPr lang="en-US" sz="2200" b="1" dirty="0">
                <a:solidFill>
                  <a:srgbClr val="2D3956"/>
                </a:solidFill>
                <a:latin typeface="Tajawal ExtraBold" panose="00000800000000000000" pitchFamily="2" charset="-78"/>
                <a:cs typeface="Tajawal ExtraBold" panose="00000800000000000000" pitchFamily="2" charset="-78"/>
              </a:rPr>
              <a:t>The person believes and accepts the beliefs and views held by the group or organization</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3) Indoctrination: </a:t>
            </a:r>
            <a:r>
              <a:rPr lang="en-US" sz="2200" b="1" dirty="0">
                <a:solidFill>
                  <a:srgbClr val="2D3956"/>
                </a:solidFill>
                <a:latin typeface="Tajawal ExtraBold" panose="00000800000000000000" pitchFamily="2" charset="-78"/>
                <a:cs typeface="Tajawal ExtraBold" panose="00000800000000000000" pitchFamily="2" charset="-78"/>
              </a:rPr>
              <a:t>The person is groomed by the group or </a:t>
            </a:r>
            <a:r>
              <a:rPr lang="en-US" sz="2200" b="1" dirty="0" err="1">
                <a:solidFill>
                  <a:srgbClr val="2D3956"/>
                </a:solidFill>
                <a:latin typeface="Tajawal ExtraBold" panose="00000800000000000000" pitchFamily="2" charset="-78"/>
                <a:cs typeface="Tajawal ExtraBold" panose="00000800000000000000" pitchFamily="2" charset="-78"/>
              </a:rPr>
              <a:t>organisation</a:t>
            </a:r>
            <a:r>
              <a:rPr lang="en-US" sz="2200" b="1" dirty="0">
                <a:solidFill>
                  <a:srgbClr val="2D3956"/>
                </a:solidFill>
                <a:latin typeface="Tajawal ExtraBold" panose="00000800000000000000" pitchFamily="2" charset="-78"/>
                <a:cs typeface="Tajawal ExtraBold" panose="00000800000000000000" pitchFamily="2" charset="-78"/>
              </a:rPr>
              <a:t> pulling them further down the pathway</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4) Terrorism: </a:t>
            </a:r>
            <a:r>
              <a:rPr lang="en-US" sz="2200" b="1" dirty="0">
                <a:solidFill>
                  <a:srgbClr val="FF0000"/>
                </a:solidFill>
                <a:latin typeface="Tajawal ExtraBold" panose="00000800000000000000" pitchFamily="2" charset="-78"/>
                <a:cs typeface="Tajawal ExtraBold" panose="00000800000000000000" pitchFamily="2" charset="-78"/>
              </a:rPr>
              <a:t>The person becomes involved in committing terrorist acts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3531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63809" y="1509731"/>
            <a:ext cx="9446683"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Digital activism</a:t>
            </a:r>
            <a:r>
              <a:rPr lang="en-US" sz="2200" b="1" dirty="0">
                <a:solidFill>
                  <a:srgbClr val="2D3956"/>
                </a:solidFill>
                <a:latin typeface="Tajawal ExtraBold" panose="00000800000000000000" pitchFamily="2" charset="-78"/>
                <a:cs typeface="Tajawal ExtraBold" panose="00000800000000000000" pitchFamily="2" charset="-78"/>
              </a:rPr>
              <a:t>, also known as </a:t>
            </a:r>
            <a:r>
              <a:rPr lang="en-US" sz="2200" b="1" dirty="0" err="1">
                <a:solidFill>
                  <a:srgbClr val="FF0000"/>
                </a:solidFill>
                <a:latin typeface="Tajawal ExtraBold" panose="00000800000000000000" pitchFamily="2" charset="-78"/>
                <a:cs typeface="Tajawal ExtraBold" panose="00000800000000000000" pitchFamily="2" charset="-78"/>
              </a:rPr>
              <a:t>cyberactivism</a:t>
            </a:r>
            <a:r>
              <a:rPr lang="en-US" sz="2200" b="1" dirty="0">
                <a:solidFill>
                  <a:srgbClr val="2D3956"/>
                </a:solidFill>
                <a:latin typeface="Tajawal ExtraBold" panose="00000800000000000000" pitchFamily="2" charset="-78"/>
                <a:cs typeface="Tajawal ExtraBold" panose="00000800000000000000" pitchFamily="2" charset="-78"/>
              </a:rPr>
              <a:t>, form of activism </a:t>
            </a:r>
            <a:r>
              <a:rPr lang="en-US" sz="2200" b="1" dirty="0">
                <a:solidFill>
                  <a:srgbClr val="FF0000"/>
                </a:solidFill>
                <a:latin typeface="Tajawal ExtraBold" panose="00000800000000000000" pitchFamily="2" charset="-78"/>
                <a:cs typeface="Tajawal ExtraBold" panose="00000800000000000000" pitchFamily="2" charset="-78"/>
              </a:rPr>
              <a:t>that uses the Internet and digital media </a:t>
            </a:r>
            <a:r>
              <a:rPr lang="en-US" sz="2200" b="1" dirty="0">
                <a:solidFill>
                  <a:srgbClr val="2D3956"/>
                </a:solidFill>
                <a:latin typeface="Tajawal ExtraBold" panose="00000800000000000000" pitchFamily="2" charset="-78"/>
                <a:cs typeface="Tajawal ExtraBold" panose="00000800000000000000" pitchFamily="2" charset="-78"/>
              </a:rPr>
              <a:t>as key platforms for mass mobilization and political action</a:t>
            </a:r>
            <a:r>
              <a:rPr lang="ar-EG" sz="2200" b="1" dirty="0">
                <a:solidFill>
                  <a:srgbClr val="2D3956"/>
                </a:solidFill>
                <a:latin typeface="Tajawal ExtraBold" panose="00000800000000000000" pitchFamily="2" charset="-78"/>
                <a:cs typeface="Tajawal ExtraBold" panose="00000800000000000000" pitchFamily="2" charset="-78"/>
              </a:rPr>
              <a:t> التعبئة والعمل السياسي</a:t>
            </a:r>
            <a:r>
              <a:rPr lang="en-US" sz="22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Digital activism (D.A.) refers to political activism on the internet or political movements relying on it.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Digital activism has proved to be a powerful means of grassroots political mobilization and provides new ways to engage protesters. Additionally, online actions can be important in countries where public spaces are highly regulated or are under military control. In such cases, online actions are a better option than possibly physically dangerous “live” actions. </a:t>
            </a:r>
            <a:r>
              <a:rPr lang="en-US" sz="2200" b="1" dirty="0">
                <a:solidFill>
                  <a:srgbClr val="7030A0"/>
                </a:solidFill>
                <a:latin typeface="Tajawal ExtraBold" panose="00000800000000000000" pitchFamily="2" charset="-78"/>
                <a:cs typeface="Tajawal ExtraBold" panose="00000800000000000000" pitchFamily="2" charset="-78"/>
              </a:rPr>
              <a:t>E.G. The Arab Spring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70EF4BDC-42F0-CC24-7945-6762EC708B37}"/>
              </a:ext>
            </a:extLst>
          </p:cNvPr>
          <p:cNvSpPr/>
          <p:nvPr/>
        </p:nvSpPr>
        <p:spPr>
          <a:xfrm>
            <a:off x="26184" y="1522930"/>
            <a:ext cx="2137625" cy="4344804"/>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Grassroots</a:t>
            </a:r>
            <a:r>
              <a:rPr lang="en-US" dirty="0"/>
              <a:t> </a:t>
            </a:r>
          </a:p>
          <a:p>
            <a:pPr algn="ctr"/>
            <a:r>
              <a:rPr lang="en-US" dirty="0"/>
              <a:t>is a type of movement or campaign that attempts to mobilize individuals to take some action to influence an outcome, often of a political nature. </a:t>
            </a:r>
          </a:p>
        </p:txBody>
      </p:sp>
      <p:sp>
        <p:nvSpPr>
          <p:cNvPr id="8" name="Scroll: Vertical 7">
            <a:extLst>
              <a:ext uri="{FF2B5EF4-FFF2-40B4-BE49-F238E27FC236}">
                <a16:creationId xmlns:a16="http://schemas.microsoft.com/office/drawing/2014/main" id="{866C97EF-F1C7-8F3B-1F58-EE1287ED89C9}"/>
              </a:ext>
            </a:extLst>
          </p:cNvPr>
          <p:cNvSpPr/>
          <p:nvPr/>
        </p:nvSpPr>
        <p:spPr>
          <a:xfrm>
            <a:off x="2447778" y="5247988"/>
            <a:ext cx="9162713" cy="872759"/>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err="1"/>
              <a:t>Cyberactivism</a:t>
            </a:r>
            <a:r>
              <a:rPr lang="en-US" b="1" dirty="0"/>
              <a:t> </a:t>
            </a:r>
            <a:r>
              <a:rPr lang="en-US" dirty="0"/>
              <a:t>is the process of using Internet-based socializing and communication techniques to create, operate and manage activism of any type.</a:t>
            </a:r>
            <a:r>
              <a:rPr lang="en-US" b="1" dirty="0"/>
              <a:t>; </a:t>
            </a:r>
          </a:p>
          <a:p>
            <a:pPr algn="ctr"/>
            <a:r>
              <a:rPr lang="en-US" b="1" dirty="0"/>
              <a:t>social media for social change </a:t>
            </a:r>
            <a:r>
              <a:rPr lang="en-US" dirty="0"/>
              <a:t>refers to social software applications</a:t>
            </a:r>
          </a:p>
        </p:txBody>
      </p:sp>
    </p:spTree>
    <p:extLst>
      <p:ext uri="{BB962C8B-B14F-4D97-AF65-F5344CB8AC3E}">
        <p14:creationId xmlns:p14="http://schemas.microsoft.com/office/powerpoint/2010/main" val="1727193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7548" y="1509731"/>
            <a:ext cx="9446683"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From the early experiments of the 1980s to the modern “</a:t>
            </a:r>
            <a:r>
              <a:rPr lang="en-US" sz="2400" b="1" dirty="0">
                <a:solidFill>
                  <a:srgbClr val="C00000"/>
                </a:solidFill>
                <a:latin typeface="Tajawal ExtraBold" panose="00000800000000000000" pitchFamily="2" charset="-78"/>
                <a:cs typeface="Tajawal ExtraBold" panose="00000800000000000000" pitchFamily="2" charset="-78"/>
              </a:rPr>
              <a:t>smart mobs</a:t>
            </a:r>
            <a:r>
              <a:rPr lang="en-US" sz="2400" b="1" dirty="0">
                <a:solidFill>
                  <a:srgbClr val="2D3956"/>
                </a:solidFill>
                <a:latin typeface="Tajawal ExtraBold" panose="00000800000000000000" pitchFamily="2" charset="-78"/>
                <a:cs typeface="Tajawal ExtraBold" panose="00000800000000000000" pitchFamily="2" charset="-78"/>
              </a:rPr>
              <a:t>” and blogs, activists and computer specialists have approached digital networks as a channel for action. </a:t>
            </a:r>
          </a:p>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Initially, online activists used the Internet as a medium for information distribution, given its capacity to reach massive audiences across borders instantaneously.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more-developed undertaking of digital activism used the World Wide Web as a site of protest that mirrors and amplifies off-line demonstrations. Some forms of digital activism are e-mail and social-media campaigning, virtual sit-ins, and “hacktivism” (disrupting Web sites).</a:t>
            </a:r>
          </a:p>
          <a:p>
            <a:pPr algn="just"/>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F9981B20-3ED3-8127-DA72-A644D3B9CB8D}"/>
              </a:ext>
            </a:extLst>
          </p:cNvPr>
          <p:cNvSpPr/>
          <p:nvPr/>
        </p:nvSpPr>
        <p:spPr>
          <a:xfrm>
            <a:off x="85559" y="1522930"/>
            <a:ext cx="1873868" cy="4344804"/>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Smart mobs</a:t>
            </a:r>
          </a:p>
          <a:p>
            <a:pPr algn="ctr"/>
            <a:r>
              <a:rPr lang="en-US" dirty="0"/>
              <a:t>is a large group of people mobilized by social media to meet in a public place typically for the purpose of social or political protest.</a:t>
            </a:r>
          </a:p>
        </p:txBody>
      </p:sp>
    </p:spTree>
    <p:extLst>
      <p:ext uri="{BB962C8B-B14F-4D97-AF65-F5344CB8AC3E}">
        <p14:creationId xmlns:p14="http://schemas.microsoft.com/office/powerpoint/2010/main" val="4219441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8</a:t>
            </a:r>
          </a:p>
        </p:txBody>
      </p:sp>
    </p:spTree>
    <p:extLst>
      <p:ext uri="{BB962C8B-B14F-4D97-AF65-F5344CB8AC3E}">
        <p14:creationId xmlns:p14="http://schemas.microsoft.com/office/powerpoint/2010/main" val="1663830439"/>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832092"/>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What is a social media monitoring dashboard?</a:t>
            </a:r>
          </a:p>
          <a:p>
            <a:pPr marL="342900"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Social media monitoring dashboards visualize important performance metrics for a brand’s marketing efforts on social media.</a:t>
            </a:r>
            <a:r>
              <a:rPr lang="en-US" sz="2200" b="1" dirty="0">
                <a:solidFill>
                  <a:srgbClr val="2D3956"/>
                </a:solidFill>
                <a:latin typeface="Tajawal ExtraBold" panose="00000800000000000000" pitchFamily="2" charset="-78"/>
                <a:cs typeface="Tajawal ExtraBold" panose="00000800000000000000" pitchFamily="2" charset="-78"/>
              </a:rPr>
              <a:t> This includes followership, organic performance, the performance of paid advertising, and the visibility of their brand through 3rd party content and discussions (otherwise known as social listening).</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 social media management dashboard is a tool used to track, measure, and analyze the performance of your social media channels, all in one place. It can help you understand everything from follower growth to competitor intelligence to social sentiment.</a:t>
            </a:r>
          </a:p>
          <a:p>
            <a:pPr algn="just"/>
            <a:r>
              <a:rPr lang="en-US" sz="2200" b="1" dirty="0">
                <a:solidFill>
                  <a:srgbClr val="C00000"/>
                </a:solidFill>
                <a:latin typeface="Tajawal ExtraBold" panose="00000800000000000000" pitchFamily="2" charset="-78"/>
                <a:cs typeface="Tajawal ExtraBold" panose="00000800000000000000" pitchFamily="2" charset="-78"/>
              </a:rPr>
              <a:t>Why So Popular?</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 Authentic viewpoints, Grassroots opinion, Unprompted views, Can be cheaper than surveys, focus groups, Consumers not “expecting” marketers and researchers to be listening.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54862083"/>
      </p:ext>
    </p:extLst>
  </p:cSld>
  <p:clrMapOvr>
    <a:masterClrMapping/>
  </p:clrMapOvr>
  <mc:AlternateContent xmlns:mc="http://schemas.openxmlformats.org/markup-compatibility/2006" xmlns:p14="http://schemas.microsoft.com/office/powerpoint/2010/main">
    <mc:Choice Requires="p14">
      <p:transition p14:dur="10" advTm="209000"/>
    </mc:Choice>
    <mc:Fallback xmlns="">
      <p:transition advTm="2090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Real-time dashboards</a:t>
            </a:r>
            <a:r>
              <a:rPr lang="ar-EG" sz="2400" b="1" dirty="0">
                <a:solidFill>
                  <a:srgbClr val="FF0000"/>
                </a:solidFill>
                <a:latin typeface="Tajawal ExtraBold" panose="00000800000000000000" pitchFamily="2" charset="-78"/>
                <a:cs typeface="Tajawal ExtraBold" panose="00000800000000000000" pitchFamily="2" charset="-78"/>
              </a:rPr>
              <a:t> لوحات المعلومات في الوقت الفعلي </a:t>
            </a:r>
            <a:r>
              <a:rPr lang="en-US" sz="2400" b="1" dirty="0">
                <a:solidFill>
                  <a:srgbClr val="FF0000"/>
                </a:solidFill>
                <a:latin typeface="Tajawal ExtraBold" panose="00000800000000000000" pitchFamily="2" charset="-78"/>
                <a:cs typeface="Tajawal ExtraBold" panose="00000800000000000000" pitchFamily="2" charset="-78"/>
              </a:rPr>
              <a:t> are a form of visualization that automatically updates the user's screen with relevant information based on the latest available data.</a:t>
            </a:r>
            <a:r>
              <a:rPr lang="en-US" sz="2400" b="1" dirty="0">
                <a:solidFill>
                  <a:srgbClr val="2D3956"/>
                </a:solidFill>
                <a:latin typeface="Tajawal ExtraBold" panose="00000800000000000000" pitchFamily="2" charset="-78"/>
                <a:cs typeface="Tajawal ExtraBold" panose="00000800000000000000" pitchFamily="2" charset="-78"/>
              </a:rPr>
              <a:t> In other words, a real-time dashboard is a graphical user interface with a simple display that visualizes performance indicators and essential metrics crucial to specific business processes, functions, and objectives.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live dashboard is a performance tool used to analyze, track, and report on the company’s data in real time with the help of interactive data visualizations.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These real time dashboards are automatically updated and provide the user with instant access to critical data.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253000"/>
    </mc:Choice>
    <mc:Fallback xmlns="">
      <p:transition advTm="25300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a:t>
            </a:r>
            <a:r>
              <a:rPr lang="en-US" sz="2400" b="1" dirty="0">
                <a:solidFill>
                  <a:srgbClr val="FF0000"/>
                </a:solidFill>
                <a:latin typeface="Tajawal ExtraBold" panose="00000800000000000000" pitchFamily="2" charset="-78"/>
                <a:cs typeface="Tajawal ExtraBold" panose="00000800000000000000" pitchFamily="2" charset="-78"/>
              </a:rPr>
              <a:t>key advantages to having good social media management</a:t>
            </a:r>
          </a:p>
          <a:p>
            <a:pPr algn="just"/>
            <a:r>
              <a:rPr lang="en-US" sz="2400" b="1" dirty="0">
                <a:solidFill>
                  <a:srgbClr val="FF0000"/>
                </a:solidFill>
                <a:latin typeface="Tajawal ExtraBold" panose="00000800000000000000" pitchFamily="2" charset="-78"/>
                <a:cs typeface="Tajawal ExtraBold" panose="00000800000000000000" pitchFamily="2" charset="-78"/>
              </a:rPr>
              <a:t>1: Effective platform management saves time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will probably have one or two key platforms you primarily focus on (let’s say, Facebook for advertising and support and Twitter for building brand awareness). Still, you can’t afford to skip the basic hygiene factors on some others (for example, your LinkedIn company page), which means switching costs.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 publish or respond in multiple channels without a cohesive plan, this will create unnecessary costs, loss of focus, and poor follow-through. You can invest in a tool to manage all platforms in one place. This keeps you focused on an actual strategy and reduces switching costs to help you act faster.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26793949"/>
      </p:ext>
    </p:extLst>
  </p:cSld>
  <p:clrMapOvr>
    <a:masterClrMapping/>
  </p:clrMapOvr>
  <mc:AlternateContent xmlns:mc="http://schemas.openxmlformats.org/markup-compatibility/2006" xmlns:p14="http://schemas.microsoft.com/office/powerpoint/2010/main">
    <mc:Choice Requires="p14">
      <p:transition p14:dur="10" advTm="158000"/>
    </mc:Choice>
    <mc:Fallback xmlns="">
      <p:transition advTm="15800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65BBCF4D-FFEC-CBFA-3D60-9277DFFC1ACD}"/>
              </a:ext>
            </a:extLst>
          </p:cNvPr>
          <p:cNvPicPr>
            <a:picLocks noChangeAspect="1"/>
          </p:cNvPicPr>
          <p:nvPr/>
        </p:nvPicPr>
        <p:blipFill>
          <a:blip r:embed="rId9">
            <a:extLst>
              <a:ext uri="{BEBA8EAE-BF5A-486C-A8C5-ECC9F3942E4B}">
                <a14:imgProps xmlns:a14="http://schemas.microsoft.com/office/drawing/2010/main">
                  <a14:imgLayer r:embed="rId10">
                    <a14:imgEffect>
                      <a14:brightnessContrast contrast="40000"/>
                    </a14:imgEffect>
                  </a14:imgLayer>
                </a14:imgProps>
              </a:ext>
            </a:extLst>
          </a:blip>
          <a:stretch>
            <a:fillRect/>
          </a:stretch>
        </p:blipFill>
        <p:spPr>
          <a:xfrm>
            <a:off x="1583507" y="2105176"/>
            <a:ext cx="9824090" cy="2903086"/>
          </a:xfrm>
          <a:prstGeom prst="rect">
            <a:avLst/>
          </a:prstGeom>
        </p:spPr>
      </p:pic>
    </p:spTree>
    <p:extLst>
      <p:ext uri="{BB962C8B-B14F-4D97-AF65-F5344CB8AC3E}">
        <p14:creationId xmlns:p14="http://schemas.microsoft.com/office/powerpoint/2010/main" val="895621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585871"/>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Examples of tools</a:t>
            </a:r>
          </a:p>
          <a:p>
            <a:pPr lvl="1" algn="just"/>
            <a:r>
              <a:rPr lang="en-US" sz="2400" b="1" dirty="0">
                <a:solidFill>
                  <a:srgbClr val="C00000"/>
                </a:solidFill>
                <a:latin typeface="Tajawal ExtraBold" panose="00000800000000000000" pitchFamily="2" charset="-78"/>
                <a:cs typeface="Tajawal ExtraBold" panose="00000800000000000000" pitchFamily="2" charset="-78"/>
              </a:rPr>
              <a:t>10 brand social media monitoring tools (Free &amp; Paid)</a:t>
            </a:r>
          </a:p>
          <a:p>
            <a:pPr lvl="2" algn="just"/>
            <a:r>
              <a:rPr lang="en-US" sz="2400" b="1" dirty="0">
                <a:solidFill>
                  <a:srgbClr val="2D3956"/>
                </a:solidFill>
                <a:latin typeface="Tajawal ExtraBold" panose="00000800000000000000" pitchFamily="2" charset="-78"/>
                <a:cs typeface="Tajawal ExtraBold" panose="00000800000000000000" pitchFamily="2" charset="-78"/>
              </a:rPr>
              <a:t>1. </a:t>
            </a:r>
            <a:r>
              <a:rPr lang="en-US" sz="2400" b="1" dirty="0">
                <a:latin typeface="Tajawal ExtraBold" panose="00000800000000000000" pitchFamily="2" charset="-78"/>
                <a:cs typeface="Tajawal ExtraBold" panose="00000800000000000000" pitchFamily="2" charset="-78"/>
              </a:rPr>
              <a:t>Hootsuite</a:t>
            </a:r>
          </a:p>
          <a:p>
            <a:pPr lvl="2" algn="just"/>
            <a:r>
              <a:rPr lang="en-US" sz="2400" b="1" dirty="0">
                <a:solidFill>
                  <a:srgbClr val="2D3956"/>
                </a:solidFill>
                <a:latin typeface="Tajawal ExtraBold" panose="00000800000000000000" pitchFamily="2" charset="-78"/>
                <a:cs typeface="Tajawal ExtraBold" panose="00000800000000000000" pitchFamily="2" charset="-78"/>
              </a:rPr>
              <a:t>2. </a:t>
            </a:r>
            <a:r>
              <a:rPr lang="en-US" sz="2400" b="1" dirty="0" err="1">
                <a:solidFill>
                  <a:srgbClr val="2D3956"/>
                </a:solidFill>
                <a:latin typeface="Tajawal ExtraBold" panose="00000800000000000000" pitchFamily="2" charset="-78"/>
                <a:cs typeface="Tajawal ExtraBold" panose="00000800000000000000" pitchFamily="2" charset="-78"/>
              </a:rPr>
              <a:t>Nexalogy</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3. </a:t>
            </a:r>
            <a:r>
              <a:rPr lang="en-US" sz="2400" b="1" dirty="0" err="1">
                <a:solidFill>
                  <a:srgbClr val="2D3956"/>
                </a:solidFill>
                <a:latin typeface="Tajawal ExtraBold" panose="00000800000000000000" pitchFamily="2" charset="-78"/>
                <a:cs typeface="Tajawal ExtraBold" panose="00000800000000000000" pitchFamily="2" charset="-78"/>
              </a:rPr>
              <a:t>Mentionlytics</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4. </a:t>
            </a:r>
            <a:r>
              <a:rPr lang="en-US" sz="2400" b="1" dirty="0" err="1">
                <a:solidFill>
                  <a:srgbClr val="2D3956"/>
                </a:solidFill>
                <a:latin typeface="Tajawal ExtraBold" panose="00000800000000000000" pitchFamily="2" charset="-78"/>
                <a:cs typeface="Tajawal ExtraBold" panose="00000800000000000000" pitchFamily="2" charset="-78"/>
              </a:rPr>
              <a:t>Reputology</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5. </a:t>
            </a:r>
            <a:r>
              <a:rPr lang="en-US" sz="2400" b="1" dirty="0" err="1">
                <a:solidFill>
                  <a:srgbClr val="2D3956"/>
                </a:solidFill>
                <a:latin typeface="Tajawal ExtraBold" panose="00000800000000000000" pitchFamily="2" charset="-78"/>
                <a:cs typeface="Tajawal ExtraBold" panose="00000800000000000000" pitchFamily="2" charset="-78"/>
              </a:rPr>
              <a:t>Tweepsmap</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6. Reddit Keyword Monitor Pro</a:t>
            </a:r>
          </a:p>
          <a:p>
            <a:pPr lvl="2" algn="just"/>
            <a:r>
              <a:rPr lang="en-US" sz="2400" b="1" dirty="0">
                <a:solidFill>
                  <a:srgbClr val="2D3956"/>
                </a:solidFill>
                <a:latin typeface="Tajawal ExtraBold" panose="00000800000000000000" pitchFamily="2" charset="-78"/>
                <a:cs typeface="Tajawal ExtraBold" panose="00000800000000000000" pitchFamily="2" charset="-78"/>
              </a:rPr>
              <a:t>7. </a:t>
            </a:r>
            <a:r>
              <a:rPr lang="en-US" sz="2400" b="1" dirty="0" err="1">
                <a:solidFill>
                  <a:srgbClr val="2D3956"/>
                </a:solidFill>
                <a:latin typeface="Tajawal ExtraBold" panose="00000800000000000000" pitchFamily="2" charset="-78"/>
                <a:cs typeface="Tajawal ExtraBold" panose="00000800000000000000" pitchFamily="2" charset="-78"/>
              </a:rPr>
              <a:t>Talkwalker</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8. Sprout Social</a:t>
            </a:r>
          </a:p>
          <a:p>
            <a:pPr lvl="2" algn="just"/>
            <a:r>
              <a:rPr lang="en-US" sz="2400" b="1" dirty="0">
                <a:solidFill>
                  <a:srgbClr val="2D3956"/>
                </a:solidFill>
                <a:latin typeface="Tajawal ExtraBold" panose="00000800000000000000" pitchFamily="2" charset="-78"/>
                <a:cs typeface="Tajawal ExtraBold" panose="00000800000000000000" pitchFamily="2" charset="-78"/>
              </a:rPr>
              <a:t>9. Agora Pulse</a:t>
            </a:r>
          </a:p>
          <a:p>
            <a:pPr lvl="2" algn="just"/>
            <a:r>
              <a:rPr lang="en-US" sz="2400" b="1" dirty="0">
                <a:solidFill>
                  <a:srgbClr val="2D3956"/>
                </a:solidFill>
                <a:latin typeface="Tajawal ExtraBold" panose="00000800000000000000" pitchFamily="2" charset="-78"/>
                <a:cs typeface="Tajawal ExtraBold" panose="00000800000000000000" pitchFamily="2" charset="-78"/>
              </a:rPr>
              <a:t>10. </a:t>
            </a:r>
            <a:r>
              <a:rPr lang="en-US" sz="2400" b="1" dirty="0">
                <a:solidFill>
                  <a:srgbClr val="FF0000"/>
                </a:solidFill>
                <a:latin typeface="Tajawal ExtraBold" panose="00000800000000000000" pitchFamily="2" charset="-78"/>
                <a:cs typeface="Tajawal ExtraBold" panose="00000800000000000000" pitchFamily="2" charset="-78"/>
              </a:rPr>
              <a:t>Crowd Analyzer </a:t>
            </a:r>
            <a:r>
              <a:rPr lang="en-US" sz="2400" b="1" dirty="0">
                <a:solidFill>
                  <a:srgbClr val="2D3956"/>
                </a:solidFill>
                <a:latin typeface="Tajawal ExtraBold" panose="00000800000000000000" pitchFamily="2" charset="-78"/>
                <a:cs typeface="Tajawal ExtraBold" panose="00000800000000000000" pitchFamily="2" charset="-78"/>
              </a:rPr>
              <a:t>(Arabic Media Monitoring Platform)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DBD2498-1185-C2D6-6738-B29F1FC35F65}"/>
              </a:ext>
            </a:extLst>
          </p:cNvPr>
          <p:cNvPicPr>
            <a:picLocks noChangeAspect="1"/>
          </p:cNvPicPr>
          <p:nvPr/>
        </p:nvPicPr>
        <p:blipFill>
          <a:blip r:embed="rId9"/>
          <a:stretch>
            <a:fillRect/>
          </a:stretch>
        </p:blipFill>
        <p:spPr>
          <a:xfrm>
            <a:off x="7649717" y="2490472"/>
            <a:ext cx="3703093" cy="3098506"/>
          </a:xfrm>
          <a:prstGeom prst="rect">
            <a:avLst/>
          </a:prstGeom>
        </p:spPr>
      </p:pic>
    </p:spTree>
    <p:extLst>
      <p:ext uri="{BB962C8B-B14F-4D97-AF65-F5344CB8AC3E}">
        <p14:creationId xmlns:p14="http://schemas.microsoft.com/office/powerpoint/2010/main" val="1436432493"/>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9</a:t>
            </a:r>
          </a:p>
        </p:txBody>
      </p:sp>
    </p:spTree>
    <p:extLst>
      <p:ext uri="{BB962C8B-B14F-4D97-AF65-F5344CB8AC3E}">
        <p14:creationId xmlns:p14="http://schemas.microsoft.com/office/powerpoint/2010/main" val="784450517"/>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One of the most significant problems faced by many businesses engaged in social media is that they have never spent the time to set relevant and realistic social media marketing goals. </a:t>
            </a:r>
            <a:r>
              <a:rPr lang="en-US" sz="2400" b="1" dirty="0">
                <a:solidFill>
                  <a:srgbClr val="2D3956"/>
                </a:solidFill>
                <a:latin typeface="Tajawal ExtraBold" panose="00000800000000000000" pitchFamily="2" charset="-78"/>
                <a:cs typeface="Tajawal ExtraBold" panose="00000800000000000000" pitchFamily="2" charset="-78"/>
              </a:rPr>
              <a:t>They know they need to be on social media, but have no idea why they are there.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Of course, your social media marketing plan needs to fit into your business planning as a whole. Ideally, you will have set strategic goals for how you want your business to progress. Your social media marketing goals should complement your overarching business goals.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80154043"/>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8606"/>
            <a:ext cx="3904482" cy="440120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Suitable Social Media Goals Could include: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Increasing brand awareness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Achieving a set higher quantity of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Improving your ROI</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Driving people to increase in-store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Grow your fan base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diagram of a diagram&#10;&#10;Description automatically generated with medium confidence">
            <a:extLst>
              <a:ext uri="{FF2B5EF4-FFF2-40B4-BE49-F238E27FC236}">
                <a16:creationId xmlns:a16="http://schemas.microsoft.com/office/drawing/2014/main" id="{4203C2FE-8F3D-D25E-94BB-2B1C7BA3468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06192" y="2003348"/>
            <a:ext cx="6685808" cy="3451723"/>
          </a:xfrm>
          <a:prstGeom prst="rect">
            <a:avLst/>
          </a:prstGeom>
        </p:spPr>
      </p:pic>
      <p:sp>
        <p:nvSpPr>
          <p:cNvPr id="6" name="Rectangle 5">
            <a:extLst>
              <a:ext uri="{FF2B5EF4-FFF2-40B4-BE49-F238E27FC236}">
                <a16:creationId xmlns:a16="http://schemas.microsoft.com/office/drawing/2014/main" id="{88B15D34-0817-2373-FC8B-CCBC7BE711F2}"/>
              </a:ext>
            </a:extLst>
          </p:cNvPr>
          <p:cNvSpPr/>
          <p:nvPr/>
        </p:nvSpPr>
        <p:spPr>
          <a:xfrm>
            <a:off x="6365174" y="1585359"/>
            <a:ext cx="4853432" cy="44220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solidFill>
                  <a:srgbClr val="FF0000"/>
                </a:solidFill>
              </a:rPr>
              <a:t>Goals have 5 elements SMART</a:t>
            </a:r>
          </a:p>
        </p:txBody>
      </p:sp>
    </p:spTree>
    <p:extLst>
      <p:ext uri="{BB962C8B-B14F-4D97-AF65-F5344CB8AC3E}">
        <p14:creationId xmlns:p14="http://schemas.microsoft.com/office/powerpoint/2010/main" val="2547943968"/>
      </p:ext>
    </p:extLst>
  </p:cSld>
  <p:clrMapOvr>
    <a:masterClrMapping/>
  </p:clrMapOvr>
  <mc:AlternateContent xmlns:mc="http://schemas.openxmlformats.org/markup-compatibility/2006" xmlns:p14="http://schemas.microsoft.com/office/powerpoint/2010/main">
    <mc:Choice Requires="p14">
      <p:transition p14:dur="10" advTm="211000"/>
    </mc:Choice>
    <mc:Fallback xmlns="">
      <p:transition advTm="21100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Understand Your Social Media Audience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Not all social media audiences are alike. Different types of people use social media in varying ways. If you’re going to meet your goals, you need to be using the same social media networks as your target audience. Similarly, </a:t>
            </a:r>
            <a:r>
              <a:rPr lang="en-US" sz="2400" b="1" dirty="0">
                <a:solidFill>
                  <a:srgbClr val="FF0000"/>
                </a:solidFill>
                <a:latin typeface="Tajawal ExtraBold" panose="00000800000000000000" pitchFamily="2" charset="-78"/>
                <a:cs typeface="Tajawal ExtraBold" panose="00000800000000000000" pitchFamily="2" charset="-78"/>
              </a:rPr>
              <a:t>if you intend to engage in influencer marketing, you need to ensure that you engage influencers whose audience matches your target market.</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46517864"/>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62947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a:t>
            </a:r>
            <a:r>
              <a:rPr lang="en-US" sz="2400" b="1" dirty="0">
                <a:solidFill>
                  <a:srgbClr val="FF0000"/>
                </a:solidFill>
                <a:latin typeface="Tajawal ExtraBold" panose="00000800000000000000" pitchFamily="2" charset="-78"/>
                <a:cs typeface="Tajawal ExtraBold" panose="00000800000000000000" pitchFamily="2" charset="-78"/>
              </a:rPr>
              <a:t>Plan the Types of Content You Intend to Share</a:t>
            </a:r>
            <a:endParaRPr lang="en-US" sz="2200" b="1" dirty="0">
              <a:solidFill>
                <a:srgbClr val="FF0000"/>
              </a:solidFill>
              <a:latin typeface="Tajawal ExtraBold" panose="00000800000000000000" pitchFamily="2" charset="-78"/>
              <a:cs typeface="Tajawal ExtraBold" panose="00000800000000000000" pitchFamily="2" charset="-78"/>
            </a:endParaRPr>
          </a:p>
          <a:p>
            <a:pPr marL="342900" indent="-342900" algn="just">
              <a:lnSpc>
                <a:spcPts val="2400"/>
              </a:lnSpc>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Of course, to be successful on social media, you will need high-quality content to share. One of the biggest mistakes that businesses do is to share excessive promotional material. </a:t>
            </a:r>
            <a:r>
              <a:rPr lang="en-US" sz="2200" b="1" dirty="0">
                <a:solidFill>
                  <a:srgbClr val="2D3956"/>
                </a:solidFill>
                <a:latin typeface="Tajawal ExtraBold" panose="00000800000000000000" pitchFamily="2" charset="-78"/>
                <a:cs typeface="Tajawal ExtraBold" panose="00000800000000000000" pitchFamily="2" charset="-78"/>
              </a:rPr>
              <a:t>Remember, social networks are designed to be social – they were never intended to be a marketplace for you to sell your products.</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Therefore, you need to balance the content you share socially, to be a mixture of informative and entertaining items, with a small percentage of promotional material added in. You will also need to like and share other people’s content.</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most significant reason that most influencers gain that status. They know their audience well and create the perfect content to interest their followers. As a brand, you need to do the same.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47583085"/>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17. Consider Working with Brand Advocates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already have access to keen and eager people who are happy to promote your brand on social media. You can include these brand advocates in your social media marketing strategy. They may not have the same reach as the top influencers in your niche, but some will already have sizeable audiences and solid reputations, and you have the added advantage that they already know and like your product.</a:t>
            </a:r>
          </a:p>
          <a:p>
            <a:pPr marL="342900" indent="-342900" algn="just">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Brand advocacy </a:t>
            </a:r>
            <a:r>
              <a:rPr lang="en-US" sz="2000" b="1" dirty="0">
                <a:solidFill>
                  <a:srgbClr val="2D3956"/>
                </a:solidFill>
                <a:latin typeface="Tajawal ExtraBold" panose="00000800000000000000" pitchFamily="2" charset="-78"/>
                <a:cs typeface="Tajawal ExtraBold" panose="00000800000000000000" pitchFamily="2" charset="-78"/>
              </a:rPr>
              <a:t>simply means that the </a:t>
            </a:r>
            <a:r>
              <a:rPr lang="en-US" sz="2000" b="1" dirty="0">
                <a:solidFill>
                  <a:srgbClr val="FF0000"/>
                </a:solidFill>
                <a:latin typeface="Tajawal ExtraBold" panose="00000800000000000000" pitchFamily="2" charset="-78"/>
                <a:cs typeface="Tajawal ExtraBold" panose="00000800000000000000" pitchFamily="2" charset="-78"/>
              </a:rPr>
              <a:t>people who love your product or services continue to show support for your brand by promoting your organization</a:t>
            </a:r>
            <a:r>
              <a:rPr lang="en-US" sz="2000" b="1" dirty="0">
                <a:solidFill>
                  <a:srgbClr val="2D3956"/>
                </a:solidFill>
                <a:latin typeface="Tajawal ExtraBold" panose="00000800000000000000" pitchFamily="2" charset="-78"/>
                <a:cs typeface="Tajawal ExtraBold" panose="00000800000000000000" pitchFamily="2" charset="-78"/>
              </a:rPr>
              <a:t> organically to new audiences. Your brand advocates can play a significant role in word-of-mouth marketing and drive new business by being enthusiastic fans of what your company does.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advocates can include your executive leadership, company partners, employees, and existing customers.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585358"/>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6" y="2921167"/>
            <a:ext cx="4017217"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10</a:t>
            </a:r>
          </a:p>
        </p:txBody>
      </p:sp>
    </p:spTree>
    <p:extLst>
      <p:ext uri="{BB962C8B-B14F-4D97-AF65-F5344CB8AC3E}">
        <p14:creationId xmlns:p14="http://schemas.microsoft.com/office/powerpoint/2010/main" val="1761595756"/>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60314"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use of social media has increased in the world of communication, with Twitter and Facebook as the most used platforms, and organizations have gained mileage by using it to communicate in a much more effective and fast way with their customers about their businesses as well as responding to queries and questions. </a:t>
            </a:r>
          </a:p>
          <a:p>
            <a:pPr marL="342900"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However, in as much as the emergence of social media has brought in the advantage of fast, effective communication, it has also given room for the fast spread of negative. An organization depends on its reputation, it is a pertinent aspect </a:t>
            </a:r>
            <a:r>
              <a:rPr lang="ar-EG" sz="2200" b="1" dirty="0">
                <a:solidFill>
                  <a:srgbClr val="FF0000"/>
                </a:solidFill>
                <a:latin typeface="Tajawal ExtraBold" panose="00000800000000000000" pitchFamily="2" charset="-78"/>
                <a:cs typeface="Tajawal ExtraBold" panose="00000800000000000000" pitchFamily="2" charset="-78"/>
              </a:rPr>
              <a:t>الجانب ذو الصلة </a:t>
            </a:r>
            <a:r>
              <a:rPr lang="en-US" sz="2200" b="1" dirty="0">
                <a:solidFill>
                  <a:srgbClr val="FF0000"/>
                </a:solidFill>
                <a:latin typeface="Tajawal ExtraBold" panose="00000800000000000000" pitchFamily="2" charset="-78"/>
                <a:cs typeface="Tajawal ExtraBold" panose="00000800000000000000" pitchFamily="2" charset="-78"/>
              </a:rPr>
              <a:t>that directly translates to its financial achievement, and with the emergence of social media, crisis might arise and spread faster than it can ever do on any other traditional forms of communication.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7831981"/>
      </p:ext>
    </p:extLst>
  </p:cSld>
  <p:clrMapOvr>
    <a:masterClrMapping/>
  </p:clrMapOvr>
  <mc:AlternateContent xmlns:mc="http://schemas.openxmlformats.org/markup-compatibility/2006" xmlns:p14="http://schemas.microsoft.com/office/powerpoint/2010/main">
    <mc:Choice Requires="p14">
      <p:transition p14:dur="10" advTm="172000"/>
    </mc:Choice>
    <mc:Fallback xmlns="">
      <p:transition advTm="17200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60314"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Therefore, the success of any organization is highly dependent on what it says or the effort it makes after a crisis strike.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 this reason, crisis management helps the companies in being able to address issues that threaten its reputation.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has been suggested that it is paramount for organizations to understand fully how to manage different kinds of crisis via social media.</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Wang (2015) observes that social media has been utilized for public relations since its advent in 2004, and this has had an influence on both individuals and the society.</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92224525"/>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607692"/>
            <a:ext cx="10016962"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Organizations communicate in two directions: internally to staff and externally to clients, customers, shareholders, stakeholders, the media. </a:t>
            </a:r>
          </a:p>
          <a:p>
            <a:pPr marL="342900" indent="-342900" algn="just">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Faulty internal communications can lead to mistakes, discouraged and unhappy staff, employees leaving the company.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Poor external communications can damage image and sales. It really is that simple. Any overall management strategy needs a communications plan or the whole operation might fail.</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communications audit analyzes an organization’s practices to reveal how effective they are—throughout a whole company or in specified parts of the organization. It can pinpoint problem areas such as frequent misunderstandings, information blocks, information lacks, information duplication, misrepresentation. An audit could be part of a periodic health check, but it is especially helpful at a time of change: a merger or acquisition, launch of a new product or service, entry into new markets, for example.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3085841"/>
      </p:ext>
    </p:extLst>
  </p:cSld>
  <p:clrMapOvr>
    <a:masterClrMapping/>
  </p:clrMapOvr>
  <mc:AlternateContent xmlns:mc="http://schemas.openxmlformats.org/markup-compatibility/2006" xmlns:p14="http://schemas.microsoft.com/office/powerpoint/2010/main">
    <mc:Choice Requires="p14">
      <p:transition p14:dur="10" advTm="173000"/>
    </mc:Choice>
    <mc:Fallback xmlns="">
      <p:transition advTm="17300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10016963" cy="4293483"/>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This is due to at least two characteristics of influencer communication: </a:t>
            </a:r>
          </a:p>
          <a:p>
            <a:pPr algn="just"/>
            <a:r>
              <a:rPr lang="en-US" sz="2100" b="1" dirty="0">
                <a:solidFill>
                  <a:srgbClr val="FF0000"/>
                </a:solidFill>
                <a:latin typeface="Tajawal ExtraBold" panose="00000800000000000000" pitchFamily="2" charset="-78"/>
                <a:cs typeface="Tajawal ExtraBold" panose="00000800000000000000" pitchFamily="2" charset="-78"/>
              </a:rPr>
              <a:t>First</a:t>
            </a:r>
            <a:r>
              <a:rPr lang="en-US" sz="2100" b="1" dirty="0">
                <a:solidFill>
                  <a:srgbClr val="2D3956"/>
                </a:solidFill>
                <a:latin typeface="Tajawal ExtraBold" panose="00000800000000000000" pitchFamily="2" charset="-78"/>
                <a:cs typeface="Tajawal ExtraBold" panose="00000800000000000000" pitchFamily="2" charset="-78"/>
              </a:rPr>
              <a:t>, many influencers strive to monetize their status as micro-celebrities. </a:t>
            </a:r>
          </a:p>
          <a:p>
            <a:pPr algn="just"/>
            <a:r>
              <a:rPr lang="en-US" sz="2100" b="1" dirty="0">
                <a:solidFill>
                  <a:srgbClr val="FF0000"/>
                </a:solidFill>
                <a:latin typeface="Tajawal ExtraBold" panose="00000800000000000000" pitchFamily="2" charset="-78"/>
                <a:cs typeface="Tajawal ExtraBold" panose="00000800000000000000" pitchFamily="2" charset="-78"/>
              </a:rPr>
              <a:t>Second</a:t>
            </a:r>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FF0000"/>
                </a:solidFill>
                <a:latin typeface="Tajawal ExtraBold" panose="00000800000000000000" pitchFamily="2" charset="-78"/>
                <a:cs typeface="Tajawal ExtraBold" panose="00000800000000000000" pitchFamily="2" charset="-78"/>
              </a:rPr>
              <a:t>influencers combine functions that different actors have fulfilled previously, e.g. creative agencies, advertising media, journalistic media, testimonial givers, and opinion leaders</a:t>
            </a:r>
            <a:r>
              <a:rPr lang="en-US" sz="2100" b="1" dirty="0">
                <a:solidFill>
                  <a:srgbClr val="2D3956"/>
                </a:solidFill>
                <a:latin typeface="Tajawal ExtraBold" panose="00000800000000000000" pitchFamily="2" charset="-78"/>
                <a:cs typeface="Tajawal ExtraBold" panose="00000800000000000000" pitchFamily="2" charset="-78"/>
              </a:rPr>
              <a:t>. This intermingling of functions in just one actor implies that routine procedures that are tailored to mono-functional actors may fall short. </a:t>
            </a:r>
          </a:p>
          <a:p>
            <a:pPr marL="342900" indent="-342900" algn="just">
              <a:buFont typeface="Wingdings" panose="05000000000000000000" pitchFamily="2" charset="2"/>
              <a:buChar char="q"/>
            </a:pPr>
            <a:r>
              <a:rPr lang="en-US" sz="2100" b="1" dirty="0">
                <a:solidFill>
                  <a:srgbClr val="0070C0"/>
                </a:solidFill>
                <a:latin typeface="Tajawal ExtraBold" panose="00000800000000000000" pitchFamily="2" charset="-78"/>
                <a:cs typeface="Tajawal ExtraBold" panose="00000800000000000000" pitchFamily="2" charset="-78"/>
              </a:rPr>
              <a:t>For example</a:t>
            </a:r>
            <a:r>
              <a:rPr lang="en-US" sz="2100" b="1" dirty="0">
                <a:solidFill>
                  <a:srgbClr val="2D3956"/>
                </a:solidFill>
                <a:latin typeface="Tajawal ExtraBold" panose="00000800000000000000" pitchFamily="2" charset="-78"/>
                <a:cs typeface="Tajawal ExtraBold" panose="00000800000000000000" pitchFamily="2" charset="-78"/>
              </a:rPr>
              <a:t>, organizations have to approach travel influencers differently than travel journalists.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Due to these two characteristics, organizations’ communication departments and their agencies are confronted with the task of adapting their routines to influencer communication or even developing new routines.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9742471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432838"/>
            <a:ext cx="9795481" cy="4632037"/>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Relationships &amp; Preparation</a:t>
            </a:r>
          </a:p>
          <a:p>
            <a:pPr algn="ctr"/>
            <a:r>
              <a:rPr lang="en-US" sz="2100" b="1" dirty="0">
                <a:solidFill>
                  <a:srgbClr val="C00000"/>
                </a:solidFill>
                <a:latin typeface="Tajawal ExtraBold" panose="00000800000000000000" pitchFamily="2" charset="-78"/>
                <a:cs typeface="Tajawal ExtraBold" panose="00000800000000000000" pitchFamily="2" charset="-78"/>
              </a:rPr>
              <a:t>Good media relations begin </a:t>
            </a:r>
          </a:p>
          <a:p>
            <a:pPr algn="ctr"/>
            <a:r>
              <a:rPr lang="en-US" sz="2100" b="1" dirty="0">
                <a:solidFill>
                  <a:srgbClr val="C00000"/>
                </a:solidFill>
                <a:latin typeface="Tajawal ExtraBold" panose="00000800000000000000" pitchFamily="2" charset="-78"/>
                <a:cs typeface="Tajawal ExtraBold" panose="00000800000000000000" pitchFamily="2" charset="-78"/>
              </a:rPr>
              <a:t>long before you are contacted.</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Draft and implement a media policy.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Educate employees on the policy.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Identify and train a lead spokesperson.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Establish relationships with reporters.</a:t>
            </a:r>
          </a:p>
          <a:p>
            <a:pPr marL="342900" indent="-342900" algn="just">
              <a:buFont typeface="Wingdings" panose="05000000000000000000" pitchFamily="2" charset="2"/>
              <a:buChar char="q"/>
            </a:pPr>
            <a:r>
              <a:rPr lang="en-US" sz="2100" b="1" dirty="0">
                <a:solidFill>
                  <a:srgbClr val="FF0000"/>
                </a:solidFill>
                <a:latin typeface="Tajawal ExtraBold" panose="00000800000000000000" pitchFamily="2" charset="-78"/>
                <a:cs typeface="Tajawal ExtraBold" panose="00000800000000000000" pitchFamily="2" charset="-78"/>
              </a:rPr>
              <a:t>Know your Target  Audiences.</a:t>
            </a:r>
          </a:p>
          <a:p>
            <a:pPr marL="342900" indent="-342900" algn="just">
              <a:buFont typeface="Wingdings" panose="05000000000000000000" pitchFamily="2" charset="2"/>
              <a:buChar char="q"/>
            </a:pPr>
            <a:r>
              <a:rPr lang="en-US" sz="2100" b="1" dirty="0">
                <a:solidFill>
                  <a:srgbClr val="FF0000"/>
                </a:solidFill>
                <a:latin typeface="Tajawal ExtraBold" panose="00000800000000000000" pitchFamily="2" charset="-78"/>
                <a:cs typeface="Tajawal ExtraBold" panose="00000800000000000000" pitchFamily="2" charset="-78"/>
              </a:rPr>
              <a:t>Develop and know your Key and Secondary Messages.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Anticipate and prepare for questions.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Answer questions with your messages.</a:t>
            </a:r>
          </a:p>
          <a:p>
            <a:pPr algn="ctr"/>
            <a:r>
              <a:rPr lang="en-US" sz="2100" b="1" dirty="0">
                <a:solidFill>
                  <a:srgbClr val="C00000"/>
                </a:solidFill>
                <a:latin typeface="Tajawal ExtraBold" panose="00000800000000000000" pitchFamily="2" charset="-78"/>
                <a:cs typeface="Tajawal ExtraBold" panose="00000800000000000000" pitchFamily="2" charset="-78"/>
              </a:rPr>
              <a:t>No comment is usually no good.</a:t>
            </a:r>
          </a:p>
          <a:p>
            <a:pPr algn="ctr"/>
            <a:r>
              <a:rPr lang="en-US" sz="2100" b="1" dirty="0">
                <a:solidFill>
                  <a:srgbClr val="C00000"/>
                </a:solidFill>
                <a:latin typeface="Tajawal ExtraBold" panose="00000800000000000000" pitchFamily="2" charset="-78"/>
                <a:cs typeface="Tajawal ExtraBold" panose="00000800000000000000" pitchFamily="2" charset="-78"/>
              </a:rPr>
              <a:t>If you hide from the media, most people </a:t>
            </a:r>
          </a:p>
          <a:p>
            <a:pPr algn="ctr"/>
            <a:r>
              <a:rPr lang="en-US" sz="2100" b="1" dirty="0">
                <a:solidFill>
                  <a:srgbClr val="C00000"/>
                </a:solidFill>
                <a:latin typeface="Tajawal ExtraBold" panose="00000800000000000000" pitchFamily="2" charset="-78"/>
                <a:cs typeface="Tajawal ExtraBold" panose="00000800000000000000" pitchFamily="2" charset="-78"/>
              </a:rPr>
              <a:t>will suspect that you have something to hide.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26992520"/>
      </p:ext>
    </p:extLst>
  </p:cSld>
  <p:clrMapOvr>
    <a:masterClrMapping/>
  </p:clrMapOvr>
  <mc:AlternateContent xmlns:mc="http://schemas.openxmlformats.org/markup-compatibility/2006" xmlns:p14="http://schemas.microsoft.com/office/powerpoint/2010/main">
    <mc:Choice Requires="p14">
      <p:transition p14:dur="10" advTm="203000"/>
    </mc:Choice>
    <mc:Fallback xmlns="">
      <p:transition advTm="203000"/>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201150"/>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endParaRPr lang="en-US" sz="2100" b="1" dirty="0">
              <a:solidFill>
                <a:srgbClr val="2D3956"/>
              </a:solidFill>
              <a:latin typeface="Tajawal ExtraBold" panose="00000800000000000000" pitchFamily="2" charset="-78"/>
              <a:cs typeface="Tajawal ExtraBold" panose="00000800000000000000" pitchFamily="2" charset="-78"/>
            </a:endParaRPr>
          </a:p>
          <a:p>
            <a:pPr algn="ct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C00000"/>
                </a:solidFill>
                <a:latin typeface="Tajawal ExtraBold" panose="00000800000000000000" pitchFamily="2" charset="-78"/>
                <a:cs typeface="Tajawal ExtraBold" panose="00000800000000000000" pitchFamily="2" charset="-78"/>
              </a:rPr>
              <a:t>What you say will have an effect on each target audience. </a:t>
            </a:r>
          </a:p>
          <a:p>
            <a:pPr algn="just"/>
            <a:r>
              <a:rPr lang="en-US" sz="2400" b="1" dirty="0">
                <a:solidFill>
                  <a:srgbClr val="C00000"/>
                </a:solidFill>
                <a:latin typeface="Tajawal ExtraBold" panose="00000800000000000000" pitchFamily="2" charset="-78"/>
                <a:cs typeface="Tajawal ExtraBold" panose="00000800000000000000" pitchFamily="2" charset="-78"/>
              </a:rPr>
              <a:t>So, what do you say? </a:t>
            </a:r>
          </a:p>
          <a:p>
            <a:pPr lvl="1" algn="just"/>
            <a:r>
              <a:rPr lang="en-US" sz="2200" b="1" dirty="0">
                <a:solidFill>
                  <a:srgbClr val="0070C0"/>
                </a:solidFill>
                <a:latin typeface="Tajawal ExtraBold" panose="00000800000000000000" pitchFamily="2" charset="-78"/>
                <a:cs typeface="Tajawal ExtraBold" panose="00000800000000000000" pitchFamily="2" charset="-78"/>
              </a:rPr>
              <a:t>Key Messages</a:t>
            </a:r>
          </a:p>
          <a:p>
            <a:pPr marL="800100" lvl="1"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The Key Message is applicable to any audience.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Key Message should register an immediate impression.</a:t>
            </a:r>
          </a:p>
          <a:p>
            <a:pPr lvl="1" algn="just"/>
            <a:r>
              <a:rPr lang="en-US" sz="2200" b="1" dirty="0">
                <a:solidFill>
                  <a:srgbClr val="0070C0"/>
                </a:solidFill>
                <a:latin typeface="Tajawal ExtraBold" panose="00000800000000000000" pitchFamily="2" charset="-78"/>
                <a:cs typeface="Tajawal ExtraBold" panose="00000800000000000000" pitchFamily="2" charset="-78"/>
              </a:rPr>
              <a:t>Secondary Messages</a:t>
            </a:r>
          </a:p>
          <a:p>
            <a:pPr marL="800100" lvl="1"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Secondary Messages are customized for specific audiences.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Develop your messages before you talk with a reporter.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Rehearse and repeat them during the interview, no matter the question.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25304234"/>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76914"/>
            <a:ext cx="9794643"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2. Communicate, communicate, communicate. </a:t>
            </a:r>
          </a:p>
          <a:p>
            <a:pPr algn="just"/>
            <a:r>
              <a:rPr lang="en-US" sz="2200" b="1" dirty="0">
                <a:solidFill>
                  <a:srgbClr val="FF0000"/>
                </a:solidFill>
                <a:latin typeface="Tajawal ExtraBold" panose="00000800000000000000" pitchFamily="2" charset="-78"/>
                <a:cs typeface="Tajawal ExtraBold" panose="00000800000000000000" pitchFamily="2" charset="-78"/>
              </a:rPr>
              <a:t>The first rule of crisis management is to communicate.</a:t>
            </a:r>
            <a:r>
              <a:rPr lang="en-US" sz="2200" b="1" dirty="0">
                <a:solidFill>
                  <a:srgbClr val="2D3956"/>
                </a:solidFill>
                <a:latin typeface="Tajawal ExtraBold" panose="00000800000000000000" pitchFamily="2" charset="-78"/>
                <a:cs typeface="Tajawal ExtraBold" panose="00000800000000000000" pitchFamily="2" charset="-78"/>
              </a:rPr>
              <a:t> Early hours are critical and they set the tone for the duration of the crisis. The media’s first questions are likely to be simple and predictable:</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What</a:t>
            </a:r>
            <a:r>
              <a:rPr lang="en-US" sz="2200" b="1" dirty="0">
                <a:solidFill>
                  <a:srgbClr val="2D3956"/>
                </a:solidFill>
                <a:latin typeface="Tajawal ExtraBold" panose="00000800000000000000" pitchFamily="2" charset="-78"/>
                <a:cs typeface="Tajawal ExtraBold" panose="00000800000000000000" pitchFamily="2" charset="-78"/>
              </a:rPr>
              <a:t> happened? What are you doing about it?</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Why</a:t>
            </a:r>
            <a:r>
              <a:rPr lang="en-US" sz="2200" b="1" dirty="0">
                <a:solidFill>
                  <a:srgbClr val="2D3956"/>
                </a:solidFill>
                <a:latin typeface="Tajawal ExtraBold" panose="00000800000000000000" pitchFamily="2" charset="-78"/>
                <a:cs typeface="Tajawal ExtraBold" panose="00000800000000000000" pitchFamily="2" charset="-78"/>
              </a:rPr>
              <a:t> happened? Were there warning signs?</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Where?</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When</a:t>
            </a:r>
            <a:r>
              <a:rPr lang="en-US" sz="2200" b="1" dirty="0">
                <a:solidFill>
                  <a:srgbClr val="2D3956"/>
                </a:solidFill>
                <a:latin typeface="Tajawal ExtraBold" panose="00000800000000000000" pitchFamily="2" charset="-78"/>
                <a:cs typeface="Tajawal ExtraBold" panose="00000800000000000000" pitchFamily="2" charset="-78"/>
              </a:rPr>
              <a:t> did you know of the problem?</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Who</a:t>
            </a:r>
            <a:r>
              <a:rPr lang="en-US" sz="2200" b="1" dirty="0">
                <a:solidFill>
                  <a:srgbClr val="2D3956"/>
                </a:solidFill>
                <a:latin typeface="Tajawal ExtraBold" panose="00000800000000000000" pitchFamily="2" charset="-78"/>
                <a:cs typeface="Tajawal ExtraBold" panose="00000800000000000000" pitchFamily="2" charset="-78"/>
              </a:rPr>
              <a:t>’s to blame?</a:t>
            </a:r>
          </a:p>
          <a:p>
            <a:pPr marL="2292350" lvl="7" indent="-296863" algn="just"/>
            <a:r>
              <a:rPr lang="en-US" sz="2200" b="1" dirty="0">
                <a:solidFill>
                  <a:srgbClr val="FF0000"/>
                </a:solidFill>
                <a:latin typeface="Tajawal ExtraBold" panose="00000800000000000000" pitchFamily="2" charset="-78"/>
                <a:cs typeface="Tajawal ExtraBold" panose="00000800000000000000" pitchFamily="2" charset="-78"/>
              </a:rPr>
              <a:t>    How</a:t>
            </a:r>
            <a:r>
              <a:rPr lang="en-US" sz="2200" b="1" dirty="0">
                <a:solidFill>
                  <a:srgbClr val="2D3956"/>
                </a:solidFill>
                <a:latin typeface="Tajawal ExtraBold" panose="00000800000000000000" pitchFamily="2" charset="-78"/>
                <a:cs typeface="Tajawal ExtraBold" panose="00000800000000000000" pitchFamily="2" charset="-78"/>
              </a:rPr>
              <a:t> will life or property be protected or compensated?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4E4E3BCC-DB39-BE7A-CC06-4907C5F4D985}"/>
              </a:ext>
            </a:extLst>
          </p:cNvPr>
          <p:cNvSpPr/>
          <p:nvPr/>
        </p:nvSpPr>
        <p:spPr>
          <a:xfrm>
            <a:off x="1691913" y="3502079"/>
            <a:ext cx="1805667" cy="79530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800" b="1" dirty="0">
                <a:solidFill>
                  <a:srgbClr val="FF0000"/>
                </a:solidFill>
              </a:rPr>
              <a:t>5 </a:t>
            </a:r>
            <a:r>
              <a:rPr lang="en-US" sz="2800" b="1" dirty="0" err="1">
                <a:solidFill>
                  <a:srgbClr val="FF0000"/>
                </a:solidFill>
              </a:rPr>
              <a:t>Ws</a:t>
            </a:r>
            <a:r>
              <a:rPr lang="en-US" sz="2800" b="1" dirty="0">
                <a:solidFill>
                  <a:srgbClr val="FF0000"/>
                </a:solidFill>
              </a:rPr>
              <a:t> &amp; H?</a:t>
            </a:r>
          </a:p>
        </p:txBody>
      </p:sp>
    </p:spTree>
    <p:extLst>
      <p:ext uri="{BB962C8B-B14F-4D97-AF65-F5344CB8AC3E}">
        <p14:creationId xmlns:p14="http://schemas.microsoft.com/office/powerpoint/2010/main" val="3925792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2650671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2685</TotalTime>
  <Words>6639</Words>
  <Application>Microsoft Office PowerPoint</Application>
  <PresentationFormat>Widescreen</PresentationFormat>
  <Paragraphs>516</Paragraphs>
  <Slides>72</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72</vt:i4>
      </vt:variant>
    </vt:vector>
  </HeadingPairs>
  <TitlesOfParts>
    <vt:vector size="80" baseType="lpstr">
      <vt:lpstr>Arial</vt:lpstr>
      <vt:lpstr>Calibri</vt:lpstr>
      <vt:lpstr>Calibri Light</vt:lpstr>
      <vt:lpstr>Tajawal ExtraBold</vt:lpstr>
      <vt:lpstr>Tajawal Medium</vt:lpstr>
      <vt:lpstr>Times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82</cp:revision>
  <dcterms:created xsi:type="dcterms:W3CDTF">2023-04-29T09:08:23Z</dcterms:created>
  <dcterms:modified xsi:type="dcterms:W3CDTF">2023-08-31T17:36:16Z</dcterms:modified>
</cp:coreProperties>
</file>