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2"/>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4624" r:id="rId48"/>
    <p:sldId id="566" r:id="rId49"/>
    <p:sldId id="4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4624"/>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32867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162560"/>
            <a:ext cx="412271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07308" y="4431491"/>
            <a:ext cx="5573486" cy="195887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39608" y="2171833"/>
            <a:ext cx="9781272" cy="3539430"/>
          </a:xfrm>
          <a:prstGeom prst="rect">
            <a:avLst/>
          </a:prstGeom>
          <a:noFill/>
        </p:spPr>
        <p:txBody>
          <a:bodyPr wrap="square" rtlCol="0">
            <a:spAutoFit/>
          </a:bodyPr>
          <a:lstStyle/>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00B0F0"/>
                </a:solidFill>
              </a:rPr>
              <a:t>T</a:t>
            </a:r>
            <a:r>
              <a:rPr lang="en-US" altLang="en-US" sz="3200" b="1" dirty="0">
                <a:solidFill>
                  <a:srgbClr val="00B0F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84480" y="1467803"/>
            <a:ext cx="11308080" cy="4114800"/>
          </a:xfrm>
        </p:spPr>
        <p:txBody>
          <a:bodyPr>
            <a:noAutofit/>
          </a:bodyPr>
          <a:lstStyle/>
          <a:p>
            <a:pPr algn="just"/>
            <a:r>
              <a:rPr lang="en-US" altLang="en-US" sz="3000" b="1" dirty="0">
                <a:solidFill>
                  <a:srgbClr val="C00000"/>
                </a:solidFill>
              </a:rPr>
              <a:t>Example,</a:t>
            </a:r>
          </a:p>
          <a:p>
            <a:pPr algn="just"/>
            <a:r>
              <a:rPr lang="en-US" altLang="en-US" b="1" dirty="0">
                <a:solidFill>
                  <a:srgbClr val="00B0F0"/>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rgbClr val="00B0F0"/>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59256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06960" y="1666846"/>
            <a:ext cx="11334800" cy="4114800"/>
          </a:xfrm>
        </p:spPr>
        <p:txBody>
          <a:bodyPr>
            <a:noAutofit/>
          </a:bodyPr>
          <a:lstStyle/>
          <a:p>
            <a:pPr algn="just"/>
            <a:r>
              <a:rPr lang="en-US" altLang="en-US" sz="3200" b="1" dirty="0">
                <a:solidFill>
                  <a:srgbClr val="00B0F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164336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23520" y="1467803"/>
            <a:ext cx="1135888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00B0F0"/>
                </a:solidFill>
              </a:rPr>
              <a:t>Amazon</a:t>
            </a:r>
            <a:r>
              <a:rPr lang="en-US" b="1" dirty="0">
                <a:solidFill>
                  <a:srgbClr val="C00000"/>
                </a:solidFill>
              </a:rPr>
              <a:t> </a:t>
            </a:r>
            <a:r>
              <a:rPr lang="en-US" dirty="0"/>
              <a:t>relies on package carriers and the postal system to deliver customer orders from centralized warehouses. </a:t>
            </a:r>
          </a:p>
          <a:p>
            <a:pPr algn="just"/>
            <a:r>
              <a:rPr lang="en-US" b="1" dirty="0">
                <a:solidFill>
                  <a:srgbClr val="00B0F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1582400" y="1155862"/>
            <a:ext cx="1595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345440" y="1708040"/>
            <a:ext cx="11084560" cy="4114800"/>
          </a:xfrm>
        </p:spPr>
        <p:txBody>
          <a:bodyPr vert="horz" lIns="92075" tIns="46038" rIns="92075" bIns="46038" rtlCol="0">
            <a:normAutofit/>
          </a:bodyPr>
          <a:lstStyle/>
          <a:p>
            <a:pPr algn="just"/>
            <a:r>
              <a:rPr lang="en-US" b="1" dirty="0">
                <a:solidFill>
                  <a:srgbClr val="00B0F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541760" y="1175240"/>
            <a:ext cx="1828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274320" y="1577454"/>
            <a:ext cx="11287760" cy="4114800"/>
          </a:xfrm>
        </p:spPr>
        <p:txBody>
          <a:bodyPr vert="horz" lIns="92075" tIns="46038" rIns="92075" bIns="46038" rtlCol="0">
            <a:noAutofit/>
          </a:bodyPr>
          <a:lstStyle/>
          <a:p>
            <a:pPr algn="just" eaLnBrk="1" hangingPunct="1"/>
            <a:r>
              <a:rPr lang="en-US" altLang="en-US" b="1" dirty="0">
                <a:solidFill>
                  <a:srgbClr val="00B0F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1562080" y="1155862"/>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114930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551920" y="1074810"/>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B0F0"/>
                </a:solidFill>
              </a:rPr>
              <a:t>Direct Shipping with Milk Runs</a:t>
            </a:r>
            <a:endParaRPr lang="en-US" sz="3200" b="1" dirty="0">
              <a:solidFill>
                <a:srgbClr val="00B0F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294641" y="1578775"/>
            <a:ext cx="1101471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1353800" y="1155862"/>
            <a:ext cx="1955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B0F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B0F0"/>
                </a:solidFill>
              </a:rPr>
              <a:t>All Shipments via Intermediate Distribution</a:t>
            </a:r>
            <a:br>
              <a:rPr lang="en-US" sz="3200" b="1" dirty="0">
                <a:solidFill>
                  <a:srgbClr val="00B0F0"/>
                </a:solidFill>
              </a:rPr>
            </a:br>
            <a:r>
              <a:rPr lang="en-US" sz="3200" b="1" dirty="0">
                <a:solidFill>
                  <a:srgbClr val="00B0F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B0F0"/>
                </a:solidFill>
              </a:rPr>
              <a:t>All Shipments via Intermediate Distribution</a:t>
            </a:r>
            <a:br>
              <a:rPr lang="en-US" sz="3000" b="1" dirty="0">
                <a:solidFill>
                  <a:srgbClr val="00B0F0"/>
                </a:solidFill>
              </a:rPr>
            </a:br>
            <a:r>
              <a:rPr lang="en-US" sz="3000" b="1" dirty="0">
                <a:solidFill>
                  <a:srgbClr val="00B0F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B0F0"/>
                </a:solidFill>
              </a:rPr>
              <a:t>All Shipments via Intermediate Transit Point </a:t>
            </a:r>
            <a:br>
              <a:rPr lang="en-US" sz="3000" b="1" dirty="0">
                <a:solidFill>
                  <a:srgbClr val="00B0F0"/>
                </a:solidFill>
              </a:rPr>
            </a:br>
            <a:r>
              <a:rPr lang="en-US" sz="3000" b="1" dirty="0">
                <a:solidFill>
                  <a:srgbClr val="00B0F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00B0F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B0F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00B0F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B0F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B0F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839409801"/>
              </p:ext>
            </p:extLst>
          </p:nvPr>
        </p:nvGraphicFramePr>
        <p:xfrm>
          <a:off x="335280" y="1574020"/>
          <a:ext cx="10515600" cy="4522177"/>
        </p:xfrm>
        <a:graphic>
          <a:graphicData uri="http://schemas.openxmlformats.org/drawingml/2006/table">
            <a:tbl>
              <a:tblPr/>
              <a:tblGrid>
                <a:gridCol w="2693811">
                  <a:extLst>
                    <a:ext uri="{9D8B030D-6E8A-4147-A177-3AD203B41FA5}">
                      <a16:colId xmlns:a16="http://schemas.microsoft.com/office/drawing/2014/main" val="20000"/>
                    </a:ext>
                  </a:extLst>
                </a:gridCol>
                <a:gridCol w="4316589">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B0F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B0F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B0F0"/>
                </a:solidFill>
              </a:rPr>
              <a:t>Trade-offs in Transportation Design</a:t>
            </a:r>
          </a:p>
        </p:txBody>
      </p:sp>
      <p:sp>
        <p:nvSpPr>
          <p:cNvPr id="41987" name="Rectangle 1027"/>
          <p:cNvSpPr>
            <a:spLocks noGrp="1" noChangeArrowheads="1"/>
          </p:cNvSpPr>
          <p:nvPr>
            <p:ph type="body" idx="1"/>
          </p:nvPr>
        </p:nvSpPr>
        <p:spPr>
          <a:xfrm>
            <a:off x="294640" y="1453791"/>
            <a:ext cx="10982960"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00B0F0"/>
                </a:solidFill>
              </a:rPr>
              <a:t>Amazon’s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1353800" y="1155862"/>
            <a:ext cx="2037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B0F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B0F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B0F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B0F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B0F0"/>
                </a:solidFill>
              </a:rPr>
              <a:t>Tradeoffs When </a:t>
            </a:r>
            <a:br>
              <a:rPr lang="en-US" sz="3000" b="1" dirty="0">
                <a:solidFill>
                  <a:srgbClr val="00B0F0"/>
                </a:solidFill>
              </a:rPr>
            </a:br>
            <a:r>
              <a:rPr lang="en-US" sz="3000" b="1" dirty="0">
                <a:solidFill>
                  <a:srgbClr val="00B0F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rgbClr val="00B0F0"/>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00B0F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00B0F0"/>
                </a:solidFill>
              </a:rPr>
              <a:t>Option B</a:t>
            </a:r>
            <a:r>
              <a:rPr lang="en-US" altLang="en-US" sz="2600" i="1" dirty="0">
                <a:solidFill>
                  <a:srgbClr val="00B0F0"/>
                </a:solidFill>
              </a:rPr>
              <a:t>.</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B0F0"/>
                </a:solidFill>
              </a:rPr>
              <a:t>Tradeoffs When </a:t>
            </a:r>
            <a:br>
              <a:rPr lang="en-US" sz="3200" b="1" dirty="0">
                <a:solidFill>
                  <a:srgbClr val="00B0F0"/>
                </a:solidFill>
              </a:rPr>
            </a:br>
            <a:r>
              <a:rPr lang="en-US" sz="3200" b="1" dirty="0">
                <a:solidFill>
                  <a:srgbClr val="00B0F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386080" y="1538712"/>
            <a:ext cx="10424161"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B0F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B0F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B0F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B0F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B0F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00B0F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B0F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00B0F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00B0F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851091" y="155643"/>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467360" y="1550796"/>
            <a:ext cx="10397089"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00B0F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7588-3385-288F-A004-AE73B7F0B73E}"/>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CF3A1EDE-193D-13A5-AD13-FAEECB833775}"/>
              </a:ext>
            </a:extLst>
          </p:cNvPr>
          <p:cNvSpPr>
            <a:spLocks noGrp="1" noChangeArrowheads="1"/>
          </p:cNvSpPr>
          <p:nvPr>
            <p:ph type="title"/>
          </p:nvPr>
        </p:nvSpPr>
        <p:spPr>
          <a:xfrm>
            <a:off x="2623251" y="123122"/>
            <a:ext cx="8305800" cy="869432"/>
          </a:xfrm>
        </p:spPr>
        <p:txBody>
          <a:bodyPr rtlCol="0">
            <a:normAutofit fontScale="90000"/>
          </a:bodyPr>
          <a:lstStyle/>
          <a:p>
            <a:pPr lvl="0" algn="ctr"/>
            <a:r>
              <a:rPr lang="en-US" sz="3200" b="1" dirty="0">
                <a:solidFill>
                  <a:srgbClr val="00B0F0"/>
                </a:solidFill>
                <a:ea typeface="Times New Roman"/>
                <a:sym typeface="Times New Roman"/>
              </a:rPr>
              <a:t>Application of Artificial Intelligence on Transportation</a:t>
            </a:r>
          </a:p>
        </p:txBody>
      </p:sp>
      <p:sp>
        <p:nvSpPr>
          <p:cNvPr id="60419" name="Rectangle 3">
            <a:extLst>
              <a:ext uri="{FF2B5EF4-FFF2-40B4-BE49-F238E27FC236}">
                <a16:creationId xmlns:a16="http://schemas.microsoft.com/office/drawing/2014/main" id="{E92E9503-E381-E6E4-5CEF-30E7C8126511}"/>
              </a:ext>
            </a:extLst>
          </p:cNvPr>
          <p:cNvSpPr>
            <a:spLocks noGrp="1" noChangeArrowheads="1"/>
          </p:cNvSpPr>
          <p:nvPr>
            <p:ph type="body" idx="1"/>
          </p:nvPr>
        </p:nvSpPr>
        <p:spPr>
          <a:xfrm>
            <a:off x="133656" y="1258149"/>
            <a:ext cx="11662401" cy="4724400"/>
          </a:xfrm>
        </p:spPr>
        <p:txBody>
          <a:bodyPr>
            <a:noAutofit/>
          </a:bodyPr>
          <a:lstStyle/>
          <a:p>
            <a:r>
              <a:rPr lang="en-US" sz="2700" b="1" dirty="0"/>
              <a:t>Artificial Intelligence (AI) </a:t>
            </a:r>
            <a:r>
              <a:rPr lang="en-US" sz="2700" dirty="0"/>
              <a:t>is transforming the transportation industry by enhancing efficiency, safety, and decision-making. Key applications include:</a:t>
            </a:r>
          </a:p>
          <a:p>
            <a:r>
              <a:rPr lang="en-US" sz="2700" b="1" dirty="0">
                <a:solidFill>
                  <a:srgbClr val="00B0F0"/>
                </a:solidFill>
              </a:rPr>
              <a:t>Autonomous Vehicles</a:t>
            </a:r>
            <a:r>
              <a:rPr lang="en-US" sz="2700" b="1" dirty="0"/>
              <a:t>:</a:t>
            </a:r>
            <a:r>
              <a:rPr lang="en-US" sz="2700" dirty="0"/>
              <a:t> AI enables self-driving cars, trucks, and drones to navigate, detect obstacles, and make real-time decisions.</a:t>
            </a:r>
          </a:p>
          <a:p>
            <a:r>
              <a:rPr lang="en-US" sz="2700" b="1" dirty="0">
                <a:solidFill>
                  <a:srgbClr val="00B0F0"/>
                </a:solidFill>
              </a:rPr>
              <a:t>Traffic Management</a:t>
            </a:r>
            <a:r>
              <a:rPr lang="en-US" sz="2700" b="1" dirty="0"/>
              <a:t>:</a:t>
            </a:r>
            <a:r>
              <a:rPr lang="en-US" sz="2700" dirty="0"/>
              <a:t> AI analyzes traffic data to optimize signals, reduce congestion, and predict traffic patterns.</a:t>
            </a:r>
          </a:p>
          <a:p>
            <a:r>
              <a:rPr lang="en-US" sz="2700" b="1" dirty="0">
                <a:solidFill>
                  <a:srgbClr val="00B0F0"/>
                </a:solidFill>
              </a:rPr>
              <a:t>Predictive Maintenance</a:t>
            </a:r>
            <a:r>
              <a:rPr lang="en-US" sz="2700" b="1" dirty="0"/>
              <a:t>:</a:t>
            </a:r>
            <a:r>
              <a:rPr lang="en-US" sz="2700" dirty="0"/>
              <a:t> AI systems monitor vehicle health and predict failures before they occur, reducing downtime and costs.</a:t>
            </a:r>
          </a:p>
          <a:p>
            <a:r>
              <a:rPr lang="en-US" sz="2700" b="1" dirty="0">
                <a:solidFill>
                  <a:srgbClr val="00B0F0"/>
                </a:solidFill>
              </a:rPr>
              <a:t>Fleet Management</a:t>
            </a:r>
            <a:r>
              <a:rPr lang="en-US" sz="2700" b="1" dirty="0"/>
              <a:t>:</a:t>
            </a:r>
            <a:r>
              <a:rPr lang="en-US" sz="2700" dirty="0"/>
              <a:t> AI helps logistics companies optimize routes, schedules, and fuel usage for maximum efficiency.</a:t>
            </a:r>
          </a:p>
          <a:p>
            <a:r>
              <a:rPr lang="en-US" sz="2700" b="1" dirty="0">
                <a:solidFill>
                  <a:srgbClr val="00B0F0"/>
                </a:solidFill>
              </a:rPr>
              <a:t>Public Transportation</a:t>
            </a:r>
            <a:r>
              <a:rPr lang="en-US" sz="2700" b="1" dirty="0"/>
              <a:t>:</a:t>
            </a:r>
            <a:r>
              <a:rPr lang="en-US" sz="2700" dirty="0"/>
              <a:t> AI improves scheduling, demand forecasting, and service reliability for buses and trains.</a:t>
            </a:r>
          </a:p>
        </p:txBody>
      </p:sp>
      <p:sp>
        <p:nvSpPr>
          <p:cNvPr id="6" name="TextBox 5">
            <a:extLst>
              <a:ext uri="{FF2B5EF4-FFF2-40B4-BE49-F238E27FC236}">
                <a16:creationId xmlns:a16="http://schemas.microsoft.com/office/drawing/2014/main" id="{6E9847BA-B512-FA85-17E9-27CEA765D9F2}"/>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a:extLst>
              <a:ext uri="{FF2B5EF4-FFF2-40B4-BE49-F238E27FC236}">
                <a16:creationId xmlns:a16="http://schemas.microsoft.com/office/drawing/2014/main" id="{76393923-C255-17D9-52B8-C735FA081F7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46</a:t>
            </a:fld>
            <a:endParaRPr lang="en-US" dirty="0"/>
          </a:p>
        </p:txBody>
      </p:sp>
      <p:sp>
        <p:nvSpPr>
          <p:cNvPr id="3" name="Rectangle: Rounded Corners 2">
            <a:extLst>
              <a:ext uri="{FF2B5EF4-FFF2-40B4-BE49-F238E27FC236}">
                <a16:creationId xmlns:a16="http://schemas.microsoft.com/office/drawing/2014/main" id="{23A29840-F845-FB3C-C680-7C6A741D0AEC}"/>
              </a:ext>
            </a:extLst>
          </p:cNvPr>
          <p:cNvSpPr/>
          <p:nvPr/>
        </p:nvSpPr>
        <p:spPr>
          <a:xfrm>
            <a:off x="11796057" y="1145996"/>
            <a:ext cx="135098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B79F99-DC22-705D-5D84-49694BF106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1424368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2896524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9059D7-2E8D-4B37-A440-E8D00AF5936D}"/>
</file>

<file path=customXml/itemProps2.xml><?xml version="1.0" encoding="utf-8"?>
<ds:datastoreItem xmlns:ds="http://schemas.openxmlformats.org/officeDocument/2006/customXml" ds:itemID="{7E0961C0-33A4-4FDD-A4A3-25707A9FEBAD}"/>
</file>

<file path=customXml/itemProps3.xml><?xml version="1.0" encoding="utf-8"?>
<ds:datastoreItem xmlns:ds="http://schemas.openxmlformats.org/officeDocument/2006/customXml" ds:itemID="{558B3DE6-9AF7-4C1F-AD9A-6D6675FEA0FA}"/>
</file>

<file path=docProps/app.xml><?xml version="1.0" encoding="utf-8"?>
<Properties xmlns="http://schemas.openxmlformats.org/officeDocument/2006/extended-properties" xmlns:vt="http://schemas.openxmlformats.org/officeDocument/2006/docPropsVTypes">
  <TotalTime>9118</TotalTime>
  <Words>3986</Words>
  <Application>Microsoft Office PowerPoint</Application>
  <PresentationFormat>Widescreen</PresentationFormat>
  <Paragraphs>653</Paragraphs>
  <Slides>49</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49</vt:i4>
      </vt:variant>
    </vt:vector>
  </HeadingPairs>
  <TitlesOfParts>
    <vt:vector size="57"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Application of Artificial Intelligence on Transportation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196</cp:revision>
  <dcterms:created xsi:type="dcterms:W3CDTF">2023-04-29T09:08:23Z</dcterms:created>
  <dcterms:modified xsi:type="dcterms:W3CDTF">2025-07-25T16:13:45Z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