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512" r:id="rId5"/>
    <p:sldId id="505" r:id="rId6"/>
    <p:sldId id="600" r:id="rId7"/>
    <p:sldId id="666" r:id="rId8"/>
    <p:sldId id="670" r:id="rId9"/>
    <p:sldId id="671" r:id="rId10"/>
    <p:sldId id="672" r:id="rId11"/>
    <p:sldId id="669" r:id="rId12"/>
    <p:sldId id="673" r:id="rId13"/>
    <p:sldId id="611" r:id="rId14"/>
    <p:sldId id="659" r:id="rId15"/>
    <p:sldId id="633" r:id="rId16"/>
    <p:sldId id="651" r:id="rId17"/>
    <p:sldId id="634" r:id="rId18"/>
    <p:sldId id="652" r:id="rId19"/>
    <p:sldId id="635" r:id="rId20"/>
    <p:sldId id="653" r:id="rId21"/>
    <p:sldId id="639" r:id="rId22"/>
    <p:sldId id="637" r:id="rId23"/>
    <p:sldId id="654" r:id="rId24"/>
    <p:sldId id="638" r:id="rId25"/>
    <p:sldId id="655" r:id="rId26"/>
    <p:sldId id="640" r:id="rId27"/>
    <p:sldId id="657" r:id="rId28"/>
    <p:sldId id="642" r:id="rId29"/>
    <p:sldId id="656" r:id="rId30"/>
    <p:sldId id="660" r:id="rId31"/>
    <p:sldId id="661" r:id="rId32"/>
    <p:sldId id="662" r:id="rId33"/>
    <p:sldId id="663" r:id="rId34"/>
    <p:sldId id="664" r:id="rId35"/>
    <p:sldId id="608" r:id="rId36"/>
    <p:sldId id="609" r:id="rId37"/>
    <p:sldId id="613" r:id="rId38"/>
    <p:sldId id="604" r:id="rId39"/>
    <p:sldId id="616" r:id="rId40"/>
    <p:sldId id="603" r:id="rId41"/>
    <p:sldId id="665" r:id="rId42"/>
    <p:sldId id="612" r:id="rId43"/>
    <p:sldId id="647" r:id="rId44"/>
    <p:sldId id="658" r:id="rId45"/>
    <p:sldId id="650" r:id="rId46"/>
    <p:sldId id="5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05"/>
            <p14:sldId id="600"/>
            <p14:sldId id="666"/>
            <p14:sldId id="670"/>
            <p14:sldId id="671"/>
            <p14:sldId id="672"/>
            <p14:sldId id="669"/>
            <p14:sldId id="673"/>
            <p14:sldId id="611"/>
            <p14:sldId id="659"/>
            <p14:sldId id="633"/>
            <p14:sldId id="651"/>
            <p14:sldId id="634"/>
            <p14:sldId id="652"/>
            <p14:sldId id="635"/>
            <p14:sldId id="653"/>
            <p14:sldId id="639"/>
            <p14:sldId id="637"/>
            <p14:sldId id="654"/>
            <p14:sldId id="638"/>
            <p14:sldId id="655"/>
            <p14:sldId id="640"/>
            <p14:sldId id="657"/>
            <p14:sldId id="642"/>
            <p14:sldId id="656"/>
            <p14:sldId id="660"/>
            <p14:sldId id="661"/>
            <p14:sldId id="662"/>
            <p14:sldId id="663"/>
            <p14:sldId id="664"/>
            <p14:sldId id="608"/>
            <p14:sldId id="609"/>
            <p14:sldId id="613"/>
            <p14:sldId id="604"/>
            <p14:sldId id="616"/>
            <p14:sldId id="603"/>
            <p14:sldId id="665"/>
            <p14:sldId id="612"/>
            <p14:sldId id="647"/>
            <p14:sldId id="658"/>
            <p14:sldId id="650"/>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74"/>
    <p:restoredTop sz="93741" autoAdjust="0"/>
  </p:normalViewPr>
  <p:slideViewPr>
    <p:cSldViewPr snapToGrid="0">
      <p:cViewPr varScale="1">
        <p:scale>
          <a:sx n="89" d="100"/>
          <a:sy n="89" d="100"/>
        </p:scale>
        <p:origin x="168" y="6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AA15CB-7299-6744-ACC7-F7C53FA65E05}" type="doc">
      <dgm:prSet loTypeId="urn:microsoft.com/office/officeart/2005/8/layout/radial6" loCatId="" qsTypeId="urn:microsoft.com/office/officeart/2005/8/quickstyle/simple3" qsCatId="simple" csTypeId="urn:microsoft.com/office/officeart/2005/8/colors/accent1_2" csCatId="accent1" phldr="1"/>
      <dgm:spPr/>
      <dgm:t>
        <a:bodyPr/>
        <a:lstStyle/>
        <a:p>
          <a:endParaRPr lang="en-US"/>
        </a:p>
      </dgm:t>
    </dgm:pt>
    <dgm:pt modelId="{F7439CF1-2799-BC41-B7B7-CB4ECD0CBC9E}">
      <dgm:prSet phldrT="[Text]"/>
      <dgm:spPr/>
      <dgm:t>
        <a:bodyPr/>
        <a:lstStyle/>
        <a:p>
          <a:pPr rtl="1">
            <a:lnSpc>
              <a:spcPct val="150000"/>
            </a:lnSpc>
          </a:pPr>
          <a:r>
            <a:rPr lang="ar-EG" b="1" dirty="0">
              <a:latin typeface="Alexandria" pitchFamily="2" charset="-78"/>
              <a:cs typeface="Alexandria" pitchFamily="2" charset="-78"/>
            </a:rPr>
            <a:t>دعم الاقتصاد الوطني</a:t>
          </a:r>
          <a:endParaRPr lang="en-US" b="1" dirty="0">
            <a:latin typeface="Alexandria" pitchFamily="2" charset="-78"/>
            <a:cs typeface="Alexandria" pitchFamily="2" charset="-78"/>
          </a:endParaRPr>
        </a:p>
      </dgm:t>
    </dgm:pt>
    <dgm:pt modelId="{C55A2A5E-D20E-CE4C-B2C3-BB4F4270A083}" type="parTrans" cxnId="{F199FD52-F3DF-D14A-BC77-9BB44B1EDCD9}">
      <dgm:prSet/>
      <dgm:spPr/>
      <dgm:t>
        <a:bodyPr/>
        <a:lstStyle/>
        <a:p>
          <a:pPr>
            <a:lnSpc>
              <a:spcPct val="150000"/>
            </a:lnSpc>
          </a:pPr>
          <a:endParaRPr lang="en-US" b="1">
            <a:latin typeface="Alexandria" pitchFamily="2" charset="-78"/>
            <a:cs typeface="Alexandria" pitchFamily="2" charset="-78"/>
          </a:endParaRPr>
        </a:p>
      </dgm:t>
    </dgm:pt>
    <dgm:pt modelId="{CE3B5699-8118-F843-864F-0076C1B29FCF}" type="sibTrans" cxnId="{F199FD52-F3DF-D14A-BC77-9BB44B1EDCD9}">
      <dgm:prSet/>
      <dgm:spPr/>
      <dgm:t>
        <a:bodyPr/>
        <a:lstStyle/>
        <a:p>
          <a:pPr>
            <a:lnSpc>
              <a:spcPct val="150000"/>
            </a:lnSpc>
          </a:pPr>
          <a:endParaRPr lang="en-US" b="1">
            <a:latin typeface="Alexandria" pitchFamily="2" charset="-78"/>
            <a:cs typeface="Alexandria" pitchFamily="2" charset="-78"/>
          </a:endParaRPr>
        </a:p>
      </dgm:t>
    </dgm:pt>
    <dgm:pt modelId="{F7B9BF07-2FBD-1A46-BCD3-EEB0E303C298}">
      <dgm:prSet phldrT="[Text]"/>
      <dgm:spPr/>
      <dgm:t>
        <a:bodyPr/>
        <a:lstStyle/>
        <a:p>
          <a:pPr rtl="1">
            <a:lnSpc>
              <a:spcPct val="150000"/>
            </a:lnSpc>
          </a:pPr>
          <a:r>
            <a:rPr lang="ar-EG" b="1" dirty="0">
              <a:latin typeface="Alexandria" pitchFamily="2" charset="-78"/>
              <a:cs typeface="Alexandria" pitchFamily="2" charset="-78"/>
            </a:rPr>
            <a:t>زيادة الناتج المحلي الإجمالي</a:t>
          </a:r>
          <a:endParaRPr lang="en-US" b="1" dirty="0">
            <a:latin typeface="Alexandria" pitchFamily="2" charset="-78"/>
            <a:cs typeface="Alexandria" pitchFamily="2" charset="-78"/>
          </a:endParaRPr>
        </a:p>
      </dgm:t>
    </dgm:pt>
    <dgm:pt modelId="{A6227ACA-1A8A-424B-8011-622FB74505AE}" type="parTrans" cxnId="{BB39979F-3B74-3D4A-A247-A2F3FDB1F0A4}">
      <dgm:prSet/>
      <dgm:spPr/>
      <dgm:t>
        <a:bodyPr/>
        <a:lstStyle/>
        <a:p>
          <a:pPr>
            <a:lnSpc>
              <a:spcPct val="150000"/>
            </a:lnSpc>
          </a:pPr>
          <a:endParaRPr lang="en-US" b="1">
            <a:latin typeface="Alexandria" pitchFamily="2" charset="-78"/>
            <a:cs typeface="Alexandria" pitchFamily="2" charset="-78"/>
          </a:endParaRPr>
        </a:p>
      </dgm:t>
    </dgm:pt>
    <dgm:pt modelId="{1367C1A1-540E-3A4E-98CD-9F3353A505E6}" type="sibTrans" cxnId="{BB39979F-3B74-3D4A-A247-A2F3FDB1F0A4}">
      <dgm:prSet/>
      <dgm:spPr/>
      <dgm:t>
        <a:bodyPr/>
        <a:lstStyle/>
        <a:p>
          <a:pPr>
            <a:lnSpc>
              <a:spcPct val="150000"/>
            </a:lnSpc>
          </a:pPr>
          <a:endParaRPr lang="en-US" b="1">
            <a:latin typeface="Alexandria" pitchFamily="2" charset="-78"/>
            <a:cs typeface="Alexandria" pitchFamily="2" charset="-78"/>
          </a:endParaRPr>
        </a:p>
      </dgm:t>
    </dgm:pt>
    <dgm:pt modelId="{CAF5CCF8-1FC9-1D4C-BEEC-BF4625A974B3}">
      <dgm:prSet phldrT="[Text]"/>
      <dgm:spPr/>
      <dgm:t>
        <a:bodyPr/>
        <a:lstStyle/>
        <a:p>
          <a:pPr rtl="1">
            <a:lnSpc>
              <a:spcPct val="150000"/>
            </a:lnSpc>
          </a:pPr>
          <a:r>
            <a:rPr lang="ar-EG" b="1" dirty="0">
              <a:latin typeface="Alexandria" pitchFamily="2" charset="-78"/>
              <a:cs typeface="Alexandria" pitchFamily="2" charset="-78"/>
            </a:rPr>
            <a:t>تقليل الاعتماد على الاستيراد</a:t>
          </a:r>
          <a:endParaRPr lang="en-US" b="1" dirty="0">
            <a:latin typeface="Alexandria" pitchFamily="2" charset="-78"/>
            <a:cs typeface="Alexandria" pitchFamily="2" charset="-78"/>
          </a:endParaRPr>
        </a:p>
      </dgm:t>
    </dgm:pt>
    <dgm:pt modelId="{ABF65360-4882-5E43-A9B6-CD7AFA62A00D}" type="parTrans" cxnId="{9EABB326-1E31-E74C-8C7F-B190064B70F2}">
      <dgm:prSet/>
      <dgm:spPr/>
      <dgm:t>
        <a:bodyPr/>
        <a:lstStyle/>
        <a:p>
          <a:pPr>
            <a:lnSpc>
              <a:spcPct val="150000"/>
            </a:lnSpc>
          </a:pPr>
          <a:endParaRPr lang="en-US" b="1">
            <a:latin typeface="Alexandria" pitchFamily="2" charset="-78"/>
            <a:cs typeface="Alexandria" pitchFamily="2" charset="-78"/>
          </a:endParaRPr>
        </a:p>
      </dgm:t>
    </dgm:pt>
    <dgm:pt modelId="{0672F27D-65DD-C940-A907-89FF75D7976D}" type="sibTrans" cxnId="{9EABB326-1E31-E74C-8C7F-B190064B70F2}">
      <dgm:prSet/>
      <dgm:spPr/>
      <dgm:t>
        <a:bodyPr/>
        <a:lstStyle/>
        <a:p>
          <a:pPr>
            <a:lnSpc>
              <a:spcPct val="150000"/>
            </a:lnSpc>
          </a:pPr>
          <a:endParaRPr lang="en-US" b="1">
            <a:latin typeface="Alexandria" pitchFamily="2" charset="-78"/>
            <a:cs typeface="Alexandria" pitchFamily="2" charset="-78"/>
          </a:endParaRPr>
        </a:p>
      </dgm:t>
    </dgm:pt>
    <dgm:pt modelId="{89385F80-1C3F-9044-A3F8-694176CA9157}">
      <dgm:prSet phldrT="[Text]"/>
      <dgm:spPr/>
      <dgm:t>
        <a:bodyPr/>
        <a:lstStyle/>
        <a:p>
          <a:pPr rtl="1">
            <a:lnSpc>
              <a:spcPct val="150000"/>
            </a:lnSpc>
          </a:pPr>
          <a:r>
            <a:rPr lang="ar-EG" b="1" dirty="0">
              <a:latin typeface="Alexandria" pitchFamily="2" charset="-78"/>
              <a:cs typeface="Alexandria" pitchFamily="2" charset="-78"/>
            </a:rPr>
            <a:t>تنشيط الاستثمار المحلي</a:t>
          </a:r>
          <a:endParaRPr lang="en-US" b="1" dirty="0">
            <a:latin typeface="Alexandria" pitchFamily="2" charset="-78"/>
            <a:cs typeface="Alexandria" pitchFamily="2" charset="-78"/>
          </a:endParaRPr>
        </a:p>
      </dgm:t>
    </dgm:pt>
    <dgm:pt modelId="{109EE36E-00B9-524B-A025-85FCEB4C98E2}" type="parTrans" cxnId="{699F8BAE-49C0-5C4A-86D4-96104FBAA592}">
      <dgm:prSet/>
      <dgm:spPr/>
      <dgm:t>
        <a:bodyPr/>
        <a:lstStyle/>
        <a:p>
          <a:pPr>
            <a:lnSpc>
              <a:spcPct val="150000"/>
            </a:lnSpc>
          </a:pPr>
          <a:endParaRPr lang="en-US" b="1">
            <a:latin typeface="Alexandria" pitchFamily="2" charset="-78"/>
            <a:cs typeface="Alexandria" pitchFamily="2" charset="-78"/>
          </a:endParaRPr>
        </a:p>
      </dgm:t>
    </dgm:pt>
    <dgm:pt modelId="{34F00948-CF13-9C4F-B969-940A92F8B18B}" type="sibTrans" cxnId="{699F8BAE-49C0-5C4A-86D4-96104FBAA592}">
      <dgm:prSet/>
      <dgm:spPr/>
      <dgm:t>
        <a:bodyPr/>
        <a:lstStyle/>
        <a:p>
          <a:pPr>
            <a:lnSpc>
              <a:spcPct val="150000"/>
            </a:lnSpc>
          </a:pPr>
          <a:endParaRPr lang="en-US" b="1">
            <a:latin typeface="Alexandria" pitchFamily="2" charset="-78"/>
            <a:cs typeface="Alexandria" pitchFamily="2" charset="-78"/>
          </a:endParaRPr>
        </a:p>
      </dgm:t>
    </dgm:pt>
    <dgm:pt modelId="{7A173694-6903-D141-944A-4118FB218F61}">
      <dgm:prSet phldrT="[Text]"/>
      <dgm:spPr/>
      <dgm:t>
        <a:bodyPr/>
        <a:lstStyle/>
        <a:p>
          <a:pPr rtl="1">
            <a:lnSpc>
              <a:spcPct val="150000"/>
            </a:lnSpc>
          </a:pPr>
          <a:r>
            <a:rPr lang="ar-EG" b="1" dirty="0">
              <a:latin typeface="Alexandria" pitchFamily="2" charset="-78"/>
              <a:cs typeface="Alexandria" pitchFamily="2" charset="-78"/>
            </a:rPr>
            <a:t>خلق فرص عمل</a:t>
          </a:r>
          <a:endParaRPr lang="en-US" b="1" dirty="0">
            <a:latin typeface="Alexandria" pitchFamily="2" charset="-78"/>
            <a:cs typeface="Alexandria" pitchFamily="2" charset="-78"/>
          </a:endParaRPr>
        </a:p>
      </dgm:t>
    </dgm:pt>
    <dgm:pt modelId="{A0F09848-23D1-9C4F-B997-78044D63AC42}" type="parTrans" cxnId="{65447279-088D-E243-9D48-311D55374617}">
      <dgm:prSet/>
      <dgm:spPr/>
      <dgm:t>
        <a:bodyPr/>
        <a:lstStyle/>
        <a:p>
          <a:pPr>
            <a:lnSpc>
              <a:spcPct val="150000"/>
            </a:lnSpc>
          </a:pPr>
          <a:endParaRPr lang="en-US" b="1">
            <a:latin typeface="Alexandria" pitchFamily="2" charset="-78"/>
            <a:cs typeface="Alexandria" pitchFamily="2" charset="-78"/>
          </a:endParaRPr>
        </a:p>
      </dgm:t>
    </dgm:pt>
    <dgm:pt modelId="{FD628064-4246-9F45-A01A-2CDA1991C203}" type="sibTrans" cxnId="{65447279-088D-E243-9D48-311D55374617}">
      <dgm:prSet/>
      <dgm:spPr/>
      <dgm:t>
        <a:bodyPr/>
        <a:lstStyle/>
        <a:p>
          <a:pPr>
            <a:lnSpc>
              <a:spcPct val="150000"/>
            </a:lnSpc>
          </a:pPr>
          <a:endParaRPr lang="en-US" b="1">
            <a:latin typeface="Alexandria" pitchFamily="2" charset="-78"/>
            <a:cs typeface="Alexandria" pitchFamily="2" charset="-78"/>
          </a:endParaRPr>
        </a:p>
      </dgm:t>
    </dgm:pt>
    <dgm:pt modelId="{B9EFBEAC-6427-0B4A-B24D-0FD10DE6C62E}" type="pres">
      <dgm:prSet presAssocID="{11AA15CB-7299-6744-ACC7-F7C53FA65E05}" presName="Name0" presStyleCnt="0">
        <dgm:presLayoutVars>
          <dgm:chMax val="1"/>
          <dgm:dir/>
          <dgm:animLvl val="ctr"/>
          <dgm:resizeHandles val="exact"/>
        </dgm:presLayoutVars>
      </dgm:prSet>
      <dgm:spPr/>
    </dgm:pt>
    <dgm:pt modelId="{697A12F9-A875-AB40-98A4-2D84B3377813}" type="pres">
      <dgm:prSet presAssocID="{F7439CF1-2799-BC41-B7B7-CB4ECD0CBC9E}" presName="centerShape" presStyleLbl="node0" presStyleIdx="0" presStyleCnt="1"/>
      <dgm:spPr/>
    </dgm:pt>
    <dgm:pt modelId="{F1D7C78F-287D-6944-8278-16A985DFC94B}" type="pres">
      <dgm:prSet presAssocID="{F7B9BF07-2FBD-1A46-BCD3-EEB0E303C298}" presName="node" presStyleLbl="node1" presStyleIdx="0" presStyleCnt="4">
        <dgm:presLayoutVars>
          <dgm:bulletEnabled val="1"/>
        </dgm:presLayoutVars>
      </dgm:prSet>
      <dgm:spPr/>
    </dgm:pt>
    <dgm:pt modelId="{A8544BC6-2C9E-E44C-984A-D10708DBB7A3}" type="pres">
      <dgm:prSet presAssocID="{F7B9BF07-2FBD-1A46-BCD3-EEB0E303C298}" presName="dummy" presStyleCnt="0"/>
      <dgm:spPr/>
    </dgm:pt>
    <dgm:pt modelId="{339C8B42-5A61-2B48-8D85-09FABC2074FF}" type="pres">
      <dgm:prSet presAssocID="{1367C1A1-540E-3A4E-98CD-9F3353A505E6}" presName="sibTrans" presStyleLbl="sibTrans2D1" presStyleIdx="0" presStyleCnt="4"/>
      <dgm:spPr/>
    </dgm:pt>
    <dgm:pt modelId="{444FB557-F846-5F44-AC9E-45D327F89AFE}" type="pres">
      <dgm:prSet presAssocID="{CAF5CCF8-1FC9-1D4C-BEEC-BF4625A974B3}" presName="node" presStyleLbl="node1" presStyleIdx="1" presStyleCnt="4">
        <dgm:presLayoutVars>
          <dgm:bulletEnabled val="1"/>
        </dgm:presLayoutVars>
      </dgm:prSet>
      <dgm:spPr/>
    </dgm:pt>
    <dgm:pt modelId="{DFEF273D-ADD1-7346-96E4-0D058C56FADB}" type="pres">
      <dgm:prSet presAssocID="{CAF5CCF8-1FC9-1D4C-BEEC-BF4625A974B3}" presName="dummy" presStyleCnt="0"/>
      <dgm:spPr/>
    </dgm:pt>
    <dgm:pt modelId="{738190A5-ABC9-A34D-B5C9-EA27F5E947CC}" type="pres">
      <dgm:prSet presAssocID="{0672F27D-65DD-C940-A907-89FF75D7976D}" presName="sibTrans" presStyleLbl="sibTrans2D1" presStyleIdx="1" presStyleCnt="4"/>
      <dgm:spPr/>
    </dgm:pt>
    <dgm:pt modelId="{986B336E-49FC-7C4F-B143-669D27C38821}" type="pres">
      <dgm:prSet presAssocID="{89385F80-1C3F-9044-A3F8-694176CA9157}" presName="node" presStyleLbl="node1" presStyleIdx="2" presStyleCnt="4">
        <dgm:presLayoutVars>
          <dgm:bulletEnabled val="1"/>
        </dgm:presLayoutVars>
      </dgm:prSet>
      <dgm:spPr/>
    </dgm:pt>
    <dgm:pt modelId="{8E6B85F5-C5AC-9B48-9FC7-8C64EECCB83C}" type="pres">
      <dgm:prSet presAssocID="{89385F80-1C3F-9044-A3F8-694176CA9157}" presName="dummy" presStyleCnt="0"/>
      <dgm:spPr/>
    </dgm:pt>
    <dgm:pt modelId="{C47FE417-6B47-3344-9732-12D253ADDCE4}" type="pres">
      <dgm:prSet presAssocID="{34F00948-CF13-9C4F-B969-940A92F8B18B}" presName="sibTrans" presStyleLbl="sibTrans2D1" presStyleIdx="2" presStyleCnt="4"/>
      <dgm:spPr/>
    </dgm:pt>
    <dgm:pt modelId="{570A60F8-812D-B34A-BC8D-C178784B5B82}" type="pres">
      <dgm:prSet presAssocID="{7A173694-6903-D141-944A-4118FB218F61}" presName="node" presStyleLbl="node1" presStyleIdx="3" presStyleCnt="4">
        <dgm:presLayoutVars>
          <dgm:bulletEnabled val="1"/>
        </dgm:presLayoutVars>
      </dgm:prSet>
      <dgm:spPr/>
    </dgm:pt>
    <dgm:pt modelId="{ED82D2E5-8621-6746-8CC3-D3B91C2834B5}" type="pres">
      <dgm:prSet presAssocID="{7A173694-6903-D141-944A-4118FB218F61}" presName="dummy" presStyleCnt="0"/>
      <dgm:spPr/>
    </dgm:pt>
    <dgm:pt modelId="{1FC0D9AF-1A06-9345-9F98-54EEF299757F}" type="pres">
      <dgm:prSet presAssocID="{FD628064-4246-9F45-A01A-2CDA1991C203}" presName="sibTrans" presStyleLbl="sibTrans2D1" presStyleIdx="3" presStyleCnt="4"/>
      <dgm:spPr/>
    </dgm:pt>
  </dgm:ptLst>
  <dgm:cxnLst>
    <dgm:cxn modelId="{0FED3126-C75D-8948-B961-11FBFD24FC1B}" type="presOf" srcId="{7A173694-6903-D141-944A-4118FB218F61}" destId="{570A60F8-812D-B34A-BC8D-C178784B5B82}" srcOrd="0" destOrd="0" presId="urn:microsoft.com/office/officeart/2005/8/layout/radial6"/>
    <dgm:cxn modelId="{9EABB326-1E31-E74C-8C7F-B190064B70F2}" srcId="{F7439CF1-2799-BC41-B7B7-CB4ECD0CBC9E}" destId="{CAF5CCF8-1FC9-1D4C-BEEC-BF4625A974B3}" srcOrd="1" destOrd="0" parTransId="{ABF65360-4882-5E43-A9B6-CD7AFA62A00D}" sibTransId="{0672F27D-65DD-C940-A907-89FF75D7976D}"/>
    <dgm:cxn modelId="{CBE1A93A-5175-E84A-80D8-E425C9D31F80}" type="presOf" srcId="{FD628064-4246-9F45-A01A-2CDA1991C203}" destId="{1FC0D9AF-1A06-9345-9F98-54EEF299757F}" srcOrd="0" destOrd="0" presId="urn:microsoft.com/office/officeart/2005/8/layout/radial6"/>
    <dgm:cxn modelId="{E0D1E43C-A964-3F42-AA06-B466D19DA06C}" type="presOf" srcId="{F7B9BF07-2FBD-1A46-BCD3-EEB0E303C298}" destId="{F1D7C78F-287D-6944-8278-16A985DFC94B}" srcOrd="0" destOrd="0" presId="urn:microsoft.com/office/officeart/2005/8/layout/radial6"/>
    <dgm:cxn modelId="{F199FD52-F3DF-D14A-BC77-9BB44B1EDCD9}" srcId="{11AA15CB-7299-6744-ACC7-F7C53FA65E05}" destId="{F7439CF1-2799-BC41-B7B7-CB4ECD0CBC9E}" srcOrd="0" destOrd="0" parTransId="{C55A2A5E-D20E-CE4C-B2C3-BB4F4270A083}" sibTransId="{CE3B5699-8118-F843-864F-0076C1B29FCF}"/>
    <dgm:cxn modelId="{E5CA3879-60D5-2C48-96D9-A29E45729DDC}" type="presOf" srcId="{CAF5CCF8-1FC9-1D4C-BEEC-BF4625A974B3}" destId="{444FB557-F846-5F44-AC9E-45D327F89AFE}" srcOrd="0" destOrd="0" presId="urn:microsoft.com/office/officeart/2005/8/layout/radial6"/>
    <dgm:cxn modelId="{65447279-088D-E243-9D48-311D55374617}" srcId="{F7439CF1-2799-BC41-B7B7-CB4ECD0CBC9E}" destId="{7A173694-6903-D141-944A-4118FB218F61}" srcOrd="3" destOrd="0" parTransId="{A0F09848-23D1-9C4F-B997-78044D63AC42}" sibTransId="{FD628064-4246-9F45-A01A-2CDA1991C203}"/>
    <dgm:cxn modelId="{A2294282-BB87-E346-BF75-9EF9EB408AC7}" type="presOf" srcId="{11AA15CB-7299-6744-ACC7-F7C53FA65E05}" destId="{B9EFBEAC-6427-0B4A-B24D-0FD10DE6C62E}" srcOrd="0" destOrd="0" presId="urn:microsoft.com/office/officeart/2005/8/layout/radial6"/>
    <dgm:cxn modelId="{97A36982-BEC7-404A-8160-C5BBAF78394E}" type="presOf" srcId="{1367C1A1-540E-3A4E-98CD-9F3353A505E6}" destId="{339C8B42-5A61-2B48-8D85-09FABC2074FF}" srcOrd="0" destOrd="0" presId="urn:microsoft.com/office/officeart/2005/8/layout/radial6"/>
    <dgm:cxn modelId="{1A591A94-7DBE-3144-8BBF-7516A064CCC4}" type="presOf" srcId="{89385F80-1C3F-9044-A3F8-694176CA9157}" destId="{986B336E-49FC-7C4F-B143-669D27C38821}" srcOrd="0" destOrd="0" presId="urn:microsoft.com/office/officeart/2005/8/layout/radial6"/>
    <dgm:cxn modelId="{3FCA0A9B-C12F-6949-B959-0BECFD123910}" type="presOf" srcId="{0672F27D-65DD-C940-A907-89FF75D7976D}" destId="{738190A5-ABC9-A34D-B5C9-EA27F5E947CC}" srcOrd="0" destOrd="0" presId="urn:microsoft.com/office/officeart/2005/8/layout/radial6"/>
    <dgm:cxn modelId="{BB39979F-3B74-3D4A-A247-A2F3FDB1F0A4}" srcId="{F7439CF1-2799-BC41-B7B7-CB4ECD0CBC9E}" destId="{F7B9BF07-2FBD-1A46-BCD3-EEB0E303C298}" srcOrd="0" destOrd="0" parTransId="{A6227ACA-1A8A-424B-8011-622FB74505AE}" sibTransId="{1367C1A1-540E-3A4E-98CD-9F3353A505E6}"/>
    <dgm:cxn modelId="{699F8BAE-49C0-5C4A-86D4-96104FBAA592}" srcId="{F7439CF1-2799-BC41-B7B7-CB4ECD0CBC9E}" destId="{89385F80-1C3F-9044-A3F8-694176CA9157}" srcOrd="2" destOrd="0" parTransId="{109EE36E-00B9-524B-A025-85FCEB4C98E2}" sibTransId="{34F00948-CF13-9C4F-B969-940A92F8B18B}"/>
    <dgm:cxn modelId="{B14061C8-4C3B-F64C-A7EF-9BFB4B34CAD8}" type="presOf" srcId="{F7439CF1-2799-BC41-B7B7-CB4ECD0CBC9E}" destId="{697A12F9-A875-AB40-98A4-2D84B3377813}" srcOrd="0" destOrd="0" presId="urn:microsoft.com/office/officeart/2005/8/layout/radial6"/>
    <dgm:cxn modelId="{D7F381EA-C979-1C4E-B0CA-072E75F24CE4}" type="presOf" srcId="{34F00948-CF13-9C4F-B969-940A92F8B18B}" destId="{C47FE417-6B47-3344-9732-12D253ADDCE4}" srcOrd="0" destOrd="0" presId="urn:microsoft.com/office/officeart/2005/8/layout/radial6"/>
    <dgm:cxn modelId="{E6E409BF-C812-404C-B25B-66251E632D27}" type="presParOf" srcId="{B9EFBEAC-6427-0B4A-B24D-0FD10DE6C62E}" destId="{697A12F9-A875-AB40-98A4-2D84B3377813}" srcOrd="0" destOrd="0" presId="urn:microsoft.com/office/officeart/2005/8/layout/radial6"/>
    <dgm:cxn modelId="{CDA21F2E-0ECA-E046-B8C5-22696CE3D490}" type="presParOf" srcId="{B9EFBEAC-6427-0B4A-B24D-0FD10DE6C62E}" destId="{F1D7C78F-287D-6944-8278-16A985DFC94B}" srcOrd="1" destOrd="0" presId="urn:microsoft.com/office/officeart/2005/8/layout/radial6"/>
    <dgm:cxn modelId="{76AAF991-8F40-224B-9FF4-FA9805358F1D}" type="presParOf" srcId="{B9EFBEAC-6427-0B4A-B24D-0FD10DE6C62E}" destId="{A8544BC6-2C9E-E44C-984A-D10708DBB7A3}" srcOrd="2" destOrd="0" presId="urn:microsoft.com/office/officeart/2005/8/layout/radial6"/>
    <dgm:cxn modelId="{4932056F-A21A-1B40-B689-8B62B825CEA5}" type="presParOf" srcId="{B9EFBEAC-6427-0B4A-B24D-0FD10DE6C62E}" destId="{339C8B42-5A61-2B48-8D85-09FABC2074FF}" srcOrd="3" destOrd="0" presId="urn:microsoft.com/office/officeart/2005/8/layout/radial6"/>
    <dgm:cxn modelId="{5535B9B6-DE81-A741-A282-4049CAAA0997}" type="presParOf" srcId="{B9EFBEAC-6427-0B4A-B24D-0FD10DE6C62E}" destId="{444FB557-F846-5F44-AC9E-45D327F89AFE}" srcOrd="4" destOrd="0" presId="urn:microsoft.com/office/officeart/2005/8/layout/radial6"/>
    <dgm:cxn modelId="{338B5B88-DDB8-F040-8C0A-214277A77221}" type="presParOf" srcId="{B9EFBEAC-6427-0B4A-B24D-0FD10DE6C62E}" destId="{DFEF273D-ADD1-7346-96E4-0D058C56FADB}" srcOrd="5" destOrd="0" presId="urn:microsoft.com/office/officeart/2005/8/layout/radial6"/>
    <dgm:cxn modelId="{DB99C909-DB3C-CE4F-808F-DBD88873D6DA}" type="presParOf" srcId="{B9EFBEAC-6427-0B4A-B24D-0FD10DE6C62E}" destId="{738190A5-ABC9-A34D-B5C9-EA27F5E947CC}" srcOrd="6" destOrd="0" presId="urn:microsoft.com/office/officeart/2005/8/layout/radial6"/>
    <dgm:cxn modelId="{AD81FDA9-F5DA-1A43-86CB-E851761343BE}" type="presParOf" srcId="{B9EFBEAC-6427-0B4A-B24D-0FD10DE6C62E}" destId="{986B336E-49FC-7C4F-B143-669D27C38821}" srcOrd="7" destOrd="0" presId="urn:microsoft.com/office/officeart/2005/8/layout/radial6"/>
    <dgm:cxn modelId="{7BBE860F-6718-EF44-9CEC-47EB8ACBC3FA}" type="presParOf" srcId="{B9EFBEAC-6427-0B4A-B24D-0FD10DE6C62E}" destId="{8E6B85F5-C5AC-9B48-9FC7-8C64EECCB83C}" srcOrd="8" destOrd="0" presId="urn:microsoft.com/office/officeart/2005/8/layout/radial6"/>
    <dgm:cxn modelId="{11FF0A8E-B828-4241-8BD1-17BC1A9278BC}" type="presParOf" srcId="{B9EFBEAC-6427-0B4A-B24D-0FD10DE6C62E}" destId="{C47FE417-6B47-3344-9732-12D253ADDCE4}" srcOrd="9" destOrd="0" presId="urn:microsoft.com/office/officeart/2005/8/layout/radial6"/>
    <dgm:cxn modelId="{E5B78D96-03CD-AB4F-90C3-2BC7D6B89826}" type="presParOf" srcId="{B9EFBEAC-6427-0B4A-B24D-0FD10DE6C62E}" destId="{570A60F8-812D-B34A-BC8D-C178784B5B82}" srcOrd="10" destOrd="0" presId="urn:microsoft.com/office/officeart/2005/8/layout/radial6"/>
    <dgm:cxn modelId="{1BB54331-A2C6-E241-BB13-8CA2DD2F1B41}" type="presParOf" srcId="{B9EFBEAC-6427-0B4A-B24D-0FD10DE6C62E}" destId="{ED82D2E5-8621-6746-8CC3-D3B91C2834B5}" srcOrd="11" destOrd="0" presId="urn:microsoft.com/office/officeart/2005/8/layout/radial6"/>
    <dgm:cxn modelId="{164D7C66-8953-8841-8098-565E9404225F}" type="presParOf" srcId="{B9EFBEAC-6427-0B4A-B24D-0FD10DE6C62E}" destId="{1FC0D9AF-1A06-9345-9F98-54EEF299757F}"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C0D9AF-1A06-9345-9F98-54EEF299757F}">
      <dsp:nvSpPr>
        <dsp:cNvPr id="0" name=""/>
        <dsp:cNvSpPr/>
      </dsp:nvSpPr>
      <dsp:spPr>
        <a:xfrm>
          <a:off x="1106761" y="520029"/>
          <a:ext cx="3468440" cy="3468440"/>
        </a:xfrm>
        <a:prstGeom prst="blockArc">
          <a:avLst>
            <a:gd name="adj1" fmla="val 10800000"/>
            <a:gd name="adj2" fmla="val 16200000"/>
            <a:gd name="adj3" fmla="val 4636"/>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C47FE417-6B47-3344-9732-12D253ADDCE4}">
      <dsp:nvSpPr>
        <dsp:cNvPr id="0" name=""/>
        <dsp:cNvSpPr/>
      </dsp:nvSpPr>
      <dsp:spPr>
        <a:xfrm>
          <a:off x="1106761" y="520029"/>
          <a:ext cx="3468440" cy="3468440"/>
        </a:xfrm>
        <a:prstGeom prst="blockArc">
          <a:avLst>
            <a:gd name="adj1" fmla="val 5400000"/>
            <a:gd name="adj2" fmla="val 10800000"/>
            <a:gd name="adj3" fmla="val 4636"/>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738190A5-ABC9-A34D-B5C9-EA27F5E947CC}">
      <dsp:nvSpPr>
        <dsp:cNvPr id="0" name=""/>
        <dsp:cNvSpPr/>
      </dsp:nvSpPr>
      <dsp:spPr>
        <a:xfrm>
          <a:off x="1106761" y="520029"/>
          <a:ext cx="3468440" cy="3468440"/>
        </a:xfrm>
        <a:prstGeom prst="blockArc">
          <a:avLst>
            <a:gd name="adj1" fmla="val 0"/>
            <a:gd name="adj2" fmla="val 5400000"/>
            <a:gd name="adj3" fmla="val 4636"/>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339C8B42-5A61-2B48-8D85-09FABC2074FF}">
      <dsp:nvSpPr>
        <dsp:cNvPr id="0" name=""/>
        <dsp:cNvSpPr/>
      </dsp:nvSpPr>
      <dsp:spPr>
        <a:xfrm>
          <a:off x="1106761" y="520029"/>
          <a:ext cx="3468440" cy="3468440"/>
        </a:xfrm>
        <a:prstGeom prst="blockArc">
          <a:avLst>
            <a:gd name="adj1" fmla="val 16200000"/>
            <a:gd name="adj2" fmla="val 0"/>
            <a:gd name="adj3" fmla="val 4636"/>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97A12F9-A875-AB40-98A4-2D84B3377813}">
      <dsp:nvSpPr>
        <dsp:cNvPr id="0" name=""/>
        <dsp:cNvSpPr/>
      </dsp:nvSpPr>
      <dsp:spPr>
        <a:xfrm>
          <a:off x="2043343" y="1456611"/>
          <a:ext cx="1595277" cy="1595277"/>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دعم الاقتصاد الوطني</a:t>
          </a:r>
          <a:endParaRPr lang="en-US" sz="1600" b="1" kern="1200" dirty="0">
            <a:latin typeface="Alexandria" pitchFamily="2" charset="-78"/>
            <a:cs typeface="Alexandria" pitchFamily="2" charset="-78"/>
          </a:endParaRPr>
        </a:p>
      </dsp:txBody>
      <dsp:txXfrm>
        <a:off x="2276966" y="1690234"/>
        <a:ext cx="1128031" cy="1128031"/>
      </dsp:txXfrm>
    </dsp:sp>
    <dsp:sp modelId="{F1D7C78F-287D-6944-8278-16A985DFC94B}">
      <dsp:nvSpPr>
        <dsp:cNvPr id="0" name=""/>
        <dsp:cNvSpPr/>
      </dsp:nvSpPr>
      <dsp:spPr>
        <a:xfrm>
          <a:off x="2282634" y="1883"/>
          <a:ext cx="1116694" cy="1116694"/>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rtl="1">
            <a:lnSpc>
              <a:spcPct val="150000"/>
            </a:lnSpc>
            <a:spcBef>
              <a:spcPct val="0"/>
            </a:spcBef>
            <a:spcAft>
              <a:spcPct val="35000"/>
            </a:spcAft>
            <a:buNone/>
          </a:pPr>
          <a:r>
            <a:rPr lang="ar-EG" sz="900" b="1" kern="1200" dirty="0">
              <a:latin typeface="Alexandria" pitchFamily="2" charset="-78"/>
              <a:cs typeface="Alexandria" pitchFamily="2" charset="-78"/>
            </a:rPr>
            <a:t>زيادة الناتج المحلي الإجمالي</a:t>
          </a:r>
          <a:endParaRPr lang="en-US" sz="900" b="1" kern="1200" dirty="0">
            <a:latin typeface="Alexandria" pitchFamily="2" charset="-78"/>
            <a:cs typeface="Alexandria" pitchFamily="2" charset="-78"/>
          </a:endParaRPr>
        </a:p>
      </dsp:txBody>
      <dsp:txXfrm>
        <a:off x="2446170" y="165419"/>
        <a:ext cx="789622" cy="789622"/>
      </dsp:txXfrm>
    </dsp:sp>
    <dsp:sp modelId="{444FB557-F846-5F44-AC9E-45D327F89AFE}">
      <dsp:nvSpPr>
        <dsp:cNvPr id="0" name=""/>
        <dsp:cNvSpPr/>
      </dsp:nvSpPr>
      <dsp:spPr>
        <a:xfrm>
          <a:off x="3976654" y="1695902"/>
          <a:ext cx="1116694" cy="1116694"/>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rtl="1">
            <a:lnSpc>
              <a:spcPct val="150000"/>
            </a:lnSpc>
            <a:spcBef>
              <a:spcPct val="0"/>
            </a:spcBef>
            <a:spcAft>
              <a:spcPct val="35000"/>
            </a:spcAft>
            <a:buNone/>
          </a:pPr>
          <a:r>
            <a:rPr lang="ar-EG" sz="900" b="1" kern="1200" dirty="0">
              <a:latin typeface="Alexandria" pitchFamily="2" charset="-78"/>
              <a:cs typeface="Alexandria" pitchFamily="2" charset="-78"/>
            </a:rPr>
            <a:t>تقليل الاعتماد على الاستيراد</a:t>
          </a:r>
          <a:endParaRPr lang="en-US" sz="900" b="1" kern="1200" dirty="0">
            <a:latin typeface="Alexandria" pitchFamily="2" charset="-78"/>
            <a:cs typeface="Alexandria" pitchFamily="2" charset="-78"/>
          </a:endParaRPr>
        </a:p>
      </dsp:txBody>
      <dsp:txXfrm>
        <a:off x="4140190" y="1859438"/>
        <a:ext cx="789622" cy="789622"/>
      </dsp:txXfrm>
    </dsp:sp>
    <dsp:sp modelId="{986B336E-49FC-7C4F-B143-669D27C38821}">
      <dsp:nvSpPr>
        <dsp:cNvPr id="0" name=""/>
        <dsp:cNvSpPr/>
      </dsp:nvSpPr>
      <dsp:spPr>
        <a:xfrm>
          <a:off x="2282634" y="3389922"/>
          <a:ext cx="1116694" cy="1116694"/>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rtl="1">
            <a:lnSpc>
              <a:spcPct val="150000"/>
            </a:lnSpc>
            <a:spcBef>
              <a:spcPct val="0"/>
            </a:spcBef>
            <a:spcAft>
              <a:spcPct val="35000"/>
            </a:spcAft>
            <a:buNone/>
          </a:pPr>
          <a:r>
            <a:rPr lang="ar-EG" sz="900" b="1" kern="1200" dirty="0">
              <a:latin typeface="Alexandria" pitchFamily="2" charset="-78"/>
              <a:cs typeface="Alexandria" pitchFamily="2" charset="-78"/>
            </a:rPr>
            <a:t>تنشيط الاستثمار المحلي</a:t>
          </a:r>
          <a:endParaRPr lang="en-US" sz="900" b="1" kern="1200" dirty="0">
            <a:latin typeface="Alexandria" pitchFamily="2" charset="-78"/>
            <a:cs typeface="Alexandria" pitchFamily="2" charset="-78"/>
          </a:endParaRPr>
        </a:p>
      </dsp:txBody>
      <dsp:txXfrm>
        <a:off x="2446170" y="3553458"/>
        <a:ext cx="789622" cy="789622"/>
      </dsp:txXfrm>
    </dsp:sp>
    <dsp:sp modelId="{570A60F8-812D-B34A-BC8D-C178784B5B82}">
      <dsp:nvSpPr>
        <dsp:cNvPr id="0" name=""/>
        <dsp:cNvSpPr/>
      </dsp:nvSpPr>
      <dsp:spPr>
        <a:xfrm>
          <a:off x="588615" y="1695902"/>
          <a:ext cx="1116694" cy="1116694"/>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rtl="1">
            <a:lnSpc>
              <a:spcPct val="150000"/>
            </a:lnSpc>
            <a:spcBef>
              <a:spcPct val="0"/>
            </a:spcBef>
            <a:spcAft>
              <a:spcPct val="35000"/>
            </a:spcAft>
            <a:buNone/>
          </a:pPr>
          <a:r>
            <a:rPr lang="ar-EG" sz="900" b="1" kern="1200" dirty="0">
              <a:latin typeface="Alexandria" pitchFamily="2" charset="-78"/>
              <a:cs typeface="Alexandria" pitchFamily="2" charset="-78"/>
            </a:rPr>
            <a:t>خلق فرص عمل</a:t>
          </a:r>
          <a:endParaRPr lang="en-US" sz="900" b="1" kern="1200" dirty="0">
            <a:latin typeface="Alexandria" pitchFamily="2" charset="-78"/>
            <a:cs typeface="Alexandria" pitchFamily="2" charset="-78"/>
          </a:endParaRPr>
        </a:p>
      </dsp:txBody>
      <dsp:txXfrm>
        <a:off x="752151" y="1859438"/>
        <a:ext cx="789622" cy="789622"/>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848868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العاشرة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Audio Recording 25 May 2025 at 2:10:50 PM">
            <a:hlinkClick r:id="" action="ppaction://media"/>
            <a:extLst>
              <a:ext uri="{FF2B5EF4-FFF2-40B4-BE49-F238E27FC236}">
                <a16:creationId xmlns:a16="http://schemas.microsoft.com/office/drawing/2014/main" id="{4F292553-A9A1-5691-17CD-D786CCD6C27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696234" y="7610366"/>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السابقة:</a:t>
            </a:r>
            <a:endParaRPr lang="en-US" b="1" dirty="0">
              <a:latin typeface="Alexandria" pitchFamily="2" charset="-78"/>
              <a:cs typeface="Alexandria" pitchFamily="2" charset="-78"/>
            </a:endParaRPr>
          </a:p>
        </p:txBody>
      </p:sp>
      <p:sp>
        <p:nvSpPr>
          <p:cNvPr id="18" name="Rectangle 17"/>
          <p:cNvSpPr/>
          <p:nvPr/>
        </p:nvSpPr>
        <p:spPr>
          <a:xfrm>
            <a:off x="6014358" y="3725344"/>
            <a:ext cx="2770414"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58907" y="3969468"/>
            <a:ext cx="2301322"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التاسعة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264224"/>
            <a:ext cx="4458977" cy="646331"/>
          </a:xfrm>
          <a:prstGeom prst="rect">
            <a:avLst/>
          </a:prstGeom>
          <a:noFill/>
        </p:spPr>
        <p:txBody>
          <a:bodyPr wrap="square" rtlCol="0">
            <a:spAutoFit/>
          </a:bodyPr>
          <a:lstStyle/>
          <a:p>
            <a:pPr algn="ctr" rtl="1"/>
            <a:r>
              <a:rPr lang="ar-SA" sz="1800" b="1" kern="0" dirty="0">
                <a:effectLst/>
                <a:latin typeface="Alexandria" pitchFamily="2" charset="-78"/>
                <a:ea typeface="Times New Roman" panose="02020603050405020304" pitchFamily="18" charset="0"/>
                <a:cs typeface="Alexandria" pitchFamily="2" charset="-78"/>
              </a:rPr>
              <a:t>نظريات تغيير السلوك عن طريق اثارة الخوف:</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60F532-41AC-1245-8E6E-8E799C430DC1}"/>
              </a:ext>
            </a:extLst>
          </p:cNvPr>
          <p:cNvSpPr txBox="1"/>
          <p:nvPr/>
        </p:nvSpPr>
        <p:spPr>
          <a:xfrm>
            <a:off x="-54849" y="2241376"/>
            <a:ext cx="6101414" cy="4775090"/>
          </a:xfrm>
          <a:prstGeom prst="rect">
            <a:avLst/>
          </a:prstGeom>
          <a:noFill/>
        </p:spPr>
        <p:txBody>
          <a:bodyPr wrap="none" rtlCol="0">
            <a:spAutoFit/>
          </a:bodyPr>
          <a:lstStyle/>
          <a:p>
            <a:pPr marL="285750" indent="-285750" algn="r" rtl="1">
              <a:lnSpc>
                <a:spcPct val="200000"/>
              </a:lnSpc>
              <a:buFont typeface="Wingdings" pitchFamily="2" charset="2"/>
              <a:buChar char="q"/>
            </a:pPr>
            <a:r>
              <a:rPr lang="ar-SA" sz="1800" dirty="0">
                <a:effectLst/>
                <a:latin typeface="Alexandria" pitchFamily="2" charset="-78"/>
                <a:ea typeface="Times New Roman" panose="02020603050405020304" pitchFamily="18" charset="0"/>
                <a:cs typeface="Alexandria" pitchFamily="2" charset="-78"/>
              </a:rPr>
              <a:t>العلاقات العامة وإقناع الجمهور بتبني سلوكيات وقائية.</a:t>
            </a:r>
          </a:p>
          <a:p>
            <a:pPr marL="285750" indent="-285750" algn="r" rtl="1">
              <a:lnSpc>
                <a:spcPct val="200000"/>
              </a:lnSpc>
              <a:buFont typeface="Wingdings" pitchFamily="2" charset="2"/>
              <a:buChar char="q"/>
            </a:pPr>
            <a:r>
              <a:rPr lang="ar-EG" dirty="0">
                <a:latin typeface="Alexandria" pitchFamily="2" charset="-78"/>
                <a:cs typeface="Alexandria" pitchFamily="2" charset="-78"/>
              </a:rPr>
              <a:t>توظيف نظرية دافع الحماية في تصميم حملات التوعية،</a:t>
            </a:r>
          </a:p>
          <a:p>
            <a:pPr algn="r" rtl="1">
              <a:lnSpc>
                <a:spcPct val="200000"/>
              </a:lnSpc>
            </a:pPr>
            <a:r>
              <a:rPr lang="ar-EG" dirty="0">
                <a:latin typeface="Alexandria" pitchFamily="2" charset="-78"/>
                <a:cs typeface="Alexandria" pitchFamily="2" charset="-78"/>
              </a:rPr>
              <a:t> التثقيف، والتغيير السلوكي</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نموذج عمليات الخوف</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نموذج المسار المزدوج</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نظرية الإقناع</a:t>
            </a:r>
          </a:p>
          <a:p>
            <a:pPr algn="r" rtl="1">
              <a:lnSpc>
                <a:spcPct val="200000"/>
              </a:lnSpc>
            </a:pPr>
            <a:endParaRPr lang="en-EG" sz="1800" dirty="0">
              <a:effectLst/>
              <a:latin typeface="Alexandria" pitchFamily="2" charset="-78"/>
              <a:ea typeface="Times New Roman" panose="02020603050405020304" pitchFamily="18" charset="0"/>
              <a:cs typeface="Alexandria" pitchFamily="2" charset="-78"/>
            </a:endParaRPr>
          </a:p>
          <a:p>
            <a:pPr algn="r" rtl="1">
              <a:lnSpc>
                <a:spcPct val="200000"/>
              </a:lnSpc>
            </a:pPr>
            <a:endParaRPr lang="en-US" sz="1600" dirty="0">
              <a:latin typeface="Alexandria" pitchFamily="2" charset="-78"/>
              <a:cs typeface="Alexandria" pitchFamily="2" charset="-78"/>
            </a:endParaRPr>
          </a:p>
        </p:txBody>
      </p:sp>
      <p:pic>
        <p:nvPicPr>
          <p:cNvPr id="6" name="Audio Recording 25 May 2025 at 2:30:29 PM">
            <a:hlinkClick r:id="" action="ppaction://media"/>
            <a:extLst>
              <a:ext uri="{FF2B5EF4-FFF2-40B4-BE49-F238E27FC236}">
                <a16:creationId xmlns:a16="http://schemas.microsoft.com/office/drawing/2014/main" id="{F59D118E-0C41-5F53-64A7-E084BAB68C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485048" y="7752255"/>
            <a:ext cx="812800" cy="812800"/>
          </a:xfrm>
          <a:prstGeom prst="rect">
            <a:avLst/>
          </a:prstGeom>
        </p:spPr>
      </p:pic>
    </p:spTree>
    <p:extLst>
      <p:ext uri="{BB962C8B-B14F-4D97-AF65-F5344CB8AC3E}">
        <p14:creationId xmlns:p14="http://schemas.microsoft.com/office/powerpoint/2010/main" val="46151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48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705281" y="3835946"/>
            <a:ext cx="2720262"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23" name="TextBox 22"/>
          <p:cNvSpPr txBox="1"/>
          <p:nvPr/>
        </p:nvSpPr>
        <p:spPr>
          <a:xfrm>
            <a:off x="5868567" y="4118236"/>
            <a:ext cx="2359473"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العاشرة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085943" y="1321076"/>
            <a:ext cx="4458977" cy="738023"/>
          </a:xfrm>
          <a:prstGeom prst="rect">
            <a:avLst/>
          </a:prstGeom>
          <a:noFill/>
        </p:spPr>
        <p:txBody>
          <a:bodyPr wrap="square" rtlCol="0">
            <a:spAutoFit/>
          </a:bodyPr>
          <a:lstStyle/>
          <a:p>
            <a:pPr algn="r" rtl="1"/>
            <a:r>
              <a:rPr lang="ar-SA" b="1" dirty="0">
                <a:latin typeface="Alexandria" pitchFamily="2" charset="-78"/>
                <a:cs typeface="Alexandria" pitchFamily="2" charset="-78"/>
              </a:rPr>
              <a:t>نظرية الهوية الاجتماعية:</a:t>
            </a:r>
            <a:endParaRPr lang="en-US" b="1" dirty="0">
              <a:latin typeface="Alexandria" pitchFamily="2" charset="-78"/>
              <a:cs typeface="Alexandria" pitchFamily="2" charset="-78"/>
            </a:endParaRPr>
          </a:p>
          <a:p>
            <a:pPr algn="r">
              <a:lnSpc>
                <a:spcPct val="150000"/>
              </a:lnSpc>
            </a:pPr>
            <a:endParaRPr lang="en-US"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80970C8-1D68-4A47-8FAE-34536FE0E6E2}"/>
              </a:ext>
            </a:extLst>
          </p:cNvPr>
          <p:cNvSpPr txBox="1"/>
          <p:nvPr/>
        </p:nvSpPr>
        <p:spPr>
          <a:xfrm>
            <a:off x="112594" y="1828800"/>
            <a:ext cx="5593261" cy="3888821"/>
          </a:xfrm>
          <a:prstGeom prst="rect">
            <a:avLst/>
          </a:prstGeom>
          <a:noFill/>
        </p:spPr>
        <p:txBody>
          <a:bodyPr wrap="none" rtlCol="0">
            <a:spAutoFit/>
          </a:bodyPr>
          <a:lstStyle/>
          <a:p>
            <a:pPr marL="285750" indent="-285750" algn="r" rtl="1">
              <a:lnSpc>
                <a:spcPct val="200000"/>
              </a:lnSpc>
              <a:buFont typeface="Courier New" panose="02070309020205020404" pitchFamily="49" charset="0"/>
              <a:buChar char="o"/>
            </a:pPr>
            <a:r>
              <a:rPr lang="ar-SA" dirty="0">
                <a:latin typeface="Alexandria" pitchFamily="2" charset="-78"/>
                <a:cs typeface="Alexandria" pitchFamily="2" charset="-78"/>
              </a:rPr>
              <a:t>بناء العلامة التجارية الوطنية.</a:t>
            </a:r>
            <a:endParaRPr lang="ar-EG" dirty="0">
              <a:latin typeface="Alexandria" pitchFamily="2" charset="-78"/>
              <a:cs typeface="Alexandria" pitchFamily="2" charset="-78"/>
            </a:endParaRPr>
          </a:p>
          <a:p>
            <a:pPr marL="285750" indent="-285750" algn="r" rtl="1">
              <a:lnSpc>
                <a:spcPct val="200000"/>
              </a:lnSpc>
              <a:buFont typeface="Courier New" panose="02070309020205020404" pitchFamily="49" charset="0"/>
              <a:buChar char="o"/>
            </a:pPr>
            <a:r>
              <a:rPr lang="ar-EG" dirty="0">
                <a:latin typeface="Alexandria" pitchFamily="2" charset="-78"/>
                <a:cs typeface="Alexandria" pitchFamily="2" charset="-78"/>
              </a:rPr>
              <a:t>دور العلاقات العامة </a:t>
            </a:r>
            <a:r>
              <a:rPr lang="ar-SA" dirty="0">
                <a:effectLst/>
                <a:latin typeface="Alexandria" pitchFamily="2" charset="-78"/>
                <a:ea typeface="Arial" panose="020B0604020202020204" pitchFamily="34" charset="0"/>
                <a:cs typeface="Alexandria" pitchFamily="2" charset="-78"/>
              </a:rPr>
              <a:t>في تشكيل تفضيلات الجمهور </a:t>
            </a:r>
          </a:p>
          <a:p>
            <a:pPr algn="r" rtl="1">
              <a:lnSpc>
                <a:spcPct val="200000"/>
              </a:lnSpc>
            </a:pPr>
            <a:r>
              <a:rPr lang="ar-SA" dirty="0">
                <a:effectLst/>
                <a:latin typeface="Alexandria" pitchFamily="2" charset="-78"/>
                <a:ea typeface="Arial" panose="020B0604020202020204" pitchFamily="34" charset="0"/>
                <a:cs typeface="Alexandria" pitchFamily="2" charset="-78"/>
              </a:rPr>
              <a:t>للمنتج المحلي.</a:t>
            </a:r>
          </a:p>
          <a:p>
            <a:pPr marL="285750" indent="-285750" algn="r" rtl="1">
              <a:lnSpc>
                <a:spcPct val="200000"/>
              </a:lnSpc>
              <a:buFont typeface="Courier New" panose="02070309020205020404" pitchFamily="49" charset="0"/>
              <a:buChar char="o"/>
            </a:pPr>
            <a:r>
              <a:rPr lang="ar-EG" dirty="0">
                <a:latin typeface="Alexandria" pitchFamily="2" charset="-78"/>
                <a:cs typeface="Alexandria" pitchFamily="2" charset="-78"/>
              </a:rPr>
              <a:t>دور العلاقات العامة في </a:t>
            </a:r>
            <a:r>
              <a:rPr lang="ar-SA" dirty="0">
                <a:latin typeface="Alexandria" pitchFamily="2" charset="-78"/>
                <a:cs typeface="Alexandria" pitchFamily="2" charset="-78"/>
              </a:rPr>
              <a:t>بناء النزعة الوطنية وخلق </a:t>
            </a:r>
          </a:p>
          <a:p>
            <a:pPr algn="r" rtl="1">
              <a:lnSpc>
                <a:spcPct val="200000"/>
              </a:lnSpc>
            </a:pPr>
            <a:r>
              <a:rPr lang="ar-SA" dirty="0">
                <a:latin typeface="Alexandria" pitchFamily="2" charset="-78"/>
                <a:cs typeface="Alexandria" pitchFamily="2" charset="-78"/>
              </a:rPr>
              <a:t>ما يُعرف بالمستهلك الوطني. </a:t>
            </a:r>
          </a:p>
          <a:p>
            <a:pPr algn="r" rtl="1">
              <a:lnSpc>
                <a:spcPct val="200000"/>
              </a:lnSpc>
            </a:pPr>
            <a:endParaRPr lang="en-US" dirty="0">
              <a:latin typeface="Alexandria" pitchFamily="2" charset="-78"/>
              <a:cs typeface="Alexandria" pitchFamily="2" charset="-78"/>
            </a:endParaRPr>
          </a:p>
          <a:p>
            <a:pPr marL="285750" indent="-285750" algn="r" rtl="1">
              <a:lnSpc>
                <a:spcPct val="200000"/>
              </a:lnSpc>
              <a:buFont typeface="Courier New" panose="02070309020205020404" pitchFamily="49" charset="0"/>
              <a:buChar char="o"/>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04574615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marL="0" indent="0" algn="ctr" defTabSz="914400" rtl="1" eaLnBrk="1" latinLnBrk="0" hangingPunct="1">
              <a:lnSpc>
                <a:spcPct val="200000"/>
              </a:lnSpc>
              <a:spcBef>
                <a:spcPts val="1000"/>
              </a:spcBef>
              <a:buNone/>
            </a:pPr>
            <a:r>
              <a:rPr lang="ar-SA" sz="2000" dirty="0">
                <a:solidFill>
                  <a:srgbClr val="00AEEF"/>
                </a:solidFill>
                <a:latin typeface="Alexandria" pitchFamily="2" charset="-78"/>
                <a:cs typeface="Alexandria" pitchFamily="2" charset="-78"/>
              </a:rPr>
              <a:t>بناء العلامة التجارية الوطنية</a:t>
            </a:r>
          </a:p>
          <a:p>
            <a:pPr marL="0" indent="0" algn="ctr" defTabSz="914400" rtl="1" eaLnBrk="1" latinLnBrk="0" hangingPunct="1">
              <a:lnSpc>
                <a:spcPct val="200000"/>
              </a:lnSpc>
              <a:spcBef>
                <a:spcPts val="1000"/>
              </a:spcBef>
              <a:buNone/>
            </a:pPr>
            <a:endParaRPr lang="ar-SA" sz="2000" dirty="0">
              <a:solidFill>
                <a:srgbClr val="00AEEF"/>
              </a:solidFill>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يتعلق بناء العلامة الوطنية بصورة الدولة ككل والطريقة التي تُصوَّر بها للدول الأخرى.</a:t>
            </a:r>
          </a:p>
          <a:p>
            <a:pPr algn="r" rtl="1">
              <a:lnSpc>
                <a:spcPct val="200000"/>
              </a:lnSpc>
            </a:pPr>
            <a:r>
              <a:rPr lang="ar-SA" sz="1600" dirty="0">
                <a:latin typeface="Alexandria" pitchFamily="2" charset="-78"/>
                <a:cs typeface="Alexandria" pitchFamily="2" charset="-78"/>
              </a:rPr>
              <a:t>لدينا مجموعة من النظريات التي </a:t>
            </a:r>
            <a:r>
              <a:rPr lang="ar-SA" sz="1600" dirty="0" err="1">
                <a:latin typeface="Alexandria" pitchFamily="2" charset="-78"/>
                <a:cs typeface="Alexandria" pitchFamily="2" charset="-78"/>
              </a:rPr>
              <a:t>ت</a:t>
            </a:r>
            <a:r>
              <a:rPr lang="ar-EG" sz="1600" dirty="0">
                <a:latin typeface="Alexandria" pitchFamily="2" charset="-78"/>
                <a:cs typeface="Alexandria" pitchFamily="2" charset="-78"/>
              </a:rPr>
              <a:t>درس كيفية قيام الدول بإنشاء وإدارة وتوصيل صورتها أو سمعتها إلى الجماهير الدولية والمحلية.</a:t>
            </a:r>
          </a:p>
          <a:p>
            <a:pPr algn="r" rtl="1">
              <a:lnSpc>
                <a:spcPct val="200000"/>
              </a:lnSpc>
            </a:pPr>
            <a:r>
              <a:rPr lang="ar-EG" sz="1600" dirty="0">
                <a:latin typeface="Alexandria" pitchFamily="2" charset="-78"/>
                <a:cs typeface="Alexandria" pitchFamily="2" charset="-78"/>
              </a:rPr>
              <a:t>كانت دول الشرق الأوسط مترددة في التعامل مع مفاهيم بناء العلامة الوطنية مقارنة بالعالم الغربي.</a:t>
            </a:r>
          </a:p>
        </p:txBody>
      </p:sp>
    </p:spTree>
    <p:extLst>
      <p:ext uri="{BB962C8B-B14F-4D97-AF65-F5344CB8AC3E}">
        <p14:creationId xmlns:p14="http://schemas.microsoft.com/office/powerpoint/2010/main" val="3828026560"/>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737357"/>
            <a:ext cx="11448789" cy="4841242"/>
          </a:xfrm>
        </p:spPr>
        <p:txBody>
          <a:bodyPr>
            <a:normAutofit/>
          </a:bodyPr>
          <a:lstStyle/>
          <a:p>
            <a:pPr marL="0" indent="0" algn="r" rtl="1">
              <a:lnSpc>
                <a:spcPct val="200000"/>
              </a:lnSpc>
              <a:buNone/>
            </a:pPr>
            <a:r>
              <a:rPr lang="ar-EG" sz="1600" dirty="0">
                <a:latin typeface="Alexandria" pitchFamily="2" charset="-78"/>
                <a:cs typeface="Alexandria" pitchFamily="2" charset="-78"/>
              </a:rPr>
              <a:t>يعتبر سايمون أنهولت، أحد أبرز المؤلفين الرواد في مجال العلامة الوطنية، فيرى أن العلامة الوطنية هي الأصول الأكثر قيمة لأي دولة من أجل الحصول على ميزة تنافسية وموقع استراتيجي في الساحة الدولية.</a:t>
            </a:r>
          </a:p>
          <a:p>
            <a:pPr marL="0" indent="0" algn="r" rtl="1">
              <a:lnSpc>
                <a:spcPct val="200000"/>
              </a:lnSpc>
              <a:buNone/>
            </a:pPr>
            <a:r>
              <a:rPr lang="ar-EG" sz="1600" dirty="0">
                <a:latin typeface="Alexandria" pitchFamily="2" charset="-78"/>
                <a:cs typeface="Alexandria" pitchFamily="2" charset="-78"/>
              </a:rPr>
              <a:t>يرى سايمون أن  علامة وطنية ناجحة على أنها هوية تنافسية.</a:t>
            </a:r>
          </a:p>
          <a:p>
            <a:pPr marL="0" indent="0" algn="r" rtl="1">
              <a:lnSpc>
                <a:spcPct val="200000"/>
              </a:lnSpc>
              <a:buNone/>
            </a:pPr>
            <a:r>
              <a:rPr lang="ar-EG" sz="1600" dirty="0">
                <a:latin typeface="Alexandria" pitchFamily="2" charset="-78"/>
                <a:cs typeface="Alexandria" pitchFamily="2" charset="-78"/>
              </a:rPr>
              <a:t>وأوضح أن علامة الدولة هي مجموع تصورات الناس عن بلد ما عبر ستة مجالات من الكفاءة الوطنية.</a:t>
            </a:r>
          </a:p>
          <a:p>
            <a:pPr marL="0" indent="0" algn="ctr" defTabSz="914400" rtl="1" eaLnBrk="1" latinLnBrk="0" hangingPunct="1">
              <a:lnSpc>
                <a:spcPct val="200000"/>
              </a:lnSpc>
              <a:spcBef>
                <a:spcPts val="1000"/>
              </a:spcBef>
              <a:buNone/>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46577361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2" name="Picture 4" descr="تسويق العالمة الوطنية العربية">
            <a:extLst>
              <a:ext uri="{FF2B5EF4-FFF2-40B4-BE49-F238E27FC236}">
                <a16:creationId xmlns:a16="http://schemas.microsoft.com/office/drawing/2014/main" id="{F88EECA6-E3A2-5922-592B-B360C254829E}"/>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414338" y="1458804"/>
            <a:ext cx="5605463" cy="4898295"/>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10">
            <a:extLst>
              <a:ext uri="{FF2B5EF4-FFF2-40B4-BE49-F238E27FC236}">
                <a16:creationId xmlns:a16="http://schemas.microsoft.com/office/drawing/2014/main" id="{B81B49D6-B358-450A-5020-1BB834BFA8D3}"/>
              </a:ext>
            </a:extLst>
          </p:cNvPr>
          <p:cNvSpPr>
            <a:spLocks noGrp="1"/>
          </p:cNvSpPr>
          <p:nvPr>
            <p:ph sz="half" idx="2"/>
          </p:nvPr>
        </p:nvSpPr>
        <p:spPr>
          <a:xfrm>
            <a:off x="6172200" y="1060132"/>
            <a:ext cx="5181600" cy="5116831"/>
          </a:xfrm>
        </p:spPr>
        <p:txBody>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وفقًا لأنهولت، فإن التأثير التراكمي لكل عنصر من عناصر الشكل ذو الست طبقات يخلق علامة الدولة.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الترويج السياحي؛ تصدير العلامات التجارية؛ السياسات الحكومية (محلية أو موجهة نحو القطاع الأجنبي)؛ سمعة السكان؛ التراث الثقافي؛ القدرة على جذب الاستثمارات والقوى العاملة الماهرة. في عام 2007، أضاف أهمية أداء قادة البلاد في الساحة الدولية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3654325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يمتد نطاق العلامة الوطنية إلى ما هو أبعد من الترويج/التسويق السياحي، ليشمل قطاعات حيوية مثل الاستثمار، والصادرات، والمسائل المتعلقة بالقوى العاملة - المحترفين، والطلاب، والخبراء المؤهلين، وأخيراً وليس آخراً، الحوكمة. باختصار، يجب بناء علامة الدولة بطريقة تحقق جميع النقاط التي ذكرها أنهولت في الشكل ذو الست طبقات.</a:t>
            </a:r>
          </a:p>
        </p:txBody>
      </p:sp>
    </p:spTree>
    <p:extLst>
      <p:ext uri="{BB962C8B-B14F-4D97-AF65-F5344CB8AC3E}">
        <p14:creationId xmlns:p14="http://schemas.microsoft.com/office/powerpoint/2010/main" val="49739285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algn="r" rtl="1">
              <a:lnSpc>
                <a:spcPct val="200000"/>
              </a:lnSpc>
            </a:pPr>
            <a:r>
              <a:rPr lang="ar-EG" sz="1600" dirty="0">
                <a:latin typeface="Alexandria" pitchFamily="2" charset="-78"/>
                <a:cs typeface="Alexandria" pitchFamily="2" charset="-78"/>
              </a:rPr>
              <a:t>عدد كبير من الدول العربية سعت الى بناء علامات تجارية في السنوات الأخيرة ، وفي الرابط التالي احد الدراسات الهامة التي توضح كيف أستطاعت الإمارات العربية المتحدة أن تبني علامة تجارية قوية في الشرق الأوسط، وأن تصبح دبي ذات سمعة أنها من أكثر المدن عالمية في العالم.</a:t>
            </a:r>
          </a:p>
          <a:p>
            <a:pPr marL="0" indent="0" rtl="1">
              <a:lnSpc>
                <a:spcPct val="200000"/>
              </a:lnSpc>
              <a:buNone/>
            </a:pPr>
            <a:r>
              <a:rPr lang="en-US" sz="1600" dirty="0">
                <a:latin typeface="Alexandria" pitchFamily="2" charset="-78"/>
                <a:cs typeface="Alexandria" pitchFamily="2" charset="-78"/>
              </a:rPr>
              <a:t>https://</a:t>
            </a:r>
            <a:r>
              <a:rPr lang="en-US" sz="1600" dirty="0" err="1">
                <a:latin typeface="Alexandria" pitchFamily="2" charset="-78"/>
                <a:cs typeface="Alexandria" pitchFamily="2" charset="-78"/>
              </a:rPr>
              <a:t>www.researchgate.net</a:t>
            </a:r>
            <a:r>
              <a:rPr lang="en-US" sz="1600" dirty="0">
                <a:latin typeface="Alexandria" pitchFamily="2" charset="-78"/>
                <a:cs typeface="Alexandria" pitchFamily="2" charset="-78"/>
              </a:rPr>
              <a:t>/publication/319326422_Nation_branding_in_the_Middle_East_-_United_Arab_Emirates_UAE_vs_Qatar</a:t>
            </a:r>
            <a:endParaRPr lang="ar-EG" sz="1600" dirty="0">
              <a:latin typeface="Alexandria" pitchFamily="2" charset="-78"/>
              <a:cs typeface="Alexandria" pitchFamily="2" charset="-78"/>
            </a:endParaRPr>
          </a:p>
          <a:p>
            <a:pPr marL="0" indent="0" algn="ctr" defTabSz="914400" rtl="1" eaLnBrk="1" latinLnBrk="0" hangingPunct="1">
              <a:lnSpc>
                <a:spcPct val="200000"/>
              </a:lnSpc>
              <a:spcBef>
                <a:spcPts val="1000"/>
              </a:spcBef>
              <a:buNone/>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43996006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000125"/>
            <a:ext cx="11448789" cy="4394837"/>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ونتناول في الجزء التالي المنتج المحلي ودوره في دعم الاقتصاد المحلي وأيضا بناء العلامة التجارية للدولة</a:t>
            </a:r>
          </a:p>
          <a:p>
            <a:pPr marL="0" indent="0" algn="r" rtl="1">
              <a:lnSpc>
                <a:spcPct val="200000"/>
              </a:lnSpc>
              <a:buNone/>
            </a:pPr>
            <a:r>
              <a:rPr lang="ar-EG" sz="1600" b="1" dirty="0">
                <a:solidFill>
                  <a:srgbClr val="00AEEF"/>
                </a:solidFill>
                <a:latin typeface="Alexandria" pitchFamily="2" charset="-78"/>
                <a:cs typeface="Alexandria" pitchFamily="2" charset="-78"/>
              </a:rPr>
              <a:t>فمن المعروف أن المنتج المحلي في الاقتصاد والمجتمع:</a:t>
            </a:r>
          </a:p>
          <a:p>
            <a:pPr marL="0" indent="0" algn="r" rtl="1">
              <a:lnSpc>
                <a:spcPct val="200000"/>
              </a:lnSpc>
              <a:buNone/>
            </a:pPr>
            <a:endParaRPr lang="ar-EG" sz="1600" b="1" dirty="0">
              <a:solidFill>
                <a:srgbClr val="00AEEF"/>
              </a:solidFill>
              <a:latin typeface="Alexandria" pitchFamily="2" charset="-78"/>
              <a:cs typeface="Alexandria" pitchFamily="2" charset="-78"/>
            </a:endParaRPr>
          </a:p>
          <a:p>
            <a:pPr marL="0" indent="0" algn="r" rtl="1">
              <a:lnSpc>
                <a:spcPct val="200000"/>
              </a:lnSpc>
              <a:buNone/>
            </a:pPr>
            <a:endParaRPr lang="ar-EG" sz="1600" b="1" dirty="0">
              <a:solidFill>
                <a:srgbClr val="00AEEF"/>
              </a:solidFill>
              <a:latin typeface="Alexandria" pitchFamily="2" charset="-78"/>
              <a:cs typeface="Alexandria" pitchFamily="2" charset="-78"/>
            </a:endParaRPr>
          </a:p>
        </p:txBody>
      </p:sp>
      <p:graphicFrame>
        <p:nvGraphicFramePr>
          <p:cNvPr id="2" name="Content Placeholder 4">
            <a:extLst>
              <a:ext uri="{FF2B5EF4-FFF2-40B4-BE49-F238E27FC236}">
                <a16:creationId xmlns:a16="http://schemas.microsoft.com/office/drawing/2014/main" id="{791028AA-C68B-0174-94C3-45ED9B394A93}"/>
              </a:ext>
            </a:extLst>
          </p:cNvPr>
          <p:cNvGraphicFramePr>
            <a:graphicFrameLocks/>
          </p:cNvGraphicFramePr>
          <p:nvPr>
            <p:extLst>
              <p:ext uri="{D42A27DB-BD31-4B8C-83A1-F6EECF244321}">
                <p14:modId xmlns:p14="http://schemas.microsoft.com/office/powerpoint/2010/main" val="3056483001"/>
              </p:ext>
            </p:extLst>
          </p:nvPr>
        </p:nvGraphicFramePr>
        <p:xfrm>
          <a:off x="175911" y="1681163"/>
          <a:ext cx="5681964" cy="4508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491868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909918"/>
            <a:ext cx="10515600" cy="858094"/>
          </a:xfrm>
        </p:spPr>
        <p:txBody>
          <a:bodyPr>
            <a:normAutofit/>
          </a:bodyPr>
          <a:lstStyle/>
          <a:p>
            <a:pPr algn="r" defTabSz="914400" rtl="1" eaLnBrk="1" latinLnBrk="0" hangingPunct="1">
              <a:lnSpc>
                <a:spcPct val="90000"/>
              </a:lnSpc>
              <a:spcBef>
                <a:spcPct val="0"/>
              </a:spcBef>
              <a:buNone/>
            </a:pPr>
            <a:r>
              <a:rPr lang="en-US" sz="2400" dirty="0" err="1">
                <a:solidFill>
                  <a:srgbClr val="00AEEF"/>
                </a:solidFill>
                <a:latin typeface="Alexandria" pitchFamily="2" charset="-78"/>
                <a:cs typeface="Alexandria" pitchFamily="2" charset="-78"/>
              </a:rPr>
              <a:t>د</a:t>
            </a:r>
            <a:r>
              <a:rPr lang="ar-SA" sz="2400" dirty="0">
                <a:solidFill>
                  <a:srgbClr val="00AEEF"/>
                </a:solidFill>
                <a:latin typeface="Alexandria" pitchFamily="2" charset="-78"/>
                <a:cs typeface="Alexandria" pitchFamily="2" charset="-78"/>
              </a:rPr>
              <a:t>ور</a:t>
            </a:r>
            <a:r>
              <a:rPr lang="ar-EG" sz="2400" dirty="0">
                <a:solidFill>
                  <a:srgbClr val="00AEEF"/>
                </a:solidFill>
                <a:latin typeface="Alexandria" pitchFamily="2" charset="-78"/>
                <a:cs typeface="Alexandria" pitchFamily="2" charset="-78"/>
              </a:rPr>
              <a:t> العلاقات العامة في دعم المنتج المحلي:</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2680569"/>
            <a:ext cx="11719469" cy="3006247"/>
          </a:xfrm>
        </p:spPr>
        <p:txBody>
          <a:bodyPr>
            <a:noAutofit/>
          </a:bodyPr>
          <a:lstStyle/>
          <a:p>
            <a:pPr algn="r" rtl="1">
              <a:lnSpc>
                <a:spcPct val="200000"/>
              </a:lnSpc>
            </a:pPr>
            <a:r>
              <a:rPr lang="ar-EG" sz="1600" dirty="0">
                <a:latin typeface="Alexandria" pitchFamily="2" charset="-78"/>
                <a:cs typeface="Alexandria" pitchFamily="2" charset="-78"/>
              </a:rPr>
              <a:t>العلاقات العامة : تلعب دوراً محورياً وأساسياً في دعم المنتج المحلي وتعزيز مكانته في أذهان المستهلكين، وتتجاوز بكثير المهام التسويقية التقليدية. هي تعمل على بناء بيئة داعمة، وتعزيز الثقة، وخلق وعي عميق بقيمة المنتج الوطني. </a:t>
            </a:r>
          </a:p>
          <a:p>
            <a:pPr algn="r" rtl="1">
              <a:lnSpc>
                <a:spcPct val="200000"/>
              </a:lnSpc>
            </a:pPr>
            <a:r>
              <a:rPr lang="ar-EG" sz="1600" b="1" dirty="0">
                <a:latin typeface="Alexandria" pitchFamily="2" charset="-78"/>
                <a:cs typeface="Alexandria" pitchFamily="2" charset="-78"/>
              </a:rPr>
              <a:t>يمكن تفصيل هذا الدور في النقاط التالية: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4410213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770950"/>
            <a:ext cx="11831138" cy="5917950"/>
          </a:xfrm>
        </p:spPr>
        <p:txBody>
          <a:bodyPr>
            <a:noAutofit/>
          </a:bodyPr>
          <a:lstStyle/>
          <a:p>
            <a:pPr marL="0" indent="0" algn="r" rtl="1">
              <a:lnSpc>
                <a:spcPct val="200000"/>
              </a:lnSpc>
              <a:buNone/>
            </a:pPr>
            <a:r>
              <a:rPr lang="ar-EG" sz="1400" b="1" dirty="0">
                <a:solidFill>
                  <a:srgbClr val="00AEEF"/>
                </a:solidFill>
                <a:latin typeface="Alexandria" pitchFamily="2" charset="-78"/>
                <a:cs typeface="Alexandria" pitchFamily="2" charset="-78"/>
              </a:rPr>
              <a:t>1. بناء وتشكيل الصورة الذهنية الإيجابية:</a:t>
            </a:r>
            <a:endParaRPr lang="ar-EG" sz="1400" dirty="0">
              <a:solidFill>
                <a:srgbClr val="00AEEF"/>
              </a:solidFill>
              <a:latin typeface="Alexandria" pitchFamily="2" charset="-78"/>
              <a:cs typeface="Alexandria" pitchFamily="2" charset="-78"/>
            </a:endParaRPr>
          </a:p>
          <a:p>
            <a:pPr algn="r" rtl="1">
              <a:lnSpc>
                <a:spcPct val="200000"/>
              </a:lnSpc>
              <a:buFont typeface="Wingdings" pitchFamily="2" charset="2"/>
              <a:buChar char="q"/>
            </a:pPr>
            <a:r>
              <a:rPr lang="ar-EG" sz="1400" b="1" dirty="0">
                <a:latin typeface="Alexandria" pitchFamily="2" charset="-78"/>
                <a:cs typeface="Alexandria" pitchFamily="2" charset="-78"/>
              </a:rPr>
              <a:t>تغيير المفاهيم السلبية:</a:t>
            </a:r>
            <a:r>
              <a:rPr lang="ar-EG" sz="1400" dirty="0">
                <a:latin typeface="Alexandria" pitchFamily="2" charset="-78"/>
                <a:cs typeface="Alexandria" pitchFamily="2" charset="-78"/>
              </a:rPr>
              <a:t> غالباً ما تُعاني المنتجات المحلية من تصورات مسبقة سلبية حول جودتها أو تصميمها مقارنة بالمنتجات العالمية. تُركز العلاقات العامة على تفكيك هذه التصورات من خلال:</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إبراز الجودة والمعايير:</a:t>
            </a:r>
            <a:r>
              <a:rPr lang="ar-EG" sz="1400" dirty="0">
                <a:latin typeface="Alexandria" pitchFamily="2" charset="-78"/>
                <a:cs typeface="Alexandria" pitchFamily="2" charset="-78"/>
              </a:rPr>
              <a:t> تسليط الضوء على شهادات الجودة المحلية والدولية التي تحصل عليها المصانع، وعرض عمليات الإنتاج الحديثة، والتأكيد على استخدام مواد خام عالية الجودة.</a:t>
            </a:r>
          </a:p>
          <a:p>
            <a:pPr marL="457200" lvl="1" indent="0" algn="r" rtl="1">
              <a:lnSpc>
                <a:spcPct val="200000"/>
              </a:lnSpc>
              <a:buNone/>
            </a:pPr>
            <a:r>
              <a:rPr lang="ar-EG" sz="1400" dirty="0">
                <a:latin typeface="Alexandria" pitchFamily="2" charset="-78"/>
                <a:cs typeface="Alexandria" pitchFamily="2" charset="-78"/>
              </a:rPr>
              <a:t>مثال: تنظيم جولات إعلامية للمصانع المحلية لتوضيح معايير النظافة والجودة، أو إبراز حصول مصنع نسيج محلي على شهادة جودة عالمية.</a:t>
            </a: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التركيز على الابتكار والتطوير: عرض القصص التي تُظهر كيف تستثمر الشركات المحلية في البحث والتطوير لتحسين منتجاتها وتقديم حلول مبتكرة. </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الشفافية الكاملة:</a:t>
            </a:r>
            <a:r>
              <a:rPr lang="ar-EG" sz="1400" dirty="0">
                <a:latin typeface="Alexandria" pitchFamily="2" charset="-78"/>
                <a:cs typeface="Alexandria" pitchFamily="2" charset="-78"/>
              </a:rPr>
              <a:t> تنظيم جولات إعلامية للمصانع، وفتح قنوات تواصل مباشرة مع المستهلكين للإجابة على استفساراتهم وتوضيح مراحل الإنتاج.</a:t>
            </a:r>
          </a:p>
          <a:p>
            <a:pPr algn="r" rtl="1">
              <a:lnSpc>
                <a:spcPct val="200000"/>
              </a:lnSpc>
              <a:buFont typeface="Wingdings" pitchFamily="2" charset="2"/>
              <a:buChar char="q"/>
            </a:pPr>
            <a:r>
              <a:rPr lang="ar-EG" sz="1400" b="1" dirty="0">
                <a:latin typeface="Alexandria" pitchFamily="2" charset="-78"/>
                <a:cs typeface="Alexandria" pitchFamily="2" charset="-78"/>
              </a:rPr>
              <a:t>بناء السمعة الطيبة:</a:t>
            </a:r>
            <a:r>
              <a:rPr lang="ar-EG" sz="1400" dirty="0">
                <a:latin typeface="Alexandria" pitchFamily="2" charset="-78"/>
                <a:cs typeface="Alexandria" pitchFamily="2" charset="-78"/>
              </a:rPr>
              <a:t> العلاقات العامة تعمل على بناء سمعة قوية للمنتج المحلي ككل، وليس لمنتج واحد فقط، عبر إبراز قصص النجاح المتكررة والنمو المستمر للقطاع الصناعي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9125837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926926"/>
            <a:ext cx="11719469" cy="576197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2. تعزيز الثقة والمصداقية:</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المصادر الموثوقة:</a:t>
            </a:r>
            <a:r>
              <a:rPr lang="ar-EG" sz="1600" dirty="0">
                <a:latin typeface="Alexandria" pitchFamily="2" charset="-78"/>
                <a:cs typeface="Alexandria" pitchFamily="2" charset="-78"/>
              </a:rPr>
              <a:t> تعنى العلاقات العامة باختيار وتوظيف المصادر الأكثر مصداقية للحديث عن المنتج المحلي، مثل الخبراء الصناعيين، شخصيات الأعمال الناجحة، أو حتى شهادات المستهلكين الحقيقيين الراضين.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البيانات والحقائق:</a:t>
            </a:r>
            <a:r>
              <a:rPr lang="ar-EG" sz="1600" dirty="0">
                <a:latin typeface="Alexandria" pitchFamily="2" charset="-78"/>
                <a:cs typeface="Alexandria" pitchFamily="2" charset="-78"/>
              </a:rPr>
              <a:t> تُقدم العلاقات العامة معلومات مدعومة بالبيانات والإحصائيات عن مساهمة المنتج المحلي في الاقتصاد، وعدد فرص العمل التي يُوفرها، أو الجوائز التي حصل عليها، مما يُعزز الحجج المنطقية لدعم المنتج.</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معالجة الأزمات:</a:t>
            </a:r>
            <a:r>
              <a:rPr lang="ar-EG" sz="1600" dirty="0">
                <a:latin typeface="Alexandria" pitchFamily="2" charset="-78"/>
                <a:cs typeface="Alexandria" pitchFamily="2" charset="-78"/>
              </a:rPr>
              <a:t> في حال تعرض المنتج المحلي لأي مشكلات (مثلاً: سحب دفعة من المنتجات)، تتدخل العلاقات العامة لإدارة الأزمة بشفافية ومسؤولية، وتقديم الحلول، للحفاظ على ثقة الجمهور وتجنب انتشار الشائعات.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9653207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926926"/>
            <a:ext cx="11719469" cy="576197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3. ربط المنتج بالهوية الوطنية والفخر (بناء المستهلك الوطني):</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القصص الملهمة:</a:t>
            </a:r>
            <a:r>
              <a:rPr lang="ar-EG" sz="1600" dirty="0">
                <a:latin typeface="Alexandria" pitchFamily="2" charset="-78"/>
                <a:cs typeface="Alexandria" pitchFamily="2" charset="-78"/>
              </a:rPr>
              <a:t> تُستخدم العلاقات العامة "السرد القصصي" لربط المنتج المحلي بالتراث، التاريخ، الثقافة، والإنجازات الوطنية. تُروى قصص عن الحرفيين، رواد الأعمال، أو عن رحلة تطور صناعة معينة في البلاد.</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الشعارات والرموز الوطنية:</a:t>
            </a:r>
            <a:r>
              <a:rPr lang="ar-EG" sz="1600" dirty="0">
                <a:latin typeface="Alexandria" pitchFamily="2" charset="-78"/>
                <a:cs typeface="Alexandria" pitchFamily="2" charset="-78"/>
              </a:rPr>
              <a:t> دمج الشعارات الوطنية (مثل "صنع في [اسم البلد]") بشكل فعال في الحملات، واستخدام الألوان والرموز التي تُثير الفخر والانتماء.</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الاحتفالات والمناسبات:</a:t>
            </a:r>
            <a:r>
              <a:rPr lang="ar-EG" sz="1600" dirty="0">
                <a:latin typeface="Alexandria" pitchFamily="2" charset="-78"/>
                <a:cs typeface="Alexandria" pitchFamily="2" charset="-78"/>
              </a:rPr>
              <a:t> ربط المنتج المحلي بالاحتفالات الوطنية والمناسبات الهامة، مما يُعزز الشعور الجماعي بالفخر والإنجاز.</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"العرقية الاستهلاكية الإيجابية":</a:t>
            </a:r>
            <a:r>
              <a:rPr lang="ar-EG" sz="1600" dirty="0">
                <a:latin typeface="Alexandria" pitchFamily="2" charset="-78"/>
                <a:cs typeface="Alexandria" pitchFamily="2" charset="-78"/>
              </a:rPr>
              <a:t> تُشجع على فكرة أن شراء المنتج المحلي هو واجب وطني ومساهمة مباشرة في رفعة الوطن واقتصاده.</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7261049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770950"/>
            <a:ext cx="11280468" cy="591795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4. إبراز المساهمة الاقتصادية والاجتماعية:</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خلق فرص العمل:</a:t>
            </a:r>
            <a:r>
              <a:rPr lang="ar-EG" sz="1600" dirty="0">
                <a:latin typeface="Alexandria" pitchFamily="2" charset="-78"/>
                <a:cs typeface="Alexandria" pitchFamily="2" charset="-78"/>
              </a:rPr>
              <a:t> تُسلط العلاقات العامة الضوء على الأثر المباشر لدعم المنتج المحلي على توفير الوظائف وتحسين مستوى معيشة الأفراد والأسر. يمكن استخدام قصص نجاح فردية لعمال أو أصحاب مشاريع.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دعم سلاسل الإمداد المحلية:</a:t>
            </a:r>
            <a:r>
              <a:rPr lang="ar-EG" sz="1600" dirty="0">
                <a:latin typeface="Alexandria" pitchFamily="2" charset="-78"/>
                <a:cs typeface="Alexandria" pitchFamily="2" charset="-78"/>
              </a:rPr>
              <a:t> توضيح كيف يُساهم شراء المنتج المحلي في تنشيط قطاعات أخرى مثل الزراعة، النقل، والخدمات المحلية.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المسؤولية الاجتماعية للشركات المحلية:</a:t>
            </a:r>
            <a:r>
              <a:rPr lang="ar-EG" sz="1600" dirty="0">
                <a:latin typeface="Alexandria" pitchFamily="2" charset="-78"/>
                <a:cs typeface="Alexandria" pitchFamily="2" charset="-78"/>
              </a:rPr>
              <a:t> إبراز المبادرات المجتمعية التي تقوم بها الشركات المحلية (مثل دعم التعليم، الصحة، البيئة، رعاية الأيتام)، مما يُظهر التزامها تجاه المجتمع.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تقليل الاعتماد على الخارج:</a:t>
            </a:r>
            <a:r>
              <a:rPr lang="ar-EG" sz="1600" dirty="0">
                <a:latin typeface="Alexandria" pitchFamily="2" charset="-78"/>
                <a:cs typeface="Alexandria" pitchFamily="2" charset="-78"/>
              </a:rPr>
              <a:t> توعية الجمهور بأن دعم المنتج المحلي يُعزز الاكتفاء الذاتي ويُقلل من هروب العملة الصعبة.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7580324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770950"/>
            <a:ext cx="11280468" cy="591795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5. التأثير على المعايير الاجتماعية والسلوك:</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النمذجة الاجتماعية:</a:t>
            </a:r>
            <a:r>
              <a:rPr lang="ar-EG" sz="1600" dirty="0">
                <a:latin typeface="Alexandria" pitchFamily="2" charset="-78"/>
                <a:cs typeface="Alexandria" pitchFamily="2" charset="-78"/>
              </a:rPr>
              <a:t> تُروج العلاقات العامة لصور وقصص لأفراد ومشاهير ومؤثرين يفضلون ويستخدمون المنتج المحلي، مما يُشكل قدوة للآخرين.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الضغط الاجتماعي الإيجابي:</a:t>
            </a:r>
            <a:r>
              <a:rPr lang="ar-EG" sz="1600" dirty="0">
                <a:latin typeface="Alexandria" pitchFamily="2" charset="-78"/>
                <a:cs typeface="Alexandria" pitchFamily="2" charset="-78"/>
              </a:rPr>
              <a:t> تُساهم في خلق بيئة اجتماعية تُشجع على تبني سلوك شراء المنتج المحلي كمعيار مقبول ومرغوب.</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تغيير السلوك:</a:t>
            </a:r>
            <a:r>
              <a:rPr lang="ar-EG" sz="1600" dirty="0">
                <a:latin typeface="Alexandria" pitchFamily="2" charset="-78"/>
                <a:cs typeface="Alexandria" pitchFamily="2" charset="-78"/>
              </a:rPr>
              <a:t> من خلال التأثير على تصورات الجودة، تعزيز الثقة، وربط المنتج بالهوية الوطنية، تُسهم العلاقات العامة في تحويل النية للشراء إلى سلوك فعلي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4377900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64296"/>
            <a:ext cx="11831137" cy="582460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6. الشراكات والتحالفات:</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القطاع العام والخاص:</a:t>
            </a:r>
            <a:r>
              <a:rPr lang="ar-EG" sz="1600" dirty="0">
                <a:latin typeface="Alexandria" pitchFamily="2" charset="-78"/>
                <a:cs typeface="Alexandria" pitchFamily="2" charset="-78"/>
              </a:rPr>
              <a:t> بناء جسور التعاون بين الحكومة (مثل وزارة الصناعة، هيئات المواصفات والمقاييس) والشركات المحلية لتعزيز الدعم المشترك.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المنظمات غير الربحية:</a:t>
            </a:r>
            <a:r>
              <a:rPr lang="ar-EG" sz="1600" dirty="0">
                <a:latin typeface="Alexandria" pitchFamily="2" charset="-78"/>
                <a:cs typeface="Alexandria" pitchFamily="2" charset="-78"/>
              </a:rPr>
              <a:t> التعاون مع الجمعيات والمؤسسات المدنية التي تُعنى بالتنمية الاقتصادية أو دعم الحرفيين.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الإعلام:</a:t>
            </a:r>
            <a:r>
              <a:rPr lang="ar-EG" sz="1600" dirty="0">
                <a:latin typeface="Alexandria" pitchFamily="2" charset="-78"/>
                <a:cs typeface="Alexandria" pitchFamily="2" charset="-78"/>
              </a:rPr>
              <a:t> إقامة علاقات قوية مع وسائل الإعلام لضمان التغطية الإيجابية والمستمرة للمنتجات المحلية وقصص نجاحها.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2436713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64296"/>
            <a:ext cx="11831137" cy="582460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7. القياس والتقييم:</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رصد التصورات:</a:t>
            </a:r>
            <a:r>
              <a:rPr lang="ar-EG" sz="1600" dirty="0">
                <a:latin typeface="Alexandria" pitchFamily="2" charset="-78"/>
                <a:cs typeface="Alexandria" pitchFamily="2" charset="-78"/>
              </a:rPr>
              <a:t> تُجري العلاقات العامة استبيانات ودراسات لقياس التغير في تصورات الجمهور عن المنتج المحلي قبل وبعد الحملات.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قياس السلوك:</a:t>
            </a:r>
            <a:r>
              <a:rPr lang="ar-EG" sz="1600" dirty="0">
                <a:latin typeface="Alexandria" pitchFamily="2" charset="-78"/>
                <a:cs typeface="Alexandria" pitchFamily="2" charset="-78"/>
              </a:rPr>
              <a:t> تُساهم في تتبع مؤشرات مثل زيادة المبيعات، نمو حصة السوق، أو زيادة الطلب على منتجات معينة.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التكيف والتحسين:</a:t>
            </a:r>
            <a:r>
              <a:rPr lang="ar-EG" sz="1600" dirty="0">
                <a:latin typeface="Alexandria" pitchFamily="2" charset="-78"/>
                <a:cs typeface="Alexandria" pitchFamily="2" charset="-78"/>
              </a:rPr>
              <a:t> استخدام نتائج التقييم لتعديل استراتيجيات العلاقات العامة وتحسين الحملات المستقبلية لضمان أقصى تأثير.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4275463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747079"/>
            <a:ext cx="10515600" cy="72520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استراتيجيات العلاقات العامة لتشكيل تفضيلات المنتج المحلي</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356329"/>
            <a:ext cx="11857081" cy="5332570"/>
          </a:xfrm>
        </p:spPr>
        <p:txBody>
          <a:bodyPr>
            <a:normAutofit fontScale="92500"/>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العلاقات العامة لا تهدف فقط إلى زيادة المبيعات المباشرة، بل تسعى إلى بناء قناعة راسخة لدى المستهلك بأهمية وقيمة المنتج المحلي، مما يُترجم إلى تفضيل مستمر. هذه الاستراتيجيات متعددة الأوجه وتعمل بشكل متكامل في تغيير سلوكيات المستهلكين وتشكيل تفضيلاتهم لصالح المنتج المحلي، وبالتالي تحقيق أهداف اقتصادية واجتماعية أوسع.</a:t>
            </a:r>
          </a:p>
          <a:p>
            <a:pPr marL="342900" indent="-342900" algn="r" defTabSz="914400" rtl="1" eaLnBrk="1" latinLnBrk="0" hangingPunct="1">
              <a:lnSpc>
                <a:spcPct val="200000"/>
              </a:lnSpc>
              <a:spcBef>
                <a:spcPts val="1000"/>
              </a:spcBef>
              <a:buAutoNum type="arabicPeriod"/>
            </a:pPr>
            <a:r>
              <a:rPr lang="ar-EG" sz="1600" b="1" dirty="0">
                <a:solidFill>
                  <a:srgbClr val="00AEEF"/>
                </a:solidFill>
                <a:latin typeface="Alexandria" pitchFamily="2" charset="-78"/>
                <a:cs typeface="Alexandria" pitchFamily="2" charset="-78"/>
              </a:rPr>
              <a:t>بناء الصورة الذهنية الإيجابية للمنتج المحلي: </a:t>
            </a:r>
          </a:p>
          <a:p>
            <a:pPr marL="0" indent="0" algn="r" rtl="1">
              <a:lnSpc>
                <a:spcPct val="200000"/>
              </a:lnSpc>
              <a:buNone/>
            </a:pPr>
            <a:r>
              <a:rPr lang="ar-SA" sz="1600" dirty="0">
                <a:latin typeface="Alexandria" pitchFamily="2" charset="-78"/>
                <a:cs typeface="Alexandria" pitchFamily="2" charset="-78"/>
              </a:rPr>
              <a:t>و</a:t>
            </a:r>
            <a:r>
              <a:rPr lang="ar-EG" sz="1600" dirty="0">
                <a:latin typeface="Alexandria" pitchFamily="2" charset="-78"/>
                <a:cs typeface="Alexandria" pitchFamily="2" charset="-78"/>
              </a:rPr>
              <a:t>هذه الاستراتيجية هي الأساس لتغيير التصورات السابقة وبناء الثقة.</a:t>
            </a:r>
          </a:p>
          <a:p>
            <a:pPr algn="r" rtl="1">
              <a:lnSpc>
                <a:spcPct val="200000"/>
              </a:lnSpc>
              <a:buFont typeface="Wingdings" pitchFamily="2" charset="2"/>
              <a:buChar char="q"/>
            </a:pPr>
            <a:r>
              <a:rPr lang="ar-EG" sz="1600" b="1" dirty="0">
                <a:latin typeface="Alexandria" pitchFamily="2" charset="-78"/>
                <a:cs typeface="Alexandria" pitchFamily="2" charset="-78"/>
              </a:rPr>
              <a:t>الشفافية في العمليات الإنتاجية: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كسر حاجز الغموض حول كيفية صناعة المنتج. يُمكن ذلك من خلال فيديوهات "من وراء الكواليس"، أو برامج زيارات للمصانع، أو حتى البث المباشر لبعض مراحل الإنتاج (ما يُمكن إظهاره). الشفافية تُبني الثقة وتُزيل الشكوك.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بث مباشر قصير من مزرعة تُظهر عملية حصاد محصول معين وتعبئته، أو فيديو يُظهر عملية تصنيع منتج غذائي مع التأكيد على النظافة والمعايير.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2496317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901874" y="1155869"/>
            <a:ext cx="10308921" cy="5533030"/>
          </a:xfrm>
        </p:spPr>
        <p:txBody>
          <a:bodyPr>
            <a:noAutofit/>
          </a:bodyPr>
          <a:lstStyle/>
          <a:p>
            <a:pPr algn="r" rtl="1">
              <a:lnSpc>
                <a:spcPct val="200000"/>
              </a:lnSpc>
              <a:buFont typeface="Wingdings" pitchFamily="2" charset="2"/>
              <a:buChar char="q"/>
            </a:pPr>
            <a:r>
              <a:rPr lang="ar-EG" sz="1400" b="1" dirty="0">
                <a:latin typeface="Alexandria" pitchFamily="2" charset="-78"/>
                <a:cs typeface="Alexandria" pitchFamily="2" charset="-78"/>
              </a:rPr>
              <a:t>التركيز على الجودة والمعايير:</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يتضمن ذلك حملات تُسلط الضوء على المعايير الصارمة التي تُتبع في عمليات الإنتاج المحلية، واستعراض شهادات الجودة (</a:t>
            </a:r>
            <a:r>
              <a:rPr lang="en-US" sz="1400" dirty="0">
                <a:latin typeface="Alexandria" pitchFamily="2" charset="-78"/>
                <a:cs typeface="Alexandria" pitchFamily="2" charset="-78"/>
              </a:rPr>
              <a:t>ISO، </a:t>
            </a:r>
            <a:r>
              <a:rPr lang="ar-EG" sz="1400" dirty="0">
                <a:latin typeface="Alexandria" pitchFamily="2" charset="-78"/>
                <a:cs typeface="Alexandria" pitchFamily="2" charset="-78"/>
              </a:rPr>
              <a:t>أو شهادات محلية معترف بها) التي حصلت عليها المصانع والمنتجات. يُمكن عرض فيديوهات تُظهر خطوط الإنتاج الحديثة، والتقنيات المتطورة المُستخدمة، وعمليات الفحص والاختبار لضمان الجودة. الهدف هو تبديد أي شكوك حول جودة المنتج المحلي وإظهار قدرته على المنافسة عالمياً.</a:t>
            </a:r>
            <a:r>
              <a:rPr lang="en-US" sz="1400" dirty="0">
                <a:latin typeface="Alexandria" pitchFamily="2" charset="-78"/>
                <a:cs typeface="Alexandria" pitchFamily="2" charset="-78"/>
              </a:rPr>
              <a:t> </a:t>
            </a: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تنظيم جولات إعلامية لمصانع الأغذية المحلية لتوضيح معايير النظافة والجودة، أو إبراز حصول مصنع نسيج محلي على شهادة جودة عالمية.</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77139327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563671" y="2154477"/>
            <a:ext cx="11336229" cy="4534422"/>
          </a:xfrm>
        </p:spPr>
        <p:txBody>
          <a:bodyPr>
            <a:noAutofit/>
          </a:bodyPr>
          <a:lstStyle/>
          <a:p>
            <a:pPr algn="r" rtl="1">
              <a:lnSpc>
                <a:spcPct val="200000"/>
              </a:lnSpc>
              <a:buFont typeface="Wingdings" pitchFamily="2" charset="2"/>
              <a:buChar char="q"/>
            </a:pPr>
            <a:r>
              <a:rPr lang="ar-EG" sz="1400" b="1" dirty="0">
                <a:latin typeface="Alexandria" pitchFamily="2" charset="-78"/>
                <a:cs typeface="Alexandria" pitchFamily="2" charset="-78"/>
              </a:rPr>
              <a:t>إبراز الابتكار والتطوير:</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كثير من المستهلكين يعتقدون أن الابتكار يقتصر على المنتجات الأجنبية. تُركز العلاقات العامة على عرض قصص الشركات المحلية التي تستثمر في البحث والتطوير، وتُقدم منتجات جديدة أو تُحسن منتجاتها الحالية لتلبية احتياجات السوق المتغيرة. هذا يُظهر ديناميكية الصناعة المحلية وقدرتها على التجديد.</a:t>
            </a:r>
          </a:p>
          <a:p>
            <a:pPr marL="0" indent="0" algn="r" rtl="1">
              <a:lnSpc>
                <a:spcPct val="200000"/>
              </a:lnSpc>
              <a:buNone/>
            </a:pPr>
            <a:r>
              <a:rPr lang="en-US" sz="1400" dirty="0">
                <a:latin typeface="Alexandria" pitchFamily="2" charset="-78"/>
                <a:cs typeface="Alexandria" pitchFamily="2" charset="-78"/>
              </a:rPr>
              <a:t> </a:t>
            </a: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تسليط الضوء على شركة برمجيات محلية طورت تطبيقاً فريداً، أو مصنع أثاث محلي قدم تصاميم عصرية ومبتكرة باستخدام مواد محلية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27555248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834859"/>
            <a:ext cx="11611801" cy="5854040"/>
          </a:xfrm>
        </p:spPr>
        <p:txBody>
          <a:bodyPr>
            <a:normAutofit/>
          </a:bodyPr>
          <a:lstStyle/>
          <a:p>
            <a:pPr marL="0" indent="0" algn="r" rtl="1">
              <a:lnSpc>
                <a:spcPct val="200000"/>
              </a:lnSpc>
              <a:buNone/>
            </a:pPr>
            <a:r>
              <a:rPr lang="en-US" sz="1600" b="1" dirty="0">
                <a:solidFill>
                  <a:srgbClr val="00AEEF"/>
                </a:solidFill>
                <a:latin typeface="Alexandria" pitchFamily="2" charset="-78"/>
                <a:cs typeface="Alexandria" pitchFamily="2" charset="-78"/>
              </a:rPr>
              <a:t>2</a:t>
            </a:r>
            <a:r>
              <a:rPr lang="ar-EG" sz="1600" b="1" dirty="0">
                <a:solidFill>
                  <a:srgbClr val="00AEEF"/>
                </a:solidFill>
                <a:latin typeface="Alexandria" pitchFamily="2" charset="-78"/>
                <a:cs typeface="Alexandria" pitchFamily="2" charset="-78"/>
              </a:rPr>
              <a:t>. التركيز على القيمة والتنافسية: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هذه الاستراتيجية تُخاطب الجانب الاقتصادي للمستهلك وتُظهر أن المنتج المحلي ليس خياراً "وطنياً" فقط، بل هو خيار "ذكي" أيضاً.</a:t>
            </a:r>
          </a:p>
          <a:p>
            <a:pPr algn="r" rtl="1">
              <a:lnSpc>
                <a:spcPct val="200000"/>
              </a:lnSpc>
              <a:buFont typeface="Wingdings" pitchFamily="2" charset="2"/>
              <a:buChar char="q"/>
            </a:pPr>
            <a:r>
              <a:rPr lang="ar-EG" sz="1600" b="1" dirty="0">
                <a:latin typeface="Alexandria" pitchFamily="2" charset="-78"/>
                <a:cs typeface="Alexandria" pitchFamily="2" charset="-78"/>
              </a:rPr>
              <a:t>القيمة مقابل السعر:</a:t>
            </a:r>
          </a:p>
          <a:p>
            <a:pPr marL="0" indent="0" algn="r" rtl="1">
              <a:lnSpc>
                <a:spcPct val="200000"/>
              </a:lnSpc>
              <a:buNone/>
            </a:pPr>
            <a:r>
              <a:rPr lang="ar-EG" sz="1600" dirty="0">
                <a:latin typeface="Alexandria" pitchFamily="2" charset="-78"/>
                <a:cs typeface="Alexandria" pitchFamily="2" charset="-78"/>
              </a:rPr>
              <a:t>بدلاً من التركيز فقط على السعر المنخفض (إذا كان كذلك)، تُركز العلاقات العامة على "القيمة المضافة" التي يُقدمها المنتج المحلي. قد يكون هذا عبر خدمة ما بعد البيع الممتازة، توفر قطع الغيار بسهولة، العمر الافتراضي الأطول، أو حتى دعم الضمان المحلي الفعال. الهدف هو إظهار أن الاستثمار في المنتج المحلي يُقدم عائداً أكبر على المدى الطويل.</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مقارنة (غير مباشرة) بين تكلفة صيانة جهاز إلكتروني محلي وآخر أجنبي، أو إبراز سهولة الحصول على دعم فني للمنتج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0808239"/>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834859"/>
            <a:ext cx="11611801" cy="5854040"/>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المقارنات الإيجابية (دون هجوم):</a:t>
            </a:r>
          </a:p>
          <a:p>
            <a:pPr marL="0" indent="0" algn="r" rtl="1">
              <a:lnSpc>
                <a:spcPct val="200000"/>
              </a:lnSpc>
              <a:buNone/>
            </a:pPr>
            <a:r>
              <a:rPr lang="ar-EG" sz="1600" dirty="0">
                <a:latin typeface="Alexandria" pitchFamily="2" charset="-78"/>
                <a:cs typeface="Alexandria" pitchFamily="2" charset="-78"/>
              </a:rPr>
              <a:t>تُجري العلاقات العامة دراسات أو تُبرز تقارير تُقارن بين المنتجات المحلية ونظيراتها الأجنبية في نقاط قوة معينة (مثل المتانة، المذاق، المواد الطبيعية المستخدمة). يجب أن تكون هذه المقارنات مبنية على الحقائق وتُركز على المزايا التنافسية للمنتج المحلي دون التقليل من شأن المنتج الأجنبي بشكل عدائي.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مقال في مجلة متخصصة يُقارن بين القيمة الغذائية لمنتج ألبان محلي وآخر مستورد، أو برنامج تلفزيوني يُظهر اختبارات قوة لمنتج تنظيف محلي مقارنة بمنتج عالمي.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78642716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592340"/>
            <a:ext cx="11831137" cy="6096560"/>
          </a:xfrm>
        </p:spPr>
        <p:txBody>
          <a:bodyPr>
            <a:normAutofit fontScale="92500"/>
          </a:bodyPr>
          <a:lstStyle/>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0" indent="0" algn="r" rtl="1">
              <a:lnSpc>
                <a:spcPct val="200000"/>
              </a:lnSpc>
              <a:buNone/>
            </a:pPr>
            <a:r>
              <a:rPr lang="ar-EG" sz="2100" b="1" dirty="0">
                <a:solidFill>
                  <a:srgbClr val="00AEEF"/>
                </a:solidFill>
                <a:latin typeface="Alexandria" pitchFamily="2" charset="-78"/>
                <a:cs typeface="Alexandria" pitchFamily="2" charset="-78"/>
              </a:rPr>
              <a:t>3. الربط بالهوية الوطنية والتراث</a:t>
            </a:r>
            <a:r>
              <a:rPr lang="ar-EG" sz="1600" b="1" dirty="0">
                <a:solidFill>
                  <a:srgbClr val="00AEEF"/>
                </a:solidFill>
                <a:latin typeface="Alexandria" pitchFamily="2" charset="-78"/>
                <a:cs typeface="Alexandria" pitchFamily="2" charset="-78"/>
              </a:rPr>
              <a:t>:</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هذه الاستراتيجية تستغل الجانب العاطفي والقومي لدى المستهلك.</a:t>
            </a:r>
          </a:p>
          <a:p>
            <a:pPr algn="r" rtl="1">
              <a:lnSpc>
                <a:spcPct val="200000"/>
              </a:lnSpc>
              <a:buFont typeface="Wingdings" pitchFamily="2" charset="2"/>
              <a:buChar char="q"/>
            </a:pPr>
            <a:r>
              <a:rPr lang="ar-EG" sz="1600" b="1" dirty="0">
                <a:latin typeface="Alexandria" pitchFamily="2" charset="-78"/>
                <a:cs typeface="Alexandria" pitchFamily="2" charset="-78"/>
              </a:rPr>
              <a:t>القصص الوطنية الملهمة: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استخدام السرد القصصي لتسليط الضوء على المنتجات التي تُعبر عن تراث وثقافة البلد. قد تكون هذه المنتجات جزءاً من تاريخ طويل، أو تُستخدم في المناسبات الوطنية، أو تُجسد حرفية الأجداد. الربط بالهوية الوطنية يُضفي بعداً عاطفياً على المنتج.</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عن صناعة السجاد اليدوي تُركز على قصص الحرفيين الذين توارثوا المهنة، وعلى التصاميم التي تُعبر عن نقوش تاريخية.</a:t>
            </a:r>
          </a:p>
          <a:p>
            <a:pPr algn="r" rtl="1">
              <a:lnSpc>
                <a:spcPct val="200000"/>
              </a:lnSpc>
              <a:buFont typeface="Wingdings" pitchFamily="2" charset="2"/>
              <a:buChar char="q"/>
            </a:pPr>
            <a:r>
              <a:rPr lang="ar-EG" sz="1600" b="1" dirty="0">
                <a:latin typeface="Alexandria" pitchFamily="2" charset="-78"/>
                <a:cs typeface="Alexandria" pitchFamily="2" charset="-78"/>
              </a:rPr>
              <a:t>الشعارات والرموز الوطنية: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دمج شعارات مثل "صنع في [اسم البلد]"، أو "فخر الصناعة الوطنية" بشكل استراتيجي في جميع المواد التسويقية والعبوات. استخدام الألوان الوطنية، أو رموز تُعبر عن التراث في التصميم، يُعزز الرابطة العاطفية.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استخدام علم الدولة أو رمز وطني معروف على عبوة منتج غذائي أو ملابس رياضية محلية.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0812662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592340"/>
            <a:ext cx="11831137" cy="6096560"/>
          </a:xfrm>
        </p:spPr>
        <p:txBody>
          <a:bodyPr>
            <a:normAutofit/>
          </a:bodyPr>
          <a:lstStyle/>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algn="r" rtl="1">
              <a:lnSpc>
                <a:spcPct val="200000"/>
              </a:lnSpc>
              <a:buFont typeface="Wingdings" pitchFamily="2" charset="2"/>
              <a:buChar char="q"/>
            </a:pPr>
            <a:r>
              <a:rPr lang="ar-EG" sz="1600" b="1" dirty="0">
                <a:latin typeface="Alexandria" pitchFamily="2" charset="-78"/>
                <a:cs typeface="Alexandria" pitchFamily="2" charset="-78"/>
              </a:rPr>
              <a:t>دعم الحرف والصناعات التقليدية: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تنظيم فعاليات أو حملات تُشجع على شراء المنتجات الحرفية اليدوية، والتعريف بالحرفيين وأهمية الحفاظ على هذه الصناعات كجزء من التراث الوطني.</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إقامة معرض سنوي للحرف اليدوية يُقام تحت رعاية جهات وطنية، مع تغطية إعلامية واسعة.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2455285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59911"/>
            <a:ext cx="11831137" cy="5828988"/>
          </a:xfrm>
        </p:spPr>
        <p:txBody>
          <a:bodyPr>
            <a:normAutofit fontScale="92500"/>
          </a:bodyPr>
          <a:lstStyle/>
          <a:p>
            <a:pPr marL="0" indent="0" algn="r" rtl="1">
              <a:lnSpc>
                <a:spcPct val="200000"/>
              </a:lnSpc>
              <a:buNone/>
            </a:pPr>
            <a:r>
              <a:rPr lang="ar-EG" sz="2100" b="1" dirty="0">
                <a:solidFill>
                  <a:srgbClr val="00AEEF"/>
                </a:solidFill>
                <a:latin typeface="Alexandria" pitchFamily="2" charset="-78"/>
                <a:cs typeface="Alexandria" pitchFamily="2" charset="-78"/>
              </a:rPr>
              <a:t>4. إبراز المساهمة الاقتصادية والاجتماعية:</a:t>
            </a:r>
          </a:p>
          <a:p>
            <a:pPr marL="0" indent="0" algn="r" rtl="1">
              <a:lnSpc>
                <a:spcPct val="200000"/>
              </a:lnSpc>
              <a:buNone/>
            </a:pPr>
            <a:r>
              <a:rPr lang="ar-EG" sz="1600" dirty="0">
                <a:latin typeface="Alexandria" pitchFamily="2" charset="-78"/>
                <a:cs typeface="Alexandria" pitchFamily="2" charset="-78"/>
              </a:rPr>
              <a:t>هذه الاستراتيجية تُعزز الوعي بالمسؤولية المجتمعية وتُقدم أسباباً إضافية لدعم المنتج المحلي تتجاوز الفائدة الشخصية.</a:t>
            </a:r>
          </a:p>
          <a:p>
            <a:pPr algn="r" rtl="1">
              <a:lnSpc>
                <a:spcPct val="200000"/>
              </a:lnSpc>
              <a:buFont typeface="Wingdings" pitchFamily="2" charset="2"/>
              <a:buChar char="q"/>
            </a:pPr>
            <a:r>
              <a:rPr lang="ar-EG" sz="1600" b="1" dirty="0">
                <a:latin typeface="Alexandria" pitchFamily="2" charset="-78"/>
                <a:cs typeface="Alexandria" pitchFamily="2" charset="-78"/>
              </a:rPr>
              <a:t>خلق فرص العمل المحلية: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عرض إحصائيات عن عدد الوظائف التي تُوفرها الصناعات المحلية. الأهم هو "أنسنة" هذه الإحصائيات من خلال قصص حقيقية لعمال استفادوا من هذه الفرص، وكيف تغيرت حياتهم بفضل عملهم في مصانع وطنية.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فيديو قصير يُظهر عاملاً في مصنع محلي يتحدث عن كيف ساعده عمله في إعالة أسرته وتوفير مستقبل أفضل لأبنائه.</a:t>
            </a:r>
          </a:p>
          <a:p>
            <a:pPr algn="r" rtl="1">
              <a:lnSpc>
                <a:spcPct val="200000"/>
              </a:lnSpc>
              <a:buFont typeface="Wingdings" pitchFamily="2" charset="2"/>
              <a:buChar char="q"/>
            </a:pPr>
            <a:r>
              <a:rPr lang="ar-EG" sz="1600" b="1" dirty="0">
                <a:latin typeface="Alexandria" pitchFamily="2" charset="-78"/>
                <a:cs typeface="Alexandria" pitchFamily="2" charset="-78"/>
              </a:rPr>
              <a:t>تنشيط الاقتصاد المحلي:</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شرح وتبسيط مفهوم مساهمة المنتج المحلي في الناتج المحلي الإجمالي، وكيف أن كل عملية شراء تُساهم في دورة اقتصادية كاملة داخل البلاد (زيادة الضرائب، تطوير البنية التحتية، دعم خدمات عامة).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رسوم بيانية مبسطة في حملة إعلانية تُظهر مسار المال عندما يُنفق على منتج محلي وكيف يعود بالفائدة على المجتمع.</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1463606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59911"/>
            <a:ext cx="11831137" cy="5828988"/>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المسؤولية الاجتماعية للشركات المحلية: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تسليط الضوء على مبادرات المسؤولية الاجتماعية للشركات المحلية (</a:t>
            </a:r>
            <a:r>
              <a:rPr lang="en-US" sz="1600" dirty="0">
                <a:latin typeface="Alexandria" pitchFamily="2" charset="-78"/>
                <a:cs typeface="Alexandria" pitchFamily="2" charset="-78"/>
              </a:rPr>
              <a:t>CSR)، </a:t>
            </a:r>
            <a:r>
              <a:rPr lang="ar-EG" sz="1600" dirty="0">
                <a:latin typeface="Alexandria" pitchFamily="2" charset="-78"/>
                <a:cs typeface="Alexandria" pitchFamily="2" charset="-78"/>
              </a:rPr>
              <a:t>مثل: دعم التعليم، بناء المستشفيات، رعاية الأيتام، مبادرات الحفاظ على البيئة. هذا يُظهر أن الشركات المحلية جزء لا يتجزأ من النسيج المجتمعي وتُعيد جزءاً من أرباحها للمجتمع.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تغطية إعلامية لافتتاح مدرسة أو مركز صحي تم بناؤه بتمويل من شركة محلية، أو حملة بيئية ترعاها شركة صناعية وطنية.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63799286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75573" y="939452"/>
            <a:ext cx="11624327" cy="5749447"/>
          </a:xfrm>
        </p:spPr>
        <p:txBody>
          <a:bodyPr>
            <a:normAutofit fontScale="92500" lnSpcReduction="20000"/>
          </a:bodyPr>
          <a:lstStyle/>
          <a:p>
            <a:pPr marL="0" indent="0" algn="r" rtl="1">
              <a:lnSpc>
                <a:spcPct val="200000"/>
              </a:lnSpc>
              <a:buNone/>
            </a:pPr>
            <a:r>
              <a:rPr lang="ar-EG" sz="1900" b="1" dirty="0">
                <a:solidFill>
                  <a:srgbClr val="00AEEF"/>
                </a:solidFill>
                <a:latin typeface="Alexandria" pitchFamily="2" charset="-78"/>
                <a:cs typeface="Alexandria" pitchFamily="2" charset="-78"/>
              </a:rPr>
              <a:t>5. التعاون مع المؤثرين والشخصيات العامة:</a:t>
            </a:r>
          </a:p>
          <a:p>
            <a:pPr marL="0" indent="0" algn="r" rtl="1">
              <a:lnSpc>
                <a:spcPct val="200000"/>
              </a:lnSpc>
              <a:buNone/>
            </a:pPr>
            <a:r>
              <a:rPr lang="ar-EG" sz="1600" dirty="0">
                <a:latin typeface="Alexandria" pitchFamily="2" charset="-78"/>
                <a:cs typeface="Alexandria" pitchFamily="2" charset="-78"/>
              </a:rPr>
              <a:t>الرأي العام يُشكل إلى حد كبير من خلال المؤثرين والشخصيات التي يُنظر إليها كقدوة.</a:t>
            </a:r>
          </a:p>
          <a:p>
            <a:pPr algn="r" rtl="1">
              <a:lnSpc>
                <a:spcPct val="200000"/>
              </a:lnSpc>
              <a:buFont typeface="Wingdings" pitchFamily="2" charset="2"/>
              <a:buChar char="q"/>
            </a:pPr>
            <a:r>
              <a:rPr lang="ar-EG" sz="1600" b="1" dirty="0">
                <a:latin typeface="Alexandria" pitchFamily="2" charset="-78"/>
                <a:cs typeface="Alexandria" pitchFamily="2" charset="-78"/>
              </a:rPr>
              <a:t>المؤثرون ذوو المصداقية: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اختيار مؤثرين على وسائل التواصل الاجتماعي، رياضيين، فنانين، أو خبراء يُعرفون بدعمهم الصادق للمنتج المحلي ولديهم قاعدة جماهيرية كبيرة. الأهم هو أن يكون دعمهم أصيلاً وغير مدفوع الأجر فقط.</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قيام مدون طعام مشهور بتوثيق زيارته لمزرعة محلية أو مصنع أغذية، أو رياضي يُروج لعلامة تجارية محلية للملابس الرياضية.</a:t>
            </a:r>
          </a:p>
          <a:p>
            <a:pPr algn="r" rtl="1">
              <a:lnSpc>
                <a:spcPct val="200000"/>
              </a:lnSpc>
              <a:buFont typeface="Wingdings" pitchFamily="2" charset="2"/>
              <a:buChar char="q"/>
            </a:pPr>
            <a:r>
              <a:rPr lang="ar-EG" sz="1600" b="1" dirty="0">
                <a:latin typeface="Alexandria" pitchFamily="2" charset="-78"/>
                <a:cs typeface="Alexandria" pitchFamily="2" charset="-78"/>
              </a:rPr>
              <a:t>خلق المحتوى الأصيل:</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تشجيع المؤثرين على إنتاج محتوى يُظهر تجربتهم الحقيقية مع المنتجات المحلية، بدلاً من مجرد إعلانات مباشرة. هذا المحتوى يُمكن أن يكون فيديوهات، مراجعات، أو قصص يومية تُظهر كيف تندمج المنتجات المحلية في حياتهم.</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مؤثرة أزياء تُظهر تنسيقاتها اليومية باستخدام ملابس من مصممين محليين، أو مؤثر في مجال التكنولوجيا يُراجع هاتفاً ذكياً بتجميع 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271958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997697"/>
            <a:ext cx="11280468" cy="5691202"/>
          </a:xfrm>
        </p:spPr>
        <p:txBody>
          <a:bodyPr>
            <a:normAutofit fontScale="85000" lnSpcReduction="10000"/>
          </a:bodyPr>
          <a:lstStyle/>
          <a:p>
            <a:pPr marL="0" indent="0" algn="r" rtl="1">
              <a:lnSpc>
                <a:spcPct val="200000"/>
              </a:lnSpc>
              <a:buNone/>
            </a:pPr>
            <a:r>
              <a:rPr lang="ar-EG" sz="1900" b="1" dirty="0">
                <a:solidFill>
                  <a:srgbClr val="00AEEF"/>
                </a:solidFill>
                <a:latin typeface="Alexandria" pitchFamily="2" charset="-78"/>
                <a:cs typeface="Alexandria" pitchFamily="2" charset="-78"/>
              </a:rPr>
              <a:t>6. تنظيم الفعاليات والمعارض:</a:t>
            </a:r>
          </a:p>
          <a:p>
            <a:pPr marL="0" indent="0" algn="r" rtl="1">
              <a:lnSpc>
                <a:spcPct val="200000"/>
              </a:lnSpc>
              <a:buNone/>
            </a:pPr>
            <a:r>
              <a:rPr lang="ar-EG" sz="1600" dirty="0">
                <a:latin typeface="Alexandria" pitchFamily="2" charset="-78"/>
                <a:cs typeface="Alexandria" pitchFamily="2" charset="-78"/>
              </a:rPr>
              <a:t>الفعاليات تُوفر تجربة مباشرة وتُعزز التفاعل مع المنتج.</a:t>
            </a:r>
          </a:p>
          <a:p>
            <a:pPr algn="r" rtl="1">
              <a:lnSpc>
                <a:spcPct val="200000"/>
              </a:lnSpc>
              <a:buFont typeface="Wingdings" pitchFamily="2" charset="2"/>
              <a:buChar char="q"/>
            </a:pPr>
            <a:r>
              <a:rPr lang="ar-EG" sz="1600" b="1" dirty="0">
                <a:latin typeface="Alexandria" pitchFamily="2" charset="-78"/>
                <a:cs typeface="Alexandria" pitchFamily="2" charset="-78"/>
              </a:rPr>
              <a:t>معارض المنتج المحلي:</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تنظيم معارض دورية أو سنوية تُعرض فيها تشكيلة واسعة من المنتجات المحلية، مع إتاحة الفرصة للمستهلكين للتفاعل مباشرة مع المنتجين، وتجربة المنتجات، وحتى شرائها.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"مهرجان المنتج الوطني" السنوي الذي يجمع عشرات الشركات المحلية في مكان واحد، مع فعاليات ترفيهية وورش عمل.</a:t>
            </a:r>
          </a:p>
          <a:p>
            <a:pPr algn="r" rtl="1">
              <a:lnSpc>
                <a:spcPct val="200000"/>
              </a:lnSpc>
              <a:buFont typeface="Wingdings" pitchFamily="2" charset="2"/>
              <a:buChar char="q"/>
            </a:pPr>
            <a:r>
              <a:rPr lang="ar-EG" sz="1600" b="1" dirty="0">
                <a:latin typeface="Alexandria" pitchFamily="2" charset="-78"/>
                <a:cs typeface="Alexandria" pitchFamily="2" charset="-78"/>
              </a:rPr>
              <a:t>المهرجانات والأسواق الشعبية: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دمج المنتج المحلي في المهرجانات الوطنية والمحلية والأسواق الشعبية. هذا يُعزز الربط بين المنتج والاحتفالات الثقافية ويجعله جزءاً من التجربة المجتمعية.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تخصيص أجنحة للمنتجات المحلية في المهرجانات التراثية، أو تنظيم أسواق للمزارعين تُباع فيها المنتجات الزراعية الطازجة مباشرة.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03217158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035275"/>
            <a:ext cx="10884310" cy="5653624"/>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7. استخدام القصص الملهمة: </a:t>
            </a:r>
          </a:p>
          <a:p>
            <a:pPr marL="0" indent="0" algn="r" rtl="1">
              <a:lnSpc>
                <a:spcPct val="200000"/>
              </a:lnSpc>
              <a:buNone/>
            </a:pPr>
            <a:r>
              <a:rPr lang="ar-EG" sz="1600" dirty="0">
                <a:latin typeface="Alexandria" pitchFamily="2" charset="-78"/>
                <a:cs typeface="Alexandria" pitchFamily="2" charset="-78"/>
              </a:rPr>
              <a:t>القصص تُبني روابط عاطفية أعمق من الحقائق المجردة.</a:t>
            </a:r>
          </a:p>
          <a:p>
            <a:pPr algn="r" rtl="1">
              <a:lnSpc>
                <a:spcPct val="200000"/>
              </a:lnSpc>
              <a:buFont typeface="Wingdings" pitchFamily="2" charset="2"/>
              <a:buChar char="q"/>
            </a:pPr>
            <a:r>
              <a:rPr lang="ar-EG" sz="1600" b="1" dirty="0">
                <a:latin typeface="Alexandria" pitchFamily="2" charset="-78"/>
                <a:cs typeface="Alexandria" pitchFamily="2" charset="-78"/>
              </a:rPr>
              <a:t>قصص النجاح الريادية: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تسليط الضوء على قصص رواد الأعمال المحليين الذين بدأوا بمشاريع صغيرة وتحدوا الصعاب ليصلوا إلى النجاح. هذه القصص تُحفز الأمل وتُظهر الإمكانات.</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سلسلة وثائقية قصيرة عن شاب بدأ ورشة صغيرة للأعمال الخشبية وتوسعت لتُصبح مصنعاً رائداً.</a:t>
            </a:r>
          </a:p>
          <a:p>
            <a:pPr algn="r" rtl="1">
              <a:lnSpc>
                <a:spcPct val="200000"/>
              </a:lnSpc>
              <a:buFont typeface="Wingdings" pitchFamily="2" charset="2"/>
              <a:buChar char="q"/>
            </a:pPr>
            <a:r>
              <a:rPr lang="ar-EG" sz="1600" b="1" dirty="0">
                <a:latin typeface="Alexandria" pitchFamily="2" charset="-78"/>
                <a:cs typeface="Alexandria" pitchFamily="2" charset="-78"/>
              </a:rPr>
              <a:t>قصص الحرفيين والعمال:</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 إبراز المهارة، التفاني، والعشق الذي يضعه الحرفيون والعمال في صناعة المنتجات المحلية. هذا يُضفي قيمة إنسانية على المنتج.</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فيديو يُظهر يوماً في حياة حرفي يُصنع الفخار، مع التركيز على دقته وشغفه بمهنته.</a:t>
            </a:r>
          </a:p>
        </p:txBody>
      </p:sp>
    </p:spTree>
    <p:extLst>
      <p:ext uri="{BB962C8B-B14F-4D97-AF65-F5344CB8AC3E}">
        <p14:creationId xmlns:p14="http://schemas.microsoft.com/office/powerpoint/2010/main" val="170511719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060327"/>
            <a:ext cx="10884310" cy="5628572"/>
          </a:xfrm>
        </p:spPr>
        <p:txBody>
          <a:bodyPr>
            <a:normAutofit fontScale="92500" lnSpcReduction="10000"/>
          </a:bodyPr>
          <a:lstStyle/>
          <a:p>
            <a:pPr marL="0" indent="0" algn="r" rtl="1">
              <a:lnSpc>
                <a:spcPct val="200000"/>
              </a:lnSpc>
              <a:buNone/>
            </a:pPr>
            <a:r>
              <a:rPr lang="ar-EG" sz="1900" b="1" dirty="0">
                <a:solidFill>
                  <a:srgbClr val="00AEEF"/>
                </a:solidFill>
                <a:latin typeface="Alexandria" pitchFamily="2" charset="-78"/>
                <a:cs typeface="Alexandria" pitchFamily="2" charset="-78"/>
              </a:rPr>
              <a:t>8. حملات التوعية والتثقيف:</a:t>
            </a:r>
            <a:endParaRPr lang="ar-EG" sz="19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الوعي هو الخطوة الأولى نحو التغيير السلوكي.</a:t>
            </a:r>
          </a:p>
          <a:p>
            <a:pPr algn="r" rtl="1">
              <a:lnSpc>
                <a:spcPct val="200000"/>
              </a:lnSpc>
              <a:buFont typeface="Wingdings" pitchFamily="2" charset="2"/>
              <a:buChar char="q"/>
            </a:pPr>
            <a:r>
              <a:rPr lang="ar-EG" sz="1600" b="1" dirty="0">
                <a:latin typeface="Alexandria" pitchFamily="2" charset="-78"/>
                <a:cs typeface="Alexandria" pitchFamily="2" charset="-78"/>
              </a:rPr>
              <a:t>الفوائد المباشرة وغير المباشرة: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تصميم حملات إعلامية تُوضح بوضوح الفوائد المباشرة لشراء المنتج المحلي (مثل الجودة، السعر المناسب، خدمة العملاء) والفوائد غير المباشرة على الاقتصاد والمجتمع (خلق فرص عمل، دعم التنمية).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إعلانات تلفزيونية قصيرة تُظهر أسرة تشتري منتجات محلية ويتم ربط ذلك بطفل يذهب للمدرسة بفضل الوظائف التي تم توفيرها.</a:t>
            </a:r>
          </a:p>
          <a:p>
            <a:pPr algn="r" rtl="1">
              <a:lnSpc>
                <a:spcPct val="200000"/>
              </a:lnSpc>
              <a:buFont typeface="Wingdings" pitchFamily="2" charset="2"/>
              <a:buChar char="q"/>
            </a:pPr>
            <a:r>
              <a:rPr lang="ar-EG" sz="1600" b="1" dirty="0">
                <a:latin typeface="Alexandria" pitchFamily="2" charset="-78"/>
                <a:cs typeface="Alexandria" pitchFamily="2" charset="-78"/>
              </a:rPr>
              <a:t>تصحيح المفاهيم الخاطئة: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معالجة الشائعات أو التصورات السلبية المنتشرة حول المنتج المحلي من خلال تقديم الحقائق المدعومة بالأدلة.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مقالات توضيحية في الصحف تُفنّد المزاعم حول جودة منتج محلي معين، أو حملة على وسائل التواصل الاجتماعي تُجيب على أسئلة الجمهور حول المنتج الوطني.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9255974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947593"/>
            <a:ext cx="10884310" cy="574130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9. برامج الولاء والمكافآت:</a:t>
            </a:r>
          </a:p>
          <a:p>
            <a:pPr algn="r" rtl="1">
              <a:lnSpc>
                <a:spcPct val="200000"/>
              </a:lnSpc>
            </a:pPr>
            <a:r>
              <a:rPr lang="ar-EG" sz="1600" dirty="0">
                <a:latin typeface="Alexandria" pitchFamily="2" charset="-78"/>
                <a:cs typeface="Alexandria" pitchFamily="2" charset="-78"/>
              </a:rPr>
              <a:t>تشجيع السلوكيات المتكررة للمستهلكين.</a:t>
            </a:r>
          </a:p>
          <a:p>
            <a:pPr algn="r" rtl="1">
              <a:lnSpc>
                <a:spcPct val="200000"/>
              </a:lnSpc>
              <a:buFont typeface="Wingdings" pitchFamily="2" charset="2"/>
              <a:buChar char="q"/>
            </a:pPr>
            <a:r>
              <a:rPr lang="ar-EG" sz="1600" b="1" dirty="0">
                <a:latin typeface="Alexandria" pitchFamily="2" charset="-78"/>
                <a:cs typeface="Alexandria" pitchFamily="2" charset="-78"/>
              </a:rPr>
              <a:t>بطاقات الولاء والخصومات:</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تقديم برامج ولاء تُكافئ المستهلكين على شراء المنتجات المحلية، مثل نقاط يمكن استبدالها بخصومات أو منتجات مجانية.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"بطاقة المستهلك الوطني" التي تُقدم خصومات لدى المتاجر التي تبيع المنتجات المحلية فقط.</a:t>
            </a:r>
          </a:p>
          <a:p>
            <a:pPr algn="r" rtl="1">
              <a:lnSpc>
                <a:spcPct val="200000"/>
              </a:lnSpc>
              <a:buFont typeface="Wingdings" pitchFamily="2" charset="2"/>
              <a:buChar char="q"/>
            </a:pPr>
            <a:r>
              <a:rPr lang="ar-EG" sz="1600" b="1" dirty="0">
                <a:latin typeface="Alexandria" pitchFamily="2" charset="-78"/>
                <a:cs typeface="Alexandria" pitchFamily="2" charset="-78"/>
              </a:rPr>
              <a:t>المسابقات والجوائز:</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تنظيم مسابقات تُشجع على شراء منتجات محلية مع جوائز قيمة، مما يُحفز المستهلكين على التجربة والشراء.</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مسابقة شهرية لأفضل صورة لمنتج محلي على وسائل التواصل الاجتماعي بجائزة مالية أو عينية.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9433244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itle 4">
            <a:extLst>
              <a:ext uri="{FF2B5EF4-FFF2-40B4-BE49-F238E27FC236}">
                <a16:creationId xmlns:a16="http://schemas.microsoft.com/office/drawing/2014/main" id="{CE40093A-54B7-868C-1A91-E35B23A45DCF}"/>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مفاهيم هامة: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مفهوم النزعة الوطنية </a:t>
            </a:r>
          </a:p>
          <a:p>
            <a:pPr marL="0" indent="0" algn="r" rtl="1">
              <a:lnSpc>
                <a:spcPct val="200000"/>
              </a:lnSpc>
              <a:buNone/>
            </a:pPr>
            <a:r>
              <a:rPr lang="ar-EG" sz="1600" dirty="0">
                <a:latin typeface="Alexandria" pitchFamily="2" charset="-78"/>
                <a:cs typeface="Alexandria" pitchFamily="2" charset="-78"/>
              </a:rPr>
              <a:t>هي شعور قوي بالانتماء والولاء لأمة معينة، وغالباً ما يتضمن الفخر بالثقافة والتاريخ والإنجازات الوطنية.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في سياق الاستهلاك:</a:t>
            </a:r>
            <a:r>
              <a:rPr lang="ar-EG" sz="1600" dirty="0">
                <a:latin typeface="Alexandria" pitchFamily="2" charset="-78"/>
                <a:cs typeface="Alexandria" pitchFamily="2" charset="-78"/>
              </a:rPr>
              <a:t> تُترجم النزعة الوطنية إلى:</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القومية الاقتصادية:</a:t>
            </a:r>
            <a:r>
              <a:rPr lang="ar-EG" sz="1600" dirty="0">
                <a:latin typeface="Alexandria" pitchFamily="2" charset="-78"/>
                <a:cs typeface="Alexandria" pitchFamily="2" charset="-78"/>
              </a:rPr>
              <a:t> دعم المنتجات الوطنية كشكل من أشكال حماية الاقتصاد المحلي.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القومية الثقافية:</a:t>
            </a:r>
            <a:r>
              <a:rPr lang="ar-EG" sz="1600" dirty="0">
                <a:latin typeface="Alexandria" pitchFamily="2" charset="-78"/>
                <a:cs typeface="Alexandria" pitchFamily="2" charset="-78"/>
              </a:rPr>
              <a:t> رؤية المنتجات المحلية كجزء من الهوية الثقافية والتراث.</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التضامن الاجتماعي:</a:t>
            </a:r>
            <a:r>
              <a:rPr lang="ar-EG" sz="1600" dirty="0">
                <a:latin typeface="Alexandria" pitchFamily="2" charset="-78"/>
                <a:cs typeface="Alexandria" pitchFamily="2" charset="-78"/>
              </a:rPr>
              <a:t> الشعور بالواجب تجاه دعم أبناء الوطن والشركات المحلية.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r>
              <a:rPr lang="ar-EG" sz="1600" dirty="0">
                <a:latin typeface="Alexandria" pitchFamily="2" charset="-78"/>
                <a:cs typeface="Alexandria" pitchFamily="2" charset="-78"/>
              </a:rPr>
              <a:t> توظيف هذه المشاعر الإيجابية وتوجيهها نحو دعم المنتج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138557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155869"/>
            <a:ext cx="10884310" cy="513908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تعريف المستهلك الوطني</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a:t>
            </a:r>
            <a:r>
              <a:rPr lang="ar-EG" sz="1600" dirty="0">
                <a:latin typeface="Alexandria" pitchFamily="2" charset="-78"/>
                <a:cs typeface="Alexandria" pitchFamily="2" charset="-78"/>
              </a:rPr>
              <a:t>هو الفرد الذي يُظهر تفضيلاً واعياً ومُتعمداً للمنتجات والخدمات المنتجة محلياً، حتى لو كانت هناك بدائل أجنبية مُتاحة بأسعار أو مواصفات مُقاربة.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الدافع:</a:t>
            </a:r>
            <a:r>
              <a:rPr lang="ar-EG" sz="1600" dirty="0">
                <a:latin typeface="Alexandria" pitchFamily="2" charset="-78"/>
                <a:cs typeface="Alexandria" pitchFamily="2" charset="-78"/>
              </a:rPr>
              <a:t> لا يقتصر دافعه على الجودة أو السعر فقط، بل يمتد ليشمل:</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الشعور بالمسؤولية تجاه الاقتصاد الوطني.</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الرغبة في دعم الصناعات المحلية.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الفخر بالمنتج الذي يُعبر عن الهوية الوطنية.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الاعتقاد بأن دعم المنتج المحلي يُسهم في رفاهية المجتمع ككل</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2699457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605173"/>
            <a:ext cx="10884310" cy="4689776"/>
          </a:xfrm>
        </p:spPr>
        <p:txBody>
          <a:bodyPr>
            <a:normAutofit/>
          </a:bodyPr>
          <a:lstStyle/>
          <a:p>
            <a:pPr algn="r" rtl="1">
              <a:lnSpc>
                <a:spcPct val="200000"/>
              </a:lnSpc>
            </a:pPr>
            <a:r>
              <a:rPr lang="ar-SA" sz="1600" dirty="0">
                <a:effectLst/>
                <a:latin typeface="Alexandria" pitchFamily="2" charset="-78"/>
                <a:ea typeface="Arial" panose="020B0604020202020204" pitchFamily="34" charset="0"/>
                <a:cs typeface="Alexandria" pitchFamily="2" charset="-78"/>
              </a:rPr>
              <a:t>سيكولوجية الامتلاك أو </a:t>
            </a:r>
            <a:r>
              <a:rPr lang="ar-SA" sz="1600" dirty="0">
                <a:solidFill>
                  <a:srgbClr val="00AEEF"/>
                </a:solidFill>
                <a:effectLst/>
                <a:latin typeface="Alexandria" pitchFamily="2" charset="-78"/>
                <a:ea typeface="Arial" panose="020B0604020202020204" pitchFamily="34" charset="0"/>
                <a:cs typeface="Alexandria" pitchFamily="2" charset="-78"/>
              </a:rPr>
              <a:t>الامتلاك المعنوي </a:t>
            </a:r>
            <a:r>
              <a:rPr lang="ar-SA" sz="1600" dirty="0">
                <a:effectLst/>
                <a:latin typeface="Alexandria" pitchFamily="2" charset="-78"/>
                <a:ea typeface="Arial" panose="020B0604020202020204" pitchFamily="34" charset="0"/>
                <a:cs typeface="Alexandria" pitchFamily="2" charset="-78"/>
              </a:rPr>
              <a:t>"</a:t>
            </a:r>
            <a:r>
              <a:rPr lang="en-US" sz="1600" dirty="0">
                <a:effectLst/>
                <a:latin typeface="Alexandria" pitchFamily="2" charset="-78"/>
                <a:ea typeface="Arial" panose="020B0604020202020204" pitchFamily="34" charset="0"/>
                <a:cs typeface="Alexandria" pitchFamily="2" charset="-78"/>
              </a:rPr>
              <a:t>psychological ownership</a:t>
            </a:r>
            <a:r>
              <a:rPr lang="ar-SA" sz="1600" dirty="0">
                <a:latin typeface="Alexandria" pitchFamily="2" charset="-78"/>
                <a:ea typeface="Arial" panose="020B0604020202020204" pitchFamily="34" charset="0"/>
                <a:cs typeface="Alexandria" pitchFamily="2" charset="-78"/>
              </a:rPr>
              <a:t>"، هذا الامتلاك هو نفسي وليس ماديًّا أو قانونيًّا. والتي </a:t>
            </a:r>
            <a:r>
              <a:rPr lang="ar-SA" sz="1600" dirty="0">
                <a:effectLst/>
                <a:latin typeface="Alexandria" pitchFamily="2" charset="-78"/>
                <a:ea typeface="Arial" panose="020B0604020202020204" pitchFamily="34" charset="0"/>
                <a:cs typeface="Alexandria" pitchFamily="2" charset="-78"/>
              </a:rPr>
              <a:t>وفقًا لها يشعر المواطنون بأن المنتجات المحلية هي "ملكنا – </a:t>
            </a:r>
            <a:r>
              <a:rPr lang="en-US" sz="1600" dirty="0">
                <a:effectLst/>
                <a:latin typeface="Alexandria" pitchFamily="2" charset="-78"/>
                <a:ea typeface="Arial" panose="020B0604020202020204" pitchFamily="34" charset="0"/>
                <a:cs typeface="Alexandria" pitchFamily="2" charset="-78"/>
              </a:rPr>
              <a:t>our-ness</a:t>
            </a:r>
            <a:r>
              <a:rPr lang="ar-SA" sz="1600" dirty="0">
                <a:effectLst/>
                <a:latin typeface="Alexandria" pitchFamily="2" charset="-78"/>
                <a:ea typeface="Arial" panose="020B0604020202020204" pitchFamily="34" charset="0"/>
                <a:cs typeface="Alexandria" pitchFamily="2" charset="-78"/>
              </a:rPr>
              <a:t>" أكثر من المنتج الأجنبي، فهو يعبر عن الهُوية وشعور الأفراد بالانتماء</a:t>
            </a:r>
            <a:r>
              <a:rPr lang="ar-SA" sz="1600" dirty="0">
                <a:latin typeface="Alexandria" pitchFamily="2" charset="-78"/>
                <a:ea typeface="Arial" panose="020B0604020202020204" pitchFamily="34" charset="0"/>
                <a:cs typeface="Alexandria" pitchFamily="2" charset="-78"/>
              </a:rPr>
              <a:t>. وأشارت العديد من الدراسات إلى أن خلق الشعور بامتلاك المنتج المحلي له تأثيرات إيجابية في خلق دافع الامتلاك لدى المستهلكين تجاه منتج معين يحفزهم على استمرارية الشراء له، والشعور بالمسئولية تجاهه.</a:t>
            </a:r>
          </a:p>
          <a:p>
            <a:pPr marL="0" indent="0" algn="r" rtl="1">
              <a:lnSpc>
                <a:spcPct val="200000"/>
              </a:lnSpc>
              <a:buNone/>
            </a:pPr>
            <a:endParaRPr lang="ar-SA" sz="1600" dirty="0">
              <a:latin typeface="Alexandria" pitchFamily="2" charset="-78"/>
              <a:ea typeface="Arial" panose="020B0604020202020204" pitchFamily="34" charset="0"/>
              <a:cs typeface="Alexandria" pitchFamily="2" charset="-78"/>
            </a:endParaRPr>
          </a:p>
          <a:p>
            <a:pPr algn="r" rtl="1">
              <a:lnSpc>
                <a:spcPct val="200000"/>
              </a:lnSpc>
            </a:pPr>
            <a:r>
              <a:rPr lang="ar-SA" sz="1600" dirty="0">
                <a:solidFill>
                  <a:srgbClr val="00AEEF"/>
                </a:solidFill>
                <a:effectLst/>
                <a:latin typeface="Alexandria" pitchFamily="2" charset="-78"/>
                <a:ea typeface="Arial" panose="020B0604020202020204" pitchFamily="34" charset="0"/>
                <a:cs typeface="Alexandria" pitchFamily="2" charset="-78"/>
              </a:rPr>
              <a:t>النزعة العرقية للمستهلك أو أو التحيز الوطني</a:t>
            </a:r>
            <a:r>
              <a:rPr lang="en-EG" sz="1600" dirty="0">
                <a:solidFill>
                  <a:srgbClr val="00AEEF"/>
                </a:solidFill>
                <a:effectLst/>
                <a:latin typeface="Alexandria" pitchFamily="2" charset="-78"/>
                <a:cs typeface="Alexandria" pitchFamily="2" charset="-78"/>
              </a:rPr>
              <a:t> </a:t>
            </a:r>
            <a:r>
              <a:rPr lang="ar-SA" sz="1600" dirty="0">
                <a:solidFill>
                  <a:srgbClr val="00AEEF"/>
                </a:solidFill>
                <a:effectLst/>
                <a:latin typeface="Alexandria" pitchFamily="2" charset="-78"/>
                <a:ea typeface="Arial" panose="020B0604020202020204" pitchFamily="34" charset="0"/>
                <a:cs typeface="Alexandria" pitchFamily="2" charset="-78"/>
              </a:rPr>
              <a:t> </a:t>
            </a:r>
            <a:r>
              <a:rPr lang="ar-SA" sz="1600" dirty="0">
                <a:effectLst/>
                <a:latin typeface="Alexandria" pitchFamily="2" charset="-78"/>
                <a:ea typeface="Arial" panose="020B0604020202020204" pitchFamily="34" charset="0"/>
                <a:cs typeface="Alexandria" pitchFamily="2" charset="-78"/>
              </a:rPr>
              <a:t>"</a:t>
            </a:r>
            <a:r>
              <a:rPr lang="en-US" sz="1600" dirty="0">
                <a:effectLst/>
                <a:latin typeface="Alexandria" pitchFamily="2" charset="-78"/>
                <a:ea typeface="Arial" panose="020B0604020202020204" pitchFamily="34" charset="0"/>
                <a:cs typeface="Alexandria" pitchFamily="2" charset="-78"/>
              </a:rPr>
              <a:t>Consumer Ethnocentrism</a:t>
            </a:r>
            <a:r>
              <a:rPr lang="ar-SA" sz="1600" dirty="0">
                <a:effectLst/>
                <a:latin typeface="Alexandria" pitchFamily="2" charset="-78"/>
                <a:ea typeface="Arial" panose="020B0604020202020204" pitchFamily="34" charset="0"/>
                <a:cs typeface="Alexandria" pitchFamily="2" charset="-78"/>
              </a:rPr>
              <a:t>" أي تفضيل الفرد لشراء المنتج المحلي مقابل رفضه لشراء المنتج الأجنبي.</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90157711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679510"/>
            <a:ext cx="10515600" cy="894694"/>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نظرية الهوية الاجتماعية </a:t>
            </a:r>
            <a:r>
              <a:rPr lang="en-US" sz="2400" b="1" dirty="0">
                <a:solidFill>
                  <a:srgbClr val="00AEEF"/>
                </a:solidFill>
                <a:latin typeface="Alexandria" pitchFamily="2" charset="-78"/>
                <a:cs typeface="Alexandria" pitchFamily="2" charset="-78"/>
              </a:rPr>
              <a:t>Social Identity Theory - SIT)</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605173"/>
            <a:ext cx="11869607" cy="4689776"/>
          </a:xfrm>
        </p:spPr>
        <p:txBody>
          <a:bodyPr>
            <a:normAutofit fontScale="92500"/>
          </a:bodyPr>
          <a:lstStyle/>
          <a:p>
            <a:pPr marL="0" indent="0" algn="r" rtl="1">
              <a:lnSpc>
                <a:spcPct val="200000"/>
              </a:lnSpc>
              <a:buNone/>
            </a:pPr>
            <a:r>
              <a:rPr lang="ar-EG" sz="1600" dirty="0">
                <a:latin typeface="Alexandria" pitchFamily="2" charset="-78"/>
                <a:cs typeface="Alexandria" pitchFamily="2" charset="-78"/>
              </a:rPr>
              <a:t>هي نظرية نفسية طوّرها هنري تاجفيل وجون تيرنر وافترضت أن الأفراد ﯾﻳنتمون إلى جماعات مختلفة بناء على تقسيم ذاتي ﯾقومون به، كانتمائهم الى فرق رﻳاضية أوم جتمع افتراضي عبر الإنترنت، أو حزب سياسي، أو مساندة علامة تجارﻳة وغير ذلك.</a:t>
            </a:r>
          </a:p>
          <a:p>
            <a:pPr algn="r" rtl="1">
              <a:lnSpc>
                <a:spcPct val="200000"/>
              </a:lnSpc>
            </a:pPr>
            <a:r>
              <a:rPr lang="ar-EG" sz="1600" dirty="0">
                <a:latin typeface="Alexandria" pitchFamily="2" charset="-78"/>
                <a:cs typeface="Alexandria" pitchFamily="2" charset="-78"/>
              </a:rPr>
              <a:t> كما تشير إلى أن جزءاً من مفهوم الذات لدى الفرد ينبع من عضويته في مجموعات اجتماعية (مثل: الجنسية، العرق، الدين، المهنة).</a:t>
            </a:r>
          </a:p>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المكونات:</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التصنيف الاجتماعي : </a:t>
            </a:r>
            <a:r>
              <a:rPr lang="ar-EG" sz="1600" dirty="0">
                <a:latin typeface="Alexandria" pitchFamily="2" charset="-78"/>
                <a:cs typeface="Alexandria" pitchFamily="2" charset="-78"/>
              </a:rPr>
              <a:t>تصنيف الأفراد لأنفسهم وللآخرين إلى مجموعات (نحن/هم).</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التماثل الاجتماعي : </a:t>
            </a:r>
            <a:r>
              <a:rPr lang="ar-EG" sz="1600" dirty="0">
                <a:latin typeface="Alexandria" pitchFamily="2" charset="-78"/>
                <a:cs typeface="Alexandria" pitchFamily="2" charset="-78"/>
              </a:rPr>
              <a:t>تبني الفرد لهوية المجموعة التي ينتمي إليها.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المقارنة الاجتماعية</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مقارنة المجموعة الداخلية بالمجموعات الخارجية بطريقة تُعزز تقدير الذات للمجموعة الداخلية.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5504402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002082"/>
            <a:ext cx="10884310" cy="5292867"/>
          </a:xfrm>
        </p:spPr>
        <p:txBody>
          <a:bodyPr>
            <a:normAutofit/>
          </a:bodyPr>
          <a:lstStyle/>
          <a:p>
            <a:pPr marL="0" indent="0" algn="r" rtl="1">
              <a:lnSpc>
                <a:spcPct val="200000"/>
              </a:lnSpc>
              <a:buNone/>
            </a:pPr>
            <a:r>
              <a:rPr lang="ar-EG" sz="1600" b="1" dirty="0">
                <a:latin typeface="Alexandria" pitchFamily="2" charset="-78"/>
                <a:cs typeface="Alexandria" pitchFamily="2" charset="-78"/>
              </a:rPr>
              <a:t>ووفقا للنظرﻳة:</a:t>
            </a:r>
          </a:p>
          <a:p>
            <a:pPr algn="r" rtl="1">
              <a:lnSpc>
                <a:spcPct val="200000"/>
              </a:lnSpc>
            </a:pPr>
            <a:r>
              <a:rPr lang="ar-SA" sz="1600" dirty="0">
                <a:effectLst/>
                <a:latin typeface="Alexandria" pitchFamily="2" charset="-78"/>
                <a:ea typeface="Arial" panose="020B0604020202020204" pitchFamily="34" charset="0"/>
                <a:cs typeface="Alexandria" pitchFamily="2" charset="-78"/>
              </a:rPr>
              <a:t>وظف عدد من الباحثين نظرية الهوية الاجتماعية في تفسير الولاء للعلامات التجارية المحلية، وتوصلوا إلى أن الولاء للعلامة التجارية هو ظاهرة نفسية ملاحظة داخل المجموعات وتحدد هوياتهم الاجتماعية، وفي نفس الوقت نجد أن أعضاء هذه المجموعات لديهم اتجاهات معارضة ومعادية للعلامات التجارية المنافسة</a:t>
            </a:r>
            <a:r>
              <a:rPr lang="en-EG" sz="1600" dirty="0">
                <a:effectLst/>
                <a:latin typeface="Alexandria" pitchFamily="2" charset="-78"/>
                <a:cs typeface="Alexandria" pitchFamily="2" charset="-78"/>
              </a:rPr>
              <a:t> </a:t>
            </a:r>
            <a:r>
              <a:rPr lang="ar-EG" sz="1600" dirty="0">
                <a:effectLst/>
                <a:latin typeface="Alexandria" pitchFamily="2" charset="-78"/>
                <a:cs typeface="Alexandria" pitchFamily="2" charset="-78"/>
              </a:rPr>
              <a:t>.</a:t>
            </a:r>
          </a:p>
          <a:p>
            <a:pPr algn="r" rtl="1">
              <a:lnSpc>
                <a:spcPct val="200000"/>
              </a:lnSpc>
            </a:pPr>
            <a:r>
              <a:rPr lang="ar-SA" sz="1600" kern="150" dirty="0">
                <a:effectLst/>
                <a:latin typeface="Alexandria" pitchFamily="2" charset="-78"/>
                <a:ea typeface="Arial" panose="020B0604020202020204" pitchFamily="34" charset="0"/>
                <a:cs typeface="Alexandria" pitchFamily="2" charset="-78"/>
              </a:rPr>
              <a:t>أن الأفراد المنضمين إلى مجموعات تدعم المنتج المحلي ويشعرون بالتحيز للمنتج المحلي وامتلاكه معنويًّا، وتربط بين شرائه وقيم الولاء والوطنية لديهم وهوية اجتماعية إيجابية مؤيدة للمنتجات المحلية ومتحيزة ضد مجموعة المنتجات الأجنبية. وأن هذه الهوية الإيجابية تؤثر في تقييمهم للمنتج مقارنة بالمنتجات الأخرى فيفضلون شراءها بناء على تقييمهم الذاتي لأنفسهم بأنهم مواطنون مسئولون.</a:t>
            </a:r>
            <a:endParaRPr lang="en-EG" sz="1600" kern="150" dirty="0">
              <a:effectLst/>
              <a:latin typeface="Alexandria" pitchFamily="2" charset="-78"/>
              <a:ea typeface="Arial" panose="020B0604020202020204" pitchFamily="34" charset="0"/>
              <a:cs typeface="Alexandria" pitchFamily="2" charset="-78"/>
            </a:endParaRPr>
          </a:p>
          <a:p>
            <a:pPr algn="r" rtl="1">
              <a:lnSpc>
                <a:spcPct val="200000"/>
              </a:lnSpc>
            </a:pPr>
            <a:endParaRPr lang="ar-EG" sz="1600" dirty="0">
              <a:latin typeface="Alexandria" pitchFamily="2" charset="-78"/>
              <a:cs typeface="Alexandria" pitchFamily="2" charset="-78"/>
            </a:endParaRPr>
          </a:p>
          <a:p>
            <a:pPr algn="r" rtl="1">
              <a:lnSpc>
                <a:spcPct val="200000"/>
              </a:lnSpc>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7667204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155869"/>
            <a:ext cx="10884310" cy="5139080"/>
          </a:xfrm>
        </p:spPr>
        <p:txBody>
          <a:bodyPr>
            <a:normAutofit fontScale="92500"/>
          </a:bodyPr>
          <a:lstStyle/>
          <a:p>
            <a:pPr marL="0" indent="0" algn="r" rtl="1">
              <a:lnSpc>
                <a:spcPct val="200000"/>
              </a:lnSpc>
              <a:buNone/>
            </a:pPr>
            <a:r>
              <a:rPr lang="ar-EG" sz="1600" b="1" dirty="0">
                <a:latin typeface="Alexandria" pitchFamily="2" charset="-78"/>
                <a:cs typeface="Alexandria" pitchFamily="2" charset="-78"/>
              </a:rPr>
              <a:t>تطبيق نظرية الهوية الاجتماعية على المنتج المحلي: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"نحن" مقابل "هم":</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المجموعة الداخلية:</a:t>
            </a:r>
            <a:r>
              <a:rPr lang="ar-EG" sz="1600" dirty="0">
                <a:latin typeface="Alexandria" pitchFamily="2" charset="-78"/>
                <a:cs typeface="Alexandria" pitchFamily="2" charset="-78"/>
              </a:rPr>
              <a:t> المستهلكون والمنتجون المحليون (الوطن).</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المجموعة الخارجية:</a:t>
            </a:r>
            <a:r>
              <a:rPr lang="ar-EG" sz="1600" dirty="0">
                <a:latin typeface="Alexandria" pitchFamily="2" charset="-78"/>
                <a:cs typeface="Alexandria" pitchFamily="2" charset="-78"/>
              </a:rPr>
              <a:t> المستهلكون والمنتجون الأجانب.</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الهوية الوطنية:</a:t>
            </a:r>
            <a:r>
              <a:rPr lang="ar-EG" sz="1600" dirty="0">
                <a:latin typeface="Alexandria" pitchFamily="2" charset="-78"/>
                <a:cs typeface="Alexandria" pitchFamily="2" charset="-78"/>
              </a:rPr>
              <a:t> العلاقات العامة تُعزز شعور الأفراد بأنهم جزء من "المجموعة الوطنية" التي تدعم منتجاتها.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الفخر بالمنتج المحلي:</a:t>
            </a:r>
            <a:r>
              <a:rPr lang="ar-EG" sz="1600" dirty="0">
                <a:latin typeface="Alexandria" pitchFamily="2" charset="-78"/>
                <a:cs typeface="Alexandria" pitchFamily="2" charset="-78"/>
              </a:rPr>
              <a:t> عندما يُنظر إلى المنتج المحلي كجزء من الهوية الوطنية (المجموعة الداخلية)، فإن دعمه يُصبح وسيلة لتعزيز تقدير الذات الجماعي والفردي.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التمييز الإيجابي:</a:t>
            </a:r>
            <a:r>
              <a:rPr lang="ar-EG" sz="1600" dirty="0">
                <a:latin typeface="Alexandria" pitchFamily="2" charset="-78"/>
                <a:cs typeface="Alexandria" pitchFamily="2" charset="-78"/>
              </a:rPr>
              <a:t> يُمكن أن يُؤدي إلى تفضيل المنتجات المحلية على الأجنبية كشكل من أشكال الولاء للمجموعة الداخلية.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"صنع في مصر" تُعزز الانتماء للمجموعة الوطنية وتُشجع على تفضيل منتجاتها.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3728605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497859"/>
            <a:ext cx="10515600" cy="876469"/>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نظرية العرقية الاستهلاكية </a:t>
            </a:r>
            <a:r>
              <a:rPr lang="en-US" sz="2400" b="1" dirty="0">
                <a:solidFill>
                  <a:srgbClr val="00AEEF"/>
                </a:solidFill>
                <a:latin typeface="Alexandria" pitchFamily="2" charset="-78"/>
                <a:cs typeface="Alexandria" pitchFamily="2" charset="-78"/>
              </a:rPr>
              <a:t>Consumer Ethnocentrism)</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0" y="1374328"/>
            <a:ext cx="12027877" cy="5268851"/>
          </a:xfrm>
        </p:spPr>
        <p:txBody>
          <a:bodyPr>
            <a:noAutofit/>
          </a:bodyPr>
          <a:lstStyle/>
          <a:p>
            <a:pPr algn="r" rtl="1">
              <a:lnSpc>
                <a:spcPct val="200000"/>
              </a:lnSpc>
            </a:pPr>
            <a:r>
              <a:rPr lang="ar-EG" sz="1400" dirty="0">
                <a:latin typeface="Alexandria" pitchFamily="2" charset="-78"/>
                <a:cs typeface="Alexandria" pitchFamily="2" charset="-78"/>
              </a:rPr>
              <a:t>تُشير إلى الاعتقاد الأخلاقي أو الواجب المعنوي لدى المستهلكين بأن </a:t>
            </a:r>
            <a:r>
              <a:rPr lang="ar-EG" sz="1400" b="1" dirty="0">
                <a:latin typeface="Alexandria" pitchFamily="2" charset="-78"/>
                <a:cs typeface="Alexandria" pitchFamily="2" charset="-78"/>
              </a:rPr>
              <a:t>شراء المنتجات الأجنبية أمر غير صحيح أو غير وطني، وأن شراء المنتجات المنتجة محلياً هو السلوك الصحيح والواجب</a:t>
            </a:r>
            <a:r>
              <a:rPr lang="ar-EG" sz="1400" dirty="0">
                <a:latin typeface="Alexandria" pitchFamily="2" charset="-78"/>
                <a:cs typeface="Alexandria" pitchFamily="2" charset="-78"/>
              </a:rPr>
              <a:t>. إنها تُعتبر بمثابة "تحيز" المستهلك لصالح المنتجات المحلية ضد المنتجات الأجنبية.</a:t>
            </a:r>
          </a:p>
          <a:p>
            <a:pPr algn="r" rtl="1">
              <a:lnSpc>
                <a:spcPct val="200000"/>
              </a:lnSpc>
            </a:pPr>
            <a:r>
              <a:rPr lang="ar-EG" sz="1400" b="1" dirty="0">
                <a:latin typeface="Alexandria" pitchFamily="2" charset="-78"/>
                <a:cs typeface="Alexandria" pitchFamily="2" charset="-78"/>
              </a:rPr>
              <a:t>الجوانب الرئيسية للعرقية الاستهلاكية:</a:t>
            </a:r>
            <a:endParaRPr lang="ar-EG" sz="1400" dirty="0">
              <a:latin typeface="Alexandria" pitchFamily="2" charset="-78"/>
              <a:cs typeface="Alexandria" pitchFamily="2" charset="-78"/>
            </a:endParaRPr>
          </a:p>
          <a:p>
            <a:pPr algn="r" rtl="1">
              <a:lnSpc>
                <a:spcPct val="200000"/>
              </a:lnSpc>
              <a:buFont typeface="+mj-lt"/>
              <a:buAutoNum type="arabicPeriod"/>
            </a:pPr>
            <a:r>
              <a:rPr lang="ar-EG" sz="1400" b="1" dirty="0">
                <a:latin typeface="Alexandria" pitchFamily="2" charset="-78"/>
                <a:cs typeface="Alexandria" pitchFamily="2" charset="-78"/>
              </a:rPr>
              <a:t>المكون الأخلاقي/الواجب: و</a:t>
            </a:r>
            <a:r>
              <a:rPr lang="ar-EG" sz="1400" dirty="0">
                <a:latin typeface="Alexandria" pitchFamily="2" charset="-78"/>
                <a:cs typeface="Alexandria" pitchFamily="2" charset="-78"/>
              </a:rPr>
              <a:t>هذا هو المحور الأساسي للنظرية. المستهلكون الذين يتمتعون بمستوى عالٍ من العرقية الاستهلاكية لا يُفضلون المنتج المحلي فقط بسبب جودته أو سعره، بل لأنهم يُنظرون إلى دعمه كواجب وطني أو أخلاقي، ويُمكن أن يشعروا بالذنب أو عدم الولاء إذا اشتروا منتجاً أجنبياً بينما يتوفر بديل محلي.</a:t>
            </a:r>
          </a:p>
          <a:p>
            <a:pPr algn="r" rtl="1">
              <a:lnSpc>
                <a:spcPct val="200000"/>
              </a:lnSpc>
              <a:buFont typeface="+mj-lt"/>
              <a:buAutoNum type="arabicPeriod"/>
            </a:pPr>
            <a:r>
              <a:rPr lang="ar-EG" sz="1400" b="1" dirty="0">
                <a:latin typeface="Alexandria" pitchFamily="2" charset="-78"/>
                <a:cs typeface="Alexandria" pitchFamily="2" charset="-78"/>
              </a:rPr>
              <a:t>التهديد الاقتصادي المتصور: </a:t>
            </a:r>
            <a:r>
              <a:rPr lang="ar-EG" sz="1400" dirty="0">
                <a:latin typeface="Alexandria" pitchFamily="2" charset="-78"/>
                <a:cs typeface="Alexandria" pitchFamily="2" charset="-78"/>
              </a:rPr>
              <a:t>غالباً ما يرتبط هذا الشعور بالواجب بوجود تصور بأن المنتجات الأجنبية تُشكل تهديداً للصناعات المحلية وفقدان الوظائف محلياً، واضعاف الشركات الوطنية، واللُقليل من الناتج المحلي الإجمالي للبلاد.</a:t>
            </a:r>
          </a:p>
          <a:p>
            <a:pPr algn="r" rtl="1">
              <a:lnSpc>
                <a:spcPct val="200000"/>
              </a:lnSpc>
              <a:buFont typeface="+mj-lt"/>
              <a:buAutoNum type="arabicPeriod"/>
            </a:pPr>
            <a:r>
              <a:rPr lang="ar-EG" sz="1400" b="1" dirty="0">
                <a:latin typeface="Alexandria" pitchFamily="2" charset="-78"/>
                <a:cs typeface="Alexandria" pitchFamily="2" charset="-78"/>
              </a:rPr>
              <a:t>العواطف: </a:t>
            </a:r>
            <a:r>
              <a:rPr lang="ar-EG" sz="1400" dirty="0">
                <a:latin typeface="Alexandria" pitchFamily="2" charset="-78"/>
                <a:cs typeface="Alexandria" pitchFamily="2" charset="-78"/>
              </a:rPr>
              <a:t>لا تقتصر العرقية الاستهلاكية على المعتقدات المعرفية (ما يُفكر فيه المستهلك)، بل تتضمن أيضاً مشاعر قوية مثل </a:t>
            </a:r>
            <a:r>
              <a:rPr lang="ar-EG" sz="1400" b="1" dirty="0">
                <a:latin typeface="Alexandria" pitchFamily="2" charset="-78"/>
                <a:cs typeface="Alexandria" pitchFamily="2" charset="-78"/>
              </a:rPr>
              <a:t>الوطنية، الانتماء، والفخر</a:t>
            </a:r>
            <a:r>
              <a:rPr lang="ar-EG" sz="1400" dirty="0">
                <a:latin typeface="Alexandria" pitchFamily="2" charset="-78"/>
                <a:cs typeface="Alexandria" pitchFamily="2" charset="-78"/>
              </a:rPr>
              <a:t> بالمنتج المحلي، وفي المقابل، قد تتضمن مشاعر سلبية تجاه المنتجات الأجنبية إذا اعتُبرت تهديداً.</a:t>
            </a:r>
          </a:p>
          <a:p>
            <a:pPr algn="r" rtl="1">
              <a:lnSpc>
                <a:spcPct val="200000"/>
              </a:lnSpc>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7972902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386004"/>
            <a:ext cx="10884310" cy="4908945"/>
          </a:xfrm>
        </p:spPr>
        <p:txBody>
          <a:bodyPr>
            <a:normAutofit fontScale="85000" lnSpcReduction="10000"/>
          </a:bodyPr>
          <a:lstStyle/>
          <a:p>
            <a:pPr marL="0" indent="0" algn="r" rtl="1">
              <a:lnSpc>
                <a:spcPct val="200000"/>
              </a:lnSpc>
              <a:buNone/>
            </a:pPr>
            <a:r>
              <a:rPr lang="ar-EG" sz="1600" b="1" dirty="0">
                <a:latin typeface="Alexandria" pitchFamily="2" charset="-78"/>
                <a:cs typeface="Alexandria" pitchFamily="2" charset="-78"/>
              </a:rPr>
              <a:t>تطبيقها في العلاقات العامة ودعم المنتج المحلي:</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تستفيد العلاقات العامة بشكل كبير من فهم العرقية الاستهلاكية لتصميم حملات فعالة لدعم المنتج المحلي:</a:t>
            </a:r>
          </a:p>
          <a:p>
            <a:pPr algn="r" rtl="1">
              <a:lnSpc>
                <a:spcPct val="200000"/>
              </a:lnSpc>
              <a:buFont typeface="Wingdings" pitchFamily="2" charset="2"/>
              <a:buChar char="q"/>
            </a:pPr>
            <a:r>
              <a:rPr lang="ar-EG" sz="1600" b="1" dirty="0">
                <a:latin typeface="Alexandria" pitchFamily="2" charset="-78"/>
                <a:cs typeface="Alexandria" pitchFamily="2" charset="-78"/>
              </a:rPr>
              <a:t>تفعيل الشعور بالواجب الوطني:</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تصميم رسائل تُذكر المستهلكين بمسؤوليتهم وواجبهم تجاه دعم الاقتصاد الوطني والمساهمة في رفعة بلادهم من خلال قرارات الشراء.</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حملات تستخدم شعارات مثل "ادعم بلدك، اشترِ منتجها" أو "مساهمتك تبني وطنك".</a:t>
            </a:r>
          </a:p>
          <a:p>
            <a:pPr algn="r" rtl="1">
              <a:lnSpc>
                <a:spcPct val="200000"/>
              </a:lnSpc>
              <a:buFont typeface="Wingdings" pitchFamily="2" charset="2"/>
              <a:buChar char="q"/>
            </a:pPr>
            <a:r>
              <a:rPr lang="ar-EG" sz="1600" b="1" dirty="0">
                <a:latin typeface="Alexandria" pitchFamily="2" charset="-78"/>
                <a:cs typeface="Alexandria" pitchFamily="2" charset="-78"/>
              </a:rPr>
              <a:t>إبراز الآثار الاقتصادية الإيجابية: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التأكيد على أن شراء المنتج المحلي يُؤدي مباشرة إلى خلق فرص عمل، وزيادة الناتج المحلي، وتقليل الاعتماد على الاستيراد، وكلها فوائد تعود بالنفع على الجميع.</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رسوم بيانية بسيطة تُوضح كيف يُترجم كل دولار يُنفق على المنتج المحلي إلى دعم لعائلة محلية أو استثمار جديد في الصناعة.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1426960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989556"/>
            <a:ext cx="11611801" cy="5305393"/>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التحذير من الآثار السلبية للاستيراد (بشكل متوازن):</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توعية المستهلكين بالآثار السلبية المحتملة للإفراط في استهلاك المنتجات المستوردة على الاقتصاد المحلي (مثل: هروب العملة، تدهور الصناعات، فقدان الوظائف). يجب أن يتم ذلك بحذر لتجنب العداء غير المبرر للمنتجات الأجنبية، والتركيز على الفوائد الإيجابية للمنتج المحلي بدلاً من الهجوم السلبي.</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قصص إخبارية تُبرز كيف أثرت زيادة الاستيراد في قطاع صناعي محلي معين.</a:t>
            </a:r>
          </a:p>
          <a:p>
            <a:pPr algn="r" rtl="1">
              <a:lnSpc>
                <a:spcPct val="200000"/>
              </a:lnSpc>
              <a:buFont typeface="Wingdings" pitchFamily="2" charset="2"/>
              <a:buChar char="q"/>
            </a:pPr>
            <a:r>
              <a:rPr lang="ar-EG" sz="1600" b="1" dirty="0">
                <a:latin typeface="Alexandria" pitchFamily="2" charset="-78"/>
                <a:cs typeface="Alexandria" pitchFamily="2" charset="-78"/>
              </a:rPr>
              <a:t>تعزيز الفخر بالصناعة المحلية: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ربط المنتج المحلي بالهوية الوطنية والتراث والإنجازات، مما يُعزز شعور المستهلك بالفخر عند شراء واستخدام هذا المنتج.</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حملات تُظهر كيف تُنافس المنتجات المحلية أفضل المنتجات العالمية في الجودة أو الابتكار، مما يُثير شعوراً بالفخر الوطني.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92483178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155869"/>
            <a:ext cx="10884310" cy="5139080"/>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en-US" sz="1600" dirty="0" err="1">
                <a:latin typeface="Alexandria" pitchFamily="2" charset="-78"/>
                <a:cs typeface="Alexandria" pitchFamily="2" charset="-78"/>
              </a:rPr>
              <a:t>د</a:t>
            </a:r>
            <a:r>
              <a:rPr lang="ar-SA" sz="1600" dirty="0">
                <a:latin typeface="Alexandria" pitchFamily="2" charset="-78"/>
                <a:cs typeface="Alexandria" pitchFamily="2" charset="-78"/>
              </a:rPr>
              <a:t>راسة </a:t>
            </a:r>
            <a:r>
              <a:rPr lang="ar-SA" sz="1600" dirty="0" err="1">
                <a:latin typeface="Alexandria" pitchFamily="2" charset="-78"/>
                <a:cs typeface="Alexandria" pitchFamily="2" charset="-78"/>
              </a:rPr>
              <a:t>تطبيقة</a:t>
            </a:r>
            <a:r>
              <a:rPr lang="ar-SA" sz="1600" dirty="0">
                <a:latin typeface="Alexandria" pitchFamily="2" charset="-78"/>
                <a:cs typeface="Alexandria" pitchFamily="2" charset="-78"/>
              </a:rPr>
              <a:t> </a:t>
            </a:r>
          </a:p>
          <a:p>
            <a:pPr algn="r" rtl="1">
              <a:lnSpc>
                <a:spcPct val="200000"/>
              </a:lnSpc>
            </a:pPr>
            <a:r>
              <a:rPr lang="ar-SA" sz="1600" dirty="0">
                <a:latin typeface="Alexandria" pitchFamily="2" charset="-78"/>
                <a:cs typeface="Alexandria" pitchFamily="2" charset="-78"/>
              </a:rPr>
              <a:t>عنوانها : </a:t>
            </a:r>
            <a:r>
              <a:rPr lang="ar-EG" sz="1600" b="0" i="0" dirty="0">
                <a:solidFill>
                  <a:srgbClr val="111111"/>
                </a:solidFill>
                <a:effectLst/>
                <a:latin typeface="Alexandria" pitchFamily="2" charset="-78"/>
                <a:cs typeface="Alexandria" pitchFamily="2" charset="-78"/>
              </a:rPr>
              <a:t>تحيزات الجمهور للعلامة الوطنية للمنتج المحلي وعلاقتها بالهوية الاجتماعية: نموذج اتصالي مقترح لدعم المنتجات الوطنية</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رابط الدراسة:</a:t>
            </a:r>
            <a:endParaRPr lang="en-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en-US" sz="1600" dirty="0">
                <a:latin typeface="Alexandria" pitchFamily="2" charset="-78"/>
                <a:cs typeface="Alexandria" pitchFamily="2" charset="-78"/>
              </a:rPr>
              <a:t>https://</a:t>
            </a:r>
            <a:r>
              <a:rPr lang="en-US" sz="1600" dirty="0" err="1">
                <a:latin typeface="Alexandria" pitchFamily="2" charset="-78"/>
                <a:cs typeface="Alexandria" pitchFamily="2" charset="-78"/>
              </a:rPr>
              <a:t>search.mandumah.com</a:t>
            </a:r>
            <a:r>
              <a:rPr lang="en-US" sz="1600" dirty="0">
                <a:latin typeface="Alexandria" pitchFamily="2" charset="-78"/>
                <a:cs typeface="Alexandria" pitchFamily="2" charset="-78"/>
              </a:rPr>
              <a:t>/Record/1431232</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5246497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461160"/>
            <a:ext cx="10884310" cy="4833789"/>
          </a:xfrm>
        </p:spPr>
        <p:txBody>
          <a:bodyPr>
            <a:norm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ملخص المحاضرة: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بناء العلامة التجارية الوطنية.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نموذج سايمون انهولت</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أهمية المنتج المحلي في دعم الاقتصاد المحلي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استراتيجيات العلاقات العامة لتشكيل تفضيلات المنتج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نظرية الهوية الاجتماعية </a:t>
            </a:r>
            <a:r>
              <a:rPr lang="en-US" sz="1600" dirty="0">
                <a:latin typeface="Alexandria" pitchFamily="2" charset="-78"/>
                <a:cs typeface="Alexandria" pitchFamily="2" charset="-78"/>
              </a:rPr>
              <a:t>Social Identity Theory - SIT)</a:t>
            </a:r>
            <a:r>
              <a:rPr lang="ar-SA" sz="1600" dirty="0">
                <a:latin typeface="Alexandria" pitchFamily="2" charset="-78"/>
                <a:cs typeface="Alexandria" pitchFamily="2" charset="-78"/>
              </a:rPr>
              <a:t>)</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نظرية العرقية الاستهلاكية </a:t>
            </a:r>
            <a:r>
              <a:rPr lang="en-US" sz="1600" dirty="0">
                <a:latin typeface="Alexandria" pitchFamily="2" charset="-78"/>
                <a:cs typeface="Alexandria" pitchFamily="2" charset="-78"/>
              </a:rPr>
              <a:t>Consumer Ethnocentrism)</a:t>
            </a:r>
            <a:r>
              <a:rPr lang="ar-SA" sz="1600" dirty="0">
                <a:latin typeface="Alexandria" pitchFamily="2" charset="-78"/>
                <a:cs typeface="Alexandria" pitchFamily="2" charset="-78"/>
              </a:rPr>
              <a:t>)</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489148699"/>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4EB028-1FBB-48EE-873A-96C862333447}"/>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24938</TotalTime>
  <Words>4085</Words>
  <Application>Microsoft Macintosh PowerPoint</Application>
  <PresentationFormat>Widescreen</PresentationFormat>
  <Paragraphs>274</Paragraphs>
  <Slides>43</Slides>
  <Notes>2</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Courier New</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دور العلاقات العامة في دعم المنتج المحلي: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استراتيجيات العلاقات العامة لتشكيل تفضيلات المنتج المحلي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مفاهيم هامة:</vt:lpstr>
      <vt:lpstr>PowerPoint Presentation</vt:lpstr>
      <vt:lpstr>PowerPoint Presentation</vt:lpstr>
      <vt:lpstr>نظرية الهوية الاجتماعية Social Identity Theory - SIT))</vt:lpstr>
      <vt:lpstr>PowerPoint Presentation</vt:lpstr>
      <vt:lpstr>PowerPoint Presentation</vt:lpstr>
      <vt:lpstr>نظرية العرقية الاستهلاكية Consumer Ethnocentrism))</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139</cp:revision>
  <dcterms:created xsi:type="dcterms:W3CDTF">2023-04-29T09:08:00Z</dcterms:created>
  <dcterms:modified xsi:type="dcterms:W3CDTF">2025-12-12T12:41:22Z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