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colors2.xml" ContentType="application/vnd.openxmlformats-officedocument.drawingml.diagramColor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quickStyle2.xml" ContentType="application/vnd.openxmlformats-officedocument.drawingml.diagramStyl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96" r:id="rId2"/>
    <p:sldId id="523" r:id="rId3"/>
    <p:sldId id="632" r:id="rId4"/>
    <p:sldId id="646" r:id="rId5"/>
    <p:sldId id="633" r:id="rId6"/>
    <p:sldId id="686" r:id="rId7"/>
    <p:sldId id="634" r:id="rId8"/>
    <p:sldId id="680" r:id="rId9"/>
    <p:sldId id="681" r:id="rId10"/>
    <p:sldId id="717" r:id="rId11"/>
    <p:sldId id="718" r:id="rId12"/>
    <p:sldId id="647" r:id="rId13"/>
    <p:sldId id="689" r:id="rId14"/>
    <p:sldId id="687" r:id="rId15"/>
    <p:sldId id="688" r:id="rId16"/>
    <p:sldId id="690" r:id="rId17"/>
    <p:sldId id="691" r:id="rId18"/>
    <p:sldId id="692" r:id="rId19"/>
    <p:sldId id="693" r:id="rId20"/>
    <p:sldId id="694" r:id="rId21"/>
    <p:sldId id="695" r:id="rId22"/>
    <p:sldId id="704" r:id="rId23"/>
    <p:sldId id="714" r:id="rId24"/>
    <p:sldId id="696" r:id="rId25"/>
    <p:sldId id="697" r:id="rId26"/>
    <p:sldId id="699" r:id="rId27"/>
    <p:sldId id="700" r:id="rId28"/>
    <p:sldId id="701" r:id="rId29"/>
    <p:sldId id="702" r:id="rId30"/>
    <p:sldId id="703" r:id="rId31"/>
    <p:sldId id="705" r:id="rId32"/>
    <p:sldId id="706" r:id="rId33"/>
    <p:sldId id="707" r:id="rId34"/>
    <p:sldId id="708" r:id="rId35"/>
    <p:sldId id="709" r:id="rId36"/>
    <p:sldId id="710" r:id="rId37"/>
    <p:sldId id="711" r:id="rId38"/>
    <p:sldId id="712" r:id="rId39"/>
    <p:sldId id="713" r:id="rId40"/>
    <p:sldId id="715" r:id="rId41"/>
    <p:sldId id="716"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0F2"/>
    <a:srgbClr val="2D8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4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F3F4D74-62D0-49AC-A702-7A4E7F0ED7C8}" type="doc">
      <dgm:prSet loTypeId="urn:microsoft.com/office/officeart/2005/8/layout/hProcess9" loCatId="process" qsTypeId="urn:microsoft.com/office/officeart/2005/8/quickstyle/3d5" qsCatId="3D" csTypeId="urn:microsoft.com/office/officeart/2005/8/colors/accent0_1" csCatId="mainScheme" phldr="1"/>
      <dgm:spPr/>
      <dgm:t>
        <a:bodyPr/>
        <a:lstStyle/>
        <a:p>
          <a:endParaRPr lang="en-US"/>
        </a:p>
      </dgm:t>
    </dgm:pt>
    <dgm:pt modelId="{6A0276CC-FBB3-4966-BD40-98E2CB77D13A}">
      <dgm:prSet/>
      <dgm:spPr/>
      <dgm:t>
        <a:bodyPr/>
        <a:lstStyle/>
        <a:p>
          <a:pPr>
            <a:buNone/>
          </a:pPr>
          <a:r>
            <a:rPr lang="ar-EG" b="1" dirty="0"/>
            <a:t>إدارة الوقت هي المفتاح للعمل الفعال</a:t>
          </a:r>
          <a:endParaRPr lang="ar-SA" b="1" dirty="0"/>
        </a:p>
      </dgm:t>
    </dgm:pt>
    <dgm:pt modelId="{DA907A94-4084-47F7-B4EC-8FE7E80A7AB2}" type="parTrans" cxnId="{C74806CF-FA6B-4C64-A97B-8593D2ED8837}">
      <dgm:prSet/>
      <dgm:spPr/>
      <dgm:t>
        <a:bodyPr/>
        <a:lstStyle/>
        <a:p>
          <a:endParaRPr lang="en-US"/>
        </a:p>
      </dgm:t>
    </dgm:pt>
    <dgm:pt modelId="{524956BF-2640-43F9-8380-24B5A52F3335}" type="sibTrans" cxnId="{C74806CF-FA6B-4C64-A97B-8593D2ED8837}">
      <dgm:prSet/>
      <dgm:spPr/>
      <dgm:t>
        <a:bodyPr/>
        <a:lstStyle/>
        <a:p>
          <a:endParaRPr lang="en-US"/>
        </a:p>
      </dgm:t>
    </dgm:pt>
    <dgm:pt modelId="{6B39E57F-6004-4A65-9666-24611C36A596}" type="pres">
      <dgm:prSet presAssocID="{4F3F4D74-62D0-49AC-A702-7A4E7F0ED7C8}" presName="CompostProcess" presStyleCnt="0">
        <dgm:presLayoutVars>
          <dgm:dir/>
          <dgm:resizeHandles val="exact"/>
        </dgm:presLayoutVars>
      </dgm:prSet>
      <dgm:spPr/>
    </dgm:pt>
    <dgm:pt modelId="{D0006E68-4B41-437B-9E29-37E55BF0DDC4}" type="pres">
      <dgm:prSet presAssocID="{4F3F4D74-62D0-49AC-A702-7A4E7F0ED7C8}" presName="arrow" presStyleLbl="bgShp" presStyleIdx="0" presStyleCnt="1" custLinFactNeighborX="52" custLinFactNeighborY="-6072"/>
      <dgm:spPr>
        <a:prstGeom prst="flowChartMultidocument">
          <a:avLst/>
        </a:prstGeom>
        <a:solidFill>
          <a:schemeClr val="accent1">
            <a:lumMod val="50000"/>
          </a:schemeClr>
        </a:solidFill>
      </dgm:spPr>
    </dgm:pt>
    <dgm:pt modelId="{425B9A7B-6A09-4AD9-8CD1-21EB62E45EAC}" type="pres">
      <dgm:prSet presAssocID="{4F3F4D74-62D0-49AC-A702-7A4E7F0ED7C8}" presName="linearProcess" presStyleCnt="0"/>
      <dgm:spPr/>
    </dgm:pt>
    <dgm:pt modelId="{9EBE1290-E34C-4C81-B8F0-EDE17DA02D07}" type="pres">
      <dgm:prSet presAssocID="{6A0276CC-FBB3-4966-BD40-98E2CB77D13A}" presName="textNode" presStyleLbl="node1" presStyleIdx="0" presStyleCnt="1">
        <dgm:presLayoutVars>
          <dgm:bulletEnabled val="1"/>
        </dgm:presLayoutVars>
      </dgm:prSet>
      <dgm:spPr/>
    </dgm:pt>
  </dgm:ptLst>
  <dgm:cxnLst>
    <dgm:cxn modelId="{9CE8FE46-DFEB-4E38-9586-C11165A0E6E2}" type="presOf" srcId="{6A0276CC-FBB3-4966-BD40-98E2CB77D13A}" destId="{9EBE1290-E34C-4C81-B8F0-EDE17DA02D07}" srcOrd="0" destOrd="0" presId="urn:microsoft.com/office/officeart/2005/8/layout/hProcess9"/>
    <dgm:cxn modelId="{B787637A-0877-4B60-B3C3-BEE48D7B6E7A}" type="presOf" srcId="{4F3F4D74-62D0-49AC-A702-7A4E7F0ED7C8}" destId="{6B39E57F-6004-4A65-9666-24611C36A596}" srcOrd="0" destOrd="0" presId="urn:microsoft.com/office/officeart/2005/8/layout/hProcess9"/>
    <dgm:cxn modelId="{C74806CF-FA6B-4C64-A97B-8593D2ED8837}" srcId="{4F3F4D74-62D0-49AC-A702-7A4E7F0ED7C8}" destId="{6A0276CC-FBB3-4966-BD40-98E2CB77D13A}" srcOrd="0" destOrd="0" parTransId="{DA907A94-4084-47F7-B4EC-8FE7E80A7AB2}" sibTransId="{524956BF-2640-43F9-8380-24B5A52F3335}"/>
    <dgm:cxn modelId="{62760642-EB78-462C-B561-73A88550D936}" type="presParOf" srcId="{6B39E57F-6004-4A65-9666-24611C36A596}" destId="{D0006E68-4B41-437B-9E29-37E55BF0DDC4}" srcOrd="0" destOrd="0" presId="urn:microsoft.com/office/officeart/2005/8/layout/hProcess9"/>
    <dgm:cxn modelId="{6D91CBE8-A205-47A8-B366-C1AF8930B24A}" type="presParOf" srcId="{6B39E57F-6004-4A65-9666-24611C36A596}" destId="{425B9A7B-6A09-4AD9-8CD1-21EB62E45EAC}" srcOrd="1" destOrd="0" presId="urn:microsoft.com/office/officeart/2005/8/layout/hProcess9"/>
    <dgm:cxn modelId="{574B2925-2D76-4D24-A7F2-D4C7D4EFA763}" type="presParOf" srcId="{425B9A7B-6A09-4AD9-8CD1-21EB62E45EAC}" destId="{9EBE1290-E34C-4C81-B8F0-EDE17DA02D07}" srcOrd="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75D6C2-B25E-4392-8274-98E9734CBA2D}" type="doc">
      <dgm:prSet loTypeId="urn:microsoft.com/office/officeart/2005/8/layout/hProcess9" loCatId="process" qsTypeId="urn:microsoft.com/office/officeart/2005/8/quickstyle/simple3" qsCatId="simple" csTypeId="urn:microsoft.com/office/officeart/2005/8/colors/accent1_1" csCatId="accent1" phldr="1"/>
      <dgm:spPr/>
      <dgm:t>
        <a:bodyPr/>
        <a:lstStyle/>
        <a:p>
          <a:endParaRPr lang="en-US"/>
        </a:p>
      </dgm:t>
    </dgm:pt>
    <dgm:pt modelId="{DF9DFA6E-F62F-40E7-AC53-565362B77BCB}">
      <dgm:prSet/>
      <dgm:spPr/>
      <dgm:t>
        <a:bodyPr/>
        <a:lstStyle/>
        <a:p>
          <a:pPr algn="ctr" rtl="1"/>
          <a:r>
            <a:rPr lang="ar-EG" b="1" dirty="0"/>
            <a:t>يواجه المديرون قرارات عندما تحدث مشكلة أو عندما تنشأ فرصة.</a:t>
          </a:r>
          <a:endParaRPr lang="ar-SA" dirty="0"/>
        </a:p>
      </dgm:t>
    </dgm:pt>
    <dgm:pt modelId="{D69FEA71-0499-43CA-972C-55293DC12700}" type="parTrans" cxnId="{F7D06D35-7BE0-4C1C-86BB-02EAFC7E817D}">
      <dgm:prSet/>
      <dgm:spPr/>
      <dgm:t>
        <a:bodyPr/>
        <a:lstStyle/>
        <a:p>
          <a:endParaRPr lang="en-US"/>
        </a:p>
      </dgm:t>
    </dgm:pt>
    <dgm:pt modelId="{1765443F-01A5-4218-897A-B7CC83916458}" type="sibTrans" cxnId="{F7D06D35-7BE0-4C1C-86BB-02EAFC7E817D}">
      <dgm:prSet/>
      <dgm:spPr/>
      <dgm:t>
        <a:bodyPr/>
        <a:lstStyle/>
        <a:p>
          <a:endParaRPr lang="en-US"/>
        </a:p>
      </dgm:t>
    </dgm:pt>
    <dgm:pt modelId="{56ADE2A6-928D-4802-BE02-956EC1128F86}" type="pres">
      <dgm:prSet presAssocID="{3A75D6C2-B25E-4392-8274-98E9734CBA2D}" presName="CompostProcess" presStyleCnt="0">
        <dgm:presLayoutVars>
          <dgm:dir/>
          <dgm:resizeHandles val="exact"/>
        </dgm:presLayoutVars>
      </dgm:prSet>
      <dgm:spPr/>
    </dgm:pt>
    <dgm:pt modelId="{244E0C3A-6059-4332-9873-12515E40A9AD}" type="pres">
      <dgm:prSet presAssocID="{3A75D6C2-B25E-4392-8274-98E9734CBA2D}" presName="arrow" presStyleLbl="bgShp" presStyleIdx="0" presStyleCnt="1"/>
      <dgm:spPr/>
    </dgm:pt>
    <dgm:pt modelId="{B1F18F31-99F5-4D3A-AF95-F9D9F5092F77}" type="pres">
      <dgm:prSet presAssocID="{3A75D6C2-B25E-4392-8274-98E9734CBA2D}" presName="linearProcess" presStyleCnt="0"/>
      <dgm:spPr/>
    </dgm:pt>
    <dgm:pt modelId="{1B6FD193-42BE-40AD-91E7-1A8F2C137D94}" type="pres">
      <dgm:prSet presAssocID="{DF9DFA6E-F62F-40E7-AC53-565362B77BCB}" presName="textNode" presStyleLbl="node1" presStyleIdx="0" presStyleCnt="1">
        <dgm:presLayoutVars>
          <dgm:bulletEnabled val="1"/>
        </dgm:presLayoutVars>
      </dgm:prSet>
      <dgm:spPr/>
    </dgm:pt>
  </dgm:ptLst>
  <dgm:cxnLst>
    <dgm:cxn modelId="{F7D06D35-7BE0-4C1C-86BB-02EAFC7E817D}" srcId="{3A75D6C2-B25E-4392-8274-98E9734CBA2D}" destId="{DF9DFA6E-F62F-40E7-AC53-565362B77BCB}" srcOrd="0" destOrd="0" parTransId="{D69FEA71-0499-43CA-972C-55293DC12700}" sibTransId="{1765443F-01A5-4218-897A-B7CC83916458}"/>
    <dgm:cxn modelId="{F8C84938-4410-4F8B-9F1A-4016E068EEFE}" type="presOf" srcId="{DF9DFA6E-F62F-40E7-AC53-565362B77BCB}" destId="{1B6FD193-42BE-40AD-91E7-1A8F2C137D94}" srcOrd="0" destOrd="0" presId="urn:microsoft.com/office/officeart/2005/8/layout/hProcess9"/>
    <dgm:cxn modelId="{8E43F3A6-54B9-4438-9789-B1E6E9575EEF}" type="presOf" srcId="{3A75D6C2-B25E-4392-8274-98E9734CBA2D}" destId="{56ADE2A6-928D-4802-BE02-956EC1128F86}" srcOrd="0" destOrd="0" presId="urn:microsoft.com/office/officeart/2005/8/layout/hProcess9"/>
    <dgm:cxn modelId="{4EA2BD4A-5275-4905-B494-EAB1922A1E9B}" type="presParOf" srcId="{56ADE2A6-928D-4802-BE02-956EC1128F86}" destId="{244E0C3A-6059-4332-9873-12515E40A9AD}" srcOrd="0" destOrd="0" presId="urn:microsoft.com/office/officeart/2005/8/layout/hProcess9"/>
    <dgm:cxn modelId="{5B120B01-C4C5-45B9-BBCA-C7764209C42E}" type="presParOf" srcId="{56ADE2A6-928D-4802-BE02-956EC1128F86}" destId="{B1F18F31-99F5-4D3A-AF95-F9D9F5092F77}" srcOrd="1" destOrd="0" presId="urn:microsoft.com/office/officeart/2005/8/layout/hProcess9"/>
    <dgm:cxn modelId="{8425D897-06A1-4604-9053-5571038BAD1D}" type="presParOf" srcId="{B1F18F31-99F5-4D3A-AF95-F9D9F5092F77}" destId="{1B6FD193-42BE-40AD-91E7-1A8F2C137D94}" srcOrd="0" destOrd="0" presId="urn:microsoft.com/office/officeart/2005/8/layout/hProcess9"/>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B2B35D7-83DC-4E55-A47E-262F4191DA88}" type="doc">
      <dgm:prSet loTypeId="urn:microsoft.com/office/officeart/2005/8/layout/list1" loCatId="list" qsTypeId="urn:microsoft.com/office/officeart/2005/8/quickstyle/3d4" qsCatId="3D" csTypeId="urn:microsoft.com/office/officeart/2005/8/colors/colorful1" csCatId="colorful" phldr="1"/>
      <dgm:spPr/>
      <dgm:t>
        <a:bodyPr/>
        <a:lstStyle/>
        <a:p>
          <a:endParaRPr lang="en-US"/>
        </a:p>
      </dgm:t>
    </dgm:pt>
    <dgm:pt modelId="{0A42BFAF-E810-45A0-AFD1-CB6D07D9D80C}">
      <dgm:prSet custT="1"/>
      <dgm:spPr/>
      <dgm:t>
        <a:bodyPr/>
        <a:lstStyle/>
        <a:p>
          <a:pPr algn="just" rtl="1"/>
          <a:r>
            <a:rPr lang="ar-EG" sz="2800" b="1" i="0" dirty="0">
              <a:solidFill>
                <a:schemeClr val="tx1"/>
              </a:solidFill>
            </a:rPr>
            <a:t>ما هي الآثار الأخلاقية والاجتماعية لقراراتي؟</a:t>
          </a:r>
          <a:endParaRPr lang="ar-SA" sz="2800" i="0" dirty="0">
            <a:solidFill>
              <a:schemeClr val="tx1"/>
            </a:solidFill>
          </a:endParaRPr>
        </a:p>
      </dgm:t>
    </dgm:pt>
    <dgm:pt modelId="{F48EDE03-C9F6-4D14-BEA9-9B02F927478A}" type="parTrans" cxnId="{3E3D925C-4021-4F58-BDA2-770EDA31E85A}">
      <dgm:prSet/>
      <dgm:spPr/>
      <dgm:t>
        <a:bodyPr/>
        <a:lstStyle/>
        <a:p>
          <a:endParaRPr lang="en-US" sz="2800" i="0">
            <a:solidFill>
              <a:schemeClr val="tx1"/>
            </a:solidFill>
          </a:endParaRPr>
        </a:p>
      </dgm:t>
    </dgm:pt>
    <dgm:pt modelId="{543BAA3F-B92A-41A0-B6E4-A028A2FAC244}" type="sibTrans" cxnId="{3E3D925C-4021-4F58-BDA2-770EDA31E85A}">
      <dgm:prSet/>
      <dgm:spPr/>
      <dgm:t>
        <a:bodyPr/>
        <a:lstStyle/>
        <a:p>
          <a:endParaRPr lang="en-US" sz="2800" i="0">
            <a:solidFill>
              <a:schemeClr val="tx1"/>
            </a:solidFill>
          </a:endParaRPr>
        </a:p>
      </dgm:t>
    </dgm:pt>
    <dgm:pt modelId="{DAFE1FDD-0B57-449A-9CD0-5A097E9883B9}">
      <dgm:prSet custT="1"/>
      <dgm:spPr/>
      <dgm:t>
        <a:bodyPr/>
        <a:lstStyle/>
        <a:p>
          <a:pPr algn="just" rtl="1"/>
          <a:r>
            <a:rPr lang="ar-EG" sz="2800" b="1" i="0" dirty="0">
              <a:solidFill>
                <a:schemeClr val="tx1"/>
              </a:solidFill>
            </a:rPr>
            <a:t>كيف سيؤثر القرار على الحياة الشخصية لموظفي؟</a:t>
          </a:r>
          <a:endParaRPr lang="ar-SA" sz="2800" i="0" dirty="0">
            <a:solidFill>
              <a:schemeClr val="tx1"/>
            </a:solidFill>
          </a:endParaRPr>
        </a:p>
      </dgm:t>
    </dgm:pt>
    <dgm:pt modelId="{A2F4394E-74C3-46B2-81D9-D3B4F0130665}" type="parTrans" cxnId="{8D4C19C7-D428-47AB-9196-84E5D6069563}">
      <dgm:prSet/>
      <dgm:spPr/>
      <dgm:t>
        <a:bodyPr/>
        <a:lstStyle/>
        <a:p>
          <a:endParaRPr lang="en-US" sz="2800" i="0">
            <a:solidFill>
              <a:schemeClr val="tx1"/>
            </a:solidFill>
          </a:endParaRPr>
        </a:p>
      </dgm:t>
    </dgm:pt>
    <dgm:pt modelId="{FCC4409C-4AB5-4FE0-BD95-FDE820B16DE2}" type="sibTrans" cxnId="{8D4C19C7-D428-47AB-9196-84E5D6069563}">
      <dgm:prSet/>
      <dgm:spPr/>
      <dgm:t>
        <a:bodyPr/>
        <a:lstStyle/>
        <a:p>
          <a:endParaRPr lang="en-US" sz="2800" i="0">
            <a:solidFill>
              <a:schemeClr val="tx1"/>
            </a:solidFill>
          </a:endParaRPr>
        </a:p>
      </dgm:t>
    </dgm:pt>
    <dgm:pt modelId="{0216FBBF-F446-4E6D-AEFA-1116A2F35E40}">
      <dgm:prSet custT="1"/>
      <dgm:spPr/>
      <dgm:t>
        <a:bodyPr/>
        <a:lstStyle/>
        <a:p>
          <a:pPr algn="just" rtl="1"/>
          <a:r>
            <a:rPr lang="ar-EG" sz="2800" b="1" i="0" dirty="0">
              <a:solidFill>
                <a:schemeClr val="tx1"/>
              </a:solidFill>
            </a:rPr>
            <a:t>كيف أحقق التوازن بين الاعتبارات الاقتصادية والاجتماعية؟</a:t>
          </a:r>
          <a:endParaRPr lang="ar-SA" sz="2800" i="0" dirty="0">
            <a:solidFill>
              <a:schemeClr val="tx1"/>
            </a:solidFill>
          </a:endParaRPr>
        </a:p>
      </dgm:t>
    </dgm:pt>
    <dgm:pt modelId="{4EB81B4B-DB86-4409-A66E-C322F8332B11}" type="parTrans" cxnId="{A87D450D-D938-4DCE-849E-5F3CA08F4913}">
      <dgm:prSet/>
      <dgm:spPr/>
      <dgm:t>
        <a:bodyPr/>
        <a:lstStyle/>
        <a:p>
          <a:endParaRPr lang="en-US" sz="2800" i="0">
            <a:solidFill>
              <a:schemeClr val="tx1"/>
            </a:solidFill>
          </a:endParaRPr>
        </a:p>
      </dgm:t>
    </dgm:pt>
    <dgm:pt modelId="{396213CD-2BA4-4E92-B76C-10C9C860F450}" type="sibTrans" cxnId="{A87D450D-D938-4DCE-849E-5F3CA08F4913}">
      <dgm:prSet/>
      <dgm:spPr/>
      <dgm:t>
        <a:bodyPr/>
        <a:lstStyle/>
        <a:p>
          <a:endParaRPr lang="en-US" sz="2800" i="0">
            <a:solidFill>
              <a:schemeClr val="tx1"/>
            </a:solidFill>
          </a:endParaRPr>
        </a:p>
      </dgm:t>
    </dgm:pt>
    <dgm:pt modelId="{AF5236BC-B4B7-47E8-BBA3-FD3728C64637}" type="pres">
      <dgm:prSet presAssocID="{2B2B35D7-83DC-4E55-A47E-262F4191DA88}" presName="linear" presStyleCnt="0">
        <dgm:presLayoutVars>
          <dgm:dir/>
          <dgm:animLvl val="lvl"/>
          <dgm:resizeHandles val="exact"/>
        </dgm:presLayoutVars>
      </dgm:prSet>
      <dgm:spPr/>
    </dgm:pt>
    <dgm:pt modelId="{F993B9DA-FF6C-41EC-B386-AC4482772A3E}" type="pres">
      <dgm:prSet presAssocID="{0A42BFAF-E810-45A0-AFD1-CB6D07D9D80C}" presName="parentLin" presStyleCnt="0"/>
      <dgm:spPr/>
    </dgm:pt>
    <dgm:pt modelId="{4D6A9C7C-772E-489A-8840-E4799967BB74}" type="pres">
      <dgm:prSet presAssocID="{0A42BFAF-E810-45A0-AFD1-CB6D07D9D80C}" presName="parentLeftMargin" presStyleLbl="node1" presStyleIdx="0" presStyleCnt="3"/>
      <dgm:spPr/>
    </dgm:pt>
    <dgm:pt modelId="{3D373C5C-CCA2-4371-A845-1ED331ACC90B}" type="pres">
      <dgm:prSet presAssocID="{0A42BFAF-E810-45A0-AFD1-CB6D07D9D80C}" presName="parentText" presStyleLbl="node1" presStyleIdx="0" presStyleCnt="3" custLinFactNeighborX="-5351" custLinFactNeighborY="29474">
        <dgm:presLayoutVars>
          <dgm:chMax val="0"/>
          <dgm:bulletEnabled val="1"/>
        </dgm:presLayoutVars>
      </dgm:prSet>
      <dgm:spPr/>
    </dgm:pt>
    <dgm:pt modelId="{27040F80-B87B-47AE-9100-8327D921B727}" type="pres">
      <dgm:prSet presAssocID="{0A42BFAF-E810-45A0-AFD1-CB6D07D9D80C}" presName="negativeSpace" presStyleCnt="0"/>
      <dgm:spPr/>
    </dgm:pt>
    <dgm:pt modelId="{C50D82D4-22DF-403E-8AA0-69C33480B991}" type="pres">
      <dgm:prSet presAssocID="{0A42BFAF-E810-45A0-AFD1-CB6D07D9D80C}" presName="childText" presStyleLbl="conFgAcc1" presStyleIdx="0" presStyleCnt="3">
        <dgm:presLayoutVars>
          <dgm:bulletEnabled val="1"/>
        </dgm:presLayoutVars>
      </dgm:prSet>
      <dgm:spPr/>
    </dgm:pt>
    <dgm:pt modelId="{F751FE88-564C-451A-A4C5-00A229DF53B0}" type="pres">
      <dgm:prSet presAssocID="{543BAA3F-B92A-41A0-B6E4-A028A2FAC244}" presName="spaceBetweenRectangles" presStyleCnt="0"/>
      <dgm:spPr/>
    </dgm:pt>
    <dgm:pt modelId="{81BFEB38-6260-4F40-B830-0E4116335F26}" type="pres">
      <dgm:prSet presAssocID="{DAFE1FDD-0B57-449A-9CD0-5A097E9883B9}" presName="parentLin" presStyleCnt="0"/>
      <dgm:spPr/>
    </dgm:pt>
    <dgm:pt modelId="{45E497C8-1392-4581-96D2-74C4959F9118}" type="pres">
      <dgm:prSet presAssocID="{DAFE1FDD-0B57-449A-9CD0-5A097E9883B9}" presName="parentLeftMargin" presStyleLbl="node1" presStyleIdx="0" presStyleCnt="3"/>
      <dgm:spPr/>
    </dgm:pt>
    <dgm:pt modelId="{5FD6E793-83E6-4301-B642-5FD12F5AAAA1}" type="pres">
      <dgm:prSet presAssocID="{DAFE1FDD-0B57-449A-9CD0-5A097E9883B9}" presName="parentText" presStyleLbl="node1" presStyleIdx="1" presStyleCnt="3" custLinFactNeighborY="8935">
        <dgm:presLayoutVars>
          <dgm:chMax val="0"/>
          <dgm:bulletEnabled val="1"/>
        </dgm:presLayoutVars>
      </dgm:prSet>
      <dgm:spPr/>
    </dgm:pt>
    <dgm:pt modelId="{5FD603E9-1279-4841-A7F3-9EFC6F4CC3F9}" type="pres">
      <dgm:prSet presAssocID="{DAFE1FDD-0B57-449A-9CD0-5A097E9883B9}" presName="negativeSpace" presStyleCnt="0"/>
      <dgm:spPr/>
    </dgm:pt>
    <dgm:pt modelId="{E4EFC523-1B5E-4FEA-AB26-21D6A6CEB348}" type="pres">
      <dgm:prSet presAssocID="{DAFE1FDD-0B57-449A-9CD0-5A097E9883B9}" presName="childText" presStyleLbl="conFgAcc1" presStyleIdx="1" presStyleCnt="3">
        <dgm:presLayoutVars>
          <dgm:bulletEnabled val="1"/>
        </dgm:presLayoutVars>
      </dgm:prSet>
      <dgm:spPr/>
    </dgm:pt>
    <dgm:pt modelId="{F7612418-1297-40FA-BFC8-A8E7EC64C879}" type="pres">
      <dgm:prSet presAssocID="{FCC4409C-4AB5-4FE0-BD95-FDE820B16DE2}" presName="spaceBetweenRectangles" presStyleCnt="0"/>
      <dgm:spPr/>
    </dgm:pt>
    <dgm:pt modelId="{88D0657F-2D2C-4E3F-A9C1-5449A7A1BC47}" type="pres">
      <dgm:prSet presAssocID="{0216FBBF-F446-4E6D-AEFA-1116A2F35E40}" presName="parentLin" presStyleCnt="0"/>
      <dgm:spPr/>
    </dgm:pt>
    <dgm:pt modelId="{AF002B45-9947-48F1-A297-49E203A5F7BB}" type="pres">
      <dgm:prSet presAssocID="{0216FBBF-F446-4E6D-AEFA-1116A2F35E40}" presName="parentLeftMargin" presStyleLbl="node1" presStyleIdx="1" presStyleCnt="3"/>
      <dgm:spPr/>
    </dgm:pt>
    <dgm:pt modelId="{DA40EBC6-ED85-47F5-A2E3-D0006562F952}" type="pres">
      <dgm:prSet presAssocID="{0216FBBF-F446-4E6D-AEFA-1116A2F35E40}" presName="parentText" presStyleLbl="node1" presStyleIdx="2" presStyleCnt="3">
        <dgm:presLayoutVars>
          <dgm:chMax val="0"/>
          <dgm:bulletEnabled val="1"/>
        </dgm:presLayoutVars>
      </dgm:prSet>
      <dgm:spPr/>
    </dgm:pt>
    <dgm:pt modelId="{71607302-1FD3-4E40-8E85-AB75529A29B7}" type="pres">
      <dgm:prSet presAssocID="{0216FBBF-F446-4E6D-AEFA-1116A2F35E40}" presName="negativeSpace" presStyleCnt="0"/>
      <dgm:spPr/>
    </dgm:pt>
    <dgm:pt modelId="{89A3DD43-810E-442A-A24C-4A31D25C3D9F}" type="pres">
      <dgm:prSet presAssocID="{0216FBBF-F446-4E6D-AEFA-1116A2F35E40}" presName="childText" presStyleLbl="conFgAcc1" presStyleIdx="2" presStyleCnt="3">
        <dgm:presLayoutVars>
          <dgm:bulletEnabled val="1"/>
        </dgm:presLayoutVars>
      </dgm:prSet>
      <dgm:spPr/>
    </dgm:pt>
  </dgm:ptLst>
  <dgm:cxnLst>
    <dgm:cxn modelId="{A87D450D-D938-4DCE-849E-5F3CA08F4913}" srcId="{2B2B35D7-83DC-4E55-A47E-262F4191DA88}" destId="{0216FBBF-F446-4E6D-AEFA-1116A2F35E40}" srcOrd="2" destOrd="0" parTransId="{4EB81B4B-DB86-4409-A66E-C322F8332B11}" sibTransId="{396213CD-2BA4-4E92-B76C-10C9C860F450}"/>
    <dgm:cxn modelId="{DEEA7E21-332C-4755-88BB-15709C323FEE}" type="presOf" srcId="{0216FBBF-F446-4E6D-AEFA-1116A2F35E40}" destId="{DA40EBC6-ED85-47F5-A2E3-D0006562F952}" srcOrd="1" destOrd="0" presId="urn:microsoft.com/office/officeart/2005/8/layout/list1"/>
    <dgm:cxn modelId="{9BDEC423-7C0A-456A-BA02-691E18C8118F}" type="presOf" srcId="{DAFE1FDD-0B57-449A-9CD0-5A097E9883B9}" destId="{5FD6E793-83E6-4301-B642-5FD12F5AAAA1}" srcOrd="1" destOrd="0" presId="urn:microsoft.com/office/officeart/2005/8/layout/list1"/>
    <dgm:cxn modelId="{3E3D925C-4021-4F58-BDA2-770EDA31E85A}" srcId="{2B2B35D7-83DC-4E55-A47E-262F4191DA88}" destId="{0A42BFAF-E810-45A0-AFD1-CB6D07D9D80C}" srcOrd="0" destOrd="0" parTransId="{F48EDE03-C9F6-4D14-BEA9-9B02F927478A}" sibTransId="{543BAA3F-B92A-41A0-B6E4-A028A2FAC244}"/>
    <dgm:cxn modelId="{4515FE62-21DA-4AAE-BA13-988A32FD6AFD}" type="presOf" srcId="{2B2B35D7-83DC-4E55-A47E-262F4191DA88}" destId="{AF5236BC-B4B7-47E8-BBA3-FD3728C64637}" srcOrd="0" destOrd="0" presId="urn:microsoft.com/office/officeart/2005/8/layout/list1"/>
    <dgm:cxn modelId="{EB694C4C-06C1-4D26-AB55-2A4E365C13A9}" type="presOf" srcId="{DAFE1FDD-0B57-449A-9CD0-5A097E9883B9}" destId="{45E497C8-1392-4581-96D2-74C4959F9118}" srcOrd="0" destOrd="0" presId="urn:microsoft.com/office/officeart/2005/8/layout/list1"/>
    <dgm:cxn modelId="{C5D7AD76-E4C2-4E29-8B53-3970AEFC0309}" type="presOf" srcId="{0A42BFAF-E810-45A0-AFD1-CB6D07D9D80C}" destId="{4D6A9C7C-772E-489A-8840-E4799967BB74}" srcOrd="0" destOrd="0" presId="urn:microsoft.com/office/officeart/2005/8/layout/list1"/>
    <dgm:cxn modelId="{69C6808B-BA18-4D62-86BE-EADB512723F5}" type="presOf" srcId="{0216FBBF-F446-4E6D-AEFA-1116A2F35E40}" destId="{AF002B45-9947-48F1-A297-49E203A5F7BB}" srcOrd="0" destOrd="0" presId="urn:microsoft.com/office/officeart/2005/8/layout/list1"/>
    <dgm:cxn modelId="{8D4C19C7-D428-47AB-9196-84E5D6069563}" srcId="{2B2B35D7-83DC-4E55-A47E-262F4191DA88}" destId="{DAFE1FDD-0B57-449A-9CD0-5A097E9883B9}" srcOrd="1" destOrd="0" parTransId="{A2F4394E-74C3-46B2-81D9-D3B4F0130665}" sibTransId="{FCC4409C-4AB5-4FE0-BD95-FDE820B16DE2}"/>
    <dgm:cxn modelId="{021C83D0-CD15-4356-AB99-556E5F4C8FF1}" type="presOf" srcId="{0A42BFAF-E810-45A0-AFD1-CB6D07D9D80C}" destId="{3D373C5C-CCA2-4371-A845-1ED331ACC90B}" srcOrd="1" destOrd="0" presId="urn:microsoft.com/office/officeart/2005/8/layout/list1"/>
    <dgm:cxn modelId="{04FA7EDC-ED63-4E2E-B6BE-BA914C6A3A5F}" type="presParOf" srcId="{AF5236BC-B4B7-47E8-BBA3-FD3728C64637}" destId="{F993B9DA-FF6C-41EC-B386-AC4482772A3E}" srcOrd="0" destOrd="0" presId="urn:microsoft.com/office/officeart/2005/8/layout/list1"/>
    <dgm:cxn modelId="{38A13C44-3ED8-40FC-A07D-A81447211393}" type="presParOf" srcId="{F993B9DA-FF6C-41EC-B386-AC4482772A3E}" destId="{4D6A9C7C-772E-489A-8840-E4799967BB74}" srcOrd="0" destOrd="0" presId="urn:microsoft.com/office/officeart/2005/8/layout/list1"/>
    <dgm:cxn modelId="{B9483F8F-A2A3-4060-B746-D580A16AD26A}" type="presParOf" srcId="{F993B9DA-FF6C-41EC-B386-AC4482772A3E}" destId="{3D373C5C-CCA2-4371-A845-1ED331ACC90B}" srcOrd="1" destOrd="0" presId="urn:microsoft.com/office/officeart/2005/8/layout/list1"/>
    <dgm:cxn modelId="{4C402CD5-2951-4B7B-B2C8-B05D9EE12CDC}" type="presParOf" srcId="{AF5236BC-B4B7-47E8-BBA3-FD3728C64637}" destId="{27040F80-B87B-47AE-9100-8327D921B727}" srcOrd="1" destOrd="0" presId="urn:microsoft.com/office/officeart/2005/8/layout/list1"/>
    <dgm:cxn modelId="{AF5AE7E2-0085-48CF-BCA3-BB9170B7BC28}" type="presParOf" srcId="{AF5236BC-B4B7-47E8-BBA3-FD3728C64637}" destId="{C50D82D4-22DF-403E-8AA0-69C33480B991}" srcOrd="2" destOrd="0" presId="urn:microsoft.com/office/officeart/2005/8/layout/list1"/>
    <dgm:cxn modelId="{5826579C-B3F4-4430-819A-19F547418D4A}" type="presParOf" srcId="{AF5236BC-B4B7-47E8-BBA3-FD3728C64637}" destId="{F751FE88-564C-451A-A4C5-00A229DF53B0}" srcOrd="3" destOrd="0" presId="urn:microsoft.com/office/officeart/2005/8/layout/list1"/>
    <dgm:cxn modelId="{4510C1BB-AF07-44FD-850F-77E093FF0E81}" type="presParOf" srcId="{AF5236BC-B4B7-47E8-BBA3-FD3728C64637}" destId="{81BFEB38-6260-4F40-B830-0E4116335F26}" srcOrd="4" destOrd="0" presId="urn:microsoft.com/office/officeart/2005/8/layout/list1"/>
    <dgm:cxn modelId="{4D8B8A38-0A5E-427E-8CDE-A369D8877B89}" type="presParOf" srcId="{81BFEB38-6260-4F40-B830-0E4116335F26}" destId="{45E497C8-1392-4581-96D2-74C4959F9118}" srcOrd="0" destOrd="0" presId="urn:microsoft.com/office/officeart/2005/8/layout/list1"/>
    <dgm:cxn modelId="{95047A9A-1D4B-43BB-ABCE-521DC566B52C}" type="presParOf" srcId="{81BFEB38-6260-4F40-B830-0E4116335F26}" destId="{5FD6E793-83E6-4301-B642-5FD12F5AAAA1}" srcOrd="1" destOrd="0" presId="urn:microsoft.com/office/officeart/2005/8/layout/list1"/>
    <dgm:cxn modelId="{05380813-E49C-46FB-A452-1EC9F2D4F747}" type="presParOf" srcId="{AF5236BC-B4B7-47E8-BBA3-FD3728C64637}" destId="{5FD603E9-1279-4841-A7F3-9EFC6F4CC3F9}" srcOrd="5" destOrd="0" presId="urn:microsoft.com/office/officeart/2005/8/layout/list1"/>
    <dgm:cxn modelId="{5660BD6C-79FB-4429-A459-5F426333D82C}" type="presParOf" srcId="{AF5236BC-B4B7-47E8-BBA3-FD3728C64637}" destId="{E4EFC523-1B5E-4FEA-AB26-21D6A6CEB348}" srcOrd="6" destOrd="0" presId="urn:microsoft.com/office/officeart/2005/8/layout/list1"/>
    <dgm:cxn modelId="{4811B58D-FBEC-4AE7-9D72-B7C2B95EBB18}" type="presParOf" srcId="{AF5236BC-B4B7-47E8-BBA3-FD3728C64637}" destId="{F7612418-1297-40FA-BFC8-A8E7EC64C879}" srcOrd="7" destOrd="0" presId="urn:microsoft.com/office/officeart/2005/8/layout/list1"/>
    <dgm:cxn modelId="{8D4D7674-C80C-4F19-BFE1-171A874462F5}" type="presParOf" srcId="{AF5236BC-B4B7-47E8-BBA3-FD3728C64637}" destId="{88D0657F-2D2C-4E3F-A9C1-5449A7A1BC47}" srcOrd="8" destOrd="0" presId="urn:microsoft.com/office/officeart/2005/8/layout/list1"/>
    <dgm:cxn modelId="{DF28086F-834C-4B36-A561-3C9FA4BBB683}" type="presParOf" srcId="{88D0657F-2D2C-4E3F-A9C1-5449A7A1BC47}" destId="{AF002B45-9947-48F1-A297-49E203A5F7BB}" srcOrd="0" destOrd="0" presId="urn:microsoft.com/office/officeart/2005/8/layout/list1"/>
    <dgm:cxn modelId="{411B4184-8D4B-4444-899A-0F6A53316F87}" type="presParOf" srcId="{88D0657F-2D2C-4E3F-A9C1-5449A7A1BC47}" destId="{DA40EBC6-ED85-47F5-A2E3-D0006562F952}" srcOrd="1" destOrd="0" presId="urn:microsoft.com/office/officeart/2005/8/layout/list1"/>
    <dgm:cxn modelId="{625ADC7A-DCC0-4E95-9596-7858C62ABD0B}" type="presParOf" srcId="{AF5236BC-B4B7-47E8-BBA3-FD3728C64637}" destId="{71607302-1FD3-4E40-8E85-AB75529A29B7}" srcOrd="9" destOrd="0" presId="urn:microsoft.com/office/officeart/2005/8/layout/list1"/>
    <dgm:cxn modelId="{B9E2C4F1-2833-4014-9DAE-944E8CA4BF0F}" type="presParOf" srcId="{AF5236BC-B4B7-47E8-BBA3-FD3728C64637}" destId="{89A3DD43-810E-442A-A24C-4A31D25C3D9F}" srcOrd="10"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006E68-4B41-437B-9E29-37E55BF0DDC4}">
      <dsp:nvSpPr>
        <dsp:cNvPr id="0" name=""/>
        <dsp:cNvSpPr/>
      </dsp:nvSpPr>
      <dsp:spPr>
        <a:xfrm>
          <a:off x="776928" y="0"/>
          <a:ext cx="8753606" cy="4429344"/>
        </a:xfrm>
        <a:prstGeom prst="flowChartMultidocument">
          <a:avLst/>
        </a:prstGeom>
        <a:solidFill>
          <a:schemeClr val="accent1">
            <a:lumMod val="5000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9EBE1290-E34C-4C81-B8F0-EDE17DA02D07}">
      <dsp:nvSpPr>
        <dsp:cNvPr id="0" name=""/>
        <dsp:cNvSpPr/>
      </dsp:nvSpPr>
      <dsp:spPr>
        <a:xfrm>
          <a:off x="0" y="1328803"/>
          <a:ext cx="10298359" cy="1771737"/>
        </a:xfrm>
        <a:prstGeom prst="roundRect">
          <a:avLst/>
        </a:prstGeom>
        <a:solidFill>
          <a:schemeClr val="l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ar-EG" sz="6500" b="1" kern="1200" dirty="0"/>
            <a:t>إدارة الوقت هي المفتاح للعمل الفعال</a:t>
          </a:r>
          <a:endParaRPr lang="ar-SA" sz="6500" b="1" kern="1200" dirty="0"/>
        </a:p>
      </dsp:txBody>
      <dsp:txXfrm>
        <a:off x="86489" y="1415292"/>
        <a:ext cx="10125381" cy="15987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4E0C3A-6059-4332-9873-12515E40A9AD}">
      <dsp:nvSpPr>
        <dsp:cNvPr id="0" name=""/>
        <dsp:cNvSpPr/>
      </dsp:nvSpPr>
      <dsp:spPr>
        <a:xfrm>
          <a:off x="788669" y="0"/>
          <a:ext cx="8938260" cy="435133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1B6FD193-42BE-40AD-91E7-1A8F2C137D94}">
      <dsp:nvSpPr>
        <dsp:cNvPr id="0" name=""/>
        <dsp:cNvSpPr/>
      </dsp:nvSpPr>
      <dsp:spPr>
        <a:xfrm>
          <a:off x="1610201" y="1305401"/>
          <a:ext cx="7295197" cy="1740535"/>
        </a:xfrm>
        <a:prstGeom prst="round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5260" tIns="175260" rIns="175260" bIns="175260" numCol="1" spcCol="1270" anchor="ctr" anchorCtr="0">
          <a:noAutofit/>
        </a:bodyPr>
        <a:lstStyle/>
        <a:p>
          <a:pPr marL="0" lvl="0" indent="0" algn="ctr" defTabSz="2044700" rtl="1">
            <a:lnSpc>
              <a:spcPct val="90000"/>
            </a:lnSpc>
            <a:spcBef>
              <a:spcPct val="0"/>
            </a:spcBef>
            <a:spcAft>
              <a:spcPct val="35000"/>
            </a:spcAft>
            <a:buNone/>
          </a:pPr>
          <a:r>
            <a:rPr lang="ar-EG" sz="4600" b="1" kern="1200" dirty="0"/>
            <a:t>يواجه المديرون قرارات عندما تحدث مشكلة أو عندما تنشأ فرصة.</a:t>
          </a:r>
          <a:endParaRPr lang="ar-SA" sz="4600" kern="1200" dirty="0"/>
        </a:p>
      </dsp:txBody>
      <dsp:txXfrm>
        <a:off x="1695167" y="1390367"/>
        <a:ext cx="7125265" cy="15706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0D82D4-22DF-403E-8AA0-69C33480B991}">
      <dsp:nvSpPr>
        <dsp:cNvPr id="0" name=""/>
        <dsp:cNvSpPr/>
      </dsp:nvSpPr>
      <dsp:spPr>
        <a:xfrm>
          <a:off x="0" y="506528"/>
          <a:ext cx="10515600" cy="8316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3D373C5C-CCA2-4371-A845-1ED331ACC90B}">
      <dsp:nvSpPr>
        <dsp:cNvPr id="0" name=""/>
        <dsp:cNvSpPr/>
      </dsp:nvSpPr>
      <dsp:spPr>
        <a:xfrm>
          <a:off x="497645" y="306572"/>
          <a:ext cx="7360920" cy="974160"/>
        </a:xfrm>
        <a:prstGeom prst="roundRect">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just" defTabSz="1244600" rtl="1">
            <a:lnSpc>
              <a:spcPct val="90000"/>
            </a:lnSpc>
            <a:spcBef>
              <a:spcPct val="0"/>
            </a:spcBef>
            <a:spcAft>
              <a:spcPct val="35000"/>
            </a:spcAft>
            <a:buNone/>
          </a:pPr>
          <a:r>
            <a:rPr lang="ar-EG" sz="2800" b="1" i="0" kern="1200" dirty="0">
              <a:solidFill>
                <a:schemeClr val="tx1"/>
              </a:solidFill>
            </a:rPr>
            <a:t>ما هي الآثار الأخلاقية والاجتماعية لقراراتي؟</a:t>
          </a:r>
          <a:endParaRPr lang="ar-SA" sz="2800" i="0" kern="1200" dirty="0">
            <a:solidFill>
              <a:schemeClr val="tx1"/>
            </a:solidFill>
          </a:endParaRPr>
        </a:p>
      </dsp:txBody>
      <dsp:txXfrm>
        <a:off x="545200" y="354127"/>
        <a:ext cx="7265810" cy="879050"/>
      </dsp:txXfrm>
    </dsp:sp>
    <dsp:sp modelId="{E4EFC523-1B5E-4FEA-AB26-21D6A6CEB348}">
      <dsp:nvSpPr>
        <dsp:cNvPr id="0" name=""/>
        <dsp:cNvSpPr/>
      </dsp:nvSpPr>
      <dsp:spPr>
        <a:xfrm>
          <a:off x="0" y="2003409"/>
          <a:ext cx="10515600" cy="83160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5FD6E793-83E6-4301-B642-5FD12F5AAAA1}">
      <dsp:nvSpPr>
        <dsp:cNvPr id="0" name=""/>
        <dsp:cNvSpPr/>
      </dsp:nvSpPr>
      <dsp:spPr>
        <a:xfrm>
          <a:off x="525780" y="1603370"/>
          <a:ext cx="7360920" cy="974160"/>
        </a:xfrm>
        <a:prstGeom prst="roundRect">
          <a:avLst/>
        </a:prstGeom>
        <a:solidFill>
          <a:schemeClr val="accent3">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just" defTabSz="1244600" rtl="1">
            <a:lnSpc>
              <a:spcPct val="90000"/>
            </a:lnSpc>
            <a:spcBef>
              <a:spcPct val="0"/>
            </a:spcBef>
            <a:spcAft>
              <a:spcPct val="35000"/>
            </a:spcAft>
            <a:buNone/>
          </a:pPr>
          <a:r>
            <a:rPr lang="ar-EG" sz="2800" b="1" i="0" kern="1200" dirty="0">
              <a:solidFill>
                <a:schemeClr val="tx1"/>
              </a:solidFill>
            </a:rPr>
            <a:t>كيف سيؤثر القرار على الحياة الشخصية لموظفي؟</a:t>
          </a:r>
          <a:endParaRPr lang="ar-SA" sz="2800" i="0" kern="1200" dirty="0">
            <a:solidFill>
              <a:schemeClr val="tx1"/>
            </a:solidFill>
          </a:endParaRPr>
        </a:p>
      </dsp:txBody>
      <dsp:txXfrm>
        <a:off x="573335" y="1650925"/>
        <a:ext cx="7265810" cy="879050"/>
      </dsp:txXfrm>
    </dsp:sp>
    <dsp:sp modelId="{89A3DD43-810E-442A-A24C-4A31D25C3D9F}">
      <dsp:nvSpPr>
        <dsp:cNvPr id="0" name=""/>
        <dsp:cNvSpPr/>
      </dsp:nvSpPr>
      <dsp:spPr>
        <a:xfrm>
          <a:off x="0" y="3500289"/>
          <a:ext cx="10515600" cy="831600"/>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sp>
    <dsp:sp modelId="{DA40EBC6-ED85-47F5-A2E3-D0006562F952}">
      <dsp:nvSpPr>
        <dsp:cNvPr id="0" name=""/>
        <dsp:cNvSpPr/>
      </dsp:nvSpPr>
      <dsp:spPr>
        <a:xfrm>
          <a:off x="525780" y="3013209"/>
          <a:ext cx="7360920" cy="974160"/>
        </a:xfrm>
        <a:prstGeom prst="roundRect">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just" defTabSz="1244600" rtl="1">
            <a:lnSpc>
              <a:spcPct val="90000"/>
            </a:lnSpc>
            <a:spcBef>
              <a:spcPct val="0"/>
            </a:spcBef>
            <a:spcAft>
              <a:spcPct val="35000"/>
            </a:spcAft>
            <a:buNone/>
          </a:pPr>
          <a:r>
            <a:rPr lang="ar-EG" sz="2800" b="1" i="0" kern="1200" dirty="0">
              <a:solidFill>
                <a:schemeClr val="tx1"/>
              </a:solidFill>
            </a:rPr>
            <a:t>كيف أحقق التوازن بين الاعتبارات الاقتصادية والاجتماعية؟</a:t>
          </a:r>
          <a:endParaRPr lang="ar-SA" sz="2800" i="0" kern="1200" dirty="0">
            <a:solidFill>
              <a:schemeClr val="tx1"/>
            </a:solidFill>
          </a:endParaRPr>
        </a:p>
      </dsp:txBody>
      <dsp:txXfrm>
        <a:off x="573335" y="3060764"/>
        <a:ext cx="7265810" cy="87905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10/28/2024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2A351-F790-AFE2-C1F3-D2D436315CEA}"/>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5" name="Footer Placeholder 4">
            <a:extLst>
              <a:ext uri="{FF2B5EF4-FFF2-40B4-BE49-F238E27FC236}">
                <a16:creationId xmlns:a16="http://schemas.microsoft.com/office/drawing/2014/main"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2B5DE5-D34B-8B9D-18D9-6D169F8FC4A6}"/>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5" name="Footer Placeholder 4">
            <a:extLst>
              <a:ext uri="{FF2B5EF4-FFF2-40B4-BE49-F238E27FC236}">
                <a16:creationId xmlns:a16="http://schemas.microsoft.com/office/drawing/2014/main"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339621-D171-2606-E120-048201DFF15B}"/>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5" name="Footer Placeholder 4">
            <a:extLst>
              <a:ext uri="{FF2B5EF4-FFF2-40B4-BE49-F238E27FC236}">
                <a16:creationId xmlns:a16="http://schemas.microsoft.com/office/drawing/2014/main"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DF7CBA-1459-5542-05F4-90EBEF234354}"/>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6" name="Footer Placeholder 5">
            <a:extLst>
              <a:ext uri="{FF2B5EF4-FFF2-40B4-BE49-F238E27FC236}">
                <a16:creationId xmlns:a16="http://schemas.microsoft.com/office/drawing/2014/main"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F53409-22FC-36B4-F361-AC07535F39BA}"/>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8" name="Footer Placeholder 7">
            <a:extLst>
              <a:ext uri="{FF2B5EF4-FFF2-40B4-BE49-F238E27FC236}">
                <a16:creationId xmlns:a16="http://schemas.microsoft.com/office/drawing/2014/main"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7F81D5-8C62-5290-A4D9-2200A9007120}"/>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4" name="Footer Placeholder 3">
            <a:extLst>
              <a:ext uri="{FF2B5EF4-FFF2-40B4-BE49-F238E27FC236}">
                <a16:creationId xmlns:a16="http://schemas.microsoft.com/office/drawing/2014/main"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A637D1-2C08-DBFD-FDB6-F6336507E33F}"/>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3" name="Footer Placeholder 2">
            <a:extLst>
              <a:ext uri="{FF2B5EF4-FFF2-40B4-BE49-F238E27FC236}">
                <a16:creationId xmlns:a16="http://schemas.microsoft.com/office/drawing/2014/main"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240FB-9D88-BFD4-FCF8-06A74E539BF2}"/>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6" name="Footer Placeholder 5">
            <a:extLst>
              <a:ext uri="{FF2B5EF4-FFF2-40B4-BE49-F238E27FC236}">
                <a16:creationId xmlns:a16="http://schemas.microsoft.com/office/drawing/2014/main"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7C9048-DB48-BBFC-605A-13AC8C321FD7}"/>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6" name="Footer Placeholder 5">
            <a:extLst>
              <a:ext uri="{FF2B5EF4-FFF2-40B4-BE49-F238E27FC236}">
                <a16:creationId xmlns:a16="http://schemas.microsoft.com/office/drawing/2014/main"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05928E-A0A2-FC81-A230-3D222A3ACF18}"/>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5" name="Footer Placeholder 4">
            <a:extLst>
              <a:ext uri="{FF2B5EF4-FFF2-40B4-BE49-F238E27FC236}">
                <a16:creationId xmlns:a16="http://schemas.microsoft.com/office/drawing/2014/main"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8584-73D2-7453-5242-90D1C121E27A}"/>
              </a:ext>
            </a:extLst>
          </p:cNvPr>
          <p:cNvSpPr>
            <a:spLocks noGrp="1"/>
          </p:cNvSpPr>
          <p:nvPr>
            <p:ph type="dt" sz="half" idx="10"/>
          </p:nvPr>
        </p:nvSpPr>
        <p:spPr/>
        <p:txBody>
          <a:bodyPr/>
          <a:lstStyle/>
          <a:p>
            <a:fld id="{A4A047D2-C530-429C-BB05-F084561562E2}" type="datetimeFigureOut">
              <a:rPr lang="en-US" smtClean="0"/>
              <a:t>10/28/2024</a:t>
            </a:fld>
            <a:endParaRPr lang="en-US"/>
          </a:p>
        </p:txBody>
      </p:sp>
      <p:sp>
        <p:nvSpPr>
          <p:cNvPr id="5" name="Footer Placeholder 4">
            <a:extLst>
              <a:ext uri="{FF2B5EF4-FFF2-40B4-BE49-F238E27FC236}">
                <a16:creationId xmlns:a16="http://schemas.microsoft.com/office/drawing/2014/main"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704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10/28/2024</a:t>
            </a:fld>
            <a:endParaRPr lang="en-US"/>
          </a:p>
        </p:txBody>
      </p:sp>
      <p:sp>
        <p:nvSpPr>
          <p:cNvPr id="5" name="Footer Placeholder 4">
            <a:extLst>
              <a:ext uri="{FF2B5EF4-FFF2-40B4-BE49-F238E27FC236}">
                <a16:creationId xmlns:a16="http://schemas.microsoft.com/office/drawing/2014/main"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1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بثينة محمود فؤاد</a:t>
            </a:r>
            <a:endParaRPr lang="en-US" sz="28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7300841" y="4613039"/>
            <a:ext cx="2980303" cy="1384995"/>
          </a:xfrm>
          <a:prstGeom prst="rect">
            <a:avLst/>
          </a:prstGeom>
          <a:noFill/>
        </p:spPr>
        <p:txBody>
          <a:bodyPr wrap="none" rtlCol="0">
            <a:spAutoFit/>
          </a:bodyPr>
          <a:lstStyle/>
          <a:p>
            <a:pPr algn="ctr"/>
            <a:r>
              <a:rPr lang="en-US" sz="2800" b="1" dirty="0">
                <a:solidFill>
                  <a:srgbClr val="C00000"/>
                </a:solidFill>
              </a:rPr>
              <a:t>MGM111</a:t>
            </a:r>
          </a:p>
          <a:p>
            <a:pPr algn="ctr"/>
            <a:r>
              <a:rPr lang="ar-EG" sz="2800" b="1" dirty="0">
                <a:solidFill>
                  <a:srgbClr val="C00000"/>
                </a:solidFill>
              </a:rPr>
              <a:t>مبادئ وأساسيات الإدارة</a:t>
            </a:r>
            <a:endParaRPr lang="en-US" sz="2800" b="1" dirty="0">
              <a:solidFill>
                <a:srgbClr val="C00000"/>
              </a:solidFill>
            </a:endParaRP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id="{D98B4495-B9F8-D13F-3419-DC2D7FE24BA4}"/>
              </a:ext>
            </a:extLst>
          </p:cNvPr>
          <p:cNvSpPr txBox="1"/>
          <p:nvPr/>
        </p:nvSpPr>
        <p:spPr>
          <a:xfrm>
            <a:off x="6362319" y="2892988"/>
            <a:ext cx="580461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ar-EG" sz="3600" dirty="0"/>
              <a:t>إدارة الوقت </a:t>
            </a:r>
            <a:r>
              <a:rPr lang="ar-EG" sz="3600" dirty="0" err="1"/>
              <a:t>وإتخاذ</a:t>
            </a:r>
            <a:r>
              <a:rPr lang="ar-EG" sz="3600" dirty="0"/>
              <a:t> القرارات</a:t>
            </a:r>
            <a:endParaRPr lang="en-US" sz="3600" dirty="0"/>
          </a:p>
          <a:p>
            <a:pPr algn="ctr"/>
            <a:r>
              <a:rPr lang="ar-EG" sz="3600" dirty="0"/>
              <a:t>المحاضرة 5</a:t>
            </a:r>
            <a:endParaRPr lang="en-US" sz="3600" dirty="0"/>
          </a:p>
        </p:txBody>
      </p:sp>
    </p:spTree>
  </p:cSld>
  <p:clrMapOvr>
    <a:masterClrMapping/>
  </p:clrMapOvr>
  <mc:AlternateContent xmlns:mc="http://schemas.openxmlformats.org/markup-compatibility/2006" xmlns:p14="http://schemas.microsoft.com/office/powerpoint/2010/main">
    <mc:Choice Requires="p14">
      <p:transition spd="slow" p14:dur="2000" advTm="41869"/>
    </mc:Choice>
    <mc:Fallback xmlns="">
      <p:transition spd="slow" advTm="4186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5294" y="1723876"/>
            <a:ext cx="57846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41085" y="2259674"/>
            <a:ext cx="5300441" cy="954107"/>
          </a:xfrm>
          <a:prstGeom prst="rect">
            <a:avLst/>
          </a:prstGeom>
        </p:spPr>
        <p:txBody>
          <a:bodyPr wrap="square">
            <a:spAutoFit/>
          </a:bodyPr>
          <a:lstStyle/>
          <a:p>
            <a:pPr algn="just" rtl="1">
              <a:buSzPct val="90000"/>
              <a:buFont typeface="Wingdings" pitchFamily="2" charset="2"/>
              <a:buChar char="Ø"/>
            </a:pPr>
            <a:r>
              <a:rPr lang="ar-EG" sz="2800" b="1" dirty="0">
                <a:solidFill>
                  <a:srgbClr val="C00000"/>
                </a:solidFill>
              </a:rPr>
              <a:t>مفهوم إدارة الوقت</a:t>
            </a:r>
          </a:p>
          <a:p>
            <a:pPr algn="just" rtl="1">
              <a:buSzPct val="90000"/>
              <a:buFont typeface="Wingdings" pitchFamily="2" charset="2"/>
              <a:buChar char="Ø"/>
            </a:pPr>
            <a:r>
              <a:rPr lang="ar-EG" sz="2800" b="1" dirty="0">
                <a:solidFill>
                  <a:srgbClr val="C00000"/>
                </a:solidFill>
              </a:rPr>
              <a:t>عملية اتخاذ القرار</a:t>
            </a:r>
            <a:endParaRPr lang="en-US" sz="2800" b="1" dirty="0">
              <a:solidFill>
                <a:srgbClr val="C00000"/>
              </a:solidFill>
            </a:endParaRPr>
          </a:p>
        </p:txBody>
      </p:sp>
      <p:sp>
        <p:nvSpPr>
          <p:cNvPr id="17" name="TextBox 16"/>
          <p:cNvSpPr txBox="1"/>
          <p:nvPr/>
        </p:nvSpPr>
        <p:spPr>
          <a:xfrm>
            <a:off x="6944248" y="3996751"/>
            <a:ext cx="4113898" cy="954107"/>
          </a:xfrm>
          <a:prstGeom prst="rect">
            <a:avLst/>
          </a:prstGeom>
          <a:noFill/>
        </p:spPr>
        <p:txBody>
          <a:bodyPr wrap="square" rtlCol="0">
            <a:spAutoFit/>
          </a:bodyPr>
          <a:lstStyle/>
          <a:p>
            <a:pPr algn="ctr"/>
            <a:r>
              <a:rPr lang="ar-EG" sz="2800" b="1" dirty="0">
                <a:solidFill>
                  <a:srgbClr val="00B0F0"/>
                </a:solidFill>
                <a:latin typeface="Alexandria" charset="0"/>
                <a:cs typeface="Alexandria" charset="0"/>
              </a:rPr>
              <a:t>مخرجات التعلم من هذه المحاضرة</a:t>
            </a:r>
            <a:endParaRPr lang="en-US" sz="2800" b="1" dirty="0">
              <a:solidFill>
                <a:srgbClr val="00B0F0"/>
              </a:solidFill>
              <a:latin typeface="Alexandria" charset="0"/>
              <a:cs typeface="Alexandria" charset="0"/>
            </a:endParaRP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B54D0DBD-E63A-B421-D88D-65E974C14549}"/>
              </a:ext>
            </a:extLst>
          </p:cNvPr>
          <p:cNvSpPr>
            <a:spLocks noGrp="1"/>
          </p:cNvSpPr>
          <p:nvPr>
            <p:ph type="pic" sz="quarter" idx="10"/>
          </p:nvPr>
        </p:nvSpPr>
        <p:spPr/>
      </p:sp>
      <p:pic>
        <p:nvPicPr>
          <p:cNvPr id="1026" name="Picture 2" descr="14 Principles of Management by Henri Fayol | Simplilearn">
            <a:extLst>
              <a:ext uri="{FF2B5EF4-FFF2-40B4-BE49-F238E27FC236}">
                <a16:creationId xmlns:a16="http://schemas.microsoft.com/office/drawing/2014/main" id="{8507AEAF-82B8-EB7B-8051-A2B8DB353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41381"/>
            <a:ext cx="4968701" cy="249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25967"/>
      </p:ext>
    </p:extLst>
  </p:cSld>
  <p:clrMapOvr>
    <a:masterClrMapping/>
  </p:clrMapOvr>
  <p:transition spd="slow" advTm="53976">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70822" y="1428065"/>
            <a:ext cx="5918623"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284124" y="1846598"/>
            <a:ext cx="5244100" cy="2554545"/>
          </a:xfrm>
          <a:prstGeom prst="rect">
            <a:avLst/>
          </a:prstGeom>
        </p:spPr>
        <p:txBody>
          <a:bodyPr wrap="square">
            <a:spAutoFit/>
          </a:bodyPr>
          <a:lstStyle/>
          <a:p>
            <a:pPr marL="0" indent="0" algn="ctr">
              <a:buNone/>
            </a:pPr>
            <a:r>
              <a:rPr lang="ar-EG" sz="2000" b="1" dirty="0">
                <a:solidFill>
                  <a:schemeClr val="bg1"/>
                </a:solidFill>
              </a:rPr>
              <a:t>القدرة على استخدام الوقت بشكل فعال أو منتج، وخاصة في العمل.</a:t>
            </a:r>
          </a:p>
          <a:p>
            <a:pPr marL="0" indent="0" algn="ctr">
              <a:buNone/>
            </a:pPr>
            <a:endParaRPr lang="ar-EG" sz="2000" b="1" dirty="0">
              <a:solidFill>
                <a:schemeClr val="bg1"/>
              </a:solidFill>
            </a:endParaRPr>
          </a:p>
          <a:p>
            <a:pPr marL="0" indent="0" algn="ctr">
              <a:buNone/>
            </a:pPr>
            <a:r>
              <a:rPr lang="ar-EG" sz="2000" b="1" dirty="0">
                <a:solidFill>
                  <a:schemeClr val="bg1"/>
                </a:solidFill>
              </a:rPr>
              <a:t>هي تقنية لاستخدام وقتك بشكل أكثر فعالية.</a:t>
            </a:r>
          </a:p>
          <a:p>
            <a:pPr marL="0" indent="0" algn="ctr">
              <a:buNone/>
            </a:pPr>
            <a:endParaRPr lang="ar-EG" sz="2000" b="1" dirty="0">
              <a:solidFill>
                <a:schemeClr val="bg1"/>
              </a:solidFill>
            </a:endParaRPr>
          </a:p>
          <a:p>
            <a:pPr marL="0" indent="0" algn="ctr">
              <a:buNone/>
            </a:pPr>
            <a:r>
              <a:rPr lang="ar-EG" sz="2000" b="1" dirty="0">
                <a:solidFill>
                  <a:schemeClr val="bg1"/>
                </a:solidFill>
              </a:rPr>
              <a:t>قم بتنظيم مهامك المهنية والشخصية بناءً على مدى إلحاحها وأهميتها، واهتم بالأكثر إلحاحًا وأهمية أولاً، ثم الأنشطة غير العاجلة ولكنها لا تزال مهمة</a:t>
            </a:r>
            <a:endParaRPr lang="en-US" sz="2000" b="1" dirty="0">
              <a:solidFill>
                <a:schemeClr val="bg1"/>
              </a:solidFill>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3">
            <a:extLst>
              <a:ext uri="{FF2B5EF4-FFF2-40B4-BE49-F238E27FC236}">
                <a16:creationId xmlns:a16="http://schemas.microsoft.com/office/drawing/2014/main" id="{8E61EB05-79A7-ADDE-46ED-5AEEF4D04A14}"/>
              </a:ext>
            </a:extLst>
          </p:cNvPr>
          <p:cNvSpPr txBox="1"/>
          <p:nvPr/>
        </p:nvSpPr>
        <p:spPr>
          <a:xfrm>
            <a:off x="7123193" y="4493477"/>
            <a:ext cx="3934953" cy="523220"/>
          </a:xfrm>
          <a:prstGeom prst="rect">
            <a:avLst/>
          </a:prstGeom>
          <a:noFill/>
        </p:spPr>
        <p:txBody>
          <a:bodyPr wrap="square">
            <a:spAutoFit/>
          </a:bodyPr>
          <a:lstStyle/>
          <a:p>
            <a:pPr algn="ctr" rtl="0">
              <a:defRPr/>
            </a:pPr>
            <a:r>
              <a:rPr lang="ar-EG" sz="2800" b="1" dirty="0">
                <a:effectLst>
                  <a:outerShdw blurRad="38100" dist="38100" dir="2700000" algn="tl">
                    <a:srgbClr val="000000">
                      <a:alpha val="43137"/>
                    </a:srgbClr>
                  </a:outerShdw>
                </a:effectLst>
                <a:latin typeface="Arial" pitchFamily="34" charset="0"/>
              </a:rPr>
              <a:t>إدارة الوقت</a:t>
            </a:r>
            <a:endParaRPr lang="da-DK" sz="2800" b="1" dirty="0">
              <a:effectLst>
                <a:outerShdw blurRad="38100" dist="38100" dir="2700000" algn="tl">
                  <a:srgbClr val="000000">
                    <a:alpha val="43137"/>
                  </a:srgbClr>
                </a:outerShdw>
              </a:effectLst>
              <a:latin typeface="Arial" pitchFamily="34" charset="0"/>
            </a:endParaRPr>
          </a:p>
        </p:txBody>
      </p:sp>
      <p:pic>
        <p:nvPicPr>
          <p:cNvPr id="9" name="Picture Placeholder 8">
            <a:extLst>
              <a:ext uri="{FF2B5EF4-FFF2-40B4-BE49-F238E27FC236}">
                <a16:creationId xmlns:a16="http://schemas.microsoft.com/office/drawing/2014/main" id="{62B5AC6B-21F3-D0CD-E523-34A5FF9D2AB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31221" b="31221"/>
          <a:stretch/>
        </p:blipFill>
        <p:spPr>
          <a:xfrm>
            <a:off x="6096000" y="933450"/>
            <a:ext cx="4962146" cy="2495550"/>
          </a:xfrm>
        </p:spPr>
      </p:pic>
      <p:sp>
        <p:nvSpPr>
          <p:cNvPr id="3" name="Rectangle 2">
            <a:extLst>
              <a:ext uri="{FF2B5EF4-FFF2-40B4-BE49-F238E27FC236}">
                <a16:creationId xmlns:a16="http://schemas.microsoft.com/office/drawing/2014/main" id="{69E97F60-61BA-EB3B-9180-E368DADA04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02D5076-7722-4338-5401-1FD980E0C2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11054472"/>
      </p:ext>
    </p:extLst>
  </p:cSld>
  <p:clrMapOvr>
    <a:masterClrMapping/>
  </p:clrMapOvr>
  <p:transition spd="slow" advTm="139888">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6">
            <a:extLst>
              <a:ext uri="{FF2B5EF4-FFF2-40B4-BE49-F238E27FC236}">
                <a16:creationId xmlns:a16="http://schemas.microsoft.com/office/drawing/2014/main" id="{998FE5B2-FB51-4C8F-AA84-BB4032D482EB}"/>
              </a:ext>
            </a:extLst>
          </p:cNvPr>
          <p:cNvGraphicFramePr>
            <a:graphicFrameLocks noGrp="1"/>
          </p:cNvGraphicFramePr>
          <p:nvPr>
            <p:extLst>
              <p:ext uri="{D42A27DB-BD31-4B8C-83A1-F6EECF244321}">
                <p14:modId xmlns:p14="http://schemas.microsoft.com/office/powerpoint/2010/main" val="678960875"/>
              </p:ext>
            </p:extLst>
          </p:nvPr>
        </p:nvGraphicFramePr>
        <p:xfrm>
          <a:off x="942308" y="1966752"/>
          <a:ext cx="10298360" cy="4429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60CC7E9A-C44E-A122-060E-77B87848B16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3405061-31BF-8D7D-E630-F6E54CA51DF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52592053"/>
      </p:ext>
    </p:extLst>
  </p:cSld>
  <p:clrMapOvr>
    <a:masterClrMapping/>
  </p:clrMapOvr>
  <mc:AlternateContent xmlns:mc="http://schemas.openxmlformats.org/markup-compatibility/2006" xmlns:p14="http://schemas.microsoft.com/office/powerpoint/2010/main">
    <mc:Choice Requires="p14">
      <p:transition p14:dur="10" advTm="94709"/>
    </mc:Choice>
    <mc:Fallback xmlns="">
      <p:transition advTm="9470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553665" y="952845"/>
            <a:ext cx="4128422" cy="4952309"/>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1466075"/>
            <a:ext cx="8417320" cy="4154984"/>
          </a:xfrm>
          <a:prstGeom prst="rect">
            <a:avLst/>
          </a:prstGeom>
          <a:noFill/>
        </p:spPr>
        <p:txBody>
          <a:bodyPr wrap="square" rtlCol="0">
            <a:spAutoFit/>
          </a:bodyPr>
          <a:lstStyle/>
          <a:p>
            <a:pPr algn="r" rtl="1"/>
            <a:r>
              <a:rPr lang="ar-EG" sz="2400" b="1" dirty="0">
                <a:solidFill>
                  <a:srgbClr val="C00000"/>
                </a:solidFill>
              </a:rPr>
              <a:t>اختر الأهداف والأولويات</a:t>
            </a:r>
          </a:p>
          <a:p>
            <a:pPr marL="342900" indent="-342900" algn="r" rtl="1">
              <a:buFont typeface="Arial" panose="020B0604020202020204" pitchFamily="34" charset="0"/>
              <a:buChar char="•"/>
            </a:pPr>
            <a:r>
              <a:rPr lang="ar-EG" sz="2400" b="1" dirty="0">
                <a:solidFill>
                  <a:srgbClr val="C00000"/>
                </a:solidFill>
              </a:rPr>
              <a:t>الأهداف قصيرة المدى</a:t>
            </a:r>
          </a:p>
          <a:p>
            <a:pPr marL="342900" indent="-342900" algn="r" rtl="1">
              <a:buFont typeface="Arial" panose="020B0604020202020204" pitchFamily="34" charset="0"/>
              <a:buChar char="•"/>
            </a:pPr>
            <a:r>
              <a:rPr lang="ar-EG" sz="2400" b="1" dirty="0">
                <a:solidFill>
                  <a:srgbClr val="C00000"/>
                </a:solidFill>
              </a:rPr>
              <a:t>الأهداف طويلة المدى</a:t>
            </a:r>
          </a:p>
          <a:p>
            <a:pPr algn="r" rtl="1"/>
            <a:endParaRPr lang="ar-EG" sz="2400" b="1" dirty="0">
              <a:solidFill>
                <a:srgbClr val="C00000"/>
              </a:solidFill>
            </a:endParaRPr>
          </a:p>
          <a:p>
            <a:pPr algn="r" rtl="1"/>
            <a:r>
              <a:rPr lang="ar-EG" sz="2400" b="1" dirty="0">
                <a:solidFill>
                  <a:srgbClr val="C00000"/>
                </a:solidFill>
              </a:rPr>
              <a:t>لماذا تعتبر إدارة الوقت مهمة؟</a:t>
            </a:r>
          </a:p>
          <a:p>
            <a:pPr algn="r" rtl="1"/>
            <a:endParaRPr lang="ar-EG" sz="2400" b="1" dirty="0">
              <a:solidFill>
                <a:srgbClr val="C00000"/>
              </a:solidFill>
            </a:endParaRPr>
          </a:p>
          <a:p>
            <a:pPr algn="r" rtl="1"/>
            <a:r>
              <a:rPr lang="ar-EG" sz="2400" b="1" dirty="0">
                <a:solidFill>
                  <a:srgbClr val="C00000"/>
                </a:solidFill>
              </a:rPr>
              <a:t>تشمل فوائد إدارة الوقت الجيدة زيادة الإنتاجية وتقليل التوتر وزيادة الفرص للقيام بالأشياء المهمة.</a:t>
            </a:r>
          </a:p>
          <a:p>
            <a:pPr algn="r" rtl="1"/>
            <a:endParaRPr lang="ar-EG" sz="2400" b="1" dirty="0">
              <a:solidFill>
                <a:srgbClr val="C00000"/>
              </a:solidFill>
            </a:endParaRPr>
          </a:p>
          <a:p>
            <a:pPr algn="r" rtl="1"/>
            <a:r>
              <a:rPr lang="ar-EG" sz="2400" b="1" dirty="0">
                <a:solidFill>
                  <a:srgbClr val="C00000"/>
                </a:solidFill>
              </a:rPr>
              <a:t>تمكن إدارة الوقت الجيدة الفرد من إنجاز المزيد في فترة زمنية أقصر، وتقلل من التوتر، وتؤدي إلى النجاح المهني.</a:t>
            </a:r>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BA9ACF14-812D-421E-9A5F-C871C234BB30}"/>
              </a:ext>
            </a:extLst>
          </p:cNvPr>
          <p:cNvSpPr/>
          <p:nvPr/>
        </p:nvSpPr>
        <p:spPr>
          <a:xfrm flipV="1">
            <a:off x="2626179" y="498213"/>
            <a:ext cx="89060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4DCAA7-28AC-8A35-AADC-4F86E1B27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26691397"/>
      </p:ext>
    </p:extLst>
  </p:cSld>
  <p:clrMapOvr>
    <a:masterClrMapping/>
  </p:clrMapOvr>
  <mc:AlternateContent xmlns:mc="http://schemas.openxmlformats.org/markup-compatibility/2006" xmlns:p14="http://schemas.microsoft.com/office/powerpoint/2010/main">
    <mc:Choice Requires="p14">
      <p:transition spd="slow" p14:dur="2000" advTm="147114"/>
    </mc:Choice>
    <mc:Fallback xmlns="">
      <p:transition spd="slow" advTm="14711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129553" y="1499214"/>
            <a:ext cx="9918551" cy="4576371"/>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74111" y="973187"/>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917405"/>
            <a:ext cx="8417320" cy="1569660"/>
          </a:xfrm>
          <a:prstGeom prst="rect">
            <a:avLst/>
          </a:prstGeom>
          <a:noFill/>
        </p:spPr>
        <p:txBody>
          <a:bodyPr wrap="square" rtlCol="0">
            <a:spAutoFit/>
          </a:bodyPr>
          <a:lstStyle/>
          <a:p>
            <a:pPr marL="0" indent="0" algn="ctr">
              <a:buNone/>
            </a:pPr>
            <a:r>
              <a:rPr lang="ar-EG" sz="2400" b="0" i="0" dirty="0">
                <a:solidFill>
                  <a:srgbClr val="202124"/>
                </a:solidFill>
                <a:effectLst/>
                <a:highlight>
                  <a:srgbClr val="FFFFFF"/>
                </a:highlight>
                <a:latin typeface="Google Sans"/>
              </a:rPr>
              <a:t>تزيد إدارة الوقت الفعّالة من تركيزك وتحسن إنتاجيتك. يتيح لك التركيز الأكبر اغتنام فرص أكبر. كما يتيح لك قضاء المزيد من الوقت في المشاريع والأهداف والأشخاص المهمين. تُعد إدارة الوقت مهمة في مساعدتك على تحقيق قدر أكبر من التركيز وتحديد الأولويات.</a:t>
            </a:r>
            <a:endParaRPr lang="en-US" sz="2400" dirty="0"/>
          </a:p>
        </p:txBody>
      </p:sp>
      <p:sp>
        <p:nvSpPr>
          <p:cNvPr id="7" name="TextBox 6">
            <a:extLst>
              <a:ext uri="{FF2B5EF4-FFF2-40B4-BE49-F238E27FC236}">
                <a16:creationId xmlns:a16="http://schemas.microsoft.com/office/drawing/2014/main" id="{E090FCA9-86CA-D81F-24FD-7D246DAF6E31}"/>
              </a:ext>
            </a:extLst>
          </p:cNvPr>
          <p:cNvSpPr txBox="1"/>
          <p:nvPr/>
        </p:nvSpPr>
        <p:spPr>
          <a:xfrm>
            <a:off x="2837474" y="2107443"/>
            <a:ext cx="6094324" cy="400110"/>
          </a:xfrm>
          <a:prstGeom prst="rect">
            <a:avLst/>
          </a:prstGeom>
          <a:noFill/>
        </p:spPr>
        <p:txBody>
          <a:bodyPr wrap="square">
            <a:spAutoFit/>
          </a:bodyPr>
          <a:lstStyle/>
          <a:p>
            <a:pPr algn="ctr" rtl="1"/>
            <a:r>
              <a:rPr lang="ar-EG" sz="2000" b="1" dirty="0">
                <a:solidFill>
                  <a:srgbClr val="C00000"/>
                </a:solidFill>
              </a:rPr>
              <a:t>أهميتها للإدارة</a:t>
            </a:r>
            <a:endParaRPr lang="en-US" sz="2000" b="1" dirty="0">
              <a:solidFill>
                <a:srgbClr val="C00000"/>
              </a:solidFill>
            </a:endParaRPr>
          </a:p>
        </p:txBody>
      </p:sp>
      <p:sp>
        <p:nvSpPr>
          <p:cNvPr id="4" name="Rectangle 3">
            <a:extLst>
              <a:ext uri="{FF2B5EF4-FFF2-40B4-BE49-F238E27FC236}">
                <a16:creationId xmlns:a16="http://schemas.microsoft.com/office/drawing/2014/main" id="{915F83BA-5300-11E1-E4EA-C699D43D3A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DA62CC2-3D82-A34D-B134-840BD4EF91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56187837"/>
      </p:ext>
    </p:extLst>
  </p:cSld>
  <p:clrMapOvr>
    <a:masterClrMapping/>
  </p:clrMapOvr>
  <mc:AlternateContent xmlns:mc="http://schemas.openxmlformats.org/markup-compatibility/2006" xmlns:p14="http://schemas.microsoft.com/office/powerpoint/2010/main">
    <mc:Choice Requires="p14">
      <p:transition p14:dur="10" advTm="69456"/>
    </mc:Choice>
    <mc:Fallback xmlns="">
      <p:transition advTm="6945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129553" y="1499214"/>
            <a:ext cx="9918551" cy="4576371"/>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4863" y="717867"/>
            <a:ext cx="6559287" cy="584775"/>
          </a:xfrm>
          <a:prstGeom prst="rect">
            <a:avLst/>
          </a:prstGeom>
          <a:noFill/>
        </p:spPr>
        <p:txBody>
          <a:bodyPr wrap="square" rtlCol="0">
            <a:spAutoFit/>
          </a:bodyPr>
          <a:lstStyle/>
          <a:p>
            <a:pPr algn="ctr"/>
            <a:r>
              <a:rPr lang="ar-EG" sz="3200" b="1" dirty="0">
                <a:solidFill>
                  <a:schemeClr val="bg2">
                    <a:lumMod val="10000"/>
                  </a:schemeClr>
                </a:solidFill>
                <a:effectLst>
                  <a:outerShdw blurRad="38100" dist="38100" dir="2700000" algn="tl">
                    <a:srgbClr val="000000">
                      <a:alpha val="43137"/>
                    </a:srgbClr>
                  </a:outerShdw>
                </a:effectLst>
              </a:rPr>
              <a:t>المبادئ الأربعة لإدارة الوقت</a:t>
            </a:r>
            <a:endParaRPr lang="en-US" sz="1200" b="1" dirty="0">
              <a:solidFill>
                <a:schemeClr val="bg2">
                  <a:lumMod val="10000"/>
                </a:schemeClr>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74111" y="973187"/>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917405"/>
            <a:ext cx="8417320" cy="1938992"/>
          </a:xfrm>
          <a:prstGeom prst="rect">
            <a:avLst/>
          </a:prstGeom>
          <a:noFill/>
        </p:spPr>
        <p:txBody>
          <a:bodyPr wrap="square" rtlCol="0">
            <a:spAutoFit/>
          </a:bodyPr>
          <a:lstStyle/>
          <a:p>
            <a:pPr marL="0" indent="0" algn="ctr">
              <a:buNone/>
            </a:pPr>
            <a:r>
              <a:rPr lang="ar-EG" sz="2400" dirty="0"/>
              <a:t>استراتيجية شائعة لتحديد ما إذا كانت المهمة أو المشروع يستحق وقتك أم لا.</a:t>
            </a:r>
          </a:p>
          <a:p>
            <a:pPr marL="0" indent="0" algn="ctr">
              <a:buNone/>
            </a:pPr>
            <a:endParaRPr lang="ar-EG" sz="2400" dirty="0"/>
          </a:p>
          <a:p>
            <a:pPr marL="0" indent="0" algn="ctr">
              <a:buNone/>
            </a:pPr>
            <a:r>
              <a:rPr lang="ar-EG" sz="2400" dirty="0"/>
              <a:t>تتضمن اتخاذ قرار سريع بشأن ما يجب التصرف فيه الآن إما عن طريق القيام به بنفسك أو تفويضه لشخص آخر، أو ما يجب التصرف فيه في المستقبل، أو ما يجب حذفه من قائمة المهام الخاصة بك</a:t>
            </a:r>
            <a:endParaRPr lang="en-US" sz="2400" dirty="0"/>
          </a:p>
        </p:txBody>
      </p:sp>
      <p:sp>
        <p:nvSpPr>
          <p:cNvPr id="7" name="TextBox 6">
            <a:extLst>
              <a:ext uri="{FF2B5EF4-FFF2-40B4-BE49-F238E27FC236}">
                <a16:creationId xmlns:a16="http://schemas.microsoft.com/office/drawing/2014/main" id="{E090FCA9-86CA-D81F-24FD-7D246DAF6E31}"/>
              </a:ext>
            </a:extLst>
          </p:cNvPr>
          <p:cNvSpPr txBox="1"/>
          <p:nvPr/>
        </p:nvSpPr>
        <p:spPr>
          <a:xfrm>
            <a:off x="4497476" y="2055182"/>
            <a:ext cx="6094324" cy="400110"/>
          </a:xfrm>
          <a:prstGeom prst="rect">
            <a:avLst/>
          </a:prstGeom>
          <a:noFill/>
        </p:spPr>
        <p:txBody>
          <a:bodyPr wrap="square">
            <a:spAutoFit/>
          </a:bodyPr>
          <a:lstStyle/>
          <a:p>
            <a:pPr algn="r" rtl="1"/>
            <a:r>
              <a:rPr lang="ar-EG" sz="2000" b="1" dirty="0">
                <a:solidFill>
                  <a:srgbClr val="C00000"/>
                </a:solidFill>
              </a:rPr>
              <a:t>إستراتيجية </a:t>
            </a:r>
            <a:r>
              <a:rPr lang="en-US" sz="2000" b="1" dirty="0">
                <a:solidFill>
                  <a:srgbClr val="C00000"/>
                </a:solidFill>
              </a:rPr>
              <a:t> 4Ds </a:t>
            </a:r>
            <a:r>
              <a:rPr lang="ar-EG" sz="2000" b="1" dirty="0">
                <a:solidFill>
                  <a:srgbClr val="C00000"/>
                </a:solidFill>
              </a:rPr>
              <a:t>للإنتاجية</a:t>
            </a:r>
            <a:endParaRPr lang="en-US" sz="2000" b="1" dirty="0">
              <a:solidFill>
                <a:srgbClr val="C00000"/>
              </a:solidFill>
            </a:endParaRPr>
          </a:p>
        </p:txBody>
      </p:sp>
      <p:sp>
        <p:nvSpPr>
          <p:cNvPr id="4" name="Rectangle 3">
            <a:extLst>
              <a:ext uri="{FF2B5EF4-FFF2-40B4-BE49-F238E27FC236}">
                <a16:creationId xmlns:a16="http://schemas.microsoft.com/office/drawing/2014/main" id="{915F83BA-5300-11E1-E4EA-C699D43D3A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DA62CC2-3D82-A34D-B134-840BD4EF91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90220480"/>
      </p:ext>
    </p:extLst>
  </p:cSld>
  <p:clrMapOvr>
    <a:masterClrMapping/>
  </p:clrMapOvr>
  <mc:AlternateContent xmlns:mc="http://schemas.openxmlformats.org/markup-compatibility/2006" xmlns:p14="http://schemas.microsoft.com/office/powerpoint/2010/main">
    <mc:Choice Requires="p14">
      <p:transition p14:dur="10" advTm="69994"/>
    </mc:Choice>
    <mc:Fallback xmlns="">
      <p:transition advTm="6999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129553" y="1499214"/>
            <a:ext cx="9918551" cy="4576371"/>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4863" y="717867"/>
            <a:ext cx="6559287" cy="584775"/>
          </a:xfrm>
          <a:prstGeom prst="rect">
            <a:avLst/>
          </a:prstGeom>
          <a:noFill/>
        </p:spPr>
        <p:txBody>
          <a:bodyPr wrap="square" rtlCol="0">
            <a:spAutoFit/>
          </a:bodyPr>
          <a:lstStyle/>
          <a:p>
            <a:pPr algn="ctr"/>
            <a:r>
              <a:rPr lang="ar-EG" sz="3200" b="1" dirty="0">
                <a:solidFill>
                  <a:schemeClr val="bg2">
                    <a:lumMod val="10000"/>
                  </a:schemeClr>
                </a:solidFill>
                <a:effectLst>
                  <a:outerShdw blurRad="38100" dist="38100" dir="2700000" algn="tl">
                    <a:srgbClr val="000000">
                      <a:alpha val="43137"/>
                    </a:srgbClr>
                  </a:outerShdw>
                </a:effectLst>
              </a:rPr>
              <a:t>المبادئ الأربعة لإدارة الوقت</a:t>
            </a:r>
            <a:endParaRPr lang="en-US" sz="1200" b="1" dirty="0">
              <a:solidFill>
                <a:schemeClr val="bg2">
                  <a:lumMod val="10000"/>
                </a:schemeClr>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74111" y="973187"/>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Rectangle 3">
            <a:extLst>
              <a:ext uri="{FF2B5EF4-FFF2-40B4-BE49-F238E27FC236}">
                <a16:creationId xmlns:a16="http://schemas.microsoft.com/office/drawing/2014/main" id="{915F83BA-5300-11E1-E4EA-C699D43D3A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DA62CC2-3D82-A34D-B134-840BD4EF91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B11C34D5-2845-F06D-772D-E20D466AB504}"/>
              </a:ext>
            </a:extLst>
          </p:cNvPr>
          <p:cNvPicPr>
            <a:picLocks noChangeAspect="1"/>
          </p:cNvPicPr>
          <p:nvPr/>
        </p:nvPicPr>
        <p:blipFill>
          <a:blip r:embed="rId3"/>
          <a:srcRect l="8110" t="29885" r="9540" b="14191"/>
          <a:stretch/>
        </p:blipFill>
        <p:spPr>
          <a:xfrm>
            <a:off x="1978568" y="1837118"/>
            <a:ext cx="8471339" cy="3835283"/>
          </a:xfrm>
          <a:prstGeom prst="rect">
            <a:avLst/>
          </a:prstGeom>
        </p:spPr>
      </p:pic>
    </p:spTree>
    <p:extLst>
      <p:ext uri="{BB962C8B-B14F-4D97-AF65-F5344CB8AC3E}">
        <p14:creationId xmlns:p14="http://schemas.microsoft.com/office/powerpoint/2010/main" val="2359670719"/>
      </p:ext>
    </p:extLst>
  </p:cSld>
  <p:clrMapOvr>
    <a:masterClrMapping/>
  </p:clrMapOvr>
  <mc:AlternateContent xmlns:mc="http://schemas.openxmlformats.org/markup-compatibility/2006" xmlns:p14="http://schemas.microsoft.com/office/powerpoint/2010/main">
    <mc:Choice Requires="p14">
      <p:transition p14:dur="10" advTm="243845"/>
    </mc:Choice>
    <mc:Fallback xmlns="">
      <p:transition advTm="24384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129553" y="1499214"/>
            <a:ext cx="9918551" cy="4576371"/>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44863" y="717867"/>
            <a:ext cx="6559287" cy="584775"/>
          </a:xfrm>
          <a:prstGeom prst="rect">
            <a:avLst/>
          </a:prstGeom>
          <a:noFill/>
        </p:spPr>
        <p:txBody>
          <a:bodyPr wrap="square" rtlCol="0">
            <a:spAutoFit/>
          </a:bodyPr>
          <a:lstStyle/>
          <a:p>
            <a:pPr algn="ctr" rtl="1"/>
            <a:r>
              <a:rPr lang="ar-EG" sz="3200" b="1" dirty="0">
                <a:solidFill>
                  <a:schemeClr val="bg2">
                    <a:lumMod val="10000"/>
                  </a:schemeClr>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إدارة الوقت للمشروع</a:t>
            </a:r>
            <a:endParaRPr lang="en-US" sz="1200" b="1" dirty="0">
              <a:solidFill>
                <a:schemeClr val="bg2">
                  <a:lumMod val="10000"/>
                </a:schemeClr>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74111" y="973187"/>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Rectangle 3">
            <a:extLst>
              <a:ext uri="{FF2B5EF4-FFF2-40B4-BE49-F238E27FC236}">
                <a16:creationId xmlns:a16="http://schemas.microsoft.com/office/drawing/2014/main" id="{915F83BA-5300-11E1-E4EA-C699D43D3A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DA62CC2-3D82-A34D-B134-840BD4EF91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3685DB6-9820-4A05-6242-8FCE4C9FE9D5}"/>
              </a:ext>
            </a:extLst>
          </p:cNvPr>
          <p:cNvPicPr>
            <a:picLocks noChangeAspect="1"/>
          </p:cNvPicPr>
          <p:nvPr/>
        </p:nvPicPr>
        <p:blipFill>
          <a:blip r:embed="rId3"/>
          <a:srcRect l="9150" t="30745" r="11482" b="14190"/>
          <a:stretch/>
        </p:blipFill>
        <p:spPr>
          <a:xfrm>
            <a:off x="1893750" y="1672988"/>
            <a:ext cx="8164650" cy="4090603"/>
          </a:xfrm>
          <a:prstGeom prst="rect">
            <a:avLst/>
          </a:prstGeom>
        </p:spPr>
      </p:pic>
    </p:spTree>
    <p:extLst>
      <p:ext uri="{BB962C8B-B14F-4D97-AF65-F5344CB8AC3E}">
        <p14:creationId xmlns:p14="http://schemas.microsoft.com/office/powerpoint/2010/main" val="3998702967"/>
      </p:ext>
    </p:extLst>
  </p:cSld>
  <p:clrMapOvr>
    <a:masterClrMapping/>
  </p:clrMapOvr>
  <mc:AlternateContent xmlns:mc="http://schemas.openxmlformats.org/markup-compatibility/2006" xmlns:p14="http://schemas.microsoft.com/office/powerpoint/2010/main">
    <mc:Choice Requires="p14">
      <p:transition p14:dur="10" advTm="152266"/>
    </mc:Choice>
    <mc:Fallback xmlns="">
      <p:transition advTm="15226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FED5B-21DA-63BC-B6F3-9E1C4D995D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F16ADA-0898-0FC1-3C8C-38D164450E41}"/>
              </a:ext>
            </a:extLst>
          </p:cNvPr>
          <p:cNvSpPr/>
          <p:nvPr/>
        </p:nvSpPr>
        <p:spPr>
          <a:xfrm>
            <a:off x="574111" y="1685495"/>
            <a:ext cx="10925814" cy="474757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B058B3B9-3D95-CDFD-9E24-04FBC1F9542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BABA559-B7B9-DC16-AF02-DDB8900BD5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9" name="Content Placeholder 5">
            <a:extLst>
              <a:ext uri="{FF2B5EF4-FFF2-40B4-BE49-F238E27FC236}">
                <a16:creationId xmlns:a16="http://schemas.microsoft.com/office/drawing/2014/main" id="{A903EB92-4BEE-6C4A-797F-511077106B57}"/>
              </a:ext>
            </a:extLst>
          </p:cNvPr>
          <p:cNvGraphicFramePr>
            <a:graphicFrameLocks/>
          </p:cNvGraphicFramePr>
          <p:nvPr>
            <p:extLst>
              <p:ext uri="{D42A27DB-BD31-4B8C-83A1-F6EECF244321}">
                <p14:modId xmlns:p14="http://schemas.microsoft.com/office/powerpoint/2010/main" val="158777591"/>
              </p:ext>
            </p:extLst>
          </p:nvPr>
        </p:nvGraphicFramePr>
        <p:xfrm>
          <a:off x="1011430" y="1820292"/>
          <a:ext cx="9897035" cy="4366452"/>
        </p:xfrm>
        <a:graphic>
          <a:graphicData uri="http://schemas.openxmlformats.org/drawingml/2006/table">
            <a:tbl>
              <a:tblPr rtl="1" firstRow="1" bandRow="1">
                <a:tableStyleId>{5C22544A-7EE6-4342-B048-85BDC9FD1C3A}</a:tableStyleId>
              </a:tblPr>
              <a:tblGrid>
                <a:gridCol w="2111306">
                  <a:extLst>
                    <a:ext uri="{9D8B030D-6E8A-4147-A177-3AD203B41FA5}">
                      <a16:colId xmlns:a16="http://schemas.microsoft.com/office/drawing/2014/main" val="20000"/>
                    </a:ext>
                  </a:extLst>
                </a:gridCol>
                <a:gridCol w="3878318">
                  <a:extLst>
                    <a:ext uri="{9D8B030D-6E8A-4147-A177-3AD203B41FA5}">
                      <a16:colId xmlns:a16="http://schemas.microsoft.com/office/drawing/2014/main" val="20001"/>
                    </a:ext>
                  </a:extLst>
                </a:gridCol>
                <a:gridCol w="3907411">
                  <a:extLst>
                    <a:ext uri="{9D8B030D-6E8A-4147-A177-3AD203B41FA5}">
                      <a16:colId xmlns:a16="http://schemas.microsoft.com/office/drawing/2014/main" val="20002"/>
                    </a:ext>
                  </a:extLst>
                </a:gridCol>
              </a:tblGrid>
              <a:tr h="582165">
                <a:tc>
                  <a:txBody>
                    <a:bodyPr/>
                    <a:lstStyle/>
                    <a:p>
                      <a:pPr algn="just" rtl="1"/>
                      <a:endParaRPr lang="ar-EG" dirty="0"/>
                    </a:p>
                  </a:txBody>
                  <a:tcPr/>
                </a:tc>
                <a:tc>
                  <a:txBody>
                    <a:bodyPr/>
                    <a:lstStyle/>
                    <a:p>
                      <a:pPr algn="ctr" rtl="1"/>
                      <a:r>
                        <a:rPr lang="ar-EG" dirty="0" err="1"/>
                        <a:t>التحدى</a:t>
                      </a:r>
                      <a:endParaRPr lang="ar-EG" dirty="0"/>
                    </a:p>
                  </a:txBody>
                  <a:tcPr/>
                </a:tc>
                <a:tc>
                  <a:txBody>
                    <a:bodyPr/>
                    <a:lstStyle/>
                    <a:p>
                      <a:pPr algn="ctr" rtl="1"/>
                      <a:r>
                        <a:rPr lang="ar-EG" dirty="0"/>
                        <a:t>كيفية مواجهته</a:t>
                      </a:r>
                    </a:p>
                  </a:txBody>
                  <a:tcPr/>
                </a:tc>
                <a:extLst>
                  <a:ext uri="{0D108BD9-81ED-4DB2-BD59-A6C34878D82A}">
                    <a16:rowId xmlns:a16="http://schemas.microsoft.com/office/drawing/2014/main" val="10000"/>
                  </a:ext>
                </a:extLst>
              </a:tr>
              <a:tr h="1389728">
                <a:tc>
                  <a:txBody>
                    <a:bodyPr/>
                    <a:lstStyle/>
                    <a:p>
                      <a:pPr algn="just" rtl="1"/>
                      <a:r>
                        <a:rPr lang="ar-EG" dirty="0"/>
                        <a:t>انخفاض الدافع</a:t>
                      </a:r>
                    </a:p>
                  </a:txBody>
                  <a:tcPr/>
                </a:tc>
                <a:tc>
                  <a:txBody>
                    <a:bodyPr/>
                    <a:lstStyle/>
                    <a:p>
                      <a:pPr algn="just" rtl="1"/>
                      <a:r>
                        <a:rPr lang="ar-EG" sz="1800" b="0" i="0" kern="1200" dirty="0">
                          <a:solidFill>
                            <a:schemeClr val="dk1"/>
                          </a:solidFill>
                          <a:effectLst/>
                          <a:latin typeface="+mn-lt"/>
                          <a:ea typeface="+mn-ea"/>
                          <a:cs typeface="+mn-cs"/>
                        </a:rPr>
                        <a:t>قد يبدو أن الجهد المبذول يتجاوز مستوى طاقتك في يوم معين، أو ربما يكون الأمر متعلقًا بمستوى حماسك لمهمة معينة</a:t>
                      </a:r>
                      <a:endParaRPr lang="ar-EG" dirty="0"/>
                    </a:p>
                  </a:txBody>
                  <a:tcPr/>
                </a:tc>
                <a:tc>
                  <a:txBody>
                    <a:bodyPr/>
                    <a:lstStyle/>
                    <a:p>
                      <a:pPr algn="just" rtl="1"/>
                      <a:r>
                        <a:rPr lang="ar-EG" dirty="0"/>
                        <a:t>قد تحدد أيضًا طرقًا ستساعدك بها مهمتك في الوصول إلى هدف مختلف ولكنه ذو صلة ومهم بالنسبة لك</a:t>
                      </a:r>
                    </a:p>
                  </a:txBody>
                  <a:tcPr/>
                </a:tc>
                <a:extLst>
                  <a:ext uri="{0D108BD9-81ED-4DB2-BD59-A6C34878D82A}">
                    <a16:rowId xmlns:a16="http://schemas.microsoft.com/office/drawing/2014/main" val="10001"/>
                  </a:ext>
                </a:extLst>
              </a:tr>
              <a:tr h="1389728">
                <a:tc>
                  <a:txBody>
                    <a:bodyPr/>
                    <a:lstStyle/>
                    <a:p>
                      <a:pPr algn="just" rtl="1"/>
                      <a:r>
                        <a:rPr lang="ar-EG" dirty="0"/>
                        <a:t>محاولة تعدد المهام</a:t>
                      </a:r>
                    </a:p>
                  </a:txBody>
                  <a:tcPr/>
                </a:tc>
                <a:tc>
                  <a:txBody>
                    <a:bodyPr/>
                    <a:lstStyle/>
                    <a:p>
                      <a:pPr algn="just" rtl="1"/>
                      <a:r>
                        <a:rPr lang="ar-EG" dirty="0"/>
                        <a:t>يتضمن تعدد المهام التبديل بين المهام بسرعة، مما قد يرهق عمليات اتخاذ القرار لدى الشخص ويؤثر على جودة العمل</a:t>
                      </a:r>
                    </a:p>
                  </a:txBody>
                  <a:tcPr/>
                </a:tc>
                <a:tc>
                  <a:txBody>
                    <a:bodyPr/>
                    <a:lstStyle/>
                    <a:p>
                      <a:pPr algn="just" rtl="1"/>
                      <a:r>
                        <a:rPr lang="ar-EG" dirty="0"/>
                        <a:t>حاول التركيز على هدف واحد في كل مرة. قد تجد أن هذا يجعل عملك أكثر فعالية وكفاءة، بالإضافة إلى جودة أعلى.</a:t>
                      </a:r>
                    </a:p>
                  </a:txBody>
                  <a:tcPr/>
                </a:tc>
                <a:extLst>
                  <a:ext uri="{0D108BD9-81ED-4DB2-BD59-A6C34878D82A}">
                    <a16:rowId xmlns:a16="http://schemas.microsoft.com/office/drawing/2014/main" val="10002"/>
                  </a:ext>
                </a:extLst>
              </a:tr>
              <a:tr h="1004831">
                <a:tc>
                  <a:txBody>
                    <a:bodyPr/>
                    <a:lstStyle/>
                    <a:p>
                      <a:pPr algn="just" rtl="1"/>
                      <a:r>
                        <a:rPr lang="ar-EG" dirty="0"/>
                        <a:t>عدم التنظيم</a:t>
                      </a:r>
                    </a:p>
                  </a:txBody>
                  <a:tcPr/>
                </a:tc>
                <a:tc>
                  <a:txBody>
                    <a:bodyPr/>
                    <a:lstStyle/>
                    <a:p>
                      <a:pPr algn="just" rtl="1"/>
                      <a:r>
                        <a:rPr lang="ar-EG" dirty="0"/>
                        <a:t>يجد العديد من الأشخاص أيضًا أن الفوضى يمكن أن تعيق إدارة وقتهم وإنتاجيتهم</a:t>
                      </a:r>
                    </a:p>
                  </a:txBody>
                  <a:tcPr/>
                </a:tc>
                <a:tc>
                  <a:txBody>
                    <a:bodyPr/>
                    <a:lstStyle/>
                    <a:p>
                      <a:pPr algn="just" rtl="1"/>
                      <a:r>
                        <a:rPr lang="ar-EG" dirty="0"/>
                        <a:t>فكر في إعادة تنظيم مساحتك المادية لتبسيط سير عملك وحاول الاحتفاظ بقائمة مهام</a:t>
                      </a:r>
                    </a:p>
                  </a:txBody>
                  <a:tcPr/>
                </a:tc>
                <a:extLst>
                  <a:ext uri="{0D108BD9-81ED-4DB2-BD59-A6C34878D82A}">
                    <a16:rowId xmlns:a16="http://schemas.microsoft.com/office/drawing/2014/main" val="10003"/>
                  </a:ext>
                </a:extLst>
              </a:tr>
            </a:tbl>
          </a:graphicData>
        </a:graphic>
      </p:graphicFrame>
      <p:sp>
        <p:nvSpPr>
          <p:cNvPr id="5" name="Rectangle 4">
            <a:extLst>
              <a:ext uri="{FF2B5EF4-FFF2-40B4-BE49-F238E27FC236}">
                <a16:creationId xmlns:a16="http://schemas.microsoft.com/office/drawing/2014/main" id="{E10C4C2C-1799-04C8-E697-A209BDC18931}"/>
              </a:ext>
            </a:extLst>
          </p:cNvPr>
          <p:cNvSpPr/>
          <p:nvPr/>
        </p:nvSpPr>
        <p:spPr>
          <a:xfrm>
            <a:off x="180431" y="1015055"/>
            <a:ext cx="1404457" cy="1166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2700000" scaled="1"/>
            <a:tileRect/>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DECB57FD-8826-846B-2BD5-BC0EA3ABF739}"/>
              </a:ext>
            </a:extLst>
          </p:cNvPr>
          <p:cNvSpPr txBox="1"/>
          <p:nvPr/>
        </p:nvSpPr>
        <p:spPr>
          <a:xfrm>
            <a:off x="2885623" y="722667"/>
            <a:ext cx="5612918" cy="584775"/>
          </a:xfrm>
          <a:prstGeom prst="rect">
            <a:avLst/>
          </a:prstGeom>
          <a:noFill/>
        </p:spPr>
        <p:txBody>
          <a:bodyPr wrap="square">
            <a:spAutoFit/>
          </a:bodyPr>
          <a:lstStyle/>
          <a:p>
            <a:pPr algn="ctr"/>
            <a:r>
              <a:rPr lang="ar-EG" sz="3200" b="1" dirty="0">
                <a:solidFill>
                  <a:srgbClr val="C00000"/>
                </a:solidFill>
                <a:effectLst>
                  <a:outerShdw blurRad="38100" dist="38100" dir="2700000" algn="tl">
                    <a:srgbClr val="000000">
                      <a:alpha val="43137"/>
                    </a:srgbClr>
                  </a:outerShdw>
                </a:effectLst>
              </a:rPr>
              <a:t>تحديات إدارة الوقت</a:t>
            </a:r>
            <a:endParaRPr lang="en-US" sz="3200"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01753786"/>
      </p:ext>
    </p:extLst>
  </p:cSld>
  <p:clrMapOvr>
    <a:masterClrMapping/>
  </p:clrMapOvr>
  <mc:AlternateContent xmlns:mc="http://schemas.openxmlformats.org/markup-compatibility/2006" xmlns:p14="http://schemas.microsoft.com/office/powerpoint/2010/main">
    <mc:Choice Requires="p14">
      <p:transition p14:dur="10" advTm="259151"/>
    </mc:Choice>
    <mc:Fallback xmlns="">
      <p:transition advTm="25915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F021C1-E975-ED33-81D1-351056C406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5CB5D4-26C1-74D2-1234-E8E6D9C5384F}"/>
              </a:ext>
            </a:extLst>
          </p:cNvPr>
          <p:cNvSpPr/>
          <p:nvPr/>
        </p:nvSpPr>
        <p:spPr>
          <a:xfrm>
            <a:off x="574111" y="1685495"/>
            <a:ext cx="10925814" cy="474757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9C91B478-9EA4-478F-50B7-F4E84240E5C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8D1BFE6-D76A-6D7F-B69B-881266A951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9" name="Content Placeholder 5">
            <a:extLst>
              <a:ext uri="{FF2B5EF4-FFF2-40B4-BE49-F238E27FC236}">
                <a16:creationId xmlns:a16="http://schemas.microsoft.com/office/drawing/2014/main" id="{D0E2550F-1959-B9C8-5FA6-43798D5A2C0C}"/>
              </a:ext>
            </a:extLst>
          </p:cNvPr>
          <p:cNvGraphicFramePr>
            <a:graphicFrameLocks/>
          </p:cNvGraphicFramePr>
          <p:nvPr>
            <p:extLst>
              <p:ext uri="{D42A27DB-BD31-4B8C-83A1-F6EECF244321}">
                <p14:modId xmlns:p14="http://schemas.microsoft.com/office/powerpoint/2010/main" val="1078322168"/>
              </p:ext>
            </p:extLst>
          </p:nvPr>
        </p:nvGraphicFramePr>
        <p:xfrm>
          <a:off x="1011430" y="1820292"/>
          <a:ext cx="9897035" cy="3361621"/>
        </p:xfrm>
        <a:graphic>
          <a:graphicData uri="http://schemas.openxmlformats.org/drawingml/2006/table">
            <a:tbl>
              <a:tblPr rtl="1" firstRow="1" bandRow="1">
                <a:tableStyleId>{5C22544A-7EE6-4342-B048-85BDC9FD1C3A}</a:tableStyleId>
              </a:tblPr>
              <a:tblGrid>
                <a:gridCol w="2111306">
                  <a:extLst>
                    <a:ext uri="{9D8B030D-6E8A-4147-A177-3AD203B41FA5}">
                      <a16:colId xmlns:a16="http://schemas.microsoft.com/office/drawing/2014/main" val="20000"/>
                    </a:ext>
                  </a:extLst>
                </a:gridCol>
                <a:gridCol w="3878318">
                  <a:extLst>
                    <a:ext uri="{9D8B030D-6E8A-4147-A177-3AD203B41FA5}">
                      <a16:colId xmlns:a16="http://schemas.microsoft.com/office/drawing/2014/main" val="20001"/>
                    </a:ext>
                  </a:extLst>
                </a:gridCol>
                <a:gridCol w="3907411">
                  <a:extLst>
                    <a:ext uri="{9D8B030D-6E8A-4147-A177-3AD203B41FA5}">
                      <a16:colId xmlns:a16="http://schemas.microsoft.com/office/drawing/2014/main" val="20002"/>
                    </a:ext>
                  </a:extLst>
                </a:gridCol>
              </a:tblGrid>
              <a:tr h="582165">
                <a:tc>
                  <a:txBody>
                    <a:bodyPr/>
                    <a:lstStyle/>
                    <a:p>
                      <a:pPr algn="just" rtl="1"/>
                      <a:endParaRPr lang="ar-EG" dirty="0"/>
                    </a:p>
                  </a:txBody>
                  <a:tcPr/>
                </a:tc>
                <a:tc>
                  <a:txBody>
                    <a:bodyPr/>
                    <a:lstStyle/>
                    <a:p>
                      <a:pPr algn="ctr" rtl="1"/>
                      <a:r>
                        <a:rPr lang="ar-EG" dirty="0" err="1"/>
                        <a:t>التحدى</a:t>
                      </a:r>
                      <a:endParaRPr lang="ar-EG" dirty="0"/>
                    </a:p>
                  </a:txBody>
                  <a:tcPr/>
                </a:tc>
                <a:tc>
                  <a:txBody>
                    <a:bodyPr/>
                    <a:lstStyle/>
                    <a:p>
                      <a:pPr algn="ctr" rtl="1"/>
                      <a:r>
                        <a:rPr lang="ar-EG" dirty="0"/>
                        <a:t>كيفية مواجهته</a:t>
                      </a:r>
                    </a:p>
                  </a:txBody>
                  <a:tcPr/>
                </a:tc>
                <a:extLst>
                  <a:ext uri="{0D108BD9-81ED-4DB2-BD59-A6C34878D82A}">
                    <a16:rowId xmlns:a16="http://schemas.microsoft.com/office/drawing/2014/main" val="10000"/>
                  </a:ext>
                </a:extLst>
              </a:tr>
              <a:tr h="1389728">
                <a:tc>
                  <a:txBody>
                    <a:bodyPr/>
                    <a:lstStyle/>
                    <a:p>
                      <a:pPr algn="just" rtl="1"/>
                      <a:r>
                        <a:rPr lang="ar-EG" dirty="0"/>
                        <a:t>مشكلة تحديد الأولويات</a:t>
                      </a:r>
                    </a:p>
                  </a:txBody>
                  <a:tcPr/>
                </a:tc>
                <a:tc>
                  <a:txBody>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1800" b="0" i="0" kern="1200" dirty="0">
                          <a:solidFill>
                            <a:schemeClr val="dk1"/>
                          </a:solidFill>
                          <a:effectLst/>
                          <a:latin typeface="+mn-lt"/>
                          <a:ea typeface="+mn-ea"/>
                          <a:cs typeface="+mn-cs"/>
                        </a:rPr>
                        <a:t>قد يكون لدى أصحاب المصلحة المختلفين توقعات تختلف عن فهمك الخاص لكيفية تحديد أولويات المهام في العمل</a:t>
                      </a:r>
                      <a:endParaRPr lang="ar-EG" dirty="0"/>
                    </a:p>
                    <a:p>
                      <a:pPr algn="just" rtl="1"/>
                      <a:endParaRPr lang="ar-EG" dirty="0"/>
                    </a:p>
                  </a:txBody>
                  <a:tcPr/>
                </a:tc>
                <a:tc>
                  <a:txBody>
                    <a:bodyPr/>
                    <a:lstStyle/>
                    <a:p>
                      <a:pPr algn="just" rtl="1"/>
                      <a:r>
                        <a:rPr lang="ar-EG" dirty="0"/>
                        <a:t>يمكنك أيضًا محاولة التعاون مع زميل أو حتى الرجوع إلى مرشد موثوق به للمساعدة في تحديد المهام الأكثر أهمية لفترة زمنية معينة.</a:t>
                      </a:r>
                    </a:p>
                  </a:txBody>
                  <a:tcPr/>
                </a:tc>
                <a:extLst>
                  <a:ext uri="{0D108BD9-81ED-4DB2-BD59-A6C34878D82A}">
                    <a16:rowId xmlns:a16="http://schemas.microsoft.com/office/drawing/2014/main" val="10001"/>
                  </a:ext>
                </a:extLst>
              </a:tr>
              <a:tr h="1389728">
                <a:tc>
                  <a:txBody>
                    <a:bodyPr/>
                    <a:lstStyle/>
                    <a:p>
                      <a:pPr algn="just" rtl="1"/>
                      <a:r>
                        <a:rPr lang="ar-EG" dirty="0"/>
                        <a:t>الكمال</a:t>
                      </a:r>
                    </a:p>
                  </a:txBody>
                  <a:tcPr/>
                </a:tc>
                <a:tc>
                  <a:txBody>
                    <a:bodyPr/>
                    <a:lstStyle/>
                    <a:p>
                      <a:pPr algn="just" rtl="1"/>
                      <a:r>
                        <a:rPr lang="ar-EG" dirty="0"/>
                        <a:t>يمكن أن يكون الاهتمام بالتفاصيل من الأصول القيمة في مكان العمل. عندما يتم إعطاؤه الأولوية خارج حدود الاعتدال</a:t>
                      </a:r>
                    </a:p>
                  </a:txBody>
                  <a:tcPr/>
                </a:tc>
                <a:tc>
                  <a:txBody>
                    <a:bodyPr/>
                    <a:lstStyle/>
                    <a:p>
                      <a:pPr algn="just" rtl="1"/>
                      <a:r>
                        <a:rPr lang="ar-EG" dirty="0"/>
                        <a:t>حاول دمج مقاييس النجاح في قائمة المهام الخاصة بك.</a:t>
                      </a:r>
                    </a:p>
                  </a:txBody>
                  <a:tcPr/>
                </a:tc>
                <a:extLst>
                  <a:ext uri="{0D108BD9-81ED-4DB2-BD59-A6C34878D82A}">
                    <a16:rowId xmlns:a16="http://schemas.microsoft.com/office/drawing/2014/main" val="10002"/>
                  </a:ext>
                </a:extLst>
              </a:tr>
            </a:tbl>
          </a:graphicData>
        </a:graphic>
      </p:graphicFrame>
      <p:sp>
        <p:nvSpPr>
          <p:cNvPr id="5" name="Rectangle 4">
            <a:extLst>
              <a:ext uri="{FF2B5EF4-FFF2-40B4-BE49-F238E27FC236}">
                <a16:creationId xmlns:a16="http://schemas.microsoft.com/office/drawing/2014/main" id="{E9616B43-D109-4053-E74C-9C78A8F5E8EA}"/>
              </a:ext>
            </a:extLst>
          </p:cNvPr>
          <p:cNvSpPr/>
          <p:nvPr/>
        </p:nvSpPr>
        <p:spPr>
          <a:xfrm>
            <a:off x="180431" y="1015055"/>
            <a:ext cx="1404457" cy="1166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2700000" scaled="1"/>
            <a:tileRect/>
          </a:gra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466CA50-40CE-A097-26F7-EBA198A4D9A5}"/>
              </a:ext>
            </a:extLst>
          </p:cNvPr>
          <p:cNvSpPr txBox="1"/>
          <p:nvPr/>
        </p:nvSpPr>
        <p:spPr>
          <a:xfrm>
            <a:off x="2885623" y="722667"/>
            <a:ext cx="5612918" cy="584775"/>
          </a:xfrm>
          <a:prstGeom prst="rect">
            <a:avLst/>
          </a:prstGeom>
          <a:noFill/>
        </p:spPr>
        <p:txBody>
          <a:bodyPr wrap="square">
            <a:spAutoFit/>
          </a:bodyPr>
          <a:lstStyle/>
          <a:p>
            <a:pPr algn="ctr"/>
            <a:r>
              <a:rPr lang="ar-EG" sz="3200" b="1" dirty="0">
                <a:solidFill>
                  <a:srgbClr val="C00000"/>
                </a:solidFill>
                <a:effectLst>
                  <a:outerShdw blurRad="38100" dist="38100" dir="2700000" algn="tl">
                    <a:srgbClr val="000000">
                      <a:alpha val="43137"/>
                    </a:srgbClr>
                  </a:outerShdw>
                </a:effectLst>
              </a:rPr>
              <a:t>تحديات إدارة الوقت</a:t>
            </a:r>
            <a:endParaRPr lang="en-US" sz="3200"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61251097"/>
      </p:ext>
    </p:extLst>
  </p:cSld>
  <p:clrMapOvr>
    <a:masterClrMapping/>
  </p:clrMapOvr>
  <mc:AlternateContent xmlns:mc="http://schemas.openxmlformats.org/markup-compatibility/2006" xmlns:p14="http://schemas.microsoft.com/office/powerpoint/2010/main">
    <mc:Choice Requires="p14">
      <p:transition p14:dur="10" advTm="103858"/>
    </mc:Choice>
    <mc:Fallback xmlns="">
      <p:transition advTm="10385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0160" y="1685494"/>
            <a:ext cx="432048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374337" y="8564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0D12FCEC-0866-5026-0F9D-0D349F97A45C}"/>
              </a:ext>
            </a:extLst>
          </p:cNvPr>
          <p:cNvPicPr>
            <a:picLocks noChangeAspect="1"/>
          </p:cNvPicPr>
          <p:nvPr/>
        </p:nvPicPr>
        <p:blipFill rotWithShape="1">
          <a:blip r:embed="rId3"/>
          <a:srcRect l="1302" t="21962" r="38358" b="20941"/>
          <a:stretch/>
        </p:blipFill>
        <p:spPr>
          <a:xfrm>
            <a:off x="5905948" y="1345306"/>
            <a:ext cx="5770482" cy="4584799"/>
          </a:xfrm>
          <a:prstGeom prst="rect">
            <a:avLst/>
          </a:prstGeom>
        </p:spPr>
      </p:pic>
      <p:sp>
        <p:nvSpPr>
          <p:cNvPr id="10" name="Rectangle: Rounded Corners 4">
            <a:extLst>
              <a:ext uri="{FF2B5EF4-FFF2-40B4-BE49-F238E27FC236}">
                <a16:creationId xmlns:a16="http://schemas.microsoft.com/office/drawing/2014/main" id="{578BD1D7-34D0-CA4F-5DC1-7B8FDC6E10A0}"/>
              </a:ext>
            </a:extLst>
          </p:cNvPr>
          <p:cNvSpPr txBox="1"/>
          <p:nvPr/>
        </p:nvSpPr>
        <p:spPr>
          <a:xfrm>
            <a:off x="1329620" y="2468590"/>
            <a:ext cx="3261559" cy="2703916"/>
          </a:xfrm>
          <a:prstGeom prst="rect">
            <a:avLst/>
          </a:prstGeom>
          <a:scene3d>
            <a:camera prst="orthographicFront"/>
            <a:lightRig rig="flat" dir="t"/>
          </a:scene3d>
          <a:sp3d/>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52400" tIns="152400" rIns="152400" bIns="152400" numCol="1" spcCol="1270" anchor="ctr" anchorCtr="0">
            <a:noAutofit/>
          </a:bodyPr>
          <a:lstStyle/>
          <a:p>
            <a:pPr marL="0" lvl="0" indent="0" algn="ctr" defTabSz="1778000" rtl="0">
              <a:lnSpc>
                <a:spcPct val="90000"/>
              </a:lnSpc>
              <a:spcBef>
                <a:spcPct val="0"/>
              </a:spcBef>
              <a:spcAft>
                <a:spcPct val="35000"/>
              </a:spcAft>
              <a:buNone/>
            </a:pPr>
            <a:r>
              <a:rPr lang="ar-EG" sz="4000" b="1" kern="1200" dirty="0"/>
              <a:t>اتخاذ القرار في الإدارة</a:t>
            </a:r>
            <a:endParaRPr lang="ar-SA" sz="4000" kern="1200" dirty="0"/>
          </a:p>
        </p:txBody>
      </p:sp>
    </p:spTree>
    <p:extLst>
      <p:ext uri="{BB962C8B-B14F-4D97-AF65-F5344CB8AC3E}">
        <p14:creationId xmlns:p14="http://schemas.microsoft.com/office/powerpoint/2010/main" val="2521988937"/>
      </p:ext>
    </p:extLst>
  </p:cSld>
  <p:clrMapOvr>
    <a:masterClrMapping/>
  </p:clrMapOvr>
  <mc:AlternateContent xmlns:mc="http://schemas.openxmlformats.org/markup-compatibility/2006" xmlns:p14="http://schemas.microsoft.com/office/powerpoint/2010/main">
    <mc:Choice Requires="p14">
      <p:transition p14:dur="10" advTm="44365"/>
    </mc:Choice>
    <mc:Fallback xmlns="">
      <p:transition advTm="4436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3">
            <a:extLst>
              <a:ext uri="{FF2B5EF4-FFF2-40B4-BE49-F238E27FC236}">
                <a16:creationId xmlns:a16="http://schemas.microsoft.com/office/drawing/2014/main" id="{8B657690-C6C2-3F75-DD17-EE9C7FD448D7}"/>
              </a:ext>
            </a:extLst>
          </p:cNvPr>
          <p:cNvGraphicFramePr>
            <a:graphicFrameLocks/>
          </p:cNvGraphicFramePr>
          <p:nvPr>
            <p:extLst>
              <p:ext uri="{D42A27DB-BD31-4B8C-83A1-F6EECF244321}">
                <p14:modId xmlns:p14="http://schemas.microsoft.com/office/powerpoint/2010/main" val="346948926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84597442"/>
      </p:ext>
    </p:extLst>
  </p:cSld>
  <p:clrMapOvr>
    <a:masterClrMapping/>
  </p:clrMapOvr>
  <mc:AlternateContent xmlns:mc="http://schemas.openxmlformats.org/markup-compatibility/2006" xmlns:p14="http://schemas.microsoft.com/office/powerpoint/2010/main">
    <mc:Choice Requires="p14">
      <p:transition p14:dur="10" advTm="49581"/>
    </mc:Choice>
    <mc:Fallback xmlns="">
      <p:transition advTm="4958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B847A9D2-9A2F-1E2F-B921-9898B54E3A16}"/>
              </a:ext>
            </a:extLst>
          </p:cNvPr>
          <p:cNvPicPr>
            <a:picLocks noChangeAspect="1"/>
          </p:cNvPicPr>
          <p:nvPr/>
        </p:nvPicPr>
        <p:blipFill>
          <a:blip r:embed="rId3"/>
          <a:srcRect l="7803" t="19617" r="19197" b="10191"/>
          <a:stretch/>
        </p:blipFill>
        <p:spPr>
          <a:xfrm>
            <a:off x="1755228" y="1345306"/>
            <a:ext cx="7509397" cy="4813756"/>
          </a:xfrm>
          <a:prstGeom prst="rect">
            <a:avLst/>
          </a:prstGeom>
        </p:spPr>
      </p:pic>
    </p:spTree>
    <p:extLst>
      <p:ext uri="{BB962C8B-B14F-4D97-AF65-F5344CB8AC3E}">
        <p14:creationId xmlns:p14="http://schemas.microsoft.com/office/powerpoint/2010/main" val="628966624"/>
      </p:ext>
    </p:extLst>
  </p:cSld>
  <p:clrMapOvr>
    <a:masterClrMapping/>
  </p:clrMapOvr>
  <mc:AlternateContent xmlns:mc="http://schemas.openxmlformats.org/markup-compatibility/2006" xmlns:p14="http://schemas.microsoft.com/office/powerpoint/2010/main">
    <mc:Choice Requires="p14">
      <p:transition p14:dur="10" advTm="20450"/>
    </mc:Choice>
    <mc:Fallback xmlns="">
      <p:transition advTm="2045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id="{F10D4689-D553-11B5-8ACA-71E79623B1B1}"/>
              </a:ext>
            </a:extLst>
          </p:cNvPr>
          <p:cNvSpPr/>
          <p:nvPr/>
        </p:nvSpPr>
        <p:spPr>
          <a:xfrm>
            <a:off x="-1" y="1566307"/>
            <a:ext cx="71995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36A6C660-F66B-CBE9-EF2E-1F14504DCA13}"/>
              </a:ext>
            </a:extLst>
          </p:cNvPr>
          <p:cNvSpPr txBox="1">
            <a:spLocks/>
          </p:cNvSpPr>
          <p:nvPr/>
        </p:nvSpPr>
        <p:spPr>
          <a:xfrm>
            <a:off x="1495969" y="663949"/>
            <a:ext cx="10515600" cy="86732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4400" b="1" dirty="0">
                <a:solidFill>
                  <a:srgbClr val="C00000"/>
                </a:solidFill>
                <a:latin typeface="+mn-lt"/>
              </a:rPr>
              <a:t>اتخاذ القرارات</a:t>
            </a:r>
            <a:endParaRPr lang="en-US" sz="4400" b="1" dirty="0">
              <a:solidFill>
                <a:srgbClr val="C00000"/>
              </a:solidFill>
              <a:latin typeface="+mn-lt"/>
            </a:endParaRPr>
          </a:p>
        </p:txBody>
      </p:sp>
      <p:sp>
        <p:nvSpPr>
          <p:cNvPr id="4" name="Content Placeholder 2">
            <a:extLst>
              <a:ext uri="{FF2B5EF4-FFF2-40B4-BE49-F238E27FC236}">
                <a16:creationId xmlns:a16="http://schemas.microsoft.com/office/drawing/2014/main" id="{BBF73A65-D7D8-BBD9-C6B1-2F2E8A6FF979}"/>
              </a:ext>
            </a:extLst>
          </p:cNvPr>
          <p:cNvSpPr txBox="1">
            <a:spLocks/>
          </p:cNvSpPr>
          <p:nvPr/>
        </p:nvSpPr>
        <p:spPr>
          <a:xfrm>
            <a:off x="215348" y="1688506"/>
            <a:ext cx="5418197" cy="468578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ar-EG" dirty="0"/>
          </a:p>
        </p:txBody>
      </p:sp>
      <p:sp>
        <p:nvSpPr>
          <p:cNvPr id="8" name="Google Shape;99;p5">
            <a:extLst>
              <a:ext uri="{FF2B5EF4-FFF2-40B4-BE49-F238E27FC236}">
                <a16:creationId xmlns:a16="http://schemas.microsoft.com/office/drawing/2014/main" id="{EA27DC2B-BCDA-90BF-9788-6DFEDE668538}"/>
              </a:ext>
            </a:extLst>
          </p:cNvPr>
          <p:cNvSpPr txBox="1">
            <a:spLocks/>
          </p:cNvSpPr>
          <p:nvPr/>
        </p:nvSpPr>
        <p:spPr>
          <a:xfrm>
            <a:off x="85893" y="1842713"/>
            <a:ext cx="7113693" cy="4351338"/>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buClr>
                <a:srgbClr val="FF0000"/>
              </a:buClr>
              <a:buFont typeface="Wingdings" panose="05000000000000000000" pitchFamily="2" charset="2"/>
              <a:buChar char="ü"/>
            </a:pPr>
            <a:r>
              <a:rPr lang="ar-EG" sz="3200" b="1" dirty="0"/>
              <a:t>المشكلة – موقف يكون فيه بعض جوانب الأداء التنظيمي أقل من المرغوب فيه.</a:t>
            </a:r>
          </a:p>
          <a:p>
            <a:pPr marL="0" indent="0" algn="just" rtl="1">
              <a:buClr>
                <a:srgbClr val="FF0000"/>
              </a:buClr>
              <a:buNone/>
            </a:pPr>
            <a:endParaRPr lang="ar-EG" sz="3200" b="1" dirty="0"/>
          </a:p>
          <a:p>
            <a:pPr algn="just" rtl="1">
              <a:buClr>
                <a:srgbClr val="FF0000"/>
              </a:buClr>
              <a:buFont typeface="Wingdings" panose="05000000000000000000" pitchFamily="2" charset="2"/>
              <a:buChar char="ü"/>
            </a:pPr>
            <a:r>
              <a:rPr lang="ar-EG" sz="3200" b="1" dirty="0"/>
              <a:t>الفرصة – موقف لديه القدرة على تقديم نتائج مفيدة إضافية.</a:t>
            </a:r>
            <a:endParaRPr lang="ar-SA" sz="3200" b="1" dirty="0"/>
          </a:p>
        </p:txBody>
      </p:sp>
      <p:pic>
        <p:nvPicPr>
          <p:cNvPr id="1026" name="Picture 2" descr="Why Problems and Opportunities are NOT ...">
            <a:extLst>
              <a:ext uri="{FF2B5EF4-FFF2-40B4-BE49-F238E27FC236}">
                <a16:creationId xmlns:a16="http://schemas.microsoft.com/office/drawing/2014/main" id="{4968BD36-B997-A3FC-8CF4-0612DF8C63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2455" y="1979348"/>
            <a:ext cx="3615559" cy="3654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9151369"/>
      </p:ext>
    </p:extLst>
  </p:cSld>
  <p:clrMapOvr>
    <a:masterClrMapping/>
  </p:clrMapOvr>
  <mc:AlternateContent xmlns:mc="http://schemas.openxmlformats.org/markup-compatibility/2006" xmlns:p14="http://schemas.microsoft.com/office/powerpoint/2010/main">
    <mc:Choice Requires="p14">
      <p:transition spd="slow" p14:dur="2000" advTm="100534"/>
    </mc:Choice>
    <mc:Fallback xmlns="">
      <p:transition spd="slow" advTm="10053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231F8861-3235-CBD9-951D-20C77BCE6DBD}"/>
              </a:ext>
            </a:extLst>
          </p:cNvPr>
          <p:cNvPicPr>
            <a:picLocks noChangeAspect="1"/>
          </p:cNvPicPr>
          <p:nvPr/>
        </p:nvPicPr>
        <p:blipFill>
          <a:blip r:embed="rId3"/>
          <a:srcRect l="10051" t="19617" r="12503" b="10958"/>
          <a:stretch/>
        </p:blipFill>
        <p:spPr>
          <a:xfrm>
            <a:off x="1986455" y="1345306"/>
            <a:ext cx="7966842" cy="4761204"/>
          </a:xfrm>
          <a:prstGeom prst="rect">
            <a:avLst/>
          </a:prstGeom>
        </p:spPr>
      </p:pic>
    </p:spTree>
    <p:extLst>
      <p:ext uri="{BB962C8B-B14F-4D97-AF65-F5344CB8AC3E}">
        <p14:creationId xmlns:p14="http://schemas.microsoft.com/office/powerpoint/2010/main" val="1524078876"/>
      </p:ext>
    </p:extLst>
  </p:cSld>
  <p:clrMapOvr>
    <a:masterClrMapping/>
  </p:clrMapOvr>
  <mc:AlternateContent xmlns:mc="http://schemas.openxmlformats.org/markup-compatibility/2006" xmlns:p14="http://schemas.microsoft.com/office/powerpoint/2010/main">
    <mc:Choice Requires="p14">
      <p:transition p14:dur="10" advTm="90955"/>
    </mc:Choice>
    <mc:Fallback xmlns="">
      <p:transition advTm="9095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166302"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Clr>
                <a:srgbClr val="FF0000"/>
              </a:buClr>
              <a:buNone/>
            </a:pPr>
            <a:r>
              <a:rPr lang="ar-EG" altLang="ar-SA" sz="3200" b="1" dirty="0">
                <a:latin typeface="Times New Roman" pitchFamily="18" charset="0"/>
              </a:rPr>
              <a:t>عملية الاختيار بين مسارات العمل البديلة بغرض تحقيق هدف أو أهداف</a:t>
            </a:r>
          </a:p>
          <a:p>
            <a:pPr marL="0" indent="0" algn="ctr">
              <a:buClr>
                <a:srgbClr val="FF0000"/>
              </a:buClr>
              <a:buNone/>
            </a:pPr>
            <a:r>
              <a:rPr lang="ar-EG" altLang="ar-SA" sz="3200" b="1" dirty="0">
                <a:latin typeface="Times New Roman" pitchFamily="18" charset="0"/>
              </a:rPr>
              <a:t>يعتبر اتخاذ القرار هو جوهر فعالية المنظمة.</a:t>
            </a:r>
            <a:endParaRPr lang="en-US" altLang="ar-SA" sz="32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3582878" y="878550"/>
            <a:ext cx="6274676" cy="646331"/>
          </a:xfrm>
          <a:prstGeom prst="rect">
            <a:avLst/>
          </a:prstGeom>
          <a:noFill/>
        </p:spPr>
        <p:txBody>
          <a:bodyPr wrap="square">
            <a:spAutoFit/>
          </a:bodyPr>
          <a:lstStyle/>
          <a:p>
            <a:pPr algn="ctr"/>
            <a:r>
              <a:rPr lang="ar-EG" altLang="ar-SA" sz="3600" b="1" dirty="0">
                <a:solidFill>
                  <a:srgbClr val="C00000"/>
                </a:solidFill>
              </a:rPr>
              <a:t>تعريف اتخاذ القرار</a:t>
            </a:r>
            <a:endParaRPr lang="en-US" altLang="ar-SA" sz="3600" b="1" dirty="0">
              <a:solidFill>
                <a:srgbClr val="C00000"/>
              </a:solidFill>
            </a:endParaRPr>
          </a:p>
        </p:txBody>
      </p:sp>
    </p:spTree>
    <p:extLst>
      <p:ext uri="{BB962C8B-B14F-4D97-AF65-F5344CB8AC3E}">
        <p14:creationId xmlns:p14="http://schemas.microsoft.com/office/powerpoint/2010/main" val="1324275710"/>
      </p:ext>
    </p:extLst>
  </p:cSld>
  <p:clrMapOvr>
    <a:masterClrMapping/>
  </p:clrMapOvr>
  <mc:AlternateContent xmlns:mc="http://schemas.openxmlformats.org/markup-compatibility/2006" xmlns:p14="http://schemas.microsoft.com/office/powerpoint/2010/main">
    <mc:Choice Requires="p14">
      <p:transition p14:dur="10" advTm="85972"/>
    </mc:Choice>
    <mc:Fallback xmlns="">
      <p:transition advTm="8597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Clr>
                <a:srgbClr val="FF0000"/>
              </a:buClr>
              <a:buNone/>
            </a:pPr>
            <a:r>
              <a:rPr lang="ar-EG" b="1" dirty="0">
                <a:latin typeface="Times New Roman" pitchFamily="18" charset="0"/>
              </a:rPr>
              <a:t>هناك قضيتان رئيسيتان تؤثران على كيفية اتخاذ القرارات في المنظمات:</a:t>
            </a:r>
          </a:p>
          <a:p>
            <a:pPr marL="0" indent="0" algn="r" rtl="1">
              <a:buClr>
                <a:srgbClr val="FF0000"/>
              </a:buClr>
              <a:buNone/>
            </a:pPr>
            <a:endParaRPr lang="ar-EG" b="1" dirty="0">
              <a:latin typeface="Times New Roman" pitchFamily="18" charset="0"/>
            </a:endParaRPr>
          </a:p>
          <a:p>
            <a:pPr lvl="1" algn="r" rtl="1">
              <a:buClr>
                <a:srgbClr val="FF0000"/>
              </a:buClr>
            </a:pPr>
            <a:r>
              <a:rPr lang="ar-EG" b="1" dirty="0">
                <a:latin typeface="Times New Roman" pitchFamily="18" charset="0"/>
              </a:rPr>
              <a:t>الاستقرار (تطبيق الممارسات القائمة والحفاظ على مستويات الأداء الحالية)</a:t>
            </a:r>
          </a:p>
          <a:p>
            <a:pPr lvl="1" algn="r" rtl="1">
              <a:buClr>
                <a:srgbClr val="FF0000"/>
              </a:buClr>
            </a:pPr>
            <a:endParaRPr lang="ar-EG" b="1" dirty="0">
              <a:latin typeface="Times New Roman" pitchFamily="18" charset="0"/>
            </a:endParaRPr>
          </a:p>
          <a:p>
            <a:pPr lvl="1" algn="r" rtl="1">
              <a:buClr>
                <a:srgbClr val="FF0000"/>
              </a:buClr>
            </a:pPr>
            <a:r>
              <a:rPr lang="ar-EG" b="1" dirty="0">
                <a:latin typeface="Times New Roman" pitchFamily="18" charset="0"/>
              </a:rPr>
              <a:t>التغيير (المتطلبات البيئية للاستجابة السريعة والمشاكل الناشئة الغامضة)</a:t>
            </a:r>
            <a:endParaRPr lang="en-US"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3582878" y="878550"/>
            <a:ext cx="6274676" cy="646331"/>
          </a:xfrm>
          <a:prstGeom prst="rect">
            <a:avLst/>
          </a:prstGeom>
          <a:noFill/>
        </p:spPr>
        <p:txBody>
          <a:bodyPr wrap="square">
            <a:spAutoFit/>
          </a:bodyPr>
          <a:lstStyle/>
          <a:p>
            <a:pPr algn="ctr"/>
            <a:r>
              <a:rPr lang="ar-EG" altLang="ar-SA" sz="3600" b="1" dirty="0">
                <a:solidFill>
                  <a:srgbClr val="C00000"/>
                </a:solidFill>
              </a:rPr>
              <a:t>تعريف </a:t>
            </a:r>
            <a:r>
              <a:rPr lang="ar-EG" altLang="ar-SA" sz="3600" b="1" dirty="0" err="1">
                <a:solidFill>
                  <a:srgbClr val="C00000"/>
                </a:solidFill>
              </a:rPr>
              <a:t>إتخاذ</a:t>
            </a:r>
            <a:r>
              <a:rPr lang="ar-EG" altLang="ar-SA" sz="3600" b="1" dirty="0">
                <a:solidFill>
                  <a:srgbClr val="C00000"/>
                </a:solidFill>
              </a:rPr>
              <a:t> القرار</a:t>
            </a:r>
            <a:endParaRPr lang="en-US" altLang="ar-SA" sz="3600" b="1" dirty="0">
              <a:solidFill>
                <a:srgbClr val="C00000"/>
              </a:solidFill>
            </a:endParaRPr>
          </a:p>
        </p:txBody>
      </p:sp>
    </p:spTree>
    <p:extLst>
      <p:ext uri="{BB962C8B-B14F-4D97-AF65-F5344CB8AC3E}">
        <p14:creationId xmlns:p14="http://schemas.microsoft.com/office/powerpoint/2010/main" val="1330434861"/>
      </p:ext>
    </p:extLst>
  </p:cSld>
  <p:clrMapOvr>
    <a:masterClrMapping/>
  </p:clrMapOvr>
  <mc:AlternateContent xmlns:mc="http://schemas.openxmlformats.org/markup-compatibility/2006" xmlns:p14="http://schemas.microsoft.com/office/powerpoint/2010/main">
    <mc:Choice Requires="p14">
      <p:transition p14:dur="10" advTm="148326"/>
    </mc:Choice>
    <mc:Fallback xmlns="">
      <p:transition advTm="14832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3582878" y="878550"/>
            <a:ext cx="6274676" cy="646331"/>
          </a:xfrm>
          <a:prstGeom prst="rect">
            <a:avLst/>
          </a:prstGeom>
          <a:noFill/>
        </p:spPr>
        <p:txBody>
          <a:bodyPr wrap="square">
            <a:spAutoFit/>
          </a:bodyPr>
          <a:lstStyle/>
          <a:p>
            <a:pPr algn="ctr"/>
            <a:r>
              <a:rPr lang="ar-EG" altLang="ar-SA" sz="3600" b="1" dirty="0">
                <a:solidFill>
                  <a:srgbClr val="C00000"/>
                </a:solidFill>
              </a:rPr>
              <a:t>تعريف </a:t>
            </a:r>
            <a:r>
              <a:rPr lang="ar-EG" altLang="ar-SA" sz="3600" b="1" dirty="0" err="1">
                <a:solidFill>
                  <a:srgbClr val="C00000"/>
                </a:solidFill>
              </a:rPr>
              <a:t>إتخاذ</a:t>
            </a:r>
            <a:r>
              <a:rPr lang="ar-EG" altLang="ar-SA" sz="3600" b="1" dirty="0">
                <a:solidFill>
                  <a:srgbClr val="C00000"/>
                </a:solidFill>
              </a:rPr>
              <a:t> القرار</a:t>
            </a:r>
            <a:endParaRPr lang="en-US" altLang="ar-SA" sz="3600" b="1" dirty="0">
              <a:solidFill>
                <a:srgbClr val="C00000"/>
              </a:solidFill>
            </a:endParaRPr>
          </a:p>
        </p:txBody>
      </p:sp>
      <p:sp>
        <p:nvSpPr>
          <p:cNvPr id="2" name="Content Placeholder 2">
            <a:extLst>
              <a:ext uri="{FF2B5EF4-FFF2-40B4-BE49-F238E27FC236}">
                <a16:creationId xmlns:a16="http://schemas.microsoft.com/office/drawing/2014/main" id="{3988753E-DDEE-3172-D35E-6BA518AB8B97}"/>
              </a:ext>
            </a:extLst>
          </p:cNvPr>
          <p:cNvSpPr txBox="1">
            <a:spLocks/>
          </p:cNvSpPr>
          <p:nvPr/>
        </p:nvSpPr>
        <p:spPr>
          <a:xfrm>
            <a:off x="793531" y="1859906"/>
            <a:ext cx="10505090" cy="4594303"/>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buClr>
                <a:srgbClr val="FF0000"/>
              </a:buClr>
            </a:pPr>
            <a:r>
              <a:rPr lang="ar-EG" sz="3200" b="1" dirty="0"/>
              <a:t>إن هياكل صنع القرار التشاركية مطلوبة لإدارة التغيير بشكل فعال.</a:t>
            </a:r>
          </a:p>
          <a:p>
            <a:pPr algn="just" rtl="1">
              <a:buClr>
                <a:srgbClr val="FF0000"/>
              </a:buClr>
            </a:pPr>
            <a:r>
              <a:rPr lang="ar-EG" sz="3200" b="1" dirty="0"/>
              <a:t>إن تمكين الناس من المشاركة في اتخاذ القرارات المهمة أمر محفز للغاية لهم.</a:t>
            </a:r>
          </a:p>
          <a:p>
            <a:pPr algn="just" rtl="1">
              <a:buClr>
                <a:srgbClr val="FF0000"/>
              </a:buClr>
            </a:pPr>
            <a:r>
              <a:rPr lang="ar-EG" sz="3200" b="1" dirty="0"/>
              <a:t>إن المشاركة الواسعة النطاق تغرس في عملية صنع القرار مجموعة كاملة من المعرفة والأفكار الجيدة التي يتعين على الناس في جميع أنحاء المنظمة المساهمة بها</a:t>
            </a:r>
            <a:endParaRPr lang="en-US" sz="3200" b="1" dirty="0"/>
          </a:p>
        </p:txBody>
      </p:sp>
    </p:spTree>
    <p:extLst>
      <p:ext uri="{BB962C8B-B14F-4D97-AF65-F5344CB8AC3E}">
        <p14:creationId xmlns:p14="http://schemas.microsoft.com/office/powerpoint/2010/main" val="955398803"/>
      </p:ext>
    </p:extLst>
  </p:cSld>
  <p:clrMapOvr>
    <a:masterClrMapping/>
  </p:clrMapOvr>
  <mc:AlternateContent xmlns:mc="http://schemas.openxmlformats.org/markup-compatibility/2006" xmlns:p14="http://schemas.microsoft.com/office/powerpoint/2010/main">
    <mc:Choice Requires="p14">
      <p:transition p14:dur="10" advTm="145515"/>
    </mc:Choice>
    <mc:Fallback xmlns="">
      <p:transition advTm="14551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3582878" y="878550"/>
            <a:ext cx="5413977" cy="646331"/>
          </a:xfrm>
          <a:prstGeom prst="rect">
            <a:avLst/>
          </a:prstGeom>
          <a:noFill/>
        </p:spPr>
        <p:txBody>
          <a:bodyPr wrap="square">
            <a:spAutoFit/>
          </a:bodyPr>
          <a:lstStyle/>
          <a:p>
            <a:pPr algn="ctr"/>
            <a:r>
              <a:rPr lang="ar-EG" sz="3600" b="1" dirty="0">
                <a:solidFill>
                  <a:srgbClr val="C00000"/>
                </a:solidFill>
              </a:rPr>
              <a:t>نظرية اتخاذ القرار</a:t>
            </a:r>
            <a:endParaRPr lang="en-US" sz="3600" b="1" dirty="0">
              <a:solidFill>
                <a:srgbClr val="C00000"/>
              </a:solidFill>
            </a:endParaRPr>
          </a:p>
        </p:txBody>
      </p:sp>
      <p:sp>
        <p:nvSpPr>
          <p:cNvPr id="2" name="Content Placeholder 2">
            <a:extLst>
              <a:ext uri="{FF2B5EF4-FFF2-40B4-BE49-F238E27FC236}">
                <a16:creationId xmlns:a16="http://schemas.microsoft.com/office/drawing/2014/main" id="{3988753E-DDEE-3172-D35E-6BA518AB8B97}"/>
              </a:ext>
            </a:extLst>
          </p:cNvPr>
          <p:cNvSpPr txBox="1">
            <a:spLocks/>
          </p:cNvSpPr>
          <p:nvPr/>
        </p:nvSpPr>
        <p:spPr>
          <a:xfrm>
            <a:off x="793531" y="1859906"/>
            <a:ext cx="10505090" cy="4594303"/>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lnSpc>
                <a:spcPct val="98000"/>
              </a:lnSpc>
              <a:buClr>
                <a:srgbClr val="FF0000"/>
              </a:buClr>
              <a:buNone/>
            </a:pPr>
            <a:r>
              <a:rPr lang="ar-EG" b="1" dirty="0">
                <a:latin typeface="Times New Roman" pitchFamily="18" charset="0"/>
              </a:rPr>
              <a:t>نظرية دانييل </a:t>
            </a:r>
            <a:r>
              <a:rPr lang="ar-EG" b="1" dirty="0" err="1">
                <a:latin typeface="Times New Roman" pitchFamily="18" charset="0"/>
              </a:rPr>
              <a:t>جريفيث</a:t>
            </a:r>
            <a:r>
              <a:rPr lang="ar-EG" b="1" dirty="0">
                <a:latin typeface="Times New Roman" pitchFamily="18" charset="0"/>
              </a:rPr>
              <a:t> في القيادة تتعلق باتخاذ القرار:</a:t>
            </a:r>
          </a:p>
          <a:p>
            <a:pPr lvl="1" algn="r" rtl="1">
              <a:lnSpc>
                <a:spcPct val="98000"/>
              </a:lnSpc>
              <a:buClr>
                <a:srgbClr val="FF0000"/>
              </a:buClr>
            </a:pPr>
            <a:r>
              <a:rPr lang="ar-EG" b="1" dirty="0">
                <a:latin typeface="Times New Roman" pitchFamily="18" charset="0"/>
              </a:rPr>
              <a:t>الإدارة هي اتخاذ القرار.</a:t>
            </a:r>
          </a:p>
          <a:p>
            <a:pPr lvl="1" algn="r" rtl="1">
              <a:lnSpc>
                <a:spcPct val="98000"/>
              </a:lnSpc>
              <a:buClr>
                <a:srgbClr val="FF0000"/>
              </a:buClr>
            </a:pPr>
            <a:r>
              <a:rPr lang="ar-EG" b="1" dirty="0">
                <a:latin typeface="Times New Roman" pitchFamily="18" charset="0"/>
              </a:rPr>
              <a:t>يتم تحديد هيكل المنظمة من خلال طبيعة عملية اتخاذ القرار.</a:t>
            </a:r>
          </a:p>
          <a:p>
            <a:pPr lvl="1" algn="r" rtl="1">
              <a:lnSpc>
                <a:spcPct val="98000"/>
              </a:lnSpc>
              <a:buClr>
                <a:srgbClr val="FF0000"/>
              </a:buClr>
            </a:pPr>
            <a:r>
              <a:rPr lang="ar-EG" b="1" dirty="0">
                <a:latin typeface="Times New Roman" pitchFamily="18" charset="0"/>
              </a:rPr>
              <a:t>مرتبة الفرد تساوي درجة سيطرته على عملية اتخاذ القرار.</a:t>
            </a:r>
          </a:p>
          <a:p>
            <a:pPr lvl="1" algn="r" rtl="1">
              <a:lnSpc>
                <a:spcPct val="98000"/>
              </a:lnSpc>
              <a:buClr>
                <a:srgbClr val="FF0000"/>
              </a:buClr>
            </a:pPr>
            <a:r>
              <a:rPr lang="ar-EG" b="1" dirty="0">
                <a:latin typeface="Times New Roman" pitchFamily="18" charset="0"/>
              </a:rPr>
              <a:t>فعالية القائد تتناسب عكسيا مع عدد القرارات التي يتخذها شخصيا.</a:t>
            </a:r>
          </a:p>
          <a:p>
            <a:pPr lvl="1" algn="r" rtl="1">
              <a:lnSpc>
                <a:spcPct val="98000"/>
              </a:lnSpc>
              <a:buClr>
                <a:srgbClr val="FF0000"/>
              </a:buClr>
            </a:pPr>
            <a:r>
              <a:rPr lang="ar-EG" b="1" dirty="0">
                <a:latin typeface="Times New Roman" pitchFamily="18" charset="0"/>
              </a:rPr>
              <a:t>الاختلافات الرئيسية بين أنواع المنظمات تتعلق بالاختلافات في عملية اتخاذ القرار.</a:t>
            </a:r>
            <a:endParaRPr lang="en-US" sz="1700" b="1" dirty="0"/>
          </a:p>
        </p:txBody>
      </p:sp>
    </p:spTree>
    <p:extLst>
      <p:ext uri="{BB962C8B-B14F-4D97-AF65-F5344CB8AC3E}">
        <p14:creationId xmlns:p14="http://schemas.microsoft.com/office/powerpoint/2010/main" val="2334492843"/>
      </p:ext>
    </p:extLst>
  </p:cSld>
  <p:clrMapOvr>
    <a:masterClrMapping/>
  </p:clrMapOvr>
  <mc:AlternateContent xmlns:mc="http://schemas.openxmlformats.org/markup-compatibility/2006" xmlns:p14="http://schemas.microsoft.com/office/powerpoint/2010/main">
    <mc:Choice Requires="p14">
      <p:transition p14:dur="10" advTm="219915"/>
    </mc:Choice>
    <mc:Fallback xmlns="">
      <p:transition advTm="21991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212707" y="944272"/>
            <a:ext cx="8480153" cy="646331"/>
          </a:xfrm>
          <a:prstGeom prst="rect">
            <a:avLst/>
          </a:prstGeom>
          <a:noFill/>
        </p:spPr>
        <p:txBody>
          <a:bodyPr wrap="square">
            <a:spAutoFit/>
          </a:bodyPr>
          <a:lstStyle/>
          <a:p>
            <a:pPr algn="ctr"/>
            <a:r>
              <a:rPr lang="ar-EG" altLang="ar-SA" sz="3600" b="1" dirty="0">
                <a:solidFill>
                  <a:srgbClr val="C00000"/>
                </a:solidFill>
              </a:rPr>
              <a:t>اتخاذ القرار مقابل حل المشكلات</a:t>
            </a:r>
            <a:endParaRPr lang="en-US" altLang="ar-SA" sz="3600" b="1" dirty="0">
              <a:solidFill>
                <a:srgbClr val="C00000"/>
              </a:solidFill>
            </a:endParaRPr>
          </a:p>
        </p:txBody>
      </p:sp>
      <p:sp>
        <p:nvSpPr>
          <p:cNvPr id="2" name="Content Placeholder 2">
            <a:extLst>
              <a:ext uri="{FF2B5EF4-FFF2-40B4-BE49-F238E27FC236}">
                <a16:creationId xmlns:a16="http://schemas.microsoft.com/office/drawing/2014/main" id="{3988753E-DDEE-3172-D35E-6BA518AB8B97}"/>
              </a:ext>
            </a:extLst>
          </p:cNvPr>
          <p:cNvSpPr txBox="1">
            <a:spLocks/>
          </p:cNvSpPr>
          <p:nvPr/>
        </p:nvSpPr>
        <p:spPr>
          <a:xfrm>
            <a:off x="793531" y="1859906"/>
            <a:ext cx="10505090" cy="4594303"/>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buFont typeface="Monotype Sorts" pitchFamily="2" charset="2"/>
              <a:buNone/>
            </a:pPr>
            <a:r>
              <a:rPr lang="ar-EG" altLang="ar-SA" b="1" dirty="0">
                <a:effectLst>
                  <a:outerShdw blurRad="38100" dist="38100" dir="2700000" algn="tl">
                    <a:srgbClr val="000000">
                      <a:alpha val="43137"/>
                    </a:srgbClr>
                  </a:outerShdw>
                </a:effectLst>
                <a:latin typeface="Times New Roman" panose="02020603050405020304" pitchFamily="18" charset="0"/>
              </a:rPr>
              <a:t>المراحل الأربع لاتخاذ القرار وفقًا لهربرت سيمون</a:t>
            </a:r>
          </a:p>
          <a:p>
            <a:pPr lvl="1" algn="r" rtl="1"/>
            <a:r>
              <a:rPr lang="ar-EG" altLang="ar-SA" b="1" dirty="0">
                <a:effectLst>
                  <a:outerShdw blurRad="38100" dist="38100" dir="2700000" algn="tl">
                    <a:srgbClr val="000000">
                      <a:alpha val="43137"/>
                    </a:srgbClr>
                  </a:outerShdw>
                </a:effectLst>
                <a:latin typeface="Times New Roman" panose="02020603050405020304" pitchFamily="18" charset="0"/>
              </a:rPr>
              <a:t>الذكاء</a:t>
            </a:r>
          </a:p>
          <a:p>
            <a:pPr lvl="1" algn="r" rtl="1"/>
            <a:r>
              <a:rPr lang="ar-EG" altLang="ar-SA" b="1" dirty="0">
                <a:effectLst>
                  <a:outerShdw blurRad="38100" dist="38100" dir="2700000" algn="tl">
                    <a:srgbClr val="000000">
                      <a:alpha val="43137"/>
                    </a:srgbClr>
                  </a:outerShdw>
                </a:effectLst>
                <a:latin typeface="Times New Roman" panose="02020603050405020304" pitchFamily="18" charset="0"/>
              </a:rPr>
              <a:t>التصميم</a:t>
            </a:r>
          </a:p>
          <a:p>
            <a:pPr lvl="1" algn="r" rtl="1"/>
            <a:r>
              <a:rPr lang="ar-EG" altLang="ar-SA" b="1" dirty="0">
                <a:effectLst>
                  <a:outerShdw blurRad="38100" dist="38100" dir="2700000" algn="tl">
                    <a:srgbClr val="000000">
                      <a:alpha val="43137"/>
                    </a:srgbClr>
                  </a:outerShdw>
                </a:effectLst>
                <a:latin typeface="Times New Roman" panose="02020603050405020304" pitchFamily="18" charset="0"/>
              </a:rPr>
              <a:t>الاختيار</a:t>
            </a:r>
          </a:p>
          <a:p>
            <a:pPr lvl="1" algn="r" rtl="1"/>
            <a:r>
              <a:rPr lang="ar-EG" altLang="ar-SA" b="1" dirty="0">
                <a:effectLst>
                  <a:outerShdw blurRad="38100" dist="38100" dir="2700000" algn="tl">
                    <a:srgbClr val="000000">
                      <a:alpha val="43137"/>
                    </a:srgbClr>
                  </a:outerShdw>
                </a:effectLst>
                <a:latin typeface="Times New Roman" panose="02020603050405020304" pitchFamily="18" charset="0"/>
              </a:rPr>
              <a:t>التنفيذ</a:t>
            </a:r>
          </a:p>
          <a:p>
            <a:pPr algn="ctr" rtl="1">
              <a:buFont typeface="Monotype Sorts" pitchFamily="2" charset="2"/>
              <a:buNone/>
            </a:pPr>
            <a:r>
              <a:rPr lang="ar-EG" altLang="ar-SA" b="1" dirty="0">
                <a:solidFill>
                  <a:srgbClr val="C00000"/>
                </a:solidFill>
                <a:effectLst>
                  <a:outerShdw blurRad="38100" dist="38100" dir="2700000" algn="tl">
                    <a:srgbClr val="000000">
                      <a:alpha val="43137"/>
                    </a:srgbClr>
                  </a:outerShdw>
                </a:effectLst>
                <a:latin typeface="Times New Roman" panose="02020603050405020304" pitchFamily="18" charset="0"/>
              </a:rPr>
              <a:t>اتخاذ القرار وحل المشكلات متشابهان</a:t>
            </a:r>
            <a:endParaRPr lang="en-US" altLang="ar-SA" sz="3600" b="1" u="sng" dirty="0">
              <a:latin typeface="Times New Roman" panose="02020603050405020304" pitchFamily="18" charset="0"/>
            </a:endParaRPr>
          </a:p>
        </p:txBody>
      </p:sp>
    </p:spTree>
    <p:extLst>
      <p:ext uri="{BB962C8B-B14F-4D97-AF65-F5344CB8AC3E}">
        <p14:creationId xmlns:p14="http://schemas.microsoft.com/office/powerpoint/2010/main" val="717340066"/>
      </p:ext>
    </p:extLst>
  </p:cSld>
  <p:clrMapOvr>
    <a:masterClrMapping/>
  </p:clrMapOvr>
  <mc:AlternateContent xmlns:mc="http://schemas.openxmlformats.org/markup-compatibility/2006" xmlns:p14="http://schemas.microsoft.com/office/powerpoint/2010/main">
    <mc:Choice Requires="p14">
      <p:transition p14:dur="10" advTm="126260"/>
    </mc:Choice>
    <mc:Fallback xmlns="">
      <p:transition advTm="12626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212707" y="944272"/>
            <a:ext cx="8480153" cy="646331"/>
          </a:xfrm>
          <a:prstGeom prst="rect">
            <a:avLst/>
          </a:prstGeom>
          <a:noFill/>
        </p:spPr>
        <p:txBody>
          <a:bodyPr wrap="square">
            <a:spAutoFit/>
          </a:bodyPr>
          <a:lstStyle/>
          <a:p>
            <a:pPr algn="ctr">
              <a:buFont typeface="Monotype Sorts" pitchFamily="2" charset="2"/>
              <a:buNone/>
            </a:pPr>
            <a:r>
              <a:rPr lang="ar-EG" altLang="ar-SA" sz="3600" b="1" dirty="0">
                <a:solidFill>
                  <a:srgbClr val="C00000"/>
                </a:solidFill>
                <a:effectLst>
                  <a:outerShdw blurRad="38100" dist="38100" dir="2700000" algn="tl">
                    <a:srgbClr val="000000">
                      <a:alpha val="43137"/>
                    </a:srgbClr>
                  </a:outerShdw>
                </a:effectLst>
                <a:latin typeface="Times New Roman" panose="02020603050405020304" pitchFamily="18" charset="0"/>
              </a:rPr>
              <a:t>مراحل اتخاذ القرار</a:t>
            </a:r>
            <a:endParaRPr lang="en-US" altLang="ar-SA" sz="6000" b="1" dirty="0">
              <a:solidFill>
                <a:srgbClr val="C00000"/>
              </a:solidFill>
              <a:effectLst>
                <a:outerShdw blurRad="38100" dist="38100" dir="2700000" algn="tl">
                  <a:srgbClr val="000000">
                    <a:alpha val="43137"/>
                  </a:srgbClr>
                </a:outerShdw>
              </a:effectLst>
              <a:latin typeface="Times New Roman" panose="02020603050405020304" pitchFamily="18" charset="0"/>
            </a:endParaRPr>
          </a:p>
        </p:txBody>
      </p:sp>
      <p:sp>
        <p:nvSpPr>
          <p:cNvPr id="2" name="Content Placeholder 2">
            <a:extLst>
              <a:ext uri="{FF2B5EF4-FFF2-40B4-BE49-F238E27FC236}">
                <a16:creationId xmlns:a16="http://schemas.microsoft.com/office/drawing/2014/main" id="{3988753E-DDEE-3172-D35E-6BA518AB8B97}"/>
              </a:ext>
            </a:extLst>
          </p:cNvPr>
          <p:cNvSpPr txBox="1">
            <a:spLocks/>
          </p:cNvSpPr>
          <p:nvPr/>
        </p:nvSpPr>
        <p:spPr>
          <a:xfrm>
            <a:off x="793531" y="1859906"/>
            <a:ext cx="10505090" cy="4594303"/>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r" rtl="1">
              <a:lnSpc>
                <a:spcPct val="110000"/>
              </a:lnSpc>
              <a:buClr>
                <a:srgbClr val="FF0000"/>
              </a:buClr>
              <a:buFont typeface="Wingdings" panose="05000000000000000000" pitchFamily="2" charset="2"/>
              <a:buChar char="Ø"/>
            </a:pPr>
            <a:r>
              <a:rPr lang="ar-EG" sz="2800" b="1" dirty="0">
                <a:latin typeface="Times New Roman" pitchFamily="18" charset="0"/>
              </a:rPr>
              <a:t>نشاط استخباراتي ( الذكاء ) - جمع المعلومات المتعلقة بالحاجة إلى اتخاذ قرار</a:t>
            </a:r>
          </a:p>
          <a:p>
            <a:pPr lvl="1" algn="r" rtl="1">
              <a:lnSpc>
                <a:spcPct val="110000"/>
              </a:lnSpc>
              <a:buClr>
                <a:srgbClr val="FF0000"/>
              </a:buClr>
              <a:buFont typeface="Wingdings" panose="05000000000000000000" pitchFamily="2" charset="2"/>
              <a:buChar char="Ø"/>
            </a:pPr>
            <a:r>
              <a:rPr lang="ar-EG" sz="2800" b="1" dirty="0">
                <a:latin typeface="Times New Roman" pitchFamily="18" charset="0"/>
              </a:rPr>
              <a:t>نشاط التصميم - يتم تصور البدائل وتطويرها وتحليلها</a:t>
            </a:r>
          </a:p>
          <a:p>
            <a:pPr lvl="1" algn="r" rtl="1">
              <a:lnSpc>
                <a:spcPct val="110000"/>
              </a:lnSpc>
              <a:buClr>
                <a:srgbClr val="FF0000"/>
              </a:buClr>
              <a:buFont typeface="Wingdings" panose="05000000000000000000" pitchFamily="2" charset="2"/>
              <a:buChar char="Ø"/>
            </a:pPr>
            <a:r>
              <a:rPr lang="ar-EG" sz="2800" b="1" dirty="0">
                <a:latin typeface="Times New Roman" pitchFamily="18" charset="0"/>
              </a:rPr>
              <a:t>نشاط الاختيار - اختيار مسار العمل</a:t>
            </a:r>
          </a:p>
          <a:p>
            <a:pPr lvl="1" algn="r" rtl="1">
              <a:lnSpc>
                <a:spcPct val="110000"/>
              </a:lnSpc>
              <a:buClr>
                <a:srgbClr val="FF0000"/>
              </a:buClr>
              <a:buFont typeface="Wingdings" panose="05000000000000000000" pitchFamily="2" charset="2"/>
              <a:buChar char="Ø"/>
            </a:pPr>
            <a:r>
              <a:rPr lang="ar-EG" sz="2800" b="1" dirty="0">
                <a:latin typeface="Times New Roman" pitchFamily="18" charset="0"/>
              </a:rPr>
              <a:t>التنفيذ - تنفيذ أفضل إجراء</a:t>
            </a:r>
            <a:endParaRPr lang="en-US" sz="2800" b="1" dirty="0">
              <a:latin typeface="Times New Roman" pitchFamily="18" charset="0"/>
            </a:endParaRPr>
          </a:p>
        </p:txBody>
      </p:sp>
    </p:spTree>
    <p:extLst>
      <p:ext uri="{BB962C8B-B14F-4D97-AF65-F5344CB8AC3E}">
        <p14:creationId xmlns:p14="http://schemas.microsoft.com/office/powerpoint/2010/main" val="2141846911"/>
      </p:ext>
    </p:extLst>
  </p:cSld>
  <p:clrMapOvr>
    <a:masterClrMapping/>
  </p:clrMapOvr>
  <mc:AlternateContent xmlns:mc="http://schemas.openxmlformats.org/markup-compatibility/2006" xmlns:p14="http://schemas.microsoft.com/office/powerpoint/2010/main">
    <mc:Choice Requires="p14">
      <p:transition p14:dur="10" advTm="93587"/>
    </mc:Choice>
    <mc:Fallback xmlns="">
      <p:transition advTm="9358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5779" y="1002922"/>
            <a:ext cx="1404457" cy="10763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212707" y="944272"/>
            <a:ext cx="8480153" cy="646331"/>
          </a:xfrm>
          <a:prstGeom prst="rect">
            <a:avLst/>
          </a:prstGeom>
          <a:noFill/>
        </p:spPr>
        <p:txBody>
          <a:bodyPr wrap="square">
            <a:spAutoFit/>
          </a:bodyPr>
          <a:lstStyle/>
          <a:p>
            <a:pPr algn="ctr">
              <a:buFont typeface="Monotype Sorts" pitchFamily="2" charset="2"/>
              <a:buNone/>
            </a:pPr>
            <a:r>
              <a:rPr lang="ar-EG" altLang="ar-SA" sz="3600" b="1" dirty="0">
                <a:solidFill>
                  <a:srgbClr val="C00000"/>
                </a:solidFill>
                <a:effectLst>
                  <a:outerShdw blurRad="38100" dist="38100" dir="2700000" algn="tl">
                    <a:srgbClr val="000000">
                      <a:alpha val="43137"/>
                    </a:srgbClr>
                  </a:outerShdw>
                </a:effectLst>
                <a:latin typeface="Times New Roman" panose="02020603050405020304" pitchFamily="18" charset="0"/>
              </a:rPr>
              <a:t>مراحل اتخاذ القرار</a:t>
            </a:r>
            <a:endParaRPr lang="en-US" altLang="ar-SA" sz="6000" b="1" dirty="0">
              <a:solidFill>
                <a:srgbClr val="C00000"/>
              </a:solidFill>
              <a:effectLst>
                <a:outerShdw blurRad="38100" dist="38100" dir="2700000" algn="tl">
                  <a:srgbClr val="000000">
                    <a:alpha val="43137"/>
                  </a:srgbClr>
                </a:outerShdw>
              </a:effectLst>
              <a:latin typeface="Times New Roman" panose="02020603050405020304" pitchFamily="18" charset="0"/>
            </a:endParaRPr>
          </a:p>
        </p:txBody>
      </p:sp>
      <p:sp>
        <p:nvSpPr>
          <p:cNvPr id="2" name="Content Placeholder 2">
            <a:extLst>
              <a:ext uri="{FF2B5EF4-FFF2-40B4-BE49-F238E27FC236}">
                <a16:creationId xmlns:a16="http://schemas.microsoft.com/office/drawing/2014/main" id="{3988753E-DDEE-3172-D35E-6BA518AB8B97}"/>
              </a:ext>
            </a:extLst>
          </p:cNvPr>
          <p:cNvSpPr txBox="1">
            <a:spLocks/>
          </p:cNvSpPr>
          <p:nvPr/>
        </p:nvSpPr>
        <p:spPr>
          <a:xfrm>
            <a:off x="281355" y="1897564"/>
            <a:ext cx="10505090" cy="4262622"/>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buClr>
                <a:srgbClr val="FF0000"/>
              </a:buClr>
              <a:buSzPct val="70000"/>
              <a:buFont typeface="Wingdings" panose="05000000000000000000" pitchFamily="2" charset="2"/>
              <a:buChar char="q"/>
            </a:pPr>
            <a:r>
              <a:rPr lang="ar-EG" altLang="ar-SA" sz="2000" b="1" dirty="0">
                <a:latin typeface="Times New Roman" panose="02020603050405020304" pitchFamily="18" charset="0"/>
              </a:rPr>
              <a:t>مرحلة الذكاء</a:t>
            </a:r>
          </a:p>
          <a:p>
            <a:pPr lvl="1" algn="r" rtl="1">
              <a:buClr>
                <a:srgbClr val="FF0000"/>
              </a:buClr>
              <a:buSzPct val="70000"/>
              <a:buFont typeface="Wingdings" panose="05000000000000000000" pitchFamily="2" charset="2"/>
              <a:buChar char="q"/>
            </a:pPr>
            <a:r>
              <a:rPr lang="ar-EG" altLang="ar-SA" sz="1600" b="1" dirty="0">
                <a:solidFill>
                  <a:srgbClr val="C00000"/>
                </a:solidFill>
                <a:latin typeface="Times New Roman" panose="02020603050405020304" pitchFamily="18" charset="0"/>
              </a:rPr>
              <a:t>فحص الواقع</a:t>
            </a:r>
          </a:p>
          <a:p>
            <a:pPr lvl="1" algn="r" rtl="1">
              <a:buClr>
                <a:srgbClr val="FF0000"/>
              </a:buClr>
              <a:buSzPct val="70000"/>
              <a:buFont typeface="Wingdings" panose="05000000000000000000" pitchFamily="2" charset="2"/>
              <a:buChar char="q"/>
            </a:pPr>
            <a:r>
              <a:rPr lang="ar-EG" altLang="ar-SA" sz="1600" b="1" dirty="0">
                <a:solidFill>
                  <a:srgbClr val="C00000"/>
                </a:solidFill>
                <a:latin typeface="Times New Roman" panose="02020603050405020304" pitchFamily="18" charset="0"/>
              </a:rPr>
              <a:t>تحديد المشكلة وتعريفها</a:t>
            </a:r>
          </a:p>
          <a:p>
            <a:pPr algn="r" rtl="1">
              <a:buClr>
                <a:srgbClr val="FF0000"/>
              </a:buClr>
              <a:buSzPct val="70000"/>
              <a:buFont typeface="Wingdings" panose="05000000000000000000" pitchFamily="2" charset="2"/>
              <a:buChar char="q"/>
            </a:pPr>
            <a:r>
              <a:rPr lang="ar-EG" altLang="ar-SA" sz="2000" b="1" dirty="0">
                <a:latin typeface="Times New Roman" panose="02020603050405020304" pitchFamily="18" charset="0"/>
              </a:rPr>
              <a:t>مرحلة التصميم</a:t>
            </a:r>
          </a:p>
          <a:p>
            <a:pPr lvl="1" algn="r" rtl="1">
              <a:buClr>
                <a:srgbClr val="FF0000"/>
              </a:buClr>
              <a:buSzPct val="70000"/>
              <a:buFont typeface="Wingdings" panose="05000000000000000000" pitchFamily="2" charset="2"/>
              <a:buChar char="q"/>
            </a:pPr>
            <a:r>
              <a:rPr lang="ar-EG" altLang="ar-SA" sz="1600" b="1" dirty="0">
                <a:solidFill>
                  <a:srgbClr val="C00000"/>
                </a:solidFill>
                <a:latin typeface="Times New Roman" panose="02020603050405020304" pitchFamily="18" charset="0"/>
              </a:rPr>
              <a:t>إنشاء النموذج التمثيلي</a:t>
            </a:r>
          </a:p>
          <a:p>
            <a:pPr lvl="1" algn="r" rtl="1">
              <a:buClr>
                <a:srgbClr val="FF0000"/>
              </a:buClr>
              <a:buSzPct val="70000"/>
              <a:buFont typeface="Wingdings" panose="05000000000000000000" pitchFamily="2" charset="2"/>
              <a:buChar char="q"/>
            </a:pPr>
            <a:r>
              <a:rPr lang="ar-EG" altLang="ar-SA" sz="1600" b="1" dirty="0">
                <a:solidFill>
                  <a:srgbClr val="C00000"/>
                </a:solidFill>
                <a:latin typeface="Times New Roman" panose="02020603050405020304" pitchFamily="18" charset="0"/>
              </a:rPr>
              <a:t>التحقق من صحة النموذج ووضع معايير التقييم</a:t>
            </a:r>
          </a:p>
          <a:p>
            <a:pPr algn="r" rtl="1">
              <a:buClr>
                <a:srgbClr val="FF0000"/>
              </a:buClr>
              <a:buSzPct val="70000"/>
              <a:buFont typeface="Wingdings" panose="05000000000000000000" pitchFamily="2" charset="2"/>
              <a:buChar char="q"/>
            </a:pPr>
            <a:r>
              <a:rPr lang="ar-EG" altLang="ar-SA" sz="2000" b="1" dirty="0">
                <a:latin typeface="Times New Roman" panose="02020603050405020304" pitchFamily="18" charset="0"/>
              </a:rPr>
              <a:t>مرحلة الاختيار</a:t>
            </a:r>
          </a:p>
          <a:p>
            <a:pPr lvl="1" algn="r" rtl="1">
              <a:buClr>
                <a:srgbClr val="FF0000"/>
              </a:buClr>
              <a:buSzPct val="70000"/>
              <a:buFont typeface="Wingdings" panose="05000000000000000000" pitchFamily="2" charset="2"/>
              <a:buChar char="q"/>
            </a:pPr>
            <a:r>
              <a:rPr lang="ar-EG" altLang="ar-SA" sz="1600" b="1" dirty="0">
                <a:solidFill>
                  <a:srgbClr val="C00000"/>
                </a:solidFill>
                <a:latin typeface="Times New Roman" panose="02020603050405020304" pitchFamily="18" charset="0"/>
              </a:rPr>
              <a:t>تتضمن حلاً مقترحًا للنموذج</a:t>
            </a:r>
          </a:p>
          <a:p>
            <a:pPr lvl="1" algn="r" rtl="1">
              <a:buClr>
                <a:srgbClr val="FF0000"/>
              </a:buClr>
              <a:buSzPct val="70000"/>
              <a:buFont typeface="Wingdings" panose="05000000000000000000" pitchFamily="2" charset="2"/>
              <a:buChar char="q"/>
            </a:pPr>
            <a:r>
              <a:rPr lang="ar-EG" altLang="ar-SA" sz="1600" b="1" dirty="0">
                <a:solidFill>
                  <a:srgbClr val="C00000"/>
                </a:solidFill>
                <a:latin typeface="Times New Roman" panose="02020603050405020304" pitchFamily="18" charset="0"/>
              </a:rPr>
              <a:t>إذا كان ذلك معقولاً، انتقل إلى</a:t>
            </a:r>
          </a:p>
          <a:p>
            <a:pPr algn="r" rtl="1">
              <a:buClr>
                <a:srgbClr val="FF0000"/>
              </a:buClr>
              <a:buSzPct val="70000"/>
              <a:buFont typeface="Wingdings" panose="05000000000000000000" pitchFamily="2" charset="2"/>
              <a:buChar char="q"/>
            </a:pPr>
            <a:r>
              <a:rPr lang="ar-EG" altLang="ar-SA" sz="2000" b="1" dirty="0">
                <a:latin typeface="Times New Roman" panose="02020603050405020304" pitchFamily="18" charset="0"/>
              </a:rPr>
              <a:t>مرحلة التنفيذ</a:t>
            </a:r>
          </a:p>
          <a:p>
            <a:pPr lvl="1" algn="r" rtl="1">
              <a:buClr>
                <a:srgbClr val="FF0000"/>
              </a:buClr>
              <a:buSzPct val="70000"/>
              <a:buFont typeface="Wingdings" panose="05000000000000000000" pitchFamily="2" charset="2"/>
              <a:buChar char="q"/>
            </a:pPr>
            <a:r>
              <a:rPr lang="ar-EG" altLang="ar-SA" sz="1600" b="1" dirty="0">
                <a:solidFill>
                  <a:srgbClr val="C00000"/>
                </a:solidFill>
                <a:latin typeface="Times New Roman" panose="02020603050405020304" pitchFamily="18" charset="0"/>
              </a:rPr>
              <a:t>حل المشكلة الأصلية</a:t>
            </a:r>
          </a:p>
          <a:p>
            <a:pPr lvl="1" algn="r" rtl="1">
              <a:buClr>
                <a:srgbClr val="FF0000"/>
              </a:buClr>
              <a:buSzPct val="70000"/>
              <a:buFont typeface="Wingdings" panose="05000000000000000000" pitchFamily="2" charset="2"/>
              <a:buChar char="q"/>
            </a:pPr>
            <a:r>
              <a:rPr lang="ar-EG" altLang="ar-SA" sz="1600" b="1" dirty="0">
                <a:solidFill>
                  <a:srgbClr val="C00000"/>
                </a:solidFill>
                <a:latin typeface="Times New Roman" panose="02020603050405020304" pitchFamily="18" charset="0"/>
              </a:rPr>
              <a:t>الفشل: العودة إلى عملية النمذجة</a:t>
            </a:r>
            <a:endParaRPr lang="en-US" b="1" dirty="0">
              <a:solidFill>
                <a:srgbClr val="C00000"/>
              </a:solidFill>
              <a:latin typeface="Times New Roman" pitchFamily="18" charset="0"/>
            </a:endParaRPr>
          </a:p>
        </p:txBody>
      </p:sp>
    </p:spTree>
    <p:extLst>
      <p:ext uri="{BB962C8B-B14F-4D97-AF65-F5344CB8AC3E}">
        <p14:creationId xmlns:p14="http://schemas.microsoft.com/office/powerpoint/2010/main" val="3344905263"/>
      </p:ext>
    </p:extLst>
  </p:cSld>
  <p:clrMapOvr>
    <a:masterClrMapping/>
  </p:clrMapOvr>
  <mc:AlternateContent xmlns:mc="http://schemas.openxmlformats.org/markup-compatibility/2006" xmlns:p14="http://schemas.microsoft.com/office/powerpoint/2010/main">
    <mc:Choice Requires="p14">
      <p:transition p14:dur="10" advTm="129798"/>
    </mc:Choice>
    <mc:Fallback xmlns="">
      <p:transition advTm="12979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652975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642" y="110212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212707" y="944272"/>
            <a:ext cx="8480153" cy="646331"/>
          </a:xfrm>
          <a:prstGeom prst="rect">
            <a:avLst/>
          </a:prstGeom>
          <a:noFill/>
        </p:spPr>
        <p:txBody>
          <a:bodyPr wrap="square">
            <a:spAutoFit/>
          </a:bodyPr>
          <a:lstStyle/>
          <a:p>
            <a:pPr algn="ctr"/>
            <a:r>
              <a:rPr lang="ar-EG" altLang="ar-SA" sz="3600" b="1" dirty="0">
                <a:solidFill>
                  <a:srgbClr val="C00000"/>
                </a:solidFill>
              </a:rPr>
              <a:t>اتخاذ القرار مقابل حل المشكلات</a:t>
            </a:r>
            <a:endParaRPr lang="en-US" altLang="ar-SA" sz="3600" b="1" dirty="0">
              <a:solidFill>
                <a:srgbClr val="C00000"/>
              </a:solidFill>
            </a:endParaRPr>
          </a:p>
        </p:txBody>
      </p:sp>
      <p:sp>
        <p:nvSpPr>
          <p:cNvPr id="2" name="Content Placeholder 2">
            <a:extLst>
              <a:ext uri="{FF2B5EF4-FFF2-40B4-BE49-F238E27FC236}">
                <a16:creationId xmlns:a16="http://schemas.microsoft.com/office/drawing/2014/main" id="{3988753E-DDEE-3172-D35E-6BA518AB8B97}"/>
              </a:ext>
            </a:extLst>
          </p:cNvPr>
          <p:cNvSpPr txBox="1">
            <a:spLocks/>
          </p:cNvSpPr>
          <p:nvPr/>
        </p:nvSpPr>
        <p:spPr>
          <a:xfrm>
            <a:off x="677917" y="2074652"/>
            <a:ext cx="6153807" cy="4114801"/>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buClr>
                <a:srgbClr val="FF0000"/>
              </a:buClr>
              <a:buFont typeface="Wingdings" panose="05000000000000000000" pitchFamily="2" charset="2"/>
              <a:buChar char="ü"/>
            </a:pPr>
            <a:r>
              <a:rPr lang="ar-EG" b="1" dirty="0"/>
              <a:t>القرارات المبرمجة – القرارات التي يتم اتخاذها استجابة لمواقف روتينية حدثت في الماضي.</a:t>
            </a:r>
          </a:p>
          <a:p>
            <a:pPr algn="just" rtl="1">
              <a:buClr>
                <a:srgbClr val="FF0000"/>
              </a:buClr>
              <a:buFont typeface="Wingdings" panose="05000000000000000000" pitchFamily="2" charset="2"/>
              <a:buChar char="ü"/>
            </a:pPr>
            <a:r>
              <a:rPr lang="ar-EG" b="1" dirty="0"/>
              <a:t>القرارات غير المبرمجة – القرارات التي يتم اتخاذها استجابة لمواقف فريدة أو غير منظمة أو غير محددة بشكل جيد.</a:t>
            </a:r>
            <a:endParaRPr lang="en-US" altLang="ar-SA" b="1" u="sng" dirty="0"/>
          </a:p>
        </p:txBody>
      </p:sp>
      <p:pic>
        <p:nvPicPr>
          <p:cNvPr id="10" name="Picture 9">
            <a:extLst>
              <a:ext uri="{FF2B5EF4-FFF2-40B4-BE49-F238E27FC236}">
                <a16:creationId xmlns:a16="http://schemas.microsoft.com/office/drawing/2014/main" id="{16A2DBD5-78C9-1B05-5878-5048C5F37497}"/>
              </a:ext>
            </a:extLst>
          </p:cNvPr>
          <p:cNvPicPr>
            <a:picLocks noChangeAspect="1"/>
          </p:cNvPicPr>
          <p:nvPr/>
        </p:nvPicPr>
        <p:blipFill>
          <a:blip r:embed="rId3"/>
          <a:srcRect l="25377" t="28747" r="26705" b="11253"/>
          <a:stretch/>
        </p:blipFill>
        <p:spPr>
          <a:xfrm>
            <a:off x="7427621" y="1889388"/>
            <a:ext cx="4502335" cy="3758345"/>
          </a:xfrm>
          <a:prstGeom prst="rect">
            <a:avLst/>
          </a:prstGeom>
        </p:spPr>
      </p:pic>
    </p:spTree>
    <p:extLst>
      <p:ext uri="{BB962C8B-B14F-4D97-AF65-F5344CB8AC3E}">
        <p14:creationId xmlns:p14="http://schemas.microsoft.com/office/powerpoint/2010/main" val="538355785"/>
      </p:ext>
    </p:extLst>
  </p:cSld>
  <p:clrMapOvr>
    <a:masterClrMapping/>
  </p:clrMapOvr>
  <mc:AlternateContent xmlns:mc="http://schemas.openxmlformats.org/markup-compatibility/2006" xmlns:p14="http://schemas.microsoft.com/office/powerpoint/2010/main">
    <mc:Choice Requires="p14">
      <p:transition p14:dur="10" advTm="68214"/>
    </mc:Choice>
    <mc:Fallback xmlns="">
      <p:transition advTm="6821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260207" y="814687"/>
            <a:ext cx="8480153" cy="646331"/>
          </a:xfrm>
          <a:prstGeom prst="rect">
            <a:avLst/>
          </a:prstGeom>
          <a:noFill/>
        </p:spPr>
        <p:txBody>
          <a:bodyPr wrap="square">
            <a:spAutoFit/>
          </a:bodyPr>
          <a:lstStyle/>
          <a:p>
            <a:pPr algn="ctr"/>
            <a:r>
              <a:rPr lang="ar-EG" altLang="ar-SA" sz="3600" b="1" dirty="0">
                <a:solidFill>
                  <a:srgbClr val="C00000"/>
                </a:solidFill>
              </a:rPr>
              <a:t>اتخاذ القرار مقابل حل المشكلات</a:t>
            </a:r>
            <a:endParaRPr lang="en-US" altLang="ar-SA" sz="3600" b="1" dirty="0">
              <a:solidFill>
                <a:srgbClr val="C00000"/>
              </a:solidFill>
            </a:endParaRPr>
          </a:p>
        </p:txBody>
      </p:sp>
      <p:sp>
        <p:nvSpPr>
          <p:cNvPr id="8" name="Text Placeholder 2">
            <a:extLst>
              <a:ext uri="{FF2B5EF4-FFF2-40B4-BE49-F238E27FC236}">
                <a16:creationId xmlns:a16="http://schemas.microsoft.com/office/drawing/2014/main" id="{AAD450E9-3046-8E0F-AF4C-6CB51799DBB2}"/>
              </a:ext>
            </a:extLst>
          </p:cNvPr>
          <p:cNvSpPr txBox="1">
            <a:spLocks/>
          </p:cNvSpPr>
          <p:nvPr/>
        </p:nvSpPr>
        <p:spPr>
          <a:xfrm>
            <a:off x="797747" y="1814978"/>
            <a:ext cx="5157787" cy="823912"/>
          </a:xfrm>
          <a:prstGeom prst="rect">
            <a:avLst/>
          </a:prstGeom>
          <a:solidFill>
            <a:schemeClr val="tx2">
              <a:lumMod val="20000"/>
              <a:lumOff val="80000"/>
            </a:schemeClr>
          </a:solidFill>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ar-EG" b="1" dirty="0"/>
              <a:t>القرارات الغير مبرمجة</a:t>
            </a:r>
            <a:endParaRPr lang="ar-SA" b="1" dirty="0"/>
          </a:p>
        </p:txBody>
      </p:sp>
      <p:sp>
        <p:nvSpPr>
          <p:cNvPr id="10" name="Content Placeholder 3">
            <a:extLst>
              <a:ext uri="{FF2B5EF4-FFF2-40B4-BE49-F238E27FC236}">
                <a16:creationId xmlns:a16="http://schemas.microsoft.com/office/drawing/2014/main" id="{78837C6E-4642-EC6D-6CEB-E1C4792A2D4D}"/>
              </a:ext>
            </a:extLst>
          </p:cNvPr>
          <p:cNvSpPr txBox="1">
            <a:spLocks/>
          </p:cNvSpPr>
          <p:nvPr/>
        </p:nvSpPr>
        <p:spPr>
          <a:xfrm>
            <a:off x="797748" y="2888165"/>
            <a:ext cx="5157787" cy="3301497"/>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buClr>
                <a:srgbClr val="FF0000"/>
              </a:buClr>
              <a:buFont typeface="Wingdings" panose="05000000000000000000" pitchFamily="2" charset="2"/>
              <a:buChar char="Ø"/>
            </a:pPr>
            <a:r>
              <a:rPr lang="ar-EG" b="1" dirty="0"/>
              <a:t>البدائل ليست مألوفة لصناع القرار</a:t>
            </a:r>
          </a:p>
          <a:p>
            <a:pPr algn="r" rtl="1">
              <a:buClr>
                <a:srgbClr val="FF0000"/>
              </a:buClr>
              <a:buFont typeface="Wingdings" panose="05000000000000000000" pitchFamily="2" charset="2"/>
              <a:buChar char="Ø"/>
            </a:pPr>
            <a:r>
              <a:rPr lang="ar-EG" b="1" dirty="0"/>
              <a:t>الاستجابات تتطلب الإبداع</a:t>
            </a:r>
            <a:endParaRPr lang="ar-SA" dirty="0"/>
          </a:p>
        </p:txBody>
      </p:sp>
      <p:sp>
        <p:nvSpPr>
          <p:cNvPr id="12" name="Text Placeholder 4">
            <a:extLst>
              <a:ext uri="{FF2B5EF4-FFF2-40B4-BE49-F238E27FC236}">
                <a16:creationId xmlns:a16="http://schemas.microsoft.com/office/drawing/2014/main" id="{92EF001F-A30E-2382-99AB-C8311807E070}"/>
              </a:ext>
            </a:extLst>
          </p:cNvPr>
          <p:cNvSpPr txBox="1">
            <a:spLocks/>
          </p:cNvSpPr>
          <p:nvPr/>
        </p:nvSpPr>
        <p:spPr>
          <a:xfrm>
            <a:off x="6055548" y="1823458"/>
            <a:ext cx="5183188" cy="823912"/>
          </a:xfrm>
          <a:prstGeom prst="rect">
            <a:avLst/>
          </a:prstGeom>
          <a:solidFill>
            <a:schemeClr val="tx2">
              <a:lumMod val="20000"/>
              <a:lumOff val="80000"/>
            </a:schemeClr>
          </a:solidFill>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ar-EG" b="1" dirty="0"/>
              <a:t>القرارات المبرمجة</a:t>
            </a:r>
            <a:endParaRPr lang="ar-SA" b="1" dirty="0"/>
          </a:p>
        </p:txBody>
      </p:sp>
      <p:sp>
        <p:nvSpPr>
          <p:cNvPr id="13" name="Content Placeholder 3">
            <a:extLst>
              <a:ext uri="{FF2B5EF4-FFF2-40B4-BE49-F238E27FC236}">
                <a16:creationId xmlns:a16="http://schemas.microsoft.com/office/drawing/2014/main" id="{9022689D-13DF-647B-DDB0-7F9E6C27359C}"/>
              </a:ext>
            </a:extLst>
          </p:cNvPr>
          <p:cNvSpPr txBox="1">
            <a:spLocks/>
          </p:cNvSpPr>
          <p:nvPr/>
        </p:nvSpPr>
        <p:spPr>
          <a:xfrm>
            <a:off x="6110711" y="2903933"/>
            <a:ext cx="5157787" cy="3301497"/>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buClr>
                <a:srgbClr val="FF0000"/>
              </a:buClr>
              <a:buFont typeface="Wingdings" panose="05000000000000000000" pitchFamily="2" charset="2"/>
              <a:buChar char="Ø"/>
            </a:pPr>
            <a:r>
              <a:rPr lang="ar-EG" b="1" dirty="0"/>
              <a:t>البدائل مألوفة لصناع القرار</a:t>
            </a:r>
          </a:p>
          <a:p>
            <a:pPr algn="r" rtl="1">
              <a:buClr>
                <a:srgbClr val="FF0000"/>
              </a:buClr>
              <a:buFont typeface="Wingdings" panose="05000000000000000000" pitchFamily="2" charset="2"/>
              <a:buChar char="Ø"/>
            </a:pPr>
            <a:r>
              <a:rPr lang="ar-EG" b="1" dirty="0"/>
              <a:t>الاستجابات روتينية</a:t>
            </a:r>
            <a:endParaRPr lang="en-US" b="1" dirty="0"/>
          </a:p>
          <a:p>
            <a:pPr marL="0" indent="0" algn="r" rtl="1">
              <a:buClr>
                <a:srgbClr val="FF0000"/>
              </a:buClr>
              <a:buNone/>
            </a:pPr>
            <a:endParaRPr lang="ar-SA" b="1" dirty="0"/>
          </a:p>
        </p:txBody>
      </p:sp>
    </p:spTree>
    <p:extLst>
      <p:ext uri="{BB962C8B-B14F-4D97-AF65-F5344CB8AC3E}">
        <p14:creationId xmlns:p14="http://schemas.microsoft.com/office/powerpoint/2010/main" val="140007276"/>
      </p:ext>
    </p:extLst>
  </p:cSld>
  <p:clrMapOvr>
    <a:masterClrMapping/>
  </p:clrMapOvr>
  <mc:AlternateContent xmlns:mc="http://schemas.openxmlformats.org/markup-compatibility/2006" xmlns:p14="http://schemas.microsoft.com/office/powerpoint/2010/main">
    <mc:Choice Requires="p14">
      <p:transition p14:dur="10" advTm="61474"/>
    </mc:Choice>
    <mc:Fallback xmlns="">
      <p:transition advTm="6147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60029" y="925132"/>
            <a:ext cx="8859008" cy="646331"/>
          </a:xfrm>
          <a:prstGeom prst="rect">
            <a:avLst/>
          </a:prstGeom>
          <a:noFill/>
        </p:spPr>
        <p:txBody>
          <a:bodyPr wrap="square">
            <a:spAutoFit/>
          </a:bodyPr>
          <a:lstStyle/>
          <a:p>
            <a:pPr algn="ctr"/>
            <a:r>
              <a:rPr lang="ar-EG" sz="3600" b="1" dirty="0">
                <a:solidFill>
                  <a:srgbClr val="C00000"/>
                </a:solidFill>
              </a:rPr>
              <a:t>عملية اتخاذ القرار</a:t>
            </a:r>
            <a:endParaRPr lang="en-US" sz="3600" b="1" dirty="0">
              <a:solidFill>
                <a:srgbClr val="C00000"/>
              </a:solidFill>
            </a:endParaRPr>
          </a:p>
        </p:txBody>
      </p:sp>
      <p:pic>
        <p:nvPicPr>
          <p:cNvPr id="5" name="Picture 4">
            <a:extLst>
              <a:ext uri="{FF2B5EF4-FFF2-40B4-BE49-F238E27FC236}">
                <a16:creationId xmlns:a16="http://schemas.microsoft.com/office/drawing/2014/main" id="{68290296-07F1-CBBC-14AD-4C74913528F6}"/>
              </a:ext>
            </a:extLst>
          </p:cNvPr>
          <p:cNvPicPr>
            <a:picLocks noChangeAspect="1"/>
          </p:cNvPicPr>
          <p:nvPr/>
        </p:nvPicPr>
        <p:blipFill rotWithShape="1">
          <a:blip r:embed="rId3"/>
          <a:srcRect l="17305" t="34807" r="25887" b="13490"/>
          <a:stretch/>
        </p:blipFill>
        <p:spPr>
          <a:xfrm>
            <a:off x="7472855" y="1794022"/>
            <a:ext cx="4487918" cy="3982891"/>
          </a:xfrm>
          <a:prstGeom prst="rect">
            <a:avLst/>
          </a:prstGeom>
        </p:spPr>
      </p:pic>
      <p:sp>
        <p:nvSpPr>
          <p:cNvPr id="2" name="AutoShape 2" descr="7 خطوات لاتخاذ القرارات الفعالة&#10;&#10;اتخاذ القرار هو عملية اتخاذ الخيارات من خلال تحديد القرار وجمع المعلومات وتقييم الحلول البديلة.&#10;&#10;إن استخدام عملية اتخاذ القرار خطوة بخطوة يمكن أن يساعدك في اتخاذ قرارات أكثر عمدًا وتفكيرًا من خلال تنظيم المعلومات ذات الصلة وتحديد البدائل. يزيد هذا النهج من فرص اختيار البديل الأكثر إرضاءً.&#10;&#10;إتخذ إجراء&#10;&#10;راجع قرارك&#10;&#10;وزن الأدلة&#10;&#10;اختر بين البدائل&#10;&#10;تحديد البدائل&#10;&#10;جمع المعلومات&#10;&#10;تحديد القرار">
            <a:extLst>
              <a:ext uri="{FF2B5EF4-FFF2-40B4-BE49-F238E27FC236}">
                <a16:creationId xmlns:a16="http://schemas.microsoft.com/office/drawing/2014/main" id="{9B259BA8-69A2-762A-27A2-21B11CF5914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a:extLst>
              <a:ext uri="{FF2B5EF4-FFF2-40B4-BE49-F238E27FC236}">
                <a16:creationId xmlns:a16="http://schemas.microsoft.com/office/drawing/2014/main" id="{5735CD5B-BFDB-BD3C-6D23-ECABC1EF1DF6}"/>
              </a:ext>
            </a:extLst>
          </p:cNvPr>
          <p:cNvPicPr>
            <a:picLocks noChangeAspect="1"/>
          </p:cNvPicPr>
          <p:nvPr/>
        </p:nvPicPr>
        <p:blipFill>
          <a:blip r:embed="rId4"/>
          <a:srcRect l="10767" t="25341" r="10970" b="28843"/>
          <a:stretch/>
        </p:blipFill>
        <p:spPr>
          <a:xfrm>
            <a:off x="231227" y="1857963"/>
            <a:ext cx="6747642" cy="3918949"/>
          </a:xfrm>
          <a:prstGeom prst="rect">
            <a:avLst/>
          </a:prstGeom>
        </p:spPr>
      </p:pic>
    </p:spTree>
    <p:extLst>
      <p:ext uri="{BB962C8B-B14F-4D97-AF65-F5344CB8AC3E}">
        <p14:creationId xmlns:p14="http://schemas.microsoft.com/office/powerpoint/2010/main" val="3813787480"/>
      </p:ext>
    </p:extLst>
  </p:cSld>
  <p:clrMapOvr>
    <a:masterClrMapping/>
  </p:clrMapOvr>
  <mc:AlternateContent xmlns:mc="http://schemas.openxmlformats.org/markup-compatibility/2006" xmlns:p14="http://schemas.microsoft.com/office/powerpoint/2010/main">
    <mc:Choice Requires="p14">
      <p:transition p14:dur="10" advTm="97000"/>
    </mc:Choice>
    <mc:Fallback xmlns="">
      <p:transition advTm="97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buClr>
                <a:srgbClr val="FF0000"/>
              </a:buClr>
              <a:defRPr/>
            </a:pPr>
            <a:r>
              <a:rPr lang="ar-EG" sz="2000" b="1" dirty="0">
                <a:solidFill>
                  <a:schemeClr val="tx1"/>
                </a:solidFill>
                <a:latin typeface="Times New Roman" pitchFamily="-108" charset="0"/>
              </a:rPr>
              <a:t>الخطوة 1: تحديد القرار</a:t>
            </a:r>
          </a:p>
          <a:p>
            <a:pPr algn="just" rtl="1">
              <a:buClr>
                <a:srgbClr val="FF0000"/>
              </a:buClr>
              <a:defRPr/>
            </a:pPr>
            <a:r>
              <a:rPr lang="ar-EG" sz="2000" b="1" dirty="0">
                <a:solidFill>
                  <a:schemeClr val="tx1"/>
                </a:solidFill>
                <a:latin typeface="Times New Roman" pitchFamily="-108" charset="0"/>
              </a:rPr>
              <a:t>أنت تدرك أنك بحاجة إلى اتخاذ قرار. حاول أن تحدد بوضوح طبيعة القرار الذي يجب عليك اتخاذه. هذه الخطوة الأولى مهمة للغاية.</a:t>
            </a:r>
          </a:p>
          <a:p>
            <a:pPr algn="just" rtl="1">
              <a:buClr>
                <a:srgbClr val="FF0000"/>
              </a:buClr>
              <a:defRPr/>
            </a:pPr>
            <a:endParaRPr lang="ar-EG" sz="2000" b="1" dirty="0">
              <a:solidFill>
                <a:schemeClr val="tx1"/>
              </a:solidFill>
              <a:latin typeface="Times New Roman" pitchFamily="-108" charset="0"/>
            </a:endParaRPr>
          </a:p>
          <a:p>
            <a:pPr algn="just" rtl="1">
              <a:buClr>
                <a:srgbClr val="FF0000"/>
              </a:buClr>
              <a:defRPr/>
            </a:pPr>
            <a:r>
              <a:rPr lang="ar-EG" sz="2000" b="1" dirty="0">
                <a:solidFill>
                  <a:schemeClr val="tx1"/>
                </a:solidFill>
                <a:latin typeface="Times New Roman" pitchFamily="-108" charset="0"/>
              </a:rPr>
              <a:t>الخطوة 2: جمع المعلومات ذات الصلة</a:t>
            </a:r>
          </a:p>
          <a:p>
            <a:pPr algn="just" rtl="1">
              <a:buClr>
                <a:srgbClr val="FF0000"/>
              </a:buClr>
              <a:defRPr/>
            </a:pPr>
            <a:r>
              <a:rPr lang="ar-EG" sz="2000" b="1" dirty="0">
                <a:solidFill>
                  <a:schemeClr val="tx1"/>
                </a:solidFill>
                <a:latin typeface="Times New Roman" pitchFamily="-108" charset="0"/>
              </a:rPr>
              <a:t>قم بجمع بعض المعلومات ذات الصلة قبل اتخاذ قرارك: ما هي المعلومات المطلوبة، وأفضل مصادر المعلومات، وكيفية الحصول عليها. تتضمن هذه الخطوة "عملاً" داخليًا وخارجيًا. بعض المعلومات داخلية: ستبحث عنها من خلال عملية تقييم ذاتي. معلومات أخرى خارجية: ستجدها على الإنترنت، وفي الكتب، ومن أشخاص آخرين، ومن مصادر أخرى.</a:t>
            </a: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75DA04B-B93A-BF01-CE2C-9FE2148F1AE3}"/>
              </a:ext>
            </a:extLst>
          </p:cNvPr>
          <p:cNvSpPr txBox="1"/>
          <p:nvPr/>
        </p:nvSpPr>
        <p:spPr>
          <a:xfrm>
            <a:off x="2060029" y="925132"/>
            <a:ext cx="8859008" cy="646331"/>
          </a:xfrm>
          <a:prstGeom prst="rect">
            <a:avLst/>
          </a:prstGeom>
          <a:noFill/>
        </p:spPr>
        <p:txBody>
          <a:bodyPr wrap="square">
            <a:spAutoFit/>
          </a:bodyPr>
          <a:lstStyle/>
          <a:p>
            <a:pPr algn="ctr"/>
            <a:r>
              <a:rPr lang="ar-EG" sz="3600" b="1" dirty="0">
                <a:solidFill>
                  <a:srgbClr val="C00000"/>
                </a:solidFill>
              </a:rPr>
              <a:t>عملية اتخاذ القرار</a:t>
            </a:r>
            <a:endParaRPr lang="en-US" sz="3600" b="1" dirty="0">
              <a:solidFill>
                <a:srgbClr val="C00000"/>
              </a:solidFill>
            </a:endParaRPr>
          </a:p>
        </p:txBody>
      </p:sp>
    </p:spTree>
    <p:extLst>
      <p:ext uri="{BB962C8B-B14F-4D97-AF65-F5344CB8AC3E}">
        <p14:creationId xmlns:p14="http://schemas.microsoft.com/office/powerpoint/2010/main" val="2812899648"/>
      </p:ext>
    </p:extLst>
  </p:cSld>
  <p:clrMapOvr>
    <a:masterClrMapping/>
  </p:clrMapOvr>
  <mc:AlternateContent xmlns:mc="http://schemas.openxmlformats.org/markup-compatibility/2006" xmlns:p14="http://schemas.microsoft.com/office/powerpoint/2010/main">
    <mc:Choice Requires="p14">
      <p:transition p14:dur="10" advTm="82590"/>
    </mc:Choice>
    <mc:Fallback xmlns="">
      <p:transition advTm="8259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buClr>
                <a:srgbClr val="FF0000"/>
              </a:buClr>
              <a:defRPr/>
            </a:pPr>
            <a:r>
              <a:rPr lang="ar-EG" sz="2000" b="1" dirty="0">
                <a:solidFill>
                  <a:schemeClr val="tx1"/>
                </a:solidFill>
                <a:latin typeface="Times New Roman" pitchFamily="-108" charset="0"/>
              </a:rPr>
              <a:t>الخطوة 3: تحديد البدائل</a:t>
            </a:r>
          </a:p>
          <a:p>
            <a:pPr algn="just" rtl="1">
              <a:buClr>
                <a:srgbClr val="FF0000"/>
              </a:buClr>
              <a:defRPr/>
            </a:pPr>
            <a:r>
              <a:rPr lang="ar-EG" sz="2000" b="1" dirty="0">
                <a:solidFill>
                  <a:schemeClr val="tx1"/>
                </a:solidFill>
                <a:latin typeface="Times New Roman" pitchFamily="-108" charset="0"/>
              </a:rPr>
              <a:t>مع جمع المعلومات، من المحتمل أن تحدد عدة مسارات عمل محتملة أو بدائل. يمكنك أيضًا استخدام خيالك والمعلومات الإضافية لبناء بدائل جديدة. في هذه الخطوة، ستسرد جميع البدائل الممكنة والمرغوبة.</a:t>
            </a:r>
          </a:p>
          <a:p>
            <a:pPr algn="just" rtl="1">
              <a:buClr>
                <a:srgbClr val="FF0000"/>
              </a:buClr>
              <a:defRPr/>
            </a:pPr>
            <a:endParaRPr lang="ar-EG" sz="2000" b="1" dirty="0">
              <a:solidFill>
                <a:schemeClr val="tx1"/>
              </a:solidFill>
              <a:latin typeface="Times New Roman" pitchFamily="-108" charset="0"/>
            </a:endParaRPr>
          </a:p>
          <a:p>
            <a:pPr algn="just" rtl="1">
              <a:buClr>
                <a:srgbClr val="FF0000"/>
              </a:buClr>
              <a:defRPr/>
            </a:pPr>
            <a:r>
              <a:rPr lang="ar-EG" sz="2000" b="1" dirty="0">
                <a:solidFill>
                  <a:schemeClr val="tx1"/>
                </a:solidFill>
                <a:latin typeface="Times New Roman" pitchFamily="-108" charset="0"/>
              </a:rPr>
              <a:t>الخطوة 4: وزن الأدلة</a:t>
            </a:r>
          </a:p>
          <a:p>
            <a:pPr algn="just" rtl="1">
              <a:buClr>
                <a:srgbClr val="FF0000"/>
              </a:buClr>
              <a:defRPr/>
            </a:pPr>
            <a:r>
              <a:rPr lang="ar-EG" sz="2000" b="1" dirty="0">
                <a:solidFill>
                  <a:schemeClr val="tx1"/>
                </a:solidFill>
                <a:latin typeface="Times New Roman" pitchFamily="-108" charset="0"/>
              </a:rPr>
              <a:t>اعتمد على معلوماتك وعواطفك لتخيل كيف سيكون الأمر إذا نفذت كل من البدائل حتى النهاية. قم بتقييم ما إذا كانت الحاجة التي تم تحديدها في الخطوة 1 ستتم تلبيتها أو حلها من خلال استخدام كل بديل. مع خوضك لهذه العملية الداخلية الصعبة، ستبدأ في تفضيل بدائل معينة: تلك التي يبدو أنها تتمتع بإمكانات أعلى للوصول إلى هدفك. أخيرًا، ضع البدائل في ترتيب أولوية، بناءً على نظام القيم الخاص بك.</a:t>
            </a: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078FAFA-6313-9543-A74E-2581E6946BF3}"/>
              </a:ext>
            </a:extLst>
          </p:cNvPr>
          <p:cNvSpPr txBox="1"/>
          <p:nvPr/>
        </p:nvSpPr>
        <p:spPr>
          <a:xfrm>
            <a:off x="2060029" y="925132"/>
            <a:ext cx="8859008" cy="646331"/>
          </a:xfrm>
          <a:prstGeom prst="rect">
            <a:avLst/>
          </a:prstGeom>
          <a:noFill/>
        </p:spPr>
        <p:txBody>
          <a:bodyPr wrap="square">
            <a:spAutoFit/>
          </a:bodyPr>
          <a:lstStyle/>
          <a:p>
            <a:pPr algn="ctr"/>
            <a:r>
              <a:rPr lang="ar-EG" sz="3600" b="1" dirty="0">
                <a:solidFill>
                  <a:srgbClr val="C00000"/>
                </a:solidFill>
              </a:rPr>
              <a:t>عملية اتخاذ القرار</a:t>
            </a:r>
            <a:endParaRPr lang="en-US" sz="3600" b="1" dirty="0">
              <a:solidFill>
                <a:srgbClr val="C00000"/>
              </a:solidFill>
            </a:endParaRPr>
          </a:p>
        </p:txBody>
      </p:sp>
    </p:spTree>
    <p:extLst>
      <p:ext uri="{BB962C8B-B14F-4D97-AF65-F5344CB8AC3E}">
        <p14:creationId xmlns:p14="http://schemas.microsoft.com/office/powerpoint/2010/main" val="3601429416"/>
      </p:ext>
    </p:extLst>
  </p:cSld>
  <p:clrMapOvr>
    <a:masterClrMapping/>
  </p:clrMapOvr>
  <mc:AlternateContent xmlns:mc="http://schemas.openxmlformats.org/markup-compatibility/2006" xmlns:p14="http://schemas.microsoft.com/office/powerpoint/2010/main">
    <mc:Choice Requires="p14">
      <p:transition p14:dur="10" advTm="45342"/>
    </mc:Choice>
    <mc:Fallback xmlns="">
      <p:transition advTm="4534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buClr>
                <a:srgbClr val="FF0000"/>
              </a:buClr>
              <a:defRPr/>
            </a:pPr>
            <a:r>
              <a:rPr lang="ar-EG" sz="2000" b="1" dirty="0">
                <a:solidFill>
                  <a:schemeClr val="tx1"/>
                </a:solidFill>
                <a:latin typeface="Times New Roman" pitchFamily="-108" charset="0"/>
              </a:rPr>
              <a:t>الخطوة 5: الاختيار بين البدائل</a:t>
            </a:r>
          </a:p>
          <a:p>
            <a:pPr algn="just" rtl="1">
              <a:buClr>
                <a:srgbClr val="FF0000"/>
              </a:buClr>
              <a:defRPr/>
            </a:pPr>
            <a:r>
              <a:rPr lang="ar-EG" sz="2000" b="1" dirty="0">
                <a:solidFill>
                  <a:schemeClr val="tx1"/>
                </a:solidFill>
                <a:latin typeface="Times New Roman" pitchFamily="-108" charset="0"/>
              </a:rPr>
              <a:t>بمجرد أن تزن كل الأدلة، تصبح جاهزًا لاختيار البديل الذي يبدو الأفضل بالنسبة لك. بل قد تختار مجموعة من البدائل. ومن المرجح جدًا أن يكون اختيارك في الخطوة 5 هو نفس البديل الذي وضعته في أعلى القائمة في نهاية الخطوة 4 أو مشابهًا له.</a:t>
            </a:r>
          </a:p>
          <a:p>
            <a:pPr algn="just" rtl="1">
              <a:buClr>
                <a:srgbClr val="FF0000"/>
              </a:buClr>
              <a:defRPr/>
            </a:pPr>
            <a:endParaRPr lang="ar-EG" sz="2000" b="1" dirty="0">
              <a:solidFill>
                <a:schemeClr val="tx1"/>
              </a:solidFill>
              <a:latin typeface="Times New Roman" pitchFamily="-108" charset="0"/>
            </a:endParaRPr>
          </a:p>
          <a:p>
            <a:pPr algn="just" rtl="1">
              <a:buClr>
                <a:srgbClr val="FF0000"/>
              </a:buClr>
              <a:defRPr/>
            </a:pPr>
            <a:r>
              <a:rPr lang="ar-EG" sz="2000" b="1" dirty="0">
                <a:solidFill>
                  <a:schemeClr val="tx1"/>
                </a:solidFill>
                <a:latin typeface="Times New Roman" pitchFamily="-108" charset="0"/>
              </a:rPr>
              <a:t>الخطوة 6: اتخاذ إجراء</a:t>
            </a:r>
          </a:p>
          <a:p>
            <a:pPr algn="just" rtl="1">
              <a:buClr>
                <a:srgbClr val="FF0000"/>
              </a:buClr>
              <a:defRPr/>
            </a:pPr>
            <a:r>
              <a:rPr lang="ar-EG" sz="2000" b="1" dirty="0">
                <a:solidFill>
                  <a:schemeClr val="tx1"/>
                </a:solidFill>
                <a:latin typeface="Times New Roman" pitchFamily="-108" charset="0"/>
              </a:rPr>
              <a:t>أنت الآن جاهز لاتخاذ بعض الإجراءات الإيجابية من خلال البدء في تنفيذ البديل الذي اخترته في الخطوة 5.</a:t>
            </a: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37C82E4-F26C-67EA-6C5F-4CB80EDB0CF0}"/>
              </a:ext>
            </a:extLst>
          </p:cNvPr>
          <p:cNvSpPr txBox="1"/>
          <p:nvPr/>
        </p:nvSpPr>
        <p:spPr>
          <a:xfrm>
            <a:off x="2060029" y="925132"/>
            <a:ext cx="8859008" cy="646331"/>
          </a:xfrm>
          <a:prstGeom prst="rect">
            <a:avLst/>
          </a:prstGeom>
          <a:noFill/>
        </p:spPr>
        <p:txBody>
          <a:bodyPr wrap="square">
            <a:spAutoFit/>
          </a:bodyPr>
          <a:lstStyle/>
          <a:p>
            <a:pPr algn="ctr"/>
            <a:r>
              <a:rPr lang="ar-EG" sz="3600" b="1" dirty="0">
                <a:solidFill>
                  <a:srgbClr val="C00000"/>
                </a:solidFill>
              </a:rPr>
              <a:t>عملية اتخاذ القرار</a:t>
            </a:r>
            <a:endParaRPr lang="en-US" sz="3600" b="1" dirty="0">
              <a:solidFill>
                <a:srgbClr val="C00000"/>
              </a:solidFill>
            </a:endParaRPr>
          </a:p>
        </p:txBody>
      </p:sp>
    </p:spTree>
    <p:extLst>
      <p:ext uri="{BB962C8B-B14F-4D97-AF65-F5344CB8AC3E}">
        <p14:creationId xmlns:p14="http://schemas.microsoft.com/office/powerpoint/2010/main" val="2507930761"/>
      </p:ext>
    </p:extLst>
  </p:cSld>
  <p:clrMapOvr>
    <a:masterClrMapping/>
  </p:clrMapOvr>
  <mc:AlternateContent xmlns:mc="http://schemas.openxmlformats.org/markup-compatibility/2006" xmlns:p14="http://schemas.microsoft.com/office/powerpoint/2010/main">
    <mc:Choice Requires="p14">
      <p:transition p14:dur="10" advTm="32181"/>
    </mc:Choice>
    <mc:Fallback xmlns="">
      <p:transition advTm="3218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buClr>
                <a:srgbClr val="FF0000"/>
              </a:buClr>
              <a:defRPr/>
            </a:pPr>
            <a:r>
              <a:rPr lang="ar-EG" sz="2000" b="1" dirty="0">
                <a:solidFill>
                  <a:schemeClr val="tx1"/>
                </a:solidFill>
                <a:latin typeface="Times New Roman" pitchFamily="-108" charset="0"/>
              </a:rPr>
              <a:t>الخطوة 7: مراجعة قرارك وعواقبه</a:t>
            </a:r>
          </a:p>
          <a:p>
            <a:pPr algn="just" rtl="1">
              <a:buClr>
                <a:srgbClr val="FF0000"/>
              </a:buClr>
              <a:defRPr/>
            </a:pPr>
            <a:r>
              <a:rPr lang="ar-EG" sz="2000" b="1" dirty="0">
                <a:solidFill>
                  <a:schemeClr val="tx1"/>
                </a:solidFill>
                <a:latin typeface="Times New Roman" pitchFamily="-108" charset="0"/>
              </a:rPr>
              <a:t>في هذه الخطوة الأخيرة، ضع في اعتبارك نتائج قرارك وقيم ما إذا كان القرار قد حل الحاجة التي حددتها في الخطوة 1 أم لا. إذا لم يلب القرار الحاجة المحددة، فقد ترغب في تكرار خطوات معينة من العملية لاتخاذ قرار جديد. على سبيل المثال، قد ترغب في جمع معلومات أكثر تفصيلاً أو مختلفة إلى حد ما أو استكشاف بدائل إضافية.</a:t>
            </a: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112E5CD-FBA8-D574-B659-2ACE930EF1F0}"/>
              </a:ext>
            </a:extLst>
          </p:cNvPr>
          <p:cNvSpPr txBox="1"/>
          <p:nvPr/>
        </p:nvSpPr>
        <p:spPr>
          <a:xfrm>
            <a:off x="2060029" y="925132"/>
            <a:ext cx="8859008" cy="646331"/>
          </a:xfrm>
          <a:prstGeom prst="rect">
            <a:avLst/>
          </a:prstGeom>
          <a:noFill/>
        </p:spPr>
        <p:txBody>
          <a:bodyPr wrap="square">
            <a:spAutoFit/>
          </a:bodyPr>
          <a:lstStyle/>
          <a:p>
            <a:pPr algn="ctr"/>
            <a:r>
              <a:rPr lang="ar-EG" sz="3600" b="1" dirty="0">
                <a:solidFill>
                  <a:srgbClr val="C00000"/>
                </a:solidFill>
              </a:rPr>
              <a:t>عملية اتخاذ القرار</a:t>
            </a:r>
            <a:endParaRPr lang="en-US" sz="3600" b="1" dirty="0">
              <a:solidFill>
                <a:srgbClr val="C00000"/>
              </a:solidFill>
            </a:endParaRPr>
          </a:p>
        </p:txBody>
      </p:sp>
    </p:spTree>
    <p:extLst>
      <p:ext uri="{BB962C8B-B14F-4D97-AF65-F5344CB8AC3E}">
        <p14:creationId xmlns:p14="http://schemas.microsoft.com/office/powerpoint/2010/main" val="1692425311"/>
      </p:ext>
    </p:extLst>
  </p:cSld>
  <p:clrMapOvr>
    <a:masterClrMapping/>
  </p:clrMapOvr>
  <mc:AlternateContent xmlns:mc="http://schemas.openxmlformats.org/markup-compatibility/2006" xmlns:p14="http://schemas.microsoft.com/office/powerpoint/2010/main">
    <mc:Choice Requires="p14">
      <p:transition p14:dur="10" advTm="24445"/>
    </mc:Choice>
    <mc:Fallback xmlns="">
      <p:transition advTm="2444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60029" y="925132"/>
            <a:ext cx="8859008" cy="646331"/>
          </a:xfrm>
          <a:prstGeom prst="rect">
            <a:avLst/>
          </a:prstGeom>
          <a:noFill/>
        </p:spPr>
        <p:txBody>
          <a:bodyPr wrap="square">
            <a:spAutoFit/>
          </a:bodyPr>
          <a:lstStyle/>
          <a:p>
            <a:pPr algn="ctr"/>
            <a:r>
              <a:rPr lang="ar-EG" sz="3600" b="1" dirty="0">
                <a:solidFill>
                  <a:srgbClr val="C00000"/>
                </a:solidFill>
              </a:rPr>
              <a:t>خطوات أخرى في اتخاذ القرار</a:t>
            </a:r>
            <a:endParaRPr lang="en-US" sz="3600" b="1" dirty="0">
              <a:solidFill>
                <a:srgbClr val="C00000"/>
              </a:solidFill>
            </a:endParaRPr>
          </a:p>
        </p:txBody>
      </p:sp>
      <p:sp>
        <p:nvSpPr>
          <p:cNvPr id="7" name="TextBox 6">
            <a:extLst>
              <a:ext uri="{FF2B5EF4-FFF2-40B4-BE49-F238E27FC236}">
                <a16:creationId xmlns:a16="http://schemas.microsoft.com/office/drawing/2014/main" id="{F1C752D1-9F19-67F6-A23E-D322A62B9BF8}"/>
              </a:ext>
            </a:extLst>
          </p:cNvPr>
          <p:cNvSpPr txBox="1"/>
          <p:nvPr/>
        </p:nvSpPr>
        <p:spPr>
          <a:xfrm>
            <a:off x="595048" y="2259263"/>
            <a:ext cx="10463048" cy="3302699"/>
          </a:xfrm>
          <a:prstGeom prst="rect">
            <a:avLst/>
          </a:prstGeom>
          <a:noFill/>
        </p:spPr>
        <p:txBody>
          <a:bodyPr wrap="square">
            <a:spAutoFit/>
          </a:bodyPr>
          <a:lstStyle/>
          <a:p>
            <a:pPr algn="r" rtl="1">
              <a:lnSpc>
                <a:spcPct val="110000"/>
              </a:lnSpc>
            </a:pPr>
            <a:r>
              <a:rPr lang="ar-EG" sz="3200" b="1" u="sng" dirty="0">
                <a:solidFill>
                  <a:srgbClr val="C00000"/>
                </a:solidFill>
                <a:latin typeface="Times New Roman" pitchFamily="18" charset="0"/>
              </a:rPr>
              <a:t>الخطوات في اتخاذ القرار عند بيتر </a:t>
            </a:r>
            <a:r>
              <a:rPr lang="ar-EG" sz="3200" b="1" u="sng" dirty="0" err="1">
                <a:solidFill>
                  <a:srgbClr val="C00000"/>
                </a:solidFill>
                <a:latin typeface="Times New Roman" pitchFamily="18" charset="0"/>
              </a:rPr>
              <a:t>دراكر</a:t>
            </a:r>
            <a:r>
              <a:rPr lang="ar-EG" sz="3200" b="1" u="sng" dirty="0">
                <a:solidFill>
                  <a:srgbClr val="C00000"/>
                </a:solidFill>
                <a:latin typeface="Times New Roman" pitchFamily="18" charset="0"/>
              </a:rPr>
              <a:t>:</a:t>
            </a:r>
          </a:p>
          <a:p>
            <a:pPr marL="914400" lvl="1" indent="-457200" algn="r" rtl="1">
              <a:lnSpc>
                <a:spcPct val="110000"/>
              </a:lnSpc>
              <a:buFont typeface="Arial" panose="020B0604020202020204" pitchFamily="34" charset="0"/>
              <a:buChar char="•"/>
            </a:pPr>
            <a:r>
              <a:rPr lang="ar-EG" sz="3200" b="1" dirty="0">
                <a:latin typeface="Times New Roman" pitchFamily="18" charset="0"/>
              </a:rPr>
              <a:t>تحديد المشكلة</a:t>
            </a:r>
          </a:p>
          <a:p>
            <a:pPr marL="914400" lvl="1" indent="-457200" algn="r" rtl="1">
              <a:lnSpc>
                <a:spcPct val="110000"/>
              </a:lnSpc>
              <a:buFont typeface="Arial" panose="020B0604020202020204" pitchFamily="34" charset="0"/>
              <a:buChar char="•"/>
            </a:pPr>
            <a:r>
              <a:rPr lang="ar-EG" sz="3200" b="1" dirty="0">
                <a:latin typeface="Times New Roman" pitchFamily="18" charset="0"/>
              </a:rPr>
              <a:t>تحليل المشكلة</a:t>
            </a:r>
          </a:p>
          <a:p>
            <a:pPr marL="914400" lvl="1" indent="-457200" algn="r" rtl="1">
              <a:lnSpc>
                <a:spcPct val="110000"/>
              </a:lnSpc>
              <a:buFont typeface="Arial" panose="020B0604020202020204" pitchFamily="34" charset="0"/>
              <a:buChar char="•"/>
            </a:pPr>
            <a:r>
              <a:rPr lang="ar-EG" sz="3200" b="1" dirty="0">
                <a:latin typeface="Times New Roman" pitchFamily="18" charset="0"/>
              </a:rPr>
              <a:t>تطوير الحلول البديلة</a:t>
            </a:r>
          </a:p>
          <a:p>
            <a:pPr marL="914400" lvl="1" indent="-457200" algn="r" rtl="1">
              <a:lnSpc>
                <a:spcPct val="110000"/>
              </a:lnSpc>
              <a:buFont typeface="Arial" panose="020B0604020202020204" pitchFamily="34" charset="0"/>
              <a:buChar char="•"/>
            </a:pPr>
            <a:r>
              <a:rPr lang="ar-EG" sz="3200" b="1" dirty="0">
                <a:latin typeface="Times New Roman" pitchFamily="18" charset="0"/>
              </a:rPr>
              <a:t>تحديد الحل الأفضل</a:t>
            </a:r>
          </a:p>
          <a:p>
            <a:pPr marL="914400" lvl="1" indent="-457200" algn="r" rtl="1">
              <a:lnSpc>
                <a:spcPct val="110000"/>
              </a:lnSpc>
              <a:buFont typeface="Arial" panose="020B0604020202020204" pitchFamily="34" charset="0"/>
              <a:buChar char="•"/>
            </a:pPr>
            <a:r>
              <a:rPr lang="ar-EG" sz="3200" b="1" dirty="0">
                <a:latin typeface="Times New Roman" pitchFamily="18" charset="0"/>
              </a:rPr>
              <a:t>تحويل القرارات إلى إجراءات فعالة</a:t>
            </a:r>
            <a:endParaRPr lang="en-US" sz="3200" b="1" dirty="0">
              <a:latin typeface="Times New Roman" pitchFamily="18" charset="0"/>
            </a:endParaRPr>
          </a:p>
        </p:txBody>
      </p:sp>
    </p:spTree>
    <p:extLst>
      <p:ext uri="{BB962C8B-B14F-4D97-AF65-F5344CB8AC3E}">
        <p14:creationId xmlns:p14="http://schemas.microsoft.com/office/powerpoint/2010/main" val="3343007697"/>
      </p:ext>
    </p:extLst>
  </p:cSld>
  <p:clrMapOvr>
    <a:masterClrMapping/>
  </p:clrMapOvr>
  <mc:AlternateContent xmlns:mc="http://schemas.openxmlformats.org/markup-compatibility/2006" xmlns:p14="http://schemas.microsoft.com/office/powerpoint/2010/main">
    <mc:Choice Requires="p14">
      <p:transition p14:dur="10" advTm="71151"/>
    </mc:Choice>
    <mc:Fallback xmlns="">
      <p:transition advTm="7115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8" y="2044727"/>
            <a:ext cx="5005754" cy="3474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60029" y="925132"/>
            <a:ext cx="8859008" cy="646331"/>
          </a:xfrm>
          <a:prstGeom prst="rect">
            <a:avLst/>
          </a:prstGeom>
          <a:noFill/>
        </p:spPr>
        <p:txBody>
          <a:bodyPr wrap="square">
            <a:spAutoFit/>
          </a:bodyPr>
          <a:lstStyle/>
          <a:p>
            <a:pPr algn="ctr"/>
            <a:r>
              <a:rPr lang="ar-EG" altLang="en-US" sz="3600" b="1" dirty="0">
                <a:solidFill>
                  <a:srgbClr val="C00000"/>
                </a:solidFill>
              </a:rPr>
              <a:t>نماذج اتخاذ القرار</a:t>
            </a:r>
            <a:endParaRPr lang="en-US" sz="1400" b="1" dirty="0">
              <a:solidFill>
                <a:srgbClr val="C00000"/>
              </a:solidFill>
            </a:endParaRPr>
          </a:p>
        </p:txBody>
      </p:sp>
      <p:sp>
        <p:nvSpPr>
          <p:cNvPr id="5" name="TextBox 4">
            <a:extLst>
              <a:ext uri="{FF2B5EF4-FFF2-40B4-BE49-F238E27FC236}">
                <a16:creationId xmlns:a16="http://schemas.microsoft.com/office/drawing/2014/main" id="{77BD9F8D-EAA5-17AC-06E1-F7BC80F654DE}"/>
              </a:ext>
            </a:extLst>
          </p:cNvPr>
          <p:cNvSpPr txBox="1"/>
          <p:nvPr/>
        </p:nvSpPr>
        <p:spPr>
          <a:xfrm>
            <a:off x="813136" y="2366868"/>
            <a:ext cx="4550979" cy="1846659"/>
          </a:xfrm>
          <a:prstGeom prst="rect">
            <a:avLst/>
          </a:prstGeom>
          <a:noFill/>
        </p:spPr>
        <p:txBody>
          <a:bodyPr wrap="square">
            <a:spAutoFit/>
          </a:bodyPr>
          <a:lstStyle/>
          <a:p>
            <a:pPr marL="0" indent="0" algn="ctr">
              <a:lnSpc>
                <a:spcPct val="95000"/>
              </a:lnSpc>
              <a:buFontTx/>
              <a:buNone/>
            </a:pPr>
            <a:r>
              <a:rPr lang="ar-EG" altLang="en-US" sz="2400" b="1" dirty="0">
                <a:solidFill>
                  <a:srgbClr val="C00000"/>
                </a:solidFill>
                <a:effectLst>
                  <a:outerShdw blurRad="38100" dist="38100" dir="2700000" algn="tl">
                    <a:srgbClr val="000000"/>
                  </a:outerShdw>
                </a:effectLst>
              </a:rPr>
              <a:t>القرار الفعال</a:t>
            </a:r>
          </a:p>
          <a:p>
            <a:pPr marL="0" indent="0" algn="ctr">
              <a:lnSpc>
                <a:spcPct val="95000"/>
              </a:lnSpc>
              <a:buFontTx/>
              <a:buNone/>
            </a:pPr>
            <a:endParaRPr lang="ar-EG" altLang="en-US" sz="2400" b="1" dirty="0">
              <a:solidFill>
                <a:srgbClr val="C00000"/>
              </a:solidFill>
              <a:effectLst>
                <a:outerShdw blurRad="38100" dist="38100" dir="2700000" algn="tl">
                  <a:srgbClr val="000000"/>
                </a:outerShdw>
              </a:effectLst>
            </a:endParaRPr>
          </a:p>
          <a:p>
            <a:pPr marL="0" indent="0" algn="ctr">
              <a:lnSpc>
                <a:spcPct val="95000"/>
              </a:lnSpc>
              <a:buFontTx/>
              <a:buNone/>
            </a:pPr>
            <a:r>
              <a:rPr lang="ar-EG" altLang="en-US" sz="2400" b="1" dirty="0">
                <a:solidFill>
                  <a:srgbClr val="C00000"/>
                </a:solidFill>
                <a:effectLst>
                  <a:outerShdw blurRad="38100" dist="38100" dir="2700000" algn="tl">
                    <a:srgbClr val="000000"/>
                  </a:outerShdw>
                </a:effectLst>
              </a:rPr>
              <a:t>قرار في الوقت المناسب</a:t>
            </a:r>
          </a:p>
          <a:p>
            <a:pPr marL="0" indent="0" algn="ctr">
              <a:lnSpc>
                <a:spcPct val="95000"/>
              </a:lnSpc>
              <a:buFontTx/>
              <a:buNone/>
            </a:pPr>
            <a:r>
              <a:rPr lang="ar-EG" altLang="en-US" sz="2400" b="1" dirty="0">
                <a:solidFill>
                  <a:srgbClr val="C00000"/>
                </a:solidFill>
                <a:effectLst>
                  <a:outerShdw blurRad="38100" dist="38100" dir="2700000" algn="tl">
                    <a:srgbClr val="000000"/>
                  </a:outerShdw>
                </a:effectLst>
              </a:rPr>
              <a:t>يحقق الهدف المطلوب ويكون مقبولاً للأفراد المتأثرين به</a:t>
            </a:r>
            <a:endParaRPr lang="en-US" altLang="en-US" sz="2400" b="1" dirty="0">
              <a:solidFill>
                <a:schemeClr val="tx1"/>
              </a:solidFill>
            </a:endParaRPr>
          </a:p>
        </p:txBody>
      </p:sp>
      <p:grpSp>
        <p:nvGrpSpPr>
          <p:cNvPr id="8" name="Group 7">
            <a:extLst>
              <a:ext uri="{FF2B5EF4-FFF2-40B4-BE49-F238E27FC236}">
                <a16:creationId xmlns:a16="http://schemas.microsoft.com/office/drawing/2014/main" id="{F56B3438-BE25-5BE5-4A29-595E4EE746ED}"/>
              </a:ext>
            </a:extLst>
          </p:cNvPr>
          <p:cNvGrpSpPr>
            <a:grpSpLocks/>
          </p:cNvGrpSpPr>
          <p:nvPr/>
        </p:nvGrpSpPr>
        <p:grpSpPr bwMode="auto">
          <a:xfrm>
            <a:off x="6703870" y="2044727"/>
            <a:ext cx="4703763" cy="1520826"/>
            <a:chOff x="2617" y="1584"/>
            <a:chExt cx="2963" cy="958"/>
          </a:xfrm>
          <a:solidFill>
            <a:schemeClr val="tx2">
              <a:lumMod val="40000"/>
              <a:lumOff val="60000"/>
            </a:schemeClr>
          </a:solidFill>
        </p:grpSpPr>
        <p:sp>
          <p:nvSpPr>
            <p:cNvPr id="27" name="Freeform 6">
              <a:extLst>
                <a:ext uri="{FF2B5EF4-FFF2-40B4-BE49-F238E27FC236}">
                  <a16:creationId xmlns:a16="http://schemas.microsoft.com/office/drawing/2014/main" id="{102E19EB-07A8-42F2-9324-6C9F020C73C3}"/>
                </a:ext>
              </a:extLst>
            </p:cNvPr>
            <p:cNvSpPr>
              <a:spLocks/>
            </p:cNvSpPr>
            <p:nvPr/>
          </p:nvSpPr>
          <p:spPr bwMode="auto">
            <a:xfrm>
              <a:off x="2617" y="1830"/>
              <a:ext cx="100" cy="712"/>
            </a:xfrm>
            <a:custGeom>
              <a:avLst/>
              <a:gdLst>
                <a:gd name="T0" fmla="*/ 99 w 100"/>
                <a:gd name="T1" fmla="*/ 59 h 712"/>
                <a:gd name="T2" fmla="*/ 99 w 100"/>
                <a:gd name="T3" fmla="*/ 711 h 712"/>
                <a:gd name="T4" fmla="*/ 0 w 100"/>
                <a:gd name="T5" fmla="*/ 649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9"/>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8" name="Freeform 7">
              <a:extLst>
                <a:ext uri="{FF2B5EF4-FFF2-40B4-BE49-F238E27FC236}">
                  <a16:creationId xmlns:a16="http://schemas.microsoft.com/office/drawing/2014/main" id="{64AFC170-C002-4380-43E3-CB543A421719}"/>
                </a:ext>
              </a:extLst>
            </p:cNvPr>
            <p:cNvSpPr>
              <a:spLocks/>
            </p:cNvSpPr>
            <p:nvPr/>
          </p:nvSpPr>
          <p:spPr bwMode="auto">
            <a:xfrm>
              <a:off x="2617" y="1585"/>
              <a:ext cx="1521" cy="305"/>
            </a:xfrm>
            <a:custGeom>
              <a:avLst/>
              <a:gdLst>
                <a:gd name="T0" fmla="*/ 0 w 1521"/>
                <a:gd name="T1" fmla="*/ 245 h 305"/>
                <a:gd name="T2" fmla="*/ 99 w 1521"/>
                <a:gd name="T3" fmla="*/ 304 h 305"/>
                <a:gd name="T4" fmla="*/ 1520 w 1521"/>
                <a:gd name="T5" fmla="*/ 53 h 305"/>
                <a:gd name="T6" fmla="*/ 1441 w 1521"/>
                <a:gd name="T7" fmla="*/ 0 h 305"/>
                <a:gd name="T8" fmla="*/ 0 w 1521"/>
                <a:gd name="T9" fmla="*/ 245 h 305"/>
              </a:gdLst>
              <a:ahLst/>
              <a:cxnLst>
                <a:cxn ang="0">
                  <a:pos x="T0" y="T1"/>
                </a:cxn>
                <a:cxn ang="0">
                  <a:pos x="T2" y="T3"/>
                </a:cxn>
                <a:cxn ang="0">
                  <a:pos x="T4" y="T5"/>
                </a:cxn>
                <a:cxn ang="0">
                  <a:pos x="T6" y="T7"/>
                </a:cxn>
                <a:cxn ang="0">
                  <a:pos x="T8" y="T9"/>
                </a:cxn>
              </a:cxnLst>
              <a:rect l="0" t="0" r="r" b="b"/>
              <a:pathLst>
                <a:path w="1521" h="305">
                  <a:moveTo>
                    <a:pt x="0" y="245"/>
                  </a:moveTo>
                  <a:lnTo>
                    <a:pt x="99" y="304"/>
                  </a:lnTo>
                  <a:lnTo>
                    <a:pt x="1520" y="53"/>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9" name="Freeform 8">
              <a:extLst>
                <a:ext uri="{FF2B5EF4-FFF2-40B4-BE49-F238E27FC236}">
                  <a16:creationId xmlns:a16="http://schemas.microsoft.com/office/drawing/2014/main" id="{C947E86E-5AE0-A67B-51A7-3DAD085EA98A}"/>
                </a:ext>
              </a:extLst>
            </p:cNvPr>
            <p:cNvSpPr>
              <a:spLocks/>
            </p:cNvSpPr>
            <p:nvPr/>
          </p:nvSpPr>
          <p:spPr bwMode="auto">
            <a:xfrm>
              <a:off x="4055" y="1584"/>
              <a:ext cx="1525" cy="299"/>
            </a:xfrm>
            <a:custGeom>
              <a:avLst/>
              <a:gdLst>
                <a:gd name="T0" fmla="*/ 0 w 1525"/>
                <a:gd name="T1" fmla="*/ 0 h 299"/>
                <a:gd name="T2" fmla="*/ 80 w 1525"/>
                <a:gd name="T3" fmla="*/ 54 h 299"/>
                <a:gd name="T4" fmla="*/ 1524 w 1525"/>
                <a:gd name="T5" fmla="*/ 298 h 299"/>
                <a:gd name="T6" fmla="*/ 1429 w 1525"/>
                <a:gd name="T7" fmla="*/ 241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4"/>
                  </a:lnTo>
                  <a:lnTo>
                    <a:pt x="1524" y="298"/>
                  </a:lnTo>
                  <a:lnTo>
                    <a:pt x="1429" y="241"/>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30" name="Freeform 9">
              <a:extLst>
                <a:ext uri="{FF2B5EF4-FFF2-40B4-BE49-F238E27FC236}">
                  <a16:creationId xmlns:a16="http://schemas.microsoft.com/office/drawing/2014/main" id="{AD167DAD-FF4B-F8D5-5D36-52946E00C316}"/>
                </a:ext>
              </a:extLst>
            </p:cNvPr>
            <p:cNvSpPr>
              <a:spLocks/>
            </p:cNvSpPr>
            <p:nvPr/>
          </p:nvSpPr>
          <p:spPr bwMode="auto">
            <a:xfrm>
              <a:off x="2716" y="1638"/>
              <a:ext cx="2864" cy="904"/>
            </a:xfrm>
            <a:custGeom>
              <a:avLst/>
              <a:gdLst>
                <a:gd name="T0" fmla="*/ 0 w 2864"/>
                <a:gd name="T1" fmla="*/ 251 h 904"/>
                <a:gd name="T2" fmla="*/ 0 w 2864"/>
                <a:gd name="T3" fmla="*/ 903 h 904"/>
                <a:gd name="T4" fmla="*/ 1428 w 2864"/>
                <a:gd name="T5" fmla="*/ 658 h 904"/>
                <a:gd name="T6" fmla="*/ 2863 w 2864"/>
                <a:gd name="T7" fmla="*/ 903 h 904"/>
                <a:gd name="T8" fmla="*/ 2863 w 2864"/>
                <a:gd name="T9" fmla="*/ 244 h 904"/>
                <a:gd name="T10" fmla="*/ 1419 w 2864"/>
                <a:gd name="T11" fmla="*/ 0 h 904"/>
                <a:gd name="T12" fmla="*/ 0 w 2864"/>
                <a:gd name="T13" fmla="*/ 251 h 904"/>
              </a:gdLst>
              <a:ahLst/>
              <a:cxnLst>
                <a:cxn ang="0">
                  <a:pos x="T0" y="T1"/>
                </a:cxn>
                <a:cxn ang="0">
                  <a:pos x="T2" y="T3"/>
                </a:cxn>
                <a:cxn ang="0">
                  <a:pos x="T4" y="T5"/>
                </a:cxn>
                <a:cxn ang="0">
                  <a:pos x="T6" y="T7"/>
                </a:cxn>
                <a:cxn ang="0">
                  <a:pos x="T8" y="T9"/>
                </a:cxn>
                <a:cxn ang="0">
                  <a:pos x="T10" y="T11"/>
                </a:cxn>
                <a:cxn ang="0">
                  <a:pos x="T12" y="T13"/>
                </a:cxn>
              </a:cxnLst>
              <a:rect l="0" t="0" r="r" b="b"/>
              <a:pathLst>
                <a:path w="2864" h="904">
                  <a:moveTo>
                    <a:pt x="0" y="251"/>
                  </a:moveTo>
                  <a:lnTo>
                    <a:pt x="0" y="903"/>
                  </a:lnTo>
                  <a:lnTo>
                    <a:pt x="1428" y="658"/>
                  </a:lnTo>
                  <a:lnTo>
                    <a:pt x="2863" y="903"/>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a:endParaRPr lang="en-US" altLang="en-US" sz="2000" b="1" dirty="0">
                <a:latin typeface="Arial" panose="020B0604020202020204" pitchFamily="34" charset="0"/>
              </a:endParaRPr>
            </a:p>
            <a:p>
              <a:pPr algn="ctr"/>
              <a:r>
                <a:rPr lang="ar-EG" altLang="en-US" sz="2000" b="1" dirty="0">
                  <a:latin typeface="Arial" panose="020B0604020202020204" pitchFamily="34" charset="0"/>
                </a:rPr>
                <a:t>النموذج العقلاني</a:t>
              </a:r>
            </a:p>
            <a:p>
              <a:pPr algn="ctr"/>
              <a:r>
                <a:rPr lang="en-US" altLang="en-US" sz="2000" b="1" dirty="0">
                  <a:latin typeface="Arial" panose="020B0604020202020204" pitchFamily="34" charset="0"/>
                </a:rPr>
                <a:t>Rational  Model</a:t>
              </a:r>
              <a:endParaRPr lang="en-US" altLang="en-US" sz="2000" b="1" dirty="0"/>
            </a:p>
          </p:txBody>
        </p:sp>
      </p:grpSp>
      <p:grpSp>
        <p:nvGrpSpPr>
          <p:cNvPr id="20" name="Group 19">
            <a:extLst>
              <a:ext uri="{FF2B5EF4-FFF2-40B4-BE49-F238E27FC236}">
                <a16:creationId xmlns:a16="http://schemas.microsoft.com/office/drawing/2014/main" id="{FC993F6C-58F5-7E3D-62C4-4ACD47E757E9}"/>
              </a:ext>
            </a:extLst>
          </p:cNvPr>
          <p:cNvGrpSpPr>
            <a:grpSpLocks/>
          </p:cNvGrpSpPr>
          <p:nvPr/>
        </p:nvGrpSpPr>
        <p:grpSpPr bwMode="auto">
          <a:xfrm>
            <a:off x="6691169" y="4427567"/>
            <a:ext cx="4703763" cy="1520826"/>
            <a:chOff x="2609" y="3085"/>
            <a:chExt cx="2963" cy="958"/>
          </a:xfrm>
          <a:solidFill>
            <a:schemeClr val="tx2">
              <a:lumMod val="40000"/>
              <a:lumOff val="60000"/>
            </a:schemeClr>
          </a:solidFill>
        </p:grpSpPr>
        <p:sp>
          <p:nvSpPr>
            <p:cNvPr id="22" name="Freeform 11">
              <a:extLst>
                <a:ext uri="{FF2B5EF4-FFF2-40B4-BE49-F238E27FC236}">
                  <a16:creationId xmlns:a16="http://schemas.microsoft.com/office/drawing/2014/main" id="{FC9A766A-ED6E-352E-4F05-342C8B0281D9}"/>
                </a:ext>
              </a:extLst>
            </p:cNvPr>
            <p:cNvSpPr>
              <a:spLocks/>
            </p:cNvSpPr>
            <p:nvPr/>
          </p:nvSpPr>
          <p:spPr bwMode="auto">
            <a:xfrm>
              <a:off x="2609" y="3331"/>
              <a:ext cx="100" cy="712"/>
            </a:xfrm>
            <a:custGeom>
              <a:avLst/>
              <a:gdLst>
                <a:gd name="T0" fmla="*/ 99 w 100"/>
                <a:gd name="T1" fmla="*/ 59 h 712"/>
                <a:gd name="T2" fmla="*/ 99 w 100"/>
                <a:gd name="T3" fmla="*/ 711 h 712"/>
                <a:gd name="T4" fmla="*/ 0 w 100"/>
                <a:gd name="T5" fmla="*/ 648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8"/>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3" name="Freeform 12">
              <a:extLst>
                <a:ext uri="{FF2B5EF4-FFF2-40B4-BE49-F238E27FC236}">
                  <a16:creationId xmlns:a16="http://schemas.microsoft.com/office/drawing/2014/main" id="{7F132C1F-236C-C294-5FE6-5075A58B155A}"/>
                </a:ext>
              </a:extLst>
            </p:cNvPr>
            <p:cNvSpPr>
              <a:spLocks/>
            </p:cNvSpPr>
            <p:nvPr/>
          </p:nvSpPr>
          <p:spPr bwMode="auto">
            <a:xfrm>
              <a:off x="2609" y="3086"/>
              <a:ext cx="1520" cy="305"/>
            </a:xfrm>
            <a:custGeom>
              <a:avLst/>
              <a:gdLst>
                <a:gd name="T0" fmla="*/ 0 w 1520"/>
                <a:gd name="T1" fmla="*/ 245 h 305"/>
                <a:gd name="T2" fmla="*/ 99 w 1520"/>
                <a:gd name="T3" fmla="*/ 304 h 305"/>
                <a:gd name="T4" fmla="*/ 1519 w 1520"/>
                <a:gd name="T5" fmla="*/ 52 h 305"/>
                <a:gd name="T6" fmla="*/ 1441 w 1520"/>
                <a:gd name="T7" fmla="*/ 0 h 305"/>
                <a:gd name="T8" fmla="*/ 0 w 1520"/>
                <a:gd name="T9" fmla="*/ 245 h 305"/>
              </a:gdLst>
              <a:ahLst/>
              <a:cxnLst>
                <a:cxn ang="0">
                  <a:pos x="T0" y="T1"/>
                </a:cxn>
                <a:cxn ang="0">
                  <a:pos x="T2" y="T3"/>
                </a:cxn>
                <a:cxn ang="0">
                  <a:pos x="T4" y="T5"/>
                </a:cxn>
                <a:cxn ang="0">
                  <a:pos x="T6" y="T7"/>
                </a:cxn>
                <a:cxn ang="0">
                  <a:pos x="T8" y="T9"/>
                </a:cxn>
              </a:cxnLst>
              <a:rect l="0" t="0" r="r" b="b"/>
              <a:pathLst>
                <a:path w="1520" h="305">
                  <a:moveTo>
                    <a:pt x="0" y="245"/>
                  </a:moveTo>
                  <a:lnTo>
                    <a:pt x="99" y="304"/>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4" name="Freeform 13">
              <a:extLst>
                <a:ext uri="{FF2B5EF4-FFF2-40B4-BE49-F238E27FC236}">
                  <a16:creationId xmlns:a16="http://schemas.microsoft.com/office/drawing/2014/main" id="{D6FF075F-B56D-C7B7-0186-A83CB3EFE068}"/>
                </a:ext>
              </a:extLst>
            </p:cNvPr>
            <p:cNvSpPr>
              <a:spLocks/>
            </p:cNvSpPr>
            <p:nvPr/>
          </p:nvSpPr>
          <p:spPr bwMode="auto">
            <a:xfrm>
              <a:off x="4047" y="3085"/>
              <a:ext cx="1525" cy="299"/>
            </a:xfrm>
            <a:custGeom>
              <a:avLst/>
              <a:gdLst>
                <a:gd name="T0" fmla="*/ 0 w 1525"/>
                <a:gd name="T1" fmla="*/ 0 h 299"/>
                <a:gd name="T2" fmla="*/ 80 w 1525"/>
                <a:gd name="T3" fmla="*/ 53 h 299"/>
                <a:gd name="T4" fmla="*/ 1524 w 1525"/>
                <a:gd name="T5" fmla="*/ 298 h 299"/>
                <a:gd name="T6" fmla="*/ 1429 w 1525"/>
                <a:gd name="T7" fmla="*/ 242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3"/>
                  </a:lnTo>
                  <a:lnTo>
                    <a:pt x="1524" y="298"/>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6" name="Freeform 14">
              <a:extLst>
                <a:ext uri="{FF2B5EF4-FFF2-40B4-BE49-F238E27FC236}">
                  <a16:creationId xmlns:a16="http://schemas.microsoft.com/office/drawing/2014/main" id="{CDCD26FC-87B5-42E5-7312-E01DD5995B39}"/>
                </a:ext>
              </a:extLst>
            </p:cNvPr>
            <p:cNvSpPr>
              <a:spLocks/>
            </p:cNvSpPr>
            <p:nvPr/>
          </p:nvSpPr>
          <p:spPr bwMode="auto">
            <a:xfrm>
              <a:off x="2708" y="3138"/>
              <a:ext cx="2864" cy="905"/>
            </a:xfrm>
            <a:custGeom>
              <a:avLst/>
              <a:gdLst>
                <a:gd name="T0" fmla="*/ 0 w 2864"/>
                <a:gd name="T1" fmla="*/ 252 h 905"/>
                <a:gd name="T2" fmla="*/ 0 w 2864"/>
                <a:gd name="T3" fmla="*/ 904 h 905"/>
                <a:gd name="T4" fmla="*/ 2863 w 2864"/>
                <a:gd name="T5" fmla="*/ 904 h 905"/>
                <a:gd name="T6" fmla="*/ 2863 w 2864"/>
                <a:gd name="T7" fmla="*/ 245 h 905"/>
                <a:gd name="T8" fmla="*/ 1419 w 2864"/>
                <a:gd name="T9" fmla="*/ 0 h 905"/>
                <a:gd name="T10" fmla="*/ 0 w 2864"/>
                <a:gd name="T11" fmla="*/ 252 h 905"/>
              </a:gdLst>
              <a:ahLst/>
              <a:cxnLst>
                <a:cxn ang="0">
                  <a:pos x="T0" y="T1"/>
                </a:cxn>
                <a:cxn ang="0">
                  <a:pos x="T2" y="T3"/>
                </a:cxn>
                <a:cxn ang="0">
                  <a:pos x="T4" y="T5"/>
                </a:cxn>
                <a:cxn ang="0">
                  <a:pos x="T6" y="T7"/>
                </a:cxn>
                <a:cxn ang="0">
                  <a:pos x="T8" y="T9"/>
                </a:cxn>
                <a:cxn ang="0">
                  <a:pos x="T10" y="T11"/>
                </a:cxn>
              </a:cxnLst>
              <a:rect l="0" t="0" r="r" b="b"/>
              <a:pathLst>
                <a:path w="2864" h="905">
                  <a:moveTo>
                    <a:pt x="0" y="252"/>
                  </a:moveTo>
                  <a:lnTo>
                    <a:pt x="0" y="904"/>
                  </a:lnTo>
                  <a:lnTo>
                    <a:pt x="2863" y="904"/>
                  </a:lnTo>
                  <a:lnTo>
                    <a:pt x="2863" y="245"/>
                  </a:lnTo>
                  <a:lnTo>
                    <a:pt x="1419" y="0"/>
                  </a:lnTo>
                  <a:lnTo>
                    <a:pt x="0" y="252"/>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nvGrpSpPr>
          <p:cNvPr id="14" name="Group 13">
            <a:extLst>
              <a:ext uri="{FF2B5EF4-FFF2-40B4-BE49-F238E27FC236}">
                <a16:creationId xmlns:a16="http://schemas.microsoft.com/office/drawing/2014/main" id="{84F9FE17-90CF-9C85-1807-3FD0168E524E}"/>
              </a:ext>
            </a:extLst>
          </p:cNvPr>
          <p:cNvGrpSpPr>
            <a:grpSpLocks/>
          </p:cNvGrpSpPr>
          <p:nvPr/>
        </p:nvGrpSpPr>
        <p:grpSpPr bwMode="auto">
          <a:xfrm>
            <a:off x="6691169" y="3241700"/>
            <a:ext cx="4703763" cy="1520825"/>
            <a:chOff x="2609" y="2338"/>
            <a:chExt cx="2963" cy="958"/>
          </a:xfrm>
          <a:solidFill>
            <a:schemeClr val="tx2">
              <a:lumMod val="40000"/>
              <a:lumOff val="60000"/>
            </a:schemeClr>
          </a:solidFill>
        </p:grpSpPr>
        <p:sp>
          <p:nvSpPr>
            <p:cNvPr id="16" name="Freeform 18">
              <a:extLst>
                <a:ext uri="{FF2B5EF4-FFF2-40B4-BE49-F238E27FC236}">
                  <a16:creationId xmlns:a16="http://schemas.microsoft.com/office/drawing/2014/main" id="{212BF013-ACE1-CF29-DE16-49DC1E911725}"/>
                </a:ext>
              </a:extLst>
            </p:cNvPr>
            <p:cNvSpPr>
              <a:spLocks/>
            </p:cNvSpPr>
            <p:nvPr/>
          </p:nvSpPr>
          <p:spPr bwMode="auto">
            <a:xfrm>
              <a:off x="2609" y="2584"/>
              <a:ext cx="100" cy="712"/>
            </a:xfrm>
            <a:custGeom>
              <a:avLst/>
              <a:gdLst>
                <a:gd name="T0" fmla="*/ 99 w 100"/>
                <a:gd name="T1" fmla="*/ 58 h 712"/>
                <a:gd name="T2" fmla="*/ 99 w 100"/>
                <a:gd name="T3" fmla="*/ 711 h 712"/>
                <a:gd name="T4" fmla="*/ 0 w 100"/>
                <a:gd name="T5" fmla="*/ 648 h 712"/>
                <a:gd name="T6" fmla="*/ 0 w 100"/>
                <a:gd name="T7" fmla="*/ 0 h 712"/>
                <a:gd name="T8" fmla="*/ 99 w 100"/>
                <a:gd name="T9" fmla="*/ 58 h 712"/>
              </a:gdLst>
              <a:ahLst/>
              <a:cxnLst>
                <a:cxn ang="0">
                  <a:pos x="T0" y="T1"/>
                </a:cxn>
                <a:cxn ang="0">
                  <a:pos x="T2" y="T3"/>
                </a:cxn>
                <a:cxn ang="0">
                  <a:pos x="T4" y="T5"/>
                </a:cxn>
                <a:cxn ang="0">
                  <a:pos x="T6" y="T7"/>
                </a:cxn>
                <a:cxn ang="0">
                  <a:pos x="T8" y="T9"/>
                </a:cxn>
              </a:cxnLst>
              <a:rect l="0" t="0" r="r" b="b"/>
              <a:pathLst>
                <a:path w="100" h="712">
                  <a:moveTo>
                    <a:pt x="99" y="58"/>
                  </a:moveTo>
                  <a:lnTo>
                    <a:pt x="99" y="711"/>
                  </a:lnTo>
                  <a:lnTo>
                    <a:pt x="0" y="648"/>
                  </a:lnTo>
                  <a:lnTo>
                    <a:pt x="0" y="0"/>
                  </a:lnTo>
                  <a:lnTo>
                    <a:pt x="99" y="58"/>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7" name="Freeform 19">
              <a:extLst>
                <a:ext uri="{FF2B5EF4-FFF2-40B4-BE49-F238E27FC236}">
                  <a16:creationId xmlns:a16="http://schemas.microsoft.com/office/drawing/2014/main" id="{C5F2749D-3422-A4BD-29DF-2D9963A94C6F}"/>
                </a:ext>
              </a:extLst>
            </p:cNvPr>
            <p:cNvSpPr>
              <a:spLocks/>
            </p:cNvSpPr>
            <p:nvPr/>
          </p:nvSpPr>
          <p:spPr bwMode="auto">
            <a:xfrm>
              <a:off x="2609" y="2339"/>
              <a:ext cx="1520" cy="304"/>
            </a:xfrm>
            <a:custGeom>
              <a:avLst/>
              <a:gdLst>
                <a:gd name="T0" fmla="*/ 0 w 1520"/>
                <a:gd name="T1" fmla="*/ 245 h 304"/>
                <a:gd name="T2" fmla="*/ 99 w 1520"/>
                <a:gd name="T3" fmla="*/ 303 h 304"/>
                <a:gd name="T4" fmla="*/ 1519 w 1520"/>
                <a:gd name="T5" fmla="*/ 52 h 304"/>
                <a:gd name="T6" fmla="*/ 1441 w 1520"/>
                <a:gd name="T7" fmla="*/ 0 h 304"/>
                <a:gd name="T8" fmla="*/ 0 w 1520"/>
                <a:gd name="T9" fmla="*/ 245 h 304"/>
              </a:gdLst>
              <a:ahLst/>
              <a:cxnLst>
                <a:cxn ang="0">
                  <a:pos x="T0" y="T1"/>
                </a:cxn>
                <a:cxn ang="0">
                  <a:pos x="T2" y="T3"/>
                </a:cxn>
                <a:cxn ang="0">
                  <a:pos x="T4" y="T5"/>
                </a:cxn>
                <a:cxn ang="0">
                  <a:pos x="T6" y="T7"/>
                </a:cxn>
                <a:cxn ang="0">
                  <a:pos x="T8" y="T9"/>
                </a:cxn>
              </a:cxnLst>
              <a:rect l="0" t="0" r="r" b="b"/>
              <a:pathLst>
                <a:path w="1520" h="304">
                  <a:moveTo>
                    <a:pt x="0" y="245"/>
                  </a:moveTo>
                  <a:lnTo>
                    <a:pt x="99" y="303"/>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8" name="Freeform 20">
              <a:extLst>
                <a:ext uri="{FF2B5EF4-FFF2-40B4-BE49-F238E27FC236}">
                  <a16:creationId xmlns:a16="http://schemas.microsoft.com/office/drawing/2014/main" id="{CD6F2B43-E789-EDB9-6892-C68C338BE2F6}"/>
                </a:ext>
              </a:extLst>
            </p:cNvPr>
            <p:cNvSpPr>
              <a:spLocks/>
            </p:cNvSpPr>
            <p:nvPr/>
          </p:nvSpPr>
          <p:spPr bwMode="auto">
            <a:xfrm>
              <a:off x="4047" y="2338"/>
              <a:ext cx="1525" cy="298"/>
            </a:xfrm>
            <a:custGeom>
              <a:avLst/>
              <a:gdLst>
                <a:gd name="T0" fmla="*/ 0 w 1525"/>
                <a:gd name="T1" fmla="*/ 0 h 298"/>
                <a:gd name="T2" fmla="*/ 80 w 1525"/>
                <a:gd name="T3" fmla="*/ 53 h 298"/>
                <a:gd name="T4" fmla="*/ 1524 w 1525"/>
                <a:gd name="T5" fmla="*/ 297 h 298"/>
                <a:gd name="T6" fmla="*/ 1429 w 1525"/>
                <a:gd name="T7" fmla="*/ 242 h 298"/>
                <a:gd name="T8" fmla="*/ 0 w 1525"/>
                <a:gd name="T9" fmla="*/ 0 h 298"/>
              </a:gdLst>
              <a:ahLst/>
              <a:cxnLst>
                <a:cxn ang="0">
                  <a:pos x="T0" y="T1"/>
                </a:cxn>
                <a:cxn ang="0">
                  <a:pos x="T2" y="T3"/>
                </a:cxn>
                <a:cxn ang="0">
                  <a:pos x="T4" y="T5"/>
                </a:cxn>
                <a:cxn ang="0">
                  <a:pos x="T6" y="T7"/>
                </a:cxn>
                <a:cxn ang="0">
                  <a:pos x="T8" y="T9"/>
                </a:cxn>
              </a:cxnLst>
              <a:rect l="0" t="0" r="r" b="b"/>
              <a:pathLst>
                <a:path w="1525" h="298">
                  <a:moveTo>
                    <a:pt x="0" y="0"/>
                  </a:moveTo>
                  <a:lnTo>
                    <a:pt x="80" y="53"/>
                  </a:lnTo>
                  <a:lnTo>
                    <a:pt x="1524" y="297"/>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9" name="Freeform 21">
              <a:extLst>
                <a:ext uri="{FF2B5EF4-FFF2-40B4-BE49-F238E27FC236}">
                  <a16:creationId xmlns:a16="http://schemas.microsoft.com/office/drawing/2014/main" id="{4DD3F941-E6D3-CB17-F733-F225B5DE4C9F}"/>
                </a:ext>
              </a:extLst>
            </p:cNvPr>
            <p:cNvSpPr>
              <a:spLocks/>
            </p:cNvSpPr>
            <p:nvPr/>
          </p:nvSpPr>
          <p:spPr bwMode="auto">
            <a:xfrm>
              <a:off x="2708" y="2391"/>
              <a:ext cx="2864" cy="905"/>
            </a:xfrm>
            <a:custGeom>
              <a:avLst/>
              <a:gdLst>
                <a:gd name="T0" fmla="*/ 0 w 2864"/>
                <a:gd name="T1" fmla="*/ 251 h 905"/>
                <a:gd name="T2" fmla="*/ 0 w 2864"/>
                <a:gd name="T3" fmla="*/ 904 h 905"/>
                <a:gd name="T4" fmla="*/ 1427 w 2864"/>
                <a:gd name="T5" fmla="*/ 659 h 905"/>
                <a:gd name="T6" fmla="*/ 2863 w 2864"/>
                <a:gd name="T7" fmla="*/ 904 h 905"/>
                <a:gd name="T8" fmla="*/ 2863 w 2864"/>
                <a:gd name="T9" fmla="*/ 244 h 905"/>
                <a:gd name="T10" fmla="*/ 1419 w 2864"/>
                <a:gd name="T11" fmla="*/ 0 h 905"/>
                <a:gd name="T12" fmla="*/ 0 w 2864"/>
                <a:gd name="T13" fmla="*/ 251 h 905"/>
              </a:gdLst>
              <a:ahLst/>
              <a:cxnLst>
                <a:cxn ang="0">
                  <a:pos x="T0" y="T1"/>
                </a:cxn>
                <a:cxn ang="0">
                  <a:pos x="T2" y="T3"/>
                </a:cxn>
                <a:cxn ang="0">
                  <a:pos x="T4" y="T5"/>
                </a:cxn>
                <a:cxn ang="0">
                  <a:pos x="T6" y="T7"/>
                </a:cxn>
                <a:cxn ang="0">
                  <a:pos x="T8" y="T9"/>
                </a:cxn>
                <a:cxn ang="0">
                  <a:pos x="T10" y="T11"/>
                </a:cxn>
                <a:cxn ang="0">
                  <a:pos x="T12" y="T13"/>
                </a:cxn>
              </a:cxnLst>
              <a:rect l="0" t="0" r="r" b="b"/>
              <a:pathLst>
                <a:path w="2864" h="905">
                  <a:moveTo>
                    <a:pt x="0" y="251"/>
                  </a:moveTo>
                  <a:lnTo>
                    <a:pt x="0" y="904"/>
                  </a:lnTo>
                  <a:lnTo>
                    <a:pt x="1427" y="659"/>
                  </a:lnTo>
                  <a:lnTo>
                    <a:pt x="2863" y="904"/>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a:endParaRPr lang="ar-EG" altLang="en-US" sz="2000" b="1" dirty="0">
                <a:latin typeface="Arial" panose="020B0604020202020204" pitchFamily="34" charset="0"/>
              </a:endParaRPr>
            </a:p>
            <a:p>
              <a:pPr algn="ctr"/>
              <a:r>
                <a:rPr lang="ar-EG" altLang="en-US" sz="2000" b="1" dirty="0">
                  <a:latin typeface="Arial" panose="020B0604020202020204" pitchFamily="34" charset="0"/>
                </a:rPr>
                <a:t>نموذج العقلانية المحدودة</a:t>
              </a:r>
            </a:p>
            <a:p>
              <a:pPr algn="ctr"/>
              <a:r>
                <a:rPr lang="en-US" altLang="en-US" sz="2000" b="1" dirty="0">
                  <a:latin typeface="Arial" panose="020B0604020202020204" pitchFamily="34" charset="0"/>
                </a:rPr>
                <a:t>Bounded Rationality Model</a:t>
              </a:r>
              <a:endParaRPr lang="en-US" altLang="en-US" sz="2000" b="1" dirty="0"/>
            </a:p>
          </p:txBody>
        </p:sp>
      </p:grpSp>
      <p:sp>
        <p:nvSpPr>
          <p:cNvPr id="7" name="TextBox 6">
            <a:extLst>
              <a:ext uri="{FF2B5EF4-FFF2-40B4-BE49-F238E27FC236}">
                <a16:creationId xmlns:a16="http://schemas.microsoft.com/office/drawing/2014/main" id="{8848CE3F-0A45-028C-E1EF-81D1F19FA759}"/>
              </a:ext>
            </a:extLst>
          </p:cNvPr>
          <p:cNvSpPr txBox="1"/>
          <p:nvPr/>
        </p:nvSpPr>
        <p:spPr>
          <a:xfrm>
            <a:off x="7115758" y="4851690"/>
            <a:ext cx="4157446" cy="1015663"/>
          </a:xfrm>
          <a:prstGeom prst="rect">
            <a:avLst/>
          </a:prstGeom>
          <a:noFill/>
        </p:spPr>
        <p:txBody>
          <a:bodyPr wrap="square">
            <a:spAutoFit/>
          </a:bodyPr>
          <a:lstStyle/>
          <a:p>
            <a:pPr algn="ctr" rtl="1"/>
            <a:r>
              <a:rPr lang="ar-EG" altLang="en-US" sz="2000" b="1" dirty="0">
                <a:latin typeface="Arial" panose="020B0604020202020204" pitchFamily="34" charset="0"/>
              </a:rPr>
              <a:t>نموذج سلة المهملات</a:t>
            </a:r>
          </a:p>
          <a:p>
            <a:pPr algn="ctr" rtl="1"/>
            <a:r>
              <a:rPr lang="en-US" altLang="en-US" sz="2000" b="1" dirty="0">
                <a:latin typeface="Arial" panose="020B0604020202020204" pitchFamily="34" charset="0"/>
              </a:rPr>
              <a:t>Garbage Can Model</a:t>
            </a:r>
            <a:endParaRPr lang="en-US" altLang="en-US" sz="2000" b="1" dirty="0"/>
          </a:p>
          <a:p>
            <a:pPr algn="ctr" rtl="1" eaLnBrk="1" hangingPunct="1"/>
            <a:endParaRPr lang="en-US" altLang="en-US" sz="2000" b="1" dirty="0"/>
          </a:p>
        </p:txBody>
      </p:sp>
    </p:spTree>
    <p:extLst>
      <p:ext uri="{BB962C8B-B14F-4D97-AF65-F5344CB8AC3E}">
        <p14:creationId xmlns:p14="http://schemas.microsoft.com/office/powerpoint/2010/main" val="1618058536"/>
      </p:ext>
    </p:extLst>
  </p:cSld>
  <p:clrMapOvr>
    <a:masterClrMapping/>
  </p:clrMapOvr>
  <mc:AlternateContent xmlns:mc="http://schemas.openxmlformats.org/markup-compatibility/2006" xmlns:p14="http://schemas.microsoft.com/office/powerpoint/2010/main">
    <mc:Choice Requires="p14">
      <p:transition p14:dur="10" advTm="88159"/>
    </mc:Choice>
    <mc:Fallback xmlns="">
      <p:transition advTm="8815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6739" y="1408985"/>
            <a:ext cx="6276357" cy="5291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45386" y="640824"/>
            <a:ext cx="8859008" cy="646331"/>
          </a:xfrm>
          <a:prstGeom prst="rect">
            <a:avLst/>
          </a:prstGeom>
          <a:noFill/>
        </p:spPr>
        <p:txBody>
          <a:bodyPr wrap="square">
            <a:spAutoFit/>
          </a:bodyPr>
          <a:lstStyle/>
          <a:p>
            <a:pPr algn="ctr"/>
            <a:r>
              <a:rPr lang="ar-EG" altLang="en-US" sz="3600" b="1" dirty="0">
                <a:solidFill>
                  <a:srgbClr val="C00000"/>
                </a:solidFill>
              </a:rPr>
              <a:t>نماذج اتخاذ القرار</a:t>
            </a:r>
            <a:endParaRPr lang="en-US" sz="1400" b="1" dirty="0">
              <a:solidFill>
                <a:srgbClr val="C00000"/>
              </a:solidFill>
            </a:endParaRPr>
          </a:p>
        </p:txBody>
      </p:sp>
      <p:sp>
        <p:nvSpPr>
          <p:cNvPr id="5" name="TextBox 4">
            <a:extLst>
              <a:ext uri="{FF2B5EF4-FFF2-40B4-BE49-F238E27FC236}">
                <a16:creationId xmlns:a16="http://schemas.microsoft.com/office/drawing/2014/main" id="{77BD9F8D-EAA5-17AC-06E1-F7BC80F654DE}"/>
              </a:ext>
            </a:extLst>
          </p:cNvPr>
          <p:cNvSpPr txBox="1"/>
          <p:nvPr/>
        </p:nvSpPr>
        <p:spPr>
          <a:xfrm>
            <a:off x="323183" y="1682488"/>
            <a:ext cx="6002696" cy="3416320"/>
          </a:xfrm>
          <a:prstGeom prst="rect">
            <a:avLst/>
          </a:prstGeom>
          <a:noFill/>
        </p:spPr>
        <p:txBody>
          <a:bodyPr wrap="square">
            <a:spAutoFit/>
          </a:bodyPr>
          <a:lstStyle/>
          <a:p>
            <a:pPr algn="just" rtl="1"/>
            <a:r>
              <a:rPr lang="ar-EG" altLang="en-US" sz="2400" b="1" dirty="0">
                <a:latin typeface="Arial" panose="020B0604020202020204" pitchFamily="34" charset="0"/>
              </a:rPr>
              <a:t>العقلانية - نهج منطقي متدرج لاتخاذ القرار، مع تحليل شامل للبدائل وعواقبها.</a:t>
            </a:r>
          </a:p>
          <a:p>
            <a:pPr algn="just" rtl="1"/>
            <a:endParaRPr lang="ar-EG" altLang="en-US" sz="2400" b="1" dirty="0">
              <a:solidFill>
                <a:srgbClr val="C00000"/>
              </a:solidFill>
              <a:latin typeface="Arial" panose="020B0604020202020204" pitchFamily="34" charset="0"/>
            </a:endParaRPr>
          </a:p>
          <a:p>
            <a:pPr lvl="1" algn="just" rtl="1"/>
            <a:r>
              <a:rPr lang="ar-EG" altLang="en-US" sz="2400" b="1" dirty="0">
                <a:solidFill>
                  <a:srgbClr val="C00000"/>
                </a:solidFill>
                <a:latin typeface="Arial" panose="020B0604020202020204" pitchFamily="34" charset="0"/>
              </a:rPr>
              <a:t>1. ستكون النتيجة عقلانية تمامًا</a:t>
            </a:r>
          </a:p>
          <a:p>
            <a:pPr lvl="1" algn="just" rtl="1"/>
            <a:r>
              <a:rPr lang="ar-EG" altLang="en-US" sz="2400" b="1" dirty="0">
                <a:solidFill>
                  <a:srgbClr val="C00000"/>
                </a:solidFill>
                <a:latin typeface="Arial" panose="020B0604020202020204" pitchFamily="34" charset="0"/>
              </a:rPr>
              <a:t>2. يستخدم صانع القرار نظامًا ثابتًا من التفضيلات لاختيار البديل الأفضل</a:t>
            </a:r>
          </a:p>
          <a:p>
            <a:pPr lvl="1" algn="just" rtl="1"/>
            <a:r>
              <a:rPr lang="ar-EG" altLang="en-US" sz="2400" b="1" dirty="0">
                <a:solidFill>
                  <a:srgbClr val="C00000"/>
                </a:solidFill>
                <a:latin typeface="Arial" panose="020B0604020202020204" pitchFamily="34" charset="0"/>
              </a:rPr>
              <a:t>3. يكون صانع القرار على دراية بجميع البدائل</a:t>
            </a:r>
          </a:p>
          <a:p>
            <a:pPr lvl="1" algn="just" rtl="1"/>
            <a:r>
              <a:rPr lang="ar-EG" altLang="en-US" sz="2400" b="1" dirty="0">
                <a:solidFill>
                  <a:srgbClr val="C00000"/>
                </a:solidFill>
                <a:latin typeface="Arial" panose="020B0604020202020204" pitchFamily="34" charset="0"/>
              </a:rPr>
              <a:t>4. يمكن لصانع القرار حساب احتمالات النجاح لكل بديل</a:t>
            </a:r>
            <a:endParaRPr lang="en-US" altLang="en-US" sz="2400" dirty="0">
              <a:solidFill>
                <a:schemeClr val="tx1"/>
              </a:solidFill>
            </a:endParaRPr>
          </a:p>
        </p:txBody>
      </p:sp>
      <p:grpSp>
        <p:nvGrpSpPr>
          <p:cNvPr id="8" name="Group 7">
            <a:extLst>
              <a:ext uri="{FF2B5EF4-FFF2-40B4-BE49-F238E27FC236}">
                <a16:creationId xmlns:a16="http://schemas.microsoft.com/office/drawing/2014/main" id="{F56B3438-BE25-5BE5-4A29-595E4EE746ED}"/>
              </a:ext>
            </a:extLst>
          </p:cNvPr>
          <p:cNvGrpSpPr>
            <a:grpSpLocks/>
          </p:cNvGrpSpPr>
          <p:nvPr/>
        </p:nvGrpSpPr>
        <p:grpSpPr bwMode="auto">
          <a:xfrm>
            <a:off x="6703870" y="2044727"/>
            <a:ext cx="4703763" cy="1520826"/>
            <a:chOff x="2617" y="1584"/>
            <a:chExt cx="2963" cy="958"/>
          </a:xfrm>
          <a:solidFill>
            <a:schemeClr val="accent5">
              <a:lumMod val="60000"/>
              <a:lumOff val="40000"/>
            </a:schemeClr>
          </a:solidFill>
        </p:grpSpPr>
        <p:sp>
          <p:nvSpPr>
            <p:cNvPr id="27" name="Freeform 6">
              <a:extLst>
                <a:ext uri="{FF2B5EF4-FFF2-40B4-BE49-F238E27FC236}">
                  <a16:creationId xmlns:a16="http://schemas.microsoft.com/office/drawing/2014/main" id="{102E19EB-07A8-42F2-9324-6C9F020C73C3}"/>
                </a:ext>
              </a:extLst>
            </p:cNvPr>
            <p:cNvSpPr>
              <a:spLocks/>
            </p:cNvSpPr>
            <p:nvPr/>
          </p:nvSpPr>
          <p:spPr bwMode="auto">
            <a:xfrm>
              <a:off x="2617" y="1830"/>
              <a:ext cx="100" cy="712"/>
            </a:xfrm>
            <a:custGeom>
              <a:avLst/>
              <a:gdLst>
                <a:gd name="T0" fmla="*/ 99 w 100"/>
                <a:gd name="T1" fmla="*/ 59 h 712"/>
                <a:gd name="T2" fmla="*/ 99 w 100"/>
                <a:gd name="T3" fmla="*/ 711 h 712"/>
                <a:gd name="T4" fmla="*/ 0 w 100"/>
                <a:gd name="T5" fmla="*/ 649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9"/>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8" name="Freeform 7">
              <a:extLst>
                <a:ext uri="{FF2B5EF4-FFF2-40B4-BE49-F238E27FC236}">
                  <a16:creationId xmlns:a16="http://schemas.microsoft.com/office/drawing/2014/main" id="{64AFC170-C002-4380-43E3-CB543A421719}"/>
                </a:ext>
              </a:extLst>
            </p:cNvPr>
            <p:cNvSpPr>
              <a:spLocks/>
            </p:cNvSpPr>
            <p:nvPr/>
          </p:nvSpPr>
          <p:spPr bwMode="auto">
            <a:xfrm>
              <a:off x="2617" y="1585"/>
              <a:ext cx="1521" cy="305"/>
            </a:xfrm>
            <a:custGeom>
              <a:avLst/>
              <a:gdLst>
                <a:gd name="T0" fmla="*/ 0 w 1521"/>
                <a:gd name="T1" fmla="*/ 245 h 305"/>
                <a:gd name="T2" fmla="*/ 99 w 1521"/>
                <a:gd name="T3" fmla="*/ 304 h 305"/>
                <a:gd name="T4" fmla="*/ 1520 w 1521"/>
                <a:gd name="T5" fmla="*/ 53 h 305"/>
                <a:gd name="T6" fmla="*/ 1441 w 1521"/>
                <a:gd name="T7" fmla="*/ 0 h 305"/>
                <a:gd name="T8" fmla="*/ 0 w 1521"/>
                <a:gd name="T9" fmla="*/ 245 h 305"/>
              </a:gdLst>
              <a:ahLst/>
              <a:cxnLst>
                <a:cxn ang="0">
                  <a:pos x="T0" y="T1"/>
                </a:cxn>
                <a:cxn ang="0">
                  <a:pos x="T2" y="T3"/>
                </a:cxn>
                <a:cxn ang="0">
                  <a:pos x="T4" y="T5"/>
                </a:cxn>
                <a:cxn ang="0">
                  <a:pos x="T6" y="T7"/>
                </a:cxn>
                <a:cxn ang="0">
                  <a:pos x="T8" y="T9"/>
                </a:cxn>
              </a:cxnLst>
              <a:rect l="0" t="0" r="r" b="b"/>
              <a:pathLst>
                <a:path w="1521" h="305">
                  <a:moveTo>
                    <a:pt x="0" y="245"/>
                  </a:moveTo>
                  <a:lnTo>
                    <a:pt x="99" y="304"/>
                  </a:lnTo>
                  <a:lnTo>
                    <a:pt x="1520" y="53"/>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9" name="Freeform 8">
              <a:extLst>
                <a:ext uri="{FF2B5EF4-FFF2-40B4-BE49-F238E27FC236}">
                  <a16:creationId xmlns:a16="http://schemas.microsoft.com/office/drawing/2014/main" id="{C947E86E-5AE0-A67B-51A7-3DAD085EA98A}"/>
                </a:ext>
              </a:extLst>
            </p:cNvPr>
            <p:cNvSpPr>
              <a:spLocks/>
            </p:cNvSpPr>
            <p:nvPr/>
          </p:nvSpPr>
          <p:spPr bwMode="auto">
            <a:xfrm>
              <a:off x="4055" y="1584"/>
              <a:ext cx="1525" cy="299"/>
            </a:xfrm>
            <a:custGeom>
              <a:avLst/>
              <a:gdLst>
                <a:gd name="T0" fmla="*/ 0 w 1525"/>
                <a:gd name="T1" fmla="*/ 0 h 299"/>
                <a:gd name="T2" fmla="*/ 80 w 1525"/>
                <a:gd name="T3" fmla="*/ 54 h 299"/>
                <a:gd name="T4" fmla="*/ 1524 w 1525"/>
                <a:gd name="T5" fmla="*/ 298 h 299"/>
                <a:gd name="T6" fmla="*/ 1429 w 1525"/>
                <a:gd name="T7" fmla="*/ 241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4"/>
                  </a:lnTo>
                  <a:lnTo>
                    <a:pt x="1524" y="298"/>
                  </a:lnTo>
                  <a:lnTo>
                    <a:pt x="1429" y="241"/>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30" name="Freeform 9">
              <a:extLst>
                <a:ext uri="{FF2B5EF4-FFF2-40B4-BE49-F238E27FC236}">
                  <a16:creationId xmlns:a16="http://schemas.microsoft.com/office/drawing/2014/main" id="{AD167DAD-FF4B-F8D5-5D36-52946E00C316}"/>
                </a:ext>
              </a:extLst>
            </p:cNvPr>
            <p:cNvSpPr>
              <a:spLocks/>
            </p:cNvSpPr>
            <p:nvPr/>
          </p:nvSpPr>
          <p:spPr bwMode="auto">
            <a:xfrm>
              <a:off x="2716" y="1638"/>
              <a:ext cx="2864" cy="904"/>
            </a:xfrm>
            <a:custGeom>
              <a:avLst/>
              <a:gdLst>
                <a:gd name="T0" fmla="*/ 0 w 2864"/>
                <a:gd name="T1" fmla="*/ 251 h 904"/>
                <a:gd name="T2" fmla="*/ 0 w 2864"/>
                <a:gd name="T3" fmla="*/ 903 h 904"/>
                <a:gd name="T4" fmla="*/ 1428 w 2864"/>
                <a:gd name="T5" fmla="*/ 658 h 904"/>
                <a:gd name="T6" fmla="*/ 2863 w 2864"/>
                <a:gd name="T7" fmla="*/ 903 h 904"/>
                <a:gd name="T8" fmla="*/ 2863 w 2864"/>
                <a:gd name="T9" fmla="*/ 244 h 904"/>
                <a:gd name="T10" fmla="*/ 1419 w 2864"/>
                <a:gd name="T11" fmla="*/ 0 h 904"/>
                <a:gd name="T12" fmla="*/ 0 w 2864"/>
                <a:gd name="T13" fmla="*/ 251 h 904"/>
              </a:gdLst>
              <a:ahLst/>
              <a:cxnLst>
                <a:cxn ang="0">
                  <a:pos x="T0" y="T1"/>
                </a:cxn>
                <a:cxn ang="0">
                  <a:pos x="T2" y="T3"/>
                </a:cxn>
                <a:cxn ang="0">
                  <a:pos x="T4" y="T5"/>
                </a:cxn>
                <a:cxn ang="0">
                  <a:pos x="T6" y="T7"/>
                </a:cxn>
                <a:cxn ang="0">
                  <a:pos x="T8" y="T9"/>
                </a:cxn>
                <a:cxn ang="0">
                  <a:pos x="T10" y="T11"/>
                </a:cxn>
                <a:cxn ang="0">
                  <a:pos x="T12" y="T13"/>
                </a:cxn>
              </a:cxnLst>
              <a:rect l="0" t="0" r="r" b="b"/>
              <a:pathLst>
                <a:path w="2864" h="904">
                  <a:moveTo>
                    <a:pt x="0" y="251"/>
                  </a:moveTo>
                  <a:lnTo>
                    <a:pt x="0" y="903"/>
                  </a:lnTo>
                  <a:lnTo>
                    <a:pt x="1428" y="658"/>
                  </a:lnTo>
                  <a:lnTo>
                    <a:pt x="2863" y="903"/>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a:endParaRPr lang="ar-EG" altLang="en-US" sz="2000" b="1" dirty="0">
                <a:latin typeface="Arial" panose="020B0604020202020204" pitchFamily="34" charset="0"/>
              </a:endParaRPr>
            </a:p>
            <a:p>
              <a:pPr algn="ctr"/>
              <a:r>
                <a:rPr lang="ar-EG" altLang="en-US" sz="2000" b="1" dirty="0">
                  <a:latin typeface="Arial" panose="020B0604020202020204" pitchFamily="34" charset="0"/>
                </a:rPr>
                <a:t>النموذج العقلاني</a:t>
              </a:r>
            </a:p>
            <a:p>
              <a:pPr algn="ctr"/>
              <a:r>
                <a:rPr lang="en-US" altLang="en-US" sz="2000" b="1" dirty="0">
                  <a:latin typeface="Arial" panose="020B0604020202020204" pitchFamily="34" charset="0"/>
                </a:rPr>
                <a:t>Rational  Model</a:t>
              </a:r>
              <a:endParaRPr lang="en-US" altLang="en-US" sz="2000" b="1" dirty="0"/>
            </a:p>
          </p:txBody>
        </p:sp>
      </p:grpSp>
      <p:grpSp>
        <p:nvGrpSpPr>
          <p:cNvPr id="10" name="Group 9">
            <a:extLst>
              <a:ext uri="{FF2B5EF4-FFF2-40B4-BE49-F238E27FC236}">
                <a16:creationId xmlns:a16="http://schemas.microsoft.com/office/drawing/2014/main" id="{C3A150E2-9052-9D3E-CD0C-870361FFEE2C}"/>
              </a:ext>
            </a:extLst>
          </p:cNvPr>
          <p:cNvGrpSpPr>
            <a:grpSpLocks/>
          </p:cNvGrpSpPr>
          <p:nvPr/>
        </p:nvGrpSpPr>
        <p:grpSpPr bwMode="auto">
          <a:xfrm>
            <a:off x="6691169" y="4427567"/>
            <a:ext cx="4703763" cy="1520826"/>
            <a:chOff x="2609" y="3085"/>
            <a:chExt cx="2963" cy="958"/>
          </a:xfrm>
          <a:solidFill>
            <a:schemeClr val="tx2">
              <a:lumMod val="40000"/>
              <a:lumOff val="60000"/>
            </a:schemeClr>
          </a:solidFill>
        </p:grpSpPr>
        <p:grpSp>
          <p:nvGrpSpPr>
            <p:cNvPr id="20" name="Group 19">
              <a:extLst>
                <a:ext uri="{FF2B5EF4-FFF2-40B4-BE49-F238E27FC236}">
                  <a16:creationId xmlns:a16="http://schemas.microsoft.com/office/drawing/2014/main" id="{FC993F6C-58F5-7E3D-62C4-4ACD47E757E9}"/>
                </a:ext>
              </a:extLst>
            </p:cNvPr>
            <p:cNvGrpSpPr>
              <a:grpSpLocks/>
            </p:cNvGrpSpPr>
            <p:nvPr/>
          </p:nvGrpSpPr>
          <p:grpSpPr bwMode="auto">
            <a:xfrm>
              <a:off x="2609" y="3085"/>
              <a:ext cx="2963" cy="958"/>
              <a:chOff x="2609" y="3085"/>
              <a:chExt cx="2963" cy="958"/>
            </a:xfrm>
            <a:grpFill/>
          </p:grpSpPr>
          <p:sp>
            <p:nvSpPr>
              <p:cNvPr id="22" name="Freeform 11">
                <a:extLst>
                  <a:ext uri="{FF2B5EF4-FFF2-40B4-BE49-F238E27FC236}">
                    <a16:creationId xmlns:a16="http://schemas.microsoft.com/office/drawing/2014/main" id="{FC9A766A-ED6E-352E-4F05-342C8B0281D9}"/>
                  </a:ext>
                </a:extLst>
              </p:cNvPr>
              <p:cNvSpPr>
                <a:spLocks/>
              </p:cNvSpPr>
              <p:nvPr/>
            </p:nvSpPr>
            <p:spPr bwMode="auto">
              <a:xfrm>
                <a:off x="2609" y="3331"/>
                <a:ext cx="100" cy="712"/>
              </a:xfrm>
              <a:custGeom>
                <a:avLst/>
                <a:gdLst>
                  <a:gd name="T0" fmla="*/ 99 w 100"/>
                  <a:gd name="T1" fmla="*/ 59 h 712"/>
                  <a:gd name="T2" fmla="*/ 99 w 100"/>
                  <a:gd name="T3" fmla="*/ 711 h 712"/>
                  <a:gd name="T4" fmla="*/ 0 w 100"/>
                  <a:gd name="T5" fmla="*/ 648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8"/>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3" name="Freeform 12">
                <a:extLst>
                  <a:ext uri="{FF2B5EF4-FFF2-40B4-BE49-F238E27FC236}">
                    <a16:creationId xmlns:a16="http://schemas.microsoft.com/office/drawing/2014/main" id="{7F132C1F-236C-C294-5FE6-5075A58B155A}"/>
                  </a:ext>
                </a:extLst>
              </p:cNvPr>
              <p:cNvSpPr>
                <a:spLocks/>
              </p:cNvSpPr>
              <p:nvPr/>
            </p:nvSpPr>
            <p:spPr bwMode="auto">
              <a:xfrm>
                <a:off x="2609" y="3086"/>
                <a:ext cx="1520" cy="305"/>
              </a:xfrm>
              <a:custGeom>
                <a:avLst/>
                <a:gdLst>
                  <a:gd name="T0" fmla="*/ 0 w 1520"/>
                  <a:gd name="T1" fmla="*/ 245 h 305"/>
                  <a:gd name="T2" fmla="*/ 99 w 1520"/>
                  <a:gd name="T3" fmla="*/ 304 h 305"/>
                  <a:gd name="T4" fmla="*/ 1519 w 1520"/>
                  <a:gd name="T5" fmla="*/ 52 h 305"/>
                  <a:gd name="T6" fmla="*/ 1441 w 1520"/>
                  <a:gd name="T7" fmla="*/ 0 h 305"/>
                  <a:gd name="T8" fmla="*/ 0 w 1520"/>
                  <a:gd name="T9" fmla="*/ 245 h 305"/>
                </a:gdLst>
                <a:ahLst/>
                <a:cxnLst>
                  <a:cxn ang="0">
                    <a:pos x="T0" y="T1"/>
                  </a:cxn>
                  <a:cxn ang="0">
                    <a:pos x="T2" y="T3"/>
                  </a:cxn>
                  <a:cxn ang="0">
                    <a:pos x="T4" y="T5"/>
                  </a:cxn>
                  <a:cxn ang="0">
                    <a:pos x="T6" y="T7"/>
                  </a:cxn>
                  <a:cxn ang="0">
                    <a:pos x="T8" y="T9"/>
                  </a:cxn>
                </a:cxnLst>
                <a:rect l="0" t="0" r="r" b="b"/>
                <a:pathLst>
                  <a:path w="1520" h="305">
                    <a:moveTo>
                      <a:pt x="0" y="245"/>
                    </a:moveTo>
                    <a:lnTo>
                      <a:pt x="99" y="304"/>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4" name="Freeform 13">
                <a:extLst>
                  <a:ext uri="{FF2B5EF4-FFF2-40B4-BE49-F238E27FC236}">
                    <a16:creationId xmlns:a16="http://schemas.microsoft.com/office/drawing/2014/main" id="{D6FF075F-B56D-C7B7-0186-A83CB3EFE068}"/>
                  </a:ext>
                </a:extLst>
              </p:cNvPr>
              <p:cNvSpPr>
                <a:spLocks/>
              </p:cNvSpPr>
              <p:nvPr/>
            </p:nvSpPr>
            <p:spPr bwMode="auto">
              <a:xfrm>
                <a:off x="4047" y="3085"/>
                <a:ext cx="1525" cy="299"/>
              </a:xfrm>
              <a:custGeom>
                <a:avLst/>
                <a:gdLst>
                  <a:gd name="T0" fmla="*/ 0 w 1525"/>
                  <a:gd name="T1" fmla="*/ 0 h 299"/>
                  <a:gd name="T2" fmla="*/ 80 w 1525"/>
                  <a:gd name="T3" fmla="*/ 53 h 299"/>
                  <a:gd name="T4" fmla="*/ 1524 w 1525"/>
                  <a:gd name="T5" fmla="*/ 298 h 299"/>
                  <a:gd name="T6" fmla="*/ 1429 w 1525"/>
                  <a:gd name="T7" fmla="*/ 242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3"/>
                    </a:lnTo>
                    <a:lnTo>
                      <a:pt x="1524" y="298"/>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6" name="Freeform 14">
                <a:extLst>
                  <a:ext uri="{FF2B5EF4-FFF2-40B4-BE49-F238E27FC236}">
                    <a16:creationId xmlns:a16="http://schemas.microsoft.com/office/drawing/2014/main" id="{CDCD26FC-87B5-42E5-7312-E01DD5995B39}"/>
                  </a:ext>
                </a:extLst>
              </p:cNvPr>
              <p:cNvSpPr>
                <a:spLocks/>
              </p:cNvSpPr>
              <p:nvPr/>
            </p:nvSpPr>
            <p:spPr bwMode="auto">
              <a:xfrm>
                <a:off x="2708" y="3138"/>
                <a:ext cx="2864" cy="905"/>
              </a:xfrm>
              <a:custGeom>
                <a:avLst/>
                <a:gdLst>
                  <a:gd name="T0" fmla="*/ 0 w 2864"/>
                  <a:gd name="T1" fmla="*/ 252 h 905"/>
                  <a:gd name="T2" fmla="*/ 0 w 2864"/>
                  <a:gd name="T3" fmla="*/ 904 h 905"/>
                  <a:gd name="T4" fmla="*/ 2863 w 2864"/>
                  <a:gd name="T5" fmla="*/ 904 h 905"/>
                  <a:gd name="T6" fmla="*/ 2863 w 2864"/>
                  <a:gd name="T7" fmla="*/ 245 h 905"/>
                  <a:gd name="T8" fmla="*/ 1419 w 2864"/>
                  <a:gd name="T9" fmla="*/ 0 h 905"/>
                  <a:gd name="T10" fmla="*/ 0 w 2864"/>
                  <a:gd name="T11" fmla="*/ 252 h 905"/>
                </a:gdLst>
                <a:ahLst/>
                <a:cxnLst>
                  <a:cxn ang="0">
                    <a:pos x="T0" y="T1"/>
                  </a:cxn>
                  <a:cxn ang="0">
                    <a:pos x="T2" y="T3"/>
                  </a:cxn>
                  <a:cxn ang="0">
                    <a:pos x="T4" y="T5"/>
                  </a:cxn>
                  <a:cxn ang="0">
                    <a:pos x="T6" y="T7"/>
                  </a:cxn>
                  <a:cxn ang="0">
                    <a:pos x="T8" y="T9"/>
                  </a:cxn>
                  <a:cxn ang="0">
                    <a:pos x="T10" y="T11"/>
                  </a:cxn>
                </a:cxnLst>
                <a:rect l="0" t="0" r="r" b="b"/>
                <a:pathLst>
                  <a:path w="2864" h="905">
                    <a:moveTo>
                      <a:pt x="0" y="252"/>
                    </a:moveTo>
                    <a:lnTo>
                      <a:pt x="0" y="904"/>
                    </a:lnTo>
                    <a:lnTo>
                      <a:pt x="2863" y="904"/>
                    </a:lnTo>
                    <a:lnTo>
                      <a:pt x="2863" y="245"/>
                    </a:lnTo>
                    <a:lnTo>
                      <a:pt x="1419" y="0"/>
                    </a:lnTo>
                    <a:lnTo>
                      <a:pt x="0" y="252"/>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sp>
          <p:nvSpPr>
            <p:cNvPr id="21" name="Rectangle 20">
              <a:extLst>
                <a:ext uri="{FF2B5EF4-FFF2-40B4-BE49-F238E27FC236}">
                  <a16:creationId xmlns:a16="http://schemas.microsoft.com/office/drawing/2014/main" id="{9D56855B-C5A1-5B01-2CAE-44C5A4E42554}"/>
                </a:ext>
              </a:extLst>
            </p:cNvPr>
            <p:cNvSpPr>
              <a:spLocks noChangeArrowheads="1"/>
            </p:cNvSpPr>
            <p:nvPr/>
          </p:nvSpPr>
          <p:spPr bwMode="auto">
            <a:xfrm>
              <a:off x="2985" y="3423"/>
              <a:ext cx="2278" cy="289"/>
            </a:xfrm>
            <a:prstGeom prst="rect">
              <a:avLst/>
            </a:prstGeom>
            <a:grp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a:r>
                <a:rPr lang="en-US" altLang="en-US" b="1" dirty="0">
                  <a:latin typeface="Arial" panose="020B0604020202020204" pitchFamily="34" charset="0"/>
                </a:rPr>
                <a:t>Garbage Can Model</a:t>
              </a:r>
              <a:endParaRPr lang="en-US" altLang="en-US" sz="2000" b="1" dirty="0"/>
            </a:p>
          </p:txBody>
        </p:sp>
      </p:grpSp>
      <p:grpSp>
        <p:nvGrpSpPr>
          <p:cNvPr id="14" name="Group 13">
            <a:extLst>
              <a:ext uri="{FF2B5EF4-FFF2-40B4-BE49-F238E27FC236}">
                <a16:creationId xmlns:a16="http://schemas.microsoft.com/office/drawing/2014/main" id="{84F9FE17-90CF-9C85-1807-3FD0168E524E}"/>
              </a:ext>
            </a:extLst>
          </p:cNvPr>
          <p:cNvGrpSpPr>
            <a:grpSpLocks/>
          </p:cNvGrpSpPr>
          <p:nvPr/>
        </p:nvGrpSpPr>
        <p:grpSpPr bwMode="auto">
          <a:xfrm>
            <a:off x="6691169" y="3241700"/>
            <a:ext cx="4703763" cy="1520825"/>
            <a:chOff x="2609" y="2338"/>
            <a:chExt cx="2963" cy="958"/>
          </a:xfrm>
          <a:solidFill>
            <a:schemeClr val="tx2">
              <a:lumMod val="40000"/>
              <a:lumOff val="60000"/>
            </a:schemeClr>
          </a:solidFill>
        </p:grpSpPr>
        <p:sp>
          <p:nvSpPr>
            <p:cNvPr id="16" name="Freeform 18">
              <a:extLst>
                <a:ext uri="{FF2B5EF4-FFF2-40B4-BE49-F238E27FC236}">
                  <a16:creationId xmlns:a16="http://schemas.microsoft.com/office/drawing/2014/main" id="{212BF013-ACE1-CF29-DE16-49DC1E911725}"/>
                </a:ext>
              </a:extLst>
            </p:cNvPr>
            <p:cNvSpPr>
              <a:spLocks/>
            </p:cNvSpPr>
            <p:nvPr/>
          </p:nvSpPr>
          <p:spPr bwMode="auto">
            <a:xfrm>
              <a:off x="2609" y="2584"/>
              <a:ext cx="100" cy="712"/>
            </a:xfrm>
            <a:custGeom>
              <a:avLst/>
              <a:gdLst>
                <a:gd name="T0" fmla="*/ 99 w 100"/>
                <a:gd name="T1" fmla="*/ 58 h 712"/>
                <a:gd name="T2" fmla="*/ 99 w 100"/>
                <a:gd name="T3" fmla="*/ 711 h 712"/>
                <a:gd name="T4" fmla="*/ 0 w 100"/>
                <a:gd name="T5" fmla="*/ 648 h 712"/>
                <a:gd name="T6" fmla="*/ 0 w 100"/>
                <a:gd name="T7" fmla="*/ 0 h 712"/>
                <a:gd name="T8" fmla="*/ 99 w 100"/>
                <a:gd name="T9" fmla="*/ 58 h 712"/>
              </a:gdLst>
              <a:ahLst/>
              <a:cxnLst>
                <a:cxn ang="0">
                  <a:pos x="T0" y="T1"/>
                </a:cxn>
                <a:cxn ang="0">
                  <a:pos x="T2" y="T3"/>
                </a:cxn>
                <a:cxn ang="0">
                  <a:pos x="T4" y="T5"/>
                </a:cxn>
                <a:cxn ang="0">
                  <a:pos x="T6" y="T7"/>
                </a:cxn>
                <a:cxn ang="0">
                  <a:pos x="T8" y="T9"/>
                </a:cxn>
              </a:cxnLst>
              <a:rect l="0" t="0" r="r" b="b"/>
              <a:pathLst>
                <a:path w="100" h="712">
                  <a:moveTo>
                    <a:pt x="99" y="58"/>
                  </a:moveTo>
                  <a:lnTo>
                    <a:pt x="99" y="711"/>
                  </a:lnTo>
                  <a:lnTo>
                    <a:pt x="0" y="648"/>
                  </a:lnTo>
                  <a:lnTo>
                    <a:pt x="0" y="0"/>
                  </a:lnTo>
                  <a:lnTo>
                    <a:pt x="99" y="58"/>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7" name="Freeform 19">
              <a:extLst>
                <a:ext uri="{FF2B5EF4-FFF2-40B4-BE49-F238E27FC236}">
                  <a16:creationId xmlns:a16="http://schemas.microsoft.com/office/drawing/2014/main" id="{C5F2749D-3422-A4BD-29DF-2D9963A94C6F}"/>
                </a:ext>
              </a:extLst>
            </p:cNvPr>
            <p:cNvSpPr>
              <a:spLocks/>
            </p:cNvSpPr>
            <p:nvPr/>
          </p:nvSpPr>
          <p:spPr bwMode="auto">
            <a:xfrm>
              <a:off x="2609" y="2339"/>
              <a:ext cx="1520" cy="304"/>
            </a:xfrm>
            <a:custGeom>
              <a:avLst/>
              <a:gdLst>
                <a:gd name="T0" fmla="*/ 0 w 1520"/>
                <a:gd name="T1" fmla="*/ 245 h 304"/>
                <a:gd name="T2" fmla="*/ 99 w 1520"/>
                <a:gd name="T3" fmla="*/ 303 h 304"/>
                <a:gd name="T4" fmla="*/ 1519 w 1520"/>
                <a:gd name="T5" fmla="*/ 52 h 304"/>
                <a:gd name="T6" fmla="*/ 1441 w 1520"/>
                <a:gd name="T7" fmla="*/ 0 h 304"/>
                <a:gd name="T8" fmla="*/ 0 w 1520"/>
                <a:gd name="T9" fmla="*/ 245 h 304"/>
              </a:gdLst>
              <a:ahLst/>
              <a:cxnLst>
                <a:cxn ang="0">
                  <a:pos x="T0" y="T1"/>
                </a:cxn>
                <a:cxn ang="0">
                  <a:pos x="T2" y="T3"/>
                </a:cxn>
                <a:cxn ang="0">
                  <a:pos x="T4" y="T5"/>
                </a:cxn>
                <a:cxn ang="0">
                  <a:pos x="T6" y="T7"/>
                </a:cxn>
                <a:cxn ang="0">
                  <a:pos x="T8" y="T9"/>
                </a:cxn>
              </a:cxnLst>
              <a:rect l="0" t="0" r="r" b="b"/>
              <a:pathLst>
                <a:path w="1520" h="304">
                  <a:moveTo>
                    <a:pt x="0" y="245"/>
                  </a:moveTo>
                  <a:lnTo>
                    <a:pt x="99" y="303"/>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8" name="Freeform 20">
              <a:extLst>
                <a:ext uri="{FF2B5EF4-FFF2-40B4-BE49-F238E27FC236}">
                  <a16:creationId xmlns:a16="http://schemas.microsoft.com/office/drawing/2014/main" id="{CD6F2B43-E789-EDB9-6892-C68C338BE2F6}"/>
                </a:ext>
              </a:extLst>
            </p:cNvPr>
            <p:cNvSpPr>
              <a:spLocks/>
            </p:cNvSpPr>
            <p:nvPr/>
          </p:nvSpPr>
          <p:spPr bwMode="auto">
            <a:xfrm>
              <a:off x="4047" y="2338"/>
              <a:ext cx="1525" cy="298"/>
            </a:xfrm>
            <a:custGeom>
              <a:avLst/>
              <a:gdLst>
                <a:gd name="T0" fmla="*/ 0 w 1525"/>
                <a:gd name="T1" fmla="*/ 0 h 298"/>
                <a:gd name="T2" fmla="*/ 80 w 1525"/>
                <a:gd name="T3" fmla="*/ 53 h 298"/>
                <a:gd name="T4" fmla="*/ 1524 w 1525"/>
                <a:gd name="T5" fmla="*/ 297 h 298"/>
                <a:gd name="T6" fmla="*/ 1429 w 1525"/>
                <a:gd name="T7" fmla="*/ 242 h 298"/>
                <a:gd name="T8" fmla="*/ 0 w 1525"/>
                <a:gd name="T9" fmla="*/ 0 h 298"/>
              </a:gdLst>
              <a:ahLst/>
              <a:cxnLst>
                <a:cxn ang="0">
                  <a:pos x="T0" y="T1"/>
                </a:cxn>
                <a:cxn ang="0">
                  <a:pos x="T2" y="T3"/>
                </a:cxn>
                <a:cxn ang="0">
                  <a:pos x="T4" y="T5"/>
                </a:cxn>
                <a:cxn ang="0">
                  <a:pos x="T6" y="T7"/>
                </a:cxn>
                <a:cxn ang="0">
                  <a:pos x="T8" y="T9"/>
                </a:cxn>
              </a:cxnLst>
              <a:rect l="0" t="0" r="r" b="b"/>
              <a:pathLst>
                <a:path w="1525" h="298">
                  <a:moveTo>
                    <a:pt x="0" y="0"/>
                  </a:moveTo>
                  <a:lnTo>
                    <a:pt x="80" y="53"/>
                  </a:lnTo>
                  <a:lnTo>
                    <a:pt x="1524" y="297"/>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9" name="Freeform 21">
              <a:extLst>
                <a:ext uri="{FF2B5EF4-FFF2-40B4-BE49-F238E27FC236}">
                  <a16:creationId xmlns:a16="http://schemas.microsoft.com/office/drawing/2014/main" id="{4DD3F941-E6D3-CB17-F733-F225B5DE4C9F}"/>
                </a:ext>
              </a:extLst>
            </p:cNvPr>
            <p:cNvSpPr>
              <a:spLocks/>
            </p:cNvSpPr>
            <p:nvPr/>
          </p:nvSpPr>
          <p:spPr bwMode="auto">
            <a:xfrm>
              <a:off x="2708" y="2391"/>
              <a:ext cx="2864" cy="905"/>
            </a:xfrm>
            <a:custGeom>
              <a:avLst/>
              <a:gdLst>
                <a:gd name="T0" fmla="*/ 0 w 2864"/>
                <a:gd name="T1" fmla="*/ 251 h 905"/>
                <a:gd name="T2" fmla="*/ 0 w 2864"/>
                <a:gd name="T3" fmla="*/ 904 h 905"/>
                <a:gd name="T4" fmla="*/ 1427 w 2864"/>
                <a:gd name="T5" fmla="*/ 659 h 905"/>
                <a:gd name="T6" fmla="*/ 2863 w 2864"/>
                <a:gd name="T7" fmla="*/ 904 h 905"/>
                <a:gd name="T8" fmla="*/ 2863 w 2864"/>
                <a:gd name="T9" fmla="*/ 244 h 905"/>
                <a:gd name="T10" fmla="*/ 1419 w 2864"/>
                <a:gd name="T11" fmla="*/ 0 h 905"/>
                <a:gd name="T12" fmla="*/ 0 w 2864"/>
                <a:gd name="T13" fmla="*/ 251 h 905"/>
              </a:gdLst>
              <a:ahLst/>
              <a:cxnLst>
                <a:cxn ang="0">
                  <a:pos x="T0" y="T1"/>
                </a:cxn>
                <a:cxn ang="0">
                  <a:pos x="T2" y="T3"/>
                </a:cxn>
                <a:cxn ang="0">
                  <a:pos x="T4" y="T5"/>
                </a:cxn>
                <a:cxn ang="0">
                  <a:pos x="T6" y="T7"/>
                </a:cxn>
                <a:cxn ang="0">
                  <a:pos x="T8" y="T9"/>
                </a:cxn>
                <a:cxn ang="0">
                  <a:pos x="T10" y="T11"/>
                </a:cxn>
                <a:cxn ang="0">
                  <a:pos x="T12" y="T13"/>
                </a:cxn>
              </a:cxnLst>
              <a:rect l="0" t="0" r="r" b="b"/>
              <a:pathLst>
                <a:path w="2864" h="905">
                  <a:moveTo>
                    <a:pt x="0" y="251"/>
                  </a:moveTo>
                  <a:lnTo>
                    <a:pt x="0" y="904"/>
                  </a:lnTo>
                  <a:lnTo>
                    <a:pt x="1427" y="659"/>
                  </a:lnTo>
                  <a:lnTo>
                    <a:pt x="2863" y="904"/>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ltLang="en-US" sz="2000" b="1" dirty="0">
                <a:latin typeface="Arial" panose="020B0604020202020204" pitchFamily="34" charset="0"/>
              </a:endParaRPr>
            </a:p>
            <a:p>
              <a:pPr algn="ctr"/>
              <a:r>
                <a:rPr lang="en-US" altLang="en-US" sz="2000" b="1" dirty="0">
                  <a:latin typeface="Arial" panose="020B0604020202020204" pitchFamily="34" charset="0"/>
                </a:rPr>
                <a:t>Bounded Rationality Model</a:t>
              </a:r>
              <a:endParaRPr lang="en-US" altLang="en-US" sz="2000" b="1" dirty="0"/>
            </a:p>
          </p:txBody>
        </p:sp>
      </p:grpSp>
    </p:spTree>
    <p:extLst>
      <p:ext uri="{BB962C8B-B14F-4D97-AF65-F5344CB8AC3E}">
        <p14:creationId xmlns:p14="http://schemas.microsoft.com/office/powerpoint/2010/main" val="833574555"/>
      </p:ext>
    </p:extLst>
  </p:cSld>
  <p:clrMapOvr>
    <a:masterClrMapping/>
  </p:clrMapOvr>
  <mc:AlternateContent xmlns:mc="http://schemas.openxmlformats.org/markup-compatibility/2006" xmlns:p14="http://schemas.microsoft.com/office/powerpoint/2010/main">
    <mc:Choice Requires="p14">
      <p:transition p14:dur="10" advTm="97727"/>
    </mc:Choice>
    <mc:Fallback xmlns="">
      <p:transition advTm="9772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6739" y="1408985"/>
            <a:ext cx="6276357" cy="5291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45386" y="640824"/>
            <a:ext cx="8859008" cy="646331"/>
          </a:xfrm>
          <a:prstGeom prst="rect">
            <a:avLst/>
          </a:prstGeom>
          <a:noFill/>
        </p:spPr>
        <p:txBody>
          <a:bodyPr wrap="square">
            <a:spAutoFit/>
          </a:bodyPr>
          <a:lstStyle/>
          <a:p>
            <a:pPr algn="ctr"/>
            <a:r>
              <a:rPr lang="ar-EG" altLang="en-US" sz="3600" b="1" dirty="0">
                <a:solidFill>
                  <a:srgbClr val="C00000"/>
                </a:solidFill>
              </a:rPr>
              <a:t>نماذج اتخاذ القرار</a:t>
            </a:r>
            <a:endParaRPr lang="en-US" sz="1400" b="1" dirty="0">
              <a:solidFill>
                <a:srgbClr val="C00000"/>
              </a:solidFill>
            </a:endParaRPr>
          </a:p>
        </p:txBody>
      </p:sp>
      <p:sp>
        <p:nvSpPr>
          <p:cNvPr id="5" name="TextBox 4">
            <a:extLst>
              <a:ext uri="{FF2B5EF4-FFF2-40B4-BE49-F238E27FC236}">
                <a16:creationId xmlns:a16="http://schemas.microsoft.com/office/drawing/2014/main" id="{77BD9F8D-EAA5-17AC-06E1-F7BC80F654DE}"/>
              </a:ext>
            </a:extLst>
          </p:cNvPr>
          <p:cNvSpPr txBox="1"/>
          <p:nvPr/>
        </p:nvSpPr>
        <p:spPr>
          <a:xfrm>
            <a:off x="323183" y="1682488"/>
            <a:ext cx="6002696" cy="3416320"/>
          </a:xfrm>
          <a:prstGeom prst="rect">
            <a:avLst/>
          </a:prstGeom>
          <a:noFill/>
        </p:spPr>
        <p:txBody>
          <a:bodyPr wrap="square">
            <a:spAutoFit/>
          </a:bodyPr>
          <a:lstStyle/>
          <a:p>
            <a:pPr algn="just" rtl="1"/>
            <a:r>
              <a:rPr lang="ar-EG" altLang="en-US" sz="2400" b="1" dirty="0">
                <a:latin typeface="Arial" panose="020B0604020202020204" pitchFamily="34" charset="0"/>
              </a:rPr>
              <a:t>العقلانية المحدودة – نظرية تقترح وجود حدود لمدى عقلانية صانع القرار</a:t>
            </a:r>
          </a:p>
          <a:p>
            <a:pPr lvl="1" algn="just" rtl="1"/>
            <a:endParaRPr lang="ar-EG" altLang="en-US" sz="2400" b="1" dirty="0">
              <a:solidFill>
                <a:srgbClr val="C00000"/>
              </a:solidFill>
              <a:latin typeface="Arial" panose="020B0604020202020204" pitchFamily="34" charset="0"/>
            </a:endParaRPr>
          </a:p>
          <a:p>
            <a:pPr lvl="1" algn="just" rtl="1"/>
            <a:r>
              <a:rPr lang="ar-EG" altLang="en-US" sz="2400" b="1" dirty="0">
                <a:solidFill>
                  <a:srgbClr val="C00000"/>
                </a:solidFill>
                <a:latin typeface="Arial" panose="020B0604020202020204" pitchFamily="34" charset="0"/>
              </a:rPr>
              <a:t>1. يقترح المديرون أول بديل مرضٍ</a:t>
            </a:r>
          </a:p>
          <a:p>
            <a:pPr lvl="1" algn="just" rtl="1"/>
            <a:r>
              <a:rPr lang="ar-EG" altLang="en-US" sz="2400" b="1" dirty="0">
                <a:solidFill>
                  <a:srgbClr val="C00000"/>
                </a:solidFill>
                <a:latin typeface="Arial" panose="020B0604020202020204" pitchFamily="34" charset="0"/>
              </a:rPr>
              <a:t>2. يدرك المديرون أن مفهومهم للعالم بسيط</a:t>
            </a:r>
          </a:p>
          <a:p>
            <a:pPr lvl="1" algn="just" rtl="1"/>
            <a:r>
              <a:rPr lang="ar-EG" altLang="en-US" sz="2400" b="1" dirty="0">
                <a:solidFill>
                  <a:srgbClr val="C00000"/>
                </a:solidFill>
                <a:latin typeface="Arial" panose="020B0604020202020204" pitchFamily="34" charset="0"/>
              </a:rPr>
              <a:t>3. يشعر المديرون بالراحة في اتخاذ القرارات دون تحديد جميع البدائل</a:t>
            </a:r>
          </a:p>
          <a:p>
            <a:pPr lvl="1" algn="just" rtl="1"/>
            <a:r>
              <a:rPr lang="ar-EG" altLang="en-US" sz="2400" b="1" dirty="0">
                <a:solidFill>
                  <a:srgbClr val="C00000"/>
                </a:solidFill>
                <a:latin typeface="Arial" panose="020B0604020202020204" pitchFamily="34" charset="0"/>
              </a:rPr>
              <a:t>4. يتخذ المديرون القرارات وفقًا لقواعد عامة أو استدلالات</a:t>
            </a:r>
            <a:endParaRPr lang="en-US" altLang="en-US" sz="2400" dirty="0">
              <a:solidFill>
                <a:schemeClr val="tx1"/>
              </a:solidFill>
            </a:endParaRPr>
          </a:p>
        </p:txBody>
      </p:sp>
      <p:grpSp>
        <p:nvGrpSpPr>
          <p:cNvPr id="2" name="Group 1">
            <a:extLst>
              <a:ext uri="{FF2B5EF4-FFF2-40B4-BE49-F238E27FC236}">
                <a16:creationId xmlns:a16="http://schemas.microsoft.com/office/drawing/2014/main" id="{A41F9040-1354-E4A7-645F-60EC17BA8153}"/>
              </a:ext>
            </a:extLst>
          </p:cNvPr>
          <p:cNvGrpSpPr>
            <a:grpSpLocks/>
          </p:cNvGrpSpPr>
          <p:nvPr/>
        </p:nvGrpSpPr>
        <p:grpSpPr bwMode="auto">
          <a:xfrm>
            <a:off x="6703870" y="2044727"/>
            <a:ext cx="4703763" cy="1520826"/>
            <a:chOff x="2617" y="1584"/>
            <a:chExt cx="2963" cy="958"/>
          </a:xfrm>
          <a:solidFill>
            <a:schemeClr val="tx2">
              <a:lumMod val="40000"/>
              <a:lumOff val="60000"/>
            </a:schemeClr>
          </a:solidFill>
        </p:grpSpPr>
        <p:sp>
          <p:nvSpPr>
            <p:cNvPr id="7" name="Freeform 6">
              <a:extLst>
                <a:ext uri="{FF2B5EF4-FFF2-40B4-BE49-F238E27FC236}">
                  <a16:creationId xmlns:a16="http://schemas.microsoft.com/office/drawing/2014/main" id="{E15BF8A0-43F8-848B-123A-6E790A3AD9C8}"/>
                </a:ext>
              </a:extLst>
            </p:cNvPr>
            <p:cNvSpPr>
              <a:spLocks/>
            </p:cNvSpPr>
            <p:nvPr/>
          </p:nvSpPr>
          <p:spPr bwMode="auto">
            <a:xfrm>
              <a:off x="2617" y="1830"/>
              <a:ext cx="100" cy="712"/>
            </a:xfrm>
            <a:custGeom>
              <a:avLst/>
              <a:gdLst>
                <a:gd name="T0" fmla="*/ 99 w 100"/>
                <a:gd name="T1" fmla="*/ 59 h 712"/>
                <a:gd name="T2" fmla="*/ 99 w 100"/>
                <a:gd name="T3" fmla="*/ 711 h 712"/>
                <a:gd name="T4" fmla="*/ 0 w 100"/>
                <a:gd name="T5" fmla="*/ 649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9"/>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2" name="Freeform 7">
              <a:extLst>
                <a:ext uri="{FF2B5EF4-FFF2-40B4-BE49-F238E27FC236}">
                  <a16:creationId xmlns:a16="http://schemas.microsoft.com/office/drawing/2014/main" id="{6009F355-7B98-F753-EDB5-4316AF65E837}"/>
                </a:ext>
              </a:extLst>
            </p:cNvPr>
            <p:cNvSpPr>
              <a:spLocks/>
            </p:cNvSpPr>
            <p:nvPr/>
          </p:nvSpPr>
          <p:spPr bwMode="auto">
            <a:xfrm>
              <a:off x="2617" y="1585"/>
              <a:ext cx="1521" cy="305"/>
            </a:xfrm>
            <a:custGeom>
              <a:avLst/>
              <a:gdLst>
                <a:gd name="T0" fmla="*/ 0 w 1521"/>
                <a:gd name="T1" fmla="*/ 245 h 305"/>
                <a:gd name="T2" fmla="*/ 99 w 1521"/>
                <a:gd name="T3" fmla="*/ 304 h 305"/>
                <a:gd name="T4" fmla="*/ 1520 w 1521"/>
                <a:gd name="T5" fmla="*/ 53 h 305"/>
                <a:gd name="T6" fmla="*/ 1441 w 1521"/>
                <a:gd name="T7" fmla="*/ 0 h 305"/>
                <a:gd name="T8" fmla="*/ 0 w 1521"/>
                <a:gd name="T9" fmla="*/ 245 h 305"/>
              </a:gdLst>
              <a:ahLst/>
              <a:cxnLst>
                <a:cxn ang="0">
                  <a:pos x="T0" y="T1"/>
                </a:cxn>
                <a:cxn ang="0">
                  <a:pos x="T2" y="T3"/>
                </a:cxn>
                <a:cxn ang="0">
                  <a:pos x="T4" y="T5"/>
                </a:cxn>
                <a:cxn ang="0">
                  <a:pos x="T6" y="T7"/>
                </a:cxn>
                <a:cxn ang="0">
                  <a:pos x="T8" y="T9"/>
                </a:cxn>
              </a:cxnLst>
              <a:rect l="0" t="0" r="r" b="b"/>
              <a:pathLst>
                <a:path w="1521" h="305">
                  <a:moveTo>
                    <a:pt x="0" y="245"/>
                  </a:moveTo>
                  <a:lnTo>
                    <a:pt x="99" y="304"/>
                  </a:lnTo>
                  <a:lnTo>
                    <a:pt x="1520" y="53"/>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3" name="Freeform 8">
              <a:extLst>
                <a:ext uri="{FF2B5EF4-FFF2-40B4-BE49-F238E27FC236}">
                  <a16:creationId xmlns:a16="http://schemas.microsoft.com/office/drawing/2014/main" id="{346D2D9D-0581-2487-1F4F-0D51B2089844}"/>
                </a:ext>
              </a:extLst>
            </p:cNvPr>
            <p:cNvSpPr>
              <a:spLocks/>
            </p:cNvSpPr>
            <p:nvPr/>
          </p:nvSpPr>
          <p:spPr bwMode="auto">
            <a:xfrm>
              <a:off x="4055" y="1584"/>
              <a:ext cx="1525" cy="299"/>
            </a:xfrm>
            <a:custGeom>
              <a:avLst/>
              <a:gdLst>
                <a:gd name="T0" fmla="*/ 0 w 1525"/>
                <a:gd name="T1" fmla="*/ 0 h 299"/>
                <a:gd name="T2" fmla="*/ 80 w 1525"/>
                <a:gd name="T3" fmla="*/ 54 h 299"/>
                <a:gd name="T4" fmla="*/ 1524 w 1525"/>
                <a:gd name="T5" fmla="*/ 298 h 299"/>
                <a:gd name="T6" fmla="*/ 1429 w 1525"/>
                <a:gd name="T7" fmla="*/ 241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4"/>
                  </a:lnTo>
                  <a:lnTo>
                    <a:pt x="1524" y="298"/>
                  </a:lnTo>
                  <a:lnTo>
                    <a:pt x="1429" y="241"/>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5" name="Freeform 9">
              <a:extLst>
                <a:ext uri="{FF2B5EF4-FFF2-40B4-BE49-F238E27FC236}">
                  <a16:creationId xmlns:a16="http://schemas.microsoft.com/office/drawing/2014/main" id="{DD78B929-DB7E-18E8-85B1-12044C161AC0}"/>
                </a:ext>
              </a:extLst>
            </p:cNvPr>
            <p:cNvSpPr>
              <a:spLocks/>
            </p:cNvSpPr>
            <p:nvPr/>
          </p:nvSpPr>
          <p:spPr bwMode="auto">
            <a:xfrm>
              <a:off x="2716" y="1638"/>
              <a:ext cx="2864" cy="904"/>
            </a:xfrm>
            <a:custGeom>
              <a:avLst/>
              <a:gdLst>
                <a:gd name="T0" fmla="*/ 0 w 2864"/>
                <a:gd name="T1" fmla="*/ 251 h 904"/>
                <a:gd name="T2" fmla="*/ 0 w 2864"/>
                <a:gd name="T3" fmla="*/ 903 h 904"/>
                <a:gd name="T4" fmla="*/ 1428 w 2864"/>
                <a:gd name="T5" fmla="*/ 658 h 904"/>
                <a:gd name="T6" fmla="*/ 2863 w 2864"/>
                <a:gd name="T7" fmla="*/ 903 h 904"/>
                <a:gd name="T8" fmla="*/ 2863 w 2864"/>
                <a:gd name="T9" fmla="*/ 244 h 904"/>
                <a:gd name="T10" fmla="*/ 1419 w 2864"/>
                <a:gd name="T11" fmla="*/ 0 h 904"/>
                <a:gd name="T12" fmla="*/ 0 w 2864"/>
                <a:gd name="T13" fmla="*/ 251 h 904"/>
              </a:gdLst>
              <a:ahLst/>
              <a:cxnLst>
                <a:cxn ang="0">
                  <a:pos x="T0" y="T1"/>
                </a:cxn>
                <a:cxn ang="0">
                  <a:pos x="T2" y="T3"/>
                </a:cxn>
                <a:cxn ang="0">
                  <a:pos x="T4" y="T5"/>
                </a:cxn>
                <a:cxn ang="0">
                  <a:pos x="T6" y="T7"/>
                </a:cxn>
                <a:cxn ang="0">
                  <a:pos x="T8" y="T9"/>
                </a:cxn>
                <a:cxn ang="0">
                  <a:pos x="T10" y="T11"/>
                </a:cxn>
                <a:cxn ang="0">
                  <a:pos x="T12" y="T13"/>
                </a:cxn>
              </a:cxnLst>
              <a:rect l="0" t="0" r="r" b="b"/>
              <a:pathLst>
                <a:path w="2864" h="904">
                  <a:moveTo>
                    <a:pt x="0" y="251"/>
                  </a:moveTo>
                  <a:lnTo>
                    <a:pt x="0" y="903"/>
                  </a:lnTo>
                  <a:lnTo>
                    <a:pt x="1428" y="658"/>
                  </a:lnTo>
                  <a:lnTo>
                    <a:pt x="2863" y="903"/>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a:endParaRPr lang="en-US" altLang="en-US" sz="2000" b="1" dirty="0">
                <a:latin typeface="Arial" panose="020B0604020202020204" pitchFamily="34" charset="0"/>
              </a:endParaRPr>
            </a:p>
            <a:p>
              <a:pPr algn="ctr"/>
              <a:r>
                <a:rPr lang="en-US" altLang="en-US" sz="2000" b="1" dirty="0">
                  <a:latin typeface="Arial" panose="020B0604020202020204" pitchFamily="34" charset="0"/>
                </a:rPr>
                <a:t>Rational  Model</a:t>
              </a:r>
              <a:endParaRPr lang="en-US" altLang="en-US" sz="2000" b="1" dirty="0"/>
            </a:p>
          </p:txBody>
        </p:sp>
      </p:grpSp>
      <p:grpSp>
        <p:nvGrpSpPr>
          <p:cNvPr id="31" name="Group 30">
            <a:extLst>
              <a:ext uri="{FF2B5EF4-FFF2-40B4-BE49-F238E27FC236}">
                <a16:creationId xmlns:a16="http://schemas.microsoft.com/office/drawing/2014/main" id="{DD80E719-69E5-547D-26FE-8879A4E002E6}"/>
              </a:ext>
            </a:extLst>
          </p:cNvPr>
          <p:cNvGrpSpPr>
            <a:grpSpLocks/>
          </p:cNvGrpSpPr>
          <p:nvPr/>
        </p:nvGrpSpPr>
        <p:grpSpPr bwMode="auto">
          <a:xfrm>
            <a:off x="6691169" y="4427567"/>
            <a:ext cx="4703763" cy="1520826"/>
            <a:chOff x="2609" y="3085"/>
            <a:chExt cx="2963" cy="958"/>
          </a:xfrm>
          <a:solidFill>
            <a:schemeClr val="tx2">
              <a:lumMod val="40000"/>
              <a:lumOff val="60000"/>
            </a:schemeClr>
          </a:solidFill>
        </p:grpSpPr>
        <p:grpSp>
          <p:nvGrpSpPr>
            <p:cNvPr id="32" name="Group 31">
              <a:extLst>
                <a:ext uri="{FF2B5EF4-FFF2-40B4-BE49-F238E27FC236}">
                  <a16:creationId xmlns:a16="http://schemas.microsoft.com/office/drawing/2014/main" id="{8ADB271C-B9F4-C20F-D1ED-0877BC373907}"/>
                </a:ext>
              </a:extLst>
            </p:cNvPr>
            <p:cNvGrpSpPr>
              <a:grpSpLocks/>
            </p:cNvGrpSpPr>
            <p:nvPr/>
          </p:nvGrpSpPr>
          <p:grpSpPr bwMode="auto">
            <a:xfrm>
              <a:off x="2609" y="3085"/>
              <a:ext cx="2963" cy="958"/>
              <a:chOff x="2609" y="3085"/>
              <a:chExt cx="2963" cy="958"/>
            </a:xfrm>
            <a:grpFill/>
          </p:grpSpPr>
          <p:sp>
            <p:nvSpPr>
              <p:cNvPr id="34" name="Freeform 11">
                <a:extLst>
                  <a:ext uri="{FF2B5EF4-FFF2-40B4-BE49-F238E27FC236}">
                    <a16:creationId xmlns:a16="http://schemas.microsoft.com/office/drawing/2014/main" id="{396C8200-1B04-A2B6-119E-7A1150EBD349}"/>
                  </a:ext>
                </a:extLst>
              </p:cNvPr>
              <p:cNvSpPr>
                <a:spLocks/>
              </p:cNvSpPr>
              <p:nvPr/>
            </p:nvSpPr>
            <p:spPr bwMode="auto">
              <a:xfrm>
                <a:off x="2609" y="3331"/>
                <a:ext cx="100" cy="712"/>
              </a:xfrm>
              <a:custGeom>
                <a:avLst/>
                <a:gdLst>
                  <a:gd name="T0" fmla="*/ 99 w 100"/>
                  <a:gd name="T1" fmla="*/ 59 h 712"/>
                  <a:gd name="T2" fmla="*/ 99 w 100"/>
                  <a:gd name="T3" fmla="*/ 711 h 712"/>
                  <a:gd name="T4" fmla="*/ 0 w 100"/>
                  <a:gd name="T5" fmla="*/ 648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8"/>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35" name="Freeform 12">
                <a:extLst>
                  <a:ext uri="{FF2B5EF4-FFF2-40B4-BE49-F238E27FC236}">
                    <a16:creationId xmlns:a16="http://schemas.microsoft.com/office/drawing/2014/main" id="{B46BE663-CD3D-1DE3-F04C-C53F1927B171}"/>
                  </a:ext>
                </a:extLst>
              </p:cNvPr>
              <p:cNvSpPr>
                <a:spLocks/>
              </p:cNvSpPr>
              <p:nvPr/>
            </p:nvSpPr>
            <p:spPr bwMode="auto">
              <a:xfrm>
                <a:off x="2609" y="3086"/>
                <a:ext cx="1520" cy="305"/>
              </a:xfrm>
              <a:custGeom>
                <a:avLst/>
                <a:gdLst>
                  <a:gd name="T0" fmla="*/ 0 w 1520"/>
                  <a:gd name="T1" fmla="*/ 245 h 305"/>
                  <a:gd name="T2" fmla="*/ 99 w 1520"/>
                  <a:gd name="T3" fmla="*/ 304 h 305"/>
                  <a:gd name="T4" fmla="*/ 1519 w 1520"/>
                  <a:gd name="T5" fmla="*/ 52 h 305"/>
                  <a:gd name="T6" fmla="*/ 1441 w 1520"/>
                  <a:gd name="T7" fmla="*/ 0 h 305"/>
                  <a:gd name="T8" fmla="*/ 0 w 1520"/>
                  <a:gd name="T9" fmla="*/ 245 h 305"/>
                </a:gdLst>
                <a:ahLst/>
                <a:cxnLst>
                  <a:cxn ang="0">
                    <a:pos x="T0" y="T1"/>
                  </a:cxn>
                  <a:cxn ang="0">
                    <a:pos x="T2" y="T3"/>
                  </a:cxn>
                  <a:cxn ang="0">
                    <a:pos x="T4" y="T5"/>
                  </a:cxn>
                  <a:cxn ang="0">
                    <a:pos x="T6" y="T7"/>
                  </a:cxn>
                  <a:cxn ang="0">
                    <a:pos x="T8" y="T9"/>
                  </a:cxn>
                </a:cxnLst>
                <a:rect l="0" t="0" r="r" b="b"/>
                <a:pathLst>
                  <a:path w="1520" h="305">
                    <a:moveTo>
                      <a:pt x="0" y="245"/>
                    </a:moveTo>
                    <a:lnTo>
                      <a:pt x="99" y="304"/>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36" name="Freeform 13">
                <a:extLst>
                  <a:ext uri="{FF2B5EF4-FFF2-40B4-BE49-F238E27FC236}">
                    <a16:creationId xmlns:a16="http://schemas.microsoft.com/office/drawing/2014/main" id="{F0FCA592-1FA0-82D1-BB7C-2B4DC5FE90D3}"/>
                  </a:ext>
                </a:extLst>
              </p:cNvPr>
              <p:cNvSpPr>
                <a:spLocks/>
              </p:cNvSpPr>
              <p:nvPr/>
            </p:nvSpPr>
            <p:spPr bwMode="auto">
              <a:xfrm>
                <a:off x="4047" y="3085"/>
                <a:ext cx="1525" cy="299"/>
              </a:xfrm>
              <a:custGeom>
                <a:avLst/>
                <a:gdLst>
                  <a:gd name="T0" fmla="*/ 0 w 1525"/>
                  <a:gd name="T1" fmla="*/ 0 h 299"/>
                  <a:gd name="T2" fmla="*/ 80 w 1525"/>
                  <a:gd name="T3" fmla="*/ 53 h 299"/>
                  <a:gd name="T4" fmla="*/ 1524 w 1525"/>
                  <a:gd name="T5" fmla="*/ 298 h 299"/>
                  <a:gd name="T6" fmla="*/ 1429 w 1525"/>
                  <a:gd name="T7" fmla="*/ 242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3"/>
                    </a:lnTo>
                    <a:lnTo>
                      <a:pt x="1524" y="298"/>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37" name="Freeform 14">
                <a:extLst>
                  <a:ext uri="{FF2B5EF4-FFF2-40B4-BE49-F238E27FC236}">
                    <a16:creationId xmlns:a16="http://schemas.microsoft.com/office/drawing/2014/main" id="{FA9D0E52-DB4C-EC02-2768-7B0A67B5AF6F}"/>
                  </a:ext>
                </a:extLst>
              </p:cNvPr>
              <p:cNvSpPr>
                <a:spLocks/>
              </p:cNvSpPr>
              <p:nvPr/>
            </p:nvSpPr>
            <p:spPr bwMode="auto">
              <a:xfrm>
                <a:off x="2708" y="3138"/>
                <a:ext cx="2864" cy="905"/>
              </a:xfrm>
              <a:custGeom>
                <a:avLst/>
                <a:gdLst>
                  <a:gd name="T0" fmla="*/ 0 w 2864"/>
                  <a:gd name="T1" fmla="*/ 252 h 905"/>
                  <a:gd name="T2" fmla="*/ 0 w 2864"/>
                  <a:gd name="T3" fmla="*/ 904 h 905"/>
                  <a:gd name="T4" fmla="*/ 2863 w 2864"/>
                  <a:gd name="T5" fmla="*/ 904 h 905"/>
                  <a:gd name="T6" fmla="*/ 2863 w 2864"/>
                  <a:gd name="T7" fmla="*/ 245 h 905"/>
                  <a:gd name="T8" fmla="*/ 1419 w 2864"/>
                  <a:gd name="T9" fmla="*/ 0 h 905"/>
                  <a:gd name="T10" fmla="*/ 0 w 2864"/>
                  <a:gd name="T11" fmla="*/ 252 h 905"/>
                </a:gdLst>
                <a:ahLst/>
                <a:cxnLst>
                  <a:cxn ang="0">
                    <a:pos x="T0" y="T1"/>
                  </a:cxn>
                  <a:cxn ang="0">
                    <a:pos x="T2" y="T3"/>
                  </a:cxn>
                  <a:cxn ang="0">
                    <a:pos x="T4" y="T5"/>
                  </a:cxn>
                  <a:cxn ang="0">
                    <a:pos x="T6" y="T7"/>
                  </a:cxn>
                  <a:cxn ang="0">
                    <a:pos x="T8" y="T9"/>
                  </a:cxn>
                  <a:cxn ang="0">
                    <a:pos x="T10" y="T11"/>
                  </a:cxn>
                </a:cxnLst>
                <a:rect l="0" t="0" r="r" b="b"/>
                <a:pathLst>
                  <a:path w="2864" h="905">
                    <a:moveTo>
                      <a:pt x="0" y="252"/>
                    </a:moveTo>
                    <a:lnTo>
                      <a:pt x="0" y="904"/>
                    </a:lnTo>
                    <a:lnTo>
                      <a:pt x="2863" y="904"/>
                    </a:lnTo>
                    <a:lnTo>
                      <a:pt x="2863" y="245"/>
                    </a:lnTo>
                    <a:lnTo>
                      <a:pt x="1419" y="0"/>
                    </a:lnTo>
                    <a:lnTo>
                      <a:pt x="0" y="252"/>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sp>
          <p:nvSpPr>
            <p:cNvPr id="33" name="Rectangle 32">
              <a:extLst>
                <a:ext uri="{FF2B5EF4-FFF2-40B4-BE49-F238E27FC236}">
                  <a16:creationId xmlns:a16="http://schemas.microsoft.com/office/drawing/2014/main" id="{693850CB-65B2-958B-0705-8B36B873A551}"/>
                </a:ext>
              </a:extLst>
            </p:cNvPr>
            <p:cNvSpPr>
              <a:spLocks noChangeArrowheads="1"/>
            </p:cNvSpPr>
            <p:nvPr/>
          </p:nvSpPr>
          <p:spPr bwMode="auto">
            <a:xfrm>
              <a:off x="2985" y="3423"/>
              <a:ext cx="2278" cy="250"/>
            </a:xfrm>
            <a:prstGeom prst="rect">
              <a:avLst/>
            </a:prstGeom>
            <a:grp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a:r>
                <a:rPr lang="en-US" altLang="en-US" sz="2000" b="1" dirty="0">
                  <a:latin typeface="Arial" panose="020B0604020202020204" pitchFamily="34" charset="0"/>
                </a:rPr>
                <a:t>Garbage Can Model</a:t>
              </a:r>
              <a:endParaRPr lang="en-US" altLang="en-US" sz="2000" b="1" dirty="0"/>
            </a:p>
          </p:txBody>
        </p:sp>
      </p:grpSp>
      <p:grpSp>
        <p:nvGrpSpPr>
          <p:cNvPr id="38" name="Group 37">
            <a:extLst>
              <a:ext uri="{FF2B5EF4-FFF2-40B4-BE49-F238E27FC236}">
                <a16:creationId xmlns:a16="http://schemas.microsoft.com/office/drawing/2014/main" id="{F495FED6-70C2-EE2F-B0AA-5B54996EE2B4}"/>
              </a:ext>
            </a:extLst>
          </p:cNvPr>
          <p:cNvGrpSpPr>
            <a:grpSpLocks/>
          </p:cNvGrpSpPr>
          <p:nvPr/>
        </p:nvGrpSpPr>
        <p:grpSpPr bwMode="auto">
          <a:xfrm>
            <a:off x="6691169" y="3241700"/>
            <a:ext cx="4703763" cy="1520825"/>
            <a:chOff x="2609" y="2338"/>
            <a:chExt cx="2963" cy="958"/>
          </a:xfrm>
          <a:solidFill>
            <a:schemeClr val="accent5">
              <a:lumMod val="60000"/>
              <a:lumOff val="40000"/>
            </a:schemeClr>
          </a:solidFill>
        </p:grpSpPr>
        <p:sp>
          <p:nvSpPr>
            <p:cNvPr id="39" name="Freeform 18">
              <a:extLst>
                <a:ext uri="{FF2B5EF4-FFF2-40B4-BE49-F238E27FC236}">
                  <a16:creationId xmlns:a16="http://schemas.microsoft.com/office/drawing/2014/main" id="{34A5C531-A273-A009-497C-C33F76C2B570}"/>
                </a:ext>
              </a:extLst>
            </p:cNvPr>
            <p:cNvSpPr>
              <a:spLocks/>
            </p:cNvSpPr>
            <p:nvPr/>
          </p:nvSpPr>
          <p:spPr bwMode="auto">
            <a:xfrm>
              <a:off x="2609" y="2584"/>
              <a:ext cx="100" cy="712"/>
            </a:xfrm>
            <a:custGeom>
              <a:avLst/>
              <a:gdLst>
                <a:gd name="T0" fmla="*/ 99 w 100"/>
                <a:gd name="T1" fmla="*/ 58 h 712"/>
                <a:gd name="T2" fmla="*/ 99 w 100"/>
                <a:gd name="T3" fmla="*/ 711 h 712"/>
                <a:gd name="T4" fmla="*/ 0 w 100"/>
                <a:gd name="T5" fmla="*/ 648 h 712"/>
                <a:gd name="T6" fmla="*/ 0 w 100"/>
                <a:gd name="T7" fmla="*/ 0 h 712"/>
                <a:gd name="T8" fmla="*/ 99 w 100"/>
                <a:gd name="T9" fmla="*/ 58 h 712"/>
              </a:gdLst>
              <a:ahLst/>
              <a:cxnLst>
                <a:cxn ang="0">
                  <a:pos x="T0" y="T1"/>
                </a:cxn>
                <a:cxn ang="0">
                  <a:pos x="T2" y="T3"/>
                </a:cxn>
                <a:cxn ang="0">
                  <a:pos x="T4" y="T5"/>
                </a:cxn>
                <a:cxn ang="0">
                  <a:pos x="T6" y="T7"/>
                </a:cxn>
                <a:cxn ang="0">
                  <a:pos x="T8" y="T9"/>
                </a:cxn>
              </a:cxnLst>
              <a:rect l="0" t="0" r="r" b="b"/>
              <a:pathLst>
                <a:path w="100" h="712">
                  <a:moveTo>
                    <a:pt x="99" y="58"/>
                  </a:moveTo>
                  <a:lnTo>
                    <a:pt x="99" y="711"/>
                  </a:lnTo>
                  <a:lnTo>
                    <a:pt x="0" y="648"/>
                  </a:lnTo>
                  <a:lnTo>
                    <a:pt x="0" y="0"/>
                  </a:lnTo>
                  <a:lnTo>
                    <a:pt x="99" y="58"/>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40" name="Freeform 19">
              <a:extLst>
                <a:ext uri="{FF2B5EF4-FFF2-40B4-BE49-F238E27FC236}">
                  <a16:creationId xmlns:a16="http://schemas.microsoft.com/office/drawing/2014/main" id="{C13918F1-CA9A-1AAE-B51A-0795CC3DA9C4}"/>
                </a:ext>
              </a:extLst>
            </p:cNvPr>
            <p:cNvSpPr>
              <a:spLocks/>
            </p:cNvSpPr>
            <p:nvPr/>
          </p:nvSpPr>
          <p:spPr bwMode="auto">
            <a:xfrm>
              <a:off x="2609" y="2339"/>
              <a:ext cx="1520" cy="304"/>
            </a:xfrm>
            <a:custGeom>
              <a:avLst/>
              <a:gdLst>
                <a:gd name="T0" fmla="*/ 0 w 1520"/>
                <a:gd name="T1" fmla="*/ 245 h 304"/>
                <a:gd name="T2" fmla="*/ 99 w 1520"/>
                <a:gd name="T3" fmla="*/ 303 h 304"/>
                <a:gd name="T4" fmla="*/ 1519 w 1520"/>
                <a:gd name="T5" fmla="*/ 52 h 304"/>
                <a:gd name="T6" fmla="*/ 1441 w 1520"/>
                <a:gd name="T7" fmla="*/ 0 h 304"/>
                <a:gd name="T8" fmla="*/ 0 w 1520"/>
                <a:gd name="T9" fmla="*/ 245 h 304"/>
              </a:gdLst>
              <a:ahLst/>
              <a:cxnLst>
                <a:cxn ang="0">
                  <a:pos x="T0" y="T1"/>
                </a:cxn>
                <a:cxn ang="0">
                  <a:pos x="T2" y="T3"/>
                </a:cxn>
                <a:cxn ang="0">
                  <a:pos x="T4" y="T5"/>
                </a:cxn>
                <a:cxn ang="0">
                  <a:pos x="T6" y="T7"/>
                </a:cxn>
                <a:cxn ang="0">
                  <a:pos x="T8" y="T9"/>
                </a:cxn>
              </a:cxnLst>
              <a:rect l="0" t="0" r="r" b="b"/>
              <a:pathLst>
                <a:path w="1520" h="304">
                  <a:moveTo>
                    <a:pt x="0" y="245"/>
                  </a:moveTo>
                  <a:lnTo>
                    <a:pt x="99" y="303"/>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41" name="Freeform 20">
              <a:extLst>
                <a:ext uri="{FF2B5EF4-FFF2-40B4-BE49-F238E27FC236}">
                  <a16:creationId xmlns:a16="http://schemas.microsoft.com/office/drawing/2014/main" id="{808EB0BD-5298-4EF3-449C-C27FF3D92574}"/>
                </a:ext>
              </a:extLst>
            </p:cNvPr>
            <p:cNvSpPr>
              <a:spLocks/>
            </p:cNvSpPr>
            <p:nvPr/>
          </p:nvSpPr>
          <p:spPr bwMode="auto">
            <a:xfrm>
              <a:off x="4047" y="2338"/>
              <a:ext cx="1525" cy="298"/>
            </a:xfrm>
            <a:custGeom>
              <a:avLst/>
              <a:gdLst>
                <a:gd name="T0" fmla="*/ 0 w 1525"/>
                <a:gd name="T1" fmla="*/ 0 h 298"/>
                <a:gd name="T2" fmla="*/ 80 w 1525"/>
                <a:gd name="T3" fmla="*/ 53 h 298"/>
                <a:gd name="T4" fmla="*/ 1524 w 1525"/>
                <a:gd name="T5" fmla="*/ 297 h 298"/>
                <a:gd name="T6" fmla="*/ 1429 w 1525"/>
                <a:gd name="T7" fmla="*/ 242 h 298"/>
                <a:gd name="T8" fmla="*/ 0 w 1525"/>
                <a:gd name="T9" fmla="*/ 0 h 298"/>
              </a:gdLst>
              <a:ahLst/>
              <a:cxnLst>
                <a:cxn ang="0">
                  <a:pos x="T0" y="T1"/>
                </a:cxn>
                <a:cxn ang="0">
                  <a:pos x="T2" y="T3"/>
                </a:cxn>
                <a:cxn ang="0">
                  <a:pos x="T4" y="T5"/>
                </a:cxn>
                <a:cxn ang="0">
                  <a:pos x="T6" y="T7"/>
                </a:cxn>
                <a:cxn ang="0">
                  <a:pos x="T8" y="T9"/>
                </a:cxn>
              </a:cxnLst>
              <a:rect l="0" t="0" r="r" b="b"/>
              <a:pathLst>
                <a:path w="1525" h="298">
                  <a:moveTo>
                    <a:pt x="0" y="0"/>
                  </a:moveTo>
                  <a:lnTo>
                    <a:pt x="80" y="53"/>
                  </a:lnTo>
                  <a:lnTo>
                    <a:pt x="1524" y="297"/>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42" name="Freeform 21">
              <a:extLst>
                <a:ext uri="{FF2B5EF4-FFF2-40B4-BE49-F238E27FC236}">
                  <a16:creationId xmlns:a16="http://schemas.microsoft.com/office/drawing/2014/main" id="{982F53B9-0D57-043E-BF0E-DD68BE90710E}"/>
                </a:ext>
              </a:extLst>
            </p:cNvPr>
            <p:cNvSpPr>
              <a:spLocks/>
            </p:cNvSpPr>
            <p:nvPr/>
          </p:nvSpPr>
          <p:spPr bwMode="auto">
            <a:xfrm>
              <a:off x="2708" y="2391"/>
              <a:ext cx="2864" cy="905"/>
            </a:xfrm>
            <a:custGeom>
              <a:avLst/>
              <a:gdLst>
                <a:gd name="T0" fmla="*/ 0 w 2864"/>
                <a:gd name="T1" fmla="*/ 251 h 905"/>
                <a:gd name="T2" fmla="*/ 0 w 2864"/>
                <a:gd name="T3" fmla="*/ 904 h 905"/>
                <a:gd name="T4" fmla="*/ 1427 w 2864"/>
                <a:gd name="T5" fmla="*/ 659 h 905"/>
                <a:gd name="T6" fmla="*/ 2863 w 2864"/>
                <a:gd name="T7" fmla="*/ 904 h 905"/>
                <a:gd name="T8" fmla="*/ 2863 w 2864"/>
                <a:gd name="T9" fmla="*/ 244 h 905"/>
                <a:gd name="T10" fmla="*/ 1419 w 2864"/>
                <a:gd name="T11" fmla="*/ 0 h 905"/>
                <a:gd name="T12" fmla="*/ 0 w 2864"/>
                <a:gd name="T13" fmla="*/ 251 h 905"/>
              </a:gdLst>
              <a:ahLst/>
              <a:cxnLst>
                <a:cxn ang="0">
                  <a:pos x="T0" y="T1"/>
                </a:cxn>
                <a:cxn ang="0">
                  <a:pos x="T2" y="T3"/>
                </a:cxn>
                <a:cxn ang="0">
                  <a:pos x="T4" y="T5"/>
                </a:cxn>
                <a:cxn ang="0">
                  <a:pos x="T6" y="T7"/>
                </a:cxn>
                <a:cxn ang="0">
                  <a:pos x="T8" y="T9"/>
                </a:cxn>
                <a:cxn ang="0">
                  <a:pos x="T10" y="T11"/>
                </a:cxn>
                <a:cxn ang="0">
                  <a:pos x="T12" y="T13"/>
                </a:cxn>
              </a:cxnLst>
              <a:rect l="0" t="0" r="r" b="b"/>
              <a:pathLst>
                <a:path w="2864" h="905">
                  <a:moveTo>
                    <a:pt x="0" y="251"/>
                  </a:moveTo>
                  <a:lnTo>
                    <a:pt x="0" y="904"/>
                  </a:lnTo>
                  <a:lnTo>
                    <a:pt x="1427" y="659"/>
                  </a:lnTo>
                  <a:lnTo>
                    <a:pt x="2863" y="904"/>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ltLang="en-US" sz="2000" b="1" dirty="0">
                <a:latin typeface="Arial" panose="020B0604020202020204" pitchFamily="34" charset="0"/>
              </a:endParaRPr>
            </a:p>
            <a:p>
              <a:pPr algn="ctr"/>
              <a:r>
                <a:rPr lang="ar-EG" altLang="en-US" sz="2000" b="1" dirty="0">
                  <a:latin typeface="Arial" panose="020B0604020202020204" pitchFamily="34" charset="0"/>
                </a:rPr>
                <a:t>نموذج العقلانية المحدودة</a:t>
              </a:r>
            </a:p>
            <a:p>
              <a:pPr algn="ctr"/>
              <a:r>
                <a:rPr lang="en-US" altLang="en-US" sz="2000" b="1" dirty="0">
                  <a:latin typeface="Arial" panose="020B0604020202020204" pitchFamily="34" charset="0"/>
                </a:rPr>
                <a:t>Bounded Rationality Model</a:t>
              </a:r>
              <a:endParaRPr lang="en-US" altLang="en-US" sz="2000" b="1" dirty="0"/>
            </a:p>
          </p:txBody>
        </p:sp>
      </p:grpSp>
    </p:spTree>
    <p:extLst>
      <p:ext uri="{BB962C8B-B14F-4D97-AF65-F5344CB8AC3E}">
        <p14:creationId xmlns:p14="http://schemas.microsoft.com/office/powerpoint/2010/main" val="65985218"/>
      </p:ext>
    </p:extLst>
  </p:cSld>
  <p:clrMapOvr>
    <a:masterClrMapping/>
  </p:clrMapOvr>
  <mc:AlternateContent xmlns:mc="http://schemas.openxmlformats.org/markup-compatibility/2006" xmlns:p14="http://schemas.microsoft.com/office/powerpoint/2010/main">
    <mc:Choice Requires="p14">
      <p:transition p14:dur="10" advTm="67017"/>
    </mc:Choice>
    <mc:Fallback xmlns="">
      <p:transition advTm="6701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6739" y="1408985"/>
            <a:ext cx="6276357" cy="5291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45386" y="640824"/>
            <a:ext cx="8859008" cy="646331"/>
          </a:xfrm>
          <a:prstGeom prst="rect">
            <a:avLst/>
          </a:prstGeom>
          <a:noFill/>
        </p:spPr>
        <p:txBody>
          <a:bodyPr wrap="square">
            <a:spAutoFit/>
          </a:bodyPr>
          <a:lstStyle/>
          <a:p>
            <a:pPr algn="ctr"/>
            <a:r>
              <a:rPr lang="ar-EG" altLang="en-US" sz="3600" b="1" dirty="0">
                <a:solidFill>
                  <a:srgbClr val="C00000"/>
                </a:solidFill>
              </a:rPr>
              <a:t>نماذج اتخاذ القرار</a:t>
            </a:r>
            <a:endParaRPr lang="en-US" sz="1400" b="1" dirty="0">
              <a:solidFill>
                <a:srgbClr val="C00000"/>
              </a:solidFill>
            </a:endParaRPr>
          </a:p>
        </p:txBody>
      </p:sp>
      <p:sp>
        <p:nvSpPr>
          <p:cNvPr id="5" name="TextBox 4">
            <a:extLst>
              <a:ext uri="{FF2B5EF4-FFF2-40B4-BE49-F238E27FC236}">
                <a16:creationId xmlns:a16="http://schemas.microsoft.com/office/drawing/2014/main" id="{77BD9F8D-EAA5-17AC-06E1-F7BC80F654DE}"/>
              </a:ext>
            </a:extLst>
          </p:cNvPr>
          <p:cNvSpPr txBox="1"/>
          <p:nvPr/>
        </p:nvSpPr>
        <p:spPr>
          <a:xfrm>
            <a:off x="323183" y="1682488"/>
            <a:ext cx="6002696" cy="830997"/>
          </a:xfrm>
          <a:prstGeom prst="rect">
            <a:avLst/>
          </a:prstGeom>
          <a:noFill/>
        </p:spPr>
        <p:txBody>
          <a:bodyPr wrap="square">
            <a:spAutoFit/>
          </a:bodyPr>
          <a:lstStyle/>
          <a:p>
            <a:pPr algn="ctr">
              <a:buFontTx/>
              <a:buNone/>
            </a:pPr>
            <a:r>
              <a:rPr lang="ar-EG" altLang="en-US" sz="2400" b="1" dirty="0">
                <a:solidFill>
                  <a:srgbClr val="C00000"/>
                </a:solidFill>
              </a:rPr>
              <a:t>نموذج سلة المهملات - نظرية تزعم أن القرارات في المنظمات عشوائية وغير منهجية</a:t>
            </a:r>
            <a:endParaRPr lang="en-US" altLang="en-US" sz="2400" dirty="0">
              <a:solidFill>
                <a:schemeClr val="tx1"/>
              </a:solidFill>
            </a:endParaRPr>
          </a:p>
        </p:txBody>
      </p:sp>
      <p:grpSp>
        <p:nvGrpSpPr>
          <p:cNvPr id="8" name="Group 7">
            <a:extLst>
              <a:ext uri="{FF2B5EF4-FFF2-40B4-BE49-F238E27FC236}">
                <a16:creationId xmlns:a16="http://schemas.microsoft.com/office/drawing/2014/main" id="{A9D395F6-3733-DD3A-53F2-91DBD6516E11}"/>
              </a:ext>
            </a:extLst>
          </p:cNvPr>
          <p:cNvGrpSpPr>
            <a:grpSpLocks/>
          </p:cNvGrpSpPr>
          <p:nvPr/>
        </p:nvGrpSpPr>
        <p:grpSpPr bwMode="auto">
          <a:xfrm>
            <a:off x="6703870" y="2044727"/>
            <a:ext cx="4703763" cy="1520826"/>
            <a:chOff x="2617" y="1584"/>
            <a:chExt cx="2963" cy="958"/>
          </a:xfrm>
          <a:solidFill>
            <a:schemeClr val="tx2">
              <a:lumMod val="40000"/>
              <a:lumOff val="60000"/>
            </a:schemeClr>
          </a:solidFill>
        </p:grpSpPr>
        <p:sp>
          <p:nvSpPr>
            <p:cNvPr id="10" name="Freeform 6">
              <a:extLst>
                <a:ext uri="{FF2B5EF4-FFF2-40B4-BE49-F238E27FC236}">
                  <a16:creationId xmlns:a16="http://schemas.microsoft.com/office/drawing/2014/main" id="{07E70714-2A8F-A930-0215-0D22189B4E94}"/>
                </a:ext>
              </a:extLst>
            </p:cNvPr>
            <p:cNvSpPr>
              <a:spLocks/>
            </p:cNvSpPr>
            <p:nvPr/>
          </p:nvSpPr>
          <p:spPr bwMode="auto">
            <a:xfrm>
              <a:off x="2617" y="1830"/>
              <a:ext cx="100" cy="712"/>
            </a:xfrm>
            <a:custGeom>
              <a:avLst/>
              <a:gdLst>
                <a:gd name="T0" fmla="*/ 99 w 100"/>
                <a:gd name="T1" fmla="*/ 59 h 712"/>
                <a:gd name="T2" fmla="*/ 99 w 100"/>
                <a:gd name="T3" fmla="*/ 711 h 712"/>
                <a:gd name="T4" fmla="*/ 0 w 100"/>
                <a:gd name="T5" fmla="*/ 649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9"/>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4" name="Freeform 7">
              <a:extLst>
                <a:ext uri="{FF2B5EF4-FFF2-40B4-BE49-F238E27FC236}">
                  <a16:creationId xmlns:a16="http://schemas.microsoft.com/office/drawing/2014/main" id="{088476A3-DC80-5A2D-2AFB-3E7050996AE9}"/>
                </a:ext>
              </a:extLst>
            </p:cNvPr>
            <p:cNvSpPr>
              <a:spLocks/>
            </p:cNvSpPr>
            <p:nvPr/>
          </p:nvSpPr>
          <p:spPr bwMode="auto">
            <a:xfrm>
              <a:off x="2617" y="1585"/>
              <a:ext cx="1521" cy="305"/>
            </a:xfrm>
            <a:custGeom>
              <a:avLst/>
              <a:gdLst>
                <a:gd name="T0" fmla="*/ 0 w 1521"/>
                <a:gd name="T1" fmla="*/ 245 h 305"/>
                <a:gd name="T2" fmla="*/ 99 w 1521"/>
                <a:gd name="T3" fmla="*/ 304 h 305"/>
                <a:gd name="T4" fmla="*/ 1520 w 1521"/>
                <a:gd name="T5" fmla="*/ 53 h 305"/>
                <a:gd name="T6" fmla="*/ 1441 w 1521"/>
                <a:gd name="T7" fmla="*/ 0 h 305"/>
                <a:gd name="T8" fmla="*/ 0 w 1521"/>
                <a:gd name="T9" fmla="*/ 245 h 305"/>
              </a:gdLst>
              <a:ahLst/>
              <a:cxnLst>
                <a:cxn ang="0">
                  <a:pos x="T0" y="T1"/>
                </a:cxn>
                <a:cxn ang="0">
                  <a:pos x="T2" y="T3"/>
                </a:cxn>
                <a:cxn ang="0">
                  <a:pos x="T4" y="T5"/>
                </a:cxn>
                <a:cxn ang="0">
                  <a:pos x="T6" y="T7"/>
                </a:cxn>
                <a:cxn ang="0">
                  <a:pos x="T8" y="T9"/>
                </a:cxn>
              </a:cxnLst>
              <a:rect l="0" t="0" r="r" b="b"/>
              <a:pathLst>
                <a:path w="1521" h="305">
                  <a:moveTo>
                    <a:pt x="0" y="245"/>
                  </a:moveTo>
                  <a:lnTo>
                    <a:pt x="99" y="304"/>
                  </a:lnTo>
                  <a:lnTo>
                    <a:pt x="1520" y="53"/>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6" name="Freeform 8">
              <a:extLst>
                <a:ext uri="{FF2B5EF4-FFF2-40B4-BE49-F238E27FC236}">
                  <a16:creationId xmlns:a16="http://schemas.microsoft.com/office/drawing/2014/main" id="{6F84B338-C2DB-F4BA-3678-A7ED428B35B0}"/>
                </a:ext>
              </a:extLst>
            </p:cNvPr>
            <p:cNvSpPr>
              <a:spLocks/>
            </p:cNvSpPr>
            <p:nvPr/>
          </p:nvSpPr>
          <p:spPr bwMode="auto">
            <a:xfrm>
              <a:off x="4055" y="1584"/>
              <a:ext cx="1525" cy="299"/>
            </a:xfrm>
            <a:custGeom>
              <a:avLst/>
              <a:gdLst>
                <a:gd name="T0" fmla="*/ 0 w 1525"/>
                <a:gd name="T1" fmla="*/ 0 h 299"/>
                <a:gd name="T2" fmla="*/ 80 w 1525"/>
                <a:gd name="T3" fmla="*/ 54 h 299"/>
                <a:gd name="T4" fmla="*/ 1524 w 1525"/>
                <a:gd name="T5" fmla="*/ 298 h 299"/>
                <a:gd name="T6" fmla="*/ 1429 w 1525"/>
                <a:gd name="T7" fmla="*/ 241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4"/>
                  </a:lnTo>
                  <a:lnTo>
                    <a:pt x="1524" y="298"/>
                  </a:lnTo>
                  <a:lnTo>
                    <a:pt x="1429" y="241"/>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17" name="Freeform 9">
              <a:extLst>
                <a:ext uri="{FF2B5EF4-FFF2-40B4-BE49-F238E27FC236}">
                  <a16:creationId xmlns:a16="http://schemas.microsoft.com/office/drawing/2014/main" id="{316288D6-FBCC-4C00-E43F-4FBB858A662F}"/>
                </a:ext>
              </a:extLst>
            </p:cNvPr>
            <p:cNvSpPr>
              <a:spLocks/>
            </p:cNvSpPr>
            <p:nvPr/>
          </p:nvSpPr>
          <p:spPr bwMode="auto">
            <a:xfrm>
              <a:off x="2716" y="1638"/>
              <a:ext cx="2864" cy="904"/>
            </a:xfrm>
            <a:custGeom>
              <a:avLst/>
              <a:gdLst>
                <a:gd name="T0" fmla="*/ 0 w 2864"/>
                <a:gd name="T1" fmla="*/ 251 h 904"/>
                <a:gd name="T2" fmla="*/ 0 w 2864"/>
                <a:gd name="T3" fmla="*/ 903 h 904"/>
                <a:gd name="T4" fmla="*/ 1428 w 2864"/>
                <a:gd name="T5" fmla="*/ 658 h 904"/>
                <a:gd name="T6" fmla="*/ 2863 w 2864"/>
                <a:gd name="T7" fmla="*/ 903 h 904"/>
                <a:gd name="T8" fmla="*/ 2863 w 2864"/>
                <a:gd name="T9" fmla="*/ 244 h 904"/>
                <a:gd name="T10" fmla="*/ 1419 w 2864"/>
                <a:gd name="T11" fmla="*/ 0 h 904"/>
                <a:gd name="T12" fmla="*/ 0 w 2864"/>
                <a:gd name="T13" fmla="*/ 251 h 904"/>
              </a:gdLst>
              <a:ahLst/>
              <a:cxnLst>
                <a:cxn ang="0">
                  <a:pos x="T0" y="T1"/>
                </a:cxn>
                <a:cxn ang="0">
                  <a:pos x="T2" y="T3"/>
                </a:cxn>
                <a:cxn ang="0">
                  <a:pos x="T4" y="T5"/>
                </a:cxn>
                <a:cxn ang="0">
                  <a:pos x="T6" y="T7"/>
                </a:cxn>
                <a:cxn ang="0">
                  <a:pos x="T8" y="T9"/>
                </a:cxn>
                <a:cxn ang="0">
                  <a:pos x="T10" y="T11"/>
                </a:cxn>
                <a:cxn ang="0">
                  <a:pos x="T12" y="T13"/>
                </a:cxn>
              </a:cxnLst>
              <a:rect l="0" t="0" r="r" b="b"/>
              <a:pathLst>
                <a:path w="2864" h="904">
                  <a:moveTo>
                    <a:pt x="0" y="251"/>
                  </a:moveTo>
                  <a:lnTo>
                    <a:pt x="0" y="903"/>
                  </a:lnTo>
                  <a:lnTo>
                    <a:pt x="1428" y="658"/>
                  </a:lnTo>
                  <a:lnTo>
                    <a:pt x="2863" y="903"/>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a:endParaRPr lang="en-US" altLang="en-US" sz="2000" b="1" dirty="0">
                <a:latin typeface="Arial" panose="020B0604020202020204" pitchFamily="34" charset="0"/>
              </a:endParaRPr>
            </a:p>
            <a:p>
              <a:pPr algn="ctr"/>
              <a:r>
                <a:rPr lang="en-US" altLang="en-US" sz="2000" b="1" dirty="0">
                  <a:latin typeface="Arial" panose="020B0604020202020204" pitchFamily="34" charset="0"/>
                </a:rPr>
                <a:t>Rational  Model</a:t>
              </a:r>
              <a:endParaRPr lang="en-US" altLang="en-US" sz="2000" b="1" dirty="0"/>
            </a:p>
          </p:txBody>
        </p:sp>
      </p:grpSp>
      <p:grpSp>
        <p:nvGrpSpPr>
          <p:cNvPr id="19" name="Group 18">
            <a:extLst>
              <a:ext uri="{FF2B5EF4-FFF2-40B4-BE49-F238E27FC236}">
                <a16:creationId xmlns:a16="http://schemas.microsoft.com/office/drawing/2014/main" id="{A863D4B7-8B60-4A08-E0E4-6A3DD683CDAE}"/>
              </a:ext>
            </a:extLst>
          </p:cNvPr>
          <p:cNvGrpSpPr>
            <a:grpSpLocks/>
          </p:cNvGrpSpPr>
          <p:nvPr/>
        </p:nvGrpSpPr>
        <p:grpSpPr bwMode="auto">
          <a:xfrm>
            <a:off x="6691169" y="4427567"/>
            <a:ext cx="4703763" cy="1520826"/>
            <a:chOff x="2609" y="3085"/>
            <a:chExt cx="2963" cy="958"/>
          </a:xfrm>
          <a:solidFill>
            <a:schemeClr val="accent5">
              <a:lumMod val="60000"/>
              <a:lumOff val="40000"/>
            </a:schemeClr>
          </a:solidFill>
        </p:grpSpPr>
        <p:sp>
          <p:nvSpPr>
            <p:cNvPr id="21" name="Freeform 11">
              <a:extLst>
                <a:ext uri="{FF2B5EF4-FFF2-40B4-BE49-F238E27FC236}">
                  <a16:creationId xmlns:a16="http://schemas.microsoft.com/office/drawing/2014/main" id="{71536554-FD76-6E29-749F-B82539CA9C7D}"/>
                </a:ext>
              </a:extLst>
            </p:cNvPr>
            <p:cNvSpPr>
              <a:spLocks/>
            </p:cNvSpPr>
            <p:nvPr/>
          </p:nvSpPr>
          <p:spPr bwMode="auto">
            <a:xfrm>
              <a:off x="2609" y="3331"/>
              <a:ext cx="100" cy="712"/>
            </a:xfrm>
            <a:custGeom>
              <a:avLst/>
              <a:gdLst>
                <a:gd name="T0" fmla="*/ 99 w 100"/>
                <a:gd name="T1" fmla="*/ 59 h 712"/>
                <a:gd name="T2" fmla="*/ 99 w 100"/>
                <a:gd name="T3" fmla="*/ 711 h 712"/>
                <a:gd name="T4" fmla="*/ 0 w 100"/>
                <a:gd name="T5" fmla="*/ 648 h 712"/>
                <a:gd name="T6" fmla="*/ 0 w 100"/>
                <a:gd name="T7" fmla="*/ 0 h 712"/>
                <a:gd name="T8" fmla="*/ 99 w 100"/>
                <a:gd name="T9" fmla="*/ 59 h 712"/>
              </a:gdLst>
              <a:ahLst/>
              <a:cxnLst>
                <a:cxn ang="0">
                  <a:pos x="T0" y="T1"/>
                </a:cxn>
                <a:cxn ang="0">
                  <a:pos x="T2" y="T3"/>
                </a:cxn>
                <a:cxn ang="0">
                  <a:pos x="T4" y="T5"/>
                </a:cxn>
                <a:cxn ang="0">
                  <a:pos x="T6" y="T7"/>
                </a:cxn>
                <a:cxn ang="0">
                  <a:pos x="T8" y="T9"/>
                </a:cxn>
              </a:cxnLst>
              <a:rect l="0" t="0" r="r" b="b"/>
              <a:pathLst>
                <a:path w="100" h="712">
                  <a:moveTo>
                    <a:pt x="99" y="59"/>
                  </a:moveTo>
                  <a:lnTo>
                    <a:pt x="99" y="711"/>
                  </a:lnTo>
                  <a:lnTo>
                    <a:pt x="0" y="648"/>
                  </a:lnTo>
                  <a:lnTo>
                    <a:pt x="0" y="0"/>
                  </a:lnTo>
                  <a:lnTo>
                    <a:pt x="99" y="59"/>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2" name="Freeform 12">
              <a:extLst>
                <a:ext uri="{FF2B5EF4-FFF2-40B4-BE49-F238E27FC236}">
                  <a16:creationId xmlns:a16="http://schemas.microsoft.com/office/drawing/2014/main" id="{A45838FD-5431-15CE-3D25-8031AF4ACA41}"/>
                </a:ext>
              </a:extLst>
            </p:cNvPr>
            <p:cNvSpPr>
              <a:spLocks/>
            </p:cNvSpPr>
            <p:nvPr/>
          </p:nvSpPr>
          <p:spPr bwMode="auto">
            <a:xfrm>
              <a:off x="2609" y="3086"/>
              <a:ext cx="1520" cy="305"/>
            </a:xfrm>
            <a:custGeom>
              <a:avLst/>
              <a:gdLst>
                <a:gd name="T0" fmla="*/ 0 w 1520"/>
                <a:gd name="T1" fmla="*/ 245 h 305"/>
                <a:gd name="T2" fmla="*/ 99 w 1520"/>
                <a:gd name="T3" fmla="*/ 304 h 305"/>
                <a:gd name="T4" fmla="*/ 1519 w 1520"/>
                <a:gd name="T5" fmla="*/ 52 h 305"/>
                <a:gd name="T6" fmla="*/ 1441 w 1520"/>
                <a:gd name="T7" fmla="*/ 0 h 305"/>
                <a:gd name="T8" fmla="*/ 0 w 1520"/>
                <a:gd name="T9" fmla="*/ 245 h 305"/>
              </a:gdLst>
              <a:ahLst/>
              <a:cxnLst>
                <a:cxn ang="0">
                  <a:pos x="T0" y="T1"/>
                </a:cxn>
                <a:cxn ang="0">
                  <a:pos x="T2" y="T3"/>
                </a:cxn>
                <a:cxn ang="0">
                  <a:pos x="T4" y="T5"/>
                </a:cxn>
                <a:cxn ang="0">
                  <a:pos x="T6" y="T7"/>
                </a:cxn>
                <a:cxn ang="0">
                  <a:pos x="T8" y="T9"/>
                </a:cxn>
              </a:cxnLst>
              <a:rect l="0" t="0" r="r" b="b"/>
              <a:pathLst>
                <a:path w="1520" h="305">
                  <a:moveTo>
                    <a:pt x="0" y="245"/>
                  </a:moveTo>
                  <a:lnTo>
                    <a:pt x="99" y="304"/>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3" name="Freeform 13">
              <a:extLst>
                <a:ext uri="{FF2B5EF4-FFF2-40B4-BE49-F238E27FC236}">
                  <a16:creationId xmlns:a16="http://schemas.microsoft.com/office/drawing/2014/main" id="{801B4221-ACC1-B275-3301-F338B33E4BBF}"/>
                </a:ext>
              </a:extLst>
            </p:cNvPr>
            <p:cNvSpPr>
              <a:spLocks/>
            </p:cNvSpPr>
            <p:nvPr/>
          </p:nvSpPr>
          <p:spPr bwMode="auto">
            <a:xfrm>
              <a:off x="4047" y="3085"/>
              <a:ext cx="1525" cy="299"/>
            </a:xfrm>
            <a:custGeom>
              <a:avLst/>
              <a:gdLst>
                <a:gd name="T0" fmla="*/ 0 w 1525"/>
                <a:gd name="T1" fmla="*/ 0 h 299"/>
                <a:gd name="T2" fmla="*/ 80 w 1525"/>
                <a:gd name="T3" fmla="*/ 53 h 299"/>
                <a:gd name="T4" fmla="*/ 1524 w 1525"/>
                <a:gd name="T5" fmla="*/ 298 h 299"/>
                <a:gd name="T6" fmla="*/ 1429 w 1525"/>
                <a:gd name="T7" fmla="*/ 242 h 299"/>
                <a:gd name="T8" fmla="*/ 0 w 1525"/>
                <a:gd name="T9" fmla="*/ 0 h 299"/>
              </a:gdLst>
              <a:ahLst/>
              <a:cxnLst>
                <a:cxn ang="0">
                  <a:pos x="T0" y="T1"/>
                </a:cxn>
                <a:cxn ang="0">
                  <a:pos x="T2" y="T3"/>
                </a:cxn>
                <a:cxn ang="0">
                  <a:pos x="T4" y="T5"/>
                </a:cxn>
                <a:cxn ang="0">
                  <a:pos x="T6" y="T7"/>
                </a:cxn>
                <a:cxn ang="0">
                  <a:pos x="T8" y="T9"/>
                </a:cxn>
              </a:cxnLst>
              <a:rect l="0" t="0" r="r" b="b"/>
              <a:pathLst>
                <a:path w="1525" h="299">
                  <a:moveTo>
                    <a:pt x="0" y="0"/>
                  </a:moveTo>
                  <a:lnTo>
                    <a:pt x="80" y="53"/>
                  </a:lnTo>
                  <a:lnTo>
                    <a:pt x="1524" y="298"/>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4" name="Freeform 14">
              <a:extLst>
                <a:ext uri="{FF2B5EF4-FFF2-40B4-BE49-F238E27FC236}">
                  <a16:creationId xmlns:a16="http://schemas.microsoft.com/office/drawing/2014/main" id="{5AF734EE-74AF-C7F2-56A9-5C7E1CC27D34}"/>
                </a:ext>
              </a:extLst>
            </p:cNvPr>
            <p:cNvSpPr>
              <a:spLocks/>
            </p:cNvSpPr>
            <p:nvPr/>
          </p:nvSpPr>
          <p:spPr bwMode="auto">
            <a:xfrm>
              <a:off x="2708" y="3138"/>
              <a:ext cx="2864" cy="905"/>
            </a:xfrm>
            <a:custGeom>
              <a:avLst/>
              <a:gdLst>
                <a:gd name="T0" fmla="*/ 0 w 2864"/>
                <a:gd name="T1" fmla="*/ 252 h 905"/>
                <a:gd name="T2" fmla="*/ 0 w 2864"/>
                <a:gd name="T3" fmla="*/ 904 h 905"/>
                <a:gd name="T4" fmla="*/ 2863 w 2864"/>
                <a:gd name="T5" fmla="*/ 904 h 905"/>
                <a:gd name="T6" fmla="*/ 2863 w 2864"/>
                <a:gd name="T7" fmla="*/ 245 h 905"/>
                <a:gd name="T8" fmla="*/ 1419 w 2864"/>
                <a:gd name="T9" fmla="*/ 0 h 905"/>
                <a:gd name="T10" fmla="*/ 0 w 2864"/>
                <a:gd name="T11" fmla="*/ 252 h 905"/>
              </a:gdLst>
              <a:ahLst/>
              <a:cxnLst>
                <a:cxn ang="0">
                  <a:pos x="T0" y="T1"/>
                </a:cxn>
                <a:cxn ang="0">
                  <a:pos x="T2" y="T3"/>
                </a:cxn>
                <a:cxn ang="0">
                  <a:pos x="T4" y="T5"/>
                </a:cxn>
                <a:cxn ang="0">
                  <a:pos x="T6" y="T7"/>
                </a:cxn>
                <a:cxn ang="0">
                  <a:pos x="T8" y="T9"/>
                </a:cxn>
                <a:cxn ang="0">
                  <a:pos x="T10" y="T11"/>
                </a:cxn>
              </a:cxnLst>
              <a:rect l="0" t="0" r="r" b="b"/>
              <a:pathLst>
                <a:path w="2864" h="905">
                  <a:moveTo>
                    <a:pt x="0" y="252"/>
                  </a:moveTo>
                  <a:lnTo>
                    <a:pt x="0" y="904"/>
                  </a:lnTo>
                  <a:lnTo>
                    <a:pt x="2863" y="904"/>
                  </a:lnTo>
                  <a:lnTo>
                    <a:pt x="2863" y="245"/>
                  </a:lnTo>
                  <a:lnTo>
                    <a:pt x="1419" y="0"/>
                  </a:lnTo>
                  <a:lnTo>
                    <a:pt x="0" y="252"/>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pPr algn="ctr"/>
              <a:endParaRPr lang="en-US" altLang="en-US" sz="2000" b="1" dirty="0">
                <a:latin typeface="Arial" panose="020B0604020202020204" pitchFamily="34" charset="0"/>
              </a:endParaRPr>
            </a:p>
            <a:p>
              <a:pPr algn="ctr"/>
              <a:r>
                <a:rPr lang="ar-EG" altLang="en-US" sz="2000" b="1" dirty="0">
                  <a:latin typeface="Arial" panose="020B0604020202020204" pitchFamily="34" charset="0"/>
                </a:rPr>
                <a:t>نموذج سلة المهملات</a:t>
              </a:r>
            </a:p>
            <a:p>
              <a:pPr algn="ctr"/>
              <a:r>
                <a:rPr lang="en-US" altLang="en-US" sz="2000" b="1" dirty="0">
                  <a:latin typeface="Arial" panose="020B0604020202020204" pitchFamily="34" charset="0"/>
                </a:rPr>
                <a:t>Garbage Can Model</a:t>
              </a:r>
              <a:endParaRPr lang="en-US" altLang="en-US" sz="2000" b="1" dirty="0"/>
            </a:p>
          </p:txBody>
        </p:sp>
      </p:grpSp>
      <p:grpSp>
        <p:nvGrpSpPr>
          <p:cNvPr id="26" name="Group 25">
            <a:extLst>
              <a:ext uri="{FF2B5EF4-FFF2-40B4-BE49-F238E27FC236}">
                <a16:creationId xmlns:a16="http://schemas.microsoft.com/office/drawing/2014/main" id="{4914D50F-5C08-2CFD-E28E-348E0F4CC0CF}"/>
              </a:ext>
            </a:extLst>
          </p:cNvPr>
          <p:cNvGrpSpPr>
            <a:grpSpLocks/>
          </p:cNvGrpSpPr>
          <p:nvPr/>
        </p:nvGrpSpPr>
        <p:grpSpPr bwMode="auto">
          <a:xfrm>
            <a:off x="6691169" y="3241700"/>
            <a:ext cx="4703763" cy="1520825"/>
            <a:chOff x="2609" y="2338"/>
            <a:chExt cx="2963" cy="958"/>
          </a:xfrm>
          <a:solidFill>
            <a:schemeClr val="tx2">
              <a:lumMod val="40000"/>
              <a:lumOff val="60000"/>
            </a:schemeClr>
          </a:solidFill>
        </p:grpSpPr>
        <p:sp>
          <p:nvSpPr>
            <p:cNvPr id="27" name="Freeform 18">
              <a:extLst>
                <a:ext uri="{FF2B5EF4-FFF2-40B4-BE49-F238E27FC236}">
                  <a16:creationId xmlns:a16="http://schemas.microsoft.com/office/drawing/2014/main" id="{9E58B327-5AD3-78B9-51C1-0521F3F83BF2}"/>
                </a:ext>
              </a:extLst>
            </p:cNvPr>
            <p:cNvSpPr>
              <a:spLocks/>
            </p:cNvSpPr>
            <p:nvPr/>
          </p:nvSpPr>
          <p:spPr bwMode="auto">
            <a:xfrm>
              <a:off x="2609" y="2584"/>
              <a:ext cx="100" cy="712"/>
            </a:xfrm>
            <a:custGeom>
              <a:avLst/>
              <a:gdLst>
                <a:gd name="T0" fmla="*/ 99 w 100"/>
                <a:gd name="T1" fmla="*/ 58 h 712"/>
                <a:gd name="T2" fmla="*/ 99 w 100"/>
                <a:gd name="T3" fmla="*/ 711 h 712"/>
                <a:gd name="T4" fmla="*/ 0 w 100"/>
                <a:gd name="T5" fmla="*/ 648 h 712"/>
                <a:gd name="T6" fmla="*/ 0 w 100"/>
                <a:gd name="T7" fmla="*/ 0 h 712"/>
                <a:gd name="T8" fmla="*/ 99 w 100"/>
                <a:gd name="T9" fmla="*/ 58 h 712"/>
              </a:gdLst>
              <a:ahLst/>
              <a:cxnLst>
                <a:cxn ang="0">
                  <a:pos x="T0" y="T1"/>
                </a:cxn>
                <a:cxn ang="0">
                  <a:pos x="T2" y="T3"/>
                </a:cxn>
                <a:cxn ang="0">
                  <a:pos x="T4" y="T5"/>
                </a:cxn>
                <a:cxn ang="0">
                  <a:pos x="T6" y="T7"/>
                </a:cxn>
                <a:cxn ang="0">
                  <a:pos x="T8" y="T9"/>
                </a:cxn>
              </a:cxnLst>
              <a:rect l="0" t="0" r="r" b="b"/>
              <a:pathLst>
                <a:path w="100" h="712">
                  <a:moveTo>
                    <a:pt x="99" y="58"/>
                  </a:moveTo>
                  <a:lnTo>
                    <a:pt x="99" y="711"/>
                  </a:lnTo>
                  <a:lnTo>
                    <a:pt x="0" y="648"/>
                  </a:lnTo>
                  <a:lnTo>
                    <a:pt x="0" y="0"/>
                  </a:lnTo>
                  <a:lnTo>
                    <a:pt x="99" y="58"/>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8" name="Freeform 19">
              <a:extLst>
                <a:ext uri="{FF2B5EF4-FFF2-40B4-BE49-F238E27FC236}">
                  <a16:creationId xmlns:a16="http://schemas.microsoft.com/office/drawing/2014/main" id="{9427F731-3254-42DB-D036-F4B46CEDE42B}"/>
                </a:ext>
              </a:extLst>
            </p:cNvPr>
            <p:cNvSpPr>
              <a:spLocks/>
            </p:cNvSpPr>
            <p:nvPr/>
          </p:nvSpPr>
          <p:spPr bwMode="auto">
            <a:xfrm>
              <a:off x="2609" y="2339"/>
              <a:ext cx="1520" cy="304"/>
            </a:xfrm>
            <a:custGeom>
              <a:avLst/>
              <a:gdLst>
                <a:gd name="T0" fmla="*/ 0 w 1520"/>
                <a:gd name="T1" fmla="*/ 245 h 304"/>
                <a:gd name="T2" fmla="*/ 99 w 1520"/>
                <a:gd name="T3" fmla="*/ 303 h 304"/>
                <a:gd name="T4" fmla="*/ 1519 w 1520"/>
                <a:gd name="T5" fmla="*/ 52 h 304"/>
                <a:gd name="T6" fmla="*/ 1441 w 1520"/>
                <a:gd name="T7" fmla="*/ 0 h 304"/>
                <a:gd name="T8" fmla="*/ 0 w 1520"/>
                <a:gd name="T9" fmla="*/ 245 h 304"/>
              </a:gdLst>
              <a:ahLst/>
              <a:cxnLst>
                <a:cxn ang="0">
                  <a:pos x="T0" y="T1"/>
                </a:cxn>
                <a:cxn ang="0">
                  <a:pos x="T2" y="T3"/>
                </a:cxn>
                <a:cxn ang="0">
                  <a:pos x="T4" y="T5"/>
                </a:cxn>
                <a:cxn ang="0">
                  <a:pos x="T6" y="T7"/>
                </a:cxn>
                <a:cxn ang="0">
                  <a:pos x="T8" y="T9"/>
                </a:cxn>
              </a:cxnLst>
              <a:rect l="0" t="0" r="r" b="b"/>
              <a:pathLst>
                <a:path w="1520" h="304">
                  <a:moveTo>
                    <a:pt x="0" y="245"/>
                  </a:moveTo>
                  <a:lnTo>
                    <a:pt x="99" y="303"/>
                  </a:lnTo>
                  <a:lnTo>
                    <a:pt x="1519" y="52"/>
                  </a:lnTo>
                  <a:lnTo>
                    <a:pt x="1441" y="0"/>
                  </a:lnTo>
                  <a:lnTo>
                    <a:pt x="0" y="245"/>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29" name="Freeform 20">
              <a:extLst>
                <a:ext uri="{FF2B5EF4-FFF2-40B4-BE49-F238E27FC236}">
                  <a16:creationId xmlns:a16="http://schemas.microsoft.com/office/drawing/2014/main" id="{1752BC63-69F7-A304-ABA0-BB75BFD99B7D}"/>
                </a:ext>
              </a:extLst>
            </p:cNvPr>
            <p:cNvSpPr>
              <a:spLocks/>
            </p:cNvSpPr>
            <p:nvPr/>
          </p:nvSpPr>
          <p:spPr bwMode="auto">
            <a:xfrm>
              <a:off x="4047" y="2338"/>
              <a:ext cx="1525" cy="298"/>
            </a:xfrm>
            <a:custGeom>
              <a:avLst/>
              <a:gdLst>
                <a:gd name="T0" fmla="*/ 0 w 1525"/>
                <a:gd name="T1" fmla="*/ 0 h 298"/>
                <a:gd name="T2" fmla="*/ 80 w 1525"/>
                <a:gd name="T3" fmla="*/ 53 h 298"/>
                <a:gd name="T4" fmla="*/ 1524 w 1525"/>
                <a:gd name="T5" fmla="*/ 297 h 298"/>
                <a:gd name="T6" fmla="*/ 1429 w 1525"/>
                <a:gd name="T7" fmla="*/ 242 h 298"/>
                <a:gd name="T8" fmla="*/ 0 w 1525"/>
                <a:gd name="T9" fmla="*/ 0 h 298"/>
              </a:gdLst>
              <a:ahLst/>
              <a:cxnLst>
                <a:cxn ang="0">
                  <a:pos x="T0" y="T1"/>
                </a:cxn>
                <a:cxn ang="0">
                  <a:pos x="T2" y="T3"/>
                </a:cxn>
                <a:cxn ang="0">
                  <a:pos x="T4" y="T5"/>
                </a:cxn>
                <a:cxn ang="0">
                  <a:pos x="T6" y="T7"/>
                </a:cxn>
                <a:cxn ang="0">
                  <a:pos x="T8" y="T9"/>
                </a:cxn>
              </a:cxnLst>
              <a:rect l="0" t="0" r="r" b="b"/>
              <a:pathLst>
                <a:path w="1525" h="298">
                  <a:moveTo>
                    <a:pt x="0" y="0"/>
                  </a:moveTo>
                  <a:lnTo>
                    <a:pt x="80" y="53"/>
                  </a:lnTo>
                  <a:lnTo>
                    <a:pt x="1524" y="297"/>
                  </a:lnTo>
                  <a:lnTo>
                    <a:pt x="1429" y="242"/>
                  </a:lnTo>
                  <a:lnTo>
                    <a:pt x="0" y="0"/>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30" name="Freeform 21">
              <a:extLst>
                <a:ext uri="{FF2B5EF4-FFF2-40B4-BE49-F238E27FC236}">
                  <a16:creationId xmlns:a16="http://schemas.microsoft.com/office/drawing/2014/main" id="{A9476692-1B60-292F-D807-5E83F0EFCBD4}"/>
                </a:ext>
              </a:extLst>
            </p:cNvPr>
            <p:cNvSpPr>
              <a:spLocks/>
            </p:cNvSpPr>
            <p:nvPr/>
          </p:nvSpPr>
          <p:spPr bwMode="auto">
            <a:xfrm>
              <a:off x="2708" y="2391"/>
              <a:ext cx="2864" cy="905"/>
            </a:xfrm>
            <a:custGeom>
              <a:avLst/>
              <a:gdLst>
                <a:gd name="T0" fmla="*/ 0 w 2864"/>
                <a:gd name="T1" fmla="*/ 251 h 905"/>
                <a:gd name="T2" fmla="*/ 0 w 2864"/>
                <a:gd name="T3" fmla="*/ 904 h 905"/>
                <a:gd name="T4" fmla="*/ 1427 w 2864"/>
                <a:gd name="T5" fmla="*/ 659 h 905"/>
                <a:gd name="T6" fmla="*/ 2863 w 2864"/>
                <a:gd name="T7" fmla="*/ 904 h 905"/>
                <a:gd name="T8" fmla="*/ 2863 w 2864"/>
                <a:gd name="T9" fmla="*/ 244 h 905"/>
                <a:gd name="T10" fmla="*/ 1419 w 2864"/>
                <a:gd name="T11" fmla="*/ 0 h 905"/>
                <a:gd name="T12" fmla="*/ 0 w 2864"/>
                <a:gd name="T13" fmla="*/ 251 h 905"/>
              </a:gdLst>
              <a:ahLst/>
              <a:cxnLst>
                <a:cxn ang="0">
                  <a:pos x="T0" y="T1"/>
                </a:cxn>
                <a:cxn ang="0">
                  <a:pos x="T2" y="T3"/>
                </a:cxn>
                <a:cxn ang="0">
                  <a:pos x="T4" y="T5"/>
                </a:cxn>
                <a:cxn ang="0">
                  <a:pos x="T6" y="T7"/>
                </a:cxn>
                <a:cxn ang="0">
                  <a:pos x="T8" y="T9"/>
                </a:cxn>
                <a:cxn ang="0">
                  <a:pos x="T10" y="T11"/>
                </a:cxn>
                <a:cxn ang="0">
                  <a:pos x="T12" y="T13"/>
                </a:cxn>
              </a:cxnLst>
              <a:rect l="0" t="0" r="r" b="b"/>
              <a:pathLst>
                <a:path w="2864" h="905">
                  <a:moveTo>
                    <a:pt x="0" y="251"/>
                  </a:moveTo>
                  <a:lnTo>
                    <a:pt x="0" y="904"/>
                  </a:lnTo>
                  <a:lnTo>
                    <a:pt x="1427" y="659"/>
                  </a:lnTo>
                  <a:lnTo>
                    <a:pt x="2863" y="904"/>
                  </a:lnTo>
                  <a:lnTo>
                    <a:pt x="2863" y="244"/>
                  </a:lnTo>
                  <a:lnTo>
                    <a:pt x="1419" y="0"/>
                  </a:lnTo>
                  <a:lnTo>
                    <a:pt x="0" y="251"/>
                  </a:lnTo>
                </a:path>
              </a:pathLst>
            </a:custGeom>
            <a:grp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ltLang="en-US" sz="2000" b="1" dirty="0">
                <a:latin typeface="Arial" panose="020B0604020202020204" pitchFamily="34" charset="0"/>
              </a:endParaRPr>
            </a:p>
            <a:p>
              <a:pPr algn="ctr"/>
              <a:r>
                <a:rPr lang="en-US" altLang="en-US" sz="2000" b="1" dirty="0">
                  <a:latin typeface="Arial" panose="020B0604020202020204" pitchFamily="34" charset="0"/>
                </a:rPr>
                <a:t>Bounded Rationality Model</a:t>
              </a:r>
              <a:endParaRPr lang="en-US" altLang="en-US" sz="2000" b="1" dirty="0"/>
            </a:p>
          </p:txBody>
        </p:sp>
      </p:grpSp>
      <p:grpSp>
        <p:nvGrpSpPr>
          <p:cNvPr id="43" name="Group 42">
            <a:extLst>
              <a:ext uri="{FF2B5EF4-FFF2-40B4-BE49-F238E27FC236}">
                <a16:creationId xmlns:a16="http://schemas.microsoft.com/office/drawing/2014/main" id="{DE8993F0-D5AB-14E6-CC50-D17F31B07809}"/>
              </a:ext>
            </a:extLst>
          </p:cNvPr>
          <p:cNvGrpSpPr>
            <a:grpSpLocks/>
          </p:cNvGrpSpPr>
          <p:nvPr/>
        </p:nvGrpSpPr>
        <p:grpSpPr bwMode="auto">
          <a:xfrm>
            <a:off x="2267397" y="4340772"/>
            <a:ext cx="2446338" cy="2314274"/>
            <a:chOff x="3888" y="1872"/>
            <a:chExt cx="1541" cy="2278"/>
          </a:xfrm>
        </p:grpSpPr>
        <p:grpSp>
          <p:nvGrpSpPr>
            <p:cNvPr id="51" name="Group 50">
              <a:extLst>
                <a:ext uri="{FF2B5EF4-FFF2-40B4-BE49-F238E27FC236}">
                  <a16:creationId xmlns:a16="http://schemas.microsoft.com/office/drawing/2014/main" id="{ECCF4024-08BD-D09A-422C-D7E66CB5200B}"/>
                </a:ext>
              </a:extLst>
            </p:cNvPr>
            <p:cNvGrpSpPr>
              <a:grpSpLocks/>
            </p:cNvGrpSpPr>
            <p:nvPr/>
          </p:nvGrpSpPr>
          <p:grpSpPr bwMode="auto">
            <a:xfrm>
              <a:off x="3888" y="1872"/>
              <a:ext cx="1541" cy="2278"/>
              <a:chOff x="3888" y="1872"/>
              <a:chExt cx="1541" cy="2278"/>
            </a:xfrm>
          </p:grpSpPr>
          <p:sp>
            <p:nvSpPr>
              <p:cNvPr id="73" name="Freeform 10">
                <a:extLst>
                  <a:ext uri="{FF2B5EF4-FFF2-40B4-BE49-F238E27FC236}">
                    <a16:creationId xmlns:a16="http://schemas.microsoft.com/office/drawing/2014/main" id="{13F9D316-5EAB-E0CB-0236-0277F6452C71}"/>
                  </a:ext>
                </a:extLst>
              </p:cNvPr>
              <p:cNvSpPr>
                <a:spLocks/>
              </p:cNvSpPr>
              <p:nvPr/>
            </p:nvSpPr>
            <p:spPr bwMode="auto">
              <a:xfrm>
                <a:off x="3888" y="3888"/>
                <a:ext cx="1541" cy="262"/>
              </a:xfrm>
              <a:custGeom>
                <a:avLst/>
                <a:gdLst>
                  <a:gd name="T0" fmla="*/ 1 w 1541"/>
                  <a:gd name="T1" fmla="*/ 77 h 262"/>
                  <a:gd name="T2" fmla="*/ 15 w 1541"/>
                  <a:gd name="T3" fmla="*/ 103 h 262"/>
                  <a:gd name="T4" fmla="*/ 36 w 1541"/>
                  <a:gd name="T5" fmla="*/ 124 h 262"/>
                  <a:gd name="T6" fmla="*/ 63 w 1541"/>
                  <a:gd name="T7" fmla="*/ 144 h 262"/>
                  <a:gd name="T8" fmla="*/ 92 w 1541"/>
                  <a:gd name="T9" fmla="*/ 160 h 262"/>
                  <a:gd name="T10" fmla="*/ 125 w 1541"/>
                  <a:gd name="T11" fmla="*/ 173 h 262"/>
                  <a:gd name="T12" fmla="*/ 166 w 1541"/>
                  <a:gd name="T13" fmla="*/ 188 h 262"/>
                  <a:gd name="T14" fmla="*/ 209 w 1541"/>
                  <a:gd name="T15" fmla="*/ 201 h 262"/>
                  <a:gd name="T16" fmla="*/ 253 w 1541"/>
                  <a:gd name="T17" fmla="*/ 211 h 262"/>
                  <a:gd name="T18" fmla="*/ 305 w 1541"/>
                  <a:gd name="T19" fmla="*/ 222 h 262"/>
                  <a:gd name="T20" fmla="*/ 370 w 1541"/>
                  <a:gd name="T21" fmla="*/ 233 h 262"/>
                  <a:gd name="T22" fmla="*/ 424 w 1541"/>
                  <a:gd name="T23" fmla="*/ 240 h 262"/>
                  <a:gd name="T24" fmla="*/ 515 w 1541"/>
                  <a:gd name="T25" fmla="*/ 250 h 262"/>
                  <a:gd name="T26" fmla="*/ 603 w 1541"/>
                  <a:gd name="T27" fmla="*/ 256 h 262"/>
                  <a:gd name="T28" fmla="*/ 680 w 1541"/>
                  <a:gd name="T29" fmla="*/ 260 h 262"/>
                  <a:gd name="T30" fmla="*/ 748 w 1541"/>
                  <a:gd name="T31" fmla="*/ 261 h 262"/>
                  <a:gd name="T32" fmla="*/ 795 w 1541"/>
                  <a:gd name="T33" fmla="*/ 261 h 262"/>
                  <a:gd name="T34" fmla="*/ 856 w 1541"/>
                  <a:gd name="T35" fmla="*/ 260 h 262"/>
                  <a:gd name="T36" fmla="*/ 950 w 1541"/>
                  <a:gd name="T37" fmla="*/ 257 h 262"/>
                  <a:gd name="T38" fmla="*/ 1017 w 1541"/>
                  <a:gd name="T39" fmla="*/ 252 h 262"/>
                  <a:gd name="T40" fmla="*/ 1085 w 1541"/>
                  <a:gd name="T41" fmla="*/ 244 h 262"/>
                  <a:gd name="T42" fmla="*/ 1168 w 1541"/>
                  <a:gd name="T43" fmla="*/ 233 h 262"/>
                  <a:gd name="T44" fmla="*/ 1231 w 1541"/>
                  <a:gd name="T45" fmla="*/ 223 h 262"/>
                  <a:gd name="T46" fmla="*/ 1286 w 1541"/>
                  <a:gd name="T47" fmla="*/ 212 h 262"/>
                  <a:gd name="T48" fmla="*/ 1350 w 1541"/>
                  <a:gd name="T49" fmla="*/ 196 h 262"/>
                  <a:gd name="T50" fmla="*/ 1414 w 1541"/>
                  <a:gd name="T51" fmla="*/ 174 h 262"/>
                  <a:gd name="T52" fmla="*/ 1460 w 1541"/>
                  <a:gd name="T53" fmla="*/ 154 h 262"/>
                  <a:gd name="T54" fmla="*/ 1494 w 1541"/>
                  <a:gd name="T55" fmla="*/ 135 h 262"/>
                  <a:gd name="T56" fmla="*/ 1518 w 1541"/>
                  <a:gd name="T57" fmla="*/ 113 h 262"/>
                  <a:gd name="T58" fmla="*/ 1534 w 1541"/>
                  <a:gd name="T59" fmla="*/ 91 h 262"/>
                  <a:gd name="T60" fmla="*/ 1540 w 1541"/>
                  <a:gd name="T61" fmla="*/ 73 h 262"/>
                  <a:gd name="T62" fmla="*/ 0 w 1541"/>
                  <a:gd name="T63"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41" h="262">
                    <a:moveTo>
                      <a:pt x="0" y="0"/>
                    </a:moveTo>
                    <a:lnTo>
                      <a:pt x="1" y="77"/>
                    </a:lnTo>
                    <a:lnTo>
                      <a:pt x="6" y="91"/>
                    </a:lnTo>
                    <a:lnTo>
                      <a:pt x="15" y="103"/>
                    </a:lnTo>
                    <a:lnTo>
                      <a:pt x="24" y="114"/>
                    </a:lnTo>
                    <a:lnTo>
                      <a:pt x="36" y="124"/>
                    </a:lnTo>
                    <a:lnTo>
                      <a:pt x="51" y="136"/>
                    </a:lnTo>
                    <a:lnTo>
                      <a:pt x="63" y="144"/>
                    </a:lnTo>
                    <a:lnTo>
                      <a:pt x="76" y="151"/>
                    </a:lnTo>
                    <a:lnTo>
                      <a:pt x="92" y="160"/>
                    </a:lnTo>
                    <a:lnTo>
                      <a:pt x="106" y="167"/>
                    </a:lnTo>
                    <a:lnTo>
                      <a:pt x="125" y="173"/>
                    </a:lnTo>
                    <a:lnTo>
                      <a:pt x="143" y="180"/>
                    </a:lnTo>
                    <a:lnTo>
                      <a:pt x="166" y="188"/>
                    </a:lnTo>
                    <a:lnTo>
                      <a:pt x="189" y="195"/>
                    </a:lnTo>
                    <a:lnTo>
                      <a:pt x="209" y="201"/>
                    </a:lnTo>
                    <a:lnTo>
                      <a:pt x="232" y="207"/>
                    </a:lnTo>
                    <a:lnTo>
                      <a:pt x="253" y="211"/>
                    </a:lnTo>
                    <a:lnTo>
                      <a:pt x="276" y="216"/>
                    </a:lnTo>
                    <a:lnTo>
                      <a:pt x="305" y="222"/>
                    </a:lnTo>
                    <a:lnTo>
                      <a:pt x="339" y="228"/>
                    </a:lnTo>
                    <a:lnTo>
                      <a:pt x="370" y="233"/>
                    </a:lnTo>
                    <a:lnTo>
                      <a:pt x="399" y="237"/>
                    </a:lnTo>
                    <a:lnTo>
                      <a:pt x="424" y="240"/>
                    </a:lnTo>
                    <a:lnTo>
                      <a:pt x="466" y="246"/>
                    </a:lnTo>
                    <a:lnTo>
                      <a:pt x="515" y="250"/>
                    </a:lnTo>
                    <a:lnTo>
                      <a:pt x="558" y="253"/>
                    </a:lnTo>
                    <a:lnTo>
                      <a:pt x="603" y="256"/>
                    </a:lnTo>
                    <a:lnTo>
                      <a:pt x="645" y="258"/>
                    </a:lnTo>
                    <a:lnTo>
                      <a:pt x="680" y="260"/>
                    </a:lnTo>
                    <a:lnTo>
                      <a:pt x="719" y="261"/>
                    </a:lnTo>
                    <a:lnTo>
                      <a:pt x="748" y="261"/>
                    </a:lnTo>
                    <a:lnTo>
                      <a:pt x="771" y="261"/>
                    </a:lnTo>
                    <a:lnTo>
                      <a:pt x="795" y="261"/>
                    </a:lnTo>
                    <a:lnTo>
                      <a:pt x="820" y="261"/>
                    </a:lnTo>
                    <a:lnTo>
                      <a:pt x="856" y="260"/>
                    </a:lnTo>
                    <a:lnTo>
                      <a:pt x="907" y="258"/>
                    </a:lnTo>
                    <a:lnTo>
                      <a:pt x="950" y="257"/>
                    </a:lnTo>
                    <a:lnTo>
                      <a:pt x="984" y="255"/>
                    </a:lnTo>
                    <a:lnTo>
                      <a:pt x="1017" y="252"/>
                    </a:lnTo>
                    <a:lnTo>
                      <a:pt x="1049" y="248"/>
                    </a:lnTo>
                    <a:lnTo>
                      <a:pt x="1085" y="244"/>
                    </a:lnTo>
                    <a:lnTo>
                      <a:pt x="1125" y="240"/>
                    </a:lnTo>
                    <a:lnTo>
                      <a:pt x="1168" y="233"/>
                    </a:lnTo>
                    <a:lnTo>
                      <a:pt x="1202" y="228"/>
                    </a:lnTo>
                    <a:lnTo>
                      <a:pt x="1231" y="223"/>
                    </a:lnTo>
                    <a:lnTo>
                      <a:pt x="1258" y="218"/>
                    </a:lnTo>
                    <a:lnTo>
                      <a:pt x="1286" y="212"/>
                    </a:lnTo>
                    <a:lnTo>
                      <a:pt x="1316" y="205"/>
                    </a:lnTo>
                    <a:lnTo>
                      <a:pt x="1350" y="196"/>
                    </a:lnTo>
                    <a:lnTo>
                      <a:pt x="1382" y="186"/>
                    </a:lnTo>
                    <a:lnTo>
                      <a:pt x="1414" y="174"/>
                    </a:lnTo>
                    <a:lnTo>
                      <a:pt x="1437" y="165"/>
                    </a:lnTo>
                    <a:lnTo>
                      <a:pt x="1460" y="154"/>
                    </a:lnTo>
                    <a:lnTo>
                      <a:pt x="1477" y="145"/>
                    </a:lnTo>
                    <a:lnTo>
                      <a:pt x="1494" y="135"/>
                    </a:lnTo>
                    <a:lnTo>
                      <a:pt x="1507" y="124"/>
                    </a:lnTo>
                    <a:lnTo>
                      <a:pt x="1518" y="113"/>
                    </a:lnTo>
                    <a:lnTo>
                      <a:pt x="1529" y="100"/>
                    </a:lnTo>
                    <a:lnTo>
                      <a:pt x="1534" y="91"/>
                    </a:lnTo>
                    <a:lnTo>
                      <a:pt x="1538" y="82"/>
                    </a:lnTo>
                    <a:lnTo>
                      <a:pt x="1540" y="73"/>
                    </a:lnTo>
                    <a:lnTo>
                      <a:pt x="1536" y="0"/>
                    </a:lnTo>
                    <a:lnTo>
                      <a:pt x="0" y="0"/>
                    </a:lnTo>
                  </a:path>
                </a:pathLst>
              </a:custGeom>
              <a:solidFill>
                <a:srgbClr val="808080"/>
              </a:solidFill>
              <a:ln w="12700" cap="rnd" cmpd="sng">
                <a:solidFill>
                  <a:srgbClr val="40404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74" name="Freeform 11">
                <a:extLst>
                  <a:ext uri="{FF2B5EF4-FFF2-40B4-BE49-F238E27FC236}">
                    <a16:creationId xmlns:a16="http://schemas.microsoft.com/office/drawing/2014/main" id="{116A8CA8-D061-DA5B-C383-E739AB7878E7}"/>
                  </a:ext>
                </a:extLst>
              </p:cNvPr>
              <p:cNvSpPr>
                <a:spLocks/>
              </p:cNvSpPr>
              <p:nvPr/>
            </p:nvSpPr>
            <p:spPr bwMode="auto">
              <a:xfrm>
                <a:off x="3888" y="2033"/>
                <a:ext cx="1541" cy="2068"/>
              </a:xfrm>
              <a:custGeom>
                <a:avLst/>
                <a:gdLst>
                  <a:gd name="T0" fmla="*/ 1 w 1541"/>
                  <a:gd name="T1" fmla="*/ 1883 h 2068"/>
                  <a:gd name="T2" fmla="*/ 15 w 1541"/>
                  <a:gd name="T3" fmla="*/ 1909 h 2068"/>
                  <a:gd name="T4" fmla="*/ 36 w 1541"/>
                  <a:gd name="T5" fmla="*/ 1930 h 2068"/>
                  <a:gd name="T6" fmla="*/ 63 w 1541"/>
                  <a:gd name="T7" fmla="*/ 1950 h 2068"/>
                  <a:gd name="T8" fmla="*/ 92 w 1541"/>
                  <a:gd name="T9" fmla="*/ 1966 h 2068"/>
                  <a:gd name="T10" fmla="*/ 125 w 1541"/>
                  <a:gd name="T11" fmla="*/ 1979 h 2068"/>
                  <a:gd name="T12" fmla="*/ 166 w 1541"/>
                  <a:gd name="T13" fmla="*/ 1994 h 2068"/>
                  <a:gd name="T14" fmla="*/ 209 w 1541"/>
                  <a:gd name="T15" fmla="*/ 2007 h 2068"/>
                  <a:gd name="T16" fmla="*/ 253 w 1541"/>
                  <a:gd name="T17" fmla="*/ 2017 h 2068"/>
                  <a:gd name="T18" fmla="*/ 305 w 1541"/>
                  <a:gd name="T19" fmla="*/ 2028 h 2068"/>
                  <a:gd name="T20" fmla="*/ 370 w 1541"/>
                  <a:gd name="T21" fmla="*/ 2039 h 2068"/>
                  <a:gd name="T22" fmla="*/ 424 w 1541"/>
                  <a:gd name="T23" fmla="*/ 2046 h 2068"/>
                  <a:gd name="T24" fmla="*/ 515 w 1541"/>
                  <a:gd name="T25" fmla="*/ 2056 h 2068"/>
                  <a:gd name="T26" fmla="*/ 603 w 1541"/>
                  <a:gd name="T27" fmla="*/ 2062 h 2068"/>
                  <a:gd name="T28" fmla="*/ 680 w 1541"/>
                  <a:gd name="T29" fmla="*/ 2066 h 2068"/>
                  <a:gd name="T30" fmla="*/ 748 w 1541"/>
                  <a:gd name="T31" fmla="*/ 2067 h 2068"/>
                  <a:gd name="T32" fmla="*/ 795 w 1541"/>
                  <a:gd name="T33" fmla="*/ 2067 h 2068"/>
                  <a:gd name="T34" fmla="*/ 856 w 1541"/>
                  <a:gd name="T35" fmla="*/ 2066 h 2068"/>
                  <a:gd name="T36" fmla="*/ 950 w 1541"/>
                  <a:gd name="T37" fmla="*/ 2063 h 2068"/>
                  <a:gd name="T38" fmla="*/ 1017 w 1541"/>
                  <a:gd name="T39" fmla="*/ 2058 h 2068"/>
                  <a:gd name="T40" fmla="*/ 1085 w 1541"/>
                  <a:gd name="T41" fmla="*/ 2050 h 2068"/>
                  <a:gd name="T42" fmla="*/ 1168 w 1541"/>
                  <a:gd name="T43" fmla="*/ 2039 h 2068"/>
                  <a:gd name="T44" fmla="*/ 1231 w 1541"/>
                  <a:gd name="T45" fmla="*/ 2029 h 2068"/>
                  <a:gd name="T46" fmla="*/ 1286 w 1541"/>
                  <a:gd name="T47" fmla="*/ 2018 h 2068"/>
                  <a:gd name="T48" fmla="*/ 1350 w 1541"/>
                  <a:gd name="T49" fmla="*/ 2002 h 2068"/>
                  <a:gd name="T50" fmla="*/ 1414 w 1541"/>
                  <a:gd name="T51" fmla="*/ 1980 h 2068"/>
                  <a:gd name="T52" fmla="*/ 1460 w 1541"/>
                  <a:gd name="T53" fmla="*/ 1960 h 2068"/>
                  <a:gd name="T54" fmla="*/ 1494 w 1541"/>
                  <a:gd name="T55" fmla="*/ 1941 h 2068"/>
                  <a:gd name="T56" fmla="*/ 1518 w 1541"/>
                  <a:gd name="T57" fmla="*/ 1919 h 2068"/>
                  <a:gd name="T58" fmla="*/ 1534 w 1541"/>
                  <a:gd name="T59" fmla="*/ 1897 h 2068"/>
                  <a:gd name="T60" fmla="*/ 1540 w 1541"/>
                  <a:gd name="T61" fmla="*/ 1879 h 2068"/>
                  <a:gd name="T62" fmla="*/ 0 w 1541"/>
                  <a:gd name="T63" fmla="*/ 0 h 2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41" h="2068">
                    <a:moveTo>
                      <a:pt x="0" y="0"/>
                    </a:moveTo>
                    <a:lnTo>
                      <a:pt x="1" y="1883"/>
                    </a:lnTo>
                    <a:lnTo>
                      <a:pt x="6" y="1897"/>
                    </a:lnTo>
                    <a:lnTo>
                      <a:pt x="15" y="1909"/>
                    </a:lnTo>
                    <a:lnTo>
                      <a:pt x="24" y="1920"/>
                    </a:lnTo>
                    <a:lnTo>
                      <a:pt x="36" y="1930"/>
                    </a:lnTo>
                    <a:lnTo>
                      <a:pt x="51" y="1942"/>
                    </a:lnTo>
                    <a:lnTo>
                      <a:pt x="63" y="1950"/>
                    </a:lnTo>
                    <a:lnTo>
                      <a:pt x="76" y="1957"/>
                    </a:lnTo>
                    <a:lnTo>
                      <a:pt x="92" y="1966"/>
                    </a:lnTo>
                    <a:lnTo>
                      <a:pt x="106" y="1973"/>
                    </a:lnTo>
                    <a:lnTo>
                      <a:pt x="125" y="1979"/>
                    </a:lnTo>
                    <a:lnTo>
                      <a:pt x="143" y="1986"/>
                    </a:lnTo>
                    <a:lnTo>
                      <a:pt x="166" y="1994"/>
                    </a:lnTo>
                    <a:lnTo>
                      <a:pt x="189" y="2001"/>
                    </a:lnTo>
                    <a:lnTo>
                      <a:pt x="209" y="2007"/>
                    </a:lnTo>
                    <a:lnTo>
                      <a:pt x="232" y="2013"/>
                    </a:lnTo>
                    <a:lnTo>
                      <a:pt x="253" y="2017"/>
                    </a:lnTo>
                    <a:lnTo>
                      <a:pt x="276" y="2022"/>
                    </a:lnTo>
                    <a:lnTo>
                      <a:pt x="305" y="2028"/>
                    </a:lnTo>
                    <a:lnTo>
                      <a:pt x="339" y="2034"/>
                    </a:lnTo>
                    <a:lnTo>
                      <a:pt x="370" y="2039"/>
                    </a:lnTo>
                    <a:lnTo>
                      <a:pt x="399" y="2043"/>
                    </a:lnTo>
                    <a:lnTo>
                      <a:pt x="424" y="2046"/>
                    </a:lnTo>
                    <a:lnTo>
                      <a:pt x="466" y="2052"/>
                    </a:lnTo>
                    <a:lnTo>
                      <a:pt x="515" y="2056"/>
                    </a:lnTo>
                    <a:lnTo>
                      <a:pt x="558" y="2059"/>
                    </a:lnTo>
                    <a:lnTo>
                      <a:pt x="603" y="2062"/>
                    </a:lnTo>
                    <a:lnTo>
                      <a:pt x="645" y="2064"/>
                    </a:lnTo>
                    <a:lnTo>
                      <a:pt x="680" y="2066"/>
                    </a:lnTo>
                    <a:lnTo>
                      <a:pt x="719" y="2067"/>
                    </a:lnTo>
                    <a:lnTo>
                      <a:pt x="748" y="2067"/>
                    </a:lnTo>
                    <a:lnTo>
                      <a:pt x="771" y="2067"/>
                    </a:lnTo>
                    <a:lnTo>
                      <a:pt x="795" y="2067"/>
                    </a:lnTo>
                    <a:lnTo>
                      <a:pt x="820" y="2067"/>
                    </a:lnTo>
                    <a:lnTo>
                      <a:pt x="856" y="2066"/>
                    </a:lnTo>
                    <a:lnTo>
                      <a:pt x="907" y="2064"/>
                    </a:lnTo>
                    <a:lnTo>
                      <a:pt x="950" y="2063"/>
                    </a:lnTo>
                    <a:lnTo>
                      <a:pt x="984" y="2061"/>
                    </a:lnTo>
                    <a:lnTo>
                      <a:pt x="1017" y="2058"/>
                    </a:lnTo>
                    <a:lnTo>
                      <a:pt x="1049" y="2054"/>
                    </a:lnTo>
                    <a:lnTo>
                      <a:pt x="1085" y="2050"/>
                    </a:lnTo>
                    <a:lnTo>
                      <a:pt x="1125" y="2046"/>
                    </a:lnTo>
                    <a:lnTo>
                      <a:pt x="1168" y="2039"/>
                    </a:lnTo>
                    <a:lnTo>
                      <a:pt x="1202" y="2034"/>
                    </a:lnTo>
                    <a:lnTo>
                      <a:pt x="1231" y="2029"/>
                    </a:lnTo>
                    <a:lnTo>
                      <a:pt x="1258" y="2024"/>
                    </a:lnTo>
                    <a:lnTo>
                      <a:pt x="1286" y="2018"/>
                    </a:lnTo>
                    <a:lnTo>
                      <a:pt x="1316" y="2011"/>
                    </a:lnTo>
                    <a:lnTo>
                      <a:pt x="1350" y="2002"/>
                    </a:lnTo>
                    <a:lnTo>
                      <a:pt x="1382" y="1992"/>
                    </a:lnTo>
                    <a:lnTo>
                      <a:pt x="1414" y="1980"/>
                    </a:lnTo>
                    <a:lnTo>
                      <a:pt x="1437" y="1971"/>
                    </a:lnTo>
                    <a:lnTo>
                      <a:pt x="1460" y="1960"/>
                    </a:lnTo>
                    <a:lnTo>
                      <a:pt x="1477" y="1951"/>
                    </a:lnTo>
                    <a:lnTo>
                      <a:pt x="1494" y="1941"/>
                    </a:lnTo>
                    <a:lnTo>
                      <a:pt x="1507" y="1930"/>
                    </a:lnTo>
                    <a:lnTo>
                      <a:pt x="1518" y="1919"/>
                    </a:lnTo>
                    <a:lnTo>
                      <a:pt x="1529" y="1906"/>
                    </a:lnTo>
                    <a:lnTo>
                      <a:pt x="1534" y="1897"/>
                    </a:lnTo>
                    <a:lnTo>
                      <a:pt x="1538" y="1888"/>
                    </a:lnTo>
                    <a:lnTo>
                      <a:pt x="1540" y="1879"/>
                    </a:lnTo>
                    <a:lnTo>
                      <a:pt x="1536" y="0"/>
                    </a:lnTo>
                    <a:lnTo>
                      <a:pt x="0" y="0"/>
                    </a:lnTo>
                  </a:path>
                </a:pathLst>
              </a:custGeom>
              <a:solidFill>
                <a:srgbClr val="A0A0A0"/>
              </a:solidFill>
              <a:ln w="12700" cap="rnd" cmpd="sng">
                <a:solidFill>
                  <a:srgbClr val="40404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nvGrpSpPr>
              <p:cNvPr id="75" name="Group 74">
                <a:extLst>
                  <a:ext uri="{FF2B5EF4-FFF2-40B4-BE49-F238E27FC236}">
                    <a16:creationId xmlns:a16="http://schemas.microsoft.com/office/drawing/2014/main" id="{B1AE67BD-6997-857D-15C8-BC8FEB6A52C4}"/>
                  </a:ext>
                </a:extLst>
              </p:cNvPr>
              <p:cNvGrpSpPr>
                <a:grpSpLocks/>
              </p:cNvGrpSpPr>
              <p:nvPr/>
            </p:nvGrpSpPr>
            <p:grpSpPr bwMode="auto">
              <a:xfrm>
                <a:off x="3888" y="1872"/>
                <a:ext cx="1541" cy="442"/>
                <a:chOff x="3888" y="1872"/>
                <a:chExt cx="1541" cy="442"/>
              </a:xfrm>
            </p:grpSpPr>
            <p:sp>
              <p:nvSpPr>
                <p:cNvPr id="76" name="Freeform 12">
                  <a:extLst>
                    <a:ext uri="{FF2B5EF4-FFF2-40B4-BE49-F238E27FC236}">
                      <a16:creationId xmlns:a16="http://schemas.microsoft.com/office/drawing/2014/main" id="{18285D7C-0312-0C8C-58B4-30F264374C67}"/>
                    </a:ext>
                  </a:extLst>
                </p:cNvPr>
                <p:cNvSpPr>
                  <a:spLocks/>
                </p:cNvSpPr>
                <p:nvPr/>
              </p:nvSpPr>
              <p:spPr bwMode="auto">
                <a:xfrm>
                  <a:off x="3888" y="2052"/>
                  <a:ext cx="1541" cy="262"/>
                </a:xfrm>
                <a:custGeom>
                  <a:avLst/>
                  <a:gdLst>
                    <a:gd name="T0" fmla="*/ 1 w 1541"/>
                    <a:gd name="T1" fmla="*/ 77 h 262"/>
                    <a:gd name="T2" fmla="*/ 15 w 1541"/>
                    <a:gd name="T3" fmla="*/ 103 h 262"/>
                    <a:gd name="T4" fmla="*/ 36 w 1541"/>
                    <a:gd name="T5" fmla="*/ 124 h 262"/>
                    <a:gd name="T6" fmla="*/ 63 w 1541"/>
                    <a:gd name="T7" fmla="*/ 144 h 262"/>
                    <a:gd name="T8" fmla="*/ 92 w 1541"/>
                    <a:gd name="T9" fmla="*/ 160 h 262"/>
                    <a:gd name="T10" fmla="*/ 125 w 1541"/>
                    <a:gd name="T11" fmla="*/ 173 h 262"/>
                    <a:gd name="T12" fmla="*/ 166 w 1541"/>
                    <a:gd name="T13" fmla="*/ 188 h 262"/>
                    <a:gd name="T14" fmla="*/ 209 w 1541"/>
                    <a:gd name="T15" fmla="*/ 201 h 262"/>
                    <a:gd name="T16" fmla="*/ 253 w 1541"/>
                    <a:gd name="T17" fmla="*/ 211 h 262"/>
                    <a:gd name="T18" fmla="*/ 305 w 1541"/>
                    <a:gd name="T19" fmla="*/ 222 h 262"/>
                    <a:gd name="T20" fmla="*/ 370 w 1541"/>
                    <a:gd name="T21" fmla="*/ 233 h 262"/>
                    <a:gd name="T22" fmla="*/ 424 w 1541"/>
                    <a:gd name="T23" fmla="*/ 240 h 262"/>
                    <a:gd name="T24" fmla="*/ 515 w 1541"/>
                    <a:gd name="T25" fmla="*/ 250 h 262"/>
                    <a:gd name="T26" fmla="*/ 603 w 1541"/>
                    <a:gd name="T27" fmla="*/ 256 h 262"/>
                    <a:gd name="T28" fmla="*/ 680 w 1541"/>
                    <a:gd name="T29" fmla="*/ 260 h 262"/>
                    <a:gd name="T30" fmla="*/ 748 w 1541"/>
                    <a:gd name="T31" fmla="*/ 261 h 262"/>
                    <a:gd name="T32" fmla="*/ 795 w 1541"/>
                    <a:gd name="T33" fmla="*/ 261 h 262"/>
                    <a:gd name="T34" fmla="*/ 856 w 1541"/>
                    <a:gd name="T35" fmla="*/ 260 h 262"/>
                    <a:gd name="T36" fmla="*/ 950 w 1541"/>
                    <a:gd name="T37" fmla="*/ 257 h 262"/>
                    <a:gd name="T38" fmla="*/ 1017 w 1541"/>
                    <a:gd name="T39" fmla="*/ 252 h 262"/>
                    <a:gd name="T40" fmla="*/ 1085 w 1541"/>
                    <a:gd name="T41" fmla="*/ 244 h 262"/>
                    <a:gd name="T42" fmla="*/ 1168 w 1541"/>
                    <a:gd name="T43" fmla="*/ 233 h 262"/>
                    <a:gd name="T44" fmla="*/ 1231 w 1541"/>
                    <a:gd name="T45" fmla="*/ 223 h 262"/>
                    <a:gd name="T46" fmla="*/ 1286 w 1541"/>
                    <a:gd name="T47" fmla="*/ 212 h 262"/>
                    <a:gd name="T48" fmla="*/ 1350 w 1541"/>
                    <a:gd name="T49" fmla="*/ 196 h 262"/>
                    <a:gd name="T50" fmla="*/ 1414 w 1541"/>
                    <a:gd name="T51" fmla="*/ 174 h 262"/>
                    <a:gd name="T52" fmla="*/ 1460 w 1541"/>
                    <a:gd name="T53" fmla="*/ 154 h 262"/>
                    <a:gd name="T54" fmla="*/ 1494 w 1541"/>
                    <a:gd name="T55" fmla="*/ 135 h 262"/>
                    <a:gd name="T56" fmla="*/ 1518 w 1541"/>
                    <a:gd name="T57" fmla="*/ 113 h 262"/>
                    <a:gd name="T58" fmla="*/ 1534 w 1541"/>
                    <a:gd name="T59" fmla="*/ 91 h 262"/>
                    <a:gd name="T60" fmla="*/ 1540 w 1541"/>
                    <a:gd name="T61" fmla="*/ 73 h 262"/>
                    <a:gd name="T62" fmla="*/ 0 w 1541"/>
                    <a:gd name="T63" fmla="*/ 0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41" h="262">
                      <a:moveTo>
                        <a:pt x="0" y="0"/>
                      </a:moveTo>
                      <a:lnTo>
                        <a:pt x="1" y="77"/>
                      </a:lnTo>
                      <a:lnTo>
                        <a:pt x="6" y="91"/>
                      </a:lnTo>
                      <a:lnTo>
                        <a:pt x="15" y="103"/>
                      </a:lnTo>
                      <a:lnTo>
                        <a:pt x="24" y="114"/>
                      </a:lnTo>
                      <a:lnTo>
                        <a:pt x="36" y="124"/>
                      </a:lnTo>
                      <a:lnTo>
                        <a:pt x="51" y="136"/>
                      </a:lnTo>
                      <a:lnTo>
                        <a:pt x="63" y="144"/>
                      </a:lnTo>
                      <a:lnTo>
                        <a:pt x="76" y="151"/>
                      </a:lnTo>
                      <a:lnTo>
                        <a:pt x="92" y="160"/>
                      </a:lnTo>
                      <a:lnTo>
                        <a:pt x="106" y="167"/>
                      </a:lnTo>
                      <a:lnTo>
                        <a:pt x="125" y="173"/>
                      </a:lnTo>
                      <a:lnTo>
                        <a:pt x="143" y="180"/>
                      </a:lnTo>
                      <a:lnTo>
                        <a:pt x="166" y="188"/>
                      </a:lnTo>
                      <a:lnTo>
                        <a:pt x="189" y="195"/>
                      </a:lnTo>
                      <a:lnTo>
                        <a:pt x="209" y="201"/>
                      </a:lnTo>
                      <a:lnTo>
                        <a:pt x="232" y="207"/>
                      </a:lnTo>
                      <a:lnTo>
                        <a:pt x="253" y="211"/>
                      </a:lnTo>
                      <a:lnTo>
                        <a:pt x="276" y="216"/>
                      </a:lnTo>
                      <a:lnTo>
                        <a:pt x="305" y="222"/>
                      </a:lnTo>
                      <a:lnTo>
                        <a:pt x="339" y="228"/>
                      </a:lnTo>
                      <a:lnTo>
                        <a:pt x="370" y="233"/>
                      </a:lnTo>
                      <a:lnTo>
                        <a:pt x="399" y="237"/>
                      </a:lnTo>
                      <a:lnTo>
                        <a:pt x="424" y="240"/>
                      </a:lnTo>
                      <a:lnTo>
                        <a:pt x="466" y="246"/>
                      </a:lnTo>
                      <a:lnTo>
                        <a:pt x="515" y="250"/>
                      </a:lnTo>
                      <a:lnTo>
                        <a:pt x="558" y="253"/>
                      </a:lnTo>
                      <a:lnTo>
                        <a:pt x="603" y="256"/>
                      </a:lnTo>
                      <a:lnTo>
                        <a:pt x="645" y="258"/>
                      </a:lnTo>
                      <a:lnTo>
                        <a:pt x="680" y="260"/>
                      </a:lnTo>
                      <a:lnTo>
                        <a:pt x="719" y="261"/>
                      </a:lnTo>
                      <a:lnTo>
                        <a:pt x="748" y="261"/>
                      </a:lnTo>
                      <a:lnTo>
                        <a:pt x="771" y="261"/>
                      </a:lnTo>
                      <a:lnTo>
                        <a:pt x="795" y="261"/>
                      </a:lnTo>
                      <a:lnTo>
                        <a:pt x="820" y="261"/>
                      </a:lnTo>
                      <a:lnTo>
                        <a:pt x="856" y="260"/>
                      </a:lnTo>
                      <a:lnTo>
                        <a:pt x="907" y="258"/>
                      </a:lnTo>
                      <a:lnTo>
                        <a:pt x="950" y="257"/>
                      </a:lnTo>
                      <a:lnTo>
                        <a:pt x="984" y="255"/>
                      </a:lnTo>
                      <a:lnTo>
                        <a:pt x="1017" y="252"/>
                      </a:lnTo>
                      <a:lnTo>
                        <a:pt x="1049" y="248"/>
                      </a:lnTo>
                      <a:lnTo>
                        <a:pt x="1085" y="244"/>
                      </a:lnTo>
                      <a:lnTo>
                        <a:pt x="1125" y="240"/>
                      </a:lnTo>
                      <a:lnTo>
                        <a:pt x="1168" y="233"/>
                      </a:lnTo>
                      <a:lnTo>
                        <a:pt x="1202" y="228"/>
                      </a:lnTo>
                      <a:lnTo>
                        <a:pt x="1231" y="223"/>
                      </a:lnTo>
                      <a:lnTo>
                        <a:pt x="1258" y="218"/>
                      </a:lnTo>
                      <a:lnTo>
                        <a:pt x="1286" y="212"/>
                      </a:lnTo>
                      <a:lnTo>
                        <a:pt x="1316" y="205"/>
                      </a:lnTo>
                      <a:lnTo>
                        <a:pt x="1350" y="196"/>
                      </a:lnTo>
                      <a:lnTo>
                        <a:pt x="1382" y="186"/>
                      </a:lnTo>
                      <a:lnTo>
                        <a:pt x="1414" y="174"/>
                      </a:lnTo>
                      <a:lnTo>
                        <a:pt x="1437" y="165"/>
                      </a:lnTo>
                      <a:lnTo>
                        <a:pt x="1460" y="154"/>
                      </a:lnTo>
                      <a:lnTo>
                        <a:pt x="1477" y="145"/>
                      </a:lnTo>
                      <a:lnTo>
                        <a:pt x="1494" y="135"/>
                      </a:lnTo>
                      <a:lnTo>
                        <a:pt x="1507" y="124"/>
                      </a:lnTo>
                      <a:lnTo>
                        <a:pt x="1518" y="113"/>
                      </a:lnTo>
                      <a:lnTo>
                        <a:pt x="1529" y="100"/>
                      </a:lnTo>
                      <a:lnTo>
                        <a:pt x="1534" y="91"/>
                      </a:lnTo>
                      <a:lnTo>
                        <a:pt x="1538" y="82"/>
                      </a:lnTo>
                      <a:lnTo>
                        <a:pt x="1540" y="73"/>
                      </a:lnTo>
                      <a:lnTo>
                        <a:pt x="1536" y="0"/>
                      </a:lnTo>
                      <a:lnTo>
                        <a:pt x="0" y="0"/>
                      </a:lnTo>
                    </a:path>
                  </a:pathLst>
                </a:custGeom>
                <a:solidFill>
                  <a:srgbClr val="404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77" name="Oval 76">
                  <a:extLst>
                    <a:ext uri="{FF2B5EF4-FFF2-40B4-BE49-F238E27FC236}">
                      <a16:creationId xmlns:a16="http://schemas.microsoft.com/office/drawing/2014/main" id="{DBE71064-C5AD-EA4C-51E9-298EE19BAD1A}"/>
                    </a:ext>
                  </a:extLst>
                </p:cNvPr>
                <p:cNvSpPr>
                  <a:spLocks noChangeArrowheads="1"/>
                </p:cNvSpPr>
                <p:nvPr/>
              </p:nvSpPr>
              <p:spPr bwMode="auto">
                <a:xfrm>
                  <a:off x="3890" y="1872"/>
                  <a:ext cx="1536" cy="383"/>
                </a:xfrm>
                <a:prstGeom prst="ellipse">
                  <a:avLst/>
                </a:prstGeom>
                <a:solidFill>
                  <a:srgbClr val="202020"/>
                </a:solidFill>
                <a:ln w="12700">
                  <a:solidFill>
                    <a:srgbClr val="40404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grpSp>
          <p:nvGrpSpPr>
            <p:cNvPr id="52" name="Group 51">
              <a:extLst>
                <a:ext uri="{FF2B5EF4-FFF2-40B4-BE49-F238E27FC236}">
                  <a16:creationId xmlns:a16="http://schemas.microsoft.com/office/drawing/2014/main" id="{BDEB4A6D-5802-EE85-DE0D-38838E2584B6}"/>
                </a:ext>
              </a:extLst>
            </p:cNvPr>
            <p:cNvGrpSpPr>
              <a:grpSpLocks/>
            </p:cNvGrpSpPr>
            <p:nvPr/>
          </p:nvGrpSpPr>
          <p:grpSpPr bwMode="auto">
            <a:xfrm>
              <a:off x="3972" y="2286"/>
              <a:ext cx="1379" cy="1736"/>
              <a:chOff x="3972" y="2286"/>
              <a:chExt cx="1379" cy="1736"/>
            </a:xfrm>
          </p:grpSpPr>
          <p:grpSp>
            <p:nvGrpSpPr>
              <p:cNvPr id="53" name="Group 52">
                <a:extLst>
                  <a:ext uri="{FF2B5EF4-FFF2-40B4-BE49-F238E27FC236}">
                    <a16:creationId xmlns:a16="http://schemas.microsoft.com/office/drawing/2014/main" id="{01FBAA81-2895-633F-A3EE-D27FFD836583}"/>
                  </a:ext>
                </a:extLst>
              </p:cNvPr>
              <p:cNvGrpSpPr>
                <a:grpSpLocks/>
              </p:cNvGrpSpPr>
              <p:nvPr/>
            </p:nvGrpSpPr>
            <p:grpSpPr bwMode="auto">
              <a:xfrm>
                <a:off x="3972" y="2289"/>
                <a:ext cx="196" cy="1665"/>
                <a:chOff x="3972" y="2289"/>
                <a:chExt cx="196" cy="1665"/>
              </a:xfrm>
            </p:grpSpPr>
            <p:sp>
              <p:nvSpPr>
                <p:cNvPr id="70" name="Oval 69">
                  <a:extLst>
                    <a:ext uri="{FF2B5EF4-FFF2-40B4-BE49-F238E27FC236}">
                      <a16:creationId xmlns:a16="http://schemas.microsoft.com/office/drawing/2014/main" id="{A3A8D6C0-6B36-411D-EE70-A40EAEE72F6D}"/>
                    </a:ext>
                  </a:extLst>
                </p:cNvPr>
                <p:cNvSpPr>
                  <a:spLocks noChangeArrowheads="1"/>
                </p:cNvSpPr>
                <p:nvPr/>
              </p:nvSpPr>
              <p:spPr bwMode="auto">
                <a:xfrm>
                  <a:off x="3974" y="2289"/>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71" name="Rectangle 70">
                  <a:extLst>
                    <a:ext uri="{FF2B5EF4-FFF2-40B4-BE49-F238E27FC236}">
                      <a16:creationId xmlns:a16="http://schemas.microsoft.com/office/drawing/2014/main" id="{4D4485B8-0729-6F19-D7EB-89903F2B2315}"/>
                    </a:ext>
                  </a:extLst>
                </p:cNvPr>
                <p:cNvSpPr>
                  <a:spLocks noChangeArrowheads="1"/>
                </p:cNvSpPr>
                <p:nvPr/>
              </p:nvSpPr>
              <p:spPr bwMode="auto">
                <a:xfrm>
                  <a:off x="3972" y="2373"/>
                  <a:ext cx="196" cy="1495"/>
                </a:xfrm>
                <a:prstGeom prst="rect">
                  <a:avLst/>
                </a:prstGeom>
                <a:solidFill>
                  <a:srgbClr val="60606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72" name="Oval 71">
                  <a:extLst>
                    <a:ext uri="{FF2B5EF4-FFF2-40B4-BE49-F238E27FC236}">
                      <a16:creationId xmlns:a16="http://schemas.microsoft.com/office/drawing/2014/main" id="{C0E7679F-588E-B180-575E-8EAEA948F0EF}"/>
                    </a:ext>
                  </a:extLst>
                </p:cNvPr>
                <p:cNvSpPr>
                  <a:spLocks noChangeArrowheads="1"/>
                </p:cNvSpPr>
                <p:nvPr/>
              </p:nvSpPr>
              <p:spPr bwMode="auto">
                <a:xfrm>
                  <a:off x="3974" y="3767"/>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nvGrpSpPr>
              <p:cNvPr id="54" name="Group 53">
                <a:extLst>
                  <a:ext uri="{FF2B5EF4-FFF2-40B4-BE49-F238E27FC236}">
                    <a16:creationId xmlns:a16="http://schemas.microsoft.com/office/drawing/2014/main" id="{A5B3ED0E-4876-48D2-E6FE-C52077DBB914}"/>
                  </a:ext>
                </a:extLst>
              </p:cNvPr>
              <p:cNvGrpSpPr>
                <a:grpSpLocks/>
              </p:cNvGrpSpPr>
              <p:nvPr/>
            </p:nvGrpSpPr>
            <p:grpSpPr bwMode="auto">
              <a:xfrm>
                <a:off x="5155" y="2286"/>
                <a:ext cx="196" cy="1665"/>
                <a:chOff x="5155" y="2286"/>
                <a:chExt cx="196" cy="1665"/>
              </a:xfrm>
            </p:grpSpPr>
            <p:sp>
              <p:nvSpPr>
                <p:cNvPr id="67" name="Oval 66">
                  <a:extLst>
                    <a:ext uri="{FF2B5EF4-FFF2-40B4-BE49-F238E27FC236}">
                      <a16:creationId xmlns:a16="http://schemas.microsoft.com/office/drawing/2014/main" id="{4D8C1CCF-7454-92A1-285D-836B40CBDE48}"/>
                    </a:ext>
                  </a:extLst>
                </p:cNvPr>
                <p:cNvSpPr>
                  <a:spLocks noChangeArrowheads="1"/>
                </p:cNvSpPr>
                <p:nvPr/>
              </p:nvSpPr>
              <p:spPr bwMode="auto">
                <a:xfrm>
                  <a:off x="5157" y="2286"/>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8" name="Rectangle 67">
                  <a:extLst>
                    <a:ext uri="{FF2B5EF4-FFF2-40B4-BE49-F238E27FC236}">
                      <a16:creationId xmlns:a16="http://schemas.microsoft.com/office/drawing/2014/main" id="{652872DA-A8A8-CFC2-1640-1C7D83A1B56C}"/>
                    </a:ext>
                  </a:extLst>
                </p:cNvPr>
                <p:cNvSpPr>
                  <a:spLocks noChangeArrowheads="1"/>
                </p:cNvSpPr>
                <p:nvPr/>
              </p:nvSpPr>
              <p:spPr bwMode="auto">
                <a:xfrm>
                  <a:off x="5155" y="2370"/>
                  <a:ext cx="196" cy="1495"/>
                </a:xfrm>
                <a:prstGeom prst="rect">
                  <a:avLst/>
                </a:prstGeom>
                <a:solidFill>
                  <a:srgbClr val="60606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9" name="Oval 68">
                  <a:extLst>
                    <a:ext uri="{FF2B5EF4-FFF2-40B4-BE49-F238E27FC236}">
                      <a16:creationId xmlns:a16="http://schemas.microsoft.com/office/drawing/2014/main" id="{B641FEB9-9A00-11E6-AA3C-D6030853CAE4}"/>
                    </a:ext>
                  </a:extLst>
                </p:cNvPr>
                <p:cNvSpPr>
                  <a:spLocks noChangeArrowheads="1"/>
                </p:cNvSpPr>
                <p:nvPr/>
              </p:nvSpPr>
              <p:spPr bwMode="auto">
                <a:xfrm>
                  <a:off x="5157" y="3764"/>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nvGrpSpPr>
              <p:cNvPr id="55" name="Group 54">
                <a:extLst>
                  <a:ext uri="{FF2B5EF4-FFF2-40B4-BE49-F238E27FC236}">
                    <a16:creationId xmlns:a16="http://schemas.microsoft.com/office/drawing/2014/main" id="{CBB8F5D4-EC8D-81D4-D2CA-40A54248736E}"/>
                  </a:ext>
                </a:extLst>
              </p:cNvPr>
              <p:cNvGrpSpPr>
                <a:grpSpLocks/>
              </p:cNvGrpSpPr>
              <p:nvPr/>
            </p:nvGrpSpPr>
            <p:grpSpPr bwMode="auto">
              <a:xfrm>
                <a:off x="4856" y="2334"/>
                <a:ext cx="196" cy="1665"/>
                <a:chOff x="4856" y="2334"/>
                <a:chExt cx="196" cy="1665"/>
              </a:xfrm>
            </p:grpSpPr>
            <p:sp>
              <p:nvSpPr>
                <p:cNvPr id="64" name="Oval 63">
                  <a:extLst>
                    <a:ext uri="{FF2B5EF4-FFF2-40B4-BE49-F238E27FC236}">
                      <a16:creationId xmlns:a16="http://schemas.microsoft.com/office/drawing/2014/main" id="{E3E1F38C-DA74-0E09-E9F3-EFE441C58977}"/>
                    </a:ext>
                  </a:extLst>
                </p:cNvPr>
                <p:cNvSpPr>
                  <a:spLocks noChangeArrowheads="1"/>
                </p:cNvSpPr>
                <p:nvPr/>
              </p:nvSpPr>
              <p:spPr bwMode="auto">
                <a:xfrm>
                  <a:off x="4858" y="2334"/>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5" name="Rectangle 64">
                  <a:extLst>
                    <a:ext uri="{FF2B5EF4-FFF2-40B4-BE49-F238E27FC236}">
                      <a16:creationId xmlns:a16="http://schemas.microsoft.com/office/drawing/2014/main" id="{ABF46863-A605-2C1B-6822-FC5037075B7F}"/>
                    </a:ext>
                  </a:extLst>
                </p:cNvPr>
                <p:cNvSpPr>
                  <a:spLocks noChangeArrowheads="1"/>
                </p:cNvSpPr>
                <p:nvPr/>
              </p:nvSpPr>
              <p:spPr bwMode="auto">
                <a:xfrm>
                  <a:off x="4856" y="2418"/>
                  <a:ext cx="196" cy="1495"/>
                </a:xfrm>
                <a:prstGeom prst="rect">
                  <a:avLst/>
                </a:prstGeom>
                <a:solidFill>
                  <a:srgbClr val="60606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6" name="Oval 65">
                  <a:extLst>
                    <a:ext uri="{FF2B5EF4-FFF2-40B4-BE49-F238E27FC236}">
                      <a16:creationId xmlns:a16="http://schemas.microsoft.com/office/drawing/2014/main" id="{2AD7ED36-F3C9-98F6-6BA2-317C470D3C37}"/>
                    </a:ext>
                  </a:extLst>
                </p:cNvPr>
                <p:cNvSpPr>
                  <a:spLocks noChangeArrowheads="1"/>
                </p:cNvSpPr>
                <p:nvPr/>
              </p:nvSpPr>
              <p:spPr bwMode="auto">
                <a:xfrm>
                  <a:off x="4858" y="3812"/>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nvGrpSpPr>
              <p:cNvPr id="56" name="Group 55">
                <a:extLst>
                  <a:ext uri="{FF2B5EF4-FFF2-40B4-BE49-F238E27FC236}">
                    <a16:creationId xmlns:a16="http://schemas.microsoft.com/office/drawing/2014/main" id="{C658056D-F691-1196-0484-B0DA103EF553}"/>
                  </a:ext>
                </a:extLst>
              </p:cNvPr>
              <p:cNvGrpSpPr>
                <a:grpSpLocks/>
              </p:cNvGrpSpPr>
              <p:nvPr/>
            </p:nvGrpSpPr>
            <p:grpSpPr bwMode="auto">
              <a:xfrm>
                <a:off x="4264" y="2334"/>
                <a:ext cx="196" cy="1664"/>
                <a:chOff x="4264" y="2334"/>
                <a:chExt cx="196" cy="1664"/>
              </a:xfrm>
            </p:grpSpPr>
            <p:sp>
              <p:nvSpPr>
                <p:cNvPr id="61" name="Oval 60">
                  <a:extLst>
                    <a:ext uri="{FF2B5EF4-FFF2-40B4-BE49-F238E27FC236}">
                      <a16:creationId xmlns:a16="http://schemas.microsoft.com/office/drawing/2014/main" id="{1A310FCF-73C4-86B6-8F7D-5D275D9C7FB7}"/>
                    </a:ext>
                  </a:extLst>
                </p:cNvPr>
                <p:cNvSpPr>
                  <a:spLocks noChangeArrowheads="1"/>
                </p:cNvSpPr>
                <p:nvPr/>
              </p:nvSpPr>
              <p:spPr bwMode="auto">
                <a:xfrm>
                  <a:off x="4266" y="2334"/>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2" name="Rectangle 61">
                  <a:extLst>
                    <a:ext uri="{FF2B5EF4-FFF2-40B4-BE49-F238E27FC236}">
                      <a16:creationId xmlns:a16="http://schemas.microsoft.com/office/drawing/2014/main" id="{C30464F2-D774-5FE8-9E53-764B821726A9}"/>
                    </a:ext>
                  </a:extLst>
                </p:cNvPr>
                <p:cNvSpPr>
                  <a:spLocks noChangeArrowheads="1"/>
                </p:cNvSpPr>
                <p:nvPr/>
              </p:nvSpPr>
              <p:spPr bwMode="auto">
                <a:xfrm>
                  <a:off x="4264" y="2417"/>
                  <a:ext cx="196" cy="1496"/>
                </a:xfrm>
                <a:prstGeom prst="rect">
                  <a:avLst/>
                </a:prstGeom>
                <a:solidFill>
                  <a:srgbClr val="60606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3" name="Oval 62">
                  <a:extLst>
                    <a:ext uri="{FF2B5EF4-FFF2-40B4-BE49-F238E27FC236}">
                      <a16:creationId xmlns:a16="http://schemas.microsoft.com/office/drawing/2014/main" id="{F67DE9CB-F160-E22F-0DF8-EA33F416C318}"/>
                    </a:ext>
                  </a:extLst>
                </p:cNvPr>
                <p:cNvSpPr>
                  <a:spLocks noChangeArrowheads="1"/>
                </p:cNvSpPr>
                <p:nvPr/>
              </p:nvSpPr>
              <p:spPr bwMode="auto">
                <a:xfrm>
                  <a:off x="4266" y="3811"/>
                  <a:ext cx="192"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nvGrpSpPr>
              <p:cNvPr id="57" name="Group 56">
                <a:extLst>
                  <a:ext uri="{FF2B5EF4-FFF2-40B4-BE49-F238E27FC236}">
                    <a16:creationId xmlns:a16="http://schemas.microsoft.com/office/drawing/2014/main" id="{5B88DAF4-E310-C523-92ED-C5068BFEA4B0}"/>
                  </a:ext>
                </a:extLst>
              </p:cNvPr>
              <p:cNvGrpSpPr>
                <a:grpSpLocks/>
              </p:cNvGrpSpPr>
              <p:nvPr/>
            </p:nvGrpSpPr>
            <p:grpSpPr bwMode="auto">
              <a:xfrm>
                <a:off x="4560" y="2358"/>
                <a:ext cx="197" cy="1664"/>
                <a:chOff x="4560" y="2358"/>
                <a:chExt cx="197" cy="1664"/>
              </a:xfrm>
            </p:grpSpPr>
            <p:sp>
              <p:nvSpPr>
                <p:cNvPr id="58" name="Oval 57">
                  <a:extLst>
                    <a:ext uri="{FF2B5EF4-FFF2-40B4-BE49-F238E27FC236}">
                      <a16:creationId xmlns:a16="http://schemas.microsoft.com/office/drawing/2014/main" id="{105CFBAF-130C-1B49-1C05-EDB394FCD94B}"/>
                    </a:ext>
                  </a:extLst>
                </p:cNvPr>
                <p:cNvSpPr>
                  <a:spLocks noChangeArrowheads="1"/>
                </p:cNvSpPr>
                <p:nvPr/>
              </p:nvSpPr>
              <p:spPr bwMode="auto">
                <a:xfrm>
                  <a:off x="4562" y="2358"/>
                  <a:ext cx="193"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59" name="Rectangle 58">
                  <a:extLst>
                    <a:ext uri="{FF2B5EF4-FFF2-40B4-BE49-F238E27FC236}">
                      <a16:creationId xmlns:a16="http://schemas.microsoft.com/office/drawing/2014/main" id="{A07A5F7B-271A-DF24-E570-7EA9ABD34608}"/>
                    </a:ext>
                  </a:extLst>
                </p:cNvPr>
                <p:cNvSpPr>
                  <a:spLocks noChangeArrowheads="1"/>
                </p:cNvSpPr>
                <p:nvPr/>
              </p:nvSpPr>
              <p:spPr bwMode="auto">
                <a:xfrm>
                  <a:off x="4560" y="2441"/>
                  <a:ext cx="197" cy="1496"/>
                </a:xfrm>
                <a:prstGeom prst="rect">
                  <a:avLst/>
                </a:prstGeom>
                <a:solidFill>
                  <a:srgbClr val="606060"/>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60" name="Oval 59">
                  <a:extLst>
                    <a:ext uri="{FF2B5EF4-FFF2-40B4-BE49-F238E27FC236}">
                      <a16:creationId xmlns:a16="http://schemas.microsoft.com/office/drawing/2014/main" id="{EB369D00-8195-F3CF-E0DC-889006B57DC3}"/>
                    </a:ext>
                  </a:extLst>
                </p:cNvPr>
                <p:cNvSpPr>
                  <a:spLocks noChangeArrowheads="1"/>
                </p:cNvSpPr>
                <p:nvPr/>
              </p:nvSpPr>
              <p:spPr bwMode="auto">
                <a:xfrm>
                  <a:off x="4562" y="3835"/>
                  <a:ext cx="193" cy="187"/>
                </a:xfrm>
                <a:prstGeom prst="ellipse">
                  <a:avLst/>
                </a:prstGeom>
                <a:solidFill>
                  <a:srgbClr val="60606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grpSp>
        </p:grpSp>
      </p:grpSp>
      <p:sp>
        <p:nvSpPr>
          <p:cNvPr id="44" name="Rectangle 43">
            <a:extLst>
              <a:ext uri="{FF2B5EF4-FFF2-40B4-BE49-F238E27FC236}">
                <a16:creationId xmlns:a16="http://schemas.microsoft.com/office/drawing/2014/main" id="{E61CC0F5-5388-B309-1768-B13CCE36795D}"/>
              </a:ext>
            </a:extLst>
          </p:cNvPr>
          <p:cNvSpPr>
            <a:spLocks noChangeArrowheads="1"/>
          </p:cNvSpPr>
          <p:nvPr/>
        </p:nvSpPr>
        <p:spPr bwMode="auto">
          <a:xfrm>
            <a:off x="1110656" y="3539979"/>
            <a:ext cx="960200"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ar-EG" altLang="en-US" b="1" dirty="0">
                <a:latin typeface="Arial" panose="020B0604020202020204" pitchFamily="34" charset="0"/>
              </a:rPr>
              <a:t>المشاكل</a:t>
            </a:r>
            <a:endParaRPr lang="en-US" altLang="en-US" b="1" dirty="0">
              <a:latin typeface="Arial" panose="020B0604020202020204" pitchFamily="34" charset="0"/>
            </a:endParaRPr>
          </a:p>
        </p:txBody>
      </p:sp>
      <p:sp>
        <p:nvSpPr>
          <p:cNvPr id="45" name="Rectangle 44">
            <a:extLst>
              <a:ext uri="{FF2B5EF4-FFF2-40B4-BE49-F238E27FC236}">
                <a16:creationId xmlns:a16="http://schemas.microsoft.com/office/drawing/2014/main" id="{6F2B5A3F-03ED-54E3-E515-24B9B7940F2C}"/>
              </a:ext>
            </a:extLst>
          </p:cNvPr>
          <p:cNvSpPr>
            <a:spLocks noChangeArrowheads="1"/>
          </p:cNvSpPr>
          <p:nvPr/>
        </p:nvSpPr>
        <p:spPr bwMode="auto">
          <a:xfrm>
            <a:off x="3244256" y="2777979"/>
            <a:ext cx="827151"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ar-EG" altLang="en-US" b="1" dirty="0">
                <a:latin typeface="Arial" panose="020B0604020202020204" pitchFamily="34" charset="0"/>
              </a:rPr>
              <a:t>الحلول</a:t>
            </a:r>
            <a:endParaRPr lang="en-US" altLang="en-US" b="1" dirty="0">
              <a:latin typeface="Arial" panose="020B0604020202020204" pitchFamily="34" charset="0"/>
            </a:endParaRPr>
          </a:p>
        </p:txBody>
      </p:sp>
      <p:sp>
        <p:nvSpPr>
          <p:cNvPr id="46" name="Rectangle 45">
            <a:extLst>
              <a:ext uri="{FF2B5EF4-FFF2-40B4-BE49-F238E27FC236}">
                <a16:creationId xmlns:a16="http://schemas.microsoft.com/office/drawing/2014/main" id="{815CE996-228E-B104-5A86-816984C786A3}"/>
              </a:ext>
            </a:extLst>
          </p:cNvPr>
          <p:cNvSpPr>
            <a:spLocks noChangeArrowheads="1"/>
          </p:cNvSpPr>
          <p:nvPr/>
        </p:nvSpPr>
        <p:spPr bwMode="auto">
          <a:xfrm>
            <a:off x="3378591" y="3632918"/>
            <a:ext cx="1604607"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ar-EG" altLang="en-US" b="1" dirty="0">
                <a:latin typeface="Arial" panose="020B0604020202020204" pitchFamily="34" charset="0"/>
              </a:rPr>
              <a:t>فرص الاختيار</a:t>
            </a:r>
            <a:endParaRPr lang="en-US" altLang="en-US" b="1" dirty="0">
              <a:latin typeface="Arial" panose="020B0604020202020204" pitchFamily="34" charset="0"/>
            </a:endParaRPr>
          </a:p>
        </p:txBody>
      </p:sp>
      <p:sp>
        <p:nvSpPr>
          <p:cNvPr id="47" name="Rectangle 46">
            <a:extLst>
              <a:ext uri="{FF2B5EF4-FFF2-40B4-BE49-F238E27FC236}">
                <a16:creationId xmlns:a16="http://schemas.microsoft.com/office/drawing/2014/main" id="{74C6B451-8ADA-64B7-349C-0F15D9A56D2C}"/>
              </a:ext>
            </a:extLst>
          </p:cNvPr>
          <p:cNvSpPr>
            <a:spLocks noChangeArrowheads="1"/>
          </p:cNvSpPr>
          <p:nvPr/>
        </p:nvSpPr>
        <p:spPr bwMode="auto">
          <a:xfrm>
            <a:off x="1013978" y="4120909"/>
            <a:ext cx="1259961" cy="45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r>
              <a:rPr lang="ar-EG" altLang="en-US" b="1" dirty="0">
                <a:latin typeface="Arial" panose="020B0604020202020204" pitchFamily="34" charset="0"/>
              </a:rPr>
              <a:t>المشاركون</a:t>
            </a:r>
            <a:endParaRPr lang="en-US" altLang="en-US" b="1" dirty="0">
              <a:latin typeface="Arial" panose="020B0604020202020204" pitchFamily="34" charset="0"/>
            </a:endParaRPr>
          </a:p>
        </p:txBody>
      </p:sp>
      <p:sp>
        <p:nvSpPr>
          <p:cNvPr id="48" name="Freeform 42">
            <a:extLst>
              <a:ext uri="{FF2B5EF4-FFF2-40B4-BE49-F238E27FC236}">
                <a16:creationId xmlns:a16="http://schemas.microsoft.com/office/drawing/2014/main" id="{2FA2790D-CFD5-6ECA-4CEF-5176A28C98F1}"/>
              </a:ext>
            </a:extLst>
          </p:cNvPr>
          <p:cNvSpPr>
            <a:spLocks/>
          </p:cNvSpPr>
          <p:nvPr/>
        </p:nvSpPr>
        <p:spPr bwMode="auto">
          <a:xfrm>
            <a:off x="2564806" y="3722541"/>
            <a:ext cx="769937" cy="1203325"/>
          </a:xfrm>
          <a:custGeom>
            <a:avLst/>
            <a:gdLst>
              <a:gd name="T0" fmla="*/ 0 w 485"/>
              <a:gd name="T1" fmla="*/ 37 h 758"/>
              <a:gd name="T2" fmla="*/ 29 w 485"/>
              <a:gd name="T3" fmla="*/ 23 h 758"/>
              <a:gd name="T4" fmla="*/ 58 w 485"/>
              <a:gd name="T5" fmla="*/ 13 h 758"/>
              <a:gd name="T6" fmla="*/ 94 w 485"/>
              <a:gd name="T7" fmla="*/ 3 h 758"/>
              <a:gd name="T8" fmla="*/ 123 w 485"/>
              <a:gd name="T9" fmla="*/ 0 h 758"/>
              <a:gd name="T10" fmla="*/ 152 w 485"/>
              <a:gd name="T11" fmla="*/ 6 h 758"/>
              <a:gd name="T12" fmla="*/ 188 w 485"/>
              <a:gd name="T13" fmla="*/ 20 h 758"/>
              <a:gd name="T14" fmla="*/ 217 w 485"/>
              <a:gd name="T15" fmla="*/ 47 h 758"/>
              <a:gd name="T16" fmla="*/ 231 w 485"/>
              <a:gd name="T17" fmla="*/ 64 h 758"/>
              <a:gd name="T18" fmla="*/ 246 w 485"/>
              <a:gd name="T19" fmla="*/ 84 h 758"/>
              <a:gd name="T20" fmla="*/ 260 w 485"/>
              <a:gd name="T21" fmla="*/ 111 h 758"/>
              <a:gd name="T22" fmla="*/ 275 w 485"/>
              <a:gd name="T23" fmla="*/ 142 h 758"/>
              <a:gd name="T24" fmla="*/ 296 w 485"/>
              <a:gd name="T25" fmla="*/ 182 h 758"/>
              <a:gd name="T26" fmla="*/ 311 w 485"/>
              <a:gd name="T27" fmla="*/ 223 h 758"/>
              <a:gd name="T28" fmla="*/ 325 w 485"/>
              <a:gd name="T29" fmla="*/ 270 h 758"/>
              <a:gd name="T30" fmla="*/ 347 w 485"/>
              <a:gd name="T31" fmla="*/ 321 h 758"/>
              <a:gd name="T32" fmla="*/ 376 w 485"/>
              <a:gd name="T33" fmla="*/ 422 h 758"/>
              <a:gd name="T34" fmla="*/ 412 w 485"/>
              <a:gd name="T35" fmla="*/ 527 h 758"/>
              <a:gd name="T36" fmla="*/ 426 w 485"/>
              <a:gd name="T37" fmla="*/ 574 h 758"/>
              <a:gd name="T38" fmla="*/ 441 w 485"/>
              <a:gd name="T39" fmla="*/ 622 h 758"/>
              <a:gd name="T40" fmla="*/ 455 w 485"/>
              <a:gd name="T41" fmla="*/ 662 h 758"/>
              <a:gd name="T42" fmla="*/ 462 w 485"/>
              <a:gd name="T43" fmla="*/ 700 h 758"/>
              <a:gd name="T44" fmla="*/ 477 w 485"/>
              <a:gd name="T45" fmla="*/ 733 h 758"/>
              <a:gd name="T46" fmla="*/ 484 w 485"/>
              <a:gd name="T47" fmla="*/ 757 h 7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5" h="758">
                <a:moveTo>
                  <a:pt x="0" y="37"/>
                </a:moveTo>
                <a:lnTo>
                  <a:pt x="29" y="23"/>
                </a:lnTo>
                <a:lnTo>
                  <a:pt x="58" y="13"/>
                </a:lnTo>
                <a:lnTo>
                  <a:pt x="94" y="3"/>
                </a:lnTo>
                <a:lnTo>
                  <a:pt x="123" y="0"/>
                </a:lnTo>
                <a:lnTo>
                  <a:pt x="152" y="6"/>
                </a:lnTo>
                <a:lnTo>
                  <a:pt x="188" y="20"/>
                </a:lnTo>
                <a:lnTo>
                  <a:pt x="217" y="47"/>
                </a:lnTo>
                <a:lnTo>
                  <a:pt x="231" y="64"/>
                </a:lnTo>
                <a:lnTo>
                  <a:pt x="246" y="84"/>
                </a:lnTo>
                <a:lnTo>
                  <a:pt x="260" y="111"/>
                </a:lnTo>
                <a:lnTo>
                  <a:pt x="275" y="142"/>
                </a:lnTo>
                <a:lnTo>
                  <a:pt x="296" y="182"/>
                </a:lnTo>
                <a:lnTo>
                  <a:pt x="311" y="223"/>
                </a:lnTo>
                <a:lnTo>
                  <a:pt x="325" y="270"/>
                </a:lnTo>
                <a:lnTo>
                  <a:pt x="347" y="321"/>
                </a:lnTo>
                <a:lnTo>
                  <a:pt x="376" y="422"/>
                </a:lnTo>
                <a:lnTo>
                  <a:pt x="412" y="527"/>
                </a:lnTo>
                <a:lnTo>
                  <a:pt x="426" y="574"/>
                </a:lnTo>
                <a:lnTo>
                  <a:pt x="441" y="622"/>
                </a:lnTo>
                <a:lnTo>
                  <a:pt x="455" y="662"/>
                </a:lnTo>
                <a:lnTo>
                  <a:pt x="462" y="700"/>
                </a:lnTo>
                <a:lnTo>
                  <a:pt x="477" y="733"/>
                </a:lnTo>
                <a:lnTo>
                  <a:pt x="484" y="757"/>
                </a:lnTo>
              </a:path>
            </a:pathLst>
          </a:custGeom>
          <a:noFill/>
          <a:ln w="25400" cap="rnd" cmpd="sng">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49" name="Freeform 44">
            <a:extLst>
              <a:ext uri="{FF2B5EF4-FFF2-40B4-BE49-F238E27FC236}">
                <a16:creationId xmlns:a16="http://schemas.microsoft.com/office/drawing/2014/main" id="{C441FD96-CA5B-86E5-70BE-E9A0EE6D43AF}"/>
              </a:ext>
            </a:extLst>
          </p:cNvPr>
          <p:cNvSpPr>
            <a:spLocks/>
          </p:cNvSpPr>
          <p:nvPr/>
        </p:nvSpPr>
        <p:spPr bwMode="auto">
          <a:xfrm>
            <a:off x="2934693" y="3017691"/>
            <a:ext cx="628650" cy="1831975"/>
          </a:xfrm>
          <a:custGeom>
            <a:avLst/>
            <a:gdLst>
              <a:gd name="T0" fmla="*/ 201 w 396"/>
              <a:gd name="T1" fmla="*/ 0 h 1154"/>
              <a:gd name="T2" fmla="*/ 157 w 396"/>
              <a:gd name="T3" fmla="*/ 0 h 1154"/>
              <a:gd name="T4" fmla="*/ 119 w 396"/>
              <a:gd name="T5" fmla="*/ 3 h 1154"/>
              <a:gd name="T6" fmla="*/ 82 w 396"/>
              <a:gd name="T7" fmla="*/ 10 h 1154"/>
              <a:gd name="T8" fmla="*/ 52 w 396"/>
              <a:gd name="T9" fmla="*/ 23 h 1154"/>
              <a:gd name="T10" fmla="*/ 30 w 396"/>
              <a:gd name="T11" fmla="*/ 46 h 1154"/>
              <a:gd name="T12" fmla="*/ 15 w 396"/>
              <a:gd name="T13" fmla="*/ 63 h 1154"/>
              <a:gd name="T14" fmla="*/ 8 w 396"/>
              <a:gd name="T15" fmla="*/ 83 h 1154"/>
              <a:gd name="T16" fmla="*/ 8 w 396"/>
              <a:gd name="T17" fmla="*/ 102 h 1154"/>
              <a:gd name="T18" fmla="*/ 0 w 396"/>
              <a:gd name="T19" fmla="*/ 129 h 1154"/>
              <a:gd name="T20" fmla="*/ 0 w 396"/>
              <a:gd name="T21" fmla="*/ 158 h 1154"/>
              <a:gd name="T22" fmla="*/ 8 w 396"/>
              <a:gd name="T23" fmla="*/ 192 h 1154"/>
              <a:gd name="T24" fmla="*/ 15 w 396"/>
              <a:gd name="T25" fmla="*/ 231 h 1154"/>
              <a:gd name="T26" fmla="*/ 30 w 396"/>
              <a:gd name="T27" fmla="*/ 281 h 1154"/>
              <a:gd name="T28" fmla="*/ 52 w 396"/>
              <a:gd name="T29" fmla="*/ 337 h 1154"/>
              <a:gd name="T30" fmla="*/ 75 w 396"/>
              <a:gd name="T31" fmla="*/ 400 h 1154"/>
              <a:gd name="T32" fmla="*/ 97 w 396"/>
              <a:gd name="T33" fmla="*/ 466 h 1154"/>
              <a:gd name="T34" fmla="*/ 127 w 396"/>
              <a:gd name="T35" fmla="*/ 538 h 1154"/>
              <a:gd name="T36" fmla="*/ 194 w 396"/>
              <a:gd name="T37" fmla="*/ 684 h 1154"/>
              <a:gd name="T38" fmla="*/ 253 w 396"/>
              <a:gd name="T39" fmla="*/ 829 h 1154"/>
              <a:gd name="T40" fmla="*/ 283 w 396"/>
              <a:gd name="T41" fmla="*/ 899 h 1154"/>
              <a:gd name="T42" fmla="*/ 313 w 396"/>
              <a:gd name="T43" fmla="*/ 961 h 1154"/>
              <a:gd name="T44" fmla="*/ 335 w 396"/>
              <a:gd name="T45" fmla="*/ 1021 h 1154"/>
              <a:gd name="T46" fmla="*/ 358 w 396"/>
              <a:gd name="T47" fmla="*/ 1074 h 1154"/>
              <a:gd name="T48" fmla="*/ 380 w 396"/>
              <a:gd name="T49" fmla="*/ 1117 h 1154"/>
              <a:gd name="T50" fmla="*/ 395 w 396"/>
              <a:gd name="T51" fmla="*/ 1153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6" h="1154">
                <a:moveTo>
                  <a:pt x="201" y="0"/>
                </a:moveTo>
                <a:lnTo>
                  <a:pt x="157" y="0"/>
                </a:lnTo>
                <a:lnTo>
                  <a:pt x="119" y="3"/>
                </a:lnTo>
                <a:lnTo>
                  <a:pt x="82" y="10"/>
                </a:lnTo>
                <a:lnTo>
                  <a:pt x="52" y="23"/>
                </a:lnTo>
                <a:lnTo>
                  <a:pt x="30" y="46"/>
                </a:lnTo>
                <a:lnTo>
                  <a:pt x="15" y="63"/>
                </a:lnTo>
                <a:lnTo>
                  <a:pt x="8" y="83"/>
                </a:lnTo>
                <a:lnTo>
                  <a:pt x="8" y="102"/>
                </a:lnTo>
                <a:lnTo>
                  <a:pt x="0" y="129"/>
                </a:lnTo>
                <a:lnTo>
                  <a:pt x="0" y="158"/>
                </a:lnTo>
                <a:lnTo>
                  <a:pt x="8" y="192"/>
                </a:lnTo>
                <a:lnTo>
                  <a:pt x="15" y="231"/>
                </a:lnTo>
                <a:lnTo>
                  <a:pt x="30" y="281"/>
                </a:lnTo>
                <a:lnTo>
                  <a:pt x="52" y="337"/>
                </a:lnTo>
                <a:lnTo>
                  <a:pt x="75" y="400"/>
                </a:lnTo>
                <a:lnTo>
                  <a:pt x="97" y="466"/>
                </a:lnTo>
                <a:lnTo>
                  <a:pt x="127" y="538"/>
                </a:lnTo>
                <a:lnTo>
                  <a:pt x="194" y="684"/>
                </a:lnTo>
                <a:lnTo>
                  <a:pt x="253" y="829"/>
                </a:lnTo>
                <a:lnTo>
                  <a:pt x="283" y="899"/>
                </a:lnTo>
                <a:lnTo>
                  <a:pt x="313" y="961"/>
                </a:lnTo>
                <a:lnTo>
                  <a:pt x="335" y="1021"/>
                </a:lnTo>
                <a:lnTo>
                  <a:pt x="358" y="1074"/>
                </a:lnTo>
                <a:lnTo>
                  <a:pt x="380" y="1117"/>
                </a:lnTo>
                <a:lnTo>
                  <a:pt x="395" y="1153"/>
                </a:lnTo>
              </a:path>
            </a:pathLst>
          </a:custGeom>
          <a:noFill/>
          <a:ln w="25400" cap="rnd" cmpd="sng">
            <a:solidFill>
              <a:schemeClr val="tx1"/>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
        <p:nvSpPr>
          <p:cNvPr id="50" name="Line 45">
            <a:extLst>
              <a:ext uri="{FF2B5EF4-FFF2-40B4-BE49-F238E27FC236}">
                <a16:creationId xmlns:a16="http://schemas.microsoft.com/office/drawing/2014/main" id="{C10A397F-478B-EDF6-F4C5-EE289D84033D}"/>
              </a:ext>
            </a:extLst>
          </p:cNvPr>
          <p:cNvSpPr>
            <a:spLocks noChangeShapeType="1"/>
          </p:cNvSpPr>
          <p:nvPr/>
        </p:nvSpPr>
        <p:spPr bwMode="auto">
          <a:xfrm flipH="1">
            <a:off x="3709393" y="4436916"/>
            <a:ext cx="638175" cy="155575"/>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a:lstStyle>
          <a:p>
            <a:endParaRPr lang="en-US"/>
          </a:p>
        </p:txBody>
      </p:sp>
    </p:spTree>
    <p:extLst>
      <p:ext uri="{BB962C8B-B14F-4D97-AF65-F5344CB8AC3E}">
        <p14:creationId xmlns:p14="http://schemas.microsoft.com/office/powerpoint/2010/main" val="35161718"/>
      </p:ext>
    </p:extLst>
  </p:cSld>
  <p:clrMapOvr>
    <a:masterClrMapping/>
  </p:clrMapOvr>
  <mc:AlternateContent xmlns:mc="http://schemas.openxmlformats.org/markup-compatibility/2006" xmlns:p14="http://schemas.microsoft.com/office/powerpoint/2010/main">
    <mc:Choice Requires="p14">
      <p:transition p14:dur="10" advTm="58846"/>
    </mc:Choice>
    <mc:Fallback xmlns="">
      <p:transition advTm="5884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60029" y="925132"/>
            <a:ext cx="8859008" cy="539828"/>
          </a:xfrm>
          <a:prstGeom prst="rect">
            <a:avLst/>
          </a:prstGeom>
          <a:noFill/>
        </p:spPr>
        <p:txBody>
          <a:bodyPr wrap="square">
            <a:spAutoFit/>
          </a:bodyPr>
          <a:lstStyle/>
          <a:p>
            <a:pPr algn="ctr">
              <a:lnSpc>
                <a:spcPct val="110000"/>
              </a:lnSpc>
            </a:pPr>
            <a:r>
              <a:rPr lang="ar-EG" sz="2800" b="1" dirty="0">
                <a:solidFill>
                  <a:srgbClr val="C00000"/>
                </a:solidFill>
              </a:rPr>
              <a:t>تقنيات تعزيز الجودة في اتخاذ القرار</a:t>
            </a:r>
            <a:endParaRPr lang="ar-SA" sz="2800" b="1" dirty="0">
              <a:solidFill>
                <a:srgbClr val="C00000"/>
              </a:solidFill>
            </a:endParaRPr>
          </a:p>
        </p:txBody>
      </p:sp>
      <p:sp>
        <p:nvSpPr>
          <p:cNvPr id="5" name="TextBox 4">
            <a:extLst>
              <a:ext uri="{FF2B5EF4-FFF2-40B4-BE49-F238E27FC236}">
                <a16:creationId xmlns:a16="http://schemas.microsoft.com/office/drawing/2014/main" id="{AC3CFEBE-D0B6-2ECE-8FC1-7054B43C7129}"/>
              </a:ext>
            </a:extLst>
          </p:cNvPr>
          <p:cNvSpPr txBox="1"/>
          <p:nvPr/>
        </p:nvSpPr>
        <p:spPr>
          <a:xfrm>
            <a:off x="585749" y="1853740"/>
            <a:ext cx="10565727" cy="707886"/>
          </a:xfrm>
          <a:prstGeom prst="rect">
            <a:avLst/>
          </a:prstGeom>
          <a:noFill/>
        </p:spPr>
        <p:txBody>
          <a:bodyPr wrap="square">
            <a:spAutoFit/>
          </a:bodyPr>
          <a:lstStyle/>
          <a:p>
            <a:pPr algn="ctr">
              <a:buClr>
                <a:srgbClr val="FF0000"/>
              </a:buClr>
            </a:pPr>
            <a:r>
              <a:rPr lang="ar-EG" sz="2000" b="1" dirty="0"/>
              <a:t>يتم تحديد ثلاث بيئات مختلفة لاتخاذ القرار بشكل عام اعتمادًا على كمية المعرفة المتوفرة حول الظروف المستقبلية التي قد تحدث.</a:t>
            </a:r>
            <a:endParaRPr lang="en-US" sz="2000" b="1" dirty="0"/>
          </a:p>
        </p:txBody>
      </p:sp>
      <p:sp>
        <p:nvSpPr>
          <p:cNvPr id="8" name="Arrow: Notched Right 7">
            <a:extLst>
              <a:ext uri="{FF2B5EF4-FFF2-40B4-BE49-F238E27FC236}">
                <a16:creationId xmlns:a16="http://schemas.microsoft.com/office/drawing/2014/main" id="{4A0CE2FB-A5C0-F27C-969D-675AA6CADFB5}"/>
              </a:ext>
            </a:extLst>
          </p:cNvPr>
          <p:cNvSpPr/>
          <p:nvPr/>
        </p:nvSpPr>
        <p:spPr>
          <a:xfrm>
            <a:off x="1185039" y="3951879"/>
            <a:ext cx="10515600" cy="1560800"/>
          </a:xfrm>
          <a:prstGeom prst="notchedRightArrow">
            <a:avLst/>
          </a:prstGeom>
          <a:solidFill>
            <a:schemeClr val="accent1">
              <a:lumMod val="40000"/>
              <a:lumOff val="60000"/>
            </a:schemeClr>
          </a:solidFill>
          <a:ln>
            <a:solidFill>
              <a:schemeClr val="tx1"/>
            </a:solidFill>
          </a:ln>
        </p:spPr>
        <p:style>
          <a:lnRef idx="0">
            <a:scrgbClr r="0" g="0" b="0"/>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a:lstStyle/>
          <a:p>
            <a:endParaRPr lang="en-US" dirty="0"/>
          </a:p>
        </p:txBody>
      </p:sp>
      <p:grpSp>
        <p:nvGrpSpPr>
          <p:cNvPr id="10" name="Group 9">
            <a:extLst>
              <a:ext uri="{FF2B5EF4-FFF2-40B4-BE49-F238E27FC236}">
                <a16:creationId xmlns:a16="http://schemas.microsoft.com/office/drawing/2014/main" id="{C629A635-4939-8E19-E1E0-1B27547F79BF}"/>
              </a:ext>
            </a:extLst>
          </p:cNvPr>
          <p:cNvGrpSpPr/>
          <p:nvPr/>
        </p:nvGrpSpPr>
        <p:grpSpPr>
          <a:xfrm>
            <a:off x="1185039" y="2781279"/>
            <a:ext cx="3049934" cy="1560800"/>
            <a:chOff x="0" y="0"/>
            <a:chExt cx="3049934" cy="1560800"/>
          </a:xfrm>
          <a:solidFill>
            <a:schemeClr val="accent4">
              <a:lumMod val="60000"/>
              <a:lumOff val="40000"/>
            </a:schemeClr>
          </a:solidFill>
        </p:grpSpPr>
        <p:sp>
          <p:nvSpPr>
            <p:cNvPr id="18" name="Rectangle 17">
              <a:extLst>
                <a:ext uri="{FF2B5EF4-FFF2-40B4-BE49-F238E27FC236}">
                  <a16:creationId xmlns:a16="http://schemas.microsoft.com/office/drawing/2014/main" id="{70AB138B-0EB4-1402-8038-52F7CED43148}"/>
                </a:ext>
              </a:extLst>
            </p:cNvPr>
            <p:cNvSpPr/>
            <p:nvPr/>
          </p:nvSpPr>
          <p:spPr>
            <a:xfrm>
              <a:off x="0" y="0"/>
              <a:ext cx="3049934" cy="1560800"/>
            </a:xfrm>
            <a:prstGeom prst="rect">
              <a:avLst/>
            </a:prstGeom>
            <a:grpFill/>
          </p:spPr>
          <p:style>
            <a:lnRef idx="0">
              <a:schemeClr val="dk1">
                <a:alpha val="0"/>
                <a:hueOff val="0"/>
                <a:satOff val="0"/>
                <a:lumOff val="0"/>
                <a:alphaOff val="0"/>
              </a:schemeClr>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TextBox 18">
              <a:extLst>
                <a:ext uri="{FF2B5EF4-FFF2-40B4-BE49-F238E27FC236}">
                  <a16:creationId xmlns:a16="http://schemas.microsoft.com/office/drawing/2014/main" id="{EA4D0FFC-6CE3-7498-9DFC-4F4EFDCBB623}"/>
                </a:ext>
              </a:extLst>
            </p:cNvPr>
            <p:cNvSpPr txBox="1"/>
            <p:nvPr/>
          </p:nvSpPr>
          <p:spPr>
            <a:xfrm>
              <a:off x="0" y="0"/>
              <a:ext cx="3049934" cy="1560800"/>
            </a:xfrm>
            <a:prstGeom prst="rect">
              <a:avLst/>
            </a:prstGeom>
            <a:grpFill/>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ar-EG" sz="2700" b="1" kern="1200" dirty="0"/>
                <a:t>اتخاذ القرار في ظل اليقين (التأكد)</a:t>
              </a:r>
              <a:endParaRPr lang="en-US" sz="2700" kern="1200" dirty="0"/>
            </a:p>
          </p:txBody>
        </p:sp>
      </p:grpSp>
      <p:grpSp>
        <p:nvGrpSpPr>
          <p:cNvPr id="12" name="Group 11">
            <a:extLst>
              <a:ext uri="{FF2B5EF4-FFF2-40B4-BE49-F238E27FC236}">
                <a16:creationId xmlns:a16="http://schemas.microsoft.com/office/drawing/2014/main" id="{4A6F97F7-B4C7-9F37-050E-64724F5F52B3}"/>
              </a:ext>
            </a:extLst>
          </p:cNvPr>
          <p:cNvGrpSpPr/>
          <p:nvPr/>
        </p:nvGrpSpPr>
        <p:grpSpPr>
          <a:xfrm>
            <a:off x="4392091" y="5154010"/>
            <a:ext cx="3049934" cy="1560800"/>
            <a:chOff x="3207052" y="2341201"/>
            <a:chExt cx="3049934" cy="1560800"/>
          </a:xfrm>
          <a:solidFill>
            <a:schemeClr val="accent4">
              <a:lumMod val="60000"/>
              <a:lumOff val="40000"/>
            </a:schemeClr>
          </a:solidFill>
        </p:grpSpPr>
        <p:sp>
          <p:nvSpPr>
            <p:cNvPr id="16" name="Rectangle 15">
              <a:extLst>
                <a:ext uri="{FF2B5EF4-FFF2-40B4-BE49-F238E27FC236}">
                  <a16:creationId xmlns:a16="http://schemas.microsoft.com/office/drawing/2014/main" id="{A016EC79-BF03-3E55-EC9D-562A216B62F3}"/>
                </a:ext>
              </a:extLst>
            </p:cNvPr>
            <p:cNvSpPr/>
            <p:nvPr/>
          </p:nvSpPr>
          <p:spPr>
            <a:xfrm>
              <a:off x="3207052" y="2341201"/>
              <a:ext cx="3049934" cy="1560800"/>
            </a:xfrm>
            <a:prstGeom prst="rect">
              <a:avLst/>
            </a:prstGeom>
            <a:grpFill/>
          </p:spPr>
          <p:style>
            <a:lnRef idx="0">
              <a:schemeClr val="dk1">
                <a:alpha val="0"/>
                <a:hueOff val="0"/>
                <a:satOff val="0"/>
                <a:lumOff val="0"/>
                <a:alphaOff val="0"/>
              </a:schemeClr>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TextBox 16">
              <a:extLst>
                <a:ext uri="{FF2B5EF4-FFF2-40B4-BE49-F238E27FC236}">
                  <a16:creationId xmlns:a16="http://schemas.microsoft.com/office/drawing/2014/main" id="{80FDC8E1-117C-B315-08DB-4B3D730F8DC0}"/>
                </a:ext>
              </a:extLst>
            </p:cNvPr>
            <p:cNvSpPr txBox="1"/>
            <p:nvPr/>
          </p:nvSpPr>
          <p:spPr>
            <a:xfrm>
              <a:off x="3207052" y="2341201"/>
              <a:ext cx="3049934" cy="1560800"/>
            </a:xfrm>
            <a:prstGeom prst="rect">
              <a:avLst/>
            </a:prstGeom>
            <a:grpFill/>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ar-EG" sz="2700" b="1" kern="1200" dirty="0"/>
                <a:t>اتخاذ القرار تحت المخاطرة</a:t>
              </a:r>
              <a:endParaRPr lang="en-US" sz="2700" kern="1200" dirty="0"/>
            </a:p>
          </p:txBody>
        </p:sp>
      </p:grpSp>
      <p:grpSp>
        <p:nvGrpSpPr>
          <p:cNvPr id="13" name="Group 12">
            <a:extLst>
              <a:ext uri="{FF2B5EF4-FFF2-40B4-BE49-F238E27FC236}">
                <a16:creationId xmlns:a16="http://schemas.microsoft.com/office/drawing/2014/main" id="{DCE831E1-353B-AA5A-D9E2-C4CE9F4D1A58}"/>
              </a:ext>
            </a:extLst>
          </p:cNvPr>
          <p:cNvGrpSpPr/>
          <p:nvPr/>
        </p:nvGrpSpPr>
        <p:grpSpPr>
          <a:xfrm>
            <a:off x="7594523" y="2781279"/>
            <a:ext cx="3049934" cy="1560800"/>
            <a:chOff x="6409484" y="0"/>
            <a:chExt cx="3049934" cy="1560800"/>
          </a:xfrm>
          <a:solidFill>
            <a:schemeClr val="accent4">
              <a:lumMod val="60000"/>
              <a:lumOff val="40000"/>
            </a:schemeClr>
          </a:solidFill>
        </p:grpSpPr>
        <p:sp>
          <p:nvSpPr>
            <p:cNvPr id="14" name="Rectangle 13">
              <a:extLst>
                <a:ext uri="{FF2B5EF4-FFF2-40B4-BE49-F238E27FC236}">
                  <a16:creationId xmlns:a16="http://schemas.microsoft.com/office/drawing/2014/main" id="{6E62991E-15E6-8F30-5F98-D1085D1FBB75}"/>
                </a:ext>
              </a:extLst>
            </p:cNvPr>
            <p:cNvSpPr/>
            <p:nvPr/>
          </p:nvSpPr>
          <p:spPr>
            <a:xfrm>
              <a:off x="6409484" y="0"/>
              <a:ext cx="3049934" cy="1560800"/>
            </a:xfrm>
            <a:prstGeom prst="rect">
              <a:avLst/>
            </a:prstGeom>
            <a:grpFill/>
          </p:spPr>
          <p:style>
            <a:lnRef idx="0">
              <a:schemeClr val="dk1">
                <a:alpha val="0"/>
                <a:hueOff val="0"/>
                <a:satOff val="0"/>
                <a:lumOff val="0"/>
                <a:alphaOff val="0"/>
              </a:schemeClr>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sp>
        <p:sp>
          <p:nvSpPr>
            <p:cNvPr id="15" name="TextBox 14">
              <a:extLst>
                <a:ext uri="{FF2B5EF4-FFF2-40B4-BE49-F238E27FC236}">
                  <a16:creationId xmlns:a16="http://schemas.microsoft.com/office/drawing/2014/main" id="{E836CCDB-EA02-B149-D999-DD5E73E4860B}"/>
                </a:ext>
              </a:extLst>
            </p:cNvPr>
            <p:cNvSpPr txBox="1"/>
            <p:nvPr/>
          </p:nvSpPr>
          <p:spPr>
            <a:xfrm>
              <a:off x="6409484" y="0"/>
              <a:ext cx="3049934" cy="1560800"/>
            </a:xfrm>
            <a:prstGeom prst="rect">
              <a:avLst/>
            </a:prstGeom>
            <a:grpFill/>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ar-EG" sz="2700" b="1" kern="1200" dirty="0"/>
                <a:t>اتخاذ القرار في ظل حالة عدم اليقين ( عدم التأكد)</a:t>
              </a:r>
              <a:endParaRPr lang="en-US" sz="2700" kern="1200" dirty="0"/>
            </a:p>
          </p:txBody>
        </p:sp>
      </p:grpSp>
    </p:spTree>
    <p:extLst>
      <p:ext uri="{BB962C8B-B14F-4D97-AF65-F5344CB8AC3E}">
        <p14:creationId xmlns:p14="http://schemas.microsoft.com/office/powerpoint/2010/main" val="27042872"/>
      </p:ext>
    </p:extLst>
  </p:cSld>
  <p:clrMapOvr>
    <a:masterClrMapping/>
  </p:clrMapOvr>
  <mc:AlternateContent xmlns:mc="http://schemas.openxmlformats.org/markup-compatibility/2006" xmlns:p14="http://schemas.microsoft.com/office/powerpoint/2010/main">
    <mc:Choice Requires="p14">
      <p:transition p14:dur="10" advTm="57258"/>
    </mc:Choice>
    <mc:Fallback xmlns="">
      <p:transition advTm="5725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60029" y="925132"/>
            <a:ext cx="8859008" cy="646331"/>
          </a:xfrm>
          <a:prstGeom prst="rect">
            <a:avLst/>
          </a:prstGeom>
          <a:noFill/>
        </p:spPr>
        <p:txBody>
          <a:bodyPr wrap="square">
            <a:spAutoFit/>
          </a:bodyPr>
          <a:lstStyle/>
          <a:p>
            <a:pPr algn="ctr"/>
            <a:r>
              <a:rPr lang="ar-EG" sz="3600" b="1" dirty="0"/>
              <a:t>صناعة بيئات القرار</a:t>
            </a:r>
            <a:endParaRPr lang="en-US" sz="3600" b="1" dirty="0">
              <a:solidFill>
                <a:srgbClr val="C00000"/>
              </a:solidFill>
            </a:endParaRPr>
          </a:p>
        </p:txBody>
      </p:sp>
      <p:sp>
        <p:nvSpPr>
          <p:cNvPr id="7" name="TextBox 6">
            <a:extLst>
              <a:ext uri="{FF2B5EF4-FFF2-40B4-BE49-F238E27FC236}">
                <a16:creationId xmlns:a16="http://schemas.microsoft.com/office/drawing/2014/main" id="{F1C752D1-9F19-67F6-A23E-D322A62B9BF8}"/>
              </a:ext>
            </a:extLst>
          </p:cNvPr>
          <p:cNvSpPr txBox="1"/>
          <p:nvPr/>
        </p:nvSpPr>
        <p:spPr>
          <a:xfrm>
            <a:off x="688428" y="2591587"/>
            <a:ext cx="10463048" cy="2677656"/>
          </a:xfrm>
          <a:prstGeom prst="rect">
            <a:avLst/>
          </a:prstGeom>
          <a:noFill/>
        </p:spPr>
        <p:txBody>
          <a:bodyPr wrap="square">
            <a:spAutoFit/>
          </a:bodyPr>
          <a:lstStyle/>
          <a:p>
            <a:pPr algn="just" rtl="1">
              <a:buClr>
                <a:srgbClr val="FF0000"/>
              </a:buClr>
              <a:buFont typeface="Wingdings" panose="05000000000000000000" pitchFamily="2" charset="2"/>
              <a:buChar char="q"/>
            </a:pPr>
            <a:r>
              <a:rPr lang="ar-EG" sz="2800" b="1" dirty="0">
                <a:solidFill>
                  <a:srgbClr val="C00000"/>
                </a:solidFill>
              </a:rPr>
              <a:t>اتخاذ القرار في ظل اليقين: </a:t>
            </a:r>
            <a:r>
              <a:rPr lang="ar-EG" sz="2800" b="1" dirty="0"/>
              <a:t>يعرف متخذ القرار على وجه اليقين ما هي الظروف التي ستحدث لاحقًا والتي تؤثر على نتائج القرار.</a:t>
            </a:r>
          </a:p>
          <a:p>
            <a:pPr algn="just" rtl="1">
              <a:buClr>
                <a:srgbClr val="FF0000"/>
              </a:buClr>
              <a:buFont typeface="Wingdings" panose="05000000000000000000" pitchFamily="2" charset="2"/>
              <a:buChar char="q"/>
            </a:pPr>
            <a:r>
              <a:rPr lang="ar-EG" sz="2800" b="1" dirty="0">
                <a:solidFill>
                  <a:srgbClr val="C00000"/>
                </a:solidFill>
              </a:rPr>
              <a:t>اتخاذ القرار في ظل المخاطرة: </a:t>
            </a:r>
            <a:r>
              <a:rPr lang="ar-EG" sz="2800" b="1" dirty="0"/>
              <a:t>تُستخدم الاحتمالات للحصول على القيم المتوقعة للنتائج لكل بديل للقرار.</a:t>
            </a:r>
          </a:p>
          <a:p>
            <a:pPr algn="just" rtl="1">
              <a:buClr>
                <a:srgbClr val="FF0000"/>
              </a:buClr>
              <a:buFont typeface="Wingdings" panose="05000000000000000000" pitchFamily="2" charset="2"/>
              <a:buChar char="q"/>
            </a:pPr>
            <a:r>
              <a:rPr lang="ar-EG" sz="2800" b="1" dirty="0">
                <a:solidFill>
                  <a:srgbClr val="C00000"/>
                </a:solidFill>
              </a:rPr>
              <a:t>اتخاذ القرار في ظل عدم اليقين: </a:t>
            </a:r>
            <a:r>
              <a:rPr lang="ar-EG" sz="2800" b="1" dirty="0"/>
              <a:t>في بعض الحالات لا يستطيع متخذ القرار تقييم احتمالية حدوث حالات الطبيعة المختلفة.</a:t>
            </a:r>
            <a:endParaRPr lang="en-US" sz="2800" b="1" u="sng" dirty="0">
              <a:latin typeface="Times New Roman" pitchFamily="18" charset="0"/>
            </a:endParaRPr>
          </a:p>
        </p:txBody>
      </p:sp>
    </p:spTree>
    <p:extLst>
      <p:ext uri="{BB962C8B-B14F-4D97-AF65-F5344CB8AC3E}">
        <p14:creationId xmlns:p14="http://schemas.microsoft.com/office/powerpoint/2010/main" val="3179013728"/>
      </p:ext>
    </p:extLst>
  </p:cSld>
  <p:clrMapOvr>
    <a:masterClrMapping/>
  </p:clrMapOvr>
  <mc:AlternateContent xmlns:mc="http://schemas.openxmlformats.org/markup-compatibility/2006" xmlns:p14="http://schemas.microsoft.com/office/powerpoint/2010/main">
    <mc:Choice Requires="p14">
      <p:transition p14:dur="10" advTm="97695"/>
    </mc:Choice>
    <mc:Fallback xmlns="">
      <p:transition advTm="9769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60029" y="925132"/>
            <a:ext cx="8859008" cy="646331"/>
          </a:xfrm>
          <a:prstGeom prst="rect">
            <a:avLst/>
          </a:prstGeom>
          <a:noFill/>
        </p:spPr>
        <p:txBody>
          <a:bodyPr wrap="square">
            <a:spAutoFit/>
          </a:bodyPr>
          <a:lstStyle/>
          <a:p>
            <a:pPr algn="ctr"/>
            <a:r>
              <a:rPr lang="ar-EG" sz="3600" b="1" dirty="0"/>
              <a:t>صناعة بيئات القرار</a:t>
            </a:r>
            <a:endParaRPr lang="en-US" sz="3600" b="1" dirty="0">
              <a:solidFill>
                <a:srgbClr val="C00000"/>
              </a:solidFill>
            </a:endParaRPr>
          </a:p>
        </p:txBody>
      </p:sp>
      <p:sp>
        <p:nvSpPr>
          <p:cNvPr id="7" name="TextBox 6">
            <a:extLst>
              <a:ext uri="{FF2B5EF4-FFF2-40B4-BE49-F238E27FC236}">
                <a16:creationId xmlns:a16="http://schemas.microsoft.com/office/drawing/2014/main" id="{F1C752D1-9F19-67F6-A23E-D322A62B9BF8}"/>
              </a:ext>
            </a:extLst>
          </p:cNvPr>
          <p:cNvSpPr txBox="1"/>
          <p:nvPr/>
        </p:nvSpPr>
        <p:spPr>
          <a:xfrm>
            <a:off x="585749" y="1908415"/>
            <a:ext cx="10463048" cy="2246769"/>
          </a:xfrm>
          <a:prstGeom prst="rect">
            <a:avLst/>
          </a:prstGeom>
          <a:noFill/>
        </p:spPr>
        <p:txBody>
          <a:bodyPr wrap="square">
            <a:spAutoFit/>
          </a:bodyPr>
          <a:lstStyle/>
          <a:p>
            <a:pPr algn="r" rtl="1">
              <a:buClr>
                <a:srgbClr val="FF0000"/>
              </a:buClr>
            </a:pPr>
            <a:r>
              <a:rPr lang="ar-EG" sz="2800" b="1" dirty="0">
                <a:solidFill>
                  <a:srgbClr val="C00000"/>
                </a:solidFill>
              </a:rPr>
              <a:t>اتخاذ القرار في ظل حالة عدم اليقين:</a:t>
            </a:r>
          </a:p>
          <a:p>
            <a:pPr algn="r" rtl="1">
              <a:buClr>
                <a:srgbClr val="FF0000"/>
              </a:buClr>
            </a:pPr>
            <a:endParaRPr lang="ar-EG" sz="2800" b="1" dirty="0">
              <a:solidFill>
                <a:srgbClr val="C00000"/>
              </a:solidFill>
            </a:endParaRPr>
          </a:p>
          <a:p>
            <a:pPr marL="914400" lvl="1" indent="-457200" algn="r" rtl="1">
              <a:buClr>
                <a:srgbClr val="FF0000"/>
              </a:buClr>
              <a:buFont typeface="Arial" panose="020B0604020202020204" pitchFamily="34" charset="0"/>
              <a:buChar char="•"/>
            </a:pPr>
            <a:r>
              <a:rPr lang="ar-EG" sz="2800" b="1" dirty="0"/>
              <a:t>هناك عدة نتائج ممكنة لكل مسار عمل</a:t>
            </a:r>
          </a:p>
          <a:p>
            <a:pPr marL="914400" lvl="1" indent="-457200" algn="r" rtl="1">
              <a:buClr>
                <a:srgbClr val="FF0000"/>
              </a:buClr>
              <a:buFont typeface="Arial" panose="020B0604020202020204" pitchFamily="34" charset="0"/>
              <a:buChar char="•"/>
            </a:pPr>
            <a:r>
              <a:rPr lang="ar-EG" sz="2800" b="1" dirty="0"/>
              <a:t>ولكن متخذ القرار لا يعرف أو لا يستطيع تقدير احتمالية حدوثها</a:t>
            </a:r>
          </a:p>
          <a:p>
            <a:pPr marL="914400" lvl="1" indent="-457200" algn="r" rtl="1">
              <a:buClr>
                <a:srgbClr val="FF0000"/>
              </a:buClr>
              <a:buFont typeface="Arial" panose="020B0604020202020204" pitchFamily="34" charset="0"/>
              <a:buChar char="•"/>
            </a:pPr>
            <a:r>
              <a:rPr lang="ar-EG" sz="2800" b="1" dirty="0"/>
              <a:t>أكثر صعوبة - معلومات غير كافية</a:t>
            </a:r>
            <a:endParaRPr lang="en-US" sz="2800" b="1" u="sng" dirty="0">
              <a:latin typeface="Times New Roman" pitchFamily="18" charset="0"/>
            </a:endParaRPr>
          </a:p>
        </p:txBody>
      </p:sp>
    </p:spTree>
    <p:extLst>
      <p:ext uri="{BB962C8B-B14F-4D97-AF65-F5344CB8AC3E}">
        <p14:creationId xmlns:p14="http://schemas.microsoft.com/office/powerpoint/2010/main" val="3549078295"/>
      </p:ext>
    </p:extLst>
  </p:cSld>
  <p:clrMapOvr>
    <a:masterClrMapping/>
  </p:clrMapOvr>
  <mc:AlternateContent xmlns:mc="http://schemas.openxmlformats.org/markup-compatibility/2006" xmlns:p14="http://schemas.microsoft.com/office/powerpoint/2010/main">
    <mc:Choice Requires="p14">
      <p:transition p14:dur="10" advTm="49581"/>
    </mc:Choice>
    <mc:Fallback xmlns="">
      <p:transition advTm="4958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81050" y="727176"/>
            <a:ext cx="8859008" cy="584775"/>
          </a:xfrm>
          <a:prstGeom prst="rect">
            <a:avLst/>
          </a:prstGeom>
          <a:noFill/>
        </p:spPr>
        <p:txBody>
          <a:bodyPr wrap="square">
            <a:spAutoFit/>
          </a:bodyPr>
          <a:lstStyle/>
          <a:p>
            <a:pPr algn="ctr"/>
            <a:r>
              <a:rPr lang="ar-EG" sz="3200" b="1" dirty="0"/>
              <a:t>التداعيات الأخلاقية والاجتماعية في اتخاذ القرار</a:t>
            </a:r>
            <a:endParaRPr lang="ar-SA" sz="3200" b="1" dirty="0"/>
          </a:p>
        </p:txBody>
      </p:sp>
      <p:graphicFrame>
        <p:nvGraphicFramePr>
          <p:cNvPr id="2" name="Content Placeholder 3">
            <a:extLst>
              <a:ext uri="{FF2B5EF4-FFF2-40B4-BE49-F238E27FC236}">
                <a16:creationId xmlns:a16="http://schemas.microsoft.com/office/drawing/2014/main" id="{F026D78B-09F9-7875-A768-718CCFFEEE34}"/>
              </a:ext>
            </a:extLst>
          </p:cNvPr>
          <p:cNvGraphicFramePr>
            <a:graphicFrameLocks/>
          </p:cNvGraphicFramePr>
          <p:nvPr>
            <p:extLst>
              <p:ext uri="{D42A27DB-BD31-4B8C-83A1-F6EECF244321}">
                <p14:modId xmlns:p14="http://schemas.microsoft.com/office/powerpoint/2010/main" val="123346243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98797842"/>
      </p:ext>
    </p:extLst>
  </p:cSld>
  <p:clrMapOvr>
    <a:masterClrMapping/>
  </p:clrMapOvr>
  <mc:AlternateContent xmlns:mc="http://schemas.openxmlformats.org/markup-compatibility/2006" xmlns:p14="http://schemas.microsoft.com/office/powerpoint/2010/main">
    <mc:Choice Requires="p14">
      <p:transition p14:dur="10" advTm="128914"/>
    </mc:Choice>
    <mc:Fallback xmlns="">
      <p:transition advTm="12891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1818291" y="831922"/>
            <a:ext cx="8859008" cy="584775"/>
          </a:xfrm>
          <a:prstGeom prst="rect">
            <a:avLst/>
          </a:prstGeom>
          <a:noFill/>
        </p:spPr>
        <p:txBody>
          <a:bodyPr wrap="square">
            <a:spAutoFit/>
          </a:bodyPr>
          <a:lstStyle/>
          <a:p>
            <a:pPr algn="ctr"/>
            <a:r>
              <a:rPr lang="ar-EG" sz="3200" b="1" dirty="0">
                <a:solidFill>
                  <a:srgbClr val="C00000"/>
                </a:solidFill>
              </a:rPr>
              <a:t>تذكر، عملية اتخاذ القرار</a:t>
            </a:r>
            <a:endParaRPr lang="ar-SA" sz="3200" b="1" dirty="0">
              <a:solidFill>
                <a:srgbClr val="C00000"/>
              </a:solidFill>
            </a:endParaRPr>
          </a:p>
        </p:txBody>
      </p:sp>
      <p:pic>
        <p:nvPicPr>
          <p:cNvPr id="7" name="Picture 6">
            <a:extLst>
              <a:ext uri="{FF2B5EF4-FFF2-40B4-BE49-F238E27FC236}">
                <a16:creationId xmlns:a16="http://schemas.microsoft.com/office/drawing/2014/main" id="{2248365E-2FCF-5941-E0E4-7FD5A2A4A593}"/>
              </a:ext>
            </a:extLst>
          </p:cNvPr>
          <p:cNvPicPr>
            <a:picLocks noChangeAspect="1"/>
          </p:cNvPicPr>
          <p:nvPr/>
        </p:nvPicPr>
        <p:blipFill>
          <a:blip r:embed="rId3"/>
          <a:srcRect l="8417" t="30687" r="9132" b="17241"/>
          <a:stretch/>
        </p:blipFill>
        <p:spPr>
          <a:xfrm>
            <a:off x="1751185" y="2104497"/>
            <a:ext cx="8481848" cy="3571090"/>
          </a:xfrm>
          <a:prstGeom prst="rect">
            <a:avLst/>
          </a:prstGeom>
        </p:spPr>
      </p:pic>
      <p:cxnSp>
        <p:nvCxnSpPr>
          <p:cNvPr id="5" name="Straight Arrow Connector 4">
            <a:extLst>
              <a:ext uri="{FF2B5EF4-FFF2-40B4-BE49-F238E27FC236}">
                <a16:creationId xmlns:a16="http://schemas.microsoft.com/office/drawing/2014/main" id="{4278F81F-D8CC-2CD9-6663-EAFCBCF92A36}"/>
              </a:ext>
            </a:extLst>
          </p:cNvPr>
          <p:cNvCxnSpPr>
            <a:cxnSpLocks/>
          </p:cNvCxnSpPr>
          <p:nvPr/>
        </p:nvCxnSpPr>
        <p:spPr>
          <a:xfrm flipV="1">
            <a:off x="2626178" y="3584635"/>
            <a:ext cx="390291" cy="610814"/>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9627166"/>
      </p:ext>
    </p:extLst>
  </p:cSld>
  <p:clrMapOvr>
    <a:masterClrMapping/>
  </p:clrMapOvr>
  <mc:AlternateContent xmlns:mc="http://schemas.openxmlformats.org/markup-compatibility/2006" xmlns:p14="http://schemas.microsoft.com/office/powerpoint/2010/main">
    <mc:Choice Requires="p14">
      <p:transition p14:dur="10" advTm="37910"/>
    </mc:Choice>
    <mc:Fallback xmlns="">
      <p:transition advTm="3791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749" y="18436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Clr>
                <a:srgbClr val="FF0000"/>
              </a:buClr>
              <a:defRPr/>
            </a:pPr>
            <a:endParaRPr lang="en-US" sz="2000" b="1" dirty="0">
              <a:solidFill>
                <a:schemeClr val="tx1"/>
              </a:solidFill>
              <a:latin typeface="Times New Roman" pitchFamily="-108" charset="0"/>
            </a:endParaRPr>
          </a:p>
        </p:txBody>
      </p:sp>
      <p:sp>
        <p:nvSpPr>
          <p:cNvPr id="3" name="Rectangle 3">
            <a:extLst>
              <a:ext uri="{FF2B5EF4-FFF2-40B4-BE49-F238E27FC236}">
                <a16:creationId xmlns:a16="http://schemas.microsoft.com/office/drawing/2014/main" id="{304B2AEB-21B3-9989-7ADF-D1631610C149}"/>
              </a:ext>
            </a:extLst>
          </p:cNvPr>
          <p:cNvSpPr txBox="1">
            <a:spLocks noChangeArrowheads="1"/>
          </p:cNvSpPr>
          <p:nvPr/>
        </p:nvSpPr>
        <p:spPr>
          <a:xfrm>
            <a:off x="1181646" y="1971475"/>
            <a:ext cx="9969830" cy="4114800"/>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rgbClr val="FF0000"/>
              </a:buClr>
              <a:buNone/>
            </a:pPr>
            <a:endParaRPr lang="en-US" sz="2800" b="1" dirty="0">
              <a:latin typeface="Times New Roman" pitchFamily="18" charset="0"/>
            </a:endParaRPr>
          </a:p>
        </p:txBody>
      </p:sp>
      <p:sp>
        <p:nvSpPr>
          <p:cNvPr id="6" name="Rectangle 5">
            <a:extLst>
              <a:ext uri="{FF2B5EF4-FFF2-40B4-BE49-F238E27FC236}">
                <a16:creationId xmlns:a16="http://schemas.microsoft.com/office/drawing/2014/main" id="{25744D25-D2F8-23A2-46B3-7ECBB8358A9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BD87646-68B5-ECB7-DA13-33256D31F6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886DE2E-F381-EAB7-4411-545E3429F784}"/>
              </a:ext>
            </a:extLst>
          </p:cNvPr>
          <p:cNvSpPr txBox="1"/>
          <p:nvPr/>
        </p:nvSpPr>
        <p:spPr>
          <a:xfrm>
            <a:off x="2045475" y="960655"/>
            <a:ext cx="8859008" cy="646331"/>
          </a:xfrm>
          <a:prstGeom prst="rect">
            <a:avLst/>
          </a:prstGeom>
          <a:noFill/>
        </p:spPr>
        <p:txBody>
          <a:bodyPr wrap="square">
            <a:spAutoFit/>
          </a:bodyPr>
          <a:lstStyle/>
          <a:p>
            <a:pPr algn="ctr"/>
            <a:r>
              <a:rPr lang="ar-EG" altLang="ar-SA" sz="3600" b="1" dirty="0">
                <a:solidFill>
                  <a:srgbClr val="C00000"/>
                </a:solidFill>
              </a:rPr>
              <a:t>قياس النتائج</a:t>
            </a:r>
            <a:endParaRPr lang="en-US" altLang="ar-SA" sz="3600" b="1" dirty="0">
              <a:solidFill>
                <a:srgbClr val="C00000"/>
              </a:solidFill>
            </a:endParaRPr>
          </a:p>
        </p:txBody>
      </p:sp>
      <p:sp>
        <p:nvSpPr>
          <p:cNvPr id="7" name="TextBox 6">
            <a:extLst>
              <a:ext uri="{FF2B5EF4-FFF2-40B4-BE49-F238E27FC236}">
                <a16:creationId xmlns:a16="http://schemas.microsoft.com/office/drawing/2014/main" id="{8D1D8C39-6559-5DB0-607C-B0D18A0AD394}"/>
              </a:ext>
            </a:extLst>
          </p:cNvPr>
          <p:cNvSpPr txBox="1"/>
          <p:nvPr/>
        </p:nvSpPr>
        <p:spPr>
          <a:xfrm>
            <a:off x="934653" y="2554464"/>
            <a:ext cx="9969830" cy="2246769"/>
          </a:xfrm>
          <a:prstGeom prst="rect">
            <a:avLst/>
          </a:prstGeom>
          <a:noFill/>
        </p:spPr>
        <p:txBody>
          <a:bodyPr wrap="square">
            <a:spAutoFit/>
          </a:bodyPr>
          <a:lstStyle/>
          <a:p>
            <a:pPr algn="r" rtl="1">
              <a:buClr>
                <a:srgbClr val="FF0000"/>
              </a:buClr>
              <a:buSzPct val="100000"/>
              <a:buFont typeface="Wingdings" panose="05000000000000000000" pitchFamily="2" charset="2"/>
              <a:buChar char="Ø"/>
            </a:pPr>
            <a:r>
              <a:rPr lang="ar-EG" altLang="ar-SA" sz="2800" b="1" dirty="0">
                <a:latin typeface="Times New Roman" panose="02020603050405020304" pitchFamily="18" charset="0"/>
              </a:rPr>
              <a:t>تحقيق الهدف</a:t>
            </a:r>
          </a:p>
          <a:p>
            <a:pPr algn="r" rtl="1">
              <a:buClr>
                <a:srgbClr val="FF0000"/>
              </a:buClr>
              <a:buSzPct val="100000"/>
              <a:buFont typeface="Wingdings" panose="05000000000000000000" pitchFamily="2" charset="2"/>
              <a:buChar char="Ø"/>
            </a:pPr>
            <a:r>
              <a:rPr lang="ar-EG" altLang="ar-SA" sz="2800" b="1" dirty="0">
                <a:latin typeface="Times New Roman" panose="02020603050405020304" pitchFamily="18" charset="0"/>
              </a:rPr>
              <a:t>تعظيم الربح</a:t>
            </a:r>
          </a:p>
          <a:p>
            <a:pPr algn="r" rtl="1">
              <a:buClr>
                <a:srgbClr val="FF0000"/>
              </a:buClr>
              <a:buSzPct val="100000"/>
              <a:buFont typeface="Wingdings" panose="05000000000000000000" pitchFamily="2" charset="2"/>
              <a:buChar char="Ø"/>
            </a:pPr>
            <a:r>
              <a:rPr lang="ar-EG" altLang="ar-SA" sz="2800" b="1" dirty="0">
                <a:latin typeface="Times New Roman" panose="02020603050405020304" pitchFamily="18" charset="0"/>
              </a:rPr>
              <a:t>تقليل التكلفة</a:t>
            </a:r>
          </a:p>
          <a:p>
            <a:pPr algn="r" rtl="1">
              <a:buClr>
                <a:srgbClr val="FF0000"/>
              </a:buClr>
              <a:buSzPct val="100000"/>
              <a:buFont typeface="Wingdings" panose="05000000000000000000" pitchFamily="2" charset="2"/>
              <a:buChar char="Ø"/>
            </a:pPr>
            <a:r>
              <a:rPr lang="ar-EG" altLang="ar-SA" sz="2800" b="1" dirty="0">
                <a:latin typeface="Times New Roman" panose="02020603050405020304" pitchFamily="18" charset="0"/>
              </a:rPr>
              <a:t>مستوى رضا العملاء (تقليل عدد الشكاوى)</a:t>
            </a:r>
          </a:p>
          <a:p>
            <a:pPr algn="r" rtl="1">
              <a:buClr>
                <a:srgbClr val="FF0000"/>
              </a:buClr>
              <a:buSzPct val="100000"/>
              <a:buFont typeface="Wingdings" panose="05000000000000000000" pitchFamily="2" charset="2"/>
              <a:buChar char="Ø"/>
            </a:pPr>
            <a:r>
              <a:rPr lang="ar-EG" altLang="ar-SA" sz="2800" b="1" dirty="0">
                <a:latin typeface="Times New Roman" panose="02020603050405020304" pitchFamily="18" charset="0"/>
              </a:rPr>
              <a:t>تعظيم تقييمات الجودة أو الرضا (الاستطلاعات)</a:t>
            </a:r>
            <a:endParaRPr lang="en-US" altLang="ar-SA" sz="2800" b="1" dirty="0">
              <a:latin typeface="Times New Roman" panose="02020603050405020304" pitchFamily="18" charset="0"/>
            </a:endParaRPr>
          </a:p>
        </p:txBody>
      </p:sp>
    </p:spTree>
    <p:extLst>
      <p:ext uri="{BB962C8B-B14F-4D97-AF65-F5344CB8AC3E}">
        <p14:creationId xmlns:p14="http://schemas.microsoft.com/office/powerpoint/2010/main" val="2874581409"/>
      </p:ext>
    </p:extLst>
  </p:cSld>
  <p:clrMapOvr>
    <a:masterClrMapping/>
  </p:clrMapOvr>
  <mc:AlternateContent xmlns:mc="http://schemas.openxmlformats.org/markup-compatibility/2006" xmlns:p14="http://schemas.microsoft.com/office/powerpoint/2010/main">
    <mc:Choice Requires="p14">
      <p:transition p14:dur="10" advTm="59444"/>
    </mc:Choice>
    <mc:Fallback xmlns="">
      <p:transition advTm="5944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411"/>
    </mc:Choice>
    <mc:Fallback xmlns="">
      <p:transition spd="slow" advTm="1941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7BAAA52-0EFC-4428-9237-E3E14585C927}"/>
</file>

<file path=customXml/itemProps2.xml><?xml version="1.0" encoding="utf-8"?>
<ds:datastoreItem xmlns:ds="http://schemas.openxmlformats.org/officeDocument/2006/customXml" ds:itemID="{4BF39516-6036-4945-AE15-50C0242F6446}"/>
</file>

<file path=customXml/itemProps3.xml><?xml version="1.0" encoding="utf-8"?>
<ds:datastoreItem xmlns:ds="http://schemas.openxmlformats.org/officeDocument/2006/customXml" ds:itemID="{A43458B3-CD4F-400E-858C-1C69E0F8ED06}"/>
</file>

<file path=docProps/app.xml><?xml version="1.0" encoding="utf-8"?>
<Properties xmlns="http://schemas.openxmlformats.org/officeDocument/2006/extended-properties" xmlns:vt="http://schemas.openxmlformats.org/officeDocument/2006/docPropsVTypes">
  <TotalTime>0</TotalTime>
  <Words>1641</Words>
  <Application>Microsoft Office PowerPoint</Application>
  <PresentationFormat>Widescreen</PresentationFormat>
  <Paragraphs>224</Paragraphs>
  <Slides>42</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42</vt:i4>
      </vt:variant>
    </vt:vector>
  </HeadingPairs>
  <TitlesOfParts>
    <vt:vector size="54" baseType="lpstr">
      <vt:lpstr>Alexandria</vt:lpstr>
      <vt:lpstr>Arial</vt:lpstr>
      <vt:lpstr>Calibri</vt:lpstr>
      <vt:lpstr>Calibri Light</vt:lpstr>
      <vt:lpstr>Google Sans</vt:lpstr>
      <vt:lpstr>Monotype Sorts</vt:lpstr>
      <vt:lpstr>Roboto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Bothaina Mahmoud Fouad</cp:lastModifiedBy>
  <cp:revision>197</cp:revision>
  <dcterms:created xsi:type="dcterms:W3CDTF">2024-05-21T09:15:01Z</dcterms:created>
  <dcterms:modified xsi:type="dcterms:W3CDTF">2024-10-28T10:58:00Z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